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diagrams/data8.xml" ContentType="application/vnd.openxmlformats-officedocument.drawingml.diagramData+xml"/>
  <Override PartName="/ppt/diagrams/data7.xml" ContentType="application/vnd.openxmlformats-officedocument.drawingml.diagramData+xml"/>
  <Override PartName="/ppt/diagrams/data2.xml" ContentType="application/vnd.openxmlformats-officedocument.drawingml.diagramData+xml"/>
  <Override PartName="/ppt/diagrams/data6.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presentation.xml" ContentType="application/vnd.openxmlformats-officedocument.presentationml.presentation.main+xml"/>
  <Override PartName="/ppt/diagrams/data5.xml" ContentType="application/vnd.openxmlformats-officedocument.drawingml.diagramData+xml"/>
  <Override PartName="/ppt/diagrams/data1.xml" ContentType="application/vnd.openxmlformats-officedocument.drawingml.diagramData+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Slides/notesSlide52.xml" ContentType="application/vnd.openxmlformats-officedocument.presentationml.notesSlide+xml"/>
  <Override PartName="/ppt/notesSlides/notesSlide39.xml" ContentType="application/vnd.openxmlformats-officedocument.presentationml.notesSlide+xml"/>
  <Override PartName="/ppt/notesSlides/notesSlide34.xml" ContentType="application/vnd.openxmlformats-officedocument.presentationml.notesSlide+xml"/>
  <Override PartName="/ppt/notesSlides/notesSlide40.xml" ContentType="application/vnd.openxmlformats-officedocument.presentationml.notesSlide+xml"/>
  <Override PartName="/ppt/notesSlides/notesSlide45.xml" ContentType="application/vnd.openxmlformats-officedocument.presentationml.notesSlide+xml"/>
  <Override PartName="/ppt/notesSlides/notesSlide5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35.xml" ContentType="application/vnd.openxmlformats-officedocument.presentationml.notesSlide+xml"/>
  <Override PartName="/ppt/notesSlides/notesSlide16.xml" ContentType="application/vnd.openxmlformats-officedocument.presentationml.notesSlide+xml"/>
  <Override PartName="/ppt/notesSlides/notesSlide50.xml" ContentType="application/vnd.openxmlformats-officedocument.presentationml.notesSlide+xml"/>
  <Override PartName="/ppt/notesSlides/notesSlide49.xml" ContentType="application/vnd.openxmlformats-officedocument.presentationml.notesSlide+xml"/>
  <Override PartName="/ppt/notesSlides/notesSlide48.xml" ContentType="application/vnd.openxmlformats-officedocument.presentationml.notesSlide+xml"/>
  <Override PartName="/ppt/notesSlides/notesSlide17.xml" ContentType="application/vnd.openxmlformats-officedocument.presentationml.notesSlide+xml"/>
  <Override PartName="/ppt/notesSlides/notesSlide11.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20.xml" ContentType="application/vnd.openxmlformats-officedocument.presentationml.notesSlide+xml"/>
  <Override PartName="/ppt/notesSlides/notesSlide36.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4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4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6.xml" ContentType="application/vnd.openxmlformats-officedocument.presentationml.notesSlide+xml"/>
  <Override PartName="/ppt/notesSlides/notesSlide24.xml" ContentType="application/vnd.openxmlformats-officedocument.presentationml.notesSlide+xml"/>
  <Override PartName="/ppt/notesSlides/notesSlide10.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30.xml" ContentType="application/vnd.openxmlformats-officedocument.presentationml.notesSlide+xml"/>
  <Override PartName="/ppt/notesSlides/notesSlide60.xml" ContentType="application/vnd.openxmlformats-officedocument.presentationml.notesSlide+xml"/>
  <Override PartName="/ppt/notesSlides/notesSlide59.xml" ContentType="application/vnd.openxmlformats-officedocument.presentationml.notesSlide+xml"/>
  <Override PartName="/ppt/notesSlides/notesSlide31.xml" ContentType="application/vnd.openxmlformats-officedocument.presentationml.notesSlide+xml"/>
  <Override PartName="/ppt/notesSlides/notesSlide58.xml" ContentType="application/vnd.openxmlformats-officedocument.presentationml.notesSlide+xml"/>
  <Override PartName="/ppt/notesSlides/notesSlide57.xml" ContentType="application/vnd.openxmlformats-officedocument.presentationml.notesSlide+xml"/>
  <Override PartName="/ppt/notesSlides/notesSlide56.xml" ContentType="application/vnd.openxmlformats-officedocument.presentationml.notesSlide+xml"/>
  <Override PartName="/ppt/notesSlides/notesSlide32.xml" ContentType="application/vnd.openxmlformats-officedocument.presentationml.notesSlide+xml"/>
  <Override PartName="/ppt/notesSlides/notesSlide55.xml" ContentType="application/vnd.openxmlformats-officedocument.presentationml.notesSlide+xml"/>
  <Override PartName="/ppt/notesSlides/notesSlide54.xml" ContentType="application/vnd.openxmlformats-officedocument.presentationml.notesSlide+xml"/>
  <Override PartName="/ppt/notesSlides/notesSlide53.xml" ContentType="application/vnd.openxmlformats-officedocument.presentationml.notesSlide+xml"/>
  <Override PartName="/ppt/notesSlides/notesSlide33.xml" ContentType="application/vnd.openxmlformats-officedocument.presentationml.notesSlide+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55.xml" ContentType="application/vnd.openxmlformats-officedocument.presentationml.tags+xml"/>
  <Override PartName="/ppt/tags/tag156.xml" ContentType="application/vnd.openxmlformats-officedocument.presentationml.tags+xml"/>
  <Override PartName="/ppt/tags/tag125.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2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23.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22.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21.xml" ContentType="application/vnd.openxmlformats-officedocument.presentationml.tags+xml"/>
  <Override PartName="/ppt/tags/tag190.xml" ContentType="application/vnd.openxmlformats-officedocument.presentationml.tags+xml"/>
  <Override PartName="/ppt/tags/tag12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119.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118.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117.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116.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115.xml" ContentType="application/vnd.openxmlformats-officedocument.presentationml.tags+xml"/>
  <Override PartName="/ppt/tags/tag1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13.xml" ContentType="application/vnd.openxmlformats-officedocument.presentationml.tags+xml"/>
  <Override PartName="/ppt/tags/tag112.xml" ContentType="application/vnd.openxmlformats-officedocument.presentationml.tags+xml"/>
  <Override PartName="/ppt/tags/tag111.xml" ContentType="application/vnd.openxmlformats-officedocument.presentationml.tags+xml"/>
  <Override PartName="/ppt/tags/tag110.xml" ContentType="application/vnd.openxmlformats-officedocument.presentationml.tags+xml"/>
  <Override PartName="/ppt/tags/tag109.xml" ContentType="application/vnd.openxmlformats-officedocument.presentationml.tags+xml"/>
  <Override PartName="/ppt/tags/tag108.xml" ContentType="application/vnd.openxmlformats-officedocument.presentationml.tags+xml"/>
  <Override PartName="/ppt/tags/tag107.xml" ContentType="application/vnd.openxmlformats-officedocument.presentationml.tags+xml"/>
  <Override PartName="/ppt/tags/tag106.xml" ContentType="application/vnd.openxmlformats-officedocument.presentationml.tags+xml"/>
  <Override PartName="/ppt/tags/tag105.xml" ContentType="application/vnd.openxmlformats-officedocument.presentationml.tags+xml"/>
  <Override PartName="/ppt/tags/tag104.xml" ContentType="application/vnd.openxmlformats-officedocument.presentationml.tags+xml"/>
  <Override PartName="/ppt/tags/tag103.xml" ContentType="application/vnd.openxmlformats-officedocument.presentationml.tags+xml"/>
  <Override PartName="/ppt/tags/tag102.xml" ContentType="application/vnd.openxmlformats-officedocument.presentationml.tags+xml"/>
  <Override PartName="/ppt/tags/tag101.xml" ContentType="application/vnd.openxmlformats-officedocument.presentationml.tags+xml"/>
  <Override PartName="/ppt/tags/tag100.xml" ContentType="application/vnd.openxmlformats-officedocument.presentationml.tags+xml"/>
  <Override PartName="/ppt/tags/tag99.xml" ContentType="application/vnd.openxmlformats-officedocument.presentationml.tags+xml"/>
  <Override PartName="/ppt/tags/tag98.xml" ContentType="application/vnd.openxmlformats-officedocument.presentationml.tags+xml"/>
  <Override PartName="/ppt/tags/tag97.xml" ContentType="application/vnd.openxmlformats-officedocument.presentationml.tags+xml"/>
  <Override PartName="/ppt/tags/tag96.xml" ContentType="application/vnd.openxmlformats-officedocument.presentationml.tags+xml"/>
  <Override PartName="/ppt/tags/tag95.xml" ContentType="application/vnd.openxmlformats-officedocument.presentationml.tags+xml"/>
  <Override PartName="/ppt/tags/tag94.xml" ContentType="application/vnd.openxmlformats-officedocument.presentationml.tags+xml"/>
  <Override PartName="/ppt/tags/tag93.xml" ContentType="application/vnd.openxmlformats-officedocument.presentationml.tags+xml"/>
  <Override PartName="/ppt/tags/tag91.xml" ContentType="application/vnd.openxmlformats-officedocument.presentationml.tags+xml"/>
  <Override PartName="/ppt/tags/tag90.xml" ContentType="application/vnd.openxmlformats-officedocument.presentationml.tags+xml"/>
  <Override PartName="/ppt/tags/tag89.xml" ContentType="application/vnd.openxmlformats-officedocument.presentationml.tags+xml"/>
  <Override PartName="/ppt/tags/tag88.xml" ContentType="application/vnd.openxmlformats-officedocument.presentationml.tags+xml"/>
  <Override PartName="/ppt/tags/tag87.xml" ContentType="application/vnd.openxmlformats-officedocument.presentationml.tags+xml"/>
  <Override PartName="/ppt/tags/tag86.xml" ContentType="application/vnd.openxmlformats-officedocument.presentationml.tags+xml"/>
  <Override PartName="/ppt/tags/tag85.xml" ContentType="application/vnd.openxmlformats-officedocument.presentationml.tags+xml"/>
  <Override PartName="/ppt/tags/tag84.xml" ContentType="application/vnd.openxmlformats-officedocument.presentationml.tags+xml"/>
  <Override PartName="/ppt/tags/tag83.xml" ContentType="application/vnd.openxmlformats-officedocument.presentationml.tags+xml"/>
  <Override PartName="/ppt/tags/tag82.xml" ContentType="application/vnd.openxmlformats-officedocument.presentationml.tags+xml"/>
  <Override PartName="/ppt/tags/tag81.xml" ContentType="application/vnd.openxmlformats-officedocument.presentationml.tags+xml"/>
  <Override PartName="/ppt/tags/tag80.xml" ContentType="application/vnd.openxmlformats-officedocument.presentationml.tags+xml"/>
  <Override PartName="/ppt/tags/tag79.xml" ContentType="application/vnd.openxmlformats-officedocument.presentationml.tags+xml"/>
  <Override PartName="/ppt/tags/tag78.xml" ContentType="application/vnd.openxmlformats-officedocument.presentationml.tags+xml"/>
  <Override PartName="/ppt/tags/tag77.xml" ContentType="application/vnd.openxmlformats-officedocument.presentationml.tags+xml"/>
  <Override PartName="/ppt/tags/tag76.xml" ContentType="application/vnd.openxmlformats-officedocument.presentationml.tags+xml"/>
  <Override PartName="/ppt/tags/tag75.xml" ContentType="application/vnd.openxmlformats-officedocument.presentationml.tags+xml"/>
  <Override PartName="/ppt/tags/tag74.xml" ContentType="application/vnd.openxmlformats-officedocument.presentationml.tags+xml"/>
  <Override PartName="/ppt/tags/tag73.xml" ContentType="application/vnd.openxmlformats-officedocument.presentationml.tags+xml"/>
  <Override PartName="/ppt/tags/tag72.xml" ContentType="application/vnd.openxmlformats-officedocument.presentationml.tags+xml"/>
  <Override PartName="/ppt/tags/tag71.xml" ContentType="application/vnd.openxmlformats-officedocument.presentationml.tags+xml"/>
  <Override PartName="/ppt/tags/tag70.xml" ContentType="application/vnd.openxmlformats-officedocument.presentationml.tags+xml"/>
  <Override PartName="/ppt/tags/tag69.xml" ContentType="application/vnd.openxmlformats-officedocument.presentationml.tags+xml"/>
  <Override PartName="/ppt/tags/tag68.xml" ContentType="application/vnd.openxmlformats-officedocument.presentationml.tags+xml"/>
  <Override PartName="/ppt/tags/tag67.xml" ContentType="application/vnd.openxmlformats-officedocument.presentationml.tags+xml"/>
  <Override PartName="/ppt/tags/tag66.xml" ContentType="application/vnd.openxmlformats-officedocument.presentationml.tags+xml"/>
  <Override PartName="/ppt/tags/tag65.xml" ContentType="application/vnd.openxmlformats-officedocument.presentationml.tags+xml"/>
  <Override PartName="/ppt/tags/tag64.xml" ContentType="application/vnd.openxmlformats-officedocument.presentationml.tags+xml"/>
  <Override PartName="/ppt/tags/tag63.xml" ContentType="application/vnd.openxmlformats-officedocument.presentationml.tags+xml"/>
  <Override PartName="/ppt/tags/tag62.xml" ContentType="application/vnd.openxmlformats-officedocument.presentationml.tags+xml"/>
  <Override PartName="/ppt/tags/tag61.xml" ContentType="application/vnd.openxmlformats-officedocument.presentationml.tags+xml"/>
  <Override PartName="/ppt/tags/tag60.xml" ContentType="application/vnd.openxmlformats-officedocument.presentationml.tags+xml"/>
  <Override PartName="/ppt/tags/tag59.xml" ContentType="application/vnd.openxmlformats-officedocument.presentationml.tags+xml"/>
  <Override PartName="/ppt/tags/tag58.xml" ContentType="application/vnd.openxmlformats-officedocument.presentationml.tags+xml"/>
  <Override PartName="/ppt/tags/tag57.xml" ContentType="application/vnd.openxmlformats-officedocument.presentationml.tags+xml"/>
  <Override PartName="/ppt/tags/tag56.xml" ContentType="application/vnd.openxmlformats-officedocument.presentationml.tags+xml"/>
  <Override PartName="/ppt/tags/tag55.xml" ContentType="application/vnd.openxmlformats-officedocument.presentationml.tags+xml"/>
  <Override PartName="/ppt/tags/tag54.xml" ContentType="application/vnd.openxmlformats-officedocument.presentationml.tags+xml"/>
  <Override PartName="/ppt/tags/tag53.xml" ContentType="application/vnd.openxmlformats-officedocument.presentationml.tags+xml"/>
  <Override PartName="/ppt/tags/tag52.xml" ContentType="application/vnd.openxmlformats-officedocument.presentationml.tags+xml"/>
  <Override PartName="/ppt/tags/tag51.xml" ContentType="application/vnd.openxmlformats-officedocument.presentationml.tags+xml"/>
  <Override PartName="/ppt/tags/tag50.xml" ContentType="application/vnd.openxmlformats-officedocument.presentationml.tags+xml"/>
  <Override PartName="/ppt/tags/tag49.xml" ContentType="application/vnd.openxmlformats-officedocument.presentationml.tags+xml"/>
  <Override PartName="/ppt/tags/tag48.xml" ContentType="application/vnd.openxmlformats-officedocument.presentationml.tags+xml"/>
  <Override PartName="/ppt/tags/tag47.xml" ContentType="application/vnd.openxmlformats-officedocument.presentationml.tags+xml"/>
  <Override PartName="/ppt/tags/tag46.xml" ContentType="application/vnd.openxmlformats-officedocument.presentationml.tags+xml"/>
  <Override PartName="/ppt/tags/tag45.xml" ContentType="application/vnd.openxmlformats-officedocument.presentationml.tags+xml"/>
  <Override PartName="/ppt/tags/tag44.xml" ContentType="application/vnd.openxmlformats-officedocument.presentationml.tags+xml"/>
  <Override PartName="/ppt/tags/tag92.xml" ContentType="application/vnd.openxmlformats-officedocument.presentationml.tags+xml"/>
  <Override PartName="/ppt/tags/tag132.xml" ContentType="application/vnd.openxmlformats-officedocument.presentationml.tags+xml"/>
  <Override PartName="/ppt/tags/tag43.xml" ContentType="application/vnd.openxmlformats-officedocument.presentationml.tags+xml"/>
  <Override PartName="/ppt/tags/tag42.xml" ContentType="application/vnd.openxmlformats-officedocument.presentationml.tags+xml"/>
  <Override PartName="/ppt/tags/tag41.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34.xml" ContentType="application/vnd.openxmlformats-officedocument.presentationml.tags+xml"/>
  <Override PartName="/ppt/tags/tag33.xml" ContentType="application/vnd.openxmlformats-officedocument.presentationml.tags+xml"/>
  <Override PartName="/ppt/tags/tag32.xml" ContentType="application/vnd.openxmlformats-officedocument.presentationml.tags+xml"/>
  <Override PartName="/ppt/tags/tag31.xml" ContentType="application/vnd.openxmlformats-officedocument.presentationml.tags+xml"/>
  <Override PartName="/ppt/tags/tag30.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26.xml" ContentType="application/vnd.openxmlformats-officedocument.presentationml.tags+xml"/>
  <Override PartName="/ppt/tags/tag131.xml" ContentType="application/vnd.openxmlformats-officedocument.presentationml.tags+xml"/>
  <Override PartName="/ppt/tags/tag136.xml" ContentType="application/vnd.openxmlformats-officedocument.presentationml.tags+xml"/>
  <Override PartName="/ppt/tags/tag135.xml" ContentType="application/vnd.openxmlformats-officedocument.presentationml.tags+xml"/>
  <Override PartName="/ppt/tags/tag134.xml" ContentType="application/vnd.openxmlformats-officedocument.presentationml.tags+xml"/>
  <Override PartName="/ppt/tags/tag133.xml" ContentType="application/vnd.openxmlformats-officedocument.presentationml.tags+xml"/>
  <Override PartName="/ppt/tags/tag130.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2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28.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27.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68"/>
  </p:notesMasterIdLst>
  <p:handoutMasterIdLst>
    <p:handoutMasterId r:id="rId69"/>
  </p:handoutMasterIdLst>
  <p:sldIdLst>
    <p:sldId id="365" r:id="rId2"/>
    <p:sldId id="472" r:id="rId3"/>
    <p:sldId id="270" r:id="rId4"/>
    <p:sldId id="475" r:id="rId5"/>
    <p:sldId id="344" r:id="rId6"/>
    <p:sldId id="257" r:id="rId7"/>
    <p:sldId id="282" r:id="rId8"/>
    <p:sldId id="476" r:id="rId9"/>
    <p:sldId id="367" r:id="rId10"/>
    <p:sldId id="317" r:id="rId11"/>
    <p:sldId id="272" r:id="rId12"/>
    <p:sldId id="276" r:id="rId13"/>
    <p:sldId id="320" r:id="rId14"/>
    <p:sldId id="345" r:id="rId15"/>
    <p:sldId id="368" r:id="rId16"/>
    <p:sldId id="319" r:id="rId17"/>
    <p:sldId id="334" r:id="rId18"/>
    <p:sldId id="313" r:id="rId19"/>
    <p:sldId id="366" r:id="rId20"/>
    <p:sldId id="369" r:id="rId21"/>
    <p:sldId id="289" r:id="rId22"/>
    <p:sldId id="346" r:id="rId23"/>
    <p:sldId id="347" r:id="rId24"/>
    <p:sldId id="351" r:id="rId25"/>
    <p:sldId id="293" r:id="rId26"/>
    <p:sldId id="294" r:id="rId27"/>
    <p:sldId id="295" r:id="rId28"/>
    <p:sldId id="296" r:id="rId29"/>
    <p:sldId id="348" r:id="rId30"/>
    <p:sldId id="297" r:id="rId31"/>
    <p:sldId id="298" r:id="rId32"/>
    <p:sldId id="299" r:id="rId33"/>
    <p:sldId id="300" r:id="rId34"/>
    <p:sldId id="301" r:id="rId35"/>
    <p:sldId id="302" r:id="rId36"/>
    <p:sldId id="303" r:id="rId37"/>
    <p:sldId id="343" r:id="rId38"/>
    <p:sldId id="370" r:id="rId39"/>
    <p:sldId id="291" r:id="rId40"/>
    <p:sldId id="352" r:id="rId41"/>
    <p:sldId id="358" r:id="rId42"/>
    <p:sldId id="359" r:id="rId43"/>
    <p:sldId id="360" r:id="rId44"/>
    <p:sldId id="361" r:id="rId45"/>
    <p:sldId id="362" r:id="rId46"/>
    <p:sldId id="363" r:id="rId47"/>
    <p:sldId id="364" r:id="rId48"/>
    <p:sldId id="322" r:id="rId49"/>
    <p:sldId id="353" r:id="rId50"/>
    <p:sldId id="323" r:id="rId51"/>
    <p:sldId id="324" r:id="rId52"/>
    <p:sldId id="327" r:id="rId53"/>
    <p:sldId id="354" r:id="rId54"/>
    <p:sldId id="328" r:id="rId55"/>
    <p:sldId id="336" r:id="rId56"/>
    <p:sldId id="329" r:id="rId57"/>
    <p:sldId id="330" r:id="rId58"/>
    <p:sldId id="350" r:id="rId59"/>
    <p:sldId id="338" r:id="rId60"/>
    <p:sldId id="339" r:id="rId61"/>
    <p:sldId id="340" r:id="rId62"/>
    <p:sldId id="357" r:id="rId63"/>
    <p:sldId id="264" r:id="rId64"/>
    <p:sldId id="477" r:id="rId65"/>
    <p:sldId id="478" r:id="rId66"/>
    <p:sldId id="479" r:id="rId6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472"/>
            <p14:sldId id="270"/>
            <p14:sldId id="475"/>
            <p14:sldId id="344"/>
            <p14:sldId id="257"/>
            <p14:sldId id="282"/>
            <p14:sldId id="476"/>
            <p14:sldId id="367"/>
            <p14:sldId id="317"/>
            <p14:sldId id="272"/>
            <p14:sldId id="276"/>
            <p14:sldId id="320"/>
            <p14:sldId id="345"/>
            <p14:sldId id="368"/>
            <p14:sldId id="319"/>
            <p14:sldId id="334"/>
            <p14:sldId id="313"/>
            <p14:sldId id="366"/>
            <p14:sldId id="369"/>
            <p14:sldId id="289"/>
            <p14:sldId id="346"/>
            <p14:sldId id="347"/>
            <p14:sldId id="351"/>
            <p14:sldId id="293"/>
            <p14:sldId id="294"/>
            <p14:sldId id="295"/>
            <p14:sldId id="296"/>
            <p14:sldId id="348"/>
            <p14:sldId id="297"/>
            <p14:sldId id="298"/>
            <p14:sldId id="299"/>
            <p14:sldId id="300"/>
            <p14:sldId id="301"/>
            <p14:sldId id="302"/>
            <p14:sldId id="303"/>
            <p14:sldId id="343"/>
            <p14:sldId id="370"/>
            <p14:sldId id="291"/>
            <p14:sldId id="352"/>
            <p14:sldId id="358"/>
            <p14:sldId id="359"/>
            <p14:sldId id="360"/>
            <p14:sldId id="361"/>
            <p14:sldId id="362"/>
            <p14:sldId id="363"/>
            <p14:sldId id="364"/>
            <p14:sldId id="322"/>
            <p14:sldId id="353"/>
            <p14:sldId id="323"/>
            <p14:sldId id="324"/>
            <p14:sldId id="327"/>
            <p14:sldId id="354"/>
            <p14:sldId id="328"/>
            <p14:sldId id="336"/>
            <p14:sldId id="329"/>
            <p14:sldId id="330"/>
            <p14:sldId id="350"/>
            <p14:sldId id="338"/>
            <p14:sldId id="339"/>
            <p14:sldId id="340"/>
            <p14:sldId id="357"/>
            <p14:sldId id="264"/>
            <p14:sldId id="477"/>
            <p14:sldId id="478"/>
            <p14:sldId id="4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FFFFFF"/>
    <a:srgbClr val="336699"/>
    <a:srgbClr val="000000"/>
    <a:srgbClr val="004065"/>
    <a:srgbClr val="009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52901" autoAdjust="0"/>
  </p:normalViewPr>
  <p:slideViewPr>
    <p:cSldViewPr>
      <p:cViewPr varScale="1">
        <p:scale>
          <a:sx n="60" d="100"/>
          <a:sy n="60" d="100"/>
        </p:scale>
        <p:origin x="3018" y="66"/>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a:t>Advise</a:t>
          </a:r>
          <a:endParaRPr lang="en-US" dirty="0"/>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a:t>Assist</a:t>
          </a:r>
          <a:endParaRPr lang="en-US" dirty="0"/>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a:t>Arrange</a:t>
          </a:r>
          <a:endParaRPr lang="en-US" dirty="0"/>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E85F7A10-407C-4144-8B73-BF91C21A28F5}" srcId="{0D3B21CB-0669-4030-9E17-8FF58C9E7E42}" destId="{E35449BF-F0FD-42A3-B407-3C370AFFAA81}" srcOrd="4" destOrd="0" parTransId="{FCE66106-2ED6-40BA-8410-C77CA178F439}" sibTransId="{1CEED4D2-4D83-4BD7-938B-57DB571AA62A}"/>
    <dgm:cxn modelId="{3EF56D2C-36D3-4103-8DC7-EECB47D364FD}" type="presOf" srcId="{F51806F8-337D-459C-9AA2-730781295959}" destId="{6838D34A-6A46-4599-AB06-86854BEF6055}" srcOrd="0" destOrd="0" presId="urn:microsoft.com/office/officeart/2005/8/layout/cycle5"/>
    <dgm:cxn modelId="{839F0F37-87F8-4666-B762-9EA58D4A1AF7}" type="presOf" srcId="{5F2B192A-9AC0-426E-85D4-40D1161CCC8B}" destId="{10EAB1DD-A5A0-4D66-9258-DFB22C63BFC2}" srcOrd="0" destOrd="0" presId="urn:microsoft.com/office/officeart/2005/8/layout/cycle5"/>
    <dgm:cxn modelId="{EF63FB6D-E57D-4261-B3DE-43CE45C2AEAA}" type="presOf" srcId="{E35449BF-F0FD-42A3-B407-3C370AFFAA81}" destId="{84B0D843-F42D-4080-92AB-90C662CA1D1D}"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803FAA58-DC39-457E-A0D7-17CB9AB50415}" srcId="{0D3B21CB-0669-4030-9E17-8FF58C9E7E42}" destId="{DA2960E4-B07F-47BE-AF75-4EC6F11B47DD}" srcOrd="1" destOrd="0" parTransId="{75C873B1-7C4B-46A7-91AD-32379F97A2CD}" sibTransId="{5F2B192A-9AC0-426E-85D4-40D1161CCC8B}"/>
    <dgm:cxn modelId="{A5716086-26E6-4644-8167-D7453A3B94C4}" type="presOf" srcId="{B95D1429-8077-4E03-A27F-725C4B92F364}" destId="{F8EB0368-B206-4341-852D-F2508C45DA5F}" srcOrd="0" destOrd="0" presId="urn:microsoft.com/office/officeart/2005/8/layout/cycle5"/>
    <dgm:cxn modelId="{B67E6E92-B18A-48D1-86DC-8343C36B2B92}" type="presOf" srcId="{5202B35E-8DB7-4188-B5C2-F6A5DD54A72C}" destId="{17706AFB-5D1C-40E6-A606-5CD8C8EE1AF7}"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FA90BDDA-D21B-418C-AA87-498C97C26B81}" srcId="{0D3B21CB-0669-4030-9E17-8FF58C9E7E42}" destId="{6546FE91-F0E3-4EAD-89C1-E35CFEA979C1}" srcOrd="3" destOrd="0" parTransId="{3A8EDF9D-45EB-4EFF-B024-50CD21CD9554}" sibTransId="{B95D1429-8077-4E03-A27F-725C4B92F364}"/>
    <dgm:cxn modelId="{3E6493DB-A6DF-49BB-93F5-4567337B277E}" type="presOf" srcId="{1CEED4D2-4D83-4BD7-938B-57DB571AA62A}" destId="{EFC8563A-984F-4AF6-B356-88B526C5D00C}" srcOrd="0" destOrd="0" presId="urn:microsoft.com/office/officeart/2005/8/layout/cycle5"/>
    <dgm:cxn modelId="{DFD244E1-727A-483A-B8BF-8880410D607A}" type="presOf" srcId="{49EA92ED-2E9C-4EB7-8DF2-B65B315AFBC9}" destId="{4C891884-2FFA-4A1E-A258-718BEF754EEB}" srcOrd="0" destOrd="0" presId="urn:microsoft.com/office/officeart/2005/8/layout/cycle5"/>
    <dgm:cxn modelId="{D4BFBCE6-AD52-4726-86BD-FDE12972BC75}" type="presOf" srcId="{EC16460A-B686-41C7-AE84-227D9D2EEAC5}" destId="{661C8463-9EDB-480C-93D1-8C462DEA2DE5}" srcOrd="0" destOrd="0" presId="urn:microsoft.com/office/officeart/2005/8/layout/cycle5"/>
    <dgm:cxn modelId="{E10530E8-0789-4692-A74B-67DBCA9660F2}" type="presOf" srcId="{DA2960E4-B07F-47BE-AF75-4EC6F11B47DD}" destId="{813122F2-AA5B-4BAA-B915-9A71CEF673F9}" srcOrd="0" destOrd="0" presId="urn:microsoft.com/office/officeart/2005/8/layout/cycle5"/>
    <dgm:cxn modelId="{010298EC-2024-43AF-92CE-81EDBDA89928}" type="presOf" srcId="{0D3B21CB-0669-4030-9E17-8FF58C9E7E42}" destId="{27FA8959-6582-4176-8EF4-CC307DB5DEA3}" srcOrd="0" destOrd="0" presId="urn:microsoft.com/office/officeart/2005/8/layout/cycle5"/>
    <dgm:cxn modelId="{8ADC6FFD-4611-40E5-BFD4-5A7B9471382F}" type="presOf" srcId="{6546FE91-F0E3-4EAD-89C1-E35CFEA979C1}" destId="{7F8F357C-FB94-4E95-A2D6-CC110642DD62}" srcOrd="0" destOrd="0" presId="urn:microsoft.com/office/officeart/2005/8/layout/cycle5"/>
    <dgm:cxn modelId="{AACEA6B8-917A-4731-A8DF-6EF53F0FBD5F}" type="presParOf" srcId="{27FA8959-6582-4176-8EF4-CC307DB5DEA3}" destId="{6838D34A-6A46-4599-AB06-86854BEF6055}" srcOrd="0" destOrd="0" presId="urn:microsoft.com/office/officeart/2005/8/layout/cycle5"/>
    <dgm:cxn modelId="{7C391CB5-362F-4E63-83B5-B48C302F26D5}" type="presParOf" srcId="{27FA8959-6582-4176-8EF4-CC307DB5DEA3}" destId="{7DCB9B48-EB44-45BE-B3EF-135E4627228A}" srcOrd="1" destOrd="0" presId="urn:microsoft.com/office/officeart/2005/8/layout/cycle5"/>
    <dgm:cxn modelId="{3E25EDD2-FA20-4F0B-99CC-D54AA054E156}" type="presParOf" srcId="{27FA8959-6582-4176-8EF4-CC307DB5DEA3}" destId="{661C8463-9EDB-480C-93D1-8C462DEA2DE5}" srcOrd="2" destOrd="0" presId="urn:microsoft.com/office/officeart/2005/8/layout/cycle5"/>
    <dgm:cxn modelId="{301A14B2-A868-4B06-8C82-C748E8EB8903}" type="presParOf" srcId="{27FA8959-6582-4176-8EF4-CC307DB5DEA3}" destId="{813122F2-AA5B-4BAA-B915-9A71CEF673F9}" srcOrd="3" destOrd="0" presId="urn:microsoft.com/office/officeart/2005/8/layout/cycle5"/>
    <dgm:cxn modelId="{DDCC55E4-0F3B-483B-8B7E-26E8F389CACF}" type="presParOf" srcId="{27FA8959-6582-4176-8EF4-CC307DB5DEA3}" destId="{F0B35532-AF81-467D-9181-2675BC9F8CD0}" srcOrd="4" destOrd="0" presId="urn:microsoft.com/office/officeart/2005/8/layout/cycle5"/>
    <dgm:cxn modelId="{566EF96D-43DA-4B2A-937B-25EC0177498F}" type="presParOf" srcId="{27FA8959-6582-4176-8EF4-CC307DB5DEA3}" destId="{10EAB1DD-A5A0-4D66-9258-DFB22C63BFC2}" srcOrd="5" destOrd="0" presId="urn:microsoft.com/office/officeart/2005/8/layout/cycle5"/>
    <dgm:cxn modelId="{AE350E49-007F-4063-B8E9-393FC56DDAE8}" type="presParOf" srcId="{27FA8959-6582-4176-8EF4-CC307DB5DEA3}" destId="{17706AFB-5D1C-40E6-A606-5CD8C8EE1AF7}" srcOrd="6" destOrd="0" presId="urn:microsoft.com/office/officeart/2005/8/layout/cycle5"/>
    <dgm:cxn modelId="{EF892032-9C9C-4895-90DF-DE99BC4F9E30}" type="presParOf" srcId="{27FA8959-6582-4176-8EF4-CC307DB5DEA3}" destId="{E59AF1AD-CC10-4F23-9C4B-1BD069901E3A}" srcOrd="7" destOrd="0" presId="urn:microsoft.com/office/officeart/2005/8/layout/cycle5"/>
    <dgm:cxn modelId="{D6EA0D0B-7B58-426D-BCE0-858983FD9CC6}" type="presParOf" srcId="{27FA8959-6582-4176-8EF4-CC307DB5DEA3}" destId="{4C891884-2FFA-4A1E-A258-718BEF754EEB}" srcOrd="8" destOrd="0" presId="urn:microsoft.com/office/officeart/2005/8/layout/cycle5"/>
    <dgm:cxn modelId="{85E72EC1-52E9-4761-9FE3-AB408CFAC016}" type="presParOf" srcId="{27FA8959-6582-4176-8EF4-CC307DB5DEA3}" destId="{7F8F357C-FB94-4E95-A2D6-CC110642DD62}" srcOrd="9" destOrd="0" presId="urn:microsoft.com/office/officeart/2005/8/layout/cycle5"/>
    <dgm:cxn modelId="{9BE7551B-A08F-428C-BC1C-792CFB55B573}" type="presParOf" srcId="{27FA8959-6582-4176-8EF4-CC307DB5DEA3}" destId="{BDA53FB2-2BB6-40C3-8393-8843F420F8EF}" srcOrd="10" destOrd="0" presId="urn:microsoft.com/office/officeart/2005/8/layout/cycle5"/>
    <dgm:cxn modelId="{3A5846BB-55F0-4438-8FB6-CDCDEED8F3ED}" type="presParOf" srcId="{27FA8959-6582-4176-8EF4-CC307DB5DEA3}" destId="{F8EB0368-B206-4341-852D-F2508C45DA5F}" srcOrd="11" destOrd="0" presId="urn:microsoft.com/office/officeart/2005/8/layout/cycle5"/>
    <dgm:cxn modelId="{3B7D0FD0-D11C-4A41-BA3C-22FA5CC110F1}" type="presParOf" srcId="{27FA8959-6582-4176-8EF4-CC307DB5DEA3}" destId="{84B0D843-F42D-4080-92AB-90C662CA1D1D}" srcOrd="12" destOrd="0" presId="urn:microsoft.com/office/officeart/2005/8/layout/cycle5"/>
    <dgm:cxn modelId="{49EC2200-DBE7-4157-AC10-3255C452E968}" type="presParOf" srcId="{27FA8959-6582-4176-8EF4-CC307DB5DEA3}" destId="{1734016F-5902-49AC-92DF-ACD214304F6C}" srcOrd="13" destOrd="0" presId="urn:microsoft.com/office/officeart/2005/8/layout/cycle5"/>
    <dgm:cxn modelId="{28A87B18-1E02-46A4-86E8-BC700372645A}" type="presParOf" srcId="{27FA8959-6582-4176-8EF4-CC307DB5DEA3}" destId="{EFC8563A-984F-4AF6-B356-88B526C5D00C}" srcOrd="14" destOrd="0" presId="urn:microsoft.com/office/officeart/2005/8/layout/cycle5"/>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1C09F5-738B-460F-90C9-50800F414458}" type="doc">
      <dgm:prSet loTypeId="urn:microsoft.com/office/officeart/2005/8/layout/radial1" loCatId="cycle" qsTypeId="urn:microsoft.com/office/officeart/2005/8/quickstyle/simple2" qsCatId="simple" csTypeId="urn:microsoft.com/office/officeart/2005/8/colors/accent2_2" csCatId="accent2" phldr="1"/>
      <dgm:spPr/>
      <dgm:t>
        <a:bodyPr/>
        <a:lstStyle/>
        <a:p>
          <a:endParaRPr lang="en-US"/>
        </a:p>
      </dgm:t>
    </dgm:pt>
    <dgm:pt modelId="{4865C0DC-0BA5-486C-ABAB-E6454E1987C5}">
      <dgm:prSet phldrT="[Text]"/>
      <dgm:spPr>
        <a:solidFill>
          <a:srgbClr val="033B57"/>
        </a:solidFill>
      </dgm:spPr>
      <dgm:t>
        <a:bodyPr/>
        <a:lstStyle/>
        <a:p>
          <a:r>
            <a:rPr lang="en-US" dirty="0"/>
            <a:t>Patient</a:t>
          </a:r>
        </a:p>
      </dgm:t>
    </dgm:pt>
    <dgm:pt modelId="{18DDA3E7-09F7-4A8D-9FF3-BB8310976486}" type="parTrans" cxnId="{43442CEB-4BF9-40BA-94CD-063952B61F7F}">
      <dgm:prSet/>
      <dgm:spPr/>
      <dgm:t>
        <a:bodyPr/>
        <a:lstStyle/>
        <a:p>
          <a:endParaRPr lang="en-US"/>
        </a:p>
      </dgm:t>
    </dgm:pt>
    <dgm:pt modelId="{19D5C8B1-540D-4AB6-86D2-D7F265081353}" type="sibTrans" cxnId="{43442CEB-4BF9-40BA-94CD-063952B61F7F}">
      <dgm:prSet/>
      <dgm:spPr/>
      <dgm:t>
        <a:bodyPr/>
        <a:lstStyle/>
        <a:p>
          <a:endParaRPr lang="en-US"/>
        </a:p>
      </dgm:t>
    </dgm:pt>
    <dgm:pt modelId="{514E5948-8B02-4A5C-B699-68E030350C03}">
      <dgm:prSet phldrT="[Text]"/>
      <dgm:spPr>
        <a:solidFill>
          <a:srgbClr val="033B57"/>
        </a:solidFill>
      </dgm:spPr>
      <dgm:t>
        <a:bodyPr/>
        <a:lstStyle/>
        <a:p>
          <a:r>
            <a:rPr lang="en-US" dirty="0"/>
            <a:t>Previous experience</a:t>
          </a:r>
        </a:p>
      </dgm:t>
    </dgm:pt>
    <dgm:pt modelId="{9F0F53C8-3331-429C-9503-35C55C24B023}" type="parTrans" cxnId="{C6F22ECF-7B80-44A8-B8EE-2C574194ABFC}">
      <dgm:prSet/>
      <dgm:spPr/>
      <dgm:t>
        <a:bodyPr/>
        <a:lstStyle/>
        <a:p>
          <a:endParaRPr lang="en-US"/>
        </a:p>
      </dgm:t>
    </dgm:pt>
    <dgm:pt modelId="{5651A82B-811C-4289-8DE9-7F336868F509}" type="sibTrans" cxnId="{C6F22ECF-7B80-44A8-B8EE-2C574194ABFC}">
      <dgm:prSet/>
      <dgm:spPr/>
      <dgm:t>
        <a:bodyPr/>
        <a:lstStyle/>
        <a:p>
          <a:endParaRPr lang="en-US"/>
        </a:p>
      </dgm:t>
    </dgm:pt>
    <dgm:pt modelId="{A254BD02-1BFE-49E6-8A31-19DAFFFCF745}">
      <dgm:prSet/>
      <dgm:spPr>
        <a:solidFill>
          <a:srgbClr val="033B57"/>
        </a:solidFill>
      </dgm:spPr>
      <dgm:t>
        <a:bodyPr/>
        <a:lstStyle/>
        <a:p>
          <a:r>
            <a:rPr lang="en-US" dirty="0"/>
            <a:t>Knowledge of self</a:t>
          </a:r>
        </a:p>
      </dgm:t>
    </dgm:pt>
    <dgm:pt modelId="{C349B823-76E2-463D-995A-EBE8BEE43C3F}" type="parTrans" cxnId="{95DD10B9-68B5-4C22-8B43-2AA8180E7F60}">
      <dgm:prSet/>
      <dgm:spPr/>
      <dgm:t>
        <a:bodyPr/>
        <a:lstStyle/>
        <a:p>
          <a:endParaRPr lang="en-US"/>
        </a:p>
      </dgm:t>
    </dgm:pt>
    <dgm:pt modelId="{DD097FC7-FAF9-4D62-A583-A9E4C7D4E10C}" type="sibTrans" cxnId="{95DD10B9-68B5-4C22-8B43-2AA8180E7F60}">
      <dgm:prSet/>
      <dgm:spPr/>
      <dgm:t>
        <a:bodyPr/>
        <a:lstStyle/>
        <a:p>
          <a:endParaRPr lang="en-US"/>
        </a:p>
      </dgm:t>
    </dgm:pt>
    <dgm:pt modelId="{67788B00-53B4-4657-BD51-2B74BE9CC8F1}">
      <dgm:prSet/>
      <dgm:spPr>
        <a:solidFill>
          <a:srgbClr val="033B57"/>
        </a:solidFill>
      </dgm:spPr>
      <dgm:t>
        <a:bodyPr/>
        <a:lstStyle/>
        <a:p>
          <a:r>
            <a:rPr lang="en-US"/>
            <a:t>Knowledge of condition</a:t>
          </a:r>
          <a:endParaRPr lang="en-US" dirty="0"/>
        </a:p>
      </dgm:t>
    </dgm:pt>
    <dgm:pt modelId="{4FC8A1CF-7B5A-45C9-8694-D2BEB86DC31A}" type="parTrans" cxnId="{CD39DE83-B332-4A4C-881F-800B6E6C6314}">
      <dgm:prSet/>
      <dgm:spPr/>
      <dgm:t>
        <a:bodyPr/>
        <a:lstStyle/>
        <a:p>
          <a:endParaRPr lang="en-US"/>
        </a:p>
      </dgm:t>
    </dgm:pt>
    <dgm:pt modelId="{D9AFB662-77E5-4CD0-BE62-06306D535C93}" type="sibTrans" cxnId="{CD39DE83-B332-4A4C-881F-800B6E6C6314}">
      <dgm:prSet/>
      <dgm:spPr/>
      <dgm:t>
        <a:bodyPr/>
        <a:lstStyle/>
        <a:p>
          <a:endParaRPr lang="en-US"/>
        </a:p>
      </dgm:t>
    </dgm:pt>
    <dgm:pt modelId="{D58B1CC6-7223-44A4-93CE-D49A1C81D216}">
      <dgm:prSet/>
      <dgm:spPr>
        <a:solidFill>
          <a:srgbClr val="033B57"/>
        </a:solidFill>
      </dgm:spPr>
      <dgm:t>
        <a:bodyPr/>
        <a:lstStyle/>
        <a:p>
          <a:r>
            <a:rPr lang="en-US" dirty="0"/>
            <a:t>Coping skills</a:t>
          </a:r>
        </a:p>
      </dgm:t>
    </dgm:pt>
    <dgm:pt modelId="{C5906670-CA30-4663-97DE-C31685993386}" type="parTrans" cxnId="{ED012B1C-94B4-4458-B4D7-B5A665325CA7}">
      <dgm:prSet/>
      <dgm:spPr/>
      <dgm:t>
        <a:bodyPr/>
        <a:lstStyle/>
        <a:p>
          <a:endParaRPr lang="en-US"/>
        </a:p>
      </dgm:t>
    </dgm:pt>
    <dgm:pt modelId="{C314B551-50CA-4EFD-8147-1F0ED06E24BE}" type="sibTrans" cxnId="{ED012B1C-94B4-4458-B4D7-B5A665325CA7}">
      <dgm:prSet/>
      <dgm:spPr/>
      <dgm:t>
        <a:bodyPr/>
        <a:lstStyle/>
        <a:p>
          <a:endParaRPr lang="en-US"/>
        </a:p>
      </dgm:t>
    </dgm:pt>
    <dgm:pt modelId="{D871A22D-1746-4E02-9A10-CF6A4BFE9EBD}">
      <dgm:prSet/>
      <dgm:spPr>
        <a:solidFill>
          <a:srgbClr val="033B57"/>
        </a:solidFill>
      </dgm:spPr>
      <dgm:t>
        <a:bodyPr/>
        <a:lstStyle/>
        <a:p>
          <a:r>
            <a:rPr lang="en-US"/>
            <a:t>Personal strength</a:t>
          </a:r>
          <a:endParaRPr lang="en-US" dirty="0"/>
        </a:p>
      </dgm:t>
    </dgm:pt>
    <dgm:pt modelId="{6F2710D7-335C-45AF-8515-461E880D4F33}" type="parTrans" cxnId="{717DB285-8D5B-47E8-B9ED-34C125EDE4BF}">
      <dgm:prSet/>
      <dgm:spPr/>
      <dgm:t>
        <a:bodyPr/>
        <a:lstStyle/>
        <a:p>
          <a:endParaRPr lang="en-US"/>
        </a:p>
      </dgm:t>
    </dgm:pt>
    <dgm:pt modelId="{0DD3A2A5-4DE0-404D-9E27-73B3643B4268}" type="sibTrans" cxnId="{717DB285-8D5B-47E8-B9ED-34C125EDE4BF}">
      <dgm:prSet/>
      <dgm:spPr/>
      <dgm:t>
        <a:bodyPr/>
        <a:lstStyle/>
        <a:p>
          <a:endParaRPr lang="en-US"/>
        </a:p>
      </dgm:t>
    </dgm:pt>
    <dgm:pt modelId="{4084E2BC-4BCE-4E00-ADCB-8FB11626A384}">
      <dgm:prSet/>
      <dgm:spPr>
        <a:solidFill>
          <a:srgbClr val="033B57"/>
        </a:solidFill>
      </dgm:spPr>
      <dgm:t>
        <a:bodyPr/>
        <a:lstStyle/>
        <a:p>
          <a:r>
            <a:rPr lang="en-US"/>
            <a:t>Persistence</a:t>
          </a:r>
          <a:endParaRPr lang="en-US" dirty="0"/>
        </a:p>
      </dgm:t>
    </dgm:pt>
    <dgm:pt modelId="{83150EFA-B4A8-4BDA-A5CA-941D149D5277}" type="parTrans" cxnId="{51530A07-47A0-4734-A9F9-DA98C7242974}">
      <dgm:prSet/>
      <dgm:spPr/>
      <dgm:t>
        <a:bodyPr/>
        <a:lstStyle/>
        <a:p>
          <a:endParaRPr lang="en-US"/>
        </a:p>
      </dgm:t>
    </dgm:pt>
    <dgm:pt modelId="{26FAEABC-7A9F-457F-91BE-CCF90C38B1F7}" type="sibTrans" cxnId="{51530A07-47A0-4734-A9F9-DA98C7242974}">
      <dgm:prSet/>
      <dgm:spPr/>
      <dgm:t>
        <a:bodyPr/>
        <a:lstStyle/>
        <a:p>
          <a:endParaRPr lang="en-US"/>
        </a:p>
      </dgm:t>
    </dgm:pt>
    <dgm:pt modelId="{013F838A-59F8-4CA7-847D-13898D1CC25D}">
      <dgm:prSet/>
      <dgm:spPr>
        <a:solidFill>
          <a:srgbClr val="033B57"/>
        </a:solidFill>
      </dgm:spPr>
      <dgm:t>
        <a:bodyPr/>
        <a:lstStyle/>
        <a:p>
          <a:r>
            <a:rPr lang="en-US"/>
            <a:t>Self-efficacy</a:t>
          </a:r>
          <a:endParaRPr lang="en-US" dirty="0"/>
        </a:p>
      </dgm:t>
    </dgm:pt>
    <dgm:pt modelId="{935106FB-7DFF-44C6-A608-F994963E7F91}" type="parTrans" cxnId="{52C00F3F-70FC-43E6-99D3-0DB6A677E71A}">
      <dgm:prSet/>
      <dgm:spPr/>
      <dgm:t>
        <a:bodyPr/>
        <a:lstStyle/>
        <a:p>
          <a:endParaRPr lang="en-US"/>
        </a:p>
      </dgm:t>
    </dgm:pt>
    <dgm:pt modelId="{990B4B49-52D6-44D6-AB78-033318A3D034}" type="sibTrans" cxnId="{52C00F3F-70FC-43E6-99D3-0DB6A677E71A}">
      <dgm:prSet/>
      <dgm:spPr/>
      <dgm:t>
        <a:bodyPr/>
        <a:lstStyle/>
        <a:p>
          <a:endParaRPr lang="en-US"/>
        </a:p>
      </dgm:t>
    </dgm:pt>
    <dgm:pt modelId="{A236EAFD-75AF-423B-AF40-7431D5DC22DC}">
      <dgm:prSet/>
      <dgm:spPr>
        <a:solidFill>
          <a:srgbClr val="033B57"/>
        </a:solidFill>
      </dgm:spPr>
      <dgm:t>
        <a:bodyPr/>
        <a:lstStyle/>
        <a:p>
          <a:r>
            <a:rPr lang="en-US"/>
            <a:t>Readiness for medical care</a:t>
          </a:r>
          <a:endParaRPr lang="en-US" dirty="0"/>
        </a:p>
      </dgm:t>
    </dgm:pt>
    <dgm:pt modelId="{DF5842A9-84CC-42F3-AC46-CF2E1F3C8CC2}" type="parTrans" cxnId="{25447756-223C-49C5-BD38-5024F6FFEF70}">
      <dgm:prSet/>
      <dgm:spPr/>
      <dgm:t>
        <a:bodyPr/>
        <a:lstStyle/>
        <a:p>
          <a:endParaRPr lang="en-US"/>
        </a:p>
      </dgm:t>
    </dgm:pt>
    <dgm:pt modelId="{4E5B5C5A-BE57-4764-95CF-8FDEE4AB28E6}" type="sibTrans" cxnId="{25447756-223C-49C5-BD38-5024F6FFEF70}">
      <dgm:prSet/>
      <dgm:spPr/>
      <dgm:t>
        <a:bodyPr/>
        <a:lstStyle/>
        <a:p>
          <a:endParaRPr lang="en-US"/>
        </a:p>
      </dgm:t>
    </dgm:pt>
    <dgm:pt modelId="{ED273AC7-9934-4322-98AF-01C16D1C7AE3}">
      <dgm:prSet/>
      <dgm:spPr>
        <a:solidFill>
          <a:srgbClr val="033B57"/>
        </a:solidFill>
      </dgm:spPr>
      <dgm:t>
        <a:bodyPr/>
        <a:lstStyle/>
        <a:p>
          <a:r>
            <a:rPr lang="en-US" dirty="0"/>
            <a:t>Spirituality</a:t>
          </a:r>
        </a:p>
      </dgm:t>
    </dgm:pt>
    <dgm:pt modelId="{8537F75A-E497-42C9-AEE2-C2BEC2CAE444}" type="parTrans" cxnId="{8BB2FECA-770D-4A6E-A6FB-2FC982C5E18E}">
      <dgm:prSet/>
      <dgm:spPr/>
      <dgm:t>
        <a:bodyPr/>
        <a:lstStyle/>
        <a:p>
          <a:endParaRPr lang="en-US"/>
        </a:p>
      </dgm:t>
    </dgm:pt>
    <dgm:pt modelId="{6E953BC4-9B9B-4735-8BDD-4CB1741527BA}" type="sibTrans" cxnId="{8BB2FECA-770D-4A6E-A6FB-2FC982C5E18E}">
      <dgm:prSet/>
      <dgm:spPr/>
      <dgm:t>
        <a:bodyPr/>
        <a:lstStyle/>
        <a:p>
          <a:endParaRPr lang="en-US"/>
        </a:p>
      </dgm:t>
    </dgm:pt>
    <dgm:pt modelId="{7A393735-A326-41C1-8C65-6F9B561795FE}">
      <dgm:prSet/>
      <dgm:spPr>
        <a:solidFill>
          <a:srgbClr val="033B57"/>
        </a:solidFill>
      </dgm:spPr>
      <dgm:t>
        <a:bodyPr/>
        <a:lstStyle/>
        <a:p>
          <a:r>
            <a:rPr lang="en-US" dirty="0"/>
            <a:t>Practical skills</a:t>
          </a:r>
        </a:p>
      </dgm:t>
    </dgm:pt>
    <dgm:pt modelId="{F1EC3332-109A-4048-B37B-B9F7195466FC}" type="parTrans" cxnId="{7A04492E-65B2-4DEA-8929-C332AB522D0E}">
      <dgm:prSet/>
      <dgm:spPr/>
      <dgm:t>
        <a:bodyPr/>
        <a:lstStyle/>
        <a:p>
          <a:endParaRPr lang="en-US"/>
        </a:p>
      </dgm:t>
    </dgm:pt>
    <dgm:pt modelId="{C6185E5B-D7AC-48A8-B414-DB45411397C9}" type="sibTrans" cxnId="{7A04492E-65B2-4DEA-8929-C332AB522D0E}">
      <dgm:prSet/>
      <dgm:spPr/>
      <dgm:t>
        <a:bodyPr/>
        <a:lstStyle/>
        <a:p>
          <a:endParaRPr lang="en-US"/>
        </a:p>
      </dgm:t>
    </dgm:pt>
    <dgm:pt modelId="{7A061EAC-09DE-47DE-9289-9079A87D080C}" type="pres">
      <dgm:prSet presAssocID="{A11C09F5-738B-460F-90C9-50800F414458}" presName="cycle" presStyleCnt="0">
        <dgm:presLayoutVars>
          <dgm:chMax val="1"/>
          <dgm:dir/>
          <dgm:animLvl val="ctr"/>
          <dgm:resizeHandles val="exact"/>
        </dgm:presLayoutVars>
      </dgm:prSet>
      <dgm:spPr/>
    </dgm:pt>
    <dgm:pt modelId="{EFC0359C-0824-4BCB-BC5D-981C54F6C122}" type="pres">
      <dgm:prSet presAssocID="{4865C0DC-0BA5-486C-ABAB-E6454E1987C5}" presName="centerShape" presStyleLbl="node0" presStyleIdx="0" presStyleCnt="1"/>
      <dgm:spPr/>
    </dgm:pt>
    <dgm:pt modelId="{32AC31C3-FA33-4A57-A57A-91CBFC4629C9}" type="pres">
      <dgm:prSet presAssocID="{9F0F53C8-3331-429C-9503-35C55C24B023}" presName="Name9" presStyleLbl="parChTrans1D2" presStyleIdx="0" presStyleCnt="10"/>
      <dgm:spPr/>
    </dgm:pt>
    <dgm:pt modelId="{8BF027FE-A15A-4443-88D5-50E863DBFE80}" type="pres">
      <dgm:prSet presAssocID="{9F0F53C8-3331-429C-9503-35C55C24B023}" presName="connTx" presStyleLbl="parChTrans1D2" presStyleIdx="0" presStyleCnt="10"/>
      <dgm:spPr/>
    </dgm:pt>
    <dgm:pt modelId="{552481F2-5162-4F9F-9615-F38D8C09AE9C}" type="pres">
      <dgm:prSet presAssocID="{514E5948-8B02-4A5C-B699-68E030350C03}" presName="node" presStyleLbl="node1" presStyleIdx="0" presStyleCnt="10">
        <dgm:presLayoutVars>
          <dgm:bulletEnabled val="1"/>
        </dgm:presLayoutVars>
      </dgm:prSet>
      <dgm:spPr/>
    </dgm:pt>
    <dgm:pt modelId="{8627A3D3-11FB-4C0F-9522-9F129DC89DC1}" type="pres">
      <dgm:prSet presAssocID="{C349B823-76E2-463D-995A-EBE8BEE43C3F}" presName="Name9" presStyleLbl="parChTrans1D2" presStyleIdx="1" presStyleCnt="10"/>
      <dgm:spPr/>
    </dgm:pt>
    <dgm:pt modelId="{4EAB6D44-DF33-4ACA-822F-32D458D810AE}" type="pres">
      <dgm:prSet presAssocID="{C349B823-76E2-463D-995A-EBE8BEE43C3F}" presName="connTx" presStyleLbl="parChTrans1D2" presStyleIdx="1" presStyleCnt="10"/>
      <dgm:spPr/>
    </dgm:pt>
    <dgm:pt modelId="{5BA4F13D-CF66-499C-95EF-399DBEF56C08}" type="pres">
      <dgm:prSet presAssocID="{A254BD02-1BFE-49E6-8A31-19DAFFFCF745}" presName="node" presStyleLbl="node1" presStyleIdx="1" presStyleCnt="10">
        <dgm:presLayoutVars>
          <dgm:bulletEnabled val="1"/>
        </dgm:presLayoutVars>
      </dgm:prSet>
      <dgm:spPr/>
    </dgm:pt>
    <dgm:pt modelId="{D636D465-2BD2-4E8F-BE0F-989D8E1EBBB8}" type="pres">
      <dgm:prSet presAssocID="{4FC8A1CF-7B5A-45C9-8694-D2BEB86DC31A}" presName="Name9" presStyleLbl="parChTrans1D2" presStyleIdx="2" presStyleCnt="10"/>
      <dgm:spPr/>
    </dgm:pt>
    <dgm:pt modelId="{0563C293-348C-4A2C-9B80-F93709BA7341}" type="pres">
      <dgm:prSet presAssocID="{4FC8A1CF-7B5A-45C9-8694-D2BEB86DC31A}" presName="connTx" presStyleLbl="parChTrans1D2" presStyleIdx="2" presStyleCnt="10"/>
      <dgm:spPr/>
    </dgm:pt>
    <dgm:pt modelId="{11C223AC-45B3-45CB-A648-2B7A308618FD}" type="pres">
      <dgm:prSet presAssocID="{67788B00-53B4-4657-BD51-2B74BE9CC8F1}" presName="node" presStyleLbl="node1" presStyleIdx="2" presStyleCnt="10">
        <dgm:presLayoutVars>
          <dgm:bulletEnabled val="1"/>
        </dgm:presLayoutVars>
      </dgm:prSet>
      <dgm:spPr/>
    </dgm:pt>
    <dgm:pt modelId="{6E382702-EE6C-470F-B363-A1D8DE4E892D}" type="pres">
      <dgm:prSet presAssocID="{C5906670-CA30-4663-97DE-C31685993386}" presName="Name9" presStyleLbl="parChTrans1D2" presStyleIdx="3" presStyleCnt="10"/>
      <dgm:spPr/>
    </dgm:pt>
    <dgm:pt modelId="{A2F6ED18-27C2-4ADF-9751-67CE42FDA343}" type="pres">
      <dgm:prSet presAssocID="{C5906670-CA30-4663-97DE-C31685993386}" presName="connTx" presStyleLbl="parChTrans1D2" presStyleIdx="3" presStyleCnt="10"/>
      <dgm:spPr/>
    </dgm:pt>
    <dgm:pt modelId="{60E0B0BD-E9A8-44C3-929C-6FF48A4C1D69}" type="pres">
      <dgm:prSet presAssocID="{D58B1CC6-7223-44A4-93CE-D49A1C81D216}" presName="node" presStyleLbl="node1" presStyleIdx="3" presStyleCnt="10">
        <dgm:presLayoutVars>
          <dgm:bulletEnabled val="1"/>
        </dgm:presLayoutVars>
      </dgm:prSet>
      <dgm:spPr/>
    </dgm:pt>
    <dgm:pt modelId="{6F8F61A3-DE8B-4523-927C-2902D48ECCF1}" type="pres">
      <dgm:prSet presAssocID="{6F2710D7-335C-45AF-8515-461E880D4F33}" presName="Name9" presStyleLbl="parChTrans1D2" presStyleIdx="4" presStyleCnt="10"/>
      <dgm:spPr/>
    </dgm:pt>
    <dgm:pt modelId="{C8FC4CE3-80F2-4EC6-B1B6-A25AC49E29FE}" type="pres">
      <dgm:prSet presAssocID="{6F2710D7-335C-45AF-8515-461E880D4F33}" presName="connTx" presStyleLbl="parChTrans1D2" presStyleIdx="4" presStyleCnt="10"/>
      <dgm:spPr/>
    </dgm:pt>
    <dgm:pt modelId="{AE364C18-1410-4729-A46B-A57BFB68E148}" type="pres">
      <dgm:prSet presAssocID="{D871A22D-1746-4E02-9A10-CF6A4BFE9EBD}" presName="node" presStyleLbl="node1" presStyleIdx="4" presStyleCnt="10">
        <dgm:presLayoutVars>
          <dgm:bulletEnabled val="1"/>
        </dgm:presLayoutVars>
      </dgm:prSet>
      <dgm:spPr/>
    </dgm:pt>
    <dgm:pt modelId="{56D3AD00-4DD1-4095-B24F-CC331BEA5867}" type="pres">
      <dgm:prSet presAssocID="{83150EFA-B4A8-4BDA-A5CA-941D149D5277}" presName="Name9" presStyleLbl="parChTrans1D2" presStyleIdx="5" presStyleCnt="10"/>
      <dgm:spPr/>
    </dgm:pt>
    <dgm:pt modelId="{06A8A8E8-9F1E-4446-BD28-363F33966D8A}" type="pres">
      <dgm:prSet presAssocID="{83150EFA-B4A8-4BDA-A5CA-941D149D5277}" presName="connTx" presStyleLbl="parChTrans1D2" presStyleIdx="5" presStyleCnt="10"/>
      <dgm:spPr/>
    </dgm:pt>
    <dgm:pt modelId="{6D432245-C567-43C3-9760-7A802F01AFFE}" type="pres">
      <dgm:prSet presAssocID="{4084E2BC-4BCE-4E00-ADCB-8FB11626A384}" presName="node" presStyleLbl="node1" presStyleIdx="5" presStyleCnt="10">
        <dgm:presLayoutVars>
          <dgm:bulletEnabled val="1"/>
        </dgm:presLayoutVars>
      </dgm:prSet>
      <dgm:spPr/>
    </dgm:pt>
    <dgm:pt modelId="{AA9DC64D-707C-4CBD-8114-A2A1A85036FE}" type="pres">
      <dgm:prSet presAssocID="{935106FB-7DFF-44C6-A608-F994963E7F91}" presName="Name9" presStyleLbl="parChTrans1D2" presStyleIdx="6" presStyleCnt="10"/>
      <dgm:spPr/>
    </dgm:pt>
    <dgm:pt modelId="{F3A9EB5C-64C3-4EF8-8D25-F4DA9000AD98}" type="pres">
      <dgm:prSet presAssocID="{935106FB-7DFF-44C6-A608-F994963E7F91}" presName="connTx" presStyleLbl="parChTrans1D2" presStyleIdx="6" presStyleCnt="10"/>
      <dgm:spPr/>
    </dgm:pt>
    <dgm:pt modelId="{DFA190D0-2F28-4540-864F-15FFBEE68479}" type="pres">
      <dgm:prSet presAssocID="{013F838A-59F8-4CA7-847D-13898D1CC25D}" presName="node" presStyleLbl="node1" presStyleIdx="6" presStyleCnt="10">
        <dgm:presLayoutVars>
          <dgm:bulletEnabled val="1"/>
        </dgm:presLayoutVars>
      </dgm:prSet>
      <dgm:spPr/>
    </dgm:pt>
    <dgm:pt modelId="{5956A562-747D-4B0B-8A62-D7ED370512A8}" type="pres">
      <dgm:prSet presAssocID="{DF5842A9-84CC-42F3-AC46-CF2E1F3C8CC2}" presName="Name9" presStyleLbl="parChTrans1D2" presStyleIdx="7" presStyleCnt="10"/>
      <dgm:spPr/>
    </dgm:pt>
    <dgm:pt modelId="{A51E426F-E288-4C47-9C44-C43EB218CD27}" type="pres">
      <dgm:prSet presAssocID="{DF5842A9-84CC-42F3-AC46-CF2E1F3C8CC2}" presName="connTx" presStyleLbl="parChTrans1D2" presStyleIdx="7" presStyleCnt="10"/>
      <dgm:spPr/>
    </dgm:pt>
    <dgm:pt modelId="{29873EB2-3B19-4990-8ACA-BE0B57F7C673}" type="pres">
      <dgm:prSet presAssocID="{A236EAFD-75AF-423B-AF40-7431D5DC22DC}" presName="node" presStyleLbl="node1" presStyleIdx="7" presStyleCnt="10">
        <dgm:presLayoutVars>
          <dgm:bulletEnabled val="1"/>
        </dgm:presLayoutVars>
      </dgm:prSet>
      <dgm:spPr/>
    </dgm:pt>
    <dgm:pt modelId="{B8845538-04CB-4EB8-97CE-D93B44A0FFBD}" type="pres">
      <dgm:prSet presAssocID="{8537F75A-E497-42C9-AEE2-C2BEC2CAE444}" presName="Name9" presStyleLbl="parChTrans1D2" presStyleIdx="8" presStyleCnt="10"/>
      <dgm:spPr/>
    </dgm:pt>
    <dgm:pt modelId="{A032752D-7FD6-4FEB-A958-8009ECA5F3E9}" type="pres">
      <dgm:prSet presAssocID="{8537F75A-E497-42C9-AEE2-C2BEC2CAE444}" presName="connTx" presStyleLbl="parChTrans1D2" presStyleIdx="8" presStyleCnt="10"/>
      <dgm:spPr/>
    </dgm:pt>
    <dgm:pt modelId="{755E5F62-F334-4FC5-AD29-2EE7F91CAF8B}" type="pres">
      <dgm:prSet presAssocID="{ED273AC7-9934-4322-98AF-01C16D1C7AE3}" presName="node" presStyleLbl="node1" presStyleIdx="8" presStyleCnt="10">
        <dgm:presLayoutVars>
          <dgm:bulletEnabled val="1"/>
        </dgm:presLayoutVars>
      </dgm:prSet>
      <dgm:spPr/>
    </dgm:pt>
    <dgm:pt modelId="{2624A63D-BFC7-4AC2-B00B-1126A3C04EC3}" type="pres">
      <dgm:prSet presAssocID="{F1EC3332-109A-4048-B37B-B9F7195466FC}" presName="Name9" presStyleLbl="parChTrans1D2" presStyleIdx="9" presStyleCnt="10"/>
      <dgm:spPr/>
    </dgm:pt>
    <dgm:pt modelId="{5AA700DC-53A1-42D3-9F74-B6A847B4BB54}" type="pres">
      <dgm:prSet presAssocID="{F1EC3332-109A-4048-B37B-B9F7195466FC}" presName="connTx" presStyleLbl="parChTrans1D2" presStyleIdx="9" presStyleCnt="10"/>
      <dgm:spPr/>
    </dgm:pt>
    <dgm:pt modelId="{A6FECDBA-B53C-477F-AA64-26326042C4F0}" type="pres">
      <dgm:prSet presAssocID="{7A393735-A326-41C1-8C65-6F9B561795FE}" presName="node" presStyleLbl="node1" presStyleIdx="9" presStyleCnt="10">
        <dgm:presLayoutVars>
          <dgm:bulletEnabled val="1"/>
        </dgm:presLayoutVars>
      </dgm:prSet>
      <dgm:spPr/>
    </dgm:pt>
  </dgm:ptLst>
  <dgm:cxnLst>
    <dgm:cxn modelId="{51530A07-47A0-4734-A9F9-DA98C7242974}" srcId="{4865C0DC-0BA5-486C-ABAB-E6454E1987C5}" destId="{4084E2BC-4BCE-4E00-ADCB-8FB11626A384}" srcOrd="5" destOrd="0" parTransId="{83150EFA-B4A8-4BDA-A5CA-941D149D5277}" sibTransId="{26FAEABC-7A9F-457F-91BE-CCF90C38B1F7}"/>
    <dgm:cxn modelId="{BF09EA0B-5BFF-4AD2-A787-FF6CB8AF507C}" type="presOf" srcId="{8537F75A-E497-42C9-AEE2-C2BEC2CAE444}" destId="{A032752D-7FD6-4FEB-A958-8009ECA5F3E9}" srcOrd="1" destOrd="0" presId="urn:microsoft.com/office/officeart/2005/8/layout/radial1"/>
    <dgm:cxn modelId="{878DCC0D-59D6-4E8A-B74B-6ECE95BA2370}" type="presOf" srcId="{A11C09F5-738B-460F-90C9-50800F414458}" destId="{7A061EAC-09DE-47DE-9289-9079A87D080C}" srcOrd="0" destOrd="0" presId="urn:microsoft.com/office/officeart/2005/8/layout/radial1"/>
    <dgm:cxn modelId="{ED012B1C-94B4-4458-B4D7-B5A665325CA7}" srcId="{4865C0DC-0BA5-486C-ABAB-E6454E1987C5}" destId="{D58B1CC6-7223-44A4-93CE-D49A1C81D216}" srcOrd="3" destOrd="0" parTransId="{C5906670-CA30-4663-97DE-C31685993386}" sibTransId="{C314B551-50CA-4EFD-8147-1F0ED06E24BE}"/>
    <dgm:cxn modelId="{11972C22-9962-43A4-B113-D52A06F73986}" type="presOf" srcId="{F1EC3332-109A-4048-B37B-B9F7195466FC}" destId="{5AA700DC-53A1-42D3-9F74-B6A847B4BB54}" srcOrd="1" destOrd="0" presId="urn:microsoft.com/office/officeart/2005/8/layout/radial1"/>
    <dgm:cxn modelId="{E97FB42B-74DE-420F-9EA2-84ACFF931F34}" type="presOf" srcId="{6F2710D7-335C-45AF-8515-461E880D4F33}" destId="{C8FC4CE3-80F2-4EC6-B1B6-A25AC49E29FE}" srcOrd="1" destOrd="0" presId="urn:microsoft.com/office/officeart/2005/8/layout/radial1"/>
    <dgm:cxn modelId="{7A04492E-65B2-4DEA-8929-C332AB522D0E}" srcId="{4865C0DC-0BA5-486C-ABAB-E6454E1987C5}" destId="{7A393735-A326-41C1-8C65-6F9B561795FE}" srcOrd="9" destOrd="0" parTransId="{F1EC3332-109A-4048-B37B-B9F7195466FC}" sibTransId="{C6185E5B-D7AC-48A8-B414-DB45411397C9}"/>
    <dgm:cxn modelId="{CBABB831-518F-460F-9484-89DF7F62E2DF}" type="presOf" srcId="{935106FB-7DFF-44C6-A608-F994963E7F91}" destId="{AA9DC64D-707C-4CBD-8114-A2A1A85036FE}" srcOrd="0" destOrd="0" presId="urn:microsoft.com/office/officeart/2005/8/layout/radial1"/>
    <dgm:cxn modelId="{0785513A-9D6D-47E6-83B8-DEBDA8ACE2E2}" type="presOf" srcId="{83150EFA-B4A8-4BDA-A5CA-941D149D5277}" destId="{56D3AD00-4DD1-4095-B24F-CC331BEA5867}" srcOrd="0" destOrd="0" presId="urn:microsoft.com/office/officeart/2005/8/layout/radial1"/>
    <dgm:cxn modelId="{F852893E-EA9A-4D36-9C2B-551A851A1DC7}" type="presOf" srcId="{A236EAFD-75AF-423B-AF40-7431D5DC22DC}" destId="{29873EB2-3B19-4990-8ACA-BE0B57F7C673}" srcOrd="0" destOrd="0" presId="urn:microsoft.com/office/officeart/2005/8/layout/radial1"/>
    <dgm:cxn modelId="{52C00F3F-70FC-43E6-99D3-0DB6A677E71A}" srcId="{4865C0DC-0BA5-486C-ABAB-E6454E1987C5}" destId="{013F838A-59F8-4CA7-847D-13898D1CC25D}" srcOrd="6" destOrd="0" parTransId="{935106FB-7DFF-44C6-A608-F994963E7F91}" sibTransId="{990B4B49-52D6-44D6-AB78-033318A3D034}"/>
    <dgm:cxn modelId="{68AB7D5B-89DD-4955-A2AA-46834D2C65A2}" type="presOf" srcId="{C349B823-76E2-463D-995A-EBE8BEE43C3F}" destId="{8627A3D3-11FB-4C0F-9522-9F129DC89DC1}" srcOrd="0" destOrd="0" presId="urn:microsoft.com/office/officeart/2005/8/layout/radial1"/>
    <dgm:cxn modelId="{81975A42-508C-432F-A469-B24F9FFC8A25}" type="presOf" srcId="{D871A22D-1746-4E02-9A10-CF6A4BFE9EBD}" destId="{AE364C18-1410-4729-A46B-A57BFB68E148}" srcOrd="0" destOrd="0" presId="urn:microsoft.com/office/officeart/2005/8/layout/radial1"/>
    <dgm:cxn modelId="{83C5A044-832A-4839-AB48-89AC27AA0A81}" type="presOf" srcId="{ED273AC7-9934-4322-98AF-01C16D1C7AE3}" destId="{755E5F62-F334-4FC5-AD29-2EE7F91CAF8B}" srcOrd="0" destOrd="0" presId="urn:microsoft.com/office/officeart/2005/8/layout/radial1"/>
    <dgm:cxn modelId="{B425F246-22C3-4381-94AA-A084EECF7F25}" type="presOf" srcId="{9F0F53C8-3331-429C-9503-35C55C24B023}" destId="{32AC31C3-FA33-4A57-A57A-91CBFC4629C9}" srcOrd="0" destOrd="0" presId="urn:microsoft.com/office/officeart/2005/8/layout/radial1"/>
    <dgm:cxn modelId="{4B68C374-C80B-4517-B79B-B0CB4ECF9D02}" type="presOf" srcId="{7A393735-A326-41C1-8C65-6F9B561795FE}" destId="{A6FECDBA-B53C-477F-AA64-26326042C4F0}" srcOrd="0" destOrd="0" presId="urn:microsoft.com/office/officeart/2005/8/layout/radial1"/>
    <dgm:cxn modelId="{617E2B55-525C-4BD8-871E-D49741AE4512}" type="presOf" srcId="{4865C0DC-0BA5-486C-ABAB-E6454E1987C5}" destId="{EFC0359C-0824-4BCB-BC5D-981C54F6C122}" srcOrd="0" destOrd="0" presId="urn:microsoft.com/office/officeart/2005/8/layout/radial1"/>
    <dgm:cxn modelId="{25447756-223C-49C5-BD38-5024F6FFEF70}" srcId="{4865C0DC-0BA5-486C-ABAB-E6454E1987C5}" destId="{A236EAFD-75AF-423B-AF40-7431D5DC22DC}" srcOrd="7" destOrd="0" parTransId="{DF5842A9-84CC-42F3-AC46-CF2E1F3C8CC2}" sibTransId="{4E5B5C5A-BE57-4764-95CF-8FDEE4AB28E6}"/>
    <dgm:cxn modelId="{65947879-1040-46FE-8EFB-371C92738BE8}" type="presOf" srcId="{C5906670-CA30-4663-97DE-C31685993386}" destId="{A2F6ED18-27C2-4ADF-9751-67CE42FDA343}" srcOrd="1" destOrd="0" presId="urn:microsoft.com/office/officeart/2005/8/layout/radial1"/>
    <dgm:cxn modelId="{31583183-A35D-46E8-8C6D-B4796E853760}" type="presOf" srcId="{67788B00-53B4-4657-BD51-2B74BE9CC8F1}" destId="{11C223AC-45B3-45CB-A648-2B7A308618FD}" srcOrd="0" destOrd="0" presId="urn:microsoft.com/office/officeart/2005/8/layout/radial1"/>
    <dgm:cxn modelId="{CD39DE83-B332-4A4C-881F-800B6E6C6314}" srcId="{4865C0DC-0BA5-486C-ABAB-E6454E1987C5}" destId="{67788B00-53B4-4657-BD51-2B74BE9CC8F1}" srcOrd="2" destOrd="0" parTransId="{4FC8A1CF-7B5A-45C9-8694-D2BEB86DC31A}" sibTransId="{D9AFB662-77E5-4CD0-BE62-06306D535C93}"/>
    <dgm:cxn modelId="{717DB285-8D5B-47E8-B9ED-34C125EDE4BF}" srcId="{4865C0DC-0BA5-486C-ABAB-E6454E1987C5}" destId="{D871A22D-1746-4E02-9A10-CF6A4BFE9EBD}" srcOrd="4" destOrd="0" parTransId="{6F2710D7-335C-45AF-8515-461E880D4F33}" sibTransId="{0DD3A2A5-4DE0-404D-9E27-73B3643B4268}"/>
    <dgm:cxn modelId="{E430EF88-6D5A-4D16-A521-B082F2A3EAF6}" type="presOf" srcId="{D58B1CC6-7223-44A4-93CE-D49A1C81D216}" destId="{60E0B0BD-E9A8-44C3-929C-6FF48A4C1D69}" srcOrd="0" destOrd="0" presId="urn:microsoft.com/office/officeart/2005/8/layout/radial1"/>
    <dgm:cxn modelId="{90E03593-7A9C-4738-8654-9308D5CB63A7}" type="presOf" srcId="{4FC8A1CF-7B5A-45C9-8694-D2BEB86DC31A}" destId="{D636D465-2BD2-4E8F-BE0F-989D8E1EBBB8}" srcOrd="0" destOrd="0" presId="urn:microsoft.com/office/officeart/2005/8/layout/radial1"/>
    <dgm:cxn modelId="{55830B94-5A9F-4C8E-B04A-62FF9DDE69DD}" type="presOf" srcId="{8537F75A-E497-42C9-AEE2-C2BEC2CAE444}" destId="{B8845538-04CB-4EB8-97CE-D93B44A0FFBD}" srcOrd="0" destOrd="0" presId="urn:microsoft.com/office/officeart/2005/8/layout/radial1"/>
    <dgm:cxn modelId="{B871DC9F-4313-4C13-97A1-0DC9DCAD92CF}" type="presOf" srcId="{4FC8A1CF-7B5A-45C9-8694-D2BEB86DC31A}" destId="{0563C293-348C-4A2C-9B80-F93709BA7341}" srcOrd="1" destOrd="0" presId="urn:microsoft.com/office/officeart/2005/8/layout/radial1"/>
    <dgm:cxn modelId="{B64DC1AB-E56D-4003-BAD1-7EB99F8F3585}" type="presOf" srcId="{83150EFA-B4A8-4BDA-A5CA-941D149D5277}" destId="{06A8A8E8-9F1E-4446-BD28-363F33966D8A}" srcOrd="1" destOrd="0" presId="urn:microsoft.com/office/officeart/2005/8/layout/radial1"/>
    <dgm:cxn modelId="{DC0760B6-5797-4FC2-8139-B71AB7807364}" type="presOf" srcId="{DF5842A9-84CC-42F3-AC46-CF2E1F3C8CC2}" destId="{5956A562-747D-4B0B-8A62-D7ED370512A8}" srcOrd="0" destOrd="0" presId="urn:microsoft.com/office/officeart/2005/8/layout/radial1"/>
    <dgm:cxn modelId="{95DD10B9-68B5-4C22-8B43-2AA8180E7F60}" srcId="{4865C0DC-0BA5-486C-ABAB-E6454E1987C5}" destId="{A254BD02-1BFE-49E6-8A31-19DAFFFCF745}" srcOrd="1" destOrd="0" parTransId="{C349B823-76E2-463D-995A-EBE8BEE43C3F}" sibTransId="{DD097FC7-FAF9-4D62-A583-A9E4C7D4E10C}"/>
    <dgm:cxn modelId="{0F8301BD-A5C1-4C59-BF59-0A987772B9E7}" type="presOf" srcId="{4084E2BC-4BCE-4E00-ADCB-8FB11626A384}" destId="{6D432245-C567-43C3-9760-7A802F01AFFE}" srcOrd="0" destOrd="0" presId="urn:microsoft.com/office/officeart/2005/8/layout/radial1"/>
    <dgm:cxn modelId="{108AB4C1-1B66-4BF9-B039-9F9C52DDB82F}" type="presOf" srcId="{9F0F53C8-3331-429C-9503-35C55C24B023}" destId="{8BF027FE-A15A-4443-88D5-50E863DBFE80}" srcOrd="1" destOrd="0" presId="urn:microsoft.com/office/officeart/2005/8/layout/radial1"/>
    <dgm:cxn modelId="{29938CC5-481A-4FB3-BF02-04B9567F693E}" type="presOf" srcId="{6F2710D7-335C-45AF-8515-461E880D4F33}" destId="{6F8F61A3-DE8B-4523-927C-2902D48ECCF1}" srcOrd="0" destOrd="0" presId="urn:microsoft.com/office/officeart/2005/8/layout/radial1"/>
    <dgm:cxn modelId="{D9CD55C8-3932-489A-B600-50FB2AB26D1A}" type="presOf" srcId="{013F838A-59F8-4CA7-847D-13898D1CC25D}" destId="{DFA190D0-2F28-4540-864F-15FFBEE68479}" srcOrd="0" destOrd="0" presId="urn:microsoft.com/office/officeart/2005/8/layout/radial1"/>
    <dgm:cxn modelId="{8BB2FECA-770D-4A6E-A6FB-2FC982C5E18E}" srcId="{4865C0DC-0BA5-486C-ABAB-E6454E1987C5}" destId="{ED273AC7-9934-4322-98AF-01C16D1C7AE3}" srcOrd="8" destOrd="0" parTransId="{8537F75A-E497-42C9-AEE2-C2BEC2CAE444}" sibTransId="{6E953BC4-9B9B-4735-8BDD-4CB1741527BA}"/>
    <dgm:cxn modelId="{8B7389CC-536F-49C2-AB7F-5CFA2243006D}" type="presOf" srcId="{514E5948-8B02-4A5C-B699-68E030350C03}" destId="{552481F2-5162-4F9F-9615-F38D8C09AE9C}" srcOrd="0" destOrd="0" presId="urn:microsoft.com/office/officeart/2005/8/layout/radial1"/>
    <dgm:cxn modelId="{C6F22ECF-7B80-44A8-B8EE-2C574194ABFC}" srcId="{4865C0DC-0BA5-486C-ABAB-E6454E1987C5}" destId="{514E5948-8B02-4A5C-B699-68E030350C03}" srcOrd="0" destOrd="0" parTransId="{9F0F53C8-3331-429C-9503-35C55C24B023}" sibTransId="{5651A82B-811C-4289-8DE9-7F336868F509}"/>
    <dgm:cxn modelId="{9924C2CF-6E7E-4D5D-924C-A0CC0BAF41EA}" type="presOf" srcId="{C349B823-76E2-463D-995A-EBE8BEE43C3F}" destId="{4EAB6D44-DF33-4ACA-822F-32D458D810AE}" srcOrd="1" destOrd="0" presId="urn:microsoft.com/office/officeart/2005/8/layout/radial1"/>
    <dgm:cxn modelId="{B441C3D0-5A93-4FEE-889B-20F0766F3369}" type="presOf" srcId="{935106FB-7DFF-44C6-A608-F994963E7F91}" destId="{F3A9EB5C-64C3-4EF8-8D25-F4DA9000AD98}" srcOrd="1" destOrd="0" presId="urn:microsoft.com/office/officeart/2005/8/layout/radial1"/>
    <dgm:cxn modelId="{050123D6-A751-4F48-8B99-965BA87226BC}" type="presOf" srcId="{F1EC3332-109A-4048-B37B-B9F7195466FC}" destId="{2624A63D-BFC7-4AC2-B00B-1126A3C04EC3}" srcOrd="0" destOrd="0" presId="urn:microsoft.com/office/officeart/2005/8/layout/radial1"/>
    <dgm:cxn modelId="{30197CEA-8775-499B-B09B-1D5BCF2E1F69}" type="presOf" srcId="{C5906670-CA30-4663-97DE-C31685993386}" destId="{6E382702-EE6C-470F-B363-A1D8DE4E892D}" srcOrd="0" destOrd="0" presId="urn:microsoft.com/office/officeart/2005/8/layout/radial1"/>
    <dgm:cxn modelId="{43442CEB-4BF9-40BA-94CD-063952B61F7F}" srcId="{A11C09F5-738B-460F-90C9-50800F414458}" destId="{4865C0DC-0BA5-486C-ABAB-E6454E1987C5}" srcOrd="0" destOrd="0" parTransId="{18DDA3E7-09F7-4A8D-9FF3-BB8310976486}" sibTransId="{19D5C8B1-540D-4AB6-86D2-D7F265081353}"/>
    <dgm:cxn modelId="{5DA1C9F1-EDCB-4B3E-A402-E048479E1B88}" type="presOf" srcId="{DF5842A9-84CC-42F3-AC46-CF2E1F3C8CC2}" destId="{A51E426F-E288-4C47-9C44-C43EB218CD27}" srcOrd="1" destOrd="0" presId="urn:microsoft.com/office/officeart/2005/8/layout/radial1"/>
    <dgm:cxn modelId="{0C51EAFA-C73D-4782-91D0-1D4DB5EB29FC}" type="presOf" srcId="{A254BD02-1BFE-49E6-8A31-19DAFFFCF745}" destId="{5BA4F13D-CF66-499C-95EF-399DBEF56C08}" srcOrd="0" destOrd="0" presId="urn:microsoft.com/office/officeart/2005/8/layout/radial1"/>
    <dgm:cxn modelId="{CAFF660E-292B-40A4-B34B-C0DEB1C4C2BA}" type="presParOf" srcId="{7A061EAC-09DE-47DE-9289-9079A87D080C}" destId="{EFC0359C-0824-4BCB-BC5D-981C54F6C122}" srcOrd="0" destOrd="0" presId="urn:microsoft.com/office/officeart/2005/8/layout/radial1"/>
    <dgm:cxn modelId="{F0D5883A-AE8D-4DA0-875D-AD16790D4F93}" type="presParOf" srcId="{7A061EAC-09DE-47DE-9289-9079A87D080C}" destId="{32AC31C3-FA33-4A57-A57A-91CBFC4629C9}" srcOrd="1" destOrd="0" presId="urn:microsoft.com/office/officeart/2005/8/layout/radial1"/>
    <dgm:cxn modelId="{2C78A030-C47A-4F6E-B5F5-9A195C39457C}" type="presParOf" srcId="{32AC31C3-FA33-4A57-A57A-91CBFC4629C9}" destId="{8BF027FE-A15A-4443-88D5-50E863DBFE80}" srcOrd="0" destOrd="0" presId="urn:microsoft.com/office/officeart/2005/8/layout/radial1"/>
    <dgm:cxn modelId="{BF459B90-5504-49D6-BBC5-CFED6864808D}" type="presParOf" srcId="{7A061EAC-09DE-47DE-9289-9079A87D080C}" destId="{552481F2-5162-4F9F-9615-F38D8C09AE9C}" srcOrd="2" destOrd="0" presId="urn:microsoft.com/office/officeart/2005/8/layout/radial1"/>
    <dgm:cxn modelId="{73B4CA47-B30F-4B1C-BC29-74727538349B}" type="presParOf" srcId="{7A061EAC-09DE-47DE-9289-9079A87D080C}" destId="{8627A3D3-11FB-4C0F-9522-9F129DC89DC1}" srcOrd="3" destOrd="0" presId="urn:microsoft.com/office/officeart/2005/8/layout/radial1"/>
    <dgm:cxn modelId="{75DE2E4D-4BB6-4756-AD1B-7D6A51EDA3B7}" type="presParOf" srcId="{8627A3D3-11FB-4C0F-9522-9F129DC89DC1}" destId="{4EAB6D44-DF33-4ACA-822F-32D458D810AE}" srcOrd="0" destOrd="0" presId="urn:microsoft.com/office/officeart/2005/8/layout/radial1"/>
    <dgm:cxn modelId="{E2895B87-D0F9-4E92-A547-B7F98C5C0908}" type="presParOf" srcId="{7A061EAC-09DE-47DE-9289-9079A87D080C}" destId="{5BA4F13D-CF66-499C-95EF-399DBEF56C08}" srcOrd="4" destOrd="0" presId="urn:microsoft.com/office/officeart/2005/8/layout/radial1"/>
    <dgm:cxn modelId="{9D965938-5448-4AE6-9427-3E9E41335579}" type="presParOf" srcId="{7A061EAC-09DE-47DE-9289-9079A87D080C}" destId="{D636D465-2BD2-4E8F-BE0F-989D8E1EBBB8}" srcOrd="5" destOrd="0" presId="urn:microsoft.com/office/officeart/2005/8/layout/radial1"/>
    <dgm:cxn modelId="{A6D79766-48C4-4E4C-935C-5B400E81225C}" type="presParOf" srcId="{D636D465-2BD2-4E8F-BE0F-989D8E1EBBB8}" destId="{0563C293-348C-4A2C-9B80-F93709BA7341}" srcOrd="0" destOrd="0" presId="urn:microsoft.com/office/officeart/2005/8/layout/radial1"/>
    <dgm:cxn modelId="{97FBDD13-61B0-45EB-8D1D-883CFD0BEAA3}" type="presParOf" srcId="{7A061EAC-09DE-47DE-9289-9079A87D080C}" destId="{11C223AC-45B3-45CB-A648-2B7A308618FD}" srcOrd="6" destOrd="0" presId="urn:microsoft.com/office/officeart/2005/8/layout/radial1"/>
    <dgm:cxn modelId="{3D08D8D3-0C9F-418F-9866-4D0FF07FEEBF}" type="presParOf" srcId="{7A061EAC-09DE-47DE-9289-9079A87D080C}" destId="{6E382702-EE6C-470F-B363-A1D8DE4E892D}" srcOrd="7" destOrd="0" presId="urn:microsoft.com/office/officeart/2005/8/layout/radial1"/>
    <dgm:cxn modelId="{62E390A7-4CA1-4D80-9C11-039223512F5B}" type="presParOf" srcId="{6E382702-EE6C-470F-B363-A1D8DE4E892D}" destId="{A2F6ED18-27C2-4ADF-9751-67CE42FDA343}" srcOrd="0" destOrd="0" presId="urn:microsoft.com/office/officeart/2005/8/layout/radial1"/>
    <dgm:cxn modelId="{CBEB7670-FA60-4CC1-A11F-61E86B3E5DDF}" type="presParOf" srcId="{7A061EAC-09DE-47DE-9289-9079A87D080C}" destId="{60E0B0BD-E9A8-44C3-929C-6FF48A4C1D69}" srcOrd="8" destOrd="0" presId="urn:microsoft.com/office/officeart/2005/8/layout/radial1"/>
    <dgm:cxn modelId="{6D6B2545-3E43-4D05-A87E-13BB7AAD270C}" type="presParOf" srcId="{7A061EAC-09DE-47DE-9289-9079A87D080C}" destId="{6F8F61A3-DE8B-4523-927C-2902D48ECCF1}" srcOrd="9" destOrd="0" presId="urn:microsoft.com/office/officeart/2005/8/layout/radial1"/>
    <dgm:cxn modelId="{3C96A8C8-7CCA-40A9-BECC-48AA151F3CC9}" type="presParOf" srcId="{6F8F61A3-DE8B-4523-927C-2902D48ECCF1}" destId="{C8FC4CE3-80F2-4EC6-B1B6-A25AC49E29FE}" srcOrd="0" destOrd="0" presId="urn:microsoft.com/office/officeart/2005/8/layout/radial1"/>
    <dgm:cxn modelId="{1867C38B-FBEA-4BC2-B967-30C05B2785E9}" type="presParOf" srcId="{7A061EAC-09DE-47DE-9289-9079A87D080C}" destId="{AE364C18-1410-4729-A46B-A57BFB68E148}" srcOrd="10" destOrd="0" presId="urn:microsoft.com/office/officeart/2005/8/layout/radial1"/>
    <dgm:cxn modelId="{BD37D54D-643F-40E1-9A7B-EF8B028DA7B7}" type="presParOf" srcId="{7A061EAC-09DE-47DE-9289-9079A87D080C}" destId="{56D3AD00-4DD1-4095-B24F-CC331BEA5867}" srcOrd="11" destOrd="0" presId="urn:microsoft.com/office/officeart/2005/8/layout/radial1"/>
    <dgm:cxn modelId="{8D02F740-B3AE-4257-94AA-A7F30D07DC7C}" type="presParOf" srcId="{56D3AD00-4DD1-4095-B24F-CC331BEA5867}" destId="{06A8A8E8-9F1E-4446-BD28-363F33966D8A}" srcOrd="0" destOrd="0" presId="urn:microsoft.com/office/officeart/2005/8/layout/radial1"/>
    <dgm:cxn modelId="{DE598B9A-CA7A-473B-B2AE-AB1475125C78}" type="presParOf" srcId="{7A061EAC-09DE-47DE-9289-9079A87D080C}" destId="{6D432245-C567-43C3-9760-7A802F01AFFE}" srcOrd="12" destOrd="0" presId="urn:microsoft.com/office/officeart/2005/8/layout/radial1"/>
    <dgm:cxn modelId="{149B4E80-5723-4E10-BD11-D9A473257DAA}" type="presParOf" srcId="{7A061EAC-09DE-47DE-9289-9079A87D080C}" destId="{AA9DC64D-707C-4CBD-8114-A2A1A85036FE}" srcOrd="13" destOrd="0" presId="urn:microsoft.com/office/officeart/2005/8/layout/radial1"/>
    <dgm:cxn modelId="{E0435D83-B4AC-4D07-A902-88AF086EC3B2}" type="presParOf" srcId="{AA9DC64D-707C-4CBD-8114-A2A1A85036FE}" destId="{F3A9EB5C-64C3-4EF8-8D25-F4DA9000AD98}" srcOrd="0" destOrd="0" presId="urn:microsoft.com/office/officeart/2005/8/layout/radial1"/>
    <dgm:cxn modelId="{0C75AA71-5A3B-4F01-BBF3-DDE120724BAB}" type="presParOf" srcId="{7A061EAC-09DE-47DE-9289-9079A87D080C}" destId="{DFA190D0-2F28-4540-864F-15FFBEE68479}" srcOrd="14" destOrd="0" presId="urn:microsoft.com/office/officeart/2005/8/layout/radial1"/>
    <dgm:cxn modelId="{A26470BE-5BD5-4363-8303-0760C8F1C214}" type="presParOf" srcId="{7A061EAC-09DE-47DE-9289-9079A87D080C}" destId="{5956A562-747D-4B0B-8A62-D7ED370512A8}" srcOrd="15" destOrd="0" presId="urn:microsoft.com/office/officeart/2005/8/layout/radial1"/>
    <dgm:cxn modelId="{BB75BD42-74DE-4A61-B3CF-2581ACF2B225}" type="presParOf" srcId="{5956A562-747D-4B0B-8A62-D7ED370512A8}" destId="{A51E426F-E288-4C47-9C44-C43EB218CD27}" srcOrd="0" destOrd="0" presId="urn:microsoft.com/office/officeart/2005/8/layout/radial1"/>
    <dgm:cxn modelId="{83CD9232-FA55-4E21-B285-EDFB8CFCC8FA}" type="presParOf" srcId="{7A061EAC-09DE-47DE-9289-9079A87D080C}" destId="{29873EB2-3B19-4990-8ACA-BE0B57F7C673}" srcOrd="16" destOrd="0" presId="urn:microsoft.com/office/officeart/2005/8/layout/radial1"/>
    <dgm:cxn modelId="{6DC23302-884A-4323-921F-7E3A30153F0C}" type="presParOf" srcId="{7A061EAC-09DE-47DE-9289-9079A87D080C}" destId="{B8845538-04CB-4EB8-97CE-D93B44A0FFBD}" srcOrd="17" destOrd="0" presId="urn:microsoft.com/office/officeart/2005/8/layout/radial1"/>
    <dgm:cxn modelId="{1F3154F7-863D-43BD-8D82-E5E59F9038CF}" type="presParOf" srcId="{B8845538-04CB-4EB8-97CE-D93B44A0FFBD}" destId="{A032752D-7FD6-4FEB-A958-8009ECA5F3E9}" srcOrd="0" destOrd="0" presId="urn:microsoft.com/office/officeart/2005/8/layout/radial1"/>
    <dgm:cxn modelId="{E01B1D49-425D-4A0E-A96D-ED8986E50708}" type="presParOf" srcId="{7A061EAC-09DE-47DE-9289-9079A87D080C}" destId="{755E5F62-F334-4FC5-AD29-2EE7F91CAF8B}" srcOrd="18" destOrd="0" presId="urn:microsoft.com/office/officeart/2005/8/layout/radial1"/>
    <dgm:cxn modelId="{944C1352-36E3-4100-98B1-17D9179D0752}" type="presParOf" srcId="{7A061EAC-09DE-47DE-9289-9079A87D080C}" destId="{2624A63D-BFC7-4AC2-B00B-1126A3C04EC3}" srcOrd="19" destOrd="0" presId="urn:microsoft.com/office/officeart/2005/8/layout/radial1"/>
    <dgm:cxn modelId="{FAE1F3BD-02C3-4396-B03C-FE8C8F6D026A}" type="presParOf" srcId="{2624A63D-BFC7-4AC2-B00B-1126A3C04EC3}" destId="{5AA700DC-53A1-42D3-9F74-B6A847B4BB54}" srcOrd="0" destOrd="0" presId="urn:microsoft.com/office/officeart/2005/8/layout/radial1"/>
    <dgm:cxn modelId="{3DFC2459-90BA-4E65-AA82-D7205B229E3A}" type="presParOf" srcId="{7A061EAC-09DE-47DE-9289-9079A87D080C}" destId="{A6FECDBA-B53C-477F-AA64-26326042C4F0}" srcOrd="20" destOrd="0" presId="urn:microsoft.com/office/officeart/2005/8/layout/radial1"/>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ADABDD-1670-4EC0-AFD5-424CCE0876CE}"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8F54B815-A752-4AD4-BCA5-45E6F12BDD41}">
      <dgm:prSet phldrT="[Text]"/>
      <dgm:spPr/>
      <dgm:t>
        <a:bodyPr/>
        <a:lstStyle/>
        <a:p>
          <a:r>
            <a:rPr lang="en-US" dirty="0"/>
            <a:t>Elicit</a:t>
          </a:r>
        </a:p>
      </dgm:t>
    </dgm:pt>
    <dgm:pt modelId="{8356ACDD-0613-4714-9C8E-E60609A12359}" type="parTrans" cxnId="{C8C98E95-C3E8-4518-A497-127A1F051ADC}">
      <dgm:prSet/>
      <dgm:spPr/>
      <dgm:t>
        <a:bodyPr/>
        <a:lstStyle/>
        <a:p>
          <a:endParaRPr lang="en-US"/>
        </a:p>
      </dgm:t>
    </dgm:pt>
    <dgm:pt modelId="{6F8273EE-6AA0-4D1E-894D-0802B45B35D5}" type="sibTrans" cxnId="{C8C98E95-C3E8-4518-A497-127A1F051ADC}">
      <dgm:prSet/>
      <dgm:spPr/>
      <dgm:t>
        <a:bodyPr/>
        <a:lstStyle/>
        <a:p>
          <a:endParaRPr lang="en-US"/>
        </a:p>
      </dgm:t>
    </dgm:pt>
    <dgm:pt modelId="{AB26979E-8306-44DD-8159-4628F499A4F5}">
      <dgm:prSet/>
      <dgm:spPr/>
      <dgm:t>
        <a:bodyPr/>
        <a:lstStyle/>
        <a:p>
          <a:r>
            <a:rPr lang="en-US" dirty="0"/>
            <a:t>Provide</a:t>
          </a:r>
        </a:p>
      </dgm:t>
    </dgm:pt>
    <dgm:pt modelId="{93D7BCB0-B36E-4572-A9A4-8CC9EC46F810}" type="parTrans" cxnId="{52D39000-346D-4839-A2E4-137A1793B8E3}">
      <dgm:prSet/>
      <dgm:spPr/>
      <dgm:t>
        <a:bodyPr/>
        <a:lstStyle/>
        <a:p>
          <a:endParaRPr lang="en-US"/>
        </a:p>
      </dgm:t>
    </dgm:pt>
    <dgm:pt modelId="{4F1FF301-4662-4077-9948-AB678DA365CA}" type="sibTrans" cxnId="{52D39000-346D-4839-A2E4-137A1793B8E3}">
      <dgm:prSet/>
      <dgm:spPr/>
      <dgm:t>
        <a:bodyPr/>
        <a:lstStyle/>
        <a:p>
          <a:endParaRPr lang="en-US"/>
        </a:p>
      </dgm:t>
    </dgm:pt>
    <dgm:pt modelId="{973D7D21-4B9A-4833-A02E-818B3F203FC9}">
      <dgm:prSet/>
      <dgm:spPr/>
      <dgm:t>
        <a:bodyPr/>
        <a:lstStyle/>
        <a:p>
          <a:r>
            <a:rPr lang="en-US" dirty="0"/>
            <a:t>Elicit</a:t>
          </a:r>
        </a:p>
      </dgm:t>
    </dgm:pt>
    <dgm:pt modelId="{429152AD-7E6F-4B17-B01A-FAE9B0354430}" type="parTrans" cxnId="{0391F45A-CEF5-47D2-8AC3-E8F5015B8E11}">
      <dgm:prSet/>
      <dgm:spPr/>
      <dgm:t>
        <a:bodyPr/>
        <a:lstStyle/>
        <a:p>
          <a:endParaRPr lang="en-US"/>
        </a:p>
      </dgm:t>
    </dgm:pt>
    <dgm:pt modelId="{C54E3F7C-CABB-438F-8793-E4FA26432CEE}" type="sibTrans" cxnId="{0391F45A-CEF5-47D2-8AC3-E8F5015B8E11}">
      <dgm:prSet/>
      <dgm:spPr/>
      <dgm:t>
        <a:bodyPr/>
        <a:lstStyle/>
        <a:p>
          <a:endParaRPr lang="en-US"/>
        </a:p>
      </dgm:t>
    </dgm:pt>
    <dgm:pt modelId="{84E7BD07-6365-4A80-B923-149A587D6618}">
      <dgm:prSet/>
      <dgm:spPr/>
      <dgm:t>
        <a:bodyPr/>
        <a:lstStyle/>
        <a:p>
          <a:r>
            <a:rPr lang="en-US" dirty="0"/>
            <a:t>Ask the patient for thoughts on what has been said</a:t>
          </a:r>
        </a:p>
      </dgm:t>
    </dgm:pt>
    <dgm:pt modelId="{B5C176CF-C882-4F05-9178-83C53E8D4341}" type="parTrans" cxnId="{A28754F1-CDB4-4945-AB83-D2589EC3D215}">
      <dgm:prSet/>
      <dgm:spPr/>
      <dgm:t>
        <a:bodyPr/>
        <a:lstStyle/>
        <a:p>
          <a:endParaRPr lang="en-US"/>
        </a:p>
      </dgm:t>
    </dgm:pt>
    <dgm:pt modelId="{527F415F-C726-4770-A78C-63F9FF29B64F}" type="sibTrans" cxnId="{A28754F1-CDB4-4945-AB83-D2589EC3D215}">
      <dgm:prSet/>
      <dgm:spPr/>
      <dgm:t>
        <a:bodyPr/>
        <a:lstStyle/>
        <a:p>
          <a:endParaRPr lang="en-US"/>
        </a:p>
      </dgm:t>
    </dgm:pt>
    <dgm:pt modelId="{954CEC04-FC27-4F21-BE3E-A9C6A1CE5824}">
      <dgm:prSet phldrT="[Text]"/>
      <dgm:spPr/>
      <dgm:t>
        <a:bodyPr/>
        <a:lstStyle/>
        <a:p>
          <a:r>
            <a:rPr lang="en-US" dirty="0"/>
            <a:t>Ask the patient to tell you what they know</a:t>
          </a:r>
        </a:p>
      </dgm:t>
    </dgm:pt>
    <dgm:pt modelId="{E530B426-BDD5-460B-A992-41CE203BC44D}" type="parTrans" cxnId="{D3151384-A331-44C9-AA6C-91E74FFB6797}">
      <dgm:prSet/>
      <dgm:spPr/>
      <dgm:t>
        <a:bodyPr/>
        <a:lstStyle/>
        <a:p>
          <a:endParaRPr lang="en-US"/>
        </a:p>
      </dgm:t>
    </dgm:pt>
    <dgm:pt modelId="{2AD358F6-5C63-44CD-8A81-9EFB816BF6E7}" type="sibTrans" cxnId="{D3151384-A331-44C9-AA6C-91E74FFB6797}">
      <dgm:prSet/>
      <dgm:spPr/>
      <dgm:t>
        <a:bodyPr/>
        <a:lstStyle/>
        <a:p>
          <a:endParaRPr lang="en-US"/>
        </a:p>
      </dgm:t>
    </dgm:pt>
    <dgm:pt modelId="{F034A7A2-6CAD-4A68-93D0-71450D852845}">
      <dgm:prSet/>
      <dgm:spPr/>
      <dgm:t>
        <a:bodyPr/>
        <a:lstStyle/>
        <a:p>
          <a:r>
            <a:rPr lang="en-US" dirty="0"/>
            <a:t>With permission, provide your patient with new and additional information</a:t>
          </a:r>
        </a:p>
      </dgm:t>
    </dgm:pt>
    <dgm:pt modelId="{9925231A-6962-487B-A780-ADB97C5BD214}" type="parTrans" cxnId="{5D378F14-C67E-4C47-93FA-A9A623F487E8}">
      <dgm:prSet/>
      <dgm:spPr/>
      <dgm:t>
        <a:bodyPr/>
        <a:lstStyle/>
        <a:p>
          <a:endParaRPr lang="en-US"/>
        </a:p>
      </dgm:t>
    </dgm:pt>
    <dgm:pt modelId="{355E26B3-53C3-457F-B78B-EB9D588E3F4B}" type="sibTrans" cxnId="{5D378F14-C67E-4C47-93FA-A9A623F487E8}">
      <dgm:prSet/>
      <dgm:spPr/>
      <dgm:t>
        <a:bodyPr/>
        <a:lstStyle/>
        <a:p>
          <a:endParaRPr lang="en-US"/>
        </a:p>
      </dgm:t>
    </dgm:pt>
    <dgm:pt modelId="{1429FB26-1BD4-46AF-BB94-D543EA5D2C14}" type="pres">
      <dgm:prSet presAssocID="{D1ADABDD-1670-4EC0-AFD5-424CCE0876CE}" presName="CompostProcess" presStyleCnt="0">
        <dgm:presLayoutVars>
          <dgm:dir/>
          <dgm:resizeHandles val="exact"/>
        </dgm:presLayoutVars>
      </dgm:prSet>
      <dgm:spPr/>
    </dgm:pt>
    <dgm:pt modelId="{6384F078-7AAD-4AB0-B523-C6FE31B6A904}" type="pres">
      <dgm:prSet presAssocID="{D1ADABDD-1670-4EC0-AFD5-424CCE0876CE}" presName="arrow" presStyleLbl="bgShp" presStyleIdx="0" presStyleCnt="1"/>
      <dgm:spPr>
        <a:solidFill>
          <a:srgbClr val="336699"/>
        </a:solidFill>
      </dgm:spPr>
    </dgm:pt>
    <dgm:pt modelId="{A113EE2A-2F79-47CF-B2F6-C0B46EDAB74C}" type="pres">
      <dgm:prSet presAssocID="{D1ADABDD-1670-4EC0-AFD5-424CCE0876CE}" presName="linearProcess" presStyleCnt="0"/>
      <dgm:spPr/>
    </dgm:pt>
    <dgm:pt modelId="{460D92E6-0F9B-468E-BDDE-3F1897816287}" type="pres">
      <dgm:prSet presAssocID="{8F54B815-A752-4AD4-BCA5-45E6F12BDD41}" presName="textNode" presStyleLbl="node1" presStyleIdx="0" presStyleCnt="3">
        <dgm:presLayoutVars>
          <dgm:bulletEnabled val="1"/>
        </dgm:presLayoutVars>
      </dgm:prSet>
      <dgm:spPr/>
    </dgm:pt>
    <dgm:pt modelId="{D3AFE59A-7CC1-41E5-9B02-492D22CC3D0C}" type="pres">
      <dgm:prSet presAssocID="{6F8273EE-6AA0-4D1E-894D-0802B45B35D5}" presName="sibTrans" presStyleCnt="0"/>
      <dgm:spPr/>
    </dgm:pt>
    <dgm:pt modelId="{9146EAA3-C96E-428A-8CBC-971A7392C063}" type="pres">
      <dgm:prSet presAssocID="{AB26979E-8306-44DD-8159-4628F499A4F5}" presName="textNode" presStyleLbl="node1" presStyleIdx="1" presStyleCnt="3">
        <dgm:presLayoutVars>
          <dgm:bulletEnabled val="1"/>
        </dgm:presLayoutVars>
      </dgm:prSet>
      <dgm:spPr/>
    </dgm:pt>
    <dgm:pt modelId="{FEB5DE9C-BE1F-4405-A2AF-AD81B7331297}" type="pres">
      <dgm:prSet presAssocID="{4F1FF301-4662-4077-9948-AB678DA365CA}" presName="sibTrans" presStyleCnt="0"/>
      <dgm:spPr/>
    </dgm:pt>
    <dgm:pt modelId="{480F4089-8366-451A-BE0D-4527C0DBF026}" type="pres">
      <dgm:prSet presAssocID="{973D7D21-4B9A-4833-A02E-818B3F203FC9}" presName="textNode" presStyleLbl="node1" presStyleIdx="2" presStyleCnt="3">
        <dgm:presLayoutVars>
          <dgm:bulletEnabled val="1"/>
        </dgm:presLayoutVars>
      </dgm:prSet>
      <dgm:spPr/>
    </dgm:pt>
  </dgm:ptLst>
  <dgm:cxnLst>
    <dgm:cxn modelId="{52D39000-346D-4839-A2E4-137A1793B8E3}" srcId="{D1ADABDD-1670-4EC0-AFD5-424CCE0876CE}" destId="{AB26979E-8306-44DD-8159-4628F499A4F5}" srcOrd="1" destOrd="0" parTransId="{93D7BCB0-B36E-4572-A9A4-8CC9EC46F810}" sibTransId="{4F1FF301-4662-4077-9948-AB678DA365CA}"/>
    <dgm:cxn modelId="{5D378F14-C67E-4C47-93FA-A9A623F487E8}" srcId="{AB26979E-8306-44DD-8159-4628F499A4F5}" destId="{F034A7A2-6CAD-4A68-93D0-71450D852845}" srcOrd="0" destOrd="0" parTransId="{9925231A-6962-487B-A780-ADB97C5BD214}" sibTransId="{355E26B3-53C3-457F-B78B-EB9D588E3F4B}"/>
    <dgm:cxn modelId="{8798CB17-EDA0-4A0A-8726-D25BBCA8561A}" type="presOf" srcId="{F034A7A2-6CAD-4A68-93D0-71450D852845}" destId="{9146EAA3-C96E-428A-8CBC-971A7392C063}" srcOrd="0" destOrd="1" presId="urn:microsoft.com/office/officeart/2005/8/layout/hProcess9"/>
    <dgm:cxn modelId="{4A634D35-947F-4968-B251-D288CCF928C7}" type="presOf" srcId="{AB26979E-8306-44DD-8159-4628F499A4F5}" destId="{9146EAA3-C96E-428A-8CBC-971A7392C063}" srcOrd="0" destOrd="0" presId="urn:microsoft.com/office/officeart/2005/8/layout/hProcess9"/>
    <dgm:cxn modelId="{75131236-F078-42FE-BDE5-2D8AEB618325}" type="presOf" srcId="{973D7D21-4B9A-4833-A02E-818B3F203FC9}" destId="{480F4089-8366-451A-BE0D-4527C0DBF026}" srcOrd="0" destOrd="0" presId="urn:microsoft.com/office/officeart/2005/8/layout/hProcess9"/>
    <dgm:cxn modelId="{482DAF65-3F2B-4844-B198-9BE2FFABB3D2}" type="presOf" srcId="{D1ADABDD-1670-4EC0-AFD5-424CCE0876CE}" destId="{1429FB26-1BD4-46AF-BB94-D543EA5D2C14}" srcOrd="0" destOrd="0" presId="urn:microsoft.com/office/officeart/2005/8/layout/hProcess9"/>
    <dgm:cxn modelId="{0391F45A-CEF5-47D2-8AC3-E8F5015B8E11}" srcId="{D1ADABDD-1670-4EC0-AFD5-424CCE0876CE}" destId="{973D7D21-4B9A-4833-A02E-818B3F203FC9}" srcOrd="2" destOrd="0" parTransId="{429152AD-7E6F-4B17-B01A-FAE9B0354430}" sibTransId="{C54E3F7C-CABB-438F-8793-E4FA26432CEE}"/>
    <dgm:cxn modelId="{D3151384-A331-44C9-AA6C-91E74FFB6797}" srcId="{8F54B815-A752-4AD4-BCA5-45E6F12BDD41}" destId="{954CEC04-FC27-4F21-BE3E-A9C6A1CE5824}" srcOrd="0" destOrd="0" parTransId="{E530B426-BDD5-460B-A992-41CE203BC44D}" sibTransId="{2AD358F6-5C63-44CD-8A81-9EFB816BF6E7}"/>
    <dgm:cxn modelId="{123B2B95-8D7E-43F9-A112-C609A0725513}" type="presOf" srcId="{8F54B815-A752-4AD4-BCA5-45E6F12BDD41}" destId="{460D92E6-0F9B-468E-BDDE-3F1897816287}" srcOrd="0" destOrd="0" presId="urn:microsoft.com/office/officeart/2005/8/layout/hProcess9"/>
    <dgm:cxn modelId="{C8C98E95-C3E8-4518-A497-127A1F051ADC}" srcId="{D1ADABDD-1670-4EC0-AFD5-424CCE0876CE}" destId="{8F54B815-A752-4AD4-BCA5-45E6F12BDD41}" srcOrd="0" destOrd="0" parTransId="{8356ACDD-0613-4714-9C8E-E60609A12359}" sibTransId="{6F8273EE-6AA0-4D1E-894D-0802B45B35D5}"/>
    <dgm:cxn modelId="{992D51AA-9875-4AD6-9893-24219086A3FB}" type="presOf" srcId="{84E7BD07-6365-4A80-B923-149A587D6618}" destId="{480F4089-8366-451A-BE0D-4527C0DBF026}" srcOrd="0" destOrd="1" presId="urn:microsoft.com/office/officeart/2005/8/layout/hProcess9"/>
    <dgm:cxn modelId="{8A7789B1-2A2A-4F68-A9DA-7CDB73D9243E}" type="presOf" srcId="{954CEC04-FC27-4F21-BE3E-A9C6A1CE5824}" destId="{460D92E6-0F9B-468E-BDDE-3F1897816287}" srcOrd="0" destOrd="1" presId="urn:microsoft.com/office/officeart/2005/8/layout/hProcess9"/>
    <dgm:cxn modelId="{A28754F1-CDB4-4945-AB83-D2589EC3D215}" srcId="{973D7D21-4B9A-4833-A02E-818B3F203FC9}" destId="{84E7BD07-6365-4A80-B923-149A587D6618}" srcOrd="0" destOrd="0" parTransId="{B5C176CF-C882-4F05-9178-83C53E8D4341}" sibTransId="{527F415F-C726-4770-A78C-63F9FF29B64F}"/>
    <dgm:cxn modelId="{B033B82C-8589-468D-93AF-CC8579E4D84D}" type="presParOf" srcId="{1429FB26-1BD4-46AF-BB94-D543EA5D2C14}" destId="{6384F078-7AAD-4AB0-B523-C6FE31B6A904}" srcOrd="0" destOrd="0" presId="urn:microsoft.com/office/officeart/2005/8/layout/hProcess9"/>
    <dgm:cxn modelId="{11C2B8E9-4824-4642-A65C-1734DF58A063}" type="presParOf" srcId="{1429FB26-1BD4-46AF-BB94-D543EA5D2C14}" destId="{A113EE2A-2F79-47CF-B2F6-C0B46EDAB74C}" srcOrd="1" destOrd="0" presId="urn:microsoft.com/office/officeart/2005/8/layout/hProcess9"/>
    <dgm:cxn modelId="{CAE0F0AF-B517-497E-87FF-4312F54364AA}" type="presParOf" srcId="{A113EE2A-2F79-47CF-B2F6-C0B46EDAB74C}" destId="{460D92E6-0F9B-468E-BDDE-3F1897816287}" srcOrd="0" destOrd="0" presId="urn:microsoft.com/office/officeart/2005/8/layout/hProcess9"/>
    <dgm:cxn modelId="{0F1DEB7C-707A-4D28-A4BE-B1604DE045A0}" type="presParOf" srcId="{A113EE2A-2F79-47CF-B2F6-C0B46EDAB74C}" destId="{D3AFE59A-7CC1-41E5-9B02-492D22CC3D0C}" srcOrd="1" destOrd="0" presId="urn:microsoft.com/office/officeart/2005/8/layout/hProcess9"/>
    <dgm:cxn modelId="{F201D90C-E44B-4FED-89F6-341072B6F76E}" type="presParOf" srcId="{A113EE2A-2F79-47CF-B2F6-C0B46EDAB74C}" destId="{9146EAA3-C96E-428A-8CBC-971A7392C063}" srcOrd="2" destOrd="0" presId="urn:microsoft.com/office/officeart/2005/8/layout/hProcess9"/>
    <dgm:cxn modelId="{B3258B90-4B27-4ACE-9032-51175D85663B}" type="presParOf" srcId="{A113EE2A-2F79-47CF-B2F6-C0B46EDAB74C}" destId="{FEB5DE9C-BE1F-4405-A2AF-AD81B7331297}" srcOrd="3" destOrd="0" presId="urn:microsoft.com/office/officeart/2005/8/layout/hProcess9"/>
    <dgm:cxn modelId="{A4513F63-5F20-4B8C-8BFD-478620051CAB}" type="presParOf" srcId="{A113EE2A-2F79-47CF-B2F6-C0B46EDAB74C}" destId="{480F4089-8366-451A-BE0D-4527C0DBF026}" srcOrd="4" destOrd="0" presId="urn:microsoft.com/office/officeart/2005/8/layout/hProcess9"/>
  </dgm:cxnLst>
  <dgm:bg>
    <a:solidFill>
      <a:srgbClr val="FFFFFF"/>
    </a:solidFill>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dirty="0"/>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a:t>Advise</a:t>
          </a:r>
          <a:endParaRPr lang="en-US" dirty="0"/>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dirty="0"/>
            <a:t>Assist</a:t>
          </a:r>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a:t>Arrange</a:t>
          </a:r>
          <a:endParaRPr lang="en-US" dirty="0"/>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AACCCC08-5514-48FB-BE7F-6AF7AC56CBB9}" type="presOf" srcId="{5202B35E-8DB7-4188-B5C2-F6A5DD54A72C}" destId="{17706AFB-5D1C-40E6-A606-5CD8C8EE1AF7}" srcOrd="0" destOrd="0" presId="urn:microsoft.com/office/officeart/2005/8/layout/cycle5"/>
    <dgm:cxn modelId="{E85F7A10-407C-4144-8B73-BF91C21A28F5}" srcId="{0D3B21CB-0669-4030-9E17-8FF58C9E7E42}" destId="{E35449BF-F0FD-42A3-B407-3C370AFFAA81}" srcOrd="4" destOrd="0" parTransId="{FCE66106-2ED6-40BA-8410-C77CA178F439}" sibTransId="{1CEED4D2-4D83-4BD7-938B-57DB571AA62A}"/>
    <dgm:cxn modelId="{1A75081C-E441-449B-B9F3-DEDDCF552255}" type="presOf" srcId="{DA2960E4-B07F-47BE-AF75-4EC6F11B47DD}" destId="{813122F2-AA5B-4BAA-B915-9A71CEF673F9}" srcOrd="0" destOrd="0" presId="urn:microsoft.com/office/officeart/2005/8/layout/cycle5"/>
    <dgm:cxn modelId="{9C4F842A-2C7C-4E3E-995D-8E638FDB3456}" type="presOf" srcId="{E35449BF-F0FD-42A3-B407-3C370AFFAA81}" destId="{84B0D843-F42D-4080-92AB-90C662CA1D1D}" srcOrd="0" destOrd="0" presId="urn:microsoft.com/office/officeart/2005/8/layout/cycle5"/>
    <dgm:cxn modelId="{4CFF5A2D-1F33-4877-9325-97D84668CEC5}" type="presOf" srcId="{49EA92ED-2E9C-4EB7-8DF2-B65B315AFBC9}" destId="{4C891884-2FFA-4A1E-A258-718BEF754EEB}" srcOrd="0" destOrd="0" presId="urn:microsoft.com/office/officeart/2005/8/layout/cycle5"/>
    <dgm:cxn modelId="{4E60F06E-3931-45B6-8005-F42FF2C32835}" type="presOf" srcId="{1CEED4D2-4D83-4BD7-938B-57DB571AA62A}" destId="{EFC8563A-984F-4AF6-B356-88B526C5D00C}" srcOrd="0" destOrd="0" presId="urn:microsoft.com/office/officeart/2005/8/layout/cycle5"/>
    <dgm:cxn modelId="{3E603E50-8B95-448A-88D5-B9AD1CE1AEEA}" type="presOf" srcId="{5F2B192A-9AC0-426E-85D4-40D1161CCC8B}" destId="{10EAB1DD-A5A0-4D66-9258-DFB22C63BFC2}"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803FAA58-DC39-457E-A0D7-17CB9AB50415}" srcId="{0D3B21CB-0669-4030-9E17-8FF58C9E7E42}" destId="{DA2960E4-B07F-47BE-AF75-4EC6F11B47DD}" srcOrd="1" destOrd="0" parTransId="{75C873B1-7C4B-46A7-91AD-32379F97A2CD}" sibTransId="{5F2B192A-9AC0-426E-85D4-40D1161CCC8B}"/>
    <dgm:cxn modelId="{1B43D7AE-00BE-478A-94DB-57C1851E7D50}" type="presOf" srcId="{F51806F8-337D-459C-9AA2-730781295959}" destId="{6838D34A-6A46-4599-AB06-86854BEF6055}"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CD1CF9C4-1E5C-485B-83DF-88CA4A4C67A7}" type="presOf" srcId="{0D3B21CB-0669-4030-9E17-8FF58C9E7E42}" destId="{27FA8959-6582-4176-8EF4-CC307DB5DEA3}" srcOrd="0" destOrd="0" presId="urn:microsoft.com/office/officeart/2005/8/layout/cycle5"/>
    <dgm:cxn modelId="{0C8056D5-576F-42DB-B9D2-B6107522B5E8}" type="presOf" srcId="{B95D1429-8077-4E03-A27F-725C4B92F364}" destId="{F8EB0368-B206-4341-852D-F2508C45DA5F}" srcOrd="0" destOrd="0" presId="urn:microsoft.com/office/officeart/2005/8/layout/cycle5"/>
    <dgm:cxn modelId="{82ED7AD9-9461-45E5-93FB-21B1A31E27D0}" type="presOf" srcId="{EC16460A-B686-41C7-AE84-227D9D2EEAC5}" destId="{661C8463-9EDB-480C-93D1-8C462DEA2DE5}" srcOrd="0" destOrd="0" presId="urn:microsoft.com/office/officeart/2005/8/layout/cycle5"/>
    <dgm:cxn modelId="{FA90BDDA-D21B-418C-AA87-498C97C26B81}" srcId="{0D3B21CB-0669-4030-9E17-8FF58C9E7E42}" destId="{6546FE91-F0E3-4EAD-89C1-E35CFEA979C1}" srcOrd="3" destOrd="0" parTransId="{3A8EDF9D-45EB-4EFF-B024-50CD21CD9554}" sibTransId="{B95D1429-8077-4E03-A27F-725C4B92F364}"/>
    <dgm:cxn modelId="{9A34AFF3-8975-4F6C-8B58-D74357103611}" type="presOf" srcId="{6546FE91-F0E3-4EAD-89C1-E35CFEA979C1}" destId="{7F8F357C-FB94-4E95-A2D6-CC110642DD62}" srcOrd="0" destOrd="0" presId="urn:microsoft.com/office/officeart/2005/8/layout/cycle5"/>
    <dgm:cxn modelId="{AED1FBE4-56B6-438E-916F-A2E22D10CA29}" type="presParOf" srcId="{27FA8959-6582-4176-8EF4-CC307DB5DEA3}" destId="{6838D34A-6A46-4599-AB06-86854BEF6055}" srcOrd="0" destOrd="0" presId="urn:microsoft.com/office/officeart/2005/8/layout/cycle5"/>
    <dgm:cxn modelId="{D327893D-0D6C-46D0-B9D3-A2A999E40020}" type="presParOf" srcId="{27FA8959-6582-4176-8EF4-CC307DB5DEA3}" destId="{7DCB9B48-EB44-45BE-B3EF-135E4627228A}" srcOrd="1" destOrd="0" presId="urn:microsoft.com/office/officeart/2005/8/layout/cycle5"/>
    <dgm:cxn modelId="{68955693-2CCB-42A2-9FFA-1824D684CA96}" type="presParOf" srcId="{27FA8959-6582-4176-8EF4-CC307DB5DEA3}" destId="{661C8463-9EDB-480C-93D1-8C462DEA2DE5}" srcOrd="2" destOrd="0" presId="urn:microsoft.com/office/officeart/2005/8/layout/cycle5"/>
    <dgm:cxn modelId="{04239570-6112-434A-B477-B56CB26A7B7B}" type="presParOf" srcId="{27FA8959-6582-4176-8EF4-CC307DB5DEA3}" destId="{813122F2-AA5B-4BAA-B915-9A71CEF673F9}" srcOrd="3" destOrd="0" presId="urn:microsoft.com/office/officeart/2005/8/layout/cycle5"/>
    <dgm:cxn modelId="{F7C7DB8E-751C-492B-B96F-0D51E7936906}" type="presParOf" srcId="{27FA8959-6582-4176-8EF4-CC307DB5DEA3}" destId="{F0B35532-AF81-467D-9181-2675BC9F8CD0}" srcOrd="4" destOrd="0" presId="urn:microsoft.com/office/officeart/2005/8/layout/cycle5"/>
    <dgm:cxn modelId="{5D3FEE2E-FEEF-4B19-9614-C07FCBFAEA90}" type="presParOf" srcId="{27FA8959-6582-4176-8EF4-CC307DB5DEA3}" destId="{10EAB1DD-A5A0-4D66-9258-DFB22C63BFC2}" srcOrd="5" destOrd="0" presId="urn:microsoft.com/office/officeart/2005/8/layout/cycle5"/>
    <dgm:cxn modelId="{635EB937-EB8C-4D36-B501-295D4293F685}" type="presParOf" srcId="{27FA8959-6582-4176-8EF4-CC307DB5DEA3}" destId="{17706AFB-5D1C-40E6-A606-5CD8C8EE1AF7}" srcOrd="6" destOrd="0" presId="urn:microsoft.com/office/officeart/2005/8/layout/cycle5"/>
    <dgm:cxn modelId="{D7494C10-0BBD-4831-A810-FA7AAE832623}" type="presParOf" srcId="{27FA8959-6582-4176-8EF4-CC307DB5DEA3}" destId="{E59AF1AD-CC10-4F23-9C4B-1BD069901E3A}" srcOrd="7" destOrd="0" presId="urn:microsoft.com/office/officeart/2005/8/layout/cycle5"/>
    <dgm:cxn modelId="{C668CD89-8A37-4A35-9804-98E75CF471C4}" type="presParOf" srcId="{27FA8959-6582-4176-8EF4-CC307DB5DEA3}" destId="{4C891884-2FFA-4A1E-A258-718BEF754EEB}" srcOrd="8" destOrd="0" presId="urn:microsoft.com/office/officeart/2005/8/layout/cycle5"/>
    <dgm:cxn modelId="{BBA79822-0F99-4CC5-A569-56290619729E}" type="presParOf" srcId="{27FA8959-6582-4176-8EF4-CC307DB5DEA3}" destId="{7F8F357C-FB94-4E95-A2D6-CC110642DD62}" srcOrd="9" destOrd="0" presId="urn:microsoft.com/office/officeart/2005/8/layout/cycle5"/>
    <dgm:cxn modelId="{6A5116FF-F45B-4773-AE00-3169EE4EE4D3}" type="presParOf" srcId="{27FA8959-6582-4176-8EF4-CC307DB5DEA3}" destId="{BDA53FB2-2BB6-40C3-8393-8843F420F8EF}" srcOrd="10" destOrd="0" presId="urn:microsoft.com/office/officeart/2005/8/layout/cycle5"/>
    <dgm:cxn modelId="{B12E28A7-C272-459D-9C40-4CA90F8B06F8}" type="presParOf" srcId="{27FA8959-6582-4176-8EF4-CC307DB5DEA3}" destId="{F8EB0368-B206-4341-852D-F2508C45DA5F}" srcOrd="11" destOrd="0" presId="urn:microsoft.com/office/officeart/2005/8/layout/cycle5"/>
    <dgm:cxn modelId="{81199898-38F7-4202-A90E-E962D6EB4E44}" type="presParOf" srcId="{27FA8959-6582-4176-8EF4-CC307DB5DEA3}" destId="{84B0D843-F42D-4080-92AB-90C662CA1D1D}" srcOrd="12" destOrd="0" presId="urn:microsoft.com/office/officeart/2005/8/layout/cycle5"/>
    <dgm:cxn modelId="{D91FFBCE-CF54-408E-97E7-0E241BFF3741}" type="presParOf" srcId="{27FA8959-6582-4176-8EF4-CC307DB5DEA3}" destId="{1734016F-5902-49AC-92DF-ACD214304F6C}" srcOrd="13" destOrd="0" presId="urn:microsoft.com/office/officeart/2005/8/layout/cycle5"/>
    <dgm:cxn modelId="{B6D4EDAD-E965-40B3-BEFB-84AD3EF0A67F}" type="presParOf" srcId="{27FA8959-6582-4176-8EF4-CC307DB5DEA3}" destId="{EFC8563A-984F-4AF6-B356-88B526C5D00C}"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dirty="0"/>
            <a:t>Advise</a:t>
          </a:r>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a:t>Assist</a:t>
          </a:r>
          <a:endParaRPr lang="en-US" dirty="0"/>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dirty="0"/>
            <a:t>Arrange</a:t>
          </a:r>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E85F7A10-407C-4144-8B73-BF91C21A28F5}" srcId="{0D3B21CB-0669-4030-9E17-8FF58C9E7E42}" destId="{E35449BF-F0FD-42A3-B407-3C370AFFAA81}" srcOrd="4" destOrd="0" parTransId="{FCE66106-2ED6-40BA-8410-C77CA178F439}" sibTransId="{1CEED4D2-4D83-4BD7-938B-57DB571AA62A}"/>
    <dgm:cxn modelId="{61152B3C-398E-4BB8-833E-E6020BB20175}" type="presOf" srcId="{EC16460A-B686-41C7-AE84-227D9D2EEAC5}" destId="{661C8463-9EDB-480C-93D1-8C462DEA2DE5}" srcOrd="0" destOrd="0" presId="urn:microsoft.com/office/officeart/2005/8/layout/cycle5"/>
    <dgm:cxn modelId="{15F2F268-99A8-4B83-B37A-9F0BCA9C4E9E}" type="presOf" srcId="{5F2B192A-9AC0-426E-85D4-40D1161CCC8B}" destId="{10EAB1DD-A5A0-4D66-9258-DFB22C63BFC2}" srcOrd="0" destOrd="0" presId="urn:microsoft.com/office/officeart/2005/8/layout/cycle5"/>
    <dgm:cxn modelId="{6D1D6569-9348-4FFD-8CF1-B405DEEB88C7}" type="presOf" srcId="{49EA92ED-2E9C-4EB7-8DF2-B65B315AFBC9}" destId="{4C891884-2FFA-4A1E-A258-718BEF754EEB}" srcOrd="0" destOrd="0" presId="urn:microsoft.com/office/officeart/2005/8/layout/cycle5"/>
    <dgm:cxn modelId="{C65E5D4A-08DF-4898-864B-F76BACD5F14A}" type="presOf" srcId="{F51806F8-337D-459C-9AA2-730781295959}" destId="{6838D34A-6A46-4599-AB06-86854BEF6055}" srcOrd="0" destOrd="0" presId="urn:microsoft.com/office/officeart/2005/8/layout/cycle5"/>
    <dgm:cxn modelId="{D836964F-C3E0-4E40-A754-80DD4186466A}" type="presOf" srcId="{B95D1429-8077-4E03-A27F-725C4B92F364}" destId="{F8EB0368-B206-4341-852D-F2508C45DA5F}"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803FAA58-DC39-457E-A0D7-17CB9AB50415}" srcId="{0D3B21CB-0669-4030-9E17-8FF58C9E7E42}" destId="{DA2960E4-B07F-47BE-AF75-4EC6F11B47DD}" srcOrd="1" destOrd="0" parTransId="{75C873B1-7C4B-46A7-91AD-32379F97A2CD}" sibTransId="{5F2B192A-9AC0-426E-85D4-40D1161CCC8B}"/>
    <dgm:cxn modelId="{98C8C07D-5B16-42C9-B828-A44221622DF9}" type="presOf" srcId="{5202B35E-8DB7-4188-B5C2-F6A5DD54A72C}" destId="{17706AFB-5D1C-40E6-A606-5CD8C8EE1AF7}" srcOrd="0" destOrd="0" presId="urn:microsoft.com/office/officeart/2005/8/layout/cycle5"/>
    <dgm:cxn modelId="{ADE42A9C-38B3-41B9-9329-EA51AEB25953}" type="presOf" srcId="{0D3B21CB-0669-4030-9E17-8FF58C9E7E42}" destId="{27FA8959-6582-4176-8EF4-CC307DB5DEA3}"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1E1A23C5-2962-43C5-AFBD-3BF9837CF357}" type="presOf" srcId="{DA2960E4-B07F-47BE-AF75-4EC6F11B47DD}" destId="{813122F2-AA5B-4BAA-B915-9A71CEF673F9}" srcOrd="0" destOrd="0" presId="urn:microsoft.com/office/officeart/2005/8/layout/cycle5"/>
    <dgm:cxn modelId="{A13BEFC6-D21F-43E7-A726-25D62FB3D958}" type="presOf" srcId="{1CEED4D2-4D83-4BD7-938B-57DB571AA62A}" destId="{EFC8563A-984F-4AF6-B356-88B526C5D00C}" srcOrd="0" destOrd="0" presId="urn:microsoft.com/office/officeart/2005/8/layout/cycle5"/>
    <dgm:cxn modelId="{D40B80CE-B8BF-4FB7-B265-CFE66A274101}" type="presOf" srcId="{E35449BF-F0FD-42A3-B407-3C370AFFAA81}" destId="{84B0D843-F42D-4080-92AB-90C662CA1D1D}" srcOrd="0" destOrd="0" presId="urn:microsoft.com/office/officeart/2005/8/layout/cycle5"/>
    <dgm:cxn modelId="{FA90BDDA-D21B-418C-AA87-498C97C26B81}" srcId="{0D3B21CB-0669-4030-9E17-8FF58C9E7E42}" destId="{6546FE91-F0E3-4EAD-89C1-E35CFEA979C1}" srcOrd="3" destOrd="0" parTransId="{3A8EDF9D-45EB-4EFF-B024-50CD21CD9554}" sibTransId="{B95D1429-8077-4E03-A27F-725C4B92F364}"/>
    <dgm:cxn modelId="{0732ABF5-2AD8-4AD3-A1E8-761EC8F441E1}" type="presOf" srcId="{6546FE91-F0E3-4EAD-89C1-E35CFEA979C1}" destId="{7F8F357C-FB94-4E95-A2D6-CC110642DD62}" srcOrd="0" destOrd="0" presId="urn:microsoft.com/office/officeart/2005/8/layout/cycle5"/>
    <dgm:cxn modelId="{C297B61D-13B2-4C7C-BA6B-4FD4E1ADB887}" type="presParOf" srcId="{27FA8959-6582-4176-8EF4-CC307DB5DEA3}" destId="{6838D34A-6A46-4599-AB06-86854BEF6055}" srcOrd="0" destOrd="0" presId="urn:microsoft.com/office/officeart/2005/8/layout/cycle5"/>
    <dgm:cxn modelId="{C20D4590-5D8C-42D7-9880-AF1490ED2483}" type="presParOf" srcId="{27FA8959-6582-4176-8EF4-CC307DB5DEA3}" destId="{7DCB9B48-EB44-45BE-B3EF-135E4627228A}" srcOrd="1" destOrd="0" presId="urn:microsoft.com/office/officeart/2005/8/layout/cycle5"/>
    <dgm:cxn modelId="{4099C0B6-D236-4AEB-A9B2-828510BA8DBD}" type="presParOf" srcId="{27FA8959-6582-4176-8EF4-CC307DB5DEA3}" destId="{661C8463-9EDB-480C-93D1-8C462DEA2DE5}" srcOrd="2" destOrd="0" presId="urn:microsoft.com/office/officeart/2005/8/layout/cycle5"/>
    <dgm:cxn modelId="{0CB0BD98-09CF-43E0-B31A-EEEFC2488D54}" type="presParOf" srcId="{27FA8959-6582-4176-8EF4-CC307DB5DEA3}" destId="{813122F2-AA5B-4BAA-B915-9A71CEF673F9}" srcOrd="3" destOrd="0" presId="urn:microsoft.com/office/officeart/2005/8/layout/cycle5"/>
    <dgm:cxn modelId="{23B9750E-0D2E-4348-857E-9EC647C679D4}" type="presParOf" srcId="{27FA8959-6582-4176-8EF4-CC307DB5DEA3}" destId="{F0B35532-AF81-467D-9181-2675BC9F8CD0}" srcOrd="4" destOrd="0" presId="urn:microsoft.com/office/officeart/2005/8/layout/cycle5"/>
    <dgm:cxn modelId="{EA533D33-178D-47D6-B559-B5167DEA208A}" type="presParOf" srcId="{27FA8959-6582-4176-8EF4-CC307DB5DEA3}" destId="{10EAB1DD-A5A0-4D66-9258-DFB22C63BFC2}" srcOrd="5" destOrd="0" presId="urn:microsoft.com/office/officeart/2005/8/layout/cycle5"/>
    <dgm:cxn modelId="{040901AD-FD0D-45EE-8764-AD93648B781F}" type="presParOf" srcId="{27FA8959-6582-4176-8EF4-CC307DB5DEA3}" destId="{17706AFB-5D1C-40E6-A606-5CD8C8EE1AF7}" srcOrd="6" destOrd="0" presId="urn:microsoft.com/office/officeart/2005/8/layout/cycle5"/>
    <dgm:cxn modelId="{3D23DF9E-3388-49D0-AC7D-0DFB1857D5F2}" type="presParOf" srcId="{27FA8959-6582-4176-8EF4-CC307DB5DEA3}" destId="{E59AF1AD-CC10-4F23-9C4B-1BD069901E3A}" srcOrd="7" destOrd="0" presId="urn:microsoft.com/office/officeart/2005/8/layout/cycle5"/>
    <dgm:cxn modelId="{ED0A50C9-81F3-42FD-94C7-1AB7284CDD9E}" type="presParOf" srcId="{27FA8959-6582-4176-8EF4-CC307DB5DEA3}" destId="{4C891884-2FFA-4A1E-A258-718BEF754EEB}" srcOrd="8" destOrd="0" presId="urn:microsoft.com/office/officeart/2005/8/layout/cycle5"/>
    <dgm:cxn modelId="{4E8B4F58-3EAE-4B12-8AC1-767A27CE61F1}" type="presParOf" srcId="{27FA8959-6582-4176-8EF4-CC307DB5DEA3}" destId="{7F8F357C-FB94-4E95-A2D6-CC110642DD62}" srcOrd="9" destOrd="0" presId="urn:microsoft.com/office/officeart/2005/8/layout/cycle5"/>
    <dgm:cxn modelId="{FFB276DA-D322-4EED-ACBC-6E1B75536D11}" type="presParOf" srcId="{27FA8959-6582-4176-8EF4-CC307DB5DEA3}" destId="{BDA53FB2-2BB6-40C3-8393-8843F420F8EF}" srcOrd="10" destOrd="0" presId="urn:microsoft.com/office/officeart/2005/8/layout/cycle5"/>
    <dgm:cxn modelId="{B0AC1BD7-8D2B-4CD0-A8EE-32619834425A}" type="presParOf" srcId="{27FA8959-6582-4176-8EF4-CC307DB5DEA3}" destId="{F8EB0368-B206-4341-852D-F2508C45DA5F}" srcOrd="11" destOrd="0" presId="urn:microsoft.com/office/officeart/2005/8/layout/cycle5"/>
    <dgm:cxn modelId="{594867FA-4017-4680-B2F2-12A382EE0117}" type="presParOf" srcId="{27FA8959-6582-4176-8EF4-CC307DB5DEA3}" destId="{84B0D843-F42D-4080-92AB-90C662CA1D1D}" srcOrd="12" destOrd="0" presId="urn:microsoft.com/office/officeart/2005/8/layout/cycle5"/>
    <dgm:cxn modelId="{80AB4BE0-6CD7-4DA7-A512-2FD7F6865F7A}" type="presParOf" srcId="{27FA8959-6582-4176-8EF4-CC307DB5DEA3}" destId="{1734016F-5902-49AC-92DF-ACD214304F6C}" srcOrd="13" destOrd="0" presId="urn:microsoft.com/office/officeart/2005/8/layout/cycle5"/>
    <dgm:cxn modelId="{E9849059-8550-4C90-84C9-E2725D68E772}" type="presParOf" srcId="{27FA8959-6582-4176-8EF4-CC307DB5DEA3}" destId="{EFC8563A-984F-4AF6-B356-88B526C5D00C}"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a:t>Advise</a:t>
          </a:r>
          <a:endParaRPr lang="en-US" dirty="0"/>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dirty="0"/>
            <a:t>Assist</a:t>
          </a:r>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dirty="0"/>
            <a:t>Arrange</a:t>
          </a:r>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1D2C4206-C2C3-424C-82D5-24F6B0EAA3DF}" type="presOf" srcId="{DA2960E4-B07F-47BE-AF75-4EC6F11B47DD}" destId="{813122F2-AA5B-4BAA-B915-9A71CEF673F9}" srcOrd="0" destOrd="0" presId="urn:microsoft.com/office/officeart/2005/8/layout/cycle5"/>
    <dgm:cxn modelId="{EFA3C807-837A-4D7D-ABA5-E9B95B5DFCB4}" type="presOf" srcId="{EC16460A-B686-41C7-AE84-227D9D2EEAC5}" destId="{661C8463-9EDB-480C-93D1-8C462DEA2DE5}" srcOrd="0" destOrd="0" presId="urn:microsoft.com/office/officeart/2005/8/layout/cycle5"/>
    <dgm:cxn modelId="{B99B5F08-1DB9-40F0-9D32-630168B8B439}" type="presOf" srcId="{F51806F8-337D-459C-9AA2-730781295959}" destId="{6838D34A-6A46-4599-AB06-86854BEF6055}" srcOrd="0" destOrd="0" presId="urn:microsoft.com/office/officeart/2005/8/layout/cycle5"/>
    <dgm:cxn modelId="{E85F7A10-407C-4144-8B73-BF91C21A28F5}" srcId="{0D3B21CB-0669-4030-9E17-8FF58C9E7E42}" destId="{E35449BF-F0FD-42A3-B407-3C370AFFAA81}" srcOrd="4" destOrd="0" parTransId="{FCE66106-2ED6-40BA-8410-C77CA178F439}" sibTransId="{1CEED4D2-4D83-4BD7-938B-57DB571AA62A}"/>
    <dgm:cxn modelId="{A059122E-742F-40DD-B6F2-99B35A6FFA86}" type="presOf" srcId="{5F2B192A-9AC0-426E-85D4-40D1161CCC8B}" destId="{10EAB1DD-A5A0-4D66-9258-DFB22C63BFC2}"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E9502353-E783-427A-9534-69B08B90A636}" type="presOf" srcId="{0D3B21CB-0669-4030-9E17-8FF58C9E7E42}" destId="{27FA8959-6582-4176-8EF4-CC307DB5DEA3}" srcOrd="0" destOrd="0" presId="urn:microsoft.com/office/officeart/2005/8/layout/cycle5"/>
    <dgm:cxn modelId="{803FAA58-DC39-457E-A0D7-17CB9AB50415}" srcId="{0D3B21CB-0669-4030-9E17-8FF58C9E7E42}" destId="{DA2960E4-B07F-47BE-AF75-4EC6F11B47DD}" srcOrd="1" destOrd="0" parTransId="{75C873B1-7C4B-46A7-91AD-32379F97A2CD}" sibTransId="{5F2B192A-9AC0-426E-85D4-40D1161CCC8B}"/>
    <dgm:cxn modelId="{01F6CB7B-8A94-4989-BB97-168373614508}" type="presOf" srcId="{B95D1429-8077-4E03-A27F-725C4B92F364}" destId="{F8EB0368-B206-4341-852D-F2508C45DA5F}" srcOrd="0" destOrd="0" presId="urn:microsoft.com/office/officeart/2005/8/layout/cycle5"/>
    <dgm:cxn modelId="{EF518C8A-8830-4773-AE72-C0472542F174}" type="presOf" srcId="{E35449BF-F0FD-42A3-B407-3C370AFFAA81}" destId="{84B0D843-F42D-4080-92AB-90C662CA1D1D}" srcOrd="0" destOrd="0" presId="urn:microsoft.com/office/officeart/2005/8/layout/cycle5"/>
    <dgm:cxn modelId="{A92B349F-E68A-4626-A9C6-083D6A22113E}" type="presOf" srcId="{6546FE91-F0E3-4EAD-89C1-E35CFEA979C1}" destId="{7F8F357C-FB94-4E95-A2D6-CC110642DD62}" srcOrd="0" destOrd="0" presId="urn:microsoft.com/office/officeart/2005/8/layout/cycle5"/>
    <dgm:cxn modelId="{214BC5A8-4EB6-4D00-ADAF-64A4B1163A2D}" type="presOf" srcId="{1CEED4D2-4D83-4BD7-938B-57DB571AA62A}" destId="{EFC8563A-984F-4AF6-B356-88B526C5D00C}" srcOrd="0" destOrd="0" presId="urn:microsoft.com/office/officeart/2005/8/layout/cycle5"/>
    <dgm:cxn modelId="{7D2728A9-B3E4-48BE-83A9-982A8FD1C903}" type="presOf" srcId="{5202B35E-8DB7-4188-B5C2-F6A5DD54A72C}" destId="{17706AFB-5D1C-40E6-A606-5CD8C8EE1AF7}"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8B44DABD-8BCF-4E1F-B9CF-7141D18839E0}" type="presOf" srcId="{49EA92ED-2E9C-4EB7-8DF2-B65B315AFBC9}" destId="{4C891884-2FFA-4A1E-A258-718BEF754EEB}" srcOrd="0" destOrd="0" presId="urn:microsoft.com/office/officeart/2005/8/layout/cycle5"/>
    <dgm:cxn modelId="{FA90BDDA-D21B-418C-AA87-498C97C26B81}" srcId="{0D3B21CB-0669-4030-9E17-8FF58C9E7E42}" destId="{6546FE91-F0E3-4EAD-89C1-E35CFEA979C1}" srcOrd="3" destOrd="0" parTransId="{3A8EDF9D-45EB-4EFF-B024-50CD21CD9554}" sibTransId="{B95D1429-8077-4E03-A27F-725C4B92F364}"/>
    <dgm:cxn modelId="{8DD163BB-EBB0-40D8-8596-CF191E13407C}" type="presParOf" srcId="{27FA8959-6582-4176-8EF4-CC307DB5DEA3}" destId="{6838D34A-6A46-4599-AB06-86854BEF6055}" srcOrd="0" destOrd="0" presId="urn:microsoft.com/office/officeart/2005/8/layout/cycle5"/>
    <dgm:cxn modelId="{628DD640-F2F7-4B6E-BB36-BCC2B40D2163}" type="presParOf" srcId="{27FA8959-6582-4176-8EF4-CC307DB5DEA3}" destId="{7DCB9B48-EB44-45BE-B3EF-135E4627228A}" srcOrd="1" destOrd="0" presId="urn:microsoft.com/office/officeart/2005/8/layout/cycle5"/>
    <dgm:cxn modelId="{276EA7A0-9A1F-4752-A600-39CE3BDE2C4F}" type="presParOf" srcId="{27FA8959-6582-4176-8EF4-CC307DB5DEA3}" destId="{661C8463-9EDB-480C-93D1-8C462DEA2DE5}" srcOrd="2" destOrd="0" presId="urn:microsoft.com/office/officeart/2005/8/layout/cycle5"/>
    <dgm:cxn modelId="{EFE6EE36-04EE-4977-A441-9CBD40FA9237}" type="presParOf" srcId="{27FA8959-6582-4176-8EF4-CC307DB5DEA3}" destId="{813122F2-AA5B-4BAA-B915-9A71CEF673F9}" srcOrd="3" destOrd="0" presId="urn:microsoft.com/office/officeart/2005/8/layout/cycle5"/>
    <dgm:cxn modelId="{AFBF3968-8325-47C1-A721-20D184B74579}" type="presParOf" srcId="{27FA8959-6582-4176-8EF4-CC307DB5DEA3}" destId="{F0B35532-AF81-467D-9181-2675BC9F8CD0}" srcOrd="4" destOrd="0" presId="urn:microsoft.com/office/officeart/2005/8/layout/cycle5"/>
    <dgm:cxn modelId="{E633538F-583B-426A-A32C-D3917FDDE580}" type="presParOf" srcId="{27FA8959-6582-4176-8EF4-CC307DB5DEA3}" destId="{10EAB1DD-A5A0-4D66-9258-DFB22C63BFC2}" srcOrd="5" destOrd="0" presId="urn:microsoft.com/office/officeart/2005/8/layout/cycle5"/>
    <dgm:cxn modelId="{BD421D9D-365F-45BE-891A-25ABD8ADC38B}" type="presParOf" srcId="{27FA8959-6582-4176-8EF4-CC307DB5DEA3}" destId="{17706AFB-5D1C-40E6-A606-5CD8C8EE1AF7}" srcOrd="6" destOrd="0" presId="urn:microsoft.com/office/officeart/2005/8/layout/cycle5"/>
    <dgm:cxn modelId="{D6DD30FD-04BC-4F40-9D08-B9D8A50059AC}" type="presParOf" srcId="{27FA8959-6582-4176-8EF4-CC307DB5DEA3}" destId="{E59AF1AD-CC10-4F23-9C4B-1BD069901E3A}" srcOrd="7" destOrd="0" presId="urn:microsoft.com/office/officeart/2005/8/layout/cycle5"/>
    <dgm:cxn modelId="{368F7B8D-BE7A-4F02-9AD5-33A6CCCDC327}" type="presParOf" srcId="{27FA8959-6582-4176-8EF4-CC307DB5DEA3}" destId="{4C891884-2FFA-4A1E-A258-718BEF754EEB}" srcOrd="8" destOrd="0" presId="urn:microsoft.com/office/officeart/2005/8/layout/cycle5"/>
    <dgm:cxn modelId="{8EEA38DD-AAC5-4CB5-BB67-F7D132DFA684}" type="presParOf" srcId="{27FA8959-6582-4176-8EF4-CC307DB5DEA3}" destId="{7F8F357C-FB94-4E95-A2D6-CC110642DD62}" srcOrd="9" destOrd="0" presId="urn:microsoft.com/office/officeart/2005/8/layout/cycle5"/>
    <dgm:cxn modelId="{D76B45DA-ED0E-4AB5-BC16-F14792A08507}" type="presParOf" srcId="{27FA8959-6582-4176-8EF4-CC307DB5DEA3}" destId="{BDA53FB2-2BB6-40C3-8393-8843F420F8EF}" srcOrd="10" destOrd="0" presId="urn:microsoft.com/office/officeart/2005/8/layout/cycle5"/>
    <dgm:cxn modelId="{F9759ABF-F72A-491D-B95C-AFADDF82F866}" type="presParOf" srcId="{27FA8959-6582-4176-8EF4-CC307DB5DEA3}" destId="{F8EB0368-B206-4341-852D-F2508C45DA5F}" srcOrd="11" destOrd="0" presId="urn:microsoft.com/office/officeart/2005/8/layout/cycle5"/>
    <dgm:cxn modelId="{A0835397-DE75-4D42-9EC7-3FE690256C50}" type="presParOf" srcId="{27FA8959-6582-4176-8EF4-CC307DB5DEA3}" destId="{84B0D843-F42D-4080-92AB-90C662CA1D1D}" srcOrd="12" destOrd="0" presId="urn:microsoft.com/office/officeart/2005/8/layout/cycle5"/>
    <dgm:cxn modelId="{F98FBFB6-C3BA-4D17-BB4B-5A223FF08E8A}" type="presParOf" srcId="{27FA8959-6582-4176-8EF4-CC307DB5DEA3}" destId="{1734016F-5902-49AC-92DF-ACD214304F6C}" srcOrd="13" destOrd="0" presId="urn:microsoft.com/office/officeart/2005/8/layout/cycle5"/>
    <dgm:cxn modelId="{B1EED604-8939-463F-BDEA-94D0B75DD1F6}" type="presParOf" srcId="{27FA8959-6582-4176-8EF4-CC307DB5DEA3}" destId="{EFC8563A-984F-4AF6-B356-88B526C5D00C}"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a:t>Advise</a:t>
          </a:r>
          <a:endParaRPr lang="en-US" dirty="0"/>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a:t>Assist</a:t>
          </a:r>
          <a:endParaRPr lang="en-US" dirty="0"/>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a:t>Arrange</a:t>
          </a:r>
          <a:endParaRPr lang="en-US" dirty="0"/>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56313A05-7D46-4C58-994A-A0F07BEF70FB}" type="presOf" srcId="{B95D1429-8077-4E03-A27F-725C4B92F364}" destId="{F8EB0368-B206-4341-852D-F2508C45DA5F}" srcOrd="0" destOrd="0" presId="urn:microsoft.com/office/officeart/2005/8/layout/cycle5"/>
    <dgm:cxn modelId="{E85F7A10-407C-4144-8B73-BF91C21A28F5}" srcId="{0D3B21CB-0669-4030-9E17-8FF58C9E7E42}" destId="{E35449BF-F0FD-42A3-B407-3C370AFFAA81}" srcOrd="4" destOrd="0" parTransId="{FCE66106-2ED6-40BA-8410-C77CA178F439}" sibTransId="{1CEED4D2-4D83-4BD7-938B-57DB571AA62A}"/>
    <dgm:cxn modelId="{05FA7D2C-E7AA-4487-8B71-C205E6171FF1}" type="presOf" srcId="{DA2960E4-B07F-47BE-AF75-4EC6F11B47DD}" destId="{813122F2-AA5B-4BAA-B915-9A71CEF673F9}" srcOrd="0" destOrd="0" presId="urn:microsoft.com/office/officeart/2005/8/layout/cycle5"/>
    <dgm:cxn modelId="{937E1732-928E-4BB1-A010-EB2B326FD917}" type="presOf" srcId="{49EA92ED-2E9C-4EB7-8DF2-B65B315AFBC9}" destId="{4C891884-2FFA-4A1E-A258-718BEF754EEB}" srcOrd="0" destOrd="0" presId="urn:microsoft.com/office/officeart/2005/8/layout/cycle5"/>
    <dgm:cxn modelId="{2FDE1A36-3AE4-4645-8D99-4F812679095E}" type="presOf" srcId="{5202B35E-8DB7-4188-B5C2-F6A5DD54A72C}" destId="{17706AFB-5D1C-40E6-A606-5CD8C8EE1AF7}" srcOrd="0" destOrd="0" presId="urn:microsoft.com/office/officeart/2005/8/layout/cycle5"/>
    <dgm:cxn modelId="{BC3A4862-F63F-4C99-9DBD-414117FF963F}" type="presOf" srcId="{6546FE91-F0E3-4EAD-89C1-E35CFEA979C1}" destId="{7F8F357C-FB94-4E95-A2D6-CC110642DD62}"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1014B854-FF41-4D66-AF59-877F5A7750CD}" type="presOf" srcId="{5F2B192A-9AC0-426E-85D4-40D1161CCC8B}" destId="{10EAB1DD-A5A0-4D66-9258-DFB22C63BFC2}" srcOrd="0" destOrd="0" presId="urn:microsoft.com/office/officeart/2005/8/layout/cycle5"/>
    <dgm:cxn modelId="{803FAA58-DC39-457E-A0D7-17CB9AB50415}" srcId="{0D3B21CB-0669-4030-9E17-8FF58C9E7E42}" destId="{DA2960E4-B07F-47BE-AF75-4EC6F11B47DD}" srcOrd="1" destOrd="0" parTransId="{75C873B1-7C4B-46A7-91AD-32379F97A2CD}" sibTransId="{5F2B192A-9AC0-426E-85D4-40D1161CCC8B}"/>
    <dgm:cxn modelId="{C502E27D-CDCC-4D1B-913F-1F1B6B24DB37}" type="presOf" srcId="{EC16460A-B686-41C7-AE84-227D9D2EEAC5}" destId="{661C8463-9EDB-480C-93D1-8C462DEA2DE5}" srcOrd="0" destOrd="0" presId="urn:microsoft.com/office/officeart/2005/8/layout/cycle5"/>
    <dgm:cxn modelId="{4085DBA6-813F-43AA-821F-508139CF81E9}" type="presOf" srcId="{F51806F8-337D-459C-9AA2-730781295959}" destId="{6838D34A-6A46-4599-AB06-86854BEF6055}"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FCFCA6BA-6781-4FAA-85BD-B118D90B417C}" type="presOf" srcId="{E35449BF-F0FD-42A3-B407-3C370AFFAA81}" destId="{84B0D843-F42D-4080-92AB-90C662CA1D1D}" srcOrd="0" destOrd="0" presId="urn:microsoft.com/office/officeart/2005/8/layout/cycle5"/>
    <dgm:cxn modelId="{FA90BDDA-D21B-418C-AA87-498C97C26B81}" srcId="{0D3B21CB-0669-4030-9E17-8FF58C9E7E42}" destId="{6546FE91-F0E3-4EAD-89C1-E35CFEA979C1}" srcOrd="3" destOrd="0" parTransId="{3A8EDF9D-45EB-4EFF-B024-50CD21CD9554}" sibTransId="{B95D1429-8077-4E03-A27F-725C4B92F364}"/>
    <dgm:cxn modelId="{27CCD0EE-A7B7-4663-97F7-103854328938}" type="presOf" srcId="{1CEED4D2-4D83-4BD7-938B-57DB571AA62A}" destId="{EFC8563A-984F-4AF6-B356-88B526C5D00C}" srcOrd="0" destOrd="0" presId="urn:microsoft.com/office/officeart/2005/8/layout/cycle5"/>
    <dgm:cxn modelId="{B737EBF2-A728-45E5-B51E-E395F5799CF0}" type="presOf" srcId="{0D3B21CB-0669-4030-9E17-8FF58C9E7E42}" destId="{27FA8959-6582-4176-8EF4-CC307DB5DEA3}" srcOrd="0" destOrd="0" presId="urn:microsoft.com/office/officeart/2005/8/layout/cycle5"/>
    <dgm:cxn modelId="{CF1F0A99-347E-4658-ADFB-306BEFD178A1}" type="presParOf" srcId="{27FA8959-6582-4176-8EF4-CC307DB5DEA3}" destId="{6838D34A-6A46-4599-AB06-86854BEF6055}" srcOrd="0" destOrd="0" presId="urn:microsoft.com/office/officeart/2005/8/layout/cycle5"/>
    <dgm:cxn modelId="{270A7A1D-0D16-46E7-85C7-FD6751D567E4}" type="presParOf" srcId="{27FA8959-6582-4176-8EF4-CC307DB5DEA3}" destId="{7DCB9B48-EB44-45BE-B3EF-135E4627228A}" srcOrd="1" destOrd="0" presId="urn:microsoft.com/office/officeart/2005/8/layout/cycle5"/>
    <dgm:cxn modelId="{9DDEB6F4-799C-4C04-B449-E6DFDAA357FA}" type="presParOf" srcId="{27FA8959-6582-4176-8EF4-CC307DB5DEA3}" destId="{661C8463-9EDB-480C-93D1-8C462DEA2DE5}" srcOrd="2" destOrd="0" presId="urn:microsoft.com/office/officeart/2005/8/layout/cycle5"/>
    <dgm:cxn modelId="{2B14AA85-6B44-4F05-809B-AD6AFA727C13}" type="presParOf" srcId="{27FA8959-6582-4176-8EF4-CC307DB5DEA3}" destId="{813122F2-AA5B-4BAA-B915-9A71CEF673F9}" srcOrd="3" destOrd="0" presId="urn:microsoft.com/office/officeart/2005/8/layout/cycle5"/>
    <dgm:cxn modelId="{CAD25174-4B3F-4720-977E-01AE4AFE17F2}" type="presParOf" srcId="{27FA8959-6582-4176-8EF4-CC307DB5DEA3}" destId="{F0B35532-AF81-467D-9181-2675BC9F8CD0}" srcOrd="4" destOrd="0" presId="urn:microsoft.com/office/officeart/2005/8/layout/cycle5"/>
    <dgm:cxn modelId="{677F8796-2D09-482F-9833-BC42BF175375}" type="presParOf" srcId="{27FA8959-6582-4176-8EF4-CC307DB5DEA3}" destId="{10EAB1DD-A5A0-4D66-9258-DFB22C63BFC2}" srcOrd="5" destOrd="0" presId="urn:microsoft.com/office/officeart/2005/8/layout/cycle5"/>
    <dgm:cxn modelId="{7E32F764-5E8E-47A0-BD37-013006821A8A}" type="presParOf" srcId="{27FA8959-6582-4176-8EF4-CC307DB5DEA3}" destId="{17706AFB-5D1C-40E6-A606-5CD8C8EE1AF7}" srcOrd="6" destOrd="0" presId="urn:microsoft.com/office/officeart/2005/8/layout/cycle5"/>
    <dgm:cxn modelId="{3F01064C-D194-4EBF-8C1C-A654AB613BDB}" type="presParOf" srcId="{27FA8959-6582-4176-8EF4-CC307DB5DEA3}" destId="{E59AF1AD-CC10-4F23-9C4B-1BD069901E3A}" srcOrd="7" destOrd="0" presId="urn:microsoft.com/office/officeart/2005/8/layout/cycle5"/>
    <dgm:cxn modelId="{77BB96EE-587D-4E99-AF28-BBB00A03967F}" type="presParOf" srcId="{27FA8959-6582-4176-8EF4-CC307DB5DEA3}" destId="{4C891884-2FFA-4A1E-A258-718BEF754EEB}" srcOrd="8" destOrd="0" presId="urn:microsoft.com/office/officeart/2005/8/layout/cycle5"/>
    <dgm:cxn modelId="{745A2ECB-B9DE-4FB5-ACDD-DC9A0B0DBEC8}" type="presParOf" srcId="{27FA8959-6582-4176-8EF4-CC307DB5DEA3}" destId="{7F8F357C-FB94-4E95-A2D6-CC110642DD62}" srcOrd="9" destOrd="0" presId="urn:microsoft.com/office/officeart/2005/8/layout/cycle5"/>
    <dgm:cxn modelId="{B44294EC-4FC9-4BB1-A982-064FF011E726}" type="presParOf" srcId="{27FA8959-6582-4176-8EF4-CC307DB5DEA3}" destId="{BDA53FB2-2BB6-40C3-8393-8843F420F8EF}" srcOrd="10" destOrd="0" presId="urn:microsoft.com/office/officeart/2005/8/layout/cycle5"/>
    <dgm:cxn modelId="{2BB0C61A-AED2-4422-A79C-CFE8A8E8AD9D}" type="presParOf" srcId="{27FA8959-6582-4176-8EF4-CC307DB5DEA3}" destId="{F8EB0368-B206-4341-852D-F2508C45DA5F}" srcOrd="11" destOrd="0" presId="urn:microsoft.com/office/officeart/2005/8/layout/cycle5"/>
    <dgm:cxn modelId="{67B4E184-7720-4AE0-8090-B74A7F79E7AA}" type="presParOf" srcId="{27FA8959-6582-4176-8EF4-CC307DB5DEA3}" destId="{84B0D843-F42D-4080-92AB-90C662CA1D1D}" srcOrd="12" destOrd="0" presId="urn:microsoft.com/office/officeart/2005/8/layout/cycle5"/>
    <dgm:cxn modelId="{7ACD1BD2-1943-4065-9D37-C45141BD5C52}" type="presParOf" srcId="{27FA8959-6582-4176-8EF4-CC307DB5DEA3}" destId="{1734016F-5902-49AC-92DF-ACD214304F6C}" srcOrd="13" destOrd="0" presId="urn:microsoft.com/office/officeart/2005/8/layout/cycle5"/>
    <dgm:cxn modelId="{5B405BF8-CDFF-4995-8020-C3D6D3E5A48E}" type="presParOf" srcId="{27FA8959-6582-4176-8EF4-CC307DB5DEA3}" destId="{EFC8563A-984F-4AF6-B356-88B526C5D00C}"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D3B21CB-0669-4030-9E17-8FF58C9E7E42}"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F51806F8-337D-459C-9AA2-730781295959}">
      <dgm:prSet phldrT="[Text]"/>
      <dgm:spPr>
        <a:solidFill>
          <a:srgbClr val="033B57"/>
        </a:solidFill>
      </dgm:spPr>
      <dgm:t>
        <a:bodyPr/>
        <a:lstStyle/>
        <a:p>
          <a:r>
            <a:rPr lang="en-US"/>
            <a:t>Ask</a:t>
          </a:r>
        </a:p>
      </dgm:t>
    </dgm:pt>
    <dgm:pt modelId="{60ECF15C-A616-4E5A-BB87-EF6F6B082AD2}" type="parTrans" cxnId="{193A9871-16D6-4E6F-BA05-085614E6F444}">
      <dgm:prSet/>
      <dgm:spPr/>
      <dgm:t>
        <a:bodyPr/>
        <a:lstStyle/>
        <a:p>
          <a:endParaRPr lang="en-US"/>
        </a:p>
      </dgm:t>
    </dgm:pt>
    <dgm:pt modelId="{EC16460A-B686-41C7-AE84-227D9D2EEAC5}" type="sibTrans" cxnId="{193A9871-16D6-4E6F-BA05-085614E6F444}">
      <dgm:prSet/>
      <dgm:spPr/>
      <dgm:t>
        <a:bodyPr/>
        <a:lstStyle/>
        <a:p>
          <a:endParaRPr lang="en-US"/>
        </a:p>
      </dgm:t>
    </dgm:pt>
    <dgm:pt modelId="{DA2960E4-B07F-47BE-AF75-4EC6F11B47DD}">
      <dgm:prSet/>
      <dgm:spPr>
        <a:solidFill>
          <a:srgbClr val="033B57"/>
        </a:solidFill>
      </dgm:spPr>
      <dgm:t>
        <a:bodyPr/>
        <a:lstStyle/>
        <a:p>
          <a:r>
            <a:rPr lang="en-US" dirty="0"/>
            <a:t>Assess</a:t>
          </a:r>
        </a:p>
      </dgm:t>
    </dgm:pt>
    <dgm:pt modelId="{75C873B1-7C4B-46A7-91AD-32379F97A2CD}" type="parTrans" cxnId="{803FAA58-DC39-457E-A0D7-17CB9AB50415}">
      <dgm:prSet/>
      <dgm:spPr/>
      <dgm:t>
        <a:bodyPr/>
        <a:lstStyle/>
        <a:p>
          <a:endParaRPr lang="en-US"/>
        </a:p>
      </dgm:t>
    </dgm:pt>
    <dgm:pt modelId="{5F2B192A-9AC0-426E-85D4-40D1161CCC8B}" type="sibTrans" cxnId="{803FAA58-DC39-457E-A0D7-17CB9AB50415}">
      <dgm:prSet/>
      <dgm:spPr/>
      <dgm:t>
        <a:bodyPr/>
        <a:lstStyle/>
        <a:p>
          <a:endParaRPr lang="en-US"/>
        </a:p>
      </dgm:t>
    </dgm:pt>
    <dgm:pt modelId="{5202B35E-8DB7-4188-B5C2-F6A5DD54A72C}">
      <dgm:prSet/>
      <dgm:spPr>
        <a:solidFill>
          <a:srgbClr val="033B57"/>
        </a:solidFill>
      </dgm:spPr>
      <dgm:t>
        <a:bodyPr/>
        <a:lstStyle/>
        <a:p>
          <a:r>
            <a:rPr lang="en-US" dirty="0"/>
            <a:t>Advise</a:t>
          </a:r>
        </a:p>
      </dgm:t>
    </dgm:pt>
    <dgm:pt modelId="{30C4B59B-B50A-4B68-9E76-7902B885A9F1}" type="parTrans" cxnId="{589E46B4-8F84-4CDE-BBD6-D39F95D72184}">
      <dgm:prSet/>
      <dgm:spPr/>
      <dgm:t>
        <a:bodyPr/>
        <a:lstStyle/>
        <a:p>
          <a:endParaRPr lang="en-US"/>
        </a:p>
      </dgm:t>
    </dgm:pt>
    <dgm:pt modelId="{49EA92ED-2E9C-4EB7-8DF2-B65B315AFBC9}" type="sibTrans" cxnId="{589E46B4-8F84-4CDE-BBD6-D39F95D72184}">
      <dgm:prSet/>
      <dgm:spPr/>
      <dgm:t>
        <a:bodyPr/>
        <a:lstStyle/>
        <a:p>
          <a:endParaRPr lang="en-US"/>
        </a:p>
      </dgm:t>
    </dgm:pt>
    <dgm:pt modelId="{6546FE91-F0E3-4EAD-89C1-E35CFEA979C1}">
      <dgm:prSet/>
      <dgm:spPr>
        <a:solidFill>
          <a:srgbClr val="033B57"/>
        </a:solidFill>
      </dgm:spPr>
      <dgm:t>
        <a:bodyPr/>
        <a:lstStyle/>
        <a:p>
          <a:r>
            <a:rPr lang="en-US"/>
            <a:t>Assist</a:t>
          </a:r>
          <a:endParaRPr lang="en-US" dirty="0"/>
        </a:p>
      </dgm:t>
    </dgm:pt>
    <dgm:pt modelId="{3A8EDF9D-45EB-4EFF-B024-50CD21CD9554}" type="parTrans" cxnId="{FA90BDDA-D21B-418C-AA87-498C97C26B81}">
      <dgm:prSet/>
      <dgm:spPr/>
      <dgm:t>
        <a:bodyPr/>
        <a:lstStyle/>
        <a:p>
          <a:endParaRPr lang="en-US"/>
        </a:p>
      </dgm:t>
    </dgm:pt>
    <dgm:pt modelId="{B95D1429-8077-4E03-A27F-725C4B92F364}" type="sibTrans" cxnId="{FA90BDDA-D21B-418C-AA87-498C97C26B81}">
      <dgm:prSet/>
      <dgm:spPr/>
      <dgm:t>
        <a:bodyPr/>
        <a:lstStyle/>
        <a:p>
          <a:endParaRPr lang="en-US"/>
        </a:p>
      </dgm:t>
    </dgm:pt>
    <dgm:pt modelId="{E35449BF-F0FD-42A3-B407-3C370AFFAA81}">
      <dgm:prSet/>
      <dgm:spPr>
        <a:solidFill>
          <a:srgbClr val="033B57"/>
        </a:solidFill>
      </dgm:spPr>
      <dgm:t>
        <a:bodyPr/>
        <a:lstStyle/>
        <a:p>
          <a:r>
            <a:rPr lang="en-US" dirty="0"/>
            <a:t>Arrange</a:t>
          </a:r>
        </a:p>
      </dgm:t>
    </dgm:pt>
    <dgm:pt modelId="{FCE66106-2ED6-40BA-8410-C77CA178F439}" type="parTrans" cxnId="{E85F7A10-407C-4144-8B73-BF91C21A28F5}">
      <dgm:prSet/>
      <dgm:spPr/>
      <dgm:t>
        <a:bodyPr/>
        <a:lstStyle/>
        <a:p>
          <a:endParaRPr lang="en-US"/>
        </a:p>
      </dgm:t>
    </dgm:pt>
    <dgm:pt modelId="{1CEED4D2-4D83-4BD7-938B-57DB571AA62A}" type="sibTrans" cxnId="{E85F7A10-407C-4144-8B73-BF91C21A28F5}">
      <dgm:prSet/>
      <dgm:spPr/>
      <dgm:t>
        <a:bodyPr/>
        <a:lstStyle/>
        <a:p>
          <a:endParaRPr lang="en-US"/>
        </a:p>
      </dgm:t>
    </dgm:pt>
    <dgm:pt modelId="{27FA8959-6582-4176-8EF4-CC307DB5DEA3}" type="pres">
      <dgm:prSet presAssocID="{0D3B21CB-0669-4030-9E17-8FF58C9E7E42}" presName="cycle" presStyleCnt="0">
        <dgm:presLayoutVars>
          <dgm:dir/>
          <dgm:resizeHandles val="exact"/>
        </dgm:presLayoutVars>
      </dgm:prSet>
      <dgm:spPr/>
    </dgm:pt>
    <dgm:pt modelId="{6838D34A-6A46-4599-AB06-86854BEF6055}" type="pres">
      <dgm:prSet presAssocID="{F51806F8-337D-459C-9AA2-730781295959}" presName="node" presStyleLbl="node1" presStyleIdx="0" presStyleCnt="5">
        <dgm:presLayoutVars>
          <dgm:bulletEnabled val="1"/>
        </dgm:presLayoutVars>
      </dgm:prSet>
      <dgm:spPr/>
    </dgm:pt>
    <dgm:pt modelId="{7DCB9B48-EB44-45BE-B3EF-135E4627228A}" type="pres">
      <dgm:prSet presAssocID="{F51806F8-337D-459C-9AA2-730781295959}" presName="spNode" presStyleCnt="0"/>
      <dgm:spPr/>
    </dgm:pt>
    <dgm:pt modelId="{661C8463-9EDB-480C-93D1-8C462DEA2DE5}" type="pres">
      <dgm:prSet presAssocID="{EC16460A-B686-41C7-AE84-227D9D2EEAC5}" presName="sibTrans" presStyleLbl="sibTrans1D1" presStyleIdx="0" presStyleCnt="5"/>
      <dgm:spPr/>
    </dgm:pt>
    <dgm:pt modelId="{813122F2-AA5B-4BAA-B915-9A71CEF673F9}" type="pres">
      <dgm:prSet presAssocID="{DA2960E4-B07F-47BE-AF75-4EC6F11B47DD}" presName="node" presStyleLbl="node1" presStyleIdx="1" presStyleCnt="5">
        <dgm:presLayoutVars>
          <dgm:bulletEnabled val="1"/>
        </dgm:presLayoutVars>
      </dgm:prSet>
      <dgm:spPr/>
    </dgm:pt>
    <dgm:pt modelId="{F0B35532-AF81-467D-9181-2675BC9F8CD0}" type="pres">
      <dgm:prSet presAssocID="{DA2960E4-B07F-47BE-AF75-4EC6F11B47DD}" presName="spNode" presStyleCnt="0"/>
      <dgm:spPr/>
    </dgm:pt>
    <dgm:pt modelId="{10EAB1DD-A5A0-4D66-9258-DFB22C63BFC2}" type="pres">
      <dgm:prSet presAssocID="{5F2B192A-9AC0-426E-85D4-40D1161CCC8B}" presName="sibTrans" presStyleLbl="sibTrans1D1" presStyleIdx="1" presStyleCnt="5"/>
      <dgm:spPr/>
    </dgm:pt>
    <dgm:pt modelId="{17706AFB-5D1C-40E6-A606-5CD8C8EE1AF7}" type="pres">
      <dgm:prSet presAssocID="{5202B35E-8DB7-4188-B5C2-F6A5DD54A72C}" presName="node" presStyleLbl="node1" presStyleIdx="2" presStyleCnt="5">
        <dgm:presLayoutVars>
          <dgm:bulletEnabled val="1"/>
        </dgm:presLayoutVars>
      </dgm:prSet>
      <dgm:spPr/>
    </dgm:pt>
    <dgm:pt modelId="{E59AF1AD-CC10-4F23-9C4B-1BD069901E3A}" type="pres">
      <dgm:prSet presAssocID="{5202B35E-8DB7-4188-B5C2-F6A5DD54A72C}" presName="spNode" presStyleCnt="0"/>
      <dgm:spPr/>
    </dgm:pt>
    <dgm:pt modelId="{4C891884-2FFA-4A1E-A258-718BEF754EEB}" type="pres">
      <dgm:prSet presAssocID="{49EA92ED-2E9C-4EB7-8DF2-B65B315AFBC9}" presName="sibTrans" presStyleLbl="sibTrans1D1" presStyleIdx="2" presStyleCnt="5"/>
      <dgm:spPr/>
    </dgm:pt>
    <dgm:pt modelId="{7F8F357C-FB94-4E95-A2D6-CC110642DD62}" type="pres">
      <dgm:prSet presAssocID="{6546FE91-F0E3-4EAD-89C1-E35CFEA979C1}" presName="node" presStyleLbl="node1" presStyleIdx="3" presStyleCnt="5">
        <dgm:presLayoutVars>
          <dgm:bulletEnabled val="1"/>
        </dgm:presLayoutVars>
      </dgm:prSet>
      <dgm:spPr/>
    </dgm:pt>
    <dgm:pt modelId="{BDA53FB2-2BB6-40C3-8393-8843F420F8EF}" type="pres">
      <dgm:prSet presAssocID="{6546FE91-F0E3-4EAD-89C1-E35CFEA979C1}" presName="spNode" presStyleCnt="0"/>
      <dgm:spPr/>
    </dgm:pt>
    <dgm:pt modelId="{F8EB0368-B206-4341-852D-F2508C45DA5F}" type="pres">
      <dgm:prSet presAssocID="{B95D1429-8077-4E03-A27F-725C4B92F364}" presName="sibTrans" presStyleLbl="sibTrans1D1" presStyleIdx="3" presStyleCnt="5"/>
      <dgm:spPr/>
    </dgm:pt>
    <dgm:pt modelId="{84B0D843-F42D-4080-92AB-90C662CA1D1D}" type="pres">
      <dgm:prSet presAssocID="{E35449BF-F0FD-42A3-B407-3C370AFFAA81}" presName="node" presStyleLbl="node1" presStyleIdx="4" presStyleCnt="5">
        <dgm:presLayoutVars>
          <dgm:bulletEnabled val="1"/>
        </dgm:presLayoutVars>
      </dgm:prSet>
      <dgm:spPr/>
    </dgm:pt>
    <dgm:pt modelId="{1734016F-5902-49AC-92DF-ACD214304F6C}" type="pres">
      <dgm:prSet presAssocID="{E35449BF-F0FD-42A3-B407-3C370AFFAA81}" presName="spNode" presStyleCnt="0"/>
      <dgm:spPr/>
    </dgm:pt>
    <dgm:pt modelId="{EFC8563A-984F-4AF6-B356-88B526C5D00C}" type="pres">
      <dgm:prSet presAssocID="{1CEED4D2-4D83-4BD7-938B-57DB571AA62A}" presName="sibTrans" presStyleLbl="sibTrans1D1" presStyleIdx="4" presStyleCnt="5"/>
      <dgm:spPr/>
    </dgm:pt>
  </dgm:ptLst>
  <dgm:cxnLst>
    <dgm:cxn modelId="{E85F7A10-407C-4144-8B73-BF91C21A28F5}" srcId="{0D3B21CB-0669-4030-9E17-8FF58C9E7E42}" destId="{E35449BF-F0FD-42A3-B407-3C370AFFAA81}" srcOrd="4" destOrd="0" parTransId="{FCE66106-2ED6-40BA-8410-C77CA178F439}" sibTransId="{1CEED4D2-4D83-4BD7-938B-57DB571AA62A}"/>
    <dgm:cxn modelId="{EE38D418-8E25-4986-82CF-F8B9F34CBA73}" type="presOf" srcId="{1CEED4D2-4D83-4BD7-938B-57DB571AA62A}" destId="{EFC8563A-984F-4AF6-B356-88B526C5D00C}" srcOrd="0" destOrd="0" presId="urn:microsoft.com/office/officeart/2005/8/layout/cycle5"/>
    <dgm:cxn modelId="{4DAE8A20-5018-4E00-B178-0A0947AD82C0}" type="presOf" srcId="{B95D1429-8077-4E03-A27F-725C4B92F364}" destId="{F8EB0368-B206-4341-852D-F2508C45DA5F}" srcOrd="0" destOrd="0" presId="urn:microsoft.com/office/officeart/2005/8/layout/cycle5"/>
    <dgm:cxn modelId="{99A1E73C-7D3B-4C4E-A952-F57D90254437}" type="presOf" srcId="{5F2B192A-9AC0-426E-85D4-40D1161CCC8B}" destId="{10EAB1DD-A5A0-4D66-9258-DFB22C63BFC2}" srcOrd="0" destOrd="0" presId="urn:microsoft.com/office/officeart/2005/8/layout/cycle5"/>
    <dgm:cxn modelId="{193A9871-16D6-4E6F-BA05-085614E6F444}" srcId="{0D3B21CB-0669-4030-9E17-8FF58C9E7E42}" destId="{F51806F8-337D-459C-9AA2-730781295959}" srcOrd="0" destOrd="0" parTransId="{60ECF15C-A616-4E5A-BB87-EF6F6B082AD2}" sibTransId="{EC16460A-B686-41C7-AE84-227D9D2EEAC5}"/>
    <dgm:cxn modelId="{0EE2CB71-B394-41DD-91C2-B0874EBD82D6}" type="presOf" srcId="{49EA92ED-2E9C-4EB7-8DF2-B65B315AFBC9}" destId="{4C891884-2FFA-4A1E-A258-718BEF754EEB}" srcOrd="0" destOrd="0" presId="urn:microsoft.com/office/officeart/2005/8/layout/cycle5"/>
    <dgm:cxn modelId="{803FAA58-DC39-457E-A0D7-17CB9AB50415}" srcId="{0D3B21CB-0669-4030-9E17-8FF58C9E7E42}" destId="{DA2960E4-B07F-47BE-AF75-4EC6F11B47DD}" srcOrd="1" destOrd="0" parTransId="{75C873B1-7C4B-46A7-91AD-32379F97A2CD}" sibTransId="{5F2B192A-9AC0-426E-85D4-40D1161CCC8B}"/>
    <dgm:cxn modelId="{B3785180-D78C-4E00-87D1-648BC459A55D}" type="presOf" srcId="{0D3B21CB-0669-4030-9E17-8FF58C9E7E42}" destId="{27FA8959-6582-4176-8EF4-CC307DB5DEA3}" srcOrd="0" destOrd="0" presId="urn:microsoft.com/office/officeart/2005/8/layout/cycle5"/>
    <dgm:cxn modelId="{83FC178A-7AA4-4E37-9807-11219B81C02B}" type="presOf" srcId="{5202B35E-8DB7-4188-B5C2-F6A5DD54A72C}" destId="{17706AFB-5D1C-40E6-A606-5CD8C8EE1AF7}" srcOrd="0" destOrd="0" presId="urn:microsoft.com/office/officeart/2005/8/layout/cycle5"/>
    <dgm:cxn modelId="{8B11218C-6F07-42E3-8CD6-04A38BA2624D}" type="presOf" srcId="{EC16460A-B686-41C7-AE84-227D9D2EEAC5}" destId="{661C8463-9EDB-480C-93D1-8C462DEA2DE5}" srcOrd="0" destOrd="0" presId="urn:microsoft.com/office/officeart/2005/8/layout/cycle5"/>
    <dgm:cxn modelId="{830DB291-57FD-45A2-A25E-9E5E60763CD2}" type="presOf" srcId="{F51806F8-337D-459C-9AA2-730781295959}" destId="{6838D34A-6A46-4599-AB06-86854BEF6055}" srcOrd="0" destOrd="0" presId="urn:microsoft.com/office/officeart/2005/8/layout/cycle5"/>
    <dgm:cxn modelId="{D7869EA6-06AC-4DC3-8224-1A557EE9347C}" type="presOf" srcId="{E35449BF-F0FD-42A3-B407-3C370AFFAA81}" destId="{84B0D843-F42D-4080-92AB-90C662CA1D1D}" srcOrd="0" destOrd="0" presId="urn:microsoft.com/office/officeart/2005/8/layout/cycle5"/>
    <dgm:cxn modelId="{C6B870AA-561A-4AA3-A326-5417A87C817C}" type="presOf" srcId="{6546FE91-F0E3-4EAD-89C1-E35CFEA979C1}" destId="{7F8F357C-FB94-4E95-A2D6-CC110642DD62}" srcOrd="0" destOrd="0" presId="urn:microsoft.com/office/officeart/2005/8/layout/cycle5"/>
    <dgm:cxn modelId="{42F0C0B3-D331-4F96-812D-787129CE9CDF}" type="presOf" srcId="{DA2960E4-B07F-47BE-AF75-4EC6F11B47DD}" destId="{813122F2-AA5B-4BAA-B915-9A71CEF673F9}" srcOrd="0" destOrd="0" presId="urn:microsoft.com/office/officeart/2005/8/layout/cycle5"/>
    <dgm:cxn modelId="{589E46B4-8F84-4CDE-BBD6-D39F95D72184}" srcId="{0D3B21CB-0669-4030-9E17-8FF58C9E7E42}" destId="{5202B35E-8DB7-4188-B5C2-F6A5DD54A72C}" srcOrd="2" destOrd="0" parTransId="{30C4B59B-B50A-4B68-9E76-7902B885A9F1}" sibTransId="{49EA92ED-2E9C-4EB7-8DF2-B65B315AFBC9}"/>
    <dgm:cxn modelId="{FA90BDDA-D21B-418C-AA87-498C97C26B81}" srcId="{0D3B21CB-0669-4030-9E17-8FF58C9E7E42}" destId="{6546FE91-F0E3-4EAD-89C1-E35CFEA979C1}" srcOrd="3" destOrd="0" parTransId="{3A8EDF9D-45EB-4EFF-B024-50CD21CD9554}" sibTransId="{B95D1429-8077-4E03-A27F-725C4B92F364}"/>
    <dgm:cxn modelId="{347174F9-FCA3-465E-82B0-606E2302C566}" type="presParOf" srcId="{27FA8959-6582-4176-8EF4-CC307DB5DEA3}" destId="{6838D34A-6A46-4599-AB06-86854BEF6055}" srcOrd="0" destOrd="0" presId="urn:microsoft.com/office/officeart/2005/8/layout/cycle5"/>
    <dgm:cxn modelId="{8CA19605-5582-45DC-A3E1-8BC6A74205DD}" type="presParOf" srcId="{27FA8959-6582-4176-8EF4-CC307DB5DEA3}" destId="{7DCB9B48-EB44-45BE-B3EF-135E4627228A}" srcOrd="1" destOrd="0" presId="urn:microsoft.com/office/officeart/2005/8/layout/cycle5"/>
    <dgm:cxn modelId="{2EB33B9E-60BC-4CC4-BD0F-033AAA91B6F5}" type="presParOf" srcId="{27FA8959-6582-4176-8EF4-CC307DB5DEA3}" destId="{661C8463-9EDB-480C-93D1-8C462DEA2DE5}" srcOrd="2" destOrd="0" presId="urn:microsoft.com/office/officeart/2005/8/layout/cycle5"/>
    <dgm:cxn modelId="{717F6A64-9B26-4C25-902B-5D3575B53957}" type="presParOf" srcId="{27FA8959-6582-4176-8EF4-CC307DB5DEA3}" destId="{813122F2-AA5B-4BAA-B915-9A71CEF673F9}" srcOrd="3" destOrd="0" presId="urn:microsoft.com/office/officeart/2005/8/layout/cycle5"/>
    <dgm:cxn modelId="{B8490294-A219-4F93-93C5-53D0942C2066}" type="presParOf" srcId="{27FA8959-6582-4176-8EF4-CC307DB5DEA3}" destId="{F0B35532-AF81-467D-9181-2675BC9F8CD0}" srcOrd="4" destOrd="0" presId="urn:microsoft.com/office/officeart/2005/8/layout/cycle5"/>
    <dgm:cxn modelId="{49A83505-42B2-4D8C-82BE-D43B3C659C2F}" type="presParOf" srcId="{27FA8959-6582-4176-8EF4-CC307DB5DEA3}" destId="{10EAB1DD-A5A0-4D66-9258-DFB22C63BFC2}" srcOrd="5" destOrd="0" presId="urn:microsoft.com/office/officeart/2005/8/layout/cycle5"/>
    <dgm:cxn modelId="{6DAE54FD-1BA7-40BE-9139-5667ABE5A986}" type="presParOf" srcId="{27FA8959-6582-4176-8EF4-CC307DB5DEA3}" destId="{17706AFB-5D1C-40E6-A606-5CD8C8EE1AF7}" srcOrd="6" destOrd="0" presId="urn:microsoft.com/office/officeart/2005/8/layout/cycle5"/>
    <dgm:cxn modelId="{7F78893C-59D1-4420-9BC9-0DCD8330214D}" type="presParOf" srcId="{27FA8959-6582-4176-8EF4-CC307DB5DEA3}" destId="{E59AF1AD-CC10-4F23-9C4B-1BD069901E3A}" srcOrd="7" destOrd="0" presId="urn:microsoft.com/office/officeart/2005/8/layout/cycle5"/>
    <dgm:cxn modelId="{7844FB77-A8D9-47E1-A030-B415775EC31E}" type="presParOf" srcId="{27FA8959-6582-4176-8EF4-CC307DB5DEA3}" destId="{4C891884-2FFA-4A1E-A258-718BEF754EEB}" srcOrd="8" destOrd="0" presId="urn:microsoft.com/office/officeart/2005/8/layout/cycle5"/>
    <dgm:cxn modelId="{D25ED6E9-6030-41CF-9236-C92AE3D090A7}" type="presParOf" srcId="{27FA8959-6582-4176-8EF4-CC307DB5DEA3}" destId="{7F8F357C-FB94-4E95-A2D6-CC110642DD62}" srcOrd="9" destOrd="0" presId="urn:microsoft.com/office/officeart/2005/8/layout/cycle5"/>
    <dgm:cxn modelId="{4B9CDFD8-E94A-422E-8C3A-EBFCD91FFDED}" type="presParOf" srcId="{27FA8959-6582-4176-8EF4-CC307DB5DEA3}" destId="{BDA53FB2-2BB6-40C3-8393-8843F420F8EF}" srcOrd="10" destOrd="0" presId="urn:microsoft.com/office/officeart/2005/8/layout/cycle5"/>
    <dgm:cxn modelId="{BB8EB735-21DC-4169-AECB-D27BE249D69A}" type="presParOf" srcId="{27FA8959-6582-4176-8EF4-CC307DB5DEA3}" destId="{F8EB0368-B206-4341-852D-F2508C45DA5F}" srcOrd="11" destOrd="0" presId="urn:microsoft.com/office/officeart/2005/8/layout/cycle5"/>
    <dgm:cxn modelId="{ED655402-DC46-416C-89F4-3D3D5CC7D76E}" type="presParOf" srcId="{27FA8959-6582-4176-8EF4-CC307DB5DEA3}" destId="{84B0D843-F42D-4080-92AB-90C662CA1D1D}" srcOrd="12" destOrd="0" presId="urn:microsoft.com/office/officeart/2005/8/layout/cycle5"/>
    <dgm:cxn modelId="{65B8C292-4B31-45DD-B055-4FC1D0F5110A}" type="presParOf" srcId="{27FA8959-6582-4176-8EF4-CC307DB5DEA3}" destId="{1734016F-5902-49AC-92DF-ACD214304F6C}" srcOrd="13" destOrd="0" presId="urn:microsoft.com/office/officeart/2005/8/layout/cycle5"/>
    <dgm:cxn modelId="{561A9D9B-4C86-4670-91FD-10512011B6D4}" type="presParOf" srcId="{27FA8959-6582-4176-8EF4-CC307DB5DEA3}" destId="{EFC8563A-984F-4AF6-B356-88B526C5D00C}"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223352" y="2018"/>
          <a:ext cx="1268294" cy="82439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Ask</a:t>
          </a:r>
        </a:p>
      </dsp:txBody>
      <dsp:txXfrm>
        <a:off x="2263595" y="42261"/>
        <a:ext cx="1187808" cy="743905"/>
      </dsp:txXfrm>
    </dsp:sp>
    <dsp:sp modelId="{661C8463-9EDB-480C-93D1-8C462DEA2DE5}">
      <dsp:nvSpPr>
        <dsp:cNvPr id="0" name=""/>
        <dsp:cNvSpPr/>
      </dsp:nvSpPr>
      <dsp:spPr>
        <a:xfrm>
          <a:off x="1211313" y="414214"/>
          <a:ext cx="3292372" cy="3292372"/>
        </a:xfrm>
        <a:custGeom>
          <a:avLst/>
          <a:gdLst/>
          <a:ahLst/>
          <a:cxnLst/>
          <a:rect l="0" t="0" r="0" b="0"/>
          <a:pathLst>
            <a:path>
              <a:moveTo>
                <a:pt x="2450031" y="209606"/>
              </a:moveTo>
              <a:arcTo wR="1646186" hR="1646186" stAng="17953766" swAng="1211014"/>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3788968" y="1139504"/>
          <a:ext cx="1268294" cy="82439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Assess</a:t>
          </a:r>
        </a:p>
      </dsp:txBody>
      <dsp:txXfrm>
        <a:off x="3829211" y="1179747"/>
        <a:ext cx="1187808" cy="743905"/>
      </dsp:txXfrm>
    </dsp:sp>
    <dsp:sp modelId="{10EAB1DD-A5A0-4D66-9258-DFB22C63BFC2}">
      <dsp:nvSpPr>
        <dsp:cNvPr id="0" name=""/>
        <dsp:cNvSpPr/>
      </dsp:nvSpPr>
      <dsp:spPr>
        <a:xfrm>
          <a:off x="1211313" y="414214"/>
          <a:ext cx="3292372" cy="3292372"/>
        </a:xfrm>
        <a:custGeom>
          <a:avLst/>
          <a:gdLst/>
          <a:ahLst/>
          <a:cxnLst/>
          <a:rect l="0" t="0" r="0" b="0"/>
          <a:pathLst>
            <a:path>
              <a:moveTo>
                <a:pt x="3288417" y="1760222"/>
              </a:moveTo>
              <a:arcTo wR="1646186" hR="1646186" stAng="21838335" swAng="1359320"/>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190956" y="2979996"/>
          <a:ext cx="1268294" cy="82439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Advise</a:t>
          </a:r>
          <a:endParaRPr lang="en-US" sz="2200" kern="1200" dirty="0"/>
        </a:p>
      </dsp:txBody>
      <dsp:txXfrm>
        <a:off x="3231199" y="3020239"/>
        <a:ext cx="1187808" cy="743905"/>
      </dsp:txXfrm>
    </dsp:sp>
    <dsp:sp modelId="{4C891884-2FFA-4A1E-A258-718BEF754EEB}">
      <dsp:nvSpPr>
        <dsp:cNvPr id="0" name=""/>
        <dsp:cNvSpPr/>
      </dsp:nvSpPr>
      <dsp:spPr>
        <a:xfrm>
          <a:off x="1211313" y="414214"/>
          <a:ext cx="3292372" cy="3292372"/>
        </a:xfrm>
        <a:custGeom>
          <a:avLst/>
          <a:gdLst/>
          <a:ahLst/>
          <a:cxnLst/>
          <a:rect l="0" t="0" r="0" b="0"/>
          <a:pathLst>
            <a:path>
              <a:moveTo>
                <a:pt x="1848073" y="3279945"/>
              </a:moveTo>
              <a:arcTo wR="1646186" hR="1646186" stAng="4977331" swAng="845337"/>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255748" y="2979996"/>
          <a:ext cx="1268294" cy="82439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Assist</a:t>
          </a:r>
          <a:endParaRPr lang="en-US" sz="2200" kern="1200" dirty="0"/>
        </a:p>
      </dsp:txBody>
      <dsp:txXfrm>
        <a:off x="1295991" y="3020239"/>
        <a:ext cx="1187808" cy="743905"/>
      </dsp:txXfrm>
    </dsp:sp>
    <dsp:sp modelId="{F8EB0368-B206-4341-852D-F2508C45DA5F}">
      <dsp:nvSpPr>
        <dsp:cNvPr id="0" name=""/>
        <dsp:cNvSpPr/>
      </dsp:nvSpPr>
      <dsp:spPr>
        <a:xfrm>
          <a:off x="1211313" y="414214"/>
          <a:ext cx="3292372" cy="3292372"/>
        </a:xfrm>
        <a:custGeom>
          <a:avLst/>
          <a:gdLst/>
          <a:ahLst/>
          <a:cxnLst/>
          <a:rect l="0" t="0" r="0" b="0"/>
          <a:pathLst>
            <a:path>
              <a:moveTo>
                <a:pt x="174596" y="2383989"/>
              </a:moveTo>
              <a:arcTo wR="1646186" hR="1646186" stAng="9202345" swAng="1359320"/>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657736" y="1139504"/>
          <a:ext cx="1268294" cy="82439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Arrange</a:t>
          </a:r>
          <a:endParaRPr lang="en-US" sz="2200" kern="1200" dirty="0"/>
        </a:p>
      </dsp:txBody>
      <dsp:txXfrm>
        <a:off x="697979" y="1179747"/>
        <a:ext cx="1187808" cy="743905"/>
      </dsp:txXfrm>
    </dsp:sp>
    <dsp:sp modelId="{EFC8563A-984F-4AF6-B356-88B526C5D00C}">
      <dsp:nvSpPr>
        <dsp:cNvPr id="0" name=""/>
        <dsp:cNvSpPr/>
      </dsp:nvSpPr>
      <dsp:spPr>
        <a:xfrm>
          <a:off x="1211313" y="414214"/>
          <a:ext cx="3292372" cy="3292372"/>
        </a:xfrm>
        <a:custGeom>
          <a:avLst/>
          <a:gdLst/>
          <a:ahLst/>
          <a:cxnLst/>
          <a:rect l="0" t="0" r="0" b="0"/>
          <a:pathLst>
            <a:path>
              <a:moveTo>
                <a:pt x="396041" y="575174"/>
              </a:moveTo>
              <a:arcTo wR="1646186" hR="1646186" stAng="13235220" swAng="1211014"/>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0359C-0824-4BCB-BC5D-981C54F6C122}">
      <dsp:nvSpPr>
        <dsp:cNvPr id="0" name=""/>
        <dsp:cNvSpPr/>
      </dsp:nvSpPr>
      <dsp:spPr>
        <a:xfrm>
          <a:off x="2332167" y="1590235"/>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Patient</a:t>
          </a:r>
        </a:p>
      </dsp:txBody>
      <dsp:txXfrm>
        <a:off x="2442590" y="1700658"/>
        <a:ext cx="533172" cy="533172"/>
      </dsp:txXfrm>
    </dsp:sp>
    <dsp:sp modelId="{32AC31C3-FA33-4A57-A57A-91CBFC4629C9}">
      <dsp:nvSpPr>
        <dsp:cNvPr id="0" name=""/>
        <dsp:cNvSpPr/>
      </dsp:nvSpPr>
      <dsp:spPr>
        <a:xfrm rot="16200000">
          <a:off x="2292295" y="1160828"/>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688332" y="1152508"/>
        <a:ext cx="41688" cy="41688"/>
      </dsp:txXfrm>
    </dsp:sp>
    <dsp:sp modelId="{552481F2-5162-4F9F-9615-F38D8C09AE9C}">
      <dsp:nvSpPr>
        <dsp:cNvPr id="0" name=""/>
        <dsp:cNvSpPr/>
      </dsp:nvSpPr>
      <dsp:spPr>
        <a:xfrm>
          <a:off x="2332167" y="2452"/>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Previous experience</a:t>
          </a:r>
        </a:p>
      </dsp:txBody>
      <dsp:txXfrm>
        <a:off x="2442590" y="112875"/>
        <a:ext cx="533172" cy="533172"/>
      </dsp:txXfrm>
    </dsp:sp>
    <dsp:sp modelId="{8627A3D3-11FB-4C0F-9522-9F129DC89DC1}">
      <dsp:nvSpPr>
        <dsp:cNvPr id="0" name=""/>
        <dsp:cNvSpPr/>
      </dsp:nvSpPr>
      <dsp:spPr>
        <a:xfrm rot="18360000">
          <a:off x="2758932" y="1312448"/>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54970" y="1304128"/>
        <a:ext cx="41688" cy="41688"/>
      </dsp:txXfrm>
    </dsp:sp>
    <dsp:sp modelId="{5BA4F13D-CF66-499C-95EF-399DBEF56C08}">
      <dsp:nvSpPr>
        <dsp:cNvPr id="0" name=""/>
        <dsp:cNvSpPr/>
      </dsp:nvSpPr>
      <dsp:spPr>
        <a:xfrm>
          <a:off x="3265442" y="305691"/>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Knowledge of self</a:t>
          </a:r>
        </a:p>
      </dsp:txBody>
      <dsp:txXfrm>
        <a:off x="3375865" y="416114"/>
        <a:ext cx="533172" cy="533172"/>
      </dsp:txXfrm>
    </dsp:sp>
    <dsp:sp modelId="{D636D465-2BD2-4E8F-BE0F-989D8E1EBBB8}">
      <dsp:nvSpPr>
        <dsp:cNvPr id="0" name=""/>
        <dsp:cNvSpPr/>
      </dsp:nvSpPr>
      <dsp:spPr>
        <a:xfrm rot="20520000">
          <a:off x="3047330" y="1709394"/>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43368" y="1701074"/>
        <a:ext cx="41688" cy="41688"/>
      </dsp:txXfrm>
    </dsp:sp>
    <dsp:sp modelId="{11C223AC-45B3-45CB-A648-2B7A308618FD}">
      <dsp:nvSpPr>
        <dsp:cNvPr id="0" name=""/>
        <dsp:cNvSpPr/>
      </dsp:nvSpPr>
      <dsp:spPr>
        <a:xfrm>
          <a:off x="3842238" y="1099583"/>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Knowledge of condition</a:t>
          </a:r>
          <a:endParaRPr lang="en-US" sz="700" kern="1200" dirty="0"/>
        </a:p>
      </dsp:txBody>
      <dsp:txXfrm>
        <a:off x="3952661" y="1210006"/>
        <a:ext cx="533172" cy="533172"/>
      </dsp:txXfrm>
    </dsp:sp>
    <dsp:sp modelId="{6E382702-EE6C-470F-B363-A1D8DE4E892D}">
      <dsp:nvSpPr>
        <dsp:cNvPr id="0" name=""/>
        <dsp:cNvSpPr/>
      </dsp:nvSpPr>
      <dsp:spPr>
        <a:xfrm rot="1080000">
          <a:off x="3047330" y="2200046"/>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43368" y="2191726"/>
        <a:ext cx="41688" cy="41688"/>
      </dsp:txXfrm>
    </dsp:sp>
    <dsp:sp modelId="{60E0B0BD-E9A8-44C3-929C-6FF48A4C1D69}">
      <dsp:nvSpPr>
        <dsp:cNvPr id="0" name=""/>
        <dsp:cNvSpPr/>
      </dsp:nvSpPr>
      <dsp:spPr>
        <a:xfrm>
          <a:off x="3842238" y="2080886"/>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Coping skills</a:t>
          </a:r>
        </a:p>
      </dsp:txBody>
      <dsp:txXfrm>
        <a:off x="3952661" y="2191309"/>
        <a:ext cx="533172" cy="533172"/>
      </dsp:txXfrm>
    </dsp:sp>
    <dsp:sp modelId="{6F8F61A3-DE8B-4523-927C-2902D48ECCF1}">
      <dsp:nvSpPr>
        <dsp:cNvPr id="0" name=""/>
        <dsp:cNvSpPr/>
      </dsp:nvSpPr>
      <dsp:spPr>
        <a:xfrm rot="3240000">
          <a:off x="2758932" y="2596991"/>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54970" y="2588672"/>
        <a:ext cx="41688" cy="41688"/>
      </dsp:txXfrm>
    </dsp:sp>
    <dsp:sp modelId="{AE364C18-1410-4729-A46B-A57BFB68E148}">
      <dsp:nvSpPr>
        <dsp:cNvPr id="0" name=""/>
        <dsp:cNvSpPr/>
      </dsp:nvSpPr>
      <dsp:spPr>
        <a:xfrm>
          <a:off x="3265442" y="2874778"/>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Personal strength</a:t>
          </a:r>
          <a:endParaRPr lang="en-US" sz="700" kern="1200" dirty="0"/>
        </a:p>
      </dsp:txBody>
      <dsp:txXfrm>
        <a:off x="3375865" y="2985201"/>
        <a:ext cx="533172" cy="533172"/>
      </dsp:txXfrm>
    </dsp:sp>
    <dsp:sp modelId="{56D3AD00-4DD1-4095-B24F-CC331BEA5867}">
      <dsp:nvSpPr>
        <dsp:cNvPr id="0" name=""/>
        <dsp:cNvSpPr/>
      </dsp:nvSpPr>
      <dsp:spPr>
        <a:xfrm rot="5400000">
          <a:off x="2292295" y="2748611"/>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688332" y="2740291"/>
        <a:ext cx="41688" cy="41688"/>
      </dsp:txXfrm>
    </dsp:sp>
    <dsp:sp modelId="{6D432245-C567-43C3-9760-7A802F01AFFE}">
      <dsp:nvSpPr>
        <dsp:cNvPr id="0" name=""/>
        <dsp:cNvSpPr/>
      </dsp:nvSpPr>
      <dsp:spPr>
        <a:xfrm>
          <a:off x="2332167" y="3178017"/>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Persistence</a:t>
          </a:r>
          <a:endParaRPr lang="en-US" sz="700" kern="1200" dirty="0"/>
        </a:p>
      </dsp:txBody>
      <dsp:txXfrm>
        <a:off x="2442590" y="3288440"/>
        <a:ext cx="533172" cy="533172"/>
      </dsp:txXfrm>
    </dsp:sp>
    <dsp:sp modelId="{AA9DC64D-707C-4CBD-8114-A2A1A85036FE}">
      <dsp:nvSpPr>
        <dsp:cNvPr id="0" name=""/>
        <dsp:cNvSpPr/>
      </dsp:nvSpPr>
      <dsp:spPr>
        <a:xfrm rot="7560000">
          <a:off x="1825657" y="2596991"/>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221695" y="2588672"/>
        <a:ext cx="41688" cy="41688"/>
      </dsp:txXfrm>
    </dsp:sp>
    <dsp:sp modelId="{DFA190D0-2F28-4540-864F-15FFBEE68479}">
      <dsp:nvSpPr>
        <dsp:cNvPr id="0" name=""/>
        <dsp:cNvSpPr/>
      </dsp:nvSpPr>
      <dsp:spPr>
        <a:xfrm>
          <a:off x="1398892" y="2874778"/>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Self-efficacy</a:t>
          </a:r>
          <a:endParaRPr lang="en-US" sz="700" kern="1200" dirty="0"/>
        </a:p>
      </dsp:txBody>
      <dsp:txXfrm>
        <a:off x="1509315" y="2985201"/>
        <a:ext cx="533172" cy="533172"/>
      </dsp:txXfrm>
    </dsp:sp>
    <dsp:sp modelId="{5956A562-747D-4B0B-8A62-D7ED370512A8}">
      <dsp:nvSpPr>
        <dsp:cNvPr id="0" name=""/>
        <dsp:cNvSpPr/>
      </dsp:nvSpPr>
      <dsp:spPr>
        <a:xfrm rot="9720000">
          <a:off x="1537259" y="2200046"/>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1933297" y="2191726"/>
        <a:ext cx="41688" cy="41688"/>
      </dsp:txXfrm>
    </dsp:sp>
    <dsp:sp modelId="{29873EB2-3B19-4990-8ACA-BE0B57F7C673}">
      <dsp:nvSpPr>
        <dsp:cNvPr id="0" name=""/>
        <dsp:cNvSpPr/>
      </dsp:nvSpPr>
      <dsp:spPr>
        <a:xfrm>
          <a:off x="822096" y="2080886"/>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Readiness for medical care</a:t>
          </a:r>
          <a:endParaRPr lang="en-US" sz="700" kern="1200" dirty="0"/>
        </a:p>
      </dsp:txBody>
      <dsp:txXfrm>
        <a:off x="932519" y="2191309"/>
        <a:ext cx="533172" cy="533172"/>
      </dsp:txXfrm>
    </dsp:sp>
    <dsp:sp modelId="{B8845538-04CB-4EB8-97CE-D93B44A0FFBD}">
      <dsp:nvSpPr>
        <dsp:cNvPr id="0" name=""/>
        <dsp:cNvSpPr/>
      </dsp:nvSpPr>
      <dsp:spPr>
        <a:xfrm rot="11880000">
          <a:off x="1537259" y="1709394"/>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1933297" y="1701074"/>
        <a:ext cx="41688" cy="41688"/>
      </dsp:txXfrm>
    </dsp:sp>
    <dsp:sp modelId="{755E5F62-F334-4FC5-AD29-2EE7F91CAF8B}">
      <dsp:nvSpPr>
        <dsp:cNvPr id="0" name=""/>
        <dsp:cNvSpPr/>
      </dsp:nvSpPr>
      <dsp:spPr>
        <a:xfrm>
          <a:off x="822096" y="1099583"/>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Spirituality</a:t>
          </a:r>
        </a:p>
      </dsp:txBody>
      <dsp:txXfrm>
        <a:off x="932519" y="1210006"/>
        <a:ext cx="533172" cy="533172"/>
      </dsp:txXfrm>
    </dsp:sp>
    <dsp:sp modelId="{2624A63D-BFC7-4AC2-B00B-1126A3C04EC3}">
      <dsp:nvSpPr>
        <dsp:cNvPr id="0" name=""/>
        <dsp:cNvSpPr/>
      </dsp:nvSpPr>
      <dsp:spPr>
        <a:xfrm rot="14040000">
          <a:off x="1825657" y="1312448"/>
          <a:ext cx="833763" cy="25048"/>
        </a:xfrm>
        <a:custGeom>
          <a:avLst/>
          <a:gdLst/>
          <a:ahLst/>
          <a:cxnLst/>
          <a:rect l="0" t="0" r="0" b="0"/>
          <a:pathLst>
            <a:path>
              <a:moveTo>
                <a:pt x="0" y="12524"/>
              </a:moveTo>
              <a:lnTo>
                <a:pt x="833763" y="1252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221695" y="1304128"/>
        <a:ext cx="41688" cy="41688"/>
      </dsp:txXfrm>
    </dsp:sp>
    <dsp:sp modelId="{A6FECDBA-B53C-477F-AA64-26326042C4F0}">
      <dsp:nvSpPr>
        <dsp:cNvPr id="0" name=""/>
        <dsp:cNvSpPr/>
      </dsp:nvSpPr>
      <dsp:spPr>
        <a:xfrm>
          <a:off x="1398892" y="305691"/>
          <a:ext cx="754018" cy="754018"/>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Practical skills</a:t>
          </a:r>
        </a:p>
      </dsp:txBody>
      <dsp:txXfrm>
        <a:off x="1509315" y="416114"/>
        <a:ext cx="533172" cy="5331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4F078-7AAD-4AB0-B523-C6FE31B6A904}">
      <dsp:nvSpPr>
        <dsp:cNvPr id="0" name=""/>
        <dsp:cNvSpPr/>
      </dsp:nvSpPr>
      <dsp:spPr>
        <a:xfrm>
          <a:off x="617219" y="0"/>
          <a:ext cx="6995160" cy="4525963"/>
        </a:xfrm>
        <a:prstGeom prst="rightArrow">
          <a:avLst/>
        </a:prstGeom>
        <a:solidFill>
          <a:srgbClr val="336699"/>
        </a:solidFill>
        <a:ln>
          <a:noFill/>
        </a:ln>
        <a:effectLst/>
      </dsp:spPr>
      <dsp:style>
        <a:lnRef idx="0">
          <a:scrgbClr r="0" g="0" b="0"/>
        </a:lnRef>
        <a:fillRef idx="1">
          <a:scrgbClr r="0" g="0" b="0"/>
        </a:fillRef>
        <a:effectRef idx="0">
          <a:scrgbClr r="0" g="0" b="0"/>
        </a:effectRef>
        <a:fontRef idx="minor"/>
      </dsp:style>
    </dsp:sp>
    <dsp:sp modelId="{460D92E6-0F9B-468E-BDDE-3F1897816287}">
      <dsp:nvSpPr>
        <dsp:cNvPr id="0" name=""/>
        <dsp:cNvSpPr/>
      </dsp:nvSpPr>
      <dsp:spPr>
        <a:xfrm>
          <a:off x="8840" y="1357788"/>
          <a:ext cx="2648902" cy="18103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Elicit</a:t>
          </a:r>
        </a:p>
        <a:p>
          <a:pPr marL="171450" lvl="1" indent="-171450" algn="l" defTabSz="755650">
            <a:lnSpc>
              <a:spcPct val="90000"/>
            </a:lnSpc>
            <a:spcBef>
              <a:spcPct val="0"/>
            </a:spcBef>
            <a:spcAft>
              <a:spcPct val="15000"/>
            </a:spcAft>
            <a:buChar char="•"/>
          </a:pPr>
          <a:r>
            <a:rPr lang="en-US" sz="1700" kern="1200" dirty="0"/>
            <a:t>Ask the patient to tell you what they know</a:t>
          </a:r>
        </a:p>
      </dsp:txBody>
      <dsp:txXfrm>
        <a:off x="97216" y="1446164"/>
        <a:ext cx="2472150" cy="1633633"/>
      </dsp:txXfrm>
    </dsp:sp>
    <dsp:sp modelId="{9146EAA3-C96E-428A-8CBC-971A7392C063}">
      <dsp:nvSpPr>
        <dsp:cNvPr id="0" name=""/>
        <dsp:cNvSpPr/>
      </dsp:nvSpPr>
      <dsp:spPr>
        <a:xfrm>
          <a:off x="2790348" y="1357788"/>
          <a:ext cx="2648902" cy="18103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Provide</a:t>
          </a:r>
        </a:p>
        <a:p>
          <a:pPr marL="171450" lvl="1" indent="-171450" algn="l" defTabSz="755650">
            <a:lnSpc>
              <a:spcPct val="90000"/>
            </a:lnSpc>
            <a:spcBef>
              <a:spcPct val="0"/>
            </a:spcBef>
            <a:spcAft>
              <a:spcPct val="15000"/>
            </a:spcAft>
            <a:buChar char="•"/>
          </a:pPr>
          <a:r>
            <a:rPr lang="en-US" sz="1700" kern="1200" dirty="0"/>
            <a:t>With permission, provide your patient with new and additional information</a:t>
          </a:r>
        </a:p>
      </dsp:txBody>
      <dsp:txXfrm>
        <a:off x="2878724" y="1446164"/>
        <a:ext cx="2472150" cy="1633633"/>
      </dsp:txXfrm>
    </dsp:sp>
    <dsp:sp modelId="{480F4089-8366-451A-BE0D-4527C0DBF026}">
      <dsp:nvSpPr>
        <dsp:cNvPr id="0" name=""/>
        <dsp:cNvSpPr/>
      </dsp:nvSpPr>
      <dsp:spPr>
        <a:xfrm>
          <a:off x="5571857" y="1357788"/>
          <a:ext cx="2648902" cy="18103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Elicit</a:t>
          </a:r>
        </a:p>
        <a:p>
          <a:pPr marL="171450" lvl="1" indent="-171450" algn="l" defTabSz="755650">
            <a:lnSpc>
              <a:spcPct val="90000"/>
            </a:lnSpc>
            <a:spcBef>
              <a:spcPct val="0"/>
            </a:spcBef>
            <a:spcAft>
              <a:spcPct val="15000"/>
            </a:spcAft>
            <a:buChar char="•"/>
          </a:pPr>
          <a:r>
            <a:rPr lang="en-US" sz="1700" kern="1200" dirty="0"/>
            <a:t>Ask the patient for thoughts on what has been said</a:t>
          </a:r>
        </a:p>
      </dsp:txBody>
      <dsp:txXfrm>
        <a:off x="5660233" y="1446164"/>
        <a:ext cx="2472150" cy="1633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380505" y="2370"/>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Ask</a:t>
          </a:r>
        </a:p>
      </dsp:txBody>
      <dsp:txXfrm>
        <a:off x="2422865" y="44730"/>
        <a:ext cx="1250268" cy="783022"/>
      </dsp:txXfrm>
    </dsp:sp>
    <dsp:sp modelId="{661C8463-9EDB-480C-93D1-8C462DEA2DE5}">
      <dsp:nvSpPr>
        <dsp:cNvPr id="0" name=""/>
        <dsp:cNvSpPr/>
      </dsp:nvSpPr>
      <dsp:spPr>
        <a:xfrm>
          <a:off x="1315405"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4028301"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Assess</a:t>
          </a:r>
        </a:p>
      </dsp:txBody>
      <dsp:txXfrm>
        <a:off x="4070661" y="1241923"/>
        <a:ext cx="1250268" cy="783022"/>
      </dsp:txXfrm>
    </dsp:sp>
    <dsp:sp modelId="{10EAB1DD-A5A0-4D66-9258-DFB22C63BFC2}">
      <dsp:nvSpPr>
        <dsp:cNvPr id="0" name=""/>
        <dsp:cNvSpPr/>
      </dsp:nvSpPr>
      <dsp:spPr>
        <a:xfrm>
          <a:off x="1315405"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398899"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Advise</a:t>
          </a:r>
          <a:endParaRPr lang="en-US" sz="2300" kern="1200" dirty="0"/>
        </a:p>
      </dsp:txBody>
      <dsp:txXfrm>
        <a:off x="3441259" y="3179023"/>
        <a:ext cx="1250268" cy="783022"/>
      </dsp:txXfrm>
    </dsp:sp>
    <dsp:sp modelId="{4C891884-2FFA-4A1E-A258-718BEF754EEB}">
      <dsp:nvSpPr>
        <dsp:cNvPr id="0" name=""/>
        <dsp:cNvSpPr/>
      </dsp:nvSpPr>
      <dsp:spPr>
        <a:xfrm>
          <a:off x="1315405" y="436241"/>
          <a:ext cx="3465188" cy="3465188"/>
        </a:xfrm>
        <a:custGeom>
          <a:avLst/>
          <a:gdLst/>
          <a:ahLst/>
          <a:cxnLst/>
          <a:rect l="0" t="0" r="0" b="0"/>
          <a:pathLst>
            <a:path>
              <a:moveTo>
                <a:pt x="1945042" y="3452114"/>
              </a:moveTo>
              <a:arcTo wR="1732594" hR="1732594" stAng="4977406" swAng="8451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362112"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Assist</a:t>
          </a:r>
        </a:p>
      </dsp:txBody>
      <dsp:txXfrm>
        <a:off x="1404472" y="3179023"/>
        <a:ext cx="1250268" cy="783022"/>
      </dsp:txXfrm>
    </dsp:sp>
    <dsp:sp modelId="{F8EB0368-B206-4341-852D-F2508C45DA5F}">
      <dsp:nvSpPr>
        <dsp:cNvPr id="0" name=""/>
        <dsp:cNvSpPr/>
      </dsp:nvSpPr>
      <dsp:spPr>
        <a:xfrm>
          <a:off x="1315405"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732710"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Arrange</a:t>
          </a:r>
          <a:endParaRPr lang="en-US" sz="2300" kern="1200" dirty="0"/>
        </a:p>
      </dsp:txBody>
      <dsp:txXfrm>
        <a:off x="775070" y="1241923"/>
        <a:ext cx="1250268" cy="783022"/>
      </dsp:txXfrm>
    </dsp:sp>
    <dsp:sp modelId="{EFC8563A-984F-4AF6-B356-88B526C5D00C}">
      <dsp:nvSpPr>
        <dsp:cNvPr id="0" name=""/>
        <dsp:cNvSpPr/>
      </dsp:nvSpPr>
      <dsp:spPr>
        <a:xfrm>
          <a:off x="1315405"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380505" y="2370"/>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Ask</a:t>
          </a:r>
        </a:p>
      </dsp:txBody>
      <dsp:txXfrm>
        <a:off x="2422865" y="44730"/>
        <a:ext cx="1250268" cy="783022"/>
      </dsp:txXfrm>
    </dsp:sp>
    <dsp:sp modelId="{661C8463-9EDB-480C-93D1-8C462DEA2DE5}">
      <dsp:nvSpPr>
        <dsp:cNvPr id="0" name=""/>
        <dsp:cNvSpPr/>
      </dsp:nvSpPr>
      <dsp:spPr>
        <a:xfrm>
          <a:off x="1315405"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4028301"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Assess</a:t>
          </a:r>
        </a:p>
      </dsp:txBody>
      <dsp:txXfrm>
        <a:off x="4070661" y="1241923"/>
        <a:ext cx="1250268" cy="783022"/>
      </dsp:txXfrm>
    </dsp:sp>
    <dsp:sp modelId="{10EAB1DD-A5A0-4D66-9258-DFB22C63BFC2}">
      <dsp:nvSpPr>
        <dsp:cNvPr id="0" name=""/>
        <dsp:cNvSpPr/>
      </dsp:nvSpPr>
      <dsp:spPr>
        <a:xfrm>
          <a:off x="1315405"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398899"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Advise</a:t>
          </a:r>
        </a:p>
      </dsp:txBody>
      <dsp:txXfrm>
        <a:off x="3441259" y="3179023"/>
        <a:ext cx="1250268" cy="783022"/>
      </dsp:txXfrm>
    </dsp:sp>
    <dsp:sp modelId="{4C891884-2FFA-4A1E-A258-718BEF754EEB}">
      <dsp:nvSpPr>
        <dsp:cNvPr id="0" name=""/>
        <dsp:cNvSpPr/>
      </dsp:nvSpPr>
      <dsp:spPr>
        <a:xfrm>
          <a:off x="1315405" y="436241"/>
          <a:ext cx="3465188" cy="3465188"/>
        </a:xfrm>
        <a:custGeom>
          <a:avLst/>
          <a:gdLst/>
          <a:ahLst/>
          <a:cxnLst/>
          <a:rect l="0" t="0" r="0" b="0"/>
          <a:pathLst>
            <a:path>
              <a:moveTo>
                <a:pt x="1945042" y="3452114"/>
              </a:moveTo>
              <a:arcTo wR="1732594" hR="1732594" stAng="4977406" swAng="8451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362112"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Assist</a:t>
          </a:r>
          <a:endParaRPr lang="en-US" sz="2300" kern="1200" dirty="0"/>
        </a:p>
      </dsp:txBody>
      <dsp:txXfrm>
        <a:off x="1404472" y="3179023"/>
        <a:ext cx="1250268" cy="783022"/>
      </dsp:txXfrm>
    </dsp:sp>
    <dsp:sp modelId="{F8EB0368-B206-4341-852D-F2508C45DA5F}">
      <dsp:nvSpPr>
        <dsp:cNvPr id="0" name=""/>
        <dsp:cNvSpPr/>
      </dsp:nvSpPr>
      <dsp:spPr>
        <a:xfrm>
          <a:off x="1315405"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732710"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Arrange</a:t>
          </a:r>
        </a:p>
      </dsp:txBody>
      <dsp:txXfrm>
        <a:off x="775070" y="1241923"/>
        <a:ext cx="1250268" cy="783022"/>
      </dsp:txXfrm>
    </dsp:sp>
    <dsp:sp modelId="{EFC8563A-984F-4AF6-B356-88B526C5D00C}">
      <dsp:nvSpPr>
        <dsp:cNvPr id="0" name=""/>
        <dsp:cNvSpPr/>
      </dsp:nvSpPr>
      <dsp:spPr>
        <a:xfrm>
          <a:off x="1315405"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380505" y="2370"/>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Ask</a:t>
          </a:r>
        </a:p>
      </dsp:txBody>
      <dsp:txXfrm>
        <a:off x="2422865" y="44730"/>
        <a:ext cx="1250268" cy="783022"/>
      </dsp:txXfrm>
    </dsp:sp>
    <dsp:sp modelId="{661C8463-9EDB-480C-93D1-8C462DEA2DE5}">
      <dsp:nvSpPr>
        <dsp:cNvPr id="0" name=""/>
        <dsp:cNvSpPr/>
      </dsp:nvSpPr>
      <dsp:spPr>
        <a:xfrm>
          <a:off x="1315405"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4028301"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Assess</a:t>
          </a:r>
        </a:p>
      </dsp:txBody>
      <dsp:txXfrm>
        <a:off x="4070661" y="1241923"/>
        <a:ext cx="1250268" cy="783022"/>
      </dsp:txXfrm>
    </dsp:sp>
    <dsp:sp modelId="{10EAB1DD-A5A0-4D66-9258-DFB22C63BFC2}">
      <dsp:nvSpPr>
        <dsp:cNvPr id="0" name=""/>
        <dsp:cNvSpPr/>
      </dsp:nvSpPr>
      <dsp:spPr>
        <a:xfrm>
          <a:off x="1315405"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398899"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Advise</a:t>
          </a:r>
          <a:endParaRPr lang="en-US" sz="2300" kern="1200" dirty="0"/>
        </a:p>
      </dsp:txBody>
      <dsp:txXfrm>
        <a:off x="3441259" y="3179023"/>
        <a:ext cx="1250268" cy="783022"/>
      </dsp:txXfrm>
    </dsp:sp>
    <dsp:sp modelId="{4C891884-2FFA-4A1E-A258-718BEF754EEB}">
      <dsp:nvSpPr>
        <dsp:cNvPr id="0" name=""/>
        <dsp:cNvSpPr/>
      </dsp:nvSpPr>
      <dsp:spPr>
        <a:xfrm>
          <a:off x="1315405" y="436241"/>
          <a:ext cx="3465188" cy="3465188"/>
        </a:xfrm>
        <a:custGeom>
          <a:avLst/>
          <a:gdLst/>
          <a:ahLst/>
          <a:cxnLst/>
          <a:rect l="0" t="0" r="0" b="0"/>
          <a:pathLst>
            <a:path>
              <a:moveTo>
                <a:pt x="1945042" y="3452114"/>
              </a:moveTo>
              <a:arcTo wR="1732594" hR="1732594" stAng="4977406" swAng="8451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362112"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Assist</a:t>
          </a:r>
        </a:p>
      </dsp:txBody>
      <dsp:txXfrm>
        <a:off x="1404472" y="3179023"/>
        <a:ext cx="1250268" cy="783022"/>
      </dsp:txXfrm>
    </dsp:sp>
    <dsp:sp modelId="{F8EB0368-B206-4341-852D-F2508C45DA5F}">
      <dsp:nvSpPr>
        <dsp:cNvPr id="0" name=""/>
        <dsp:cNvSpPr/>
      </dsp:nvSpPr>
      <dsp:spPr>
        <a:xfrm>
          <a:off x="1315405"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732710"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Arrange</a:t>
          </a:r>
        </a:p>
      </dsp:txBody>
      <dsp:txXfrm>
        <a:off x="775070" y="1241923"/>
        <a:ext cx="1250268" cy="783022"/>
      </dsp:txXfrm>
    </dsp:sp>
    <dsp:sp modelId="{EFC8563A-984F-4AF6-B356-88B526C5D00C}">
      <dsp:nvSpPr>
        <dsp:cNvPr id="0" name=""/>
        <dsp:cNvSpPr/>
      </dsp:nvSpPr>
      <dsp:spPr>
        <a:xfrm>
          <a:off x="1315405"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380505" y="2370"/>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Ask</a:t>
          </a:r>
        </a:p>
      </dsp:txBody>
      <dsp:txXfrm>
        <a:off x="2422865" y="44730"/>
        <a:ext cx="1250268" cy="783022"/>
      </dsp:txXfrm>
    </dsp:sp>
    <dsp:sp modelId="{661C8463-9EDB-480C-93D1-8C462DEA2DE5}">
      <dsp:nvSpPr>
        <dsp:cNvPr id="0" name=""/>
        <dsp:cNvSpPr/>
      </dsp:nvSpPr>
      <dsp:spPr>
        <a:xfrm>
          <a:off x="1315405"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4028301"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Assess</a:t>
          </a:r>
        </a:p>
      </dsp:txBody>
      <dsp:txXfrm>
        <a:off x="4070661" y="1241923"/>
        <a:ext cx="1250268" cy="783022"/>
      </dsp:txXfrm>
    </dsp:sp>
    <dsp:sp modelId="{10EAB1DD-A5A0-4D66-9258-DFB22C63BFC2}">
      <dsp:nvSpPr>
        <dsp:cNvPr id="0" name=""/>
        <dsp:cNvSpPr/>
      </dsp:nvSpPr>
      <dsp:spPr>
        <a:xfrm>
          <a:off x="1315405"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398899"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Advise</a:t>
          </a:r>
          <a:endParaRPr lang="en-US" sz="2300" kern="1200" dirty="0"/>
        </a:p>
      </dsp:txBody>
      <dsp:txXfrm>
        <a:off x="3441259" y="3179023"/>
        <a:ext cx="1250268" cy="783022"/>
      </dsp:txXfrm>
    </dsp:sp>
    <dsp:sp modelId="{4C891884-2FFA-4A1E-A258-718BEF754EEB}">
      <dsp:nvSpPr>
        <dsp:cNvPr id="0" name=""/>
        <dsp:cNvSpPr/>
      </dsp:nvSpPr>
      <dsp:spPr>
        <a:xfrm>
          <a:off x="1315405" y="436241"/>
          <a:ext cx="3465188" cy="3465188"/>
        </a:xfrm>
        <a:custGeom>
          <a:avLst/>
          <a:gdLst/>
          <a:ahLst/>
          <a:cxnLst/>
          <a:rect l="0" t="0" r="0" b="0"/>
          <a:pathLst>
            <a:path>
              <a:moveTo>
                <a:pt x="1945042" y="3452114"/>
              </a:moveTo>
              <a:arcTo wR="1732594" hR="1732594" stAng="4977406" swAng="8451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362112"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Assist</a:t>
          </a:r>
          <a:endParaRPr lang="en-US" sz="2300" kern="1200" dirty="0"/>
        </a:p>
      </dsp:txBody>
      <dsp:txXfrm>
        <a:off x="1404472" y="3179023"/>
        <a:ext cx="1250268" cy="783022"/>
      </dsp:txXfrm>
    </dsp:sp>
    <dsp:sp modelId="{F8EB0368-B206-4341-852D-F2508C45DA5F}">
      <dsp:nvSpPr>
        <dsp:cNvPr id="0" name=""/>
        <dsp:cNvSpPr/>
      </dsp:nvSpPr>
      <dsp:spPr>
        <a:xfrm>
          <a:off x="1315405"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732710"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Arrange</a:t>
          </a:r>
          <a:endParaRPr lang="en-US" sz="2300" kern="1200" dirty="0"/>
        </a:p>
      </dsp:txBody>
      <dsp:txXfrm>
        <a:off x="775070" y="1241923"/>
        <a:ext cx="1250268" cy="783022"/>
      </dsp:txXfrm>
    </dsp:sp>
    <dsp:sp modelId="{EFC8563A-984F-4AF6-B356-88B526C5D00C}">
      <dsp:nvSpPr>
        <dsp:cNvPr id="0" name=""/>
        <dsp:cNvSpPr/>
      </dsp:nvSpPr>
      <dsp:spPr>
        <a:xfrm>
          <a:off x="1315405"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8D34A-6A46-4599-AB06-86854BEF6055}">
      <dsp:nvSpPr>
        <dsp:cNvPr id="0" name=""/>
        <dsp:cNvSpPr/>
      </dsp:nvSpPr>
      <dsp:spPr>
        <a:xfrm>
          <a:off x="2380505" y="2370"/>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Ask</a:t>
          </a:r>
        </a:p>
      </dsp:txBody>
      <dsp:txXfrm>
        <a:off x="2422865" y="44730"/>
        <a:ext cx="1250268" cy="783022"/>
      </dsp:txXfrm>
    </dsp:sp>
    <dsp:sp modelId="{661C8463-9EDB-480C-93D1-8C462DEA2DE5}">
      <dsp:nvSpPr>
        <dsp:cNvPr id="0" name=""/>
        <dsp:cNvSpPr/>
      </dsp:nvSpPr>
      <dsp:spPr>
        <a:xfrm>
          <a:off x="1315405"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13122F2-AA5B-4BAA-B915-9A71CEF673F9}">
      <dsp:nvSpPr>
        <dsp:cNvPr id="0" name=""/>
        <dsp:cNvSpPr/>
      </dsp:nvSpPr>
      <dsp:spPr>
        <a:xfrm>
          <a:off x="4028301"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Assess</a:t>
          </a:r>
        </a:p>
      </dsp:txBody>
      <dsp:txXfrm>
        <a:off x="4070661" y="1241923"/>
        <a:ext cx="1250268" cy="783022"/>
      </dsp:txXfrm>
    </dsp:sp>
    <dsp:sp modelId="{10EAB1DD-A5A0-4D66-9258-DFB22C63BFC2}">
      <dsp:nvSpPr>
        <dsp:cNvPr id="0" name=""/>
        <dsp:cNvSpPr/>
      </dsp:nvSpPr>
      <dsp:spPr>
        <a:xfrm>
          <a:off x="1315405"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706AFB-5D1C-40E6-A606-5CD8C8EE1AF7}">
      <dsp:nvSpPr>
        <dsp:cNvPr id="0" name=""/>
        <dsp:cNvSpPr/>
      </dsp:nvSpPr>
      <dsp:spPr>
        <a:xfrm>
          <a:off x="3398899"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Advise</a:t>
          </a:r>
        </a:p>
      </dsp:txBody>
      <dsp:txXfrm>
        <a:off x="3441259" y="3179023"/>
        <a:ext cx="1250268" cy="783022"/>
      </dsp:txXfrm>
    </dsp:sp>
    <dsp:sp modelId="{4C891884-2FFA-4A1E-A258-718BEF754EEB}">
      <dsp:nvSpPr>
        <dsp:cNvPr id="0" name=""/>
        <dsp:cNvSpPr/>
      </dsp:nvSpPr>
      <dsp:spPr>
        <a:xfrm>
          <a:off x="1315405" y="436241"/>
          <a:ext cx="3465188" cy="3465188"/>
        </a:xfrm>
        <a:custGeom>
          <a:avLst/>
          <a:gdLst/>
          <a:ahLst/>
          <a:cxnLst/>
          <a:rect l="0" t="0" r="0" b="0"/>
          <a:pathLst>
            <a:path>
              <a:moveTo>
                <a:pt x="1945042" y="3452114"/>
              </a:moveTo>
              <a:arcTo wR="1732594" hR="1732594" stAng="4977406" swAng="8451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8F357C-FB94-4E95-A2D6-CC110642DD62}">
      <dsp:nvSpPr>
        <dsp:cNvPr id="0" name=""/>
        <dsp:cNvSpPr/>
      </dsp:nvSpPr>
      <dsp:spPr>
        <a:xfrm>
          <a:off x="1362112" y="31366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Assist</a:t>
          </a:r>
          <a:endParaRPr lang="en-US" sz="2300" kern="1200" dirty="0"/>
        </a:p>
      </dsp:txBody>
      <dsp:txXfrm>
        <a:off x="1404472" y="3179023"/>
        <a:ext cx="1250268" cy="783022"/>
      </dsp:txXfrm>
    </dsp:sp>
    <dsp:sp modelId="{F8EB0368-B206-4341-852D-F2508C45DA5F}">
      <dsp:nvSpPr>
        <dsp:cNvPr id="0" name=""/>
        <dsp:cNvSpPr/>
      </dsp:nvSpPr>
      <dsp:spPr>
        <a:xfrm>
          <a:off x="1315405"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4B0D843-F42D-4080-92AB-90C662CA1D1D}">
      <dsp:nvSpPr>
        <dsp:cNvPr id="0" name=""/>
        <dsp:cNvSpPr/>
      </dsp:nvSpPr>
      <dsp:spPr>
        <a:xfrm>
          <a:off x="732710" y="1199563"/>
          <a:ext cx="1334988" cy="867742"/>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Arrange</a:t>
          </a:r>
        </a:p>
      </dsp:txBody>
      <dsp:txXfrm>
        <a:off x="775070" y="1241923"/>
        <a:ext cx="1250268" cy="783022"/>
      </dsp:txXfrm>
    </dsp:sp>
    <dsp:sp modelId="{EFC8563A-984F-4AF6-B356-88B526C5D00C}">
      <dsp:nvSpPr>
        <dsp:cNvPr id="0" name=""/>
        <dsp:cNvSpPr/>
      </dsp:nvSpPr>
      <dsp:spPr>
        <a:xfrm>
          <a:off x="1315405"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Etta-Cheri starts immediately building rapport with the patient by telling the patient what she does and how she can help; showing interest in the patient by smiling</a:t>
            </a:r>
            <a:r>
              <a:rPr lang="en-US" baseline="0" dirty="0"/>
              <a:t> and</a:t>
            </a:r>
            <a:r>
              <a:rPr lang="en-US" dirty="0"/>
              <a:t> listening; Asking a question to make</a:t>
            </a:r>
            <a:r>
              <a:rPr lang="en-US" baseline="0" dirty="0"/>
              <a:t> sure the patient understands; and reiterating that she is there to help.</a:t>
            </a:r>
            <a:endParaRPr lang="en-US" dirty="0"/>
          </a:p>
          <a:p>
            <a:endParaRPr lang="en-US" dirty="0"/>
          </a:p>
          <a:p>
            <a:r>
              <a:rPr lang="en-US" dirty="0"/>
              <a:t>Although initial conversations can help us to relax, most rapport-building happens without words and through non-verbal communication channels.</a:t>
            </a:r>
          </a:p>
          <a:p>
            <a:r>
              <a:rPr lang="en-US" dirty="0"/>
              <a:t>We create and maintain rapport subconsciously through matching non-verbal signals, including body positioning, body movements, eye contact, facial expressions and tone of voice with the other person.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1435329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Asking and assessing</a:t>
            </a:r>
            <a:r>
              <a:rPr lang="en-US" sz="1200" baseline="0" dirty="0"/>
              <a:t> are starting points for helping patients. </a:t>
            </a:r>
            <a:r>
              <a:rPr lang="en-US" sz="1200" dirty="0"/>
              <a:t>The navigator shouldn’t follow</a:t>
            </a:r>
            <a:r>
              <a:rPr lang="en-US" sz="1200" baseline="0" dirty="0"/>
              <a:t> the same generic script and offer the same assistance to all patients because each patient is starting with different strengths, levels of knowledge and personal gaps and barriers. To provide effective, relevant and tailored assistance, start by assessing</a:t>
            </a:r>
            <a:r>
              <a:rPr lang="en-US" sz="1200" dirty="0"/>
              <a:t> the patient’s knowledge, attitudes, beliefs and readiness. </a:t>
            </a:r>
          </a:p>
          <a:p>
            <a:endParaRPr lang="en-US" sz="1200" baseline="0" dirty="0"/>
          </a:p>
          <a:p>
            <a:r>
              <a:rPr lang="en-US" sz="1200" baseline="0" dirty="0"/>
              <a:t>The goal is to find out what the patients knows already, what the patient’s attitudes and beliefs are and how ready the patient is to move forward. </a:t>
            </a:r>
          </a:p>
          <a:p>
            <a:endParaRPr lang="en-US" sz="1200" baseline="0" dirty="0"/>
          </a:p>
          <a:p>
            <a:r>
              <a:rPr lang="en-US" sz="1200" kern="1200" dirty="0">
                <a:solidFill>
                  <a:schemeClr val="tx1"/>
                </a:solidFill>
                <a:effectLst/>
                <a:latin typeface="+mn-lt"/>
                <a:ea typeface="+mn-ea"/>
                <a:cs typeface="+mn-cs"/>
              </a:rPr>
              <a:t>For example,</a:t>
            </a:r>
            <a:r>
              <a:rPr lang="en-US" sz="1200" kern="1200" baseline="0" dirty="0">
                <a:solidFill>
                  <a:schemeClr val="tx1"/>
                </a:solidFill>
                <a:effectLst/>
                <a:latin typeface="+mn-lt"/>
                <a:ea typeface="+mn-ea"/>
                <a:cs typeface="+mn-cs"/>
              </a:rPr>
              <a:t> you could </a:t>
            </a:r>
            <a:r>
              <a:rPr lang="en-US" sz="1200" kern="1200" dirty="0">
                <a:solidFill>
                  <a:schemeClr val="tx1"/>
                </a:solidFill>
                <a:effectLst/>
                <a:latin typeface="+mn-lt"/>
                <a:ea typeface="+mn-ea"/>
                <a:cs typeface="+mn-cs"/>
              </a:rPr>
              <a:t>ask the patient what was understood from the medical visit. Was there a diagnosis given?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Were new tests ordered?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Was a treatment recommended?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Is the patient clear on</a:t>
            </a:r>
            <a:r>
              <a:rPr lang="en-US" sz="1200" kern="1200" baseline="0" dirty="0">
                <a:solidFill>
                  <a:schemeClr val="tx1"/>
                </a:solidFill>
                <a:effectLst/>
                <a:latin typeface="+mn-lt"/>
                <a:ea typeface="+mn-ea"/>
                <a:cs typeface="+mn-cs"/>
              </a:rPr>
              <a:t> the diagnosis and treatment options or what needs to happen next?</a:t>
            </a:r>
            <a:endParaRPr lang="en-US" sz="1200" baseline="0" dirty="0"/>
          </a:p>
          <a:p>
            <a:endParaRPr lang="en-US" sz="1200" baseline="0" dirty="0"/>
          </a:p>
          <a:p>
            <a:r>
              <a:rPr lang="en-US" sz="1200" baseline="0" dirty="0"/>
              <a:t>Keep in mind while assessing that patients may have important linguistic, educational, social, and cultural backgrounds that may influence their knowledge, attitudes, beliefs, and readiness.</a:t>
            </a:r>
            <a:endParaRPr lang="en-US" sz="1200" dirty="0"/>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t>Here are some strategies</a:t>
            </a:r>
            <a:r>
              <a:rPr lang="en-US" sz="1200" b="0" baseline="0" dirty="0"/>
              <a:t> for asking and assessing. </a:t>
            </a:r>
          </a:p>
          <a:p>
            <a:endParaRPr lang="en-US" sz="1200" dirty="0"/>
          </a:p>
          <a:p>
            <a:r>
              <a:rPr lang="en-US" sz="1200" b="0" i="0" dirty="0"/>
              <a:t>Listen</a:t>
            </a:r>
            <a:r>
              <a:rPr lang="en-US" sz="1200" dirty="0"/>
              <a:t> to cues from the patient. What is the patient saying about any particular difficulties? </a:t>
            </a:r>
          </a:p>
          <a:p>
            <a:r>
              <a:rPr lang="en-US" sz="1200" dirty="0"/>
              <a:t>Cues</a:t>
            </a:r>
            <a:r>
              <a:rPr lang="en-US" sz="1200" baseline="0" dirty="0"/>
              <a:t> might be that the</a:t>
            </a:r>
            <a:r>
              <a:rPr lang="en-US" sz="1200" dirty="0"/>
              <a:t> patient</a:t>
            </a:r>
            <a:r>
              <a:rPr lang="en-US" sz="1200" baseline="0" dirty="0"/>
              <a:t> </a:t>
            </a:r>
            <a:r>
              <a:rPr lang="en-US" sz="1200" dirty="0"/>
              <a:t>expresses worries, fear, concern, anger.</a:t>
            </a:r>
          </a:p>
          <a:p>
            <a:r>
              <a:rPr lang="en-US" sz="1200" dirty="0"/>
              <a:t>For example,</a:t>
            </a:r>
            <a:r>
              <a:rPr lang="en-US" sz="1200" baseline="0" dirty="0"/>
              <a:t> the patient might say,</a:t>
            </a:r>
            <a:r>
              <a:rPr lang="en-US" sz="1200" dirty="0"/>
              <a:t> “I am not sure how I am going to</a:t>
            </a:r>
            <a:r>
              <a:rPr lang="en-US" sz="1200" baseline="0" dirty="0"/>
              <a:t> pay for my treatment.</a:t>
            </a:r>
            <a:r>
              <a:rPr lang="en-US" sz="1200" dirty="0"/>
              <a:t>”</a:t>
            </a:r>
          </a:p>
          <a:p>
            <a:r>
              <a:rPr lang="en-US" sz="1200" dirty="0"/>
              <a:t> </a:t>
            </a:r>
          </a:p>
          <a:p>
            <a:r>
              <a:rPr lang="en-US" sz="1200" b="0" i="0" dirty="0"/>
              <a:t>Look</a:t>
            </a:r>
            <a:r>
              <a:rPr lang="en-US" sz="1200" dirty="0"/>
              <a:t> at the patient’s facial and body expressions. They</a:t>
            </a:r>
            <a:r>
              <a:rPr lang="en-US" sz="1200" baseline="0" dirty="0"/>
              <a:t> may have an e</a:t>
            </a:r>
            <a:r>
              <a:rPr lang="en-US" sz="1200" dirty="0"/>
              <a:t>xpression of doubt,</a:t>
            </a:r>
            <a:r>
              <a:rPr lang="en-US" sz="1200" baseline="0" dirty="0"/>
              <a:t> </a:t>
            </a:r>
            <a:r>
              <a:rPr lang="en-US" sz="1200" dirty="0"/>
              <a:t>anger</a:t>
            </a:r>
            <a:r>
              <a:rPr lang="en-US" sz="1200" baseline="0" dirty="0"/>
              <a:t> or</a:t>
            </a:r>
            <a:r>
              <a:rPr lang="en-US" sz="1200" dirty="0"/>
              <a:t> disinterest.</a:t>
            </a:r>
          </a:p>
          <a:p>
            <a:r>
              <a:rPr lang="en-US" sz="1200" dirty="0"/>
              <a:t>For example,</a:t>
            </a:r>
            <a:r>
              <a:rPr lang="en-US" sz="1200" baseline="0" dirty="0"/>
              <a:t> the patient might say,</a:t>
            </a:r>
            <a:r>
              <a:rPr lang="en-US" sz="1200" dirty="0"/>
              <a:t> “The doctor says I need to</a:t>
            </a:r>
            <a:r>
              <a:rPr lang="en-US" sz="1200" baseline="0" dirty="0"/>
              <a:t> come back for another test,</a:t>
            </a:r>
            <a:r>
              <a:rPr lang="en-US" sz="1200" dirty="0"/>
              <a:t>” but the body language gives the impression that the patient is not convinced.</a:t>
            </a:r>
          </a:p>
          <a:p>
            <a:r>
              <a:rPr lang="en-US" sz="1200" dirty="0"/>
              <a:t> </a:t>
            </a:r>
          </a:p>
          <a:p>
            <a:r>
              <a:rPr lang="en-US" sz="1200" b="0" i="0" dirty="0"/>
              <a:t>Clarify </a:t>
            </a:r>
            <a:r>
              <a:rPr lang="en-US" sz="1200" dirty="0"/>
              <a:t>with the patient what you see or hear. </a:t>
            </a:r>
          </a:p>
          <a:p>
            <a:r>
              <a:rPr lang="en-US" sz="1200" dirty="0"/>
              <a:t>For example,</a:t>
            </a:r>
            <a:r>
              <a:rPr lang="en-US" sz="1200" baseline="0" dirty="0"/>
              <a:t> you could ask, </a:t>
            </a:r>
            <a:r>
              <a:rPr lang="en-US" sz="1200" dirty="0"/>
              <a:t>“You sound worried that you will not be able to get to treatment every day.” Or, “Even though the doctor says you need to change your diet, you don’t look convinced. What do </a:t>
            </a:r>
            <a:r>
              <a:rPr lang="en-US" sz="1200" b="1" u="sng" dirty="0"/>
              <a:t>you</a:t>
            </a:r>
            <a:r>
              <a:rPr lang="en-US" sz="1200" dirty="0"/>
              <a:t> think you need to do?”</a:t>
            </a:r>
          </a:p>
          <a:p>
            <a:r>
              <a:rPr lang="en-US" sz="1200" dirty="0"/>
              <a:t> </a:t>
            </a:r>
          </a:p>
          <a:p>
            <a:r>
              <a:rPr lang="en-US" sz="1200" b="0" i="0" dirty="0"/>
              <a:t>Ask</a:t>
            </a:r>
            <a:r>
              <a:rPr lang="en-US" sz="1200" dirty="0"/>
              <a:t> the patient if there are problems that he or she thinks may happen when trying to get medical care. For example, you could ask,</a:t>
            </a:r>
            <a:r>
              <a:rPr lang="en-US" sz="1200" baseline="0" dirty="0"/>
              <a:t> “</a:t>
            </a:r>
            <a:r>
              <a:rPr lang="en-US" sz="1200" dirty="0"/>
              <a:t>What may make it difficult to attend your appointment?”</a:t>
            </a:r>
            <a:r>
              <a:rPr lang="en-US" sz="1200" baseline="0" dirty="0"/>
              <a:t> Or, </a:t>
            </a:r>
            <a:r>
              <a:rPr lang="en-US" sz="1200" dirty="0"/>
              <a:t>“How may I help to make sure you will be able to resolve</a:t>
            </a:r>
            <a:r>
              <a:rPr lang="en-US" sz="1200" baseline="0" dirty="0"/>
              <a:t> this issue with the insurance company</a:t>
            </a:r>
            <a:r>
              <a:rPr lang="en-US" sz="1200" dirty="0"/>
              <a:t>?”</a:t>
            </a:r>
          </a:p>
          <a:p>
            <a:r>
              <a:rPr lang="en-US" sz="1200" dirty="0"/>
              <a:t> </a:t>
            </a:r>
          </a:p>
          <a:p>
            <a:r>
              <a:rPr lang="en-US" sz="1200" b="0" baseline="0" dirty="0"/>
              <a:t>Note that the process might not always be linear. For example, you may start by asking questions, or you may notice a particular look about a patient before they begin talking. </a:t>
            </a:r>
          </a:p>
        </p:txBody>
      </p:sp>
      <p:sp>
        <p:nvSpPr>
          <p:cNvPr id="4" name="Slide Number Placeholder 3"/>
          <p:cNvSpPr>
            <a:spLocks noGrp="1"/>
          </p:cNvSpPr>
          <p:nvPr>
            <p:ph type="sldNum" sz="quarter" idx="10"/>
          </p:nvPr>
        </p:nvSpPr>
        <p:spPr/>
        <p:txBody>
          <a:bodyPr/>
          <a:lstStyle/>
          <a:p>
            <a:fld id="{C4664652-3942-4768-B6A6-49DC3B3CF52D}" type="slidenum">
              <a:rPr lang="en-US" smtClean="0"/>
              <a:t>12</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defRPr/>
            </a:pPr>
            <a:r>
              <a:rPr lang="en-US" dirty="0"/>
              <a:t>A</a:t>
            </a:r>
            <a:r>
              <a:rPr lang="en-US" baseline="0" dirty="0"/>
              <a:t> strengths-based approach can help you as you work with them to resolve barriers. </a:t>
            </a:r>
            <a:r>
              <a:rPr lang="en-US" dirty="0"/>
              <a:t>What are the patient’s individual strengths? Perhaps he or she</a:t>
            </a:r>
            <a:r>
              <a:rPr lang="en-US" baseline="0" dirty="0"/>
              <a:t> has a resilient personality, has a high level of health literacy, or is capable of driving. It is important for you to help the patient identify his or her strengths and assets, because you will not always be there to help through every personal and medical crisis. If the patient is able to use identified personal strengths and is not completely dependent on the navigator, then the patient will be more ready to tackle problems on their own when assistance is not available. </a:t>
            </a:r>
          </a:p>
          <a:p>
            <a:pPr marL="0" marR="0" lvl="0" indent="0" algn="l" defTabSz="914400" rtl="0" eaLnBrk="1" fontAlgn="base" latinLnBrk="0" hangingPunct="1">
              <a:lnSpc>
                <a:spcPct val="100000"/>
              </a:lnSpc>
              <a:spcBef>
                <a:spcPct val="0"/>
              </a:spcBef>
              <a:spcAft>
                <a:spcPct val="0"/>
              </a:spcAft>
              <a:buClrTx/>
              <a:buSzTx/>
              <a:buFontTx/>
              <a:buNone/>
              <a:tabLst>
                <a:tab pos="685800" algn="l"/>
              </a:tabLst>
              <a:defRPr/>
            </a:pPr>
            <a:endPar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Strengths can be:</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Personal, such as ability to cope </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Within the family and social network, such as having a son who has high health literacy, or</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Within the patient’s community, such as a support group at the patient’s existing place of worship</a:t>
            </a: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endPar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Here are some examples of patient’s strengths. </a:t>
            </a:r>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Here are some questions you could ask to help you assess a patient’s strengths.</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Tell me how you have coped with difficult situations in the past</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How has your support system (family, friends, etc.) helped you during past crises? </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Tell me about your ability to cope with difficulties?</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Who did you rely on?</a:t>
            </a: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What worked, what didn’t in that situation?</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What do you do to make your symptom or situation better? </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What makes life worth living for you?</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Who is important in your life?</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What is going well in your life now?</a:t>
            </a:r>
            <a:endParaRPr kumimoji="0" lang="en-US"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What do you do to enjoy yourself?</a:t>
            </a:r>
            <a:endParaRPr kumimoji="0" lang="en-US" alt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14</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back to Etta-Cheri talking with the patient</a:t>
            </a:r>
            <a:r>
              <a:rPr lang="en-US" baseline="0" dirty="0"/>
              <a:t> and listen to her assess possible barriers. </a:t>
            </a:r>
          </a:p>
          <a:p>
            <a:endParaRPr lang="en-US" baseline="0" dirty="0"/>
          </a:p>
          <a:p>
            <a:r>
              <a:rPr lang="en-US" b="1" u="sng" baseline="0" dirty="0"/>
              <a:t>Video transcript:</a:t>
            </a:r>
          </a:p>
          <a:p>
            <a:r>
              <a:rPr lang="en-US" sz="1200" kern="1200" dirty="0">
                <a:solidFill>
                  <a:schemeClr val="tx1"/>
                </a:solidFill>
                <a:effectLst/>
                <a:latin typeface="+mn-lt"/>
                <a:ea typeface="+mn-ea"/>
                <a:cs typeface="+mn-cs"/>
              </a:rPr>
              <a:t>Patient navigator: So, if it’s alright with you, I would like to talk about some nonmedical things that might impact your care.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Hm, like what?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Well let’s start with the big one insurance. Do you have health insurance?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Yeah, I got some through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Oh terrific, then we’re ahead in the game. What do you think about your insurance coverage?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Um, I guess it’s okay. I mean I never really used it. Um, I guess I should look into that.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I can help you with that. Did you get a plan summary from your insurer or employer when you signed up?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I think I got that somewhere.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Perfect, if not, we can get you another one. You know I have your information on file and that’s what’s really important. But we can review things like your copay or preauthorization for tests you may need.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I don’t even know what that is.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Well that’s okay, that’s why I’m here to help. And just so you know, there are other people who can help also. The front desk staff knows a lot about insurance coverage. And you know, we have a financial counselor who can help you and do some planning with you.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Okay, that sounds like something I should look into.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Great, let me make a note of that. I will get you his card and try to introduce you to him, um, before he leaves today. His name is Mike and he is very helpful.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Great.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Okay, so Mike and I will work with you so you understand your insurance coverage and what you need to pay. If you are having trouble with your copay and your nonmedical, financial needs, we can help with that too. There are payment plans, assistance programs, and other ways to pay for your treatment. Managing stress is very important so if it becomes too much, let me know.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Okay, great, thank you.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You’re welcome. So, let’s talk about where you live, are you close by?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No, no, not really. I had to take 2 buses to get here. It took a while. I don’t know how I’m going to do it if it’s really hot or it’s raining.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Okay that’s good to know. But if you couldn’t take a bus, how would you get here.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I have a neighbor who has a car. She sometimes drives me places but not always available.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Would it be helpful to you if we had a backup plan in case you couldn’t use the bus and your neighbor was not available?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Yeah, definitely. </a:t>
            </a:r>
          </a:p>
          <a:p>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15</a:t>
            </a:fld>
            <a:endParaRPr lang="en-US"/>
          </a:p>
        </p:txBody>
      </p:sp>
    </p:spTree>
    <p:extLst>
      <p:ext uri="{BB962C8B-B14F-4D97-AF65-F5344CB8AC3E}">
        <p14:creationId xmlns:p14="http://schemas.microsoft.com/office/powerpoint/2010/main" val="1261920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How was Etta-Cheri able to assess the patients needs? She: </a:t>
            </a:r>
          </a:p>
          <a:p>
            <a:pPr marL="171450" indent="-171450">
              <a:buFont typeface="Arial" panose="020B0604020202020204" pitchFamily="34" charset="0"/>
              <a:buChar char="•"/>
            </a:pPr>
            <a:r>
              <a:rPr lang="en-US" dirty="0"/>
              <a:t>Listens to the patient bring</a:t>
            </a:r>
            <a:r>
              <a:rPr lang="en-US" baseline="0" dirty="0"/>
              <a:t> up the challenge of getting to the cancer center. As he responds, she l</a:t>
            </a:r>
            <a:r>
              <a:rPr lang="en-US" dirty="0"/>
              <a:t>ooks at patient’s body language and sees his concern. She</a:t>
            </a:r>
            <a:r>
              <a:rPr lang="en-US" baseline="0" dirty="0"/>
              <a:t> then </a:t>
            </a:r>
            <a:r>
              <a:rPr lang="en-US" dirty="0"/>
              <a:t>asks questions to confirm the patient’s transportation needs.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16</a:t>
            </a:fld>
            <a:endParaRPr lang="en-US"/>
          </a:p>
        </p:txBody>
      </p:sp>
    </p:spTree>
    <p:extLst>
      <p:ext uri="{BB962C8B-B14F-4D97-AF65-F5344CB8AC3E}">
        <p14:creationId xmlns:p14="http://schemas.microsoft.com/office/powerpoint/2010/main" val="1928716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Ambivalence means having mixed feelings about something. Some patients may be ambivalent about their illness and may not know how much information they want or can handle. </a:t>
            </a:r>
            <a:r>
              <a:rPr lang="en-US" sz="1200" b="0" i="0" u="none" strike="noStrike" cap="none" baseline="0" dirty="0">
                <a:solidFill>
                  <a:schemeClr val="dk1"/>
                </a:solidFill>
                <a:latin typeface="+mn-lt"/>
                <a:ea typeface="Calibri"/>
                <a:cs typeface="Calibri"/>
                <a:sym typeface="Calibri"/>
              </a:rPr>
              <a:t>The navigator’s goal is to further explore and help resolve ambivalence before moving on. </a:t>
            </a:r>
          </a:p>
          <a:p>
            <a:pPr marL="0" marR="0" lvl="0" indent="0" algn="l" rtl="0">
              <a:spcBef>
                <a:spcPts val="0"/>
              </a:spcBef>
              <a:buSzPct val="25000"/>
              <a:buNone/>
            </a:pPr>
            <a:endParaRPr lang="en-US" sz="1200" b="0" i="0" u="none" strike="noStrike" cap="none" baseline="0" dirty="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mn-lt"/>
                <a:ea typeface="Calibri"/>
                <a:cs typeface="Calibri"/>
                <a:sym typeface="Calibri"/>
              </a:rPr>
              <a:t>Try </a:t>
            </a:r>
            <a:r>
              <a:rPr lang="en-US" sz="1200" b="0" i="0" u="none" strike="noStrike" cap="none" baseline="0" dirty="0">
                <a:solidFill>
                  <a:schemeClr val="dk1"/>
                </a:solidFill>
                <a:latin typeface="Calibri"/>
                <a:ea typeface="Calibri"/>
                <a:cs typeface="Calibri"/>
                <a:sym typeface="Calibri"/>
              </a:rPr>
              <a:t>exploring the pros and cons of knowing and not knowing with the patient to help him or her clarify exactly what they want to know.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 can also acknowledge the difficulty of the patient’s situation and reflect that they are unsure by naming the ambivalence. Consider asking “It sounds like you have some reasons you want to know and reasons you don’t. Do I have this right?” </a:t>
            </a:r>
            <a:r>
              <a:rPr lang="en-US" sz="1200" b="0" i="0" u="none" strike="noStrike" cap="none" baseline="0" dirty="0">
                <a:solidFill>
                  <a:schemeClr val="dk1"/>
                </a:solidFill>
                <a:latin typeface="+mn-lt"/>
                <a:ea typeface="Calibri"/>
                <a:cs typeface="Calibri"/>
                <a:sym typeface="Calibri"/>
              </a:rPr>
              <a:t>You can then follow up by asking more information. For example, you could ask the patient, "Tell me the reasons you do and don't want to know." This allows the patient to hear the ambivalence spoken and to reflect upon it.</a:t>
            </a:r>
          </a:p>
          <a:p>
            <a:pPr marL="0" marR="0" lvl="0" indent="0" algn="l" rtl="0">
              <a:spcBef>
                <a:spcPts val="0"/>
              </a:spcBef>
              <a:buSzPct val="25000"/>
              <a:buNone/>
            </a:pPr>
            <a:br>
              <a:rPr lang="en-US" sz="1200" b="0" i="0" u="none" strike="noStrike" cap="none" baseline="0" dirty="0">
                <a:solidFill>
                  <a:schemeClr val="dk1"/>
                </a:solidFill>
                <a:latin typeface="+mn-lt"/>
                <a:ea typeface="Calibri"/>
                <a:cs typeface="Calibri"/>
                <a:sym typeface="Calibri"/>
              </a:rPr>
            </a:br>
            <a:r>
              <a:rPr lang="en-US" sz="1200" b="0" i="0" u="none" strike="noStrike" cap="none" baseline="0" dirty="0">
                <a:solidFill>
                  <a:schemeClr val="dk1"/>
                </a:solidFill>
                <a:latin typeface="Calibri"/>
                <a:ea typeface="Calibri"/>
                <a:cs typeface="Calibri"/>
                <a:sym typeface="Calibri"/>
              </a:rPr>
              <a:t>Finally, it may be helpful to specify or name the patient’s emotions to help clarify their feelings and discuss them openly. These emotions may provide further insight into why the patient may or may not want to know certain details related to the medical condition.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244" name="Shape 24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Your</a:t>
            </a:r>
            <a:r>
              <a:rPr lang="en-US" sz="1200" kern="1200" baseline="0" dirty="0">
                <a:solidFill>
                  <a:schemeClr val="tx1"/>
                </a:solidFill>
                <a:effectLst/>
                <a:latin typeface="+mn-lt"/>
                <a:ea typeface="+mn-ea"/>
                <a:cs typeface="+mn-cs"/>
              </a:rPr>
              <a:t> philosophies, attitude, personality, behaviors, language and lifestyle may impact your ability to remain neutral and non-judgmental. </a:t>
            </a:r>
            <a:r>
              <a:rPr lang="en-US" sz="1200" kern="1200" dirty="0">
                <a:solidFill>
                  <a:schemeClr val="tx1"/>
                </a:solidFill>
                <a:effectLst/>
                <a:latin typeface="+mn-lt"/>
                <a:ea typeface="+mn-ea"/>
                <a:cs typeface="+mn-cs"/>
              </a:rPr>
              <a:t>You should evaluate your own beliefs and your commitment to working with patients to address barriers to guide you in such situations.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Remaining neutral</a:t>
            </a:r>
            <a:r>
              <a:rPr lang="en-US" sz="1200" kern="1200" baseline="0" dirty="0">
                <a:solidFill>
                  <a:schemeClr val="tx1"/>
                </a:solidFill>
                <a:effectLst/>
                <a:latin typeface="+mn-lt"/>
                <a:ea typeface="+mn-ea"/>
                <a:cs typeface="+mn-cs"/>
              </a:rPr>
              <a:t> may be difficult, but it means not taking sides and using active listening skills to make sure you understand the patient’s needs.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To remain non-judgmental, try not to assign value to what the patient says. For example, if a patient tells you they are deciding not to have treatment, as a navigator you could:</a:t>
            </a:r>
          </a:p>
          <a:p>
            <a:pPr marL="171450" indent="-171450">
              <a:buFontTx/>
              <a:buChar char="-"/>
            </a:pPr>
            <a:r>
              <a:rPr lang="en-US" sz="1200" kern="1200" baseline="0" dirty="0">
                <a:solidFill>
                  <a:schemeClr val="tx1"/>
                </a:solidFill>
                <a:effectLst/>
                <a:latin typeface="+mn-lt"/>
                <a:ea typeface="+mn-ea"/>
                <a:cs typeface="+mn-cs"/>
              </a:rPr>
              <a:t>Seek to understand the patient’s perspective</a:t>
            </a:r>
          </a:p>
          <a:p>
            <a:pPr marL="171450" indent="-171450">
              <a:buFontTx/>
              <a:buChar char="-"/>
            </a:pPr>
            <a:r>
              <a:rPr lang="en-US" sz="1200" kern="1200" baseline="0" dirty="0">
                <a:solidFill>
                  <a:schemeClr val="tx1"/>
                </a:solidFill>
                <a:effectLst/>
                <a:latin typeface="+mn-lt"/>
                <a:ea typeface="+mn-ea"/>
                <a:cs typeface="+mn-cs"/>
              </a:rPr>
              <a:t>Tell the patient you are not trying to persuade him or her to do anything</a:t>
            </a:r>
          </a:p>
          <a:p>
            <a:pPr marL="171450" indent="-171450">
              <a:buFontTx/>
              <a:buChar char="-"/>
            </a:pPr>
            <a:r>
              <a:rPr lang="en-US" sz="1200" kern="1200" baseline="0" dirty="0">
                <a:solidFill>
                  <a:schemeClr val="tx1"/>
                </a:solidFill>
                <a:effectLst/>
                <a:latin typeface="+mn-lt"/>
                <a:ea typeface="+mn-ea"/>
                <a:cs typeface="+mn-cs"/>
              </a:rPr>
              <a:t>Listen and playback what the patient says, without saying anything about whether it is good or bad</a:t>
            </a:r>
          </a:p>
          <a:p>
            <a:pPr marL="171450" indent="-171450">
              <a:buFontTx/>
              <a:buChar char="-"/>
            </a:pPr>
            <a:r>
              <a:rPr lang="en-US" sz="1200" kern="1200" baseline="0" dirty="0">
                <a:solidFill>
                  <a:schemeClr val="tx1"/>
                </a:solidFill>
                <a:effectLst/>
                <a:latin typeface="+mn-lt"/>
                <a:ea typeface="+mn-ea"/>
                <a:cs typeface="+mn-cs"/>
              </a:rPr>
              <a:t>Help the patient think through the pros and cons of not being treated</a:t>
            </a:r>
          </a:p>
          <a:p>
            <a:pPr marL="171450" indent="-171450">
              <a:buFontTx/>
              <a:buChar char="-"/>
            </a:pP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2044717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The elicit-provide-elicit strategy can help guide your communication with the patient. </a:t>
            </a:r>
            <a:r>
              <a:rPr lang="en-US" sz="1200" baseline="0" dirty="0"/>
              <a:t>This 3-step strategy starts by asking your patient what they know using open-ended and neutral questions. For example, you could ask the patient to describe what the doctor told him. Next, with permission, provide your patient with new and additional information. Lastly, ask patient his thoughts on what has been said. </a:t>
            </a:r>
            <a:endParaRPr lang="en-US" sz="1200" dirty="0"/>
          </a:p>
        </p:txBody>
      </p:sp>
      <p:sp>
        <p:nvSpPr>
          <p:cNvPr id="4" name="Slide Number Placeholder 3"/>
          <p:cNvSpPr>
            <a:spLocks noGrp="1"/>
          </p:cNvSpPr>
          <p:nvPr>
            <p:ph type="sldNum" sz="quarter" idx="10"/>
          </p:nvPr>
        </p:nvSpPr>
        <p:spPr/>
        <p:txBody>
          <a:bodyPr/>
          <a:lstStyle/>
          <a:p>
            <a:fld id="{C4664652-3942-4768-B6A6-49DC3B3CF52D}" type="slidenum">
              <a:rPr lang="en-US" smtClean="0"/>
              <a:t>19</a:t>
            </a:fld>
            <a:endParaRPr lang="en-US"/>
          </a:p>
        </p:txBody>
      </p:sp>
    </p:spTree>
    <p:extLst>
      <p:ext uri="{BB962C8B-B14F-4D97-AF65-F5344CB8AC3E}">
        <p14:creationId xmlns:p14="http://schemas.microsoft.com/office/powerpoint/2010/main" val="204471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endParaRPr lang="en-US" sz="1200" dirty="0"/>
          </a:p>
          <a:p>
            <a:r>
              <a:rPr lang="en-US" sz="1200" kern="1200" dirty="0">
                <a:solidFill>
                  <a:schemeClr val="tx1"/>
                </a:solidFill>
                <a:effectLst/>
                <a:latin typeface="+mn-lt"/>
                <a:ea typeface="+mn-ea"/>
                <a:cs typeface="+mn-cs"/>
              </a:rPr>
              <a:t>The Cancer Survival Toolbox© is used with permission of the National Coalition for Cancer Survivorship.</a:t>
            </a:r>
          </a:p>
          <a:p>
            <a:endParaRPr lang="en-US" sz="1200" dirty="0"/>
          </a:p>
          <a:p>
            <a:r>
              <a:rPr lang="en-US" sz="1200" dirty="0"/>
              <a:t>We would like to thank the GW Clinical Learning and Simulation Skills (CLASS) Center for providing space to film video simulations for this lesson. </a:t>
            </a:r>
          </a:p>
          <a:p>
            <a:endParaRPr lang="en-US" sz="1200" dirty="0"/>
          </a:p>
          <a:p>
            <a:r>
              <a:rPr lang="en-US" sz="1200" dirty="0"/>
              <a:t>We are grateful to Etta-Cheri Washington and Fernando </a:t>
            </a:r>
            <a:r>
              <a:rPr lang="en-US" sz="1200" dirty="0" err="1"/>
              <a:t>Ascencio</a:t>
            </a:r>
            <a:r>
              <a:rPr lang="en-US" sz="1200" dirty="0"/>
              <a:t> for representing their patient navigation expertise in the simulation videos in this lesson.</a:t>
            </a: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2</a:t>
            </a:fld>
            <a:endParaRPr lang="en-US"/>
          </a:p>
        </p:txBody>
      </p:sp>
    </p:spTree>
    <p:extLst>
      <p:ext uri="{BB962C8B-B14F-4D97-AF65-F5344CB8AC3E}">
        <p14:creationId xmlns:p14="http://schemas.microsoft.com/office/powerpoint/2010/main" val="3199388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listen in again on Etta-Cheri and her patient.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Video transcript:</a:t>
            </a:r>
          </a:p>
          <a:p>
            <a:r>
              <a:rPr lang="en-US" sz="1200" kern="1200" dirty="0">
                <a:solidFill>
                  <a:schemeClr val="tx1"/>
                </a:solidFill>
                <a:effectLst/>
                <a:latin typeface="+mn-lt"/>
                <a:ea typeface="+mn-ea"/>
                <a:cs typeface="+mn-cs"/>
              </a:rPr>
              <a:t>Patient Navigator: Okay I got that on my list. We have different types of transportation assistance, so that’s easy. Tell me this, do you live in a house, apartment, condo, or something else?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Uh, we rent an apartment. I had a house a few years ago, but lost it.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I am so sorry to hear that but am glad you found a place to stay.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Thanks, it’s a little tight but we’re managing.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When you say “we”, who does that include?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Uh, me, my two boys, my nephew, and my mom.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So you’re not only taking care of yourself, but taking care of your family?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Yeah, my nephew doesn’t really need me, he works and hopefully will get his own place soon.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That sounds like that might help.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Yeah, yeah, I haven’t asked him to help with rent but should.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So how old are your boys?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6 and 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Wonderful, what a nice age.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Yeah, they’re good boys. They’re doing really good in school too.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That’s great, but how are they taking your diagnosis?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My youngest son, Jason, he’s really upset. My older son acts like it’s not a big deal, but I think it really bothers him.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Did you know we have a family support group here that meets once a month?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No I didn’t.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It’s really nice. The kids get together, sometimes they talk, sometimes they don’t. Sometimes it’s fun to play games and not think about cancer.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Yeah.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Do you think they would be interested in going?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My youngest son might. I doubt my older son would.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PN: I can get you a flyer and you can talk to them about it. Maybe they can check it out and no one has to promise to go if they don’t like it.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We’ll see.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1672149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What are some of the ways she remains neutral and non-judgmental? She:</a:t>
            </a:r>
          </a:p>
          <a:p>
            <a:pPr marL="171450" indent="-171450">
              <a:buFont typeface="Arial" panose="020B0604020202020204" pitchFamily="34" charset="0"/>
              <a:buChar char="•"/>
            </a:pPr>
            <a:r>
              <a:rPr lang="en-US" baseline="0" dirty="0"/>
              <a:t>Maintains her body language and tone</a:t>
            </a:r>
          </a:p>
          <a:p>
            <a:pPr marL="171450" indent="-171450">
              <a:buFont typeface="Arial" panose="020B0604020202020204" pitchFamily="34" charset="0"/>
              <a:buChar char="•"/>
            </a:pPr>
            <a:r>
              <a:rPr lang="en-US" baseline="0" dirty="0"/>
              <a:t>Asks questions focused on getting information from the patient</a:t>
            </a:r>
          </a:p>
          <a:p>
            <a:pPr marL="171450" indent="-171450">
              <a:buFont typeface="Arial" panose="020B0604020202020204" pitchFamily="34" charset="0"/>
              <a:buChar char="•"/>
            </a:pPr>
            <a:r>
              <a:rPr lang="en-US" baseline="0" dirty="0"/>
              <a:t>Supports the patient’s belief that his nephew will get a new place</a:t>
            </a:r>
          </a:p>
          <a:p>
            <a:pPr marL="171450" indent="-171450">
              <a:buFont typeface="Arial" panose="020B0604020202020204" pitchFamily="34" charset="0"/>
              <a:buChar char="•"/>
            </a:pPr>
            <a:r>
              <a:rPr lang="en-US" baseline="0" dirty="0"/>
              <a:t>Does not comment on whether the nephew should pay rent</a:t>
            </a:r>
          </a:p>
          <a:p>
            <a:pPr marL="171450" indent="-171450">
              <a:buFont typeface="Arial" panose="020B0604020202020204" pitchFamily="34" charset="0"/>
              <a:buChar char="•"/>
            </a:pPr>
            <a:r>
              <a:rPr lang="en-US" baseline="0" dirty="0"/>
              <a:t>Asks a neutral question about how the boys are taking the diagnosis. A neutral question is one that has no judgment attached to it. </a:t>
            </a:r>
          </a:p>
          <a:p>
            <a:pPr marL="171450" indent="-171450">
              <a:buFont typeface="Arial" panose="020B0604020202020204" pitchFamily="34" charset="0"/>
              <a:buChar char="•"/>
            </a:pPr>
            <a:r>
              <a:rPr lang="en-US" baseline="0" dirty="0"/>
              <a:t>Offers help for the patient’s boys but says that it is an option and ok for them not to attend the group</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19784375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advise patients,</a:t>
            </a:r>
            <a:r>
              <a:rPr lang="en-US" baseline="0" dirty="0"/>
              <a:t> you are helping to come up with a plan to meet their needs.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1868527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patient, not the patient navigator, should determine the priority of needs. As</a:t>
            </a:r>
            <a:r>
              <a:rPr lang="en-US" sz="1200" kern="1200" baseline="0" dirty="0">
                <a:solidFill>
                  <a:schemeClr val="tx1"/>
                </a:solidFill>
                <a:effectLst/>
                <a:latin typeface="+mn-lt"/>
                <a:ea typeface="+mn-ea"/>
                <a:cs typeface="+mn-cs"/>
              </a:rPr>
              <a:t> the navigator, you can help the patient think about w</a:t>
            </a:r>
            <a:r>
              <a:rPr lang="en-US" sz="1200" kern="1200" dirty="0">
                <a:solidFill>
                  <a:schemeClr val="tx1"/>
                </a:solidFill>
                <a:effectLst/>
                <a:latin typeface="+mn-lt"/>
                <a:ea typeface="+mn-ea"/>
                <a:cs typeface="+mn-cs"/>
              </a:rPr>
              <a:t>hich barriers have the most impact.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Once the patient has prioritized needs, you will need to help walk the patient through a process of developing a plan to address their needs.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As you work with patients on a plan, your focus will be on available resources to meet the patient's needs. Your role, however, is not to advise on anything clinical. If the patient has a clinical concern, then you should refer the patient to the appropriate clinician and help prepare the patient for that interaction.</a:t>
            </a:r>
          </a:p>
        </p:txBody>
      </p:sp>
      <p:sp>
        <p:nvSpPr>
          <p:cNvPr id="4" name="Slide Number Placeholder 3"/>
          <p:cNvSpPr>
            <a:spLocks noGrp="1"/>
          </p:cNvSpPr>
          <p:nvPr>
            <p:ph type="sldNum" sz="quarter" idx="10"/>
          </p:nvPr>
        </p:nvSpPr>
        <p:spPr/>
        <p:txBody>
          <a:bodyPr/>
          <a:lstStyle/>
          <a:p>
            <a:fld id="{C4664652-3942-4768-B6A6-49DC3B3CF52D}" type="slidenum">
              <a:rPr lang="en-US" smtClean="0"/>
              <a:t>23</a:t>
            </a:fld>
            <a:endParaRPr lang="en-US"/>
          </a:p>
        </p:txBody>
      </p:sp>
    </p:spTree>
    <p:extLst>
      <p:ext uri="{BB962C8B-B14F-4D97-AF65-F5344CB8AC3E}">
        <p14:creationId xmlns:p14="http://schemas.microsoft.com/office/powerpoint/2010/main" val="3408664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r>
              <a:rPr lang="en-US" sz="1200" kern="1200" dirty="0">
                <a:solidFill>
                  <a:schemeClr val="tx1"/>
                </a:solidFill>
                <a:effectLst/>
                <a:latin typeface="+mn-lt"/>
                <a:ea typeface="+mn-ea"/>
                <a:cs typeface="+mn-cs"/>
              </a:rPr>
              <a:t>You</a:t>
            </a:r>
            <a:r>
              <a:rPr lang="en-US" sz="1200" kern="1200" baseline="0" dirty="0">
                <a:solidFill>
                  <a:schemeClr val="tx1"/>
                </a:solidFill>
                <a:effectLst/>
                <a:latin typeface="+mn-lt"/>
                <a:ea typeface="+mn-ea"/>
                <a:cs typeface="+mn-cs"/>
              </a:rPr>
              <a:t> can </a:t>
            </a:r>
            <a:r>
              <a:rPr lang="en-US" sz="1200" kern="1200" dirty="0">
                <a:solidFill>
                  <a:schemeClr val="tx1"/>
                </a:solidFill>
                <a:effectLst/>
                <a:latin typeface="+mn-lt"/>
                <a:ea typeface="+mn-ea"/>
                <a:cs typeface="+mn-cs"/>
              </a:rPr>
              <a:t>use these steps to help your patients solve their own issues. Not all people have good problem-solving skills, especially during</a:t>
            </a:r>
            <a:r>
              <a:rPr lang="en-US" sz="1200" kern="1200" baseline="0" dirty="0">
                <a:solidFill>
                  <a:schemeClr val="tx1"/>
                </a:solidFill>
                <a:effectLst/>
                <a:latin typeface="+mn-lt"/>
                <a:ea typeface="+mn-ea"/>
                <a:cs typeface="+mn-cs"/>
              </a:rPr>
              <a:t> times of crisis</a:t>
            </a:r>
            <a:r>
              <a:rPr lang="en-US" sz="1200" kern="1200" dirty="0">
                <a:solidFill>
                  <a:schemeClr val="tx1"/>
                </a:solidFill>
                <a:effectLst/>
                <a:latin typeface="+mn-lt"/>
                <a:ea typeface="+mn-ea"/>
                <a:cs typeface="+mn-cs"/>
              </a:rPr>
              <a:t>. Your goal is not to solve people’s problems for them. This should be a collaborative process that includes the patient.</a:t>
            </a:r>
          </a:p>
          <a:p>
            <a:endParaRPr lang="en-US" dirty="0"/>
          </a:p>
          <a:p>
            <a:r>
              <a:rPr lang="en-US" dirty="0"/>
              <a:t>This information is</a:t>
            </a:r>
            <a:r>
              <a:rPr lang="en-US" baseline="0" dirty="0"/>
              <a:t> also listed in the resources section of the learning management system.</a:t>
            </a:r>
            <a:endParaRPr lang="en-US" dirty="0"/>
          </a:p>
          <a:p>
            <a:endParaRPr lang="en-US" dirty="0"/>
          </a:p>
          <a:p>
            <a:r>
              <a:rPr lang="en-US" dirty="0"/>
              <a:t>Let’s walk through each one</a:t>
            </a:r>
            <a:r>
              <a:rPr lang="en-US" baseline="0" dirty="0"/>
              <a:t> using a case example. </a:t>
            </a:r>
            <a:endParaRPr lang="en-US" dirty="0"/>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244" name="Shape 24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You and the patient need to agree on what the problem is.</a:t>
            </a:r>
            <a:r>
              <a:rPr lang="en-US" sz="1200" baseline="0" dirty="0"/>
              <a:t> </a:t>
            </a:r>
            <a:r>
              <a:rPr lang="en-US" sz="1200" dirty="0"/>
              <a:t>Figure out what, if anything, can be done to solve the problem</a:t>
            </a:r>
            <a:r>
              <a:rPr lang="en-US" sz="1200" baseline="0" dirty="0"/>
              <a:t> and d</a:t>
            </a:r>
            <a:r>
              <a:rPr lang="en-US" sz="1200" dirty="0"/>
              <a:t>ecide whether the problem is so large it needs to be broken down into smaller pieces. These questions can help you better understand the problem. </a:t>
            </a:r>
          </a:p>
          <a:p>
            <a:pPr lvl="0"/>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What is the problem?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Does the problem need to be broken down into smaller issues?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How urgent or important is</a:t>
            </a:r>
            <a:r>
              <a:rPr lang="en-US" sz="1200" baseline="0" dirty="0"/>
              <a:t> the </a:t>
            </a:r>
            <a:r>
              <a:rPr lang="en-US" sz="1200" dirty="0"/>
              <a:t>problem? If the problem is important, p</a:t>
            </a:r>
            <a:r>
              <a:rPr lang="en-US" sz="1200" kern="1200" dirty="0">
                <a:solidFill>
                  <a:schemeClr val="tx1"/>
                </a:solidFill>
                <a:effectLst/>
                <a:latin typeface="+mn-lt"/>
                <a:ea typeface="+mn-ea"/>
                <a:cs typeface="+mn-cs"/>
              </a:rPr>
              <a:t>rovide feedback to make sure you understand the patient’s issue. For example: “It sounds like you are worried about taking time off for the biopsy, is that right?”  </a:t>
            </a:r>
            <a:endParaRPr lang="en-US" sz="1200" dirty="0"/>
          </a:p>
          <a:p>
            <a:pPr marL="171450" lvl="0" indent="-171450">
              <a:buFont typeface="Arial" panose="020B0604020202020204" pitchFamily="34" charset="0"/>
              <a:buChar char="•"/>
            </a:pPr>
            <a:r>
              <a:rPr lang="en-US" sz="1200" dirty="0"/>
              <a:t>Does the problem affect the patient’s ability to continue with a test or treatment?  Can the patient move ahead with tests or treatment without solving the problem?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will happen if the problem is not solved? Will the patient be unable</a:t>
            </a:r>
            <a:r>
              <a:rPr lang="en-US" sz="1200" kern="1200" baseline="0" dirty="0">
                <a:solidFill>
                  <a:schemeClr val="tx1"/>
                </a:solidFill>
                <a:effectLst/>
                <a:latin typeface="+mn-lt"/>
                <a:ea typeface="+mn-ea"/>
                <a:cs typeface="+mn-cs"/>
              </a:rPr>
              <a:t> to stay in treatment? Will the problem go away when a family member leaves?</a:t>
            </a:r>
          </a:p>
          <a:p>
            <a:pPr marL="171450" lvl="0" indent="-171450">
              <a:buFont typeface="Arial" panose="020B0604020202020204" pitchFamily="34" charset="0"/>
              <a:buChar char="•"/>
            </a:pPr>
            <a:r>
              <a:rPr lang="en-US" sz="1200" dirty="0"/>
              <a:t>And, can the patient navigator help?  </a:t>
            </a:r>
          </a:p>
          <a:p>
            <a:endParaRPr lang="en-US" sz="1200" dirty="0"/>
          </a:p>
          <a:p>
            <a:r>
              <a:rPr lang="en-US" sz="1200" dirty="0"/>
              <a:t>The goal is to make</a:t>
            </a:r>
            <a:r>
              <a:rPr lang="en-US" sz="1200" baseline="0" dirty="0"/>
              <a:t> sure you understand the patient’s issue.</a:t>
            </a:r>
          </a:p>
          <a:p>
            <a:endParaRPr lang="en-US" sz="1200" baseline="0" dirty="0"/>
          </a:p>
          <a:p>
            <a:r>
              <a:rPr lang="en-US" baseline="0" dirty="0"/>
              <a:t>Let’s consider this case example. You are working with Jamal, a patient who comes to you very upset. He tells you that his insurance company won’t cover his treatment. You ask him some questions to clarify the problem.  You ask him if this is for treatment he already had or for treatment he is supposed to have. Jamal tells you that they won’t pay for treatment he is supposed to have and that the doctor was concerned with delaying treatment. You ask him if he has done anything so far, and he tells you that he called the insurance company but they put him on hold for 20 minutes so he hung up. Based on this conversation you determine that the problem is that Jamal’s insurance company won’t pay for his treatment and that this is an important problem that needs to be addressed quickly. If the problem is not solved, then Jamal won’t be able to afford treatment. This is a situation that you are able to help with. </a:t>
            </a:r>
            <a:endParaRPr lang="en-US" sz="1200" dirty="0"/>
          </a:p>
        </p:txBody>
      </p:sp>
      <p:sp>
        <p:nvSpPr>
          <p:cNvPr id="4" name="Slide Number Placeholder 3"/>
          <p:cNvSpPr>
            <a:spLocks noGrp="1"/>
          </p:cNvSpPr>
          <p:nvPr>
            <p:ph type="sldNum" sz="quarter" idx="10"/>
          </p:nvPr>
        </p:nvSpPr>
        <p:spPr/>
        <p:txBody>
          <a:bodyPr/>
          <a:lstStyle/>
          <a:p>
            <a:fld id="{C4664652-3942-4768-B6A6-49DC3B3CF52D}" type="slidenum">
              <a:rPr lang="en-US" smtClean="0"/>
              <a:t>25</a:t>
            </a:fld>
            <a:endParaRPr lang="en-US"/>
          </a:p>
        </p:txBody>
      </p:sp>
    </p:spTree>
    <p:extLst>
      <p:ext uri="{BB962C8B-B14F-4D97-AF65-F5344CB8AC3E}">
        <p14:creationId xmlns:p14="http://schemas.microsoft.com/office/powerpoint/2010/main" val="28146028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is getting in the way of solving the problem?  It could be thoughts, feelings,</a:t>
            </a:r>
            <a:r>
              <a:rPr lang="en-US" sz="1200" kern="1200" baseline="0" dirty="0">
                <a:solidFill>
                  <a:schemeClr val="tx1"/>
                </a:solidFill>
                <a:effectLst/>
                <a:latin typeface="+mn-lt"/>
                <a:ea typeface="+mn-ea"/>
                <a:cs typeface="+mn-cs"/>
              </a:rPr>
              <a:t> motivations or barriers. All of these are important to consider.</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example,</a:t>
            </a:r>
            <a:r>
              <a:rPr lang="en-US" sz="1200" kern="1200" baseline="0" dirty="0">
                <a:solidFill>
                  <a:schemeClr val="tx1"/>
                </a:solidFill>
                <a:effectLst/>
                <a:latin typeface="+mn-lt"/>
                <a:ea typeface="+mn-ea"/>
                <a:cs typeface="+mn-cs"/>
              </a:rPr>
              <a:t> if t</a:t>
            </a:r>
            <a:r>
              <a:rPr lang="en-US" sz="1200" kern="1200" dirty="0">
                <a:solidFill>
                  <a:schemeClr val="tx1"/>
                </a:solidFill>
                <a:effectLst/>
                <a:latin typeface="+mn-lt"/>
                <a:ea typeface="+mn-ea"/>
                <a:cs typeface="+mn-cs"/>
              </a:rPr>
              <a:t>he patient is reluctant to take the day off for a biopsy, what are all of the possible reasons for this?  It could</a:t>
            </a:r>
            <a:r>
              <a:rPr lang="en-US" sz="1200" kern="1200" baseline="0" dirty="0">
                <a:solidFill>
                  <a:schemeClr val="tx1"/>
                </a:solidFill>
                <a:effectLst/>
                <a:latin typeface="+mn-lt"/>
                <a:ea typeface="+mn-ea"/>
                <a:cs typeface="+mn-cs"/>
              </a:rPr>
              <a:t> be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Financial:  He doesn’t get paid if he doesn’t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Fear:  He is afraid of the pain of the biopsy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Work-related: He is afraid he may be fired for missing a day of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Emotional:  He doesn’t want his supervisor to know he has a medical issue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Insurance:  He has a high co-pay for the biopsy and doesn’t have the money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don’t ask and talk to the patient, you can easily come up with the wrong reason for hesitancy. Having</a:t>
            </a:r>
            <a:r>
              <a:rPr lang="en-US" sz="1200" kern="1200" baseline="0" dirty="0">
                <a:solidFill>
                  <a:schemeClr val="tx1"/>
                </a:solidFill>
                <a:effectLst/>
                <a:latin typeface="+mn-lt"/>
                <a:ea typeface="+mn-ea"/>
                <a:cs typeface="+mn-cs"/>
              </a:rPr>
              <a:t> the patient tell you helps make sure the plan best addresses the need.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As you sort through information make sure you look to facts. A fact is something that can be verified or checked to make sure it is true. Sometimes emotions can get in the way of understanding facts.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With Jamal it is clear that he is very upset and feeling overwhelmed. He does not know what to do and is concerned he won’t be able to get treatment. Since you do not know whether it is a fact that Jamal can't get his treatment covered by the insurance company, you call Sheila in the billing department to try to get more details, but she does not answer so you leave her a message.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26</a:t>
            </a:fld>
            <a:endParaRPr lang="en-US"/>
          </a:p>
        </p:txBody>
      </p:sp>
    </p:spTree>
    <p:extLst>
      <p:ext uri="{BB962C8B-B14F-4D97-AF65-F5344CB8AC3E}">
        <p14:creationId xmlns:p14="http://schemas.microsoft.com/office/powerpoint/2010/main" val="4121041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barriers require the help of other people such as family members, case workers, social workers or other agencies. Figure out what the key players can and can’t do to help address the problem.</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Provide feedback to make sure you understand the patient’s issue.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a:t>
            </a:r>
            <a:r>
              <a:rPr lang="en-US" sz="1200" kern="1200" baseline="0" dirty="0">
                <a:solidFill>
                  <a:schemeClr val="tx1"/>
                </a:solidFill>
                <a:effectLst/>
                <a:latin typeface="+mn-lt"/>
                <a:ea typeface="+mn-ea"/>
                <a:cs typeface="+mn-cs"/>
              </a:rPr>
              <a:t> example, if the patient is elderly and does not know how to use the internet, ask about whether the patient’s spouse or children might be able to help. Or, you could ask if there is a library near her home with a librarian who could help.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In our case example, because Jamal’s problem is related to payment, you realize that you will need to talk with Sheila in the billing department, the insurance company, Jamal and maybe his employer.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27</a:t>
            </a:fld>
            <a:endParaRPr lang="en-US"/>
          </a:p>
        </p:txBody>
      </p:sp>
    </p:spTree>
    <p:extLst>
      <p:ext uri="{BB962C8B-B14F-4D97-AF65-F5344CB8AC3E}">
        <p14:creationId xmlns:p14="http://schemas.microsoft.com/office/powerpoint/2010/main" val="27084101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Figure out who needs to be part of the brainstorming session. Maybe it is just you and the patient. Maybe</a:t>
            </a:r>
            <a:r>
              <a:rPr lang="en-US" sz="1200" kern="1200" baseline="0" dirty="0">
                <a:solidFill>
                  <a:schemeClr val="tx1"/>
                </a:solidFill>
                <a:effectLst/>
                <a:latin typeface="+mn-lt"/>
                <a:ea typeface="+mn-ea"/>
                <a:cs typeface="+mn-cs"/>
              </a:rPr>
              <a:t> the family needs to be there. Or maybe the patient needs to brainstorm with the doctor. </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0" lvl="0" indent="0">
              <a:buFont typeface="Arial" panose="020B0604020202020204" pitchFamily="34" charset="0"/>
              <a:buNone/>
            </a:pPr>
            <a:r>
              <a:rPr lang="en-US" sz="1200" kern="1200" dirty="0">
                <a:solidFill>
                  <a:schemeClr val="tx1"/>
                </a:solidFill>
                <a:effectLst/>
                <a:latin typeface="+mn-lt"/>
                <a:ea typeface="+mn-ea"/>
                <a:cs typeface="+mn-cs"/>
              </a:rPr>
              <a:t>Keep feedback positive. There are no right or wrong ideas in brainstorming.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This is a time to think of ideas no matter how unrealistic they seem at the time. First get everything down and don’t judge the ideas and suggestions. Later you and the patient will figure out which are feasible and more realistic. </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Ask open-ended questions to help get ideas going.  Here are some examples: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someone is sick, what usually happens at your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you have to go somewhere or have a special event, how have you asked for the day off?”</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 you think your coworkers would do in your situation?”</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working with Jamal, you brainstorm possible solutions with him.</a:t>
            </a:r>
            <a:r>
              <a:rPr lang="en-US" sz="1200" kern="1200" baseline="0" dirty="0">
                <a:solidFill>
                  <a:schemeClr val="tx1"/>
                </a:solidFill>
                <a:effectLst/>
                <a:latin typeface="+mn-lt"/>
                <a:ea typeface="+mn-ea"/>
                <a:cs typeface="+mn-cs"/>
              </a:rPr>
              <a:t> You discuss finding an organization that can help pay for his treatment, talking with the organization’s financial counselor, and finding a case manager within the insurance company.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28</a:t>
            </a:fld>
            <a:endParaRPr lang="en-US"/>
          </a:p>
        </p:txBody>
      </p:sp>
    </p:spTree>
    <p:extLst>
      <p:ext uri="{BB962C8B-B14F-4D97-AF65-F5344CB8AC3E}">
        <p14:creationId xmlns:p14="http://schemas.microsoft.com/office/powerpoint/2010/main" val="8000937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another</a:t>
            </a:r>
            <a:r>
              <a:rPr lang="en-US" sz="1200" kern="1200" baseline="0" dirty="0">
                <a:solidFill>
                  <a:schemeClr val="tx1"/>
                </a:solidFill>
                <a:effectLst/>
                <a:latin typeface="+mn-lt"/>
                <a:ea typeface="+mn-ea"/>
                <a:cs typeface="+mn-cs"/>
              </a:rPr>
              <a:t> example of some common brainstorming ideas. </a:t>
            </a:r>
            <a:r>
              <a:rPr lang="en-US" sz="1200" kern="1200" dirty="0">
                <a:solidFill>
                  <a:schemeClr val="tx1"/>
                </a:solidFill>
                <a:effectLst/>
                <a:latin typeface="+mn-lt"/>
                <a:ea typeface="+mn-ea"/>
                <a:cs typeface="+mn-cs"/>
              </a:rPr>
              <a:t>Let’s say you have a patient, </a:t>
            </a:r>
            <a:r>
              <a:rPr lang="en-US" sz="1200" kern="1200" dirty="0" err="1">
                <a:solidFill>
                  <a:schemeClr val="tx1"/>
                </a:solidFill>
                <a:effectLst/>
                <a:latin typeface="+mn-lt"/>
                <a:ea typeface="+mn-ea"/>
                <a:cs typeface="+mn-cs"/>
              </a:rPr>
              <a:t>Seema</a:t>
            </a:r>
            <a:r>
              <a:rPr lang="en-US" sz="1200" kern="1200" dirty="0">
                <a:solidFill>
                  <a:schemeClr val="tx1"/>
                </a:solidFill>
                <a:effectLst/>
                <a:latin typeface="+mn-lt"/>
                <a:ea typeface="+mn-ea"/>
                <a:cs typeface="+mn-cs"/>
              </a:rPr>
              <a:t>, who is having difficulty understanding</a:t>
            </a:r>
            <a:r>
              <a:rPr lang="en-US" sz="1200" kern="1200" baseline="0" dirty="0">
                <a:solidFill>
                  <a:schemeClr val="tx1"/>
                </a:solidFill>
                <a:effectLst/>
                <a:latin typeface="+mn-lt"/>
                <a:ea typeface="+mn-ea"/>
                <a:cs typeface="+mn-cs"/>
              </a:rPr>
              <a:t> the doctor. What are some possible solutions that could be identified to help her? You and </a:t>
            </a:r>
            <a:r>
              <a:rPr lang="en-US" sz="1200" kern="1200" baseline="0" dirty="0" err="1">
                <a:solidFill>
                  <a:schemeClr val="tx1"/>
                </a:solidFill>
                <a:effectLst/>
                <a:latin typeface="+mn-lt"/>
                <a:ea typeface="+mn-ea"/>
                <a:cs typeface="+mn-cs"/>
              </a:rPr>
              <a:t>Seema</a:t>
            </a:r>
            <a:r>
              <a:rPr lang="en-US" sz="1200" kern="1200" baseline="0" dirty="0">
                <a:solidFill>
                  <a:schemeClr val="tx1"/>
                </a:solidFill>
                <a:effectLst/>
                <a:latin typeface="+mn-lt"/>
                <a:ea typeface="+mn-ea"/>
                <a:cs typeface="+mn-cs"/>
              </a:rPr>
              <a:t> discuss options together. Some of the ideas come from </a:t>
            </a:r>
            <a:r>
              <a:rPr lang="en-US" sz="1200" kern="1200" baseline="0" dirty="0" err="1">
                <a:solidFill>
                  <a:schemeClr val="tx1"/>
                </a:solidFill>
                <a:effectLst/>
                <a:latin typeface="+mn-lt"/>
                <a:ea typeface="+mn-ea"/>
                <a:cs typeface="+mn-cs"/>
              </a:rPr>
              <a:t>Seema</a:t>
            </a:r>
            <a:r>
              <a:rPr lang="en-US" sz="1200" kern="1200" baseline="0" dirty="0">
                <a:solidFill>
                  <a:schemeClr val="tx1"/>
                </a:solidFill>
                <a:effectLst/>
                <a:latin typeface="+mn-lt"/>
                <a:ea typeface="+mn-ea"/>
                <a:cs typeface="+mn-cs"/>
              </a:rPr>
              <a:t> and some come from you. Here is a list of options that the two of you brainstormed:</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Someone could go with </a:t>
            </a:r>
            <a:r>
              <a:rPr lang="en-US" sz="1200" kern="1200" dirty="0" err="1">
                <a:solidFill>
                  <a:schemeClr val="tx1"/>
                </a:solidFill>
                <a:effectLst/>
                <a:latin typeface="+mn-lt"/>
                <a:ea typeface="+mn-ea"/>
                <a:cs typeface="+mn-cs"/>
              </a:rPr>
              <a:t>Seema</a:t>
            </a:r>
            <a:r>
              <a:rPr lang="en-US" sz="1200" kern="1200" baseline="0" dirty="0">
                <a:solidFill>
                  <a:schemeClr val="tx1"/>
                </a:solidFill>
                <a:effectLst/>
                <a:latin typeface="+mn-lt"/>
                <a:ea typeface="+mn-ea"/>
                <a:cs typeface="+mn-cs"/>
              </a:rPr>
              <a:t> to appointments </a:t>
            </a:r>
            <a:r>
              <a:rPr lang="en-US" sz="1200" kern="1200" dirty="0">
                <a:solidFill>
                  <a:schemeClr val="tx1"/>
                </a:solidFill>
                <a:effectLst/>
                <a:latin typeface="+mn-lt"/>
                <a:ea typeface="+mn-ea"/>
                <a:cs typeface="+mn-cs"/>
              </a:rPr>
              <a:t>to write down notes</a:t>
            </a:r>
            <a:r>
              <a:rPr lang="en-US" sz="1200" kern="1200" baseline="0" dirty="0">
                <a:solidFill>
                  <a:schemeClr val="tx1"/>
                </a:solidFill>
                <a:effectLst/>
                <a:latin typeface="+mn-lt"/>
                <a:ea typeface="+mn-ea"/>
                <a:cs typeface="+mn-cs"/>
              </a:rPr>
              <a:t> and</a:t>
            </a:r>
            <a:r>
              <a:rPr lang="en-US" sz="1200" kern="1200" dirty="0">
                <a:solidFill>
                  <a:schemeClr val="tx1"/>
                </a:solidFill>
                <a:effectLst/>
                <a:latin typeface="+mn-lt"/>
                <a:ea typeface="+mn-ea"/>
                <a:cs typeface="+mn-cs"/>
              </a:rPr>
              <a:t> answers to questions. Did</a:t>
            </a:r>
            <a:r>
              <a:rPr lang="en-US" sz="1200" kern="1200" baseline="0" dirty="0">
                <a:solidFill>
                  <a:schemeClr val="tx1"/>
                </a:solidFill>
                <a:effectLst/>
                <a:latin typeface="+mn-lt"/>
                <a:ea typeface="+mn-ea"/>
                <a:cs typeface="+mn-cs"/>
              </a:rPr>
              <a:t> you identify anyone in your strengths assessment that could help the patient, such as a family member or friend? </a:t>
            </a:r>
            <a:r>
              <a:rPr lang="en-US" sz="1200" kern="1200" dirty="0">
                <a:solidFill>
                  <a:schemeClr val="tx1"/>
                </a:solidFill>
                <a:effectLst/>
                <a:latin typeface="+mn-lt"/>
                <a:ea typeface="+mn-ea"/>
                <a:cs typeface="+mn-cs"/>
              </a:rPr>
              <a:t>If someone is not available, and the patient navigator can’t or does not accompany to medical appointments, then other possible solutions may be: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Tape record visit.</a:t>
            </a:r>
            <a:r>
              <a:rPr lang="en-US" sz="1200" kern="1200" baseline="0" dirty="0">
                <a:solidFill>
                  <a:schemeClr val="tx1"/>
                </a:solidFill>
                <a:effectLst/>
                <a:latin typeface="+mn-lt"/>
                <a:ea typeface="+mn-ea"/>
                <a:cs typeface="+mn-cs"/>
              </a:rPr>
              <a:t> Most clinicians are ok with being recorded, but it is important to first ask if this is ok.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Ask the clinician to write down key information or draw a diagram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Ask for handouts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Take a pen and pad of paper and take notes after exam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Write down the next appointment or dates for tests, treatments and other important dates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Ask how to review additional questions- another appointment, by e-mail or telephone?</a:t>
            </a:r>
          </a:p>
        </p:txBody>
      </p:sp>
      <p:sp>
        <p:nvSpPr>
          <p:cNvPr id="4" name="Slide Number Placeholder 3"/>
          <p:cNvSpPr>
            <a:spLocks noGrp="1"/>
          </p:cNvSpPr>
          <p:nvPr>
            <p:ph type="sldNum" sz="quarter" idx="10"/>
          </p:nvPr>
        </p:nvSpPr>
        <p:spPr/>
        <p:txBody>
          <a:bodyPr/>
          <a:lstStyle/>
          <a:p>
            <a:fld id="{C4664652-3942-4768-B6A6-49DC3B3CF52D}" type="slidenum">
              <a:rPr lang="en-US" smtClean="0"/>
              <a:t>29</a:t>
            </a:fld>
            <a:endParaRPr lang="en-US"/>
          </a:p>
        </p:txBody>
      </p:sp>
    </p:spTree>
    <p:extLst>
      <p:ext uri="{BB962C8B-B14F-4D97-AF65-F5344CB8AC3E}">
        <p14:creationId xmlns:p14="http://schemas.microsoft.com/office/powerpoint/2010/main" val="3826337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0">
              <a:buNone/>
            </a:pPr>
            <a:r>
              <a:rPr lang="en-US" sz="2400" dirty="0"/>
              <a:t>This lesson covers the following Core Competencies for Patient Navigators:</a:t>
            </a:r>
          </a:p>
          <a:p>
            <a:pPr marL="57150" indent="0">
              <a:buNone/>
            </a:pPr>
            <a:endParaRPr lang="en-US" sz="2400" dirty="0"/>
          </a:p>
          <a:p>
            <a:pPr marL="0" indent="0">
              <a:buNone/>
            </a:pPr>
            <a:r>
              <a:rPr lang="en-US" sz="2400" dirty="0"/>
              <a:t>1.1 Assist patients in accessing cancer care and navigating health care systems. Assess barriers to care and engage patients and families in creating potential solutions to financial, practical and social challenges.</a:t>
            </a:r>
          </a:p>
          <a:p>
            <a:pPr marL="0" indent="0">
              <a:buNone/>
            </a:pPr>
            <a:endParaRPr lang="en-US" sz="2400" dirty="0"/>
          </a:p>
          <a:p>
            <a:pPr marL="0" indent="0">
              <a:buNone/>
            </a:pPr>
            <a:r>
              <a:rPr lang="en-US" sz="2400" dirty="0"/>
              <a:t>4.8 Apply insight and understanding about emotions and human responses to emotions to create and maintain positive interpersonal interactions</a:t>
            </a:r>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11338967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brainstorming, the next step of</a:t>
            </a:r>
            <a:r>
              <a:rPr lang="en-US" baseline="0" dirty="0"/>
              <a:t> the problem-solving cycle is to </a:t>
            </a:r>
            <a:r>
              <a:rPr lang="en-US" dirty="0"/>
              <a:t>walk the</a:t>
            </a:r>
            <a:r>
              <a:rPr lang="en-US" baseline="0" dirty="0"/>
              <a:t> patient through weighing the pros and cons of each option. For example, if the patient is considering getting a second opinion, the pros might be that it helps to have someone else review their case. The cons might be that it costs too much money, the patient feels like they might offend the doctor and that the second opinion might have a different take on treatment options than the patient’s current doctor. </a:t>
            </a:r>
          </a:p>
          <a:p>
            <a:endParaRPr lang="en-US" baseline="0" dirty="0"/>
          </a:p>
          <a:p>
            <a:r>
              <a:rPr lang="en-US" sz="1200" kern="1200" dirty="0">
                <a:solidFill>
                  <a:schemeClr val="tx1"/>
                </a:solidFill>
                <a:effectLst/>
                <a:latin typeface="+mn-lt"/>
                <a:ea typeface="+mn-ea"/>
                <a:cs typeface="+mn-cs"/>
              </a:rPr>
              <a:t>Let’s listen to Joan, a patient navigator, talk about how</a:t>
            </a:r>
            <a:r>
              <a:rPr lang="en-US" sz="1200" kern="1200" baseline="0" dirty="0">
                <a:solidFill>
                  <a:schemeClr val="tx1"/>
                </a:solidFill>
                <a:effectLst/>
                <a:latin typeface="+mn-lt"/>
                <a:ea typeface="+mn-ea"/>
                <a:cs typeface="+mn-cs"/>
              </a:rPr>
              <a:t> she helps patients make decisions about whether to consider clinical trials.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&lt;</a:t>
            </a:r>
            <a:r>
              <a:rPr lang="en-US" sz="1200" kern="1200" dirty="0">
                <a:solidFill>
                  <a:schemeClr val="tx1"/>
                </a:solidFill>
                <a:effectLst/>
                <a:latin typeface="+mn-lt"/>
                <a:ea typeface="+mn-ea"/>
                <a:cs typeface="+mn-cs"/>
              </a:rPr>
              <a:t>I’ve been working with Maria, </a:t>
            </a:r>
            <a:r>
              <a:rPr lang="en-US" sz="1200" kern="1200" dirty="0" err="1">
                <a:solidFill>
                  <a:schemeClr val="tx1"/>
                </a:solidFill>
                <a:effectLst/>
                <a:latin typeface="+mn-lt"/>
                <a:ea typeface="+mn-ea"/>
                <a:cs typeface="+mn-cs"/>
              </a:rPr>
              <a:t>LaVerne</a:t>
            </a:r>
            <a:r>
              <a:rPr lang="en-US" sz="1200" kern="1200" dirty="0">
                <a:solidFill>
                  <a:schemeClr val="tx1"/>
                </a:solidFill>
                <a:effectLst/>
                <a:latin typeface="+mn-lt"/>
                <a:ea typeface="+mn-ea"/>
                <a:cs typeface="+mn-cs"/>
              </a:rPr>
              <a:t>, and Rebecca.</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I’ve talked with them about opportunities to be part of clinical trials. Maria is a 35-year-old mother with three children in grade school. She lives in a small farming community located 80 miles away from the cancer treatment center. She told me that she is worried about the treatment side effects that can occur, and about the time that she might have to be away from her children. She wonders who will look after her children then. She is also concerned about whether she’ll be able to keep up with her other family activities and responsibilities that she takes great pride in. </a:t>
            </a:r>
          </a:p>
          <a:p>
            <a:endParaRPr lang="en-US"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LaVerne</a:t>
            </a:r>
            <a:r>
              <a:rPr lang="en-US" sz="1200" kern="1200" dirty="0">
                <a:solidFill>
                  <a:schemeClr val="tx1"/>
                </a:solidFill>
                <a:effectLst/>
                <a:latin typeface="+mn-lt"/>
                <a:ea typeface="+mn-ea"/>
                <a:cs typeface="+mn-cs"/>
              </a:rPr>
              <a:t> is a 64-year-old widow who lives near the cancer treatment center. She doesn’t trust the idea of a clinical trial. To her, the words sound like an "experiment" and she doesn’t want to become someone’s guinea pig, as she puts it. She worries that she will not live a normal life if she takes part in a clinical trial and that the demands of a clinical trial will take over her life.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Rebecca is a 22-year-old college student who lives with friends off campus. She has made it very clear to us on her health-care team that she will do anything that might cure her disease. She will consider any treatment, whether it is standard therapy or a clinical trial, as long as it fits her individual lifestyle and circumstances.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Each of these women has different needs and goals. So, how do I help them think about making important treatment decisions, like deciding whether to</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enter a clinical trial? I start with weighing the pros and cons, that is, the benefits and drawbacks.&gt;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is what Joan says to her patients to help guide them through the process.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&lt;It is a fairly simple exercise and one that can help you with your decisions. Here’s what we do. </a:t>
            </a:r>
            <a:r>
              <a:rPr lang="en-US" sz="1200" kern="1200" dirty="0">
                <a:solidFill>
                  <a:schemeClr val="tx1"/>
                </a:solidFill>
                <a:effectLst/>
                <a:latin typeface="+mn-lt"/>
                <a:ea typeface="+mn-ea"/>
                <a:cs typeface="+mn-cs"/>
              </a:rPr>
              <a:t>First, get a sheet of paper. At the top of the paper, jot down the most important things in your life. They might include your family, your job, your goals, your hopes, or your dreams for the future. Now, draw a line down the middle of the sheet of paper. On one side, write down the pros of treatment, and on the other side; write down the cons. Look at each of the pros and cons and how they relate to the important things in your life or the dreams that you have yet to fulfill. Now put the sheet of paper away in a drawer and leave it there for at least a day. Take out the sheet of paper, reread it, and think about what you wrote. Make any changes in the pros and cons that you feel are needed. Finally, think about the decisions you must make in light of your list of pros and cons.&gt;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Note that Joan is</a:t>
            </a:r>
            <a:r>
              <a:rPr lang="en-US" sz="1200" kern="1200" baseline="0" dirty="0">
                <a:solidFill>
                  <a:schemeClr val="tx1"/>
                </a:solidFill>
                <a:effectLst/>
                <a:latin typeface="+mn-lt"/>
                <a:ea typeface="+mn-ea"/>
                <a:cs typeface="+mn-cs"/>
              </a:rPr>
              <a:t> not making the decision for the patient and is not providing clinical information about a particular trial. Rather, she is providing a tool to help the patient decide whether a clinical trial is the right treatment option.</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 person is stuck in the decision making process, or has too many competing priorities, if may be helpful to use a tool to clarify the person’s own priorities, values, who should be involved and additional information needed to reach the decision.</a:t>
            </a:r>
          </a:p>
          <a:p>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going back to the case study with Jamal, you talk with him about the pros and the cons of each option. You could try to find an organization that will pay for his treatment, but it might be hard to find enough money to cover it all. </a:t>
            </a:r>
            <a:r>
              <a:rPr lang="en-US" sz="1200" kern="1200" baseline="0" dirty="0">
                <a:solidFill>
                  <a:schemeClr val="tx1"/>
                </a:solidFill>
                <a:effectLst/>
                <a:latin typeface="+mn-lt"/>
                <a:ea typeface="+mn-ea"/>
                <a:cs typeface="+mn-cs"/>
              </a:rPr>
              <a:t>The organization’s financial counselor knows of lots of resources, but again it might be hard to find enough money to cover all of treatment. Finally, finding a case manager within the insurance company would help you figure out why the treatment wasn’t covered. The insurance company may still decide not to cover it even after you talk with them, but you might be able to appeal the decision.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30</a:t>
            </a:fld>
            <a:endParaRPr lang="en-US"/>
          </a:p>
        </p:txBody>
      </p:sp>
    </p:spTree>
    <p:extLst>
      <p:ext uri="{BB962C8B-B14F-4D97-AF65-F5344CB8AC3E}">
        <p14:creationId xmlns:p14="http://schemas.microsoft.com/office/powerpoint/2010/main" val="16464072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pros and cons, the patient should choose the best option. The patient navigator can provide support</a:t>
            </a:r>
            <a:r>
              <a:rPr lang="en-US" baseline="0" dirty="0"/>
              <a:t> during this process, but the navigator should not make decisions or provide recommendations to the patient. </a:t>
            </a:r>
          </a:p>
          <a:p>
            <a:endParaRPr lang="en-US" baseline="0" dirty="0"/>
          </a:p>
          <a:p>
            <a:r>
              <a:rPr lang="en-US" baseline="0" dirty="0"/>
              <a:t>Jamal decides that going to the billing department and the insurance companies are the best places to start. </a:t>
            </a:r>
          </a:p>
        </p:txBody>
      </p:sp>
      <p:sp>
        <p:nvSpPr>
          <p:cNvPr id="4" name="Slide Number Placeholder 3"/>
          <p:cNvSpPr>
            <a:spLocks noGrp="1"/>
          </p:cNvSpPr>
          <p:nvPr>
            <p:ph type="sldNum" sz="quarter" idx="10"/>
          </p:nvPr>
        </p:nvSpPr>
        <p:spPr/>
        <p:txBody>
          <a:bodyPr/>
          <a:lstStyle/>
          <a:p>
            <a:fld id="{C4664652-3942-4768-B6A6-49DC3B3CF52D}" type="slidenum">
              <a:rPr lang="en-US" smtClean="0"/>
              <a:t>31</a:t>
            </a:fld>
            <a:endParaRPr lang="en-US"/>
          </a:p>
        </p:txBody>
      </p:sp>
    </p:spTree>
    <p:extLst>
      <p:ext uri="{BB962C8B-B14F-4D97-AF65-F5344CB8AC3E}">
        <p14:creationId xmlns:p14="http://schemas.microsoft.com/office/powerpoint/2010/main" val="5603445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final step is to develop</a:t>
            </a:r>
            <a:r>
              <a:rPr lang="en-US" baseline="0" dirty="0"/>
              <a:t> a personal action plan to address the patient’s needs. The plan should include who will do what and when those activities will be completed. The plan should list specific goals in behavioral terms, list barriers and strategies to address them and specify a follow-up plan. Depending on the barrier, the plan may include the patient navigator, the patient’s family members, friends or others. Also, an important part of the plan is letting the patient know when you will follow-up with them and how because patients may expect things to happen more quickly than possible. Once the plan has been made, make sure the patient understands and agrees with it. Lastly, be sure to share the plan, with the patient’s permission, with the practice team and patient’s social support.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When working with a patient, don’t assume that a patient has a good relationship with family. Sometimes the relationship is not good or sometimes the patient does not wish for the family to know about their diagnosis. Be sure to ask for permission to include and to share your plan with family. </a:t>
            </a:r>
          </a:p>
          <a:p>
            <a:endParaRPr lang="en-US" baseline="0" dirty="0"/>
          </a:p>
          <a:p>
            <a:r>
              <a:rPr lang="en-US" baseline="0" dirty="0"/>
              <a:t>You and Jamal decide that Jamal will give the insurance company permission to talk with you. Then you will call the insurance company. You will also wait for Sheila to call you back. If you do not hear from her today you will go down to her office tomorrow to see if you can talk with her.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32</a:t>
            </a:fld>
            <a:endParaRPr lang="en-US"/>
          </a:p>
        </p:txBody>
      </p:sp>
    </p:spTree>
    <p:extLst>
      <p:ext uri="{BB962C8B-B14F-4D97-AF65-F5344CB8AC3E}">
        <p14:creationId xmlns:p14="http://schemas.microsoft.com/office/powerpoint/2010/main" val="37173928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final step of the problem solving process, see if the issue has been resolved.</a:t>
            </a:r>
            <a:r>
              <a:rPr lang="en-US" sz="1200" kern="1200" baseline="0" dirty="0">
                <a:solidFill>
                  <a:schemeClr val="tx1"/>
                </a:solidFill>
                <a:effectLst/>
                <a:latin typeface="+mn-lt"/>
                <a:ea typeface="+mn-ea"/>
                <a:cs typeface="+mn-cs"/>
              </a:rPr>
              <a:t> You may need to repeat the process again </a:t>
            </a:r>
            <a:r>
              <a:rPr lang="en-US" sz="1200" kern="1200" dirty="0">
                <a:solidFill>
                  <a:schemeClr val="tx1"/>
                </a:solidFill>
                <a:effectLst/>
                <a:latin typeface="+mn-lt"/>
                <a:ea typeface="+mn-ea"/>
                <a:cs typeface="+mn-cs"/>
              </a:rPr>
              <a:t>if new barriers have come</a:t>
            </a:r>
            <a:r>
              <a:rPr lang="en-US" sz="1200" kern="1200" baseline="0" dirty="0">
                <a:solidFill>
                  <a:schemeClr val="tx1"/>
                </a:solidFill>
                <a:effectLst/>
                <a:latin typeface="+mn-lt"/>
                <a:ea typeface="+mn-ea"/>
                <a:cs typeface="+mn-cs"/>
              </a:rPr>
              <a:t> up</a:t>
            </a:r>
            <a:r>
              <a:rPr lang="en-US" sz="1200" kern="1200" dirty="0">
                <a:solidFill>
                  <a:schemeClr val="tx1"/>
                </a:solidFill>
                <a:effectLst/>
                <a:latin typeface="+mn-lt"/>
                <a:ea typeface="+mn-ea"/>
                <a:cs typeface="+mn-cs"/>
              </a:rPr>
              <a:t> or revisit other ideas if barriers continue. If there are changes, then the action plan will need to be updated as well</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a:p>
            <a:r>
              <a:rPr lang="en-US" dirty="0"/>
              <a:t>In Jamal’s case, you contact the insurance company and realize an administrative error led to him being denied treatment. You fax over some</a:t>
            </a:r>
            <a:r>
              <a:rPr lang="en-US" baseline="0" dirty="0"/>
              <a:t> paperwork and they approve his treatment. When you see Jamal a few weeks later, you check in with him to make sure he isn’t having any more insurance problems.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33</a:t>
            </a:fld>
            <a:endParaRPr lang="en-US"/>
          </a:p>
        </p:txBody>
      </p:sp>
    </p:spTree>
    <p:extLst>
      <p:ext uri="{BB962C8B-B14F-4D97-AF65-F5344CB8AC3E}">
        <p14:creationId xmlns:p14="http://schemas.microsoft.com/office/powerpoint/2010/main" val="578646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will not be able to solve every patient problem or address every barrier. When you are not able to solve a problem with the patient, they may need additional coaching or counseling. You should tell the patient that you want to a colleague to help them.  With the patient’s permission, bring in a counselor or a social worker to work with the patient. In severe cases where you have a duty to inform the rest of the healthcare team, follow the appropriate protocol</a:t>
            </a:r>
            <a:r>
              <a:rPr lang="en-US" sz="1200" kern="1200" baseline="0" dirty="0">
                <a:solidFill>
                  <a:schemeClr val="tx1"/>
                </a:solidFill>
                <a:effectLst/>
                <a:latin typeface="+mn-lt"/>
                <a:ea typeface="+mn-ea"/>
                <a:cs typeface="+mn-cs"/>
              </a:rPr>
              <a:t> as discussed in Module 6 on Ethics and Patient Rights.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34</a:t>
            </a:fld>
            <a:endParaRPr lang="en-US"/>
          </a:p>
        </p:txBody>
      </p:sp>
    </p:spTree>
    <p:extLst>
      <p:ext uri="{BB962C8B-B14F-4D97-AF65-F5344CB8AC3E}">
        <p14:creationId xmlns:p14="http://schemas.microsoft.com/office/powerpoint/2010/main" val="35987201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a:t>
            </a:r>
            <a:r>
              <a:rPr lang="en-US" baseline="0" dirty="0"/>
              <a:t> you have talked about a patient with a plan to address barriers and needs, you can begin to assist the patient.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35</a:t>
            </a:fld>
            <a:endParaRPr lang="en-US"/>
          </a:p>
        </p:txBody>
      </p:sp>
    </p:spTree>
    <p:extLst>
      <p:ext uri="{BB962C8B-B14F-4D97-AF65-F5344CB8AC3E}">
        <p14:creationId xmlns:p14="http://schemas.microsoft.com/office/powerpoint/2010/main" val="25625259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These are examples of situations that may require your assistance as a patient navigator.</a:t>
            </a:r>
            <a:r>
              <a:rPr lang="en-US" sz="1200" baseline="0" dirty="0"/>
              <a:t> </a:t>
            </a:r>
          </a:p>
          <a:p>
            <a:pPr lvl="0"/>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Removing barriers directly and/or helping patients remove barriers</a:t>
            </a:r>
          </a:p>
          <a:p>
            <a:pPr marL="171450" lvl="0" indent="-171450">
              <a:buFont typeface="Arial" panose="020B0604020202020204" pitchFamily="34" charset="0"/>
              <a:buChar char="•"/>
            </a:pPr>
            <a:r>
              <a:rPr lang="en-US" sz="1200" dirty="0"/>
              <a:t>Preparing the patient for medical visits</a:t>
            </a:r>
          </a:p>
          <a:p>
            <a:pPr marL="171450" lvl="0" indent="-171450">
              <a:buFont typeface="Arial" panose="020B0604020202020204" pitchFamily="34" charset="0"/>
              <a:buChar char="•"/>
            </a:pPr>
            <a:r>
              <a:rPr lang="en-US" sz="1200" dirty="0"/>
              <a:t>Sitting in with patient during a</a:t>
            </a:r>
            <a:r>
              <a:rPr lang="en-US" sz="1200" baseline="0" dirty="0"/>
              <a:t> medical visit to provide support</a:t>
            </a:r>
            <a:r>
              <a:rPr lang="en-US" sz="1200" dirty="0"/>
              <a:t> (if possible)</a:t>
            </a:r>
          </a:p>
          <a:p>
            <a:pPr marL="171450" lvl="0" indent="-171450">
              <a:buFont typeface="Arial" panose="020B0604020202020204" pitchFamily="34" charset="0"/>
              <a:buChar char="•"/>
            </a:pPr>
            <a:r>
              <a:rPr lang="en-US" sz="1200" dirty="0"/>
              <a:t>Assessing understanding of information and recommendations given during visit</a:t>
            </a:r>
          </a:p>
          <a:p>
            <a:pPr marL="171450" lvl="0" indent="-171450">
              <a:buFont typeface="Arial" panose="020B0604020202020204" pitchFamily="34" charset="0"/>
              <a:buChar char="•"/>
            </a:pPr>
            <a:r>
              <a:rPr lang="en-US" sz="1200" dirty="0"/>
              <a:t>Assisting with treatment plan adherence and ensuring completion of tests and exams</a:t>
            </a:r>
          </a:p>
          <a:p>
            <a:pPr marL="171450" lvl="0" indent="-171450">
              <a:buFont typeface="Arial" panose="020B0604020202020204" pitchFamily="34" charset="0"/>
              <a:buChar char="•"/>
            </a:pPr>
            <a:r>
              <a:rPr lang="en-US" sz="1200" dirty="0"/>
              <a:t>Connecting the patient to clinical staff for more in-depth information regarding diagnosis, treatment, dealing with symptoms and side effects</a:t>
            </a:r>
          </a:p>
          <a:p>
            <a:pPr marL="171450" lvl="0" indent="-171450">
              <a:buFont typeface="Arial" panose="020B0604020202020204" pitchFamily="34" charset="0"/>
              <a:buChar char="•"/>
            </a:pPr>
            <a:r>
              <a:rPr lang="en-US" sz="1200" dirty="0"/>
              <a:t>Getting additional support and information needed for decision making</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36</a:t>
            </a:fld>
            <a:endParaRPr lang="en-US"/>
          </a:p>
        </p:txBody>
      </p:sp>
    </p:spTree>
    <p:extLst>
      <p:ext uri="{BB962C8B-B14F-4D97-AF65-F5344CB8AC3E}">
        <p14:creationId xmlns:p14="http://schemas.microsoft.com/office/powerpoint/2010/main" val="36916589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a:t>
            </a:r>
            <a:r>
              <a:rPr lang="en-US" baseline="0" dirty="0"/>
              <a:t> previous lesson we discussed types of barriers patients may face. Although the goal is to empower patients to help themselves and not do everything for them, there are some times when the patient navigator is best suited to address barriers directly. Other times the navigator’s role is to provide resources to patients. </a:t>
            </a:r>
          </a:p>
          <a:p>
            <a:endParaRPr lang="en-US" baseline="0" dirty="0"/>
          </a:p>
          <a:p>
            <a:r>
              <a:rPr lang="en-US" baseline="0" dirty="0"/>
              <a:t>Let’s go through some common barriers and examples of ways to address them. </a:t>
            </a:r>
          </a:p>
          <a:p>
            <a:pPr rtl="0" eaLnBrk="1" fontAlgn="t" latinLnBrk="0" hangingPunct="1"/>
            <a:r>
              <a:rPr lang="en-US" sz="1200" b="0" i="0" u="none" strike="noStrike" kern="1200" dirty="0">
                <a:solidFill>
                  <a:schemeClr val="tx1"/>
                </a:solidFill>
                <a:effectLst/>
                <a:latin typeface="+mn-lt"/>
                <a:ea typeface="+mn-ea"/>
                <a:cs typeface="+mn-cs"/>
              </a:rPr>
              <a:t>For issues with treatment</a:t>
            </a:r>
            <a:r>
              <a:rPr lang="en-US" sz="1200" b="0" i="0" u="none" strike="noStrike" kern="1200" baseline="0" dirty="0">
                <a:solidFill>
                  <a:schemeClr val="tx1"/>
                </a:solidFill>
                <a:effectLst/>
                <a:latin typeface="+mn-lt"/>
                <a:ea typeface="+mn-ea"/>
                <a:cs typeface="+mn-cs"/>
              </a:rPr>
              <a:t> c</a:t>
            </a:r>
            <a:r>
              <a:rPr lang="en-US" sz="1200" b="0" i="0" u="none" strike="noStrike" kern="1200" dirty="0">
                <a:solidFill>
                  <a:schemeClr val="tx1"/>
                </a:solidFill>
                <a:effectLst/>
                <a:latin typeface="+mn-lt"/>
                <a:ea typeface="+mn-ea"/>
                <a:cs typeface="+mn-cs"/>
              </a:rPr>
              <a:t>osts, you could</a:t>
            </a:r>
          </a:p>
          <a:p>
            <a:pPr marL="171450" indent="-171450" rtl="0" eaLnBrk="1" fontAlgn="t" latinLnBrk="0" hangingPunct="1">
              <a:buFont typeface="Arial" panose="020B0604020202020204" pitchFamily="34" charset="0"/>
              <a:buChar char="•"/>
            </a:pPr>
            <a:r>
              <a:rPr lang="en-US" sz="1200" b="0" i="0" u="none" strike="noStrike" kern="1200" dirty="0">
                <a:solidFill>
                  <a:schemeClr val="tx1"/>
                </a:solidFill>
                <a:effectLst/>
                <a:latin typeface="+mn-lt"/>
                <a:ea typeface="+mn-ea"/>
                <a:cs typeface="+mn-cs"/>
              </a:rPr>
              <a:t>Identify</a:t>
            </a:r>
            <a:r>
              <a:rPr lang="en-US" sz="1200" b="0" i="0" u="none" strike="noStrike" kern="1200" baseline="0" dirty="0">
                <a:solidFill>
                  <a:schemeClr val="tx1"/>
                </a:solidFill>
                <a:effectLst/>
                <a:latin typeface="+mn-lt"/>
                <a:ea typeface="+mn-ea"/>
                <a:cs typeface="+mn-cs"/>
              </a:rPr>
              <a:t> financial assistance programs and work with patient to complete paperwork or</a:t>
            </a:r>
            <a:endParaRPr lang="en-US" sz="1200" b="0" i="0" u="none" strike="noStrike" kern="1200" dirty="0">
              <a:solidFill>
                <a:schemeClr val="tx1"/>
              </a:solidFill>
              <a:effectLst/>
              <a:latin typeface="+mn-lt"/>
              <a:ea typeface="+mn-ea"/>
              <a:cs typeface="+mn-cs"/>
            </a:endParaRPr>
          </a:p>
          <a:p>
            <a:pPr marL="171450" indent="-171450" rtl="0" eaLnBrk="1" fontAlgn="t" latinLnBrk="0" hangingPunct="1">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Refer to financial navigator</a:t>
            </a:r>
            <a:endParaRPr lang="en-US" sz="1200" b="0" i="0" u="none" strike="noStrike" kern="1200" dirty="0">
              <a:solidFill>
                <a:schemeClr val="tx1"/>
              </a:solidFill>
              <a:effectLst/>
              <a:latin typeface="+mn-lt"/>
              <a:ea typeface="+mn-ea"/>
              <a:cs typeface="+mn-cs"/>
            </a:endParaRPr>
          </a:p>
          <a:p>
            <a:endParaRPr lang="en-US" dirty="0"/>
          </a:p>
          <a:p>
            <a:r>
              <a:rPr lang="en-US" dirty="0"/>
              <a:t>If</a:t>
            </a:r>
            <a:r>
              <a:rPr lang="en-US" baseline="0" dirty="0"/>
              <a:t> a patient lacks transportation, you could </a:t>
            </a:r>
          </a:p>
          <a:p>
            <a:pPr marL="171450" indent="-171450">
              <a:buFont typeface="Arial" panose="020B0604020202020204" pitchFamily="34" charset="0"/>
              <a:buChar char="•"/>
            </a:pPr>
            <a:r>
              <a:rPr lang="en-US" dirty="0"/>
              <a:t>Discuss potential</a:t>
            </a:r>
            <a:r>
              <a:rPr lang="en-US" baseline="0" dirty="0"/>
              <a:t> solutions, such as asking a friend</a:t>
            </a:r>
            <a:endParaRPr lang="en-US" dirty="0"/>
          </a:p>
          <a:p>
            <a:pPr marL="171450" indent="-171450">
              <a:buFont typeface="Arial" panose="020B0604020202020204" pitchFamily="34" charset="0"/>
              <a:buChar char="•"/>
            </a:pPr>
            <a:r>
              <a:rPr lang="en-US" dirty="0"/>
              <a:t>Provide sources</a:t>
            </a:r>
            <a:r>
              <a:rPr lang="en-US" baseline="0" dirty="0"/>
              <a:t> of transportation assistance, such as a parking voucher or</a:t>
            </a:r>
          </a:p>
          <a:p>
            <a:pPr marL="171450" indent="-171450">
              <a:buFont typeface="Arial" panose="020B0604020202020204" pitchFamily="34" charset="0"/>
              <a:buChar char="•"/>
            </a:pPr>
            <a:r>
              <a:rPr lang="en-US" baseline="0" dirty="0"/>
              <a:t>Work with patient to complete paperwork to get assistance through a ride-sharing program</a:t>
            </a:r>
            <a:endParaRPr lang="en-US" dirty="0"/>
          </a:p>
          <a:p>
            <a:endParaRPr lang="en-US" dirty="0"/>
          </a:p>
          <a:p>
            <a:r>
              <a:rPr lang="en-US" dirty="0"/>
              <a:t>For language barriers,</a:t>
            </a:r>
            <a:r>
              <a:rPr lang="en-US" baseline="0" dirty="0"/>
              <a:t> you could</a:t>
            </a:r>
          </a:p>
          <a:p>
            <a:pPr marL="171450" indent="-171450">
              <a:buFont typeface="Arial" panose="020B0604020202020204" pitchFamily="34" charset="0"/>
              <a:buChar char="•"/>
            </a:pPr>
            <a:r>
              <a:rPr lang="en-US" dirty="0"/>
              <a:t>Schedule a medical interpreter</a:t>
            </a:r>
            <a:r>
              <a:rPr lang="en-US" baseline="0" dirty="0"/>
              <a:t> to attend next appointment or </a:t>
            </a:r>
          </a:p>
          <a:p>
            <a:pPr marL="171450" indent="-171450">
              <a:buFont typeface="Arial" panose="020B0604020202020204" pitchFamily="34" charset="0"/>
              <a:buChar char="•"/>
            </a:pPr>
            <a:r>
              <a:rPr lang="en-US" baseline="0" dirty="0"/>
              <a:t>Provide educational materials in patient’s preferred language</a:t>
            </a:r>
            <a:endParaRPr lang="en-US" dirty="0"/>
          </a:p>
          <a:p>
            <a:endParaRPr lang="en-US" dirty="0"/>
          </a:p>
          <a:p>
            <a:r>
              <a:rPr lang="en-US" dirty="0"/>
              <a:t>If the patient has issues with insurance, you could</a:t>
            </a:r>
          </a:p>
          <a:p>
            <a:pPr marL="171450" indent="-171450">
              <a:buFont typeface="Arial" panose="020B0604020202020204" pitchFamily="34" charset="0"/>
              <a:buChar char="•"/>
            </a:pPr>
            <a:r>
              <a:rPr lang="en-US" dirty="0"/>
              <a:t>Identify</a:t>
            </a:r>
            <a:r>
              <a:rPr lang="en-US" baseline="0" dirty="0"/>
              <a:t> possible sources of insurance if the patient is uninsured or underinsured</a:t>
            </a:r>
          </a:p>
          <a:p>
            <a:pPr marL="171450" indent="-171450">
              <a:buFont typeface="Arial" panose="020B0604020202020204" pitchFamily="34" charset="0"/>
              <a:buChar char="•"/>
            </a:pPr>
            <a:r>
              <a:rPr lang="en-US" baseline="0" dirty="0"/>
              <a:t>Prepare patient to call the insurance company or</a:t>
            </a:r>
          </a:p>
          <a:p>
            <a:pPr marL="171450" indent="-171450">
              <a:buFont typeface="Arial" panose="020B0604020202020204" pitchFamily="34" charset="0"/>
              <a:buChar char="•"/>
            </a:pPr>
            <a:r>
              <a:rPr lang="en-US" baseline="0" dirty="0"/>
              <a:t>Call the insurance company with patient’s permission</a:t>
            </a:r>
            <a:endParaRPr lang="en-US" dirty="0"/>
          </a:p>
          <a:p>
            <a:endParaRPr lang="en-US" dirty="0"/>
          </a:p>
          <a:p>
            <a:r>
              <a:rPr lang="en-US" dirty="0"/>
              <a:t>For anxiety, refer the patient to a social worker.</a:t>
            </a:r>
          </a:p>
          <a:p>
            <a:endParaRPr lang="en-US" dirty="0"/>
          </a:p>
          <a:p>
            <a:r>
              <a:rPr lang="en-US" dirty="0"/>
              <a:t>If the patient needs support, you could </a:t>
            </a:r>
          </a:p>
          <a:p>
            <a:pPr marL="171450" indent="-171450">
              <a:buFont typeface="Arial" panose="020B0604020202020204" pitchFamily="34" charset="0"/>
              <a:buChar char="•"/>
            </a:pPr>
            <a:r>
              <a:rPr lang="en-US" dirty="0"/>
              <a:t>Refer the patient to a support group</a:t>
            </a:r>
            <a:r>
              <a:rPr lang="en-US" baseline="0" dirty="0"/>
              <a:t> or </a:t>
            </a:r>
            <a:r>
              <a:rPr lang="en-US" dirty="0"/>
              <a:t>to counseling. You should not counsel the</a:t>
            </a:r>
            <a:r>
              <a:rPr lang="en-US" baseline="0" dirty="0"/>
              <a:t> patient unless you have received formal training on how to do so. </a:t>
            </a:r>
          </a:p>
          <a:p>
            <a:endParaRPr lang="en-US" baseline="0" dirty="0"/>
          </a:p>
          <a:p>
            <a:r>
              <a:rPr lang="en-US" baseline="0" dirty="0"/>
              <a:t>If the patient doesn’t understand something, such as treatment options, you could </a:t>
            </a:r>
          </a:p>
          <a:p>
            <a:pPr marL="171450" indent="-171450">
              <a:buFont typeface="Arial" panose="020B0604020202020204" pitchFamily="34" charset="0"/>
              <a:buChar char="•"/>
            </a:pPr>
            <a:r>
              <a:rPr lang="en-US" dirty="0"/>
              <a:t>Assist the</a:t>
            </a:r>
            <a:r>
              <a:rPr lang="en-US" baseline="0" dirty="0"/>
              <a:t> </a:t>
            </a:r>
            <a:r>
              <a:rPr lang="en-US" dirty="0"/>
              <a:t>patient with developing</a:t>
            </a:r>
            <a:r>
              <a:rPr lang="en-US" baseline="0" dirty="0"/>
              <a:t> a list of questions,</a:t>
            </a:r>
          </a:p>
          <a:p>
            <a:pPr marL="171450" indent="-171450">
              <a:buFont typeface="Arial" panose="020B0604020202020204" pitchFamily="34" charset="0"/>
              <a:buChar char="•"/>
            </a:pPr>
            <a:r>
              <a:rPr lang="en-US" baseline="0" dirty="0"/>
              <a:t>Provide resources or resource recommendations, like the American Cancer Society or National Cancer Institute websites or an informational booklet, or </a:t>
            </a:r>
          </a:p>
          <a:p>
            <a:pPr marL="171450" indent="-171450">
              <a:buFont typeface="Arial" panose="020B0604020202020204" pitchFamily="34" charset="0"/>
              <a:buChar char="•"/>
            </a:pPr>
            <a:r>
              <a:rPr lang="en-US" baseline="0" dirty="0"/>
              <a:t>Sit in on appointments</a:t>
            </a:r>
          </a:p>
        </p:txBody>
      </p:sp>
      <p:sp>
        <p:nvSpPr>
          <p:cNvPr id="4" name="Slide Number Placeholder 3"/>
          <p:cNvSpPr>
            <a:spLocks noGrp="1"/>
          </p:cNvSpPr>
          <p:nvPr>
            <p:ph type="sldNum" sz="quarter" idx="10"/>
          </p:nvPr>
        </p:nvSpPr>
        <p:spPr/>
        <p:txBody>
          <a:bodyPr/>
          <a:lstStyle/>
          <a:p>
            <a:fld id="{C4664652-3942-4768-B6A6-49DC3B3CF52D}" type="slidenum">
              <a:rPr lang="en-US" smtClean="0"/>
              <a:t>37</a:t>
            </a:fld>
            <a:endParaRPr lang="en-US"/>
          </a:p>
        </p:txBody>
      </p:sp>
    </p:spTree>
    <p:extLst>
      <p:ext uri="{BB962C8B-B14F-4D97-AF65-F5344CB8AC3E}">
        <p14:creationId xmlns:p14="http://schemas.microsoft.com/office/powerpoint/2010/main" val="22243392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watch Fernando talk with a</a:t>
            </a:r>
            <a:r>
              <a:rPr lang="en-US" baseline="0" dirty="0"/>
              <a:t> patient after a visit with the doctor.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Video transcript: </a:t>
            </a:r>
          </a:p>
          <a:p>
            <a:r>
              <a:rPr lang="en-US" sz="1200" kern="1200" dirty="0">
                <a:solidFill>
                  <a:schemeClr val="tx1"/>
                </a:solidFill>
                <a:effectLst/>
                <a:latin typeface="+mn-lt"/>
                <a:ea typeface="+mn-ea"/>
                <a:cs typeface="+mn-cs"/>
              </a:rPr>
              <a:t>Patient Navigator: Eric, So, how did it go?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It was fine.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Can you say a little more?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Doctor told me what we have to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And how do you feel about that?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Fine I guess. It’s just what I have to do. I mean, we have a plan.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But do you feel like you understand it?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Well, what’s to understand? It’s chemo.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Did you have any questions about your treatment?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What do you mean?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Often patients have questions about what’s going to happen with their treatment.  Your doctor is the best person to answer those questions and what your options are. But if you aren’t sure about the plan, you should ask questions so you understand why it is the best option.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Well, I don’t know, I didn’t really want to seem like I was challenging a doctor or anything like that.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It’s not challenging.  It’s important to be active in your treatment and really be an informed patient.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Okay, well I guess even if I did have questions, I wouldn’t know where to begin with what to ask.</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Well, let’s talk about it. Well, let’s write some stuff down. What do you understand so far?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Well, he told me we are going to try three different types of chemo together.  But does that mean we’re going to be starting them all at the same time? When am I going to get sick? I wanted to look them up but I can’t even pronounce them.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So, we have time, we have “what are going to be the side effects” and probably also clarify which of the treatments you are going to be on. Anything else?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Rounds. He mentioned the word “rounds”.  Rounds, I don’t know what that word means.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That’s a great question. Anything else?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Yeah, he said I have to come back in Monday for a port? Yeah, I have no idea what that is.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Okay, so it sounds like you understand that you about to start chemo, you got some excellent questions. I believe Dr. Percy just stepped out, but Wanda, who is the nurse practitioner, will definitely be able to give you feedback on all these questions that you have.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Okay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Alright great, I’ll be right back.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38</a:t>
            </a:fld>
            <a:endParaRPr lang="en-US"/>
          </a:p>
        </p:txBody>
      </p:sp>
    </p:spTree>
    <p:extLst>
      <p:ext uri="{BB962C8B-B14F-4D97-AF65-F5344CB8AC3E}">
        <p14:creationId xmlns:p14="http://schemas.microsoft.com/office/powerpoint/2010/main" val="7011555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did you notice Fernando did to assist the patient? He </a:t>
            </a:r>
          </a:p>
          <a:p>
            <a:pPr marL="171450" indent="-171450">
              <a:buFont typeface="Arial" panose="020B0604020202020204" pitchFamily="34" charset="0"/>
              <a:buChar char="•"/>
            </a:pPr>
            <a:r>
              <a:rPr lang="en-US" dirty="0"/>
              <a:t>Assesses the patient’s understanding of treatment plan</a:t>
            </a:r>
            <a:r>
              <a:rPr lang="en-US" baseline="0" dirty="0"/>
              <a:t> and options, realizing that the patient is unclear and has questions</a:t>
            </a:r>
          </a:p>
          <a:p>
            <a:pPr marL="171450" indent="-171450">
              <a:buFont typeface="Arial" panose="020B0604020202020204" pitchFamily="34" charset="0"/>
              <a:buChar char="•"/>
            </a:pPr>
            <a:r>
              <a:rPr lang="en-US" baseline="0" dirty="0"/>
              <a:t>Assists the patient with making a list of questions that he can use when talking to the doctor and</a:t>
            </a:r>
          </a:p>
          <a:p>
            <a:pPr marL="171450" indent="-171450">
              <a:buFont typeface="Arial" panose="020B0604020202020204" pitchFamily="34" charset="0"/>
              <a:buChar char="•"/>
            </a:pPr>
            <a:r>
              <a:rPr lang="en-US" baseline="0" dirty="0"/>
              <a:t>Offers to help connect the patient with a clinician so he can have his questions answered immediately</a:t>
            </a:r>
          </a:p>
          <a:p>
            <a:endParaRPr lang="en-US" baseline="0" dirty="0"/>
          </a:p>
          <a:p>
            <a:r>
              <a:rPr lang="en-US" baseline="0" dirty="0"/>
              <a:t>Also note what Fernando did NOT do. He did not</a:t>
            </a:r>
          </a:p>
          <a:p>
            <a:pPr marL="171450" indent="-171450">
              <a:buFont typeface="Arial" panose="020B0604020202020204" pitchFamily="34" charset="0"/>
              <a:buChar char="•"/>
            </a:pPr>
            <a:r>
              <a:rPr lang="en-US" baseline="0" dirty="0"/>
              <a:t>Assume the patient understood</a:t>
            </a:r>
          </a:p>
          <a:p>
            <a:pPr marL="171450" indent="-171450">
              <a:buFont typeface="Arial" panose="020B0604020202020204" pitchFamily="34" charset="0"/>
              <a:buChar char="•"/>
            </a:pPr>
            <a:r>
              <a:rPr lang="en-US" baseline="0" dirty="0"/>
              <a:t>Answer the patient’s questions or </a:t>
            </a:r>
          </a:p>
          <a:p>
            <a:pPr marL="171450" indent="-171450">
              <a:buFont typeface="Arial" panose="020B0604020202020204" pitchFamily="34" charset="0"/>
              <a:buChar char="•"/>
            </a:pPr>
            <a:r>
              <a:rPr lang="en-US" baseline="0" dirty="0"/>
              <a:t>Provide any clinical information</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39</a:t>
            </a:fld>
            <a:endParaRPr lang="en-US"/>
          </a:p>
        </p:txBody>
      </p:sp>
    </p:spTree>
    <p:extLst>
      <p:ext uri="{BB962C8B-B14F-4D97-AF65-F5344CB8AC3E}">
        <p14:creationId xmlns:p14="http://schemas.microsoft.com/office/powerpoint/2010/main" val="685846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After completing this lesson, you will be able to:</a:t>
            </a:r>
          </a:p>
          <a:p>
            <a:pPr marL="171450" indent="-171450">
              <a:buFont typeface="Arial" panose="020B0604020202020204" pitchFamily="34" charset="0"/>
              <a:buChar char="•"/>
            </a:pPr>
            <a:r>
              <a:rPr lang="en-US" sz="1200" dirty="0"/>
              <a:t>Determine a patient’s barriers</a:t>
            </a:r>
          </a:p>
          <a:p>
            <a:pPr marL="171450" indent="-171450">
              <a:buFont typeface="Arial" panose="020B0604020202020204" pitchFamily="34" charset="0"/>
              <a:buChar char="•"/>
            </a:pPr>
            <a:r>
              <a:rPr lang="en-US" sz="1200" dirty="0"/>
              <a:t>Assess patient’s strengths and ability to remove barriers</a:t>
            </a:r>
          </a:p>
          <a:p>
            <a:pPr marL="171450" indent="-171450">
              <a:buFont typeface="Arial" panose="020B0604020202020204" pitchFamily="34" charset="0"/>
              <a:buChar char="•"/>
            </a:pPr>
            <a:r>
              <a:rPr lang="en-US" sz="1200" dirty="0"/>
              <a:t>Describe strategies to remain neutral and non-judgmental</a:t>
            </a:r>
          </a:p>
          <a:p>
            <a:pPr marL="171450" indent="-171450">
              <a:buFont typeface="Arial" panose="020B0604020202020204" pitchFamily="34" charset="0"/>
              <a:buChar char="•"/>
            </a:pPr>
            <a:r>
              <a:rPr lang="en-US" sz="1200" dirty="0"/>
              <a:t>Determine and prioritize challenges to accessing care with a patient</a:t>
            </a:r>
          </a:p>
          <a:p>
            <a:pPr marL="171450" indent="-171450">
              <a:buFont typeface="Arial" panose="020B0604020202020204" pitchFamily="34" charset="0"/>
              <a:buChar char="•"/>
            </a:pPr>
            <a:r>
              <a:rPr lang="en-US" sz="1200" dirty="0"/>
              <a:t>Use problem-solving strategies to develop a plan with the patient</a:t>
            </a:r>
          </a:p>
          <a:p>
            <a:pPr marL="171450" indent="-171450">
              <a:buFont typeface="Arial" panose="020B0604020202020204" pitchFamily="34" charset="0"/>
              <a:buChar char="•"/>
            </a:pPr>
            <a:r>
              <a:rPr lang="en-US" sz="1200" dirty="0"/>
              <a:t>Assess a patient’s ability to cope with their diagnosis and treatment</a:t>
            </a:r>
          </a:p>
          <a:p>
            <a:pPr marL="171450" indent="-171450">
              <a:buFont typeface="Arial" panose="020B0604020202020204" pitchFamily="34" charset="0"/>
              <a:buChar char="•"/>
            </a:pPr>
            <a:r>
              <a:rPr lang="en-US" sz="1200" dirty="0"/>
              <a:t>Describe and apply strategies for helping patients cope</a:t>
            </a: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4</a:t>
            </a:fld>
            <a:endParaRPr lang="en-US"/>
          </a:p>
        </p:txBody>
      </p:sp>
    </p:spTree>
    <p:extLst>
      <p:ext uri="{BB962C8B-B14F-4D97-AF65-F5344CB8AC3E}">
        <p14:creationId xmlns:p14="http://schemas.microsoft.com/office/powerpoint/2010/main" val="9853132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A</a:t>
            </a:r>
            <a:r>
              <a:rPr lang="en-US" baseline="0" dirty="0"/>
              <a:t> of the 5As is arrange. In this phase you arrange for follow-up with the patient to assess their needs and whether any changes are needed to the plan.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40</a:t>
            </a:fld>
            <a:endParaRPr lang="en-US"/>
          </a:p>
        </p:txBody>
      </p:sp>
    </p:spTree>
    <p:extLst>
      <p:ext uri="{BB962C8B-B14F-4D97-AF65-F5344CB8AC3E}">
        <p14:creationId xmlns:p14="http://schemas.microsoft.com/office/powerpoint/2010/main" val="32169738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To help the patient put their plan into action, you’ll want to document with the patient what tasks will be done, who will do them and what the deadline will be. Having the plan in writing helps you and the patient have a shared understanding about next steps.</a:t>
            </a:r>
          </a:p>
          <a:p>
            <a:endParaRPr lang="en-US" baseline="0" dirty="0"/>
          </a:p>
          <a:p>
            <a:r>
              <a:rPr lang="en-US" baseline="0" dirty="0"/>
              <a:t>Contact the patient by phone to offer reminders and update them on progress. Discuss with the patient any concerns with the plan.</a:t>
            </a:r>
          </a:p>
          <a:p>
            <a:endParaRPr lang="en-US" baseline="0" dirty="0"/>
          </a:p>
          <a:p>
            <a:r>
              <a:rPr lang="en-US" baseline="0" dirty="0"/>
              <a:t>Follow up during your next meeting with the patient. Make sure the deadlines were met and address any new barriers.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41</a:t>
            </a:fld>
            <a:endParaRPr lang="en-US"/>
          </a:p>
        </p:txBody>
      </p:sp>
    </p:spTree>
    <p:extLst>
      <p:ext uri="{BB962C8B-B14F-4D97-AF65-F5344CB8AC3E}">
        <p14:creationId xmlns:p14="http://schemas.microsoft.com/office/powerpoint/2010/main" val="10481849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a sample action plan. Lisa</a:t>
            </a:r>
            <a:r>
              <a:rPr lang="en-US" baseline="0" dirty="0"/>
              <a:t> is a patient navigator working with Mr. Rodriguez, who is actively in treatment. On May 12, Lisa and Mr. Rodriguez meet to discuss how things are going for him. He expresses concern that he feels weak due to treatments and can’t make healthy meals or doesn’t have an appetite. He is also having trouble paying the copays on his chemotherapy drugs. Lisa schedules a same day meeting for Mr. Rodriguez with the dietitian to help him prepare a food plan. Lisa also plans to get in touch with the financial counselor by the end of the week to identify any prescription drug assistance programs that Mr. Rodriguez might qualify for. </a:t>
            </a:r>
          </a:p>
          <a:p>
            <a:endParaRPr lang="en-US" baseline="0" dirty="0"/>
          </a:p>
          <a:p>
            <a:r>
              <a:rPr lang="en-US" baseline="0" dirty="0"/>
              <a:t>When Lisa follows up with Mr. Rodriguez, she tells him about programs he may qualify for and they agree to finish the paperwork during his next appointment. She also asks him how he feels his new diet plan is working for him to see if he needs to meet again with the dietitian to discuss new options.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42</a:t>
            </a:fld>
            <a:endParaRPr lang="en-US"/>
          </a:p>
        </p:txBody>
      </p:sp>
    </p:spTree>
    <p:extLst>
      <p:ext uri="{BB962C8B-B14F-4D97-AF65-F5344CB8AC3E}">
        <p14:creationId xmlns:p14="http://schemas.microsoft.com/office/powerpoint/2010/main" val="42297876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some examples of the 5As</a:t>
            </a:r>
            <a:r>
              <a:rPr lang="en-US" baseline="0" dirty="0"/>
              <a:t> all together</a:t>
            </a:r>
            <a:r>
              <a:rPr lang="en-US" dirty="0"/>
              <a:t>. </a:t>
            </a:r>
          </a:p>
          <a:p>
            <a:endParaRPr lang="en-US" dirty="0"/>
          </a:p>
          <a:p>
            <a:r>
              <a:rPr lang="en-US" baseline="0" dirty="0"/>
              <a:t>Screening barrier: you see Nancy at a community health event one weekend. She says she knows that breast health is important, but she just can’t leave work to get her mammogram.</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would you use the 5As?</a:t>
            </a:r>
          </a:p>
          <a:p>
            <a:endParaRPr lang="en-US" baseline="0" dirty="0"/>
          </a:p>
          <a:p>
            <a:r>
              <a:rPr lang="en-US" baseline="0" dirty="0"/>
              <a:t>Ask: Ask Nancy more about the barrier. You may ask, “what specifically about your schedule is making it difficult to get a mammogram?” After the conversation with Nancy, you summarize the notes you took into a log. You note that Nancy wants to get a mammogram, but she cannot take time off work for medical appointments. She needs her hourly wage to support her family.</a:t>
            </a:r>
          </a:p>
          <a:p>
            <a:endParaRPr lang="en-US" baseline="0" dirty="0"/>
          </a:p>
          <a:p>
            <a:r>
              <a:rPr lang="en-US" baseline="0" dirty="0"/>
              <a:t>Assess: To assess whether or not Nancy would be interested in a mobile mammography service, you ask, “would you be interested in receiving a mammogram through this service?” You note that Nancy expresses interest in learning more about the service.</a:t>
            </a:r>
          </a:p>
          <a:p>
            <a:endParaRPr lang="en-US" baseline="0" dirty="0"/>
          </a:p>
          <a:p>
            <a:r>
              <a:rPr lang="en-US" dirty="0"/>
              <a:t>Advise: Provide advice. </a:t>
            </a:r>
          </a:p>
          <a:p>
            <a:r>
              <a:rPr lang="en-US" dirty="0"/>
              <a:t>You inform</a:t>
            </a:r>
            <a:r>
              <a:rPr lang="en-US" baseline="0" dirty="0"/>
              <a:t> Nancy about the mobile mammography service that provides screenings close to where she  works. The service also provides screenings after her work hours. </a:t>
            </a:r>
          </a:p>
          <a:p>
            <a:endParaRPr lang="en-US" dirty="0"/>
          </a:p>
          <a:p>
            <a:r>
              <a:rPr lang="en-US" dirty="0"/>
              <a:t>Assist: Assist Nancy with setting up an appointment. Nancy signs a consent form and you schedule Nancy for the next time the mobile service will be in her area. You schedule her mammogram after her work hours.</a:t>
            </a:r>
          </a:p>
          <a:p>
            <a:endParaRPr lang="en-US" dirty="0"/>
          </a:p>
          <a:p>
            <a:r>
              <a:rPr lang="en-US" dirty="0"/>
              <a:t>Arrange: Arrange for follow-up with Nancy.</a:t>
            </a:r>
          </a:p>
          <a:p>
            <a:r>
              <a:rPr lang="en-US" dirty="0"/>
              <a:t>You follow-up with Nancy</a:t>
            </a:r>
            <a:r>
              <a:rPr lang="en-US" baseline="0" dirty="0"/>
              <a:t> the day before her scheduled mammogram to make sure she remembers and the day after to hear about her experience. You note that Nancy is pleased with her experience and is glad that she was able to be screened.</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43</a:t>
            </a:fld>
            <a:endParaRPr lang="en-US"/>
          </a:p>
        </p:txBody>
      </p:sp>
    </p:spTree>
    <p:extLst>
      <p:ext uri="{BB962C8B-B14F-4D97-AF65-F5344CB8AC3E}">
        <p14:creationId xmlns:p14="http://schemas.microsoft.com/office/powerpoint/2010/main" val="11348295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Diagnostic barrier: Jane is a 54 year-old woman who recently had a breast ultrasound to follow-up on some suspicious tissue identified during her mammogram.  The radiologist asked Jane to come back for a biopsy to remove some of the tissue to check for cancer. </a:t>
            </a:r>
            <a:r>
              <a:rPr lang="en-US" sz="1200" kern="1200" dirty="0">
                <a:solidFill>
                  <a:schemeClr val="tx1"/>
                </a:solidFill>
                <a:effectLst/>
                <a:latin typeface="+mn-lt"/>
                <a:ea typeface="+mn-ea"/>
                <a:cs typeface="+mn-cs"/>
              </a:rPr>
              <a:t>Jane missed her appointment and you call her to follow up.</a:t>
            </a:r>
            <a:endParaRPr lang="en-US" sz="1200" baseline="0" dirty="0"/>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would you use the 5As?</a:t>
            </a:r>
          </a:p>
          <a:p>
            <a:endParaRPr lang="en-US" baseline="0" dirty="0"/>
          </a:p>
          <a:p>
            <a:r>
              <a:rPr lang="en-US" baseline="0" dirty="0"/>
              <a:t>Ask: Ask Jane about the missed appointment. You may ask, “what caused you to miss your biopsy appointment?” After the conversation, you note in your log that Jane wants to get the biopsy per her doctor’s recommendation, but she cannot afford the co-payment required by her insurance so she missed her appointment. </a:t>
            </a:r>
          </a:p>
          <a:p>
            <a:endParaRPr lang="en-US" baseline="0" dirty="0"/>
          </a:p>
          <a:p>
            <a:r>
              <a:rPr lang="en-US" baseline="0" dirty="0"/>
              <a:t>Assess: To assess if Jane is willing to apply for a patient assistance program you may ask, “would you be interested in applying for a patient assistance program provided by the hospital?” You note that Jane would like to learn more. </a:t>
            </a:r>
          </a:p>
          <a:p>
            <a:endParaRPr lang="en-US" baseline="0" dirty="0"/>
          </a:p>
          <a:p>
            <a:r>
              <a:rPr lang="en-US" dirty="0"/>
              <a:t>Advise: Provide advice. You and Jane discuss her current expenses and the options provided through the hospital’s patient assistance program.</a:t>
            </a:r>
          </a:p>
          <a:p>
            <a:endParaRPr lang="en-US" dirty="0"/>
          </a:p>
          <a:p>
            <a:r>
              <a:rPr lang="en-US" dirty="0"/>
              <a:t>Assist:</a:t>
            </a:r>
            <a:r>
              <a:rPr lang="en-US" baseline="0" dirty="0"/>
              <a:t> Assist Jane in applying for the assistance program. Jane signs a consent form so that you can work together to complete and submit her application for the assistance program. Several days later, you follow-up on her application to track its progress.  Meanwhile, you encourage Jane to schedule the biopsy she needs.</a:t>
            </a:r>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Arrange: Arrange for follow-up with Jane. One week later, you inform Jane that her application has been approved. Jane will receive $50 from</a:t>
            </a:r>
            <a:r>
              <a:rPr lang="en-US" baseline="0" dirty="0"/>
              <a:t> the patient assistance fund to use toward her co-payment for the biopsy appointment she has scheduled.</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44</a:t>
            </a:fld>
            <a:endParaRPr lang="en-US"/>
          </a:p>
        </p:txBody>
      </p:sp>
    </p:spTree>
    <p:extLst>
      <p:ext uri="{BB962C8B-B14F-4D97-AF65-F5344CB8AC3E}">
        <p14:creationId xmlns:p14="http://schemas.microsoft.com/office/powerpoint/2010/main" val="11348295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Treatment barrier: </a:t>
            </a:r>
            <a:r>
              <a:rPr lang="en-US" sz="1200" baseline="0" dirty="0"/>
              <a:t>Arturo is a 64 year-old man with prostate cancer.  His doctor referred him to outpatient radiation therapy for five days a week for 8 weeks. You meet with Arturo to discuss his treatment plan.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would you use the 5As?</a:t>
            </a:r>
          </a:p>
          <a:p>
            <a:endParaRPr lang="en-US" baseline="0" dirty="0"/>
          </a:p>
          <a:p>
            <a:r>
              <a:rPr lang="en-US" baseline="0" dirty="0"/>
              <a:t>Ask: Ask Arturo about his ability to get to and from treatment. You may ask, “will you be able to make it to and from treatment for the 8 weeks prescribed by your doctor?” After the conversation you note, in your log, that Arturo doesn’t a car and can’t afford public transportation. He has relied on his network of family and friends to get him to and from doctors’ appointments, but it unsure  if they would be available to provide rides for 8 weeks of treatment.</a:t>
            </a:r>
          </a:p>
          <a:p>
            <a:endParaRPr lang="en-US" baseline="0" dirty="0"/>
          </a:p>
          <a:p>
            <a:r>
              <a:rPr lang="en-US" baseline="0" dirty="0"/>
              <a:t>Assess: To assess the resources available for Arturo. You may ask, “would you be interested in learning about the transportation services provided through Medicaid? Would you be willing to ask your family and friends for their support in providing rides for you 3 days a week?” You note that Arturo has expressed interest in learning more and asking for support. </a:t>
            </a:r>
          </a:p>
          <a:p>
            <a:endParaRPr lang="en-US" baseline="0" dirty="0"/>
          </a:p>
          <a:p>
            <a:r>
              <a:rPr lang="en-US" dirty="0"/>
              <a:t>Advise: Provide advice. You</a:t>
            </a:r>
            <a:r>
              <a:rPr lang="en-US" baseline="0" dirty="0"/>
              <a:t> and Arturo brainstorm different transportation options. You inform Arturo of local ride programs and Medicaid transportation. You suggest that he can use Medicaid transportation services 2 days a week combined with support from his family and friends who can give him rides 3 days a week.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Assist: Assist Arturo in setting up transportation to treatment. Arturo signs a consent form so that you can work together to review his Medicaid plan. You provide him with both written and verbal instructions on how to set-up transportation. </a:t>
            </a:r>
            <a:r>
              <a:rPr lang="en-US" baseline="0" dirty="0"/>
              <a:t>You and Arturo call Medicaid and schedule his first week of transportation. You also work with Arturo to confirm rides provided by family and friends for the remaining days of the first week.</a:t>
            </a:r>
            <a:endParaRPr lang="en-US" dirty="0"/>
          </a:p>
          <a:p>
            <a:endParaRPr lang="en-US" dirty="0"/>
          </a:p>
          <a:p>
            <a:r>
              <a:rPr lang="en-US" dirty="0"/>
              <a:t>Arrange: Arrange for follow-up with Arturo. </a:t>
            </a:r>
          </a:p>
          <a:p>
            <a:r>
              <a:rPr lang="en-US" dirty="0"/>
              <a:t>At</a:t>
            </a:r>
            <a:r>
              <a:rPr lang="en-US" baseline="0" dirty="0"/>
              <a:t> the end of the first week of Arturo’s treatment, you call him to find out how his transportation plan worked.  Even though there was some confusion on the first day, you note that Arturo made it safely to treatment.  He is confident that he can finish out the remainder of his treatment using the plan you developed together.</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45</a:t>
            </a:fld>
            <a:endParaRPr lang="en-US"/>
          </a:p>
        </p:txBody>
      </p:sp>
    </p:spTree>
    <p:extLst>
      <p:ext uri="{BB962C8B-B14F-4D97-AF65-F5344CB8AC3E}">
        <p14:creationId xmlns:p14="http://schemas.microsoft.com/office/powerpoint/2010/main" val="11348295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Survivorship barrier. Jason is a 27 year old cancer survivor. He was diagnosed with non-</a:t>
            </a:r>
            <a:r>
              <a:rPr lang="en-US" sz="1200" kern="1200" dirty="0" err="1">
                <a:solidFill>
                  <a:schemeClr val="tx1"/>
                </a:solidFill>
                <a:effectLst/>
                <a:latin typeface="+mn-lt"/>
                <a:ea typeface="+mn-ea"/>
                <a:cs typeface="+mn-cs"/>
              </a:rPr>
              <a:t>hodgkin</a:t>
            </a:r>
            <a:r>
              <a:rPr lang="en-US" sz="1200" kern="1200" dirty="0">
                <a:solidFill>
                  <a:schemeClr val="tx1"/>
                </a:solidFill>
                <a:effectLst/>
                <a:latin typeface="+mn-lt"/>
                <a:ea typeface="+mn-ea"/>
                <a:cs typeface="+mn-cs"/>
              </a:rPr>
              <a:t> lymphoma when he was 11 years old. He received follow-up care at a survivorship clinic during. During his last appointment, his doctor recommended that he increase his weekly physical activity level. You meet with Jason to discuss his plan to exercise.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would you use the 5As?</a:t>
            </a:r>
          </a:p>
          <a:p>
            <a:endParaRPr lang="en-US" baseline="0" dirty="0"/>
          </a:p>
          <a:p>
            <a:r>
              <a:rPr lang="en-US" baseline="0" dirty="0"/>
              <a:t>Ask: Ask Jason about his weekly schedule. You may ask: “what does your weekly schedule look like?” or “are there certain factors preventing you from exercising each week?” After the conversation, you noted that Jason works two jobs each week and his only day off is Sunday. He is concerned that he will be too tired after work to exercise and will lack the motivation to do so. He also does not have the income to pay for a gym membership.</a:t>
            </a:r>
          </a:p>
          <a:p>
            <a:endParaRPr lang="en-US" baseline="0" dirty="0"/>
          </a:p>
          <a:p>
            <a:r>
              <a:rPr lang="en-US" baseline="0" dirty="0"/>
              <a:t>Assess: To assess the options available for Jason, you may ask: “would you be interested in participating in an affordable exercise program offered by your local community center?” You note that with your help, Jason would like to learn more about the exercise programs offered at the community center.</a:t>
            </a:r>
          </a:p>
          <a:p>
            <a:endParaRPr lang="en-US" baseline="0" dirty="0"/>
          </a:p>
          <a:p>
            <a:r>
              <a:rPr lang="en-US" dirty="0"/>
              <a:t>Advise: Provide advice. You and Jason call the community center to learn more about the different exercise programs they provide. The community center offers exercise programs before Jason’s work hours and on Sundays. The feel to participate is affordable. You recommend that Jason meet with the staff and join the program.</a:t>
            </a:r>
          </a:p>
          <a:p>
            <a:endParaRPr lang="en-US" dirty="0"/>
          </a:p>
          <a:p>
            <a:r>
              <a:rPr lang="en-US" dirty="0"/>
              <a:t>Assist: Assist Jason with connecting with the exercise program staff. Jason signs a consent form so that you can set-up a meeting for Jason and the community center staff to develop a weekly exercise plan that works best for his schedule.</a:t>
            </a:r>
          </a:p>
          <a:p>
            <a:endParaRPr lang="en-US" dirty="0"/>
          </a:p>
          <a:p>
            <a:r>
              <a:rPr lang="en-US" dirty="0"/>
              <a:t>Arrange: Arrange for follow-up with Jason. You call Jason a few weeks later to see how things are going. You note that he is exercising at least 4 times a week and even has an accountability exercise partner who helps motivate him. He is very pleased and is already seeing results.</a:t>
            </a:r>
          </a:p>
        </p:txBody>
      </p:sp>
      <p:sp>
        <p:nvSpPr>
          <p:cNvPr id="4" name="Slide Number Placeholder 3"/>
          <p:cNvSpPr>
            <a:spLocks noGrp="1"/>
          </p:cNvSpPr>
          <p:nvPr>
            <p:ph type="sldNum" sz="quarter" idx="10"/>
          </p:nvPr>
        </p:nvSpPr>
        <p:spPr/>
        <p:txBody>
          <a:bodyPr/>
          <a:lstStyle/>
          <a:p>
            <a:fld id="{C4664652-3942-4768-B6A6-49DC3B3CF52D}" type="slidenum">
              <a:rPr lang="en-US" smtClean="0"/>
              <a:t>46</a:t>
            </a:fld>
            <a:endParaRPr lang="en-US"/>
          </a:p>
        </p:txBody>
      </p:sp>
    </p:spTree>
    <p:extLst>
      <p:ext uri="{BB962C8B-B14F-4D97-AF65-F5344CB8AC3E}">
        <p14:creationId xmlns:p14="http://schemas.microsoft.com/office/powerpoint/2010/main" val="1134829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End of life barrier. Anya is a 38 year old woman who was diagnosed with stage 4 lung cancer. Due to her age Anya's cancer was not diagnosed until it was late stage and very aggressive or fast-growing. Her doctor told her the chemotherapy and radiation treatments have not stopped the cancer from spreading.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would you use the 5As?</a:t>
            </a:r>
          </a:p>
          <a:p>
            <a:endParaRPr lang="en-US" baseline="0" dirty="0"/>
          </a:p>
          <a:p>
            <a:r>
              <a:rPr lang="en-US" baseline="0" dirty="0"/>
              <a:t>Ask: Ask Anya about how she is feeling and what her concerns are. You may ask: “how do you feel about what was discussed with your doctor?” or “what are your concerns?” After the conversation, you summarize the notes in a log. You note that Anya and her partner have a 13 year-old boy and an 11 year-old girl. Anya says she feels very depressed and is concerned about her children. She mentions that before her diagnosis, she was an active member of her church. Her religious beliefs are very important to her. Anya says that while she is not interested in counseling for herself, she may be interested in talking to someone about her children. </a:t>
            </a:r>
          </a:p>
          <a:p>
            <a:endParaRPr lang="en-US" baseline="0" dirty="0"/>
          </a:p>
          <a:p>
            <a:r>
              <a:rPr lang="en-US" baseline="0" dirty="0"/>
              <a:t>Assess: To assess Anya’s interest in participating in support services, you may ask: “would you and your family be interested in connecting with a social worker and/or participating in support groups?” You note that Anya would like to learn more about the support services offered by the hospital.</a:t>
            </a:r>
          </a:p>
          <a:p>
            <a:endParaRPr lang="en-US" baseline="0" dirty="0"/>
          </a:p>
          <a:p>
            <a:r>
              <a:rPr lang="en-US" dirty="0"/>
              <a:t>Advise:</a:t>
            </a:r>
            <a:r>
              <a:rPr lang="en-US" baseline="0" dirty="0"/>
              <a:t> Provide advice. You and Anya discuss services that might be more beneficial to her and her family during this difficult time. You inform her and her partner and children can be connected with the hospital social worker and support group services. You recommend that Anya and her family meet with the hospital social worker and participate in support groups. Anya tells you that she would also like for her church to be more involved and asks that you reach out to her Pastor.</a:t>
            </a:r>
          </a:p>
          <a:p>
            <a:endParaRPr lang="en-US" dirty="0"/>
          </a:p>
          <a:p>
            <a:r>
              <a:rPr lang="en-US" dirty="0"/>
              <a:t>Assist: Assist Anya with connecting to support. </a:t>
            </a:r>
            <a:r>
              <a:rPr lang="en-US" sz="1200" b="0" i="0" kern="1200" dirty="0">
                <a:solidFill>
                  <a:schemeClr val="tx1"/>
                </a:solidFill>
                <a:effectLst/>
                <a:latin typeface="+mn-lt"/>
                <a:ea typeface="+mn-ea"/>
                <a:cs typeface="+mn-cs"/>
              </a:rPr>
              <a:t>Anya signs a consent form so that you can reach out to her church and Pastor to identify ways the church can be more helpful to Anya and her family. The church offers to set up a meal delivery schedule and several members of the church cook for Anya and her family. Other members help her carpool so her children can continue their regular after-school activities. You also refer Anya to the hospital social worker, who invites Anya and her family to sit in on some of the support groups offered at the hospital.</a:t>
            </a:r>
            <a:endParaRPr lang="en-US" dirty="0"/>
          </a:p>
          <a:p>
            <a:endParaRPr lang="en-US" dirty="0"/>
          </a:p>
          <a:p>
            <a:r>
              <a:rPr lang="en-US" dirty="0"/>
              <a:t>Arrange: Arrange for follow-up. </a:t>
            </a:r>
            <a:r>
              <a:rPr lang="en-US" sz="1200" b="0" i="0" kern="1200" dirty="0">
                <a:solidFill>
                  <a:schemeClr val="tx1"/>
                </a:solidFill>
                <a:effectLst/>
                <a:latin typeface="+mn-lt"/>
                <a:ea typeface="+mn-ea"/>
                <a:cs typeface="+mn-cs"/>
              </a:rPr>
              <a:t>You follow-up with Anya 2 weeks later to see how things are going. You note that Anya is glad to be re-connected with her church and is meeting with her Pastor regularly for counseling. Anya’s partner and children have started going to a weekly counseling group and she believes they are already benefitting from the extra support. Anya shares that her partner feels less stressed now that she is not solely responsible for meals.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47</a:t>
            </a:fld>
            <a:endParaRPr lang="en-US"/>
          </a:p>
        </p:txBody>
      </p:sp>
    </p:spTree>
    <p:extLst>
      <p:ext uri="{BB962C8B-B14F-4D97-AF65-F5344CB8AC3E}">
        <p14:creationId xmlns:p14="http://schemas.microsoft.com/office/powerpoint/2010/main" val="11348295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27" name="Shape 227"/>
          <p:cNvSpPr txBox="1">
            <a:spLocks noGrp="1"/>
          </p:cNvSpPr>
          <p:nvPr>
            <p:ph type="body" idx="1"/>
          </p:nvPr>
        </p:nvSpPr>
        <p:spPr>
          <a:xfrm>
            <a:off x="701675" y="4416425"/>
            <a:ext cx="5606999" cy="4183200"/>
          </a:xfrm>
          <a:prstGeom prst="rect">
            <a:avLst/>
          </a:prstGeom>
        </p:spPr>
        <p:txBody>
          <a:bodyPr lIns="91425" tIns="91425" rIns="91425" bIns="91425" anchor="t" anchorCtr="0">
            <a:noAutofit/>
          </a:bodyPr>
          <a:lstStyle/>
          <a:p>
            <a:pPr>
              <a:spcBef>
                <a:spcPts val="0"/>
              </a:spcBef>
              <a:buNone/>
            </a:pPr>
            <a:r>
              <a:rPr lang="en-US" dirty="0"/>
              <a:t>This section of the lesson will explain</a:t>
            </a:r>
            <a:r>
              <a:rPr lang="en-US" baseline="0" dirty="0"/>
              <a:t> the patient navigator’s role in helping your patients cope along the cancer journey. We will also discuss when to refer patients for mental health services. </a:t>
            </a:r>
            <a:endParaRPr dirty="0"/>
          </a:p>
        </p:txBody>
      </p:sp>
      <p:sp>
        <p:nvSpPr>
          <p:cNvPr id="228" name="Shape 228"/>
          <p:cNvSpPr txBox="1">
            <a:spLocks noGrp="1"/>
          </p:cNvSpPr>
          <p:nvPr>
            <p:ph type="sldNum" idx="12"/>
          </p:nvPr>
        </p:nvSpPr>
        <p:spPr>
          <a:xfrm>
            <a:off x="3970337" y="8829675"/>
            <a:ext cx="3038399" cy="4650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Cancer patients and survivors face significant uncertainty through their experience as well. This uncertainty can be related to:</a:t>
            </a:r>
          </a:p>
          <a:p>
            <a:pPr marL="171450" indent="-171450">
              <a:buFont typeface="Arial" panose="020B0604020202020204" pitchFamily="34" charset="0"/>
              <a:buChar char="•"/>
            </a:pPr>
            <a:r>
              <a:rPr lang="en-US" dirty="0"/>
              <a:t>Having to put plans on hold</a:t>
            </a:r>
          </a:p>
          <a:p>
            <a:pPr marL="171450" indent="-171450">
              <a:buFont typeface="Arial" panose="020B0604020202020204" pitchFamily="34" charset="0"/>
              <a:buChar char="•"/>
            </a:pPr>
            <a:r>
              <a:rPr lang="en-US" dirty="0"/>
              <a:t>Fear about treatment and side effects</a:t>
            </a:r>
          </a:p>
          <a:p>
            <a:pPr marL="171450" indent="-171450">
              <a:buFont typeface="Arial" panose="020B0604020202020204" pitchFamily="34" charset="0"/>
              <a:buChar char="•"/>
            </a:pPr>
            <a:r>
              <a:rPr lang="en-US" dirty="0"/>
              <a:t>Worry that treatment won’t work</a:t>
            </a:r>
          </a:p>
          <a:p>
            <a:pPr marL="171450" indent="-171450">
              <a:buFont typeface="Arial" panose="020B0604020202020204" pitchFamily="34" charset="0"/>
              <a:buChar char="•"/>
            </a:pPr>
            <a:r>
              <a:rPr lang="en-US" dirty="0"/>
              <a:t>Worry that treatment will stop working</a:t>
            </a:r>
          </a:p>
          <a:p>
            <a:pPr marL="171450" indent="-171450">
              <a:buFont typeface="Arial" panose="020B0604020202020204" pitchFamily="34" charset="0"/>
              <a:buChar char="•"/>
            </a:pPr>
            <a:r>
              <a:rPr lang="en-US" dirty="0"/>
              <a:t>Worry the cancer will come back or</a:t>
            </a:r>
          </a:p>
          <a:p>
            <a:pPr marL="171450" indent="-171450">
              <a:buFont typeface="Arial" panose="020B0604020202020204" pitchFamily="34" charset="0"/>
              <a:buChar char="•"/>
            </a:pPr>
            <a:r>
              <a:rPr lang="en-US" dirty="0"/>
              <a:t>Fear of dying or losing a loved one</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49</a:t>
            </a:fld>
            <a:endParaRPr lang="en-US"/>
          </a:p>
        </p:txBody>
      </p:sp>
    </p:spTree>
    <p:extLst>
      <p:ext uri="{BB962C8B-B14F-4D97-AF65-F5344CB8AC3E}">
        <p14:creationId xmlns:p14="http://schemas.microsoft.com/office/powerpoint/2010/main" val="3432964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lesson we briefly talked about the 5A’s and how it can be adapted and used for patient navigation. </a:t>
            </a:r>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1908898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Your role is to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help assess how much information a patient wishes to know about his or her illness,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be aware of the signs and symptoms of mental illness in your patients,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know when to refer a patient to a mental health specialist,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build the patient’s awareness of coping strategies and match stressors with specific strategies and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assess patient’s support system and help enhance it.</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130" name="Shape 13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50</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emotional challenges of cancer can be significant, and the patient should work with clinicians who have been trained to address these impacts. As a patient navigator, your role is NOT to provide any clinical information, such as diagnosis or prognosis to patients or family members, to diagnose mental illness or counsel patients or to be the sole source of a patient’s social support. If you feel you are getting close to crossing any of these boundaries or starting to feel like you might be burning out, please reach out to a colleague or member of the clinical team for support and advice on how to proceed.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Cite: Pratt-Chapman, et. al., 2015 (PN Competencies published in JONS Feb 2015).</a:t>
            </a:r>
          </a:p>
        </p:txBody>
      </p:sp>
      <p:sp>
        <p:nvSpPr>
          <p:cNvPr id="137" name="Shape 13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51</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8" name="Shape 16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Everyone deals with difficult situations, or copes, differently. On one end of the spectrum, a few patients will have a very low ability to cope and may not be able to discuss their diagnosis, prognosis or emotions at all. These individuals cope best by focusing on the present and their treatment options; they may require referral to a social worker or mental health specialist for counseling. On the other end, a small number of patients may cope very well and be able to discuss their prognosis openly and balance the possibility of death with a realistic level of hope. Most patients will fall somewhere in the middle of this coping spectrum. Some may be able to understand the medical situation but be emotionally disconnected from the complications of the diagnosis. Others may be in touch with their emotions but cannot express those feelings in conversation. Others still may be both intellectually and emotionally connected to the situation, but unable to discuss it for long periods of time. Flip-flopping along the spectrum over time and even within a single encounter is common. Being able to determine where your patients fall on this spectrum will help you to guide a patient to a particular coping strategy.</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169" name="Shape 16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52</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Which of the following is the best way for patients to cope?</a:t>
            </a:r>
          </a:p>
          <a:p>
            <a:pPr marL="514350" indent="-514350">
              <a:buFont typeface="+mj-lt"/>
              <a:buAutoNum type="alphaUcPeriod"/>
            </a:pPr>
            <a:r>
              <a:rPr lang="en-US" dirty="0"/>
              <a:t>Praying</a:t>
            </a:r>
          </a:p>
          <a:p>
            <a:pPr marL="514350" indent="-514350">
              <a:buFont typeface="+mj-lt"/>
              <a:buAutoNum type="alphaUcPeriod"/>
            </a:pPr>
            <a:r>
              <a:rPr lang="en-US" dirty="0"/>
              <a:t>Seeking information</a:t>
            </a:r>
          </a:p>
          <a:p>
            <a:pPr marL="514350" indent="-514350">
              <a:buFont typeface="+mj-lt"/>
              <a:buAutoNum type="alphaUcPeriod"/>
            </a:pPr>
            <a:r>
              <a:rPr lang="en-US" dirty="0"/>
              <a:t>Keeping busy</a:t>
            </a:r>
          </a:p>
          <a:p>
            <a:pPr marL="514350" indent="-514350">
              <a:buFont typeface="+mj-lt"/>
              <a:buAutoNum type="alphaUcPeriod"/>
            </a:pPr>
            <a:r>
              <a:rPr lang="en-US" dirty="0"/>
              <a:t>Any of the above</a:t>
            </a:r>
          </a:p>
          <a:p>
            <a:endParaRPr lang="en-US" dirty="0"/>
          </a:p>
          <a:p>
            <a:r>
              <a:rPr lang="en-US" dirty="0"/>
              <a:t>The correct answer is any of the above.</a:t>
            </a:r>
            <a:r>
              <a:rPr lang="en-US" baseline="0" dirty="0"/>
              <a:t> The best coping methods match the patient’s needs. Let’s talk more about types of coping </a:t>
            </a:r>
            <a:r>
              <a:rPr lang="en-US" baseline="0"/>
              <a:t>and strategies that match.</a:t>
            </a:r>
            <a:endParaRPr lang="en-US"/>
          </a:p>
        </p:txBody>
      </p:sp>
      <p:sp>
        <p:nvSpPr>
          <p:cNvPr id="4" name="Slide Number Placeholder 3"/>
          <p:cNvSpPr>
            <a:spLocks noGrp="1"/>
          </p:cNvSpPr>
          <p:nvPr>
            <p:ph type="sldNum" sz="quarter" idx="10"/>
          </p:nvPr>
        </p:nvSpPr>
        <p:spPr/>
        <p:txBody>
          <a:bodyPr/>
          <a:lstStyle/>
          <a:p>
            <a:fld id="{C4664652-3942-4768-B6A6-49DC3B3CF52D}" type="slidenum">
              <a:rPr lang="en-US" smtClean="0"/>
              <a:t>53</a:t>
            </a:fld>
            <a:endParaRPr lang="en-US"/>
          </a:p>
        </p:txBody>
      </p:sp>
    </p:spTree>
    <p:extLst>
      <p:ext uri="{BB962C8B-B14F-4D97-AF65-F5344CB8AC3E}">
        <p14:creationId xmlns:p14="http://schemas.microsoft.com/office/powerpoint/2010/main" val="91001473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1" name="Shape 18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Coping should reduce the intensity and duration of the stressor itself and reduce the likelihood that stress will lead to illness. Effective coping can be thought of as coping that reduces the stressor and minimizes the negative outcomes. As you see here, there are two categories of coping: problem-focused and emotion-focused. Many people use a combination of both types, and the choice of coping depends on a number of factors, such as the type of problem, the individual’s personality, gender and age. Neither type of coping is necessarily better than the other.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Problem-focused coping aims to remove or reduce a stressor or increase the patient’s resources to manage the stressor. Emotion-focused coping aims to regulate emotional distress. You’ll notice that some of the emotion-focused strategies in this list are healthier than others. </a:t>
            </a:r>
            <a:r>
              <a:rPr lang="en-US" sz="1200" b="0" i="0" u="none" strike="noStrike" cap="none" baseline="0" dirty="0">
                <a:solidFill>
                  <a:schemeClr val="dk1"/>
                </a:solidFill>
                <a:latin typeface="+mn-lt"/>
                <a:ea typeface="Calibri"/>
                <a:cs typeface="Calibri"/>
                <a:sym typeface="Calibri"/>
              </a:rPr>
              <a:t>All stressful situations have aspects that can and cannot be changed or controlled. Problem-focused coping is great for changing the things you can control and emotion-focused coping is great for managing our response to things we can’t change. We’ll </a:t>
            </a:r>
            <a:r>
              <a:rPr lang="en-US" sz="1200" b="0" i="0" u="none" strike="noStrike" cap="none" baseline="0" dirty="0">
                <a:solidFill>
                  <a:schemeClr val="dk1"/>
                </a:solidFill>
                <a:latin typeface="Calibri"/>
                <a:ea typeface="Calibri"/>
                <a:cs typeface="Calibri"/>
                <a:sym typeface="Calibri"/>
              </a:rPr>
              <a:t>talk more about strategies and choosing them later, but research suggests that generally speaking, problem-solving and acceptance styles of coping seem to be most effective at reducing stress and distress.  </a:t>
            </a:r>
          </a:p>
        </p:txBody>
      </p:sp>
      <p:sp>
        <p:nvSpPr>
          <p:cNvPr id="182" name="Shape 18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96" name="Shape 29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Clr>
                <a:srgbClr val="44969F"/>
              </a:buClr>
              <a:buSzPct val="100000"/>
              <a:buFont typeface="Arial"/>
              <a:buNone/>
            </a:pPr>
            <a:r>
              <a:rPr lang="en-US" sz="1200" b="0" i="0" u="none" strike="noStrike" cap="none" baseline="0" dirty="0">
                <a:solidFill>
                  <a:schemeClr val="dk1"/>
                </a:solidFill>
                <a:latin typeface="Calibri"/>
                <a:ea typeface="Calibri"/>
                <a:cs typeface="Calibri"/>
                <a:sym typeface="Calibri"/>
              </a:rPr>
              <a:t>There are many ways that patients may use to cope with their stressors, depending on whether or not the stressor is controllable. Controllable stressors can be impacted by a person’s actions. For example, you do not have control over a cancer diagnosis, but you do have control over the treatment you choose. You do not have control over your genetic predisposition to cancer, but you can control your diet and physical activity habits to help lower your risk of cancer. Controllable stressors usually call for a problem-focused coping strategy. Strategies can also be either active or passive. Active strategies mean a person is actually doing something, whereas passive strategies mean a person is not doing something directly to address the stressor. Active problem-focused strategies include </a:t>
            </a:r>
            <a:r>
              <a:rPr lang="en-US" sz="1200" b="0" i="0" u="none" strike="noStrike" cap="none" baseline="0" dirty="0">
                <a:solidFill>
                  <a:srgbClr val="44969F"/>
                </a:solidFill>
                <a:latin typeface="Arial"/>
                <a:ea typeface="Arial"/>
                <a:cs typeface="Arial"/>
                <a:sym typeface="Arial"/>
              </a:rPr>
              <a:t>seeking information, setting goals, making decisions, resolving conflicts or requesting help. Passive problem-focused strategies are behavioral avoidance, which means not doing anything, or cogitative avoidance, which means denying or ignoring the stressor. For example, a person who finds blood in her stool and doesn’t go to the doctor is using behavioral avoidance. If she tells herself that it isn’t a problem then she is using cognitive avoidance.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Clr>
                <a:srgbClr val="44969F"/>
              </a:buClr>
              <a:buSzPct val="100000"/>
              <a:buFont typeface="Arial"/>
              <a:buNone/>
            </a:pPr>
            <a:r>
              <a:rPr lang="en-US" sz="1200" b="0" i="0" u="none" strike="noStrike" cap="none" baseline="0" dirty="0">
                <a:solidFill>
                  <a:schemeClr val="dk1"/>
                </a:solidFill>
                <a:latin typeface="Calibri"/>
                <a:ea typeface="Calibri"/>
                <a:cs typeface="Calibri"/>
                <a:sym typeface="Calibri"/>
              </a:rPr>
              <a:t>Uncontrollable stressors usually call for choosing healthy, emotion-focused coping strategies. If the patient recognizes that he has no control over a situation, he can begin the process of accepting the situation and finding emotional support. Active emotion-focused coping could mean looking at the situation in a new way or reframing thoughts, managing emotions or managing the physical symptoms of stress with exercise, massage, relaxation or meditation, accepting negative emotions or talking with support persons. Passive emotion-focused strategies could be s</a:t>
            </a:r>
            <a:r>
              <a:rPr lang="en-US" sz="1200" b="0" i="0" u="none" strike="noStrike" cap="none" baseline="0" dirty="0">
                <a:solidFill>
                  <a:srgbClr val="44969F"/>
                </a:solidFill>
                <a:latin typeface="Arial"/>
                <a:ea typeface="Arial"/>
                <a:cs typeface="Arial"/>
                <a:sym typeface="Arial"/>
              </a:rPr>
              <a:t>moking, over or under eating, heavy drinking, substance abuse, not caring for self by missing medications or doctor appointments or having low hygiene or keeping feelings inside.</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Some coping strategies are healthy; others are not. </a:t>
            </a:r>
            <a:r>
              <a:rPr lang="en-US" dirty="0"/>
              <a:t>Which of these types of strategies is the most healthy?</a:t>
            </a: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“active” strategies are healthy ways a patient can deal with either controllable or uncontrollable stressors. You may also see patients using passive coping strategies. A passive strategy, like denial, is very common; however, patients who avoid a problem too long can begin to neglect their health. In this case, they should be steered toward active coping strategies.</a:t>
            </a:r>
          </a:p>
        </p:txBody>
      </p:sp>
      <p:sp>
        <p:nvSpPr>
          <p:cNvPr id="297" name="Shape 29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55</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2" name="Shape 19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 need to be able to recognize the signs and symptoms of mental illness. You are NOT expected to diagnose a patient or provide counseling. If you see the signs of generalized anxiety disorder or depression in a patient, </a:t>
            </a:r>
            <a:r>
              <a:rPr lang="en-US" sz="1200" b="1" i="0" u="none" strike="noStrike" cap="none" baseline="0" dirty="0">
                <a:solidFill>
                  <a:schemeClr val="dk1"/>
                </a:solidFill>
                <a:latin typeface="Calibri"/>
                <a:ea typeface="Calibri"/>
                <a:cs typeface="Calibri"/>
                <a:sym typeface="Calibri"/>
              </a:rPr>
              <a:t>you should refer them </a:t>
            </a:r>
            <a:r>
              <a:rPr lang="en-US" sz="1200" b="0" i="0" u="none" strike="noStrike" cap="none" baseline="0" dirty="0">
                <a:solidFill>
                  <a:schemeClr val="dk1"/>
                </a:solidFill>
                <a:latin typeface="Calibri"/>
                <a:ea typeface="Calibri"/>
                <a:cs typeface="Calibri"/>
                <a:sym typeface="Calibri"/>
              </a:rPr>
              <a:t>to their clinical oncology team or an organization or program to see a mental health specialist, such as a licensed counselor, psychologist, or psychiatrist. These are all listed in the resources section as well. </a:t>
            </a:r>
          </a:p>
          <a:p>
            <a:pPr marL="0" marR="0" lvl="0" indent="0" algn="l" rtl="0">
              <a:spcBef>
                <a:spcPts val="0"/>
              </a:spcBef>
              <a:buSzPct val="25000"/>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Generalized anxiety disorder </a:t>
            </a:r>
            <a:r>
              <a:rPr lang="en-US" sz="1200" b="0" i="0" u="none" strike="noStrike" cap="none" baseline="0" dirty="0">
                <a:solidFill>
                  <a:schemeClr val="dk1"/>
                </a:solidFill>
                <a:latin typeface="Calibri"/>
                <a:ea typeface="Calibri"/>
                <a:cs typeface="Calibri"/>
                <a:sym typeface="Calibri"/>
              </a:rPr>
              <a:t>is excessive or out of control worry that hinders a patient’s daily function and lasts longer than 6 months. Signs and symptoms include trouble relaxing, startling easily, poor concentration, irritability, muscle fatigue, tension or aches, frequent headaches, trouble sleeping, sweating and sweaty palms, dry mouth or trouble swallowing, trembling or twitching, nausea, lightheadedness, shortness of breath, frequent trips to the bathroom, or hot flashes. </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1" i="0" u="none" strike="noStrike" cap="none" baseline="0" dirty="0">
                <a:solidFill>
                  <a:schemeClr val="dk1"/>
                </a:solidFill>
                <a:latin typeface="Calibri"/>
                <a:ea typeface="Calibri"/>
                <a:cs typeface="Calibri"/>
                <a:sym typeface="Calibri"/>
              </a:rPr>
              <a:t>Major depression </a:t>
            </a:r>
            <a:r>
              <a:rPr lang="en-US" sz="1200" b="0" i="0" u="none" strike="noStrike" cap="none" baseline="0" dirty="0">
                <a:solidFill>
                  <a:schemeClr val="dk1"/>
                </a:solidFill>
                <a:latin typeface="Calibri"/>
                <a:ea typeface="Calibri"/>
                <a:cs typeface="Calibri"/>
                <a:sym typeface="Calibri"/>
              </a:rPr>
              <a:t>includes severe symptoms that interfere with a patient’s ability to work, sleep, study, eat, or enjoy life. Symptoms include any combination of the following: persistent sad, anxious, or "empty" feelings; feelings of hopelessness or pessimism; feelings of guilt, worthlessness, or helplessness; irritability and restlessness; loss of interest in activities or hobbies once pleasurable, including sex; fatigue and decreased energy; difficulty concentrating, remembering details, and making decisions; insomnia, early-morning wakefulness, or excessive sleeping; overeating, or appetite loss; thoughts of suicide or suicide attempts; aches or pains, headaches, cramps, or digestive problems that do not ease even with treatment. People with depressive illnesses do not all experience the same symptoms. The severity, frequency, and duration of symptoms vary depending on the individual and his or her particular illness.</a:t>
            </a:r>
          </a:p>
          <a:p>
            <a:pPr marL="0" marR="0" lvl="0" indent="0" algn="l" rtl="0">
              <a:lnSpc>
                <a:spcPct val="100000"/>
              </a:lnSpc>
              <a:spcBef>
                <a:spcPts val="0"/>
              </a:spcBef>
              <a:spcAft>
                <a:spcPts val="0"/>
              </a:spcAft>
              <a:buClr>
                <a:schemeClr val="dk1"/>
              </a:buClr>
              <a:buFont typeface="Calibri"/>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It can be difficult to recognize depression among patients with cancer because sometimes the symptoms we look for to identify mental illness can result from cancer treatment, such as sleep disturbances, low appetite, or mood changes. When in doubt, seek assistance from a licensed professional. </a:t>
            </a:r>
          </a:p>
        </p:txBody>
      </p:sp>
      <p:sp>
        <p:nvSpPr>
          <p:cNvPr id="193" name="Shape 19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56</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9" name="Shape 19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Each patient will have a different way of expressing emotions, coping, and communicating.  It’s hard to know exactly when to refer a patient to a mental health specialist, but here are some general guidelines. As a rule of thumb, it is better to over-refer than under-refer. </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You should refer a patient to a mental health specialist if he or she exhibits or reports symptoms consistent with anxiety, depression or other mental illness; exhibits or reports significant distress, difficulty or inability to make medical decisions or take action regarding the illness or in other areas of life, difficulty in significant relationships (family, couple, etc.); displays sudden changes in behavior or acts out aggressively; becomes impulsive in actions or decision making; engages in risky or self-destructive behavior, drug or alcohol abuse, risky or compulsive sexual behavior, illegal activities or abuse of others; or expresses a desire to hurt him or herself or others. You also need to make the oncology doctor or health care team aware of these symptoms and ask for assistance from the doctor in providing a referral if you don’t have a social worker on site.</a:t>
            </a:r>
            <a:endParaRPr sz="1200" b="0" i="0" u="none" strike="noStrike" cap="none" baseline="0" dirty="0">
              <a:solidFill>
                <a:schemeClr val="dk1"/>
              </a:solidFill>
              <a:latin typeface="Calibri"/>
              <a:ea typeface="Calibri"/>
              <a:cs typeface="Calibri"/>
              <a:sym typeface="Calibri"/>
            </a:endParaRPr>
          </a:p>
        </p:txBody>
      </p:sp>
      <p:sp>
        <p:nvSpPr>
          <p:cNvPr id="200" name="Shape 20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here are some tips to help you</a:t>
            </a:r>
            <a:r>
              <a:rPr lang="en-US" baseline="0" dirty="0"/>
              <a:t> assess patients.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58</a:t>
            </a:fld>
            <a:endParaRPr lang="en-US"/>
          </a:p>
        </p:txBody>
      </p:sp>
    </p:spTree>
    <p:extLst>
      <p:ext uri="{BB962C8B-B14F-4D97-AF65-F5344CB8AC3E}">
        <p14:creationId xmlns:p14="http://schemas.microsoft.com/office/powerpoint/2010/main" val="2066466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39" name="Shape 33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types of support a patient needs will be different depending on what is missing in their support network and their current disease stage. Help the patient to break down their needs and list them in the three categories: emotional, informational and tangible. Here are some tips for helping the patient develop the list.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sz="1200" b="0" i="0" u="none" strike="noStrike" cap="none" baseline="0" dirty="0">
                <a:solidFill>
                  <a:srgbClr val="44969F"/>
                </a:solidFill>
                <a:latin typeface="+mn-lt"/>
                <a:ea typeface="Arial"/>
                <a:cs typeface="Arial"/>
                <a:sym typeface="Arial"/>
              </a:rPr>
              <a:t>To address your patient’s emotional support needs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Remind patients to spend time with family and friends for pleasure-related activities.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Model and help patients practice direct communication of feelings and needs with members of their present support network.</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Help the patient find new avenues of sharing and support such as: support groups, therapy or counseling, journaling or pets.</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To help them with their informational support needs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Find out what a patient already knows about their disease or treatment and provide information or resources for the gaps.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Let patients know where they can find credible sources of information.</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Remind patients to always check with their doctor or other relevant professional to confirm information they have heard or read.</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To help them meet their tangible support needs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Remind patients to speak with their supervisor and HR department if they need work accommodations. They may well qualify for accommodations through the American Disabilities Act.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For patients with small children swapping child care can allow for ‘days off’ following difficult treatment.</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Churches or other community organizations like PTA or senior centers can be a good source of support for things such as rides to a doctor appointment, bringing in meals, or helping with chores.</a:t>
            </a:r>
          </a:p>
        </p:txBody>
      </p:sp>
      <p:sp>
        <p:nvSpPr>
          <p:cNvPr id="340" name="Shape 34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59</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We’re going to start by talking about the first to A’s that go hand-in-hand: asking and assessing. </a:t>
            </a:r>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Find out who is available to support the patient and figure out what type of support they are best at providing. Ask about family members such as a spouse or partner, children, parents, siblings; close friends; co-workers; clergy or acquaintances through their church, neighborhood, school or other activities. </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It’s important to be practical about available support. Some people may be willing to help but unable because of other obligations or logistical issues. Other people may be good at providing some types of support, but not others. With the list of potential support individuals, make notes about their ability or willingness to help. Consider the factors shown here when evaluating potential members of a social support network.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171450" marR="0" lvl="0" indent="-1714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200" b="0" i="0" u="none" strike="noStrike" cap="none" baseline="0" dirty="0">
                <a:solidFill>
                  <a:srgbClr val="44969F"/>
                </a:solidFill>
                <a:latin typeface="+mn-lt"/>
                <a:ea typeface="Arial"/>
                <a:cs typeface="Arial"/>
                <a:sym typeface="Arial"/>
              </a:rPr>
              <a:t>Assess accessibility by asking if</a:t>
            </a:r>
            <a:r>
              <a:rPr lang="en-US" sz="1200" b="0" i="0" u="none" strike="noStrike" cap="none" baseline="0" dirty="0">
                <a:solidFill>
                  <a:schemeClr val="dk1"/>
                </a:solidFill>
                <a:latin typeface="Calibri"/>
                <a:ea typeface="Calibri"/>
                <a:cs typeface="Calibri"/>
                <a:sym typeface="Calibri"/>
              </a:rPr>
              <a:t> someone is able to help or do they have geographic, time or financial constraints that make it difficult to help.</a:t>
            </a:r>
            <a:endParaRPr lang="en-US" sz="1200" b="0" i="0" u="none" strike="noStrike" cap="none" baseline="0" dirty="0">
              <a:solidFill>
                <a:srgbClr val="44969F"/>
              </a:solidFill>
              <a:latin typeface="+mn-lt"/>
              <a:ea typeface="Arial"/>
              <a:cs typeface="Arial"/>
              <a:sym typeface="Arial"/>
            </a:endParaRPr>
          </a:p>
          <a:p>
            <a:pPr marL="171450" marR="0" lvl="0" indent="-1714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200" b="0" i="0" u="none" strike="noStrike" cap="none" baseline="0" dirty="0">
                <a:solidFill>
                  <a:srgbClr val="44969F"/>
                </a:solidFill>
                <a:latin typeface="+mn-lt"/>
                <a:ea typeface="Arial"/>
                <a:cs typeface="Arial"/>
                <a:sym typeface="Arial"/>
              </a:rPr>
              <a:t>Assess willingness to offer support by asking if </a:t>
            </a:r>
            <a:r>
              <a:rPr lang="en-US" sz="1200" b="0" i="0" u="none" strike="noStrike" cap="none" baseline="0" dirty="0">
                <a:solidFill>
                  <a:schemeClr val="dk1"/>
                </a:solidFill>
                <a:latin typeface="Calibri"/>
                <a:ea typeface="Calibri"/>
                <a:cs typeface="Calibri"/>
                <a:sym typeface="Calibri"/>
              </a:rPr>
              <a:t>people are enthusiastic about helping or if they have offered their support.</a:t>
            </a:r>
          </a:p>
          <a:p>
            <a:pPr marL="171450" marR="0" lvl="0" indent="-1714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200" b="0" i="0" u="none" strike="noStrike" cap="none" baseline="0" dirty="0">
                <a:solidFill>
                  <a:srgbClr val="44969F"/>
                </a:solidFill>
                <a:latin typeface="+mn-lt"/>
                <a:ea typeface="Arial"/>
                <a:cs typeface="Arial"/>
                <a:sym typeface="Arial"/>
              </a:rPr>
              <a:t>Assess strains with individuals by asking if </a:t>
            </a:r>
            <a:r>
              <a:rPr lang="en-US" sz="1200" b="0" i="0" u="none" strike="noStrike" cap="none" baseline="0" dirty="0">
                <a:solidFill>
                  <a:schemeClr val="dk1"/>
                </a:solidFill>
                <a:latin typeface="Calibri"/>
                <a:ea typeface="Calibri"/>
                <a:cs typeface="Calibri"/>
                <a:sym typeface="Calibri"/>
              </a:rPr>
              <a:t>there are interpersonal strains or stressors with an individual or within a support network.</a:t>
            </a:r>
          </a:p>
          <a:p>
            <a:pPr marL="171450" marR="0" lvl="0" indent="-1714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200" b="0" i="0" u="none" strike="noStrike" cap="none" baseline="0" dirty="0">
                <a:solidFill>
                  <a:srgbClr val="44969F"/>
                </a:solidFill>
                <a:latin typeface="+mn-lt"/>
                <a:ea typeface="Arial"/>
                <a:cs typeface="Arial"/>
                <a:sym typeface="Arial"/>
              </a:rPr>
              <a:t>And assess relationship patterns by asking if </a:t>
            </a:r>
            <a:r>
              <a:rPr lang="en-US" sz="1200" b="0" i="0" u="none" strike="noStrike" cap="none" baseline="0" dirty="0">
                <a:solidFill>
                  <a:schemeClr val="dk1"/>
                </a:solidFill>
                <a:latin typeface="Calibri"/>
                <a:ea typeface="Calibri"/>
                <a:cs typeface="Calibri"/>
                <a:sym typeface="Calibri"/>
              </a:rPr>
              <a:t>the patient is closely involved with people on their support network or if it would be awkward to ask some for help because they have a more distant relationship with the patient.</a:t>
            </a:r>
          </a:p>
          <a:p>
            <a:pPr marL="0" marR="0" lvl="0" indent="0" algn="l" defTabSz="914400" rtl="0" eaLnBrk="1" fontAlgn="auto" latinLnBrk="0" hangingPunct="1">
              <a:lnSpc>
                <a:spcPct val="100000"/>
              </a:lnSpc>
              <a:spcBef>
                <a:spcPts val="0"/>
              </a:spcBef>
              <a:spcAft>
                <a:spcPts val="0"/>
              </a:spcAft>
              <a:buClrTx/>
              <a:buSzPct val="25000"/>
              <a:buFont typeface="Arial" panose="020B0604020202020204" pitchFamily="34" charset="0"/>
              <a:buNone/>
              <a:tabLst/>
              <a:defRPr/>
            </a:pPr>
            <a:endParaRPr lang="en-US" sz="1200" b="0" i="0" u="none" strike="noStrike" cap="none" baseline="0" dirty="0">
              <a:solidFill>
                <a:schemeClr val="dk1"/>
              </a:solidFill>
              <a:latin typeface="Calibri"/>
              <a:ea typeface="Calibri"/>
              <a:cs typeface="Calibri"/>
              <a:sym typeface="Calibri"/>
            </a:endParaRPr>
          </a:p>
        </p:txBody>
      </p:sp>
      <p:sp>
        <p:nvSpPr>
          <p:cNvPr id="363" name="Shape 36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60</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Shape 38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81" name="Shape 38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1" indent="0" algn="l" defTabSz="914400" rtl="0" eaLnBrk="1" fontAlgn="auto" latinLnBrk="0" hangingPunct="1">
              <a:lnSpc>
                <a:spcPct val="90000"/>
              </a:lnSpc>
              <a:spcBef>
                <a:spcPts val="0"/>
              </a:spcBef>
              <a:spcAft>
                <a:spcPts val="0"/>
              </a:spcAft>
              <a:buClr>
                <a:schemeClr val="dk1"/>
              </a:buClr>
              <a:buSzPct val="100000"/>
              <a:buFont typeface="Arial"/>
              <a:buNone/>
              <a:tabLst/>
              <a:defRPr/>
            </a:pPr>
            <a:r>
              <a:rPr lang="en-US" sz="1200" b="0" i="0" u="none" strike="noStrike" cap="none" baseline="0" dirty="0">
                <a:solidFill>
                  <a:schemeClr val="dk1"/>
                </a:solidFill>
                <a:latin typeface="Calibri"/>
                <a:ea typeface="Calibri"/>
                <a:cs typeface="Calibri"/>
                <a:sym typeface="Calibri"/>
              </a:rPr>
              <a:t>Navigators are in a unique position to provide patient support and there are several ways a patient navigator can help enhance a patient’s support network. Before encouraging a patient to reach out for social support, identify their social support needs and make a list of individuals who could best provide for those needs. Then you can match the needs with available support. It may help to do this in a 3-step process. First, asses the patient’s needs, including readiness to accept help. Some patients are not accustomed to asking for help or they may not be willing to accept it. Second, assess the current support network or potential new sources of support. </a:t>
            </a:r>
            <a:r>
              <a:rPr lang="en-US" sz="1600" b="0" i="0" u="none" strike="noStrike" cap="none" baseline="0" dirty="0">
                <a:solidFill>
                  <a:schemeClr val="dk1"/>
                </a:solidFill>
                <a:latin typeface="Arial"/>
                <a:ea typeface="Arial"/>
                <a:cs typeface="Arial"/>
                <a:sym typeface="Arial"/>
              </a:rPr>
              <a:t>What can supportive individuals provide? Be practical about available support. </a:t>
            </a:r>
            <a:r>
              <a:rPr lang="en-US" sz="1200" b="0" i="0" u="none" strike="noStrike" cap="none" baseline="0" dirty="0">
                <a:solidFill>
                  <a:schemeClr val="dk1"/>
                </a:solidFill>
                <a:latin typeface="Calibri"/>
                <a:ea typeface="Calibri"/>
                <a:cs typeface="Calibri"/>
                <a:sym typeface="Calibri"/>
              </a:rPr>
              <a:t>Third, match each patient need with an appropriate support source. There is </a:t>
            </a:r>
            <a:r>
              <a:rPr lang="en-US" sz="1200" b="0" i="0" u="none" strike="noStrike" cap="none" baseline="0" dirty="0">
                <a:solidFill>
                  <a:schemeClr val="dk1"/>
                </a:solidFill>
                <a:latin typeface="Arial"/>
                <a:ea typeface="Arial"/>
                <a:cs typeface="Arial"/>
                <a:sym typeface="Arial"/>
              </a:rPr>
              <a:t>maximum benefit when social support matches the patient’s need.</a:t>
            </a:r>
          </a:p>
          <a:p>
            <a:pPr marL="0" marR="0" lvl="1" indent="0" algn="l" rtl="0">
              <a:lnSpc>
                <a:spcPct val="90000"/>
              </a:lnSpc>
              <a:spcBef>
                <a:spcPts val="0"/>
              </a:spcBef>
              <a:spcAft>
                <a:spcPts val="0"/>
              </a:spcAft>
              <a:buClr>
                <a:schemeClr val="dk1"/>
              </a:buClr>
              <a:buSzPct val="100000"/>
              <a:buFont typeface="Arial"/>
              <a:buNone/>
            </a:pPr>
            <a:endParaRPr lang="en-US" sz="1200" b="0" i="0" u="none" strike="noStrike" cap="none" baseline="0" dirty="0">
              <a:solidFill>
                <a:schemeClr val="dk1"/>
              </a:solidFill>
              <a:latin typeface="Calibri"/>
              <a:ea typeface="Calibri"/>
              <a:cs typeface="Calibri"/>
              <a:sym typeface="Calibri"/>
            </a:endParaRPr>
          </a:p>
        </p:txBody>
      </p:sp>
      <p:sp>
        <p:nvSpPr>
          <p:cNvPr id="382" name="Shape 38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61</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000"/>
              </a:spcBef>
              <a:spcAft>
                <a:spcPts val="1000"/>
              </a:spcAft>
              <a:buNone/>
            </a:pPr>
            <a:r>
              <a:rPr lang="en-US" sz="1200" dirty="0"/>
              <a:t>Caregivers</a:t>
            </a:r>
            <a:r>
              <a:rPr lang="en-US" sz="1200" baseline="0" dirty="0"/>
              <a:t> play an important role in helping patients. You can e</a:t>
            </a:r>
            <a:r>
              <a:rPr lang="en-US" sz="1200" dirty="0"/>
              <a:t>ncourage patients to bring a caregiver with them to their appointments for support and to help them write down questions and answers about their care. Remember that caregivers need support, too,</a:t>
            </a:r>
            <a:r>
              <a:rPr lang="en-US" sz="1200" baseline="0" dirty="0"/>
              <a:t> and h</a:t>
            </a:r>
            <a:r>
              <a:rPr lang="en-US" sz="1200" dirty="0"/>
              <a:t>elp caregivers find ways to rejuvenate and care for themselves so they can continue to care for the patient.</a:t>
            </a:r>
            <a:r>
              <a:rPr lang="en-US" sz="1200" baseline="0" dirty="0"/>
              <a:t> </a:t>
            </a:r>
            <a:r>
              <a:rPr lang="en-US" sz="1200" dirty="0" err="1"/>
              <a:t>CancerCare</a:t>
            </a:r>
            <a:r>
              <a:rPr lang="en-US" sz="1200" dirty="0"/>
              <a:t> provides free support</a:t>
            </a:r>
            <a:r>
              <a:rPr lang="en-US" sz="1200" baseline="0" dirty="0"/>
              <a:t> and is a good place to refer caregivers. </a:t>
            </a:r>
          </a:p>
          <a:p>
            <a:pPr marL="0" indent="0">
              <a:spcBef>
                <a:spcPts val="1000"/>
              </a:spcBef>
              <a:spcAft>
                <a:spcPts val="1000"/>
              </a:spcAft>
              <a:buNone/>
            </a:pPr>
            <a:endParaRPr lang="en-US" sz="1200" baseline="0" dirty="0"/>
          </a:p>
          <a:p>
            <a:pPr marL="0" indent="0">
              <a:spcBef>
                <a:spcPts val="1000"/>
              </a:spcBef>
              <a:spcAft>
                <a:spcPts val="1000"/>
              </a:spcAft>
              <a:buNone/>
            </a:pPr>
            <a:endParaRPr lang="en-US" sz="120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62</a:t>
            </a:fld>
            <a:endParaRPr lang="en-US"/>
          </a:p>
        </p:txBody>
      </p:sp>
    </p:spTree>
    <p:extLst>
      <p:ext uri="{BB962C8B-B14F-4D97-AF65-F5344CB8AC3E}">
        <p14:creationId xmlns:p14="http://schemas.microsoft.com/office/powerpoint/2010/main" val="227496123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In this lesson you learned to:</a:t>
            </a:r>
          </a:p>
          <a:p>
            <a:pPr marL="171450" indent="-171450">
              <a:buFont typeface="Arial" panose="020B0604020202020204" pitchFamily="34" charset="0"/>
              <a:buChar char="•"/>
            </a:pPr>
            <a:r>
              <a:rPr lang="en-US" sz="1200" dirty="0"/>
              <a:t>Determine a patient’s barriers</a:t>
            </a:r>
          </a:p>
          <a:p>
            <a:pPr marL="171450" indent="-171450">
              <a:buFont typeface="Arial" panose="020B0604020202020204" pitchFamily="34" charset="0"/>
              <a:buChar char="•"/>
            </a:pPr>
            <a:r>
              <a:rPr lang="en-US" sz="1200" dirty="0"/>
              <a:t>Assess patient’s strengths and ability to remove barriers</a:t>
            </a:r>
          </a:p>
          <a:p>
            <a:pPr marL="171450" indent="-171450">
              <a:buFont typeface="Arial" panose="020B0604020202020204" pitchFamily="34" charset="0"/>
              <a:buChar char="•"/>
            </a:pPr>
            <a:r>
              <a:rPr lang="en-US" sz="1200" dirty="0"/>
              <a:t>Describe strategies to remain neutral and non-judgmental</a:t>
            </a:r>
          </a:p>
          <a:p>
            <a:pPr marL="171450" indent="-171450">
              <a:buFont typeface="Arial" panose="020B0604020202020204" pitchFamily="34" charset="0"/>
              <a:buChar char="•"/>
            </a:pPr>
            <a:r>
              <a:rPr lang="en-US" sz="1200" dirty="0"/>
              <a:t>Determine and prioritize challenges to accessing care with a patient</a:t>
            </a:r>
          </a:p>
          <a:p>
            <a:pPr marL="171450" indent="-171450">
              <a:buFont typeface="Arial" panose="020B0604020202020204" pitchFamily="34" charset="0"/>
              <a:buChar char="•"/>
            </a:pPr>
            <a:r>
              <a:rPr lang="en-US" sz="1200" dirty="0"/>
              <a:t>Use problem-solving strategies to develop a plan with the patient</a:t>
            </a:r>
          </a:p>
          <a:p>
            <a:pPr marL="171450" indent="-171450">
              <a:buFont typeface="Arial" panose="020B0604020202020204" pitchFamily="34" charset="0"/>
              <a:buChar char="•"/>
            </a:pPr>
            <a:r>
              <a:rPr lang="en-US" sz="1200" dirty="0"/>
              <a:t>Assess a patient’s ability to cope with their diagnosis and treatment</a:t>
            </a:r>
          </a:p>
          <a:p>
            <a:pPr marL="171450" indent="-171450">
              <a:buFont typeface="Arial" panose="020B0604020202020204" pitchFamily="34" charset="0"/>
              <a:buChar char="•"/>
            </a:pPr>
            <a:r>
              <a:rPr lang="en-US" sz="1200" dirty="0"/>
              <a:t>Describe and apply strategies for helping patients cope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63</a:t>
            </a:fld>
            <a:endParaRPr lang="en-US"/>
          </a:p>
        </p:txBody>
      </p:sp>
    </p:spTree>
    <p:extLst>
      <p:ext uri="{BB962C8B-B14F-4D97-AF65-F5344CB8AC3E}">
        <p14:creationId xmlns:p14="http://schemas.microsoft.com/office/powerpoint/2010/main" val="3488658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Before you can help a</a:t>
            </a:r>
            <a:r>
              <a:rPr lang="en-US" sz="1200" kern="1200" baseline="0" dirty="0">
                <a:solidFill>
                  <a:schemeClr val="tx1"/>
                </a:solidFill>
                <a:effectLst/>
                <a:latin typeface="+mn-lt"/>
                <a:ea typeface="+mn-ea"/>
                <a:cs typeface="+mn-cs"/>
              </a:rPr>
              <a:t> patient with barriers</a:t>
            </a:r>
            <a:r>
              <a:rPr lang="en-US" sz="1200" kern="1200" dirty="0">
                <a:solidFill>
                  <a:schemeClr val="tx1"/>
                </a:solidFill>
                <a:effectLst/>
                <a:latin typeface="+mn-lt"/>
                <a:ea typeface="+mn-ea"/>
                <a:cs typeface="+mn-cs"/>
              </a:rPr>
              <a:t>, you need to build </a:t>
            </a:r>
            <a:r>
              <a:rPr lang="en-US" sz="1200" kern="1200" baseline="0" dirty="0">
                <a:solidFill>
                  <a:schemeClr val="tx1"/>
                </a:solidFill>
                <a:effectLst/>
                <a:latin typeface="+mn-lt"/>
                <a:ea typeface="+mn-ea"/>
                <a:cs typeface="+mn-cs"/>
              </a:rPr>
              <a:t>trust and rapport. Caregivers often need your help, too. Patients and caregivers sometimes underestimate the amount of help that is available to them, while helpers often underestimate how uncomfortable patients feel in asking for help</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 As a navigator, your role is to make sure these issues don’t stop patients from getting help from you.</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dirty="0"/>
              <a:t>Clearly explain your role as a patient navigator, </a:t>
            </a:r>
            <a:r>
              <a:rPr lang="en-US" baseline="0" dirty="0"/>
              <a:t>so the patient and their caregivers have a good understanding of what you have to offer. Even if they do not need specific services right away, they will be able to identify you as a resource if they need it later on. </a:t>
            </a:r>
          </a:p>
          <a:p>
            <a:endParaRPr lang="en-US" baseline="0" dirty="0"/>
          </a:p>
          <a:p>
            <a:r>
              <a:rPr lang="en-US" dirty="0"/>
              <a:t>Make sure your patients and their caregivers can see that you are interested and genuinely care about them.</a:t>
            </a:r>
            <a:r>
              <a:rPr lang="en-US" baseline="0" dirty="0"/>
              <a:t> Empathize with what they are going through so that you can anticipate their feelings. Some people are very private or take pride in being strong and independent. The cancer diagnosis or treatment experience may be the first time that a patient has ever needed financial or psychosocial help. So it may be hard for them to share personal information with a stranger or admit to needing help. Let the patient know that it is very common and even normal for people in their situations to have these feelings or needs. Anticipate their needs and initiate the discussion about their needs so that they do not have to. Building rapport may not be quick to develop but it is important to meeting the patient’s expectations of trust and reliability.  </a:t>
            </a:r>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a:t>
            </a:r>
            <a:r>
              <a:rPr lang="en-US" baseline="0" dirty="0"/>
              <a:t> </a:t>
            </a:r>
            <a:r>
              <a:rPr lang="en-US" dirty="0"/>
              <a:t>some simple tips that will help you and</a:t>
            </a:r>
            <a:r>
              <a:rPr lang="en-US" baseline="0" dirty="0"/>
              <a:t> the patient</a:t>
            </a:r>
            <a:r>
              <a:rPr lang="en-US" dirty="0"/>
              <a:t> feel more relaxed and able to communicate</a:t>
            </a:r>
            <a:r>
              <a:rPr lang="en-US" baseline="0" dirty="0"/>
              <a:t> better</a:t>
            </a:r>
            <a:r>
              <a:rPr lang="en-US" dirty="0"/>
              <a:t>.</a:t>
            </a:r>
          </a:p>
          <a:p>
            <a:endParaRPr lang="en-US" dirty="0"/>
          </a:p>
          <a:p>
            <a:r>
              <a:rPr lang="en-US" dirty="0"/>
              <a:t>Use non-threatening and ‘safe topics’ for initial small talk,</a:t>
            </a:r>
            <a:r>
              <a:rPr lang="en-US" baseline="0" dirty="0"/>
              <a:t> e</a:t>
            </a:r>
            <a:r>
              <a:rPr lang="en-US" dirty="0"/>
              <a:t>specially before talking about cancer or serious medical problems. Talk about shared experiences, such as the weather</a:t>
            </a:r>
            <a:r>
              <a:rPr lang="en-US" baseline="0" dirty="0"/>
              <a:t> or</a:t>
            </a:r>
            <a:r>
              <a:rPr lang="en-US" dirty="0"/>
              <a:t> how you travelled to where you are. Try not to talk too much about yourself.</a:t>
            </a:r>
          </a:p>
          <a:p>
            <a:endParaRPr lang="en-US" dirty="0"/>
          </a:p>
          <a:p>
            <a:r>
              <a:rPr lang="en-US" dirty="0"/>
              <a:t>Listen to what the other person is saying and use open-ended questions. Reflect what you are hearing to let the patient know you are listening. We will talk more about these concepts in module 5. </a:t>
            </a:r>
          </a:p>
          <a:p>
            <a:endParaRPr lang="en-US" dirty="0"/>
          </a:p>
          <a:p>
            <a:r>
              <a:rPr lang="en-US" dirty="0"/>
              <a:t>Be aware of your body language and other non-verbal signals you are sending.  Eye</a:t>
            </a:r>
            <a:r>
              <a:rPr lang="en-US" baseline="0" dirty="0"/>
              <a:t> contact is important, but </a:t>
            </a:r>
            <a:r>
              <a:rPr lang="en-US" dirty="0"/>
              <a:t>be aware of cultural norms about eye contact. Relax and lean slightly toward the patient to show that you are listening listening, and mirror their body-language if appropriate. An example of mirroring would be crossing</a:t>
            </a:r>
            <a:r>
              <a:rPr lang="en-US" baseline="0" dirty="0"/>
              <a:t> your legs if the patient crosses her legs</a:t>
            </a:r>
            <a:r>
              <a:rPr lang="en-US" dirty="0"/>
              <a:t>. </a:t>
            </a:r>
          </a:p>
          <a:p>
            <a:endParaRPr lang="en-US" dirty="0"/>
          </a:p>
          <a:p>
            <a:r>
              <a:rPr lang="en-US" dirty="0"/>
              <a:t>Be empathetic.</a:t>
            </a:r>
            <a:r>
              <a:rPr lang="en-US" baseline="0" dirty="0"/>
              <a:t> </a:t>
            </a:r>
            <a:r>
              <a:rPr lang="en-US" dirty="0"/>
              <a:t>Show that you can see the other person’s point of view without judgment. Rapport is all about finding similarities and ‘being on the same wavelength’ as somebody else. </a:t>
            </a:r>
          </a:p>
          <a:p>
            <a:endParaRPr lang="en-US" baseline="0" dirty="0"/>
          </a:p>
          <a:p>
            <a:r>
              <a:rPr lang="en-US" baseline="0" dirty="0"/>
              <a:t>Let’s watch an example of a navigator building rapport with a patient.</a:t>
            </a:r>
            <a:endParaRPr lang="en-US" dirty="0"/>
          </a:p>
          <a:p>
            <a:endParaRPr lang="en-US" dirty="0"/>
          </a:p>
          <a:p>
            <a:endParaRPr lang="en-US" dirty="0"/>
          </a:p>
          <a:p>
            <a:r>
              <a:rPr lang="en-US" dirty="0"/>
              <a:t>Source : www.skillsyouneed.com/rapport </a:t>
            </a:r>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266333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Etta-Cheri</a:t>
            </a:r>
            <a:r>
              <a:rPr lang="en-US" baseline="0" dirty="0"/>
              <a:t> just met a new patient. Let’s watch what she does. </a:t>
            </a:r>
          </a:p>
          <a:p>
            <a:endParaRPr lang="en-US" baseline="0" dirty="0"/>
          </a:p>
          <a:p>
            <a:r>
              <a:rPr lang="en-US" b="1" u="sng" baseline="0" dirty="0"/>
              <a:t>Video transcript:</a:t>
            </a:r>
          </a:p>
          <a:p>
            <a:r>
              <a:rPr lang="en-US" sz="1200" kern="1200" dirty="0">
                <a:solidFill>
                  <a:schemeClr val="tx1"/>
                </a:solidFill>
                <a:effectLst/>
                <a:latin typeface="+mn-lt"/>
                <a:ea typeface="+mn-ea"/>
                <a:cs typeface="+mn-cs"/>
              </a:rPr>
              <a:t>Patient Navigator: Hi Eric, nice to meet you. I’m the patient navigator here at the cancer center. I will be working with you through your entire treatment process and my job is to help you by removing barriers to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What does that mean, barriers?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It means that if an insurance issue comes up or you need transportation or if there is something else keeping you from getting your treatment, I’m the person to help you with it. We’ll be partners throughout this process. I can connect you to difference services, help you find resources, or specific needs, like childcare or transportation. And I want you to get information about your options by giving you informational materials or finding you the right person to talk to. Does that make sense?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I guess so.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PN: Ok, well please feel free to ask me any questions, that’s what I’m here for. </a:t>
            </a:r>
          </a:p>
          <a:p>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39497705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5.jpeg"/><Relationship Id="rId5" Type="http://schemas.openxmlformats.org/officeDocument/2006/relationships/slideMaster" Target="../slideMasters/slideMaster1.xml"/><Relationship Id="rId4" Type="http://schemas.openxmlformats.org/officeDocument/2006/relationships/tags" Target="../tags/tag8.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custDataLst>
              <p:tags r:id="rId1"/>
            </p:custDataLst>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custDataLst>
              <p:tags r:id="rId2"/>
            </p:custDataLst>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Rectangle 4"/>
          <p:cNvSpPr>
            <a:spLocks noGrp="1" noChangeArrowheads="1"/>
          </p:cNvSpPr>
          <p:nvPr>
            <p:ph type="ftr" sz="quarter" idx="10"/>
            <p:custDataLst>
              <p:tags r:id="rId3"/>
            </p:custDataLst>
          </p:nvPr>
        </p:nvSpPr>
        <p:spPr/>
        <p:txBody>
          <a:bodyPr/>
          <a:lstStyle>
            <a:lvl1pPr>
              <a:defRPr/>
            </a:lvl1pPr>
          </a:lstStyle>
          <a:p>
            <a:pPr>
              <a:defRPr/>
            </a:pPr>
            <a:endParaRPr lang="en-US"/>
          </a:p>
        </p:txBody>
      </p:sp>
      <p:sp>
        <p:nvSpPr>
          <p:cNvPr id="8" name="Rectangle 5"/>
          <p:cNvSpPr>
            <a:spLocks noGrp="1" noChangeArrowheads="1"/>
          </p:cNvSpPr>
          <p:nvPr>
            <p:ph type="sldNum" sz="quarter" idx="11"/>
            <p:custDataLst>
              <p:tags r:id="rId4"/>
            </p:custDataLst>
          </p:nvPr>
        </p:nvSpPr>
        <p:spPr/>
        <p:txBody>
          <a:bodyPr/>
          <a:lstStyle>
            <a:lvl1pPr>
              <a:defRPr/>
            </a:lvl1pPr>
          </a:lstStyle>
          <a:p>
            <a:pPr>
              <a:defRPr/>
            </a:pPr>
            <a:fld id="{AB0E1DD1-5B1C-47D8-8020-27663BBEDAEE}" type="slidenum">
              <a:rPr lang="en-US"/>
              <a:pPr>
                <a:defRPr/>
              </a:pPr>
              <a:t>‹#›</a:t>
            </a:fld>
            <a:endParaRPr lang="en-US"/>
          </a:p>
        </p:txBody>
      </p:sp>
    </p:spTree>
    <p:extLst>
      <p:ext uri="{BB962C8B-B14F-4D97-AF65-F5344CB8AC3E}">
        <p14:creationId xmlns:p14="http://schemas.microsoft.com/office/powerpoint/2010/main" val="721909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
        <p:nvSpPr>
          <p:cNvPr id="6" name="Rectangle 4"/>
          <p:cNvSpPr>
            <a:spLocks noGrp="1" noChangeArrowheads="1"/>
          </p:cNvSpPr>
          <p:nvPr>
            <p:ph type="ftr" sz="quarter" idx="10"/>
          </p:nvPr>
        </p:nvSpPr>
        <p:spPr/>
        <p:txBody>
          <a:bodyPr/>
          <a:lstStyle>
            <a:lvl1pPr>
              <a:defRPr/>
            </a:lvl1pPr>
          </a:lstStyle>
          <a:p>
            <a:pPr>
              <a:defRPr/>
            </a:pPr>
            <a:endParaRPr lang="en-US"/>
          </a:p>
        </p:txBody>
      </p:sp>
      <p:sp>
        <p:nvSpPr>
          <p:cNvPr id="7" name="Rectangle 5"/>
          <p:cNvSpPr>
            <a:spLocks noGrp="1" noChangeArrowheads="1"/>
          </p:cNvSpPr>
          <p:nvPr>
            <p:ph type="sldNum" sz="quarter" idx="11"/>
          </p:nvPr>
        </p:nvSpPr>
        <p:spPr/>
        <p:txBody>
          <a:bodyPr/>
          <a:lstStyle>
            <a:lvl1pPr>
              <a:defRPr/>
            </a:lvl1pPr>
          </a:lstStyle>
          <a:p>
            <a:pPr>
              <a:defRPr/>
            </a:pPr>
            <a:fld id="{3C064367-E758-4898-A742-DF6C50491138}" type="slidenum">
              <a:rPr lang="en-US"/>
              <a:pPr>
                <a:defRPr/>
              </a:pPr>
              <a:t>‹#›</a:t>
            </a:fld>
            <a:endParaRPr lang="en-US"/>
          </a:p>
        </p:txBody>
      </p:sp>
    </p:spTree>
    <p:extLst>
      <p:ext uri="{BB962C8B-B14F-4D97-AF65-F5344CB8AC3E}">
        <p14:creationId xmlns:p14="http://schemas.microsoft.com/office/powerpoint/2010/main" val="2473504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pic>
        <p:nvPicPr>
          <p:cNvPr id="7" name="Picture 10"/>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custDataLst>
              <p:tags r:id="rId1"/>
            </p:custDataLst>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custDataLst>
              <p:tags r:id="rId2"/>
            </p:custDataLst>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custDataLst>
              <p:tags r:id="rId3"/>
            </p:custDataLst>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custDataLst>
              <p:tags r:id="rId4"/>
            </p:custDataLst>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custDataLst>
              <p:tags r:id="rId5"/>
            </p:custDataLst>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4"/>
          <p:cNvSpPr>
            <a:spLocks noGrp="1" noChangeArrowheads="1"/>
          </p:cNvSpPr>
          <p:nvPr>
            <p:ph type="ftr" sz="quarter" idx="10"/>
            <p:custDataLst>
              <p:tags r:id="rId6"/>
            </p:custDataLst>
          </p:nvPr>
        </p:nvSpPr>
        <p:spPr/>
        <p:txBody>
          <a:bodyPr/>
          <a:lstStyle>
            <a:lvl1pPr>
              <a:defRPr/>
            </a:lvl1pPr>
          </a:lstStyle>
          <a:p>
            <a:pPr>
              <a:defRPr/>
            </a:pPr>
            <a:endParaRPr lang="en-US"/>
          </a:p>
        </p:txBody>
      </p:sp>
      <p:sp>
        <p:nvSpPr>
          <p:cNvPr id="11" name="Rectangle 5"/>
          <p:cNvSpPr>
            <a:spLocks noGrp="1" noChangeArrowheads="1"/>
          </p:cNvSpPr>
          <p:nvPr>
            <p:ph type="sldNum" sz="quarter" idx="11"/>
            <p:custDataLst>
              <p:tags r:id="rId7"/>
            </p:custDataLst>
          </p:nvPr>
        </p:nvSpPr>
        <p:spPr/>
        <p:txBody>
          <a:bodyPr/>
          <a:lstStyle>
            <a:lvl1pPr>
              <a:defRPr/>
            </a:lvl1pPr>
          </a:lstStyle>
          <a:p>
            <a:pPr>
              <a:defRPr/>
            </a:pPr>
            <a:fld id="{555DD7F6-F789-40F1-A410-2CC8E4EFB433}" type="slidenum">
              <a:rPr lang="en-US"/>
              <a:pPr>
                <a:defRPr/>
              </a:pPr>
              <a:t>‹#›</a:t>
            </a:fld>
            <a:endParaRPr lang="en-US"/>
          </a:p>
        </p:txBody>
      </p:sp>
    </p:spTree>
    <p:extLst>
      <p:ext uri="{BB962C8B-B14F-4D97-AF65-F5344CB8AC3E}">
        <p14:creationId xmlns:p14="http://schemas.microsoft.com/office/powerpoint/2010/main" val="295538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1"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1"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9"/>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10"/>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 id="2147483724" r:id="rId7"/>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12" Type="http://schemas.openxmlformats.org/officeDocument/2006/relationships/notesSlide" Target="../notesSlides/notesSlide1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slideLayout" Target="../slideLayouts/slideLayout2.xml"/><Relationship Id="rId5" Type="http://schemas.openxmlformats.org/officeDocument/2006/relationships/tags" Target="../tags/tag33.xml"/><Relationship Id="rId10" Type="http://schemas.openxmlformats.org/officeDocument/2006/relationships/tags" Target="../tags/tag38.xml"/><Relationship Id="rId4" Type="http://schemas.openxmlformats.org/officeDocument/2006/relationships/tags" Target="../tags/tag32.xml"/><Relationship Id="rId9"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44.xml"/><Relationship Id="rId7" Type="http://schemas.openxmlformats.org/officeDocument/2006/relationships/diagramLayout" Target="../diagrams/layout2.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diagramData" Target="../diagrams/data2.xml"/><Relationship Id="rId5" Type="http://schemas.openxmlformats.org/officeDocument/2006/relationships/notesSlide" Target="../notesSlides/notesSlide13.xml"/><Relationship Id="rId10" Type="http://schemas.microsoft.com/office/2007/relationships/diagramDrawing" Target="../diagrams/drawing2.xml"/><Relationship Id="rId4" Type="http://schemas.openxmlformats.org/officeDocument/2006/relationships/slideLayout" Target="../slideLayouts/slideLayout2.xml"/><Relationship Id="rId9" Type="http://schemas.openxmlformats.org/officeDocument/2006/relationships/diagramColors" Target="../diagrams/colors2.xml"/></Relationships>
</file>

<file path=ppt/slides/_rels/slide14.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slideLayout" Target="../slideLayouts/slideLayout2.xml"/><Relationship Id="rId3" Type="http://schemas.openxmlformats.org/officeDocument/2006/relationships/tags" Target="../tags/tag47.xml"/><Relationship Id="rId7" Type="http://schemas.openxmlformats.org/officeDocument/2006/relationships/tags" Target="../tags/tag51.xml"/><Relationship Id="rId12" Type="http://schemas.openxmlformats.org/officeDocument/2006/relationships/tags" Target="../tags/tag56.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tags" Target="../tags/tag55.xml"/><Relationship Id="rId5" Type="http://schemas.openxmlformats.org/officeDocument/2006/relationships/tags" Target="../tags/tag49.xml"/><Relationship Id="rId10" Type="http://schemas.openxmlformats.org/officeDocument/2006/relationships/tags" Target="../tags/tag54.xml"/><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youtube.com/watch?v=fo7m_d7OY8w&amp;list=PLRIKI4g49d06ocKBZEcTHIiGy0uCuTenq&amp;index=2" TargetMode="Externa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19.xml"/><Relationship Id="rId9" Type="http://schemas.microsoft.com/office/2007/relationships/diagramDrawing" Target="../diagrams/drawing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www.youtube.com/watch?v=Kin3HV1DU4g&amp;list=PLRIKI4g49d06ocKBZEcTHIiGy0uCuTenq&amp;index=3" TargetMode="Externa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8" Type="http://schemas.openxmlformats.org/officeDocument/2006/relationships/tags" Target="../tags/tag79.xml"/><Relationship Id="rId13" Type="http://schemas.openxmlformats.org/officeDocument/2006/relationships/tags" Target="../tags/tag84.xml"/><Relationship Id="rId18" Type="http://schemas.openxmlformats.org/officeDocument/2006/relationships/tags" Target="../tags/tag89.xml"/><Relationship Id="rId26" Type="http://schemas.openxmlformats.org/officeDocument/2006/relationships/tags" Target="../tags/tag97.xml"/><Relationship Id="rId3" Type="http://schemas.openxmlformats.org/officeDocument/2006/relationships/tags" Target="../tags/tag74.xml"/><Relationship Id="rId21" Type="http://schemas.openxmlformats.org/officeDocument/2006/relationships/tags" Target="../tags/tag92.xml"/><Relationship Id="rId7" Type="http://schemas.openxmlformats.org/officeDocument/2006/relationships/tags" Target="../tags/tag78.xml"/><Relationship Id="rId12" Type="http://schemas.openxmlformats.org/officeDocument/2006/relationships/tags" Target="../tags/tag83.xml"/><Relationship Id="rId17" Type="http://schemas.openxmlformats.org/officeDocument/2006/relationships/tags" Target="../tags/tag88.xml"/><Relationship Id="rId25" Type="http://schemas.openxmlformats.org/officeDocument/2006/relationships/tags" Target="../tags/tag96.xml"/><Relationship Id="rId2" Type="http://schemas.openxmlformats.org/officeDocument/2006/relationships/tags" Target="../tags/tag73.xml"/><Relationship Id="rId16" Type="http://schemas.openxmlformats.org/officeDocument/2006/relationships/tags" Target="../tags/tag87.xml"/><Relationship Id="rId20" Type="http://schemas.openxmlformats.org/officeDocument/2006/relationships/tags" Target="../tags/tag91.xml"/><Relationship Id="rId29" Type="http://schemas.openxmlformats.org/officeDocument/2006/relationships/notesSlide" Target="../notesSlides/notesSlide24.xml"/><Relationship Id="rId1" Type="http://schemas.openxmlformats.org/officeDocument/2006/relationships/tags" Target="../tags/tag72.xml"/><Relationship Id="rId6" Type="http://schemas.openxmlformats.org/officeDocument/2006/relationships/tags" Target="../tags/tag77.xml"/><Relationship Id="rId11" Type="http://schemas.openxmlformats.org/officeDocument/2006/relationships/tags" Target="../tags/tag82.xml"/><Relationship Id="rId24" Type="http://schemas.openxmlformats.org/officeDocument/2006/relationships/tags" Target="../tags/tag95.xml"/><Relationship Id="rId5" Type="http://schemas.openxmlformats.org/officeDocument/2006/relationships/tags" Target="../tags/tag76.xml"/><Relationship Id="rId15" Type="http://schemas.openxmlformats.org/officeDocument/2006/relationships/tags" Target="../tags/tag86.xml"/><Relationship Id="rId23" Type="http://schemas.openxmlformats.org/officeDocument/2006/relationships/tags" Target="../tags/tag94.xml"/><Relationship Id="rId28" Type="http://schemas.openxmlformats.org/officeDocument/2006/relationships/slideLayout" Target="../slideLayouts/slideLayout2.xml"/><Relationship Id="rId10" Type="http://schemas.openxmlformats.org/officeDocument/2006/relationships/tags" Target="../tags/tag81.xml"/><Relationship Id="rId19" Type="http://schemas.openxmlformats.org/officeDocument/2006/relationships/tags" Target="../tags/tag90.xml"/><Relationship Id="rId4" Type="http://schemas.openxmlformats.org/officeDocument/2006/relationships/tags" Target="../tags/tag75.xml"/><Relationship Id="rId9" Type="http://schemas.openxmlformats.org/officeDocument/2006/relationships/tags" Target="../tags/tag80.xml"/><Relationship Id="rId14" Type="http://schemas.openxmlformats.org/officeDocument/2006/relationships/tags" Target="../tags/tag85.xml"/><Relationship Id="rId22" Type="http://schemas.openxmlformats.org/officeDocument/2006/relationships/tags" Target="../tags/tag93.xml"/><Relationship Id="rId27" Type="http://schemas.openxmlformats.org/officeDocument/2006/relationships/tags" Target="../tags/tag98.xml"/></Relationships>
</file>

<file path=ppt/slides/_rels/slide25.xml.rels><?xml version="1.0" encoding="UTF-8" standalone="yes"?>
<Relationships xmlns="http://schemas.openxmlformats.org/package/2006/relationships"><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notesSlide" Target="../notesSlides/notesSlide25.xml"/><Relationship Id="rId5" Type="http://schemas.openxmlformats.org/officeDocument/2006/relationships/slideLayout" Target="../slideLayouts/slideLayout2.xml"/><Relationship Id="rId4" Type="http://schemas.openxmlformats.org/officeDocument/2006/relationships/tags" Target="../tags/tag102.xml"/></Relationships>
</file>

<file path=ppt/slides/_rels/slide26.xml.rels><?xml version="1.0" encoding="UTF-8" standalone="yes"?>
<Relationships xmlns="http://schemas.openxmlformats.org/package/2006/relationships"><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tags" Target="../tags/tag103.xml"/><Relationship Id="rId5" Type="http://schemas.openxmlformats.org/officeDocument/2006/relationships/notesSlide" Target="../notesSlides/notesSlide26.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5" Type="http://schemas.openxmlformats.org/officeDocument/2006/relationships/notesSlide" Target="../notesSlides/notesSlide27.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notesSlide" Target="../notesSlides/notesSlide28.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5" Type="http://schemas.openxmlformats.org/officeDocument/2006/relationships/notesSlide" Target="../notesSlides/notesSlide29.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5" Type="http://schemas.openxmlformats.org/officeDocument/2006/relationships/notesSlide" Target="../notesSlides/notesSlide30.xml"/><Relationship Id="rId4"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9.xml"/><Relationship Id="rId1" Type="http://schemas.openxmlformats.org/officeDocument/2006/relationships/tags" Target="../tags/tag118.xml"/><Relationship Id="rId4"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5" Type="http://schemas.openxmlformats.org/officeDocument/2006/relationships/notesSlide" Target="../notesSlides/notesSlide32.xml"/><Relationship Id="rId4"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 Id="rId5" Type="http://schemas.openxmlformats.org/officeDocument/2006/relationships/notesSlide" Target="../notesSlides/notesSlide33.xml"/><Relationship Id="rId4"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2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127.xml"/></Relationships>
</file>

<file path=ppt/slides/_rels/slide36.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5" Type="http://schemas.openxmlformats.org/officeDocument/2006/relationships/notesSlide" Target="../notesSlides/notesSlide36.xml"/><Relationship Id="rId4"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2.xml"/><Relationship Id="rId1" Type="http://schemas.openxmlformats.org/officeDocument/2006/relationships/tags" Target="../tags/tag131.xml"/><Relationship Id="rId4"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www.youtube.com/watch?v=BG2KUMPM-Ac&amp;list=PLRIKI4g49d06ocKBZEcTHIiGy0uCuTenq&amp;index=4" TargetMode="Externa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135.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13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 Id="rId5" Type="http://schemas.openxmlformats.org/officeDocument/2006/relationships/notesSlide" Target="../notesSlides/notesSlide49.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20.xml"/><Relationship Id="rId7" Type="http://schemas.openxmlformats.org/officeDocument/2006/relationships/diagramLayout" Target="../diagrams/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diagramData" Target="../diagrams/data1.xml"/><Relationship Id="rId5" Type="http://schemas.openxmlformats.org/officeDocument/2006/relationships/notesSlide" Target="../notesSlides/notesSlide5.xml"/><Relationship Id="rId10" Type="http://schemas.microsoft.com/office/2007/relationships/diagramDrawing" Target="../diagrams/drawing1.xml"/><Relationship Id="rId4" Type="http://schemas.openxmlformats.org/officeDocument/2006/relationships/slideLayout" Target="../slideLayouts/slideLayout2.xml"/><Relationship Id="rId9" Type="http://schemas.openxmlformats.org/officeDocument/2006/relationships/diagramColors" Target="../diagrams/colors1.xml"/></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1.xml"/><Relationship Id="rId1" Type="http://schemas.openxmlformats.org/officeDocument/2006/relationships/tags" Target="../tags/tag140.xml"/><Relationship Id="rId4"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 Id="rId5" Type="http://schemas.openxmlformats.org/officeDocument/2006/relationships/notesSlide" Target="../notesSlides/notesSlide51.xml"/><Relationship Id="rId4"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tags" Target="../tags/tag152.xml"/><Relationship Id="rId3" Type="http://schemas.openxmlformats.org/officeDocument/2006/relationships/tags" Target="../tags/tag147.xml"/><Relationship Id="rId7" Type="http://schemas.openxmlformats.org/officeDocument/2006/relationships/tags" Target="../tags/tag151.xml"/><Relationship Id="rId12" Type="http://schemas.openxmlformats.org/officeDocument/2006/relationships/notesSlide" Target="../notesSlides/notesSlide52.xml"/><Relationship Id="rId2" Type="http://schemas.openxmlformats.org/officeDocument/2006/relationships/tags" Target="../tags/tag146.xml"/><Relationship Id="rId1" Type="http://schemas.openxmlformats.org/officeDocument/2006/relationships/tags" Target="../tags/tag145.xml"/><Relationship Id="rId6" Type="http://schemas.openxmlformats.org/officeDocument/2006/relationships/tags" Target="../tags/tag150.xml"/><Relationship Id="rId11" Type="http://schemas.openxmlformats.org/officeDocument/2006/relationships/slideLayout" Target="../slideLayouts/slideLayout2.xml"/><Relationship Id="rId5" Type="http://schemas.openxmlformats.org/officeDocument/2006/relationships/tags" Target="../tags/tag149.xml"/><Relationship Id="rId10" Type="http://schemas.openxmlformats.org/officeDocument/2006/relationships/tags" Target="../tags/tag154.xml"/><Relationship Id="rId4" Type="http://schemas.openxmlformats.org/officeDocument/2006/relationships/tags" Target="../tags/tag148.xml"/><Relationship Id="rId9" Type="http://schemas.openxmlformats.org/officeDocument/2006/relationships/tags" Target="../tags/tag153.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6.xml"/><Relationship Id="rId1" Type="http://schemas.openxmlformats.org/officeDocument/2006/relationships/tags" Target="../tags/tag155.xml"/><Relationship Id="rId4"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8" Type="http://schemas.openxmlformats.org/officeDocument/2006/relationships/tags" Target="../tags/tag164.xml"/><Relationship Id="rId3" Type="http://schemas.openxmlformats.org/officeDocument/2006/relationships/tags" Target="../tags/tag159.xml"/><Relationship Id="rId7" Type="http://schemas.openxmlformats.org/officeDocument/2006/relationships/tags" Target="../tags/tag163.xml"/><Relationship Id="rId2" Type="http://schemas.openxmlformats.org/officeDocument/2006/relationships/tags" Target="../tags/tag158.xml"/><Relationship Id="rId1" Type="http://schemas.openxmlformats.org/officeDocument/2006/relationships/tags" Target="../tags/tag157.xml"/><Relationship Id="rId6" Type="http://schemas.openxmlformats.org/officeDocument/2006/relationships/tags" Target="../tags/tag162.xml"/><Relationship Id="rId5" Type="http://schemas.openxmlformats.org/officeDocument/2006/relationships/tags" Target="../tags/tag161.xml"/><Relationship Id="rId10" Type="http://schemas.openxmlformats.org/officeDocument/2006/relationships/notesSlide" Target="../notesSlides/notesSlide54.xml"/><Relationship Id="rId4" Type="http://schemas.openxmlformats.org/officeDocument/2006/relationships/tags" Target="../tags/tag160.xml"/><Relationship Id="rId9"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tags" Target="../tags/tag172.xml"/><Relationship Id="rId13" Type="http://schemas.openxmlformats.org/officeDocument/2006/relationships/tags" Target="../tags/tag177.xml"/><Relationship Id="rId18" Type="http://schemas.openxmlformats.org/officeDocument/2006/relationships/slideLayout" Target="../slideLayouts/slideLayout2.xml"/><Relationship Id="rId3" Type="http://schemas.openxmlformats.org/officeDocument/2006/relationships/tags" Target="../tags/tag167.xml"/><Relationship Id="rId7" Type="http://schemas.openxmlformats.org/officeDocument/2006/relationships/tags" Target="../tags/tag171.xml"/><Relationship Id="rId12" Type="http://schemas.openxmlformats.org/officeDocument/2006/relationships/tags" Target="../tags/tag176.xml"/><Relationship Id="rId17" Type="http://schemas.openxmlformats.org/officeDocument/2006/relationships/tags" Target="../tags/tag181.xml"/><Relationship Id="rId2" Type="http://schemas.openxmlformats.org/officeDocument/2006/relationships/tags" Target="../tags/tag166.xml"/><Relationship Id="rId16" Type="http://schemas.openxmlformats.org/officeDocument/2006/relationships/tags" Target="../tags/tag180.xml"/><Relationship Id="rId1" Type="http://schemas.openxmlformats.org/officeDocument/2006/relationships/tags" Target="../tags/tag165.xml"/><Relationship Id="rId6" Type="http://schemas.openxmlformats.org/officeDocument/2006/relationships/tags" Target="../tags/tag170.xml"/><Relationship Id="rId11" Type="http://schemas.openxmlformats.org/officeDocument/2006/relationships/tags" Target="../tags/tag175.xml"/><Relationship Id="rId5" Type="http://schemas.openxmlformats.org/officeDocument/2006/relationships/tags" Target="../tags/tag169.xml"/><Relationship Id="rId15" Type="http://schemas.openxmlformats.org/officeDocument/2006/relationships/tags" Target="../tags/tag179.xml"/><Relationship Id="rId10" Type="http://schemas.openxmlformats.org/officeDocument/2006/relationships/tags" Target="../tags/tag174.xml"/><Relationship Id="rId19" Type="http://schemas.openxmlformats.org/officeDocument/2006/relationships/notesSlide" Target="../notesSlides/notesSlide55.xml"/><Relationship Id="rId4" Type="http://schemas.openxmlformats.org/officeDocument/2006/relationships/tags" Target="../tags/tag168.xml"/><Relationship Id="rId9" Type="http://schemas.openxmlformats.org/officeDocument/2006/relationships/tags" Target="../tags/tag173.xml"/><Relationship Id="rId14" Type="http://schemas.openxmlformats.org/officeDocument/2006/relationships/tags" Target="../tags/tag178.xml"/></Relationships>
</file>

<file path=ppt/slides/_rels/slide56.xml.rels><?xml version="1.0" encoding="UTF-8" standalone="yes"?>
<Relationships xmlns="http://schemas.openxmlformats.org/package/2006/relationships"><Relationship Id="rId8" Type="http://schemas.openxmlformats.org/officeDocument/2006/relationships/notesSlide" Target="../notesSlides/notesSlide56.xml"/><Relationship Id="rId3" Type="http://schemas.openxmlformats.org/officeDocument/2006/relationships/tags" Target="../tags/tag184.xml"/><Relationship Id="rId7" Type="http://schemas.openxmlformats.org/officeDocument/2006/relationships/slideLayout" Target="../slideLayouts/slideLayout2.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9.xml"/><Relationship Id="rId1" Type="http://schemas.openxmlformats.org/officeDocument/2006/relationships/tags" Target="../tags/tag188.xml"/><Relationship Id="rId4"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tags" Target="../tags/tag190.xml"/></Relationships>
</file>

<file path=ppt/slides/_rels/slide59.xml.rels><?xml version="1.0" encoding="UTF-8" standalone="yes"?>
<Relationships xmlns="http://schemas.openxmlformats.org/package/2006/relationships"><Relationship Id="rId8" Type="http://schemas.openxmlformats.org/officeDocument/2006/relationships/tags" Target="../tags/tag198.xml"/><Relationship Id="rId13" Type="http://schemas.openxmlformats.org/officeDocument/2006/relationships/tags" Target="../tags/tag203.xml"/><Relationship Id="rId3" Type="http://schemas.openxmlformats.org/officeDocument/2006/relationships/tags" Target="../tags/tag193.xml"/><Relationship Id="rId7" Type="http://schemas.openxmlformats.org/officeDocument/2006/relationships/tags" Target="../tags/tag197.xml"/><Relationship Id="rId12" Type="http://schemas.openxmlformats.org/officeDocument/2006/relationships/tags" Target="../tags/tag202.xml"/><Relationship Id="rId17" Type="http://schemas.openxmlformats.org/officeDocument/2006/relationships/notesSlide" Target="../notesSlides/notesSlide59.xml"/><Relationship Id="rId2" Type="http://schemas.openxmlformats.org/officeDocument/2006/relationships/tags" Target="../tags/tag192.xml"/><Relationship Id="rId16" Type="http://schemas.openxmlformats.org/officeDocument/2006/relationships/slideLayout" Target="../slideLayouts/slideLayout2.xml"/><Relationship Id="rId1" Type="http://schemas.openxmlformats.org/officeDocument/2006/relationships/tags" Target="../tags/tag191.xml"/><Relationship Id="rId6" Type="http://schemas.openxmlformats.org/officeDocument/2006/relationships/tags" Target="../tags/tag196.xml"/><Relationship Id="rId11" Type="http://schemas.openxmlformats.org/officeDocument/2006/relationships/tags" Target="../tags/tag201.xml"/><Relationship Id="rId5" Type="http://schemas.openxmlformats.org/officeDocument/2006/relationships/tags" Target="../tags/tag195.xml"/><Relationship Id="rId15" Type="http://schemas.openxmlformats.org/officeDocument/2006/relationships/tags" Target="../tags/tag205.xml"/><Relationship Id="rId10" Type="http://schemas.openxmlformats.org/officeDocument/2006/relationships/tags" Target="../tags/tag200.xml"/><Relationship Id="rId4" Type="http://schemas.openxmlformats.org/officeDocument/2006/relationships/tags" Target="../tags/tag194.xml"/><Relationship Id="rId9" Type="http://schemas.openxmlformats.org/officeDocument/2006/relationships/tags" Target="../tags/tag199.xml"/><Relationship Id="rId14" Type="http://schemas.openxmlformats.org/officeDocument/2006/relationships/tags" Target="../tags/tag20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60.xml.rels><?xml version="1.0" encoding="UTF-8" standalone="yes"?>
<Relationships xmlns="http://schemas.openxmlformats.org/package/2006/relationships"><Relationship Id="rId8" Type="http://schemas.openxmlformats.org/officeDocument/2006/relationships/tags" Target="../tags/tag213.xml"/><Relationship Id="rId13" Type="http://schemas.openxmlformats.org/officeDocument/2006/relationships/tags" Target="../tags/tag218.xml"/><Relationship Id="rId18" Type="http://schemas.openxmlformats.org/officeDocument/2006/relationships/tags" Target="../tags/tag223.xml"/><Relationship Id="rId3" Type="http://schemas.openxmlformats.org/officeDocument/2006/relationships/tags" Target="../tags/tag208.xml"/><Relationship Id="rId21" Type="http://schemas.openxmlformats.org/officeDocument/2006/relationships/notesSlide" Target="../notesSlides/notesSlide60.xml"/><Relationship Id="rId7" Type="http://schemas.openxmlformats.org/officeDocument/2006/relationships/tags" Target="../tags/tag212.xml"/><Relationship Id="rId12" Type="http://schemas.openxmlformats.org/officeDocument/2006/relationships/tags" Target="../tags/tag217.xml"/><Relationship Id="rId17" Type="http://schemas.openxmlformats.org/officeDocument/2006/relationships/tags" Target="../tags/tag222.xml"/><Relationship Id="rId2" Type="http://schemas.openxmlformats.org/officeDocument/2006/relationships/tags" Target="../tags/tag207.xml"/><Relationship Id="rId16" Type="http://schemas.openxmlformats.org/officeDocument/2006/relationships/tags" Target="../tags/tag221.xml"/><Relationship Id="rId20" Type="http://schemas.openxmlformats.org/officeDocument/2006/relationships/slideLayout" Target="../slideLayouts/slideLayout2.xml"/><Relationship Id="rId1" Type="http://schemas.openxmlformats.org/officeDocument/2006/relationships/tags" Target="../tags/tag206.xml"/><Relationship Id="rId6" Type="http://schemas.openxmlformats.org/officeDocument/2006/relationships/tags" Target="../tags/tag211.xml"/><Relationship Id="rId11" Type="http://schemas.openxmlformats.org/officeDocument/2006/relationships/tags" Target="../tags/tag216.xml"/><Relationship Id="rId5" Type="http://schemas.openxmlformats.org/officeDocument/2006/relationships/tags" Target="../tags/tag210.xml"/><Relationship Id="rId15" Type="http://schemas.openxmlformats.org/officeDocument/2006/relationships/tags" Target="../tags/tag220.xml"/><Relationship Id="rId10" Type="http://schemas.openxmlformats.org/officeDocument/2006/relationships/tags" Target="../tags/tag215.xml"/><Relationship Id="rId19" Type="http://schemas.openxmlformats.org/officeDocument/2006/relationships/tags" Target="../tags/tag224.xml"/><Relationship Id="rId4" Type="http://schemas.openxmlformats.org/officeDocument/2006/relationships/tags" Target="../tags/tag209.xml"/><Relationship Id="rId9" Type="http://schemas.openxmlformats.org/officeDocument/2006/relationships/tags" Target="../tags/tag214.xml"/><Relationship Id="rId14" Type="http://schemas.openxmlformats.org/officeDocument/2006/relationships/tags" Target="../tags/tag219.xml"/></Relationships>
</file>

<file path=ppt/slides/_rels/slide61.xml.rels><?xml version="1.0" encoding="UTF-8" standalone="yes"?>
<Relationships xmlns="http://schemas.openxmlformats.org/package/2006/relationships"><Relationship Id="rId8" Type="http://schemas.openxmlformats.org/officeDocument/2006/relationships/tags" Target="../tags/tag232.xml"/><Relationship Id="rId13" Type="http://schemas.openxmlformats.org/officeDocument/2006/relationships/tags" Target="../tags/tag237.xml"/><Relationship Id="rId3" Type="http://schemas.openxmlformats.org/officeDocument/2006/relationships/tags" Target="../tags/tag227.xml"/><Relationship Id="rId7" Type="http://schemas.openxmlformats.org/officeDocument/2006/relationships/tags" Target="../tags/tag231.xml"/><Relationship Id="rId12" Type="http://schemas.openxmlformats.org/officeDocument/2006/relationships/tags" Target="../tags/tag236.xml"/><Relationship Id="rId17" Type="http://schemas.openxmlformats.org/officeDocument/2006/relationships/notesSlide" Target="../notesSlides/notesSlide61.xml"/><Relationship Id="rId2" Type="http://schemas.openxmlformats.org/officeDocument/2006/relationships/tags" Target="../tags/tag226.xml"/><Relationship Id="rId16" Type="http://schemas.openxmlformats.org/officeDocument/2006/relationships/slideLayout" Target="../slideLayouts/slideLayout2.xml"/><Relationship Id="rId1" Type="http://schemas.openxmlformats.org/officeDocument/2006/relationships/tags" Target="../tags/tag225.xml"/><Relationship Id="rId6" Type="http://schemas.openxmlformats.org/officeDocument/2006/relationships/tags" Target="../tags/tag230.xml"/><Relationship Id="rId11" Type="http://schemas.openxmlformats.org/officeDocument/2006/relationships/tags" Target="../tags/tag235.xml"/><Relationship Id="rId5" Type="http://schemas.openxmlformats.org/officeDocument/2006/relationships/tags" Target="../tags/tag229.xml"/><Relationship Id="rId15" Type="http://schemas.openxmlformats.org/officeDocument/2006/relationships/tags" Target="../tags/tag239.xml"/><Relationship Id="rId10" Type="http://schemas.openxmlformats.org/officeDocument/2006/relationships/tags" Target="../tags/tag234.xml"/><Relationship Id="rId4" Type="http://schemas.openxmlformats.org/officeDocument/2006/relationships/tags" Target="../tags/tag228.xml"/><Relationship Id="rId9" Type="http://schemas.openxmlformats.org/officeDocument/2006/relationships/tags" Target="../tags/tag233.xml"/><Relationship Id="rId14" Type="http://schemas.openxmlformats.org/officeDocument/2006/relationships/tags" Target="../tags/tag238.xml"/></Relationships>
</file>

<file path=ppt/slides/_rels/slide62.xml.rels><?xml version="1.0" encoding="UTF-8" standalone="yes"?>
<Relationships xmlns="http://schemas.openxmlformats.org/package/2006/relationships"><Relationship Id="rId3" Type="http://schemas.openxmlformats.org/officeDocument/2006/relationships/tags" Target="../tags/tag242.xml"/><Relationship Id="rId2" Type="http://schemas.openxmlformats.org/officeDocument/2006/relationships/tags" Target="../tags/tag241.xml"/><Relationship Id="rId1" Type="http://schemas.openxmlformats.org/officeDocument/2006/relationships/tags" Target="../tags/tag240.xml"/><Relationship Id="rId5" Type="http://schemas.openxmlformats.org/officeDocument/2006/relationships/notesSlide" Target="../notesSlides/notesSlide62.xml"/><Relationship Id="rId4"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4.xml"/><Relationship Id="rId1" Type="http://schemas.openxmlformats.org/officeDocument/2006/relationships/tags" Target="../tags/tag243.xml"/><Relationship Id="rId4"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7.xml"/><Relationship Id="rId5" Type="http://schemas.openxmlformats.org/officeDocument/2006/relationships/slideLayout" Target="../slideLayouts/slideLayout3.xml"/><Relationship Id="rId4" Type="http://schemas.openxmlformats.org/officeDocument/2006/relationships/tags" Target="../tags/tag2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P_2AzpPWhSA&amp;list=PLRIKI4g49d06ocKBZEcTHIiGy0uCuTen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1"/>
          <p:cNvSpPr>
            <a:spLocks noGrp="1"/>
          </p:cNvSpPr>
          <p:nvPr>
            <p:ph type="subTitle" idx="1"/>
          </p:nvPr>
        </p:nvSpPr>
        <p:spPr>
          <a:xfrm>
            <a:off x="1447800" y="2552700"/>
            <a:ext cx="7467599" cy="1752600"/>
          </a:xfrm>
        </p:spPr>
        <p:txBody>
          <a:bodyPr/>
          <a:lstStyle/>
          <a:p>
            <a:pPr>
              <a:spcBef>
                <a:spcPts val="1000"/>
              </a:spcBef>
              <a:spcAft>
                <a:spcPts val="1000"/>
              </a:spcAft>
            </a:pPr>
            <a:r>
              <a:rPr lang="en-US" dirty="0">
                <a:solidFill>
                  <a:schemeClr val="bg1"/>
                </a:solidFill>
              </a:rPr>
              <a:t>Module 4: The Basics of Patient Navigation </a:t>
            </a:r>
          </a:p>
          <a:p>
            <a:pPr>
              <a:spcBef>
                <a:spcPts val="1000"/>
              </a:spcBef>
              <a:spcAft>
                <a:spcPts val="1000"/>
              </a:spcAft>
            </a:pPr>
            <a:r>
              <a:rPr lang="en-US" dirty="0">
                <a:solidFill>
                  <a:schemeClr val="bg1"/>
                </a:solidFill>
              </a:rPr>
              <a:t>Oncology Patient Navigator Training: The Fundamentals</a:t>
            </a:r>
          </a:p>
          <a:p>
            <a:pPr eaLnBrk="1" hangingPunct="1"/>
            <a:endParaRPr lang="en-US" altLang="en-US" dirty="0">
              <a:solidFill>
                <a:schemeClr val="bg1"/>
              </a:solidFill>
            </a:endParaRPr>
          </a:p>
        </p:txBody>
      </p:sp>
      <p:sp>
        <p:nvSpPr>
          <p:cNvPr id="2" name="Title 1"/>
          <p:cNvSpPr>
            <a:spLocks noGrp="1"/>
          </p:cNvSpPr>
          <p:nvPr>
            <p:ph type="title"/>
          </p:nvPr>
        </p:nvSpPr>
        <p:spPr/>
        <p:txBody>
          <a:bodyPr>
            <a:normAutofit/>
          </a:bodyPr>
          <a:lstStyle/>
          <a:p>
            <a:r>
              <a:rPr lang="en-US" dirty="0"/>
              <a:t>Lesson 2: Patient Assessment</a:t>
            </a: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Building Rapport</a:t>
            </a:r>
          </a:p>
        </p:txBody>
      </p:sp>
      <p:sp>
        <p:nvSpPr>
          <p:cNvPr id="4" name="Content Placeholder 3"/>
          <p:cNvSpPr>
            <a:spLocks noGrp="1"/>
          </p:cNvSpPr>
          <p:nvPr>
            <p:ph idx="1"/>
            <p:custDataLst>
              <p:tags r:id="rId2"/>
            </p:custDataLst>
          </p:nvPr>
        </p:nvSpPr>
        <p:spPr>
          <a:xfrm>
            <a:off x="457200" y="1447800"/>
            <a:ext cx="8229600" cy="4525963"/>
          </a:xfrm>
        </p:spPr>
        <p:txBody>
          <a:bodyPr/>
          <a:lstStyle/>
          <a:p>
            <a:pPr>
              <a:spcBef>
                <a:spcPts val="1000"/>
              </a:spcBef>
              <a:spcAft>
                <a:spcPts val="1000"/>
              </a:spcAft>
            </a:pPr>
            <a:r>
              <a:rPr lang="en-US" dirty="0"/>
              <a:t>Tells what she does and how she can help</a:t>
            </a:r>
          </a:p>
          <a:p>
            <a:pPr>
              <a:spcBef>
                <a:spcPts val="1000"/>
              </a:spcBef>
              <a:spcAft>
                <a:spcPts val="1000"/>
              </a:spcAft>
            </a:pPr>
            <a:r>
              <a:rPr lang="en-US" dirty="0"/>
              <a:t>Shows interest by smiling and listening</a:t>
            </a:r>
          </a:p>
          <a:p>
            <a:pPr>
              <a:spcBef>
                <a:spcPts val="1000"/>
              </a:spcBef>
              <a:spcAft>
                <a:spcPts val="1000"/>
              </a:spcAft>
            </a:pPr>
            <a:r>
              <a:rPr lang="en-US" dirty="0"/>
              <a:t>Asks a question to make sure he understands</a:t>
            </a:r>
          </a:p>
          <a:p>
            <a:pPr>
              <a:spcBef>
                <a:spcPts val="1000"/>
              </a:spcBef>
              <a:spcAft>
                <a:spcPts val="1000"/>
              </a:spcAft>
            </a:pPr>
            <a:r>
              <a:rPr lang="en-US" dirty="0"/>
              <a:t>Reiterates that she is there to help</a:t>
            </a:r>
          </a:p>
          <a:p>
            <a:pPr>
              <a:spcBef>
                <a:spcPts val="1000"/>
              </a:spcBef>
              <a:spcAft>
                <a:spcPts val="1000"/>
              </a:spcAft>
            </a:pPr>
            <a:endParaRPr lang="en-US" dirty="0"/>
          </a:p>
        </p:txBody>
      </p:sp>
    </p:spTree>
    <p:extLst>
      <p:ext uri="{BB962C8B-B14F-4D97-AF65-F5344CB8AC3E}">
        <p14:creationId xmlns:p14="http://schemas.microsoft.com/office/powerpoint/2010/main" val="930668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Asking and Assessing</a:t>
            </a:r>
          </a:p>
        </p:txBody>
      </p:sp>
      <p:sp>
        <p:nvSpPr>
          <p:cNvPr id="3" name="Content Placeholder 2"/>
          <p:cNvSpPr>
            <a:spLocks noGrp="1"/>
          </p:cNvSpPr>
          <p:nvPr>
            <p:ph idx="1"/>
            <p:custDataLst>
              <p:tags r:id="rId2"/>
            </p:custDataLst>
          </p:nvPr>
        </p:nvSpPr>
        <p:spPr>
          <a:xfrm>
            <a:off x="457201" y="1219201"/>
            <a:ext cx="3429000" cy="4648200"/>
          </a:xfrm>
        </p:spPr>
        <p:txBody>
          <a:bodyPr>
            <a:noAutofit/>
          </a:bodyPr>
          <a:lstStyle/>
          <a:p>
            <a:pPr marL="0" indent="0">
              <a:spcBef>
                <a:spcPts val="1000"/>
              </a:spcBef>
              <a:spcAft>
                <a:spcPts val="1000"/>
              </a:spcAft>
              <a:buNone/>
            </a:pPr>
            <a:r>
              <a:rPr lang="en-US" sz="2400" dirty="0"/>
              <a:t>What does the patient </a:t>
            </a:r>
            <a:r>
              <a:rPr lang="en-US" sz="2400" b="1" dirty="0"/>
              <a:t>know already</a:t>
            </a:r>
            <a:r>
              <a:rPr lang="en-US" sz="2400" dirty="0"/>
              <a:t>?</a:t>
            </a:r>
          </a:p>
          <a:p>
            <a:pPr marL="0" indent="0">
              <a:spcBef>
                <a:spcPts val="1000"/>
              </a:spcBef>
              <a:spcAft>
                <a:spcPts val="1000"/>
              </a:spcAft>
              <a:buNone/>
            </a:pPr>
            <a:endParaRPr lang="en-US" sz="2000" dirty="0"/>
          </a:p>
          <a:p>
            <a:pPr>
              <a:spcBef>
                <a:spcPts val="1000"/>
              </a:spcBef>
              <a:spcAft>
                <a:spcPts val="1000"/>
              </a:spcAft>
            </a:pPr>
            <a:endParaRPr lang="en-US" sz="2000" dirty="0"/>
          </a:p>
          <a:p>
            <a:pPr marL="0" indent="0">
              <a:spcBef>
                <a:spcPts val="1000"/>
              </a:spcBef>
              <a:spcAft>
                <a:spcPts val="1000"/>
              </a:spcAft>
              <a:buNone/>
            </a:pPr>
            <a:endParaRPr lang="en-US" sz="2000" dirty="0"/>
          </a:p>
        </p:txBody>
      </p:sp>
      <p:sp>
        <p:nvSpPr>
          <p:cNvPr id="6" name="Oval Callout 5">
            <a:extLst>
              <a:ext uri="{C183D7F6-B498-43B3-948B-1728B52AA6E4}">
                <adec:decorative xmlns:adec="http://schemas.microsoft.com/office/drawing/2017/decorative" val="1"/>
              </a:ext>
            </a:extLst>
          </p:cNvPr>
          <p:cNvSpPr/>
          <p:nvPr>
            <p:custDataLst>
              <p:tags r:id="rId3"/>
            </p:custDataLst>
          </p:nvPr>
        </p:nvSpPr>
        <p:spPr>
          <a:xfrm rot="934945">
            <a:off x="471211" y="2354048"/>
            <a:ext cx="1905000" cy="1524000"/>
          </a:xfrm>
          <a:prstGeom prst="wedgeEllipseCallout">
            <a:avLst>
              <a:gd name="adj1" fmla="val 78214"/>
              <a:gd name="adj2" fmla="val 9559"/>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TextBox 12"/>
          <p:cNvSpPr txBox="1"/>
          <p:nvPr>
            <p:custDataLst>
              <p:tags r:id="rId4"/>
            </p:custDataLst>
          </p:nvPr>
        </p:nvSpPr>
        <p:spPr>
          <a:xfrm>
            <a:off x="737911" y="2735211"/>
            <a:ext cx="1371600" cy="830997"/>
          </a:xfrm>
          <a:prstGeom prst="rect">
            <a:avLst/>
          </a:prstGeom>
          <a:noFill/>
        </p:spPr>
        <p:txBody>
          <a:bodyPr wrap="square" rtlCol="0">
            <a:spAutoFit/>
          </a:bodyPr>
          <a:lstStyle/>
          <a:p>
            <a:pPr algn="ctr"/>
            <a:r>
              <a:rPr lang="en-US" sz="1200" dirty="0">
                <a:solidFill>
                  <a:schemeClr val="bg1"/>
                </a:solidFill>
              </a:rPr>
              <a:t>“How important is it for you to go through the chemotherapy?”</a:t>
            </a:r>
          </a:p>
        </p:txBody>
      </p:sp>
      <p:sp>
        <p:nvSpPr>
          <p:cNvPr id="7" name="Oval Callout 6">
            <a:extLst>
              <a:ext uri="{C183D7F6-B498-43B3-948B-1728B52AA6E4}">
                <adec:decorative xmlns:adec="http://schemas.microsoft.com/office/drawing/2017/decorative" val="1"/>
              </a:ext>
            </a:extLst>
          </p:cNvPr>
          <p:cNvSpPr/>
          <p:nvPr>
            <p:custDataLst>
              <p:tags r:id="rId5"/>
            </p:custDataLst>
          </p:nvPr>
        </p:nvSpPr>
        <p:spPr>
          <a:xfrm rot="1822534">
            <a:off x="2031189" y="3851325"/>
            <a:ext cx="2057886" cy="1476485"/>
          </a:xfrm>
          <a:prstGeom prst="wedgeEllipseCallout">
            <a:avLst>
              <a:gd name="adj1" fmla="val -65678"/>
              <a:gd name="adj2" fmla="val 38870"/>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custDataLst>
              <p:tags r:id="rId6"/>
            </p:custDataLst>
          </p:nvPr>
        </p:nvSpPr>
        <p:spPr>
          <a:xfrm>
            <a:off x="2077734" y="4334299"/>
            <a:ext cx="1775604" cy="461665"/>
          </a:xfrm>
          <a:prstGeom prst="rect">
            <a:avLst/>
          </a:prstGeom>
          <a:noFill/>
        </p:spPr>
        <p:txBody>
          <a:bodyPr wrap="square" rtlCol="0">
            <a:spAutoFit/>
          </a:bodyPr>
          <a:lstStyle/>
          <a:p>
            <a:pPr algn="ctr"/>
            <a:r>
              <a:rPr lang="en-US" sz="1200" dirty="0">
                <a:solidFill>
                  <a:schemeClr val="bg1"/>
                </a:solidFill>
              </a:rPr>
              <a:t>“What have you heard about mammograms?”</a:t>
            </a:r>
          </a:p>
        </p:txBody>
      </p:sp>
      <p:sp>
        <p:nvSpPr>
          <p:cNvPr id="4" name="TextBox 3"/>
          <p:cNvSpPr txBox="1"/>
          <p:nvPr/>
        </p:nvSpPr>
        <p:spPr>
          <a:xfrm>
            <a:off x="4791686" y="1219588"/>
            <a:ext cx="4175823" cy="1954381"/>
          </a:xfrm>
          <a:prstGeom prst="rect">
            <a:avLst/>
          </a:prstGeom>
          <a:noFill/>
        </p:spPr>
        <p:txBody>
          <a:bodyPr wrap="square" rtlCol="0">
            <a:spAutoFit/>
          </a:bodyPr>
          <a:lstStyle/>
          <a:p>
            <a:pPr>
              <a:spcBef>
                <a:spcPts val="1000"/>
              </a:spcBef>
              <a:spcAft>
                <a:spcPts val="1000"/>
              </a:spcAft>
            </a:pPr>
            <a:r>
              <a:rPr lang="en-US" sz="2400" dirty="0"/>
              <a:t>What are the patient’s </a:t>
            </a:r>
            <a:r>
              <a:rPr lang="en-US" sz="2400" b="1" dirty="0"/>
              <a:t>attitudes </a:t>
            </a:r>
            <a:r>
              <a:rPr lang="en-US" sz="2400" dirty="0"/>
              <a:t>and </a:t>
            </a:r>
            <a:r>
              <a:rPr lang="en-US" sz="2400" b="1" dirty="0"/>
              <a:t>beliefs</a:t>
            </a:r>
            <a:r>
              <a:rPr lang="en-US" sz="2400" dirty="0"/>
              <a:t>?</a:t>
            </a:r>
          </a:p>
          <a:p>
            <a:pPr>
              <a:spcBef>
                <a:spcPts val="1000"/>
              </a:spcBef>
              <a:spcAft>
                <a:spcPts val="1000"/>
              </a:spcAft>
            </a:pPr>
            <a:r>
              <a:rPr lang="en-US" sz="2400" dirty="0"/>
              <a:t>How </a:t>
            </a:r>
            <a:r>
              <a:rPr lang="en-US" sz="2400" b="1" dirty="0"/>
              <a:t>ready </a:t>
            </a:r>
            <a:r>
              <a:rPr lang="en-US" sz="2400" dirty="0"/>
              <a:t>is the patient?</a:t>
            </a:r>
          </a:p>
          <a:p>
            <a:endParaRPr lang="en-US" sz="2400" dirty="0"/>
          </a:p>
        </p:txBody>
      </p:sp>
      <p:sp>
        <p:nvSpPr>
          <p:cNvPr id="9" name="Oval Callout 8">
            <a:extLst>
              <a:ext uri="{C183D7F6-B498-43B3-948B-1728B52AA6E4}">
                <adec:decorative xmlns:adec="http://schemas.microsoft.com/office/drawing/2017/decorative" val="1"/>
              </a:ext>
            </a:extLst>
          </p:cNvPr>
          <p:cNvSpPr/>
          <p:nvPr>
            <p:custDataLst>
              <p:tags r:id="rId7"/>
            </p:custDataLst>
          </p:nvPr>
        </p:nvSpPr>
        <p:spPr>
          <a:xfrm>
            <a:off x="4412442" y="2971800"/>
            <a:ext cx="2253961" cy="1501166"/>
          </a:xfrm>
          <a:prstGeom prst="wedgeEllipseCallout">
            <a:avLst>
              <a:gd name="adj1" fmla="val 61417"/>
              <a:gd name="adj2" fmla="val -16632"/>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custDataLst>
              <p:tags r:id="rId8"/>
            </p:custDataLst>
          </p:nvPr>
        </p:nvSpPr>
        <p:spPr>
          <a:xfrm>
            <a:off x="4750730" y="3122218"/>
            <a:ext cx="1618576" cy="1200329"/>
          </a:xfrm>
          <a:prstGeom prst="rect">
            <a:avLst/>
          </a:prstGeom>
          <a:noFill/>
        </p:spPr>
        <p:txBody>
          <a:bodyPr wrap="square" rtlCol="0">
            <a:spAutoFit/>
          </a:bodyPr>
          <a:lstStyle/>
          <a:p>
            <a:pPr algn="ctr"/>
            <a:r>
              <a:rPr lang="en-US" sz="1200" dirty="0">
                <a:solidFill>
                  <a:schemeClr val="bg1"/>
                </a:solidFill>
              </a:rPr>
              <a:t>“On a scale of 1 to 10 with 1 being not ready and 10 being ready, how ready are you to have a colonoscopy?”</a:t>
            </a:r>
          </a:p>
        </p:txBody>
      </p:sp>
      <p:sp>
        <p:nvSpPr>
          <p:cNvPr id="8" name="Oval Callout 7">
            <a:extLst>
              <a:ext uri="{C183D7F6-B498-43B3-948B-1728B52AA6E4}">
                <adec:decorative xmlns:adec="http://schemas.microsoft.com/office/drawing/2017/decorative" val="1"/>
              </a:ext>
            </a:extLst>
          </p:cNvPr>
          <p:cNvSpPr/>
          <p:nvPr>
            <p:custDataLst>
              <p:tags r:id="rId9"/>
            </p:custDataLst>
          </p:nvPr>
        </p:nvSpPr>
        <p:spPr>
          <a:xfrm>
            <a:off x="6757710" y="4022296"/>
            <a:ext cx="2209799" cy="1524000"/>
          </a:xfrm>
          <a:prstGeom prst="wedgeEllipseCallout">
            <a:avLst>
              <a:gd name="adj1" fmla="val -61028"/>
              <a:gd name="adj2" fmla="val -35618"/>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custDataLst>
              <p:tags r:id="rId10"/>
            </p:custDataLst>
          </p:nvPr>
        </p:nvSpPr>
        <p:spPr>
          <a:xfrm>
            <a:off x="6938012" y="4334299"/>
            <a:ext cx="1826192" cy="830997"/>
          </a:xfrm>
          <a:prstGeom prst="rect">
            <a:avLst/>
          </a:prstGeom>
          <a:noFill/>
        </p:spPr>
        <p:txBody>
          <a:bodyPr wrap="square" rtlCol="0">
            <a:spAutoFit/>
          </a:bodyPr>
          <a:lstStyle/>
          <a:p>
            <a:pPr algn="ctr"/>
            <a:r>
              <a:rPr lang="en-US" sz="1200" dirty="0">
                <a:solidFill>
                  <a:schemeClr val="bg1"/>
                </a:solidFill>
              </a:rPr>
              <a:t>“What needs to happen for you to feel more comfortable with the pap smear exam?”</a:t>
            </a:r>
          </a:p>
        </p:txBody>
      </p:sp>
    </p:spTree>
    <p:extLst>
      <p:ext uri="{BB962C8B-B14F-4D97-AF65-F5344CB8AC3E}">
        <p14:creationId xmlns:p14="http://schemas.microsoft.com/office/powerpoint/2010/main" val="273416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0053"/>
            <a:ext cx="8229600" cy="1143000"/>
          </a:xfrm>
        </p:spPr>
        <p:txBody>
          <a:bodyPr>
            <a:normAutofit/>
          </a:bodyPr>
          <a:lstStyle/>
          <a:p>
            <a:pPr>
              <a:spcBef>
                <a:spcPts val="1000"/>
              </a:spcBef>
              <a:spcAft>
                <a:spcPts val="1000"/>
              </a:spcAft>
            </a:pPr>
            <a:r>
              <a:rPr lang="en-US" sz="3600" dirty="0"/>
              <a:t>Asking and Assessing</a:t>
            </a:r>
          </a:p>
        </p:txBody>
      </p:sp>
      <p:sp>
        <p:nvSpPr>
          <p:cNvPr id="4" name="Content Placeholder 3"/>
          <p:cNvSpPr>
            <a:spLocks noGrp="1"/>
          </p:cNvSpPr>
          <p:nvPr>
            <p:ph idx="1"/>
            <p:custDataLst>
              <p:tags r:id="rId2"/>
            </p:custDataLst>
          </p:nvPr>
        </p:nvSpPr>
        <p:spPr>
          <a:xfrm>
            <a:off x="496570" y="1143000"/>
            <a:ext cx="8229600" cy="4525963"/>
          </a:xfrm>
        </p:spPr>
        <p:txBody>
          <a:bodyPr>
            <a:normAutofit/>
          </a:bodyPr>
          <a:lstStyle/>
          <a:p>
            <a:pPr marL="0" indent="0">
              <a:spcBef>
                <a:spcPts val="500"/>
              </a:spcBef>
              <a:spcAft>
                <a:spcPts val="500"/>
              </a:spcAft>
              <a:buNone/>
            </a:pPr>
            <a:r>
              <a:rPr lang="en-US" sz="2400" dirty="0"/>
              <a:t>Listen</a:t>
            </a:r>
          </a:p>
          <a:p>
            <a:pPr marL="457200" lvl="1" indent="0">
              <a:spcBef>
                <a:spcPts val="500"/>
              </a:spcBef>
              <a:spcAft>
                <a:spcPts val="500"/>
              </a:spcAft>
              <a:buNone/>
            </a:pPr>
            <a:r>
              <a:rPr lang="en-US" sz="2400" dirty="0"/>
              <a:t>Patient expresses worries, fear, concern, anger</a:t>
            </a:r>
          </a:p>
          <a:p>
            <a:pPr marL="0" indent="0">
              <a:spcBef>
                <a:spcPts val="500"/>
              </a:spcBef>
              <a:spcAft>
                <a:spcPts val="500"/>
              </a:spcAft>
              <a:buNone/>
            </a:pPr>
            <a:r>
              <a:rPr lang="en-US" sz="2400" dirty="0"/>
              <a:t>Look</a:t>
            </a:r>
          </a:p>
          <a:p>
            <a:pPr marL="457200" lvl="1" indent="0">
              <a:spcBef>
                <a:spcPts val="500"/>
              </a:spcBef>
              <a:spcAft>
                <a:spcPts val="500"/>
              </a:spcAft>
              <a:buNone/>
            </a:pPr>
            <a:r>
              <a:rPr lang="en-US" sz="2400" dirty="0"/>
              <a:t>Expression of doubt or anger, disinterest</a:t>
            </a:r>
          </a:p>
          <a:p>
            <a:pPr marL="0" indent="0">
              <a:spcBef>
                <a:spcPts val="500"/>
              </a:spcBef>
              <a:spcAft>
                <a:spcPts val="500"/>
              </a:spcAft>
              <a:buNone/>
            </a:pPr>
            <a:r>
              <a:rPr lang="en-US" sz="2400" dirty="0"/>
              <a:t>Clarify</a:t>
            </a:r>
          </a:p>
          <a:p>
            <a:pPr marL="457200" lvl="1" indent="0">
              <a:spcBef>
                <a:spcPts val="500"/>
              </a:spcBef>
              <a:spcAft>
                <a:spcPts val="500"/>
              </a:spcAft>
              <a:buNone/>
            </a:pPr>
            <a:r>
              <a:rPr lang="en-US" sz="2400" dirty="0"/>
              <a:t>You sound worried that you will not be able to…</a:t>
            </a:r>
          </a:p>
          <a:p>
            <a:pPr marL="0" indent="0">
              <a:spcBef>
                <a:spcPts val="500"/>
              </a:spcBef>
              <a:spcAft>
                <a:spcPts val="500"/>
              </a:spcAft>
              <a:buNone/>
            </a:pPr>
            <a:r>
              <a:rPr lang="en-US" sz="2400" dirty="0"/>
              <a:t>Ask</a:t>
            </a:r>
          </a:p>
          <a:p>
            <a:pPr marL="457200" lvl="1" indent="0">
              <a:spcBef>
                <a:spcPts val="500"/>
              </a:spcBef>
              <a:spcAft>
                <a:spcPts val="500"/>
              </a:spcAft>
              <a:buNone/>
            </a:pPr>
            <a:r>
              <a:rPr lang="en-US" sz="2400" dirty="0"/>
              <a:t>What may make it difficult to attend your appointment?</a:t>
            </a:r>
          </a:p>
        </p:txBody>
      </p:sp>
      <p:sp>
        <p:nvSpPr>
          <p:cNvPr id="24" name="Text Box 6">
            <a:extLst>
              <a:ext uri="{C183D7F6-B498-43B3-948B-1728B52AA6E4}">
                <adec:decorative xmlns:adec="http://schemas.microsoft.com/office/drawing/2017/decorative" val="1"/>
              </a:ext>
            </a:extLst>
          </p:cNvPr>
          <p:cNvSpPr txBox="1">
            <a:spLocks noChangeArrowheads="1"/>
          </p:cNvSpPr>
          <p:nvPr>
            <p:custDataLst>
              <p:tags r:id="rId3"/>
            </p:custDataLst>
          </p:nvPr>
        </p:nvSpPr>
        <p:spPr bwMode="auto">
          <a:xfrm>
            <a:off x="4166235" y="9305290"/>
            <a:ext cx="890270" cy="7321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endParaRPr lang="en-US" sz="1100">
              <a:effectLst/>
              <a:latin typeface="Times New Roman"/>
              <a:ea typeface="Calibri"/>
              <a:cs typeface="Times New Roman"/>
            </a:endParaRPr>
          </a:p>
        </p:txBody>
      </p:sp>
    </p:spTree>
    <p:extLst>
      <p:ext uri="{BB962C8B-B14F-4D97-AF65-F5344CB8AC3E}">
        <p14:creationId xmlns:p14="http://schemas.microsoft.com/office/powerpoint/2010/main" val="285975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304800"/>
            <a:ext cx="7716819" cy="1143000"/>
          </a:xfrm>
        </p:spPr>
        <p:txBody>
          <a:bodyPr>
            <a:normAutofit fontScale="90000"/>
          </a:bodyPr>
          <a:lstStyle/>
          <a:p>
            <a:pPr>
              <a:spcBef>
                <a:spcPts val="1000"/>
              </a:spcBef>
              <a:spcAft>
                <a:spcPts val="1000"/>
              </a:spcAft>
            </a:pPr>
            <a:r>
              <a:rPr lang="en-US" dirty="0"/>
              <a:t>What are the patient’s strengths?</a:t>
            </a:r>
          </a:p>
        </p:txBody>
      </p:sp>
      <p:graphicFrame>
        <p:nvGraphicFramePr>
          <p:cNvPr id="15" name="Diagram 14" descr="Object depicting patient's strengths, such as the following: previous experience, knowledge of self, knowledge of condition, coping skills, personal strength, persistence, self-efficacy, readiness for medical care, spirituality, and practical skills. "/>
          <p:cNvGraphicFramePr/>
          <p:nvPr>
            <p:custDataLst>
              <p:tags r:id="rId2"/>
            </p:custDataLst>
            <p:extLst>
              <p:ext uri="{D42A27DB-BD31-4B8C-83A1-F6EECF244321}">
                <p14:modId xmlns:p14="http://schemas.microsoft.com/office/powerpoint/2010/main" val="727252961"/>
              </p:ext>
            </p:extLst>
          </p:nvPr>
        </p:nvGraphicFramePr>
        <p:xfrm>
          <a:off x="1600200" y="1347510"/>
          <a:ext cx="5418354" cy="393448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 name="TextBox 2"/>
          <p:cNvSpPr txBox="1"/>
          <p:nvPr>
            <p:custDataLst>
              <p:tags r:id="rId3"/>
            </p:custDataLst>
          </p:nvPr>
        </p:nvSpPr>
        <p:spPr>
          <a:xfrm>
            <a:off x="7620000" y="5281999"/>
            <a:ext cx="2438400" cy="276999"/>
          </a:xfrm>
          <a:prstGeom prst="rect">
            <a:avLst/>
          </a:prstGeom>
          <a:noFill/>
        </p:spPr>
        <p:txBody>
          <a:bodyPr wrap="square" rtlCol="0">
            <a:spAutoFit/>
          </a:bodyPr>
          <a:lstStyle/>
          <a:p>
            <a:r>
              <a:rPr lang="en-US" sz="1200" i="1" dirty="0">
                <a:solidFill>
                  <a:schemeClr val="bg1">
                    <a:lumMod val="50000"/>
                  </a:schemeClr>
                </a:solidFill>
              </a:rPr>
              <a:t>Source: Fast. 2010</a:t>
            </a:r>
          </a:p>
        </p:txBody>
      </p:sp>
    </p:spTree>
    <p:extLst>
      <p:ext uri="{BB962C8B-B14F-4D97-AF65-F5344CB8AC3E}">
        <p14:creationId xmlns:p14="http://schemas.microsoft.com/office/powerpoint/2010/main" val="1370443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53686"/>
            <a:ext cx="7716819" cy="1143000"/>
          </a:xfrm>
        </p:spPr>
        <p:txBody>
          <a:bodyPr>
            <a:normAutofit/>
          </a:bodyPr>
          <a:lstStyle/>
          <a:p>
            <a:pPr>
              <a:spcBef>
                <a:spcPts val="1000"/>
              </a:spcBef>
              <a:spcAft>
                <a:spcPts val="1000"/>
              </a:spcAft>
            </a:pPr>
            <a:r>
              <a:rPr lang="en-US" sz="3600" dirty="0"/>
              <a:t>Assessing Strengths</a:t>
            </a:r>
          </a:p>
        </p:txBody>
      </p:sp>
      <p:sp>
        <p:nvSpPr>
          <p:cNvPr id="14" name="Oval Callout 13"/>
          <p:cNvSpPr/>
          <p:nvPr>
            <p:custDataLst>
              <p:tags r:id="rId2"/>
            </p:custDataLst>
          </p:nvPr>
        </p:nvSpPr>
        <p:spPr>
          <a:xfrm>
            <a:off x="381000" y="1063851"/>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What makes life worth living for you?</a:t>
            </a:r>
          </a:p>
        </p:txBody>
      </p:sp>
      <p:sp>
        <p:nvSpPr>
          <p:cNvPr id="22" name="Oval Callout 21"/>
          <p:cNvSpPr/>
          <p:nvPr>
            <p:custDataLst>
              <p:tags r:id="rId3"/>
            </p:custDataLst>
          </p:nvPr>
        </p:nvSpPr>
        <p:spPr>
          <a:xfrm>
            <a:off x="626790" y="2134617"/>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200" dirty="0">
                <a:solidFill>
                  <a:schemeClr val="tx1"/>
                </a:solidFill>
              </a:rPr>
              <a:t>What do you do to make your symptom or situation better?</a:t>
            </a:r>
            <a:endParaRPr lang="en-US" sz="1200" dirty="0">
              <a:solidFill>
                <a:schemeClr val="tx1"/>
              </a:solidFill>
            </a:endParaRPr>
          </a:p>
        </p:txBody>
      </p:sp>
      <p:sp>
        <p:nvSpPr>
          <p:cNvPr id="12" name="Oval Callout 11"/>
          <p:cNvSpPr/>
          <p:nvPr>
            <p:custDataLst>
              <p:tags r:id="rId4"/>
            </p:custDataLst>
          </p:nvPr>
        </p:nvSpPr>
        <p:spPr>
          <a:xfrm>
            <a:off x="888934" y="3343270"/>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200" dirty="0">
                <a:solidFill>
                  <a:schemeClr val="tx1"/>
                </a:solidFill>
              </a:rPr>
              <a:t>Tell me about your ability to cope with difficulties?</a:t>
            </a:r>
            <a:endParaRPr lang="en-US" sz="1200" dirty="0">
              <a:solidFill>
                <a:schemeClr val="tx1"/>
              </a:solidFill>
            </a:endParaRPr>
          </a:p>
        </p:txBody>
      </p:sp>
      <p:sp>
        <p:nvSpPr>
          <p:cNvPr id="3" name="Oval Callout 2"/>
          <p:cNvSpPr/>
          <p:nvPr>
            <p:custDataLst>
              <p:tags r:id="rId5"/>
            </p:custDataLst>
          </p:nvPr>
        </p:nvSpPr>
        <p:spPr>
          <a:xfrm>
            <a:off x="626790" y="4527051"/>
            <a:ext cx="2197720" cy="819141"/>
          </a:xfrm>
          <a:prstGeom prst="wedgeEllipseCallout">
            <a:avLst>
              <a:gd name="adj1" fmla="val 52591"/>
              <a:gd name="adj2" fmla="val -50442"/>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solidFill>
                  <a:srgbClr val="000000"/>
                </a:solidFill>
              </a:rPr>
              <a:t>What can you do to improve the current situation?</a:t>
            </a:r>
          </a:p>
        </p:txBody>
      </p:sp>
      <p:sp>
        <p:nvSpPr>
          <p:cNvPr id="19" name="Oval Callout 18"/>
          <p:cNvSpPr/>
          <p:nvPr>
            <p:custDataLst>
              <p:tags r:id="rId6"/>
            </p:custDataLst>
          </p:nvPr>
        </p:nvSpPr>
        <p:spPr>
          <a:xfrm>
            <a:off x="3643670" y="1163106"/>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200" dirty="0">
                <a:solidFill>
                  <a:schemeClr val="tx1"/>
                </a:solidFill>
              </a:rPr>
              <a:t>Who did you rely on?</a:t>
            </a:r>
            <a:endParaRPr lang="en-US" sz="1200" dirty="0">
              <a:solidFill>
                <a:schemeClr val="tx1"/>
              </a:solidFill>
            </a:endParaRPr>
          </a:p>
        </p:txBody>
      </p:sp>
      <p:sp>
        <p:nvSpPr>
          <p:cNvPr id="23" name="Oval Callout 22"/>
          <p:cNvSpPr/>
          <p:nvPr>
            <p:custDataLst>
              <p:tags r:id="rId7"/>
            </p:custDataLst>
          </p:nvPr>
        </p:nvSpPr>
        <p:spPr>
          <a:xfrm>
            <a:off x="3669070" y="2290521"/>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200" dirty="0">
                <a:solidFill>
                  <a:schemeClr val="tx1"/>
                </a:solidFill>
              </a:rPr>
              <a:t>Who is important in your life?</a:t>
            </a:r>
          </a:p>
        </p:txBody>
      </p:sp>
      <p:sp>
        <p:nvSpPr>
          <p:cNvPr id="21" name="Oval Callout 20"/>
          <p:cNvSpPr/>
          <p:nvPr>
            <p:custDataLst>
              <p:tags r:id="rId8"/>
            </p:custDataLst>
          </p:nvPr>
        </p:nvSpPr>
        <p:spPr>
          <a:xfrm>
            <a:off x="3710322" y="3428999"/>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200" dirty="0">
                <a:solidFill>
                  <a:schemeClr val="tx1"/>
                </a:solidFill>
              </a:rPr>
              <a:t>What worked, what didn’t in that situation?</a:t>
            </a:r>
            <a:endParaRPr lang="en-US" sz="1200" dirty="0">
              <a:solidFill>
                <a:schemeClr val="tx1"/>
              </a:solidFill>
            </a:endParaRPr>
          </a:p>
        </p:txBody>
      </p:sp>
      <p:sp>
        <p:nvSpPr>
          <p:cNvPr id="24" name="Oval Callout 23"/>
          <p:cNvSpPr/>
          <p:nvPr>
            <p:custDataLst>
              <p:tags r:id="rId9"/>
            </p:custDataLst>
          </p:nvPr>
        </p:nvSpPr>
        <p:spPr>
          <a:xfrm>
            <a:off x="3710322" y="4610100"/>
            <a:ext cx="2197720" cy="819141"/>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tabLst>
                <a:tab pos="685800" algn="l"/>
              </a:tabLst>
            </a:pPr>
            <a:r>
              <a:rPr lang="en-US" altLang="en-US" sz="1200" dirty="0">
                <a:solidFill>
                  <a:schemeClr val="tx1"/>
                </a:solidFill>
              </a:rPr>
              <a:t>What is going well in your life now?</a:t>
            </a:r>
          </a:p>
        </p:txBody>
      </p:sp>
      <p:sp>
        <p:nvSpPr>
          <p:cNvPr id="9" name="Oval Callout 8"/>
          <p:cNvSpPr/>
          <p:nvPr>
            <p:custDataLst>
              <p:tags r:id="rId10"/>
            </p:custDataLst>
          </p:nvPr>
        </p:nvSpPr>
        <p:spPr>
          <a:xfrm>
            <a:off x="6641480" y="1041266"/>
            <a:ext cx="2197720" cy="819141"/>
          </a:xfrm>
          <a:prstGeom prst="wedgeEllipseCallout">
            <a:avLst>
              <a:gd name="adj1" fmla="val -46286"/>
              <a:gd name="adj2" fmla="val 63813"/>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solidFill>
                  <a:srgbClr val="000000"/>
                </a:solidFill>
              </a:rPr>
              <a:t>What do you do to enjoy yourself?</a:t>
            </a:r>
          </a:p>
        </p:txBody>
      </p:sp>
      <p:sp>
        <p:nvSpPr>
          <p:cNvPr id="20" name="Oval Callout 19"/>
          <p:cNvSpPr/>
          <p:nvPr>
            <p:custDataLst>
              <p:tags r:id="rId11"/>
            </p:custDataLst>
          </p:nvPr>
        </p:nvSpPr>
        <p:spPr>
          <a:xfrm>
            <a:off x="6167034" y="2715978"/>
            <a:ext cx="2672166" cy="990600"/>
          </a:xfrm>
          <a:prstGeom prst="wedgeEllipseCallout">
            <a:avLst>
              <a:gd name="adj1" fmla="val 45738"/>
              <a:gd name="adj2" fmla="val 61187"/>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How has your support system (family, friends, etc.) helped during past crises?</a:t>
            </a:r>
          </a:p>
        </p:txBody>
      </p:sp>
      <p:sp>
        <p:nvSpPr>
          <p:cNvPr id="17" name="Oval Callout 16"/>
          <p:cNvSpPr/>
          <p:nvPr>
            <p:custDataLst>
              <p:tags r:id="rId12"/>
            </p:custDataLst>
          </p:nvPr>
        </p:nvSpPr>
        <p:spPr>
          <a:xfrm>
            <a:off x="6641480" y="4392055"/>
            <a:ext cx="2197720" cy="819141"/>
          </a:xfrm>
          <a:prstGeom prst="wedgeEllipseCallout">
            <a:avLst>
              <a:gd name="adj1" fmla="val -48244"/>
              <a:gd name="adj2" fmla="val -66201"/>
            </a:avLst>
          </a:prstGeom>
          <a:solidFill>
            <a:schemeClr val="accent3">
              <a:lumMod val="85000"/>
            </a:schemeClr>
          </a:solidFill>
          <a:ln w="25400" cap="flat" cmpd="sng" algn="ctr">
            <a:solidFill>
              <a:schemeClr val="accent1">
                <a:shade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solidFill>
                  <a:srgbClr val="000000"/>
                </a:solidFill>
              </a:rPr>
              <a:t>How have you coped with difficult situations in the past?</a:t>
            </a:r>
          </a:p>
        </p:txBody>
      </p:sp>
    </p:spTree>
    <p:extLst>
      <p:ext uri="{BB962C8B-B14F-4D97-AF65-F5344CB8AC3E}">
        <p14:creationId xmlns:p14="http://schemas.microsoft.com/office/powerpoint/2010/main" val="1169779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Video</a:t>
            </a:r>
          </a:p>
        </p:txBody>
      </p:sp>
      <p:pic>
        <p:nvPicPr>
          <p:cNvPr id="5" name="Content Placeholder 5" descr="Image depicting conversation between a patient and patient navigator.">
            <a:extLst>
              <a:ext uri="{FF2B5EF4-FFF2-40B4-BE49-F238E27FC236}">
                <a16:creationId xmlns:a16="http://schemas.microsoft.com/office/drawing/2014/main" id="{850573BD-E6E5-4580-91B0-7E3FD93651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019718" y="1447800"/>
            <a:ext cx="7104563" cy="3466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872058" y="5034116"/>
            <a:ext cx="3399882" cy="381000"/>
          </a:xfrm>
          <a:prstGeom prst="rect">
            <a:avLst/>
          </a:prstGeom>
          <a:noFill/>
        </p:spPr>
        <p:txBody>
          <a:bodyPr wrap="square" rtlCol="0">
            <a:spAutoFit/>
          </a:bodyPr>
          <a:lstStyle/>
          <a:p>
            <a:pPr algn="ctr"/>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3243979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Assessing</a:t>
            </a:r>
          </a:p>
        </p:txBody>
      </p:sp>
      <p:sp>
        <p:nvSpPr>
          <p:cNvPr id="3" name="Content Placeholder 2"/>
          <p:cNvSpPr>
            <a:spLocks noGrp="1"/>
          </p:cNvSpPr>
          <p:nvPr>
            <p:ph idx="1"/>
            <p:custDataLst>
              <p:tags r:id="rId2"/>
            </p:custDataLst>
          </p:nvPr>
        </p:nvSpPr>
        <p:spPr>
          <a:xfrm>
            <a:off x="457200" y="1600200"/>
            <a:ext cx="8229600" cy="4525963"/>
          </a:xfrm>
        </p:spPr>
        <p:txBody>
          <a:bodyPr/>
          <a:lstStyle/>
          <a:p>
            <a:pPr>
              <a:spcBef>
                <a:spcPts val="1000"/>
              </a:spcBef>
              <a:spcAft>
                <a:spcPts val="1000"/>
              </a:spcAft>
            </a:pPr>
            <a:r>
              <a:rPr lang="en-US" dirty="0"/>
              <a:t>Listens to patient mention a challenge</a:t>
            </a:r>
          </a:p>
          <a:p>
            <a:pPr>
              <a:spcBef>
                <a:spcPts val="1000"/>
              </a:spcBef>
              <a:spcAft>
                <a:spcPts val="1000"/>
              </a:spcAft>
            </a:pPr>
            <a:r>
              <a:rPr lang="en-US" dirty="0"/>
              <a:t>Looks at patient’s body language and sees his concern</a:t>
            </a:r>
          </a:p>
          <a:p>
            <a:pPr>
              <a:spcBef>
                <a:spcPts val="1000"/>
              </a:spcBef>
              <a:spcAft>
                <a:spcPts val="1000"/>
              </a:spcAft>
            </a:pPr>
            <a:r>
              <a:rPr lang="en-US" dirty="0"/>
              <a:t>Asks questions to confirm transportation needs</a:t>
            </a:r>
          </a:p>
          <a:p>
            <a:pPr>
              <a:spcBef>
                <a:spcPts val="1000"/>
              </a:spcBef>
              <a:spcAft>
                <a:spcPts val="1000"/>
              </a:spcAft>
            </a:pPr>
            <a:endParaRPr lang="en-US" dirty="0"/>
          </a:p>
        </p:txBody>
      </p:sp>
    </p:spTree>
    <p:extLst>
      <p:ext uri="{BB962C8B-B14F-4D97-AF65-F5344CB8AC3E}">
        <p14:creationId xmlns:p14="http://schemas.microsoft.com/office/powerpoint/2010/main" val="3027324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custDataLst>
              <p:tags r:id="rId1"/>
            </p:custDataLst>
          </p:nvPr>
        </p:nvSpPr>
        <p:spPr>
          <a:xfrm>
            <a:off x="533400" y="20053"/>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solidFill>
                  <a:schemeClr val="tx1"/>
                </a:solidFill>
                <a:latin typeface="+mj-lt"/>
                <a:ea typeface="Trebuchet MS"/>
                <a:cs typeface="Trebuchet MS"/>
                <a:sym typeface="Trebuchet MS"/>
              </a:rPr>
              <a:t>Addressing Ambivalence</a:t>
            </a:r>
          </a:p>
        </p:txBody>
      </p:sp>
      <p:sp>
        <p:nvSpPr>
          <p:cNvPr id="239" name="Shape 239"/>
          <p:cNvSpPr txBox="1">
            <a:spLocks noGrp="1"/>
          </p:cNvSpPr>
          <p:nvPr>
            <p:ph type="body" idx="1"/>
            <p:custDataLst>
              <p:tags r:id="rId2"/>
            </p:custDataLst>
          </p:nvPr>
        </p:nvSpPr>
        <p:spPr>
          <a:xfrm>
            <a:off x="533400" y="990600"/>
            <a:ext cx="8458200" cy="4525963"/>
          </a:xfrm>
          <a:prstGeom prst="rect">
            <a:avLst/>
          </a:prstGeom>
          <a:noFill/>
          <a:ln>
            <a:noFill/>
          </a:ln>
        </p:spPr>
        <p:txBody>
          <a:bodyPr lIns="91425" tIns="45700" rIns="91425" bIns="45700" anchor="t" anchorCtr="0">
            <a:noAutofit/>
          </a:bodyPr>
          <a:lstStyle/>
          <a:p>
            <a:pPr marL="0" marR="0" lvl="0" indent="0" algn="l" rtl="0">
              <a:spcBef>
                <a:spcPts val="1000"/>
              </a:spcBef>
              <a:spcAft>
                <a:spcPts val="1000"/>
              </a:spcAft>
              <a:buClr>
                <a:schemeClr val="dk1"/>
              </a:buClr>
              <a:buSzPct val="100000"/>
              <a:buNone/>
            </a:pPr>
            <a:r>
              <a:rPr lang="en-US" sz="2200" b="0" i="0" u="none" strike="noStrike" cap="none" baseline="0" dirty="0">
                <a:solidFill>
                  <a:schemeClr val="dk1"/>
                </a:solidFill>
                <a:latin typeface="Arial"/>
                <a:ea typeface="Arial"/>
                <a:cs typeface="Arial"/>
                <a:sym typeface="Arial"/>
              </a:rPr>
              <a:t>Some patients may not know how much information they want or can handle</a:t>
            </a:r>
          </a:p>
          <a:p>
            <a:pPr marL="0" marR="0" lvl="0" indent="0" algn="l" rtl="0">
              <a:spcBef>
                <a:spcPts val="1000"/>
              </a:spcBef>
              <a:spcAft>
                <a:spcPts val="1000"/>
              </a:spcAft>
              <a:buClr>
                <a:schemeClr val="dk1"/>
              </a:buClr>
              <a:buSzPct val="100000"/>
              <a:buNone/>
            </a:pPr>
            <a:r>
              <a:rPr lang="en-US" sz="2200" b="0" i="0" u="none" strike="noStrike" cap="none" baseline="0" dirty="0">
                <a:solidFill>
                  <a:schemeClr val="dk1"/>
                </a:solidFill>
                <a:latin typeface="Arial"/>
                <a:ea typeface="Arial"/>
                <a:cs typeface="Arial"/>
                <a:sym typeface="Arial"/>
              </a:rPr>
              <a:t>Try:</a:t>
            </a:r>
          </a:p>
          <a:p>
            <a:pPr marR="0" lvl="0" algn="l" rtl="0">
              <a:spcBef>
                <a:spcPts val="500"/>
              </a:spcBef>
              <a:spcAft>
                <a:spcPts val="50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Exploring the pros and cons of knowing details and not knowing</a:t>
            </a:r>
          </a:p>
          <a:p>
            <a:pPr marR="0" lvl="0" algn="l" rtl="0">
              <a:spcBef>
                <a:spcPts val="500"/>
              </a:spcBef>
              <a:spcAft>
                <a:spcPts val="50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Acknowledging the difficulty of the patient’s situation</a:t>
            </a:r>
          </a:p>
          <a:p>
            <a:pPr marR="0" lvl="0" algn="l" rtl="0">
              <a:spcBef>
                <a:spcPts val="500"/>
              </a:spcBef>
              <a:spcAft>
                <a:spcPts val="50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Naming the ambivalence (“It sounds like you have some reasons you want to know and reasons you don’t. Do I have this right?”)</a:t>
            </a:r>
          </a:p>
          <a:p>
            <a:pPr marR="0" lvl="0" algn="l" rtl="0">
              <a:spcBef>
                <a:spcPts val="500"/>
              </a:spcBef>
              <a:spcAft>
                <a:spcPts val="50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Naming emotions to clarify feelings and discuss openly</a:t>
            </a:r>
          </a:p>
        </p:txBody>
      </p:sp>
      <p:sp>
        <p:nvSpPr>
          <p:cNvPr id="240" name="Shape 240"/>
          <p:cNvSpPr txBox="1"/>
          <p:nvPr>
            <p:custDataLst>
              <p:tags r:id="rId3"/>
            </p:custDataLst>
          </p:nvPr>
        </p:nvSpPr>
        <p:spPr>
          <a:xfrm>
            <a:off x="4648200" y="5235576"/>
            <a:ext cx="4419600" cy="280987"/>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Clr>
                <a:schemeClr val="lt2"/>
              </a:buClr>
              <a:buSzPct val="25000"/>
              <a:buFont typeface="Arial"/>
              <a:buNone/>
            </a:pPr>
            <a:r>
              <a:rPr lang="en-US" sz="1200" b="0" i="1" u="none" strike="noStrike" cap="none" baseline="0" dirty="0">
                <a:solidFill>
                  <a:schemeClr val="bg1">
                    <a:lumMod val="50000"/>
                  </a:schemeClr>
                </a:solidFill>
                <a:latin typeface="Arial"/>
                <a:ea typeface="Arial"/>
                <a:cs typeface="Arial"/>
                <a:sym typeface="Arial"/>
              </a:rPr>
              <a:t>Sources: Jacobsen et </a:t>
            </a:r>
            <a:r>
              <a:rPr lang="en-US" sz="1200" i="1" dirty="0">
                <a:solidFill>
                  <a:schemeClr val="bg1">
                    <a:lumMod val="50000"/>
                  </a:schemeClr>
                </a:solidFill>
                <a:latin typeface="Arial"/>
                <a:ea typeface="Arial"/>
                <a:cs typeface="Arial"/>
                <a:sym typeface="Arial"/>
              </a:rPr>
              <a:t>a</a:t>
            </a:r>
            <a:r>
              <a:rPr lang="en-US" sz="1200" b="0" i="1" u="none" strike="noStrike" cap="none" dirty="0">
                <a:solidFill>
                  <a:schemeClr val="bg1">
                    <a:lumMod val="50000"/>
                  </a:schemeClr>
                </a:solidFill>
                <a:latin typeface="Arial"/>
                <a:ea typeface="Arial"/>
                <a:cs typeface="Arial"/>
                <a:sym typeface="Arial"/>
              </a:rPr>
              <a:t>l. 2009; Back et al. 2006</a:t>
            </a:r>
            <a:endParaRPr lang="en-US" sz="1200" b="0" i="1" u="none" strike="noStrike" cap="none" baseline="0" dirty="0">
              <a:solidFill>
                <a:schemeClr val="bg1">
                  <a:lumMod val="50000"/>
                </a:schemeClr>
              </a:solidFill>
              <a:latin typeface="Arial"/>
              <a:ea typeface="Arial"/>
              <a:cs typeface="Arial"/>
              <a:sym typeface="Arial"/>
            </a:endParaRPr>
          </a:p>
        </p:txBody>
      </p:sp>
    </p:spTree>
    <p:extLst>
      <p:ext uri="{BB962C8B-B14F-4D97-AF65-F5344CB8AC3E}">
        <p14:creationId xmlns:p14="http://schemas.microsoft.com/office/powerpoint/2010/main" val="3875987431"/>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228600" y="304800"/>
            <a:ext cx="8915400" cy="1143000"/>
          </a:xfrm>
        </p:spPr>
        <p:txBody>
          <a:bodyPr>
            <a:normAutofit fontScale="90000"/>
          </a:bodyPr>
          <a:lstStyle/>
          <a:p>
            <a:pPr>
              <a:spcBef>
                <a:spcPts val="1000"/>
              </a:spcBef>
              <a:spcAft>
                <a:spcPts val="1000"/>
              </a:spcAft>
            </a:pPr>
            <a:r>
              <a:rPr lang="en-US" dirty="0"/>
              <a:t>Remaining Neutral and Non-Judgmental </a:t>
            </a:r>
          </a:p>
        </p:txBody>
      </p:sp>
      <p:sp>
        <p:nvSpPr>
          <p:cNvPr id="4" name="Content Placeholder 3"/>
          <p:cNvSpPr>
            <a:spLocks noGrp="1"/>
          </p:cNvSpPr>
          <p:nvPr>
            <p:ph idx="1"/>
            <p:custDataLst>
              <p:tags r:id="rId2"/>
            </p:custDataLst>
          </p:nvPr>
        </p:nvSpPr>
        <p:spPr>
          <a:xfrm>
            <a:off x="457200" y="1447800"/>
            <a:ext cx="8229600" cy="4525963"/>
          </a:xfrm>
        </p:spPr>
        <p:txBody>
          <a:bodyPr/>
          <a:lstStyle/>
          <a:p>
            <a:pPr>
              <a:spcBef>
                <a:spcPts val="0"/>
              </a:spcBef>
              <a:spcAft>
                <a:spcPts val="1000"/>
              </a:spcAft>
              <a:buFont typeface="Arial" panose="020B0604020202020204" pitchFamily="34" charset="0"/>
              <a:buChar char="•"/>
            </a:pPr>
            <a:r>
              <a:rPr lang="en-US" sz="2800" kern="1200" dirty="0"/>
              <a:t>Not taking sides</a:t>
            </a:r>
          </a:p>
          <a:p>
            <a:pPr>
              <a:spcBef>
                <a:spcPts val="0"/>
              </a:spcBef>
              <a:spcAft>
                <a:spcPts val="1000"/>
              </a:spcAft>
              <a:buFont typeface="Arial" panose="020B0604020202020204" pitchFamily="34" charset="0"/>
              <a:buChar char="•"/>
            </a:pPr>
            <a:r>
              <a:rPr lang="en-US" sz="2800" dirty="0"/>
              <a:t>Active listening</a:t>
            </a:r>
          </a:p>
          <a:p>
            <a:pPr>
              <a:spcBef>
                <a:spcPts val="0"/>
              </a:spcBef>
              <a:spcAft>
                <a:spcPts val="1000"/>
              </a:spcAft>
              <a:buFont typeface="Arial" panose="020B0604020202020204" pitchFamily="34" charset="0"/>
              <a:buChar char="•"/>
            </a:pPr>
            <a:r>
              <a:rPr lang="en-US" sz="2800" dirty="0"/>
              <a:t>Not assigning value</a:t>
            </a:r>
          </a:p>
        </p:txBody>
      </p:sp>
      <p:sp>
        <p:nvSpPr>
          <p:cNvPr id="5" name="Rectangle 4"/>
          <p:cNvSpPr/>
          <p:nvPr/>
        </p:nvSpPr>
        <p:spPr>
          <a:xfrm>
            <a:off x="990601" y="3048000"/>
            <a:ext cx="7391400" cy="1754326"/>
          </a:xfrm>
          <a:prstGeom prst="rect">
            <a:avLst/>
          </a:prstGeom>
        </p:spPr>
        <p:txBody>
          <a:bodyPr wrap="square">
            <a:spAutoFit/>
          </a:bodyPr>
          <a:lstStyle/>
          <a:p>
            <a:r>
              <a:rPr lang="en-US" dirty="0"/>
              <a:t>- Seek to understand the patient’s perspective</a:t>
            </a:r>
          </a:p>
          <a:p>
            <a:r>
              <a:rPr lang="en-US" dirty="0"/>
              <a:t>- Tell the patient you are not trying to persuade him or her to do anything</a:t>
            </a:r>
          </a:p>
          <a:p>
            <a:r>
              <a:rPr lang="en-US" dirty="0"/>
              <a:t>- Listen and playback what the patient says, without saying anything about whether it is good or bad</a:t>
            </a:r>
          </a:p>
          <a:p>
            <a:r>
              <a:rPr lang="en-US" dirty="0"/>
              <a:t>- Help the patient think through the pros and cons of not being treated</a:t>
            </a:r>
          </a:p>
        </p:txBody>
      </p:sp>
      <p:sp>
        <p:nvSpPr>
          <p:cNvPr id="3" name="TextBox 2"/>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46125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152400"/>
            <a:ext cx="9144000" cy="1143000"/>
          </a:xfrm>
        </p:spPr>
        <p:txBody>
          <a:bodyPr>
            <a:normAutofit/>
          </a:bodyPr>
          <a:lstStyle/>
          <a:p>
            <a:pPr>
              <a:spcBef>
                <a:spcPts val="1000"/>
              </a:spcBef>
              <a:spcAft>
                <a:spcPts val="1000"/>
              </a:spcAft>
            </a:pPr>
            <a:r>
              <a:rPr lang="en-US" sz="3600" dirty="0"/>
              <a:t>Elicit-Provide-Elicit</a:t>
            </a:r>
          </a:p>
        </p:txBody>
      </p:sp>
      <p:graphicFrame>
        <p:nvGraphicFramePr>
          <p:cNvPr id="9" name="Content Placeholder 8" descr="Elicit-provide-elicit strategy involves the following steps:&#10;1. Elicit: ask the patient to tell you what they know.&#10;2. Provide: with permission, provide your patient with new and additional information.&#10;3. Elicit: Ask the patient for thoughts on what has been said&#10;&#10;"/>
          <p:cNvGraphicFramePr>
            <a:graphicFrameLocks noGrp="1"/>
          </p:cNvGraphicFramePr>
          <p:nvPr>
            <p:ph idx="1"/>
            <p:extLst>
              <p:ext uri="{D42A27DB-BD31-4B8C-83A1-F6EECF244321}">
                <p14:modId xmlns:p14="http://schemas.microsoft.com/office/powerpoint/2010/main" val="1246183001"/>
              </p:ext>
            </p:extLst>
          </p:nvPr>
        </p:nvGraphicFramePr>
        <p:xfrm>
          <a:off x="381000" y="8763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extBox 4"/>
          <p:cNvSpPr txBox="1"/>
          <p:nvPr>
            <p:custDataLst>
              <p:tags r:id="rId2"/>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08096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Acknowledgments</a:t>
            </a:r>
          </a:p>
        </p:txBody>
      </p:sp>
      <p:sp>
        <p:nvSpPr>
          <p:cNvPr id="3" name="Content Placeholder 2"/>
          <p:cNvSpPr>
            <a:spLocks noGrp="1"/>
          </p:cNvSpPr>
          <p:nvPr>
            <p:ph idx="1"/>
          </p:nvPr>
        </p:nvSpPr>
        <p:spPr>
          <a:xfrm>
            <a:off x="495300" y="1447800"/>
            <a:ext cx="8229600" cy="3810000"/>
          </a:xfrm>
        </p:spPr>
        <p:txBody>
          <a:bodyPr>
            <a:noAutofit/>
          </a:bodyPr>
          <a:lstStyle/>
          <a:p>
            <a:pPr marL="0" indent="0">
              <a:spcBef>
                <a:spcPts val="1000"/>
              </a:spcBef>
              <a:spcAft>
                <a:spcPts val="1000"/>
              </a:spcAft>
              <a:buNone/>
            </a:pPr>
            <a:r>
              <a:rPr lang="en-US" sz="14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1000"/>
              </a:spcBef>
              <a:spcAft>
                <a:spcPts val="1000"/>
              </a:spcAft>
              <a:buNone/>
            </a:pPr>
            <a:r>
              <a:rPr lang="en-US" sz="1400" dirty="0"/>
              <a:t>Portions of this lesson have been adapted with permission from:</a:t>
            </a:r>
          </a:p>
          <a:p>
            <a:pPr>
              <a:spcBef>
                <a:spcPts val="600"/>
              </a:spcBef>
              <a:spcAft>
                <a:spcPts val="600"/>
              </a:spcAft>
            </a:pPr>
            <a:r>
              <a:rPr lang="en-US" sz="1400" dirty="0"/>
              <a:t>The Patient Navigator Training Collaborative of the Colorado School of Public Health.</a:t>
            </a:r>
          </a:p>
          <a:p>
            <a:pPr>
              <a:spcBef>
                <a:spcPts val="600"/>
              </a:spcBef>
              <a:spcAft>
                <a:spcPts val="600"/>
              </a:spcAft>
            </a:pPr>
            <a:r>
              <a:rPr lang="en-US" sz="1400" dirty="0"/>
              <a:t>The National Coalition for Cancer Survivorship.</a:t>
            </a:r>
          </a:p>
          <a:p>
            <a:pPr marL="0" indent="0">
              <a:spcBef>
                <a:spcPts val="1000"/>
              </a:spcBef>
              <a:spcAft>
                <a:spcPts val="1000"/>
              </a:spcAft>
              <a:buNone/>
            </a:pPr>
            <a:r>
              <a:rPr lang="en-US" sz="1400" dirty="0"/>
              <a:t>We would like to thank: </a:t>
            </a:r>
          </a:p>
          <a:p>
            <a:pPr>
              <a:spcBef>
                <a:spcPts val="600"/>
              </a:spcBef>
              <a:spcAft>
                <a:spcPts val="600"/>
              </a:spcAft>
            </a:pPr>
            <a:r>
              <a:rPr lang="en-US" sz="1400" dirty="0"/>
              <a:t>The GW Clinical Learning and Simulation Skills (CLASS) Center for providing space to film video simulations for this lesson. </a:t>
            </a:r>
          </a:p>
          <a:p>
            <a:pPr>
              <a:spcBef>
                <a:spcPts val="600"/>
              </a:spcBef>
              <a:spcAft>
                <a:spcPts val="600"/>
              </a:spcAft>
            </a:pPr>
            <a:r>
              <a:rPr lang="en-US" sz="1400" dirty="0"/>
              <a:t>Patient navigator actors in the simulation videos:  Etta-Cheri Washington and Fernando </a:t>
            </a:r>
            <a:r>
              <a:rPr lang="en-US" sz="1400" dirty="0" err="1"/>
              <a:t>Ascencio</a:t>
            </a:r>
            <a:endParaRPr lang="en-US" sz="1400" dirty="0"/>
          </a:p>
          <a:p>
            <a:endParaRPr lang="en-US" sz="2400" dirty="0"/>
          </a:p>
        </p:txBody>
      </p:sp>
    </p:spTree>
    <p:extLst>
      <p:ext uri="{BB962C8B-B14F-4D97-AF65-F5344CB8AC3E}">
        <p14:creationId xmlns:p14="http://schemas.microsoft.com/office/powerpoint/2010/main" val="224297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Video</a:t>
            </a:r>
            <a:endParaRPr lang="en-US" dirty="0"/>
          </a:p>
        </p:txBody>
      </p:sp>
      <p:pic>
        <p:nvPicPr>
          <p:cNvPr id="5" name="Content Placeholder 5" descr="Image depicting conversation between a patient and patient navigator.">
            <a:extLst>
              <a:ext uri="{FF2B5EF4-FFF2-40B4-BE49-F238E27FC236}">
                <a16:creationId xmlns:a16="http://schemas.microsoft.com/office/drawing/2014/main" id="{081ABCA4-9513-4610-B77D-8BD293D6BFD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1023485" y="1447800"/>
            <a:ext cx="7097030" cy="3462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875E9224-E4F4-4BE5-B476-C9886E10A734}"/>
              </a:ext>
            </a:extLst>
          </p:cNvPr>
          <p:cNvSpPr txBox="1"/>
          <p:nvPr/>
        </p:nvSpPr>
        <p:spPr>
          <a:xfrm>
            <a:off x="2952750" y="5040868"/>
            <a:ext cx="3238500" cy="369332"/>
          </a:xfrm>
          <a:prstGeom prst="rect">
            <a:avLst/>
          </a:prstGeom>
          <a:noFill/>
        </p:spPr>
        <p:txBody>
          <a:bodyPr wrap="square" rtlCol="0">
            <a:spAutoFit/>
          </a:bodyPr>
          <a:lstStyle/>
          <a:p>
            <a:r>
              <a:rPr lang="en-US" dirty="0"/>
              <a:t>Click </a:t>
            </a:r>
            <a:r>
              <a:rPr lang="en-US" dirty="0">
                <a:hlinkClick r:id="rId4"/>
              </a:rPr>
              <a:t>here</a:t>
            </a:r>
            <a:r>
              <a:rPr lang="en-US" dirty="0"/>
              <a:t> to watch the video </a:t>
            </a:r>
          </a:p>
        </p:txBody>
      </p:sp>
    </p:spTree>
    <p:extLst>
      <p:ext uri="{BB962C8B-B14F-4D97-AF65-F5344CB8AC3E}">
        <p14:creationId xmlns:p14="http://schemas.microsoft.com/office/powerpoint/2010/main" val="457088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83776" y="165100"/>
            <a:ext cx="8991600" cy="1143000"/>
          </a:xfrm>
        </p:spPr>
        <p:txBody>
          <a:bodyPr>
            <a:normAutofit fontScale="90000"/>
          </a:bodyPr>
          <a:lstStyle/>
          <a:p>
            <a:pPr>
              <a:spcBef>
                <a:spcPts val="1000"/>
              </a:spcBef>
              <a:spcAft>
                <a:spcPts val="1000"/>
              </a:spcAft>
            </a:pPr>
            <a:r>
              <a:rPr lang="en-US" dirty="0"/>
              <a:t>Remaining Neutral and Non-Judgmental</a:t>
            </a:r>
          </a:p>
        </p:txBody>
      </p:sp>
      <p:sp>
        <p:nvSpPr>
          <p:cNvPr id="3" name="Content Placeholder 2"/>
          <p:cNvSpPr>
            <a:spLocks noGrp="1"/>
          </p:cNvSpPr>
          <p:nvPr>
            <p:ph idx="1"/>
            <p:custDataLst>
              <p:tags r:id="rId2"/>
            </p:custDataLst>
          </p:nvPr>
        </p:nvSpPr>
        <p:spPr>
          <a:xfrm>
            <a:off x="381000" y="1308100"/>
            <a:ext cx="8229600" cy="4525963"/>
          </a:xfrm>
        </p:spPr>
        <p:txBody>
          <a:bodyPr>
            <a:normAutofit/>
          </a:bodyPr>
          <a:lstStyle/>
          <a:p>
            <a:pPr>
              <a:spcBef>
                <a:spcPts val="0"/>
              </a:spcBef>
              <a:spcAft>
                <a:spcPts val="0"/>
              </a:spcAft>
            </a:pPr>
            <a:r>
              <a:rPr lang="en-US" sz="2400" dirty="0"/>
              <a:t>Maintains her body language and tone</a:t>
            </a:r>
          </a:p>
          <a:p>
            <a:pPr>
              <a:spcBef>
                <a:spcPts val="0"/>
              </a:spcBef>
              <a:spcAft>
                <a:spcPts val="0"/>
              </a:spcAft>
            </a:pPr>
            <a:r>
              <a:rPr lang="en-US" sz="2400" dirty="0"/>
              <a:t>Asks questions focused on getting information from the patient</a:t>
            </a:r>
          </a:p>
          <a:p>
            <a:pPr>
              <a:spcBef>
                <a:spcPts val="0"/>
              </a:spcBef>
              <a:spcAft>
                <a:spcPts val="0"/>
              </a:spcAft>
            </a:pPr>
            <a:r>
              <a:rPr lang="en-US" sz="2400" dirty="0"/>
              <a:t>Supports the patient’s belief that his nephew will get a new place</a:t>
            </a:r>
          </a:p>
          <a:p>
            <a:pPr>
              <a:spcBef>
                <a:spcPts val="0"/>
              </a:spcBef>
              <a:spcAft>
                <a:spcPts val="0"/>
              </a:spcAft>
            </a:pPr>
            <a:r>
              <a:rPr lang="en-US" sz="2400" dirty="0"/>
              <a:t>Does not comment on whether the nephew should pay rent</a:t>
            </a:r>
          </a:p>
          <a:p>
            <a:pPr>
              <a:spcBef>
                <a:spcPts val="0"/>
              </a:spcBef>
              <a:spcAft>
                <a:spcPts val="0"/>
              </a:spcAft>
            </a:pPr>
            <a:r>
              <a:rPr lang="en-US" sz="2400" dirty="0"/>
              <a:t>Asks a neutral question about how the boys are taking the diagnosis</a:t>
            </a:r>
          </a:p>
          <a:p>
            <a:pPr>
              <a:spcBef>
                <a:spcPts val="0"/>
              </a:spcBef>
              <a:spcAft>
                <a:spcPts val="0"/>
              </a:spcAft>
            </a:pPr>
            <a:r>
              <a:rPr lang="en-US" sz="2400" dirty="0"/>
              <a:t>Offers help for the patient’s boys but says that it is an option and ok for them not to attend the group</a:t>
            </a:r>
          </a:p>
        </p:txBody>
      </p:sp>
    </p:spTree>
    <p:extLst>
      <p:ext uri="{BB962C8B-B14F-4D97-AF65-F5344CB8AC3E}">
        <p14:creationId xmlns:p14="http://schemas.microsoft.com/office/powerpoint/2010/main" val="364994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p:txBody>
          <a:bodyPr>
            <a:normAutofit/>
          </a:bodyPr>
          <a:lstStyle/>
          <a:p>
            <a:pPr>
              <a:spcBef>
                <a:spcPts val="1000"/>
              </a:spcBef>
              <a:spcAft>
                <a:spcPts val="1000"/>
              </a:spcAft>
            </a:pPr>
            <a:r>
              <a:rPr lang="en-US" sz="3600" dirty="0"/>
              <a:t>Advising</a:t>
            </a:r>
          </a:p>
        </p:txBody>
      </p:sp>
      <p:sp>
        <p:nvSpPr>
          <p:cNvPr id="2" name="TextBox 1"/>
          <p:cNvSpPr txBox="1"/>
          <p:nvPr/>
        </p:nvSpPr>
        <p:spPr>
          <a:xfrm>
            <a:off x="457200" y="1447800"/>
            <a:ext cx="8077200" cy="1569660"/>
          </a:xfrm>
          <a:prstGeom prst="rect">
            <a:avLst/>
          </a:prstGeom>
          <a:noFill/>
        </p:spPr>
        <p:txBody>
          <a:bodyPr wrap="square" rtlCol="0">
            <a:spAutoFit/>
          </a:bodyPr>
          <a:lstStyle/>
          <a:p>
            <a:r>
              <a:rPr lang="en-US" sz="3200" dirty="0"/>
              <a:t>When you advise patients, you are helping to come up with a plan to meet their needs. </a:t>
            </a:r>
          </a:p>
          <a:p>
            <a:endParaRPr lang="en-US" sz="3200" dirty="0"/>
          </a:p>
        </p:txBody>
      </p:sp>
    </p:spTree>
    <p:extLst>
      <p:ext uri="{BB962C8B-B14F-4D97-AF65-F5344CB8AC3E}">
        <p14:creationId xmlns:p14="http://schemas.microsoft.com/office/powerpoint/2010/main" val="3903713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Developing a Plan</a:t>
            </a:r>
          </a:p>
        </p:txBody>
      </p:sp>
      <p:sp>
        <p:nvSpPr>
          <p:cNvPr id="5" name="Content Placeholder 4"/>
          <p:cNvSpPr>
            <a:spLocks noGrp="1"/>
          </p:cNvSpPr>
          <p:nvPr>
            <p:ph idx="1"/>
            <p:custDataLst>
              <p:tags r:id="rId2"/>
            </p:custDataLst>
          </p:nvPr>
        </p:nvSpPr>
        <p:spPr>
          <a:xfrm>
            <a:off x="457200" y="1600200"/>
            <a:ext cx="8229600" cy="4525963"/>
          </a:xfrm>
        </p:spPr>
        <p:txBody>
          <a:bodyPr/>
          <a:lstStyle/>
          <a:p>
            <a:pPr>
              <a:spcBef>
                <a:spcPts val="1000"/>
              </a:spcBef>
              <a:spcAft>
                <a:spcPts val="1000"/>
              </a:spcAft>
              <a:buFont typeface="Arial" panose="020B0604020202020204" pitchFamily="34" charset="0"/>
              <a:buChar char="•"/>
            </a:pPr>
            <a:r>
              <a:rPr lang="en-US" dirty="0"/>
              <a:t>Prioritize needs</a:t>
            </a:r>
          </a:p>
          <a:p>
            <a:pPr>
              <a:spcBef>
                <a:spcPts val="1000"/>
              </a:spcBef>
              <a:spcAft>
                <a:spcPts val="1000"/>
              </a:spcAft>
              <a:buFont typeface="Arial" panose="020B0604020202020204" pitchFamily="34" charset="0"/>
              <a:buChar char="•"/>
            </a:pPr>
            <a:r>
              <a:rPr lang="en-US" dirty="0"/>
              <a:t>Involve patient in problem solving</a:t>
            </a:r>
          </a:p>
          <a:p>
            <a:pPr>
              <a:spcBef>
                <a:spcPts val="1000"/>
              </a:spcBef>
              <a:spcAft>
                <a:spcPts val="1000"/>
              </a:spcAft>
              <a:buFont typeface="Arial" panose="020B0604020202020204" pitchFamily="34" charset="0"/>
              <a:buChar char="•"/>
            </a:pPr>
            <a:r>
              <a:rPr lang="en-US" dirty="0"/>
              <a:t>Focus will be on available resources to meet the patient's needs </a:t>
            </a:r>
          </a:p>
        </p:txBody>
      </p:sp>
    </p:spTree>
    <p:extLst>
      <p:ext uri="{BB962C8B-B14F-4D97-AF65-F5344CB8AC3E}">
        <p14:creationId xmlns:p14="http://schemas.microsoft.com/office/powerpoint/2010/main" val="3701718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5" name="Shape 215"/>
          <p:cNvSpPr txBox="1">
            <a:spLocks noGrp="1"/>
          </p:cNvSpPr>
          <p:nvPr>
            <p:ph type="title"/>
            <p:custDataLst>
              <p:tags r:id="rId1"/>
            </p:custDataLst>
          </p:nvPr>
        </p:nvSpPr>
        <p:spPr>
          <a:xfrm>
            <a:off x="537311" y="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Problem-Solving Cycle</a:t>
            </a:r>
          </a:p>
        </p:txBody>
      </p:sp>
      <p:grpSp>
        <p:nvGrpSpPr>
          <p:cNvPr id="216" name="Shape 216" descr="Problem-solving steps: &#10;1. Define and clarify the issue&#10;2. Gather and verify facts&#10;3. Identify other key players&#10;4. Brainstorm possible solutions&#10;5. Identify the pros and cons&#10;6. Choose the best option&#10;7. Develop action plan&#10;8. Follow-up&#10;"/>
          <p:cNvGrpSpPr/>
          <p:nvPr>
            <p:custDataLst>
              <p:tags r:id="rId2"/>
            </p:custDataLst>
          </p:nvPr>
        </p:nvGrpSpPr>
        <p:grpSpPr>
          <a:xfrm>
            <a:off x="632561" y="990600"/>
            <a:ext cx="8039100" cy="4211358"/>
            <a:chOff x="0" y="49398"/>
            <a:chExt cx="8610599" cy="5362201"/>
          </a:xfrm>
          <a:solidFill>
            <a:srgbClr val="336699"/>
          </a:solidFill>
        </p:grpSpPr>
        <p:sp>
          <p:nvSpPr>
            <p:cNvPr id="217" name="Shape 217"/>
            <p:cNvSpPr/>
            <p:nvPr>
              <p:custDataLst>
                <p:tags r:id="rId4"/>
              </p:custDataLst>
            </p:nvPr>
          </p:nvSpPr>
          <p:spPr>
            <a:xfrm>
              <a:off x="0" y="270798"/>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18" name="Shape 218"/>
            <p:cNvSpPr/>
            <p:nvPr>
              <p:custDataLst>
                <p:tags r:id="rId5"/>
              </p:custDataLst>
            </p:nvPr>
          </p:nvSpPr>
          <p:spPr>
            <a:xfrm>
              <a:off x="430529" y="49398"/>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19" name="Shape 219"/>
            <p:cNvSpPr txBox="1"/>
            <p:nvPr>
              <p:custDataLst>
                <p:tags r:id="rId6"/>
              </p:custDataLst>
            </p:nvPr>
          </p:nvSpPr>
          <p:spPr>
            <a:xfrm>
              <a:off x="452145" y="71015"/>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dirty="0">
                  <a:solidFill>
                    <a:srgbClr val="FFFFFF"/>
                  </a:solidFill>
                  <a:latin typeface="Arial"/>
                  <a:ea typeface="Arial"/>
                  <a:cs typeface="Arial"/>
                  <a:sym typeface="Arial"/>
                </a:rPr>
                <a:t>1. Define and clarify the issue</a:t>
              </a:r>
            </a:p>
          </p:txBody>
        </p:sp>
        <p:sp>
          <p:nvSpPr>
            <p:cNvPr id="220" name="Shape 220"/>
            <p:cNvSpPr/>
            <p:nvPr>
              <p:custDataLst>
                <p:tags r:id="rId7"/>
              </p:custDataLst>
            </p:nvPr>
          </p:nvSpPr>
          <p:spPr>
            <a:xfrm>
              <a:off x="0" y="9512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1" name="Shape 221"/>
            <p:cNvSpPr/>
            <p:nvPr>
              <p:custDataLst>
                <p:tags r:id="rId8"/>
              </p:custDataLst>
            </p:nvPr>
          </p:nvSpPr>
          <p:spPr>
            <a:xfrm>
              <a:off x="430529" y="7298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2" name="Shape 222"/>
            <p:cNvSpPr txBox="1"/>
            <p:nvPr>
              <p:custDataLst>
                <p:tags r:id="rId9"/>
              </p:custDataLst>
            </p:nvPr>
          </p:nvSpPr>
          <p:spPr>
            <a:xfrm>
              <a:off x="452145" y="7514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dirty="0">
                  <a:solidFill>
                    <a:srgbClr val="FFFFFF"/>
                  </a:solidFill>
                  <a:latin typeface="Arial"/>
                  <a:ea typeface="Arial"/>
                  <a:cs typeface="Arial"/>
                  <a:sym typeface="Arial"/>
                </a:rPr>
                <a:t>2. Gather and verify facts </a:t>
              </a:r>
            </a:p>
          </p:txBody>
        </p:sp>
        <p:sp>
          <p:nvSpPr>
            <p:cNvPr id="223" name="Shape 223"/>
            <p:cNvSpPr/>
            <p:nvPr>
              <p:custDataLst>
                <p:tags r:id="rId10"/>
              </p:custDataLst>
            </p:nvPr>
          </p:nvSpPr>
          <p:spPr>
            <a:xfrm>
              <a:off x="0" y="16316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4" name="Shape 224"/>
            <p:cNvSpPr/>
            <p:nvPr>
              <p:custDataLst>
                <p:tags r:id="rId11"/>
              </p:custDataLst>
            </p:nvPr>
          </p:nvSpPr>
          <p:spPr>
            <a:xfrm>
              <a:off x="430529" y="14102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5" name="Shape 225"/>
            <p:cNvSpPr txBox="1"/>
            <p:nvPr>
              <p:custDataLst>
                <p:tags r:id="rId12"/>
              </p:custDataLst>
            </p:nvPr>
          </p:nvSpPr>
          <p:spPr>
            <a:xfrm>
              <a:off x="452145" y="14318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a:solidFill>
                    <a:srgbClr val="FFFFFF"/>
                  </a:solidFill>
                  <a:latin typeface="Arial"/>
                  <a:ea typeface="Arial"/>
                  <a:cs typeface="Arial"/>
                  <a:sym typeface="Arial"/>
                </a:rPr>
                <a:t>3. Identify other key players </a:t>
              </a:r>
            </a:p>
          </p:txBody>
        </p:sp>
        <p:sp>
          <p:nvSpPr>
            <p:cNvPr id="226" name="Shape 226"/>
            <p:cNvSpPr/>
            <p:nvPr>
              <p:custDataLst>
                <p:tags r:id="rId13"/>
              </p:custDataLst>
            </p:nvPr>
          </p:nvSpPr>
          <p:spPr>
            <a:xfrm>
              <a:off x="0" y="23120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7" name="Shape 227"/>
            <p:cNvSpPr/>
            <p:nvPr>
              <p:custDataLst>
                <p:tags r:id="rId14"/>
              </p:custDataLst>
            </p:nvPr>
          </p:nvSpPr>
          <p:spPr>
            <a:xfrm>
              <a:off x="430529" y="20906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28" name="Shape 228"/>
            <p:cNvSpPr txBox="1"/>
            <p:nvPr>
              <p:custDataLst>
                <p:tags r:id="rId15"/>
              </p:custDataLst>
            </p:nvPr>
          </p:nvSpPr>
          <p:spPr>
            <a:xfrm>
              <a:off x="452145" y="21122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a:solidFill>
                    <a:srgbClr val="FFFFFF"/>
                  </a:solidFill>
                  <a:latin typeface="Arial"/>
                  <a:ea typeface="Arial"/>
                  <a:cs typeface="Arial"/>
                  <a:sym typeface="Arial"/>
                </a:rPr>
                <a:t>4. Brainstorm possible solutions</a:t>
              </a:r>
            </a:p>
          </p:txBody>
        </p:sp>
        <p:sp>
          <p:nvSpPr>
            <p:cNvPr id="229" name="Shape 229"/>
            <p:cNvSpPr/>
            <p:nvPr>
              <p:custDataLst>
                <p:tags r:id="rId16"/>
              </p:custDataLst>
            </p:nvPr>
          </p:nvSpPr>
          <p:spPr>
            <a:xfrm>
              <a:off x="0" y="29924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0" name="Shape 230"/>
            <p:cNvSpPr/>
            <p:nvPr>
              <p:custDataLst>
                <p:tags r:id="rId17"/>
              </p:custDataLst>
            </p:nvPr>
          </p:nvSpPr>
          <p:spPr>
            <a:xfrm>
              <a:off x="430529" y="27710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1" name="Shape 231"/>
            <p:cNvSpPr txBox="1"/>
            <p:nvPr>
              <p:custDataLst>
                <p:tags r:id="rId18"/>
              </p:custDataLst>
            </p:nvPr>
          </p:nvSpPr>
          <p:spPr>
            <a:xfrm>
              <a:off x="452145" y="27926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dirty="0">
                  <a:solidFill>
                    <a:srgbClr val="FFFFFF"/>
                  </a:solidFill>
                  <a:latin typeface="Arial"/>
                  <a:ea typeface="Arial"/>
                  <a:cs typeface="Arial"/>
                  <a:sym typeface="Arial"/>
                </a:rPr>
                <a:t>5. </a:t>
              </a:r>
              <a:r>
                <a:rPr lang="en-US" sz="1500" dirty="0">
                  <a:solidFill>
                    <a:srgbClr val="FFFFFF"/>
                  </a:solidFill>
                </a:rPr>
                <a:t>I</a:t>
              </a:r>
              <a:r>
                <a:rPr lang="en-US" sz="1500" b="0" i="0" u="none" strike="noStrike" cap="none" dirty="0">
                  <a:solidFill>
                    <a:srgbClr val="FFFFFF"/>
                  </a:solidFill>
                  <a:latin typeface="Arial"/>
                  <a:ea typeface="Arial"/>
                  <a:cs typeface="Arial"/>
                  <a:sym typeface="Arial"/>
                </a:rPr>
                <a:t>dentify the </a:t>
              </a:r>
              <a:r>
                <a:rPr lang="en-US" sz="1500" b="0" i="0" u="none" strike="noStrike" cap="none" baseline="0" dirty="0">
                  <a:solidFill>
                    <a:srgbClr val="FFFFFF"/>
                  </a:solidFill>
                  <a:latin typeface="Arial"/>
                  <a:ea typeface="Arial"/>
                  <a:cs typeface="Arial"/>
                  <a:sym typeface="Arial"/>
                </a:rPr>
                <a:t>pros &amp; cons</a:t>
              </a:r>
            </a:p>
          </p:txBody>
        </p:sp>
        <p:sp>
          <p:nvSpPr>
            <p:cNvPr id="232" name="Shape 232"/>
            <p:cNvSpPr/>
            <p:nvPr>
              <p:custDataLst>
                <p:tags r:id="rId19"/>
              </p:custDataLst>
            </p:nvPr>
          </p:nvSpPr>
          <p:spPr>
            <a:xfrm>
              <a:off x="0" y="36728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3" name="Shape 233"/>
            <p:cNvSpPr/>
            <p:nvPr>
              <p:custDataLst>
                <p:tags r:id="rId20"/>
              </p:custDataLst>
            </p:nvPr>
          </p:nvSpPr>
          <p:spPr>
            <a:xfrm>
              <a:off x="430529" y="34514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4" name="Shape 234"/>
            <p:cNvSpPr txBox="1"/>
            <p:nvPr>
              <p:custDataLst>
                <p:tags r:id="rId21"/>
              </p:custDataLst>
            </p:nvPr>
          </p:nvSpPr>
          <p:spPr>
            <a:xfrm>
              <a:off x="452145" y="34730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dirty="0">
                  <a:solidFill>
                    <a:srgbClr val="FFFFFF"/>
                  </a:solidFill>
                  <a:latin typeface="Arial"/>
                  <a:ea typeface="Arial"/>
                  <a:cs typeface="Arial"/>
                  <a:sym typeface="Arial"/>
                </a:rPr>
                <a:t>6. </a:t>
              </a:r>
              <a:r>
                <a:rPr lang="en-US" sz="1500" dirty="0">
                  <a:solidFill>
                    <a:srgbClr val="FFFFFF"/>
                  </a:solidFill>
                </a:rPr>
                <a:t>C</a:t>
              </a:r>
              <a:r>
                <a:rPr lang="en-US" sz="1500" b="0" i="0" u="none" strike="noStrike" cap="none" baseline="0" dirty="0">
                  <a:solidFill>
                    <a:srgbClr val="FFFFFF"/>
                  </a:solidFill>
                  <a:latin typeface="Arial"/>
                  <a:ea typeface="Arial"/>
                  <a:cs typeface="Arial"/>
                  <a:sym typeface="Arial"/>
                </a:rPr>
                <a:t>hoose  the best option</a:t>
              </a:r>
            </a:p>
          </p:txBody>
        </p:sp>
        <p:sp>
          <p:nvSpPr>
            <p:cNvPr id="235" name="Shape 235"/>
            <p:cNvSpPr/>
            <p:nvPr>
              <p:custDataLst>
                <p:tags r:id="rId22"/>
              </p:custDataLst>
            </p:nvPr>
          </p:nvSpPr>
          <p:spPr>
            <a:xfrm>
              <a:off x="0" y="43532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6" name="Shape 236"/>
            <p:cNvSpPr/>
            <p:nvPr>
              <p:custDataLst>
                <p:tags r:id="rId23"/>
              </p:custDataLst>
            </p:nvPr>
          </p:nvSpPr>
          <p:spPr>
            <a:xfrm>
              <a:off x="430529" y="41318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7" name="Shape 237"/>
            <p:cNvSpPr txBox="1"/>
            <p:nvPr>
              <p:custDataLst>
                <p:tags r:id="rId24"/>
              </p:custDataLst>
            </p:nvPr>
          </p:nvSpPr>
          <p:spPr>
            <a:xfrm>
              <a:off x="452145" y="41534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a:solidFill>
                    <a:srgbClr val="FFFFFF"/>
                  </a:solidFill>
                  <a:latin typeface="Arial"/>
                  <a:ea typeface="Arial"/>
                  <a:cs typeface="Arial"/>
                  <a:sym typeface="Arial"/>
                </a:rPr>
                <a:t>7. Develop action plan</a:t>
              </a:r>
            </a:p>
          </p:txBody>
        </p:sp>
        <p:sp>
          <p:nvSpPr>
            <p:cNvPr id="238" name="Shape 238"/>
            <p:cNvSpPr/>
            <p:nvPr>
              <p:custDataLst>
                <p:tags r:id="rId25"/>
              </p:custDataLst>
            </p:nvPr>
          </p:nvSpPr>
          <p:spPr>
            <a:xfrm>
              <a:off x="0" y="5033600"/>
              <a:ext cx="8610599" cy="378000"/>
            </a:xfrm>
            <a:prstGeom prst="rect">
              <a:avLst/>
            </a:prstGeom>
            <a:solidFill>
              <a:schemeClr val="bg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39" name="Shape 239"/>
            <p:cNvSpPr/>
            <p:nvPr>
              <p:custDataLst>
                <p:tags r:id="rId26"/>
              </p:custDataLst>
            </p:nvPr>
          </p:nvSpPr>
          <p:spPr>
            <a:xfrm>
              <a:off x="430529" y="4812200"/>
              <a:ext cx="6027420" cy="442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240" name="Shape 240"/>
            <p:cNvSpPr txBox="1"/>
            <p:nvPr>
              <p:custDataLst>
                <p:tags r:id="rId27"/>
              </p:custDataLst>
            </p:nvPr>
          </p:nvSpPr>
          <p:spPr>
            <a:xfrm>
              <a:off x="452145" y="4833816"/>
              <a:ext cx="5984187" cy="399568"/>
            </a:xfrm>
            <a:prstGeom prst="rect">
              <a:avLst/>
            </a:prstGeom>
            <a:solidFill>
              <a:srgbClr val="033B57"/>
            </a:solidFill>
            <a:ln>
              <a:noFill/>
            </a:ln>
          </p:spPr>
          <p:txBody>
            <a:bodyPr lIns="227800" tIns="0" rIns="227800" bIns="0" anchor="ctr" anchorCtr="0">
              <a:noAutofit/>
            </a:bodyPr>
            <a:lstStyle/>
            <a:p>
              <a:pPr marL="0" marR="0" lvl="0" indent="0" algn="l" rtl="0">
                <a:lnSpc>
                  <a:spcPct val="90000"/>
                </a:lnSpc>
                <a:spcBef>
                  <a:spcPts val="0"/>
                </a:spcBef>
                <a:spcAft>
                  <a:spcPts val="525"/>
                </a:spcAft>
                <a:buSzPct val="25000"/>
                <a:buNone/>
              </a:pPr>
              <a:r>
                <a:rPr lang="en-US" sz="1500" b="0" i="0" u="none" strike="noStrike" cap="none" baseline="0">
                  <a:solidFill>
                    <a:srgbClr val="FFFFFF"/>
                  </a:solidFill>
                  <a:latin typeface="Arial"/>
                  <a:ea typeface="Arial"/>
                  <a:cs typeface="Arial"/>
                  <a:sym typeface="Arial"/>
                </a:rPr>
                <a:t>8. Follow-up</a:t>
              </a:r>
            </a:p>
          </p:txBody>
        </p:sp>
      </p:grpSp>
      <p:sp>
        <p:nvSpPr>
          <p:cNvPr id="30" name="TextBox 29"/>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858833911"/>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304800" y="304800"/>
            <a:ext cx="8229600" cy="1077218"/>
          </a:xfrm>
        </p:spPr>
        <p:txBody>
          <a:bodyPr>
            <a:normAutofit fontScale="90000"/>
          </a:bodyPr>
          <a:lstStyle/>
          <a:p>
            <a:pPr>
              <a:spcBef>
                <a:spcPts val="1000"/>
              </a:spcBef>
              <a:spcAft>
                <a:spcPts val="1000"/>
              </a:spcAft>
            </a:pPr>
            <a:r>
              <a:rPr lang="en-US" dirty="0"/>
              <a:t>1) Define the problem</a:t>
            </a:r>
            <a:br>
              <a:rPr lang="en-US" dirty="0"/>
            </a:br>
            <a:endParaRPr lang="en-US" dirty="0"/>
          </a:p>
        </p:txBody>
      </p:sp>
      <p:sp>
        <p:nvSpPr>
          <p:cNvPr id="5" name="Content Placeholder 4"/>
          <p:cNvSpPr>
            <a:spLocks noGrp="1"/>
          </p:cNvSpPr>
          <p:nvPr>
            <p:ph idx="1"/>
            <p:custDataLst>
              <p:tags r:id="rId2"/>
            </p:custDataLst>
          </p:nvPr>
        </p:nvSpPr>
        <p:spPr>
          <a:xfrm>
            <a:off x="380998" y="1192294"/>
            <a:ext cx="8229600" cy="4525963"/>
          </a:xfrm>
        </p:spPr>
        <p:txBody>
          <a:bodyPr/>
          <a:lstStyle/>
          <a:p>
            <a:pPr>
              <a:spcBef>
                <a:spcPts val="0"/>
              </a:spcBef>
              <a:spcAft>
                <a:spcPts val="0"/>
              </a:spcAft>
            </a:pPr>
            <a:r>
              <a:rPr lang="en-US" sz="2400" dirty="0"/>
              <a:t>What is the problem?</a:t>
            </a:r>
          </a:p>
          <a:p>
            <a:pPr>
              <a:spcBef>
                <a:spcPts val="0"/>
              </a:spcBef>
              <a:spcAft>
                <a:spcPts val="0"/>
              </a:spcAft>
            </a:pPr>
            <a:r>
              <a:rPr lang="en-US" sz="2400" dirty="0"/>
              <a:t>Does the problem need to be broken down into smaller issues?</a:t>
            </a:r>
          </a:p>
          <a:p>
            <a:pPr>
              <a:spcBef>
                <a:spcPts val="0"/>
              </a:spcBef>
              <a:spcAft>
                <a:spcPts val="0"/>
              </a:spcAft>
            </a:pPr>
            <a:r>
              <a:rPr lang="en-US" sz="2400" dirty="0"/>
              <a:t>How urgent or important is the problem?  </a:t>
            </a:r>
          </a:p>
          <a:p>
            <a:pPr>
              <a:spcBef>
                <a:spcPts val="0"/>
              </a:spcBef>
              <a:spcAft>
                <a:spcPts val="0"/>
              </a:spcAft>
            </a:pPr>
            <a:r>
              <a:rPr lang="en-US" sz="2400" dirty="0"/>
              <a:t>Does the problem affect the patient’s ability to continue with a test or treatment?</a:t>
            </a:r>
          </a:p>
          <a:p>
            <a:pPr>
              <a:spcBef>
                <a:spcPts val="0"/>
              </a:spcBef>
              <a:spcAft>
                <a:spcPts val="0"/>
              </a:spcAft>
            </a:pPr>
            <a:r>
              <a:rPr lang="en-US" sz="2400" dirty="0"/>
              <a:t>What will happen if the problem is not solved?</a:t>
            </a:r>
          </a:p>
          <a:p>
            <a:pPr>
              <a:spcBef>
                <a:spcPts val="0"/>
              </a:spcBef>
              <a:spcAft>
                <a:spcPts val="0"/>
              </a:spcAft>
            </a:pPr>
            <a:r>
              <a:rPr lang="en-US" sz="2400" dirty="0"/>
              <a:t>Can the patient navigator help?</a:t>
            </a:r>
          </a:p>
          <a:p>
            <a:pPr lvl="0">
              <a:spcBef>
                <a:spcPts val="1000"/>
              </a:spcBef>
              <a:spcAft>
                <a:spcPts val="1000"/>
              </a:spcAft>
            </a:pPr>
            <a:endParaRPr lang="en-US" sz="2000" dirty="0"/>
          </a:p>
          <a:p>
            <a:pPr marL="0" lvl="0" indent="0">
              <a:spcBef>
                <a:spcPts val="1000"/>
              </a:spcBef>
              <a:spcAft>
                <a:spcPts val="1000"/>
              </a:spcAft>
              <a:buNone/>
            </a:pPr>
            <a:endParaRPr lang="en-US" sz="2000" dirty="0"/>
          </a:p>
          <a:p>
            <a:pPr lvl="0">
              <a:spcBef>
                <a:spcPts val="1000"/>
              </a:spcBef>
              <a:spcAft>
                <a:spcPts val="1000"/>
              </a:spcAft>
            </a:pPr>
            <a:endParaRPr lang="en-US" sz="2000" dirty="0"/>
          </a:p>
          <a:p>
            <a:pPr marL="0" indent="0">
              <a:spcBef>
                <a:spcPts val="1000"/>
              </a:spcBef>
              <a:spcAft>
                <a:spcPts val="1000"/>
              </a:spcAft>
              <a:buNone/>
            </a:pPr>
            <a:endParaRPr lang="en-US" sz="2000" dirty="0"/>
          </a:p>
        </p:txBody>
      </p:sp>
      <p:sp>
        <p:nvSpPr>
          <p:cNvPr id="6" name="TextBox 5"/>
          <p:cNvSpPr txBox="1"/>
          <p:nvPr>
            <p:custDataLst>
              <p:tags r:id="rId3"/>
            </p:custDataLst>
          </p:nvPr>
        </p:nvSpPr>
        <p:spPr>
          <a:xfrm>
            <a:off x="393698" y="4287741"/>
            <a:ext cx="8382000" cy="1077218"/>
          </a:xfrm>
          <a:prstGeom prst="rect">
            <a:avLst/>
          </a:prstGeom>
          <a:noFill/>
        </p:spPr>
        <p:txBody>
          <a:bodyPr wrap="square" rtlCol="0">
            <a:spAutoFit/>
          </a:bodyPr>
          <a:lstStyle/>
          <a:p>
            <a:pPr algn="ctr"/>
            <a:r>
              <a:rPr lang="en-US" sz="3200" b="1" dirty="0"/>
              <a:t>Make sure you understand the patient’s issue</a:t>
            </a:r>
          </a:p>
        </p:txBody>
      </p:sp>
      <p:sp>
        <p:nvSpPr>
          <p:cNvPr id="8" name="TextBox 7"/>
          <p:cNvSpPr txBox="1"/>
          <p:nvPr>
            <p:custDataLst>
              <p:tags r:id="rId4"/>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586166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49622" y="160337"/>
            <a:ext cx="8229600" cy="1143000"/>
          </a:xfrm>
        </p:spPr>
        <p:txBody>
          <a:bodyPr>
            <a:normAutofit/>
          </a:bodyPr>
          <a:lstStyle/>
          <a:p>
            <a:pPr>
              <a:spcBef>
                <a:spcPts val="1000"/>
              </a:spcBef>
              <a:spcAft>
                <a:spcPts val="1000"/>
              </a:spcAft>
            </a:pPr>
            <a:r>
              <a:rPr lang="en-US" sz="3600" dirty="0"/>
              <a:t>2) Gather and verify the facts</a:t>
            </a:r>
          </a:p>
        </p:txBody>
      </p:sp>
      <p:sp>
        <p:nvSpPr>
          <p:cNvPr id="3" name="Content Placeholder 2"/>
          <p:cNvSpPr>
            <a:spLocks noGrp="1"/>
          </p:cNvSpPr>
          <p:nvPr>
            <p:ph idx="1"/>
            <p:custDataLst>
              <p:tags r:id="rId2"/>
            </p:custDataLst>
          </p:nvPr>
        </p:nvSpPr>
        <p:spPr>
          <a:xfrm>
            <a:off x="457200" y="1600200"/>
            <a:ext cx="8229600" cy="4525963"/>
          </a:xfrm>
        </p:spPr>
        <p:txBody>
          <a:bodyPr/>
          <a:lstStyle/>
          <a:p>
            <a:pPr>
              <a:spcBef>
                <a:spcPts val="1000"/>
              </a:spcBef>
              <a:spcAft>
                <a:spcPts val="1000"/>
              </a:spcAft>
            </a:pPr>
            <a:r>
              <a:rPr lang="en-US" dirty="0"/>
              <a:t>Thoughts </a:t>
            </a:r>
          </a:p>
          <a:p>
            <a:pPr>
              <a:spcBef>
                <a:spcPts val="1000"/>
              </a:spcBef>
              <a:spcAft>
                <a:spcPts val="1000"/>
              </a:spcAft>
            </a:pPr>
            <a:r>
              <a:rPr lang="en-US" dirty="0"/>
              <a:t>Feelings</a:t>
            </a:r>
          </a:p>
          <a:p>
            <a:pPr>
              <a:spcBef>
                <a:spcPts val="1000"/>
              </a:spcBef>
              <a:spcAft>
                <a:spcPts val="1000"/>
              </a:spcAft>
            </a:pPr>
            <a:r>
              <a:rPr lang="en-US" dirty="0"/>
              <a:t>Motivations</a:t>
            </a:r>
          </a:p>
          <a:p>
            <a:pPr>
              <a:spcBef>
                <a:spcPts val="1000"/>
              </a:spcBef>
              <a:spcAft>
                <a:spcPts val="1000"/>
              </a:spcAft>
            </a:pPr>
            <a:r>
              <a:rPr lang="en-US" dirty="0"/>
              <a:t>Barriers</a:t>
            </a:r>
          </a:p>
        </p:txBody>
      </p:sp>
      <p:sp>
        <p:nvSpPr>
          <p:cNvPr id="5" name="TextBox 4"/>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673850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3) Identify other key players</a:t>
            </a:r>
          </a:p>
        </p:txBody>
      </p:sp>
      <p:sp>
        <p:nvSpPr>
          <p:cNvPr id="3" name="Content Placeholder 2"/>
          <p:cNvSpPr>
            <a:spLocks noGrp="1"/>
          </p:cNvSpPr>
          <p:nvPr>
            <p:ph idx="1"/>
            <p:custDataLst>
              <p:tags r:id="rId2"/>
            </p:custDataLst>
          </p:nvPr>
        </p:nvSpPr>
        <p:spPr>
          <a:xfrm>
            <a:off x="457200" y="1600200"/>
            <a:ext cx="8229600" cy="4525963"/>
          </a:xfrm>
        </p:spPr>
        <p:txBody>
          <a:bodyPr/>
          <a:lstStyle/>
          <a:p>
            <a:pPr>
              <a:spcBef>
                <a:spcPts val="1000"/>
              </a:spcBef>
              <a:spcAft>
                <a:spcPts val="1000"/>
              </a:spcAft>
            </a:pPr>
            <a:r>
              <a:rPr lang="en-US" sz="3600" dirty="0"/>
              <a:t>Who can help?</a:t>
            </a:r>
          </a:p>
          <a:p>
            <a:pPr>
              <a:spcBef>
                <a:spcPts val="1000"/>
              </a:spcBef>
              <a:spcAft>
                <a:spcPts val="1000"/>
              </a:spcAft>
            </a:pPr>
            <a:r>
              <a:rPr lang="en-US" sz="3600" dirty="0"/>
              <a:t>What is each person able to do?</a:t>
            </a:r>
          </a:p>
        </p:txBody>
      </p:sp>
      <p:sp>
        <p:nvSpPr>
          <p:cNvPr id="5" name="TextBox 4"/>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297844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4) Brainstorm</a:t>
            </a:r>
          </a:p>
        </p:txBody>
      </p:sp>
      <p:sp>
        <p:nvSpPr>
          <p:cNvPr id="3" name="Content Placeholder 2"/>
          <p:cNvSpPr>
            <a:spLocks noGrp="1"/>
          </p:cNvSpPr>
          <p:nvPr>
            <p:ph idx="1"/>
            <p:custDataLst>
              <p:tags r:id="rId2"/>
            </p:custDataLst>
          </p:nvPr>
        </p:nvSpPr>
        <p:spPr>
          <a:xfrm>
            <a:off x="457200" y="1600200"/>
            <a:ext cx="8229600" cy="4525963"/>
          </a:xfrm>
        </p:spPr>
        <p:txBody>
          <a:bodyPr/>
          <a:lstStyle/>
          <a:p>
            <a:pPr>
              <a:spcBef>
                <a:spcPts val="1000"/>
              </a:spcBef>
              <a:spcAft>
                <a:spcPts val="1000"/>
              </a:spcAft>
            </a:pPr>
            <a:r>
              <a:rPr lang="en-US" sz="3600" dirty="0"/>
              <a:t>Who needs to be there?</a:t>
            </a:r>
          </a:p>
          <a:p>
            <a:pPr>
              <a:spcBef>
                <a:spcPts val="1000"/>
              </a:spcBef>
              <a:spcAft>
                <a:spcPts val="1000"/>
              </a:spcAft>
            </a:pPr>
            <a:r>
              <a:rPr lang="en-US" sz="3600" dirty="0"/>
              <a:t>Keep feedback positive</a:t>
            </a:r>
          </a:p>
          <a:p>
            <a:pPr>
              <a:spcBef>
                <a:spcPts val="1000"/>
              </a:spcBef>
              <a:spcAft>
                <a:spcPts val="1000"/>
              </a:spcAft>
            </a:pPr>
            <a:r>
              <a:rPr lang="en-US" sz="3600" dirty="0"/>
              <a:t>Ask open-ended questions</a:t>
            </a:r>
          </a:p>
        </p:txBody>
      </p:sp>
      <p:sp>
        <p:nvSpPr>
          <p:cNvPr id="5" name="TextBox 4"/>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504475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0"/>
            <a:ext cx="8229600" cy="1143000"/>
          </a:xfrm>
        </p:spPr>
        <p:txBody>
          <a:bodyPr>
            <a:normAutofit/>
          </a:bodyPr>
          <a:lstStyle/>
          <a:p>
            <a:pPr>
              <a:spcBef>
                <a:spcPts val="1000"/>
              </a:spcBef>
              <a:spcAft>
                <a:spcPts val="1000"/>
              </a:spcAft>
            </a:pPr>
            <a:r>
              <a:rPr lang="en-US" sz="3600" dirty="0"/>
              <a:t>Case Study</a:t>
            </a:r>
          </a:p>
        </p:txBody>
      </p:sp>
      <p:sp>
        <p:nvSpPr>
          <p:cNvPr id="3" name="Content Placeholder 2"/>
          <p:cNvSpPr>
            <a:spLocks noGrp="1"/>
          </p:cNvSpPr>
          <p:nvPr>
            <p:ph idx="1"/>
            <p:custDataLst>
              <p:tags r:id="rId2"/>
            </p:custDataLst>
          </p:nvPr>
        </p:nvSpPr>
        <p:spPr>
          <a:xfrm>
            <a:off x="457200" y="1066800"/>
            <a:ext cx="8229600" cy="4525963"/>
          </a:xfrm>
        </p:spPr>
        <p:txBody>
          <a:bodyPr>
            <a:normAutofit/>
          </a:bodyPr>
          <a:lstStyle/>
          <a:p>
            <a:pPr>
              <a:spcBef>
                <a:spcPts val="500"/>
              </a:spcBef>
              <a:spcAft>
                <a:spcPts val="500"/>
              </a:spcAft>
            </a:pPr>
            <a:r>
              <a:rPr lang="en-US" sz="2200" kern="1200" dirty="0"/>
              <a:t>Bring someone to appointments</a:t>
            </a:r>
          </a:p>
          <a:p>
            <a:pPr>
              <a:spcBef>
                <a:spcPts val="500"/>
              </a:spcBef>
              <a:spcAft>
                <a:spcPts val="500"/>
              </a:spcAft>
            </a:pPr>
            <a:r>
              <a:rPr lang="en-US" sz="2200" kern="1200" dirty="0"/>
              <a:t>Tape record visit (ask clinician for permission)</a:t>
            </a:r>
          </a:p>
          <a:p>
            <a:pPr>
              <a:spcBef>
                <a:spcPts val="500"/>
              </a:spcBef>
              <a:spcAft>
                <a:spcPts val="500"/>
              </a:spcAft>
            </a:pPr>
            <a:r>
              <a:rPr lang="en-US" sz="2200" kern="1200" dirty="0"/>
              <a:t>Ask clinician to write down key information or draw diagram</a:t>
            </a:r>
          </a:p>
          <a:p>
            <a:pPr>
              <a:spcBef>
                <a:spcPts val="500"/>
              </a:spcBef>
              <a:spcAft>
                <a:spcPts val="500"/>
              </a:spcAft>
            </a:pPr>
            <a:r>
              <a:rPr lang="en-US" sz="2200" kern="1200" dirty="0"/>
              <a:t>Ask for handouts</a:t>
            </a:r>
          </a:p>
          <a:p>
            <a:pPr>
              <a:spcBef>
                <a:spcPts val="500"/>
              </a:spcBef>
              <a:spcAft>
                <a:spcPts val="500"/>
              </a:spcAft>
            </a:pPr>
            <a:r>
              <a:rPr lang="en-US" sz="2200" kern="1200" dirty="0"/>
              <a:t>Take a pen and pad of paper and take notes after exam</a:t>
            </a:r>
          </a:p>
          <a:p>
            <a:pPr>
              <a:spcBef>
                <a:spcPts val="500"/>
              </a:spcBef>
              <a:spcAft>
                <a:spcPts val="500"/>
              </a:spcAft>
            </a:pPr>
            <a:r>
              <a:rPr lang="en-US" sz="2200" kern="1200" dirty="0"/>
              <a:t>Write down the next appointment or dates for tests, treatments and other important dates</a:t>
            </a:r>
          </a:p>
          <a:p>
            <a:pPr>
              <a:spcBef>
                <a:spcPts val="500"/>
              </a:spcBef>
              <a:spcAft>
                <a:spcPts val="500"/>
              </a:spcAft>
            </a:pPr>
            <a:r>
              <a:rPr lang="en-US" sz="2200" kern="1200" dirty="0"/>
              <a:t>Ask how to review additional questions: another appointment, by e-mail or telephone?</a:t>
            </a:r>
          </a:p>
        </p:txBody>
      </p:sp>
      <p:sp>
        <p:nvSpPr>
          <p:cNvPr id="4" name="TextBox 3"/>
          <p:cNvSpPr txBox="1"/>
          <p:nvPr>
            <p:custDataLst>
              <p:tags r:id="rId3"/>
            </p:custDataLst>
          </p:nvPr>
        </p:nvSpPr>
        <p:spPr>
          <a:xfrm>
            <a:off x="6248400" y="5290364"/>
            <a:ext cx="3200400" cy="276999"/>
          </a:xfrm>
          <a:prstGeom prst="rect">
            <a:avLst/>
          </a:prstGeom>
          <a:noFill/>
        </p:spPr>
        <p:txBody>
          <a:bodyPr wrap="square" rtlCol="0">
            <a:spAutoFit/>
          </a:bodyPr>
          <a:lstStyle/>
          <a:p>
            <a:r>
              <a:rPr lang="en-US" sz="1200" i="1" dirty="0">
                <a:solidFill>
                  <a:schemeClr val="bg1">
                    <a:lumMod val="50000"/>
                  </a:schemeClr>
                </a:solidFill>
              </a:rPr>
              <a:t>Source: Cancer Survival Toolbox©. </a:t>
            </a:r>
            <a:r>
              <a:rPr lang="en-US" sz="1200" i="1" dirty="0" err="1">
                <a:solidFill>
                  <a:schemeClr val="bg1">
                    <a:lumMod val="50000"/>
                  </a:schemeClr>
                </a:solidFill>
              </a:rPr>
              <a:t>n.d.</a:t>
            </a:r>
            <a:r>
              <a:rPr lang="en-US" sz="1200" i="1" dirty="0">
                <a:solidFill>
                  <a:schemeClr val="bg1">
                    <a:lumMod val="50000"/>
                  </a:schemeClr>
                </a:solidFill>
              </a:rPr>
              <a:t> </a:t>
            </a:r>
          </a:p>
        </p:txBody>
      </p:sp>
    </p:spTree>
    <p:extLst>
      <p:ext uri="{BB962C8B-B14F-4D97-AF65-F5344CB8AC3E}">
        <p14:creationId xmlns:p14="http://schemas.microsoft.com/office/powerpoint/2010/main" val="185116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Competencies</a:t>
            </a:r>
          </a:p>
        </p:txBody>
      </p:sp>
      <p:sp>
        <p:nvSpPr>
          <p:cNvPr id="3" name="Content Placeholder 2"/>
          <p:cNvSpPr>
            <a:spLocks noGrp="1"/>
          </p:cNvSpPr>
          <p:nvPr>
            <p:ph idx="1"/>
            <p:custDataLst>
              <p:tags r:id="rId2"/>
            </p:custDataLst>
          </p:nvPr>
        </p:nvSpPr>
        <p:spPr>
          <a:xfrm>
            <a:off x="469900" y="1524000"/>
            <a:ext cx="8229600" cy="3962400"/>
          </a:xfrm>
        </p:spPr>
        <p:txBody>
          <a:bodyPr>
            <a:normAutofit lnSpcReduction="10000"/>
          </a:bodyPr>
          <a:lstStyle/>
          <a:p>
            <a:pPr marL="57150" indent="0">
              <a:spcBef>
                <a:spcPts val="1000"/>
              </a:spcBef>
              <a:spcAft>
                <a:spcPts val="1000"/>
              </a:spcAft>
              <a:buNone/>
            </a:pPr>
            <a:r>
              <a:rPr lang="en-US" sz="2800" dirty="0"/>
              <a:t>This lesson covers the following Core Competencies for Patient Navigators:</a:t>
            </a:r>
          </a:p>
          <a:p>
            <a:pPr marL="0" indent="0">
              <a:spcBef>
                <a:spcPts val="1000"/>
              </a:spcBef>
              <a:spcAft>
                <a:spcPts val="1000"/>
              </a:spcAft>
              <a:buNone/>
            </a:pPr>
            <a:r>
              <a:rPr lang="en-US" sz="2400" dirty="0"/>
              <a:t>1.1 Assist patients in accessing cancer care and navigating health care systems. Assess barriers to care and engage patients and families in creating potential solutions to financial, practical and social challenges.</a:t>
            </a:r>
          </a:p>
          <a:p>
            <a:pPr marL="0" indent="0">
              <a:spcBef>
                <a:spcPts val="1000"/>
              </a:spcBef>
              <a:spcAft>
                <a:spcPts val="1000"/>
              </a:spcAft>
              <a:buNone/>
            </a:pPr>
            <a:r>
              <a:rPr lang="en-US" sz="2400" dirty="0"/>
              <a:t>4.8 Apply insight and understanding about emotions and human responses to emotions to create and maintain positive interpersonal interactions</a:t>
            </a:r>
          </a:p>
        </p:txBody>
      </p:sp>
    </p:spTree>
    <p:extLst>
      <p:ext uri="{BB962C8B-B14F-4D97-AF65-F5344CB8AC3E}">
        <p14:creationId xmlns:p14="http://schemas.microsoft.com/office/powerpoint/2010/main" val="2675749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5) Weigh Pros and Cons</a:t>
            </a:r>
          </a:p>
        </p:txBody>
      </p:sp>
      <p:sp>
        <p:nvSpPr>
          <p:cNvPr id="3" name="Content Placeholder 2"/>
          <p:cNvSpPr>
            <a:spLocks noGrp="1"/>
          </p:cNvSpPr>
          <p:nvPr>
            <p:ph idx="1"/>
            <p:custDataLst>
              <p:tags r:id="rId2"/>
            </p:custDataLst>
          </p:nvPr>
        </p:nvSpPr>
        <p:spPr>
          <a:xfrm>
            <a:off x="533400" y="1422400"/>
            <a:ext cx="8229600" cy="3840163"/>
          </a:xfrm>
        </p:spPr>
        <p:txBody>
          <a:bodyPr/>
          <a:lstStyle/>
          <a:p>
            <a:pPr>
              <a:spcBef>
                <a:spcPts val="1000"/>
              </a:spcBef>
              <a:spcAft>
                <a:spcPts val="1000"/>
              </a:spcAft>
            </a:pPr>
            <a:r>
              <a:rPr lang="en-US" dirty="0"/>
              <a:t>Help the patient weigh the pros and cons, or benefits and costs, of each option</a:t>
            </a:r>
          </a:p>
        </p:txBody>
      </p:sp>
      <p:sp>
        <p:nvSpPr>
          <p:cNvPr id="4" name="TextBox 3"/>
          <p:cNvSpPr txBox="1"/>
          <p:nvPr>
            <p:custDataLst>
              <p:tags r:id="rId3"/>
            </p:custDataLst>
          </p:nvPr>
        </p:nvSpPr>
        <p:spPr>
          <a:xfrm>
            <a:off x="5715000" y="5262563"/>
            <a:ext cx="3657600" cy="276999"/>
          </a:xfrm>
          <a:prstGeom prst="rect">
            <a:avLst/>
          </a:prstGeom>
          <a:noFill/>
        </p:spPr>
        <p:txBody>
          <a:bodyPr wrap="square" rtlCol="0">
            <a:spAutoFit/>
          </a:bodyPr>
          <a:lstStyle/>
          <a:p>
            <a:r>
              <a:rPr lang="en-US" sz="1200" i="1" dirty="0">
                <a:solidFill>
                  <a:schemeClr val="bg1">
                    <a:lumMod val="50000"/>
                  </a:schemeClr>
                </a:solidFill>
              </a:rPr>
              <a:t>Sources: PNTC; Cancer Survival Toolbox©.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974042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fontScale="90000"/>
          </a:bodyPr>
          <a:lstStyle/>
          <a:p>
            <a:pPr>
              <a:spcBef>
                <a:spcPts val="1000"/>
              </a:spcBef>
              <a:spcAft>
                <a:spcPts val="1000"/>
              </a:spcAft>
            </a:pPr>
            <a:r>
              <a:rPr lang="en-US" dirty="0"/>
              <a:t>6) Patient chooses the best option</a:t>
            </a:r>
          </a:p>
        </p:txBody>
      </p:sp>
      <p:sp>
        <p:nvSpPr>
          <p:cNvPr id="5" name="TextBox 4"/>
          <p:cNvSpPr txBox="1"/>
          <p:nvPr/>
        </p:nvSpPr>
        <p:spPr>
          <a:xfrm>
            <a:off x="495300" y="1447800"/>
            <a:ext cx="8229600"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t>Based on the pros and cons, the patient should choose the best option. The patient navigator can provide support during this process, but the navigator should not make decisions or provide recommendations to the patient. </a:t>
            </a:r>
          </a:p>
          <a:p>
            <a:endParaRPr lang="en-US" sz="3200" dirty="0"/>
          </a:p>
        </p:txBody>
      </p:sp>
      <p:sp>
        <p:nvSpPr>
          <p:cNvPr id="4" name="TextBox 3"/>
          <p:cNvSpPr txBox="1"/>
          <p:nvPr>
            <p:custDataLst>
              <p:tags r:id="rId2"/>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342909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0998" y="165345"/>
            <a:ext cx="8229600" cy="1143000"/>
          </a:xfrm>
        </p:spPr>
        <p:txBody>
          <a:bodyPr>
            <a:normAutofit/>
          </a:bodyPr>
          <a:lstStyle/>
          <a:p>
            <a:pPr>
              <a:spcBef>
                <a:spcPts val="1000"/>
              </a:spcBef>
              <a:spcAft>
                <a:spcPts val="1000"/>
              </a:spcAft>
            </a:pPr>
            <a:r>
              <a:rPr lang="en-US" sz="3600" dirty="0"/>
              <a:t>7) Develop an action plan</a:t>
            </a:r>
          </a:p>
        </p:txBody>
      </p:sp>
      <p:sp>
        <p:nvSpPr>
          <p:cNvPr id="3" name="Content Placeholder 2"/>
          <p:cNvSpPr>
            <a:spLocks noGrp="1"/>
          </p:cNvSpPr>
          <p:nvPr>
            <p:ph idx="1"/>
            <p:custDataLst>
              <p:tags r:id="rId2"/>
            </p:custDataLst>
          </p:nvPr>
        </p:nvSpPr>
        <p:spPr>
          <a:xfrm>
            <a:off x="380998" y="1219200"/>
            <a:ext cx="8229600" cy="4525963"/>
          </a:xfrm>
        </p:spPr>
        <p:txBody>
          <a:bodyPr>
            <a:normAutofit/>
          </a:bodyPr>
          <a:lstStyle/>
          <a:p>
            <a:pPr>
              <a:spcBef>
                <a:spcPts val="1000"/>
              </a:spcBef>
              <a:spcAft>
                <a:spcPts val="1000"/>
              </a:spcAft>
            </a:pPr>
            <a:r>
              <a:rPr lang="en-US" sz="2000" dirty="0"/>
              <a:t>The personal action plan should describe who will do what activities with a deadline. </a:t>
            </a:r>
          </a:p>
          <a:p>
            <a:pPr>
              <a:spcBef>
                <a:spcPts val="1000"/>
              </a:spcBef>
              <a:spcAft>
                <a:spcPts val="1000"/>
              </a:spcAft>
            </a:pPr>
            <a:r>
              <a:rPr lang="en-US" sz="2000" dirty="0"/>
              <a:t>Make sure the patient agrees with the plan.</a:t>
            </a:r>
          </a:p>
        </p:txBody>
      </p:sp>
      <p:sp>
        <p:nvSpPr>
          <p:cNvPr id="6" name="Rectangle 5"/>
          <p:cNvSpPr/>
          <p:nvPr/>
        </p:nvSpPr>
        <p:spPr>
          <a:xfrm>
            <a:off x="500262" y="2661988"/>
            <a:ext cx="248455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A. Specific goals in behavioral terms</a:t>
            </a:r>
          </a:p>
        </p:txBody>
      </p:sp>
      <p:sp>
        <p:nvSpPr>
          <p:cNvPr id="7" name="Rectangle 6"/>
          <p:cNvSpPr/>
          <p:nvPr/>
        </p:nvSpPr>
        <p:spPr>
          <a:xfrm>
            <a:off x="3319506" y="2670502"/>
            <a:ext cx="2471848" cy="990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B. Barriers and strategies to address barriers. </a:t>
            </a:r>
          </a:p>
        </p:txBody>
      </p:sp>
      <p:sp>
        <p:nvSpPr>
          <p:cNvPr id="8" name="Rectangle 7"/>
          <p:cNvSpPr/>
          <p:nvPr/>
        </p:nvSpPr>
        <p:spPr>
          <a:xfrm>
            <a:off x="6126048" y="2661988"/>
            <a:ext cx="248455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 A Follow-Up Plan </a:t>
            </a:r>
          </a:p>
        </p:txBody>
      </p:sp>
      <p:sp>
        <p:nvSpPr>
          <p:cNvPr id="10" name="Rectangle 9"/>
          <p:cNvSpPr/>
          <p:nvPr/>
        </p:nvSpPr>
        <p:spPr>
          <a:xfrm>
            <a:off x="380998" y="3998350"/>
            <a:ext cx="7592178" cy="400110"/>
          </a:xfrm>
          <a:prstGeom prst="rect">
            <a:avLst/>
          </a:prstGeom>
        </p:spPr>
        <p:txBody>
          <a:bodyPr wrap="square">
            <a:spAutoFit/>
          </a:bodyPr>
          <a:lstStyle/>
          <a:p>
            <a:pPr marL="342900" indent="-342900">
              <a:buFont typeface="Arial" panose="020B0604020202020204" pitchFamily="34" charset="0"/>
              <a:buChar char="•"/>
            </a:pPr>
            <a:r>
              <a:rPr lang="en-US" sz="2000" dirty="0"/>
              <a:t>Share the plan with practice team and patient’s social support. </a:t>
            </a:r>
          </a:p>
        </p:txBody>
      </p:sp>
      <p:sp>
        <p:nvSpPr>
          <p:cNvPr id="12" name="Rectangle 11"/>
          <p:cNvSpPr/>
          <p:nvPr/>
        </p:nvSpPr>
        <p:spPr>
          <a:xfrm>
            <a:off x="380998" y="4480335"/>
            <a:ext cx="8381998" cy="707886"/>
          </a:xfrm>
          <a:prstGeom prst="rect">
            <a:avLst/>
          </a:prstGeom>
        </p:spPr>
        <p:txBody>
          <a:bodyPr wrap="square">
            <a:spAutoFit/>
          </a:bodyPr>
          <a:lstStyle/>
          <a:p>
            <a:pPr marL="342900" indent="-342900">
              <a:buFont typeface="Arial" panose="020B0604020202020204" pitchFamily="34" charset="0"/>
              <a:buChar char="•"/>
            </a:pPr>
            <a:r>
              <a:rPr lang="en-US" sz="2000" dirty="0"/>
              <a:t>The patient, family, support system and the PN may all be assigned duties. </a:t>
            </a:r>
          </a:p>
        </p:txBody>
      </p:sp>
      <p:sp>
        <p:nvSpPr>
          <p:cNvPr id="11" name="TextBox 10"/>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8131690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167904"/>
            <a:ext cx="8229600" cy="1143000"/>
          </a:xfrm>
        </p:spPr>
        <p:txBody>
          <a:bodyPr>
            <a:normAutofit fontScale="90000"/>
          </a:bodyPr>
          <a:lstStyle/>
          <a:p>
            <a:pPr>
              <a:spcBef>
                <a:spcPts val="1000"/>
              </a:spcBef>
              <a:spcAft>
                <a:spcPts val="1000"/>
              </a:spcAft>
            </a:pPr>
            <a:r>
              <a:rPr lang="en-US" dirty="0"/>
              <a:t>8) Follow up to see if the issue is resolved</a:t>
            </a:r>
          </a:p>
        </p:txBody>
      </p:sp>
      <p:sp>
        <p:nvSpPr>
          <p:cNvPr id="3" name="Content Placeholder 2"/>
          <p:cNvSpPr>
            <a:spLocks noGrp="1"/>
          </p:cNvSpPr>
          <p:nvPr>
            <p:ph idx="1"/>
            <p:custDataLst>
              <p:tags r:id="rId2"/>
            </p:custDataLst>
          </p:nvPr>
        </p:nvSpPr>
        <p:spPr>
          <a:xfrm>
            <a:off x="457200" y="1600200"/>
            <a:ext cx="8229600" cy="4525963"/>
          </a:xfrm>
        </p:spPr>
        <p:txBody>
          <a:bodyPr/>
          <a:lstStyle/>
          <a:p>
            <a:pPr>
              <a:spcBef>
                <a:spcPts val="1000"/>
              </a:spcBef>
              <a:spcAft>
                <a:spcPts val="1000"/>
              </a:spcAft>
            </a:pPr>
            <a:r>
              <a:rPr lang="en-US" dirty="0"/>
              <a:t>See if the issue has been resolved</a:t>
            </a:r>
          </a:p>
          <a:p>
            <a:pPr>
              <a:spcBef>
                <a:spcPts val="1000"/>
              </a:spcBef>
              <a:spcAft>
                <a:spcPts val="1000"/>
              </a:spcAft>
            </a:pPr>
            <a:r>
              <a:rPr lang="en-US" dirty="0"/>
              <a:t>Repeat the process as necessary</a:t>
            </a:r>
          </a:p>
          <a:p>
            <a:pPr>
              <a:spcBef>
                <a:spcPts val="1000"/>
              </a:spcBef>
              <a:spcAft>
                <a:spcPts val="1000"/>
              </a:spcAft>
            </a:pPr>
            <a:r>
              <a:rPr lang="en-US" dirty="0"/>
              <a:t>Update the plan</a:t>
            </a:r>
          </a:p>
        </p:txBody>
      </p:sp>
      <p:sp>
        <p:nvSpPr>
          <p:cNvPr id="5" name="TextBox 4"/>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4281061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fontScale="90000"/>
          </a:bodyPr>
          <a:lstStyle/>
          <a:p>
            <a:pPr>
              <a:spcBef>
                <a:spcPts val="1000"/>
              </a:spcBef>
              <a:spcAft>
                <a:spcPts val="1000"/>
              </a:spcAft>
            </a:pPr>
            <a:r>
              <a:rPr lang="en-US" dirty="0"/>
              <a:t>What if you are not able to solve the problem with the patient?</a:t>
            </a:r>
            <a:r>
              <a:rPr lang="en-US" b="1" dirty="0"/>
              <a:t> </a:t>
            </a:r>
            <a:endParaRPr lang="en-US" dirty="0"/>
          </a:p>
        </p:txBody>
      </p:sp>
      <p:sp>
        <p:nvSpPr>
          <p:cNvPr id="3" name="TextBox 2"/>
          <p:cNvSpPr txBox="1"/>
          <p:nvPr/>
        </p:nvSpPr>
        <p:spPr>
          <a:xfrm>
            <a:off x="457200" y="1676400"/>
            <a:ext cx="8305800" cy="3539430"/>
          </a:xfrm>
          <a:prstGeom prst="rect">
            <a:avLst/>
          </a:prstGeom>
          <a:noFill/>
        </p:spPr>
        <p:txBody>
          <a:bodyPr wrap="square" rtlCol="0">
            <a:spAutoFit/>
          </a:bodyPr>
          <a:lstStyle/>
          <a:p>
            <a:r>
              <a:rPr lang="en-US" sz="2800" dirty="0"/>
              <a:t>You will not be able to solve every patient problem or address every barrier. When you are not able to solve a problem with the patient, they may need additional coaching or counseling. You should tell the patient that you want to a colleague to help them.  With the patient’s permission, bring in a counselor or a social worker to work with the patient. </a:t>
            </a:r>
          </a:p>
        </p:txBody>
      </p:sp>
    </p:spTree>
    <p:extLst>
      <p:ext uri="{BB962C8B-B14F-4D97-AF65-F5344CB8AC3E}">
        <p14:creationId xmlns:p14="http://schemas.microsoft.com/office/powerpoint/2010/main" val="1950368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p:txBody>
          <a:bodyPr>
            <a:normAutofit/>
          </a:bodyPr>
          <a:lstStyle/>
          <a:p>
            <a:pPr>
              <a:spcBef>
                <a:spcPts val="1000"/>
              </a:spcBef>
              <a:spcAft>
                <a:spcPts val="1000"/>
              </a:spcAft>
            </a:pPr>
            <a:r>
              <a:rPr lang="en-US" sz="3600" dirty="0"/>
              <a:t>Assisting Patients</a:t>
            </a:r>
          </a:p>
        </p:txBody>
      </p:sp>
      <p:sp>
        <p:nvSpPr>
          <p:cNvPr id="2" name="TextBox 1"/>
          <p:cNvSpPr txBox="1"/>
          <p:nvPr/>
        </p:nvSpPr>
        <p:spPr>
          <a:xfrm>
            <a:off x="457200" y="1447800"/>
            <a:ext cx="8229600" cy="2062103"/>
          </a:xfrm>
          <a:prstGeom prst="rect">
            <a:avLst/>
          </a:prstGeom>
          <a:noFill/>
        </p:spPr>
        <p:txBody>
          <a:bodyPr wrap="square" rtlCol="0">
            <a:spAutoFit/>
          </a:bodyPr>
          <a:lstStyle/>
          <a:p>
            <a:r>
              <a:rPr lang="en-US" sz="3200" dirty="0"/>
              <a:t>Once you have talked about a patient with a plan to address barriers and needs, you can begin to assist the patient. </a:t>
            </a:r>
          </a:p>
          <a:p>
            <a:endParaRPr lang="en-US" sz="3200" dirty="0"/>
          </a:p>
        </p:txBody>
      </p:sp>
    </p:spTree>
    <p:extLst>
      <p:ext uri="{BB962C8B-B14F-4D97-AF65-F5344CB8AC3E}">
        <p14:creationId xmlns:p14="http://schemas.microsoft.com/office/powerpoint/2010/main" val="994674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351587" y="0"/>
            <a:ext cx="8229600" cy="1143000"/>
          </a:xfrm>
        </p:spPr>
        <p:txBody>
          <a:bodyPr>
            <a:normAutofit/>
          </a:bodyPr>
          <a:lstStyle/>
          <a:p>
            <a:pPr>
              <a:spcBef>
                <a:spcPts val="1000"/>
              </a:spcBef>
              <a:spcAft>
                <a:spcPts val="1000"/>
              </a:spcAft>
            </a:pPr>
            <a:r>
              <a:rPr lang="en-US" sz="3600" dirty="0"/>
              <a:t>Types of Situations</a:t>
            </a:r>
          </a:p>
        </p:txBody>
      </p:sp>
      <p:sp>
        <p:nvSpPr>
          <p:cNvPr id="5" name="Content Placeholder 4"/>
          <p:cNvSpPr>
            <a:spLocks noGrp="1"/>
          </p:cNvSpPr>
          <p:nvPr>
            <p:ph idx="1"/>
            <p:custDataLst>
              <p:tags r:id="rId2"/>
            </p:custDataLst>
          </p:nvPr>
        </p:nvSpPr>
        <p:spPr>
          <a:xfrm>
            <a:off x="351587" y="1037600"/>
            <a:ext cx="8229600" cy="4525963"/>
          </a:xfrm>
        </p:spPr>
        <p:txBody>
          <a:bodyPr>
            <a:normAutofit/>
          </a:bodyPr>
          <a:lstStyle/>
          <a:p>
            <a:pPr>
              <a:spcBef>
                <a:spcPts val="0"/>
              </a:spcBef>
              <a:spcAft>
                <a:spcPts val="0"/>
              </a:spcAft>
            </a:pPr>
            <a:r>
              <a:rPr lang="en-US" sz="2000" dirty="0"/>
              <a:t>Removing barriers directly and/or helping patients remove barriers</a:t>
            </a:r>
          </a:p>
          <a:p>
            <a:pPr>
              <a:spcBef>
                <a:spcPts val="0"/>
              </a:spcBef>
              <a:spcAft>
                <a:spcPts val="0"/>
              </a:spcAft>
            </a:pPr>
            <a:r>
              <a:rPr lang="en-US" sz="2000" dirty="0"/>
              <a:t>Preparing the patient for a medical visit</a:t>
            </a:r>
          </a:p>
          <a:p>
            <a:pPr>
              <a:spcBef>
                <a:spcPts val="0"/>
              </a:spcBef>
              <a:spcAft>
                <a:spcPts val="0"/>
              </a:spcAft>
            </a:pPr>
            <a:r>
              <a:rPr lang="en-US" sz="2000" dirty="0"/>
              <a:t>Sitting in with patient during a medical visit to provide support (if possible)</a:t>
            </a:r>
          </a:p>
          <a:p>
            <a:pPr>
              <a:spcBef>
                <a:spcPts val="0"/>
              </a:spcBef>
              <a:spcAft>
                <a:spcPts val="0"/>
              </a:spcAft>
            </a:pPr>
            <a:r>
              <a:rPr lang="en-US" sz="2000" dirty="0"/>
              <a:t>Assessing understanding of information and recommendations given during visit</a:t>
            </a:r>
          </a:p>
          <a:p>
            <a:pPr>
              <a:spcBef>
                <a:spcPts val="0"/>
              </a:spcBef>
              <a:spcAft>
                <a:spcPts val="0"/>
              </a:spcAft>
            </a:pPr>
            <a:r>
              <a:rPr lang="en-US" sz="2000" dirty="0"/>
              <a:t>Assisting with treatment plan adherence and ensuring completion of tests and exams</a:t>
            </a:r>
          </a:p>
          <a:p>
            <a:pPr>
              <a:spcBef>
                <a:spcPts val="0"/>
              </a:spcBef>
              <a:spcAft>
                <a:spcPts val="0"/>
              </a:spcAft>
            </a:pPr>
            <a:r>
              <a:rPr lang="en-US" sz="2000" dirty="0"/>
              <a:t>Connecting patient to clinical staff for more in-depth information regarding diagnosis, treatment, dealing with symptoms and side effects</a:t>
            </a:r>
          </a:p>
          <a:p>
            <a:pPr>
              <a:spcBef>
                <a:spcPts val="0"/>
              </a:spcBef>
              <a:spcAft>
                <a:spcPts val="0"/>
              </a:spcAft>
            </a:pPr>
            <a:r>
              <a:rPr lang="en-US" sz="2000" dirty="0"/>
              <a:t>Getting additional support and information needed for decision making</a:t>
            </a:r>
          </a:p>
        </p:txBody>
      </p:sp>
      <p:sp>
        <p:nvSpPr>
          <p:cNvPr id="7" name="TextBox 6"/>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3295335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60375" y="233680"/>
            <a:ext cx="8229600" cy="655320"/>
          </a:xfrm>
        </p:spPr>
        <p:txBody>
          <a:bodyPr>
            <a:normAutofit fontScale="90000"/>
          </a:bodyPr>
          <a:lstStyle/>
          <a:p>
            <a:pPr>
              <a:spcBef>
                <a:spcPts val="1000"/>
              </a:spcBef>
              <a:spcAft>
                <a:spcPts val="1000"/>
              </a:spcAft>
            </a:pPr>
            <a:r>
              <a:rPr lang="en-US" dirty="0"/>
              <a:t>Removing Barriers</a:t>
            </a:r>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2625140847"/>
              </p:ext>
            </p:extLst>
          </p:nvPr>
        </p:nvGraphicFramePr>
        <p:xfrm>
          <a:off x="533400" y="990600"/>
          <a:ext cx="7540625" cy="4368362"/>
        </p:xfrm>
        <a:graphic>
          <a:graphicData uri="http://schemas.openxmlformats.org/drawingml/2006/table">
            <a:tbl>
              <a:tblPr firstRow="1" bandRow="1">
                <a:tableStyleId>{5C22544A-7EE6-4342-B048-85BDC9FD1C3A}</a:tableStyleId>
              </a:tblPr>
              <a:tblGrid>
                <a:gridCol w="1413867">
                  <a:extLst>
                    <a:ext uri="{9D8B030D-6E8A-4147-A177-3AD203B41FA5}">
                      <a16:colId xmlns:a16="http://schemas.microsoft.com/office/drawing/2014/main" val="20000"/>
                    </a:ext>
                  </a:extLst>
                </a:gridCol>
                <a:gridCol w="6126758">
                  <a:extLst>
                    <a:ext uri="{9D8B030D-6E8A-4147-A177-3AD203B41FA5}">
                      <a16:colId xmlns:a16="http://schemas.microsoft.com/office/drawing/2014/main" val="20001"/>
                    </a:ext>
                  </a:extLst>
                </a:gridCol>
              </a:tblGrid>
              <a:tr h="286024">
                <a:tc>
                  <a:txBody>
                    <a:bodyPr/>
                    <a:lstStyle/>
                    <a:p>
                      <a:r>
                        <a:rPr lang="en-US" sz="1300" dirty="0"/>
                        <a:t>Barrier</a:t>
                      </a:r>
                    </a:p>
                  </a:txBody>
                  <a:tcPr marL="78006" marR="78006" marT="39004" marB="39004">
                    <a:solidFill>
                      <a:srgbClr val="336699"/>
                    </a:solidFill>
                  </a:tcPr>
                </a:tc>
                <a:tc>
                  <a:txBody>
                    <a:bodyPr/>
                    <a:lstStyle/>
                    <a:p>
                      <a:r>
                        <a:rPr lang="en-US" sz="1300" dirty="0"/>
                        <a:t>Possible</a:t>
                      </a:r>
                      <a:r>
                        <a:rPr lang="en-US" sz="1300" baseline="0" dirty="0"/>
                        <a:t> Actions</a:t>
                      </a:r>
                      <a:endParaRPr lang="en-US" sz="1300" dirty="0"/>
                    </a:p>
                  </a:txBody>
                  <a:tcPr marL="78006" marR="78006" marT="39004" marB="39004">
                    <a:solidFill>
                      <a:srgbClr val="336699"/>
                    </a:solidFill>
                  </a:tcPr>
                </a:tc>
                <a:extLst>
                  <a:ext uri="{0D108BD9-81ED-4DB2-BD59-A6C34878D82A}">
                    <a16:rowId xmlns:a16="http://schemas.microsoft.com/office/drawing/2014/main" val="10000"/>
                  </a:ext>
                </a:extLst>
              </a:tr>
              <a:tr h="702058">
                <a:tc>
                  <a:txBody>
                    <a:bodyPr/>
                    <a:lstStyle/>
                    <a:p>
                      <a:r>
                        <a:rPr lang="en-US" sz="1300" dirty="0"/>
                        <a:t>Treatment</a:t>
                      </a:r>
                      <a:r>
                        <a:rPr lang="en-US" sz="1300" baseline="0" dirty="0"/>
                        <a:t> c</a:t>
                      </a:r>
                      <a:r>
                        <a:rPr lang="en-US" sz="1300" dirty="0"/>
                        <a:t>osts</a:t>
                      </a:r>
                    </a:p>
                  </a:txBody>
                  <a:tcPr marL="78006" marR="78006" marT="39004" marB="39004"/>
                </a:tc>
                <a:tc>
                  <a:txBody>
                    <a:bodyPr/>
                    <a:lstStyle/>
                    <a:p>
                      <a:r>
                        <a:rPr lang="en-US" sz="1300" dirty="0"/>
                        <a:t>Identify</a:t>
                      </a:r>
                      <a:r>
                        <a:rPr lang="en-US" sz="1300" baseline="0" dirty="0"/>
                        <a:t> financial assistance programs and work with patient to complete paperwork</a:t>
                      </a:r>
                    </a:p>
                    <a:p>
                      <a:r>
                        <a:rPr lang="en-US" sz="1300" baseline="0" dirty="0"/>
                        <a:t>Refer to financial navigator, financial counselor or billing specialist</a:t>
                      </a:r>
                      <a:endParaRPr lang="en-US" sz="1300" dirty="0"/>
                    </a:p>
                  </a:txBody>
                  <a:tcPr marL="78006" marR="78006" marT="39004" marB="39004"/>
                </a:tc>
                <a:extLst>
                  <a:ext uri="{0D108BD9-81ED-4DB2-BD59-A6C34878D82A}">
                    <a16:rowId xmlns:a16="http://schemas.microsoft.com/office/drawing/2014/main" val="10001"/>
                  </a:ext>
                </a:extLst>
              </a:tr>
              <a:tr h="702058">
                <a:tc>
                  <a:txBody>
                    <a:bodyPr/>
                    <a:lstStyle/>
                    <a:p>
                      <a:r>
                        <a:rPr lang="en-US" sz="1300" dirty="0"/>
                        <a:t>Lack of transportation</a:t>
                      </a:r>
                    </a:p>
                  </a:txBody>
                  <a:tcPr marL="78006" marR="78006" marT="39004" marB="39004"/>
                </a:tc>
                <a:tc>
                  <a:txBody>
                    <a:bodyPr/>
                    <a:lstStyle/>
                    <a:p>
                      <a:r>
                        <a:rPr lang="en-US" sz="1300" dirty="0"/>
                        <a:t>Discuss potential</a:t>
                      </a:r>
                      <a:r>
                        <a:rPr lang="en-US" sz="1300" baseline="0" dirty="0"/>
                        <a:t> solutions, such as asking a friend</a:t>
                      </a:r>
                      <a:endParaRPr lang="en-US" sz="1300" dirty="0"/>
                    </a:p>
                    <a:p>
                      <a:r>
                        <a:rPr lang="en-US" sz="1300" dirty="0"/>
                        <a:t>Provide sources</a:t>
                      </a:r>
                      <a:r>
                        <a:rPr lang="en-US" sz="1300" baseline="0" dirty="0"/>
                        <a:t> of transportation assistance</a:t>
                      </a:r>
                    </a:p>
                    <a:p>
                      <a:r>
                        <a:rPr lang="en-US" sz="1300" baseline="0" dirty="0"/>
                        <a:t>Work with patient to complete paperwork for transportation assistance</a:t>
                      </a:r>
                      <a:endParaRPr lang="en-US" sz="1300" dirty="0"/>
                    </a:p>
                  </a:txBody>
                  <a:tcPr marL="78006" marR="78006" marT="39004" marB="39004"/>
                </a:tc>
                <a:extLst>
                  <a:ext uri="{0D108BD9-81ED-4DB2-BD59-A6C34878D82A}">
                    <a16:rowId xmlns:a16="http://schemas.microsoft.com/office/drawing/2014/main" val="10002"/>
                  </a:ext>
                </a:extLst>
              </a:tr>
              <a:tr h="494041">
                <a:tc>
                  <a:txBody>
                    <a:bodyPr/>
                    <a:lstStyle/>
                    <a:p>
                      <a:r>
                        <a:rPr lang="en-US" sz="1300" dirty="0"/>
                        <a:t>Language barrier</a:t>
                      </a:r>
                    </a:p>
                  </a:txBody>
                  <a:tcPr marL="78006" marR="78006" marT="39004" marB="39004"/>
                </a:tc>
                <a:tc>
                  <a:txBody>
                    <a:bodyPr/>
                    <a:lstStyle/>
                    <a:p>
                      <a:r>
                        <a:rPr lang="en-US" sz="1300" dirty="0"/>
                        <a:t>Schedule a medical interpreter</a:t>
                      </a:r>
                      <a:r>
                        <a:rPr lang="en-US" sz="1300" baseline="0" dirty="0"/>
                        <a:t> to attend next appointment </a:t>
                      </a:r>
                    </a:p>
                    <a:p>
                      <a:r>
                        <a:rPr lang="en-US" sz="1300" baseline="0" dirty="0"/>
                        <a:t>Provide educational materials in patient’s preferred language</a:t>
                      </a:r>
                      <a:endParaRPr lang="en-US" sz="1300" dirty="0"/>
                    </a:p>
                  </a:txBody>
                  <a:tcPr marL="78006" marR="78006" marT="39004" marB="39004"/>
                </a:tc>
                <a:extLst>
                  <a:ext uri="{0D108BD9-81ED-4DB2-BD59-A6C34878D82A}">
                    <a16:rowId xmlns:a16="http://schemas.microsoft.com/office/drawing/2014/main" val="10003"/>
                  </a:ext>
                </a:extLst>
              </a:tr>
              <a:tr h="702058">
                <a:tc>
                  <a:txBody>
                    <a:bodyPr/>
                    <a:lstStyle/>
                    <a:p>
                      <a:r>
                        <a:rPr lang="en-US" sz="1300" dirty="0"/>
                        <a:t>Insurance problem</a:t>
                      </a:r>
                    </a:p>
                  </a:txBody>
                  <a:tcPr marL="78006" marR="78006" marT="39004" marB="39004"/>
                </a:tc>
                <a:tc>
                  <a:txBody>
                    <a:bodyPr/>
                    <a:lstStyle/>
                    <a:p>
                      <a:r>
                        <a:rPr lang="en-US" sz="1300" dirty="0"/>
                        <a:t>Identify</a:t>
                      </a:r>
                      <a:r>
                        <a:rPr lang="en-US" sz="1300" baseline="0" dirty="0"/>
                        <a:t> possible sources of insurance (if uninsured or underinsured)</a:t>
                      </a:r>
                    </a:p>
                    <a:p>
                      <a:r>
                        <a:rPr lang="en-US" sz="1300" baseline="0" dirty="0"/>
                        <a:t>Prepare patient to call insurance company</a:t>
                      </a:r>
                    </a:p>
                    <a:p>
                      <a:r>
                        <a:rPr lang="en-US" sz="1300" baseline="0" dirty="0"/>
                        <a:t>Call insurance company with patient’s permission</a:t>
                      </a:r>
                      <a:endParaRPr lang="en-US" sz="1300" dirty="0"/>
                    </a:p>
                  </a:txBody>
                  <a:tcPr marL="78006" marR="78006" marT="39004" marB="39004"/>
                </a:tc>
                <a:extLst>
                  <a:ext uri="{0D108BD9-81ED-4DB2-BD59-A6C34878D82A}">
                    <a16:rowId xmlns:a16="http://schemas.microsoft.com/office/drawing/2014/main" val="10004"/>
                  </a:ext>
                </a:extLst>
              </a:tr>
              <a:tr h="286024">
                <a:tc>
                  <a:txBody>
                    <a:bodyPr/>
                    <a:lstStyle/>
                    <a:p>
                      <a:r>
                        <a:rPr lang="en-US" sz="1300" dirty="0"/>
                        <a:t>Anxiety</a:t>
                      </a:r>
                    </a:p>
                  </a:txBody>
                  <a:tcPr marL="78006" marR="78006" marT="39004" marB="39004"/>
                </a:tc>
                <a:tc>
                  <a:txBody>
                    <a:bodyPr/>
                    <a:lstStyle/>
                    <a:p>
                      <a:r>
                        <a:rPr lang="en-US" sz="1300" dirty="0"/>
                        <a:t>Refer to social worker</a:t>
                      </a:r>
                    </a:p>
                  </a:txBody>
                  <a:tcPr marL="78006" marR="78006" marT="39004" marB="39004"/>
                </a:tc>
                <a:extLst>
                  <a:ext uri="{0D108BD9-81ED-4DB2-BD59-A6C34878D82A}">
                    <a16:rowId xmlns:a16="http://schemas.microsoft.com/office/drawing/2014/main" val="10005"/>
                  </a:ext>
                </a:extLst>
              </a:tr>
              <a:tr h="494041">
                <a:tc>
                  <a:txBody>
                    <a:bodyPr/>
                    <a:lstStyle/>
                    <a:p>
                      <a:r>
                        <a:rPr lang="en-US" sz="1300" dirty="0"/>
                        <a:t>Need support</a:t>
                      </a:r>
                    </a:p>
                  </a:txBody>
                  <a:tcPr marL="78006" marR="78006" marT="39004" marB="39004"/>
                </a:tc>
                <a:tc>
                  <a:txBody>
                    <a:bodyPr/>
                    <a:lstStyle/>
                    <a:p>
                      <a:r>
                        <a:rPr lang="en-US" sz="1300" dirty="0"/>
                        <a:t>Refer to support group</a:t>
                      </a:r>
                    </a:p>
                    <a:p>
                      <a:r>
                        <a:rPr lang="en-US" sz="1300" dirty="0"/>
                        <a:t>Refer to counseling</a:t>
                      </a:r>
                    </a:p>
                  </a:txBody>
                  <a:tcPr marL="78006" marR="78006" marT="39004" marB="39004"/>
                </a:tc>
                <a:extLst>
                  <a:ext uri="{0D108BD9-81ED-4DB2-BD59-A6C34878D82A}">
                    <a16:rowId xmlns:a16="http://schemas.microsoft.com/office/drawing/2014/main" val="10006"/>
                  </a:ext>
                </a:extLst>
              </a:tr>
              <a:tr h="702058">
                <a:tc>
                  <a:txBody>
                    <a:bodyPr/>
                    <a:lstStyle/>
                    <a:p>
                      <a:r>
                        <a:rPr lang="en-US" sz="1300" dirty="0"/>
                        <a:t>Lack</a:t>
                      </a:r>
                      <a:r>
                        <a:rPr lang="en-US" sz="1300" baseline="0" dirty="0"/>
                        <a:t> of understanding</a:t>
                      </a:r>
                      <a:endParaRPr lang="en-US" sz="1300" dirty="0"/>
                    </a:p>
                  </a:txBody>
                  <a:tcPr marL="78006" marR="78006" marT="39004" marB="39004"/>
                </a:tc>
                <a:tc>
                  <a:txBody>
                    <a:bodyPr/>
                    <a:lstStyle/>
                    <a:p>
                      <a:r>
                        <a:rPr lang="en-US" sz="1300" dirty="0"/>
                        <a:t>Assist patient with developing</a:t>
                      </a:r>
                      <a:r>
                        <a:rPr lang="en-US" sz="1300" baseline="0" dirty="0"/>
                        <a:t> a list of questions</a:t>
                      </a:r>
                    </a:p>
                    <a:p>
                      <a:r>
                        <a:rPr lang="en-US" sz="1300" baseline="0" dirty="0"/>
                        <a:t>Provide resources/resource recommendations</a:t>
                      </a:r>
                    </a:p>
                    <a:p>
                      <a:r>
                        <a:rPr lang="en-US" sz="1300" baseline="0" dirty="0"/>
                        <a:t>Sit in on appointments</a:t>
                      </a:r>
                      <a:endParaRPr lang="en-US" sz="1300" dirty="0"/>
                    </a:p>
                  </a:txBody>
                  <a:tcPr marL="78006" marR="78006" marT="39004" marB="39004"/>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645163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Video</a:t>
            </a:r>
          </a:p>
        </p:txBody>
      </p:sp>
      <p:pic>
        <p:nvPicPr>
          <p:cNvPr id="6" name="Content Placeholder 5" descr="Image depicting conversation between a patient and patient navigator.">
            <a:extLst>
              <a:ext uri="{FF2B5EF4-FFF2-40B4-BE49-F238E27FC236}">
                <a16:creationId xmlns:a16="http://schemas.microsoft.com/office/drawing/2014/main" id="{CBB6367D-F2E7-404D-B9D8-B6F2BCC6428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92047" y="1295400"/>
            <a:ext cx="6359905" cy="3534134"/>
          </a:xfrm>
        </p:spPr>
      </p:pic>
      <p:sp>
        <p:nvSpPr>
          <p:cNvPr id="8" name="TextBox 7">
            <a:extLst>
              <a:ext uri="{FF2B5EF4-FFF2-40B4-BE49-F238E27FC236}">
                <a16:creationId xmlns:a16="http://schemas.microsoft.com/office/drawing/2014/main" id="{D48F7D13-A962-4204-A0F4-C2385B2D0F80}"/>
              </a:ext>
            </a:extLst>
          </p:cNvPr>
          <p:cNvSpPr txBox="1"/>
          <p:nvPr/>
        </p:nvSpPr>
        <p:spPr>
          <a:xfrm>
            <a:off x="2971799" y="5029200"/>
            <a:ext cx="32004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6398917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Assisting</a:t>
            </a:r>
          </a:p>
        </p:txBody>
      </p:sp>
      <p:sp>
        <p:nvSpPr>
          <p:cNvPr id="3" name="Content Placeholder 2"/>
          <p:cNvSpPr>
            <a:spLocks noGrp="1"/>
          </p:cNvSpPr>
          <p:nvPr>
            <p:ph idx="1"/>
            <p:custDataLst>
              <p:tags r:id="rId2"/>
            </p:custDataLst>
          </p:nvPr>
        </p:nvSpPr>
        <p:spPr>
          <a:xfrm>
            <a:off x="457200" y="1447800"/>
            <a:ext cx="8229600" cy="4525963"/>
          </a:xfrm>
        </p:spPr>
        <p:txBody>
          <a:bodyPr>
            <a:normAutofit/>
          </a:bodyPr>
          <a:lstStyle/>
          <a:p>
            <a:pPr>
              <a:spcBef>
                <a:spcPts val="1000"/>
              </a:spcBef>
              <a:spcAft>
                <a:spcPts val="1000"/>
              </a:spcAft>
            </a:pPr>
            <a:r>
              <a:rPr lang="en-US" dirty="0"/>
              <a:t>Assesses patient understanding of treatment plan and options</a:t>
            </a:r>
          </a:p>
          <a:p>
            <a:pPr>
              <a:spcBef>
                <a:spcPts val="1000"/>
              </a:spcBef>
              <a:spcAft>
                <a:spcPts val="1000"/>
              </a:spcAft>
            </a:pPr>
            <a:r>
              <a:rPr lang="en-US" dirty="0"/>
              <a:t>Assists the patient with making a list of questions</a:t>
            </a:r>
          </a:p>
          <a:p>
            <a:pPr>
              <a:spcBef>
                <a:spcPts val="1000"/>
              </a:spcBef>
              <a:spcAft>
                <a:spcPts val="1000"/>
              </a:spcAft>
            </a:pPr>
            <a:r>
              <a:rPr lang="en-US" dirty="0"/>
              <a:t>Offers to help connect the patient with a clinician to have questions answered</a:t>
            </a:r>
          </a:p>
        </p:txBody>
      </p:sp>
    </p:spTree>
    <p:extLst>
      <p:ext uri="{BB962C8B-B14F-4D97-AF65-F5344CB8AC3E}">
        <p14:creationId xmlns:p14="http://schemas.microsoft.com/office/powerpoint/2010/main" val="352718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Objectives</a:t>
            </a:r>
          </a:p>
        </p:txBody>
      </p:sp>
      <p:sp>
        <p:nvSpPr>
          <p:cNvPr id="3" name="Content Placeholder 2"/>
          <p:cNvSpPr>
            <a:spLocks noGrp="1"/>
          </p:cNvSpPr>
          <p:nvPr>
            <p:ph idx="1"/>
          </p:nvPr>
        </p:nvSpPr>
        <p:spPr>
          <a:xfrm>
            <a:off x="152400" y="1485900"/>
            <a:ext cx="8229600" cy="3810000"/>
          </a:xfrm>
        </p:spPr>
        <p:txBody>
          <a:bodyPr>
            <a:normAutofit/>
          </a:bodyPr>
          <a:lstStyle/>
          <a:p>
            <a:pPr lvl="1" indent="-342900">
              <a:spcBef>
                <a:spcPts val="500"/>
              </a:spcBef>
              <a:spcAft>
                <a:spcPts val="500"/>
              </a:spcAft>
              <a:buFont typeface="Arial" panose="020B0604020202020204" pitchFamily="34" charset="0"/>
              <a:buChar char="•"/>
            </a:pPr>
            <a:r>
              <a:rPr lang="en-US" sz="2000" dirty="0"/>
              <a:t>Determine a patient’s barriers</a:t>
            </a:r>
          </a:p>
          <a:p>
            <a:pPr lvl="1" indent="-342900">
              <a:spcBef>
                <a:spcPts val="500"/>
              </a:spcBef>
              <a:spcAft>
                <a:spcPts val="500"/>
              </a:spcAft>
              <a:buFont typeface="Arial" panose="020B0604020202020204" pitchFamily="34" charset="0"/>
              <a:buChar char="•"/>
            </a:pPr>
            <a:r>
              <a:rPr lang="en-US" sz="2000" dirty="0"/>
              <a:t>Assess patient’s strengths and ability to remove barriers</a:t>
            </a:r>
          </a:p>
          <a:p>
            <a:pPr lvl="1" indent="-342900">
              <a:spcBef>
                <a:spcPts val="500"/>
              </a:spcBef>
              <a:spcAft>
                <a:spcPts val="500"/>
              </a:spcAft>
              <a:buFont typeface="Arial" panose="020B0604020202020204" pitchFamily="34" charset="0"/>
              <a:buChar char="•"/>
            </a:pPr>
            <a:r>
              <a:rPr lang="en-US" sz="2000" dirty="0"/>
              <a:t>Describe strategies to remain neutral and non-judgmental</a:t>
            </a:r>
          </a:p>
          <a:p>
            <a:pPr lvl="1" indent="-342900">
              <a:spcBef>
                <a:spcPts val="500"/>
              </a:spcBef>
              <a:spcAft>
                <a:spcPts val="500"/>
              </a:spcAft>
              <a:buFont typeface="Arial" panose="020B0604020202020204" pitchFamily="34" charset="0"/>
              <a:buChar char="•"/>
            </a:pPr>
            <a:r>
              <a:rPr lang="en-US" sz="2000" dirty="0"/>
              <a:t>Determine and prioritize challenges to accessing care with a patient</a:t>
            </a:r>
          </a:p>
          <a:p>
            <a:pPr lvl="1" indent="-342900">
              <a:spcBef>
                <a:spcPts val="500"/>
              </a:spcBef>
              <a:spcAft>
                <a:spcPts val="500"/>
              </a:spcAft>
              <a:buFont typeface="Arial" panose="020B0604020202020204" pitchFamily="34" charset="0"/>
              <a:buChar char="•"/>
            </a:pPr>
            <a:r>
              <a:rPr lang="en-US" sz="2000" dirty="0"/>
              <a:t>Use problem-solving strategies to develop a plan with the patient</a:t>
            </a:r>
          </a:p>
          <a:p>
            <a:pPr lvl="1" indent="-342900">
              <a:spcBef>
                <a:spcPts val="500"/>
              </a:spcBef>
              <a:spcAft>
                <a:spcPts val="500"/>
              </a:spcAft>
              <a:buFont typeface="Arial" panose="020B0604020202020204" pitchFamily="34" charset="0"/>
              <a:buChar char="•"/>
            </a:pPr>
            <a:r>
              <a:rPr lang="en-US" sz="2000" dirty="0"/>
              <a:t>Assess a patient’s ability to cope with their diagnosis and treatment</a:t>
            </a:r>
          </a:p>
          <a:p>
            <a:pPr lvl="1" indent="-342900">
              <a:spcBef>
                <a:spcPts val="500"/>
              </a:spcBef>
              <a:spcAft>
                <a:spcPts val="500"/>
              </a:spcAft>
              <a:buFont typeface="Arial" panose="020B0604020202020204" pitchFamily="34" charset="0"/>
              <a:buChar char="•"/>
            </a:pPr>
            <a:r>
              <a:rPr lang="en-US" sz="2000" dirty="0"/>
              <a:t>Describe and apply strategies for helping patients cope</a:t>
            </a:r>
          </a:p>
          <a:p>
            <a:pPr>
              <a:spcBef>
                <a:spcPts val="500"/>
              </a:spcBef>
              <a:spcAft>
                <a:spcPts val="500"/>
              </a:spcAft>
            </a:pPr>
            <a:endParaRPr lang="en-US" dirty="0"/>
          </a:p>
        </p:txBody>
      </p:sp>
    </p:spTree>
    <p:extLst>
      <p:ext uri="{BB962C8B-B14F-4D97-AF65-F5344CB8AC3E}">
        <p14:creationId xmlns:p14="http://schemas.microsoft.com/office/powerpoint/2010/main" val="92640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p:txBody>
          <a:bodyPr>
            <a:normAutofit/>
          </a:bodyPr>
          <a:lstStyle/>
          <a:p>
            <a:pPr>
              <a:spcBef>
                <a:spcPts val="1000"/>
              </a:spcBef>
              <a:spcAft>
                <a:spcPts val="1000"/>
              </a:spcAft>
            </a:pPr>
            <a:r>
              <a:rPr lang="en-US" sz="3600" dirty="0"/>
              <a:t>Arrange for Follow-Up</a:t>
            </a:r>
          </a:p>
        </p:txBody>
      </p:sp>
      <p:sp>
        <p:nvSpPr>
          <p:cNvPr id="2" name="TextBox 1"/>
          <p:cNvSpPr txBox="1"/>
          <p:nvPr/>
        </p:nvSpPr>
        <p:spPr>
          <a:xfrm>
            <a:off x="457200" y="1447800"/>
            <a:ext cx="8077200" cy="2554545"/>
          </a:xfrm>
          <a:prstGeom prst="rect">
            <a:avLst/>
          </a:prstGeom>
          <a:noFill/>
        </p:spPr>
        <p:txBody>
          <a:bodyPr wrap="square" rtlCol="0">
            <a:spAutoFit/>
          </a:bodyPr>
          <a:lstStyle/>
          <a:p>
            <a:r>
              <a:rPr lang="en-US" sz="3200" dirty="0"/>
              <a:t>The last A of the 5As is arrange. In this phase you arrange for follow-up with the patient to assess their needs and whether any changes are needed to the plan. </a:t>
            </a:r>
          </a:p>
          <a:p>
            <a:endParaRPr lang="en-US" sz="3200" dirty="0"/>
          </a:p>
        </p:txBody>
      </p:sp>
    </p:spTree>
    <p:extLst>
      <p:ext uri="{BB962C8B-B14F-4D97-AF65-F5344CB8AC3E}">
        <p14:creationId xmlns:p14="http://schemas.microsoft.com/office/powerpoint/2010/main" val="3307011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8458200" cy="1143000"/>
          </a:xfrm>
        </p:spPr>
        <p:txBody>
          <a:bodyPr>
            <a:noAutofit/>
          </a:bodyPr>
          <a:lstStyle/>
          <a:p>
            <a:r>
              <a:rPr lang="en-US" sz="3500" dirty="0"/>
              <a:t>Implement the Action Plan and Follow-Up</a:t>
            </a:r>
          </a:p>
        </p:txBody>
      </p:sp>
      <p:sp>
        <p:nvSpPr>
          <p:cNvPr id="5" name="Content Placeholder 4"/>
          <p:cNvSpPr>
            <a:spLocks noGrp="1"/>
          </p:cNvSpPr>
          <p:nvPr>
            <p:ph idx="1"/>
          </p:nvPr>
        </p:nvSpPr>
        <p:spPr>
          <a:xfrm>
            <a:off x="381000" y="1524000"/>
            <a:ext cx="8305800" cy="5334000"/>
          </a:xfrm>
        </p:spPr>
        <p:txBody>
          <a:bodyPr/>
          <a:lstStyle/>
          <a:p>
            <a:pPr>
              <a:spcBef>
                <a:spcPts val="1000"/>
              </a:spcBef>
              <a:spcAft>
                <a:spcPts val="1000"/>
              </a:spcAft>
            </a:pPr>
            <a:r>
              <a:rPr lang="en-US" sz="2800" dirty="0"/>
              <a:t>Document with the patient what tasks will be done, who will do them and what the deadline will be.</a:t>
            </a:r>
          </a:p>
          <a:p>
            <a:pPr>
              <a:spcBef>
                <a:spcPts val="1000"/>
              </a:spcBef>
              <a:spcAft>
                <a:spcPts val="1000"/>
              </a:spcAft>
            </a:pPr>
            <a:r>
              <a:rPr lang="en-US" sz="2800" dirty="0"/>
              <a:t>Contact the patient by phone to offer reminders and update them on progress. </a:t>
            </a:r>
          </a:p>
          <a:p>
            <a:pPr>
              <a:spcBef>
                <a:spcPts val="1000"/>
              </a:spcBef>
              <a:spcAft>
                <a:spcPts val="1000"/>
              </a:spcAft>
            </a:pPr>
            <a:r>
              <a:rPr lang="en-US" sz="2800" dirty="0"/>
              <a:t>Follow up during next meeting with the patient. </a:t>
            </a:r>
          </a:p>
        </p:txBody>
      </p:sp>
      <p:sp>
        <p:nvSpPr>
          <p:cNvPr id="7" name="TextBox 6"/>
          <p:cNvSpPr txBox="1"/>
          <p:nvPr>
            <p:custDataLst>
              <p:tags r:id="rId1"/>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8098542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816" y="137160"/>
            <a:ext cx="8229600" cy="1143000"/>
          </a:xfrm>
        </p:spPr>
        <p:txBody>
          <a:bodyPr>
            <a:normAutofit/>
          </a:bodyPr>
          <a:lstStyle/>
          <a:p>
            <a:r>
              <a:rPr lang="en-US" sz="3600" dirty="0"/>
              <a:t>Sample Action Plan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599728"/>
              </p:ext>
            </p:extLst>
          </p:nvPr>
        </p:nvGraphicFramePr>
        <p:xfrm>
          <a:off x="749808" y="1280160"/>
          <a:ext cx="7595616" cy="3966599"/>
        </p:xfrm>
        <a:graphic>
          <a:graphicData uri="http://schemas.openxmlformats.org/drawingml/2006/table">
            <a:tbl>
              <a:tblPr firstRow="1" bandRow="1">
                <a:tableStyleId>{5C22544A-7EE6-4342-B048-85BDC9FD1C3A}</a:tableStyleId>
              </a:tblPr>
              <a:tblGrid>
                <a:gridCol w="3516489">
                  <a:extLst>
                    <a:ext uri="{9D8B030D-6E8A-4147-A177-3AD203B41FA5}">
                      <a16:colId xmlns:a16="http://schemas.microsoft.com/office/drawing/2014/main" val="20000"/>
                    </a:ext>
                  </a:extLst>
                </a:gridCol>
                <a:gridCol w="2180223">
                  <a:extLst>
                    <a:ext uri="{9D8B030D-6E8A-4147-A177-3AD203B41FA5}">
                      <a16:colId xmlns:a16="http://schemas.microsoft.com/office/drawing/2014/main" val="20001"/>
                    </a:ext>
                  </a:extLst>
                </a:gridCol>
                <a:gridCol w="1898904">
                  <a:extLst>
                    <a:ext uri="{9D8B030D-6E8A-4147-A177-3AD203B41FA5}">
                      <a16:colId xmlns:a16="http://schemas.microsoft.com/office/drawing/2014/main" val="20002"/>
                    </a:ext>
                  </a:extLst>
                </a:gridCol>
              </a:tblGrid>
              <a:tr h="759562">
                <a:tc>
                  <a:txBody>
                    <a:bodyPr/>
                    <a:lstStyle/>
                    <a:p>
                      <a:r>
                        <a:rPr lang="en-US" sz="2200" dirty="0"/>
                        <a:t>Task</a:t>
                      </a:r>
                    </a:p>
                  </a:txBody>
                  <a:tcPr marL="84396" marR="84396" marT="42198" marB="42198">
                    <a:solidFill>
                      <a:srgbClr val="336699"/>
                    </a:solidFill>
                  </a:tcPr>
                </a:tc>
                <a:tc>
                  <a:txBody>
                    <a:bodyPr/>
                    <a:lstStyle/>
                    <a:p>
                      <a:r>
                        <a:rPr lang="en-US" sz="2200" dirty="0"/>
                        <a:t>Responsible Party</a:t>
                      </a:r>
                    </a:p>
                  </a:txBody>
                  <a:tcPr marL="84396" marR="84396" marT="42198" marB="42198">
                    <a:solidFill>
                      <a:srgbClr val="336699"/>
                    </a:solidFill>
                  </a:tcPr>
                </a:tc>
                <a:tc>
                  <a:txBody>
                    <a:bodyPr/>
                    <a:lstStyle/>
                    <a:p>
                      <a:r>
                        <a:rPr lang="en-US" sz="2200" dirty="0"/>
                        <a:t>Deadline</a:t>
                      </a:r>
                    </a:p>
                  </a:txBody>
                  <a:tcPr marL="84396" marR="84396" marT="42198" marB="42198">
                    <a:solidFill>
                      <a:srgbClr val="336699"/>
                    </a:solidFill>
                  </a:tcPr>
                </a:tc>
                <a:extLst>
                  <a:ext uri="{0D108BD9-81ED-4DB2-BD59-A6C34878D82A}">
                    <a16:rowId xmlns:a16="http://schemas.microsoft.com/office/drawing/2014/main" val="10000"/>
                  </a:ext>
                </a:extLst>
              </a:tr>
              <a:tr h="1772310">
                <a:tc>
                  <a:txBody>
                    <a:bodyPr/>
                    <a:lstStyle/>
                    <a:p>
                      <a:r>
                        <a:rPr lang="en-US" sz="2200" dirty="0"/>
                        <a:t>Attend scheduled meeting with dietitian to create food</a:t>
                      </a:r>
                      <a:r>
                        <a:rPr lang="en-US" sz="2200" baseline="0" dirty="0"/>
                        <a:t> plan for easier cooking while on treatment</a:t>
                      </a:r>
                      <a:endParaRPr lang="en-US" sz="2200" dirty="0"/>
                    </a:p>
                  </a:txBody>
                  <a:tcPr marL="84396" marR="84396" marT="42198" marB="42198"/>
                </a:tc>
                <a:tc>
                  <a:txBody>
                    <a:bodyPr/>
                    <a:lstStyle/>
                    <a:p>
                      <a:r>
                        <a:rPr lang="en-US" sz="2200" dirty="0"/>
                        <a:t>Mr. Rodriguez</a:t>
                      </a:r>
                    </a:p>
                  </a:txBody>
                  <a:tcPr marL="84396" marR="84396" marT="42198" marB="42198"/>
                </a:tc>
                <a:tc>
                  <a:txBody>
                    <a:bodyPr/>
                    <a:lstStyle/>
                    <a:p>
                      <a:r>
                        <a:rPr lang="en-US" sz="2200" dirty="0"/>
                        <a:t>05/12</a:t>
                      </a:r>
                    </a:p>
                  </a:txBody>
                  <a:tcPr marL="84396" marR="84396" marT="42198" marB="42198"/>
                </a:tc>
                <a:extLst>
                  <a:ext uri="{0D108BD9-81ED-4DB2-BD59-A6C34878D82A}">
                    <a16:rowId xmlns:a16="http://schemas.microsoft.com/office/drawing/2014/main" val="10001"/>
                  </a:ext>
                </a:extLst>
              </a:tr>
              <a:tr h="1434727">
                <a:tc>
                  <a:txBody>
                    <a:bodyPr/>
                    <a:lstStyle/>
                    <a:p>
                      <a:r>
                        <a:rPr lang="en-US" sz="2200" dirty="0"/>
                        <a:t>Contact the financial counselor</a:t>
                      </a:r>
                      <a:r>
                        <a:rPr lang="en-US" sz="2200" baseline="0" dirty="0"/>
                        <a:t> on staff about prescription drug assistance programs</a:t>
                      </a:r>
                      <a:endParaRPr lang="en-US" sz="2200" dirty="0"/>
                    </a:p>
                  </a:txBody>
                  <a:tcPr marL="84396" marR="84396" marT="42198" marB="42198"/>
                </a:tc>
                <a:tc>
                  <a:txBody>
                    <a:bodyPr/>
                    <a:lstStyle/>
                    <a:p>
                      <a:r>
                        <a:rPr lang="en-US" sz="2200" dirty="0"/>
                        <a:t>Lisa</a:t>
                      </a:r>
                    </a:p>
                  </a:txBody>
                  <a:tcPr marL="84396" marR="84396" marT="42198" marB="42198"/>
                </a:tc>
                <a:tc>
                  <a:txBody>
                    <a:bodyPr/>
                    <a:lstStyle/>
                    <a:p>
                      <a:r>
                        <a:rPr lang="en-US" sz="2200" dirty="0"/>
                        <a:t>05/15</a:t>
                      </a:r>
                    </a:p>
                  </a:txBody>
                  <a:tcPr marL="84396" marR="84396" marT="42198" marB="42198"/>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070571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25" y="101601"/>
            <a:ext cx="8229600" cy="1143000"/>
          </a:xfrm>
        </p:spPr>
        <p:txBody>
          <a:bodyPr>
            <a:normAutofit/>
          </a:bodyPr>
          <a:lstStyle/>
          <a:p>
            <a:r>
              <a:rPr lang="en-US" sz="3600" dirty="0"/>
              <a:t>Screening Barrier</a:t>
            </a:r>
          </a:p>
        </p:txBody>
      </p:sp>
      <p:graphicFrame>
        <p:nvGraphicFramePr>
          <p:cNvPr id="5" name="Diagram 4" descr="Object depicting 5 A's: ask, assess, advise, assist and arrange.">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303446848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791200" y="1397000"/>
            <a:ext cx="2819400" cy="830997"/>
          </a:xfrm>
          <a:prstGeom prst="rect">
            <a:avLst/>
          </a:prstGeom>
          <a:noFill/>
        </p:spPr>
        <p:txBody>
          <a:bodyPr wrap="square" rtlCol="0">
            <a:spAutoFit/>
          </a:bodyPr>
          <a:lstStyle/>
          <a:p>
            <a:r>
              <a:rPr lang="en-US" sz="1600" dirty="0"/>
              <a:t>Nancy is paid hourly and cannot get time off to get her mammogram.</a:t>
            </a:r>
          </a:p>
        </p:txBody>
      </p:sp>
      <p:sp>
        <p:nvSpPr>
          <p:cNvPr id="6" name="TextBox 5"/>
          <p:cNvSpPr txBox="1"/>
          <p:nvPr/>
        </p:nvSpPr>
        <p:spPr>
          <a:xfrm>
            <a:off x="6627768" y="3552111"/>
            <a:ext cx="2257697" cy="584775"/>
          </a:xfrm>
          <a:prstGeom prst="rect">
            <a:avLst/>
          </a:prstGeom>
          <a:noFill/>
        </p:spPr>
        <p:txBody>
          <a:bodyPr wrap="square" rtlCol="0">
            <a:spAutoFit/>
          </a:bodyPr>
          <a:lstStyle/>
          <a:p>
            <a:r>
              <a:rPr lang="en-US" sz="1600" dirty="0"/>
              <a:t>Nancy wants to get her mammogram.</a:t>
            </a:r>
          </a:p>
        </p:txBody>
      </p:sp>
      <p:sp>
        <p:nvSpPr>
          <p:cNvPr id="8" name="TextBox 7"/>
          <p:cNvSpPr txBox="1"/>
          <p:nvPr/>
        </p:nvSpPr>
        <p:spPr>
          <a:xfrm>
            <a:off x="6324601" y="4484446"/>
            <a:ext cx="2819400" cy="1077218"/>
          </a:xfrm>
          <a:prstGeom prst="rect">
            <a:avLst/>
          </a:prstGeom>
          <a:noFill/>
        </p:spPr>
        <p:txBody>
          <a:bodyPr wrap="square" rtlCol="0">
            <a:spAutoFit/>
          </a:bodyPr>
          <a:lstStyle/>
          <a:p>
            <a:r>
              <a:rPr lang="en-US" sz="1600" dirty="0"/>
              <a:t>You tell Nancy about a screening program that comes close to where she works.</a:t>
            </a:r>
          </a:p>
        </p:txBody>
      </p:sp>
      <p:sp>
        <p:nvSpPr>
          <p:cNvPr id="9" name="TextBox 8"/>
          <p:cNvSpPr txBox="1"/>
          <p:nvPr/>
        </p:nvSpPr>
        <p:spPr>
          <a:xfrm>
            <a:off x="166125" y="3699616"/>
            <a:ext cx="2819400" cy="1569660"/>
          </a:xfrm>
          <a:prstGeom prst="rect">
            <a:avLst/>
          </a:prstGeom>
          <a:noFill/>
        </p:spPr>
        <p:txBody>
          <a:bodyPr wrap="square" rtlCol="0">
            <a:spAutoFit/>
          </a:bodyPr>
          <a:lstStyle/>
          <a:p>
            <a:r>
              <a:rPr lang="en-US" sz="1600" dirty="0"/>
              <a:t>You let Nancy know when the van is next scheduled for her neighborhood and you tell the screening staff that Nancy will come get screened that day.</a:t>
            </a:r>
          </a:p>
        </p:txBody>
      </p:sp>
      <p:sp>
        <p:nvSpPr>
          <p:cNvPr id="10" name="TextBox 9"/>
          <p:cNvSpPr txBox="1"/>
          <p:nvPr/>
        </p:nvSpPr>
        <p:spPr>
          <a:xfrm>
            <a:off x="533400" y="1295401"/>
            <a:ext cx="2819400" cy="830997"/>
          </a:xfrm>
          <a:prstGeom prst="rect">
            <a:avLst/>
          </a:prstGeom>
          <a:noFill/>
        </p:spPr>
        <p:txBody>
          <a:bodyPr wrap="square" rtlCol="0">
            <a:spAutoFit/>
          </a:bodyPr>
          <a:lstStyle/>
          <a:p>
            <a:r>
              <a:rPr lang="en-US" sz="1600" dirty="0"/>
              <a:t>You tell Nancy you will follow up with her the day before and after the screening.</a:t>
            </a:r>
          </a:p>
        </p:txBody>
      </p:sp>
    </p:spTree>
    <p:extLst>
      <p:ext uri="{BB962C8B-B14F-4D97-AF65-F5344CB8AC3E}">
        <p14:creationId xmlns:p14="http://schemas.microsoft.com/office/powerpoint/2010/main" val="2217872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7101"/>
            <a:ext cx="8229600" cy="1143000"/>
          </a:xfrm>
        </p:spPr>
        <p:txBody>
          <a:bodyPr>
            <a:normAutofit/>
          </a:bodyPr>
          <a:lstStyle/>
          <a:p>
            <a:r>
              <a:rPr lang="en-US" sz="3600" dirty="0"/>
              <a:t>Diagnostic Barrier</a:t>
            </a:r>
          </a:p>
        </p:txBody>
      </p:sp>
      <p:graphicFrame>
        <p:nvGraphicFramePr>
          <p:cNvPr id="5" name="Diagram 4" descr="Object depicting 5 A's: ask, assess, advise, assist and arrange."/>
          <p:cNvGraphicFramePr/>
          <p:nvPr>
            <p:extLst>
              <p:ext uri="{D42A27DB-BD31-4B8C-83A1-F6EECF244321}">
                <p14:modId xmlns:p14="http://schemas.microsoft.com/office/powerpoint/2010/main" val="290700608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0" y="1419419"/>
            <a:ext cx="3048000" cy="584775"/>
          </a:xfrm>
          <a:prstGeom prst="rect">
            <a:avLst/>
          </a:prstGeom>
          <a:noFill/>
        </p:spPr>
        <p:txBody>
          <a:bodyPr wrap="square" rtlCol="0">
            <a:spAutoFit/>
          </a:bodyPr>
          <a:lstStyle/>
          <a:p>
            <a:r>
              <a:rPr lang="en-US" sz="1600" dirty="0"/>
              <a:t>Jane cannot afford the $50 co-pay for a biopsy.</a:t>
            </a:r>
          </a:p>
        </p:txBody>
      </p:sp>
      <p:sp>
        <p:nvSpPr>
          <p:cNvPr id="6" name="TextBox 5"/>
          <p:cNvSpPr txBox="1"/>
          <p:nvPr/>
        </p:nvSpPr>
        <p:spPr>
          <a:xfrm>
            <a:off x="6999152" y="2447920"/>
            <a:ext cx="2144848" cy="1323439"/>
          </a:xfrm>
          <a:prstGeom prst="rect">
            <a:avLst/>
          </a:prstGeom>
          <a:noFill/>
        </p:spPr>
        <p:txBody>
          <a:bodyPr wrap="square" rtlCol="0">
            <a:spAutoFit/>
          </a:bodyPr>
          <a:lstStyle/>
          <a:p>
            <a:r>
              <a:rPr lang="en-US" sz="1600" dirty="0"/>
              <a:t>Jane does not want to delay the biopsy because she cannot afford the co-payment.</a:t>
            </a:r>
          </a:p>
        </p:txBody>
      </p:sp>
      <p:sp>
        <p:nvSpPr>
          <p:cNvPr id="8" name="TextBox 7"/>
          <p:cNvSpPr txBox="1"/>
          <p:nvPr/>
        </p:nvSpPr>
        <p:spPr>
          <a:xfrm>
            <a:off x="6400800" y="4222571"/>
            <a:ext cx="2861854" cy="1077218"/>
          </a:xfrm>
          <a:prstGeom prst="rect">
            <a:avLst/>
          </a:prstGeom>
          <a:noFill/>
        </p:spPr>
        <p:txBody>
          <a:bodyPr wrap="square" rtlCol="0">
            <a:spAutoFit/>
          </a:bodyPr>
          <a:lstStyle/>
          <a:p>
            <a:r>
              <a:rPr lang="en-US" sz="1600" dirty="0"/>
              <a:t>Together, you and Jane decide to apply to the hospital’s patient assistance fund.</a:t>
            </a:r>
          </a:p>
        </p:txBody>
      </p:sp>
      <p:sp>
        <p:nvSpPr>
          <p:cNvPr id="9" name="TextBox 8"/>
          <p:cNvSpPr txBox="1"/>
          <p:nvPr/>
        </p:nvSpPr>
        <p:spPr>
          <a:xfrm>
            <a:off x="165100" y="4099461"/>
            <a:ext cx="2819400" cy="1323439"/>
          </a:xfrm>
          <a:prstGeom prst="rect">
            <a:avLst/>
          </a:prstGeom>
          <a:noFill/>
        </p:spPr>
        <p:txBody>
          <a:bodyPr wrap="square" rtlCol="0">
            <a:spAutoFit/>
          </a:bodyPr>
          <a:lstStyle/>
          <a:p>
            <a:r>
              <a:rPr lang="en-US" sz="1600" dirty="0"/>
              <a:t>You and Jane work together to complete the application. You follow up with Jane and encourage her to schedule the biopsy.</a:t>
            </a:r>
          </a:p>
        </p:txBody>
      </p:sp>
      <p:sp>
        <p:nvSpPr>
          <p:cNvPr id="10" name="TextBox 9"/>
          <p:cNvSpPr txBox="1"/>
          <p:nvPr/>
        </p:nvSpPr>
        <p:spPr>
          <a:xfrm>
            <a:off x="378823" y="1314814"/>
            <a:ext cx="1939834" cy="1569660"/>
          </a:xfrm>
          <a:prstGeom prst="rect">
            <a:avLst/>
          </a:prstGeom>
          <a:noFill/>
        </p:spPr>
        <p:txBody>
          <a:bodyPr wrap="square" rtlCol="0">
            <a:spAutoFit/>
          </a:bodyPr>
          <a:lstStyle/>
          <a:p>
            <a:pPr>
              <a:defRPr/>
            </a:pPr>
            <a:r>
              <a:rPr lang="en-US" sz="1600" dirty="0"/>
              <a:t>You tell Jane her application was approved and she will receive $50 from the patient assistance fund.</a:t>
            </a:r>
          </a:p>
        </p:txBody>
      </p:sp>
    </p:spTree>
    <p:extLst>
      <p:ext uri="{BB962C8B-B14F-4D97-AF65-F5344CB8AC3E}">
        <p14:creationId xmlns:p14="http://schemas.microsoft.com/office/powerpoint/2010/main" val="4201797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66" y="59200"/>
            <a:ext cx="8229600" cy="1143000"/>
          </a:xfrm>
        </p:spPr>
        <p:txBody>
          <a:bodyPr>
            <a:normAutofit/>
          </a:bodyPr>
          <a:lstStyle/>
          <a:p>
            <a:r>
              <a:rPr lang="en-US" sz="3600" dirty="0"/>
              <a:t>Treatment Barrier</a:t>
            </a:r>
          </a:p>
        </p:txBody>
      </p:sp>
      <p:graphicFrame>
        <p:nvGraphicFramePr>
          <p:cNvPr id="5" name="Diagram 4" descr="Object depicting 5 A's: ask, assess, advise, assist and arrange."/>
          <p:cNvGraphicFramePr/>
          <p:nvPr>
            <p:extLst>
              <p:ext uri="{D42A27DB-BD31-4B8C-83A1-F6EECF244321}">
                <p14:modId xmlns:p14="http://schemas.microsoft.com/office/powerpoint/2010/main" val="396545215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289766" y="1207463"/>
            <a:ext cx="2819400" cy="1077218"/>
          </a:xfrm>
          <a:prstGeom prst="rect">
            <a:avLst/>
          </a:prstGeom>
          <a:noFill/>
        </p:spPr>
        <p:txBody>
          <a:bodyPr wrap="square" rtlCol="0">
            <a:spAutoFit/>
          </a:bodyPr>
          <a:lstStyle/>
          <a:p>
            <a:r>
              <a:rPr lang="en-US" sz="1600" dirty="0"/>
              <a:t>Arturo does not have a car and cannot afford public transportation to get to his radiation treatments.</a:t>
            </a:r>
          </a:p>
        </p:txBody>
      </p:sp>
      <p:sp>
        <p:nvSpPr>
          <p:cNvPr id="6" name="TextBox 5"/>
          <p:cNvSpPr txBox="1"/>
          <p:nvPr/>
        </p:nvSpPr>
        <p:spPr>
          <a:xfrm>
            <a:off x="6886303" y="2605410"/>
            <a:ext cx="2257697" cy="1323439"/>
          </a:xfrm>
          <a:prstGeom prst="rect">
            <a:avLst/>
          </a:prstGeom>
          <a:noFill/>
        </p:spPr>
        <p:txBody>
          <a:bodyPr wrap="square" rtlCol="0">
            <a:spAutoFit/>
          </a:bodyPr>
          <a:lstStyle/>
          <a:p>
            <a:r>
              <a:rPr lang="en-US" sz="1600" dirty="0"/>
              <a:t>Arturo has friends and family who can provide some rides. He has also applied for Medicaid.</a:t>
            </a:r>
          </a:p>
        </p:txBody>
      </p:sp>
      <p:sp>
        <p:nvSpPr>
          <p:cNvPr id="8" name="TextBox 7"/>
          <p:cNvSpPr txBox="1"/>
          <p:nvPr/>
        </p:nvSpPr>
        <p:spPr>
          <a:xfrm>
            <a:off x="6404068" y="4063255"/>
            <a:ext cx="2739932" cy="1569660"/>
          </a:xfrm>
          <a:prstGeom prst="rect">
            <a:avLst/>
          </a:prstGeom>
          <a:noFill/>
        </p:spPr>
        <p:txBody>
          <a:bodyPr wrap="square" rtlCol="0">
            <a:spAutoFit/>
          </a:bodyPr>
          <a:lstStyle/>
          <a:p>
            <a:r>
              <a:rPr lang="en-US" sz="1600" dirty="0"/>
              <a:t>You and Arturo combine the support of his friends and family and Medicaid transportation services to come up with a full week of reliable transportation.</a:t>
            </a:r>
          </a:p>
        </p:txBody>
      </p:sp>
      <p:sp>
        <p:nvSpPr>
          <p:cNvPr id="9" name="TextBox 8"/>
          <p:cNvSpPr txBox="1"/>
          <p:nvPr/>
        </p:nvSpPr>
        <p:spPr>
          <a:xfrm>
            <a:off x="168366" y="4114800"/>
            <a:ext cx="2819400" cy="1077218"/>
          </a:xfrm>
          <a:prstGeom prst="rect">
            <a:avLst/>
          </a:prstGeom>
          <a:noFill/>
        </p:spPr>
        <p:txBody>
          <a:bodyPr wrap="square" rtlCol="0">
            <a:spAutoFit/>
          </a:bodyPr>
          <a:lstStyle/>
          <a:p>
            <a:r>
              <a:rPr lang="en-US" sz="1600" dirty="0"/>
              <a:t>You follow up on Arturo’s Medicaid application and, once approved, help him schedule transportation.</a:t>
            </a:r>
          </a:p>
        </p:txBody>
      </p:sp>
      <p:sp>
        <p:nvSpPr>
          <p:cNvPr id="10" name="TextBox 9"/>
          <p:cNvSpPr txBox="1"/>
          <p:nvPr/>
        </p:nvSpPr>
        <p:spPr>
          <a:xfrm>
            <a:off x="155666" y="1397000"/>
            <a:ext cx="2819400" cy="1077218"/>
          </a:xfrm>
          <a:prstGeom prst="rect">
            <a:avLst/>
          </a:prstGeom>
          <a:noFill/>
        </p:spPr>
        <p:txBody>
          <a:bodyPr wrap="square" rtlCol="0">
            <a:spAutoFit/>
          </a:bodyPr>
          <a:lstStyle/>
          <a:p>
            <a:r>
              <a:rPr lang="en-US" sz="1600" dirty="0"/>
              <a:t>At the end of the first week you call Arturo to follow up on the transportation plan you developed together.</a:t>
            </a:r>
          </a:p>
        </p:txBody>
      </p:sp>
    </p:spTree>
    <p:extLst>
      <p:ext uri="{BB962C8B-B14F-4D97-AF65-F5344CB8AC3E}">
        <p14:creationId xmlns:p14="http://schemas.microsoft.com/office/powerpoint/2010/main" val="1489756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554" y="8965"/>
            <a:ext cx="8229600" cy="1143000"/>
          </a:xfrm>
        </p:spPr>
        <p:txBody>
          <a:bodyPr>
            <a:normAutofit/>
          </a:bodyPr>
          <a:lstStyle/>
          <a:p>
            <a:r>
              <a:rPr lang="en-US" sz="3600" dirty="0"/>
              <a:t>Survivorship Barrier</a:t>
            </a:r>
          </a:p>
        </p:txBody>
      </p:sp>
      <p:graphicFrame>
        <p:nvGraphicFramePr>
          <p:cNvPr id="5" name="Diagram 4" descr="Object depicting 5 A's: ask, assess, advise, assist and arrange."/>
          <p:cNvGraphicFramePr/>
          <p:nvPr>
            <p:extLst>
              <p:ext uri="{D42A27DB-BD31-4B8C-83A1-F6EECF244321}">
                <p14:modId xmlns:p14="http://schemas.microsoft.com/office/powerpoint/2010/main" val="266136931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638800" y="990600"/>
            <a:ext cx="2971800" cy="1077218"/>
          </a:xfrm>
          <a:prstGeom prst="rect">
            <a:avLst/>
          </a:prstGeom>
          <a:noFill/>
        </p:spPr>
        <p:txBody>
          <a:bodyPr wrap="square" rtlCol="0">
            <a:spAutoFit/>
          </a:bodyPr>
          <a:lstStyle/>
          <a:p>
            <a:r>
              <a:rPr lang="en-US" sz="1600" dirty="0"/>
              <a:t>Jason does not have health insurance and is reluctant to go to his long-term follow up appointment without coverage.</a:t>
            </a:r>
          </a:p>
        </p:txBody>
      </p:sp>
      <p:sp>
        <p:nvSpPr>
          <p:cNvPr id="6" name="TextBox 5"/>
          <p:cNvSpPr txBox="1"/>
          <p:nvPr/>
        </p:nvSpPr>
        <p:spPr>
          <a:xfrm>
            <a:off x="6863334" y="2339706"/>
            <a:ext cx="2356866" cy="1569660"/>
          </a:xfrm>
          <a:prstGeom prst="rect">
            <a:avLst/>
          </a:prstGeom>
          <a:noFill/>
        </p:spPr>
        <p:txBody>
          <a:bodyPr wrap="square" rtlCol="0">
            <a:spAutoFit/>
          </a:bodyPr>
          <a:lstStyle/>
          <a:p>
            <a:r>
              <a:rPr lang="en-US" sz="1600" dirty="0"/>
              <a:t>Jason has 2 part-time jobs, but neither provide health insurance. He feels fine and considers skipping his appointment.</a:t>
            </a:r>
          </a:p>
        </p:txBody>
      </p:sp>
      <p:sp>
        <p:nvSpPr>
          <p:cNvPr id="8" name="TextBox 7"/>
          <p:cNvSpPr txBox="1"/>
          <p:nvPr/>
        </p:nvSpPr>
        <p:spPr>
          <a:xfrm>
            <a:off x="6217087" y="4069960"/>
            <a:ext cx="3003113" cy="1569660"/>
          </a:xfrm>
          <a:prstGeom prst="rect">
            <a:avLst/>
          </a:prstGeom>
          <a:noFill/>
        </p:spPr>
        <p:txBody>
          <a:bodyPr wrap="square" rtlCol="0">
            <a:spAutoFit/>
          </a:bodyPr>
          <a:lstStyle/>
          <a:p>
            <a:r>
              <a:rPr lang="en-US" sz="1600" dirty="0"/>
              <a:t>You and Jason discuss the benefits of having health insurance, not just for his annual appointment. He is interested in coverage, but only if it is affordable.</a:t>
            </a:r>
          </a:p>
        </p:txBody>
      </p:sp>
      <p:sp>
        <p:nvSpPr>
          <p:cNvPr id="9" name="TextBox 8"/>
          <p:cNvSpPr txBox="1"/>
          <p:nvPr/>
        </p:nvSpPr>
        <p:spPr>
          <a:xfrm>
            <a:off x="114300" y="3710366"/>
            <a:ext cx="2819400" cy="1569660"/>
          </a:xfrm>
          <a:prstGeom prst="rect">
            <a:avLst/>
          </a:prstGeom>
          <a:noFill/>
        </p:spPr>
        <p:txBody>
          <a:bodyPr wrap="square" rtlCol="0">
            <a:spAutoFit/>
          </a:bodyPr>
          <a:lstStyle/>
          <a:p>
            <a:r>
              <a:rPr lang="en-US" sz="1600" dirty="0"/>
              <a:t>After reviewing different options available through the exchange, you and Jason pick a mid-level plan.  With subsidies, his monthly premium is affordable.</a:t>
            </a:r>
          </a:p>
        </p:txBody>
      </p:sp>
      <p:sp>
        <p:nvSpPr>
          <p:cNvPr id="10" name="TextBox 9"/>
          <p:cNvSpPr txBox="1"/>
          <p:nvPr/>
        </p:nvSpPr>
        <p:spPr>
          <a:xfrm>
            <a:off x="304800" y="1269180"/>
            <a:ext cx="2819400" cy="1323439"/>
          </a:xfrm>
          <a:prstGeom prst="rect">
            <a:avLst/>
          </a:prstGeom>
          <a:noFill/>
        </p:spPr>
        <p:txBody>
          <a:bodyPr wrap="square" rtlCol="0">
            <a:spAutoFit/>
          </a:bodyPr>
          <a:lstStyle/>
          <a:p>
            <a:r>
              <a:rPr lang="en-US" sz="1600" dirty="0"/>
              <a:t>Jason is pleased that he has health coverage for his appointment. He also saw his monthly prescription drug costs drop.</a:t>
            </a:r>
          </a:p>
        </p:txBody>
      </p:sp>
    </p:spTree>
    <p:extLst>
      <p:ext uri="{BB962C8B-B14F-4D97-AF65-F5344CB8AC3E}">
        <p14:creationId xmlns:p14="http://schemas.microsoft.com/office/powerpoint/2010/main" val="2526384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66" y="45642"/>
            <a:ext cx="8229600" cy="1143000"/>
          </a:xfrm>
        </p:spPr>
        <p:txBody>
          <a:bodyPr>
            <a:normAutofit/>
          </a:bodyPr>
          <a:lstStyle/>
          <a:p>
            <a:r>
              <a:rPr lang="en-US" sz="3600" dirty="0"/>
              <a:t>End-of-Life Barrier</a:t>
            </a:r>
          </a:p>
        </p:txBody>
      </p:sp>
      <p:graphicFrame>
        <p:nvGraphicFramePr>
          <p:cNvPr id="5" name="Diagram 4" descr="Object depicting 5 A's: ask, assess, advise, assist and arrange."/>
          <p:cNvGraphicFramePr/>
          <p:nvPr>
            <p:extLst>
              <p:ext uri="{D42A27DB-BD31-4B8C-83A1-F6EECF244321}">
                <p14:modId xmlns:p14="http://schemas.microsoft.com/office/powerpoint/2010/main" val="211400666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655672" y="1229190"/>
            <a:ext cx="2819400" cy="830997"/>
          </a:xfrm>
          <a:prstGeom prst="rect">
            <a:avLst/>
          </a:prstGeom>
          <a:noFill/>
        </p:spPr>
        <p:txBody>
          <a:bodyPr wrap="square" rtlCol="0">
            <a:spAutoFit/>
          </a:bodyPr>
          <a:lstStyle/>
          <a:p>
            <a:r>
              <a:rPr lang="en-US" sz="1600" dirty="0"/>
              <a:t>Anya is depressed and concerned about her children.</a:t>
            </a:r>
          </a:p>
        </p:txBody>
      </p:sp>
      <p:sp>
        <p:nvSpPr>
          <p:cNvPr id="6" name="TextBox 5"/>
          <p:cNvSpPr txBox="1"/>
          <p:nvPr/>
        </p:nvSpPr>
        <p:spPr>
          <a:xfrm>
            <a:off x="6842488" y="2187449"/>
            <a:ext cx="2410096" cy="1815882"/>
          </a:xfrm>
          <a:prstGeom prst="rect">
            <a:avLst/>
          </a:prstGeom>
          <a:noFill/>
        </p:spPr>
        <p:txBody>
          <a:bodyPr wrap="square" rtlCol="0">
            <a:spAutoFit/>
          </a:bodyPr>
          <a:lstStyle/>
          <a:p>
            <a:r>
              <a:rPr lang="en-US" sz="1600" dirty="0"/>
              <a:t>Anya is religious and was once an active member of her church. While she does not want counseling, she does want to talk to someone about her children.</a:t>
            </a:r>
          </a:p>
        </p:txBody>
      </p:sp>
      <p:sp>
        <p:nvSpPr>
          <p:cNvPr id="8" name="TextBox 7"/>
          <p:cNvSpPr txBox="1"/>
          <p:nvPr/>
        </p:nvSpPr>
        <p:spPr>
          <a:xfrm>
            <a:off x="6281601" y="4218657"/>
            <a:ext cx="2819400" cy="1323439"/>
          </a:xfrm>
          <a:prstGeom prst="rect">
            <a:avLst/>
          </a:prstGeom>
          <a:noFill/>
        </p:spPr>
        <p:txBody>
          <a:bodyPr wrap="square" rtlCol="0">
            <a:spAutoFit/>
          </a:bodyPr>
          <a:lstStyle/>
          <a:p>
            <a:r>
              <a:rPr lang="en-US" sz="1600" dirty="0"/>
              <a:t>You and Anya develop a plan to make her church a more active part of her care.  You also refer her to the hospital social worker.</a:t>
            </a:r>
          </a:p>
        </p:txBody>
      </p:sp>
      <p:sp>
        <p:nvSpPr>
          <p:cNvPr id="9" name="TextBox 8"/>
          <p:cNvSpPr txBox="1"/>
          <p:nvPr/>
        </p:nvSpPr>
        <p:spPr>
          <a:xfrm>
            <a:off x="104866" y="3429000"/>
            <a:ext cx="2547801" cy="2062103"/>
          </a:xfrm>
          <a:prstGeom prst="rect">
            <a:avLst/>
          </a:prstGeom>
          <a:noFill/>
        </p:spPr>
        <p:txBody>
          <a:bodyPr wrap="square" rtlCol="0">
            <a:spAutoFit/>
          </a:bodyPr>
          <a:lstStyle/>
          <a:p>
            <a:r>
              <a:rPr lang="en-US" sz="1600" dirty="0"/>
              <a:t>With Anya’s permission, you reach out to her church and work with her Pastor to set up services.  Anya and her family meet the social worker and sit in on some support groups.</a:t>
            </a:r>
          </a:p>
        </p:txBody>
      </p:sp>
      <p:sp>
        <p:nvSpPr>
          <p:cNvPr id="10" name="TextBox 9"/>
          <p:cNvSpPr txBox="1"/>
          <p:nvPr/>
        </p:nvSpPr>
        <p:spPr>
          <a:xfrm>
            <a:off x="378007" y="1269738"/>
            <a:ext cx="2016034" cy="1569660"/>
          </a:xfrm>
          <a:prstGeom prst="rect">
            <a:avLst/>
          </a:prstGeom>
          <a:noFill/>
        </p:spPr>
        <p:txBody>
          <a:bodyPr wrap="square" rtlCol="0">
            <a:spAutoFit/>
          </a:bodyPr>
          <a:lstStyle/>
          <a:p>
            <a:r>
              <a:rPr lang="en-US" sz="1600" dirty="0"/>
              <a:t>Anya is happy to be involved with her church again.  Her entire family is benefitting from the extra support.</a:t>
            </a:r>
          </a:p>
        </p:txBody>
      </p:sp>
    </p:spTree>
    <p:extLst>
      <p:ext uri="{BB962C8B-B14F-4D97-AF65-F5344CB8AC3E}">
        <p14:creationId xmlns:p14="http://schemas.microsoft.com/office/powerpoint/2010/main" val="19050966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5" name="Title 4">
            <a:extLst>
              <a:ext uri="{FF2B5EF4-FFF2-40B4-BE49-F238E27FC236}">
                <a16:creationId xmlns:a16="http://schemas.microsoft.com/office/drawing/2014/main" id="{E4D0D7D0-218A-4F45-B80C-80FFAEF500F9}"/>
              </a:ext>
            </a:extLst>
          </p:cNvPr>
          <p:cNvSpPr>
            <a:spLocks noGrp="1"/>
          </p:cNvSpPr>
          <p:nvPr>
            <p:ph type="title"/>
          </p:nvPr>
        </p:nvSpPr>
        <p:spPr/>
        <p:txBody>
          <a:bodyPr>
            <a:normAutofit/>
          </a:bodyPr>
          <a:lstStyle/>
          <a:p>
            <a:pPr algn="l"/>
            <a:r>
              <a:rPr lang="en-US" sz="3600" dirty="0"/>
              <a:t>Assessing Emotional Needs</a:t>
            </a:r>
          </a:p>
        </p:txBody>
      </p:sp>
      <p:sp>
        <p:nvSpPr>
          <p:cNvPr id="2" name="TextBox 1"/>
          <p:cNvSpPr txBox="1"/>
          <p:nvPr/>
        </p:nvSpPr>
        <p:spPr>
          <a:xfrm>
            <a:off x="457200" y="1447800"/>
            <a:ext cx="8077200" cy="3046988"/>
          </a:xfrm>
          <a:prstGeom prst="rect">
            <a:avLst/>
          </a:prstGeom>
          <a:noFill/>
        </p:spPr>
        <p:txBody>
          <a:bodyPr wrap="square" rtlCol="0">
            <a:spAutoFit/>
          </a:bodyPr>
          <a:lstStyle/>
          <a:p>
            <a:r>
              <a:rPr lang="en-US" sz="3200" dirty="0"/>
              <a:t>This section of the lesson will explain the patient navigator’s role in helping your patients cope along the cancer journey. We will also discuss when to refer patients for mental health services. </a:t>
            </a:r>
          </a:p>
          <a:p>
            <a:endParaRPr lang="en-US" sz="3200" dirty="0"/>
          </a:p>
        </p:txBody>
      </p:sp>
    </p:spTree>
    <p:extLst>
      <p:ext uri="{BB962C8B-B14F-4D97-AF65-F5344CB8AC3E}">
        <p14:creationId xmlns:p14="http://schemas.microsoft.com/office/powerpoint/2010/main" val="4060784023"/>
      </p:ext>
    </p:extLst>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Uncertainty</a:t>
            </a:r>
          </a:p>
        </p:txBody>
      </p:sp>
      <p:sp>
        <p:nvSpPr>
          <p:cNvPr id="3" name="Content Placeholder 2"/>
          <p:cNvSpPr>
            <a:spLocks noGrp="1"/>
          </p:cNvSpPr>
          <p:nvPr>
            <p:ph idx="1"/>
            <p:custDataLst>
              <p:tags r:id="rId2"/>
            </p:custDataLst>
          </p:nvPr>
        </p:nvSpPr>
        <p:spPr>
          <a:xfrm>
            <a:off x="457200" y="1461701"/>
            <a:ext cx="8229600" cy="3962400"/>
          </a:xfrm>
        </p:spPr>
        <p:txBody>
          <a:bodyPr>
            <a:normAutofit/>
          </a:bodyPr>
          <a:lstStyle/>
          <a:p>
            <a:pPr>
              <a:spcBef>
                <a:spcPts val="500"/>
              </a:spcBef>
              <a:spcAft>
                <a:spcPts val="500"/>
              </a:spcAft>
            </a:pPr>
            <a:r>
              <a:rPr lang="en-US" dirty="0"/>
              <a:t>Having to put plans on hold</a:t>
            </a:r>
          </a:p>
          <a:p>
            <a:pPr>
              <a:spcBef>
                <a:spcPts val="500"/>
              </a:spcBef>
              <a:spcAft>
                <a:spcPts val="500"/>
              </a:spcAft>
            </a:pPr>
            <a:r>
              <a:rPr lang="en-US" dirty="0"/>
              <a:t>Fear about treatment and side effects</a:t>
            </a:r>
          </a:p>
          <a:p>
            <a:pPr>
              <a:spcBef>
                <a:spcPts val="500"/>
              </a:spcBef>
              <a:spcAft>
                <a:spcPts val="500"/>
              </a:spcAft>
            </a:pPr>
            <a:r>
              <a:rPr lang="en-US" dirty="0"/>
              <a:t>Worry that treatment won’t work</a:t>
            </a:r>
          </a:p>
          <a:p>
            <a:pPr>
              <a:spcBef>
                <a:spcPts val="500"/>
              </a:spcBef>
              <a:spcAft>
                <a:spcPts val="500"/>
              </a:spcAft>
            </a:pPr>
            <a:r>
              <a:rPr lang="en-US" dirty="0"/>
              <a:t>Worry that treatment will stop working</a:t>
            </a:r>
          </a:p>
          <a:p>
            <a:pPr>
              <a:spcBef>
                <a:spcPts val="500"/>
              </a:spcBef>
              <a:spcAft>
                <a:spcPts val="500"/>
              </a:spcAft>
            </a:pPr>
            <a:r>
              <a:rPr lang="en-US" dirty="0"/>
              <a:t>Worry the cancer will come back</a:t>
            </a:r>
          </a:p>
          <a:p>
            <a:pPr>
              <a:spcBef>
                <a:spcPts val="500"/>
              </a:spcBef>
              <a:spcAft>
                <a:spcPts val="500"/>
              </a:spcAft>
            </a:pPr>
            <a:r>
              <a:rPr lang="en-US" dirty="0"/>
              <a:t>Fear of dying or losing a loved one</a:t>
            </a:r>
          </a:p>
        </p:txBody>
      </p:sp>
      <p:sp>
        <p:nvSpPr>
          <p:cNvPr id="4" name="TextBox 3"/>
          <p:cNvSpPr txBox="1"/>
          <p:nvPr>
            <p:custDataLst>
              <p:tags r:id="rId3"/>
            </p:custDataLst>
          </p:nvPr>
        </p:nvSpPr>
        <p:spPr>
          <a:xfrm>
            <a:off x="7086600" y="5285602"/>
            <a:ext cx="2024743" cy="276999"/>
          </a:xfrm>
          <a:prstGeom prst="rect">
            <a:avLst/>
          </a:prstGeom>
          <a:noFill/>
        </p:spPr>
        <p:txBody>
          <a:bodyPr wrap="square" rtlCol="0">
            <a:spAutoFit/>
          </a:bodyPr>
          <a:lstStyle/>
          <a:p>
            <a:r>
              <a:rPr lang="en-US" sz="1200" i="1" dirty="0">
                <a:solidFill>
                  <a:schemeClr val="bg1">
                    <a:lumMod val="50000"/>
                  </a:schemeClr>
                </a:solidFill>
              </a:rPr>
              <a:t>Source: Cancer.net, 2012</a:t>
            </a:r>
          </a:p>
        </p:txBody>
      </p:sp>
    </p:spTree>
    <p:extLst>
      <p:ext uri="{BB962C8B-B14F-4D97-AF65-F5344CB8AC3E}">
        <p14:creationId xmlns:p14="http://schemas.microsoft.com/office/powerpoint/2010/main" val="1120559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The 5 A’s</a:t>
            </a:r>
          </a:p>
        </p:txBody>
      </p:sp>
      <p:graphicFrame>
        <p:nvGraphicFramePr>
          <p:cNvPr id="4" name="Diagram 3" descr="Object depicting 5 A's: ask, assess, advise, assist and arrange."/>
          <p:cNvGraphicFramePr/>
          <p:nvPr>
            <p:custDataLst>
              <p:tags r:id="rId2"/>
            </p:custDataLst>
            <p:extLst>
              <p:ext uri="{D42A27DB-BD31-4B8C-83A1-F6EECF244321}">
                <p14:modId xmlns:p14="http://schemas.microsoft.com/office/powerpoint/2010/main" val="755288175"/>
              </p:ext>
            </p:extLst>
          </p:nvPr>
        </p:nvGraphicFramePr>
        <p:xfrm>
          <a:off x="1714500" y="1447800"/>
          <a:ext cx="5715000" cy="3860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Box 1"/>
          <p:cNvSpPr txBox="1"/>
          <p:nvPr>
            <p:custDataLst>
              <p:tags r:id="rId3"/>
            </p:custDataLst>
          </p:nvPr>
        </p:nvSpPr>
        <p:spPr>
          <a:xfrm>
            <a:off x="7162800" y="5270500"/>
            <a:ext cx="21336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i="1" dirty="0">
                <a:solidFill>
                  <a:schemeClr val="bg1">
                    <a:lumMod val="50000"/>
                  </a:schemeClr>
                </a:solidFill>
              </a:rPr>
              <a:t>Source: Fiore et al. 2000</a:t>
            </a:r>
          </a:p>
        </p:txBody>
      </p:sp>
    </p:spTree>
    <p:extLst>
      <p:ext uri="{BB962C8B-B14F-4D97-AF65-F5344CB8AC3E}">
        <p14:creationId xmlns:p14="http://schemas.microsoft.com/office/powerpoint/2010/main" val="8196134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custDataLst>
              <p:tags r:id="rId1"/>
            </p:custDataLst>
          </p:nvPr>
        </p:nvSpPr>
        <p:spPr>
          <a:xfrm>
            <a:off x="457200" y="1524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n-lt"/>
                <a:ea typeface="Trebuchet MS"/>
                <a:cs typeface="Trebuchet MS"/>
                <a:sym typeface="Trebuchet MS"/>
              </a:rPr>
              <a:t>Patient Navigator’s Role</a:t>
            </a:r>
          </a:p>
        </p:txBody>
      </p:sp>
      <p:sp>
        <p:nvSpPr>
          <p:cNvPr id="126" name="Shape 126"/>
          <p:cNvSpPr txBox="1">
            <a:spLocks noGrp="1"/>
          </p:cNvSpPr>
          <p:nvPr>
            <p:ph type="body" idx="1"/>
            <p:custDataLst>
              <p:tags r:id="rId2"/>
            </p:custDataLst>
          </p:nvPr>
        </p:nvSpPr>
        <p:spPr>
          <a:xfrm>
            <a:off x="457200" y="1219200"/>
            <a:ext cx="8229600" cy="4343400"/>
          </a:xfrm>
          <a:prstGeom prst="rect">
            <a:avLst/>
          </a:prstGeom>
          <a:noFill/>
          <a:ln>
            <a:noFill/>
          </a:ln>
        </p:spPr>
        <p:txBody>
          <a:bodyPr lIns="91425" tIns="45700" rIns="91425" bIns="45700" anchor="t" anchorCtr="0">
            <a:noAutofit/>
          </a:bodyPr>
          <a:lstStyle/>
          <a:p>
            <a:pPr>
              <a:spcBef>
                <a:spcPts val="1000"/>
              </a:spcBef>
              <a:spcAft>
                <a:spcPts val="1000"/>
              </a:spcAft>
              <a:buClr>
                <a:schemeClr val="dk1"/>
              </a:buClr>
              <a:buSzPct val="100000"/>
            </a:pPr>
            <a:r>
              <a:rPr lang="en-US" sz="2400" b="0" i="0" u="none" strike="noStrike" cap="none" baseline="0" dirty="0">
                <a:solidFill>
                  <a:schemeClr val="dk1"/>
                </a:solidFill>
                <a:latin typeface="Arial"/>
                <a:ea typeface="Arial"/>
                <a:cs typeface="Arial"/>
                <a:sym typeface="Arial"/>
              </a:rPr>
              <a:t>Help assess how much information a patient wishes to know about his or her illness</a:t>
            </a:r>
          </a:p>
          <a:p>
            <a:pPr>
              <a:spcBef>
                <a:spcPts val="1000"/>
              </a:spcBef>
              <a:spcAft>
                <a:spcPts val="1000"/>
              </a:spcAft>
              <a:buClr>
                <a:schemeClr val="dk1"/>
              </a:buClr>
              <a:buSzPct val="100000"/>
            </a:pPr>
            <a:r>
              <a:rPr lang="en-US" sz="2400" b="0" i="0" u="none" strike="noStrike" cap="none" baseline="0" dirty="0">
                <a:solidFill>
                  <a:schemeClr val="dk1"/>
                </a:solidFill>
                <a:latin typeface="Arial"/>
                <a:ea typeface="Arial"/>
                <a:cs typeface="Arial"/>
                <a:sym typeface="Arial"/>
              </a:rPr>
              <a:t>Be aware of the signs and symptoms of mental illness</a:t>
            </a:r>
          </a:p>
          <a:p>
            <a:pPr>
              <a:spcBef>
                <a:spcPts val="1000"/>
              </a:spcBef>
              <a:spcAft>
                <a:spcPts val="1000"/>
              </a:spcAft>
              <a:buClr>
                <a:schemeClr val="dk1"/>
              </a:buClr>
              <a:buSzPct val="100000"/>
            </a:pPr>
            <a:r>
              <a:rPr lang="en-US" sz="2400" b="0" i="0" u="none" strike="noStrike" cap="none" baseline="0" dirty="0">
                <a:solidFill>
                  <a:schemeClr val="dk1"/>
                </a:solidFill>
                <a:latin typeface="Arial"/>
                <a:ea typeface="Arial"/>
                <a:cs typeface="Arial"/>
                <a:sym typeface="Arial"/>
              </a:rPr>
              <a:t>Know when to refer to a mental health specialist</a:t>
            </a:r>
          </a:p>
          <a:p>
            <a:pPr>
              <a:spcBef>
                <a:spcPts val="1000"/>
              </a:spcBef>
              <a:spcAft>
                <a:spcPts val="1000"/>
              </a:spcAft>
              <a:buClr>
                <a:schemeClr val="dk1"/>
              </a:buClr>
              <a:buSzPct val="100000"/>
            </a:pPr>
            <a:r>
              <a:rPr lang="en-US" sz="2400" b="0" i="0" u="none" strike="noStrike" cap="none" baseline="0" dirty="0">
                <a:solidFill>
                  <a:schemeClr val="dk1"/>
                </a:solidFill>
                <a:latin typeface="Arial"/>
                <a:ea typeface="Arial"/>
                <a:cs typeface="Arial"/>
                <a:sym typeface="Arial"/>
              </a:rPr>
              <a:t>Build patient’s awareness of coping strategies and matching stressors with strategies</a:t>
            </a:r>
          </a:p>
          <a:p>
            <a:pPr>
              <a:spcBef>
                <a:spcPts val="1000"/>
              </a:spcBef>
              <a:spcAft>
                <a:spcPts val="1000"/>
              </a:spcAft>
              <a:buClr>
                <a:schemeClr val="dk1"/>
              </a:buClr>
              <a:buSzPct val="100000"/>
            </a:pPr>
            <a:r>
              <a:rPr lang="en-US" sz="2400" b="0" i="0" u="none" strike="noStrike" cap="none" baseline="0" dirty="0">
                <a:solidFill>
                  <a:schemeClr val="dk1"/>
                </a:solidFill>
                <a:latin typeface="Arial"/>
                <a:ea typeface="Arial"/>
                <a:cs typeface="Arial"/>
                <a:sym typeface="Arial"/>
              </a:rPr>
              <a:t>Assess patient’s support system and help enhance it</a:t>
            </a:r>
          </a:p>
          <a:p>
            <a:pPr>
              <a:spcBef>
                <a:spcPts val="1000"/>
              </a:spcBef>
              <a:spcAft>
                <a:spcPts val="1000"/>
              </a:spcAft>
              <a:buClr>
                <a:schemeClr val="dk1"/>
              </a:buClr>
            </a:pPr>
            <a:endParaRPr sz="32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47406965"/>
      </p:ext>
    </p:extLst>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custDataLst>
              <p:tags r:id="rId1"/>
            </p:custDataLst>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n-lt"/>
                <a:ea typeface="Trebuchet MS"/>
                <a:cs typeface="Trebuchet MS"/>
                <a:sym typeface="Trebuchet MS"/>
              </a:rPr>
              <a:t>NOT Patient Navigator’s Role</a:t>
            </a:r>
          </a:p>
        </p:txBody>
      </p:sp>
      <p:sp>
        <p:nvSpPr>
          <p:cNvPr id="133" name="Shape 133"/>
          <p:cNvSpPr txBox="1">
            <a:spLocks noGrp="1"/>
          </p:cNvSpPr>
          <p:nvPr>
            <p:ph type="body" idx="1"/>
            <p:custDataLst>
              <p:tags r:id="rId2"/>
            </p:custDataLst>
          </p:nvPr>
        </p:nvSpPr>
        <p:spPr>
          <a:xfrm>
            <a:off x="457200" y="1600200"/>
            <a:ext cx="8229600" cy="4525963"/>
          </a:xfrm>
          <a:prstGeom prst="rect">
            <a:avLst/>
          </a:prstGeom>
          <a:noFill/>
          <a:ln>
            <a:noFill/>
          </a:ln>
        </p:spPr>
        <p:txBody>
          <a:bodyPr lIns="91425" tIns="45700" rIns="91425" bIns="45700" anchor="t" anchorCtr="0">
            <a:noAutofit/>
          </a:bodyPr>
          <a:lstStyle/>
          <a:p>
            <a:pPr>
              <a:spcBef>
                <a:spcPts val="500"/>
              </a:spcBef>
              <a:spcAft>
                <a:spcPts val="500"/>
              </a:spcAft>
              <a:buClr>
                <a:schemeClr val="dk1"/>
              </a:buClr>
              <a:buSzPct val="100000"/>
            </a:pPr>
            <a:r>
              <a:rPr lang="en-US" sz="3200" b="0" i="0" u="none" strike="noStrike" cap="none" baseline="0" dirty="0">
                <a:solidFill>
                  <a:schemeClr val="dk1"/>
                </a:solidFill>
                <a:latin typeface="Arial"/>
                <a:ea typeface="Arial"/>
                <a:cs typeface="Arial"/>
                <a:sym typeface="Arial"/>
              </a:rPr>
              <a:t>Provide any clinical information, such as diagnosis or prognosis to patient or family</a:t>
            </a:r>
          </a:p>
          <a:p>
            <a:pPr>
              <a:spcBef>
                <a:spcPts val="500"/>
              </a:spcBef>
              <a:spcAft>
                <a:spcPts val="500"/>
              </a:spcAft>
              <a:buClr>
                <a:schemeClr val="dk1"/>
              </a:buClr>
              <a:buSzPct val="100000"/>
            </a:pPr>
            <a:r>
              <a:rPr lang="en-US" sz="3200" b="0" i="0" u="none" strike="noStrike" cap="none" baseline="0" dirty="0">
                <a:solidFill>
                  <a:schemeClr val="dk1"/>
                </a:solidFill>
                <a:latin typeface="Arial"/>
                <a:ea typeface="Arial"/>
                <a:cs typeface="Arial"/>
                <a:sym typeface="Arial"/>
              </a:rPr>
              <a:t>Diagnose mental illness or counsel patients</a:t>
            </a:r>
          </a:p>
          <a:p>
            <a:pPr>
              <a:spcBef>
                <a:spcPts val="500"/>
              </a:spcBef>
              <a:spcAft>
                <a:spcPts val="500"/>
              </a:spcAft>
              <a:buClr>
                <a:schemeClr val="dk1"/>
              </a:buClr>
              <a:buSzPct val="100000"/>
            </a:pPr>
            <a:r>
              <a:rPr lang="en-US" sz="3200" b="0" i="0" u="none" strike="noStrike" cap="none" baseline="0" dirty="0">
                <a:solidFill>
                  <a:schemeClr val="dk1"/>
                </a:solidFill>
                <a:latin typeface="Arial"/>
                <a:ea typeface="Arial"/>
                <a:cs typeface="Arial"/>
                <a:sym typeface="Arial"/>
              </a:rPr>
              <a:t>Be sole source of patient’s social support</a:t>
            </a:r>
          </a:p>
        </p:txBody>
      </p:sp>
      <p:sp>
        <p:nvSpPr>
          <p:cNvPr id="4" name="TextBox 3"/>
          <p:cNvSpPr txBox="1"/>
          <p:nvPr>
            <p:custDataLst>
              <p:tags r:id="rId3"/>
            </p:custDataLst>
          </p:nvPr>
        </p:nvSpPr>
        <p:spPr>
          <a:xfrm>
            <a:off x="6477000" y="5257800"/>
            <a:ext cx="3200400" cy="276999"/>
          </a:xfrm>
          <a:prstGeom prst="rect">
            <a:avLst/>
          </a:prstGeom>
          <a:noFill/>
        </p:spPr>
        <p:txBody>
          <a:bodyPr wrap="square" rtlCol="0">
            <a:spAutoFit/>
          </a:bodyPr>
          <a:lstStyle/>
          <a:p>
            <a:r>
              <a:rPr lang="en-US" sz="1200" i="1" dirty="0">
                <a:solidFill>
                  <a:schemeClr val="bg1">
                    <a:lumMod val="50000"/>
                  </a:schemeClr>
                </a:solidFill>
              </a:rPr>
              <a:t>Source: Pratt-Chapman et al., 2015</a:t>
            </a:r>
          </a:p>
        </p:txBody>
      </p:sp>
    </p:spTree>
    <p:extLst>
      <p:ext uri="{BB962C8B-B14F-4D97-AF65-F5344CB8AC3E}">
        <p14:creationId xmlns:p14="http://schemas.microsoft.com/office/powerpoint/2010/main" val="102700425"/>
      </p:ext>
    </p:extLst>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custDataLst>
              <p:tags r:id="rId1"/>
            </p:custDataLst>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u="none" strike="noStrike" cap="none" baseline="0" dirty="0">
                <a:latin typeface="+mj-lt"/>
                <a:ea typeface="Trebuchet MS"/>
                <a:cs typeface="Trebuchet MS"/>
                <a:sym typeface="Trebuchet MS"/>
              </a:rPr>
              <a:t>Patients Cope Differently</a:t>
            </a:r>
          </a:p>
        </p:txBody>
      </p:sp>
      <p:sp>
        <p:nvSpPr>
          <p:cNvPr id="158" name="Shape 158">
            <a:extLst>
              <a:ext uri="{C183D7F6-B498-43B3-948B-1728B52AA6E4}">
                <adec:decorative xmlns:adec="http://schemas.microsoft.com/office/drawing/2017/decorative" val="1"/>
              </a:ext>
            </a:extLst>
          </p:cNvPr>
          <p:cNvSpPr/>
          <p:nvPr>
            <p:custDataLst>
              <p:tags r:id="rId2"/>
            </p:custDataLst>
          </p:nvPr>
        </p:nvSpPr>
        <p:spPr>
          <a:xfrm>
            <a:off x="952500" y="1752600"/>
            <a:ext cx="7239000" cy="609599"/>
          </a:xfrm>
          <a:prstGeom prst="leftRightArrow">
            <a:avLst>
              <a:gd name="adj1" fmla="val 50000"/>
              <a:gd name="adj2" fmla="val 50000"/>
            </a:avLst>
          </a:prstGeom>
          <a:solidFill>
            <a:srgbClr val="033B57"/>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60" name="Shape 160"/>
          <p:cNvSpPr txBox="1"/>
          <p:nvPr>
            <p:custDataLst>
              <p:tags r:id="rId3"/>
            </p:custDataLst>
          </p:nvPr>
        </p:nvSpPr>
        <p:spPr>
          <a:xfrm>
            <a:off x="1295400" y="1872733"/>
            <a:ext cx="1600199" cy="369332"/>
          </a:xfrm>
          <a:prstGeom prst="rect">
            <a:avLst/>
          </a:prstGeom>
          <a:solidFill>
            <a:srgbClr val="033B57"/>
          </a:solidFill>
          <a:ln>
            <a:noFill/>
          </a:ln>
        </p:spPr>
        <p:txBody>
          <a:bodyPr lIns="91425" tIns="45700" rIns="91425" bIns="45700" anchor="t" anchorCtr="0">
            <a:noAutofit/>
          </a:bodyPr>
          <a:lstStyle/>
          <a:p>
            <a:pPr marL="0" marR="0" lvl="0" indent="0" algn="l" rtl="0">
              <a:spcBef>
                <a:spcPts val="0"/>
              </a:spcBef>
              <a:buSzPct val="25000"/>
              <a:buNone/>
            </a:pPr>
            <a:r>
              <a:rPr lang="en-US" sz="1800" b="0" i="0" u="none" strike="noStrike" cap="none" baseline="0" dirty="0">
                <a:solidFill>
                  <a:srgbClr val="FFFFFF"/>
                </a:solidFill>
                <a:latin typeface="Arial"/>
                <a:ea typeface="Arial"/>
                <a:cs typeface="Arial"/>
                <a:sym typeface="Arial"/>
              </a:rPr>
              <a:t>Low Coping</a:t>
            </a:r>
          </a:p>
        </p:txBody>
      </p:sp>
      <p:sp>
        <p:nvSpPr>
          <p:cNvPr id="161" name="Shape 161"/>
          <p:cNvSpPr txBox="1"/>
          <p:nvPr>
            <p:custDataLst>
              <p:tags r:id="rId4"/>
            </p:custDataLst>
          </p:nvPr>
        </p:nvSpPr>
        <p:spPr>
          <a:xfrm>
            <a:off x="838200" y="2514600"/>
            <a:ext cx="2286000" cy="1384995"/>
          </a:xfrm>
          <a:prstGeom prst="rect">
            <a:avLst/>
          </a:prstGeom>
          <a:noFill/>
          <a:ln>
            <a:noFill/>
          </a:ln>
        </p:spPr>
        <p:txBody>
          <a:bodyPr lIns="91425" tIns="45700" rIns="91425" bIns="45700" anchor="t" anchorCtr="0">
            <a:noAutofit/>
          </a:bodyPr>
          <a:lstStyle/>
          <a:p>
            <a:pPr marL="285750" indent="-285750">
              <a:buClr>
                <a:schemeClr val="dk1"/>
              </a:buClr>
              <a:buSzPct val="100000"/>
              <a:buFont typeface="Arial"/>
              <a:buChar char="•"/>
            </a:pPr>
            <a:r>
              <a:rPr lang="en-US" sz="1400" dirty="0">
                <a:solidFill>
                  <a:schemeClr val="dk1"/>
                </a:solidFill>
                <a:latin typeface="Arial"/>
                <a:ea typeface="Arial"/>
                <a:cs typeface="Arial"/>
                <a:sym typeface="Arial"/>
              </a:rPr>
              <a:t>Cannot discuss diagnosis, prognosis or emotions </a:t>
            </a:r>
          </a:p>
          <a:p>
            <a:pPr marL="285750" indent="-285750">
              <a:buClr>
                <a:schemeClr val="dk1"/>
              </a:buClr>
              <a:buSzPct val="100000"/>
              <a:buFont typeface="Arial"/>
              <a:buChar char="•"/>
            </a:pPr>
            <a:r>
              <a:rPr lang="en-US" sz="1400" dirty="0">
                <a:solidFill>
                  <a:schemeClr val="dk1"/>
                </a:solidFill>
                <a:latin typeface="Arial"/>
                <a:ea typeface="Arial"/>
                <a:cs typeface="Arial"/>
                <a:sym typeface="Arial"/>
              </a:rPr>
              <a:t>Cope by focusing on present and treatment options</a:t>
            </a:r>
          </a:p>
          <a:p>
            <a:pPr marL="285750" indent="-285750">
              <a:buClr>
                <a:schemeClr val="dk1"/>
              </a:buClr>
              <a:buSzPct val="100000"/>
              <a:buFont typeface="Arial"/>
              <a:buChar char="•"/>
            </a:pPr>
            <a:r>
              <a:rPr lang="en-US" sz="1400" dirty="0">
                <a:solidFill>
                  <a:schemeClr val="dk1"/>
                </a:solidFill>
                <a:latin typeface="Arial"/>
                <a:ea typeface="Arial"/>
                <a:cs typeface="Arial"/>
                <a:sym typeface="Arial"/>
              </a:rPr>
              <a:t>May require referral for counseling</a:t>
            </a:r>
          </a:p>
        </p:txBody>
      </p:sp>
      <p:sp>
        <p:nvSpPr>
          <p:cNvPr id="164" name="Shape 164">
            <a:extLst>
              <a:ext uri="{C183D7F6-B498-43B3-948B-1728B52AA6E4}">
                <adec:decorative xmlns:adec="http://schemas.microsoft.com/office/drawing/2017/decorative" val="1"/>
              </a:ext>
            </a:extLst>
          </p:cNvPr>
          <p:cNvSpPr/>
          <p:nvPr>
            <p:custDataLst>
              <p:tags r:id="rId5"/>
            </p:custDataLst>
          </p:nvPr>
        </p:nvSpPr>
        <p:spPr>
          <a:xfrm>
            <a:off x="3124200" y="1676400"/>
            <a:ext cx="2895600" cy="761999"/>
          </a:xfrm>
          <a:prstGeom prst="rect">
            <a:avLst/>
          </a:prstGeom>
          <a:solidFill>
            <a:srgbClr val="033B57"/>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65" name="Shape 165"/>
          <p:cNvSpPr txBox="1"/>
          <p:nvPr>
            <p:custDataLst>
              <p:tags r:id="rId6"/>
            </p:custDataLst>
          </p:nvPr>
        </p:nvSpPr>
        <p:spPr>
          <a:xfrm>
            <a:off x="3771900" y="1872733"/>
            <a:ext cx="1600199" cy="36933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b="0" i="0" u="none" strike="noStrike" cap="none" baseline="0">
                <a:solidFill>
                  <a:srgbClr val="FFFFFF"/>
                </a:solidFill>
                <a:latin typeface="Arial"/>
                <a:ea typeface="Arial"/>
                <a:cs typeface="Arial"/>
                <a:sym typeface="Arial"/>
              </a:rPr>
              <a:t>Most Patients</a:t>
            </a:r>
          </a:p>
        </p:txBody>
      </p:sp>
      <p:sp>
        <p:nvSpPr>
          <p:cNvPr id="162" name="Shape 162"/>
          <p:cNvSpPr txBox="1"/>
          <p:nvPr>
            <p:custDataLst>
              <p:tags r:id="rId7"/>
            </p:custDataLst>
          </p:nvPr>
        </p:nvSpPr>
        <p:spPr>
          <a:xfrm>
            <a:off x="3429000" y="2514599"/>
            <a:ext cx="2286000" cy="2462212"/>
          </a:xfrm>
          <a:prstGeom prst="rect">
            <a:avLst/>
          </a:prstGeom>
          <a:noFill/>
          <a:ln>
            <a:noFill/>
          </a:ln>
        </p:spPr>
        <p:txBody>
          <a:bodyPr lIns="91425" tIns="45700" rIns="91425" bIns="45700" anchor="t" anchorCtr="0">
            <a:noAutofit/>
          </a:bodyPr>
          <a:lstStyle/>
          <a:p>
            <a:pPr marL="285750" marR="0" lvl="0" indent="-285750" algn="l" rtl="0">
              <a:spcBef>
                <a:spcPts val="0"/>
              </a:spcBef>
              <a:buClr>
                <a:schemeClr val="dk1"/>
              </a:buClr>
              <a:buSzPct val="100000"/>
              <a:buFont typeface="Arial"/>
              <a:buChar char="•"/>
            </a:pPr>
            <a:r>
              <a:rPr lang="en-US" sz="1400" b="0" i="0" u="none" strike="noStrike" cap="none" baseline="0" dirty="0">
                <a:solidFill>
                  <a:schemeClr val="dk1"/>
                </a:solidFill>
                <a:latin typeface="Arial"/>
                <a:ea typeface="Arial"/>
                <a:cs typeface="Arial"/>
                <a:sym typeface="Arial"/>
              </a:rPr>
              <a:t>Comprehend situation, emotionally disconnected from prognosis</a:t>
            </a:r>
          </a:p>
          <a:p>
            <a:pPr marL="285750" marR="0" lvl="0" indent="-285750" algn="l" rtl="0">
              <a:spcBef>
                <a:spcPts val="0"/>
              </a:spcBef>
              <a:buClr>
                <a:schemeClr val="dk1"/>
              </a:buClr>
              <a:buSzPct val="100000"/>
              <a:buFont typeface="Arial"/>
              <a:buChar char="•"/>
            </a:pPr>
            <a:r>
              <a:rPr lang="en-US" sz="1400" b="0" i="0" u="none" strike="noStrike" cap="none" baseline="0" dirty="0">
                <a:solidFill>
                  <a:schemeClr val="dk1"/>
                </a:solidFill>
                <a:latin typeface="Arial"/>
                <a:ea typeface="Arial"/>
                <a:cs typeface="Arial"/>
                <a:sym typeface="Arial"/>
              </a:rPr>
              <a:t>May be in touch with emotions but cannot express feelings</a:t>
            </a:r>
          </a:p>
          <a:p>
            <a:pPr marL="285750" marR="0" lvl="0" indent="-285750" algn="l" rtl="0">
              <a:spcBef>
                <a:spcPts val="0"/>
              </a:spcBef>
              <a:buClr>
                <a:schemeClr val="dk1"/>
              </a:buClr>
              <a:buSzPct val="100000"/>
              <a:buFont typeface="Arial"/>
              <a:buChar char="•"/>
            </a:pPr>
            <a:r>
              <a:rPr lang="en-US" sz="1400" b="0" i="0" u="none" strike="noStrike" cap="none" baseline="0" dirty="0">
                <a:solidFill>
                  <a:schemeClr val="dk1"/>
                </a:solidFill>
                <a:latin typeface="Arial"/>
                <a:ea typeface="Arial"/>
                <a:cs typeface="Arial"/>
                <a:sym typeface="Arial"/>
              </a:rPr>
              <a:t>Intellectually and emotionally connected; cannot stand to discuss at length</a:t>
            </a:r>
          </a:p>
        </p:txBody>
      </p:sp>
      <p:sp>
        <p:nvSpPr>
          <p:cNvPr id="159" name="Shape 159"/>
          <p:cNvSpPr txBox="1"/>
          <p:nvPr>
            <p:custDataLst>
              <p:tags r:id="rId8"/>
            </p:custDataLst>
          </p:nvPr>
        </p:nvSpPr>
        <p:spPr>
          <a:xfrm>
            <a:off x="6477000" y="1872733"/>
            <a:ext cx="1600199"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0" i="0" u="none" strike="noStrike" cap="none" baseline="0" dirty="0">
                <a:solidFill>
                  <a:srgbClr val="FFFFFF"/>
                </a:solidFill>
                <a:latin typeface="Arial"/>
                <a:ea typeface="Arial"/>
                <a:cs typeface="Arial"/>
                <a:sym typeface="Arial"/>
              </a:rPr>
              <a:t>High Coping</a:t>
            </a:r>
          </a:p>
        </p:txBody>
      </p:sp>
      <p:sp>
        <p:nvSpPr>
          <p:cNvPr id="163" name="Shape 163"/>
          <p:cNvSpPr txBox="1"/>
          <p:nvPr>
            <p:custDataLst>
              <p:tags r:id="rId9"/>
            </p:custDataLst>
          </p:nvPr>
        </p:nvSpPr>
        <p:spPr>
          <a:xfrm>
            <a:off x="6019800" y="2514599"/>
            <a:ext cx="2286000" cy="738664"/>
          </a:xfrm>
          <a:prstGeom prst="rect">
            <a:avLst/>
          </a:prstGeom>
          <a:noFill/>
          <a:ln>
            <a:noFill/>
          </a:ln>
        </p:spPr>
        <p:txBody>
          <a:bodyPr lIns="91425" tIns="45700" rIns="91425" bIns="45700" anchor="t" anchorCtr="0">
            <a:noAutofit/>
          </a:bodyPr>
          <a:lstStyle/>
          <a:p>
            <a:pPr marL="285750" marR="0" lvl="0" indent="-285750">
              <a:spcBef>
                <a:spcPts val="0"/>
              </a:spcBef>
              <a:buClr>
                <a:schemeClr val="dk1"/>
              </a:buClr>
              <a:buSzPct val="100000"/>
              <a:buFont typeface="Arial"/>
              <a:buChar char="•"/>
            </a:pPr>
            <a:r>
              <a:rPr lang="en-US" sz="1400" dirty="0">
                <a:solidFill>
                  <a:schemeClr val="dk1"/>
                </a:solidFill>
                <a:latin typeface="Arial"/>
                <a:ea typeface="Arial"/>
                <a:cs typeface="Arial"/>
                <a:sym typeface="Arial"/>
              </a:rPr>
              <a:t>Discuss prognosis openly, balance possibility of death with realistic hopes</a:t>
            </a:r>
          </a:p>
        </p:txBody>
      </p:sp>
      <p:sp>
        <p:nvSpPr>
          <p:cNvPr id="157" name="Shape 157"/>
          <p:cNvSpPr txBox="1">
            <a:spLocks noGrp="1"/>
          </p:cNvSpPr>
          <p:nvPr>
            <p:ph type="body" idx="1"/>
            <p:custDataLst>
              <p:tags r:id="rId10"/>
            </p:custDataLst>
          </p:nvPr>
        </p:nvSpPr>
        <p:spPr>
          <a:xfrm>
            <a:off x="6172200" y="5305422"/>
            <a:ext cx="2819400" cy="204787"/>
          </a:xfrm>
          <a:prstGeom prst="rect">
            <a:avLst/>
          </a:prstGeom>
          <a:noFill/>
          <a:ln>
            <a:noFill/>
          </a:ln>
        </p:spPr>
        <p:txBody>
          <a:bodyPr lIns="91425" tIns="45700" rIns="91425" bIns="45700" anchor="b" anchorCtr="0">
            <a:noAutofit/>
          </a:bodyPr>
          <a:lstStyle/>
          <a:p>
            <a:pPr marL="0" marR="0" lvl="0" indent="0" algn="r" rtl="0">
              <a:spcBef>
                <a:spcPts val="1000"/>
              </a:spcBef>
              <a:spcAft>
                <a:spcPts val="1000"/>
              </a:spcAft>
              <a:buClr>
                <a:schemeClr val="lt2"/>
              </a:buClr>
              <a:buSzPct val="25000"/>
              <a:buFont typeface="Arial"/>
              <a:buNone/>
            </a:pPr>
            <a:r>
              <a:rPr lang="en-US" sz="1200" b="0" i="1" u="none" strike="noStrike" cap="none" baseline="0" dirty="0">
                <a:solidFill>
                  <a:schemeClr val="bg1">
                    <a:lumMod val="50000"/>
                  </a:schemeClr>
                </a:solidFill>
                <a:latin typeface="Arial"/>
                <a:ea typeface="Arial"/>
                <a:cs typeface="Arial"/>
                <a:sym typeface="Arial"/>
              </a:rPr>
              <a:t>Source: Jacobsen</a:t>
            </a:r>
            <a:r>
              <a:rPr lang="en-US" sz="1200" b="0" i="1" u="none" strike="noStrike" cap="none" dirty="0">
                <a:solidFill>
                  <a:schemeClr val="bg1">
                    <a:lumMod val="50000"/>
                  </a:schemeClr>
                </a:solidFill>
                <a:latin typeface="Arial"/>
                <a:ea typeface="Arial"/>
                <a:cs typeface="Arial"/>
                <a:sym typeface="Arial"/>
              </a:rPr>
              <a:t> et al. 2009 </a:t>
            </a:r>
            <a:endParaRPr lang="en-US" sz="1200" b="0" i="1" u="none" strike="noStrike" cap="none" baseline="0" dirty="0">
              <a:solidFill>
                <a:schemeClr val="bg1">
                  <a:lumMod val="50000"/>
                </a:schemeClr>
              </a:solidFill>
              <a:latin typeface="Arial"/>
              <a:ea typeface="Arial"/>
              <a:cs typeface="Arial"/>
              <a:sym typeface="Arial"/>
            </a:endParaRPr>
          </a:p>
        </p:txBody>
      </p:sp>
    </p:spTree>
    <p:extLst>
      <p:ext uri="{BB962C8B-B14F-4D97-AF65-F5344CB8AC3E}">
        <p14:creationId xmlns:p14="http://schemas.microsoft.com/office/powerpoint/2010/main" val="3114936814"/>
      </p:ext>
    </p:extLst>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Checkpoint</a:t>
            </a:r>
          </a:p>
        </p:txBody>
      </p:sp>
      <p:sp>
        <p:nvSpPr>
          <p:cNvPr id="3" name="Content Placeholder 2"/>
          <p:cNvSpPr>
            <a:spLocks noGrp="1"/>
          </p:cNvSpPr>
          <p:nvPr>
            <p:ph idx="1"/>
            <p:custDataLst>
              <p:tags r:id="rId2"/>
            </p:custDataLst>
          </p:nvPr>
        </p:nvSpPr>
        <p:spPr>
          <a:xfrm>
            <a:off x="457200" y="1447800"/>
            <a:ext cx="8229600" cy="4525963"/>
          </a:xfrm>
        </p:spPr>
        <p:txBody>
          <a:bodyPr/>
          <a:lstStyle/>
          <a:p>
            <a:pPr marL="0" indent="0">
              <a:spcBef>
                <a:spcPts val="1000"/>
              </a:spcBef>
              <a:spcAft>
                <a:spcPts val="1000"/>
              </a:spcAft>
              <a:buNone/>
            </a:pPr>
            <a:r>
              <a:rPr lang="en-US" dirty="0"/>
              <a:t>Which of the following is the best way for patients to cope?</a:t>
            </a:r>
          </a:p>
          <a:p>
            <a:pPr marL="514350" indent="-514350">
              <a:spcBef>
                <a:spcPts val="500"/>
              </a:spcBef>
              <a:spcAft>
                <a:spcPts val="500"/>
              </a:spcAft>
              <a:buFont typeface="+mj-lt"/>
              <a:buAutoNum type="alphaLcParenR"/>
            </a:pPr>
            <a:r>
              <a:rPr lang="en-US" dirty="0"/>
              <a:t>Praying</a:t>
            </a:r>
          </a:p>
          <a:p>
            <a:pPr marL="514350" indent="-514350">
              <a:spcBef>
                <a:spcPts val="500"/>
              </a:spcBef>
              <a:spcAft>
                <a:spcPts val="500"/>
              </a:spcAft>
              <a:buFont typeface="+mj-lt"/>
              <a:buAutoNum type="alphaLcParenR"/>
            </a:pPr>
            <a:r>
              <a:rPr lang="en-US" dirty="0"/>
              <a:t>Seeking information</a:t>
            </a:r>
          </a:p>
          <a:p>
            <a:pPr marL="514350" indent="-514350">
              <a:spcBef>
                <a:spcPts val="500"/>
              </a:spcBef>
              <a:spcAft>
                <a:spcPts val="500"/>
              </a:spcAft>
              <a:buFont typeface="+mj-lt"/>
              <a:buAutoNum type="alphaLcParenR"/>
            </a:pPr>
            <a:r>
              <a:rPr lang="en-US" dirty="0"/>
              <a:t>Keeping busy</a:t>
            </a:r>
          </a:p>
          <a:p>
            <a:pPr marL="514350" indent="-514350">
              <a:spcBef>
                <a:spcPts val="500"/>
              </a:spcBef>
              <a:spcAft>
                <a:spcPts val="500"/>
              </a:spcAft>
              <a:buFont typeface="+mj-lt"/>
              <a:buAutoNum type="alphaLcParenR"/>
            </a:pPr>
            <a:r>
              <a:rPr lang="en-US" dirty="0"/>
              <a:t>Any of the above</a:t>
            </a:r>
          </a:p>
        </p:txBody>
      </p:sp>
    </p:spTree>
    <p:extLst>
      <p:ext uri="{BB962C8B-B14F-4D97-AF65-F5344CB8AC3E}">
        <p14:creationId xmlns:p14="http://schemas.microsoft.com/office/powerpoint/2010/main" val="9935167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custDataLst>
              <p:tags r:id="rId1"/>
            </p:custDataLst>
          </p:nvPr>
        </p:nvSpPr>
        <p:spPr>
          <a:xfrm>
            <a:off x="457200" y="-34134"/>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Ways of Coping</a:t>
            </a:r>
          </a:p>
        </p:txBody>
      </p:sp>
      <p:grpSp>
        <p:nvGrpSpPr>
          <p:cNvPr id="172" name="Shape 172" descr="The object depicting problem and emotion focused ways of coping."/>
          <p:cNvGrpSpPr/>
          <p:nvPr>
            <p:custDataLst>
              <p:tags r:id="rId2"/>
            </p:custDataLst>
          </p:nvPr>
        </p:nvGrpSpPr>
        <p:grpSpPr>
          <a:xfrm>
            <a:off x="699224" y="990600"/>
            <a:ext cx="7745552" cy="4501341"/>
            <a:chOff x="242022" y="12309"/>
            <a:chExt cx="7745552" cy="4501341"/>
          </a:xfrm>
        </p:grpSpPr>
        <p:sp>
          <p:nvSpPr>
            <p:cNvPr id="173" name="Shape 173"/>
            <p:cNvSpPr/>
            <p:nvPr>
              <p:custDataLst>
                <p:tags r:id="rId5"/>
              </p:custDataLst>
            </p:nvPr>
          </p:nvSpPr>
          <p:spPr>
            <a:xfrm>
              <a:off x="242022" y="12309"/>
              <a:ext cx="4501341" cy="4501341"/>
            </a:xfrm>
            <a:prstGeom prst="ellipse">
              <a:avLst/>
            </a:prstGeom>
            <a:solidFill>
              <a:schemeClr val="accent3">
                <a:lumMod val="65000"/>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74" name="Shape 174"/>
            <p:cNvSpPr txBox="1"/>
            <p:nvPr>
              <p:custDataLst>
                <p:tags r:id="rId6"/>
              </p:custDataLst>
            </p:nvPr>
          </p:nvSpPr>
          <p:spPr>
            <a:xfrm>
              <a:off x="890865" y="773945"/>
              <a:ext cx="2595368" cy="3439731"/>
            </a:xfrm>
            <a:prstGeom prst="rect">
              <a:avLst/>
            </a:prstGeom>
            <a:noFill/>
            <a:ln>
              <a:noFill/>
            </a:ln>
          </p:spPr>
          <p:txBody>
            <a:bodyPr lIns="0" tIns="0" rIns="0" bIns="0" anchor="ctr" anchorCtr="0">
              <a:noAutofit/>
            </a:bodyPr>
            <a:lstStyle/>
            <a:p>
              <a:pPr marL="0" marR="0" lvl="0" indent="0" algn="ctr" rtl="0">
                <a:lnSpc>
                  <a:spcPct val="90000"/>
                </a:lnSpc>
                <a:spcBef>
                  <a:spcPts val="0"/>
                </a:spcBef>
                <a:spcAft>
                  <a:spcPts val="0"/>
                </a:spcAft>
                <a:buSzPct val="25000"/>
                <a:buNone/>
              </a:pPr>
              <a:r>
                <a:rPr lang="en-US" sz="2400" b="1" i="0" u="none" strike="noStrike" cap="none" baseline="0" dirty="0">
                  <a:latin typeface="Arial"/>
                  <a:ea typeface="Arial"/>
                  <a:cs typeface="Arial"/>
                  <a:sym typeface="Arial"/>
                </a:rPr>
                <a:t>Problem-Focused </a:t>
              </a:r>
              <a:r>
                <a:rPr lang="en-US" sz="2400" b="0" i="1" u="none" strike="noStrike" cap="none" baseline="0" dirty="0">
                  <a:latin typeface="Arial"/>
                  <a:ea typeface="Arial"/>
                  <a:cs typeface="Arial"/>
                  <a:sym typeface="Arial"/>
                </a:rPr>
                <a:t>–</a:t>
              </a:r>
              <a:r>
                <a:rPr lang="en-US" sz="1800" b="0" i="1" u="none" strike="noStrike" cap="none" baseline="0" dirty="0">
                  <a:latin typeface="Arial"/>
                  <a:ea typeface="Arial"/>
                  <a:cs typeface="Arial"/>
                  <a:sym typeface="Arial"/>
                </a:rPr>
                <a:t> Aim to remove/reduce stressor or increase resources to manage it</a:t>
              </a:r>
              <a:r>
                <a:rPr lang="en-US" sz="1800" b="0" i="0" u="none" strike="noStrike" cap="none" baseline="0" dirty="0">
                  <a:latin typeface="Arial"/>
                  <a:ea typeface="Arial"/>
                  <a:cs typeface="Arial"/>
                  <a:sym typeface="Arial"/>
                </a:rPr>
                <a:t>:</a:t>
              </a:r>
            </a:p>
            <a:p>
              <a:pPr marL="0" marR="0" lvl="0" indent="0" algn="ctr" rtl="0">
                <a:lnSpc>
                  <a:spcPct val="90000"/>
                </a:lnSpc>
                <a:spcBef>
                  <a:spcPts val="840"/>
                </a:spcBef>
                <a:spcAft>
                  <a:spcPts val="0"/>
                </a:spcAft>
                <a:buSzPct val="25000"/>
                <a:buNone/>
              </a:pPr>
              <a:r>
                <a:rPr lang="en-US" sz="1800" b="0" i="0" u="none" strike="noStrike" cap="none" baseline="0" dirty="0">
                  <a:latin typeface="Arial"/>
                  <a:ea typeface="Arial"/>
                  <a:cs typeface="Arial"/>
                  <a:sym typeface="Arial"/>
                </a:rPr>
                <a:t>Take control</a:t>
              </a:r>
            </a:p>
            <a:p>
              <a:pPr marL="0" marR="0" lvl="0" indent="0" algn="ctr" rtl="0">
                <a:lnSpc>
                  <a:spcPct val="90000"/>
                </a:lnSpc>
                <a:spcBef>
                  <a:spcPts val="630"/>
                </a:spcBef>
                <a:spcAft>
                  <a:spcPts val="0"/>
                </a:spcAft>
                <a:buSzPct val="25000"/>
                <a:buNone/>
              </a:pPr>
              <a:r>
                <a:rPr lang="en-US" sz="1800" b="0" i="0" u="none" strike="noStrike" cap="none" baseline="0" dirty="0">
                  <a:latin typeface="Arial"/>
                  <a:ea typeface="Arial"/>
                  <a:cs typeface="Arial"/>
                  <a:sym typeface="Arial"/>
                </a:rPr>
                <a:t>Seek information</a:t>
              </a:r>
            </a:p>
            <a:p>
              <a:pPr marL="0" marR="0" lvl="0" indent="0" algn="ctr" rtl="0">
                <a:lnSpc>
                  <a:spcPct val="90000"/>
                </a:lnSpc>
                <a:spcBef>
                  <a:spcPts val="630"/>
                </a:spcBef>
                <a:spcAft>
                  <a:spcPts val="0"/>
                </a:spcAft>
                <a:buSzPct val="25000"/>
                <a:buNone/>
              </a:pPr>
              <a:r>
                <a:rPr lang="en-US" sz="1800" b="0" i="0" u="none" strike="noStrike" cap="none" baseline="0" dirty="0">
                  <a:latin typeface="Arial"/>
                  <a:ea typeface="Arial"/>
                  <a:cs typeface="Arial"/>
                  <a:sym typeface="Arial"/>
                </a:rPr>
                <a:t>Weigh pros &amp; cons</a:t>
              </a:r>
            </a:p>
            <a:p>
              <a:pPr marL="0" marR="0" lvl="0" indent="0" algn="ctr" rtl="0">
                <a:lnSpc>
                  <a:spcPct val="90000"/>
                </a:lnSpc>
                <a:spcBef>
                  <a:spcPts val="630"/>
                </a:spcBef>
                <a:spcAft>
                  <a:spcPts val="0"/>
                </a:spcAft>
                <a:buNone/>
              </a:pPr>
              <a:endParaRPr sz="1800" b="0" i="0" u="none" strike="noStrike" cap="none" baseline="0" dirty="0">
                <a:latin typeface="Arial"/>
                <a:ea typeface="Arial"/>
                <a:cs typeface="Arial"/>
                <a:sym typeface="Arial"/>
              </a:endParaRPr>
            </a:p>
            <a:p>
              <a:pPr marL="0" marR="0" lvl="0" indent="0" algn="ctr" rtl="0">
                <a:lnSpc>
                  <a:spcPct val="90000"/>
                </a:lnSpc>
                <a:spcBef>
                  <a:spcPts val="630"/>
                </a:spcBef>
                <a:spcAft>
                  <a:spcPts val="0"/>
                </a:spcAft>
                <a:buNone/>
              </a:pPr>
              <a:endParaRPr sz="1800" b="0" i="0" u="none" strike="noStrike" cap="none" baseline="0" dirty="0">
                <a:latin typeface="Arial"/>
                <a:ea typeface="Arial"/>
                <a:cs typeface="Arial"/>
                <a:sym typeface="Arial"/>
              </a:endParaRPr>
            </a:p>
            <a:p>
              <a:pPr marL="0" marR="0" lvl="0" indent="0" algn="ctr" rtl="0">
                <a:lnSpc>
                  <a:spcPct val="90000"/>
                </a:lnSpc>
                <a:spcBef>
                  <a:spcPts val="630"/>
                </a:spcBef>
                <a:spcAft>
                  <a:spcPts val="630"/>
                </a:spcAft>
                <a:buNone/>
              </a:pPr>
              <a:endParaRPr sz="1800" b="0" i="0" u="none" strike="noStrike" cap="none" baseline="0" dirty="0">
                <a:latin typeface="Arial"/>
                <a:ea typeface="Arial"/>
                <a:cs typeface="Arial"/>
                <a:sym typeface="Arial"/>
              </a:endParaRPr>
            </a:p>
          </p:txBody>
        </p:sp>
        <p:sp>
          <p:nvSpPr>
            <p:cNvPr id="175" name="Shape 175"/>
            <p:cNvSpPr/>
            <p:nvPr>
              <p:custDataLst>
                <p:tags r:id="rId7"/>
              </p:custDataLst>
            </p:nvPr>
          </p:nvSpPr>
          <p:spPr>
            <a:xfrm>
              <a:off x="3486233" y="12309"/>
              <a:ext cx="4501341" cy="4501341"/>
            </a:xfrm>
            <a:prstGeom prst="ellipse">
              <a:avLst/>
            </a:prstGeom>
            <a:solidFill>
              <a:schemeClr val="accent3">
                <a:lumMod val="65000"/>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6" name="Shape 176"/>
            <p:cNvSpPr txBox="1"/>
            <p:nvPr>
              <p:custDataLst>
                <p:tags r:id="rId8"/>
              </p:custDataLst>
            </p:nvPr>
          </p:nvSpPr>
          <p:spPr>
            <a:xfrm>
              <a:off x="4572000" y="543114"/>
              <a:ext cx="2595368" cy="3439731"/>
            </a:xfrm>
            <a:prstGeom prst="rect">
              <a:avLst/>
            </a:prstGeom>
            <a:noFill/>
            <a:ln>
              <a:noFill/>
            </a:ln>
          </p:spPr>
          <p:txBody>
            <a:bodyPr lIns="0" tIns="0" rIns="0" bIns="0" anchor="ctr" anchorCtr="0">
              <a:noAutofit/>
            </a:bodyPr>
            <a:lstStyle/>
            <a:p>
              <a:pPr marL="0" marR="0" lvl="0" indent="0" algn="ctr" rtl="0">
                <a:lnSpc>
                  <a:spcPct val="90000"/>
                </a:lnSpc>
                <a:spcBef>
                  <a:spcPts val="0"/>
                </a:spcBef>
                <a:spcAft>
                  <a:spcPts val="0"/>
                </a:spcAft>
                <a:buSzPct val="25000"/>
                <a:buNone/>
              </a:pPr>
              <a:r>
                <a:rPr lang="en-US" sz="2400" b="1" i="0" u="none" strike="noStrike" cap="none" baseline="0" dirty="0">
                  <a:latin typeface="Arial"/>
                  <a:ea typeface="Arial"/>
                  <a:cs typeface="Arial"/>
                  <a:sym typeface="Arial"/>
                </a:rPr>
                <a:t>Emotion-Focused </a:t>
              </a:r>
              <a:r>
                <a:rPr lang="en-US" sz="1800" b="0" i="1" u="none" strike="noStrike" cap="none" baseline="0" dirty="0">
                  <a:latin typeface="Arial"/>
                  <a:ea typeface="Arial"/>
                  <a:cs typeface="Arial"/>
                  <a:sym typeface="Arial"/>
                </a:rPr>
                <a:t>– Aim to regulate emotional distress:</a:t>
              </a:r>
            </a:p>
            <a:p>
              <a:pPr marL="0" marR="0" lvl="0" indent="0" algn="ctr" rtl="0">
                <a:lnSpc>
                  <a:spcPct val="100000"/>
                </a:lnSpc>
                <a:spcBef>
                  <a:spcPts val="840"/>
                </a:spcBef>
                <a:spcAft>
                  <a:spcPts val="0"/>
                </a:spcAft>
                <a:buClr>
                  <a:schemeClr val="dk1"/>
                </a:buClr>
                <a:buSzPct val="25000"/>
                <a:buFont typeface="Arial"/>
                <a:buNone/>
              </a:pPr>
              <a:r>
                <a:rPr lang="en-US" sz="1800" b="0" i="0" u="none" strike="noStrike" cap="none" baseline="0" dirty="0">
                  <a:latin typeface="Arial"/>
                  <a:ea typeface="Arial"/>
                  <a:cs typeface="Arial"/>
                  <a:sym typeface="Arial"/>
                </a:rPr>
                <a:t>Talk to support persons</a:t>
              </a:r>
            </a:p>
            <a:p>
              <a:pPr marL="0" marR="0" lvl="0" indent="0" algn="ctr" rtl="0">
                <a:lnSpc>
                  <a:spcPct val="90000"/>
                </a:lnSpc>
                <a:spcBef>
                  <a:spcPts val="756"/>
                </a:spcBef>
                <a:spcAft>
                  <a:spcPts val="0"/>
                </a:spcAft>
                <a:buClr>
                  <a:schemeClr val="dk1"/>
                </a:buClr>
                <a:buSzPct val="25000"/>
                <a:buFont typeface="Arial"/>
                <a:buNone/>
              </a:pPr>
              <a:r>
                <a:rPr lang="en-US" sz="1800" b="0" i="0" u="none" strike="noStrike" cap="none" baseline="0" dirty="0">
                  <a:latin typeface="Arial"/>
                  <a:ea typeface="Arial"/>
                  <a:cs typeface="Arial"/>
                  <a:sym typeface="Arial"/>
                </a:rPr>
                <a:t>Drink/drugs</a:t>
              </a:r>
            </a:p>
            <a:p>
              <a:pPr marL="0" marR="0" lvl="0" indent="0" algn="ctr" rtl="0">
                <a:lnSpc>
                  <a:spcPct val="90000"/>
                </a:lnSpc>
                <a:spcBef>
                  <a:spcPts val="630"/>
                </a:spcBef>
                <a:spcAft>
                  <a:spcPts val="0"/>
                </a:spcAft>
                <a:buClr>
                  <a:schemeClr val="dk1"/>
                </a:buClr>
                <a:buSzPct val="25000"/>
                <a:buFont typeface="Arial"/>
                <a:buNone/>
              </a:pPr>
              <a:r>
                <a:rPr lang="en-US" sz="1800" b="0" i="0" u="none" strike="noStrike" cap="none" baseline="0" dirty="0">
                  <a:latin typeface="Arial"/>
                  <a:ea typeface="Arial"/>
                  <a:cs typeface="Arial"/>
                  <a:sym typeface="Arial"/>
                </a:rPr>
                <a:t>Distract self</a:t>
              </a:r>
            </a:p>
            <a:p>
              <a:pPr marL="0" marR="0" lvl="0" indent="0" algn="ctr" rtl="0">
                <a:lnSpc>
                  <a:spcPct val="90000"/>
                </a:lnSpc>
                <a:spcBef>
                  <a:spcPts val="630"/>
                </a:spcBef>
                <a:spcAft>
                  <a:spcPts val="0"/>
                </a:spcAft>
                <a:buSzPct val="25000"/>
                <a:buNone/>
              </a:pPr>
              <a:r>
                <a:rPr lang="en-US" sz="1800" b="0" i="0" u="none" strike="noStrike" cap="none" baseline="0" dirty="0">
                  <a:latin typeface="Arial"/>
                  <a:ea typeface="Arial"/>
                  <a:cs typeface="Arial"/>
                  <a:sym typeface="Arial"/>
                </a:rPr>
                <a:t>Keep busy</a:t>
              </a:r>
            </a:p>
            <a:p>
              <a:pPr marL="0" marR="0" lvl="0" indent="0" algn="ctr" rtl="0">
                <a:lnSpc>
                  <a:spcPct val="90000"/>
                </a:lnSpc>
                <a:spcBef>
                  <a:spcPts val="630"/>
                </a:spcBef>
                <a:spcAft>
                  <a:spcPts val="0"/>
                </a:spcAft>
                <a:buSzPct val="25000"/>
                <a:buNone/>
              </a:pPr>
              <a:r>
                <a:rPr lang="en-US" sz="1800" b="0" i="0" u="none" strike="noStrike" cap="none" baseline="0" dirty="0">
                  <a:latin typeface="Arial"/>
                  <a:ea typeface="Arial"/>
                  <a:cs typeface="Arial"/>
                  <a:sym typeface="Arial"/>
                </a:rPr>
                <a:t>Ignore/deny</a:t>
              </a:r>
            </a:p>
            <a:p>
              <a:pPr marL="0" marR="0" lvl="0" indent="0" algn="ctr" rtl="0">
                <a:lnSpc>
                  <a:spcPct val="90000"/>
                </a:lnSpc>
                <a:spcBef>
                  <a:spcPts val="630"/>
                </a:spcBef>
                <a:spcAft>
                  <a:spcPts val="0"/>
                </a:spcAft>
                <a:buClr>
                  <a:schemeClr val="dk1"/>
                </a:buClr>
                <a:buSzPct val="25000"/>
                <a:buFont typeface="Arial"/>
                <a:buNone/>
              </a:pPr>
              <a:r>
                <a:rPr lang="en-US" sz="1800" b="0" i="0" u="none" strike="noStrike" cap="none" baseline="0" dirty="0">
                  <a:latin typeface="Arial"/>
                  <a:ea typeface="Arial"/>
                  <a:cs typeface="Arial"/>
                  <a:sym typeface="Arial"/>
                </a:rPr>
                <a:t>Prepare self for the worst</a:t>
              </a:r>
            </a:p>
            <a:p>
              <a:pPr marL="0" marR="0" lvl="0" indent="0" algn="ctr" rtl="0">
                <a:lnSpc>
                  <a:spcPct val="90000"/>
                </a:lnSpc>
                <a:spcBef>
                  <a:spcPts val="630"/>
                </a:spcBef>
                <a:spcAft>
                  <a:spcPts val="0"/>
                </a:spcAft>
                <a:buSzPct val="25000"/>
                <a:buNone/>
              </a:pPr>
              <a:r>
                <a:rPr lang="en-US" sz="1800" b="0" i="0" u="none" strike="noStrike" cap="none" baseline="0" dirty="0">
                  <a:latin typeface="Arial"/>
                  <a:ea typeface="Arial"/>
                  <a:cs typeface="Arial"/>
                  <a:sym typeface="Arial"/>
                </a:rPr>
                <a:t>Think positively</a:t>
              </a:r>
            </a:p>
            <a:p>
              <a:pPr marL="0" marR="0" lvl="0" indent="0" algn="ctr" rtl="0">
                <a:lnSpc>
                  <a:spcPct val="90000"/>
                </a:lnSpc>
                <a:spcBef>
                  <a:spcPts val="630"/>
                </a:spcBef>
                <a:spcAft>
                  <a:spcPts val="630"/>
                </a:spcAft>
                <a:buSzPct val="25000"/>
                <a:buNone/>
              </a:pPr>
              <a:r>
                <a:rPr lang="en-US" sz="1800" b="0" i="0" u="none" strike="noStrike" cap="none" baseline="0" dirty="0">
                  <a:latin typeface="Arial"/>
                  <a:ea typeface="Arial"/>
                  <a:cs typeface="Arial"/>
                  <a:sym typeface="Arial"/>
                </a:rPr>
                <a:t>Pray</a:t>
              </a:r>
            </a:p>
          </p:txBody>
        </p:sp>
      </p:grpSp>
      <p:sp>
        <p:nvSpPr>
          <p:cNvPr id="177" name="Shape 177"/>
          <p:cNvSpPr txBox="1"/>
          <p:nvPr>
            <p:custDataLst>
              <p:tags r:id="rId3"/>
            </p:custDataLst>
          </p:nvPr>
        </p:nvSpPr>
        <p:spPr>
          <a:xfrm>
            <a:off x="4000500" y="3010438"/>
            <a:ext cx="114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1" u="none" strike="noStrike" cap="none" baseline="0" dirty="0">
                <a:latin typeface="Arial"/>
                <a:ea typeface="Arial"/>
                <a:cs typeface="Arial"/>
                <a:sym typeface="Arial"/>
              </a:rPr>
              <a:t>Mixed</a:t>
            </a:r>
          </a:p>
        </p:txBody>
      </p:sp>
      <p:sp>
        <p:nvSpPr>
          <p:cNvPr id="178" name="Shape 178"/>
          <p:cNvSpPr txBox="1"/>
          <p:nvPr>
            <p:custDataLst>
              <p:tags r:id="rId4"/>
            </p:custDataLst>
          </p:nvPr>
        </p:nvSpPr>
        <p:spPr>
          <a:xfrm>
            <a:off x="7239000" y="5373675"/>
            <a:ext cx="1752599" cy="216694"/>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Clr>
                <a:schemeClr val="lt2"/>
              </a:buClr>
              <a:buSzPct val="25000"/>
              <a:buFont typeface="Arial"/>
              <a:buNone/>
            </a:pPr>
            <a:r>
              <a:rPr lang="en-US" sz="1200" b="0" i="1" u="none" strike="noStrike" cap="none" baseline="0" dirty="0">
                <a:solidFill>
                  <a:schemeClr val="bg1">
                    <a:lumMod val="50000"/>
                  </a:schemeClr>
                </a:solidFill>
                <a:latin typeface="Arial"/>
                <a:ea typeface="Arial"/>
                <a:cs typeface="Arial"/>
                <a:sym typeface="Arial"/>
              </a:rPr>
              <a:t>Source: Ogden</a:t>
            </a:r>
            <a:r>
              <a:rPr lang="en-US" sz="1200" i="1" dirty="0">
                <a:solidFill>
                  <a:schemeClr val="bg1">
                    <a:lumMod val="50000"/>
                  </a:schemeClr>
                </a:solidFill>
                <a:latin typeface="Arial"/>
                <a:ea typeface="Arial"/>
                <a:cs typeface="Arial"/>
                <a:sym typeface="Arial"/>
              </a:rPr>
              <a:t>. </a:t>
            </a:r>
            <a:r>
              <a:rPr lang="en-US" sz="1200" b="0" i="1" u="none" strike="noStrike" cap="none" baseline="0" dirty="0">
                <a:solidFill>
                  <a:schemeClr val="bg1">
                    <a:lumMod val="50000"/>
                  </a:schemeClr>
                </a:solidFill>
                <a:latin typeface="Arial"/>
                <a:ea typeface="Arial"/>
                <a:cs typeface="Arial"/>
                <a:sym typeface="Arial"/>
              </a:rPr>
              <a:t>2007 </a:t>
            </a:r>
          </a:p>
        </p:txBody>
      </p:sp>
    </p:spTree>
    <p:extLst>
      <p:ext uri="{BB962C8B-B14F-4D97-AF65-F5344CB8AC3E}">
        <p14:creationId xmlns:p14="http://schemas.microsoft.com/office/powerpoint/2010/main" val="659783305"/>
      </p:ext>
    </p:extLst>
  </p:cSld>
  <p:clrMapOvr>
    <a:masterClrMapping/>
  </p:clrMapOvr>
  <p:transition spd="slow">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custDataLst>
              <p:tags r:id="rId1"/>
            </p:custDataLst>
          </p:nvPr>
        </p:nvSpPr>
        <p:spPr>
          <a:xfrm>
            <a:off x="304800" y="27111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solidFill>
                  <a:srgbClr val="000000"/>
                </a:solidFill>
                <a:latin typeface="+mj-lt"/>
                <a:ea typeface="Trebuchet MS"/>
                <a:cs typeface="Trebuchet MS"/>
                <a:sym typeface="Trebuchet MS"/>
              </a:rPr>
              <a:t>Helping Patients Choose Coping Strategies</a:t>
            </a:r>
          </a:p>
        </p:txBody>
      </p:sp>
      <p:sp>
        <p:nvSpPr>
          <p:cNvPr id="48" name="Shape 257"/>
          <p:cNvSpPr txBox="1"/>
          <p:nvPr>
            <p:custDataLst>
              <p:tags r:id="rId2"/>
            </p:custDataLst>
          </p:nvPr>
        </p:nvSpPr>
        <p:spPr>
          <a:xfrm>
            <a:off x="3650843" y="1549246"/>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What type of stressor is the patient dealing with?</a:t>
            </a:r>
          </a:p>
        </p:txBody>
      </p:sp>
      <p:sp>
        <p:nvSpPr>
          <p:cNvPr id="55" name="Shape 261"/>
          <p:cNvSpPr txBox="1"/>
          <p:nvPr>
            <p:custDataLst>
              <p:tags r:id="rId3"/>
            </p:custDataLst>
          </p:nvPr>
        </p:nvSpPr>
        <p:spPr>
          <a:xfrm>
            <a:off x="1692231" y="2072133"/>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Controllable</a:t>
            </a:r>
            <a:r>
              <a:rPr lang="en-US" sz="1300" b="0" i="0" u="none" strike="noStrike" cap="none" baseline="0" dirty="0">
                <a:solidFill>
                  <a:srgbClr val="000000"/>
                </a:solidFill>
                <a:latin typeface="Arial"/>
                <a:ea typeface="Arial"/>
                <a:cs typeface="Arial"/>
                <a:sym typeface="Arial"/>
              </a:rPr>
              <a:t> Stressors</a:t>
            </a:r>
          </a:p>
        </p:txBody>
      </p:sp>
      <p:sp>
        <p:nvSpPr>
          <p:cNvPr id="57" name="Shape 265"/>
          <p:cNvSpPr txBox="1"/>
          <p:nvPr>
            <p:custDataLst>
              <p:tags r:id="rId4"/>
            </p:custDataLst>
          </p:nvPr>
        </p:nvSpPr>
        <p:spPr>
          <a:xfrm>
            <a:off x="512095" y="2600583"/>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Active</a:t>
            </a:r>
            <a:r>
              <a:rPr lang="en-US" sz="1300" b="0" i="0" u="none" strike="noStrike" cap="none" baseline="0" dirty="0">
                <a:solidFill>
                  <a:srgbClr val="000000"/>
                </a:solidFill>
                <a:latin typeface="Arial"/>
                <a:ea typeface="Arial"/>
                <a:cs typeface="Arial"/>
                <a:sym typeface="Arial"/>
              </a:rPr>
              <a:t> Problem-Focused Strategies</a:t>
            </a:r>
          </a:p>
        </p:txBody>
      </p:sp>
      <p:sp>
        <p:nvSpPr>
          <p:cNvPr id="282" name="Shape 282">
            <a:extLst>
              <a:ext uri="{C183D7F6-B498-43B3-948B-1728B52AA6E4}">
                <adec:decorative xmlns:adec="http://schemas.microsoft.com/office/drawing/2017/decorative" val="1"/>
              </a:ext>
            </a:extLst>
          </p:cNvPr>
          <p:cNvSpPr/>
          <p:nvPr>
            <p:custDataLst>
              <p:tags r:id="rId5"/>
            </p:custDataLst>
          </p:nvPr>
        </p:nvSpPr>
        <p:spPr>
          <a:xfrm>
            <a:off x="304800" y="3346143"/>
            <a:ext cx="1992179" cy="1923954"/>
          </a:xfrm>
          <a:prstGeom prst="roundRect">
            <a:avLst>
              <a:gd name="adj" fmla="val 16667"/>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000000"/>
              </a:solidFill>
              <a:latin typeface="Arial"/>
              <a:ea typeface="Arial"/>
              <a:cs typeface="Arial"/>
              <a:sym typeface="Arial"/>
            </a:endParaRPr>
          </a:p>
        </p:txBody>
      </p:sp>
      <p:sp>
        <p:nvSpPr>
          <p:cNvPr id="283" name="Shape 283"/>
          <p:cNvSpPr txBox="1"/>
          <p:nvPr>
            <p:custDataLst>
              <p:tags r:id="rId6"/>
            </p:custDataLst>
          </p:nvPr>
        </p:nvSpPr>
        <p:spPr>
          <a:xfrm>
            <a:off x="350684" y="3874593"/>
            <a:ext cx="1822558" cy="1015662"/>
          </a:xfrm>
          <a:prstGeom prst="rect">
            <a:avLst/>
          </a:prstGeom>
          <a:noFill/>
          <a:ln>
            <a:noFill/>
          </a:ln>
        </p:spPr>
        <p:txBody>
          <a:bodyPr lIns="91425" tIns="45700" rIns="91425" bIns="45700" anchor="t" anchorCtr="0">
            <a:noAutofit/>
          </a:bodyPr>
          <a:lstStyle/>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Seek information</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Set goals</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Make decisions</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Resolve conflicts</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Request help</a:t>
            </a:r>
          </a:p>
        </p:txBody>
      </p:sp>
      <p:sp>
        <p:nvSpPr>
          <p:cNvPr id="59" name="Shape 269"/>
          <p:cNvSpPr txBox="1"/>
          <p:nvPr>
            <p:custDataLst>
              <p:tags r:id="rId7"/>
            </p:custDataLst>
          </p:nvPr>
        </p:nvSpPr>
        <p:spPr>
          <a:xfrm>
            <a:off x="2743929" y="2600583"/>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Passive</a:t>
            </a:r>
            <a:r>
              <a:rPr lang="en-US" sz="1300" b="0" i="0" u="none" strike="noStrike" cap="none" baseline="0" dirty="0">
                <a:solidFill>
                  <a:srgbClr val="000000"/>
                </a:solidFill>
                <a:latin typeface="Arial"/>
                <a:ea typeface="Arial"/>
                <a:cs typeface="Arial"/>
                <a:sym typeface="Arial"/>
              </a:rPr>
              <a:t> Problem-Focused Strategies</a:t>
            </a:r>
          </a:p>
        </p:txBody>
      </p:sp>
      <p:sp>
        <p:nvSpPr>
          <p:cNvPr id="284" name="Shape 284">
            <a:extLst>
              <a:ext uri="{C183D7F6-B498-43B3-948B-1728B52AA6E4}">
                <adec:decorative xmlns:adec="http://schemas.microsoft.com/office/drawing/2017/decorative" val="1"/>
              </a:ext>
            </a:extLst>
          </p:cNvPr>
          <p:cNvSpPr/>
          <p:nvPr>
            <p:custDataLst>
              <p:tags r:id="rId8"/>
            </p:custDataLst>
          </p:nvPr>
        </p:nvSpPr>
        <p:spPr>
          <a:xfrm>
            <a:off x="2489014" y="3351953"/>
            <a:ext cx="1992179" cy="1918144"/>
          </a:xfrm>
          <a:prstGeom prst="roundRect">
            <a:avLst>
              <a:gd name="adj" fmla="val 16667"/>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000000"/>
              </a:solidFill>
              <a:latin typeface="Arial"/>
              <a:ea typeface="Arial"/>
              <a:cs typeface="Arial"/>
              <a:sym typeface="Arial"/>
            </a:endParaRPr>
          </a:p>
        </p:txBody>
      </p:sp>
      <p:sp>
        <p:nvSpPr>
          <p:cNvPr id="285" name="Shape 285"/>
          <p:cNvSpPr txBox="1"/>
          <p:nvPr>
            <p:custDataLst>
              <p:tags r:id="rId9"/>
            </p:custDataLst>
          </p:nvPr>
        </p:nvSpPr>
        <p:spPr>
          <a:xfrm>
            <a:off x="2460987" y="3698389"/>
            <a:ext cx="1926754" cy="1015662"/>
          </a:xfrm>
          <a:prstGeom prst="rect">
            <a:avLst/>
          </a:prstGeom>
          <a:noFill/>
          <a:ln>
            <a:noFill/>
          </a:ln>
        </p:spPr>
        <p:txBody>
          <a:bodyPr lIns="91425" tIns="45700" rIns="91425" bIns="45700" anchor="t" anchorCtr="0">
            <a:noAutofit/>
          </a:bodyPr>
          <a:lstStyle/>
          <a:p>
            <a:pPr marL="171450" marR="0" lvl="0" indent="-171450" algn="l" rtl="0">
              <a:spcBef>
                <a:spcPts val="0"/>
              </a:spcBef>
              <a:buClr>
                <a:srgbClr val="44969F"/>
              </a:buClr>
              <a:buSzPct val="100000"/>
              <a:buFont typeface="Arial" panose="020B0604020202020204" pitchFamily="34" charset="0"/>
              <a:buChar char="•"/>
            </a:pPr>
            <a:r>
              <a:rPr lang="en-US" sz="1200" b="0" i="0" u="none" strike="noStrike" cap="none" baseline="0" dirty="0">
                <a:solidFill>
                  <a:srgbClr val="000000"/>
                </a:solidFill>
                <a:latin typeface="Arial"/>
                <a:ea typeface="Arial"/>
                <a:cs typeface="Arial"/>
                <a:sym typeface="Arial"/>
              </a:rPr>
              <a:t>Behavioral avoidance (not doing anything about stressor)</a:t>
            </a:r>
          </a:p>
          <a:p>
            <a:pPr marL="171450" marR="0" lvl="0" indent="-171450" algn="l" rtl="0">
              <a:spcBef>
                <a:spcPts val="0"/>
              </a:spcBef>
              <a:buClr>
                <a:srgbClr val="44969F"/>
              </a:buClr>
              <a:buSzPct val="100000"/>
              <a:buFont typeface="Arial" panose="020B0604020202020204" pitchFamily="34" charset="0"/>
              <a:buChar char="•"/>
            </a:pPr>
            <a:r>
              <a:rPr lang="en-US" sz="1200" b="0" i="0" u="none" strike="noStrike" cap="none" baseline="0" dirty="0">
                <a:solidFill>
                  <a:srgbClr val="000000"/>
                </a:solidFill>
                <a:latin typeface="Arial"/>
                <a:ea typeface="Arial"/>
                <a:cs typeface="Arial"/>
                <a:sym typeface="Arial"/>
              </a:rPr>
              <a:t>Cognitive avoidance (denial, ignoring stressor)</a:t>
            </a:r>
          </a:p>
        </p:txBody>
      </p:sp>
      <p:sp>
        <p:nvSpPr>
          <p:cNvPr id="56" name="Shape 273"/>
          <p:cNvSpPr txBox="1"/>
          <p:nvPr>
            <p:custDataLst>
              <p:tags r:id="rId10"/>
            </p:custDataLst>
          </p:nvPr>
        </p:nvSpPr>
        <p:spPr>
          <a:xfrm>
            <a:off x="6166538" y="2020440"/>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Uncontrollable</a:t>
            </a:r>
            <a:r>
              <a:rPr lang="en-US" sz="1300" b="0" i="0" u="none" strike="noStrike" cap="none" baseline="0" dirty="0">
                <a:solidFill>
                  <a:srgbClr val="000000"/>
                </a:solidFill>
                <a:latin typeface="Arial"/>
                <a:ea typeface="Arial"/>
                <a:cs typeface="Arial"/>
                <a:sym typeface="Arial"/>
              </a:rPr>
              <a:t> Stressors</a:t>
            </a:r>
          </a:p>
        </p:txBody>
      </p:sp>
      <p:sp>
        <p:nvSpPr>
          <p:cNvPr id="60" name="Shape 277"/>
          <p:cNvSpPr txBox="1"/>
          <p:nvPr>
            <p:custDataLst>
              <p:tags r:id="rId11"/>
            </p:custDataLst>
          </p:nvPr>
        </p:nvSpPr>
        <p:spPr>
          <a:xfrm>
            <a:off x="4855710" y="2600583"/>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Active</a:t>
            </a:r>
            <a:r>
              <a:rPr lang="en-US" sz="1300" b="0" i="0" u="none" strike="noStrike" cap="none" baseline="0" dirty="0">
                <a:solidFill>
                  <a:srgbClr val="000000"/>
                </a:solidFill>
                <a:latin typeface="Arial"/>
                <a:ea typeface="Arial"/>
                <a:cs typeface="Arial"/>
                <a:sym typeface="Arial"/>
              </a:rPr>
              <a:t> Emotion-Focused Strategies</a:t>
            </a:r>
          </a:p>
        </p:txBody>
      </p:sp>
      <p:sp>
        <p:nvSpPr>
          <p:cNvPr id="286" name="Shape 286">
            <a:extLst>
              <a:ext uri="{C183D7F6-B498-43B3-948B-1728B52AA6E4}">
                <adec:decorative xmlns:adec="http://schemas.microsoft.com/office/drawing/2017/decorative" val="1"/>
              </a:ext>
            </a:extLst>
          </p:cNvPr>
          <p:cNvSpPr/>
          <p:nvPr>
            <p:custDataLst>
              <p:tags r:id="rId12"/>
            </p:custDataLst>
          </p:nvPr>
        </p:nvSpPr>
        <p:spPr>
          <a:xfrm>
            <a:off x="4685804" y="3357523"/>
            <a:ext cx="2056954" cy="1912574"/>
          </a:xfrm>
          <a:prstGeom prst="roundRect">
            <a:avLst>
              <a:gd name="adj" fmla="val 16667"/>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000000"/>
              </a:solidFill>
              <a:latin typeface="Arial"/>
              <a:ea typeface="Arial"/>
              <a:cs typeface="Arial"/>
              <a:sym typeface="Arial"/>
            </a:endParaRPr>
          </a:p>
        </p:txBody>
      </p:sp>
      <p:sp>
        <p:nvSpPr>
          <p:cNvPr id="287" name="Shape 287"/>
          <p:cNvSpPr txBox="1"/>
          <p:nvPr>
            <p:custDataLst>
              <p:tags r:id="rId13"/>
            </p:custDataLst>
          </p:nvPr>
        </p:nvSpPr>
        <p:spPr>
          <a:xfrm>
            <a:off x="4706525" y="3396216"/>
            <a:ext cx="2059627" cy="1010213"/>
          </a:xfrm>
          <a:prstGeom prst="rect">
            <a:avLst/>
          </a:prstGeom>
          <a:noFill/>
          <a:ln>
            <a:noFill/>
          </a:ln>
        </p:spPr>
        <p:txBody>
          <a:bodyPr lIns="91425" tIns="45700" rIns="91425" bIns="45700" anchor="t" anchorCtr="0">
            <a:noAutofit/>
          </a:bodyPr>
          <a:lstStyle/>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Reappraise the situation</a:t>
            </a:r>
            <a:r>
              <a:rPr lang="en-US" sz="1200" b="0" i="0" u="none" strike="noStrike" cap="none" dirty="0">
                <a:solidFill>
                  <a:srgbClr val="000000"/>
                </a:solidFill>
                <a:latin typeface="Arial"/>
                <a:ea typeface="Arial"/>
                <a:cs typeface="Arial"/>
                <a:sym typeface="Arial"/>
              </a:rPr>
              <a:t> (</a:t>
            </a:r>
            <a:r>
              <a:rPr lang="en-US" sz="1200" b="0" i="0" u="none" strike="noStrike" cap="none" baseline="0" dirty="0">
                <a:solidFill>
                  <a:srgbClr val="000000"/>
                </a:solidFill>
                <a:latin typeface="Arial"/>
                <a:ea typeface="Arial"/>
                <a:cs typeface="Arial"/>
                <a:sym typeface="Arial"/>
              </a:rPr>
              <a:t>reframe thoughts)</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Exercise, massage, walks, meditation, relaxation</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Accept negative emotions</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Talk with support persons</a:t>
            </a:r>
          </a:p>
        </p:txBody>
      </p:sp>
      <p:sp>
        <p:nvSpPr>
          <p:cNvPr id="61" name="Shape 281"/>
          <p:cNvSpPr txBox="1"/>
          <p:nvPr>
            <p:custDataLst>
              <p:tags r:id="rId14"/>
            </p:custDataLst>
          </p:nvPr>
        </p:nvSpPr>
        <p:spPr>
          <a:xfrm>
            <a:off x="7141555" y="2600583"/>
            <a:ext cx="1537513" cy="74556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p:spPr>
        <p:txBody>
          <a:bodyPr lIns="8250" tIns="8250" rIns="8250" bIns="8250" anchor="ctr" anchorCtr="0">
            <a:noAutofit/>
          </a:bodyPr>
          <a:lstStyle/>
          <a:p>
            <a:pPr marL="0" marR="0" lvl="0" indent="0" algn="ctr" rtl="0">
              <a:lnSpc>
                <a:spcPct val="90000"/>
              </a:lnSpc>
              <a:spcBef>
                <a:spcPts val="0"/>
              </a:spcBef>
              <a:spcAft>
                <a:spcPts val="455"/>
              </a:spcAft>
              <a:buSzPct val="25000"/>
              <a:buNone/>
            </a:pPr>
            <a:r>
              <a:rPr lang="en-US" sz="1300" b="1" i="0" u="none" strike="noStrike" cap="none" baseline="0" dirty="0">
                <a:solidFill>
                  <a:srgbClr val="000000"/>
                </a:solidFill>
                <a:latin typeface="Arial"/>
                <a:ea typeface="Arial"/>
                <a:cs typeface="Arial"/>
                <a:sym typeface="Arial"/>
              </a:rPr>
              <a:t>Passive</a:t>
            </a:r>
            <a:r>
              <a:rPr lang="en-US" sz="1300" b="0" i="0" u="none" strike="noStrike" cap="none" baseline="0" dirty="0">
                <a:solidFill>
                  <a:srgbClr val="000000"/>
                </a:solidFill>
                <a:latin typeface="Arial"/>
                <a:ea typeface="Arial"/>
                <a:cs typeface="Arial"/>
                <a:sym typeface="Arial"/>
              </a:rPr>
              <a:t> Emotion-Focused Strategies</a:t>
            </a:r>
          </a:p>
        </p:txBody>
      </p:sp>
      <p:sp>
        <p:nvSpPr>
          <p:cNvPr id="288" name="Shape 288">
            <a:extLst>
              <a:ext uri="{C183D7F6-B498-43B3-948B-1728B52AA6E4}">
                <adec:decorative xmlns:adec="http://schemas.microsoft.com/office/drawing/2017/decorative" val="1"/>
              </a:ext>
            </a:extLst>
          </p:cNvPr>
          <p:cNvSpPr/>
          <p:nvPr>
            <p:custDataLst>
              <p:tags r:id="rId15"/>
            </p:custDataLst>
          </p:nvPr>
        </p:nvSpPr>
        <p:spPr>
          <a:xfrm>
            <a:off x="6935295" y="3354556"/>
            <a:ext cx="2060965" cy="1915541"/>
          </a:xfrm>
          <a:prstGeom prst="roundRect">
            <a:avLst>
              <a:gd name="adj" fmla="val 16667"/>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000000"/>
              </a:solidFill>
              <a:latin typeface="Arial"/>
              <a:ea typeface="Arial"/>
              <a:cs typeface="Arial"/>
              <a:sym typeface="Arial"/>
            </a:endParaRPr>
          </a:p>
        </p:txBody>
      </p:sp>
      <p:sp>
        <p:nvSpPr>
          <p:cNvPr id="289" name="Shape 289"/>
          <p:cNvSpPr txBox="1"/>
          <p:nvPr>
            <p:custDataLst>
              <p:tags r:id="rId16"/>
            </p:custDataLst>
          </p:nvPr>
        </p:nvSpPr>
        <p:spPr>
          <a:xfrm>
            <a:off x="6947369" y="3387450"/>
            <a:ext cx="1843934" cy="1733190"/>
          </a:xfrm>
          <a:prstGeom prst="rect">
            <a:avLst/>
          </a:prstGeom>
          <a:noFill/>
          <a:ln>
            <a:noFill/>
          </a:ln>
        </p:spPr>
        <p:txBody>
          <a:bodyPr lIns="91425" tIns="45700" rIns="91425" bIns="45700" anchor="t" anchorCtr="0">
            <a:noAutofit/>
          </a:bodyPr>
          <a:lstStyle/>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Smoking, over or under eating, heavy drinking, substance abuse</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Not caring for self (missing meds, doctor appointments, low hygiene)</a:t>
            </a:r>
          </a:p>
          <a:p>
            <a:pPr marL="285750" marR="0" lvl="0" indent="-285750" algn="l" rtl="0">
              <a:spcBef>
                <a:spcPts val="0"/>
              </a:spcBef>
              <a:buClr>
                <a:srgbClr val="44969F"/>
              </a:buClr>
              <a:buSzPct val="100000"/>
              <a:buFont typeface="Arial"/>
              <a:buChar char="•"/>
            </a:pPr>
            <a:r>
              <a:rPr lang="en-US" sz="1200" b="0" i="0" u="none" strike="noStrike" cap="none" baseline="0" dirty="0">
                <a:solidFill>
                  <a:srgbClr val="000000"/>
                </a:solidFill>
                <a:latin typeface="Arial"/>
                <a:ea typeface="Arial"/>
                <a:cs typeface="Arial"/>
                <a:sym typeface="Arial"/>
              </a:rPr>
              <a:t>Keeping feelings inside</a:t>
            </a:r>
          </a:p>
        </p:txBody>
      </p:sp>
      <p:sp>
        <p:nvSpPr>
          <p:cNvPr id="43" name="TextBox 42"/>
          <p:cNvSpPr txBox="1"/>
          <p:nvPr>
            <p:custDataLst>
              <p:tags r:id="rId17"/>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380735344"/>
      </p:ext>
    </p:extLst>
  </p:cSld>
  <p:clrMapOvr>
    <a:masterClrMapping/>
  </p:clrMapOvr>
  <p:transition spd="slow">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custDataLst>
              <p:tags r:id="rId1"/>
            </p:custDataLst>
          </p:nvPr>
        </p:nvSpPr>
        <p:spPr>
          <a:xfrm>
            <a:off x="457200" y="-17415"/>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n-lt"/>
                <a:ea typeface="Trebuchet MS"/>
                <a:cs typeface="Trebuchet MS"/>
                <a:sym typeface="Trebuchet MS"/>
              </a:rPr>
              <a:t>Signs &amp; Symptoms of Mental Illness</a:t>
            </a:r>
          </a:p>
        </p:txBody>
      </p:sp>
      <p:sp>
        <p:nvSpPr>
          <p:cNvPr id="185" name="Shape 185"/>
          <p:cNvSpPr txBox="1">
            <a:spLocks noGrp="1"/>
          </p:cNvSpPr>
          <p:nvPr>
            <p:ph idx="1"/>
            <p:custDataLst>
              <p:tags r:id="rId2"/>
            </p:custDataLst>
          </p:nvPr>
        </p:nvSpPr>
        <p:spPr>
          <a:xfrm>
            <a:off x="437348" y="1362009"/>
            <a:ext cx="3775075" cy="380999"/>
          </a:xfrm>
          <a:prstGeom prst="rect">
            <a:avLst/>
          </a:prstGeom>
          <a:noFill/>
          <a:ln>
            <a:noFill/>
          </a:ln>
        </p:spPr>
        <p:txBody>
          <a:bodyPr lIns="91425" tIns="45700" rIns="91425" bIns="45700" anchor="b" anchorCtr="0">
            <a:noAutofit/>
          </a:bodyPr>
          <a:lstStyle/>
          <a:p>
            <a:pPr marL="0" marR="0" lvl="0" indent="0" algn="l" rtl="0">
              <a:spcBef>
                <a:spcPts val="1000"/>
              </a:spcBef>
              <a:spcAft>
                <a:spcPts val="1000"/>
              </a:spcAft>
              <a:buClr>
                <a:srgbClr val="71BEC4"/>
              </a:buClr>
              <a:buSzPct val="25000"/>
              <a:buFont typeface="Arial"/>
              <a:buNone/>
            </a:pPr>
            <a:r>
              <a:rPr lang="en-US" sz="1400" b="1" i="0" u="none" strike="noStrike" cap="none" baseline="0" dirty="0">
                <a:solidFill>
                  <a:srgbClr val="000000"/>
                </a:solidFill>
                <a:latin typeface="Arial"/>
                <a:ea typeface="Arial"/>
                <a:cs typeface="Arial"/>
                <a:sym typeface="Arial"/>
              </a:rPr>
              <a:t>Generalized Anxiety Disorder </a:t>
            </a:r>
            <a:r>
              <a:rPr lang="en-US" sz="1400" b="1" i="0" u="none" strike="noStrike" cap="none" baseline="0" dirty="0">
                <a:solidFill>
                  <a:schemeClr val="dk1"/>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Excessive or out of control worry that hinders daily function (6+ months)</a:t>
            </a:r>
          </a:p>
        </p:txBody>
      </p:sp>
      <p:sp>
        <p:nvSpPr>
          <p:cNvPr id="186" name="Shape 186"/>
          <p:cNvSpPr txBox="1">
            <a:spLocks noGrp="1"/>
          </p:cNvSpPr>
          <p:nvPr>
            <p:ph type="body" idx="4294967295"/>
            <p:custDataLst>
              <p:tags r:id="rId3"/>
            </p:custDataLst>
          </p:nvPr>
        </p:nvSpPr>
        <p:spPr>
          <a:xfrm>
            <a:off x="457200" y="1835943"/>
            <a:ext cx="4040188" cy="3352800"/>
          </a:xfrm>
          <a:prstGeom prst="rect">
            <a:avLst/>
          </a:prstGeom>
          <a:noFill/>
          <a:ln>
            <a:noFill/>
          </a:ln>
        </p:spPr>
        <p:txBody>
          <a:bodyPr lIns="91425" tIns="45700" rIns="91425" bIns="45700" anchor="t" anchorCtr="0">
            <a:noAutofit/>
          </a:bodyPr>
          <a:lstStyle/>
          <a:p>
            <a:pPr marL="0" marR="0" lvl="0" indent="0" algn="l" rtl="0">
              <a:spcBef>
                <a:spcPts val="1000"/>
              </a:spcBef>
              <a:spcAft>
                <a:spcPts val="1000"/>
              </a:spcAft>
              <a:buClr>
                <a:schemeClr val="dk1"/>
              </a:buClr>
              <a:buSzPct val="25000"/>
              <a:buFont typeface="Arial"/>
              <a:buNone/>
            </a:pPr>
            <a:r>
              <a:rPr lang="en-US" sz="1400" b="0" i="0" u="sng" strike="noStrike" cap="none" baseline="0" dirty="0">
                <a:solidFill>
                  <a:schemeClr val="dk1"/>
                </a:solidFill>
                <a:latin typeface="Arial"/>
                <a:ea typeface="Arial"/>
                <a:cs typeface="Arial"/>
                <a:sym typeface="Arial"/>
              </a:rPr>
              <a:t>Signs &amp; Symptoms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Cannot relax</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Startle easily</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Poor concentration</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Irritability</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Muscle fatigue, tension, aches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Headaches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Sleep disturbances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Sweaty palms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Dry mouth, difficulty swallowing</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Trembling, twitching</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Nausea, lightheadedness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Shortness of breath</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Frequent trips to bathroom</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Hot flashes</a:t>
            </a:r>
          </a:p>
        </p:txBody>
      </p:sp>
      <p:sp>
        <p:nvSpPr>
          <p:cNvPr id="187" name="Shape 187"/>
          <p:cNvSpPr txBox="1">
            <a:spLocks noGrp="1"/>
          </p:cNvSpPr>
          <p:nvPr>
            <p:ph type="body" idx="4294967295"/>
            <p:custDataLst>
              <p:tags r:id="rId4"/>
            </p:custDataLst>
          </p:nvPr>
        </p:nvSpPr>
        <p:spPr>
          <a:xfrm>
            <a:off x="4232275" y="798446"/>
            <a:ext cx="3962400" cy="944562"/>
          </a:xfrm>
          <a:prstGeom prst="rect">
            <a:avLst/>
          </a:prstGeom>
          <a:noFill/>
          <a:ln>
            <a:noFill/>
          </a:ln>
        </p:spPr>
        <p:txBody>
          <a:bodyPr lIns="91425" tIns="45700" rIns="91425" bIns="45700" anchor="b" anchorCtr="0">
            <a:noAutofit/>
          </a:bodyPr>
          <a:lstStyle/>
          <a:p>
            <a:pPr marL="0" marR="0" lvl="0" indent="0" algn="l" rtl="0">
              <a:spcBef>
                <a:spcPts val="1000"/>
              </a:spcBef>
              <a:spcAft>
                <a:spcPts val="1000"/>
              </a:spcAft>
              <a:buClr>
                <a:srgbClr val="71BEC4"/>
              </a:buClr>
              <a:buSzPct val="25000"/>
              <a:buFont typeface="Arial"/>
              <a:buNone/>
            </a:pPr>
            <a:r>
              <a:rPr lang="en-US" sz="1400" b="1" i="0" u="none" strike="noStrike" cap="none" baseline="0" dirty="0">
                <a:solidFill>
                  <a:srgbClr val="000000"/>
                </a:solidFill>
                <a:latin typeface="Arial"/>
                <a:ea typeface="Arial"/>
                <a:cs typeface="Arial"/>
                <a:sym typeface="Arial"/>
              </a:rPr>
              <a:t>Depression </a:t>
            </a:r>
            <a:r>
              <a:rPr lang="en-US" sz="1400" b="1" i="0" u="none" strike="noStrike" cap="none" baseline="0" dirty="0">
                <a:solidFill>
                  <a:schemeClr val="dk1"/>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Severe symptoms that interfere with the ability to work, sleep, study, eat, and enjoy life</a:t>
            </a:r>
          </a:p>
        </p:txBody>
      </p:sp>
      <p:sp>
        <p:nvSpPr>
          <p:cNvPr id="188" name="Shape 188"/>
          <p:cNvSpPr txBox="1">
            <a:spLocks noGrp="1"/>
          </p:cNvSpPr>
          <p:nvPr>
            <p:ph type="body" idx="4294967295"/>
            <p:custDataLst>
              <p:tags r:id="rId5"/>
            </p:custDataLst>
          </p:nvPr>
        </p:nvSpPr>
        <p:spPr>
          <a:xfrm>
            <a:off x="4232275" y="1775551"/>
            <a:ext cx="4911725" cy="3535363"/>
          </a:xfrm>
          <a:prstGeom prst="rect">
            <a:avLst/>
          </a:prstGeom>
          <a:noFill/>
          <a:ln>
            <a:noFill/>
          </a:ln>
        </p:spPr>
        <p:txBody>
          <a:bodyPr lIns="91425" tIns="45700" rIns="91425" bIns="45700" anchor="t" anchorCtr="0">
            <a:noAutofit/>
          </a:bodyPr>
          <a:lstStyle/>
          <a:p>
            <a:pPr marL="0" marR="0" lvl="0" indent="0" algn="l" rtl="0">
              <a:spcBef>
                <a:spcPts val="1000"/>
              </a:spcBef>
              <a:spcAft>
                <a:spcPts val="1000"/>
              </a:spcAft>
              <a:buClr>
                <a:schemeClr val="dk1"/>
              </a:buClr>
              <a:buSzPct val="25000"/>
              <a:buFont typeface="Arial"/>
              <a:buNone/>
            </a:pPr>
            <a:r>
              <a:rPr lang="en-US" sz="1400" b="0" i="0" u="sng" strike="noStrike" cap="none" baseline="0" dirty="0">
                <a:solidFill>
                  <a:schemeClr val="dk1"/>
                </a:solidFill>
                <a:latin typeface="Arial"/>
                <a:ea typeface="Arial"/>
                <a:cs typeface="Arial"/>
                <a:sym typeface="Arial"/>
              </a:rPr>
              <a:t>Signs &amp; Symptoms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Persistent sad, anxious, or "empty" feelings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Feelings of hopelessness or pessimism</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Feelings of guilt, worthlessness, or helplessness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Irritability, restlessness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Loss of interest in activities or hobbies once pleasurable, including sex</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Fatigue and decreased energy</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Difficulty concentrating, remembering details, and making decisions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Insomnia, early-morning wakefulness, or excessive sleeping</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Overeating, or appetite loss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Thoughts of suicide, suicide attempts</a:t>
            </a:r>
          </a:p>
          <a:p>
            <a:pPr marR="0" lvl="1" algn="l" rtl="0">
              <a:spcBef>
                <a:spcPts val="0"/>
              </a:spcBef>
              <a:spcAft>
                <a:spcPts val="0"/>
              </a:spcAft>
              <a:buClr>
                <a:schemeClr val="dk1"/>
              </a:buClr>
              <a:buSzPct val="100000"/>
              <a:buFont typeface="Arial" panose="020B0604020202020204" pitchFamily="34" charset="0"/>
              <a:buChar char="•"/>
            </a:pPr>
            <a:r>
              <a:rPr lang="en-US" sz="1400" b="0" i="0" u="none" strike="noStrike" cap="none" baseline="0" dirty="0">
                <a:solidFill>
                  <a:schemeClr val="dk1"/>
                </a:solidFill>
                <a:latin typeface="Arial"/>
                <a:ea typeface="Arial"/>
                <a:cs typeface="Arial"/>
                <a:sym typeface="Arial"/>
              </a:rPr>
              <a:t>Aches or pains, headaches, cramps, or digestive problems that do not ease even with treatment.</a:t>
            </a:r>
          </a:p>
        </p:txBody>
      </p:sp>
      <p:sp>
        <p:nvSpPr>
          <p:cNvPr id="189" name="Shape 189"/>
          <p:cNvSpPr txBox="1"/>
          <p:nvPr>
            <p:custDataLst>
              <p:tags r:id="rId6"/>
            </p:custDataLst>
          </p:nvPr>
        </p:nvSpPr>
        <p:spPr>
          <a:xfrm>
            <a:off x="2209801" y="5154612"/>
            <a:ext cx="6934199" cy="433387"/>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Clr>
                <a:schemeClr val="lt2"/>
              </a:buClr>
              <a:buSzPct val="25000"/>
              <a:buFont typeface="Arial"/>
              <a:buNone/>
            </a:pPr>
            <a:r>
              <a:rPr lang="en-US" sz="1200" b="0" i="1" u="none" strike="noStrike" cap="none" baseline="0" dirty="0">
                <a:solidFill>
                  <a:schemeClr val="lt2"/>
                </a:solidFill>
                <a:latin typeface="Arial"/>
                <a:ea typeface="Arial"/>
                <a:cs typeface="Arial"/>
                <a:sym typeface="Arial"/>
              </a:rPr>
              <a:t>Sources: </a:t>
            </a:r>
            <a:r>
              <a:rPr lang="en-US" sz="1200" b="0" i="1" u="none" strike="noStrike" cap="none" dirty="0">
                <a:solidFill>
                  <a:schemeClr val="lt2"/>
                </a:solidFill>
                <a:latin typeface="Arial"/>
                <a:ea typeface="Arial"/>
                <a:cs typeface="Arial"/>
                <a:sym typeface="Arial"/>
              </a:rPr>
              <a:t>N</a:t>
            </a:r>
            <a:r>
              <a:rPr lang="en-US" sz="1200" b="0" i="1" strike="noStrike" cap="none" baseline="0" dirty="0">
                <a:solidFill>
                  <a:schemeClr val="bg1">
                    <a:lumMod val="50000"/>
                  </a:schemeClr>
                </a:solidFill>
                <a:latin typeface="Arial"/>
                <a:ea typeface="Arial"/>
                <a:cs typeface="Arial"/>
                <a:sym typeface="Arial"/>
              </a:rPr>
              <a:t>ational Institute of Mental Health. n.</a:t>
            </a:r>
            <a:r>
              <a:rPr lang="en-US" sz="1200" b="0" i="1" strike="noStrike" cap="none" dirty="0">
                <a:solidFill>
                  <a:schemeClr val="bg1">
                    <a:lumMod val="50000"/>
                  </a:schemeClr>
                </a:solidFill>
                <a:latin typeface="Arial"/>
                <a:ea typeface="Arial"/>
                <a:cs typeface="Arial"/>
                <a:sym typeface="Arial"/>
              </a:rPr>
              <a:t> d.</a:t>
            </a:r>
            <a:r>
              <a:rPr lang="en-US" sz="1200" b="0" i="1" strike="noStrike" cap="none" baseline="0" dirty="0">
                <a:solidFill>
                  <a:schemeClr val="bg1">
                    <a:lumMod val="50000"/>
                  </a:schemeClr>
                </a:solidFill>
                <a:latin typeface="Arial"/>
                <a:ea typeface="Arial"/>
                <a:cs typeface="Arial"/>
                <a:sym typeface="Arial"/>
              </a:rPr>
              <a:t>; </a:t>
            </a:r>
            <a:r>
              <a:rPr lang="en-US" sz="1200" b="0" i="1" strike="noStrike" cap="none" baseline="0" dirty="0" err="1">
                <a:solidFill>
                  <a:schemeClr val="bg1">
                    <a:lumMod val="50000"/>
                  </a:schemeClr>
                </a:solidFill>
                <a:latin typeface="Arial"/>
                <a:ea typeface="Arial"/>
                <a:cs typeface="Arial"/>
                <a:sym typeface="Arial"/>
              </a:rPr>
              <a:t>Reist</a:t>
            </a:r>
            <a:r>
              <a:rPr lang="en-US" sz="1200" b="0" i="1" strike="noStrike" cap="none" baseline="0" dirty="0">
                <a:solidFill>
                  <a:schemeClr val="bg1">
                    <a:lumMod val="50000"/>
                  </a:schemeClr>
                </a:solidFill>
                <a:latin typeface="Arial"/>
                <a:ea typeface="Arial"/>
                <a:cs typeface="Arial"/>
                <a:sym typeface="Arial"/>
              </a:rPr>
              <a:t>. </a:t>
            </a:r>
            <a:r>
              <a:rPr lang="en-US" sz="1200" b="0" i="1" strike="noStrike" cap="none" baseline="0" dirty="0" err="1">
                <a:solidFill>
                  <a:schemeClr val="bg1">
                    <a:lumMod val="50000"/>
                  </a:schemeClr>
                </a:solidFill>
                <a:latin typeface="Arial"/>
                <a:ea typeface="Arial"/>
                <a:cs typeface="Arial"/>
                <a:sym typeface="Arial"/>
              </a:rPr>
              <a:t>n.d.</a:t>
            </a:r>
            <a:endParaRPr lang="en-US" sz="1200" b="0" i="1" u="none" strike="noStrike" cap="none" baseline="0" dirty="0">
              <a:solidFill>
                <a:schemeClr val="lt2"/>
              </a:solidFill>
              <a:latin typeface="Arial"/>
              <a:ea typeface="Arial"/>
              <a:cs typeface="Arial"/>
              <a:sym typeface="Arial"/>
            </a:endParaRPr>
          </a:p>
        </p:txBody>
      </p:sp>
    </p:spTree>
    <p:extLst>
      <p:ext uri="{BB962C8B-B14F-4D97-AF65-F5344CB8AC3E}">
        <p14:creationId xmlns:p14="http://schemas.microsoft.com/office/powerpoint/2010/main" val="3454765188"/>
      </p:ext>
    </p:extLst>
  </p:cSld>
  <p:clrMapOvr>
    <a:masterClrMapping/>
  </p:clrMapOvr>
  <p:transition spd="slow">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custDataLst>
              <p:tags r:id="rId1"/>
            </p:custDataLst>
          </p:nvPr>
        </p:nvSpPr>
        <p:spPr>
          <a:xfrm>
            <a:off x="609600" y="228600"/>
            <a:ext cx="9350188"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When to Refer to a Mental Health Specialist</a:t>
            </a:r>
          </a:p>
        </p:txBody>
      </p:sp>
      <p:sp>
        <p:nvSpPr>
          <p:cNvPr id="196" name="Shape 196"/>
          <p:cNvSpPr txBox="1">
            <a:spLocks noGrp="1"/>
          </p:cNvSpPr>
          <p:nvPr>
            <p:ph type="body" idx="1"/>
            <p:custDataLst>
              <p:tags r:id="rId2"/>
            </p:custDataLst>
          </p:nvPr>
        </p:nvSpPr>
        <p:spPr>
          <a:xfrm>
            <a:off x="228600" y="1371600"/>
            <a:ext cx="8229600" cy="3657600"/>
          </a:xfrm>
          <a:prstGeom prst="rect">
            <a:avLst/>
          </a:prstGeom>
          <a:noFill/>
          <a:ln>
            <a:noFill/>
          </a:ln>
        </p:spPr>
        <p:txBody>
          <a:bodyPr lIns="91425" tIns="45700" rIns="91425" bIns="45700" anchor="t" anchorCtr="0">
            <a:noAutofit/>
          </a:bodyPr>
          <a:lstStyle/>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Exhibits or reports symptoms consistent with anxiety, depression or other mental illness </a:t>
            </a:r>
          </a:p>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Exhibits or reports significant distress, difficulty or inability to make medical decisions or take action regarding the illness or in other areas of life, difficulty in significant relationships (family, couple, etc.) </a:t>
            </a:r>
          </a:p>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Displays sudden changes in behavior or acts out aggressively</a:t>
            </a:r>
          </a:p>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Becomes impulsive in actions or decision making</a:t>
            </a:r>
          </a:p>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Engages in risky or self-destructive behavior, drug or alcohol abuse, risky or compulsive sexual behavior, illegal activities or abuse of others</a:t>
            </a:r>
          </a:p>
          <a:p>
            <a:pPr marL="685800" lvl="1">
              <a:spcBef>
                <a:spcPts val="500"/>
              </a:spcBef>
              <a:spcAft>
                <a:spcPts val="500"/>
              </a:spcAft>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Expresses a desire to hurt him or herself or others</a:t>
            </a:r>
          </a:p>
        </p:txBody>
      </p:sp>
    </p:spTree>
    <p:extLst>
      <p:ext uri="{BB962C8B-B14F-4D97-AF65-F5344CB8AC3E}">
        <p14:creationId xmlns:p14="http://schemas.microsoft.com/office/powerpoint/2010/main" val="1628284185"/>
      </p:ext>
    </p:extLst>
  </p:cSld>
  <p:clrMapOvr>
    <a:masterClrMapping/>
  </p:clrMapOvr>
  <p:transition spd="slow">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p:txBody>
          <a:bodyPr>
            <a:normAutofit/>
          </a:bodyPr>
          <a:lstStyle/>
          <a:p>
            <a:pPr>
              <a:spcBef>
                <a:spcPts val="1000"/>
              </a:spcBef>
              <a:spcAft>
                <a:spcPts val="1000"/>
              </a:spcAft>
            </a:pPr>
            <a:r>
              <a:rPr lang="en-US" sz="3600" dirty="0"/>
              <a:t>Patient Assessment Tips</a:t>
            </a:r>
          </a:p>
        </p:txBody>
      </p:sp>
      <p:sp>
        <p:nvSpPr>
          <p:cNvPr id="2" name="TextBox 1"/>
          <p:cNvSpPr txBox="1"/>
          <p:nvPr/>
        </p:nvSpPr>
        <p:spPr>
          <a:xfrm>
            <a:off x="457200" y="1460500"/>
            <a:ext cx="7696200" cy="1569660"/>
          </a:xfrm>
          <a:prstGeom prst="rect">
            <a:avLst/>
          </a:prstGeom>
          <a:noFill/>
        </p:spPr>
        <p:txBody>
          <a:bodyPr wrap="square" rtlCol="0">
            <a:spAutoFit/>
          </a:bodyPr>
          <a:lstStyle/>
          <a:p>
            <a:r>
              <a:rPr lang="en-US" sz="3200" dirty="0"/>
              <a:t>Finally, here are some tips to help you assess patients. </a:t>
            </a:r>
          </a:p>
          <a:p>
            <a:endParaRPr lang="en-US" sz="3200" dirty="0"/>
          </a:p>
        </p:txBody>
      </p:sp>
    </p:spTree>
    <p:extLst>
      <p:ext uri="{BB962C8B-B14F-4D97-AF65-F5344CB8AC3E}">
        <p14:creationId xmlns:p14="http://schemas.microsoft.com/office/powerpoint/2010/main" val="4585945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custDataLst>
              <p:tags r:id="rId1"/>
            </p:custDataLst>
          </p:nvPr>
        </p:nvSpPr>
        <p:spPr>
          <a:xfrm>
            <a:off x="228600" y="56458"/>
            <a:ext cx="8915400" cy="1256464"/>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Tips for Assessing Patient Support Needs</a:t>
            </a:r>
          </a:p>
        </p:txBody>
      </p:sp>
      <p:grpSp>
        <p:nvGrpSpPr>
          <p:cNvPr id="324" name="Shape 324">
            <a:extLst>
              <a:ext uri="{C183D7F6-B498-43B3-948B-1728B52AA6E4}">
                <adec:decorative xmlns:adec="http://schemas.microsoft.com/office/drawing/2017/decorative" val="1"/>
              </a:ext>
            </a:extLst>
          </p:cNvPr>
          <p:cNvGrpSpPr/>
          <p:nvPr>
            <p:custDataLst>
              <p:tags r:id="rId2"/>
            </p:custDataLst>
          </p:nvPr>
        </p:nvGrpSpPr>
        <p:grpSpPr>
          <a:xfrm>
            <a:off x="362120" y="1312922"/>
            <a:ext cx="8019882" cy="4063486"/>
            <a:chOff x="-19419" y="276276"/>
            <a:chExt cx="8249019" cy="3973409"/>
          </a:xfrm>
          <a:solidFill>
            <a:schemeClr val="bg1"/>
          </a:solidFill>
        </p:grpSpPr>
        <p:sp>
          <p:nvSpPr>
            <p:cNvPr id="325" name="Shape 325"/>
            <p:cNvSpPr/>
            <p:nvPr>
              <p:custDataLst>
                <p:tags r:id="rId4"/>
              </p:custDataLst>
            </p:nvPr>
          </p:nvSpPr>
          <p:spPr>
            <a:xfrm>
              <a:off x="0" y="276276"/>
              <a:ext cx="8229600" cy="397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6" name="Shape 326"/>
            <p:cNvSpPr txBox="1"/>
            <p:nvPr>
              <p:custDataLst>
                <p:tags r:id="rId5"/>
              </p:custDataLst>
            </p:nvPr>
          </p:nvSpPr>
          <p:spPr>
            <a:xfrm>
              <a:off x="19419" y="295694"/>
              <a:ext cx="8190761" cy="358961"/>
            </a:xfrm>
            <a:prstGeom prst="rect">
              <a:avLst/>
            </a:prstGeom>
            <a:grpFill/>
            <a:ln>
              <a:noFill/>
            </a:ln>
          </p:spPr>
          <p:txBody>
            <a:bodyPr lIns="64750" tIns="64750" rIns="64750" bIns="64750" anchor="ctr" anchorCtr="0">
              <a:noAutofit/>
            </a:bodyPr>
            <a:lstStyle/>
            <a:p>
              <a:pPr marL="0" marR="0" lvl="0" indent="0" algn="l" rtl="0">
                <a:lnSpc>
                  <a:spcPct val="90000"/>
                </a:lnSpc>
                <a:spcBef>
                  <a:spcPts val="0"/>
                </a:spcBef>
                <a:spcAft>
                  <a:spcPts val="595"/>
                </a:spcAft>
                <a:buSzPct val="25000"/>
                <a:buNone/>
              </a:pPr>
              <a:r>
                <a:rPr lang="en-US" sz="1700" b="1" i="0" u="none" strike="noStrike" cap="none" baseline="0" dirty="0">
                  <a:solidFill>
                    <a:srgbClr val="FFFFFF"/>
                  </a:solidFill>
                  <a:latin typeface="Arial"/>
                  <a:ea typeface="Arial"/>
                  <a:cs typeface="Arial"/>
                  <a:sym typeface="Arial"/>
                </a:rPr>
                <a:t>Emotional support needs</a:t>
              </a:r>
            </a:p>
          </p:txBody>
        </p:sp>
        <p:sp>
          <p:nvSpPr>
            <p:cNvPr id="327" name="Shape 327"/>
            <p:cNvSpPr/>
            <p:nvPr>
              <p:custDataLst>
                <p:tags r:id="rId6"/>
              </p:custDataLst>
            </p:nvPr>
          </p:nvSpPr>
          <p:spPr>
            <a:xfrm>
              <a:off x="0" y="674075"/>
              <a:ext cx="8229600" cy="985320"/>
            </a:xfrm>
            <a:prstGeom prst="rect">
              <a:avLst/>
            </a:prstGeom>
            <a:grpFill/>
            <a:ln>
              <a:noFill/>
            </a:ln>
          </p:spPr>
          <p:txBody>
            <a:bodyPr lIns="91425" tIns="91425" rIns="91425" bIns="91425" anchor="ctr" anchorCtr="0">
              <a:noAutofit/>
            </a:bodyPr>
            <a:lstStyle/>
            <a:p>
              <a:pPr>
                <a:spcBef>
                  <a:spcPts val="0"/>
                </a:spcBef>
                <a:buNone/>
              </a:pPr>
              <a:endParaRPr/>
            </a:p>
          </p:txBody>
        </p:sp>
        <p:sp>
          <p:nvSpPr>
            <p:cNvPr id="328" name="Shape 328"/>
            <p:cNvSpPr txBox="1"/>
            <p:nvPr>
              <p:custDataLst>
                <p:tags r:id="rId7"/>
              </p:custDataLst>
            </p:nvPr>
          </p:nvSpPr>
          <p:spPr>
            <a:xfrm>
              <a:off x="-19419" y="521938"/>
              <a:ext cx="8229600" cy="985320"/>
            </a:xfrm>
            <a:prstGeom prst="rect">
              <a:avLst/>
            </a:prstGeom>
            <a:grpFill/>
            <a:ln>
              <a:noFill/>
            </a:ln>
          </p:spPr>
          <p:txBody>
            <a:bodyPr lIns="261275" tIns="21575" rIns="120900" bIns="21575" anchor="t" anchorCtr="0">
              <a:noAutofit/>
            </a:bodyPr>
            <a:lstStyle/>
            <a:p>
              <a:pPr marL="114300" marR="0" lvl="1" indent="-114300" algn="l" rtl="0">
                <a:lnSpc>
                  <a:spcPct val="90000"/>
                </a:lnSpc>
                <a:spcBef>
                  <a:spcPts val="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Remind patients to </a:t>
              </a:r>
              <a:r>
                <a:rPr lang="en-US" sz="1300" dirty="0">
                  <a:solidFill>
                    <a:schemeClr val="dk1"/>
                  </a:solidFill>
                  <a:latin typeface="Arial"/>
                  <a:ea typeface="Arial"/>
                  <a:cs typeface="Arial"/>
                  <a:sym typeface="Arial"/>
                </a:rPr>
                <a:t>spend</a:t>
              </a:r>
              <a:r>
                <a:rPr lang="en-US" sz="1300" b="0" i="0" u="none" strike="noStrike" cap="none" baseline="0" dirty="0">
                  <a:solidFill>
                    <a:schemeClr val="dk1"/>
                  </a:solidFill>
                  <a:latin typeface="Arial"/>
                  <a:ea typeface="Arial"/>
                  <a:cs typeface="Arial"/>
                  <a:sym typeface="Arial"/>
                </a:rPr>
                <a:t> time with family and friends for pleasure-related activities.</a:t>
              </a:r>
            </a:p>
            <a:p>
              <a:pPr marL="114300" marR="0" lvl="1" indent="-114300" algn="l" rtl="0">
                <a:lnSpc>
                  <a:spcPct val="90000"/>
                </a:lnSpc>
                <a:spcBef>
                  <a:spcPts val="26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Model and help patients practice direct communication of feelings and needs with members of their present support network.</a:t>
              </a:r>
            </a:p>
            <a:p>
              <a:pPr marL="114300" marR="0" lvl="1" indent="-114300" algn="l" rtl="0">
                <a:lnSpc>
                  <a:spcPct val="90000"/>
                </a:lnSpc>
                <a:spcBef>
                  <a:spcPts val="260"/>
                </a:spcBef>
                <a:spcAft>
                  <a:spcPts val="26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Help the patient find new avenues of sharing and support such as: support groups, therapy or counseling, journaling, pets.</a:t>
              </a:r>
            </a:p>
          </p:txBody>
        </p:sp>
        <p:sp>
          <p:nvSpPr>
            <p:cNvPr id="329" name="Shape 329"/>
            <p:cNvSpPr/>
            <p:nvPr>
              <p:custDataLst>
                <p:tags r:id="rId8"/>
              </p:custDataLst>
            </p:nvPr>
          </p:nvSpPr>
          <p:spPr>
            <a:xfrm>
              <a:off x="0" y="1659396"/>
              <a:ext cx="8229600" cy="397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0" name="Shape 330"/>
            <p:cNvSpPr txBox="1"/>
            <p:nvPr>
              <p:custDataLst>
                <p:tags r:id="rId9"/>
              </p:custDataLst>
            </p:nvPr>
          </p:nvSpPr>
          <p:spPr>
            <a:xfrm>
              <a:off x="19419" y="1678815"/>
              <a:ext cx="8190761" cy="358961"/>
            </a:xfrm>
            <a:prstGeom prst="rect">
              <a:avLst/>
            </a:prstGeom>
            <a:grpFill/>
            <a:ln>
              <a:noFill/>
            </a:ln>
          </p:spPr>
          <p:txBody>
            <a:bodyPr lIns="64750" tIns="64750" rIns="64750" bIns="64750" anchor="ctr" anchorCtr="0">
              <a:noAutofit/>
            </a:bodyPr>
            <a:lstStyle/>
            <a:p>
              <a:pPr marL="0" marR="0" lvl="0" indent="0" algn="l" rtl="0">
                <a:lnSpc>
                  <a:spcPct val="90000"/>
                </a:lnSpc>
                <a:spcBef>
                  <a:spcPts val="0"/>
                </a:spcBef>
                <a:spcAft>
                  <a:spcPts val="595"/>
                </a:spcAft>
                <a:buSzPct val="25000"/>
                <a:buNone/>
              </a:pPr>
              <a:r>
                <a:rPr lang="en-US" sz="1700" b="1" i="0" u="none" strike="noStrike" cap="none" baseline="0" dirty="0">
                  <a:solidFill>
                    <a:srgbClr val="FFFFFF"/>
                  </a:solidFill>
                  <a:latin typeface="Arial"/>
                  <a:ea typeface="Arial"/>
                  <a:cs typeface="Arial"/>
                  <a:sym typeface="Arial"/>
                </a:rPr>
                <a:t>Informational support needs</a:t>
              </a:r>
            </a:p>
          </p:txBody>
        </p:sp>
        <p:sp>
          <p:nvSpPr>
            <p:cNvPr id="331" name="Shape 331"/>
            <p:cNvSpPr/>
            <p:nvPr>
              <p:custDataLst>
                <p:tags r:id="rId10"/>
              </p:custDataLst>
            </p:nvPr>
          </p:nvSpPr>
          <p:spPr>
            <a:xfrm>
              <a:off x="0" y="2057196"/>
              <a:ext cx="8229600" cy="985320"/>
            </a:xfrm>
            <a:prstGeom prst="rect">
              <a:avLst/>
            </a:prstGeom>
            <a:grpFill/>
            <a:ln>
              <a:noFill/>
            </a:ln>
          </p:spPr>
          <p:txBody>
            <a:bodyPr lIns="91425" tIns="91425" rIns="91425" bIns="91425" anchor="ctr" anchorCtr="0">
              <a:noAutofit/>
            </a:bodyPr>
            <a:lstStyle/>
            <a:p>
              <a:pPr>
                <a:spcBef>
                  <a:spcPts val="0"/>
                </a:spcBef>
                <a:buNone/>
              </a:pPr>
              <a:endParaRPr/>
            </a:p>
          </p:txBody>
        </p:sp>
        <p:sp>
          <p:nvSpPr>
            <p:cNvPr id="332" name="Shape 332"/>
            <p:cNvSpPr txBox="1"/>
            <p:nvPr>
              <p:custDataLst>
                <p:tags r:id="rId11"/>
              </p:custDataLst>
            </p:nvPr>
          </p:nvSpPr>
          <p:spPr>
            <a:xfrm>
              <a:off x="0" y="1814485"/>
              <a:ext cx="8229600" cy="985320"/>
            </a:xfrm>
            <a:prstGeom prst="rect">
              <a:avLst/>
            </a:prstGeom>
            <a:grpFill/>
            <a:ln>
              <a:noFill/>
            </a:ln>
          </p:spPr>
          <p:txBody>
            <a:bodyPr lIns="261275" tIns="21575" rIns="120900" bIns="21575" anchor="t" anchorCtr="0">
              <a:noAutofit/>
            </a:bodyPr>
            <a:lstStyle/>
            <a:p>
              <a:pPr marL="114300" marR="0" lvl="1" indent="-114300" algn="l" rtl="0">
                <a:lnSpc>
                  <a:spcPct val="90000"/>
                </a:lnSpc>
                <a:spcBef>
                  <a:spcPts val="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Find out what a patient already knows about their disease or treatment and provide information or resources for the gaps.</a:t>
              </a:r>
            </a:p>
            <a:p>
              <a:pPr marL="114300" marR="0" lvl="1" indent="-114300" algn="l" rtl="0">
                <a:lnSpc>
                  <a:spcPct val="90000"/>
                </a:lnSpc>
                <a:spcBef>
                  <a:spcPts val="26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Let patients know where they can find credible sources of information</a:t>
              </a:r>
            </a:p>
            <a:p>
              <a:pPr marL="114300" marR="0" lvl="1" indent="-114300" algn="l" rtl="0">
                <a:lnSpc>
                  <a:spcPct val="90000"/>
                </a:lnSpc>
                <a:spcBef>
                  <a:spcPts val="260"/>
                </a:spcBef>
                <a:spcAft>
                  <a:spcPts val="26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Remind patients to always check with their doctor or other relevant professional to confirm information they have heard or read.</a:t>
              </a:r>
            </a:p>
          </p:txBody>
        </p:sp>
        <p:sp>
          <p:nvSpPr>
            <p:cNvPr id="333" name="Shape 333"/>
            <p:cNvSpPr/>
            <p:nvPr>
              <p:custDataLst>
                <p:tags r:id="rId12"/>
              </p:custDataLst>
            </p:nvPr>
          </p:nvSpPr>
          <p:spPr>
            <a:xfrm>
              <a:off x="0" y="3042516"/>
              <a:ext cx="8229600" cy="397799"/>
            </a:xfrm>
            <a:prstGeom prst="roundRect">
              <a:avLst>
                <a:gd name="adj" fmla="val 16667"/>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4" name="Shape 334"/>
            <p:cNvSpPr txBox="1"/>
            <p:nvPr>
              <p:custDataLst>
                <p:tags r:id="rId13"/>
              </p:custDataLst>
            </p:nvPr>
          </p:nvSpPr>
          <p:spPr>
            <a:xfrm>
              <a:off x="19419" y="3061934"/>
              <a:ext cx="8190761" cy="358961"/>
            </a:xfrm>
            <a:prstGeom prst="rect">
              <a:avLst/>
            </a:prstGeom>
            <a:grpFill/>
            <a:ln>
              <a:noFill/>
            </a:ln>
          </p:spPr>
          <p:txBody>
            <a:bodyPr lIns="64750" tIns="64750" rIns="64750" bIns="64750" anchor="ctr" anchorCtr="0">
              <a:noAutofit/>
            </a:bodyPr>
            <a:lstStyle/>
            <a:p>
              <a:pPr marL="0" marR="0" lvl="0" indent="0" algn="l" rtl="0">
                <a:lnSpc>
                  <a:spcPct val="90000"/>
                </a:lnSpc>
                <a:spcBef>
                  <a:spcPts val="0"/>
                </a:spcBef>
                <a:spcAft>
                  <a:spcPts val="595"/>
                </a:spcAft>
                <a:buSzPct val="25000"/>
                <a:buNone/>
              </a:pPr>
              <a:r>
                <a:rPr lang="en-US" sz="1700" b="1" i="0" u="none" strike="noStrike" cap="none" baseline="0" dirty="0">
                  <a:solidFill>
                    <a:srgbClr val="FFFFFF"/>
                  </a:solidFill>
                  <a:latin typeface="Arial"/>
                  <a:ea typeface="Arial"/>
                  <a:cs typeface="Arial"/>
                  <a:sym typeface="Arial"/>
                </a:rPr>
                <a:t>Tangible support needs</a:t>
              </a:r>
            </a:p>
          </p:txBody>
        </p:sp>
        <p:sp>
          <p:nvSpPr>
            <p:cNvPr id="335" name="Shape 335"/>
            <p:cNvSpPr/>
            <p:nvPr>
              <p:custDataLst>
                <p:tags r:id="rId14"/>
              </p:custDataLst>
            </p:nvPr>
          </p:nvSpPr>
          <p:spPr>
            <a:xfrm>
              <a:off x="0" y="3440316"/>
              <a:ext cx="8229600" cy="809369"/>
            </a:xfrm>
            <a:prstGeom prst="rect">
              <a:avLst/>
            </a:prstGeom>
            <a:grpFill/>
            <a:ln>
              <a:noFill/>
            </a:ln>
          </p:spPr>
          <p:txBody>
            <a:bodyPr lIns="91425" tIns="91425" rIns="91425" bIns="91425" anchor="ctr" anchorCtr="0">
              <a:noAutofit/>
            </a:bodyPr>
            <a:lstStyle/>
            <a:p>
              <a:pPr>
                <a:spcBef>
                  <a:spcPts val="0"/>
                </a:spcBef>
                <a:buNone/>
              </a:pPr>
              <a:endParaRPr/>
            </a:p>
          </p:txBody>
        </p:sp>
        <p:sp>
          <p:nvSpPr>
            <p:cNvPr id="336" name="Shape 336"/>
            <p:cNvSpPr txBox="1"/>
            <p:nvPr>
              <p:custDataLst>
                <p:tags r:id="rId15"/>
              </p:custDataLst>
            </p:nvPr>
          </p:nvSpPr>
          <p:spPr>
            <a:xfrm>
              <a:off x="0" y="3193674"/>
              <a:ext cx="8229600" cy="809369"/>
            </a:xfrm>
            <a:prstGeom prst="rect">
              <a:avLst/>
            </a:prstGeom>
            <a:grpFill/>
            <a:ln>
              <a:noFill/>
            </a:ln>
          </p:spPr>
          <p:txBody>
            <a:bodyPr lIns="261275" tIns="21575" rIns="120900" bIns="21575" anchor="t" anchorCtr="0">
              <a:noAutofit/>
            </a:bodyPr>
            <a:lstStyle/>
            <a:p>
              <a:pPr marL="114300" marR="0" lvl="1" indent="-114300" algn="l" rtl="0">
                <a:lnSpc>
                  <a:spcPct val="90000"/>
                </a:lnSpc>
                <a:spcBef>
                  <a:spcPts val="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Remind patients to speak with their supervisor and HR department if they need work accommodations.</a:t>
              </a:r>
            </a:p>
            <a:p>
              <a:pPr marL="114300" marR="0" lvl="1" indent="-114300" algn="l" rtl="0">
                <a:lnSpc>
                  <a:spcPct val="90000"/>
                </a:lnSpc>
                <a:spcBef>
                  <a:spcPts val="260"/>
                </a:spcBef>
                <a:spcAft>
                  <a:spcPts val="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For patients with small children swapping child care can allow for ‘days off’ following difficult treatment.</a:t>
              </a:r>
            </a:p>
            <a:p>
              <a:pPr marL="114300" marR="0" lvl="1" indent="-114300" algn="l" rtl="0">
                <a:lnSpc>
                  <a:spcPct val="90000"/>
                </a:lnSpc>
                <a:spcBef>
                  <a:spcPts val="260"/>
                </a:spcBef>
                <a:spcAft>
                  <a:spcPts val="260"/>
                </a:spcAft>
                <a:buClr>
                  <a:schemeClr val="dk1"/>
                </a:buClr>
                <a:buSzPct val="100000"/>
                <a:buFont typeface="Arial"/>
                <a:buChar char="•"/>
              </a:pPr>
              <a:r>
                <a:rPr lang="en-US" sz="1300" b="0" i="0" u="none" strike="noStrike" cap="none" baseline="0" dirty="0">
                  <a:solidFill>
                    <a:schemeClr val="dk1"/>
                  </a:solidFill>
                  <a:latin typeface="Arial"/>
                  <a:ea typeface="Arial"/>
                  <a:cs typeface="Arial"/>
                  <a:sym typeface="Arial"/>
                </a:rPr>
                <a:t>Churches or other community organizations (PTA, senior centers) can be a good source of support (rides to a doctor appointment, bringing in meals, help with chores).</a:t>
              </a:r>
            </a:p>
          </p:txBody>
        </p:sp>
      </p:grpSp>
      <p:sp>
        <p:nvSpPr>
          <p:cNvPr id="17" name="TextBox 16"/>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598668437"/>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rmAutofit/>
          </a:bodyPr>
          <a:lstStyle/>
          <a:p>
            <a:pPr>
              <a:spcBef>
                <a:spcPts val="1000"/>
              </a:spcBef>
              <a:spcAft>
                <a:spcPts val="1000"/>
              </a:spcAft>
            </a:pPr>
            <a:r>
              <a:rPr lang="en-US" sz="3600" dirty="0"/>
              <a:t>Asking and Assessing Needs</a:t>
            </a:r>
          </a:p>
        </p:txBody>
      </p:sp>
      <p:sp>
        <p:nvSpPr>
          <p:cNvPr id="2" name="TextBox 1"/>
          <p:cNvSpPr txBox="1"/>
          <p:nvPr/>
        </p:nvSpPr>
        <p:spPr>
          <a:xfrm>
            <a:off x="533400" y="1600200"/>
            <a:ext cx="7848600" cy="2062103"/>
          </a:xfrm>
          <a:prstGeom prst="rect">
            <a:avLst/>
          </a:prstGeom>
          <a:noFill/>
        </p:spPr>
        <p:txBody>
          <a:bodyPr wrap="square" rtlCol="0">
            <a:spAutoFit/>
          </a:bodyPr>
          <a:lstStyle/>
          <a:p>
            <a:r>
              <a:rPr lang="en-US" sz="3200" dirty="0"/>
              <a:t>We’re going to start by talking about the first to A’s that go hand-in-hand: asking and assessing. </a:t>
            </a:r>
          </a:p>
          <a:p>
            <a:endParaRPr lang="en-US" sz="3200" dirty="0"/>
          </a:p>
        </p:txBody>
      </p:sp>
    </p:spTree>
    <p:extLst>
      <p:ext uri="{BB962C8B-B14F-4D97-AF65-F5344CB8AC3E}">
        <p14:creationId xmlns:p14="http://schemas.microsoft.com/office/powerpoint/2010/main" val="1542091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Shape 342"/>
          <p:cNvSpPr txBox="1">
            <a:spLocks noGrp="1"/>
          </p:cNvSpPr>
          <p:nvPr>
            <p:ph type="title"/>
            <p:custDataLst>
              <p:tags r:id="rId1"/>
            </p:custDataLst>
          </p:nvPr>
        </p:nvSpPr>
        <p:spPr>
          <a:xfrm>
            <a:off x="457200" y="184927"/>
            <a:ext cx="91440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Tips for Assessing Patient Support Networks</a:t>
            </a:r>
          </a:p>
        </p:txBody>
      </p:sp>
      <p:grpSp>
        <p:nvGrpSpPr>
          <p:cNvPr id="343" name="Shape 343" descr="Tips for assessing patient supports networks:&#10;&#10;Accessibility: Is a caregiver able to help or do they have geographic, time or financial constraints that make it difficult to help?&#10;&#10;Willingness to offer support:&#10;Are people enthusiastic about helping? &#10;Have they offered their support?&#10;&#10;Strains with individuals:&#10;Are there interpersonal strains or stressors with an individual or within a support network?&#10;&#10;Relationship patterns:&#10;Is the patient closely involved with people on their support network? &#10;Would it be awkward to ask some for help because they have a more distant relationship with the patient?&#10;&#10;">
            <a:extLst>
              <a:ext uri="{C183D7F6-B498-43B3-948B-1728B52AA6E4}">
                <adec:decorative xmlns:adec="http://schemas.microsoft.com/office/drawing/2017/decorative" val="0"/>
              </a:ext>
            </a:extLst>
          </p:cNvPr>
          <p:cNvGrpSpPr/>
          <p:nvPr>
            <p:custDataLst>
              <p:tags r:id="rId2"/>
            </p:custDataLst>
          </p:nvPr>
        </p:nvGrpSpPr>
        <p:grpSpPr>
          <a:xfrm>
            <a:off x="533400" y="1396121"/>
            <a:ext cx="7696200" cy="4150975"/>
            <a:chOff x="0" y="43648"/>
            <a:chExt cx="8229600" cy="4438666"/>
          </a:xfrm>
        </p:grpSpPr>
        <p:sp>
          <p:nvSpPr>
            <p:cNvPr id="344" name="Shape 344"/>
            <p:cNvSpPr/>
            <p:nvPr>
              <p:custDataLst>
                <p:tags r:id="rId4"/>
              </p:custDataLst>
            </p:nvPr>
          </p:nvSpPr>
          <p:spPr>
            <a:xfrm>
              <a:off x="0" y="43648"/>
              <a:ext cx="8229600" cy="514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5" name="Shape 345"/>
            <p:cNvSpPr txBox="1"/>
            <p:nvPr>
              <p:custDataLst>
                <p:tags r:id="rId5"/>
              </p:custDataLst>
            </p:nvPr>
          </p:nvSpPr>
          <p:spPr>
            <a:xfrm>
              <a:off x="25130" y="68778"/>
              <a:ext cx="8179339" cy="464540"/>
            </a:xfrm>
            <a:prstGeom prst="rect">
              <a:avLst/>
            </a:prstGeom>
            <a:solidFill>
              <a:srgbClr val="033B57"/>
            </a:solidFill>
            <a:ln>
              <a:noFill/>
            </a:ln>
          </p:spPr>
          <p:txBody>
            <a:bodyPr lIns="83800" tIns="83800" rIns="83800" bIns="8380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rgbClr val="FFFFFF"/>
                  </a:solidFill>
                  <a:latin typeface="Arial"/>
                  <a:ea typeface="Arial"/>
                  <a:cs typeface="Arial"/>
                  <a:sym typeface="Arial"/>
                </a:rPr>
                <a:t>Accessibility</a:t>
              </a:r>
            </a:p>
          </p:txBody>
        </p:sp>
        <p:sp>
          <p:nvSpPr>
            <p:cNvPr id="346" name="Shape 346"/>
            <p:cNvSpPr/>
            <p:nvPr>
              <p:custDataLst>
                <p:tags r:id="rId6"/>
              </p:custDataLst>
            </p:nvPr>
          </p:nvSpPr>
          <p:spPr>
            <a:xfrm>
              <a:off x="0" y="558447"/>
              <a:ext cx="8229600" cy="512324"/>
            </a:xfrm>
            <a:prstGeom prst="rect">
              <a:avLst/>
            </a:prstGeom>
            <a:noFill/>
            <a:ln>
              <a:noFill/>
            </a:ln>
          </p:spPr>
          <p:txBody>
            <a:bodyPr lIns="91425" tIns="91425" rIns="91425" bIns="91425" anchor="ctr" anchorCtr="0">
              <a:noAutofit/>
            </a:bodyPr>
            <a:lstStyle/>
            <a:p>
              <a:pPr>
                <a:spcBef>
                  <a:spcPts val="0"/>
                </a:spcBef>
                <a:buNone/>
              </a:pPr>
              <a:endParaRPr/>
            </a:p>
          </p:txBody>
        </p:sp>
        <p:sp>
          <p:nvSpPr>
            <p:cNvPr id="347" name="Shape 347"/>
            <p:cNvSpPr txBox="1"/>
            <p:nvPr>
              <p:custDataLst>
                <p:tags r:id="rId7"/>
              </p:custDataLst>
            </p:nvPr>
          </p:nvSpPr>
          <p:spPr>
            <a:xfrm>
              <a:off x="0" y="558447"/>
              <a:ext cx="8229600" cy="512324"/>
            </a:xfrm>
            <a:prstGeom prst="rect">
              <a:avLst/>
            </a:prstGeom>
            <a:noFill/>
            <a:ln>
              <a:noFill/>
            </a:ln>
          </p:spPr>
          <p:txBody>
            <a:bodyPr lIns="261275" tIns="27925" rIns="156450" bIns="27925" anchor="t" anchorCtr="0">
              <a:noAutofit/>
            </a:bodyPr>
            <a:lstStyle/>
            <a:p>
              <a:pPr marL="171450" marR="0" lvl="1" indent="-171450" algn="l" rtl="0">
                <a:lnSpc>
                  <a:spcPct val="90000"/>
                </a:lnSpc>
                <a:spcBef>
                  <a:spcPts val="0"/>
                </a:spcBef>
                <a:spcAft>
                  <a:spcPts val="34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Is a caregiver able to help or do they have geographic, time or financial constraints that make it difficult to help?</a:t>
              </a:r>
            </a:p>
          </p:txBody>
        </p:sp>
        <p:sp>
          <p:nvSpPr>
            <p:cNvPr id="348" name="Shape 348"/>
            <p:cNvSpPr/>
            <p:nvPr>
              <p:custDataLst>
                <p:tags r:id="rId8"/>
              </p:custDataLst>
            </p:nvPr>
          </p:nvSpPr>
          <p:spPr>
            <a:xfrm>
              <a:off x="0" y="1070773"/>
              <a:ext cx="8229600" cy="514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9" name="Shape 349"/>
            <p:cNvSpPr txBox="1"/>
            <p:nvPr>
              <p:custDataLst>
                <p:tags r:id="rId9"/>
              </p:custDataLst>
            </p:nvPr>
          </p:nvSpPr>
          <p:spPr>
            <a:xfrm>
              <a:off x="25130" y="1095903"/>
              <a:ext cx="8179339" cy="464540"/>
            </a:xfrm>
            <a:prstGeom prst="rect">
              <a:avLst/>
            </a:prstGeom>
            <a:solidFill>
              <a:srgbClr val="033B57"/>
            </a:solidFill>
            <a:ln>
              <a:noFill/>
            </a:ln>
          </p:spPr>
          <p:txBody>
            <a:bodyPr lIns="83800" tIns="83800" rIns="83800" bIns="8380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rgbClr val="FFFFFF"/>
                  </a:solidFill>
                  <a:latin typeface="Arial"/>
                  <a:ea typeface="Arial"/>
                  <a:cs typeface="Arial"/>
                  <a:sym typeface="Arial"/>
                </a:rPr>
                <a:t>Willingness to offer support</a:t>
              </a:r>
            </a:p>
          </p:txBody>
        </p:sp>
        <p:sp>
          <p:nvSpPr>
            <p:cNvPr id="350" name="Shape 350"/>
            <p:cNvSpPr/>
            <p:nvPr>
              <p:custDataLst>
                <p:tags r:id="rId10"/>
              </p:custDataLst>
            </p:nvPr>
          </p:nvSpPr>
          <p:spPr>
            <a:xfrm>
              <a:off x="0" y="1585574"/>
              <a:ext cx="8229600" cy="557865"/>
            </a:xfrm>
            <a:prstGeom prst="rect">
              <a:avLst/>
            </a:prstGeom>
            <a:noFill/>
            <a:ln>
              <a:noFill/>
            </a:ln>
          </p:spPr>
          <p:txBody>
            <a:bodyPr lIns="91425" tIns="91425" rIns="91425" bIns="91425" anchor="ctr" anchorCtr="0">
              <a:noAutofit/>
            </a:bodyPr>
            <a:lstStyle/>
            <a:p>
              <a:pPr>
                <a:spcBef>
                  <a:spcPts val="0"/>
                </a:spcBef>
                <a:buNone/>
              </a:pPr>
              <a:endParaRPr/>
            </a:p>
          </p:txBody>
        </p:sp>
        <p:sp>
          <p:nvSpPr>
            <p:cNvPr id="351" name="Shape 351"/>
            <p:cNvSpPr txBox="1"/>
            <p:nvPr>
              <p:custDataLst>
                <p:tags r:id="rId11"/>
              </p:custDataLst>
            </p:nvPr>
          </p:nvSpPr>
          <p:spPr>
            <a:xfrm>
              <a:off x="0" y="1585574"/>
              <a:ext cx="8229600" cy="557865"/>
            </a:xfrm>
            <a:prstGeom prst="rect">
              <a:avLst/>
            </a:prstGeom>
            <a:noFill/>
            <a:ln>
              <a:noFill/>
            </a:ln>
          </p:spPr>
          <p:txBody>
            <a:bodyPr lIns="261275" tIns="27925" rIns="156450" bIns="27925" anchor="t" anchorCtr="0">
              <a:noAutofit/>
            </a:bodyPr>
            <a:lstStyle/>
            <a:p>
              <a:pPr marL="171450" marR="0" lvl="1" indent="-171450" algn="l" rtl="0">
                <a:lnSpc>
                  <a:spcPct val="90000"/>
                </a:lnSpc>
                <a:spcBef>
                  <a:spcPts val="0"/>
                </a:spcBef>
                <a:spcAft>
                  <a:spcPts val="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Are people enthusiastic about helping? </a:t>
              </a:r>
            </a:p>
            <a:p>
              <a:pPr marL="171450" marR="0" lvl="1" indent="-171450" algn="l" rtl="0">
                <a:lnSpc>
                  <a:spcPct val="90000"/>
                </a:lnSpc>
                <a:spcBef>
                  <a:spcPts val="340"/>
                </a:spcBef>
                <a:spcAft>
                  <a:spcPts val="34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Have they offered their support?</a:t>
              </a:r>
            </a:p>
          </p:txBody>
        </p:sp>
        <p:sp>
          <p:nvSpPr>
            <p:cNvPr id="352" name="Shape 352"/>
            <p:cNvSpPr/>
            <p:nvPr>
              <p:custDataLst>
                <p:tags r:id="rId12"/>
              </p:custDataLst>
            </p:nvPr>
          </p:nvSpPr>
          <p:spPr>
            <a:xfrm>
              <a:off x="0" y="2143439"/>
              <a:ext cx="8229600" cy="514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3" name="Shape 353"/>
            <p:cNvSpPr txBox="1"/>
            <p:nvPr>
              <p:custDataLst>
                <p:tags r:id="rId13"/>
              </p:custDataLst>
            </p:nvPr>
          </p:nvSpPr>
          <p:spPr>
            <a:xfrm>
              <a:off x="25130" y="2168568"/>
              <a:ext cx="8179339" cy="464540"/>
            </a:xfrm>
            <a:prstGeom prst="rect">
              <a:avLst/>
            </a:prstGeom>
            <a:solidFill>
              <a:srgbClr val="033B57"/>
            </a:solidFill>
            <a:ln>
              <a:noFill/>
            </a:ln>
          </p:spPr>
          <p:txBody>
            <a:bodyPr lIns="83800" tIns="83800" rIns="83800" bIns="8380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rgbClr val="FFFFFF"/>
                  </a:solidFill>
                  <a:latin typeface="Arial"/>
                  <a:ea typeface="Arial"/>
                  <a:cs typeface="Arial"/>
                  <a:sym typeface="Arial"/>
                </a:rPr>
                <a:t>Strains with individuals</a:t>
              </a:r>
            </a:p>
          </p:txBody>
        </p:sp>
        <p:sp>
          <p:nvSpPr>
            <p:cNvPr id="354" name="Shape 354"/>
            <p:cNvSpPr/>
            <p:nvPr>
              <p:custDataLst>
                <p:tags r:id="rId14"/>
              </p:custDataLst>
            </p:nvPr>
          </p:nvSpPr>
          <p:spPr>
            <a:xfrm>
              <a:off x="0" y="2658239"/>
              <a:ext cx="8229600" cy="512324"/>
            </a:xfrm>
            <a:prstGeom prst="rect">
              <a:avLst/>
            </a:prstGeom>
            <a:noFill/>
            <a:ln>
              <a:noFill/>
            </a:ln>
          </p:spPr>
          <p:txBody>
            <a:bodyPr lIns="91425" tIns="91425" rIns="91425" bIns="91425" anchor="ctr" anchorCtr="0">
              <a:noAutofit/>
            </a:bodyPr>
            <a:lstStyle/>
            <a:p>
              <a:pPr>
                <a:spcBef>
                  <a:spcPts val="0"/>
                </a:spcBef>
                <a:buNone/>
              </a:pPr>
              <a:endParaRPr/>
            </a:p>
          </p:txBody>
        </p:sp>
        <p:sp>
          <p:nvSpPr>
            <p:cNvPr id="355" name="Shape 355"/>
            <p:cNvSpPr txBox="1"/>
            <p:nvPr>
              <p:custDataLst>
                <p:tags r:id="rId15"/>
              </p:custDataLst>
            </p:nvPr>
          </p:nvSpPr>
          <p:spPr>
            <a:xfrm>
              <a:off x="0" y="2658239"/>
              <a:ext cx="8229600" cy="512324"/>
            </a:xfrm>
            <a:prstGeom prst="rect">
              <a:avLst/>
            </a:prstGeom>
            <a:noFill/>
            <a:ln>
              <a:noFill/>
            </a:ln>
          </p:spPr>
          <p:txBody>
            <a:bodyPr lIns="261275" tIns="27925" rIns="156450" bIns="27925" anchor="t" anchorCtr="0">
              <a:noAutofit/>
            </a:bodyPr>
            <a:lstStyle/>
            <a:p>
              <a:pPr marL="171450" marR="0" lvl="1" indent="-171450" algn="l" rtl="0">
                <a:lnSpc>
                  <a:spcPct val="90000"/>
                </a:lnSpc>
                <a:spcBef>
                  <a:spcPts val="0"/>
                </a:spcBef>
                <a:spcAft>
                  <a:spcPts val="34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Are there interpersonal strains or stressors with an individual or within a support network?</a:t>
              </a:r>
            </a:p>
          </p:txBody>
        </p:sp>
        <p:sp>
          <p:nvSpPr>
            <p:cNvPr id="356" name="Shape 356"/>
            <p:cNvSpPr/>
            <p:nvPr>
              <p:custDataLst>
                <p:tags r:id="rId16"/>
              </p:custDataLst>
            </p:nvPr>
          </p:nvSpPr>
          <p:spPr>
            <a:xfrm>
              <a:off x="0" y="3170564"/>
              <a:ext cx="8229600" cy="514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7" name="Shape 357"/>
            <p:cNvSpPr txBox="1"/>
            <p:nvPr>
              <p:custDataLst>
                <p:tags r:id="rId17"/>
              </p:custDataLst>
            </p:nvPr>
          </p:nvSpPr>
          <p:spPr>
            <a:xfrm>
              <a:off x="25130" y="3195693"/>
              <a:ext cx="8179339" cy="464540"/>
            </a:xfrm>
            <a:prstGeom prst="rect">
              <a:avLst/>
            </a:prstGeom>
            <a:solidFill>
              <a:srgbClr val="033B57"/>
            </a:solidFill>
            <a:ln>
              <a:noFill/>
            </a:ln>
          </p:spPr>
          <p:txBody>
            <a:bodyPr lIns="83800" tIns="83800" rIns="83800" bIns="83800" anchor="ctr" anchorCtr="0">
              <a:noAutofit/>
            </a:bodyPr>
            <a:lstStyle/>
            <a:p>
              <a:pPr marL="0" marR="0" lvl="0" indent="0" algn="l" rtl="0">
                <a:lnSpc>
                  <a:spcPct val="90000"/>
                </a:lnSpc>
                <a:spcBef>
                  <a:spcPts val="0"/>
                </a:spcBef>
                <a:spcAft>
                  <a:spcPts val="770"/>
                </a:spcAft>
                <a:buSzPct val="25000"/>
                <a:buNone/>
              </a:pPr>
              <a:r>
                <a:rPr lang="en-US" sz="2200" b="1" i="0" u="none" strike="noStrike" cap="none" baseline="0" dirty="0">
                  <a:solidFill>
                    <a:srgbClr val="FFFFFF"/>
                  </a:solidFill>
                  <a:latin typeface="Arial"/>
                  <a:ea typeface="Arial"/>
                  <a:cs typeface="Arial"/>
                  <a:sym typeface="Arial"/>
                </a:rPr>
                <a:t>Relationship patterns</a:t>
              </a:r>
            </a:p>
          </p:txBody>
        </p:sp>
        <p:sp>
          <p:nvSpPr>
            <p:cNvPr id="358" name="Shape 358"/>
            <p:cNvSpPr/>
            <p:nvPr>
              <p:custDataLst>
                <p:tags r:id="rId18"/>
              </p:custDataLst>
            </p:nvPr>
          </p:nvSpPr>
          <p:spPr>
            <a:xfrm>
              <a:off x="0" y="3685364"/>
              <a:ext cx="8229600" cy="796950"/>
            </a:xfrm>
            <a:prstGeom prst="rect">
              <a:avLst/>
            </a:prstGeom>
            <a:noFill/>
            <a:ln>
              <a:noFill/>
            </a:ln>
          </p:spPr>
          <p:txBody>
            <a:bodyPr lIns="91425" tIns="91425" rIns="91425" bIns="91425" anchor="ctr" anchorCtr="0">
              <a:noAutofit/>
            </a:bodyPr>
            <a:lstStyle/>
            <a:p>
              <a:pPr>
                <a:spcBef>
                  <a:spcPts val="0"/>
                </a:spcBef>
                <a:buNone/>
              </a:pPr>
              <a:endParaRPr/>
            </a:p>
          </p:txBody>
        </p:sp>
        <p:sp>
          <p:nvSpPr>
            <p:cNvPr id="359" name="Shape 359"/>
            <p:cNvSpPr txBox="1"/>
            <p:nvPr>
              <p:custDataLst>
                <p:tags r:id="rId19"/>
              </p:custDataLst>
            </p:nvPr>
          </p:nvSpPr>
          <p:spPr>
            <a:xfrm>
              <a:off x="0" y="3685364"/>
              <a:ext cx="8229600" cy="796950"/>
            </a:xfrm>
            <a:prstGeom prst="rect">
              <a:avLst/>
            </a:prstGeom>
            <a:noFill/>
            <a:ln>
              <a:noFill/>
            </a:ln>
          </p:spPr>
          <p:txBody>
            <a:bodyPr lIns="261275" tIns="27925" rIns="156450" bIns="27925" anchor="t" anchorCtr="0">
              <a:noAutofit/>
            </a:bodyPr>
            <a:lstStyle/>
            <a:p>
              <a:pPr marL="171450" marR="0" lvl="1" indent="-171450" algn="l" rtl="0">
                <a:lnSpc>
                  <a:spcPct val="90000"/>
                </a:lnSpc>
                <a:spcBef>
                  <a:spcPts val="0"/>
                </a:spcBef>
                <a:spcAft>
                  <a:spcPts val="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Is the patient closely involved with people on their support network? </a:t>
              </a:r>
            </a:p>
            <a:p>
              <a:pPr marL="171450" marR="0" lvl="1" indent="-171450" algn="l" rtl="0">
                <a:lnSpc>
                  <a:spcPct val="90000"/>
                </a:lnSpc>
                <a:spcBef>
                  <a:spcPts val="340"/>
                </a:spcBef>
                <a:spcAft>
                  <a:spcPts val="340"/>
                </a:spcAft>
                <a:buClr>
                  <a:schemeClr val="dk1"/>
                </a:buClr>
                <a:buSzPct val="100000"/>
                <a:buFont typeface="Arial"/>
                <a:buChar char="•"/>
              </a:pPr>
              <a:r>
                <a:rPr lang="en-US" sz="1700" b="0" i="0" u="none" strike="noStrike" cap="none" baseline="0" dirty="0">
                  <a:solidFill>
                    <a:schemeClr val="dk1"/>
                  </a:solidFill>
                  <a:latin typeface="Arial"/>
                  <a:ea typeface="Arial"/>
                  <a:cs typeface="Arial"/>
                  <a:sym typeface="Arial"/>
                </a:rPr>
                <a:t>Would it be awkward to ask some for help because they have a more distant relationship with the patient?</a:t>
              </a:r>
            </a:p>
          </p:txBody>
        </p:sp>
      </p:grpSp>
      <p:sp>
        <p:nvSpPr>
          <p:cNvPr id="21" name="TextBox 20"/>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4162665536"/>
      </p:ext>
    </p:extLst>
  </p:cSld>
  <p:clrMapOvr>
    <a:masterClrMapping/>
  </p:clrMapOvr>
  <p:transition spd="slow">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title"/>
            <p:custDataLst>
              <p:tags r:id="rId1"/>
            </p:custDataLst>
          </p:nvPr>
        </p:nvSpPr>
        <p:spPr>
          <a:xfrm>
            <a:off x="304800" y="-19148"/>
            <a:ext cx="85344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Enhancing Patient Support Networks</a:t>
            </a:r>
          </a:p>
        </p:txBody>
      </p:sp>
      <p:grpSp>
        <p:nvGrpSpPr>
          <p:cNvPr id="366" name="Shape 366" descr="Ways to enhance patient support networks:&#10;&#10;Assess patient support needs: Assess patient’s needs&#10;Assess patient’s readiness to accept help&#10;&#10;Assess support network: &#10;What can supportive individuals provide?&#10;Be practical about available support&#10;&#10;Match patient need with available support:&#10;Maximum benefit when social support matches the patient’s need&#10;&#10;">
            <a:extLst>
              <a:ext uri="{C183D7F6-B498-43B3-948B-1728B52AA6E4}">
                <adec:decorative xmlns:adec="http://schemas.microsoft.com/office/drawing/2017/decorative" val="0"/>
              </a:ext>
            </a:extLst>
          </p:cNvPr>
          <p:cNvGrpSpPr/>
          <p:nvPr>
            <p:custDataLst>
              <p:tags r:id="rId2"/>
            </p:custDataLst>
          </p:nvPr>
        </p:nvGrpSpPr>
        <p:grpSpPr>
          <a:xfrm>
            <a:off x="990600" y="1168676"/>
            <a:ext cx="6858000" cy="4378420"/>
            <a:chOff x="-25977" y="2656"/>
            <a:chExt cx="7112575" cy="4520648"/>
          </a:xfrm>
        </p:grpSpPr>
        <p:sp>
          <p:nvSpPr>
            <p:cNvPr id="367" name="Shape 367"/>
            <p:cNvSpPr/>
            <p:nvPr>
              <p:custDataLst>
                <p:tags r:id="rId4"/>
              </p:custDataLst>
            </p:nvPr>
          </p:nvSpPr>
          <p:spPr>
            <a:xfrm rot="5400000">
              <a:off x="-245394" y="248051"/>
              <a:ext cx="1635967" cy="1145177"/>
            </a:xfrm>
            <a:prstGeom prst="chevron">
              <a:avLst>
                <a:gd name="adj" fmla="val 50000"/>
              </a:avLst>
            </a:prstGeom>
            <a:solidFill>
              <a:srgbClr val="033B57"/>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FFFFFF"/>
                </a:solidFill>
              </a:endParaRPr>
            </a:p>
          </p:txBody>
        </p:sp>
        <p:sp>
          <p:nvSpPr>
            <p:cNvPr id="368" name="Shape 368"/>
            <p:cNvSpPr txBox="1"/>
            <p:nvPr>
              <p:custDataLst>
                <p:tags r:id="rId5"/>
              </p:custDataLst>
            </p:nvPr>
          </p:nvSpPr>
          <p:spPr>
            <a:xfrm>
              <a:off x="0" y="575245"/>
              <a:ext cx="1145177" cy="490791"/>
            </a:xfrm>
            <a:prstGeom prst="rect">
              <a:avLst/>
            </a:prstGeom>
            <a:noFill/>
            <a:ln>
              <a:noFill/>
            </a:ln>
          </p:spPr>
          <p:txBody>
            <a:bodyPr lIns="7600" tIns="7600" rIns="7600" bIns="7600" anchor="ctr" anchorCtr="0">
              <a:noAutofit/>
            </a:bodyPr>
            <a:lstStyle/>
            <a:p>
              <a:pPr marL="0" marR="0" lvl="0" indent="0" algn="ctr" rtl="0">
                <a:lnSpc>
                  <a:spcPct val="90000"/>
                </a:lnSpc>
                <a:spcBef>
                  <a:spcPts val="0"/>
                </a:spcBef>
                <a:spcAft>
                  <a:spcPts val="420"/>
                </a:spcAft>
                <a:buSzPct val="25000"/>
                <a:buNone/>
              </a:pPr>
              <a:r>
                <a:rPr lang="en-US" sz="1200" b="1" i="0" u="none" strike="noStrike" cap="none" baseline="0" dirty="0">
                  <a:solidFill>
                    <a:srgbClr val="FFFFFF"/>
                  </a:solidFill>
                  <a:latin typeface="Arial"/>
                  <a:ea typeface="Arial"/>
                  <a:cs typeface="Arial"/>
                  <a:sym typeface="Arial"/>
                </a:rPr>
                <a:t>Assess patient support needs</a:t>
              </a:r>
            </a:p>
          </p:txBody>
        </p:sp>
        <p:sp>
          <p:nvSpPr>
            <p:cNvPr id="369" name="Shape 369"/>
            <p:cNvSpPr/>
            <p:nvPr>
              <p:custDataLst>
                <p:tags r:id="rId6"/>
              </p:custDataLst>
            </p:nvPr>
          </p:nvSpPr>
          <p:spPr>
            <a:xfrm rot="5400000">
              <a:off x="3584198" y="-2436362"/>
              <a:ext cx="1063379" cy="5941421"/>
            </a:xfrm>
            <a:prstGeom prst="round2SameRect">
              <a:avLst>
                <a:gd name="adj1" fmla="val 16667"/>
                <a:gd name="adj2" fmla="val 0"/>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0" name="Shape 370"/>
            <p:cNvSpPr txBox="1"/>
            <p:nvPr>
              <p:custDataLst>
                <p:tags r:id="rId7"/>
              </p:custDataLst>
            </p:nvPr>
          </p:nvSpPr>
          <p:spPr>
            <a:xfrm>
              <a:off x="1145178" y="54567"/>
              <a:ext cx="5889511" cy="959559"/>
            </a:xfrm>
            <a:prstGeom prst="rect">
              <a:avLst/>
            </a:prstGeom>
            <a:noFill/>
            <a:ln>
              <a:noFill/>
            </a:ln>
          </p:spPr>
          <p:txBody>
            <a:bodyPr lIns="113775" tIns="10150" rIns="10150" bIns="10150" anchor="ctr" anchorCtr="0">
              <a:noAutofit/>
            </a:bodyPr>
            <a:lstStyle/>
            <a:p>
              <a:pPr marL="171450" lvl="1" indent="-171450">
                <a:lnSpc>
                  <a:spcPct val="90000"/>
                </a:lnSpc>
                <a:buClr>
                  <a:schemeClr val="dk1"/>
                </a:buClr>
                <a:buSzPct val="100000"/>
                <a:buFont typeface="Arial"/>
                <a:buChar char="•"/>
              </a:pPr>
              <a:r>
                <a:rPr lang="en-US" sz="1600" dirty="0">
                  <a:solidFill>
                    <a:schemeClr val="dk1"/>
                  </a:solidFill>
                  <a:ea typeface="Arial"/>
                  <a:cs typeface="Arial"/>
                  <a:sym typeface="Arial"/>
                </a:rPr>
                <a:t>Assess patient’s needs</a:t>
              </a:r>
            </a:p>
            <a:p>
              <a:pPr marL="171450" marR="0" lvl="1" indent="-171450" algn="l" rtl="0">
                <a:lnSpc>
                  <a:spcPct val="90000"/>
                </a:lnSpc>
                <a:spcBef>
                  <a:spcPts val="0"/>
                </a:spcBef>
                <a:spcAft>
                  <a:spcPts val="0"/>
                </a:spcAft>
                <a:buClr>
                  <a:schemeClr val="dk1"/>
                </a:buClr>
                <a:buSzPct val="100000"/>
                <a:buFont typeface="Arial"/>
                <a:buChar char="•"/>
              </a:pPr>
              <a:r>
                <a:rPr lang="en-US" sz="1600" b="0" i="0" u="none" strike="noStrike" cap="none" baseline="0" dirty="0">
                  <a:solidFill>
                    <a:schemeClr val="dk1"/>
                  </a:solidFill>
                  <a:latin typeface="Arial"/>
                  <a:ea typeface="Arial"/>
                  <a:cs typeface="Arial"/>
                  <a:sym typeface="Arial"/>
                </a:rPr>
                <a:t>Assess patient’s readiness to accept help</a:t>
              </a:r>
            </a:p>
          </p:txBody>
        </p:sp>
        <p:sp>
          <p:nvSpPr>
            <p:cNvPr id="371" name="Shape 371"/>
            <p:cNvSpPr/>
            <p:nvPr>
              <p:custDataLst>
                <p:tags r:id="rId8"/>
              </p:custDataLst>
            </p:nvPr>
          </p:nvSpPr>
          <p:spPr>
            <a:xfrm rot="5400000">
              <a:off x="-245394" y="1690391"/>
              <a:ext cx="1635967" cy="1145177"/>
            </a:xfrm>
            <a:prstGeom prst="chevron">
              <a:avLst>
                <a:gd name="adj" fmla="val 50000"/>
              </a:avLst>
            </a:prstGeom>
            <a:solidFill>
              <a:srgbClr val="033B57"/>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2" name="Shape 372"/>
            <p:cNvSpPr txBox="1"/>
            <p:nvPr>
              <p:custDataLst>
                <p:tags r:id="rId9"/>
              </p:custDataLst>
            </p:nvPr>
          </p:nvSpPr>
          <p:spPr>
            <a:xfrm>
              <a:off x="0" y="2017585"/>
              <a:ext cx="1145177" cy="490791"/>
            </a:xfrm>
            <a:prstGeom prst="rect">
              <a:avLst/>
            </a:prstGeom>
            <a:noFill/>
            <a:ln>
              <a:noFill/>
            </a:ln>
          </p:spPr>
          <p:txBody>
            <a:bodyPr lIns="7600" tIns="7600" rIns="7600" bIns="7600" anchor="ctr" anchorCtr="0">
              <a:noAutofit/>
            </a:bodyPr>
            <a:lstStyle/>
            <a:p>
              <a:pPr marL="0" marR="0" lvl="0" indent="0" algn="ctr" rtl="0">
                <a:lnSpc>
                  <a:spcPct val="90000"/>
                </a:lnSpc>
                <a:spcBef>
                  <a:spcPts val="0"/>
                </a:spcBef>
                <a:spcAft>
                  <a:spcPts val="420"/>
                </a:spcAft>
                <a:buSzPct val="25000"/>
                <a:buNone/>
              </a:pPr>
              <a:r>
                <a:rPr lang="en-US" sz="1200" b="1" i="0" u="none" strike="noStrike" cap="none" baseline="0" dirty="0">
                  <a:solidFill>
                    <a:srgbClr val="FFFFFF"/>
                  </a:solidFill>
                  <a:latin typeface="Arial"/>
                  <a:ea typeface="Arial"/>
                  <a:cs typeface="Arial"/>
                  <a:sym typeface="Arial"/>
                </a:rPr>
                <a:t>Assess support network</a:t>
              </a:r>
            </a:p>
          </p:txBody>
        </p:sp>
        <p:sp>
          <p:nvSpPr>
            <p:cNvPr id="373" name="Shape 373"/>
            <p:cNvSpPr/>
            <p:nvPr>
              <p:custDataLst>
                <p:tags r:id="rId10"/>
              </p:custDataLst>
            </p:nvPr>
          </p:nvSpPr>
          <p:spPr>
            <a:xfrm rot="5400000">
              <a:off x="3584198" y="-994024"/>
              <a:ext cx="1063379" cy="5941421"/>
            </a:xfrm>
            <a:prstGeom prst="round2SameRect">
              <a:avLst>
                <a:gd name="adj1" fmla="val 16667"/>
                <a:gd name="adj2" fmla="val 0"/>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4" name="Shape 374"/>
            <p:cNvSpPr txBox="1"/>
            <p:nvPr>
              <p:custDataLst>
                <p:tags r:id="rId11"/>
              </p:custDataLst>
            </p:nvPr>
          </p:nvSpPr>
          <p:spPr>
            <a:xfrm>
              <a:off x="1145178" y="1496907"/>
              <a:ext cx="5889511" cy="959559"/>
            </a:xfrm>
            <a:prstGeom prst="rect">
              <a:avLst/>
            </a:prstGeom>
            <a:noFill/>
            <a:ln>
              <a:noFill/>
            </a:ln>
          </p:spPr>
          <p:txBody>
            <a:bodyPr lIns="113775" tIns="10150" rIns="10150" bIns="10150" anchor="ctr" anchorCtr="0">
              <a:noAutofit/>
            </a:bodyPr>
            <a:lstStyle/>
            <a:p>
              <a:pPr marL="171450" marR="0" lvl="1" indent="-171450" algn="l" rtl="0">
                <a:lnSpc>
                  <a:spcPct val="90000"/>
                </a:lnSpc>
                <a:spcBef>
                  <a:spcPts val="0"/>
                </a:spcBef>
                <a:spcAft>
                  <a:spcPts val="0"/>
                </a:spcAft>
                <a:buClr>
                  <a:schemeClr val="dk1"/>
                </a:buClr>
                <a:buSzPct val="100000"/>
                <a:buFont typeface="Arial"/>
                <a:buChar char="•"/>
              </a:pPr>
              <a:r>
                <a:rPr lang="en-US" sz="1600" b="0" i="0" u="none" strike="noStrike" cap="none" baseline="0" dirty="0">
                  <a:solidFill>
                    <a:schemeClr val="dk1"/>
                  </a:solidFill>
                  <a:latin typeface="Arial"/>
                  <a:ea typeface="Arial"/>
                  <a:cs typeface="Arial"/>
                  <a:sym typeface="Arial"/>
                </a:rPr>
                <a:t>What can supportive individuals provide?</a:t>
              </a:r>
            </a:p>
            <a:p>
              <a:pPr marL="171450" marR="0" lvl="1" indent="-171450" algn="l" rtl="0">
                <a:lnSpc>
                  <a:spcPct val="90000"/>
                </a:lnSpc>
                <a:spcBef>
                  <a:spcPts val="240"/>
                </a:spcBef>
                <a:spcAft>
                  <a:spcPts val="240"/>
                </a:spcAft>
                <a:buClr>
                  <a:schemeClr val="dk1"/>
                </a:buClr>
                <a:buSzPct val="100000"/>
                <a:buFont typeface="Arial"/>
                <a:buChar char="•"/>
              </a:pPr>
              <a:r>
                <a:rPr lang="en-US" sz="1600" b="0" i="0" u="none" strike="noStrike" cap="none" baseline="0" dirty="0">
                  <a:solidFill>
                    <a:schemeClr val="dk1"/>
                  </a:solidFill>
                  <a:latin typeface="Arial"/>
                  <a:ea typeface="Arial"/>
                  <a:cs typeface="Arial"/>
                  <a:sym typeface="Arial"/>
                </a:rPr>
                <a:t>Be practical about available support</a:t>
              </a:r>
            </a:p>
          </p:txBody>
        </p:sp>
        <p:sp>
          <p:nvSpPr>
            <p:cNvPr id="375" name="Shape 375"/>
            <p:cNvSpPr/>
            <p:nvPr>
              <p:custDataLst>
                <p:tags r:id="rId12"/>
              </p:custDataLst>
            </p:nvPr>
          </p:nvSpPr>
          <p:spPr>
            <a:xfrm rot="5400000">
              <a:off x="-245394" y="3132732"/>
              <a:ext cx="1635967" cy="1145177"/>
            </a:xfrm>
            <a:prstGeom prst="chevron">
              <a:avLst>
                <a:gd name="adj" fmla="val 50000"/>
              </a:avLst>
            </a:prstGeom>
            <a:solidFill>
              <a:srgbClr val="033B57"/>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6" name="Shape 376"/>
            <p:cNvSpPr txBox="1"/>
            <p:nvPr>
              <p:custDataLst>
                <p:tags r:id="rId13"/>
              </p:custDataLst>
            </p:nvPr>
          </p:nvSpPr>
          <p:spPr>
            <a:xfrm>
              <a:off x="-25977" y="3556739"/>
              <a:ext cx="1145177" cy="490791"/>
            </a:xfrm>
            <a:prstGeom prst="rect">
              <a:avLst/>
            </a:prstGeom>
            <a:noFill/>
            <a:ln>
              <a:noFill/>
            </a:ln>
          </p:spPr>
          <p:txBody>
            <a:bodyPr lIns="7600" tIns="7600" rIns="7600" bIns="7600" anchor="ctr" anchorCtr="0">
              <a:noAutofit/>
            </a:bodyPr>
            <a:lstStyle/>
            <a:p>
              <a:pPr marL="0" marR="0" lvl="0" indent="0" algn="ctr" rtl="0">
                <a:lnSpc>
                  <a:spcPct val="90000"/>
                </a:lnSpc>
                <a:spcBef>
                  <a:spcPts val="0"/>
                </a:spcBef>
                <a:spcAft>
                  <a:spcPts val="420"/>
                </a:spcAft>
                <a:buSzPct val="25000"/>
                <a:buNone/>
              </a:pPr>
              <a:r>
                <a:rPr lang="en-US" sz="1200" b="1" i="0" u="none" strike="noStrike" cap="none" baseline="0" dirty="0">
                  <a:solidFill>
                    <a:srgbClr val="FFFFFF"/>
                  </a:solidFill>
                  <a:latin typeface="Arial"/>
                  <a:ea typeface="Arial"/>
                  <a:cs typeface="Arial"/>
                  <a:sym typeface="Arial"/>
                </a:rPr>
                <a:t>Match patient need with available support</a:t>
              </a:r>
            </a:p>
          </p:txBody>
        </p:sp>
        <p:sp>
          <p:nvSpPr>
            <p:cNvPr id="377" name="Shape 377"/>
            <p:cNvSpPr/>
            <p:nvPr>
              <p:custDataLst>
                <p:tags r:id="rId14"/>
              </p:custDataLst>
            </p:nvPr>
          </p:nvSpPr>
          <p:spPr>
            <a:xfrm rot="5400000">
              <a:off x="3583919" y="448594"/>
              <a:ext cx="1063937" cy="5941421"/>
            </a:xfrm>
            <a:prstGeom prst="round2SameRect">
              <a:avLst>
                <a:gd name="adj1" fmla="val 16667"/>
                <a:gd name="adj2" fmla="val 0"/>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8" name="Shape 378"/>
            <p:cNvSpPr txBox="1"/>
            <p:nvPr>
              <p:custDataLst>
                <p:tags r:id="rId15"/>
              </p:custDataLst>
            </p:nvPr>
          </p:nvSpPr>
          <p:spPr>
            <a:xfrm>
              <a:off x="1145178" y="2939274"/>
              <a:ext cx="5889485" cy="960063"/>
            </a:xfrm>
            <a:prstGeom prst="rect">
              <a:avLst/>
            </a:prstGeom>
            <a:noFill/>
            <a:ln>
              <a:noFill/>
            </a:ln>
          </p:spPr>
          <p:txBody>
            <a:bodyPr lIns="113775" tIns="10150" rIns="10150" bIns="10150" anchor="ctr" anchorCtr="0">
              <a:noAutofit/>
            </a:bodyPr>
            <a:lstStyle/>
            <a:p>
              <a:pPr marL="171450" marR="0" lvl="1" indent="-171450" algn="l" rtl="0">
                <a:lnSpc>
                  <a:spcPct val="90000"/>
                </a:lnSpc>
                <a:spcBef>
                  <a:spcPts val="0"/>
                </a:spcBef>
                <a:spcAft>
                  <a:spcPts val="240"/>
                </a:spcAft>
                <a:buClr>
                  <a:schemeClr val="dk1"/>
                </a:buClr>
                <a:buSzPct val="100000"/>
                <a:buFont typeface="Arial"/>
                <a:buChar char="•"/>
              </a:pPr>
              <a:r>
                <a:rPr lang="en-US" sz="1600" b="0" i="0" u="none" strike="noStrike" cap="none" baseline="0" dirty="0">
                  <a:solidFill>
                    <a:schemeClr val="dk1"/>
                  </a:solidFill>
                  <a:latin typeface="Arial"/>
                  <a:ea typeface="Arial"/>
                  <a:cs typeface="Arial"/>
                  <a:sym typeface="Arial"/>
                </a:rPr>
                <a:t>Maximum benefit when social support matches the patient’s need</a:t>
              </a:r>
            </a:p>
          </p:txBody>
        </p:sp>
      </p:grpSp>
      <p:sp>
        <p:nvSpPr>
          <p:cNvPr id="17" name="TextBox 16"/>
          <p:cNvSpPr txBox="1"/>
          <p:nvPr>
            <p:custDataLst>
              <p:tags r:id="rId3"/>
            </p:custDataLst>
          </p:nvPr>
        </p:nvSpPr>
        <p:spPr>
          <a:xfrm>
            <a:off x="7910312" y="5270097"/>
            <a:ext cx="20574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560376932"/>
      </p:ext>
    </p:extLst>
  </p:cSld>
  <p:clrMapOvr>
    <a:masterClrMapping/>
  </p:clrMapOvr>
  <p:transition spd="slow">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1143000"/>
          </a:xfrm>
        </p:spPr>
        <p:txBody>
          <a:bodyPr>
            <a:normAutofit/>
          </a:bodyPr>
          <a:lstStyle/>
          <a:p>
            <a:pPr>
              <a:spcBef>
                <a:spcPts val="1000"/>
              </a:spcBef>
              <a:spcAft>
                <a:spcPts val="1000"/>
              </a:spcAft>
            </a:pPr>
            <a:r>
              <a:rPr lang="en-US" sz="3600" dirty="0"/>
              <a:t>Caregiver Concerns</a:t>
            </a:r>
          </a:p>
        </p:txBody>
      </p:sp>
      <p:sp>
        <p:nvSpPr>
          <p:cNvPr id="3" name="Content Placeholder 2"/>
          <p:cNvSpPr>
            <a:spLocks noGrp="1"/>
          </p:cNvSpPr>
          <p:nvPr>
            <p:ph idx="1"/>
            <p:custDataLst>
              <p:tags r:id="rId2"/>
            </p:custDataLst>
          </p:nvPr>
        </p:nvSpPr>
        <p:spPr>
          <a:xfrm>
            <a:off x="457200" y="1600200"/>
            <a:ext cx="8229600" cy="4525963"/>
          </a:xfrm>
        </p:spPr>
        <p:txBody>
          <a:bodyPr>
            <a:normAutofit/>
          </a:bodyPr>
          <a:lstStyle/>
          <a:p>
            <a:pPr>
              <a:spcBef>
                <a:spcPts val="1000"/>
              </a:spcBef>
              <a:spcAft>
                <a:spcPts val="1000"/>
              </a:spcAft>
            </a:pPr>
            <a:r>
              <a:rPr lang="en-US" sz="2400" dirty="0"/>
              <a:t>Encourage patients to bring a caregiver with them to their appointments for support and to help them write down questions and answers about their care</a:t>
            </a:r>
          </a:p>
          <a:p>
            <a:pPr>
              <a:spcBef>
                <a:spcPts val="1000"/>
              </a:spcBef>
              <a:spcAft>
                <a:spcPts val="1000"/>
              </a:spcAft>
            </a:pPr>
            <a:r>
              <a:rPr lang="en-US" sz="2400" dirty="0"/>
              <a:t>Remember that caregivers need support, too</a:t>
            </a:r>
          </a:p>
          <a:p>
            <a:pPr>
              <a:spcBef>
                <a:spcPts val="1000"/>
              </a:spcBef>
              <a:spcAft>
                <a:spcPts val="1000"/>
              </a:spcAft>
            </a:pPr>
            <a:r>
              <a:rPr lang="en-US" sz="2400" dirty="0"/>
              <a:t>Help caregivers find ways to rejuvenate and care for themselves, so they can continue to care for the patient</a:t>
            </a:r>
          </a:p>
          <a:p>
            <a:pPr>
              <a:spcBef>
                <a:spcPts val="1000"/>
              </a:spcBef>
              <a:spcAft>
                <a:spcPts val="1000"/>
              </a:spcAft>
            </a:pPr>
            <a:r>
              <a:rPr lang="en-US" sz="2400" dirty="0" err="1"/>
              <a:t>Cancer</a:t>
            </a:r>
            <a:r>
              <a:rPr lang="en-US" sz="2400" i="1" dirty="0" err="1"/>
              <a:t>Care</a:t>
            </a:r>
            <a:r>
              <a:rPr lang="en-US" sz="2400" dirty="0"/>
              <a:t> provides free support for caregivers</a:t>
            </a:r>
          </a:p>
        </p:txBody>
      </p:sp>
      <p:sp>
        <p:nvSpPr>
          <p:cNvPr id="4" name="TextBox 3"/>
          <p:cNvSpPr txBox="1"/>
          <p:nvPr>
            <p:custDataLst>
              <p:tags r:id="rId3"/>
            </p:custDataLst>
          </p:nvPr>
        </p:nvSpPr>
        <p:spPr>
          <a:xfrm>
            <a:off x="7162800" y="5257800"/>
            <a:ext cx="2362200" cy="276999"/>
          </a:xfrm>
          <a:prstGeom prst="rect">
            <a:avLst/>
          </a:prstGeom>
          <a:noFill/>
        </p:spPr>
        <p:txBody>
          <a:bodyPr wrap="square" rtlCol="0">
            <a:spAutoFit/>
          </a:bodyPr>
          <a:lstStyle/>
          <a:p>
            <a:r>
              <a:rPr lang="en-US" sz="1200" i="1" dirty="0">
                <a:solidFill>
                  <a:schemeClr val="bg1">
                    <a:lumMod val="50000"/>
                  </a:schemeClr>
                </a:solidFill>
              </a:rPr>
              <a:t>Source: </a:t>
            </a:r>
            <a:r>
              <a:rPr lang="en-US" sz="1200" i="1" dirty="0" err="1">
                <a:solidFill>
                  <a:schemeClr val="bg1">
                    <a:lumMod val="50000"/>
                  </a:schemeClr>
                </a:solidFill>
              </a:rPr>
              <a:t>CancerCare</a:t>
            </a:r>
            <a:r>
              <a:rPr lang="en-US" sz="1200" i="1" dirty="0">
                <a:solidFill>
                  <a:schemeClr val="bg1">
                    <a:lumMod val="50000"/>
                  </a:schemeClr>
                </a:solidFill>
              </a:rPr>
              <a:t>. </a:t>
            </a:r>
            <a:r>
              <a:rPr lang="en-US" sz="1200" i="1" dirty="0" err="1">
                <a:solidFill>
                  <a:schemeClr val="bg1">
                    <a:lumMod val="50000"/>
                  </a:schemeClr>
                </a:solidFill>
              </a:rPr>
              <a:t>n.d.</a:t>
            </a:r>
            <a:r>
              <a:rPr lang="en-US" sz="1200" i="1" dirty="0">
                <a:solidFill>
                  <a:schemeClr val="bg1">
                    <a:lumMod val="50000"/>
                  </a:schemeClr>
                </a:solidFill>
              </a:rPr>
              <a:t> </a:t>
            </a:r>
          </a:p>
        </p:txBody>
      </p:sp>
    </p:spTree>
    <p:extLst>
      <p:ext uri="{BB962C8B-B14F-4D97-AF65-F5344CB8AC3E}">
        <p14:creationId xmlns:p14="http://schemas.microsoft.com/office/powerpoint/2010/main" val="12684072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a:xfrm>
            <a:off x="457200" y="10886"/>
            <a:ext cx="8229600" cy="1143000"/>
          </a:xfrm>
        </p:spPr>
        <p:txBody>
          <a:bodyPr>
            <a:normAutofit/>
          </a:bodyPr>
          <a:lstStyle/>
          <a:p>
            <a:pPr>
              <a:spcBef>
                <a:spcPts val="1000"/>
              </a:spcBef>
              <a:spcAft>
                <a:spcPts val="1000"/>
              </a:spcAft>
            </a:pPr>
            <a:r>
              <a:rPr lang="en-US" sz="3600" dirty="0"/>
              <a:t>Conclusion</a:t>
            </a:r>
          </a:p>
        </p:txBody>
      </p:sp>
      <p:sp>
        <p:nvSpPr>
          <p:cNvPr id="2" name="Content Placeholder 1"/>
          <p:cNvSpPr>
            <a:spLocks noGrp="1"/>
          </p:cNvSpPr>
          <p:nvPr>
            <p:ph idx="1"/>
            <p:custDataLst>
              <p:tags r:id="rId2"/>
            </p:custDataLst>
          </p:nvPr>
        </p:nvSpPr>
        <p:spPr>
          <a:xfrm>
            <a:off x="489857" y="1023258"/>
            <a:ext cx="8229600" cy="4525963"/>
          </a:xfrm>
        </p:spPr>
        <p:txBody>
          <a:bodyPr>
            <a:normAutofit/>
          </a:bodyPr>
          <a:lstStyle/>
          <a:p>
            <a:pPr lvl="1" indent="-342900">
              <a:spcBef>
                <a:spcPts val="500"/>
              </a:spcBef>
              <a:spcAft>
                <a:spcPts val="500"/>
              </a:spcAft>
              <a:buFont typeface="Arial" panose="020B0604020202020204" pitchFamily="34" charset="0"/>
              <a:buChar char="•"/>
            </a:pPr>
            <a:r>
              <a:rPr lang="en-US" sz="2200" dirty="0"/>
              <a:t>Determine a patient’s barriers</a:t>
            </a:r>
          </a:p>
          <a:p>
            <a:pPr lvl="1" indent="-342900">
              <a:spcBef>
                <a:spcPts val="500"/>
              </a:spcBef>
              <a:spcAft>
                <a:spcPts val="500"/>
              </a:spcAft>
              <a:buFont typeface="Arial" panose="020B0604020202020204" pitchFamily="34" charset="0"/>
              <a:buChar char="•"/>
            </a:pPr>
            <a:r>
              <a:rPr lang="en-US" sz="2200" dirty="0"/>
              <a:t>Assess patient’s strengths and ability to remove barriers</a:t>
            </a:r>
          </a:p>
          <a:p>
            <a:pPr lvl="1" indent="-342900">
              <a:spcBef>
                <a:spcPts val="500"/>
              </a:spcBef>
              <a:spcAft>
                <a:spcPts val="500"/>
              </a:spcAft>
              <a:buFont typeface="Arial" panose="020B0604020202020204" pitchFamily="34" charset="0"/>
              <a:buChar char="•"/>
            </a:pPr>
            <a:r>
              <a:rPr lang="en-US" sz="2200" dirty="0"/>
              <a:t>Describe strategies to remain neutral and non-judgmental</a:t>
            </a:r>
          </a:p>
          <a:p>
            <a:pPr lvl="1" indent="-342900">
              <a:spcBef>
                <a:spcPts val="500"/>
              </a:spcBef>
              <a:spcAft>
                <a:spcPts val="500"/>
              </a:spcAft>
              <a:buFont typeface="Arial" panose="020B0604020202020204" pitchFamily="34" charset="0"/>
              <a:buChar char="•"/>
            </a:pPr>
            <a:r>
              <a:rPr lang="en-US" sz="2200" dirty="0"/>
              <a:t>Determine and prioritize challenges to accessing care with a patient</a:t>
            </a:r>
          </a:p>
          <a:p>
            <a:pPr lvl="1" indent="-342900">
              <a:spcBef>
                <a:spcPts val="500"/>
              </a:spcBef>
              <a:spcAft>
                <a:spcPts val="500"/>
              </a:spcAft>
              <a:buFont typeface="Arial" panose="020B0604020202020204" pitchFamily="34" charset="0"/>
              <a:buChar char="•"/>
            </a:pPr>
            <a:r>
              <a:rPr lang="en-US" sz="2200" dirty="0"/>
              <a:t>Use problem-solving strategies to develop a plan with the patient</a:t>
            </a:r>
          </a:p>
          <a:p>
            <a:pPr lvl="1" indent="-342900">
              <a:spcBef>
                <a:spcPts val="500"/>
              </a:spcBef>
              <a:spcAft>
                <a:spcPts val="500"/>
              </a:spcAft>
              <a:buFont typeface="Arial" panose="020B0604020202020204" pitchFamily="34" charset="0"/>
              <a:buChar char="•"/>
            </a:pPr>
            <a:r>
              <a:rPr lang="en-US" sz="2200" dirty="0"/>
              <a:t>Assess a patient’s ability to cope with their diagnosis and treatment</a:t>
            </a:r>
          </a:p>
          <a:p>
            <a:pPr lvl="1" indent="-342900">
              <a:spcBef>
                <a:spcPts val="500"/>
              </a:spcBef>
              <a:spcAft>
                <a:spcPts val="500"/>
              </a:spcAft>
              <a:buFont typeface="Arial" panose="020B0604020202020204" pitchFamily="34" charset="0"/>
              <a:buChar char="•"/>
            </a:pPr>
            <a:r>
              <a:rPr lang="en-US" sz="2200" dirty="0"/>
              <a:t>Describe and apply strategies for helping patients cope</a:t>
            </a:r>
          </a:p>
        </p:txBody>
      </p:sp>
    </p:spTree>
    <p:extLst>
      <p:ext uri="{BB962C8B-B14F-4D97-AF65-F5344CB8AC3E}">
        <p14:creationId xmlns:p14="http://schemas.microsoft.com/office/powerpoint/2010/main" val="7352447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FCE0D-AFA3-47A2-92E5-777D83AE701C}"/>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2745E039-D4A8-4DE8-892D-6F919A2396DD}"/>
              </a:ext>
            </a:extLst>
          </p:cNvPr>
          <p:cNvSpPr>
            <a:spLocks noGrp="1"/>
          </p:cNvSpPr>
          <p:nvPr>
            <p:ph idx="1"/>
          </p:nvPr>
        </p:nvSpPr>
        <p:spPr>
          <a:xfrm>
            <a:off x="457200" y="1447800"/>
            <a:ext cx="8229600" cy="4038600"/>
          </a:xfrm>
        </p:spPr>
        <p:txBody>
          <a:bodyPr>
            <a:noAutofit/>
          </a:bodyPr>
          <a:lstStyle/>
          <a:p>
            <a:r>
              <a:rPr lang="en-US" sz="1400" dirty="0"/>
              <a:t>Back, A. L., &amp; Arnold, R. M. (2006). Discussing prognosis: “How much do you want to know?” Talking to patients who do not want information or who are ambivalent. </a:t>
            </a:r>
            <a:r>
              <a:rPr lang="en-US" sz="1400" i="1" dirty="0"/>
              <a:t>Journal of Clinical Oncology, 24</a:t>
            </a:r>
            <a:r>
              <a:rPr lang="en-US" sz="1400" dirty="0"/>
              <a:t>:4209–4213. </a:t>
            </a:r>
            <a:r>
              <a:rPr lang="en-US" sz="1400" dirty="0" err="1"/>
              <a:t>doi</a:t>
            </a:r>
            <a:r>
              <a:rPr lang="en-US" sz="1400" dirty="0"/>
              <a:t>: 10.1200/JCO.2006.06.008. </a:t>
            </a:r>
          </a:p>
          <a:p>
            <a:r>
              <a:rPr lang="en-US" sz="1400" dirty="0"/>
              <a:t>Cancer Survival Toolbox. (n.d.). </a:t>
            </a:r>
            <a:r>
              <a:rPr lang="en-US" sz="1400" i="1" dirty="0"/>
              <a:t>Weighing the pros and cons</a:t>
            </a:r>
            <a:r>
              <a:rPr lang="en-US" sz="1400" dirty="0"/>
              <a:t> [Audio file].  http://www.canceradvocacy.org/resources/cancer‐survival‐toolbox/basic‐skills/making‐decisions/. </a:t>
            </a:r>
          </a:p>
          <a:p>
            <a:r>
              <a:rPr lang="en-US" sz="1400" dirty="0" err="1"/>
              <a:t>Cancer.Net</a:t>
            </a:r>
            <a:r>
              <a:rPr lang="en-US" sz="1400" dirty="0"/>
              <a:t>. (2012). </a:t>
            </a:r>
            <a:r>
              <a:rPr lang="en-US" sz="1400" i="1" dirty="0"/>
              <a:t>Coping with uncertainty</a:t>
            </a:r>
            <a:r>
              <a:rPr lang="en-US" sz="1400" dirty="0"/>
              <a:t>. http://www.cancer.net/coping‐and‐ emotions/managing‐emotions/coping‐uncertainty. </a:t>
            </a:r>
          </a:p>
          <a:p>
            <a:r>
              <a:rPr lang="en-US" sz="1400" dirty="0" err="1"/>
              <a:t>CancerCare</a:t>
            </a:r>
            <a:r>
              <a:rPr lang="en-US" sz="1400" dirty="0"/>
              <a:t>. (n.d.). Caregiving. http://www.cancercare.org/tagged/caregiving?gclid=CJ‐ _xICoxsMCFSgQ7AodiEwACw. </a:t>
            </a:r>
            <a:endParaRPr lang="en-US"/>
          </a:p>
          <a:p>
            <a:r>
              <a:rPr lang="en-US" sz="1400" dirty="0"/>
              <a:t>Fiore, M. C., Bailey, W. C., Cohen, S. J., et al. (2000). </a:t>
            </a:r>
            <a:r>
              <a:rPr lang="en-US" sz="1400" i="1" dirty="0"/>
              <a:t>Treating tobacco use and dependence. </a:t>
            </a:r>
            <a:r>
              <a:rPr lang="en-US" sz="1400" dirty="0"/>
              <a:t>Clinical Practice Guideline. Rockville, MD: U.S. Department of Health and Human Services. Public Health Service. </a:t>
            </a:r>
          </a:p>
          <a:p>
            <a:r>
              <a:rPr lang="en-US" sz="1400" dirty="0"/>
              <a:t>Jacobsen, J., &amp; Jackson, V. A. (2009). A communication approach for oncologists: Understanding patient coping and communicating about bad news, palliative care, and hospice. </a:t>
            </a:r>
            <a:r>
              <a:rPr lang="en-US" sz="1400" i="1" dirty="0"/>
              <a:t>Journal of the National Comprehensive Cancer Network, 7</a:t>
            </a:r>
            <a:r>
              <a:rPr lang="en-US" sz="1400" dirty="0"/>
              <a:t>(4):475‐ 480. </a:t>
            </a:r>
            <a:r>
              <a:rPr lang="en-US" sz="1400" dirty="0" err="1"/>
              <a:t>doi</a:t>
            </a:r>
            <a:r>
              <a:rPr lang="en-US" sz="1400" dirty="0"/>
              <a:t>: </a:t>
            </a:r>
            <a:r>
              <a:rPr lang="en-US" sz="1400" dirty="0">
                <a:ea typeface="+mn-lt"/>
                <a:cs typeface="+mn-lt"/>
              </a:rPr>
              <a:t>10.6004/jnccn.2009.0032.</a:t>
            </a:r>
            <a:endParaRPr lang="en-US" sz="1400" dirty="0"/>
          </a:p>
          <a:p>
            <a:r>
              <a:rPr lang="en-US" sz="1400" dirty="0"/>
              <a:t>National Institute of Mental Health. (n.d.). </a:t>
            </a:r>
            <a:r>
              <a:rPr lang="en-US" sz="1400" i="1" dirty="0"/>
              <a:t>Depression</a:t>
            </a:r>
            <a:r>
              <a:rPr lang="en-US" sz="1400" dirty="0"/>
              <a:t>. http://www.nimh.nih.gov/health/topics/depression/index.shtml.</a:t>
            </a:r>
          </a:p>
          <a:p>
            <a:endParaRPr lang="en-US" sz="1400" dirty="0"/>
          </a:p>
        </p:txBody>
      </p:sp>
    </p:spTree>
    <p:extLst>
      <p:ext uri="{BB962C8B-B14F-4D97-AF65-F5344CB8AC3E}">
        <p14:creationId xmlns:p14="http://schemas.microsoft.com/office/powerpoint/2010/main" val="22117747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9D1B8-A76A-4A87-8FAA-3A43784972BA}"/>
              </a:ext>
            </a:extLst>
          </p:cNvPr>
          <p:cNvSpPr>
            <a:spLocks noGrp="1"/>
          </p:cNvSpPr>
          <p:nvPr>
            <p:ph type="title"/>
          </p:nvPr>
        </p:nvSpPr>
        <p:spPr/>
        <p:txBody>
          <a:bodyPr>
            <a:normAutofit/>
          </a:bodyPr>
          <a:lstStyle/>
          <a:p>
            <a:r>
              <a:rPr lang="en-US" sz="3600" dirty="0"/>
              <a:t>References (Cont.)</a:t>
            </a:r>
          </a:p>
        </p:txBody>
      </p:sp>
      <p:sp>
        <p:nvSpPr>
          <p:cNvPr id="3" name="Content Placeholder 2">
            <a:extLst>
              <a:ext uri="{FF2B5EF4-FFF2-40B4-BE49-F238E27FC236}">
                <a16:creationId xmlns:a16="http://schemas.microsoft.com/office/drawing/2014/main" id="{FA7FE9F0-350D-42C9-B984-1EF4833669CF}"/>
              </a:ext>
            </a:extLst>
          </p:cNvPr>
          <p:cNvSpPr>
            <a:spLocks noGrp="1"/>
          </p:cNvSpPr>
          <p:nvPr>
            <p:ph idx="1"/>
          </p:nvPr>
        </p:nvSpPr>
        <p:spPr>
          <a:xfrm>
            <a:off x="457200" y="1447800"/>
            <a:ext cx="8458200" cy="3810000"/>
          </a:xfrm>
        </p:spPr>
        <p:txBody>
          <a:bodyPr>
            <a:noAutofit/>
          </a:bodyPr>
          <a:lstStyle/>
          <a:p>
            <a:r>
              <a:rPr lang="en-US" sz="1400" dirty="0"/>
              <a:t>National Institute of Mental Health. (n.d.). </a:t>
            </a:r>
            <a:r>
              <a:rPr lang="en-US" sz="1400" i="1" dirty="0"/>
              <a:t>Generalized anxiety disorder</a:t>
            </a:r>
            <a:r>
              <a:rPr lang="en-US" sz="1400" dirty="0"/>
              <a:t>. http://www.nimh.nih.gov/health/topics/generalized‐anxiety‐disorder‐gad/index.shtml. </a:t>
            </a:r>
          </a:p>
          <a:p>
            <a:r>
              <a:rPr lang="en-US" sz="1400" dirty="0"/>
              <a:t>Patient Navigator Training Collaborative. (</a:t>
            </a:r>
            <a:r>
              <a:rPr lang="en-US" sz="1400" dirty="0" err="1"/>
              <a:t>n.d</a:t>
            </a:r>
            <a:r>
              <a:rPr lang="en-US" sz="1400" dirty="0"/>
              <a:t>). http://patientnavigatortraining.org/. </a:t>
            </a:r>
            <a:endParaRPr lang="en-US" sz="1400" dirty="0">
              <a:cs typeface="Arial"/>
            </a:endParaRPr>
          </a:p>
          <a:p>
            <a:r>
              <a:rPr lang="en-US" sz="1400" dirty="0"/>
              <a:t>Pratt‐Chapman, M., Willis, A., &amp; Masselink, L. (2015). Core competencies for oncology patient navigators. </a:t>
            </a:r>
            <a:r>
              <a:rPr lang="en-US" sz="1400" i="1" dirty="0"/>
              <a:t>Journal of Oncology Navigation and Survivorship,</a:t>
            </a:r>
            <a:r>
              <a:rPr lang="en-US" sz="1400" dirty="0"/>
              <a:t> </a:t>
            </a:r>
            <a:r>
              <a:rPr lang="en-US" sz="1400" i="1" dirty="0"/>
              <a:t>6</a:t>
            </a:r>
            <a:r>
              <a:rPr lang="en-US" sz="1400" dirty="0"/>
              <a:t>(2). Retrieved April 15, 2021, from https://www.jons-online.com/issues/2015/april-2015-vol-6-no-2/1320-core-competencies-for-oncology-patient-navigators. </a:t>
            </a:r>
          </a:p>
          <a:p>
            <a:r>
              <a:rPr lang="en-US" sz="1400" dirty="0"/>
              <a:t>Reist, C. (n.d.). </a:t>
            </a:r>
            <a:r>
              <a:rPr lang="en-US" sz="1400" i="1" dirty="0"/>
              <a:t>Psychiatric treatment </a:t>
            </a:r>
            <a:r>
              <a:rPr lang="en-US" sz="1400" dirty="0"/>
              <a:t>[Video file]. http://www.videojug.com/interview/psychiatric‐treatment. </a:t>
            </a:r>
          </a:p>
          <a:p>
            <a:r>
              <a:rPr lang="en-US" sz="1400" dirty="0"/>
              <a:t>SkillsYouNeed.com. (n.d.). </a:t>
            </a:r>
            <a:r>
              <a:rPr lang="en-US" sz="1400" i="1" dirty="0"/>
              <a:t>Building rapport</a:t>
            </a:r>
            <a:r>
              <a:rPr lang="en-US" sz="1400" dirty="0"/>
              <a:t>. http://www.skillsyouneed.com/ips/rapport.html. </a:t>
            </a:r>
          </a:p>
          <a:p>
            <a:r>
              <a:rPr lang="en-US" sz="1400" dirty="0"/>
              <a:t>Stress and Illness. (2007). In Ogden J. </a:t>
            </a:r>
            <a:r>
              <a:rPr lang="en-US" sz="1400" i="1" dirty="0"/>
              <a:t>Health psychology</a:t>
            </a:r>
            <a:r>
              <a:rPr lang="en-US" sz="1400" dirty="0"/>
              <a:t>. Berkshire, UK: Open University Press. (2007). ISBN‐13: 978‐0335222636. </a:t>
            </a:r>
          </a:p>
        </p:txBody>
      </p:sp>
    </p:spTree>
    <p:extLst>
      <p:ext uri="{BB962C8B-B14F-4D97-AF65-F5344CB8AC3E}">
        <p14:creationId xmlns:p14="http://schemas.microsoft.com/office/powerpoint/2010/main" val="30645792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1435755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20053"/>
            <a:ext cx="8229600" cy="1143000"/>
          </a:xfrm>
        </p:spPr>
        <p:txBody>
          <a:bodyPr>
            <a:normAutofit/>
          </a:bodyPr>
          <a:lstStyle/>
          <a:p>
            <a:pPr algn="l">
              <a:spcBef>
                <a:spcPts val="1000"/>
              </a:spcBef>
              <a:spcAft>
                <a:spcPts val="1000"/>
              </a:spcAft>
            </a:pPr>
            <a:r>
              <a:rPr lang="en-US" sz="3600" dirty="0"/>
              <a:t>Build Rapport</a:t>
            </a:r>
          </a:p>
        </p:txBody>
      </p:sp>
      <p:sp>
        <p:nvSpPr>
          <p:cNvPr id="5" name="Content Placeholder 4"/>
          <p:cNvSpPr>
            <a:spLocks noGrp="1"/>
          </p:cNvSpPr>
          <p:nvPr>
            <p:ph sz="half" idx="1"/>
            <p:custDataLst>
              <p:tags r:id="rId2"/>
            </p:custDataLst>
          </p:nvPr>
        </p:nvSpPr>
        <p:spPr>
          <a:xfrm>
            <a:off x="533400" y="1011853"/>
            <a:ext cx="4038600" cy="4267201"/>
          </a:xfrm>
        </p:spPr>
        <p:txBody>
          <a:bodyPr/>
          <a:lstStyle/>
          <a:p>
            <a:pPr marL="0" indent="0">
              <a:spcBef>
                <a:spcPts val="1000"/>
              </a:spcBef>
              <a:spcAft>
                <a:spcPts val="1000"/>
              </a:spcAft>
              <a:buNone/>
            </a:pPr>
            <a:r>
              <a:rPr lang="en-US" sz="2400" b="1" u="sng" dirty="0"/>
              <a:t>How?</a:t>
            </a:r>
          </a:p>
          <a:p>
            <a:pPr lvl="1" indent="-342900">
              <a:spcBef>
                <a:spcPts val="500"/>
              </a:spcBef>
              <a:spcAft>
                <a:spcPts val="500"/>
              </a:spcAft>
              <a:buFont typeface="Arial" panose="020B0604020202020204" pitchFamily="34" charset="0"/>
              <a:buChar char="•"/>
            </a:pPr>
            <a:r>
              <a:rPr lang="en-US" sz="2000" dirty="0"/>
              <a:t>Clarify your role and how you can help</a:t>
            </a:r>
          </a:p>
          <a:p>
            <a:pPr lvl="1" indent="-342900">
              <a:spcBef>
                <a:spcPts val="500"/>
              </a:spcBef>
              <a:spcAft>
                <a:spcPts val="500"/>
              </a:spcAft>
              <a:buFont typeface="Arial" panose="020B0604020202020204" pitchFamily="34" charset="0"/>
              <a:buChar char="•"/>
            </a:pPr>
            <a:r>
              <a:rPr lang="en-US" sz="2000" dirty="0"/>
              <a:t>Show interest</a:t>
            </a:r>
          </a:p>
          <a:p>
            <a:pPr lvl="1" indent="-342900">
              <a:spcBef>
                <a:spcPts val="500"/>
              </a:spcBef>
              <a:spcAft>
                <a:spcPts val="500"/>
              </a:spcAft>
              <a:buFont typeface="Arial" panose="020B0604020202020204" pitchFamily="34" charset="0"/>
              <a:buChar char="•"/>
            </a:pPr>
            <a:r>
              <a:rPr lang="en-US" sz="2000" dirty="0"/>
              <a:t>Anticipate patient and caregiver feelings </a:t>
            </a:r>
          </a:p>
          <a:p>
            <a:pPr lvl="1" indent="-342900">
              <a:spcBef>
                <a:spcPts val="500"/>
              </a:spcBef>
              <a:spcAft>
                <a:spcPts val="500"/>
              </a:spcAft>
              <a:buFont typeface="Arial" panose="020B0604020202020204" pitchFamily="34" charset="0"/>
              <a:buChar char="•"/>
            </a:pPr>
            <a:r>
              <a:rPr lang="en-US" sz="2000" dirty="0"/>
              <a:t>Normalize the need to ask for help</a:t>
            </a:r>
          </a:p>
          <a:p>
            <a:pPr lvl="1" indent="-342900">
              <a:spcBef>
                <a:spcPts val="500"/>
              </a:spcBef>
              <a:spcAft>
                <a:spcPts val="500"/>
              </a:spcAft>
              <a:buFont typeface="Arial" panose="020B0604020202020204" pitchFamily="34" charset="0"/>
              <a:buChar char="•"/>
            </a:pPr>
            <a:r>
              <a:rPr lang="en-US" sz="2000" dirty="0"/>
              <a:t>Anticipate patient and caregiver needs</a:t>
            </a:r>
          </a:p>
        </p:txBody>
      </p:sp>
      <p:sp>
        <p:nvSpPr>
          <p:cNvPr id="6" name="Content Placeholder 5"/>
          <p:cNvSpPr>
            <a:spLocks noGrp="1"/>
          </p:cNvSpPr>
          <p:nvPr>
            <p:ph sz="half" idx="2"/>
            <p:custDataLst>
              <p:tags r:id="rId3"/>
            </p:custDataLst>
          </p:nvPr>
        </p:nvSpPr>
        <p:spPr>
          <a:xfrm>
            <a:off x="4724400" y="1004501"/>
            <a:ext cx="4038600" cy="4267200"/>
          </a:xfrm>
        </p:spPr>
        <p:txBody>
          <a:bodyPr/>
          <a:lstStyle/>
          <a:p>
            <a:pPr marL="0" indent="0">
              <a:spcBef>
                <a:spcPts val="1000"/>
              </a:spcBef>
              <a:spcAft>
                <a:spcPts val="1000"/>
              </a:spcAft>
              <a:buNone/>
            </a:pPr>
            <a:r>
              <a:rPr lang="en-US" sz="2400" b="1" u="sng" dirty="0"/>
              <a:t>Why?</a:t>
            </a:r>
          </a:p>
          <a:p>
            <a:pPr lvl="1" indent="-342900">
              <a:spcBef>
                <a:spcPts val="500"/>
              </a:spcBef>
              <a:spcAft>
                <a:spcPts val="500"/>
              </a:spcAft>
              <a:buFont typeface="Arial" panose="020B0604020202020204" pitchFamily="34" charset="0"/>
              <a:buChar char="•"/>
            </a:pPr>
            <a:r>
              <a:rPr lang="en-US" sz="2000" dirty="0"/>
              <a:t>Patient and caregivers know what help they can ask for</a:t>
            </a:r>
          </a:p>
          <a:p>
            <a:pPr lvl="1" indent="-342900">
              <a:spcBef>
                <a:spcPts val="500"/>
              </a:spcBef>
              <a:spcAft>
                <a:spcPts val="500"/>
              </a:spcAft>
              <a:buFont typeface="Arial" panose="020B0604020202020204" pitchFamily="34" charset="0"/>
              <a:buChar char="•"/>
            </a:pPr>
            <a:r>
              <a:rPr lang="en-US" sz="2000" dirty="0"/>
              <a:t>Patient and caregivers feel comfortable asking for help</a:t>
            </a:r>
          </a:p>
        </p:txBody>
      </p:sp>
      <p:sp>
        <p:nvSpPr>
          <p:cNvPr id="3" name="TextBox 2"/>
          <p:cNvSpPr txBox="1"/>
          <p:nvPr>
            <p:custDataLst>
              <p:tags r:id="rId4"/>
            </p:custDataLst>
          </p:nvPr>
        </p:nvSpPr>
        <p:spPr>
          <a:xfrm>
            <a:off x="6477000" y="5271701"/>
            <a:ext cx="4267200" cy="276999"/>
          </a:xfrm>
          <a:prstGeom prst="rect">
            <a:avLst/>
          </a:prstGeom>
          <a:noFill/>
        </p:spPr>
        <p:txBody>
          <a:bodyPr wrap="square" rtlCol="0">
            <a:spAutoFit/>
          </a:bodyPr>
          <a:lstStyle/>
          <a:p>
            <a:r>
              <a:rPr lang="en-US" sz="1200" i="1" dirty="0">
                <a:solidFill>
                  <a:schemeClr val="bg1">
                    <a:lumMod val="50000"/>
                  </a:schemeClr>
                </a:solidFill>
              </a:rPr>
              <a:t>Sources: Flynn. 2008; </a:t>
            </a:r>
            <a:r>
              <a:rPr lang="en-US" sz="1200" i="1" dirty="0" err="1">
                <a:solidFill>
                  <a:schemeClr val="bg1">
                    <a:lumMod val="50000"/>
                  </a:schemeClr>
                </a:solidFill>
              </a:rPr>
              <a:t>Bohns</a:t>
            </a:r>
            <a:r>
              <a:rPr lang="en-US" sz="1200" i="1" dirty="0">
                <a:solidFill>
                  <a:schemeClr val="bg1">
                    <a:lumMod val="50000"/>
                  </a:schemeClr>
                </a:solidFill>
              </a:rPr>
              <a:t>. 2010</a:t>
            </a:r>
          </a:p>
        </p:txBody>
      </p:sp>
    </p:spTree>
    <p:extLst>
      <p:ext uri="{BB962C8B-B14F-4D97-AF65-F5344CB8AC3E}">
        <p14:creationId xmlns:p14="http://schemas.microsoft.com/office/powerpoint/2010/main" val="268781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Building Rapport</a:t>
            </a:r>
          </a:p>
        </p:txBody>
      </p:sp>
      <p:sp>
        <p:nvSpPr>
          <p:cNvPr id="3" name="Content Placeholder 2"/>
          <p:cNvSpPr>
            <a:spLocks noGrp="1"/>
          </p:cNvSpPr>
          <p:nvPr>
            <p:ph sz="half" idx="1"/>
          </p:nvPr>
        </p:nvSpPr>
        <p:spPr>
          <a:xfrm>
            <a:off x="609600" y="1460501"/>
            <a:ext cx="4038600" cy="3886200"/>
          </a:xfrm>
        </p:spPr>
        <p:txBody>
          <a:bodyPr/>
          <a:lstStyle/>
          <a:p>
            <a:pPr>
              <a:spcBef>
                <a:spcPts val="600"/>
              </a:spcBef>
              <a:spcAft>
                <a:spcPts val="600"/>
              </a:spcAft>
              <a:buFont typeface="Arial" panose="020B0604020202020204" pitchFamily="34" charset="0"/>
              <a:buChar char="•"/>
            </a:pPr>
            <a:r>
              <a:rPr lang="en-US" dirty="0"/>
              <a:t>Use non-threatening and ‘safe topics’ for initial small talk</a:t>
            </a:r>
          </a:p>
          <a:p>
            <a:pPr>
              <a:spcBef>
                <a:spcPts val="600"/>
              </a:spcBef>
              <a:spcAft>
                <a:spcPts val="600"/>
              </a:spcAft>
              <a:buFont typeface="Arial" panose="020B0604020202020204" pitchFamily="34" charset="0"/>
              <a:buChar char="•"/>
            </a:pPr>
            <a:r>
              <a:rPr lang="en-US" dirty="0"/>
              <a:t>Listen to what the other person is saying and use open-ended questions</a:t>
            </a:r>
          </a:p>
        </p:txBody>
      </p:sp>
      <p:sp>
        <p:nvSpPr>
          <p:cNvPr id="4" name="Content Placeholder 3"/>
          <p:cNvSpPr>
            <a:spLocks noGrp="1"/>
          </p:cNvSpPr>
          <p:nvPr>
            <p:ph sz="half" idx="2"/>
          </p:nvPr>
        </p:nvSpPr>
        <p:spPr>
          <a:xfrm>
            <a:off x="4724400" y="1460502"/>
            <a:ext cx="4237892" cy="3886200"/>
          </a:xfrm>
        </p:spPr>
        <p:txBody>
          <a:bodyPr/>
          <a:lstStyle/>
          <a:p>
            <a:pPr>
              <a:spcBef>
                <a:spcPts val="600"/>
              </a:spcBef>
              <a:spcAft>
                <a:spcPts val="600"/>
              </a:spcAft>
            </a:pPr>
            <a:r>
              <a:rPr lang="en-US" dirty="0"/>
              <a:t>Be aware of your body language and other non-verbal signals you are sending</a:t>
            </a:r>
          </a:p>
          <a:p>
            <a:pPr>
              <a:spcBef>
                <a:spcPts val="600"/>
              </a:spcBef>
              <a:spcAft>
                <a:spcPts val="600"/>
              </a:spcAft>
            </a:pPr>
            <a:r>
              <a:rPr lang="en-US" dirty="0"/>
              <a:t>Be empathetic</a:t>
            </a:r>
          </a:p>
          <a:p>
            <a:pPr marL="0" indent="0">
              <a:buNone/>
            </a:pPr>
            <a:endParaRPr lang="en-US" dirty="0"/>
          </a:p>
        </p:txBody>
      </p:sp>
      <p:sp>
        <p:nvSpPr>
          <p:cNvPr id="7" name="TextBox 1"/>
          <p:cNvSpPr txBox="1"/>
          <p:nvPr>
            <p:custDataLst>
              <p:tags r:id="rId1"/>
            </p:custDataLst>
          </p:nvPr>
        </p:nvSpPr>
        <p:spPr>
          <a:xfrm>
            <a:off x="6629400" y="5321301"/>
            <a:ext cx="2743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i="1" dirty="0">
                <a:solidFill>
                  <a:schemeClr val="bg1">
                    <a:lumMod val="50000"/>
                  </a:schemeClr>
                </a:solidFill>
              </a:rPr>
              <a:t>Source: SkillsYouNeed.com.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144828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Video</a:t>
            </a:r>
          </a:p>
        </p:txBody>
      </p:sp>
      <p:pic>
        <p:nvPicPr>
          <p:cNvPr id="6" name="Content Placeholder 5" descr="Image depicting conversation between a patient and patient navigator.">
            <a:extLst>
              <a:ext uri="{FF2B5EF4-FFF2-40B4-BE49-F238E27FC236}">
                <a16:creationId xmlns:a16="http://schemas.microsoft.com/office/drawing/2014/main" id="{850573BD-E6E5-4580-91B0-7E3FD93651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19718" y="1426396"/>
            <a:ext cx="7104563" cy="3466605"/>
          </a:xfrm>
        </p:spPr>
      </p:pic>
      <p:sp>
        <p:nvSpPr>
          <p:cNvPr id="3" name="TextBox 2"/>
          <p:cNvSpPr txBox="1"/>
          <p:nvPr/>
        </p:nvSpPr>
        <p:spPr>
          <a:xfrm>
            <a:off x="1019718" y="5050604"/>
            <a:ext cx="7104563" cy="381000"/>
          </a:xfrm>
          <a:prstGeom prst="rect">
            <a:avLst/>
          </a:prstGeom>
          <a:noFill/>
        </p:spPr>
        <p:txBody>
          <a:bodyPr wrap="square" rtlCol="0">
            <a:spAutoFit/>
          </a:bodyPr>
          <a:lstStyle/>
          <a:p>
            <a:pPr algn="ctr"/>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12967767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6&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1&quot;/&gt;&lt;lineCharCount val=&quot;45&quot;/&gt;&lt;lineCharCount val=&quot;16&quot;/&gt;&lt;lineCharCount val=&quot;30&quot;/&gt;&lt;lineCharCount val=&quot;47&quot;/&gt;&lt;lineCharCount val=&quot;32&quot;/&gt;&lt;lineCharCount val=&quot;1&quot;/&gt;&lt;lineCharCount val=&quot;1&quot;/&gt;&lt;lineCharCount val=&quot;1&quot;/&gt;&lt;/TableIndex&gt;&lt;/ShapeTextInfo&gt;"/>
  <p:tag name="HTML_SHAPEINFO" val="&lt;ThreeDShapeInfo&gt;&lt;uuid val=&quot;{3404F443-FC84-4AB4-8B26-6B7929E26F8B}&quot;/&gt;&lt;isInvalidForFieldText val=&quot;0&quot;/&gt;&lt;Image&gt;&lt;filename val=&quot;C:\Users\smorales\AppData\Local\Temp\CP7004180141967Session\CPTrustFolder7004180142014\PPTImport7004180270075\data\asimages\{3404F443-FC84-4AB4-8B26-6B7929E26F8B}_20.png&quot;/&gt;&lt;left val=&quot;36&quot;/&gt;&lt;top val=&quot;162&quot;/&gt;&lt;width val=&quot;876&quot;/&gt;&lt;height val=&quot;482&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9&quot;/&gt;&lt;lineCharCount val=&quot;15&quot;/&gt;&lt;/TableIndex&gt;&lt;/ShapeTextInfo&gt;"/>
  <p:tag name="HTML_SHAPEINFO" val="&lt;ThreeDShapeInfo&gt;&lt;uuid val=&quot;{1A460321-B8DF-4C70-A1A3-ED1A71C4E5BC}&quot;/&gt;&lt;isInvalidForFieldText val=&quot;0&quot;/&gt;&lt;Image&gt;&lt;filename val=&quot;C:\Users\smorales\AppData\Local\Temp\CP7004180141967Session\CPTrustFolder7004180142014\PPTImport7004180270075\data\asimages\{1A460321-B8DF-4C70-A1A3-ED1A71C4E5BC}_20.png&quot;/&gt;&lt;left val=&quot;48&quot;/&gt;&lt;top val=&quot;492&quot;/&gt;&lt;width val=&quot;881&quot;/&gt;&lt;height val=&quot;160&quot;/&gt;&lt;hasText val=&quot;1&quot;/&gt;&lt;/Image&gt;&lt;/ThreeDShapeInfo&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 name="HTML_SHAPEINFO" val="&lt;ThreeDShapeInfo&gt;&lt;uuid val=&quot;{18E3DD96-ABC9-4A7C-8169-692A6157692C}&quot;/&gt;&lt;isInvalidForFieldText val=&quot;0&quot;/&gt;&lt;Image&gt;&lt;filename val=&quot;C:\Users\smorales\AppData\Local\Temp\CP7004180141967Session\CPTrustFolder7004180142014\PPTImport7004180270075\data\asimages\{18E3DD96-ABC9-4A7C-8169-692A6157692C}_21.png&quot;/&gt;&lt;left val=&quot;48&quot;/&gt;&lt;top val=&quot;32&quot;/&gt;&lt;width val=&quot;865&quot;/&gt;&lt;height val=&quot;121&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0&quot;/&gt;&lt;lineCharCount val=&quot;9&quot;/&gt;&lt;lineCharCount val=&quot;12&quot;/&gt;&lt;lineCharCount val=&quot;8&quot;/&gt;&lt;/TableIndex&gt;&lt;/ShapeTextInfo&gt;"/>
  <p:tag name="HTML_SHAPEINFO" val="&lt;ThreeDShapeInfo&gt;&lt;uuid val=&quot;{99C5AD0C-534C-4624-81F6-3CB46C191859}&quot;/&gt;&lt;isInvalidForFieldText val=&quot;0&quot;/&gt;&lt;Image&gt;&lt;filename val=&quot;C:\Users\smorales\AppData\Local\Temp\CP7004180141967Session\CPTrustFolder7004180142014\PPTImport7004180270075\data\asimages\{99C5AD0C-534C-4624-81F6-3CB46C191859}_21.png&quot;/&gt;&lt;left val=&quot;32&quot;/&gt;&lt;top val=&quot;158&quot;/&gt;&lt;width val=&quot;880&quot;/&gt;&lt;height val=&quot;486&quot;/&gt;&lt;hasText val=&quot;1&quot;/&gt;&lt;/Image&gt;&lt;/ThreeDShape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9&quot;/&gt;&lt;/TableIndex&gt;&lt;/ShapeTextInfo&gt;"/>
  <p:tag name="HTML_SHAPEINFO" val="&lt;ThreeDShapeInfo&gt;&lt;uuid val=&quot;{54BE7B4E-E439-4503-B316-2BB3F582C662}&quot;/&gt;&lt;isInvalidForFieldText val=&quot;0&quot;/&gt;&lt;Image&gt;&lt;filename val=&quot;C:\Users\smorales\AppData\Local\Temp\CP7004180141967Session\CPTrustFolder7004180142014\PPTImport7004180270075\data\asimages\{54BE7B4E-E439-4503-B316-2BB3F582C662}_22.png&quot;/&gt;&lt;left val=&quot;48&quot;/&gt;&lt;top val=&quot;32&quot;/&gt;&lt;width val=&quot;865&quot;/&gt;&lt;height val=&quot;121&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4&quot;/&gt;&lt;lineCharCount val=&quot;31&quot;/&gt;&lt;/TableIndex&gt;&lt;/ShapeTextInfo&gt;"/>
  <p:tag name="HTML_SHAPEINFO" val="&lt;ThreeDShapeInfo&gt;&lt;uuid val=&quot;{850C3568-7B96-442A-AD6D-1F1A7254F474}&quot;/&gt;&lt;isInvalidForFieldText val=&quot;0&quot;/&gt;&lt;Image&gt;&lt;filename val=&quot;C:\Users\smorales\AppData\Local\Temp\CP7004180141967Session\CPTrustFolder7004180142014\PPTImport7004180270075\data\asimages\{850C3568-7B96-442A-AD6D-1F1A7254F474}_22.png&quot;/&gt;&lt;left val=&quot;31&quot;/&gt;&lt;top val=&quot;158&quot;/&gt;&lt;width val=&quot;882&quot;/&gt;&lt;height val=&quot;486&quot;/&gt;&lt;hasText val=&quot;1&quot;/&gt;&lt;/Image&gt;&lt;/ThreeDShape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69F6E35F-CF74-4C39-801B-BA2A02CD18E4}&quot;/&gt;&lt;isInvalidForFieldText val=&quot;0&quot;/&gt;&lt;Image&gt;&lt;filename val=&quot;C:\Users\smorales\AppData\Local\Temp\CP7004180141967Session\CPTrustFolder7004180142014\PPTImport7004180270075\data\asimages\{69F6E35F-CF74-4C39-801B-BA2A02CD18E4}_23.png&quot;/&gt;&lt;left val=&quot;48&quot;/&gt;&lt;top val=&quot;32&quot;/&gt;&lt;width val=&quot;865&quot;/&gt;&lt;height val=&quot;121&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3&quot;/&gt;&lt;lineCharCount val=&quot;33&quot;/&gt;&lt;lineCharCount val=&quot;24&quot;/&gt;&lt;/TableIndex&gt;&lt;/ShapeTextInfo&gt;"/>
  <p:tag name="HTML_SHAPEINFO" val="&lt;ThreeDShapeInfo&gt;&lt;uuid val=&quot;{80E7F148-B77F-497D-BA3B-7777F6947CAA}&quot;/&gt;&lt;isInvalidForFieldText val=&quot;0&quot;/&gt;&lt;Image&gt;&lt;filename val=&quot;C:\Users\smorales\AppData\Local\Temp\CP7004180141967Session\CPTrustFolder7004180142014\PPTImport7004180270075\data\asimages\{80E7F148-B77F-497D-BA3B-7777F6947CAA}_23.png&quot;/&gt;&lt;left val=&quot;31&quot;/&gt;&lt;top val=&quot;158&quot;/&gt;&lt;width val=&quot;882&quot;/&gt;&lt;height val=&quot;486&quot;/&gt;&lt;hasText val=&quot;1&quot;/&gt;&lt;/Image&gt;&lt;/ThreeDShapeInfo&gt;"/>
</p:tagLst>
</file>

<file path=ppt/tags/tag1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1AE33F89-E073-4478-8905-A713433A519D}&quot;/&gt;&lt;isInvalidForFieldText val=&quot;0&quot;/&gt;&lt;Image&gt;&lt;filename val=&quot;C:\Users\smorales\AppData\Local\Temp\CP7004180141967Session\CPTrustFolder7004180142014\PPTImport7004180270075\data\asimages\{1AE33F89-E073-4478-8905-A713433A519D}_24.png&quot;/&gt;&lt;left val=&quot;48&quot;/&gt;&lt;top val=&quot;32&quot;/&gt;&lt;width val=&quot;865&quot;/&gt;&lt;height val=&quot;121&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30&quot;/&gt;&lt;lineCharCount val=&quot;49&quot;/&gt;&lt;lineCharCount val=&quot;52&quot;/&gt;&lt;lineCharCount val=&quot;8&quot;/&gt;&lt;lineCharCount val=&quot;17&quot;/&gt;&lt;lineCharCount val=&quot;54&quot;/&gt;&lt;lineCharCount val=&quot;52&quot;/&gt;&lt;lineCharCount val=&quot;37&quot;/&gt;&lt;lineCharCount val=&quot;48&quot;/&gt;&lt;lineCharCount val=&quot;36&quot;/&gt;&lt;/TableIndex&gt;&lt;/ShapeTextInfo&gt;"/>
  <p:tag name="HTML_SHAPEINFO" val="&lt;ThreeDShapeInfo&gt;&lt;uuid val=&quot;{BFA5F7CE-9A56-49F3-923F-63E927671D29}&quot;/&gt;&lt;isInvalidForFieldText val=&quot;0&quot;/&gt;&lt;Image&gt;&lt;filename val=&quot;C:\Users\smorales\AppData\Local\Temp\CP7004180141967Session\CPTrustFolder7004180142014\PPTImport7004180270075\data\asimages\{BFA5F7CE-9A56-49F3-923F-63E927671D29}_24.png&quot;/&gt;&lt;left val=&quot;39&quot;/&gt;&lt;top val=&quot;163&quot;/&gt;&lt;width val=&quot;874&quot;/&gt;&lt;height val=&quot;481&quot;/&gt;&lt;hasText val=&quot;1&quot;/&gt;&lt;/Image&gt;&lt;/ThreeDShapeInfo&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9&quot;/&gt;&lt;/TableIndex&gt;&lt;/ShapeTextInfo&gt;"/>
  <p:tag name="HTML_SHAPEINFO" val="&lt;ThreeDShapeInfo&gt;&lt;uuid val=&quot;{A5A443AF-BFBE-4591-9C3E-27148F22FB00}&quot;/&gt;&lt;isInvalidForFieldText val=&quot;0&quot;/&gt;&lt;Image&gt;&lt;filename val=&quot;C:\Users\smorales\AppData\Local\Temp\CP7004180141967Session\CPTrustFolder7004180142014\PPTImport7004180270075\data\asimages\{A5A443AF-BFBE-4591-9C3E-27148F22FB00}_24.png&quot;/&gt;&lt;left val=&quot;624&quot;/&gt;&lt;top val=&quot;672&quot;/&gt;&lt;width val=&quot;337&quot;/&gt;&lt;height val=&quot;34&quot;/&gt;&lt;hasText val=&quot;1&quot;/&gt;&lt;/Image&gt;&lt;/ThreeDShape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B8EDF0AA-12E0-41BB-9071-FDD4354D489C}&quot;/&gt;&lt;isInvalidForFieldText val=&quot;0&quot;/&gt;&lt;Image&gt;&lt;filename val=&quot;C:\Users\smorales\AppData\Local\Temp\CP7004180141967Session\CPTrustFolder7004180142014\PPTImport7004180270075\data\asimages\{B8EDF0AA-12E0-41BB-9071-FDD4354D489C}_25.png&quot;/&gt;&lt;left val=&quot;48&quot;/&gt;&lt;top val=&quot;56&quot;/&gt;&lt;width val=&quot;865&quot;/&gt;&lt;height val=&quot;121&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2&quot;/&gt;&lt;lineCharCount val=&quot;37&quot;/&gt;&lt;/TableIndex&gt;&lt;/ShapeTextInfo&gt;"/>
  <p:tag name="HTML_SHAPEINFO" val="&lt;ThreeDShapeInfo&gt;&lt;uuid val=&quot;{FF6449AA-33EE-49F2-8654-A34E0002177D}&quot;/&gt;&lt;isInvalidForFieldText val=&quot;0&quot;/&gt;&lt;Image&gt;&lt;filename val=&quot;C:\Users\smorales\AppData\Local\Temp\CP7004180141967Session\CPTrustFolder7004180142014\PPTImport7004180270075\data\asimages\{FF6449AA-33EE-49F2-8654-A34E0002177D}_25.png&quot;/&gt;&lt;left val=&quot;32&quot;/&gt;&lt;top val=&quot;206&quot;/&gt;&lt;width val=&quot;883&quot;/&gt;&lt;height val=&quot;414&quot;/&gt;&lt;hasText val=&quot;1&quot;/&gt;&lt;/Image&gt;&lt;/ThreeDShapeInfo&gt;"/>
</p:tagLst>
</file>

<file path=ppt/tags/tag1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 name="HTML_SHAPEINFO" val="&lt;ThreeDShapeInfo&gt;&lt;uuid val=&quot;{2975E18E-B504-474F-B4EC-F2E6A516818A}&quot;/&gt;&lt;isInvalidForFieldText val=&quot;0&quot;/&gt;&lt;Image&gt;&lt;filename val=&quot;C:\Users\smorales\AppData\Local\Temp\CP7004180141967Session\CPTrustFolder7004180142014\PPTImport7004180270075\data\asimages\{2975E18E-B504-474F-B4EC-F2E6A516818A}_25.png&quot;/&gt;&lt;left val=&quot;592&quot;/&gt;&lt;top val=&quot;690&quot;/&gt;&lt;width val=&quot;385&quot;/&gt;&lt;height val=&quot;34&quot;/&gt;&lt;hasText val=&quot;1&quot;/&gt;&lt;/Image&gt;&lt;/ThreeDShapeInfo&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HTML_SHAPEINFO" val="&lt;ThreeDShapeInfo&gt;&lt;uuid val=&quot;{CD8514E0-D2BB-4195-A85F-FF3C8E8ABC3F}&quot;/&gt;&lt;isInvalidForFieldText val=&quot;0&quot;/&gt;&lt;Image&gt;&lt;filename val=&quot;C:\Users\smorales\AppData\Local\Temp\CP7004180141967Session\CPTrustFolder7004180142014\PPTImport7004180270075\data\asimages\{CD8514E0-D2BB-4195-A85F-FF3C8E8ABC3F}_26.png&quot;/&gt;&lt;left val=&quot;48&quot;/&gt;&lt;top val=&quot;32&quot;/&gt;&lt;width val=&quot;865&quot;/&gt;&lt;height val=&quot;121&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6&quot;/&gt;&lt;/TableIndex&gt;&lt;/ShapeText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475F60DA-C330-4177-B278-EC6523AA9FCC}&quot;/&gt;&lt;isInvalidForFieldText val=&quot;0&quot;/&gt;&lt;Image&gt;&lt;filename val=&quot;C:\Users\smorales\AppData\Local\Temp\CP7004180141967Session\CPTrustFolder7004180142014\PPTImport7004180270075\data\asimages\{475F60DA-C330-4177-B278-EC6523AA9FCC}_27.png&quot;/&gt;&lt;left val=&quot;48&quot;/&gt;&lt;top val=&quot;32&quot;/&gt;&lt;width val=&quot;865&quot;/&gt;&lt;height val=&quot;121&quot;/&gt;&lt;hasText val=&quot;1&quot;/&gt;&lt;/Image&gt;&lt;/ThreeDShapeInfo&gt;"/>
</p:tagLst>
</file>

<file path=ppt/tags/tag1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1&quot;/&gt;&lt;lineCharCount val=&quot;37&quot;/&gt;&lt;lineCharCount val=&quot;40&quot;/&gt;&lt;lineCharCount val=&quot;35&quot;/&gt;&lt;/TableIndex&gt;&lt;/ShapeTextInfo&gt;"/>
  <p:tag name="HTML_SHAPEINFO" val="&lt;ThreeDShapeInfo&gt;&lt;uuid val=&quot;{DE46F275-0F09-4725-B9E3-F4C8ED5F5400}&quot;/&gt;&lt;isInvalidForFieldText val=&quot;0&quot;/&gt;&lt;Image&gt;&lt;filename val=&quot;C:\Users\smorales\AppData\Local\Temp\CP7004180141967Session\CPTrustFolder7004180142014\PPTImport7004180270075\data\asimages\{DE46F275-0F09-4725-B9E3-F4C8ED5F5400}_27.png&quot;/&gt;&lt;left val=&quot;32&quot;/&gt;&lt;top val=&quot;158&quot;/&gt;&lt;width val=&quot;880&quot;/&gt;&lt;height val=&quot;486&quot;/&gt;&lt;hasText val=&quot;1&quot;/&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8&quot;/&gt;&lt;/TableIndex&gt;&lt;/ShapeTextInfo&gt;"/>
  <p:tag name="HTML_SHAPEINFO" val="&lt;ThreeDShapeInfo&gt;&lt;uuid val=&quot;{F9D75BDE-CFAB-4593-8F02-B58377D3AC02}&quot;/&gt;&lt;isInvalidForFieldText val=&quot;0&quot;/&gt;&lt;Image&gt;&lt;filename val=&quot;C:\Users\smorales\AppData\Local\Temp\CP7004180141967Session\CPTrustFolder7004180142014\PPTImport7004180270075\data\asimages\{F9D75BDE-CFAB-4593-8F02-B58377D3AC02}_28.png&quot;/&gt;&lt;left val=&quot;48&quot;/&gt;&lt;top val=&quot;20&quot;/&gt;&lt;width val=&quot;865&quot;/&gt;&lt;height val=&quot;160&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5&quot;/&gt;&lt;lineCharCount val=&quot;32&quot;/&gt;&lt;lineCharCount val=&quot;15&quot;/&gt;&lt;/TableIndex&gt;&lt;/ShapeTextInfo&gt;"/>
  <p:tag name="HTML_SHAPEINFO" val="&lt;ThreeDShapeInfo&gt;&lt;uuid val=&quot;{3982C0EA-4A54-4188-B1DA-8A26A9565597}&quot;/&gt;&lt;isInvalidForFieldText val=&quot;0&quot;/&gt;&lt;Image&gt;&lt;filename val=&quot;C:\Users\smorales\AppData\Local\Temp\CP7004180141967Session\CPTrustFolder7004180142014\PPTImport7004180270075\data\asimages\{3982C0EA-4A54-4188-B1DA-8A26A9565597}_28.png&quot;/&gt;&lt;left val=&quot;32&quot;/&gt;&lt;top val=&quot;158&quot;/&gt;&lt;width val=&quot;880&quot;/&gt;&lt;height val=&quot;486&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8&quot;/&gt;&lt;lineCharCount val=&quot;26&quot;/&gt;&lt;/TableIndex&gt;&lt;/ShapeTextInfo&gt;"/>
  <p:tag name="HTML_SHAPEINFO" val="&lt;ThreeDShapeInfo&gt;&lt;uuid val=&quot;{36527BBE-861B-43C6-99DD-3FD3D0B8A7EE}&quot;/&gt;&lt;isInvalidForFieldText val=&quot;0&quot;/&gt;&lt;Image&gt;&lt;filename val=&quot;C:\Users\smorales\AppData\Local\Temp\CP7004180141967Session\CPTrustFolder7004180142014\PPTImport7004180270075\data\asimages\{36527BBE-861B-43C6-99DD-3FD3D0B8A7EE}_29.png&quot;/&gt;&lt;left val=&quot;48&quot;/&gt;&lt;top val=&quot;20&quot;/&gt;&lt;width val=&quot;873&quot;/&gt;&lt;height val=&quot;160&quot;/&gt;&lt;hasText val=&quot;1&quot;/&gt;&lt;/Image&gt;&lt;/ThreeDShape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7974B4C6-1E8C-4B3C-A5A8-A50BA83BBE65}&quot;/&gt;&lt;isInvalidForFieldText val=&quot;0&quot;/&gt;&lt;Image&gt;&lt;filename val=&quot;C:\Users\smorales\AppData\Local\Temp\CP7004180141967Session\CPTrustFolder7004180142014\PPTImport7004180270075\data\asimages\{7974B4C6-1E8C-4B3C-A5A8-A50BA83BBE65}_30.png&quot;/&gt;&lt;left val=&quot;52&quot;/&gt;&lt;top val=&quot;451&quot;/&gt;&lt;width val=&quot;840&quot;/&gt;&lt;height val=&quot;156&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CC2BA9DA-E898-470B-86C1-3ADB8CA95489}&quot;/&gt;&lt;isInvalidForFieldText val=&quot;0&quot;/&gt;&lt;Image&gt;&lt;filename val=&quot;C:\Users\smorales\AppData\Local\Temp\CP7004180141967Session\CPTrustFolder7004180142014\PPTImport7004180270075\data\asimages\{CC2BA9DA-E898-470B-86C1-3ADB8CA95489}_31.png&quot;/&gt;&lt;left val=&quot;48&quot;/&gt;&lt;top val=&quot;32&quot;/&gt;&lt;width val=&quot;865&quot;/&gt;&lt;height val=&quot;121&quot;/&gt;&lt;hasText val=&quot;1&quot;/&gt;&lt;/Image&gt;&lt;/ThreeDShapeInfo&gt;"/>
</p:tagLst>
</file>

<file path=ppt/tags/tag1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69&quot;/&gt;&lt;lineCharCount val=&quot;42&quot;/&gt;&lt;lineCharCount val=&quot;45&quot;/&gt;&lt;lineCharCount val=&quot;59&quot;/&gt;&lt;lineCharCount val=&quot;19&quot;/&gt;&lt;lineCharCount val=&quot;67&quot;/&gt;&lt;lineCharCount val=&quot;16&quot;/&gt;&lt;lineCharCount val=&quot;67&quot;/&gt;&lt;lineCharCount val=&quot;63&quot;/&gt;&lt;lineCharCount val=&quot;8&quot;/&gt;&lt;lineCharCount val=&quot;65&quot;/&gt;&lt;lineCharCount val=&quot;6&quot;/&gt;&lt;/TableIndex&gt;&lt;/ShapeTextInfo&gt;"/>
  <p:tag name="HTML_SHAPEINFO" val="&lt;ThreeDShapeInfo&gt;&lt;uuid val=&quot;{80A05AA2-A7BF-403E-B3EC-C1D8BBCD4BF5}&quot;/&gt;&lt;isInvalidForFieldText val=&quot;0&quot;/&gt;&lt;Image&gt;&lt;filename val=&quot;C:\Users\smorales\AppData\Local\Temp\CP7004180141967Session\CPTrustFolder7004180142014\PPTImport7004180270075\data\asimages\{80A05AA2-A7BF-403E-B3EC-C1D8BBCD4BF5}_31.png&quot;/&gt;&lt;left val=&quot;42&quot;/&gt;&lt;top val=&quot;164&quot;/&gt;&lt;width val=&quot;876&quot;/&gt;&lt;height val=&quot;480&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D673E505-C593-4083-9122-9B3793D49294}&quot;/&gt;&lt;isInvalidForFieldText val=&quot;0&quot;/&gt;&lt;Image&gt;&lt;filename val=&quot;C:\Users\smorales\AppData\Local\Temp\CP7004180141967Session\CPTrustFolder7004180142014\PPTImport7004180270075\data\asimages\{D673E505-C593-4083-9122-9B3793D49294}_32.png&quot;/&gt;&lt;left val=&quot;48&quot;/&gt;&lt;top val=&quot;2&quot;/&gt;&lt;width val=&quot;865&quot;/&gt;&lt;height val=&quot;121&quot;/&gt;&lt;hasText val=&quot;1&quot;/&gt;&lt;/Image&gt;&lt;/ThreeDShape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TableIndex row=&quot;1&quot; col=&quot;2&quot;&gt;&lt;linesCount val=&quot;1&quot;/&gt;&lt;lineCharCount val=&quot;16&quot;/&gt;&lt;/TableIndex&gt;&lt;TableIndex row=&quot;2&quot; col=&quot;1&quot;&gt;&lt;linesCount val=&quot;1&quot;/&gt;&lt;lineCharCount val=&quot;15&quot;/&gt;&lt;/TableIndex&gt;&lt;TableIndex row=&quot;2&quot; col=&quot;2&quot;&gt;&lt;linesCount val=&quot;3&quot;/&gt;&lt;lineCharCount val=&quot;73&quot;/&gt;&lt;lineCharCount val=&quot;10&quot;/&gt;&lt;lineCharCount val=&quot;51&quot;/&gt;&lt;/TableIndex&gt;&lt;TableIndex row=&quot;3&quot; col=&quot;1&quot;&gt;&lt;linesCount val=&quot;2&quot;/&gt;&lt;lineCharCount val=&quot;8&quot;/&gt;&lt;lineCharCount val=&quot;14&quot;/&gt;&lt;/TableIndex&gt;&lt;TableIndex row=&quot;3&quot; col=&quot;2&quot;&gt;&lt;linesCount val=&quot;3&quot;/&gt;&lt;lineCharCount val=&quot;53&quot;/&gt;&lt;lineCharCount val=&quot;45&quot;/&gt;&lt;lineCharCount val=&quot;69&quot;/&gt;&lt;/TableIndex&gt;&lt;TableIndex row=&quot;4&quot; col=&quot;1&quot;&gt;&lt;linesCount val=&quot;2&quot;/&gt;&lt;lineCharCount val=&quot;9&quot;/&gt;&lt;lineCharCount val=&quot;7&quot;/&gt;&lt;/TableIndex&gt;&lt;TableIndex row=&quot;4&quot; col=&quot;2&quot;&gt;&lt;linesCount val=&quot;2&quot;/&gt;&lt;lineCharCount val=&quot;59&quot;/&gt;&lt;lineCharCount val=&quot;61&quot;/&gt;&lt;/TableIndex&gt;&lt;TableIndex row=&quot;5&quot; col=&quot;1&quot;&gt;&lt;linesCount val=&quot;2&quot;/&gt;&lt;lineCharCount val=&quot;10&quot;/&gt;&lt;lineCharCount val=&quot;7&quot;/&gt;&lt;/TableIndex&gt;&lt;TableIndex row=&quot;5&quot; col=&quot;2&quot;&gt;&lt;linesCount val=&quot;3&quot;/&gt;&lt;lineCharCount val=&quot;70&quot;/&gt;&lt;lineCharCount val=&quot;42&quot;/&gt;&lt;lineCharCount val=&quot;48&quot;/&gt;&lt;/TableIndex&gt;&lt;TableIndex row=&quot;6&quot; col=&quot;1&quot;&gt;&lt;linesCount val=&quot;1&quot;/&gt;&lt;lineCharCount val=&quot;7&quot;/&gt;&lt;/TableIndex&gt;&lt;TableIndex row=&quot;6&quot; col=&quot;2&quot;&gt;&lt;linesCount val=&quot;1&quot;/&gt;&lt;lineCharCount val=&quot;22&quot;/&gt;&lt;/TableIndex&gt;&lt;TableIndex row=&quot;7&quot; col=&quot;1&quot;&gt;&lt;linesCount val=&quot;1&quot;/&gt;&lt;lineCharCount val=&quot;12&quot;/&gt;&lt;/TableIndex&gt;&lt;TableIndex row=&quot;7&quot; col=&quot;2&quot;&gt;&lt;linesCount val=&quot;2&quot;/&gt;&lt;lineCharCount val=&quot;23&quot;/&gt;&lt;lineCharCount val=&quot;19&quot;/&gt;&lt;/TableIndex&gt;&lt;TableIndex row=&quot;8&quot; col=&quot;1&quot;&gt;&lt;linesCount val=&quot;2&quot;/&gt;&lt;lineCharCount val=&quot;8&quot;/&gt;&lt;lineCharCount val=&quot;13&quot;/&gt;&lt;/TableIndex&gt;&lt;TableIndex row=&quot;8&quot; col=&quot;2&quot;&gt;&lt;linesCount val=&quot;3&quot;/&gt;&lt;lineCharCount val=&quot;51&quot;/&gt;&lt;lineCharCount val=&quot;43&quot;/&gt;&lt;lineCharCount val=&quot;22&quot;/&gt;&lt;/TableIndex&gt;&lt;/ShapeTextInfo&gt;"/>
  <p:tag name="PRESENTER_SHAPEINFO" val="&lt;ThreeDShapeInfo&gt;&lt;uuid val=&quot;{3466DF78-3CD8-4689-84D0-FE85C0192210}&quot;/&gt;&lt;isInvalidForFieldText val=&quot;0&quot;/&gt;&lt;Image&gt;&lt;filename val=&quot;C:\Users\smorales\AppData\Local\Temp\CP7004180141967Session\CPTrustFolder7004180142014\PPTImport7004180270075\data\asimages\{3466DF78-3CD8-4689-84D0-FE85C0192210}_32.png&quot;/&gt;&lt;left val=&quot;16&quot;/&gt;&lt;top val=&quot;86&quot;/&gt;&lt;width val=&quot;929&quot;/&gt;&lt;height val=&quot;595&quot;/&gt;&lt;hasText val=&quot;1&quot;/&gt;&lt;/Image&gt;&lt;/ThreeDShapeInfo&gt;"/>
</p:tagLst>
</file>

<file path=ppt/tags/tag1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8C201BDF-6F86-44F9-B1D7-7571A2F67EF9}&quot;/&gt;&lt;isInvalidForFieldText val=&quot;0&quot;/&gt;&lt;Image&gt;&lt;filename val=&quot;C:\Users\smorales\AppData\Local\Temp\CP7004180141967Session\CPTrustFolder7004180142014\PPTImport7004180270075\data\asimages\{8C201BDF-6F86-44F9-B1D7-7571A2F67EF9}_33.png&quot;/&gt;&lt;left val=&quot;48&quot;/&gt;&lt;top val=&quot;32&quot;/&gt;&lt;width val=&quot;865&quot;/&gt;&lt;height val=&quot;121&quot;/&gt;&lt;hasText val=&quot;1&quot;/&gt;&lt;/Image&gt;&lt;/ThreeDShapeInfo&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4&quot;/&gt;&lt;lineCharCount val=&quot;27&quot;/&gt;&lt;lineCharCount val=&quot;39&quot;/&gt;&lt;lineCharCount val=&quot;13&quot;/&gt;&lt;lineCharCount val=&quot;40&quot;/&gt;&lt;lineCharCount val=&quot;30&quot;/&gt;&lt;lineCharCount val=&quot;8&quot;/&gt;&lt;/TableIndex&gt;&lt;/ShapeTextInfo&gt;"/>
  <p:tag name="HTML_SHAPEINFO" val="&lt;ThreeDShapeInfo&gt;&lt;uuid val=&quot;{571416A4-0333-4D74-B067-A1723E5B3F90}&quot;/&gt;&lt;isInvalidForFieldText val=&quot;0&quot;/&gt;&lt;Image&gt;&lt;filename val=&quot;C:\Users\smorales\AppData\Local\Temp\CP7004180141967Session\CPTrustFolder7004180142014\PPTImport7004180270075\data\asimages\{571416A4-0333-4D74-B067-A1723E5B3F90}_33.png&quot;/&gt;&lt;left val=&quot;31&quot;/&gt;&lt;top val=&quot;158&quot;/&gt;&lt;width val=&quot;912&quot;/&gt;&lt;height val=&quot;486&quot;/&gt;&lt;hasText val=&quot;1&quot;/&gt;&lt;/Image&gt;&lt;/ThreeDShapeInfo&gt;"/>
</p:tagLst>
</file>

<file path=ppt/tags/tag1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5BCB57DE-E7F5-4A20-984D-587F886A1203}&quot;/&gt;&lt;isInvalidForFieldText val=&quot;0&quot;/&gt;&lt;Image&gt;&lt;filename val=&quot;C:\Users\smorales\AppData\Local\Temp\CP7004180141967Session\CPTrustFolder7004180142014\PPTImport7004180270075\data\asimages\{5BCB57DE-E7F5-4A20-984D-587F886A1203}_34.png&quot;/&gt;&lt;left val=&quot;52&quot;/&gt;&lt;top val=&quot;451&quot;/&gt;&lt;width val=&quot;840&quot;/&gt;&lt;height val=&quot;156&quot;/&gt;&lt;hasText val=&quot;1&quot;/&gt;&lt;/Image&gt;&lt;/ThreeDShapeInfo&gt;"/>
</p:tagLst>
</file>

<file path=ppt/tags/tag1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 name="HTML_SHAPEINFO" val="&lt;ThreeDShapeInfo&gt;&lt;uuid val=&quot;{22645800-F6A5-4CDE-BE80-86194FA360B5}&quot;/&gt;&lt;isInvalidForFieldText val=&quot;0&quot;/&gt;&lt;Image&gt;&lt;filename val=&quot;C:\Users\smorales\AppData\Local\Temp\CP7004180141967Session\CPTrustFolder7004180142014\PPTImport7004180270075\data\asimages\{22645800-F6A5-4CDE-BE80-86194FA360B5}_37.png&quot;/&gt;&lt;left val=&quot;48&quot;/&gt;&lt;top val=&quot;32&quot;/&gt;&lt;width val=&quot;865&quot;/&gt;&lt;height val=&quot;121&quot;/&gt;&lt;hasText val=&quot;1&quot;/&gt;&lt;/Image&gt;&lt;/ThreeDShapeInfo&gt;"/>
</p:tagLst>
</file>

<file path=ppt/tags/tag1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8&quot;/&gt;&lt;lineCharCount val=&quot;38&quot;/&gt;&lt;lineCharCount val=&quot;32&quot;/&gt;&lt;lineCharCount val=&quot;39&quot;/&gt;&lt;lineCharCount val=&quot;32&quot;/&gt;&lt;lineCharCount val=&quot;35&quot;/&gt;&lt;/TableIndex&gt;&lt;/ShapeTextInfo&gt;"/>
  <p:tag name="HTML_SHAPEINFO" val="&lt;ThreeDShapeInfo&gt;&lt;uuid val=&quot;{E8677DF0-6CBE-479D-BA5E-FA336FC9622B}&quot;/&gt;&lt;isInvalidForFieldText val=&quot;0&quot;/&gt;&lt;Image&gt;&lt;filename val=&quot;C:\Users\smorales\AppData\Local\Temp\CP7004180141967Session\CPTrustFolder7004180142014\PPTImport7004180270075\data\asimages\{E8677DF0-6CBE-479D-BA5E-FA336FC9622B}_37.png&quot;/&gt;&lt;left val=&quot;32&quot;/&gt;&lt;top val=&quot;158&quot;/&gt;&lt;width val=&quot;880&quot;/&gt;&lt;height val=&quot;486&quot;/&gt;&lt;hasText val=&quot;1&quot;/&gt;&lt;/Image&gt;&lt;/ThreeDShapeInfo&gt;"/>
</p:tagLst>
</file>

<file path=ppt/tags/tag1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9CC0F12A-5454-4F11-8432-70B6AC4875D3}&quot;/&gt;&lt;isInvalidForFieldText val=&quot;0&quot;/&gt;&lt;Image&gt;&lt;filename val=&quot;C:\Users\smorales\AppData\Local\Temp\CP7004180141967Session\CPTrustFolder7004180142014\PPTImport7004180270075\data\asimages\{9CC0F12A-5454-4F11-8432-70B6AC4875D3}_37.png&quot;/&gt;&lt;left val=&quot;768&quot;/&gt;&lt;top val=&quot;690&quot;/&gt;&lt;width val=&quot;169&quot;/&gt;&lt;height val=&quot;34&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A3AABD3C-1106-45A9-8A21-4B387D249050}&quot;/&gt;&lt;isInvalidForFieldText val=&quot;0&quot;/&gt;&lt;Image&gt;&lt;filename val=&quot;C:\Users\smorales\AppData\Local\Temp\CP7004180141967Session\CPTrustFolder7004180142014\PPTImport7004180270075\data\asimages\{A3AABD3C-1106-45A9-8A21-4B387D249050}_38.png&quot;/&gt;&lt;left val=&quot;48&quot;/&gt;&lt;top val=&quot;32&quot;/&gt;&lt;width val=&quot;865&quot;/&gt;&lt;height val=&quot;121&quot;/&gt;&lt;hasText val=&quot;1&quot;/&gt;&lt;/Image&gt;&lt;/ThreeDShapeInfo&gt;"/>
</p:tagLst>
</file>

<file path=ppt/tags/tag1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8&quot;/&gt;&lt;lineCharCount val=&quot;43&quot;/&gt;&lt;lineCharCount val=&quot;40&quot;/&gt;&lt;lineCharCount val=&quot;45&quot;/&gt;&lt;lineCharCount val=&quot;8&quot;/&gt;&lt;lineCharCount val=&quot;49&quot;/&gt;&lt;lineCharCount val=&quot;51&quot;/&gt;&lt;lineCharCount val=&quot;35&quot;/&gt;&lt;lineCharCount val=&quot;49&quot;/&gt;&lt;lineCharCount val=&quot;3&quot;/&gt;&lt;lineCharCount val=&quot;1&quot;/&gt;&lt;lineCharCount val=&quot;1&quot;/&gt;&lt;lineCharCount val=&quot;1&quot;/&gt;&lt;lineCharCount val=&quot;1&quot;/&gt;&lt;lineCharCount val=&quot;1&quot;/&gt;&lt;lineCharCount val=&quot;1&quot;/&gt;&lt;lineCharCount val=&quot;1&quot;/&gt;&lt;lineCharCount val=&quot;1&quot;/&gt;&lt;lineCharCount val=&quot;1&quot;/&gt;&lt;/TableIndex&gt;&lt;/ShapeTextInfo&gt;"/>
  <p:tag name="HTML_SHAPEINFO" val="&lt;ThreeDShapeInfo&gt;&lt;uuid val=&quot;{EDDBB006-DEF7-4C98-B480-650DE066BF30}&quot;/&gt;&lt;isInvalidForFieldText val=&quot;0&quot;/&gt;&lt;Image&gt;&lt;filename val=&quot;C:\Users\smorales\AppData\Local\Temp\CP7004180141967Session\CPTrustFolder7004180142014\PPTImport7004180270075\data\asimages\{EDDBB006-DEF7-4C98-B480-650DE066BF30}_38.png&quot;/&gt;&lt;left val=&quot;35&quot;/&gt;&lt;top val=&quot;162&quot;/&gt;&lt;width val=&quot;898&quot;/&gt;&lt;height val=&quot;551&quot;/&gt;&lt;hasText val=&quot;1&quot;/&gt;&lt;/Image&gt;&lt;/ThreeDShapeInfo&gt;"/>
</p:tagLst>
</file>

<file path=ppt/tags/tag1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 name="HTML_SHAPEINFO" val="&lt;ThreeDShapeInfo&gt;&lt;uuid val=&quot;{9AE7BF3C-886F-4B27-AB44-199B05A9ACE2}&quot;/&gt;&lt;isInvalidForFieldText val=&quot;0&quot;/&gt;&lt;Image&gt;&lt;filename val=&quot;C:\Users\smorales\AppData\Local\Temp\CP7004180141967Session\CPTrustFolder7004180142014\PPTImport7004180270075\data\asimages\{9AE7BF3C-886F-4B27-AB44-199B05A9ACE2}_39.png&quot;/&gt;&lt;left val=&quot;48&quot;/&gt;&lt;top val=&quot;32&quot;/&gt;&lt;width val=&quot;865&quot;/&gt;&lt;height val=&quot;121&quot;/&gt;&lt;hasText val=&quot;1&quot;/&gt;&lt;/Image&gt;&lt;/ThreeDShapeInfo&gt;"/>
</p:tagLst>
</file>

<file path=ppt/tags/tag1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2&quot;/&gt;&lt;lineCharCount val=&quot;44&quot;/&gt;&lt;lineCharCount val=&quot;44&quot;/&gt;&lt;lineCharCount val=&quot;42&quot;/&gt;&lt;/TableIndex&gt;&lt;/ShapeTextInfo&gt;"/>
  <p:tag name="HTML_SHAPEINFO" val="&lt;ThreeDShapeInfo&gt;&lt;uuid val=&quot;{49F23B62-5EBC-4728-8025-9D8B55C8A12E}&quot;/&gt;&lt;isInvalidForFieldText val=&quot;0&quot;/&gt;&lt;Image&gt;&lt;filename val=&quot;C:\Users\smorales\AppData\Local\Temp\CP7004180141967Session\CPTrustFolder7004180142014\PPTImport7004180270075\data\asimages\{49F23B62-5EBC-4728-8025-9D8B55C8A12E}_39.png&quot;/&gt;&lt;left val=&quot;31&quot;/&gt;&lt;top val=&quot;158&quot;/&gt;&lt;width val=&quot;882&quot;/&gt;&lt;height val=&quot;486&quot;/&gt;&lt;hasText val=&quot;1&quot;/&gt;&lt;/Image&gt;&lt;/ThreeDShapeInfo&gt;"/>
</p:tagLst>
</file>

<file path=ppt/tags/tag1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HTML_SHAPEINFO" val="&lt;ThreeDShapeInfo&gt;&lt;uuid val=&quot;{6E38465D-0325-4B43-883A-0E164D5B5CA3}&quot;/&gt;&lt;isInvalidForFieldText val=&quot;0&quot;/&gt;&lt;Image&gt;&lt;filename val=&quot;C:\Users\smorales\AppData\Local\Temp\CP7004180141967Session\CPTrustFolder7004180142014\PPTImport7004180270075\data\asimages\{6E38465D-0325-4B43-883A-0E164D5B5CA3}_39.png&quot;/&gt;&lt;left val=&quot;600&quot;/&gt;&lt;top val=&quot;690&quot;/&gt;&lt;width val=&quot;337&quot;/&gt;&lt;height val=&quot;34&quot;/&gt;&lt;hasText val=&quot;1&quot;/&gt;&lt;/Image&gt;&lt;/ThreeDShapeInfo&gt;"/>
</p:tagLst>
</file>

<file path=ppt/tags/tag1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23BC2AF7-C979-48E1-ADE1-69E3C6C29B37}&quot;/&gt;&lt;isInvalidForFieldText val=&quot;0&quot;/&gt;&lt;Image&gt;&lt;filename val=&quot;C:\Users\smorales\AppData\Local\Temp\CP7004180141967Session\CPTrustFolder7004180142014\PPTImport7004180270075\data\asimages\{23BC2AF7-C979-48E1-ADE1-69E3C6C29B37}_40.png&quot;/&gt;&lt;left val=&quot;48&quot;/&gt;&lt;top val=&quot;32&quot;/&gt;&lt;width val=&quot;865&quot;/&gt;&lt;height val=&quot;121&quot;/&gt;&lt;hasText val=&quot;1&quot;/&gt;&lt;/Image&gt;&lt;/ThreeDShapeInfo&gt;"/>
</p:tagLst>
</file>

<file path=ppt/tags/tag1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50B02CBD-B8D1-4EE0-AB84-B9F1F9D0F20D}&quot;/&gt;&lt;isInvalidForFieldText val=&quot;0&quot;/&gt;&lt;Image&gt;&lt;filename val=&quot;C:\Users\smorales\AppData\Local\Temp\CP7004180141967Session\CPTrustFolder7004180142014\PPTImport7004180270075\data\asimages\{50B02CBD-B8D1-4EE0-AB84-B9F1F9D0F20D}_40.png&quot;/&gt;&lt;left val=&quot;131&quot;/&gt;&lt;top val=&quot;224&quot;/&gt;&lt;width val=&quot;174&quot;/&gt;&lt;height val=&quot;52&quot;/&gt;&lt;hasText val=&quot;1&quot;/&gt;&lt;/Image&gt;&lt;/ThreeDShapeInfo&gt;"/>
</p:tagLst>
</file>

<file path=ppt/tags/tag1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5&quot;/&gt;&lt;lineCharCount val=&quot;21&quot;/&gt;&lt;lineCharCount val=&quot;13&quot;/&gt;&lt;lineCharCount val=&quot;20&quot;/&gt;&lt;lineCharCount val=&quot;22&quot;/&gt;&lt;lineCharCount val=&quot;8&quot;/&gt;&lt;lineCharCount val=&quot;25&quot;/&gt;&lt;lineCharCount val=&quot;10&quot;/&gt;&lt;/TableIndex&gt;&lt;/ShapeTextInfo&gt;"/>
  <p:tag name="HTML_SHAPEINFO" val="&lt;ThreeDShapeInfo&gt;&lt;uuid val=&quot;{CD22C62B-6E83-4564-9EA7-4844DE999922}&quot;/&gt;&lt;isInvalidForFieldText val=&quot;0&quot;/&gt;&lt;Image&gt;&lt;filename val=&quot;C:\Users\smorales\AppData\Local\Temp\CP7004180141967Session\CPTrustFolder7004180142014\PPTImport7004180270075\data\asimages\{CD22C62B-6E83-4564-9EA7-4844DE999922}_40.png&quot;/&gt;&lt;left val=&quot;87&quot;/&gt;&lt;top val=&quot;294&quot;/&gt;&lt;width val=&quot;248&quot;/&gt;&lt;height val=&quot;198&quot;/&gt;&lt;hasText val=&quot;1&quot;/&gt;&lt;/Image&gt;&lt;/ThreeDShapeInfo&gt;"/>
</p:tagLst>
</file>

<file path=ppt/tags/tag1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E2914465-07E4-4701-B3E5-0DF9212E02DE}&quot;/&gt;&lt;isInvalidForFieldText val=&quot;0&quot;/&gt;&lt;Image&gt;&lt;filename val=&quot;C:\Users\smorales\AppData\Local\Temp\CP7004180141967Session\CPTrustFolder7004180142014\PPTImport7004180270075\data\asimages\{E2914465-07E4-4701-B3E5-0DF9212E02DE}_40.png&quot;/&gt;&lt;left val=&quot;392&quot;/&gt;&lt;top val=&quot;224&quot;/&gt;&lt;width val=&quot;177&quot;/&gt;&lt;height val=&quot;52&quot;/&gt;&lt;hasText val=&quot;1&quot;/&gt;&lt;/Image&gt;&lt;/ThreeDShapeInfo&gt;"/>
</p:tagLst>
</file>

<file path=ppt/tags/tag1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2&quot;/&gt;&lt;lineCharCount val=&quot;12&quot;/&gt;&lt;lineCharCount val=&quot;18&quot;/&gt;&lt;lineCharCount val=&quot;10&quot;/&gt;&lt;lineCharCount val=&quot;21&quot;/&gt;&lt;lineCharCount val=&quot;20&quot;/&gt;&lt;lineCharCount val=&quot;17&quot;/&gt;&lt;lineCharCount val=&quot;19&quot;/&gt;&lt;lineCharCount val=&quot;23&quot;/&gt;&lt;lineCharCount val=&quot;16&quot;/&gt;&lt;lineCharCount val=&quot;17&quot;/&gt;&lt;/TableIndex&gt;&lt;/ShapeTextInfo&gt;"/>
  <p:tag name="HTML_SHAPEINFO" val="&lt;ThreeDShapeInfo&gt;&lt;uuid val=&quot;{DC0AFD87-5302-451E-AAA9-2983D4B69BB9}&quot;/&gt;&lt;isInvalidForFieldText val=&quot;0&quot;/&gt;&lt;Image&gt;&lt;filename val=&quot;C:\Users\smorales\AppData\Local\Temp\CP7004180141967Session\CPTrustFolder7004180142014\PPTImport7004180270075\data\asimages\{DC0AFD87-5302-451E-AAA9-2983D4B69BB9}_40.png&quot;/&gt;&lt;left val=&quot;359&quot;/&gt;&lt;top val=&quot;294&quot;/&gt;&lt;width val=&quot;248&quot;/&gt;&lt;height val=&quot;265&quot;/&gt;&lt;hasText val=&quot;1&quot;/&gt;&lt;/Image&gt;&lt;/ThreeDShapeInfo&gt;"/>
</p:tagLst>
</file>

<file path=ppt/tags/tag1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 name="HTML_SHAPEINFO" val="&lt;ThreeDShapeInfo&gt;&lt;uuid val=&quot;{D20F83DB-74F4-4840-9EC5-CAE03E6D3CD6}&quot;/&gt;&lt;isInvalidForFieldText val=&quot;0&quot;/&gt;&lt;Image&gt;&lt;filename val=&quot;C:\Users\smorales\AppData\Local\Temp\CP7004180141967Session\CPTrustFolder7004180142014\PPTImport7004180270075\data\asimages\{D20F83DB-74F4-4840-9EC5-CAE03E6D3CD6}_40.png&quot;/&gt;&lt;left val=&quot;675&quot;/&gt;&lt;top val=&quot;224&quot;/&gt;&lt;width val=&quot;174&quot;/&gt;&lt;height val=&quot;52&quot;/&gt;&lt;hasText val=&quot;1&quot;/&gt;&lt;/Image&gt;&lt;/ThreeDShapeInfo&gt;"/>
</p:tagLst>
</file>

<file path=ppt/tags/tag1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8&quot;/&gt;&lt;lineCharCount val=&quot;16&quot;/&gt;&lt;lineCharCount val=&quot;21&quot;/&gt;&lt;lineCharCount val=&quot;20&quot;/&gt;&lt;/TableIndex&gt;&lt;/ShapeTextInfo&gt;"/>
  <p:tag name="HTML_SHAPEINFO" val="&lt;ThreeDShapeInfo&gt;&lt;uuid val=&quot;{79E543F8-7C47-4DAA-9F28-2D54EAAD630F}&quot;/&gt;&lt;isInvalidForFieldText val=&quot;0&quot;/&gt;&lt;Image&gt;&lt;filename val=&quot;C:\Users\smorales\AppData\Local\Temp\CP7004180141967Session\CPTrustFolder7004180142014\PPTImport7004180270075\data\asimages\{79E543F8-7C47-4DAA-9F28-2D54EAAD630F}_40.png&quot;/&gt;&lt;left val=&quot;631&quot;/&gt;&lt;top val=&quot;294&quot;/&gt;&lt;width val=&quot;242&quot;/&gt;&lt;height val=&quot;108&quot;/&gt;&lt;hasText val=&quot;1&quot;/&gt;&lt;/Image&gt;&lt;/ThreeDShapeInfo&gt;"/>
</p:tagLst>
</file>

<file path=ppt/tags/tag1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 name="HTML_SHAPEINFO" val="&lt;ThreeDShapeInfo&gt;&lt;uuid val=&quot;{F4767981-A59D-4A4C-AA87-609AA36E6988}&quot;/&gt;&lt;isInvalidForFieldText val=&quot;0&quot;/&gt;&lt;Image&gt;&lt;filename val=&quot;C:\Users\smorales\AppData\Local\Temp\CP7004180141967Session\CPTrustFolder7004180142014\PPTImport7004180270075\data\asimages\{F4767981-A59D-4A4C-AA87-609AA36E6988}_40.png&quot;/&gt;&lt;left val=&quot;656&quot;/&gt;&lt;top val=&quot;688&quot;/&gt;&lt;width val=&quot;303&quot;/&gt;&lt;height val=&quot;34&quot;/&gt;&lt;hasText val=&quot;1&quot;/&gt;&lt;/Image&gt;&lt;/ThreeDShapeInfo&gt;"/>
</p:tagLst>
</file>

<file path=ppt/tags/tag1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 name="HTML_SHAPEINFO" val="&lt;ThreeDShapeInfo&gt;&lt;uuid val=&quot;{EBC39AEB-8049-4074-BEFB-507EDEE21B01}&quot;/&gt;&lt;isInvalidForFieldText val=&quot;0&quot;/&gt;&lt;Image&gt;&lt;filename val=&quot;C:\Users\smorales\AppData\Local\Temp\CP7004180141967Session\CPTrustFolder7004180142014\PPTImport7004180270075\data\asimages\{EBC39AEB-8049-4074-BEFB-507EDEE21B01}_41.png&quot;/&gt;&lt;left val=&quot;48&quot;/&gt;&lt;top val=&quot;32&quot;/&gt;&lt;width val=&quot;865&quot;/&gt;&lt;height val=&quot;121&quot;/&gt;&lt;hasText val=&quot;1&quot;/&gt;&lt;/Image&gt;&lt;/ThreeDShapeInfo&gt;"/>
</p:tagLst>
</file>

<file path=ppt/tags/tag1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3&quot;/&gt;&lt;lineCharCount val=&quot;18&quot;/&gt;&lt;lineCharCount val=&quot;8&quot;/&gt;&lt;lineCharCount val=&quot;20&quot;/&gt;&lt;lineCharCount val=&quot;13&quot;/&gt;&lt;lineCharCount val=&quot;16&quot;/&gt;&lt;/TableIndex&gt;&lt;/ShapeTextInfo&gt;"/>
  <p:tag name="HTML_SHAPEINFO" val="&lt;ThreeDShapeInfo&gt;&lt;uuid val=&quot;{4E346D00-3148-4C2D-A8FF-C6E7CEAB2E1A}&quot;/&gt;&lt;isInvalidForFieldText val=&quot;0&quot;/&gt;&lt;Image&gt;&lt;filename val=&quot;C:\Users\smorales\AppData\Local\Temp\CP7004180141967Session\CPTrustFolder7004180142014\PPTImport7004180270075\data\asimages\{4E346D00-3148-4C2D-A8FF-C6E7CEAB2E1A}_41.png&quot;/&gt;&lt;left val=&quot;31&quot;/&gt;&lt;top val=&quot;158&quot;/&gt;&lt;width val=&quot;882&quot;/&gt;&lt;height val=&quot;486&quot;/&gt;&lt;hasText val=&quot;1&quot;/&gt;&lt;/Image&gt;&lt;/ThreeDShapeInfo&gt;"/>
</p:tagLst>
</file>

<file path=ppt/tags/tag1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HTML_SHAPEINFO" val="&lt;ThreeDShapeInfo&gt;&lt;uuid val=&quot;{E945A5A6-4418-48C1-AE9B-D259B2E21FDB}&quot;/&gt;&lt;isInvalidForFieldText val=&quot;0&quot;/&gt;&lt;Image&gt;&lt;filename val=&quot;C:\Users\smorales\AppData\Local\Temp\CP7004180141967Session\CPTrustFolder7004180142014\PPTImport7004180270075\data\asimages\{E945A5A6-4418-48C1-AE9B-D259B2E21FDB}_42.png&quot;/&gt;&lt;left val=&quot;48&quot;/&gt;&lt;top val=&quot;32&quot;/&gt;&lt;width val=&quot;865&quot;/&gt;&lt;height val=&quot;121&quot;/&gt;&lt;hasText val=&quot;1&quot;/&gt;&lt;/Image&gt;&lt;/ThreeDShapeInfo&gt;"/>
</p:tagLst>
</file>

<file path=ppt/tags/tag158.xml><?xml version="1.0" encoding="utf-8"?>
<p:tagLst xmlns:a="http://schemas.openxmlformats.org/drawingml/2006/main" xmlns:r="http://schemas.openxmlformats.org/officeDocument/2006/relationships" xmlns:p="http://schemas.openxmlformats.org/presentationml/2006/main">
  <p:tag name="HTML_SHAPEINFO" val="&lt;ThreeDShapeInfo&gt;&lt;uuid val=&quot;{D8589089-ADB6-4C76-A455-A195061C3F07}&quot;/&gt;&lt;isInvalidForFieldText val=&quot;0&quot;/&gt;&lt;Image&gt;&lt;filename val=&quot;C:\Users\smorales\AppData\Local\Temp\CP7004180141967Session\CPTrustFolder7004180142014\PPTImport7004180270075\data\asimages\{D8589089-ADB6-4C76-A455-A195061C3F07}_42.png&quot;/&gt;&lt;left val=&quot;72&quot;/&gt;&lt;top val=&quot;168&quot;/&gt;&lt;width val=&quot;815&quot;/&gt;&lt;height val=&quot;474&quot;/&gt;&lt;hasText val=&quot;1&quot;/&gt;&lt;/Image&gt;&lt;/ThreeDShapeInfo&gt;"/>
</p:tagLst>
</file>

<file path=ppt/tags/tag1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quot;/&gt;&lt;/TableIndex&gt;&lt;/ShapeTextInfo&gt;"/>
  <p:tag name="HTML_SHAPEINFO" val="&lt;ThreeDShapeInfo&gt;&lt;uuid val=&quot;{352A1D53-9B86-4BFC-B31B-13338F09DADD}&quot;/&gt;&lt;isInvalidForFieldText val=&quot;0&quot;/&gt;&lt;Image&gt;&lt;filename val=&quot;C:\Users\smorales\AppData\Local\Temp\CP7004180141967Session\CPTrustFolder7004180142014\PPTImport7004180270075\data\asimages\{352A1D53-9B86-4BFC-B31B-13338F09DADD}_42.png&quot;/&gt;&lt;left val=&quot;416&quot;/&gt;&lt;top val=&quot;372&quot;/&gt;&lt;width val=&quot;132&quot;/&gt;&lt;height val=&quot;68&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DD806E78-038C-4E82-AD46-27B5155B05C4}&quot;/&gt;&lt;isInvalidForFieldText val=&quot;0&quot;/&gt;&lt;Image&gt;&lt;filename val=&quot;C:\Users\smorales\AppData\Local\Temp\CP7004180141967Session\CPTrustFolder7004180142014\PPTImport7004180270075\data\asimages\{DD806E78-038C-4E82-AD46-27B5155B05C4}_3.png&quot;/&gt;&lt;left val=&quot;48&quot;/&gt;&lt;top val=&quot;32&quot;/&gt;&lt;width val=&quot;865&quot;/&gt;&lt;height val=&quot;121&quot;/&gt;&lt;hasText val=&quot;1&quot;/&gt;&lt;/Image&gt;&lt;/ThreeDShapeInfo&gt;"/>
</p:tagLst>
</file>

<file path=ppt/tags/tag1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1AD16DDC-3C51-4CA7-ACC7-A73C858FF451}&quot;/&gt;&lt;isInvalidForFieldText val=&quot;0&quot;/&gt;&lt;Image&gt;&lt;filename val=&quot;C:\Users\smorales\AppData\Local\Temp\CP7004180141967Session\CPTrustFolder7004180142014\PPTImport7004180270075\data\asimages\{1AD16DDC-3C51-4CA7-ACC7-A73C858FF451}_42.png&quot;/&gt;&lt;left val=&quot;768&quot;/&gt;&lt;top val=&quot;688&quot;/&gt;&lt;width val=&quot;191&quot;/&gt;&lt;height val=&quot;34&quot;/&gt;&lt;hasText val=&quot;1&quot;/&gt;&lt;/Image&gt;&lt;/ThreeDShapeInfo&gt;"/>
</p:tagLst>
</file>

<file path=ppt/tags/tag1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6&quot;/&gt;&lt;lineCharCount val=&quot;23&quot;/&gt;&lt;lineCharCount val=&quot;21&quot;/&gt;&lt;lineCharCount val=&quot;24&quot;/&gt;&lt;lineCharCount val=&quot;13&quot;/&gt;&lt;lineCharCount val=&quot;17&quot;/&gt;&lt;lineCharCount val=&quot;18&quot;/&gt;&lt;lineCharCount val=&quot;1&quot;/&gt;&lt;lineCharCount val=&quot;1&quot;/&gt;&lt;/TableIndex&gt;&lt;/ShapeTextInfo&gt;"/>
</p:tagLst>
</file>

<file path=ppt/tags/tag1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6&quot;/&gt;&lt;lineCharCount val=&quot;18&quot;/&gt;&lt;lineCharCount val=&quot;20&quot;/&gt;&lt;lineCharCount val=&quot;24&quot;/&gt;&lt;lineCharCount val=&quot;12&quot;/&gt;&lt;lineCharCount val=&quot;14&quot;/&gt;&lt;lineCharCount val=&quot;10&quot;/&gt;&lt;lineCharCount val=&quot;12&quot;/&gt;&lt;lineCharCount val=&quot;27&quot;/&gt;&lt;lineCharCount val=&quot;17&quot;/&gt;&lt;lineCharCount val=&quot;4&quot;/&gt;&lt;/TableIndex&gt;&lt;/ShapeTextInfo&gt;"/>
</p:tagLst>
</file>

<file path=ppt/tags/tag1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10&quot;/&gt;&lt;/TableIndex&gt;&lt;/ShapeTextInfo&gt;"/>
  <p:tag name="HTML_SHAPEINFO" val="&lt;ThreeDShapeInfo&gt;&lt;uuid val=&quot;{4987A705-7639-4759-8E19-BF9089CCADA3}&quot;/&gt;&lt;isInvalidForFieldText val=&quot;0&quot;/&gt;&lt;Image&gt;&lt;filename val=&quot;C:\Users\smorales\AppData\Local\Temp\CP7004180141967Session\CPTrustFolder7004180142014\PPTImport7004180270075\data\asimages\{4987A705-7639-4759-8E19-BF9089CCADA3}_43.png&quot;/&gt;&lt;left val=&quot;48&quot;/&gt;&lt;top val=&quot;20&quot;/&gt;&lt;width val=&quot;865&quot;/&gt;&lt;height val=&quot;160&quot;/&gt;&lt;hasText val=&quot;1&quot;/&gt;&lt;/Image&gt;&lt;/ThreeDShapeInfo&gt;"/>
</p:tagLst>
</file>

<file path=ppt/tags/tag1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6&quot;/&gt;&lt;lineCharCount val=&quot;16&quot;/&gt;&lt;lineCharCount val=&quot;5&quot;/&gt;&lt;/TableIndex&gt;&lt;/ShapeTextInfo&gt;"/>
</p:tagLst>
</file>

<file path=ppt/tags/tag1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3&quot;/&gt;&lt;lineCharCount val=&quot;9&quot;/&gt;&lt;/TableIndex&gt;&lt;/ShapeTextInfo&gt;"/>
</p:tagLst>
</file>

<file path=ppt/tags/tag1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8&quot;/&gt;&lt;/TableIndex&gt;&lt;/ShapeTextInfo&gt;"/>
</p:tagLst>
</file>

<file path=ppt/tags/tag1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38&quot;/&gt;&lt;lineCharCount val=&quot;37&quot;/&gt;&lt;lineCharCount val=&quot;1&quot;/&gt;&lt;lineCharCount val=&quot;60&quot;/&gt;&lt;lineCharCount val=&quot;56&quot;/&gt;&lt;lineCharCount val=&quot;57&quot;/&gt;&lt;lineCharCount val=&quot;44&quot;/&gt;&lt;lineCharCount val=&quot;55&quot;/&gt;&lt;lineCharCount val=&quot;51&quot;/&gt;&lt;lineCharCount val=&quot;35&quot;/&gt;&lt;/TableIndex&gt;&lt;/ShapeTextInfo&gt;"/>
  <p:tag name="HTML_SHAPEINFO" val="&lt;ThreeDShapeInfo&gt;&lt;uuid val=&quot;{EBCD5051-EDED-44C3-9A50-5FA30DC807AB}&quot;/&gt;&lt;isInvalidForFieldText val=&quot;0&quot;/&gt;&lt;Image&gt;&lt;filename val=&quot;C:\Users\smorales\AppData\Local\Temp\CP7004180141967Session\CPTrustFolder7004180142014\PPTImport7004180270075\data\asimages\{EBCD5051-EDED-44C3-9A50-5FA30DC807AB}_3.png&quot;/&gt;&lt;left val=&quot;36&quot;/&gt;&lt;top val=&quot;158&quot;/&gt;&lt;width val=&quot;888&quot;/&gt;&lt;height val=&quot;486&quot;/&gt;&lt;hasText val=&quot;1&quot;/&gt;&lt;/Image&gt;&lt;/ThreeDShapeInfo&gt;"/>
</p:tagLst>
</file>

<file path=ppt/tags/tag1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17&quot;/&gt;&lt;lineCharCount val=&quot;10&quot;/&gt;&lt;lineCharCount val=&quot;15&quot;/&gt;&lt;lineCharCount val=&quot;18&quot;/&gt;&lt;lineCharCount val=&quot;12&quot;/&gt;&lt;/TableIndex&gt;&lt;/ShapeTextInfo&gt;"/>
  <p:tag name="HTML_SHAPEINFO" val="&lt;ThreeDShapeInfo&gt;&lt;uuid val=&quot;{7C6524FB-A5EF-4DDB-A186-5C15314AAEFC}&quot;/&gt;&lt;isInvalidForFieldText val=&quot;0&quot;/&gt;&lt;Image&gt;&lt;filename val=&quot;C:\Users\smorales\AppData\Local\Temp\CP7004180141967Session\CPTrustFolder7004180142014\PPTImport7004180270075\data\asimages\{7C6524FB-A5EF-4DDB-A186-5C15314AAEFC}_43.png&quot;/&gt;&lt;left val=&quot;688&quot;/&gt;&lt;top val=&quot;128&quot;/&gt;&lt;width val=&quot;249&quot;/&gt;&lt;height val=&quot;110&quot;/&gt;&lt;hasText val=&quot;1&quot;/&gt;&lt;/Image&gt;&lt;/ThreeDShapeInfo&gt;"/>
</p:tagLst>
</file>

<file path=ppt/tags/tag1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8&quot;/&gt;&lt;/TableIndex&gt;&lt;/ShapeTextInfo&gt;"/>
</p:tagLst>
</file>

<file path=ppt/tags/tag1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6&quot;/&gt;&lt;lineCharCount val=&quot;21&quot;/&gt;&lt;lineCharCount val=&quot;10&quot;/&gt;&lt;lineCharCount val=&quot;20&quot;/&gt;&lt;lineCharCount val=&quot;27&quot;/&gt;&lt;/TableIndex&gt;&lt;/ShapeTextInfo&gt;"/>
  <p:tag name="HTML_SHAPEINFO" val="&lt;ThreeDShapeInfo&gt;&lt;uuid val=&quot;{F494CB78-A452-4D10-AC24-871024B6BE1A}&quot;/&gt;&lt;isInvalidForFieldText val=&quot;0&quot;/&gt;&lt;Image&gt;&lt;filename val=&quot;C:\Users\smorales\AppData\Local\Temp\CP7004180141967Session\CPTrustFolder7004180142014\PPTImport7004180270075\data\asimages\{F494CB78-A452-4D10-AC24-871024B6BE1A}_43.png&quot;/&gt;&lt;left val=&quot;688&quot;/&gt;&lt;top val=&quot;247&quot;/&gt;&lt;width val=&quot;249&quot;/&gt;&lt;height val=&quot;110&quot;/&gt;&lt;hasText val=&quot;1&quot;/&gt;&lt;/Image&gt;&lt;/ThreeDShapeInfo&gt;"/>
</p:tagLst>
</file>

<file path=ppt/tags/tag1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9&quot;/&gt;&lt;/TableIndex&gt;&lt;/ShapeTextInfo&gt;"/>
</p:tagLst>
</file>

<file path=ppt/tags/tag1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8&quot;/&gt;&lt;/TableIndex&gt;&lt;/ShapeTextInfo&gt;"/>
</p:tagLst>
</file>

<file path=ppt/tags/tag1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5&quot;/&gt;&lt;lineCharCount val=&quot;17&quot;/&gt;&lt;lineCharCount val=&quot;26&quot;/&gt;&lt;lineCharCount val=&quot;23&quot;/&gt;&lt;lineCharCount val=&quot;25&quot;/&gt;&lt;lineCharCount val=&quot;25&quot;/&gt;&lt;/TableIndex&gt;&lt;/ShapeTextInfo&gt;"/>
  <p:tag name="HTML_SHAPEINFO" val="&lt;ThreeDShapeInfo&gt;&lt;uuid val=&quot;{D06EC8B8-817E-4F58-920B-9BDFF50E5BD4}&quot;/&gt;&lt;isInvalidForFieldText val=&quot;0&quot;/&gt;&lt;Image&gt;&lt;filename val=&quot;C:\Users\smorales\AppData\Local\Temp\CP7004180141967Session\CPTrustFolder7004180142014\PPTImport7004180270075\data\asimages\{D06EC8B8-817E-4F58-920B-9BDFF50E5BD4}_43.png&quot;/&gt;&lt;left val=&quot;688&quot;/&gt;&lt;top val=&quot;363&quot;/&gt;&lt;width val=&quot;249&quot;/&gt;&lt;height val=&quot;130&quot;/&gt;&lt;hasText val=&quot;1&quot;/&gt;&lt;/Image&gt;&lt;/ThreeDShapeInfo&gt;"/>
</p:tagLst>
</file>

<file path=ppt/tags/tag1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8&quot;/&gt;&lt;/TableIndex&gt;&lt;/ShapeTextInfo&gt;"/>
</p:tagLst>
</file>

<file path=ppt/tags/tag1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66F6A786-E579-4C94-904F-3ED29BE2B3C1}&quot;/&gt;&lt;isInvalidForFieldText val=&quot;0&quot;/&gt;&lt;Image&gt;&lt;filename val=&quot;C:\Users\smorales\AppData\Local\Temp\CP7004180141967Session\CPTrustFolder7004180142014\PPTImport7004180270075\data\asimages\{66F6A786-E579-4C94-904F-3ED29BE2B3C1}_5.png&quot;/&gt;&lt;left val=&quot;48&quot;/&gt;&lt;top val=&quot;32&quot;/&gt;&lt;width val=&quot;865&quot;/&gt;&lt;height val=&quot;121&quot;/&gt;&lt;hasText val=&quot;1&quot;/&gt;&lt;/Image&gt;&lt;/ThreeDShapeInfo&gt;"/>
</p:tagLst>
</file>

<file path=ppt/tags/tag1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3&quot;/&gt;&lt;lineCharCount val=&quot;24&quot;/&gt;&lt;lineCharCount val=&quot;16&quot;/&gt;&lt;lineCharCount val=&quot;29&quot;/&gt;&lt;lineCharCount val=&quot;27&quot;/&gt;&lt;lineCharCount val=&quot;13&quot;/&gt;&lt;lineCharCount val=&quot;23&quot;/&gt;&lt;/TableIndex&gt;&lt;/ShapeTextInfo&gt;"/>
  <p:tag name="HTML_SHAPEINFO" val="&lt;ThreeDShapeInfo&gt;&lt;uuid val=&quot;{E162CACC-4B37-46D0-BF68-B14A3A23D41A}&quot;/&gt;&lt;isInvalidForFieldText val=&quot;0&quot;/&gt;&lt;Image&gt;&lt;filename val=&quot;C:\Users\smorales\AppData\Local\Temp\CP7004180141967Session\CPTrustFolder7004180142014\PPTImport7004180270075\data\asimages\{E162CACC-4B37-46D0-BF68-B14A3A23D41A}_43.png&quot;/&gt;&lt;left val=&quot;688&quot;/&gt;&lt;top val=&quot;496&quot;/&gt;&lt;width val=&quot;252&quot;/&gt;&lt;height val=&quot;149&quot;/&gt;&lt;hasText val=&quot;1&quot;/&gt;&lt;/Image&gt;&lt;/ThreeDShapeInfo&gt;"/>
</p:tagLst>
</file>

<file path=ppt/tags/tag1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HTML_SHAPEINFO" val="&lt;ThreeDShapeInfo&gt;&lt;uuid val=&quot;{FE8A5C79-BC42-47CA-B881-D36C5D6E329A}&quot;/&gt;&lt;isInvalidForFieldText val=&quot;0&quot;/&gt;&lt;Image&gt;&lt;filename val=&quot;C:\Users\smorales\AppData\Local\Temp\CP7004180141967Session\CPTrustFolder7004180142014\PPTImport7004180270075\data\asimages\{FE8A5C79-BC42-47CA-B881-D36C5D6E329A}_44.png&quot;/&gt;&lt;left val=&quot;48&quot;/&gt;&lt;top val=&quot;28&quot;/&gt;&lt;width val=&quot;865&quot;/&gt;&lt;height val=&quot;121&quot;/&gt;&lt;hasText val=&quot;1&quot;/&gt;&lt;/Image&gt;&lt;/ThreeDShapeInfo&gt;"/>
</p:tagLst>
</file>

<file path=ppt/tags/tag1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1&quot;/&gt;&lt;lineCharCount val=&quot;39&quot;/&gt;&lt;lineCharCount val=&quot;34&quot;/&gt;&lt;/TableIndex&gt;&lt;/ShapeTextInfo&gt;"/>
  <p:tag name="HTML_SHAPEINFO" val="&lt;ThreeDShapeInfo&gt;&lt;uuid val=&quot;{8055501F-A0F3-4B57-B492-229144E15EAB}&quot;/&gt;&lt;isInvalidForFieldText val=&quot;0&quot;/&gt;&lt;Image&gt;&lt;filename val=&quot;C:\Users\smorales\AppData\Local\Temp\CP7004180141967Session\CPTrustFolder7004180142014\PPTImport7004180270075\data\asimages\{8055501F-A0F3-4B57-B492-229144E15EAB}_44.png&quot;/&gt;&lt;left val=&quot;43&quot;/&gt;&lt;top val=&quot;144&quot;/&gt;&lt;width val=&quot;431&quot;/&gt;&lt;height val=&quot;110&quot;/&gt;&lt;hasText val=&quot;1&quot;/&gt;&lt;/Image&gt;&lt;/ThreeDShapeInfo&gt;"/>
</p:tagLst>
</file>

<file path=ppt/tags/tag1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17&quot;/&gt;&lt;lineCharCount val=&quot;13&quot;/&gt;&lt;lineCharCount val=&quot;15&quot;/&gt;&lt;lineCharCount val=&quot;19&quot;/&gt;&lt;lineCharCount val=&quot;13&quot;/&gt;&lt;lineCharCount val=&quot;31&quot;/&gt;&lt;lineCharCount val=&quot;10&quot;/&gt;&lt;lineCharCount val=&quot;19&quot;/&gt;&lt;lineCharCount val=&quot;13&quot;/&gt;&lt;lineCharCount val=&quot;33&quot;/&gt;&lt;lineCharCount val=&quot;21&quot;/&gt;&lt;lineCharCount val=&quot;24&quot;/&gt;&lt;lineCharCount val=&quot;20&quot;/&gt;&lt;lineCharCount val=&quot;27&quot;/&gt;&lt;lineCharCount val=&quot;11&quot;/&gt;&lt;/TableIndex&gt;&lt;/ShapeTextInfo&gt;"/>
  <p:tag name="HTML_SHAPEINFO" val="&lt;ThreeDShapeInfo&gt;&lt;uuid val=&quot;{F4B02236-CF92-4410-9DC3-30C351569CBC}&quot;/&gt;&lt;isInvalidForFieldText val=&quot;0&quot;/&gt;&lt;Image&gt;&lt;filename val=&quot;C:\Users\smorales\AppData\Local\Temp\CP7004180141967Session\CPTrustFolder7004180142014\PPTImport7004180270075\data\asimages\{F4B02236-CF92-4410-9DC3-30C351569CBC}_44.png&quot;/&gt;&lt;left val=&quot;40&quot;/&gt;&lt;top val=&quot;244&quot;/&gt;&lt;width val=&quot;432&quot;/&gt;&lt;height val=&quot;376&quot;/&gt;&lt;hasText val=&quot;1&quot;/&gt;&lt;/Image&gt;&lt;/ThreeDShapeInfo&gt;"/>
</p:tagLst>
</file>

<file path=ppt/tags/tag1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4&quot;/&gt;&lt;lineCharCount val=&quot;36&quot;/&gt;&lt;lineCharCount val=&quot;33&quot;/&gt;&lt;/TableIndex&gt;&lt;/ShapeTextInfo&gt;"/>
  <p:tag name="HTML_SHAPEINFO" val="&lt;ThreeDShapeInfo&gt;&lt;uuid val=&quot;{3C7A9E89-6DFB-4914-8AE4-3BEBC6D602E8}&quot;/&gt;&lt;isInvalidForFieldText val=&quot;0&quot;/&gt;&lt;Image&gt;&lt;filename val=&quot;C:\Users\smorales\AppData\Local\Temp\CP7004180141967Session\CPTrustFolder7004180142014\PPTImport7004180270075\data\asimages\{3C7A9E89-6DFB-4914-8AE4-3BEBC6D602E8}_44.png&quot;/&gt;&lt;left val=&quot;483&quot;/&gt;&lt;top val=&quot;143&quot;/&gt;&lt;width val=&quot;434&quot;/&gt;&lt;height val=&quot;110&quot;/&gt;&lt;hasText val=&quot;1&quot;/&gt;&lt;/Image&gt;&lt;/ThreeDShapeInfo&gt;"/>
</p:tagLst>
</file>

<file path=ppt/tags/tag1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8&quot;/&gt;&lt;lineCharCount val=&quot;17&quot;/&gt;&lt;lineCharCount val=&quot;45&quot;/&gt;&lt;lineCharCount val=&quot;38&quot;/&gt;&lt;lineCharCount val=&quot;37&quot;/&gt;&lt;lineCharCount val=&quot;13&quot;/&gt;&lt;lineCharCount val=&quot;27&quot;/&gt;&lt;lineCharCount val=&quot;47&quot;/&gt;&lt;lineCharCount val=&quot;27&quot;/&gt;&lt;lineCharCount val=&quot;29&quot;/&gt;&lt;lineCharCount val=&quot;47&quot;/&gt;&lt;lineCharCount val=&quot;21&quot;/&gt;&lt;lineCharCount val=&quot;40&quot;/&gt;&lt;lineCharCount val=&quot;19&quot;/&gt;&lt;lineCharCount val=&quot;29&quot;/&gt;&lt;lineCharCount val=&quot;38&quot;/&gt;&lt;lineCharCount val=&quot;38&quot;/&gt;&lt;lineCharCount val=&quot;46&quot;/&gt;&lt;lineCharCount val=&quot;10&quot;/&gt;&lt;/TableIndex&gt;&lt;/ShapeTextInfo&gt;"/>
  <p:tag name="HTML_SHAPEINFO" val="&lt;ThreeDShapeInfo&gt;&lt;uuid val=&quot;{664385B7-F6FB-41BA-BE83-9128721D87C6}&quot;/&gt;&lt;isInvalidForFieldText val=&quot;0&quot;/&gt;&lt;Image&gt;&lt;filename val=&quot;C:\Users\smorales\AppData\Local\Temp\CP7004180141967Session\CPTrustFolder7004180142014\PPTImport7004180270075\data\asimages\{664385B7-F6FB-41BA-BE83-9128721D87C6}_44.png&quot;/&gt;&lt;left val=&quot;480&quot;/&gt;&lt;top val=&quot;244&quot;/&gt;&lt;width val=&quot;434&quot;/&gt;&lt;height val=&quot;406&quot;/&gt;&lt;hasText val=&quot;1&quot;/&gt;&lt;/Image&gt;&lt;/ThreeDShapeInfo&gt;"/>
</p:tagLst>
</file>

<file path=ppt/tags/tag1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6&quot;/&gt;&lt;/TableIndex&gt;&lt;/ShapeTextInfo&gt;"/>
  <p:tag name="HTML_SHAPEINFO" val="&lt;ThreeDShapeInfo&gt;&lt;uuid val=&quot;{82A81452-E346-478A-BECC-D3A1A3531E4C}&quot;/&gt;&lt;isInvalidForFieldText val=&quot;0&quot;/&gt;&lt;Image&gt;&lt;filename val=&quot;C:\Users\smorales\AppData\Local\Temp\CP7004180141967Session\CPTrustFolder7004180142014\PPTImport7004180270075\data\asimages\{82A81452-E346-478A-BECC-D3A1A3531E4C}_44.png&quot;/&gt;&lt;left val=&quot;231&quot;/&gt;&lt;top val=&quot;672&quot;/&gt;&lt;width val=&quot;730&quot;/&gt;&lt;height val=&quot;51&quot;/&gt;&lt;hasText val=&quot;1&quot;/&gt;&lt;/Image&gt;&lt;/ThreeDShapeInfo&gt;"/>
</p:tagLst>
</file>

<file path=ppt/tags/tag1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3&quot;/&gt;&lt;lineCharCount val=&quot;10&quot;/&gt;&lt;/TableIndex&gt;&lt;/ShapeTextInfo&gt;"/>
  <p:tag name="HTML_SHAPEINFO" val="&lt;ThreeDShapeInfo&gt;&lt;uuid val=&quot;{32D3EBFE-CC49-4BCC-8C2A-0B8AD4142FB8}&quot;/&gt;&lt;isInvalidForFieldText val=&quot;0&quot;/&gt;&lt;Image&gt;&lt;filename val=&quot;C:\Users\smorales\AppData\Local\Temp\CP7004180141967Session\CPTrustFolder7004180142014\PPTImport7004180270075\data\asimages\{32D3EBFE-CC49-4BCC-8C2A-0B8AD4142FB8}_45.png&quot;/&gt;&lt;left val=&quot;48&quot;/&gt;&lt;top val=&quot;20&quot;/&gt;&lt;width val=&quot;865&quot;/&gt;&lt;height val=&quot;160&quot;/&gt;&lt;hasText val=&quot;1&quot;/&gt;&lt;/Image&gt;&lt;/ThreeDShapeInfo&gt;"/>
</p:tagLst>
</file>

<file path=ppt/tags/tag1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68&quot;/&gt;&lt;lineCharCount val=&quot;22&quot;/&gt;&lt;lineCharCount val=&quot;74&quot;/&gt;&lt;lineCharCount val=&quot;67&quot;/&gt;&lt;lineCharCount val=&quot;72&quot;/&gt;&lt;lineCharCount val=&quot;7&quot;/&gt;&lt;lineCharCount val=&quot;61&quot;/&gt;&lt;lineCharCount val=&quot;48&quot;/&gt;&lt;lineCharCount val=&quot;70&quot;/&gt;&lt;lineCharCount val=&quot;68&quot;/&gt;&lt;lineCharCount val=&quot;7&quot;/&gt;&lt;lineCharCount val=&quot;51&quot;/&gt;&lt;/TableIndex&gt;&lt;/ShapeTextInfo&gt;"/>
  <p:tag name="HTML_SHAPEINFO" val="&lt;ThreeDShapeInfo&gt;&lt;uuid val=&quot;{985F8506-1DE0-4226-B7A6-DEBCDFC29238}&quot;/&gt;&lt;isInvalidForFieldText val=&quot;0&quot;/&gt;&lt;Image&gt;&lt;filename val=&quot;C:\Users\smorales\AppData\Local\Temp\CP7004180141967Session\CPTrustFolder7004180142014\PPTImport7004180270075\data\asimages\{985F8506-1DE0-4226-B7A6-DEBCDFC29238}_45.png&quot;/&gt;&lt;left val=&quot;48&quot;/&gt;&lt;top val=&quot;164&quot;/&gt;&lt;width val=&quot;877&quot;/&gt;&lt;height val=&quot;480&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04F5FB35-AEBA-4BD5-83B3-9C27D6ED3067}&quot;/&gt;&lt;isInvalidForFieldText val=&quot;0&quot;/&gt;&lt;Image&gt;&lt;filename val=&quot;C:\Users\smorales\AppData\Local\Temp\CP7004180141967Session\CPTrustFolder7004180142014\PPTImport7004180270075\data\asimages\{04F5FB35-AEBA-4BD5-83B3-9C27D6ED3067}_5.png&quot;/&gt;&lt;left val=&quot;160&quot;/&gt;&lt;top val=&quot;146&quot;/&gt;&lt;width val=&quot;641&quot;/&gt;&lt;height val=&quot;428&quot;/&gt;&lt;hasText val=&quot;1&quot;/&gt;&lt;/Image&gt;&lt;/ThreeDShapeInfo&gt;"/>
</p:tagLst>
</file>

<file path=ppt/tags/tag1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6F9EF4E1-87C8-4338-B54A-0CE078211881}&quot;/&gt;&lt;isInvalidForFieldText val=&quot;0&quot;/&gt;&lt;Image&gt;&lt;filename val=&quot;C:\Users\smorales\AppData\Local\Temp\CP7004180141967Session\CPTrustFolder7004180142014\PPTImport7004180270075\data\asimages\{6F9EF4E1-87C8-4338-B54A-0CE078211881}_46.png&quot;/&gt;&lt;left val=&quot;52&quot;/&gt;&lt;top val=&quot;451&quot;/&gt;&lt;width val=&quot;840&quot;/&gt;&lt;height val=&quot;156&quot;/&gt;&lt;hasText val=&quot;1&quot;/&gt;&lt;/Image&gt;&lt;/ThreeDShapeInfo&gt;"/>
</p:tagLst>
</file>

<file path=ppt/tags/tag1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5&quot;/&gt;&lt;/TableIndex&gt;&lt;/ShapeTextInfo&gt;"/>
  <p:tag name="HTML_SHAPEINFO" val="&lt;ThreeDShapeInfo&gt;&lt;uuid val=&quot;{A43008D6-01C4-4893-85E7-4C9ACC1554E9}&quot;/&gt;&lt;isInvalidForFieldText val=&quot;0&quot;/&gt;&lt;Image&gt;&lt;filename val=&quot;C:\Users\smorales\AppData\Local\Temp\CP7004180141967Session\CPTrustFolder7004180142014\PPTImport7004180270075\data\asimages\{A43008D6-01C4-4893-85E7-4C9ACC1554E9}_47.png&quot;/&gt;&lt;left val=&quot;48&quot;/&gt;&lt;top val=&quot;20&quot;/&gt;&lt;width val=&quot;865&quot;/&gt;&lt;height val=&quot;160&quot;/&gt;&lt;hasText val=&quot;1&quot;/&gt;&lt;/Image&gt;&lt;/ThreeDShapeInfo&gt;"/>
</p:tagLst>
</file>

<file path=ppt/tags/tag192.xml><?xml version="1.0" encoding="utf-8"?>
<p:tagLst xmlns:a="http://schemas.openxmlformats.org/drawingml/2006/main" xmlns:r="http://schemas.openxmlformats.org/officeDocument/2006/relationships" xmlns:p="http://schemas.openxmlformats.org/presentationml/2006/main">
  <p:tag name="HTML_SHAPEINFO" val="&lt;ThreeDShapeInfo&gt;&lt;uuid val=&quot;{0E635BB1-793C-4E48-9151-CB423D8FC387}&quot;/&gt;&lt;isInvalidForFieldText val=&quot;0&quot;/&gt;&lt;Image&gt;&lt;filename val=&quot;C:\Users\smorales\AppData\Local\Temp\CP7004180141967Session\CPTrustFolder7004180142014\PPTImport7004180270075\data\asimages\{0E635BB1-793C-4E48-9151-CB423D8FC387}_47.png&quot;/&gt;&lt;left val=&quot;42&quot;/&gt;&lt;top val=&quot;159&quot;/&gt;&lt;width val=&quot;872&quot;/&gt;&lt;height val=&quot;459&quot;/&gt;&lt;hasText val=&quot;1&quot;/&gt;&lt;/Image&gt;&lt;/ThreeDShapeInfo&gt;"/>
</p:tagLst>
</file>

<file path=ppt/tags/tag1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1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1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89&quot;/&gt;&lt;lineCharCount val=&quot;98&quot;/&gt;&lt;lineCharCount val=&quot;24&quot;/&gt;&lt;lineCharCount val=&quot;105&quot;/&gt;&lt;lineCharCount val=&quot;16&quot;/&gt;&lt;/TableIndex&gt;&lt;/ShapeTextInfo&gt;"/>
</p:tagLst>
</file>

<file path=ppt/tags/tag1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0A6CF02C-0E89-4EF3-80A5-D4257421F461}&quot;/&gt;&lt;isInvalidForFieldText val=&quot;0&quot;/&gt;&lt;Image&gt;&lt;filename val=&quot;C:\Users\smorales\AppData\Local\Temp\CP7004180141967Session\CPTrustFolder7004180142014\PPTImport7004180270075\data\asimages\{0A6CF02C-0E89-4EF3-80A5-D4257421F461}_5.png&quot;/&gt;&lt;left val=&quot;712&quot;/&gt;&lt;top val=&quot;684&quot;/&gt;&lt;width val=&quot;225&quot;/&gt;&lt;height val=&quot;34&quot;/&gt;&lt;hasText val=&quot;1&quot;/&gt;&lt;/Image&gt;&lt;/ThreeDShapeInfo&gt;"/>
</p:tagLst>
</file>

<file path=ppt/tags/tag2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98&quot;/&gt;&lt;lineCharCount val=&quot;23&quot;/&gt;&lt;lineCharCount val=&quot;70&quot;/&gt;&lt;lineCharCount val=&quot;104&quot;/&gt;&lt;lineCharCount val=&quot;24&quot;/&gt;&lt;/TableIndex&gt;&lt;/ShapeTextInfo&gt;"/>
</p:tagLst>
</file>

<file path=ppt/tags/tag2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Lst>
</file>

<file path=ppt/tags/tag2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98&quot;/&gt;&lt;lineCharCount val=&quot;108&quot;/&gt;&lt;lineCharCount val=&quot;97&quot;/&gt;&lt;lineCharCount val=&quot;76&quot;/&gt;&lt;/TableIndex&gt;&lt;/ShapeTextInfo&gt;"/>
</p:tagLst>
</file>

<file path=ppt/tags/tag2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8&quot;/&gt;&lt;/TableIndex&gt;&lt;/ShapeTextInfo&gt;"/>
  <p:tag name="HTML_SHAPEINFO" val="&lt;ThreeDShapeInfo&gt;&lt;uuid val=&quot;{DA6E67E7-8831-4EAC-A645-A861CA772915}&quot;/&gt;&lt;isInvalidForFieldText val=&quot;0&quot;/&gt;&lt;Image&gt;&lt;filename val=&quot;C:\Users\smorales\AppData\Local\Temp\CP7004180141967Session\CPTrustFolder7004180142014\PPTImport7004180270075\data\asimages\{DA6E67E7-8831-4EAC-A645-A861CA772915}_48.png&quot;/&gt;&lt;left val=&quot;48&quot;/&gt;&lt;top val=&quot;20&quot;/&gt;&lt;width val=&quot;865&quot;/&gt;&lt;height val=&quot;160&quot;/&gt;&lt;hasText val=&quot;1&quot;/&gt;&lt;/Image&gt;&lt;/ThreeDShapeInfo&gt;"/>
</p:tagLst>
</file>

<file path=ppt/tags/tag207.xml><?xml version="1.0" encoding="utf-8"?>
<p:tagLst xmlns:a="http://schemas.openxmlformats.org/drawingml/2006/main" xmlns:r="http://schemas.openxmlformats.org/officeDocument/2006/relationships" xmlns:p="http://schemas.openxmlformats.org/presentationml/2006/main">
  <p:tag name="HTML_SHAPEINFO" val="&lt;ThreeDShapeInfo&gt;&lt;uuid val=&quot;{5F7E19FD-C986-4751-943C-1F87BE050ABF}&quot;/&gt;&lt;isInvalidForFieldText val=&quot;0&quot;/&gt;&lt;Image&gt;&lt;filename val=&quot;C:\Users\smorales\AppData\Local\Temp\CP7004180141967Session\CPTrustFolder7004180142014\PPTImport7004180270075\data\asimages\{5F7E19FD-C986-4751-943C-1F87BE050ABF}_48.png&quot;/&gt;&lt;left val=&quot;42&quot;/&gt;&lt;top val=&quot;172&quot;/&gt;&lt;width val=&quot;874&quot;/&gt;&lt;height val=&quot;478&quot;/&gt;&lt;hasText val=&quot;1&quot;/&gt;&lt;/Image&gt;&lt;/ThreeDShapeInfo&gt;"/>
</p:tagLst>
</file>

<file path=ppt/tags/tag2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2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341774FC-21C1-474A-ACFF-CCA2DE88C7FC}&quot;/&gt;&lt;isInvalidForFieldText val=&quot;0&quot;/&gt;&lt;Image&gt;&lt;filename val=&quot;C:\Users\smorales\AppData\Local\Temp\CP7004180141967Session\CPTrustFolder7004180142014\PPTImport7004180270075\data\asimages\{341774FC-21C1-474A-ACFF-CCA2DE88C7FC}_6.png&quot;/&gt;&lt;left val=&quot;52&quot;/&gt;&lt;top val=&quot;451&quot;/&gt;&lt;width val=&quot;840&quot;/&gt;&lt;height val=&quot;156&quot;/&gt;&lt;hasText val=&quot;1&quot;/&gt;&lt;/Image&gt;&lt;/ThreeDShapeInfo&gt;"/>
</p:tagLst>
</file>

<file path=ppt/tags/tag2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Lst>
</file>

<file path=ppt/tags/tag2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74&quot;/&gt;&lt;lineCharCount val=&quot;43&quot;/&gt;&lt;/TableIndex&gt;&lt;/ShapeTextInfo&gt;"/>
</p:tagLst>
</file>

<file path=ppt/tags/tag2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2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0&quot;/&gt;&lt;lineCharCount val=&quot;32&quot;/&gt;&lt;/TableIndex&gt;&lt;/ShapeTextInfo&gt;"/>
</p:tagLst>
</file>

<file path=ppt/tags/tag2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Lst>
</file>

<file path=ppt/tags/tag2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784B7BD1-E6CC-4BEC-A366-AFADAE1D9665}&quot;/&gt;&lt;isInvalidForFieldText val=&quot;0&quot;/&gt;&lt;Image&gt;&lt;filename val=&quot;C:\Users\smorales\AppData\Local\Temp\CP7004180141967Session\CPTrustFolder7004180142014\PPTImport7004180270075\data\asimages\{784B7BD1-E6CC-4BEC-A366-AFADAE1D9665}_7.png&quot;/&gt;&lt;left val=&quot;48&quot;/&gt;&lt;top val=&quot;32&quot;/&gt;&lt;width val=&quot;865&quot;/&gt;&lt;height val=&quot;121&quot;/&gt;&lt;hasText val=&quot;1&quot;/&gt;&lt;/Image&gt;&lt;/ThreeDShapeInfo&gt;"/>
</p:tagLst>
</file>

<file path=ppt/tags/tag2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84&quot;/&gt;&lt;lineCharCount val=&quot;8&quot;/&gt;&lt;/TableIndex&gt;&lt;/ShapeTextInfo&gt;"/>
</p:tagLst>
</file>

<file path=ppt/tags/tag2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Lst>
</file>

<file path=ppt/tags/tag2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71&quot;/&gt;&lt;lineCharCount val=&quot;74&quot;/&gt;&lt;lineCharCount val=&quot;30&quot;/&gt;&lt;/TableIndex&gt;&lt;/ShapeTextInfo&gt;"/>
</p:tagLst>
</file>

<file path=ppt/tags/tag2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HTML_SHAPEINFO" val="&lt;ThreeDShapeInfo&gt;&lt;uuid val=&quot;{0634D5D7-AAE8-44AC-AD5A-7D0285444799}&quot;/&gt;&lt;isInvalidForFieldText val=&quot;0&quot;/&gt;&lt;Image&gt;&lt;filename val=&quot;C:\Users\smorales\AppData\Local\Temp\CP7004180141967Session\CPTrustFolder7004180142014\PPTImport7004180270075\data\asimages\{0634D5D7-AAE8-44AC-AD5A-7D0285444799}_49.png&quot;/&gt;&lt;left val=&quot;48&quot;/&gt;&lt;top val=&quot;32&quot;/&gt;&lt;width val=&quot;865&quot;/&gt;&lt;height val=&quot;121&quot;/&gt;&lt;hasText val=&quot;1&quot;/&gt;&lt;/Image&gt;&lt;/ThreeDShapeInfo&gt;"/>
</p:tagLst>
</file>

<file path=ppt/tags/tag226.xml><?xml version="1.0" encoding="utf-8"?>
<p:tagLst xmlns:a="http://schemas.openxmlformats.org/drawingml/2006/main" xmlns:r="http://schemas.openxmlformats.org/officeDocument/2006/relationships" xmlns:p="http://schemas.openxmlformats.org/presentationml/2006/main">
  <p:tag name="HTML_SHAPEINFO" val="&lt;ThreeDShapeInfo&gt;&lt;uuid val=&quot;{389336DE-4F47-4440-B82D-2387977B0DC1}&quot;/&gt;&lt;isInvalidForFieldText val=&quot;0&quot;/&gt;&lt;Image&gt;&lt;filename val=&quot;C:\Users\smorales\AppData\Local\Temp\CP7004180141967Session\CPTrustFolder7004180142014\PPTImport7004180270075\data\asimages\{389336DE-4F47-4440-B82D-2387977B0DC1}_49.png&quot;/&gt;&lt;left val=&quot;90&quot;/&gt;&lt;top val=&quot;168&quot;/&gt;&lt;width val=&quot;751&quot;/&gt;&lt;height val=&quot;476&quot;/&gt;&lt;hasText val=&quot;1&quot;/&gt;&lt;/Image&gt;&lt;/ThreeDShapeInfo&gt;"/>
</p:tagLst>
</file>

<file path=ppt/tags/tag2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2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quot;/&gt;&lt;lineCharCount val=&quot;26&quot;/&gt;&lt;lineCharCount val=&quot;13&quot;/&gt;&lt;lineCharCount val=&quot;14&quot;/&gt;&lt;lineCharCount val=&quot;23&quot;/&gt;&lt;lineCharCount val=&quot;20&quot;/&gt;&lt;lineCharCount val=&quot;22&quot;/&gt;&lt;lineCharCount val=&quot;13&quot;/&gt;&lt;lineCharCount val=&quot;23&quot;/&gt;&lt;lineCharCount val=&quot;15&quot;/&gt;&lt;/TableIndex&gt;&lt;/ShapeTextInfo&gt;"/>
  <p:tag name="HTML_SHAPEINFO" val="&lt;ThreeDShapeInfo&gt;&lt;uuid val=&quot;{E4CA5586-1E8E-4273-B990-AAEFCB0229E2}&quot;/&gt;&lt;isInvalidForFieldText val=&quot;0&quot;/&gt;&lt;Image&gt;&lt;filename val=&quot;C:\Users\smorales\AppData\Local\Temp\CP7004180141967Session\CPTrustFolder7004180142014\PPTImport7004180270075\data\asimages\{E4CA5586-1E8E-4273-B990-AAEFCB0229E2}_7.png&quot;/&gt;&lt;left val=&quot;38&quot;/&gt;&lt;top val=&quot;163&quot;/&gt;&lt;width val=&quot;439&quot;/&gt;&lt;height val=&quot;481&quot;/&gt;&lt;hasText val=&quot;1&quot;/&gt;&lt;/Image&gt;&lt;/ThreeDShapeInfo&gt;"/>
</p:tagLst>
</file>

<file path=ppt/tags/tag2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2&quot;/&gt;&lt;lineCharCount val=&quot;22&quot;/&gt;&lt;/TableIndex&gt;&lt;/ShapeTextInfo&gt;"/>
</p:tagLst>
</file>

<file path=ppt/tags/tag2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7&quot;/&gt;&lt;lineCharCount val=&quot;8&quot;/&gt;&lt;lineCharCount val=&quot;7&quot;/&gt;&lt;/TableIndex&gt;&lt;/ShapeTextInfo&gt;"/>
</p:tagLst>
</file>

<file path=ppt/tags/tag2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1&quot;/&gt;&lt;lineCharCount val=&quot;36&quot;/&gt;&lt;/TableIndex&gt;&lt;/ShapeTextInfo&gt;"/>
</p:tagLst>
</file>

<file path=ppt/tags/tag2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4&quot;/&gt;&lt;lineCharCount val=&quot;10&quot;/&gt;&lt;lineCharCount val=&quot;10&quot;/&gt;&lt;lineCharCount val=&quot;7&quot;/&gt;&lt;/TableIndex&gt;&lt;/ShapeTextInfo&gt;"/>
</p:tagLst>
</file>

<file path=ppt/tags/tag2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8&quot;/&gt;&lt;lineCharCount val=&quot;4&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5&quot;/&gt;&lt;lineCharCount val=&quot;23&quot;/&gt;&lt;lineCharCount val=&quot;24&quot;/&gt;&lt;lineCharCount val=&quot;8&quot;/&gt;&lt;lineCharCount val=&quot;23&quot;/&gt;&lt;lineCharCount val=&quot;24&quot;/&gt;&lt;lineCharCount val=&quot;8&quot;/&gt;&lt;/TableIndex&gt;&lt;/ShapeTextInfo&gt;"/>
  <p:tag name="HTML_SHAPEINFO" val="&lt;ThreeDShapeInfo&gt;&lt;uuid val=&quot;{FD49CF9B-157A-4CFD-8B02-64BC638E5B5F}&quot;/&gt;&lt;isInvalidForFieldText val=&quot;0&quot;/&gt;&lt;Image&gt;&lt;filename val=&quot;C:\Users\smorales\AppData\Local\Temp\CP7004180141967Session\CPTrustFolder7004180142014\PPTImport7004180270075\data\asimages\{FD49CF9B-157A-4CFD-8B02-64BC638E5B5F}_7.png&quot;/&gt;&lt;left val=&quot;475&quot;/&gt;&lt;top val=&quot;162&quot;/&gt;&lt;width val=&quot;438&quot;/&gt;&lt;height val=&quot;482&quot;/&gt;&lt;hasText val=&quot;1&quot;/&gt;&lt;/Image&gt;&lt;/ThreeDShapeInfo&gt;"/>
</p:tagLst>
</file>

<file path=ppt/tags/tag2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85939E9B-326B-4BF7-8450-19E3CF589D74}&quot;/&gt;&lt;isInvalidForFieldText val=&quot;0&quot;/&gt;&lt;Image&gt;&lt;filename val=&quot;C:\Users\smorales\AppData\Local\Temp\CP7004180141967Session\CPTrustFolder7004180142014\PPTImport7004180270075\data\asimages\{85939E9B-326B-4BF7-8450-19E3CF589D74}_50.png&quot;/&gt;&lt;left val=&quot;48&quot;/&gt;&lt;top val=&quot;32&quot;/&gt;&lt;width val=&quot;865&quot;/&gt;&lt;height val=&quot;121&quot;/&gt;&lt;hasText val=&quot;1&quot;/&gt;&lt;/Image&gt;&lt;/ThreeDShapeInfo&gt;"/>
</p:tagLst>
</file>

<file path=ppt/tags/tag2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45&quot;/&gt;&lt;lineCharCount val=&quot;46&quot;/&gt;&lt;lineCharCount val=&quot;43&quot;/&gt;&lt;lineCharCount val=&quot;17&quot;/&gt;&lt;lineCharCount val=&quot;43&quot;/&gt;&lt;lineCharCount val=&quot;44&quot;/&gt;&lt;lineCharCount val=&quot;45&quot;/&gt;&lt;lineCharCount val=&quot;21&quot;/&gt;&lt;lineCharCount val=&quot;47&quot;/&gt;&lt;/TableIndex&gt;&lt;/ShapeTextInfo&gt;"/>
  <p:tag name="HTML_SHAPEINFO" val="&lt;ThreeDShapeInfo&gt;&lt;uuid val=&quot;{050EDC9B-806B-43FC-80EE-9C2DFF6D6466}&quot;/&gt;&lt;isInvalidForFieldText val=&quot;0&quot;/&gt;&lt;Image&gt;&lt;filename val=&quot;C:\Users\smorales\AppData\Local\Temp\CP7004180141967Session\CPTrustFolder7004180142014\PPTImport7004180270075\data\asimages\{050EDC9B-806B-43FC-80EE-9C2DFF6D6466}_50.png&quot;/&gt;&lt;left val=&quot;36&quot;/&gt;&lt;top val=&quot;162&quot;/&gt;&lt;width val=&quot;876&quot;/&gt;&lt;height val=&quot;482&quot;/&gt;&lt;hasText val=&quot;1&quot;/&gt;&lt;/Image&gt;&lt;/ThreeDShapeInfo&gt;"/>
</p:tagLst>
</file>

<file path=ppt/tags/tag2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9CF259D4-26FD-4417-BE3A-03C3FC298C09}&quot;/&gt;&lt;isInvalidForFieldText val=&quot;0&quot;/&gt;&lt;Image&gt;&lt;filename val=&quot;C:\Users\smorales\AppData\Local\Temp\CP7004180141967Session\CPTrustFolder7004180142014\PPTImport7004180270075\data\asimages\{9CF259D4-26FD-4417-BE3A-03C3FC298C09}_49.png&quot;/&gt;&lt;left val=&quot;824&quot;/&gt;&lt;top val=&quot;688&quot;/&gt;&lt;width val=&quot;201&quot;/&gt;&lt;height val=&quot;34&quot;/&gt;&lt;hasText val=&quot;1&quot;/&gt;&lt;/Image&gt;&lt;/ThreeDShapeInfo&gt;"/>
</p:tagLst>
</file>

<file path=ppt/tags/tag2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D71490CB-D2B4-4A41-A5FA-385437FA4C09}&quot;/&gt;&lt;isInvalidForFieldText val=&quot;0&quot;/&gt;&lt;Image&gt;&lt;filename val=&quot;C:\Users\smorales\AppData\Local\Temp\CP7004180141967Session\CPTrustFolder7004180142014\PPTImport7004180270075\data\asimages\{D71490CB-D2B4-4A41-A5FA-385437FA4C09}_51.png&quot;/&gt;&lt;left val=&quot;48&quot;/&gt;&lt;top val=&quot;32&quot;/&gt;&lt;width val=&quot;865&quot;/&gt;&lt;height val=&quot;121&quot;/&gt;&lt;hasText val=&quot;1&quot;/&gt;&lt;/Image&gt;&lt;/ThreeDShapeInfo&gt;"/>
</p:tagLst>
</file>

<file path=ppt/tags/tag2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1&quot;/&gt;&lt;lineCharCount val=&quot;31&quot;/&gt;&lt;lineCharCount val=&quot;58&quot;/&gt;&lt;lineCharCount val=&quot;57&quot;/&gt;&lt;lineCharCount val=&quot;69&quot;/&gt;&lt;lineCharCount val=&quot;66&quot;/&gt;&lt;lineCharCount val=&quot;70&quot;/&gt;&lt;lineCharCount val=&quot;55&quot;/&gt;&lt;/TableIndex&gt;&lt;/ShapeTextInfo&gt;"/>
  <p:tag name="HTML_SHAPEINFO" val="&lt;ThreeDShapeInfo&gt;&lt;uuid val=&quot;{F51E9512-E53F-4418-A10A-2D12E30BF9A7}&quot;/&gt;&lt;isInvalidForFieldText val=&quot;0&quot;/&gt;&lt;Image&gt;&lt;filename val=&quot;C:\Users\smorales\AppData\Local\Temp\CP7004180141967Session\CPTrustFolder7004180142014\PPTImport7004180270075\data\asimages\{F51E9512-E53F-4418-A10A-2D12E30BF9A7}_51.png&quot;/&gt;&lt;left val=&quot;40&quot;/&gt;&lt;top val=&quot;164&quot;/&gt;&lt;width val=&quot;872&quot;/&gt;&lt;height val=&quot;480&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92BCE8E9-B62F-4306-8A35-4D39514B62B1}&quot;/&gt;&lt;isInvalidForFieldText val=&quot;0&quot;/&gt;&lt;Image&gt;&lt;filename val=&quot;C:\Users\smorales\AppData\Local\Temp\CP7004180141967Session\CPTrustFolder7004180142014\PPTImport7004180270075\data\asimages\{92BCE8E9-B62F-4306-8A35-4D39514B62B1}_7.png&quot;/&gt;&lt;left val=&quot;696&quot;/&gt;&lt;top val=&quot;691&quot;/&gt;&lt;width val=&quot;449&quot;/&gt;&lt;height val=&quot;34&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0A6CF02C-0E89-4EF3-80A5-D4257421F461}&quot;/&gt;&lt;isInvalidForFieldText val=&quot;0&quot;/&gt;&lt;Image&gt;&lt;filename val=&quot;C:\Users\smorales\AppData\Local\Temp\CP7004180141967Session\CPTrustFolder7004180142014\PPTImport7004180270075\data\asimages\{0A6CF02C-0E89-4EF3-80A5-D4257421F461}_5.png&quot;/&gt;&lt;left val=&quot;712&quot;/&gt;&lt;top val=&quot;684&quot;/&gt;&lt;width val=&quot;225&quot;/&gt;&lt;height val=&quot;34&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972C8413-80CD-468F-95A7-CFC06688E659}&quot;/&gt;&lt;isInvalidForFieldText val=&quot;0&quot;/&gt;&lt;Image&gt;&lt;filename val=&quot;C:\Users\smorales\AppData\Local\Temp\CP7004180141967Session\CPTrustFolder7004180142014\PPTImport7004180270075\data\asimages\{972C8413-80CD-468F-95A7-CFC06688E659}_8.png&quot;/&gt;&lt;left val=&quot;48&quot;/&gt;&lt;top val=&quot;32&quot;/&gt;&lt;width val=&quot;865&quot;/&gt;&lt;height val=&quot;121&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1&quot;/&gt;&lt;lineCharCount val=&quot;40&quot;/&gt;&lt;lineCharCount val=&quot;32&quot;/&gt;&lt;lineCharCount val=&quot;12&quot;/&gt;&lt;lineCharCount val=&quot;37&quot;/&gt;&lt;/TableIndex&gt;&lt;/ShapeTextInfo&gt;"/>
  <p:tag name="HTML_SHAPEINFO" val="&lt;ThreeDShapeInfo&gt;&lt;uuid val=&quot;{7E93F525-F967-405A-8C94-8553D2A97AF8}&quot;/&gt;&lt;isInvalidForFieldText val=&quot;0&quot;/&gt;&lt;Image&gt;&lt;filename val=&quot;C:\Users\smorales\AppData\Local\Temp\CP7004180141967Session\CPTrustFolder7004180142014\PPTImport7004180270075\data\asimages\{7E93F525-F967-405A-8C94-8553D2A97AF8}_8.png&quot;/&gt;&lt;left val=&quot;32&quot;/&gt;&lt;top val=&quot;158&quot;/&gt;&lt;width val=&quot;892&quot;/&gt;&lt;height val=&quot;48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1C305EAB-F689-4364-B579-4D35626EDCA0}&quot;/&gt;&lt;isInvalidForFieldText val=&quot;0&quot;/&gt;&lt;Image&gt;&lt;filename val=&quot;C:\Users\smorales\AppData\Local\Temp\CP7004180141967Session\CPTrustFolder7004180142014\PPTImport7004180270075\data\asimages\{1C305EAB-F689-4364-B579-4D35626EDCA0}_9.png&quot;/&gt;&lt;left val=&quot;48&quot;/&gt;&lt;top val=&quot;32&quot;/&gt;&lt;width val=&quot;865&quot;/&gt;&lt;height val=&quot;121&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1&quot;/&gt;&lt;lineCharCount val=&quot;1&quot;/&gt;&lt;lineCharCount val=&quot;1&quot;/&gt;&lt;lineCharCount val=&quot;46&quot;/&gt;&lt;lineCharCount val=&quot;1&quot;/&gt;&lt;lineCharCount val=&quot;25&quot;/&gt;&lt;/TableIndex&gt;&lt;/ShapeTextInfo&gt;"/>
  <p:tag name="HTML_SHAPEINFO" val="&lt;ThreeDShapeInfo&gt;&lt;uuid val=&quot;{D5E39B51-23CF-4FB8-90B5-33AC9BD854D1}&quot;/&gt;&lt;isInvalidForFieldText val=&quot;0&quot;/&gt;&lt;Image&gt;&lt;filename val=&quot;C:\Users\smorales\AppData\Local\Temp\CP7004180141967Session\CPTrustFolder7004180142014\PPTImport7004180270075\data\asimages\{D5E39B51-23CF-4FB8-90B5-33AC9BD854D1}_9.png&quot;/&gt;&lt;left val=&quot;35&quot;/&gt;&lt;top val=&quot;162&quot;/&gt;&lt;width val=&quot;878&quot;/&gt;&lt;height val=&quot;482&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8&quot;/&gt;&lt;lineCharCount val=&quot;17&quot;/&gt;&lt;lineCharCount val=&quot;12&quot;/&gt;&lt;lineCharCount val=&quot;14&quot;/&gt;&lt;/TableIndex&gt;&lt;/ShapeTextInfo&gt;"/>
  <p:tag name="HTML_SHAPEINFO" val="&lt;ThreeDShapeInfo&gt;&lt;uuid val=&quot;{A5E4B783-6004-4B3E-B120-9400A4725736}&quot;/&gt;&lt;isInvalidForFieldText val=&quot;0&quot;/&gt;&lt;Image&gt;&lt;filename val=&quot;C:\Users\smorales\AppData\Local\Temp\CP7004180141967Session\CPTrustFolder7004180142014\PPTImport7004180270075\data\asimages\{A5E4B783-6004-4B3E-B120-9400A4725736}_9.png&quot;/&gt;&lt;left val=&quot;48&quot;/&gt;&lt;top val=&quot;264&quot;/&gt;&lt;width val=&quot;150&quot;/&gt;&lt;height val=&quot;9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8&quot;/&gt;&lt;/TableIndex&gt;&lt;/ShapeTextInfo&gt;"/>
  <p:tag name="HTML_SHAPEINFO" val="&lt;ThreeDShapeInfo&gt;&lt;uuid val=&quot;{63DD396A-D544-4D44-965A-EBAD5035B0F1}&quot;/&gt;&lt;isInvalidForFieldText val=&quot;0&quot;/&gt;&lt;Image&gt;&lt;filename val=&quot;C:\Users\smorales\AppData\Local\Temp\CP7004180141967Session\CPTrustFolder7004180142014\PPTImport7004180270075\data\asimages\{63DD396A-D544-4D44-965A-EBAD5035B0F1}_9.png&quot;/&gt;&lt;left val=&quot;700&quot;/&gt;&lt;top val=&quot;232&quot;/&gt;&lt;width val=&quot;188&quot;/&gt;&lt;height val=&quot;53&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0&quot;/&gt;&lt;lineCharCount val=&quot;20&quot;/&gt;&lt;lineCharCount val=&quot;19&quot;/&gt;&lt;lineCharCount val=&quot;21&quot;/&gt;&lt;lineCharCount val=&quot;14&quot;/&gt;&lt;lineCharCount val=&quot;13&quot;/&gt;&lt;/TableIndex&gt;&lt;/ShapeTextInfo&gt;"/>
  <p:tag name="HTML_SHAPEINFO" val="&lt;ThreeDShapeInfo&gt;&lt;uuid val=&quot;{A9F430EB-1181-4180-A91F-A386A084BF0A}&quot;/&gt;&lt;isInvalidForFieldText val=&quot;0&quot;/&gt;&lt;Image&gt;&lt;filename val=&quot;C:\Users\smorales\AppData\Local\Temp\CP7004180141967Session\CPTrustFolder7004180142014\PPTImport7004180270075\data\asimages\{A9F430EB-1181-4180-A91F-A386A084BF0A}_9.png&quot;/&gt;&lt;left val=&quot;264&quot;/&gt;&lt;top val=&quot;567&quot;/&gt;&lt;width val=&quot;175&quot;/&gt;&lt;height val=&quot;130&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2&quot;/&gt;&lt;lineCharCount val=&quot;21&quot;/&gt;&lt;lineCharCount val=&quot;21&quot;/&gt;&lt;lineCharCount val=&quot;16&quot;/&gt;&lt;/TableIndex&gt;&lt;/ShapeTextInfo&gt;"/>
  <p:tag name="HTML_SHAPEINFO" val="&lt;ThreeDShapeInfo&gt;&lt;uuid val=&quot;{A54638D3-FB59-480D-BB29-B8AD20017D1A}&quot;/&gt;&lt;isInvalidForFieldText val=&quot;0&quot;/&gt;&lt;Image&gt;&lt;filename val=&quot;C:\Users\smorales\AppData\Local\Temp\CP7004180141967Session\CPTrustFolder7004180142014\PPTImport7004180270075\data\asimages\{A54638D3-FB59-480D-BB29-B8AD20017D1A}_9.png&quot;/&gt;&lt;left val=&quot;644&quot;/&gt;&lt;top val=&quot;488&quot;/&gt;&lt;width val=&quot;195&quot;/&gt;&lt;height val=&quot;91&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6C15FAE2-39CE-4663-BA14-2DF7E243FBDD}&quot;/&gt;&lt;isInvalidForFieldText val=&quot;0&quot;/&gt;&lt;Image&gt;&lt;filename val=&quot;C:\Users\smorales\AppData\Local\Temp\CP7004180141967Session\CPTrustFolder7004180142014\PPTImport7004180270075\data\asimages\{6C15FAE2-39CE-4663-BA14-2DF7E243FBDD}_10.png&quot;/&gt;&lt;left val=&quot;48&quot;/&gt;&lt;top val=&quot;32&quot;/&gt;&lt;width val=&quot;865&quot;/&gt;&lt;height val=&quot;12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7&quot;/&gt;&lt;lineCharCount val=&quot;48&quot;/&gt;&lt;lineCharCount val=&quot;5&quot;/&gt;&lt;lineCharCount val=&quot;42&quot;/&gt;&lt;lineCharCount val=&quot;8&quot;/&gt;&lt;lineCharCount val=&quot;48&quot;/&gt;&lt;lineCharCount val=&quot;4&quot;/&gt;&lt;lineCharCount val=&quot;42&quot;/&gt;&lt;lineCharCount val=&quot;12&quot;/&gt;&lt;/TableIndex&gt;&lt;/ShapeTextInfo&gt;"/>
  <p:tag name="HTML_SHAPEINFO" val="&lt;ThreeDShapeInfo&gt;&lt;uuid val=&quot;{5D40F989-9E31-44B3-9D75-EDF27F6633F1}&quot;/&gt;&lt;isInvalidForFieldText val=&quot;0&quot;/&gt;&lt;Image&gt;&lt;filename val=&quot;C:\Users\smorales\AppData\Local\Temp\CP7004180141967Session\CPTrustFolder7004180142014\PPTImport7004180270075\data\asimages\{5D40F989-9E31-44B3-9D75-EDF27F6633F1}_10.png&quot;/&gt;&lt;left val=&quot;39&quot;/&gt;&lt;top val=&quot;163&quot;/&gt;&lt;width val=&quot;874&quot;/&gt;&lt;height val=&quot;481&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 name="HTML_SHAPEINFO" val="&lt;ThreeDShapeInfo&gt;&lt;uuid val=&quot;{5121C634-AEC0-4BE3-BA63-E26D8E44159F}&quot;/&gt;&lt;isInvalidForFieldText val=&quot;0&quot;/&gt;&lt;Image&gt;&lt;filename val=&quot;C:\Users\smorales\AppData\Local\Temp\CP7004180141967Session\CPTrustFolder7004180142014\PPTImport7004180270075\data\asimages\{5121C634-AEC0-4BE3-BA63-E26D8E44159F}_11.png&quot;/&gt;&lt;left val=&quot;118&quot;/&gt;&lt;top val=&quot;36&quot;/&gt;&lt;width val=&quot;811&quot;/&gt;&lt;height val=&quot;121&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INFO" val="&lt;ThreeDShapeInfo&gt;&lt;uuid val=&quot;{4687A097-A84A-493B-B005-C93BFA89348C}&quot;/&gt;&lt;isInvalidForFieldText val=&quot;0&quot;/&gt;&lt;Image&gt;&lt;filename val=&quot;C:\Users\smorales\AppData\Local\Temp\CP7004180141967Session\CPTrustFolder7004180142014\PPTImport7004180270075\data\asimages\{4687A097-A84A-493B-B005-C93BFA89348C}_11.png&quot;/&gt;&lt;left val=&quot;104&quot;/&gt;&lt;top val=&quot;131&quot;/&gt;&lt;width val=&quot;717&quot;/&gt;&lt;height val=&quot;53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635A2F1C-813C-4ABC-8319-2DC85D189904}&quot;/&gt;&lt;isInvalidForFieldText val=&quot;0&quot;/&gt;&lt;Image&gt;&lt;filename val=&quot;C:\Users\smorales\AppData\Local\Temp\CP7004180141967Session\CPTrustFolder7004180142014\PPTImport7004180270075\data\asimages\{635A2F1C-813C-4ABC-8319-2DC85D189904}_11.png&quot;/&gt;&lt;left val=&quot;784&quot;/&gt;&lt;top val=&quot;691&quot;/&gt;&lt;width val=&quot;257&quot;/&gt;&lt;height val=&quot;3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E50E2E3C-B04B-4231-AAC4-9F29D90002BA}&quot;/&gt;&lt;isInvalidForFieldText val=&quot;0&quot;/&gt;&lt;Image&gt;&lt;filename val=&quot;C:\Users\smorales\AppData\Local\Temp\CP7004180141967Session\CPTrustFolder7004180142014\PPTImport7004180270075\data\asimages\{E50E2E3C-B04B-4231-AAC4-9F29D90002BA}_12.png&quot;/&gt;&lt;left val=&quot;118&quot;/&gt;&lt;top val=&quot;36&quot;/&gt;&lt;width val=&quot;811&quot;/&gt;&lt;height val=&quot;121&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21&quot;/&gt;&lt;/TableIndex&gt;&lt;/ShapeTextInfo&gt;"/>
  <p:tag name="HTML_SHAPEINFO" val="&lt;ThreeDShapeInfo&gt;&lt;uuid val=&quot;{1D497D1F-0E49-4B38-AB96-9918A29C2D68}&quot;/&gt;&lt;isInvalidForFieldText val=&quot;0&quot;/&gt;&lt;Image&gt;&lt;filename val=&quot;C:\Users\smorales\AppData\Local\Temp\CP7004180141967Session\CPTrustFolder7004180142014\PPTImport7004180270075\data\asimages\{1D497D1F-0E49-4B38-AB96-9918A29C2D68}_12.png&quot;/&gt;&lt;left val=&quot;6&quot;/&gt;&lt;top val=&quot;132&quot;/&gt;&lt;width val=&quot;234&quot;/&gt;&lt;height val=&quot;98&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8&quot;/&gt;&lt;lineCharCount val=&quot;18&quot;/&gt;&lt;lineCharCount val=&quot;20&quot;/&gt;&lt;/TableIndex&gt;&lt;/ShapeTextInfo&gt;"/>
  <p:tag name="HTML_SHAPEINFO" val="&lt;ThreeDShapeInfo&gt;&lt;uuid val=&quot;{15E0C34D-7E54-421D-AAA0-8D6190C4A88C}&quot;/&gt;&lt;isInvalidForFieldText val=&quot;0&quot;/&gt;&lt;Image&gt;&lt;filename val=&quot;C:\Users\smorales\AppData\Local\Temp\CP7004180141967Session\CPTrustFolder7004180142014\PPTImport7004180270075\data\asimages\{15E0C34D-7E54-421D-AAA0-8D6190C4A88C}_12.png&quot;/&gt;&lt;left val=&quot;87&quot;/&gt;&lt;top val=&quot;255&quot;/&gt;&lt;width val=&quot;234&quot;/&gt;&lt;height val=&quot;98&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9&quot;/&gt;&lt;lineCharCount val=&quot;21&quot;/&gt;&lt;lineCharCount val=&quot;13&quot;/&gt;&lt;/TableIndex&gt;&lt;/ShapeTextInfo&gt;"/>
  <p:tag name="HTML_SHAPEINFO" val="&lt;ThreeDShapeInfo&gt;&lt;uuid val=&quot;{9AEC0747-CD52-46B7-9038-4A1B4469A8B2}&quot;/&gt;&lt;isInvalidForFieldText val=&quot;0&quot;/&gt;&lt;Image&gt;&lt;filename val=&quot;C:\Users\smorales\AppData\Local\Temp\CP7004180141967Session\CPTrustFolder7004180142014\PPTImport7004180270075\data\asimages\{9AEC0747-CD52-46B7-9038-4A1B4469A8B2}_12.png&quot;/&gt;&lt;left val=&quot;55&quot;/&gt;&lt;top val=&quot;391&quot;/&gt;&lt;width val=&quot;234&quot;/&gt;&lt;height val=&quot;98&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9&quot;/&gt;&lt;lineCharCount val=&quot;20&quot;/&gt;&lt;lineCharCount val=&quot;10&quot;/&gt;&lt;/TableIndex&gt;&lt;/ShapeTextInfo&gt;"/>
  <p:tag name="HTML_SHAPEINFO" val="&lt;ThreeDShapeInfo&gt;&lt;uuid val=&quot;{5A7355ED-82EC-465C-ADC8-88D21E0858BD}&quot;/&gt;&lt;isInvalidForFieldText val=&quot;0&quot;/&gt;&lt;Image&gt;&lt;filename val=&quot;C:\Users\smorales\AppData\Local\Temp\CP7004180141967Session\CPTrustFolder7004180142014\PPTImport7004180270075\data\asimages\{5A7355ED-82EC-465C-ADC8-88D21E0858BD}_12.png&quot;/&gt;&lt;left val=&quot;6&quot;/&gt;&lt;top val=&quot;540&quot;/&gt;&lt;width val=&quot;239&quot;/&gt;&lt;height val=&quot;8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7&quot;/&gt;&lt;lineCharCount val=&quot;3&quot;/&gt;&lt;/TableIndex&gt;&lt;/ShapeTextInfo&gt;"/>
  <p:tag name="HTML_SHAPEINFO" val="&lt;ThreeDShapeInfo&gt;&lt;uuid val=&quot;{B34CC73A-CD4C-4F0D-B9B1-4DEDA7F52E22}&quot;/&gt;&lt;isInvalidForFieldText val=&quot;0&quot;/&gt;&lt;Image&gt;&lt;filename val=&quot;C:\Users\smorales\AppData\Local\Temp\CP7004180141967Session\CPTrustFolder7004180142014\PPTImport7004180270075\data\asimages\{B34CC73A-CD4C-4F0D-B9B1-4DEDA7F52E22}_12.png&quot;/&gt;&lt;left val=&quot;387&quot;/&gt;&lt;top val=&quot;144&quot;/&gt;&lt;width val=&quot;234&quot;/&gt;&lt;height val=&quot;98&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0&quot;/&gt;&lt;/TableIndex&gt;&lt;/ShapeTextInfo&gt;"/>
  <p:tag name="HTML_SHAPEINFO" val="&lt;ThreeDShapeInfo&gt;&lt;uuid val=&quot;{28896AF5-F112-404D-A25A-FE2378E14AF5}&quot;/&gt;&lt;isInvalidForFieldText val=&quot;0&quot;/&gt;&lt;Image&gt;&lt;filename val=&quot;C:\Users\smorales\AppData\Local\Temp\CP7004180141967Session\CPTrustFolder7004180142014\PPTImport7004180270075\data\asimages\{28896AF5-F112-404D-A25A-FE2378E14AF5}_12.png&quot;/&gt;&lt;left val=&quot;351&quot;/&gt;&lt;top val=&quot;308&quot;/&gt;&lt;width val=&quot;234&quot;/&gt;&lt;height val=&quot;98&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8&quot;/&gt;&lt;lineCharCount val=&quot;15&quot;/&gt;&lt;lineCharCount val=&quot;10&quot;/&gt;&lt;/TableIndex&gt;&lt;/ShapeTextInfo&gt;"/>
  <p:tag name="HTML_SHAPEINFO" val="&lt;ThreeDShapeInfo&gt;&lt;uuid val=&quot;{9B82DCC2-CA18-45D3-B878-18D876B77382}&quot;/&gt;&lt;isInvalidForFieldText val=&quot;0&quot;/&gt;&lt;Image&gt;&lt;filename val=&quot;C:\Users\smorales\AppData\Local\Temp\CP7004180141967Session\CPTrustFolder7004180142014\PPTImport7004180270075\data\asimages\{9B82DCC2-CA18-45D3-B878-18D876B77382}_12.png&quot;/&gt;&lt;left val=&quot;447&quot;/&gt;&lt;top val=&quot;454&quot;/&gt;&lt;width val=&quot;234&quot;/&gt;&lt;height val=&quot;98&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7&quot;/&gt;&lt;/TableIndex&gt;&lt;/ShapeTextInfo&gt;"/>
  <p:tag name="HTML_SHAPEINFO" val="&lt;ThreeDShapeInfo&gt;&lt;uuid val=&quot;{D8610690-0667-4AD5-9762-E0881E7A99D0}&quot;/&gt;&lt;isInvalidForFieldText val=&quot;0&quot;/&gt;&lt;Image&gt;&lt;filename val=&quot;C:\Users\smorales\AppData\Local\Temp\CP7004180141967Session\CPTrustFolder7004180142014\PPTImport7004180270075\data\asimages\{D8610690-0667-4AD5-9762-E0881E7A99D0}_12.png&quot;/&gt;&lt;left val=&quot;308&quot;/&gt;&lt;top val=&quot;580&quot;/&gt;&lt;width val=&quot;233&quot;/&gt;&lt;height val=&quot;98&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8&quot;/&gt;&lt;lineCharCount val=&quot;15&quot;/&gt;&lt;/TableIndex&gt;&lt;/ShapeTextInfo&gt;"/>
  <p:tag name="HTML_SHAPEINFO" val="&lt;ThreeDShapeInfo&gt;&lt;uuid val=&quot;{B28A1BB5-79D5-41B5-B337-8849962CC089}&quot;/&gt;&lt;isInvalidForFieldText val=&quot;0&quot;/&gt;&lt;Image&gt;&lt;filename val=&quot;C:\Users\smorales\AppData\Local\Temp\CP7004180141967Session\CPTrustFolder7004180142014\PPTImport7004180270075\data\asimages\{B28A1BB5-79D5-41B5-B337-8849962CC089}_12.png&quot;/&gt;&lt;left val=&quot;710&quot;/&gt;&lt;top val=&quot;144&quot;/&gt;&lt;width val=&quot;232&quot;/&gt;&lt;height val=&quot;99&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1&quot;/&gt;&lt;lineCharCount val=&quot;25&quot;/&gt;&lt;lineCharCount val=&quot;25&quot;/&gt;&lt;lineCharCount val=&quot;7&quot;/&gt;&lt;/TableIndex&gt;&lt;/ShapeTextInfo&gt;"/>
  <p:tag name="HTML_SHAPEINFO" val="&lt;ThreeDShapeInfo&gt;&lt;uuid val=&quot;{6B20EA7B-94FF-4B72-AE56-BE3219043993}&quot;/&gt;&lt;isInvalidForFieldText val=&quot;0&quot;/&gt;&lt;Image&gt;&lt;filename val=&quot;C:\Users\smorales\AppData\Local\Temp\CP7004180141967Session\CPTrustFolder7004180142014\PPTImport7004180270075\data\asimages\{6B20EA7B-94FF-4B72-AE56-BE3219043993}_12.png&quot;/&gt;&lt;left val=&quot;655&quot;/&gt;&lt;top val=&quot;327&quot;/&gt;&lt;width val=&quot;284&quot;/&gt;&lt;height val=&quot;118&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21&quot;/&gt;&lt;lineCharCount val=&quot;18&quot;/&gt;&lt;lineCharCount val=&quot;5&quot;/&gt;&lt;/TableIndex&gt;&lt;/ShapeTextInfo&gt;"/>
  <p:tag name="HTML_SHAPEINFO" val="&lt;ThreeDShapeInfo&gt;&lt;uuid val=&quot;{DCE5B53C-205F-4503-8F09-A7C3A6012282}&quot;/&gt;&lt;isInvalidForFieldText val=&quot;0&quot;/&gt;&lt;Image&gt;&lt;filename val=&quot;C:\Users\smorales\AppData\Local\Temp\CP7004180141967Session\CPTrustFolder7004180142014\PPTImport7004180270075\data\asimages\{DCE5B53C-205F-4503-8F09-A7C3A6012282}_12.png&quot;/&gt;&lt;left val=&quot;712&quot;/&gt;&lt;top val=&quot;571&quot;/&gt;&lt;width val=&quot;234&quot;/&gt;&lt;height val=&quot;105&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A95C343C-D658-418E-8FA7-782EE184CE8D}&quot;/&gt;&lt;isInvalidForFieldText val=&quot;0&quot;/&gt;&lt;Image&gt;&lt;filename val=&quot;C:\Users\smorales\AppData\Local\Temp\CP7004180141967Session\CPTrustFolder7004180142014\PPTImport7004180270075\data\asimages\{A95C343C-D658-418E-8FA7-782EE184CE8D}_13.png&quot;/&gt;&lt;left val=&quot;48&quot;/&gt;&lt;top val=&quot;32&quot;/&gt;&lt;width val=&quot;865&quot;/&gt;&lt;height val=&quot;121&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9&quot;/&gt;&lt;lineCharCount val=&quot;42&quot;/&gt;&lt;lineCharCount val=&quot;12&quot;/&gt;&lt;lineCharCount val=&quot;41&quot;/&gt;&lt;lineCharCount val=&quot;6&quot;/&gt;&lt;lineCharCount val=&quot;1&quot;/&gt;&lt;/TableIndex&gt;&lt;/ShapeTextInfo&gt;"/>
  <p:tag name="HTML_SHAPEINFO" val="&lt;ThreeDShapeInfo&gt;&lt;uuid val=&quot;{27CF8ECD-4A31-454D-9DD6-0E370B7A838C}&quot;/&gt;&lt;isInvalidForFieldText val=&quot;0&quot;/&gt;&lt;Image&gt;&lt;filename val=&quot;C:\Users\smorales\AppData\Local\Temp\CP7004180141967Session\CPTrustFolder7004180142014\PPTImport7004180270075\data\asimages\{27CF8ECD-4A31-454D-9DD6-0E370B7A838C}_13.png&quot;/&gt;&lt;left val=&quot;32&quot;/&gt;&lt;top val=&quot;158&quot;/&gt;&lt;width val=&quot;907&quot;/&gt;&lt;height val=&quot;486&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51CA7B40-F948-4316-BDCC-C6C360C51B0B}&quot;/&gt;&lt;isInvalidForFieldText val=&quot;0&quot;/&gt;&lt;Image&gt;&lt;filename val=&quot;C:\Users\smorales\AppData\Local\Temp\CP7004180141967Session\CPTrustFolder7004180142014\PPTImport7004180270075\data\asimages\{51CA7B40-F948-4316-BDCC-C6C360C51B0B}_14.png&quot;/&gt;&lt;left val=&quot;48&quot;/&gt;&lt;top val=&quot;32&quot;/&gt;&lt;width val=&quot;865&quot;/&gt;&lt;height val=&quot;121&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36&quot;/&gt;&lt;lineCharCount val=&quot;36&quot;/&gt;&lt;lineCharCount val=&quot;5&quot;/&gt;&lt;lineCharCount val=&quot;55&quot;/&gt;&lt;lineCharCount val=&quot;8&quot;/&gt;&lt;lineCharCount val=&quot;56&quot;/&gt;&lt;lineCharCount val=&quot;54&quot;/&gt;&lt;lineCharCount val=&quot;58&quot;/&gt;&lt;lineCharCount val=&quot;14&quot;/&gt;&lt;lineCharCount val=&quot;54&quot;/&gt;&lt;/TableIndex&gt;&lt;/ShapeTextInfo&gt;"/>
  <p:tag name="HTML_SHAPEINFO" val="&lt;ThreeDShapeInfo&gt;&lt;uuid val=&quot;{36E034EE-16AB-42E3-BE63-11FD51AE225E}&quot;/&gt;&lt;isInvalidForFieldText val=&quot;0&quot;/&gt;&lt;Image&gt;&lt;filename val=&quot;C:\Users\smorales\AppData\Local\Temp\CP7004180141967Session\CPTrustFolder7004180142014\PPTImport7004180270075\data\asimages\{36E034EE-16AB-42E3-BE63-11FD51AE225E}_14.png&quot;/&gt;&lt;left val=&quot;35&quot;/&gt;&lt;top val=&quot;162&quot;/&gt;&lt;width val=&quot;878&quot;/&gt;&lt;height val=&quot;482&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4&quot;/&gt;&lt;/TableIndex&gt;&lt;/ShapeTextInfo&gt;"/>
  <p:tag name="HTML_SHAPEINFO" val="&lt;ThreeDShapeInfo&gt;&lt;uuid val=&quot;{6EC600D4-FE2E-40CB-B03B-C4E5C3174CD8}&quot;/&gt;&lt;isInvalidForFieldText val=&quot;0&quot;/&gt;&lt;Image&gt;&lt;filename val=&quot;C:\Users\smorales\AppData\Local\Temp\CP7004180141967Session\CPTrustFolder7004180142014\PPTImport7004180270075\data\asimages\{6EC600D4-FE2E-40CB-B03B-C4E5C3174CD8}_14.png&quot;/&gt;&lt;left val=&quot;488&quot;/&gt;&lt;top val=&quot;688&quot;/&gt;&lt;width val=&quot;466&quot;/&gt;&lt;height val=&quot;35&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15&quot;/&gt;&lt;/TableIndex&gt;&lt;/ShapeTextInfo&gt;"/>
  <p:tag name="HTML_SHAPEINFO" val="&lt;ThreeDShapeInfo&gt;&lt;uuid val=&quot;{B593E534-85D3-4421-8E1B-7F6BF3BB6D5E}&quot;/&gt;&lt;isInvalidForFieldText val=&quot;0&quot;/&gt;&lt;Image&gt;&lt;filename val=&quot;C:\Users\smorales\AppData\Local\Temp\CP7004180141967Session\CPTrustFolder7004180142014\PPTImport7004180270075\data\asimages\{B593E534-85D3-4421-8E1B-7F6BF3BB6D5E}_15.png&quot;/&gt;&lt;left val=&quot;48&quot;/&gt;&lt;top val=&quot;20&quot;/&gt;&lt;width val=&quot;865&quot;/&gt;&lt;height val=&quot;160&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7&quot;/&gt;&lt;lineCharCount val=&quot;17&quot;/&gt;&lt;lineCharCount val=&quot;19&quot;/&gt;&lt;/TableIndex&gt;&lt;/ShapeTextInfo&gt;"/>
  <p:tag name="HTML_SHAPEINFO" val="&lt;ThreeDShapeInfo&gt;&lt;uuid val=&quot;{EAEC7BE4-6BB0-4D6E-A116-93C91A11D10A}&quot;/&gt;&lt;isInvalidForFieldText val=&quot;0&quot;/&gt;&lt;Image&gt;&lt;filename val=&quot;C:\Users\smorales\AppData\Local\Temp\CP7004180141967Session\CPTrustFolder7004180142014\PPTImport7004180270075\data\asimages\{EAEC7BE4-6BB0-4D6E-A116-93C91A11D10A}_15.png&quot;/&gt;&lt;left val=&quot;31&quot;/&gt;&lt;top val=&quot;158&quot;/&gt;&lt;width val=&quot;882&quot;/&gt;&lt;height val=&quot;486&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15&quot;/&gt;&lt;/TableIndex&gt;&lt;/ShapeTextInfo&gt;"/>
  <p:tag name="HTML_SHAPEINFO" val="&lt;ThreeDShapeInfo&gt;&lt;uuid val=&quot;{B593E534-85D3-4421-8E1B-7F6BF3BB6D5E}&quot;/&gt;&lt;isInvalidForFieldText val=&quot;0&quot;/&gt;&lt;Image&gt;&lt;filename val=&quot;C:\Users\smorales\AppData\Local\Temp\CP7004180141967Session\CPTrustFolder7004180142014\PPTImport7004180270075\data\asimages\{B593E534-85D3-4421-8E1B-7F6BF3BB6D5E}_15.png&quot;/&gt;&lt;left val=&quot;48&quot;/&gt;&lt;top val=&quot;20&quot;/&gt;&lt;width val=&quot;865&quot;/&gt;&lt;height val=&quot;160&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10&quot;/&gt;&lt;/TableIndex&gt;&lt;/ShapeTextInfo&gt;"/>
  <p:tag name="HTML_SHAPEINFO" val="&lt;ThreeDShapeInfo&gt;&lt;uuid val=&quot;{B0F32BE4-1932-48B5-A1A0-869549D8EE2E}&quot;/&gt;&lt;isInvalidForFieldText val=&quot;0&quot;/&gt;&lt;Image&gt;&lt;filename val=&quot;C:\Users\smorales\AppData\Local\Temp\CP7004180141967Session\CPTrustFolder7004180142014\PPTImport7004180270075\data\asimages\{B0F32BE4-1932-48B5-A1A0-869549D8EE2E}_16.png&quot;/&gt;&lt;left val=&quot;48&quot;/&gt;&lt;top val=&quot;20&quot;/&gt;&lt;width val=&quot;865&quot;/&gt;&lt;height val=&quot;160&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2&quot;/&gt;&lt;lineCharCount val=&quot;55&quot;/&gt;&lt;lineCharCount val=&quot;8&quot;/&gt;&lt;lineCharCount val=&quot;59&quot;/&gt;&lt;lineCharCount val=&quot;10&quot;/&gt;&lt;lineCharCount val=&quot;50&quot;/&gt;&lt;lineCharCount val=&quot;5&quot;/&gt;&lt;lineCharCount val=&quot;54&quot;/&gt;&lt;lineCharCount val=&quot;14&quot;/&gt;&lt;lineCharCount val=&quot;60&quot;/&gt;&lt;lineCharCount val=&quot;55&quot;/&gt;&lt;/TableIndex&gt;&lt;/ShapeTextInfo&gt;"/>
  <p:tag name="HTML_SHAPEINFO" val="&lt;ThreeDShapeInfo&gt;&lt;uuid val=&quot;{61D07313-6A56-4B8D-8583-5920AFC70E78}&quot;/&gt;&lt;isInvalidForFieldText val=&quot;0&quot;/&gt;&lt;Image&gt;&lt;filename val=&quot;C:\Users\smorales\AppData\Local\Temp\CP7004180141967Session\CPTrustFolder7004180142014\PPTImport7004180270075\data\asimages\{61D07313-6A56-4B8D-8583-5920AFC70E78}_16.png&quot;/&gt;&lt;left val=&quot;39&quot;/&gt;&lt;top val=&quot;163&quot;/&gt;&lt;width val=&quot;886&quot;/&gt;&lt;height val=&quot;491&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0D119EC0-D62F-4DF6-80EE-15416D204713}&quot;/&gt;&lt;isInvalidForFieldText val=&quot;0&quot;/&gt;&lt;Image&gt;&lt;filename val=&quot;C:\Users\smorales\AppData\Local\Temp\CP7004180141967Session\CPTrustFolder7004180142014\PPTImport7004180270075\data\asimages\{0D119EC0-D62F-4DF6-80EE-15416D204713}_17.png&quot;/&gt;&lt;left val=&quot;52&quot;/&gt;&lt;top val=&quot;451&quot;/&gt;&lt;width val=&quot;840&quot;/&gt;&lt;height val=&quot;156&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BD145CE1-487A-4024-A3DD-9715DA9695ED}&quot;/&gt;&lt;isInvalidForFieldText val=&quot;0&quot;/&gt;&lt;Image&gt;&lt;filename val=&quot;C:\Users\smorales\AppData\Local\Temp\CP7004180141967Session\CPTrustFolder7004180142014\PPTImport7004180270075\data\asimages\{BD145CE1-487A-4024-A3DD-9715DA9695ED}_18.png&quot;/&gt;&lt;left val=&quot;48&quot;/&gt;&lt;top val=&quot;32&quot;/&gt;&lt;width val=&quot;865&quot;/&gt;&lt;height val=&quot;121&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7&quot;/&gt;&lt;lineCharCount val=&quot;34&quot;/&gt;&lt;/TableIndex&gt;&lt;/ShapeTextInfo&gt;"/>
  <p:tag name="HTML_SHAPEINFO" val="&lt;ThreeDShapeInfo&gt;&lt;uuid val=&quot;{EA1AB2E8-45A7-4F34-91A4-C3BC2D8B6309}&quot;/&gt;&lt;isInvalidForFieldText val=&quot;0&quot;/&gt;&lt;Image&gt;&lt;filename val=&quot;C:\Users\smorales\AppData\Local\Temp\CP7004180141967Session\CPTrustFolder7004180142014\PPTImport7004180270075\data\asimages\{EA1AB2E8-45A7-4F34-91A4-C3BC2D8B6309}_18.png&quot;/&gt;&lt;left val=&quot;32&quot;/&gt;&lt;top val=&quot;158&quot;/&gt;&lt;width val=&quot;880&quot;/&gt;&lt;height val=&quot;486&quot;/&gt;&lt;hasText val=&quot;1&quot;/&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80FF72F1-06BF-4D38-B06C-A99B2DE80A02}&quot;/&gt;&lt;isInvalidForFieldText val=&quot;0&quot;/&gt;&lt;Image&gt;&lt;filename val=&quot;C:\Users\smorales\AppData\Local\Temp\CP7004180141967Session\CPTrustFolder7004180142014\PPTImport7004180270075\data\asimages\{80FF72F1-06BF-4D38-B06C-A99B2DE80A02}_19.png&quot;/&gt;&lt;left val=&quot;48&quot;/&gt;&lt;top val=&quot;32&quot;/&gt;&lt;width val=&quot;865&quot;/&gt;&lt;height val=&quot;121&quot;/&gt;&lt;hasText val=&quot;1&quot;/&gt;&lt;/Image&gt;&lt;/ThreeDShapeInfo&gt;"/>
</p:tagLst>
</file>

<file path=ppt/tags/tag73.xml><?xml version="1.0" encoding="utf-8"?>
<p:tagLst xmlns:a="http://schemas.openxmlformats.org/drawingml/2006/main" xmlns:r="http://schemas.openxmlformats.org/officeDocument/2006/relationships" xmlns:p="http://schemas.openxmlformats.org/presentationml/2006/main">
  <p:tag name="HTML_SHAPEINFO" val="&lt;ThreeDShapeInfo&gt;&lt;uuid val=&quot;{F2B235A3-E73C-4C41-A28C-88F3F1CB2B41}&quot;/&gt;&lt;isInvalidForFieldText val=&quot;0&quot;/&gt;&lt;Image&gt;&lt;filename val=&quot;C:\Users\smorales\AppData\Local\Temp\CP7004180141967Session\CPTrustFolder7004180142014\PPTImport7004180270075\data\asimages\{F2B235A3-E73C-4C41-A28C-88F3F1CB2B41}_19.png&quot;/&gt;&lt;left val=&quot;0&quot;/&gt;&lt;top val=&quot;124&quot;/&gt;&lt;width val=&quot;905&quot;/&gt;&lt;height val=&quot;564&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3DB78808-5867-4823-BBFC-31B63101AECD}&quot;/&gt;&lt;isInvalidForFieldText val=&quot;0&quot;/&gt;&lt;Image&gt;&lt;filename val=&quot;C:\Users\smorales\AppData\Local\Temp\CP7004180141967Session\CPTrustFolder7004180142014\PPTImport7004180270075\data\asimages\{3DB78808-5867-4823-BBFC-31B63101AECD}_15.png&quot;/&gt;&lt;left val=&quot;824&quot;/&gt;&lt;top val=&quot;691&quot;/&gt;&lt;width val=&quot;217&quot;/&gt;&lt;height val=&quot;34&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Lst>
</file>

<file path=ppt/tags/tag9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686A853C-6969-450A-AB31-ACB252AA3FA8}&quot;/&gt;&lt;isInvalidForFieldText val=&quot;0&quot;/&gt;&lt;Image&gt;&lt;filename val=&quot;C:\Users\smorales\AppData\Local\Temp\CP7004180141967Session\CPTrustFolder7004180142014\PPTImport7004180270075\data\asimages\{686A853C-6969-450A-AB31-ACB252AA3FA8}_20.png&quot;/&gt;&lt;left val=&quot;48&quot;/&gt;&lt;top val=&quot;52&quot;/&gt;&lt;width val=&quot;865&quot;/&gt;&lt;height val=&quot;133&quot;/&gt;&lt;hasText val=&quot;1&quot;/&gt;&lt;/Image&gt;&lt;/ThreeDShapeInfo&gt;"/>
</p:tagLst>
</file>

<file path=ppt/theme/theme1.xml><?xml version="1.0" encoding="utf-8"?>
<a:theme xmlns:a="http://schemas.openxmlformats.org/drawingml/2006/main" name="3_Default Design">
  <a:themeElements>
    <a:clrScheme name="Custom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4D8D30-EC1E-45D7-93DE-98ADDCB8FD7D}"/>
</file>

<file path=customXml/itemProps2.xml><?xml version="1.0" encoding="utf-8"?>
<ds:datastoreItem xmlns:ds="http://schemas.openxmlformats.org/officeDocument/2006/customXml" ds:itemID="{BC7BB3CC-BE78-42CF-9E33-2A42113C876A}"/>
</file>

<file path=docProps/app.xml><?xml version="1.0" encoding="utf-8"?>
<Properties xmlns="http://schemas.openxmlformats.org/officeDocument/2006/extended-properties" xmlns:vt="http://schemas.openxmlformats.org/officeDocument/2006/docPropsVTypes">
  <Template>PCP ESeries Puchalski 2.02.14</Template>
  <TotalTime>8717</TotalTime>
  <Words>16601</Words>
  <Application>Microsoft Office PowerPoint</Application>
  <PresentationFormat>On-screen Show (4:3)</PresentationFormat>
  <Paragraphs>1159</Paragraphs>
  <Slides>66</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Times New Roman</vt:lpstr>
      <vt:lpstr>Trebuchet MS</vt:lpstr>
      <vt:lpstr>3_Default Design</vt:lpstr>
      <vt:lpstr>Lesson 2: Patient Assessment</vt:lpstr>
      <vt:lpstr>Acknowledgments</vt:lpstr>
      <vt:lpstr>Competencies</vt:lpstr>
      <vt:lpstr>Learning Objectives</vt:lpstr>
      <vt:lpstr>The 5 A’s</vt:lpstr>
      <vt:lpstr>Asking and Assessing Needs</vt:lpstr>
      <vt:lpstr>Build Rapport</vt:lpstr>
      <vt:lpstr>Building Rapport</vt:lpstr>
      <vt:lpstr>Video</vt:lpstr>
      <vt:lpstr>Building Rapport</vt:lpstr>
      <vt:lpstr>Asking and Assessing</vt:lpstr>
      <vt:lpstr>Asking and Assessing</vt:lpstr>
      <vt:lpstr>What are the patient’s strengths?</vt:lpstr>
      <vt:lpstr>Assessing Strengths</vt:lpstr>
      <vt:lpstr>Video</vt:lpstr>
      <vt:lpstr>Assessing</vt:lpstr>
      <vt:lpstr>Addressing Ambivalence</vt:lpstr>
      <vt:lpstr>Remaining Neutral and Non-Judgmental </vt:lpstr>
      <vt:lpstr>Elicit-Provide-Elicit</vt:lpstr>
      <vt:lpstr>Video</vt:lpstr>
      <vt:lpstr>Remaining Neutral and Non-Judgmental</vt:lpstr>
      <vt:lpstr>Advising</vt:lpstr>
      <vt:lpstr>Developing a Plan</vt:lpstr>
      <vt:lpstr>Problem-Solving Cycle</vt:lpstr>
      <vt:lpstr>1) Define the problem </vt:lpstr>
      <vt:lpstr>2) Gather and verify the facts</vt:lpstr>
      <vt:lpstr>3) Identify other key players</vt:lpstr>
      <vt:lpstr>4) Brainstorm</vt:lpstr>
      <vt:lpstr>Case Study</vt:lpstr>
      <vt:lpstr>5) Weigh Pros and Cons</vt:lpstr>
      <vt:lpstr>6) Patient chooses the best option</vt:lpstr>
      <vt:lpstr>7) Develop an action plan</vt:lpstr>
      <vt:lpstr>8) Follow up to see if the issue is resolved</vt:lpstr>
      <vt:lpstr>What if you are not able to solve the problem with the patient? </vt:lpstr>
      <vt:lpstr>Assisting Patients</vt:lpstr>
      <vt:lpstr>Types of Situations</vt:lpstr>
      <vt:lpstr>Removing Barriers</vt:lpstr>
      <vt:lpstr>Video</vt:lpstr>
      <vt:lpstr>Assisting</vt:lpstr>
      <vt:lpstr>Arrange for Follow-Up</vt:lpstr>
      <vt:lpstr>Implement the Action Plan and Follow-Up</vt:lpstr>
      <vt:lpstr>Sample Action Plan</vt:lpstr>
      <vt:lpstr>Screening Barrier</vt:lpstr>
      <vt:lpstr>Diagnostic Barrier</vt:lpstr>
      <vt:lpstr>Treatment Barrier</vt:lpstr>
      <vt:lpstr>Survivorship Barrier</vt:lpstr>
      <vt:lpstr>End-of-Life Barrier</vt:lpstr>
      <vt:lpstr>Assessing Emotional Needs</vt:lpstr>
      <vt:lpstr>Uncertainty</vt:lpstr>
      <vt:lpstr>Patient Navigator’s Role</vt:lpstr>
      <vt:lpstr>NOT Patient Navigator’s Role</vt:lpstr>
      <vt:lpstr>Patients Cope Differently</vt:lpstr>
      <vt:lpstr>Checkpoint</vt:lpstr>
      <vt:lpstr>Ways of Coping</vt:lpstr>
      <vt:lpstr>Helping Patients Choose Coping Strategies</vt:lpstr>
      <vt:lpstr>Signs &amp; Symptoms of Mental Illness</vt:lpstr>
      <vt:lpstr>When to Refer to a Mental Health Specialist</vt:lpstr>
      <vt:lpstr>Patient Assessment Tips</vt:lpstr>
      <vt:lpstr>Tips for Assessing Patient Support Needs</vt:lpstr>
      <vt:lpstr>Tips for Assessing Patient Support Networks</vt:lpstr>
      <vt:lpstr>Enhancing Patient Support Networks</vt:lpstr>
      <vt:lpstr>Caregiver Concerns</vt:lpstr>
      <vt:lpstr>Conclusion</vt:lpstr>
      <vt:lpstr>References</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503</cp:revision>
  <cp:lastPrinted>2014-06-13T20:14:55Z</cp:lastPrinted>
  <dcterms:created xsi:type="dcterms:W3CDTF">2014-05-08T22:31:29Z</dcterms:created>
  <dcterms:modified xsi:type="dcterms:W3CDTF">2021-10-01T10:27:16Z</dcterms:modified>
</cp:coreProperties>
</file>