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presentation.xml" ContentType="application/vnd.openxmlformats-officedocument.presentationml.presentation.main+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5.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rawing4.xml" ContentType="application/vnd.ms-office.drawingml.diagramDrawing+xml"/>
  <Override PartName="/ppt/authors.xml" ContentType="application/vnd.ms-powerpoint.authors+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3.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5.xml" ContentType="application/vnd.openxmlformats-officedocument.presentationml.tags+xml"/>
  <Override PartName="/ppt/tags/tag6.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ppt/tags/tag1.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ppt/tags/tag3.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2" r:id="rId2"/>
  </p:sldMasterIdLst>
  <p:notesMasterIdLst>
    <p:notesMasterId r:id="rId43"/>
  </p:notesMasterIdLst>
  <p:sldIdLst>
    <p:sldId id="365" r:id="rId3"/>
    <p:sldId id="534" r:id="rId4"/>
    <p:sldId id="615" r:id="rId5"/>
    <p:sldId id="613" r:id="rId6"/>
    <p:sldId id="619" r:id="rId7"/>
    <p:sldId id="618" r:id="rId8"/>
    <p:sldId id="472" r:id="rId9"/>
    <p:sldId id="473" r:id="rId10"/>
    <p:sldId id="620" r:id="rId11"/>
    <p:sldId id="655" r:id="rId12"/>
    <p:sldId id="656" r:id="rId13"/>
    <p:sldId id="657" r:id="rId14"/>
    <p:sldId id="621" r:id="rId15"/>
    <p:sldId id="479" r:id="rId16"/>
    <p:sldId id="475" r:id="rId17"/>
    <p:sldId id="632" r:id="rId18"/>
    <p:sldId id="566" r:id="rId19"/>
    <p:sldId id="580" r:id="rId20"/>
    <p:sldId id="623" r:id="rId21"/>
    <p:sldId id="624" r:id="rId22"/>
    <p:sldId id="583" r:id="rId23"/>
    <p:sldId id="584" r:id="rId24"/>
    <p:sldId id="585" r:id="rId25"/>
    <p:sldId id="625" r:id="rId26"/>
    <p:sldId id="626" r:id="rId27"/>
    <p:sldId id="606" r:id="rId28"/>
    <p:sldId id="630" r:id="rId29"/>
    <p:sldId id="607" r:id="rId30"/>
    <p:sldId id="629" r:id="rId31"/>
    <p:sldId id="590" r:id="rId32"/>
    <p:sldId id="593" r:id="rId33"/>
    <p:sldId id="628" r:id="rId34"/>
    <p:sldId id="592" r:id="rId35"/>
    <p:sldId id="627" r:id="rId36"/>
    <p:sldId id="595" r:id="rId37"/>
    <p:sldId id="596" r:id="rId38"/>
    <p:sldId id="612" r:id="rId39"/>
    <p:sldId id="597" r:id="rId40"/>
    <p:sldId id="599" r:id="rId41"/>
    <p:sldId id="634" r:id="rId42"/>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Trebuchet MS" panose="020B070302020209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BA74B0-F2CC-F233-5F1E-D0CE55967095}" name="Duong, Dao Thuy" initials="DDT" userId="S::dtduong@gwu.edu::304ab508-6f43-4729-b408-c3b66a89b7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lber, Rachel" initials="SR" lastIdx="1" clrIdx="0">
    <p:extLst>
      <p:ext uri="{19B8F6BF-5375-455C-9EA6-DF929625EA0E}">
        <p15:presenceInfo xmlns:p15="http://schemas.microsoft.com/office/powerpoint/2012/main" userId="S::rsilber21@gwu.edu::37231c7a-649b-4fee-96c0-e556d611610b" providerId="AD"/>
      </p:ext>
    </p:extLst>
  </p:cmAuthor>
  <p:cmAuthor id="2" name="Astorino, Joseph" initials="AJ" lastIdx="29" clrIdx="1">
    <p:extLst>
      <p:ext uri="{19B8F6BF-5375-455C-9EA6-DF929625EA0E}">
        <p15:presenceInfo xmlns:p15="http://schemas.microsoft.com/office/powerpoint/2012/main" userId="S::jastorino@gwu.edu::221d1765-a7aa-4f95-893b-bd51be3dd945" providerId="AD"/>
      </p:ext>
    </p:extLst>
  </p:cmAuthor>
  <p:cmAuthor id="3" name="Mandi Chapman" initials="MC" lastIdx="21" clrIdx="2">
    <p:extLst>
      <p:ext uri="{19B8F6BF-5375-455C-9EA6-DF929625EA0E}">
        <p15:presenceInfo xmlns:p15="http://schemas.microsoft.com/office/powerpoint/2012/main" userId="b976dd98c68ce25e" providerId="Windows Live"/>
      </p:ext>
    </p:extLst>
  </p:cmAuthor>
  <p:cmAuthor id="4" name="Leila Habib" initials="LH" lastIdx="5" clrIdx="3">
    <p:extLst>
      <p:ext uri="{19B8F6BF-5375-455C-9EA6-DF929625EA0E}">
        <p15:presenceInfo xmlns:p15="http://schemas.microsoft.com/office/powerpoint/2012/main" userId="MrvB9QOZrEMqK18KGj52TGgtVjNXYvtqmczAApxono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A"/>
    <a:srgbClr val="FFEEBB"/>
    <a:srgbClr val="F5D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p:normalViewPr>
  <p:slideViewPr>
    <p:cSldViewPr snapToGrid="0">
      <p:cViewPr varScale="1">
        <p:scale>
          <a:sx n="110" d="100"/>
          <a:sy n="110" d="100"/>
        </p:scale>
        <p:origin x="1216" y="168"/>
      </p:cViewPr>
      <p:guideLst>
        <p:guide orient="horz" pos="2160"/>
        <p:guide pos="2880"/>
      </p:guideLst>
    </p:cSldViewPr>
  </p:slideViewPr>
  <p:outlineViewPr>
    <p:cViewPr>
      <p:scale>
        <a:sx n="33" d="100"/>
        <a:sy n="33" d="100"/>
      </p:scale>
      <p:origin x="0" y="-23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3.xml"/><Relationship Id="rId61" Type="http://schemas.microsoft.com/office/2018/10/relationships/authors" Targe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1"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BCD42A-EE88-4916-8729-E64074217CA2}" type="doc">
      <dgm:prSet loTypeId="urn:microsoft.com/office/officeart/2005/8/layout/pyramid1" loCatId="pyramid" qsTypeId="urn:microsoft.com/office/officeart/2005/8/quickstyle/simple1" qsCatId="simple" csTypeId="urn:microsoft.com/office/officeart/2005/8/colors/accent1_2" csCatId="accent1" phldr="1"/>
      <dgm:spPr/>
    </dgm:pt>
    <dgm:pt modelId="{BBD912EA-1DE0-4642-80DC-C5A5F1B9170A}">
      <dgm:prSet phldrT="[Text]" phldr="0"/>
      <dgm:spPr/>
      <dgm:t>
        <a:bodyPr/>
        <a:lstStyle/>
        <a:p>
          <a:pPr rtl="0"/>
          <a:r>
            <a:rPr lang="en-US" dirty="0">
              <a:latin typeface="Arial"/>
            </a:rPr>
            <a:t>Executives</a:t>
          </a:r>
          <a:endParaRPr lang="en-US" dirty="0"/>
        </a:p>
      </dgm:t>
    </dgm:pt>
    <dgm:pt modelId="{F183137A-A6CE-46FC-A33D-37393EDD7215}" type="parTrans" cxnId="{75827E2F-694F-4F0C-A181-9C51B6024806}">
      <dgm:prSet/>
      <dgm:spPr/>
      <dgm:t>
        <a:bodyPr/>
        <a:lstStyle/>
        <a:p>
          <a:endParaRPr lang="en-US"/>
        </a:p>
      </dgm:t>
    </dgm:pt>
    <dgm:pt modelId="{4919AAA1-50C2-40DB-A21C-ADB48918A52E}" type="sibTrans" cxnId="{75827E2F-694F-4F0C-A181-9C51B6024806}">
      <dgm:prSet/>
      <dgm:spPr/>
      <dgm:t>
        <a:bodyPr/>
        <a:lstStyle/>
        <a:p>
          <a:endParaRPr lang="en-US"/>
        </a:p>
      </dgm:t>
    </dgm:pt>
    <dgm:pt modelId="{A4480085-C757-4C8B-94F9-3395A927AD9F}">
      <dgm:prSet phldrT="[Text]" phldr="0"/>
      <dgm:spPr/>
      <dgm:t>
        <a:bodyPr/>
        <a:lstStyle/>
        <a:p>
          <a:pPr rtl="0"/>
          <a:r>
            <a:rPr lang="en-US" dirty="0">
              <a:latin typeface="Arial"/>
            </a:rPr>
            <a:t>Cancer Coalition representatives</a:t>
          </a:r>
          <a:endParaRPr lang="en-US" dirty="0"/>
        </a:p>
      </dgm:t>
    </dgm:pt>
    <dgm:pt modelId="{631B9E63-B5EB-4E46-B740-C17D9D7A50D4}" type="parTrans" cxnId="{C46F2343-30F3-46EE-AEBB-DCF61EBAD209}">
      <dgm:prSet/>
      <dgm:spPr/>
      <dgm:t>
        <a:bodyPr/>
        <a:lstStyle/>
        <a:p>
          <a:endParaRPr lang="en-US"/>
        </a:p>
      </dgm:t>
    </dgm:pt>
    <dgm:pt modelId="{44AAB9B6-566A-440C-9431-C9E17CB042A2}" type="sibTrans" cxnId="{C46F2343-30F3-46EE-AEBB-DCF61EBAD209}">
      <dgm:prSet/>
      <dgm:spPr/>
      <dgm:t>
        <a:bodyPr/>
        <a:lstStyle/>
        <a:p>
          <a:endParaRPr lang="en-US"/>
        </a:p>
      </dgm:t>
    </dgm:pt>
    <dgm:pt modelId="{B1AF144B-CC92-4C68-8E81-54E1C9392E9A}">
      <dgm:prSet phldrT="[Text]" phldr="0"/>
      <dgm:spPr/>
      <dgm:t>
        <a:bodyPr/>
        <a:lstStyle/>
        <a:p>
          <a:pPr rtl="0"/>
          <a:r>
            <a:rPr lang="en-US" dirty="0">
              <a:latin typeface="Arial"/>
            </a:rPr>
            <a:t>Comprehensive Cancer Control Program Directors</a:t>
          </a:r>
          <a:endParaRPr lang="en-US" dirty="0"/>
        </a:p>
      </dgm:t>
    </dgm:pt>
    <dgm:pt modelId="{5BCE0772-EA24-4E09-9276-F47152AAE757}" type="parTrans" cxnId="{CEAB453F-52C5-485F-AF18-52F006C6F907}">
      <dgm:prSet/>
      <dgm:spPr/>
      <dgm:t>
        <a:bodyPr/>
        <a:lstStyle/>
        <a:p>
          <a:endParaRPr lang="en-US"/>
        </a:p>
      </dgm:t>
    </dgm:pt>
    <dgm:pt modelId="{0E26B15D-FAF2-42A8-A3BC-1B6AEEEA9586}" type="sibTrans" cxnId="{CEAB453F-52C5-485F-AF18-52F006C6F907}">
      <dgm:prSet/>
      <dgm:spPr/>
      <dgm:t>
        <a:bodyPr/>
        <a:lstStyle/>
        <a:p>
          <a:endParaRPr lang="en-US"/>
        </a:p>
      </dgm:t>
    </dgm:pt>
    <dgm:pt modelId="{57F1BE49-D586-4030-93F4-E0205B372BE6}">
      <dgm:prSet phldr="0"/>
      <dgm:spPr/>
      <dgm:t>
        <a:bodyPr/>
        <a:lstStyle/>
        <a:p>
          <a:pPr rtl="0"/>
          <a:r>
            <a:rPr lang="en-US" dirty="0">
              <a:latin typeface="Arial"/>
            </a:rPr>
            <a:t>Clinical providers and public health professionals</a:t>
          </a:r>
        </a:p>
      </dgm:t>
    </dgm:pt>
    <dgm:pt modelId="{C12744ED-A1F0-42BA-9481-6716B80F63E1}" type="parTrans" cxnId="{38095E0E-9569-422B-A124-97FF0DDEA5F1}">
      <dgm:prSet/>
      <dgm:spPr/>
      <dgm:t>
        <a:bodyPr/>
        <a:lstStyle/>
        <a:p>
          <a:endParaRPr lang="en-US"/>
        </a:p>
      </dgm:t>
    </dgm:pt>
    <dgm:pt modelId="{55BF8B0F-A446-4756-8C79-7B5842CBC499}" type="sibTrans" cxnId="{38095E0E-9569-422B-A124-97FF0DDEA5F1}">
      <dgm:prSet/>
      <dgm:spPr/>
      <dgm:t>
        <a:bodyPr/>
        <a:lstStyle/>
        <a:p>
          <a:endParaRPr lang="en-US"/>
        </a:p>
      </dgm:t>
    </dgm:pt>
    <dgm:pt modelId="{DCA4F253-2809-4F42-A44A-C8449510BBC4}">
      <dgm:prSet phldr="0"/>
      <dgm:spPr/>
      <dgm:t>
        <a:bodyPr/>
        <a:lstStyle/>
        <a:p>
          <a:pPr rtl="0"/>
          <a:r>
            <a:rPr lang="en-US" dirty="0">
              <a:latin typeface="Arial"/>
            </a:rPr>
            <a:t>Community members and patients</a:t>
          </a:r>
        </a:p>
      </dgm:t>
    </dgm:pt>
    <dgm:pt modelId="{2B6317D7-E5DC-4F55-ACED-0CC091500BE3}" type="parTrans" cxnId="{CCB07893-8853-4CDC-A9A0-7CE6912BE45B}">
      <dgm:prSet/>
      <dgm:spPr/>
      <dgm:t>
        <a:bodyPr/>
        <a:lstStyle/>
        <a:p>
          <a:endParaRPr lang="en-US"/>
        </a:p>
      </dgm:t>
    </dgm:pt>
    <dgm:pt modelId="{A404C023-F192-4BA5-AD07-CEC2E88E2978}" type="sibTrans" cxnId="{CCB07893-8853-4CDC-A9A0-7CE6912BE45B}">
      <dgm:prSet/>
      <dgm:spPr/>
      <dgm:t>
        <a:bodyPr/>
        <a:lstStyle/>
        <a:p>
          <a:endParaRPr lang="en-US"/>
        </a:p>
      </dgm:t>
    </dgm:pt>
    <dgm:pt modelId="{9BCB7495-B2F2-46B7-8516-21359C965A09}" type="pres">
      <dgm:prSet presAssocID="{9FBCD42A-EE88-4916-8729-E64074217CA2}" presName="Name0" presStyleCnt="0">
        <dgm:presLayoutVars>
          <dgm:dir/>
          <dgm:animLvl val="lvl"/>
          <dgm:resizeHandles val="exact"/>
        </dgm:presLayoutVars>
      </dgm:prSet>
      <dgm:spPr/>
    </dgm:pt>
    <dgm:pt modelId="{A67AEEB7-6F64-4893-90FA-7426DFF47BCC}" type="pres">
      <dgm:prSet presAssocID="{BBD912EA-1DE0-4642-80DC-C5A5F1B9170A}" presName="Name8" presStyleCnt="0"/>
      <dgm:spPr/>
    </dgm:pt>
    <dgm:pt modelId="{E3537A08-D9F8-46F0-BFD8-C99B27D2B3A3}" type="pres">
      <dgm:prSet presAssocID="{BBD912EA-1DE0-4642-80DC-C5A5F1B9170A}" presName="level" presStyleLbl="node1" presStyleIdx="0" presStyleCnt="5">
        <dgm:presLayoutVars>
          <dgm:chMax val="1"/>
          <dgm:bulletEnabled val="1"/>
        </dgm:presLayoutVars>
      </dgm:prSet>
      <dgm:spPr/>
    </dgm:pt>
    <dgm:pt modelId="{0701B141-FEC5-42B3-8B36-54CAA6FA6F18}" type="pres">
      <dgm:prSet presAssocID="{BBD912EA-1DE0-4642-80DC-C5A5F1B9170A}" presName="levelTx" presStyleLbl="revTx" presStyleIdx="0" presStyleCnt="0">
        <dgm:presLayoutVars>
          <dgm:chMax val="1"/>
          <dgm:bulletEnabled val="1"/>
        </dgm:presLayoutVars>
      </dgm:prSet>
      <dgm:spPr/>
    </dgm:pt>
    <dgm:pt modelId="{A04430DC-2EB1-4DE5-BB07-E8587B6F5289}" type="pres">
      <dgm:prSet presAssocID="{A4480085-C757-4C8B-94F9-3395A927AD9F}" presName="Name8" presStyleCnt="0"/>
      <dgm:spPr/>
    </dgm:pt>
    <dgm:pt modelId="{81298655-36D8-4463-BB46-9A1073286791}" type="pres">
      <dgm:prSet presAssocID="{A4480085-C757-4C8B-94F9-3395A927AD9F}" presName="level" presStyleLbl="node1" presStyleIdx="1" presStyleCnt="5">
        <dgm:presLayoutVars>
          <dgm:chMax val="1"/>
          <dgm:bulletEnabled val="1"/>
        </dgm:presLayoutVars>
      </dgm:prSet>
      <dgm:spPr/>
    </dgm:pt>
    <dgm:pt modelId="{F9071E42-CD83-4670-ADD7-BB9AA03769DE}" type="pres">
      <dgm:prSet presAssocID="{A4480085-C757-4C8B-94F9-3395A927AD9F}" presName="levelTx" presStyleLbl="revTx" presStyleIdx="0" presStyleCnt="0">
        <dgm:presLayoutVars>
          <dgm:chMax val="1"/>
          <dgm:bulletEnabled val="1"/>
        </dgm:presLayoutVars>
      </dgm:prSet>
      <dgm:spPr/>
    </dgm:pt>
    <dgm:pt modelId="{FF872A6F-042A-461F-B2CA-CA9805BBD41C}" type="pres">
      <dgm:prSet presAssocID="{B1AF144B-CC92-4C68-8E81-54E1C9392E9A}" presName="Name8" presStyleCnt="0"/>
      <dgm:spPr/>
    </dgm:pt>
    <dgm:pt modelId="{1B354E2B-E7E4-4B20-BDDD-114B2A77A8F4}" type="pres">
      <dgm:prSet presAssocID="{B1AF144B-CC92-4C68-8E81-54E1C9392E9A}" presName="level" presStyleLbl="node1" presStyleIdx="2" presStyleCnt="5">
        <dgm:presLayoutVars>
          <dgm:chMax val="1"/>
          <dgm:bulletEnabled val="1"/>
        </dgm:presLayoutVars>
      </dgm:prSet>
      <dgm:spPr/>
    </dgm:pt>
    <dgm:pt modelId="{BE83A5B8-FB69-4A6F-8DEF-BD9EF9C9BCEC}" type="pres">
      <dgm:prSet presAssocID="{B1AF144B-CC92-4C68-8E81-54E1C9392E9A}" presName="levelTx" presStyleLbl="revTx" presStyleIdx="0" presStyleCnt="0">
        <dgm:presLayoutVars>
          <dgm:chMax val="1"/>
          <dgm:bulletEnabled val="1"/>
        </dgm:presLayoutVars>
      </dgm:prSet>
      <dgm:spPr/>
    </dgm:pt>
    <dgm:pt modelId="{5A65F18E-50EF-4751-955C-2DA81B3D320E}" type="pres">
      <dgm:prSet presAssocID="{57F1BE49-D586-4030-93F4-E0205B372BE6}" presName="Name8" presStyleCnt="0"/>
      <dgm:spPr/>
    </dgm:pt>
    <dgm:pt modelId="{D0EAEC42-10B2-4B4D-B99A-32A372D7F314}" type="pres">
      <dgm:prSet presAssocID="{57F1BE49-D586-4030-93F4-E0205B372BE6}" presName="level" presStyleLbl="node1" presStyleIdx="3" presStyleCnt="5">
        <dgm:presLayoutVars>
          <dgm:chMax val="1"/>
          <dgm:bulletEnabled val="1"/>
        </dgm:presLayoutVars>
      </dgm:prSet>
      <dgm:spPr/>
    </dgm:pt>
    <dgm:pt modelId="{9D098AD3-BBCD-45B8-8FEE-66F234E6B5DF}" type="pres">
      <dgm:prSet presAssocID="{57F1BE49-D586-4030-93F4-E0205B372BE6}" presName="levelTx" presStyleLbl="revTx" presStyleIdx="0" presStyleCnt="0">
        <dgm:presLayoutVars>
          <dgm:chMax val="1"/>
          <dgm:bulletEnabled val="1"/>
        </dgm:presLayoutVars>
      </dgm:prSet>
      <dgm:spPr/>
    </dgm:pt>
    <dgm:pt modelId="{72177E8F-C4D5-4D17-93D2-58EFB8D99103}" type="pres">
      <dgm:prSet presAssocID="{DCA4F253-2809-4F42-A44A-C8449510BBC4}" presName="Name8" presStyleCnt="0"/>
      <dgm:spPr/>
    </dgm:pt>
    <dgm:pt modelId="{20615BD9-A0F4-45F9-901A-2FF940A8A1E0}" type="pres">
      <dgm:prSet presAssocID="{DCA4F253-2809-4F42-A44A-C8449510BBC4}" presName="level" presStyleLbl="node1" presStyleIdx="4" presStyleCnt="5">
        <dgm:presLayoutVars>
          <dgm:chMax val="1"/>
          <dgm:bulletEnabled val="1"/>
        </dgm:presLayoutVars>
      </dgm:prSet>
      <dgm:spPr/>
    </dgm:pt>
    <dgm:pt modelId="{AC1B067D-088E-47DC-9AFD-CAA0BC7E69BE}" type="pres">
      <dgm:prSet presAssocID="{DCA4F253-2809-4F42-A44A-C8449510BBC4}" presName="levelTx" presStyleLbl="revTx" presStyleIdx="0" presStyleCnt="0">
        <dgm:presLayoutVars>
          <dgm:chMax val="1"/>
          <dgm:bulletEnabled val="1"/>
        </dgm:presLayoutVars>
      </dgm:prSet>
      <dgm:spPr/>
    </dgm:pt>
  </dgm:ptLst>
  <dgm:cxnLst>
    <dgm:cxn modelId="{A8D45E08-D05E-4B1B-B402-1107C62B645F}" type="presOf" srcId="{DCA4F253-2809-4F42-A44A-C8449510BBC4}" destId="{AC1B067D-088E-47DC-9AFD-CAA0BC7E69BE}" srcOrd="1" destOrd="0" presId="urn:microsoft.com/office/officeart/2005/8/layout/pyramid1"/>
    <dgm:cxn modelId="{38095E0E-9569-422B-A124-97FF0DDEA5F1}" srcId="{9FBCD42A-EE88-4916-8729-E64074217CA2}" destId="{57F1BE49-D586-4030-93F4-E0205B372BE6}" srcOrd="3" destOrd="0" parTransId="{C12744ED-A1F0-42BA-9481-6716B80F63E1}" sibTransId="{55BF8B0F-A446-4756-8C79-7B5842CBC499}"/>
    <dgm:cxn modelId="{77910026-4D89-4671-8238-A273C06B84CC}" type="presOf" srcId="{BBD912EA-1DE0-4642-80DC-C5A5F1B9170A}" destId="{E3537A08-D9F8-46F0-BFD8-C99B27D2B3A3}" srcOrd="0" destOrd="0" presId="urn:microsoft.com/office/officeart/2005/8/layout/pyramid1"/>
    <dgm:cxn modelId="{75827E2F-694F-4F0C-A181-9C51B6024806}" srcId="{9FBCD42A-EE88-4916-8729-E64074217CA2}" destId="{BBD912EA-1DE0-4642-80DC-C5A5F1B9170A}" srcOrd="0" destOrd="0" parTransId="{F183137A-A6CE-46FC-A33D-37393EDD7215}" sibTransId="{4919AAA1-50C2-40DB-A21C-ADB48918A52E}"/>
    <dgm:cxn modelId="{CEAB453F-52C5-485F-AF18-52F006C6F907}" srcId="{9FBCD42A-EE88-4916-8729-E64074217CA2}" destId="{B1AF144B-CC92-4C68-8E81-54E1C9392E9A}" srcOrd="2" destOrd="0" parTransId="{5BCE0772-EA24-4E09-9276-F47152AAE757}" sibTransId="{0E26B15D-FAF2-42A8-A3BC-1B6AEEEA9586}"/>
    <dgm:cxn modelId="{C46F2343-30F3-46EE-AEBB-DCF61EBAD209}" srcId="{9FBCD42A-EE88-4916-8729-E64074217CA2}" destId="{A4480085-C757-4C8B-94F9-3395A927AD9F}" srcOrd="1" destOrd="0" parTransId="{631B9E63-B5EB-4E46-B740-C17D9D7A50D4}" sibTransId="{44AAB9B6-566A-440C-9431-C9E17CB042A2}"/>
    <dgm:cxn modelId="{4B5A324E-F579-43BE-866F-E88AAF747D3F}" type="presOf" srcId="{B1AF144B-CC92-4C68-8E81-54E1C9392E9A}" destId="{1B354E2B-E7E4-4B20-BDDD-114B2A77A8F4}" srcOrd="0" destOrd="0" presId="urn:microsoft.com/office/officeart/2005/8/layout/pyramid1"/>
    <dgm:cxn modelId="{B4B01C59-ADBC-4783-B2C1-380C96DB09B2}" type="presOf" srcId="{BBD912EA-1DE0-4642-80DC-C5A5F1B9170A}" destId="{0701B141-FEC5-42B3-8B36-54CAA6FA6F18}" srcOrd="1" destOrd="0" presId="urn:microsoft.com/office/officeart/2005/8/layout/pyramid1"/>
    <dgm:cxn modelId="{8D7BCE69-CB46-4B23-8A77-11DE0740F366}" type="presOf" srcId="{DCA4F253-2809-4F42-A44A-C8449510BBC4}" destId="{20615BD9-A0F4-45F9-901A-2FF940A8A1E0}" srcOrd="0" destOrd="0" presId="urn:microsoft.com/office/officeart/2005/8/layout/pyramid1"/>
    <dgm:cxn modelId="{796EDE73-2BED-4E3E-A29D-967080D55573}" type="presOf" srcId="{A4480085-C757-4C8B-94F9-3395A927AD9F}" destId="{F9071E42-CD83-4670-ADD7-BB9AA03769DE}" srcOrd="1" destOrd="0" presId="urn:microsoft.com/office/officeart/2005/8/layout/pyramid1"/>
    <dgm:cxn modelId="{CCB07893-8853-4CDC-A9A0-7CE6912BE45B}" srcId="{9FBCD42A-EE88-4916-8729-E64074217CA2}" destId="{DCA4F253-2809-4F42-A44A-C8449510BBC4}" srcOrd="4" destOrd="0" parTransId="{2B6317D7-E5DC-4F55-ACED-0CC091500BE3}" sibTransId="{A404C023-F192-4BA5-AD07-CEC2E88E2978}"/>
    <dgm:cxn modelId="{93A3FE97-C51D-4108-B1F5-C7F484A22E89}" type="presOf" srcId="{57F1BE49-D586-4030-93F4-E0205B372BE6}" destId="{D0EAEC42-10B2-4B4D-B99A-32A372D7F314}" srcOrd="0" destOrd="0" presId="urn:microsoft.com/office/officeart/2005/8/layout/pyramid1"/>
    <dgm:cxn modelId="{C6F710AD-9808-47B7-B2BE-22C8723FB87C}" type="presOf" srcId="{B1AF144B-CC92-4C68-8E81-54E1C9392E9A}" destId="{BE83A5B8-FB69-4A6F-8DEF-BD9EF9C9BCEC}" srcOrd="1" destOrd="0" presId="urn:microsoft.com/office/officeart/2005/8/layout/pyramid1"/>
    <dgm:cxn modelId="{124891BB-475F-496D-A0FA-02202DCCCA6E}" type="presOf" srcId="{57F1BE49-D586-4030-93F4-E0205B372BE6}" destId="{9D098AD3-BBCD-45B8-8FEE-66F234E6B5DF}" srcOrd="1" destOrd="0" presId="urn:microsoft.com/office/officeart/2005/8/layout/pyramid1"/>
    <dgm:cxn modelId="{8A0C82DF-6361-4C87-807C-349D53C7CBD2}" type="presOf" srcId="{9FBCD42A-EE88-4916-8729-E64074217CA2}" destId="{9BCB7495-B2F2-46B7-8516-21359C965A09}" srcOrd="0" destOrd="0" presId="urn:microsoft.com/office/officeart/2005/8/layout/pyramid1"/>
    <dgm:cxn modelId="{637B0BF1-78F8-4D47-8B89-2B80A5163FD1}" type="presOf" srcId="{A4480085-C757-4C8B-94F9-3395A927AD9F}" destId="{81298655-36D8-4463-BB46-9A1073286791}" srcOrd="0" destOrd="0" presId="urn:microsoft.com/office/officeart/2005/8/layout/pyramid1"/>
    <dgm:cxn modelId="{F3104E0E-61A0-47DC-BF10-AD01DDDED1B5}" type="presParOf" srcId="{9BCB7495-B2F2-46B7-8516-21359C965A09}" destId="{A67AEEB7-6F64-4893-90FA-7426DFF47BCC}" srcOrd="0" destOrd="0" presId="urn:microsoft.com/office/officeart/2005/8/layout/pyramid1"/>
    <dgm:cxn modelId="{06F197CF-162A-43CE-968E-BCE8AD009A5F}" type="presParOf" srcId="{A67AEEB7-6F64-4893-90FA-7426DFF47BCC}" destId="{E3537A08-D9F8-46F0-BFD8-C99B27D2B3A3}" srcOrd="0" destOrd="0" presId="urn:microsoft.com/office/officeart/2005/8/layout/pyramid1"/>
    <dgm:cxn modelId="{D5260260-6867-46BE-8CC9-F003377A3B28}" type="presParOf" srcId="{A67AEEB7-6F64-4893-90FA-7426DFF47BCC}" destId="{0701B141-FEC5-42B3-8B36-54CAA6FA6F18}" srcOrd="1" destOrd="0" presId="urn:microsoft.com/office/officeart/2005/8/layout/pyramid1"/>
    <dgm:cxn modelId="{CA5410C2-A39E-4333-A0F1-D534234EEF8F}" type="presParOf" srcId="{9BCB7495-B2F2-46B7-8516-21359C965A09}" destId="{A04430DC-2EB1-4DE5-BB07-E8587B6F5289}" srcOrd="1" destOrd="0" presId="urn:microsoft.com/office/officeart/2005/8/layout/pyramid1"/>
    <dgm:cxn modelId="{52CAFBAC-BEC8-49C1-8720-08BBB4B77C3A}" type="presParOf" srcId="{A04430DC-2EB1-4DE5-BB07-E8587B6F5289}" destId="{81298655-36D8-4463-BB46-9A1073286791}" srcOrd="0" destOrd="0" presId="urn:microsoft.com/office/officeart/2005/8/layout/pyramid1"/>
    <dgm:cxn modelId="{642F11E1-FF91-42CD-807B-21D8853A48A0}" type="presParOf" srcId="{A04430DC-2EB1-4DE5-BB07-E8587B6F5289}" destId="{F9071E42-CD83-4670-ADD7-BB9AA03769DE}" srcOrd="1" destOrd="0" presId="urn:microsoft.com/office/officeart/2005/8/layout/pyramid1"/>
    <dgm:cxn modelId="{B2AEBC1F-CDA0-4835-B261-5670C9864429}" type="presParOf" srcId="{9BCB7495-B2F2-46B7-8516-21359C965A09}" destId="{FF872A6F-042A-461F-B2CA-CA9805BBD41C}" srcOrd="2" destOrd="0" presId="urn:microsoft.com/office/officeart/2005/8/layout/pyramid1"/>
    <dgm:cxn modelId="{F08BBB24-7848-4417-AF41-0BD09408F40F}" type="presParOf" srcId="{FF872A6F-042A-461F-B2CA-CA9805BBD41C}" destId="{1B354E2B-E7E4-4B20-BDDD-114B2A77A8F4}" srcOrd="0" destOrd="0" presId="urn:microsoft.com/office/officeart/2005/8/layout/pyramid1"/>
    <dgm:cxn modelId="{4006F317-C6A8-453D-A0D1-6935E8280E3A}" type="presParOf" srcId="{FF872A6F-042A-461F-B2CA-CA9805BBD41C}" destId="{BE83A5B8-FB69-4A6F-8DEF-BD9EF9C9BCEC}" srcOrd="1" destOrd="0" presId="urn:microsoft.com/office/officeart/2005/8/layout/pyramid1"/>
    <dgm:cxn modelId="{FEE18565-6472-4F68-8467-3F549A7F7763}" type="presParOf" srcId="{9BCB7495-B2F2-46B7-8516-21359C965A09}" destId="{5A65F18E-50EF-4751-955C-2DA81B3D320E}" srcOrd="3" destOrd="0" presId="urn:microsoft.com/office/officeart/2005/8/layout/pyramid1"/>
    <dgm:cxn modelId="{ACF2099B-9B11-4E95-A2B2-10FBF0FA0042}" type="presParOf" srcId="{5A65F18E-50EF-4751-955C-2DA81B3D320E}" destId="{D0EAEC42-10B2-4B4D-B99A-32A372D7F314}" srcOrd="0" destOrd="0" presId="urn:microsoft.com/office/officeart/2005/8/layout/pyramid1"/>
    <dgm:cxn modelId="{BC2C79BC-4974-4EB0-99BB-79B808071985}" type="presParOf" srcId="{5A65F18E-50EF-4751-955C-2DA81B3D320E}" destId="{9D098AD3-BBCD-45B8-8FEE-66F234E6B5DF}" srcOrd="1" destOrd="0" presId="urn:microsoft.com/office/officeart/2005/8/layout/pyramid1"/>
    <dgm:cxn modelId="{279CC80B-6544-4C56-92D9-559529832BB1}" type="presParOf" srcId="{9BCB7495-B2F2-46B7-8516-21359C965A09}" destId="{72177E8F-C4D5-4D17-93D2-58EFB8D99103}" srcOrd="4" destOrd="0" presId="urn:microsoft.com/office/officeart/2005/8/layout/pyramid1"/>
    <dgm:cxn modelId="{61A8FE35-7B9A-490D-A259-C1086706AEB4}" type="presParOf" srcId="{72177E8F-C4D5-4D17-93D2-58EFB8D99103}" destId="{20615BD9-A0F4-45F9-901A-2FF940A8A1E0}" srcOrd="0" destOrd="0" presId="urn:microsoft.com/office/officeart/2005/8/layout/pyramid1"/>
    <dgm:cxn modelId="{0E4B0D0A-68CD-4614-943A-D1A83674A9A5}" type="presParOf" srcId="{72177E8F-C4D5-4D17-93D2-58EFB8D99103}" destId="{AC1B067D-088E-47DC-9AFD-CAA0BC7E69B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1"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1"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1"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1"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1"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97E0CF-3679-4C02-BC9C-2EE83066E78D}"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0A24FE69-8E0E-41A4-98F1-C92A0C621601}">
      <dgm:prSet phldrT="[Text]" phldr="0"/>
      <dgm:spPr/>
      <dgm:t>
        <a:bodyPr/>
        <a:lstStyle/>
        <a:p>
          <a:pPr rtl="0"/>
          <a:r>
            <a:rPr lang="en-US" dirty="0">
              <a:latin typeface="Arial"/>
            </a:rPr>
            <a:t>Environmental Support</a:t>
          </a:r>
          <a:endParaRPr lang="en-US" dirty="0"/>
        </a:p>
      </dgm:t>
    </dgm:pt>
    <dgm:pt modelId="{6580533C-6CB2-4702-A01B-93A5528CA555}" type="parTrans" cxnId="{8DD74561-FE84-4096-A999-9D2AB065707F}">
      <dgm:prSet/>
      <dgm:spPr/>
      <dgm:t>
        <a:bodyPr/>
        <a:lstStyle/>
        <a:p>
          <a:endParaRPr lang="en-US"/>
        </a:p>
      </dgm:t>
    </dgm:pt>
    <dgm:pt modelId="{E7F7954D-7BBE-4E48-8E42-54A37225F124}" type="sibTrans" cxnId="{8DD74561-FE84-4096-A999-9D2AB065707F}">
      <dgm:prSet/>
      <dgm:spPr/>
      <dgm:t>
        <a:bodyPr/>
        <a:lstStyle/>
        <a:p>
          <a:endParaRPr lang="en-US"/>
        </a:p>
      </dgm:t>
    </dgm:pt>
    <dgm:pt modelId="{C0C98578-4ABD-4A9F-92D5-739B926FEA3D}">
      <dgm:prSet phldrT="[Text]" phldr="0"/>
      <dgm:spPr/>
      <dgm:t>
        <a:bodyPr/>
        <a:lstStyle/>
        <a:p>
          <a:pPr rtl="0"/>
          <a:r>
            <a:rPr lang="en-US" dirty="0">
              <a:latin typeface="Arial"/>
            </a:rPr>
            <a:t>Funding Stability</a:t>
          </a:r>
          <a:endParaRPr lang="en-US" dirty="0"/>
        </a:p>
      </dgm:t>
    </dgm:pt>
    <dgm:pt modelId="{C1A66765-527B-4629-97A8-F6AE188BDEE7}" type="parTrans" cxnId="{2936FFA7-FBCF-4CC3-A1BF-76531F1D862F}">
      <dgm:prSet/>
      <dgm:spPr/>
      <dgm:t>
        <a:bodyPr/>
        <a:lstStyle/>
        <a:p>
          <a:endParaRPr lang="en-US"/>
        </a:p>
      </dgm:t>
    </dgm:pt>
    <dgm:pt modelId="{5DD082CA-E0C1-4680-999D-36B1D0B09622}" type="sibTrans" cxnId="{2936FFA7-FBCF-4CC3-A1BF-76531F1D862F}">
      <dgm:prSet/>
      <dgm:spPr/>
      <dgm:t>
        <a:bodyPr/>
        <a:lstStyle/>
        <a:p>
          <a:endParaRPr lang="en-US"/>
        </a:p>
      </dgm:t>
    </dgm:pt>
    <dgm:pt modelId="{F2861777-5774-4C26-A137-B4D495909C14}">
      <dgm:prSet phldrT="[Text]" phldr="0"/>
      <dgm:spPr/>
      <dgm:t>
        <a:bodyPr/>
        <a:lstStyle/>
        <a:p>
          <a:r>
            <a:rPr lang="en-US" dirty="0">
              <a:latin typeface="Arial"/>
            </a:rPr>
            <a:t>Partnerships</a:t>
          </a:r>
          <a:endParaRPr lang="en-US" dirty="0"/>
        </a:p>
      </dgm:t>
    </dgm:pt>
    <dgm:pt modelId="{77C345BA-9FDA-4D58-A778-D513544421E7}" type="parTrans" cxnId="{580E8CE7-E4BD-4FC6-9D85-AE20A855673A}">
      <dgm:prSet/>
      <dgm:spPr/>
      <dgm:t>
        <a:bodyPr/>
        <a:lstStyle/>
        <a:p>
          <a:endParaRPr lang="en-US"/>
        </a:p>
      </dgm:t>
    </dgm:pt>
    <dgm:pt modelId="{343585EF-A383-4BDC-B8CE-17735F2BDE19}" type="sibTrans" cxnId="{580E8CE7-E4BD-4FC6-9D85-AE20A855673A}">
      <dgm:prSet/>
      <dgm:spPr/>
      <dgm:t>
        <a:bodyPr/>
        <a:lstStyle/>
        <a:p>
          <a:endParaRPr lang="en-US"/>
        </a:p>
      </dgm:t>
    </dgm:pt>
    <dgm:pt modelId="{4F8560ED-2979-4E0D-8EEA-F9E0206E10EB}">
      <dgm:prSet phldrT="[Text]" phldr="0"/>
      <dgm:spPr/>
      <dgm:t>
        <a:bodyPr/>
        <a:lstStyle/>
        <a:p>
          <a:pPr rtl="0"/>
          <a:r>
            <a:rPr lang="en-US" dirty="0">
              <a:latin typeface="Arial"/>
            </a:rPr>
            <a:t>Organizational Capacity</a:t>
          </a:r>
          <a:endParaRPr lang="en-US" dirty="0"/>
        </a:p>
      </dgm:t>
    </dgm:pt>
    <dgm:pt modelId="{92A32C74-6D50-43C3-A6E5-DED3B73A9FD5}" type="parTrans" cxnId="{D53E391F-A01F-4DD4-B1F5-E3856F31A27D}">
      <dgm:prSet/>
      <dgm:spPr/>
      <dgm:t>
        <a:bodyPr/>
        <a:lstStyle/>
        <a:p>
          <a:endParaRPr lang="en-US"/>
        </a:p>
      </dgm:t>
    </dgm:pt>
    <dgm:pt modelId="{D1C995AB-ACCB-4D77-87B9-E3218F4A0884}" type="sibTrans" cxnId="{D53E391F-A01F-4DD4-B1F5-E3856F31A27D}">
      <dgm:prSet/>
      <dgm:spPr/>
      <dgm:t>
        <a:bodyPr/>
        <a:lstStyle/>
        <a:p>
          <a:endParaRPr lang="en-US"/>
        </a:p>
      </dgm:t>
    </dgm:pt>
    <dgm:pt modelId="{B0E1DF49-2783-4237-8F8E-1A1C2B24C9AC}">
      <dgm:prSet phldrT="[Text]" phldr="0"/>
      <dgm:spPr/>
      <dgm:t>
        <a:bodyPr/>
        <a:lstStyle/>
        <a:p>
          <a:r>
            <a:rPr lang="en-US" dirty="0">
              <a:latin typeface="Arial"/>
            </a:rPr>
            <a:t>Evaluation</a:t>
          </a:r>
          <a:endParaRPr lang="en-US" dirty="0"/>
        </a:p>
      </dgm:t>
    </dgm:pt>
    <dgm:pt modelId="{60B0735A-1172-4BA4-8436-8461AE6B281D}" type="parTrans" cxnId="{93106198-A6C8-4D08-9D32-41A916692689}">
      <dgm:prSet/>
      <dgm:spPr/>
      <dgm:t>
        <a:bodyPr/>
        <a:lstStyle/>
        <a:p>
          <a:endParaRPr lang="en-US"/>
        </a:p>
      </dgm:t>
    </dgm:pt>
    <dgm:pt modelId="{99244826-D9D4-4F6D-B4F5-9D3249E28D77}" type="sibTrans" cxnId="{93106198-A6C8-4D08-9D32-41A916692689}">
      <dgm:prSet/>
      <dgm:spPr/>
      <dgm:t>
        <a:bodyPr/>
        <a:lstStyle/>
        <a:p>
          <a:endParaRPr lang="en-US"/>
        </a:p>
      </dgm:t>
    </dgm:pt>
    <dgm:pt modelId="{7257746C-30CB-4AF5-982B-610152AF3F72}">
      <dgm:prSet phldr="0"/>
      <dgm:spPr/>
      <dgm:t>
        <a:bodyPr/>
        <a:lstStyle/>
        <a:p>
          <a:pPr rtl="0"/>
          <a:r>
            <a:rPr lang="en-US" dirty="0">
              <a:latin typeface="Arial"/>
            </a:rPr>
            <a:t>Adaptation</a:t>
          </a:r>
        </a:p>
      </dgm:t>
    </dgm:pt>
    <dgm:pt modelId="{7392585A-37B6-4D95-BC13-73161E1A5D6A}" type="parTrans" cxnId="{BC59A6B9-2948-4E50-9E34-913D3BE4574D}">
      <dgm:prSet/>
      <dgm:spPr/>
      <dgm:t>
        <a:bodyPr/>
        <a:lstStyle/>
        <a:p>
          <a:endParaRPr lang="en-US"/>
        </a:p>
      </dgm:t>
    </dgm:pt>
    <dgm:pt modelId="{3F4613B2-1FE5-4153-A975-4FCCEE9DF86A}" type="sibTrans" cxnId="{BC59A6B9-2948-4E50-9E34-913D3BE4574D}">
      <dgm:prSet/>
      <dgm:spPr/>
      <dgm:t>
        <a:bodyPr/>
        <a:lstStyle/>
        <a:p>
          <a:endParaRPr lang="en-US"/>
        </a:p>
      </dgm:t>
    </dgm:pt>
    <dgm:pt modelId="{85CE4CC3-5C84-49E3-9D33-3F92178D7B1E}">
      <dgm:prSet phldr="0"/>
      <dgm:spPr/>
      <dgm:t>
        <a:bodyPr/>
        <a:lstStyle/>
        <a:p>
          <a:pPr rtl="0"/>
          <a:r>
            <a:rPr lang="en-US" dirty="0">
              <a:latin typeface="Arial"/>
            </a:rPr>
            <a:t>Strategic Planning</a:t>
          </a:r>
        </a:p>
      </dgm:t>
    </dgm:pt>
    <dgm:pt modelId="{41E12853-F428-464B-BE28-5226C31FF1E3}" type="parTrans" cxnId="{4A81039B-E56A-4555-A261-31942478EC67}">
      <dgm:prSet/>
      <dgm:spPr/>
      <dgm:t>
        <a:bodyPr/>
        <a:lstStyle/>
        <a:p>
          <a:endParaRPr lang="en-US"/>
        </a:p>
      </dgm:t>
    </dgm:pt>
    <dgm:pt modelId="{85C08CC9-861A-44FB-9096-541759788CF4}" type="sibTrans" cxnId="{4A81039B-E56A-4555-A261-31942478EC67}">
      <dgm:prSet/>
      <dgm:spPr/>
      <dgm:t>
        <a:bodyPr/>
        <a:lstStyle/>
        <a:p>
          <a:endParaRPr lang="en-US"/>
        </a:p>
      </dgm:t>
    </dgm:pt>
    <dgm:pt modelId="{C6CE842A-AFA3-430F-82B7-CFFE0430DAF1}">
      <dgm:prSet phldr="0"/>
      <dgm:spPr/>
      <dgm:t>
        <a:bodyPr/>
        <a:lstStyle/>
        <a:p>
          <a:pPr rtl="0"/>
          <a:r>
            <a:rPr lang="en-US" dirty="0">
              <a:latin typeface="Arial"/>
            </a:rPr>
            <a:t>Communication</a:t>
          </a:r>
        </a:p>
      </dgm:t>
    </dgm:pt>
    <dgm:pt modelId="{D2EBB0AC-4916-423E-8E59-F56F2F10CEF5}" type="parTrans" cxnId="{B18F6EED-A252-4DE0-8F7A-CDBAE2FD1795}">
      <dgm:prSet/>
      <dgm:spPr/>
      <dgm:t>
        <a:bodyPr/>
        <a:lstStyle/>
        <a:p>
          <a:endParaRPr lang="en-US"/>
        </a:p>
      </dgm:t>
    </dgm:pt>
    <dgm:pt modelId="{17060B50-8228-4CA0-B57E-532CFA8D7D39}" type="sibTrans" cxnId="{B18F6EED-A252-4DE0-8F7A-CDBAE2FD1795}">
      <dgm:prSet/>
      <dgm:spPr/>
      <dgm:t>
        <a:bodyPr/>
        <a:lstStyle/>
        <a:p>
          <a:endParaRPr lang="en-US"/>
        </a:p>
      </dgm:t>
    </dgm:pt>
    <dgm:pt modelId="{AE5C2011-6D38-41B3-9998-C8354549C1CD}" type="pres">
      <dgm:prSet presAssocID="{2B97E0CF-3679-4C02-BC9C-2EE83066E78D}" presName="diagram" presStyleCnt="0">
        <dgm:presLayoutVars>
          <dgm:dir/>
          <dgm:resizeHandles val="exact"/>
        </dgm:presLayoutVars>
      </dgm:prSet>
      <dgm:spPr/>
    </dgm:pt>
    <dgm:pt modelId="{702CDCFD-95F3-4917-9F71-7E920384E34F}" type="pres">
      <dgm:prSet presAssocID="{0A24FE69-8E0E-41A4-98F1-C92A0C621601}" presName="node" presStyleLbl="node1" presStyleIdx="0" presStyleCnt="8">
        <dgm:presLayoutVars>
          <dgm:bulletEnabled val="1"/>
        </dgm:presLayoutVars>
      </dgm:prSet>
      <dgm:spPr>
        <a:solidFill>
          <a:schemeClr val="bg1">
            <a:lumMod val="95000"/>
          </a:schemeClr>
        </a:solidFill>
      </dgm:spPr>
    </dgm:pt>
    <dgm:pt modelId="{CEE8A1DE-E245-4B72-A52B-752822E0BB1D}" type="pres">
      <dgm:prSet presAssocID="{E7F7954D-7BBE-4E48-8E42-54A37225F124}" presName="sibTrans" presStyleCnt="0"/>
      <dgm:spPr/>
    </dgm:pt>
    <dgm:pt modelId="{7483903D-FEF6-4A5F-B2B9-21F268B1F28F}" type="pres">
      <dgm:prSet presAssocID="{C0C98578-4ABD-4A9F-92D5-739B926FEA3D}" presName="node" presStyleLbl="node1" presStyleIdx="1" presStyleCnt="8">
        <dgm:presLayoutVars>
          <dgm:bulletEnabled val="1"/>
        </dgm:presLayoutVars>
      </dgm:prSet>
      <dgm:spPr>
        <a:solidFill>
          <a:schemeClr val="bg1">
            <a:lumMod val="95000"/>
          </a:schemeClr>
        </a:solidFill>
      </dgm:spPr>
    </dgm:pt>
    <dgm:pt modelId="{03A2D19B-2AFF-4F3D-8173-2C4D9CBCFFD3}" type="pres">
      <dgm:prSet presAssocID="{5DD082CA-E0C1-4680-999D-36B1D0B09622}" presName="sibTrans" presStyleCnt="0"/>
      <dgm:spPr/>
    </dgm:pt>
    <dgm:pt modelId="{5E47AD8A-4858-4C3D-8C4D-FAE1BB8EA128}" type="pres">
      <dgm:prSet presAssocID="{F2861777-5774-4C26-A137-B4D495909C14}" presName="node" presStyleLbl="node1" presStyleIdx="2" presStyleCnt="8">
        <dgm:presLayoutVars>
          <dgm:bulletEnabled val="1"/>
        </dgm:presLayoutVars>
      </dgm:prSet>
      <dgm:spPr>
        <a:solidFill>
          <a:schemeClr val="bg1">
            <a:lumMod val="95000"/>
          </a:schemeClr>
        </a:solidFill>
      </dgm:spPr>
    </dgm:pt>
    <dgm:pt modelId="{BFC43207-C531-4707-AC30-5589489F41A4}" type="pres">
      <dgm:prSet presAssocID="{343585EF-A383-4BDC-B8CE-17735F2BDE19}" presName="sibTrans" presStyleCnt="0"/>
      <dgm:spPr/>
    </dgm:pt>
    <dgm:pt modelId="{6BD3AC2C-FBFD-49E2-9BC8-BA68C1D5468E}" type="pres">
      <dgm:prSet presAssocID="{4F8560ED-2979-4E0D-8EEA-F9E0206E10EB}" presName="node" presStyleLbl="node1" presStyleIdx="3" presStyleCnt="8">
        <dgm:presLayoutVars>
          <dgm:bulletEnabled val="1"/>
        </dgm:presLayoutVars>
      </dgm:prSet>
      <dgm:spPr>
        <a:solidFill>
          <a:schemeClr val="bg1">
            <a:lumMod val="95000"/>
          </a:schemeClr>
        </a:solidFill>
      </dgm:spPr>
    </dgm:pt>
    <dgm:pt modelId="{B65B1A87-4EE2-451C-B5DF-3F017FC22F93}" type="pres">
      <dgm:prSet presAssocID="{D1C995AB-ACCB-4D77-87B9-E3218F4A0884}" presName="sibTrans" presStyleCnt="0"/>
      <dgm:spPr/>
    </dgm:pt>
    <dgm:pt modelId="{25DCA726-5594-49A2-B783-BD461938C6C4}" type="pres">
      <dgm:prSet presAssocID="{B0E1DF49-2783-4237-8F8E-1A1C2B24C9AC}" presName="node" presStyleLbl="node1" presStyleIdx="4" presStyleCnt="8">
        <dgm:presLayoutVars>
          <dgm:bulletEnabled val="1"/>
        </dgm:presLayoutVars>
      </dgm:prSet>
      <dgm:spPr>
        <a:solidFill>
          <a:schemeClr val="bg1">
            <a:lumMod val="95000"/>
          </a:schemeClr>
        </a:solidFill>
      </dgm:spPr>
    </dgm:pt>
    <dgm:pt modelId="{939FB6BC-FED7-43CF-A6B2-ECEEBB836134}" type="pres">
      <dgm:prSet presAssocID="{99244826-D9D4-4F6D-B4F5-9D3249E28D77}" presName="sibTrans" presStyleCnt="0"/>
      <dgm:spPr/>
    </dgm:pt>
    <dgm:pt modelId="{E7601AC6-6666-4F8F-9BB5-5130ADCBB1B3}" type="pres">
      <dgm:prSet presAssocID="{7257746C-30CB-4AF5-982B-610152AF3F72}" presName="node" presStyleLbl="node1" presStyleIdx="5" presStyleCnt="8">
        <dgm:presLayoutVars>
          <dgm:bulletEnabled val="1"/>
        </dgm:presLayoutVars>
      </dgm:prSet>
      <dgm:spPr>
        <a:solidFill>
          <a:schemeClr val="bg1">
            <a:lumMod val="95000"/>
          </a:schemeClr>
        </a:solidFill>
      </dgm:spPr>
    </dgm:pt>
    <dgm:pt modelId="{FAD51A47-D925-458C-9AC6-C4D67BE7DB39}" type="pres">
      <dgm:prSet presAssocID="{3F4613B2-1FE5-4153-A975-4FCCEE9DF86A}" presName="sibTrans" presStyleCnt="0"/>
      <dgm:spPr/>
    </dgm:pt>
    <dgm:pt modelId="{65460C82-FF3F-44CE-ABDA-712342F6CCDA}" type="pres">
      <dgm:prSet presAssocID="{C6CE842A-AFA3-430F-82B7-CFFE0430DAF1}" presName="node" presStyleLbl="node1" presStyleIdx="6" presStyleCnt="8">
        <dgm:presLayoutVars>
          <dgm:bulletEnabled val="1"/>
        </dgm:presLayoutVars>
      </dgm:prSet>
      <dgm:spPr>
        <a:solidFill>
          <a:schemeClr val="bg1">
            <a:lumMod val="95000"/>
          </a:schemeClr>
        </a:solidFill>
      </dgm:spPr>
    </dgm:pt>
    <dgm:pt modelId="{F8F51A1C-E2C5-4B3B-836C-2AA3F76765A3}" type="pres">
      <dgm:prSet presAssocID="{17060B50-8228-4CA0-B57E-532CFA8D7D39}" presName="sibTrans" presStyleCnt="0"/>
      <dgm:spPr/>
    </dgm:pt>
    <dgm:pt modelId="{B61308ED-2745-4CD5-9255-A562288C45CC}" type="pres">
      <dgm:prSet presAssocID="{85CE4CC3-5C84-49E3-9D33-3F92178D7B1E}" presName="node" presStyleLbl="node1" presStyleIdx="7" presStyleCnt="8">
        <dgm:presLayoutVars>
          <dgm:bulletEnabled val="1"/>
        </dgm:presLayoutVars>
      </dgm:prSet>
      <dgm:spPr>
        <a:solidFill>
          <a:schemeClr val="bg1">
            <a:lumMod val="95000"/>
          </a:schemeClr>
        </a:solidFill>
      </dgm:spPr>
    </dgm:pt>
  </dgm:ptLst>
  <dgm:cxnLst>
    <dgm:cxn modelId="{0599280E-E9A4-4EEF-BD4C-43A9C3655C0F}" type="presOf" srcId="{C6CE842A-AFA3-430F-82B7-CFFE0430DAF1}" destId="{65460C82-FF3F-44CE-ABDA-712342F6CCDA}" srcOrd="0" destOrd="0" presId="urn:microsoft.com/office/officeart/2005/8/layout/default"/>
    <dgm:cxn modelId="{3321300E-503E-4349-A132-22A8F457326B}" type="presOf" srcId="{0A24FE69-8E0E-41A4-98F1-C92A0C621601}" destId="{702CDCFD-95F3-4917-9F71-7E920384E34F}" srcOrd="0" destOrd="0" presId="urn:microsoft.com/office/officeart/2005/8/layout/default"/>
    <dgm:cxn modelId="{CC41FB18-92B1-47FC-B244-30F6603F3515}" type="presOf" srcId="{85CE4CC3-5C84-49E3-9D33-3F92178D7B1E}" destId="{B61308ED-2745-4CD5-9255-A562288C45CC}" srcOrd="0" destOrd="0" presId="urn:microsoft.com/office/officeart/2005/8/layout/default"/>
    <dgm:cxn modelId="{D53E391F-A01F-4DD4-B1F5-E3856F31A27D}" srcId="{2B97E0CF-3679-4C02-BC9C-2EE83066E78D}" destId="{4F8560ED-2979-4E0D-8EEA-F9E0206E10EB}" srcOrd="3" destOrd="0" parTransId="{92A32C74-6D50-43C3-A6E5-DED3B73A9FD5}" sibTransId="{D1C995AB-ACCB-4D77-87B9-E3218F4A0884}"/>
    <dgm:cxn modelId="{E727F51F-887C-4E26-A37B-578A7D06987E}" type="presOf" srcId="{7257746C-30CB-4AF5-982B-610152AF3F72}" destId="{E7601AC6-6666-4F8F-9BB5-5130ADCBB1B3}" srcOrd="0" destOrd="0" presId="urn:microsoft.com/office/officeart/2005/8/layout/default"/>
    <dgm:cxn modelId="{46A5EE49-8BFC-42F4-A69A-7AC040E1EE73}" type="presOf" srcId="{C0C98578-4ABD-4A9F-92D5-739B926FEA3D}" destId="{7483903D-FEF6-4A5F-B2B9-21F268B1F28F}" srcOrd="0" destOrd="0" presId="urn:microsoft.com/office/officeart/2005/8/layout/default"/>
    <dgm:cxn modelId="{D6EF8C55-E9D0-4B83-B330-77CF2E1ACF11}" type="presOf" srcId="{F2861777-5774-4C26-A137-B4D495909C14}" destId="{5E47AD8A-4858-4C3D-8C4D-FAE1BB8EA128}" srcOrd="0" destOrd="0" presId="urn:microsoft.com/office/officeart/2005/8/layout/default"/>
    <dgm:cxn modelId="{8DD74561-FE84-4096-A999-9D2AB065707F}" srcId="{2B97E0CF-3679-4C02-BC9C-2EE83066E78D}" destId="{0A24FE69-8E0E-41A4-98F1-C92A0C621601}" srcOrd="0" destOrd="0" parTransId="{6580533C-6CB2-4702-A01B-93A5528CA555}" sibTransId="{E7F7954D-7BBE-4E48-8E42-54A37225F124}"/>
    <dgm:cxn modelId="{93106198-A6C8-4D08-9D32-41A916692689}" srcId="{2B97E0CF-3679-4C02-BC9C-2EE83066E78D}" destId="{B0E1DF49-2783-4237-8F8E-1A1C2B24C9AC}" srcOrd="4" destOrd="0" parTransId="{60B0735A-1172-4BA4-8436-8461AE6B281D}" sibTransId="{99244826-D9D4-4F6D-B4F5-9D3249E28D77}"/>
    <dgm:cxn modelId="{4A81039B-E56A-4555-A261-31942478EC67}" srcId="{2B97E0CF-3679-4C02-BC9C-2EE83066E78D}" destId="{85CE4CC3-5C84-49E3-9D33-3F92178D7B1E}" srcOrd="7" destOrd="0" parTransId="{41E12853-F428-464B-BE28-5226C31FF1E3}" sibTransId="{85C08CC9-861A-44FB-9096-541759788CF4}"/>
    <dgm:cxn modelId="{CC490C9C-97EF-43E6-AEF0-2C448D663B32}" type="presOf" srcId="{2B97E0CF-3679-4C02-BC9C-2EE83066E78D}" destId="{AE5C2011-6D38-41B3-9998-C8354549C1CD}" srcOrd="0" destOrd="0" presId="urn:microsoft.com/office/officeart/2005/8/layout/default"/>
    <dgm:cxn modelId="{ECD41DA0-5AEF-4D09-9257-CBA6A7B88C3C}" type="presOf" srcId="{4F8560ED-2979-4E0D-8EEA-F9E0206E10EB}" destId="{6BD3AC2C-FBFD-49E2-9BC8-BA68C1D5468E}" srcOrd="0" destOrd="0" presId="urn:microsoft.com/office/officeart/2005/8/layout/default"/>
    <dgm:cxn modelId="{2936FFA7-FBCF-4CC3-A1BF-76531F1D862F}" srcId="{2B97E0CF-3679-4C02-BC9C-2EE83066E78D}" destId="{C0C98578-4ABD-4A9F-92D5-739B926FEA3D}" srcOrd="1" destOrd="0" parTransId="{C1A66765-527B-4629-97A8-F6AE188BDEE7}" sibTransId="{5DD082CA-E0C1-4680-999D-36B1D0B09622}"/>
    <dgm:cxn modelId="{BC59A6B9-2948-4E50-9E34-913D3BE4574D}" srcId="{2B97E0CF-3679-4C02-BC9C-2EE83066E78D}" destId="{7257746C-30CB-4AF5-982B-610152AF3F72}" srcOrd="5" destOrd="0" parTransId="{7392585A-37B6-4D95-BC13-73161E1A5D6A}" sibTransId="{3F4613B2-1FE5-4153-A975-4FCCEE9DF86A}"/>
    <dgm:cxn modelId="{8EAE99BA-229B-49EA-B51F-6C8214ECF3D3}" type="presOf" srcId="{B0E1DF49-2783-4237-8F8E-1A1C2B24C9AC}" destId="{25DCA726-5594-49A2-B783-BD461938C6C4}" srcOrd="0" destOrd="0" presId="urn:microsoft.com/office/officeart/2005/8/layout/default"/>
    <dgm:cxn modelId="{580E8CE7-E4BD-4FC6-9D85-AE20A855673A}" srcId="{2B97E0CF-3679-4C02-BC9C-2EE83066E78D}" destId="{F2861777-5774-4C26-A137-B4D495909C14}" srcOrd="2" destOrd="0" parTransId="{77C345BA-9FDA-4D58-A778-D513544421E7}" sibTransId="{343585EF-A383-4BDC-B8CE-17735F2BDE19}"/>
    <dgm:cxn modelId="{B18F6EED-A252-4DE0-8F7A-CDBAE2FD1795}" srcId="{2B97E0CF-3679-4C02-BC9C-2EE83066E78D}" destId="{C6CE842A-AFA3-430F-82B7-CFFE0430DAF1}" srcOrd="6" destOrd="0" parTransId="{D2EBB0AC-4916-423E-8E59-F56F2F10CEF5}" sibTransId="{17060B50-8228-4CA0-B57E-532CFA8D7D39}"/>
    <dgm:cxn modelId="{1682B657-D121-4B93-A0AF-40DDFBF677B8}" type="presParOf" srcId="{AE5C2011-6D38-41B3-9998-C8354549C1CD}" destId="{702CDCFD-95F3-4917-9F71-7E920384E34F}" srcOrd="0" destOrd="0" presId="urn:microsoft.com/office/officeart/2005/8/layout/default"/>
    <dgm:cxn modelId="{D39554AF-A069-48A5-A290-13AE68406EA1}" type="presParOf" srcId="{AE5C2011-6D38-41B3-9998-C8354549C1CD}" destId="{CEE8A1DE-E245-4B72-A52B-752822E0BB1D}" srcOrd="1" destOrd="0" presId="urn:microsoft.com/office/officeart/2005/8/layout/default"/>
    <dgm:cxn modelId="{DA521220-36D7-479A-9A41-7CD84052671C}" type="presParOf" srcId="{AE5C2011-6D38-41B3-9998-C8354549C1CD}" destId="{7483903D-FEF6-4A5F-B2B9-21F268B1F28F}" srcOrd="2" destOrd="0" presId="urn:microsoft.com/office/officeart/2005/8/layout/default"/>
    <dgm:cxn modelId="{1CB131EF-FE4D-4769-A1C4-04A73E5A8BA7}" type="presParOf" srcId="{AE5C2011-6D38-41B3-9998-C8354549C1CD}" destId="{03A2D19B-2AFF-4F3D-8173-2C4D9CBCFFD3}" srcOrd="3" destOrd="0" presId="urn:microsoft.com/office/officeart/2005/8/layout/default"/>
    <dgm:cxn modelId="{49D52267-28B5-4AD5-8A8F-29D39B7E267D}" type="presParOf" srcId="{AE5C2011-6D38-41B3-9998-C8354549C1CD}" destId="{5E47AD8A-4858-4C3D-8C4D-FAE1BB8EA128}" srcOrd="4" destOrd="0" presId="urn:microsoft.com/office/officeart/2005/8/layout/default"/>
    <dgm:cxn modelId="{3E8F4D7B-C432-4D78-827B-328B6CAF6984}" type="presParOf" srcId="{AE5C2011-6D38-41B3-9998-C8354549C1CD}" destId="{BFC43207-C531-4707-AC30-5589489F41A4}" srcOrd="5" destOrd="0" presId="urn:microsoft.com/office/officeart/2005/8/layout/default"/>
    <dgm:cxn modelId="{B7368F76-E7D7-4182-A0BA-794BE98A4200}" type="presParOf" srcId="{AE5C2011-6D38-41B3-9998-C8354549C1CD}" destId="{6BD3AC2C-FBFD-49E2-9BC8-BA68C1D5468E}" srcOrd="6" destOrd="0" presId="urn:microsoft.com/office/officeart/2005/8/layout/default"/>
    <dgm:cxn modelId="{1ACA781E-063E-4328-9FAF-C32A38F7F7E9}" type="presParOf" srcId="{AE5C2011-6D38-41B3-9998-C8354549C1CD}" destId="{B65B1A87-4EE2-451C-B5DF-3F017FC22F93}" srcOrd="7" destOrd="0" presId="urn:microsoft.com/office/officeart/2005/8/layout/default"/>
    <dgm:cxn modelId="{E0FC4BA8-0E6A-4124-A429-86FC21836055}" type="presParOf" srcId="{AE5C2011-6D38-41B3-9998-C8354549C1CD}" destId="{25DCA726-5594-49A2-B783-BD461938C6C4}" srcOrd="8" destOrd="0" presId="urn:microsoft.com/office/officeart/2005/8/layout/default"/>
    <dgm:cxn modelId="{67621883-DD21-4E10-BCA6-CC352743DD93}" type="presParOf" srcId="{AE5C2011-6D38-41B3-9998-C8354549C1CD}" destId="{939FB6BC-FED7-43CF-A6B2-ECEEBB836134}" srcOrd="9" destOrd="0" presId="urn:microsoft.com/office/officeart/2005/8/layout/default"/>
    <dgm:cxn modelId="{E8D44C7B-FB90-4745-B92F-04C7EED6441F}" type="presParOf" srcId="{AE5C2011-6D38-41B3-9998-C8354549C1CD}" destId="{E7601AC6-6666-4F8F-9BB5-5130ADCBB1B3}" srcOrd="10" destOrd="0" presId="urn:microsoft.com/office/officeart/2005/8/layout/default"/>
    <dgm:cxn modelId="{9F79D2B8-8A2F-4E88-A6B5-50DBF828412A}" type="presParOf" srcId="{AE5C2011-6D38-41B3-9998-C8354549C1CD}" destId="{FAD51A47-D925-458C-9AC6-C4D67BE7DB39}" srcOrd="11" destOrd="0" presId="urn:microsoft.com/office/officeart/2005/8/layout/default"/>
    <dgm:cxn modelId="{16BA3803-24C8-4EA4-855B-438304F95E7A}" type="presParOf" srcId="{AE5C2011-6D38-41B3-9998-C8354549C1CD}" destId="{65460C82-FF3F-44CE-ABDA-712342F6CCDA}" srcOrd="12" destOrd="0" presId="urn:microsoft.com/office/officeart/2005/8/layout/default"/>
    <dgm:cxn modelId="{B9CECE27-167C-41AD-BDB5-638F4082DAA9}" type="presParOf" srcId="{AE5C2011-6D38-41B3-9998-C8354549C1CD}" destId="{F8F51A1C-E2C5-4B3B-836C-2AA3F76765A3}" srcOrd="13" destOrd="0" presId="urn:microsoft.com/office/officeart/2005/8/layout/default"/>
    <dgm:cxn modelId="{BA227199-7EF6-4358-9CC6-BDEF4320A904}" type="presParOf" srcId="{AE5C2011-6D38-41B3-9998-C8354549C1CD}" destId="{B61308ED-2745-4CD5-9255-A562288C45C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37A08-D9F8-46F0-BFD8-C99B27D2B3A3}">
      <dsp:nvSpPr>
        <dsp:cNvPr id="0" name=""/>
        <dsp:cNvSpPr/>
      </dsp:nvSpPr>
      <dsp:spPr>
        <a:xfrm>
          <a:off x="2422456" y="0"/>
          <a:ext cx="1211228" cy="1004432"/>
        </a:xfrm>
        <a:prstGeom prst="trapezoid">
          <a:avLst>
            <a:gd name="adj" fmla="val 60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Executives</a:t>
          </a:r>
          <a:endParaRPr lang="en-US" sz="1700" kern="1200" dirty="0"/>
        </a:p>
      </dsp:txBody>
      <dsp:txXfrm>
        <a:off x="2422456" y="0"/>
        <a:ext cx="1211228" cy="1004432"/>
      </dsp:txXfrm>
    </dsp:sp>
    <dsp:sp modelId="{81298655-36D8-4463-BB46-9A1073286791}">
      <dsp:nvSpPr>
        <dsp:cNvPr id="0" name=""/>
        <dsp:cNvSpPr/>
      </dsp:nvSpPr>
      <dsp:spPr>
        <a:xfrm>
          <a:off x="1816842" y="1004433"/>
          <a:ext cx="2422456" cy="1004432"/>
        </a:xfrm>
        <a:prstGeom prst="trapezoid">
          <a:avLst>
            <a:gd name="adj" fmla="val 60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Cancer Coalition representatives</a:t>
          </a:r>
          <a:endParaRPr lang="en-US" sz="1700" kern="1200" dirty="0"/>
        </a:p>
      </dsp:txBody>
      <dsp:txXfrm>
        <a:off x="2240772" y="1004433"/>
        <a:ext cx="1574596" cy="1004432"/>
      </dsp:txXfrm>
    </dsp:sp>
    <dsp:sp modelId="{1B354E2B-E7E4-4B20-BDDD-114B2A77A8F4}">
      <dsp:nvSpPr>
        <dsp:cNvPr id="0" name=""/>
        <dsp:cNvSpPr/>
      </dsp:nvSpPr>
      <dsp:spPr>
        <a:xfrm>
          <a:off x="1211228" y="2008866"/>
          <a:ext cx="3633685" cy="1004432"/>
        </a:xfrm>
        <a:prstGeom prst="trapezoid">
          <a:avLst>
            <a:gd name="adj" fmla="val 60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Comprehensive Cancer Control Program Directors</a:t>
          </a:r>
          <a:endParaRPr lang="en-US" sz="1700" kern="1200" dirty="0"/>
        </a:p>
      </dsp:txBody>
      <dsp:txXfrm>
        <a:off x="1847123" y="2008866"/>
        <a:ext cx="2361895" cy="1004432"/>
      </dsp:txXfrm>
    </dsp:sp>
    <dsp:sp modelId="{D0EAEC42-10B2-4B4D-B99A-32A372D7F314}">
      <dsp:nvSpPr>
        <dsp:cNvPr id="0" name=""/>
        <dsp:cNvSpPr/>
      </dsp:nvSpPr>
      <dsp:spPr>
        <a:xfrm>
          <a:off x="605614" y="3013298"/>
          <a:ext cx="4844913" cy="1004432"/>
        </a:xfrm>
        <a:prstGeom prst="trapezoid">
          <a:avLst>
            <a:gd name="adj" fmla="val 60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Clinical providers and public health professionals</a:t>
          </a:r>
        </a:p>
      </dsp:txBody>
      <dsp:txXfrm>
        <a:off x="1453474" y="3013298"/>
        <a:ext cx="3149193" cy="1004432"/>
      </dsp:txXfrm>
    </dsp:sp>
    <dsp:sp modelId="{20615BD9-A0F4-45F9-901A-2FF940A8A1E0}">
      <dsp:nvSpPr>
        <dsp:cNvPr id="0" name=""/>
        <dsp:cNvSpPr/>
      </dsp:nvSpPr>
      <dsp:spPr>
        <a:xfrm>
          <a:off x="0" y="4017732"/>
          <a:ext cx="6056142" cy="1004432"/>
        </a:xfrm>
        <a:prstGeom prst="trapezoid">
          <a:avLst>
            <a:gd name="adj" fmla="val 60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Community members and patients</a:t>
          </a:r>
        </a:p>
      </dsp:txBody>
      <dsp:txXfrm>
        <a:off x="1059824" y="4017732"/>
        <a:ext cx="3936492" cy="1004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CDCFD-95F3-4917-9F71-7E920384E34F}">
      <dsp:nvSpPr>
        <dsp:cNvPr id="0" name=""/>
        <dsp:cNvSpPr/>
      </dsp:nvSpPr>
      <dsp:spPr>
        <a:xfrm>
          <a:off x="2533" y="52212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Environmental Support</a:t>
          </a:r>
          <a:endParaRPr lang="en-US" sz="2000" kern="1200" dirty="0"/>
        </a:p>
      </dsp:txBody>
      <dsp:txXfrm>
        <a:off x="2533" y="522123"/>
        <a:ext cx="2010271" cy="1206162"/>
      </dsp:txXfrm>
    </dsp:sp>
    <dsp:sp modelId="{7483903D-FEF6-4A5F-B2B9-21F268B1F28F}">
      <dsp:nvSpPr>
        <dsp:cNvPr id="0" name=""/>
        <dsp:cNvSpPr/>
      </dsp:nvSpPr>
      <dsp:spPr>
        <a:xfrm>
          <a:off x="2213832" y="52212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Funding Stability</a:t>
          </a:r>
          <a:endParaRPr lang="en-US" sz="2000" kern="1200" dirty="0"/>
        </a:p>
      </dsp:txBody>
      <dsp:txXfrm>
        <a:off x="2213832" y="522123"/>
        <a:ext cx="2010271" cy="1206162"/>
      </dsp:txXfrm>
    </dsp:sp>
    <dsp:sp modelId="{5E47AD8A-4858-4C3D-8C4D-FAE1BB8EA128}">
      <dsp:nvSpPr>
        <dsp:cNvPr id="0" name=""/>
        <dsp:cNvSpPr/>
      </dsp:nvSpPr>
      <dsp:spPr>
        <a:xfrm>
          <a:off x="4425130" y="52212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rPr>
            <a:t>Partnerships</a:t>
          </a:r>
          <a:endParaRPr lang="en-US" sz="2000" kern="1200" dirty="0"/>
        </a:p>
      </dsp:txBody>
      <dsp:txXfrm>
        <a:off x="4425130" y="522123"/>
        <a:ext cx="2010271" cy="1206162"/>
      </dsp:txXfrm>
    </dsp:sp>
    <dsp:sp modelId="{6BD3AC2C-FBFD-49E2-9BC8-BA68C1D5468E}">
      <dsp:nvSpPr>
        <dsp:cNvPr id="0" name=""/>
        <dsp:cNvSpPr/>
      </dsp:nvSpPr>
      <dsp:spPr>
        <a:xfrm>
          <a:off x="6636428" y="52212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Organizational Capacity</a:t>
          </a:r>
          <a:endParaRPr lang="en-US" sz="2000" kern="1200" dirty="0"/>
        </a:p>
      </dsp:txBody>
      <dsp:txXfrm>
        <a:off x="6636428" y="522123"/>
        <a:ext cx="2010271" cy="1206162"/>
      </dsp:txXfrm>
    </dsp:sp>
    <dsp:sp modelId="{25DCA726-5594-49A2-B783-BD461938C6C4}">
      <dsp:nvSpPr>
        <dsp:cNvPr id="0" name=""/>
        <dsp:cNvSpPr/>
      </dsp:nvSpPr>
      <dsp:spPr>
        <a:xfrm>
          <a:off x="2533" y="192931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rPr>
            <a:t>Evaluation</a:t>
          </a:r>
          <a:endParaRPr lang="en-US" sz="2000" kern="1200" dirty="0"/>
        </a:p>
      </dsp:txBody>
      <dsp:txXfrm>
        <a:off x="2533" y="1929313"/>
        <a:ext cx="2010271" cy="1206162"/>
      </dsp:txXfrm>
    </dsp:sp>
    <dsp:sp modelId="{E7601AC6-6666-4F8F-9BB5-5130ADCBB1B3}">
      <dsp:nvSpPr>
        <dsp:cNvPr id="0" name=""/>
        <dsp:cNvSpPr/>
      </dsp:nvSpPr>
      <dsp:spPr>
        <a:xfrm>
          <a:off x="2213832" y="192931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Adaptation</a:t>
          </a:r>
        </a:p>
      </dsp:txBody>
      <dsp:txXfrm>
        <a:off x="2213832" y="1929313"/>
        <a:ext cx="2010271" cy="1206162"/>
      </dsp:txXfrm>
    </dsp:sp>
    <dsp:sp modelId="{65460C82-FF3F-44CE-ABDA-712342F6CCDA}">
      <dsp:nvSpPr>
        <dsp:cNvPr id="0" name=""/>
        <dsp:cNvSpPr/>
      </dsp:nvSpPr>
      <dsp:spPr>
        <a:xfrm>
          <a:off x="4425130" y="192931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Communication</a:t>
          </a:r>
        </a:p>
      </dsp:txBody>
      <dsp:txXfrm>
        <a:off x="4425130" y="1929313"/>
        <a:ext cx="2010271" cy="1206162"/>
      </dsp:txXfrm>
    </dsp:sp>
    <dsp:sp modelId="{B61308ED-2745-4CD5-9255-A562288C45CC}">
      <dsp:nvSpPr>
        <dsp:cNvPr id="0" name=""/>
        <dsp:cNvSpPr/>
      </dsp:nvSpPr>
      <dsp:spPr>
        <a:xfrm>
          <a:off x="6636428" y="192931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Strategic Planning</a:t>
          </a:r>
        </a:p>
      </dsp:txBody>
      <dsp:txXfrm>
        <a:off x="6636428" y="1929313"/>
        <a:ext cx="2010271" cy="120616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lvl="1"/>
            <a:r>
              <a:rPr lang="en-US" dirty="0"/>
              <a:t>Welcome to the Cancer Control Implementation Science Base Camp from the GW Cancer Center.</a:t>
            </a:r>
          </a:p>
          <a:p>
            <a:pPr lvl="1"/>
            <a:r>
              <a:rPr lang="en-US" dirty="0"/>
              <a:t>I am…</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1</a:t>
            </a:fld>
            <a:endParaRPr lang="en-US" altLang="en-US" dirty="0"/>
          </a:p>
        </p:txBody>
      </p:sp>
    </p:spTree>
    <p:extLst>
      <p:ext uri="{BB962C8B-B14F-4D97-AF65-F5344CB8AC3E}">
        <p14:creationId xmlns:p14="http://schemas.microsoft.com/office/powerpoint/2010/main" val="204201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notice this FLU-FIT Pharmacy Logo in the top right of the slide.  We want you to be able to use this Base Camp training immediately in your work, so anytime you see this image think “applied case study”.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 the companion material you will find an extended write up of a fictional case study that is woven throughout the Base Camp to illustrate all of the different elements of implementation science. This case study focuses on two areas of Washington DC with high colorectal cancer disparities; in fact, the neighborhoods in the wards we focus on have less than 50% of their population screened for colorectal cancer and documented racial disparities. </a:t>
            </a:r>
            <a:r>
              <a:rPr lang="en-US" sz="1100" b="0" i="0" u="none" strike="noStrike" cap="none" dirty="0">
                <a:solidFill>
                  <a:srgbClr val="000000"/>
                </a:solidFill>
                <a:effectLst/>
                <a:latin typeface="Arial"/>
                <a:ea typeface="Arial"/>
                <a:cs typeface="Arial"/>
                <a:sym typeface="Arial"/>
              </a:rPr>
              <a:t>Preliminary contextual assessment demonstrates that the Federally Qualified Health Center serving the area does not have the capacity to take on new screening interventions due to COVID-19, causing a backlog of work.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Engagement events are uncovering that many pharmacies in the neighborhood are currently taking on the majority of flu shots given because these settings are more accessible than other healthcare sites. This is resulting in more equitable distribution of the vaccine.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What would you do to implement this innovation?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endParaRPr lang="en-US" dirty="0"/>
          </a:p>
          <a:p>
            <a:endParaRPr lang="en-US" dirty="0"/>
          </a:p>
          <a:p>
            <a:endParaRPr lang="en-US" dirty="0"/>
          </a:p>
          <a:p>
            <a:r>
              <a:rPr lang="en-US" dirty="0"/>
              <a:t>You learn how implementation strategies such as train-the trainer and the use of local champions can enhance the intervention’s effectiveness. </a:t>
            </a:r>
          </a:p>
          <a:p>
            <a:endParaRPr lang="en-US" dirty="0"/>
          </a:p>
        </p:txBody>
      </p:sp>
    </p:spTree>
    <p:extLst>
      <p:ext uri="{BB962C8B-B14F-4D97-AF65-F5344CB8AC3E}">
        <p14:creationId xmlns:p14="http://schemas.microsoft.com/office/powerpoint/2010/main" val="14526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An implementation team considers these context factors and identifies the FLU-FIT intervention as an evidence-based intervention that just might fit well for the community.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This hypothetical case study walks through an innovative intervention that partners with community-based pharmacies to distribute FLU-FIT kits as a way to increase the accessibility and acceptability of colorectal cancer screening. </a:t>
            </a:r>
            <a:r>
              <a:rPr lang="en-US" sz="1100" b="0" i="0" u="none" strike="noStrike" cap="none" dirty="0">
                <a:solidFill>
                  <a:srgbClr val="000000"/>
                </a:solidFill>
                <a:effectLst/>
                <a:latin typeface="Arial"/>
                <a:ea typeface="Arial"/>
                <a:cs typeface="Arial"/>
                <a:sym typeface="Arial"/>
              </a:rPr>
              <a:t>In the first year of the program, some pharmacies have been successful in introducing FLU-FIT and have preliminary data, but there is no coordinated effort to centralize training and implementation planning.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A clinical champion from the team searches an EBI library to find a bundled package for new FLU-FIT programs. This helps them decide what are the necessary, or core components, of the intervention.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stakeholder group also uncovers that the pharmacists in the local system respond best to changes that are introduced by their peers who are considered natural leaders in the profession. The team decides to design a strategy to make this program work, by building a train-the-trainer model with local champions becoming the backbone of the intervention.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67925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Initial feasibility evaluation data show that patients find the intervention acceptable and it takes minimal extra time for the technicians to implement.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team does realize they will need to implement some new strategies to share data between providers and pharmacies to increase the reach and adoption of the program in the future to help institutionalize the change.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team decides to perform a sustainability assessment and discovers that there are some factors showing the program is sustainable, although there are some indicators that demonstrate a need for planning for extended sustainability into the future. </a:t>
            </a:r>
          </a:p>
          <a:p>
            <a:endParaRPr lang="en-US" dirty="0"/>
          </a:p>
          <a:p>
            <a:r>
              <a:rPr lang="en-US" dirty="0"/>
              <a:t>Follow along with the case study throughout this whole training to see implementation in action.</a:t>
            </a:r>
          </a:p>
        </p:txBody>
      </p:sp>
    </p:spTree>
    <p:extLst>
      <p:ext uri="{BB962C8B-B14F-4D97-AF65-F5344CB8AC3E}">
        <p14:creationId xmlns:p14="http://schemas.microsoft.com/office/powerpoint/2010/main" val="302680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training is designed to help coalitions implement cancer screening </a:t>
            </a:r>
            <a:r>
              <a:rPr lang="en-US" b="1" dirty="0"/>
              <a:t>better </a:t>
            </a:r>
            <a:r>
              <a:rPr lang="en-US" dirty="0"/>
              <a:t>by</a:t>
            </a:r>
            <a:r>
              <a:rPr lang="en-US" b="1" dirty="0"/>
              <a:t>:</a:t>
            </a:r>
            <a:endParaRPr lang="en-US" dirty="0"/>
          </a:p>
          <a:p>
            <a:pPr marL="488950" indent="-192405">
              <a:buFont typeface="Arial,Sans-Serif"/>
              <a:buChar char="•"/>
            </a:pPr>
            <a:r>
              <a:rPr lang="en-US" dirty="0"/>
              <a:t>Engaging stakeholders in developing a focused objective </a:t>
            </a:r>
          </a:p>
          <a:p>
            <a:pPr marL="488950" indent="-192405">
              <a:buFont typeface="Arial,Sans-Serif"/>
              <a:buChar char="•"/>
            </a:pPr>
            <a:r>
              <a:rPr lang="en-US" dirty="0"/>
              <a:t>Planning interventions that best fit your unique location</a:t>
            </a:r>
          </a:p>
          <a:p>
            <a:pPr marL="488950" indent="-192405">
              <a:buFont typeface="Arial,Sans-Serif"/>
              <a:buChar char="•"/>
            </a:pPr>
            <a:r>
              <a:rPr lang="en-US" dirty="0"/>
              <a:t>Designing an implementation blueprint to guide your process</a:t>
            </a:r>
          </a:p>
          <a:p>
            <a:pPr marL="488950" indent="-192405">
              <a:buFont typeface="Arial,Sans-Serif"/>
              <a:buChar char="•"/>
            </a:pPr>
            <a:r>
              <a:rPr lang="en-US" dirty="0"/>
              <a:t>Proactively planning for sustainability</a:t>
            </a:r>
          </a:p>
          <a:p>
            <a:pPr marL="488950" indent="-192405">
              <a:buFont typeface="Arial,Sans-Serif"/>
              <a:buChar char="•"/>
            </a:pPr>
            <a:endParaRPr lang="en-US" dirty="0"/>
          </a:p>
          <a:p>
            <a:pPr marL="0" indent="0">
              <a:buNone/>
            </a:pPr>
            <a:r>
              <a:rPr lang="en-US" b="1" u="sng" dirty="0"/>
              <a:t>(Click)</a:t>
            </a:r>
            <a:r>
              <a:rPr lang="en-US" dirty="0"/>
              <a:t> Although this training is focused on improving cancer screening, the ideas in implementation science </a:t>
            </a:r>
            <a:r>
              <a:rPr lang="en-US" b="1" u="sng" dirty="0"/>
              <a:t>(Click)</a:t>
            </a:r>
            <a:r>
              <a:rPr lang="en-US" dirty="0"/>
              <a:t> can be used for many other areas across the cancer continuum such as risk reduction, treatment, survivorship, and palliative care.  </a:t>
            </a:r>
          </a:p>
          <a:p>
            <a:pPr marL="192405" indent="-192405">
              <a:buChar char="•"/>
            </a:pPr>
            <a:endParaRPr lang="en-US" dirty="0"/>
          </a:p>
          <a:p>
            <a:pPr marL="0" indent="0">
              <a:spcBef>
                <a:spcPct val="20000"/>
              </a:spcBef>
              <a:spcAft>
                <a:spcPct val="0"/>
              </a:spcAft>
              <a:buNone/>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944016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There is a significant gap between what we know works and what we actually do in practice.  The key to bridging this is you—practitioners!  Researchers can only take you so far.  Next you will see a visual of this process as a pipeline.</a:t>
            </a:r>
          </a:p>
        </p:txBody>
      </p:sp>
      <p:sp>
        <p:nvSpPr>
          <p:cNvPr id="4" name="Slide Number Placeholder 3"/>
          <p:cNvSpPr>
            <a:spLocks noGrp="1"/>
          </p:cNvSpPr>
          <p:nvPr>
            <p:ph type="sldNum" sz="quarter" idx="10"/>
          </p:nvPr>
        </p:nvSpPr>
        <p:spPr/>
        <p:txBody>
          <a:bodyPr/>
          <a:lstStyle/>
          <a:p>
            <a:fld id="{C86F15E9-0BE7-4FE3-9441-9D32F4679029}" type="slidenum">
              <a:rPr lang="en-US" smtClean="0"/>
              <a:pPr/>
              <a:t>14</a:t>
            </a:fld>
            <a:endParaRPr lang="en-US" dirty="0"/>
          </a:p>
        </p:txBody>
      </p:sp>
    </p:spTree>
    <p:extLst>
      <p:ext uri="{BB962C8B-B14F-4D97-AF65-F5344CB8AC3E}">
        <p14:creationId xmlns:p14="http://schemas.microsoft.com/office/powerpoint/2010/main" val="222207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1" u="none" dirty="0">
              <a:solidFill>
                <a:srgbClr val="1155CC"/>
              </a:solidFill>
              <a:highlight>
                <a:srgbClr val="FCFCFC"/>
              </a:highlight>
              <a:latin typeface="Roboto"/>
              <a:ea typeface="Roboto"/>
            </a:endParaRP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You can see in this figure as time goes on real world relevance increases.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First is answering the questions ”if a program could work” and “does it work”, which are the major questions in efficacy and effectiveness research.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sng" dirty="0">
                <a:solidFill>
                  <a:srgbClr val="1155CC"/>
                </a:solidFill>
                <a:highlight>
                  <a:srgbClr val="FCFCFC"/>
                </a:highlight>
                <a:latin typeface="Roboto"/>
                <a:ea typeface="Roboto"/>
              </a:rPr>
              <a:t>Efficacy</a:t>
            </a:r>
            <a:r>
              <a:rPr lang="en-US" sz="1100" u="none" dirty="0">
                <a:solidFill>
                  <a:srgbClr val="1155CC"/>
                </a:solidFill>
                <a:highlight>
                  <a:srgbClr val="FCFCFC"/>
                </a:highlight>
                <a:latin typeface="Roboto"/>
                <a:ea typeface="Roboto"/>
              </a:rPr>
              <a:t>: </a:t>
            </a:r>
            <a:r>
              <a:rPr lang="en-US" sz="1100" b="0" i="0" u="none" strike="noStrike" cap="none" dirty="0">
                <a:solidFill>
                  <a:srgbClr val="000000"/>
                </a:solidFill>
                <a:effectLst/>
                <a:highlight>
                  <a:srgbClr val="FCFCFC"/>
                </a:highlight>
                <a:latin typeface="Arial"/>
                <a:ea typeface="Arial"/>
                <a:cs typeface="Arial"/>
                <a:sym typeface="Arial"/>
              </a:rPr>
              <a:t>Efficacy can be defined as the performance of an intervention under ideal and controlled circumstances</a:t>
            </a:r>
            <a:endParaRPr lang="en-US" sz="1100" u="sng" dirty="0">
              <a:solidFill>
                <a:srgbClr val="1155CC"/>
              </a:solidFill>
              <a:highlight>
                <a:srgbClr val="FCFCFC"/>
              </a:highlight>
              <a:latin typeface="Roboto"/>
              <a:ea typeface="Roboto"/>
            </a:endParaRP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sng" dirty="0">
                <a:solidFill>
                  <a:srgbClr val="1155CC"/>
                </a:solidFill>
                <a:highlight>
                  <a:srgbClr val="FCFCFC"/>
                </a:highlight>
                <a:latin typeface="Roboto"/>
                <a:ea typeface="Roboto"/>
              </a:rPr>
              <a:t>Effectiveness</a:t>
            </a:r>
            <a:r>
              <a:rPr lang="en-US" sz="1100" u="none" dirty="0">
                <a:solidFill>
                  <a:srgbClr val="1155CC"/>
                </a:solidFill>
                <a:highlight>
                  <a:srgbClr val="FCFCFC"/>
                </a:highlight>
                <a:latin typeface="Roboto"/>
                <a:ea typeface="Roboto"/>
              </a:rPr>
              <a:t>: </a:t>
            </a:r>
            <a:r>
              <a:rPr lang="en-US" sz="1100" b="0" i="0" u="none" strike="noStrike" cap="none" dirty="0">
                <a:solidFill>
                  <a:srgbClr val="000000"/>
                </a:solidFill>
                <a:effectLst/>
                <a:highlight>
                  <a:srgbClr val="FCFCFC"/>
                </a:highlight>
                <a:latin typeface="Arial"/>
                <a:ea typeface="Roboto"/>
                <a:cs typeface="Arial"/>
                <a:sym typeface="Arial"/>
              </a:rPr>
              <a:t>E</a:t>
            </a:r>
            <a:r>
              <a:rPr lang="en-US" sz="1100" b="0" i="0" u="none" strike="noStrike" cap="none" dirty="0">
                <a:solidFill>
                  <a:srgbClr val="000000"/>
                </a:solidFill>
                <a:effectLst/>
                <a:highlight>
                  <a:srgbClr val="FCFCFC"/>
                </a:highlight>
                <a:latin typeface="Arial"/>
                <a:ea typeface="Arial"/>
                <a:cs typeface="Arial"/>
                <a:sym typeface="Arial"/>
              </a:rPr>
              <a:t>ffectiveness refers to its performance under ‘real-world' conditions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highlight>
                  <a:srgbClr val="FCFCFC"/>
                </a:highlight>
                <a:latin typeface="Arial"/>
                <a:ea typeface="Roboto"/>
                <a:cs typeface="Arial"/>
                <a:sym typeface="Arial"/>
              </a:rPr>
              <a:t>HOW to make a program work is the focus of this training.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15</a:t>
            </a:fld>
            <a:endParaRPr lang="en-US" dirty="0"/>
          </a:p>
        </p:txBody>
      </p:sp>
    </p:spTree>
    <p:extLst>
      <p:ext uri="{BB962C8B-B14F-4D97-AF65-F5344CB8AC3E}">
        <p14:creationId xmlns:p14="http://schemas.microsoft.com/office/powerpoint/2010/main" val="108609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Another way to think about this is shown in this diagram.</a:t>
            </a:r>
          </a:p>
          <a:p>
            <a:pPr marL="0" indent="0">
              <a:buNone/>
            </a:pPr>
            <a:r>
              <a:rPr lang="en-US" b="1" u="sng" dirty="0"/>
              <a:t>(Click)</a:t>
            </a:r>
            <a:endParaRPr lang="en-US" dirty="0"/>
          </a:p>
          <a:p>
            <a:pPr marL="0" indent="0">
              <a:buNone/>
            </a:pPr>
            <a:r>
              <a:rPr lang="en-US" dirty="0"/>
              <a:t> </a:t>
            </a:r>
          </a:p>
          <a:p>
            <a:pPr marL="0" indent="0">
              <a:buNone/>
            </a:pPr>
            <a:r>
              <a:rPr lang="en-US" dirty="0"/>
              <a:t>Much research is done to establish the efficacy and effectiveness of an intervention. </a:t>
            </a:r>
          </a:p>
          <a:p>
            <a:pPr marL="0" indent="0">
              <a:buNone/>
            </a:pPr>
            <a:r>
              <a:rPr lang="en-US" b="1" u="sng" dirty="0"/>
              <a:t>(Click)</a:t>
            </a:r>
          </a:p>
          <a:p>
            <a:pPr marL="0" indent="0">
              <a:buNone/>
            </a:pPr>
            <a:r>
              <a:rPr lang="en-US" dirty="0"/>
              <a:t>This is done by asking: could/does a program work?</a:t>
            </a:r>
          </a:p>
          <a:p>
            <a:pPr marL="417830" lvl="1" indent="-160655">
              <a:buChar char="•"/>
            </a:pPr>
            <a:r>
              <a:rPr lang="en-US" dirty="0"/>
              <a:t>But once we know it works, what happens next </a:t>
            </a:r>
            <a:r>
              <a:rPr lang="en-US" b="1" u="sng" dirty="0"/>
              <a:t>(Click)</a:t>
            </a:r>
            <a:r>
              <a:rPr lang="en-US" dirty="0"/>
              <a:t> is up to you in terms of making a program work.  This is the “HOW” of making a program work.</a:t>
            </a:r>
          </a:p>
          <a:p>
            <a:pPr marL="417830" lvl="1" indent="-160655">
              <a:buChar char="•"/>
            </a:pPr>
            <a:r>
              <a:rPr lang="en-US" dirty="0"/>
              <a:t>This Base Camp will help you unpack how to incorporate your unique context into the planning of how to make an intervention work.  </a:t>
            </a:r>
          </a:p>
          <a:p>
            <a:pPr>
              <a:buNone/>
            </a:pPr>
            <a:endParaRPr lang="en-US" dirty="0">
              <a:latin typeface="Calibri"/>
              <a:cs typeface="Calibri"/>
            </a:endParaRPr>
          </a:p>
        </p:txBody>
      </p:sp>
    </p:spTree>
    <p:extLst>
      <p:ext uri="{BB962C8B-B14F-4D97-AF65-F5344CB8AC3E}">
        <p14:creationId xmlns:p14="http://schemas.microsoft.com/office/powerpoint/2010/main" val="939449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2405" indent="-192405"/>
            <a:r>
              <a:rPr lang="en-US" dirty="0"/>
              <a:t>The real world is complicated and sometimes it might feel like you are trying to fit puzzle pieces together that just don’t go together!</a:t>
            </a:r>
          </a:p>
          <a:p>
            <a:pPr marL="192405" indent="-192405"/>
            <a:endParaRPr lang="en-US" dirty="0"/>
          </a:p>
          <a:p>
            <a:pPr marL="192405" indent="-192405"/>
            <a:r>
              <a:rPr lang="en-US" dirty="0"/>
              <a:t>Implementation Science has an impressive toolkit to help you see the big picture and facilitate change by:</a:t>
            </a:r>
          </a:p>
          <a:p>
            <a:pPr marL="642620" lvl="2" indent="-128270"/>
            <a:r>
              <a:rPr lang="en-US" dirty="0"/>
              <a:t>Preparing those involved for change if they are not ready</a:t>
            </a:r>
          </a:p>
          <a:p>
            <a:pPr marL="642620" lvl="2" indent="-128270"/>
            <a:r>
              <a:rPr lang="en-US" dirty="0"/>
              <a:t>Adapting the intervention without changing its effectiveness</a:t>
            </a:r>
          </a:p>
          <a:p>
            <a:pPr marL="642620" lvl="2" indent="-128270"/>
            <a:r>
              <a:rPr lang="en-US" dirty="0"/>
              <a:t>Adjusting the environment to integrate the intervention</a:t>
            </a:r>
          </a:p>
        </p:txBody>
      </p:sp>
    </p:spTree>
    <p:extLst>
      <p:ext uri="{BB962C8B-B14F-4D97-AF65-F5344CB8AC3E}">
        <p14:creationId xmlns:p14="http://schemas.microsoft.com/office/powerpoint/2010/main" val="1319280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 your companion guide the first box of the logic model is a space for reflection on your SMARTIE objective that can include a health equity component.  </a:t>
            </a:r>
          </a:p>
          <a:p>
            <a:r>
              <a:rPr lang="en-US" sz="1100" b="0" i="0" u="none" strike="noStrike" cap="none" dirty="0">
                <a:solidFill>
                  <a:srgbClr val="000000"/>
                </a:solidFill>
                <a:effectLst/>
                <a:latin typeface="Arial"/>
                <a:ea typeface="Arial"/>
                <a:cs typeface="Arial"/>
                <a:sym typeface="Arial"/>
              </a:rPr>
              <a:t>Health equity occurs when every person has the opportunity to attain their full health potential and no one is disadvantaged from achieving this potential because of social position or other socially determined circumstances. In terms of the Base Camp model—you can think of it as working to get everyone up the mountain. </a:t>
            </a:r>
            <a:endParaRPr lang="en-US" dirty="0"/>
          </a:p>
          <a:p>
            <a:r>
              <a:rPr lang="en-US" dirty="0"/>
              <a:t>Health equity is a great foundation to start in the planning process required to make a program work well. If not addressed early on in the process, it is at risk of becoming an afterthought. This can lead to community members not fully buying into your intervention at best, and mistrusting change at worse.  If you can integrate health equity approaches into your objectives, your team will be held accountable for the outcomes of your process.</a:t>
            </a:r>
          </a:p>
          <a:p>
            <a:r>
              <a:rPr lang="en-US" dirty="0"/>
              <a:t>You see here a SMARTIE objective example that demonstrates all the elements of the acronym.   </a:t>
            </a:r>
          </a:p>
          <a:p>
            <a:endParaRPr lang="en-US" dirty="0"/>
          </a:p>
          <a:p>
            <a:pPr marL="0" indent="0">
              <a:lnSpc>
                <a:spcPct val="125000"/>
              </a:lnSpc>
              <a:buNone/>
            </a:pPr>
            <a:r>
              <a:rPr lang="en-US" sz="1100" b="1" dirty="0"/>
              <a:t>SMARTIE Objective: </a:t>
            </a:r>
            <a:r>
              <a:rPr lang="en-US" sz="1100" dirty="0"/>
              <a:t>Increase colorectal cancer screening among Black residents in Ward 7 of Washington D.C. from 48% to 63% in one year by conducting a train the trainer program with 10 pharmacists across 5 pharmacies and including partnerships with 5 community leaders to overcome institutional racism causing colorectal cancer disparities </a:t>
            </a:r>
          </a:p>
          <a:p>
            <a:endParaRPr lang="en-US" dirty="0"/>
          </a:p>
        </p:txBody>
      </p:sp>
    </p:spTree>
    <p:extLst>
      <p:ext uri="{BB962C8B-B14F-4D97-AF65-F5344CB8AC3E}">
        <p14:creationId xmlns:p14="http://schemas.microsoft.com/office/powerpoint/2010/main" val="847195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training is built around the following skill bundles.  </a:t>
            </a:r>
          </a:p>
        </p:txBody>
      </p:sp>
    </p:spTree>
    <p:extLst>
      <p:ext uri="{BB962C8B-B14F-4D97-AF65-F5344CB8AC3E}">
        <p14:creationId xmlns:p14="http://schemas.microsoft.com/office/powerpoint/2010/main" val="313516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dirty="0"/>
              <a:t>This session was supported by a Cooperative Agreement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p14="http://schemas.microsoft.com/office/powerpoint/2010/main" val="171490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buChar char="●"/>
              <a:defRPr/>
            </a:pPr>
            <a:r>
              <a:rPr lang="en-US" b="1" dirty="0"/>
              <a:t>Context:  </a:t>
            </a:r>
            <a:r>
              <a:rPr lang="en-US" dirty="0"/>
              <a:t>The unique factors in a setting that influence the outcomes of implementing an EBI.  </a:t>
            </a:r>
          </a:p>
          <a:p>
            <a:pPr>
              <a:buFont typeface="Arial,Sans-Serif"/>
              <a:buChar char="●"/>
              <a:defRPr/>
            </a:pPr>
            <a:endParaRPr lang="en-US" dirty="0"/>
          </a:p>
          <a:p>
            <a:pPr marL="158750" marR="0" lvl="0" indent="0" algn="l" defTabSz="914400">
              <a:lnSpc>
                <a:spcPct val="100000"/>
              </a:lnSpc>
              <a:spcBef>
                <a:spcPts val="0"/>
              </a:spcBef>
              <a:spcAft>
                <a:spcPts val="0"/>
              </a:spcAft>
              <a:buSzPts val="1100"/>
              <a:buNone/>
              <a:tabLst/>
              <a:defRPr/>
            </a:pPr>
            <a:endParaRPr lang="en-US" dirty="0"/>
          </a:p>
        </p:txBody>
      </p:sp>
    </p:spTree>
    <p:extLst>
      <p:ext uri="{BB962C8B-B14F-4D97-AF65-F5344CB8AC3E}">
        <p14:creationId xmlns:p14="http://schemas.microsoft.com/office/powerpoint/2010/main" val="2140079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Every setting contains unique elements that can help or hinder changes in becoming integrated consistently.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We will use a popular framework here to assess context. The logo on the top right refers to the Consolidated Framework for Implementation Research or CFIR.  Anytime you see this image, you can bet we are referring to context!</a:t>
            </a:r>
            <a:endParaRPr lang="en-US" dirty="0"/>
          </a:p>
        </p:txBody>
      </p:sp>
    </p:spTree>
    <p:extLst>
      <p:ext uri="{BB962C8B-B14F-4D97-AF65-F5344CB8AC3E}">
        <p14:creationId xmlns:p14="http://schemas.microsoft.com/office/powerpoint/2010/main" val="3674674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framework examines 5 domains commonly accepted to influence the quality of implementation.  </a:t>
            </a:r>
          </a:p>
          <a:p>
            <a:pPr lvl="1"/>
            <a:r>
              <a:rPr lang="en-US" dirty="0"/>
              <a:t>Intervention characteristics</a:t>
            </a:r>
          </a:p>
          <a:p>
            <a:pPr lvl="1"/>
            <a:r>
              <a:rPr lang="en-US" dirty="0"/>
              <a:t>Inner setting at the site where intervention is happening</a:t>
            </a:r>
          </a:p>
          <a:p>
            <a:pPr lvl="1"/>
            <a:r>
              <a:rPr lang="en-US" dirty="0"/>
              <a:t>Outer setting, which examines forces external to the setting where the intervention is happening</a:t>
            </a:r>
          </a:p>
          <a:p>
            <a:pPr lvl="1"/>
            <a:r>
              <a:rPr lang="en-US" dirty="0"/>
              <a:t>Individuals involved in implementation, including if there is a population of focus which could be tied with health equity goals</a:t>
            </a:r>
          </a:p>
          <a:p>
            <a:pPr lvl="1"/>
            <a:r>
              <a:rPr lang="en-US" dirty="0"/>
              <a:t>Lastly, factors related to the process of implementation</a:t>
            </a:r>
          </a:p>
          <a:p>
            <a:pPr lvl="1"/>
            <a:endParaRPr lang="en-US" dirty="0"/>
          </a:p>
        </p:txBody>
      </p:sp>
    </p:spTree>
    <p:extLst>
      <p:ext uri="{BB962C8B-B14F-4D97-AF65-F5344CB8AC3E}">
        <p14:creationId xmlns:p14="http://schemas.microsoft.com/office/powerpoint/2010/main" val="4191713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Taking context seriously into consideration requires us to examine the multiple levels of the problem.  For example, this model came out of a collaborative project on cervical cancer disparities in Ohio and Kentucky.  We see the upstream factors such as social conditions that affect these disparities, as well more individual level downstream factors such as risk factors and biology.</a:t>
            </a:r>
          </a:p>
          <a:p>
            <a:endParaRPr lang="en-US" dirty="0"/>
          </a:p>
        </p:txBody>
      </p:sp>
    </p:spTree>
    <p:extLst>
      <p:ext uri="{BB962C8B-B14F-4D97-AF65-F5344CB8AC3E}">
        <p14:creationId xmlns:p14="http://schemas.microsoft.com/office/powerpoint/2010/main" val="2041648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defRPr/>
            </a:pPr>
            <a:endParaRPr lang="en-US" dirty="0">
              <a:highlight>
                <a:srgbClr val="FCFCFC"/>
              </a:highlight>
            </a:endParaRPr>
          </a:p>
          <a:p>
            <a:pPr marL="0" indent="0">
              <a:buNone/>
              <a:defRPr/>
            </a:pPr>
            <a:r>
              <a:rPr lang="en-US" dirty="0">
                <a:highlight>
                  <a:srgbClr val="FCFCFC"/>
                </a:highlight>
              </a:rPr>
              <a:t>An implementation plan should incorporate multiple levels of your context.  That is why we designed this training for teams taking on implementation challenges together.  </a:t>
            </a:r>
          </a:p>
          <a:p>
            <a:pPr marL="158750" marR="0" lvl="0" indent="0" algn="l" defTabSz="914400">
              <a:lnSpc>
                <a:spcPct val="100000"/>
              </a:lnSpc>
              <a:spcBef>
                <a:spcPts val="0"/>
              </a:spcBef>
              <a:spcAft>
                <a:spcPts val="0"/>
              </a:spcAft>
              <a:buSzPts val="1100"/>
              <a:buNone/>
              <a:tabLst/>
              <a:defRPr/>
            </a:pPr>
            <a:endParaRPr lang="en"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24</a:t>
            </a:fld>
            <a:endParaRPr lang="en-US" dirty="0"/>
          </a:p>
        </p:txBody>
      </p:sp>
    </p:spTree>
    <p:extLst>
      <p:ext uri="{BB962C8B-B14F-4D97-AF65-F5344CB8AC3E}">
        <p14:creationId xmlns:p14="http://schemas.microsoft.com/office/powerpoint/2010/main" val="871405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buChar char="●"/>
              <a:defRPr/>
            </a:pPr>
            <a:endParaRPr lang="en-US" b="1" dirty="0"/>
          </a:p>
          <a:p>
            <a:pPr>
              <a:buFont typeface="Arial,Sans-Serif"/>
              <a:buChar char="●"/>
              <a:defRPr/>
            </a:pPr>
            <a:r>
              <a:rPr lang="en-US" b="1" dirty="0"/>
              <a:t>Evidence-based Interventions </a:t>
            </a:r>
            <a:r>
              <a:rPr lang="en-US" b="0" dirty="0"/>
              <a:t>(EBIs): These are the ”what” of implementation science and can take many different forms.</a:t>
            </a:r>
          </a:p>
        </p:txBody>
      </p:sp>
    </p:spTree>
    <p:extLst>
      <p:ext uri="{BB962C8B-B14F-4D97-AF65-F5344CB8AC3E}">
        <p14:creationId xmlns:p14="http://schemas.microsoft.com/office/powerpoint/2010/main" val="1778232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An EBI is a health-focused intervention, practice, program, or guideline with evidence demonstrating the ability of the intervention to change a health-related behavior or outcome.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These are often included in resources such as the Community Guide or the Evidence-Based Cancer Control Programs database from the National Cancer Institute.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You will notice this image on the top right when we are referring to specific evidence-based interventions.  </a:t>
            </a:r>
          </a:p>
        </p:txBody>
      </p:sp>
    </p:spTree>
    <p:extLst>
      <p:ext uri="{BB962C8B-B14F-4D97-AF65-F5344CB8AC3E}">
        <p14:creationId xmlns:p14="http://schemas.microsoft.com/office/powerpoint/2010/main" val="3664748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buChar char="●"/>
              <a:defRPr/>
            </a:pPr>
            <a:endParaRPr lang="en-US" b="1" dirty="0"/>
          </a:p>
          <a:p>
            <a:pPr>
              <a:buFont typeface="Arial,Sans-Serif"/>
              <a:buChar char="●"/>
              <a:defRPr/>
            </a:pPr>
            <a:r>
              <a:rPr lang="en-US" b="1" dirty="0"/>
              <a:t>Adaptations:</a:t>
            </a:r>
            <a:r>
              <a:rPr lang="en-US" dirty="0"/>
              <a:t> Everyone knows cookie-cutter interventions and one size fits all approaches just won’t work for the diversity of populations we need to support in our comprehensive cancer control work.  </a:t>
            </a:r>
          </a:p>
          <a:p>
            <a:pPr marL="158750" indent="0">
              <a:buNone/>
              <a:defRPr/>
            </a:pPr>
            <a:endParaRPr lang="en-US" dirty="0"/>
          </a:p>
        </p:txBody>
      </p:sp>
    </p:spTree>
    <p:extLst>
      <p:ext uri="{BB962C8B-B14F-4D97-AF65-F5344CB8AC3E}">
        <p14:creationId xmlns:p14="http://schemas.microsoft.com/office/powerpoint/2010/main" val="3042061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Sans-Serif"/>
              <a:buChar char="●"/>
              <a:defRPr/>
            </a:pPr>
            <a:endParaRPr lang="en-US" dirty="0"/>
          </a:p>
          <a:p>
            <a:pPr>
              <a:buFont typeface="Arial,Sans-Serif"/>
              <a:buChar char="●"/>
              <a:defRPr/>
            </a:pPr>
            <a:r>
              <a:rPr lang="en-US" dirty="0"/>
              <a:t>That is why we include skills related to the adaptation. This is the degree to which an evidence-based intervention is changed or modified by a user during adoption and implementation to suit the needs of the setting or to improve the fit to local conditions. </a:t>
            </a:r>
          </a:p>
          <a:p>
            <a:pPr>
              <a:buFont typeface="Arial,Sans-Serif"/>
              <a:buChar char="●"/>
              <a:defRPr/>
            </a:pPr>
            <a:r>
              <a:rPr lang="en-US" dirty="0"/>
              <a:t>That is why we chose the chameleon for the image to refer to anytime we are talking about adaptation. Like a chameleon, your intervention will change to fit into its contextual setting.  </a:t>
            </a:r>
          </a:p>
          <a:p>
            <a:endParaRPr lang="en-US" dirty="0"/>
          </a:p>
        </p:txBody>
      </p:sp>
    </p:spTree>
    <p:extLst>
      <p:ext uri="{BB962C8B-B14F-4D97-AF65-F5344CB8AC3E}">
        <p14:creationId xmlns:p14="http://schemas.microsoft.com/office/powerpoint/2010/main" val="3703614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buChar char="●"/>
              <a:defRPr/>
            </a:pPr>
            <a:endParaRPr lang="en-US" b="1" dirty="0"/>
          </a:p>
          <a:p>
            <a:pPr>
              <a:buFont typeface="Arial,Sans-Serif"/>
              <a:buChar char="●"/>
              <a:defRPr/>
            </a:pPr>
            <a:r>
              <a:rPr lang="en-US" b="1" dirty="0"/>
              <a:t>Implementation strategies</a:t>
            </a:r>
            <a:r>
              <a:rPr lang="en-US" dirty="0"/>
              <a:t>: Methods or techniques used to operationalize the adoption, implementation, and sustainability of a clinical program or practice. </a:t>
            </a:r>
          </a:p>
          <a:p>
            <a:pPr>
              <a:buFont typeface="Arial,Sans-Serif"/>
              <a:buChar char="●"/>
              <a:defRPr/>
            </a:pPr>
            <a:endParaRPr lang="en-US" dirty="0"/>
          </a:p>
          <a:p>
            <a:pPr marL="158750" indent="0">
              <a:buNone/>
              <a:defRPr/>
            </a:pPr>
            <a:endParaRPr lang="en-US" dirty="0"/>
          </a:p>
        </p:txBody>
      </p:sp>
    </p:spTree>
    <p:extLst>
      <p:ext uri="{BB962C8B-B14F-4D97-AF65-F5344CB8AC3E}">
        <p14:creationId xmlns:p14="http://schemas.microsoft.com/office/powerpoint/2010/main" val="12852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a:p>
            <a:pPr>
              <a:buNone/>
            </a:pPr>
            <a:r>
              <a:rPr lang="en-US" dirty="0"/>
              <a:t>We are excited to share this new training program with you.</a:t>
            </a:r>
          </a:p>
          <a:p>
            <a:pPr>
              <a:buNone/>
            </a:pPr>
            <a:endParaRPr lang="en-US" dirty="0"/>
          </a:p>
          <a:p>
            <a:pPr>
              <a:buNone/>
            </a:pPr>
            <a:r>
              <a:rPr lang="en-US" dirty="0"/>
              <a:t>The training is called Cancer Control Implementation Science Basecamp because it aims to provide you with all of the supplies and tools you need to pack your bag and head up the mountain of implementation. We know putting evidence based interventions into practice can be challenging, like climbing a mountain, but with the right tools you and your partners can </a:t>
            </a:r>
            <a:r>
              <a:rPr lang="en-US" sz="1100" dirty="0">
                <a:ea typeface="+mn-lt"/>
                <a:cs typeface="+mn-lt"/>
              </a:rPr>
              <a:t>learn how to optimize cancer screening interventions to reduce health disparities.</a:t>
            </a:r>
            <a:endParaRPr lang="en-US" dirty="0">
              <a:cs typeface="Arial"/>
            </a:endParaRPr>
          </a:p>
          <a:p>
            <a:pPr marL="0" indent="0">
              <a:spcBef>
                <a:spcPts val="0"/>
              </a:spcBef>
              <a:spcAft>
                <a:spcPts val="0"/>
              </a:spcAft>
              <a:buNone/>
            </a:pPr>
            <a:r>
              <a:rPr lang="en-US" sz="2400" dirty="0">
                <a:ea typeface="+mn-lt"/>
                <a:cs typeface="+mn-lt"/>
              </a:rPr>
              <a:t>From this training, you will:</a:t>
            </a:r>
            <a:endParaRPr lang="en-US" dirty="0"/>
          </a:p>
          <a:p>
            <a:pPr marL="417830" lvl="1" indent="-160655">
              <a:spcBef>
                <a:spcPts val="0"/>
              </a:spcBef>
              <a:spcAft>
                <a:spcPts val="0"/>
              </a:spcAft>
              <a:buFont typeface="Arial,Sans-Serif"/>
              <a:buChar char="•"/>
            </a:pPr>
            <a:r>
              <a:rPr lang="en-US" sz="2400" dirty="0">
                <a:ea typeface="+mn-lt"/>
                <a:cs typeface="+mn-lt"/>
              </a:rPr>
              <a:t>Learn a lot about implementation science </a:t>
            </a:r>
          </a:p>
          <a:p>
            <a:pPr marL="417830" lvl="1" indent="-160655">
              <a:spcBef>
                <a:spcPts val="0"/>
              </a:spcBef>
              <a:spcAft>
                <a:spcPts val="0"/>
              </a:spcAft>
              <a:buFont typeface="Arial,Sans-Serif"/>
              <a:buChar char="•"/>
            </a:pPr>
            <a:r>
              <a:rPr lang="en-US" sz="2400" dirty="0">
                <a:ea typeface="+mn-lt"/>
                <a:cs typeface="+mn-lt"/>
              </a:rPr>
              <a:t>Be prepared to bring this back to your unique context</a:t>
            </a: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3532721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These can include strategies related to planning, educating, restricting, quality management, as well as financial and policy changes in the inner and outer settings where the intervention is occurring.  </a:t>
            </a:r>
          </a:p>
          <a:p>
            <a:r>
              <a:rPr lang="en-US" dirty="0"/>
              <a:t>You will notice this blue grid made of these categories of strategies anytime we are referring to specific documented strategies known to help implement EBIs. </a:t>
            </a:r>
          </a:p>
          <a:p>
            <a:endParaRPr lang="en-US" dirty="0"/>
          </a:p>
        </p:txBody>
      </p:sp>
    </p:spTree>
    <p:extLst>
      <p:ext uri="{BB962C8B-B14F-4D97-AF65-F5344CB8AC3E}">
        <p14:creationId xmlns:p14="http://schemas.microsoft.com/office/powerpoint/2010/main" val="590603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Facilitating implementation is where the rubber meets the road. We will highlight several screening case studies that exemplify this process during this session of the Base Camp. Stories from the field will bring together strategies and evaluation with real world stories of implementation from a range of different contexts.</a:t>
            </a:r>
          </a:p>
        </p:txBody>
      </p:sp>
    </p:spTree>
    <p:extLst>
      <p:ext uri="{BB962C8B-B14F-4D97-AF65-F5344CB8AC3E}">
        <p14:creationId xmlns:p14="http://schemas.microsoft.com/office/powerpoint/2010/main" val="4207473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buChar char="●"/>
              <a:defRPr/>
            </a:pPr>
            <a:endParaRPr lang="en-US" b="1" dirty="0"/>
          </a:p>
          <a:p>
            <a:pPr>
              <a:buFont typeface="Arial,Sans-Serif"/>
              <a:buChar char="●"/>
              <a:defRPr/>
            </a:pPr>
            <a:r>
              <a:rPr lang="en-US" b="1" dirty="0"/>
              <a:t>Implementation outcomes </a:t>
            </a:r>
            <a:r>
              <a:rPr lang="en-US" b="0" dirty="0"/>
              <a:t>are the effects </a:t>
            </a:r>
            <a:r>
              <a:rPr lang="en-US" dirty="0"/>
              <a:t>of deliberate and purposive actions to implement new treatments, practices, and services.  These outcomes often serve as indicators of implementation success. We often can’t achieve health outcomes without first achieving these markers of quality.  </a:t>
            </a:r>
          </a:p>
        </p:txBody>
      </p:sp>
    </p:spTree>
    <p:extLst>
      <p:ext uri="{BB962C8B-B14F-4D97-AF65-F5344CB8AC3E}">
        <p14:creationId xmlns:p14="http://schemas.microsoft.com/office/powerpoint/2010/main" val="3826106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To organize the process of evaluating implementation outcomes—we will introduce another framework called RE-AIM.  Each letter of RE-AIM represents an implementation outcome of interest.  When you see the logo for RE-AIM shown here in the top right, you will know that we are referring to the evaluation process.</a:t>
            </a:r>
          </a:p>
        </p:txBody>
      </p:sp>
    </p:spTree>
    <p:extLst>
      <p:ext uri="{BB962C8B-B14F-4D97-AF65-F5344CB8AC3E}">
        <p14:creationId xmlns:p14="http://schemas.microsoft.com/office/powerpoint/2010/main" val="2572338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buChar char="●"/>
              <a:defRPr/>
            </a:pPr>
            <a:endParaRPr lang="en-US" b="1" dirty="0"/>
          </a:p>
          <a:p>
            <a:pPr>
              <a:buFont typeface="Arial,Sans-Serif"/>
              <a:buChar char="●"/>
              <a:defRPr/>
            </a:pPr>
            <a:r>
              <a:rPr lang="en-US" b="1" dirty="0"/>
              <a:t>Sustainability </a:t>
            </a:r>
            <a:r>
              <a:rPr lang="en-US" b="0" dirty="0"/>
              <a:t>is defined as the </a:t>
            </a:r>
            <a:r>
              <a:rPr lang="en-US" dirty="0"/>
              <a:t>extent to which an evidence-based intervention can deliver its programming and its intended benefits over an extended period of time after external support is ended.</a:t>
            </a:r>
          </a:p>
          <a:p>
            <a:pPr>
              <a:buFont typeface="Arial,Sans-Serif"/>
              <a:buChar char="●"/>
              <a:defRPr/>
            </a:pPr>
            <a:endParaRPr lang="en-US" dirty="0"/>
          </a:p>
        </p:txBody>
      </p:sp>
    </p:spTree>
    <p:extLst>
      <p:ext uri="{BB962C8B-B14F-4D97-AF65-F5344CB8AC3E}">
        <p14:creationId xmlns:p14="http://schemas.microsoft.com/office/powerpoint/2010/main" val="2166938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When you see the recycle logo, you will know we are talking about the long-term maintenance of an intervention.</a:t>
            </a:r>
          </a:p>
          <a:p>
            <a:r>
              <a:rPr lang="en-US" dirty="0"/>
              <a:t>Here are some of the elements we will explore related to sustaining an intervention after initial adoption.</a:t>
            </a:r>
          </a:p>
          <a:p>
            <a:endParaRPr lang="en-US" dirty="0"/>
          </a:p>
          <a:p>
            <a:endParaRPr lang="en-US" dirty="0"/>
          </a:p>
        </p:txBody>
      </p:sp>
    </p:spTree>
    <p:extLst>
      <p:ext uri="{BB962C8B-B14F-4D97-AF65-F5344CB8AC3E}">
        <p14:creationId xmlns:p14="http://schemas.microsoft.com/office/powerpoint/2010/main" val="4071588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b="1"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Finally, here are </a:t>
            </a:r>
            <a:r>
              <a:rPr lang="en" sz="1100" u="none" dirty="0">
                <a:solidFill>
                  <a:srgbClr val="1155CC"/>
                </a:solidFill>
                <a:highlight>
                  <a:srgbClr val="FCFCFC"/>
                </a:highlight>
                <a:latin typeface="Roboto"/>
                <a:ea typeface="Roboto"/>
              </a:rPr>
              <a:t>tools, resources, and references </a:t>
            </a:r>
            <a:r>
              <a:rPr lang="en-US" sz="1100" u="none" dirty="0">
                <a:solidFill>
                  <a:srgbClr val="1155CC"/>
                </a:solidFill>
                <a:highlight>
                  <a:srgbClr val="FCFCFC"/>
                </a:highlight>
                <a:latin typeface="Roboto"/>
                <a:ea typeface="Roboto"/>
              </a:rPr>
              <a:t>to help continue your work in Implementation Science</a:t>
            </a:r>
            <a:endParaRPr lang="en" sz="1100" u="none"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36</a:t>
            </a:fld>
            <a:endParaRPr lang="en-US" dirty="0"/>
          </a:p>
        </p:txBody>
      </p:sp>
    </p:spTree>
    <p:extLst>
      <p:ext uri="{BB962C8B-B14F-4D97-AF65-F5344CB8AC3E}">
        <p14:creationId xmlns:p14="http://schemas.microsoft.com/office/powerpoint/2010/main" val="2008711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FontTx/>
              <a:buNone/>
            </a:pPr>
            <a:endParaRPr lang="en-US" b="1" dirty="0"/>
          </a:p>
        </p:txBody>
      </p:sp>
    </p:spTree>
    <p:extLst>
      <p:ext uri="{BB962C8B-B14F-4D97-AF65-F5344CB8AC3E}">
        <p14:creationId xmlns:p14="http://schemas.microsoft.com/office/powerpoint/2010/main" val="2791239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b="1" dirty="0"/>
          </a:p>
        </p:txBody>
      </p:sp>
    </p:spTree>
    <p:extLst>
      <p:ext uri="{BB962C8B-B14F-4D97-AF65-F5344CB8AC3E}">
        <p14:creationId xmlns:p14="http://schemas.microsoft.com/office/powerpoint/2010/main" val="4033080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dirty="0"/>
          </a:p>
        </p:txBody>
      </p:sp>
    </p:spTree>
    <p:extLst>
      <p:ext uri="{BB962C8B-B14F-4D97-AF65-F5344CB8AC3E}">
        <p14:creationId xmlns:p14="http://schemas.microsoft.com/office/powerpoint/2010/main" val="316534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5950" lvl="1" indent="0">
              <a:buFontTx/>
              <a:buNone/>
            </a:pPr>
            <a:endParaRPr lang="en-US" dirty="0"/>
          </a:p>
          <a:p>
            <a:pPr lvl="1"/>
            <a:r>
              <a:rPr lang="en-US" dirty="0"/>
              <a:t>The purpose of the Base Camp is to increase CCC practitioner’s knowledge of and capacity for implementing and optimizing cancer screening EBIs (evidence-based Interventions) that fit with each of their contexts.</a:t>
            </a:r>
          </a:p>
          <a:p>
            <a:pPr lvl="1"/>
            <a:r>
              <a:rPr lang="en-US" dirty="0"/>
              <a:t>For the purposes of this training, we consider a Cancer Control practitioner to be any of the following:</a:t>
            </a:r>
          </a:p>
          <a:p>
            <a:pPr marL="1481455" lvl="2" indent="-380365">
              <a:spcAft>
                <a:spcPts val="1000"/>
              </a:spcAft>
            </a:pPr>
            <a:r>
              <a:rPr lang="en-US" sz="2000" dirty="0"/>
              <a:t>Comprehensive Cancer Control Program Directors</a:t>
            </a:r>
          </a:p>
          <a:p>
            <a:pPr marL="1481455" lvl="2" indent="-380365">
              <a:spcAft>
                <a:spcPts val="1000"/>
              </a:spcAft>
            </a:pPr>
            <a:r>
              <a:rPr lang="en-US" sz="2000" dirty="0"/>
              <a:t>National Breast and Cervical Cancer Early Detection Program project level staff</a:t>
            </a:r>
          </a:p>
          <a:p>
            <a:pPr marL="1481455" lvl="2" indent="-380365">
              <a:spcAft>
                <a:spcPts val="1000"/>
              </a:spcAft>
            </a:pPr>
            <a:r>
              <a:rPr lang="en-US" sz="2000" dirty="0"/>
              <a:t>National Colorectal Cancer Control Program project level staff</a:t>
            </a:r>
          </a:p>
          <a:p>
            <a:pPr marL="1481455" lvl="2" indent="-380365">
              <a:spcAft>
                <a:spcPts val="1000"/>
              </a:spcAft>
            </a:pPr>
            <a:r>
              <a:rPr lang="en-US" sz="2000" dirty="0"/>
              <a:t>Coalition member/leader</a:t>
            </a:r>
          </a:p>
          <a:p>
            <a:pPr marL="1481455" lvl="2" indent="-380365">
              <a:spcAft>
                <a:spcPts val="1000"/>
              </a:spcAft>
            </a:pPr>
            <a:r>
              <a:rPr lang="en-US" sz="2000" dirty="0"/>
              <a:t>Clinicians</a:t>
            </a:r>
          </a:p>
          <a:p>
            <a:pPr marL="1481455" lvl="2" indent="-380365">
              <a:spcAft>
                <a:spcPts val="1000"/>
              </a:spcAft>
            </a:pPr>
            <a:r>
              <a:rPr lang="en-US" sz="2000" dirty="0"/>
              <a:t>Executive leadership</a:t>
            </a:r>
          </a:p>
          <a:p>
            <a:pPr marL="1481455" lvl="2" indent="-380365">
              <a:spcAft>
                <a:spcPts val="1000"/>
              </a:spcAft>
            </a:pPr>
            <a:r>
              <a:rPr lang="en-US" sz="2000" dirty="0"/>
              <a:t>Researchers and evaluators</a:t>
            </a:r>
          </a:p>
          <a:p>
            <a:endParaRPr lang="en-US" dirty="0"/>
          </a:p>
          <a:p>
            <a:pPr lvl="1"/>
            <a:r>
              <a:rPr lang="en-US" dirty="0"/>
              <a:t>We also want to provide knowledge, tools, and and experience for you to use Implementation Science approaches to optimize cancer control in your own settings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46251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dirty="0"/>
              <a:t>Thank you to all those listed here who helped in developing this training.  </a:t>
            </a:r>
          </a:p>
        </p:txBody>
      </p:sp>
    </p:spTree>
    <p:extLst>
      <p:ext uri="{BB962C8B-B14F-4D97-AF65-F5344CB8AC3E}">
        <p14:creationId xmlns:p14="http://schemas.microsoft.com/office/powerpoint/2010/main" val="256689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This quick session’s agenda includes an introduction to the foundation of implementation science in order to help you navigate the Base Camp.</a:t>
            </a:r>
          </a:p>
        </p:txBody>
      </p:sp>
    </p:spTree>
    <p:extLst>
      <p:ext uri="{BB962C8B-B14F-4D97-AF65-F5344CB8AC3E}">
        <p14:creationId xmlns:p14="http://schemas.microsoft.com/office/powerpoint/2010/main" val="194771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 main learning objectives of this session are listed here.  </a:t>
            </a:r>
          </a:p>
          <a:p>
            <a:r>
              <a:rPr lang="en-US" dirty="0"/>
              <a:t>We will begin to describe how to implement EBIs through a health equity lens in this session by incorporating equity elements into SMARTIE objective development – a spin on the commonly used SMART objective.  You will also notice this theme of health equity throughout the entire Base Camp training.  An important part of climbing a mountain is preparing for everyone to make it up together—you can use this vision to guide your equity work where everyone has the tools to achieve their goals.</a:t>
            </a:r>
            <a:endParaRPr lang="en-US" sz="1100" dirty="0">
              <a:ea typeface="Roboto"/>
              <a:cs typeface="Roboto"/>
              <a:sym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ea typeface="Roboto"/>
                <a:cs typeface="Roboto"/>
                <a:sym typeface="Roboto"/>
              </a:rPr>
              <a:t>Likely you have already begun this process and are not starting from scratch. Take your time to really integrate this new material into your current initiatives.   </a:t>
            </a:r>
          </a:p>
          <a:p>
            <a:endParaRPr lang="en-US" dirty="0"/>
          </a:p>
        </p:txBody>
      </p:sp>
    </p:spTree>
    <p:extLst>
      <p:ext uri="{BB962C8B-B14F-4D97-AF65-F5344CB8AC3E}">
        <p14:creationId xmlns:p14="http://schemas.microsoft.com/office/powerpoint/2010/main" val="52381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Let’s see if you can help us fill in the blank here with words from the right to help define what implementation science is.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sng" dirty="0">
                <a:solidFill>
                  <a:srgbClr val="1155CC"/>
                </a:solidFill>
                <a:highlight>
                  <a:srgbClr val="FCFCFC"/>
                </a:highlight>
                <a:latin typeface="Roboto"/>
                <a:ea typeface="Roboto"/>
              </a:rPr>
              <a:t>Click through each word/animation: (Do activity-advance each word and pause as  learners think about this)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7</a:t>
            </a:fld>
            <a:endParaRPr lang="en-US" dirty="0"/>
          </a:p>
        </p:txBody>
      </p:sp>
    </p:spTree>
    <p:extLst>
      <p:ext uri="{BB962C8B-B14F-4D97-AF65-F5344CB8AC3E}">
        <p14:creationId xmlns:p14="http://schemas.microsoft.com/office/powerpoint/2010/main" val="150569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There are quite a number of disciplines that together inform the field of implementation science.  Some of them are listed here.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8</a:t>
            </a:fld>
            <a:endParaRPr lang="en-US" dirty="0"/>
          </a:p>
        </p:txBody>
      </p:sp>
    </p:spTree>
    <p:extLst>
      <p:ext uri="{BB962C8B-B14F-4D97-AF65-F5344CB8AC3E}">
        <p14:creationId xmlns:p14="http://schemas.microsoft.com/office/powerpoint/2010/main" val="258283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Do you remember the animation where you may have first learned about Base Camp?  </a:t>
            </a:r>
          </a:p>
          <a:p>
            <a:r>
              <a:rPr lang="en-US" dirty="0"/>
              <a:t>Like Talia, maybe you have been thinking about the challenges to achieving your goals.  </a:t>
            </a:r>
          </a:p>
          <a:p>
            <a:r>
              <a:rPr lang="en-US" dirty="0"/>
              <a:t>Like her, maybe you have been deeply considering how to provide interventions that are intentionally designed with equity at the center.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dirty="0"/>
              <a:t>Although </a:t>
            </a:r>
            <a:r>
              <a:rPr lang="en-US" dirty="0"/>
              <a:t>this training is focused on improving cancer screening, the ideas in implementation science can be used for many other areas across the cancer continuum such as risk reduction, treatment, survivorship, and palliative care.  </a:t>
            </a:r>
          </a:p>
        </p:txBody>
      </p:sp>
    </p:spTree>
    <p:extLst>
      <p:ext uri="{BB962C8B-B14F-4D97-AF65-F5344CB8AC3E}">
        <p14:creationId xmlns:p14="http://schemas.microsoft.com/office/powerpoint/2010/main" val="348088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376390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89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spTree>
    <p:extLst>
      <p:ext uri="{BB962C8B-B14F-4D97-AF65-F5344CB8AC3E}">
        <p14:creationId xmlns:p14="http://schemas.microsoft.com/office/powerpoint/2010/main" val="347621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18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459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2337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8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536633"/>
            <a:ext cx="3999900" cy="45552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7" lvl="1" indent="-304792">
              <a:spcBef>
                <a:spcPts val="0"/>
              </a:spcBef>
              <a:spcAft>
                <a:spcPts val="0"/>
              </a:spcAft>
              <a:buSzPts val="1200"/>
              <a:buChar char="○"/>
              <a:defRPr sz="1200"/>
            </a:lvl2pPr>
            <a:lvl3pPr marL="1371566" lvl="2" indent="-304792">
              <a:spcBef>
                <a:spcPts val="0"/>
              </a:spcBef>
              <a:spcAft>
                <a:spcPts val="0"/>
              </a:spcAft>
              <a:buSzPts val="1200"/>
              <a:buChar char="■"/>
              <a:defRPr sz="1200"/>
            </a:lvl3pPr>
            <a:lvl4pPr marL="1828754" lvl="3" indent="-304792">
              <a:spcBef>
                <a:spcPts val="0"/>
              </a:spcBef>
              <a:spcAft>
                <a:spcPts val="0"/>
              </a:spcAft>
              <a:buSzPts val="1200"/>
              <a:buChar char="●"/>
              <a:defRPr sz="1200"/>
            </a:lvl4pPr>
            <a:lvl5pPr marL="2285943" lvl="4" indent="-304792">
              <a:spcBef>
                <a:spcPts val="0"/>
              </a:spcBef>
              <a:spcAft>
                <a:spcPts val="0"/>
              </a:spcAft>
              <a:buSzPts val="1200"/>
              <a:buChar char="○"/>
              <a:defRPr sz="1200"/>
            </a:lvl5pPr>
            <a:lvl6pPr marL="2743131" lvl="5" indent="-304792">
              <a:spcBef>
                <a:spcPts val="0"/>
              </a:spcBef>
              <a:spcAft>
                <a:spcPts val="0"/>
              </a:spcAft>
              <a:buSzPts val="1200"/>
              <a:buChar char="■"/>
              <a:defRPr sz="1200"/>
            </a:lvl6pPr>
            <a:lvl7pPr marL="3200320" lvl="6" indent="-304792">
              <a:spcBef>
                <a:spcPts val="0"/>
              </a:spcBef>
              <a:spcAft>
                <a:spcPts val="0"/>
              </a:spcAft>
              <a:buSzPts val="1200"/>
              <a:buChar char="●"/>
              <a:defRPr sz="1200"/>
            </a:lvl7pPr>
            <a:lvl8pPr marL="3657509" lvl="7" indent="-304792">
              <a:spcBef>
                <a:spcPts val="0"/>
              </a:spcBef>
              <a:spcAft>
                <a:spcPts val="0"/>
              </a:spcAft>
              <a:buSzPts val="1200"/>
              <a:buChar char="○"/>
              <a:defRPr sz="1200"/>
            </a:lvl8pPr>
            <a:lvl9pPr marL="4114697" lvl="8" indent="-304792">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1" y="1536633"/>
            <a:ext cx="3999900" cy="45552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7" lvl="1" indent="-304792">
              <a:spcBef>
                <a:spcPts val="0"/>
              </a:spcBef>
              <a:spcAft>
                <a:spcPts val="0"/>
              </a:spcAft>
              <a:buSzPts val="1200"/>
              <a:buChar char="○"/>
              <a:defRPr sz="1200"/>
            </a:lvl2pPr>
            <a:lvl3pPr marL="1371566" lvl="2" indent="-304792">
              <a:spcBef>
                <a:spcPts val="0"/>
              </a:spcBef>
              <a:spcAft>
                <a:spcPts val="0"/>
              </a:spcAft>
              <a:buSzPts val="1200"/>
              <a:buChar char="■"/>
              <a:defRPr sz="1200"/>
            </a:lvl3pPr>
            <a:lvl4pPr marL="1828754" lvl="3" indent="-304792">
              <a:spcBef>
                <a:spcPts val="0"/>
              </a:spcBef>
              <a:spcAft>
                <a:spcPts val="0"/>
              </a:spcAft>
              <a:buSzPts val="1200"/>
              <a:buChar char="●"/>
              <a:defRPr sz="1200"/>
            </a:lvl4pPr>
            <a:lvl5pPr marL="2285943" lvl="4" indent="-304792">
              <a:spcBef>
                <a:spcPts val="0"/>
              </a:spcBef>
              <a:spcAft>
                <a:spcPts val="0"/>
              </a:spcAft>
              <a:buSzPts val="1200"/>
              <a:buChar char="○"/>
              <a:defRPr sz="1200"/>
            </a:lvl5pPr>
            <a:lvl6pPr marL="2743131" lvl="5" indent="-304792">
              <a:spcBef>
                <a:spcPts val="0"/>
              </a:spcBef>
              <a:spcAft>
                <a:spcPts val="0"/>
              </a:spcAft>
              <a:buSzPts val="1200"/>
              <a:buChar char="■"/>
              <a:defRPr sz="1200"/>
            </a:lvl6pPr>
            <a:lvl7pPr marL="3200320" lvl="6" indent="-304792">
              <a:spcBef>
                <a:spcPts val="0"/>
              </a:spcBef>
              <a:spcAft>
                <a:spcPts val="0"/>
              </a:spcAft>
              <a:buSzPts val="1200"/>
              <a:buChar char="●"/>
              <a:defRPr sz="1200"/>
            </a:lvl7pPr>
            <a:lvl8pPr marL="3657509" lvl="7" indent="-304792">
              <a:spcBef>
                <a:spcPts val="0"/>
              </a:spcBef>
              <a:spcAft>
                <a:spcPts val="0"/>
              </a:spcAft>
              <a:buSzPts val="1200"/>
              <a:buChar char="○"/>
              <a:defRPr sz="1200"/>
            </a:lvl8pPr>
            <a:lvl9pPr marL="4114697" lvl="8" indent="-304792">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189" lvl="0" indent="-304792">
              <a:spcBef>
                <a:spcPts val="0"/>
              </a:spcBef>
              <a:spcAft>
                <a:spcPts val="0"/>
              </a:spcAft>
              <a:buSzPts val="1200"/>
              <a:buChar char="●"/>
              <a:defRPr sz="1200"/>
            </a:lvl1pPr>
            <a:lvl2pPr marL="914377" lvl="1" indent="-304792">
              <a:spcBef>
                <a:spcPts val="0"/>
              </a:spcBef>
              <a:spcAft>
                <a:spcPts val="0"/>
              </a:spcAft>
              <a:buSzPts val="1200"/>
              <a:buChar char="○"/>
              <a:defRPr sz="1200"/>
            </a:lvl2pPr>
            <a:lvl3pPr marL="1371566" lvl="2" indent="-304792">
              <a:spcBef>
                <a:spcPts val="0"/>
              </a:spcBef>
              <a:spcAft>
                <a:spcPts val="0"/>
              </a:spcAft>
              <a:buSzPts val="1200"/>
              <a:buChar char="■"/>
              <a:defRPr sz="1200"/>
            </a:lvl3pPr>
            <a:lvl4pPr marL="1828754" lvl="3" indent="-304792">
              <a:spcBef>
                <a:spcPts val="0"/>
              </a:spcBef>
              <a:spcAft>
                <a:spcPts val="0"/>
              </a:spcAft>
              <a:buSzPts val="1200"/>
              <a:buChar char="●"/>
              <a:defRPr sz="1200"/>
            </a:lvl4pPr>
            <a:lvl5pPr marL="2285943" lvl="4" indent="-304792">
              <a:spcBef>
                <a:spcPts val="0"/>
              </a:spcBef>
              <a:spcAft>
                <a:spcPts val="0"/>
              </a:spcAft>
              <a:buSzPts val="1200"/>
              <a:buChar char="○"/>
              <a:defRPr sz="1200"/>
            </a:lvl5pPr>
            <a:lvl6pPr marL="2743131" lvl="5" indent="-304792">
              <a:spcBef>
                <a:spcPts val="0"/>
              </a:spcBef>
              <a:spcAft>
                <a:spcPts val="0"/>
              </a:spcAft>
              <a:buSzPts val="1200"/>
              <a:buChar char="■"/>
              <a:defRPr sz="1200"/>
            </a:lvl6pPr>
            <a:lvl7pPr marL="3200320" lvl="6" indent="-304792">
              <a:spcBef>
                <a:spcPts val="0"/>
              </a:spcBef>
              <a:spcAft>
                <a:spcPts val="0"/>
              </a:spcAft>
              <a:buSzPts val="1200"/>
              <a:buChar char="●"/>
              <a:defRPr sz="1200"/>
            </a:lvl7pPr>
            <a:lvl8pPr marL="3657509" lvl="7" indent="-304792">
              <a:spcBef>
                <a:spcPts val="0"/>
              </a:spcBef>
              <a:spcAft>
                <a:spcPts val="0"/>
              </a:spcAft>
              <a:buSzPts val="1200"/>
              <a:buChar char="○"/>
              <a:defRPr sz="1200"/>
            </a:lvl8pPr>
            <a:lvl9pPr marL="4114697" lvl="8" indent="-304792">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189" lvl="0" indent="-342891">
              <a:spcBef>
                <a:spcPts val="0"/>
              </a:spcBef>
              <a:spcAft>
                <a:spcPts val="0"/>
              </a:spcAft>
              <a:buSzPts val="1800"/>
              <a:buChar char="●"/>
              <a:defRPr/>
            </a:lvl1pPr>
            <a:lvl2pPr marL="914377"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1"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189" lvl="0" indent="-342891" algn="ctr">
              <a:spcBef>
                <a:spcPts val="0"/>
              </a:spcBef>
              <a:spcAft>
                <a:spcPts val="0"/>
              </a:spcAft>
              <a:buSzPts val="1800"/>
              <a:buChar char="●"/>
              <a:defRPr/>
            </a:lvl1pPr>
            <a:lvl2pPr marL="914377"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1"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14.xml"/><Relationship Id="rId7" Type="http://schemas.openxmlformats.org/officeDocument/2006/relationships/tags" Target="../tags/tag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4514852" y="-76200"/>
            <a:ext cx="4629340" cy="6949440"/>
          </a:xfrm>
          <a:prstGeom prst="rect">
            <a:avLst/>
          </a:prstGeom>
        </p:spPr>
      </p:pic>
      <p:pic>
        <p:nvPicPr>
          <p:cNvPr id="8" name="Picture 7"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 y="-76200"/>
            <a:ext cx="4629340" cy="6949440"/>
          </a:xfrm>
          <a:prstGeom prst="rect">
            <a:avLst/>
          </a:prstGeom>
        </p:spPr>
      </p:pic>
      <p:sp>
        <p:nvSpPr>
          <p:cNvPr id="1026" name="Rectangle 2"/>
          <p:cNvSpPr>
            <a:spLocks noGrp="1" noChangeArrowheads="1"/>
          </p:cNvSpPr>
          <p:nvPr>
            <p:ph type="title"/>
            <p:custDataLst>
              <p:tags r:id="rId7"/>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8"/>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pic>
        <p:nvPicPr>
          <p:cNvPr id="5" name="Picture 4"/>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81002" y="5715002"/>
            <a:ext cx="819149" cy="831892"/>
          </a:xfrm>
          <a:prstGeom prst="rect">
            <a:avLst/>
          </a:prstGeom>
        </p:spPr>
      </p:pic>
    </p:spTree>
    <p:extLst>
      <p:ext uri="{BB962C8B-B14F-4D97-AF65-F5344CB8AC3E}">
        <p14:creationId xmlns:p14="http://schemas.microsoft.com/office/powerpoint/2010/main" val="2942585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ctr" rtl="0" eaLnBrk="0" fontAlgn="base" hangingPunct="0">
        <a:spcBef>
          <a:spcPct val="0"/>
        </a:spcBef>
        <a:spcAft>
          <a:spcPct val="0"/>
        </a:spcAft>
        <a:defRPr sz="2475"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025">
          <a:solidFill>
            <a:srgbClr val="365F91"/>
          </a:solidFill>
          <a:latin typeface="Trebuchet MS" pitchFamily="34" charset="0"/>
        </a:defRPr>
      </a:lvl2pPr>
      <a:lvl3pPr algn="ctr" rtl="0" eaLnBrk="0" fontAlgn="base" hangingPunct="0">
        <a:spcBef>
          <a:spcPct val="0"/>
        </a:spcBef>
        <a:spcAft>
          <a:spcPct val="0"/>
        </a:spcAft>
        <a:defRPr sz="2025">
          <a:solidFill>
            <a:srgbClr val="365F91"/>
          </a:solidFill>
          <a:latin typeface="Trebuchet MS" pitchFamily="34" charset="0"/>
        </a:defRPr>
      </a:lvl3pPr>
      <a:lvl4pPr algn="ctr" rtl="0" eaLnBrk="0" fontAlgn="base" hangingPunct="0">
        <a:spcBef>
          <a:spcPct val="0"/>
        </a:spcBef>
        <a:spcAft>
          <a:spcPct val="0"/>
        </a:spcAft>
        <a:defRPr sz="2025">
          <a:solidFill>
            <a:srgbClr val="365F91"/>
          </a:solidFill>
          <a:latin typeface="Trebuchet MS" pitchFamily="34" charset="0"/>
        </a:defRPr>
      </a:lvl4pPr>
      <a:lvl5pPr algn="ctr" rtl="0" eaLnBrk="0" fontAlgn="base" hangingPunct="0">
        <a:spcBef>
          <a:spcPct val="0"/>
        </a:spcBef>
        <a:spcAft>
          <a:spcPct val="0"/>
        </a:spcAft>
        <a:defRPr sz="2025">
          <a:solidFill>
            <a:srgbClr val="365F91"/>
          </a:solidFill>
          <a:latin typeface="Trebuchet MS" pitchFamily="34" charset="0"/>
        </a:defRPr>
      </a:lvl5pPr>
      <a:lvl6pPr marL="257175" algn="ctr" rtl="0" fontAlgn="base">
        <a:spcBef>
          <a:spcPct val="0"/>
        </a:spcBef>
        <a:spcAft>
          <a:spcPct val="0"/>
        </a:spcAft>
        <a:defRPr sz="2475">
          <a:solidFill>
            <a:srgbClr val="365F91"/>
          </a:solidFill>
          <a:latin typeface="Arial" charset="0"/>
        </a:defRPr>
      </a:lvl6pPr>
      <a:lvl7pPr marL="514350" algn="ctr" rtl="0" fontAlgn="base">
        <a:spcBef>
          <a:spcPct val="0"/>
        </a:spcBef>
        <a:spcAft>
          <a:spcPct val="0"/>
        </a:spcAft>
        <a:defRPr sz="2475">
          <a:solidFill>
            <a:srgbClr val="365F91"/>
          </a:solidFill>
          <a:latin typeface="Arial" charset="0"/>
        </a:defRPr>
      </a:lvl7pPr>
      <a:lvl8pPr marL="771525" algn="ctr" rtl="0" fontAlgn="base">
        <a:spcBef>
          <a:spcPct val="0"/>
        </a:spcBef>
        <a:spcAft>
          <a:spcPct val="0"/>
        </a:spcAft>
        <a:defRPr sz="2475">
          <a:solidFill>
            <a:srgbClr val="365F91"/>
          </a:solidFill>
          <a:latin typeface="Arial" charset="0"/>
        </a:defRPr>
      </a:lvl8pPr>
      <a:lvl9pPr marL="1028700" algn="ctr" rtl="0" fontAlgn="base">
        <a:spcBef>
          <a:spcPct val="0"/>
        </a:spcBef>
        <a:spcAft>
          <a:spcPct val="0"/>
        </a:spcAft>
        <a:defRPr sz="2475">
          <a:solidFill>
            <a:srgbClr val="365F91"/>
          </a:solidFill>
          <a:latin typeface="Arial" charset="0"/>
        </a:defRPr>
      </a:lvl9pPr>
    </p:titleStyle>
    <p:bodyStyle>
      <a:lvl1pPr marL="192881" indent="-192881" algn="l" rtl="0" eaLnBrk="0" fontAlgn="base" hangingPunct="0">
        <a:spcBef>
          <a:spcPct val="20000"/>
        </a:spcBef>
        <a:spcAft>
          <a:spcPct val="0"/>
        </a:spcAft>
        <a:buChar char="•"/>
        <a:defRPr sz="1800">
          <a:solidFill>
            <a:schemeClr val="tx1">
              <a:lumMod val="75000"/>
              <a:lumOff val="25000"/>
            </a:schemeClr>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lumMod val="75000"/>
              <a:lumOff val="25000"/>
            </a:schemeClr>
          </a:solidFill>
          <a:latin typeface="+mn-lt"/>
        </a:defRPr>
      </a:lvl2pPr>
      <a:lvl3pPr marL="642938" indent="-128588" algn="l" rtl="0" eaLnBrk="0" fontAlgn="base" hangingPunct="0">
        <a:spcBef>
          <a:spcPct val="20000"/>
        </a:spcBef>
        <a:spcAft>
          <a:spcPct val="0"/>
        </a:spcAft>
        <a:buChar char="•"/>
        <a:defRPr sz="1350">
          <a:solidFill>
            <a:schemeClr val="tx1">
              <a:lumMod val="75000"/>
              <a:lumOff val="25000"/>
            </a:schemeClr>
          </a:solidFill>
          <a:latin typeface="+mn-lt"/>
        </a:defRPr>
      </a:lvl3pPr>
      <a:lvl4pPr marL="900113" indent="-128588" algn="l" rtl="0" eaLnBrk="0" fontAlgn="base" hangingPunct="0">
        <a:spcBef>
          <a:spcPct val="20000"/>
        </a:spcBef>
        <a:spcAft>
          <a:spcPct val="0"/>
        </a:spcAft>
        <a:buChar char="–"/>
        <a:defRPr sz="1125">
          <a:solidFill>
            <a:schemeClr val="tx1">
              <a:lumMod val="75000"/>
              <a:lumOff val="25000"/>
            </a:schemeClr>
          </a:solidFill>
          <a:latin typeface="+mn-lt"/>
        </a:defRPr>
      </a:lvl4pPr>
      <a:lvl5pPr marL="1157288" indent="-128588" algn="l" rtl="0" eaLnBrk="0" fontAlgn="base" hangingPunct="0">
        <a:spcBef>
          <a:spcPct val="20000"/>
        </a:spcBef>
        <a:spcAft>
          <a:spcPct val="0"/>
        </a:spcAft>
        <a:buChar char="»"/>
        <a:defRPr sz="1125">
          <a:solidFill>
            <a:schemeClr val="tx1">
              <a:lumMod val="75000"/>
              <a:lumOff val="25000"/>
            </a:schemeClr>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s://freakonomics.com/podcast/scalability/" TargetMode="External"/><Relationship Id="rId3" Type="http://schemas.openxmlformats.org/officeDocument/2006/relationships/hyperlink" Target="https://cpcrn.org/home" TargetMode="External"/><Relationship Id="rId7" Type="http://schemas.openxmlformats.org/officeDocument/2006/relationships/hyperlink" Target="https://cancercontrol.cancer.gov/sites/default/files/2020-05/Orientation-to-DI-Research-in-Health-Resource-Guide.pdf" TargetMode="External"/><Relationship Id="rId12" Type="http://schemas.openxmlformats.org/officeDocument/2006/relationships/hyperlink" Target="https://cancercontrol.cancer.gov/is/blog"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hyperlink" Target="https://www.acs4ccc.org/wp-content/uploads/2021/04/Cancer-Plan-Tip-Sheet_Health-Equity_FINAL.pdf" TargetMode="External"/><Relationship Id="rId11" Type="http://schemas.openxmlformats.org/officeDocument/2006/relationships/hyperlink" Target="https://www.cancer.org/content/dam/cancer-org/research/cancer-facts-and-statistics/annual-cancer-facts-and-figures/2021/special-section-covid19-and-cancer-2021.pdf" TargetMode="External"/><Relationship Id="rId5" Type="http://schemas.openxmlformats.org/officeDocument/2006/relationships/hyperlink" Target="https://engageforequity.org/tool_kit/" TargetMode="External"/><Relationship Id="rId10" Type="http://schemas.openxmlformats.org/officeDocument/2006/relationships/hyperlink" Target="https://jphmpdirect.com/2019/10/08/implementation-science-podcast-with-randy-schwartz-and-justin-moore/" TargetMode="External"/><Relationship Id="rId4" Type="http://schemas.openxmlformats.org/officeDocument/2006/relationships/hyperlink" Target="https://thecenterforimplementation.com/" TargetMode="External"/><Relationship Id="rId9" Type="http://schemas.openxmlformats.org/officeDocument/2006/relationships/hyperlink" Target="https://player.vimeo.com/video/198863105"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https://implementation.fpg.unc.edu/" TargetMode="External"/><Relationship Id="rId3" Type="http://schemas.openxmlformats.org/officeDocument/2006/relationships/hyperlink" Target="https://cancercontrol.cancer.gov/is/tools/practice-tools" TargetMode="External"/><Relationship Id="rId7" Type="http://schemas.openxmlformats.org/officeDocument/2006/relationships/hyperlink" Target="https://cancercontrol.cancer.gov/is/training-education/TIDIRC"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s://cancercontrol.cancer.gov/is/training-education/orientation-to-the-science-of-dissemination-and-implementation" TargetMode="External"/><Relationship Id="rId11" Type="http://schemas.openxmlformats.org/officeDocument/2006/relationships/hyperlink" Target="https://www.queri.research.va.gov/" TargetMode="External"/><Relationship Id="rId5" Type="http://schemas.openxmlformats.org/officeDocument/2006/relationships/hyperlink" Target="https://cancercontrol.cancer.gov/is/blog/dispatches-from-is-at-nci-blog-january-2021?utm_medium=Email&amp;utm_source=Lyris&amp;utm_campaign=January2021_Newsletter" TargetMode="External"/><Relationship Id="rId10" Type="http://schemas.openxmlformats.org/officeDocument/2006/relationships/hyperlink" Target="https://epibiostat.ucsf.edu/implementation-science-mini-course" TargetMode="External"/><Relationship Id="rId4" Type="http://schemas.openxmlformats.org/officeDocument/2006/relationships/hyperlink" Target="https://cancercontrol.cancer.gov/is/training-education/webinars" TargetMode="External"/><Relationship Id="rId9" Type="http://schemas.openxmlformats.org/officeDocument/2006/relationships/hyperlink" Target="http://web-extract.constantcontact.com/v1/social_annotation_v2?permalink_uri=https%3A%2F%2Fmyemail.constantcontact.com%2FSISEP-eNote--January-2021-Equity-in-Implementation.html%3Fsoid%3D1129497843840%26aid%3Dnh2nrm_XbYc&amp;image_url=https%3A%2F%2Ffiles.constantcontact.com%2F088515bf601%2Fcbce77ed-193d-4b7e-811c-246ffd64456c.png&amp;fbclid=IwAR1yXanItiKKxOy80hMjssg0tnUItgbfFPze9keUsWJeg8OkTsRIEtU_oHI"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775" y="1211529"/>
            <a:ext cx="6324599" cy="1885951"/>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5000" b="1" dirty="0">
                <a:solidFill>
                  <a:schemeClr val="bg1"/>
                </a:solidFill>
              </a:rPr>
              <a:t>Introduction to Cancer Control Implementation Science Base Camp</a:t>
            </a:r>
          </a:p>
        </p:txBody>
      </p:sp>
    </p:spTree>
    <p:extLst>
      <p:ext uri="{BB962C8B-B14F-4D97-AF65-F5344CB8AC3E}">
        <p14:creationId xmlns:p14="http://schemas.microsoft.com/office/powerpoint/2010/main" val="85521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Screenshot of DC pharmacy locations">
            <a:extLst>
              <a:ext uri="{FF2B5EF4-FFF2-40B4-BE49-F238E27FC236}">
                <a16:creationId xmlns:a16="http://schemas.microsoft.com/office/drawing/2014/main" id="{24A80904-2EB8-594A-A332-8B7FE214966F}"/>
              </a:ext>
            </a:extLst>
          </p:cNvPr>
          <p:cNvPicPr>
            <a:picLocks noGrp="1" noChangeAspect="1"/>
          </p:cNvPicPr>
          <p:nvPr>
            <p:ph sz="half" idx="1"/>
          </p:nvPr>
        </p:nvPicPr>
        <p:blipFill>
          <a:blip r:embed="rId3"/>
          <a:stretch>
            <a:fillRect/>
          </a:stretch>
        </p:blipFill>
        <p:spPr>
          <a:xfrm>
            <a:off x="457200" y="1208868"/>
            <a:ext cx="6296269" cy="4123869"/>
          </a:xfrm>
        </p:spPr>
      </p:pic>
      <p:pic>
        <p:nvPicPr>
          <p:cNvPr id="4" name="Picture 5" descr="FLU-FIT">
            <a:extLst>
              <a:ext uri="{FF2B5EF4-FFF2-40B4-BE49-F238E27FC236}">
                <a16:creationId xmlns:a16="http://schemas.microsoft.com/office/drawing/2014/main" id="{5DA29DA4-49A7-9646-8C7F-D5DB8EFD99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9019" y="174968"/>
            <a:ext cx="969007" cy="1784269"/>
          </a:xfrm>
          <a:prstGeom prst="rect">
            <a:avLst/>
          </a:prstGeom>
        </p:spPr>
      </p:pic>
      <p:sp>
        <p:nvSpPr>
          <p:cNvPr id="2" name="Title 1">
            <a:extLst>
              <a:ext uri="{FF2B5EF4-FFF2-40B4-BE49-F238E27FC236}">
                <a16:creationId xmlns:a16="http://schemas.microsoft.com/office/drawing/2014/main" id="{ECBE018D-4526-604D-80E9-FD67F99B1FD8}"/>
              </a:ext>
            </a:extLst>
          </p:cNvPr>
          <p:cNvSpPr>
            <a:spLocks noGrp="1"/>
          </p:cNvSpPr>
          <p:nvPr>
            <p:ph type="title"/>
          </p:nvPr>
        </p:nvSpPr>
        <p:spPr/>
        <p:txBody>
          <a:bodyPr>
            <a:normAutofit/>
          </a:bodyPr>
          <a:lstStyle/>
          <a:p>
            <a:r>
              <a:rPr lang="en-US" sz="3600" dirty="0">
                <a:solidFill>
                  <a:schemeClr val="tx1"/>
                </a:solidFill>
              </a:rPr>
              <a:t>Case Study</a:t>
            </a:r>
          </a:p>
        </p:txBody>
      </p:sp>
    </p:spTree>
    <p:extLst>
      <p:ext uri="{BB962C8B-B14F-4D97-AF65-F5344CB8AC3E}">
        <p14:creationId xmlns:p14="http://schemas.microsoft.com/office/powerpoint/2010/main" val="300481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A picture of a group of people posing for a picture and holding bubble speeches">
            <a:extLst>
              <a:ext uri="{FF2B5EF4-FFF2-40B4-BE49-F238E27FC236}">
                <a16:creationId xmlns:a16="http://schemas.microsoft.com/office/drawing/2014/main" id="{97E8C3C5-9F00-E94C-9FAE-346190D508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9364" y="2195776"/>
            <a:ext cx="4431188" cy="2702988"/>
          </a:xfrm>
          <a:prstGeom prst="rect">
            <a:avLst/>
          </a:prstGeom>
        </p:spPr>
      </p:pic>
      <p:pic>
        <p:nvPicPr>
          <p:cNvPr id="5" name="Picture 4">
            <a:extLst>
              <a:ext uri="{FF2B5EF4-FFF2-40B4-BE49-F238E27FC236}">
                <a16:creationId xmlns:a16="http://schemas.microsoft.com/office/drawing/2014/main" id="{19A4968E-1003-8C43-AA20-E42531F5EA2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2308701"/>
            <a:ext cx="3567445" cy="2590063"/>
          </a:xfrm>
          <a:prstGeom prst="rect">
            <a:avLst/>
          </a:prstGeom>
        </p:spPr>
      </p:pic>
      <p:pic>
        <p:nvPicPr>
          <p:cNvPr id="6" name="Picture 5" descr="FLU-FIT">
            <a:extLst>
              <a:ext uri="{FF2B5EF4-FFF2-40B4-BE49-F238E27FC236}">
                <a16:creationId xmlns:a16="http://schemas.microsoft.com/office/drawing/2014/main" id="{6048FFB8-1929-3843-94A0-1C1EDAB87D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9019" y="174968"/>
            <a:ext cx="969007" cy="1784269"/>
          </a:xfrm>
          <a:prstGeom prst="rect">
            <a:avLst/>
          </a:prstGeom>
        </p:spPr>
      </p:pic>
      <p:sp>
        <p:nvSpPr>
          <p:cNvPr id="2" name="Title 1">
            <a:extLst>
              <a:ext uri="{FF2B5EF4-FFF2-40B4-BE49-F238E27FC236}">
                <a16:creationId xmlns:a16="http://schemas.microsoft.com/office/drawing/2014/main" id="{69A4DBE0-9D1C-3141-8DE2-6771D3A56B6F}"/>
              </a:ext>
            </a:extLst>
          </p:cNvPr>
          <p:cNvSpPr>
            <a:spLocks noGrp="1"/>
          </p:cNvSpPr>
          <p:nvPr>
            <p:ph type="title"/>
          </p:nvPr>
        </p:nvSpPr>
        <p:spPr/>
        <p:txBody>
          <a:bodyPr>
            <a:normAutofit/>
          </a:bodyPr>
          <a:lstStyle/>
          <a:p>
            <a:pPr algn="l"/>
            <a:r>
              <a:rPr lang="en-US" sz="3600" dirty="0">
                <a:solidFill>
                  <a:schemeClr val="tx1"/>
                </a:solidFill>
              </a:rPr>
              <a:t>Case Study</a:t>
            </a:r>
            <a:endParaRPr lang="en-US" sz="3600" dirty="0"/>
          </a:p>
        </p:txBody>
      </p:sp>
    </p:spTree>
    <p:extLst>
      <p:ext uri="{BB962C8B-B14F-4D97-AF65-F5344CB8AC3E}">
        <p14:creationId xmlns:p14="http://schemas.microsoft.com/office/powerpoint/2010/main" val="414217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Screenshot of participant of FLU-FIT program. It lists the following items: date, first and last name, date of birth, address, phone number, email address, race/ethnicity">
            <a:extLst>
              <a:ext uri="{FF2B5EF4-FFF2-40B4-BE49-F238E27FC236}">
                <a16:creationId xmlns:a16="http://schemas.microsoft.com/office/drawing/2014/main" id="{51677FCE-BAE1-3541-97ED-F2B8B6F517A4}"/>
              </a:ext>
            </a:extLst>
          </p:cNvPr>
          <p:cNvPicPr>
            <a:picLocks noChangeAspect="1"/>
          </p:cNvPicPr>
          <p:nvPr/>
        </p:nvPicPr>
        <p:blipFill>
          <a:blip r:embed="rId3"/>
          <a:stretch>
            <a:fillRect/>
          </a:stretch>
        </p:blipFill>
        <p:spPr bwMode="auto">
          <a:xfrm>
            <a:off x="1889296" y="1605740"/>
            <a:ext cx="5365408" cy="3646519"/>
          </a:xfrm>
          <a:prstGeom prst="rect">
            <a:avLst/>
          </a:prstGeom>
          <a:noFill/>
          <a:ln>
            <a:solidFill>
              <a:schemeClr val="tx2"/>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LU-FIT">
            <a:extLst>
              <a:ext uri="{FF2B5EF4-FFF2-40B4-BE49-F238E27FC236}">
                <a16:creationId xmlns:a16="http://schemas.microsoft.com/office/drawing/2014/main" id="{58E5ACF1-11C3-9342-9B24-4D3BB01E4B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9019" y="174968"/>
            <a:ext cx="969007" cy="1784269"/>
          </a:xfrm>
          <a:prstGeom prst="rect">
            <a:avLst/>
          </a:prstGeom>
        </p:spPr>
      </p:pic>
      <p:sp>
        <p:nvSpPr>
          <p:cNvPr id="2" name="Title 1">
            <a:extLst>
              <a:ext uri="{FF2B5EF4-FFF2-40B4-BE49-F238E27FC236}">
                <a16:creationId xmlns:a16="http://schemas.microsoft.com/office/drawing/2014/main" id="{B71E22B5-CD92-CB42-94B7-3765AA637AEB}"/>
              </a:ext>
            </a:extLst>
          </p:cNvPr>
          <p:cNvSpPr>
            <a:spLocks noGrp="1"/>
          </p:cNvSpPr>
          <p:nvPr>
            <p:ph type="title"/>
          </p:nvPr>
        </p:nvSpPr>
        <p:spPr/>
        <p:txBody>
          <a:bodyPr>
            <a:normAutofit/>
          </a:bodyPr>
          <a:lstStyle/>
          <a:p>
            <a:r>
              <a:rPr lang="en-US" sz="3600" dirty="0">
                <a:solidFill>
                  <a:schemeClr val="tx1"/>
                </a:solidFill>
              </a:rPr>
              <a:t>Case Study</a:t>
            </a:r>
            <a:endParaRPr lang="en-US" sz="3600" dirty="0"/>
          </a:p>
        </p:txBody>
      </p:sp>
    </p:spTree>
    <p:extLst>
      <p:ext uri="{BB962C8B-B14F-4D97-AF65-F5344CB8AC3E}">
        <p14:creationId xmlns:p14="http://schemas.microsoft.com/office/powerpoint/2010/main" val="103724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13AE4-DD6E-4B83-981F-73EAC72D4799}"/>
              </a:ext>
            </a:extLst>
          </p:cNvPr>
          <p:cNvSpPr>
            <a:spLocks noGrp="1"/>
          </p:cNvSpPr>
          <p:nvPr>
            <p:ph idx="1"/>
          </p:nvPr>
        </p:nvSpPr>
        <p:spPr/>
        <p:txBody>
          <a:bodyPr>
            <a:normAutofit/>
          </a:bodyPr>
          <a:lstStyle/>
          <a:p>
            <a:pPr marL="0" indent="0">
              <a:lnSpc>
                <a:spcPct val="150000"/>
              </a:lnSpc>
              <a:spcBef>
                <a:spcPts val="0"/>
              </a:spcBef>
              <a:spcAft>
                <a:spcPts val="0"/>
              </a:spcAft>
              <a:buNone/>
            </a:pPr>
            <a:r>
              <a:rPr lang="en-US" sz="2400" b="1" dirty="0">
                <a:solidFill>
                  <a:srgbClr val="0097DA"/>
                </a:solidFill>
                <a:ea typeface="+mn-lt"/>
                <a:cs typeface="+mn-lt"/>
              </a:rPr>
              <a:t>Implementing cancer screenings projects</a:t>
            </a:r>
          </a:p>
          <a:p>
            <a:pPr marL="0" indent="0">
              <a:lnSpc>
                <a:spcPct val="150000"/>
              </a:lnSpc>
              <a:spcBef>
                <a:spcPts val="0"/>
              </a:spcBef>
              <a:spcAft>
                <a:spcPts val="0"/>
              </a:spcAft>
              <a:buNone/>
            </a:pPr>
            <a:r>
              <a:rPr lang="en-US" sz="2400" b="1" dirty="0">
                <a:solidFill>
                  <a:srgbClr val="0097DA"/>
                </a:solidFill>
                <a:ea typeface="+mn-lt"/>
                <a:cs typeface="+mn-lt"/>
              </a:rPr>
              <a:t>Implementing projects across the cancer continuum</a:t>
            </a:r>
            <a:endParaRPr lang="en-US" b="1" dirty="0">
              <a:solidFill>
                <a:srgbClr val="0097DA"/>
              </a:solidFill>
              <a:cs typeface="Arial"/>
            </a:endParaRPr>
          </a:p>
        </p:txBody>
      </p:sp>
      <p:sp>
        <p:nvSpPr>
          <p:cNvPr id="2" name="Title 1">
            <a:extLst>
              <a:ext uri="{FF2B5EF4-FFF2-40B4-BE49-F238E27FC236}">
                <a16:creationId xmlns:a16="http://schemas.microsoft.com/office/drawing/2014/main" id="{C0E8C5F8-8959-44C9-BFA5-E713162E8F9F}"/>
              </a:ext>
            </a:extLst>
          </p:cNvPr>
          <p:cNvSpPr>
            <a:spLocks noGrp="1"/>
          </p:cNvSpPr>
          <p:nvPr>
            <p:ph type="title"/>
          </p:nvPr>
        </p:nvSpPr>
        <p:spPr/>
        <p:txBody>
          <a:bodyPr>
            <a:normAutofit/>
          </a:bodyPr>
          <a:lstStyle/>
          <a:p>
            <a:r>
              <a:rPr lang="en-US" sz="3600" dirty="0">
                <a:latin typeface="Arial"/>
                <a:cs typeface="Arial"/>
              </a:rPr>
              <a:t>Base Camp Can Help With:</a:t>
            </a:r>
            <a:endParaRPr lang="en-US" sz="3600" dirty="0"/>
          </a:p>
        </p:txBody>
      </p:sp>
    </p:spTree>
    <p:extLst>
      <p:ext uri="{BB962C8B-B14F-4D97-AF65-F5344CB8AC3E}">
        <p14:creationId xmlns:p14="http://schemas.microsoft.com/office/powerpoint/2010/main" val="341548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6998C3-3B14-6F42-AA62-2C0611A7618A}"/>
              </a:ext>
            </a:extLst>
          </p:cNvPr>
          <p:cNvSpPr txBox="1"/>
          <p:nvPr/>
        </p:nvSpPr>
        <p:spPr>
          <a:xfrm>
            <a:off x="7293963" y="5147937"/>
            <a:ext cx="2150075" cy="4079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Proctor et al., 2013</a:t>
            </a:r>
            <a:endParaRPr lang="en-US" dirty="0"/>
          </a:p>
          <a:p>
            <a:r>
              <a:rPr lang="en-US" sz="1000" dirty="0">
                <a:solidFill>
                  <a:schemeClr val="bg1">
                    <a:lumMod val="65000"/>
                  </a:schemeClr>
                </a:solidFill>
              </a:rPr>
              <a:t>University of Washington, n.d.</a:t>
            </a:r>
          </a:p>
        </p:txBody>
      </p:sp>
      <p:pic>
        <p:nvPicPr>
          <p:cNvPr id="6" name="Picture 2" descr="Illustration listing the following elements: know, mind the gap and do">
            <a:extLst>
              <a:ext uri="{FF2B5EF4-FFF2-40B4-BE49-F238E27FC236}">
                <a16:creationId xmlns:a16="http://schemas.microsoft.com/office/drawing/2014/main" id="{A2E4B58D-A6EE-1648-AB6C-86A6940C704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26672" y="2900024"/>
            <a:ext cx="1242555" cy="2298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2FFB63E-EA11-9544-B89F-5C5542BBCEC4}"/>
              </a:ext>
            </a:extLst>
          </p:cNvPr>
          <p:cNvSpPr txBox="1"/>
          <p:nvPr/>
        </p:nvSpPr>
        <p:spPr>
          <a:xfrm>
            <a:off x="3028841" y="3731492"/>
            <a:ext cx="4716566" cy="83099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2400" b="1" dirty="0">
                <a:solidFill>
                  <a:srgbClr val="0097DA"/>
                </a:solidFill>
              </a:rPr>
              <a:t>You</a:t>
            </a:r>
            <a:r>
              <a:rPr lang="en-US" sz="2400" dirty="0">
                <a:solidFill>
                  <a:schemeClr val="tx1"/>
                </a:solidFill>
              </a:rPr>
              <a:t> are the key to bridging the gap!</a:t>
            </a:r>
            <a:endParaRPr lang="en-US" dirty="0"/>
          </a:p>
        </p:txBody>
      </p:sp>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a:xfrm>
            <a:off x="457200" y="1550720"/>
            <a:ext cx="8229600"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None/>
            </a:pPr>
            <a:r>
              <a:rPr lang="en-US" sz="2400" b="1" dirty="0">
                <a:solidFill>
                  <a:srgbClr val="0097DA"/>
                </a:solidFill>
              </a:rPr>
              <a:t>Practitioners</a:t>
            </a:r>
            <a:r>
              <a:rPr lang="en-US" sz="2400" dirty="0">
                <a:solidFill>
                  <a:srgbClr val="0097DA"/>
                </a:solidFill>
              </a:rPr>
              <a:t> </a:t>
            </a:r>
            <a:r>
              <a:rPr lang="en-US" sz="2400" dirty="0"/>
              <a:t>become increasingly important as research moves fro</a:t>
            </a:r>
            <a:r>
              <a:rPr lang="en-US" sz="2400" dirty="0">
                <a:solidFill>
                  <a:schemeClr val="tx1"/>
                </a:solidFill>
              </a:rPr>
              <a:t>m effectiveness to implementation on the knowledge pipeline</a:t>
            </a:r>
          </a:p>
        </p:txBody>
      </p:sp>
      <p:sp>
        <p:nvSpPr>
          <p:cNvPr id="5" name="Title 4">
            <a:extLst>
              <a:ext uri="{FF2B5EF4-FFF2-40B4-BE49-F238E27FC236}">
                <a16:creationId xmlns:a16="http://schemas.microsoft.com/office/drawing/2014/main" id="{CCA5AA17-2EEA-F240-9071-639964DFA20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Why Are You Learning This?</a:t>
            </a:r>
          </a:p>
        </p:txBody>
      </p:sp>
    </p:spTree>
    <p:extLst>
      <p:ext uri="{BB962C8B-B14F-4D97-AF65-F5344CB8AC3E}">
        <p14:creationId xmlns:p14="http://schemas.microsoft.com/office/powerpoint/2010/main" val="128829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048A60-66FE-3949-912C-5F4D42B2D63D}"/>
              </a:ext>
            </a:extLst>
          </p:cNvPr>
          <p:cNvSpPr txBox="1"/>
          <p:nvPr/>
        </p:nvSpPr>
        <p:spPr>
          <a:xfrm>
            <a:off x="7799060" y="4672862"/>
            <a:ext cx="1775479" cy="86177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Meissner et al., 2013</a:t>
            </a:r>
            <a:endParaRPr lang="en-US" dirty="0"/>
          </a:p>
          <a:p>
            <a:r>
              <a:rPr lang="en-US" sz="1000" dirty="0">
                <a:solidFill>
                  <a:schemeClr val="bg1">
                    <a:lumMod val="65000"/>
                  </a:schemeClr>
                </a:solidFill>
              </a:rPr>
              <a:t>Bauer et al., 2015</a:t>
            </a:r>
          </a:p>
          <a:p>
            <a:r>
              <a:rPr lang="en-US" sz="1000" dirty="0">
                <a:solidFill>
                  <a:schemeClr val="bg1">
                    <a:lumMod val="65000"/>
                  </a:schemeClr>
                </a:solidFill>
              </a:rPr>
              <a:t>Beidas et al., 2018</a:t>
            </a:r>
          </a:p>
          <a:p>
            <a:r>
              <a:rPr lang="en-US" sz="1000" dirty="0">
                <a:solidFill>
                  <a:schemeClr val="bg1">
                    <a:lumMod val="65000"/>
                  </a:schemeClr>
                </a:solidFill>
              </a:rPr>
              <a:t>Brown, C.H., 2017</a:t>
            </a:r>
          </a:p>
          <a:p>
            <a:r>
              <a:rPr lang="en-US" sz="1000" dirty="0">
                <a:solidFill>
                  <a:schemeClr val="bg1">
                    <a:lumMod val="65000"/>
                  </a:schemeClr>
                </a:solidFill>
              </a:rPr>
              <a:t>Singal et al., 2014</a:t>
            </a:r>
          </a:p>
        </p:txBody>
      </p:sp>
      <p:pic>
        <p:nvPicPr>
          <p:cNvPr id="5" name="Google Shape;89;p18" descr="Diagram listing the following elements: could a program work, does a program work and making a program work leads to pre intervention, efficacy studies and effectiveness studies, which leads to exploration, adoption/preparation, implementation and sustainment.">
            <a:extLst>
              <a:ext uri="{FF2B5EF4-FFF2-40B4-BE49-F238E27FC236}">
                <a16:creationId xmlns:a16="http://schemas.microsoft.com/office/drawing/2014/main" id="{FD6051D2-B36A-8343-B019-FAA0E2AF6E02}"/>
              </a:ext>
            </a:extLst>
          </p:cNvPr>
          <p:cNvPicPr preferRelativeResize="0"/>
          <p:nvPr/>
        </p:nvPicPr>
        <p:blipFill>
          <a:blip r:embed="rId3">
            <a:alphaModFix/>
          </a:blip>
          <a:stretch>
            <a:fillRect/>
          </a:stretch>
        </p:blipFill>
        <p:spPr>
          <a:xfrm>
            <a:off x="1807928" y="1460500"/>
            <a:ext cx="5528143" cy="3910200"/>
          </a:xfrm>
          <a:prstGeom prst="rect">
            <a:avLst/>
          </a:prstGeom>
          <a:noFill/>
          <a:ln>
            <a:noFill/>
          </a:ln>
        </p:spPr>
      </p:pic>
      <p:sp>
        <p:nvSpPr>
          <p:cNvPr id="6" name="Title 5">
            <a:extLst>
              <a:ext uri="{FF2B5EF4-FFF2-40B4-BE49-F238E27FC236}">
                <a16:creationId xmlns:a16="http://schemas.microsoft.com/office/drawing/2014/main" id="{11968F6B-8C98-0A41-8831-1A95117227D0}"/>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Knowledge Pipeline </a:t>
            </a:r>
            <a:endParaRPr lang="en-US" sz="3600" dirty="0"/>
          </a:p>
        </p:txBody>
      </p:sp>
    </p:spTree>
    <p:extLst>
      <p:ext uri="{BB962C8B-B14F-4D97-AF65-F5344CB8AC3E}">
        <p14:creationId xmlns:p14="http://schemas.microsoft.com/office/powerpoint/2010/main" val="51843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DE588-3124-4A56-88EB-00DF1CD2F21E}"/>
              </a:ext>
            </a:extLst>
          </p:cNvPr>
          <p:cNvSpPr>
            <a:spLocks noGrp="1"/>
          </p:cNvSpPr>
          <p:nvPr>
            <p:ph idx="1"/>
          </p:nvPr>
        </p:nvSpPr>
        <p:spPr>
          <a:xfrm>
            <a:off x="612816" y="4938578"/>
            <a:ext cx="7826189" cy="541782"/>
          </a:xfrm>
        </p:spPr>
        <p:txBody>
          <a:bodyPr>
            <a:normAutofit/>
          </a:bodyPr>
          <a:lstStyle/>
          <a:p>
            <a:pPr marL="0" indent="0" algn="ctr">
              <a:spcBef>
                <a:spcPts val="0"/>
              </a:spcBef>
              <a:spcAft>
                <a:spcPts val="0"/>
              </a:spcAft>
              <a:buNone/>
            </a:pPr>
            <a:r>
              <a:rPr lang="en-US" sz="2400" dirty="0">
                <a:ea typeface="+mn-lt"/>
                <a:cs typeface="+mn-lt"/>
              </a:rPr>
              <a:t>Once we know it works, what happens next is up to you!</a:t>
            </a:r>
            <a:endParaRPr lang="en-US" dirty="0">
              <a:ea typeface="+mn-lt"/>
              <a:cs typeface="+mn-lt"/>
            </a:endParaRPr>
          </a:p>
        </p:txBody>
      </p:sp>
      <p:sp>
        <p:nvSpPr>
          <p:cNvPr id="14" name="Arrow: Down 13">
            <a:extLst>
              <a:ext uri="{FF2B5EF4-FFF2-40B4-BE49-F238E27FC236}">
                <a16:creationId xmlns:a16="http://schemas.microsoft.com/office/drawing/2014/main" id="{4030A254-FA81-4769-B02F-E2270A70FDEA}"/>
              </a:ext>
              <a:ext uri="{C183D7F6-B498-43B3-948B-1728B52AA6E4}">
                <adec:decorative xmlns:adec="http://schemas.microsoft.com/office/drawing/2017/decorative" val="1"/>
              </a:ext>
            </a:extLst>
          </p:cNvPr>
          <p:cNvSpPr/>
          <p:nvPr/>
        </p:nvSpPr>
        <p:spPr>
          <a:xfrm rot="19860000">
            <a:off x="6074295" y="4230135"/>
            <a:ext cx="315714" cy="613887"/>
          </a:xfrm>
          <a:prstGeom prst="downArrow">
            <a:avLst/>
          </a:prstGeom>
          <a:solidFill>
            <a:srgbClr val="009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F198A273-F738-4C05-84AC-5ADFBC798722}"/>
              </a:ext>
              <a:ext uri="{C183D7F6-B498-43B3-948B-1728B52AA6E4}">
                <adec:decorative xmlns:adec="http://schemas.microsoft.com/office/drawing/2017/decorative" val="1"/>
              </a:ext>
            </a:extLst>
          </p:cNvPr>
          <p:cNvSpPr/>
          <p:nvPr/>
        </p:nvSpPr>
        <p:spPr>
          <a:xfrm>
            <a:off x="4367103" y="4323679"/>
            <a:ext cx="315714" cy="613887"/>
          </a:xfrm>
          <a:prstGeom prst="downArrow">
            <a:avLst/>
          </a:prstGeom>
          <a:solidFill>
            <a:srgbClr val="009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BB69A679-6AD5-4317-ACEC-8D55CC9E849D}"/>
              </a:ext>
              <a:ext uri="{C183D7F6-B498-43B3-948B-1728B52AA6E4}">
                <adec:decorative xmlns:adec="http://schemas.microsoft.com/office/drawing/2017/decorative" val="1"/>
              </a:ext>
            </a:extLst>
          </p:cNvPr>
          <p:cNvSpPr/>
          <p:nvPr/>
        </p:nvSpPr>
        <p:spPr>
          <a:xfrm rot="2400000">
            <a:off x="2624832" y="4235981"/>
            <a:ext cx="315714" cy="613887"/>
          </a:xfrm>
          <a:prstGeom prst="downArrow">
            <a:avLst/>
          </a:prstGeom>
          <a:solidFill>
            <a:srgbClr val="009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B549098-CE87-4E5B-A1B5-E56BFCA86014}"/>
              </a:ext>
            </a:extLst>
          </p:cNvPr>
          <p:cNvSpPr/>
          <p:nvPr/>
        </p:nvSpPr>
        <p:spPr>
          <a:xfrm>
            <a:off x="3060180" y="3100424"/>
            <a:ext cx="2934964" cy="1104997"/>
          </a:xfrm>
          <a:prstGeom prst="rect">
            <a:avLst/>
          </a:prstGeom>
          <a:solidFill>
            <a:schemeClr val="bg1">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2"/>
                </a:solidFill>
                <a:cs typeface="Arial"/>
              </a:rPr>
              <a:t>Ask: </a:t>
            </a:r>
          </a:p>
          <a:p>
            <a:pPr algn="ctr"/>
            <a:r>
              <a:rPr lang="en-US" sz="2000" i="1" dirty="0">
                <a:solidFill>
                  <a:srgbClr val="0097DA"/>
                </a:solidFill>
                <a:cs typeface="Arial"/>
              </a:rPr>
              <a:t>Could </a:t>
            </a:r>
            <a:r>
              <a:rPr lang="en-US" sz="2000" dirty="0">
                <a:solidFill>
                  <a:schemeClr val="tx2"/>
                </a:solidFill>
                <a:cs typeface="Arial"/>
              </a:rPr>
              <a:t>a program work?</a:t>
            </a:r>
          </a:p>
          <a:p>
            <a:pPr algn="ctr"/>
            <a:r>
              <a:rPr lang="en-US" sz="2000" i="1" dirty="0">
                <a:solidFill>
                  <a:srgbClr val="0097DA"/>
                </a:solidFill>
                <a:ea typeface="+mn-lt"/>
                <a:cs typeface="+mn-lt"/>
              </a:rPr>
              <a:t>Does </a:t>
            </a:r>
            <a:r>
              <a:rPr lang="en-US" sz="2000" dirty="0">
                <a:solidFill>
                  <a:schemeClr val="tx2"/>
                </a:solidFill>
                <a:ea typeface="+mn-lt"/>
                <a:cs typeface="+mn-lt"/>
              </a:rPr>
              <a:t>a program work?</a:t>
            </a:r>
            <a:endParaRPr lang="en-US" dirty="0">
              <a:solidFill>
                <a:schemeClr val="tx2"/>
              </a:solidFill>
            </a:endParaRPr>
          </a:p>
        </p:txBody>
      </p:sp>
      <p:sp>
        <p:nvSpPr>
          <p:cNvPr id="4" name="Arrow: Down 3">
            <a:extLst>
              <a:ext uri="{FF2B5EF4-FFF2-40B4-BE49-F238E27FC236}">
                <a16:creationId xmlns:a16="http://schemas.microsoft.com/office/drawing/2014/main" id="{0852C1AE-FF01-48B2-ADE9-59141040B525}"/>
              </a:ext>
              <a:ext uri="{C183D7F6-B498-43B3-948B-1728B52AA6E4}">
                <adec:decorative xmlns:adec="http://schemas.microsoft.com/office/drawing/2017/decorative" val="1"/>
              </a:ext>
            </a:extLst>
          </p:cNvPr>
          <p:cNvSpPr/>
          <p:nvPr/>
        </p:nvSpPr>
        <p:spPr>
          <a:xfrm>
            <a:off x="4367103" y="2482017"/>
            <a:ext cx="315714" cy="613887"/>
          </a:xfrm>
          <a:prstGeom prst="downArrow">
            <a:avLst/>
          </a:prstGeom>
          <a:solidFill>
            <a:srgbClr val="009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95DD84-909A-4409-85B8-4BC6B1809973}"/>
              </a:ext>
            </a:extLst>
          </p:cNvPr>
          <p:cNvSpPr/>
          <p:nvPr/>
        </p:nvSpPr>
        <p:spPr>
          <a:xfrm>
            <a:off x="3978088" y="1568629"/>
            <a:ext cx="1093303" cy="912061"/>
          </a:xfrm>
          <a:prstGeom prst="rect">
            <a:avLst/>
          </a:prstGeom>
          <a:solidFill>
            <a:schemeClr val="bg1">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7DA"/>
                </a:solidFill>
                <a:cs typeface="Arial"/>
              </a:rPr>
              <a:t>Start</a:t>
            </a:r>
          </a:p>
        </p:txBody>
      </p:sp>
      <p:sp>
        <p:nvSpPr>
          <p:cNvPr id="6" name="Content Placeholder 2">
            <a:extLst>
              <a:ext uri="{FF2B5EF4-FFF2-40B4-BE49-F238E27FC236}">
                <a16:creationId xmlns:a16="http://schemas.microsoft.com/office/drawing/2014/main" id="{0168B5B8-4825-4FB2-BCC5-34516A180AE3}"/>
              </a:ext>
            </a:extLst>
          </p:cNvPr>
          <p:cNvSpPr txBox="1">
            <a:spLocks/>
          </p:cNvSpPr>
          <p:nvPr/>
        </p:nvSpPr>
        <p:spPr bwMode="auto">
          <a:xfrm>
            <a:off x="4520939" y="372815"/>
            <a:ext cx="4335800" cy="1009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lvl1pPr marL="192881" indent="-192881" algn="l" rtl="0" eaLnBrk="0" fontAlgn="base" hangingPunct="0">
              <a:spcBef>
                <a:spcPct val="20000"/>
              </a:spcBef>
              <a:spcAft>
                <a:spcPct val="0"/>
              </a:spcAft>
              <a:buChar char="•"/>
              <a:defRPr sz="1800">
                <a:solidFill>
                  <a:schemeClr val="tx1">
                    <a:lumMod val="75000"/>
                    <a:lumOff val="25000"/>
                  </a:schemeClr>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lumMod val="75000"/>
                    <a:lumOff val="25000"/>
                  </a:schemeClr>
                </a:solidFill>
                <a:latin typeface="+mn-lt"/>
              </a:defRPr>
            </a:lvl2pPr>
            <a:lvl3pPr marL="642938" indent="-128588" algn="l" rtl="0" eaLnBrk="0" fontAlgn="base" hangingPunct="0">
              <a:spcBef>
                <a:spcPct val="20000"/>
              </a:spcBef>
              <a:spcAft>
                <a:spcPct val="0"/>
              </a:spcAft>
              <a:buChar char="•"/>
              <a:defRPr sz="1350">
                <a:solidFill>
                  <a:schemeClr val="tx1">
                    <a:lumMod val="75000"/>
                    <a:lumOff val="25000"/>
                  </a:schemeClr>
                </a:solidFill>
                <a:latin typeface="+mn-lt"/>
              </a:defRPr>
            </a:lvl3pPr>
            <a:lvl4pPr marL="900113" indent="-128588" algn="l" rtl="0" eaLnBrk="0" fontAlgn="base" hangingPunct="0">
              <a:spcBef>
                <a:spcPct val="20000"/>
              </a:spcBef>
              <a:spcAft>
                <a:spcPct val="0"/>
              </a:spcAft>
              <a:buChar char="–"/>
              <a:defRPr sz="1125">
                <a:solidFill>
                  <a:schemeClr val="tx1">
                    <a:lumMod val="75000"/>
                    <a:lumOff val="25000"/>
                  </a:schemeClr>
                </a:solidFill>
                <a:latin typeface="+mn-lt"/>
              </a:defRPr>
            </a:lvl4pPr>
            <a:lvl5pPr marL="1157288" indent="-128588" algn="l" rtl="0" eaLnBrk="0" fontAlgn="base" hangingPunct="0">
              <a:spcBef>
                <a:spcPct val="20000"/>
              </a:spcBef>
              <a:spcAft>
                <a:spcPct val="0"/>
              </a:spcAft>
              <a:buChar char="»"/>
              <a:defRPr sz="1125">
                <a:solidFill>
                  <a:schemeClr val="tx1">
                    <a:lumMod val="75000"/>
                    <a:lumOff val="25000"/>
                  </a:schemeClr>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a:lstStyle>
          <a:p>
            <a:pPr marL="0" indent="0" algn="ctr">
              <a:lnSpc>
                <a:spcPct val="114999"/>
              </a:lnSpc>
              <a:spcBef>
                <a:spcPts val="0"/>
              </a:spcBef>
              <a:spcAft>
                <a:spcPts val="0"/>
              </a:spcAft>
              <a:buClrTx/>
              <a:buFontTx/>
              <a:buNone/>
            </a:pPr>
            <a:r>
              <a:rPr lang="en-US" sz="2400" dirty="0">
                <a:solidFill>
                  <a:schemeClr val="tx1"/>
                </a:solidFill>
                <a:ea typeface="+mn-lt"/>
                <a:cs typeface="+mn-lt"/>
              </a:rPr>
              <a:t>Help you </a:t>
            </a:r>
            <a:r>
              <a:rPr lang="en-US" sz="2400" b="1" dirty="0">
                <a:solidFill>
                  <a:srgbClr val="0097DA"/>
                </a:solidFill>
                <a:ea typeface="+mn-lt"/>
                <a:cs typeface="+mn-lt"/>
              </a:rPr>
              <a:t>elevate your unique context and integrate evidence</a:t>
            </a:r>
            <a:r>
              <a:rPr lang="en-US" sz="2400" b="1" dirty="0">
                <a:solidFill>
                  <a:schemeClr val="tx1"/>
                </a:solidFill>
                <a:ea typeface="+mn-lt"/>
                <a:cs typeface="+mn-lt"/>
              </a:rPr>
              <a:t> </a:t>
            </a:r>
            <a:r>
              <a:rPr lang="en-US" sz="2400" dirty="0">
                <a:solidFill>
                  <a:schemeClr val="accent4"/>
                </a:solidFill>
                <a:ea typeface="+mn-lt"/>
                <a:cs typeface="+mn-lt"/>
              </a:rPr>
              <a:t>by putting your needs at the center</a:t>
            </a:r>
            <a:endParaRPr lang="en-US" dirty="0">
              <a:solidFill>
                <a:schemeClr val="accent4"/>
              </a:solidFill>
              <a:cs typeface="Arial"/>
            </a:endParaRPr>
          </a:p>
          <a:p>
            <a:pPr marL="0" indent="0">
              <a:buClrTx/>
              <a:buFontTx/>
              <a:buNone/>
            </a:pPr>
            <a:endParaRPr lang="en-US" sz="2400" dirty="0">
              <a:solidFill>
                <a:srgbClr val="000000"/>
              </a:solidFill>
              <a:ea typeface="+mn-lt"/>
              <a:cs typeface="+mn-lt"/>
            </a:endParaRPr>
          </a:p>
        </p:txBody>
      </p:sp>
      <p:sp>
        <p:nvSpPr>
          <p:cNvPr id="2" name="Title 1">
            <a:extLst>
              <a:ext uri="{FF2B5EF4-FFF2-40B4-BE49-F238E27FC236}">
                <a16:creationId xmlns:a16="http://schemas.microsoft.com/office/drawing/2014/main" id="{86826C0C-F126-4082-8B4F-AA9A535C2546}"/>
              </a:ext>
            </a:extLst>
          </p:cNvPr>
          <p:cNvSpPr>
            <a:spLocks noGrp="1"/>
          </p:cNvSpPr>
          <p:nvPr>
            <p:ph type="title"/>
          </p:nvPr>
        </p:nvSpPr>
        <p:spPr/>
        <p:txBody>
          <a:bodyPr>
            <a:normAutofit/>
          </a:bodyPr>
          <a:lstStyle/>
          <a:p>
            <a:pPr>
              <a:spcBef>
                <a:spcPts val="0"/>
              </a:spcBef>
              <a:spcAft>
                <a:spcPts val="0"/>
              </a:spcAft>
            </a:pPr>
            <a:r>
              <a:rPr lang="en-US" sz="3600" dirty="0">
                <a:solidFill>
                  <a:schemeClr val="tx1"/>
                </a:solidFill>
                <a:latin typeface="Arial"/>
                <a:cs typeface="Arial"/>
              </a:rPr>
              <a:t>What Do We Do? </a:t>
            </a:r>
          </a:p>
        </p:txBody>
      </p:sp>
    </p:spTree>
    <p:extLst>
      <p:ext uri="{BB962C8B-B14F-4D97-AF65-F5344CB8AC3E}">
        <p14:creationId xmlns:p14="http://schemas.microsoft.com/office/powerpoint/2010/main" val="32781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2" grpId="0" animBg="1"/>
      <p:bldP spid="11" grpId="0" animBg="1"/>
      <p:bldP spid="9" grpId="0" animBg="1"/>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llustration of a task list">
            <a:extLst>
              <a:ext uri="{FF2B5EF4-FFF2-40B4-BE49-F238E27FC236}">
                <a16:creationId xmlns:a16="http://schemas.microsoft.com/office/drawing/2014/main" id="{FFEDD87A-2FD5-4833-9352-921E62342F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379" y="2255045"/>
            <a:ext cx="1959763" cy="2347911"/>
          </a:xfrm>
          <a:prstGeom prst="rect">
            <a:avLst/>
          </a:prstGeom>
        </p:spPr>
      </p:pic>
      <p:sp>
        <p:nvSpPr>
          <p:cNvPr id="3" name="Content Placeholder 2">
            <a:extLst>
              <a:ext uri="{FF2B5EF4-FFF2-40B4-BE49-F238E27FC236}">
                <a16:creationId xmlns:a16="http://schemas.microsoft.com/office/drawing/2014/main" id="{69F0FBD3-3A63-5642-87E0-5D5684A623C5}"/>
              </a:ext>
            </a:extLst>
          </p:cNvPr>
          <p:cNvSpPr>
            <a:spLocks noGrp="1"/>
          </p:cNvSpPr>
          <p:nvPr>
            <p:ph idx="1"/>
          </p:nvPr>
        </p:nvSpPr>
        <p:spPr>
          <a:xfrm>
            <a:off x="2924443" y="1600201"/>
            <a:ext cx="5762357" cy="3810000"/>
          </a:xfrm>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50000"/>
              </a:lnSpc>
              <a:buNone/>
            </a:pPr>
            <a:r>
              <a:rPr lang="en-US" sz="2400" dirty="0"/>
              <a:t>Facilitate change by:</a:t>
            </a:r>
          </a:p>
          <a:p>
            <a:pPr marL="746760" lvl="1" indent="-457200">
              <a:lnSpc>
                <a:spcPct val="150000"/>
              </a:lnSpc>
              <a:buAutoNum type="arabicPeriod"/>
            </a:pPr>
            <a:r>
              <a:rPr lang="en-US" sz="2200" b="1" dirty="0">
                <a:solidFill>
                  <a:srgbClr val="0097DA"/>
                </a:solidFill>
              </a:rPr>
              <a:t>Preparing individuals and systems for change</a:t>
            </a:r>
            <a:r>
              <a:rPr lang="en-US" sz="2200" b="1" dirty="0"/>
              <a:t> </a:t>
            </a:r>
            <a:r>
              <a:rPr lang="en-US" sz="2200" dirty="0"/>
              <a:t>if they are not ready</a:t>
            </a:r>
          </a:p>
          <a:p>
            <a:pPr marL="746760" lvl="1" indent="-457200">
              <a:lnSpc>
                <a:spcPct val="150000"/>
              </a:lnSpc>
              <a:buAutoNum type="arabicPeriod"/>
            </a:pPr>
            <a:r>
              <a:rPr lang="en-US" sz="2200" b="1" dirty="0">
                <a:solidFill>
                  <a:srgbClr val="0097DA"/>
                </a:solidFill>
              </a:rPr>
              <a:t>Adapting the intervention </a:t>
            </a:r>
            <a:r>
              <a:rPr lang="en-US" sz="2200" dirty="0"/>
              <a:t>without changing its effectiveness</a:t>
            </a:r>
          </a:p>
          <a:p>
            <a:pPr marL="746760" lvl="1" indent="-457200">
              <a:lnSpc>
                <a:spcPct val="150000"/>
              </a:lnSpc>
              <a:buAutoNum type="arabicPeriod"/>
            </a:pPr>
            <a:r>
              <a:rPr lang="en-US" sz="2200" b="1" dirty="0">
                <a:solidFill>
                  <a:srgbClr val="0097DA"/>
                </a:solidFill>
              </a:rPr>
              <a:t>Adjusting the environment</a:t>
            </a:r>
            <a:r>
              <a:rPr lang="en-US" sz="2200" b="1" dirty="0"/>
              <a:t> </a:t>
            </a:r>
            <a:r>
              <a:rPr lang="en-US" sz="2200" dirty="0"/>
              <a:t>to integrate the intervention</a:t>
            </a:r>
          </a:p>
        </p:txBody>
      </p:sp>
      <p:sp>
        <p:nvSpPr>
          <p:cNvPr id="2" name="Title 1">
            <a:extLst>
              <a:ext uri="{FF2B5EF4-FFF2-40B4-BE49-F238E27FC236}">
                <a16:creationId xmlns:a16="http://schemas.microsoft.com/office/drawing/2014/main" id="{2E71F7F7-C8AA-934D-A44F-6E9F25980DB5}"/>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Making a Program Work</a:t>
            </a:r>
          </a:p>
        </p:txBody>
      </p:sp>
    </p:spTree>
    <p:extLst>
      <p:ext uri="{BB962C8B-B14F-4D97-AF65-F5344CB8AC3E}">
        <p14:creationId xmlns:p14="http://schemas.microsoft.com/office/powerpoint/2010/main" val="126867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 that lists context and SMARTIE objective">
            <a:extLst>
              <a:ext uri="{FF2B5EF4-FFF2-40B4-BE49-F238E27FC236}">
                <a16:creationId xmlns:a16="http://schemas.microsoft.com/office/drawing/2014/main" id="{7BCD9736-3DE5-914D-8E12-325FC39892AD}"/>
              </a:ext>
            </a:extLst>
          </p:cNvPr>
          <p:cNvPicPr>
            <a:picLocks noChangeAspect="1"/>
          </p:cNvPicPr>
          <p:nvPr/>
        </p:nvPicPr>
        <p:blipFill>
          <a:blip r:embed="rId3"/>
          <a:stretch>
            <a:fillRect/>
          </a:stretch>
        </p:blipFill>
        <p:spPr>
          <a:xfrm>
            <a:off x="716657" y="1670050"/>
            <a:ext cx="4622800" cy="1758950"/>
          </a:xfrm>
          <a:prstGeom prst="rect">
            <a:avLst/>
          </a:prstGeom>
        </p:spPr>
      </p:pic>
      <p:sp>
        <p:nvSpPr>
          <p:cNvPr id="10" name="Oval 9">
            <a:extLst>
              <a:ext uri="{FF2B5EF4-FFF2-40B4-BE49-F238E27FC236}">
                <a16:creationId xmlns:a16="http://schemas.microsoft.com/office/drawing/2014/main" id="{D0C5DAF2-70BC-4842-8F20-40C0EDDFB1B9}"/>
              </a:ext>
              <a:ext uri="{C183D7F6-B498-43B3-948B-1728B52AA6E4}">
                <adec:decorative xmlns:adec="http://schemas.microsoft.com/office/drawing/2017/decorative" val="1"/>
              </a:ext>
            </a:extLst>
          </p:cNvPr>
          <p:cNvSpPr/>
          <p:nvPr/>
        </p:nvSpPr>
        <p:spPr>
          <a:xfrm>
            <a:off x="2313576" y="2372190"/>
            <a:ext cx="1407524" cy="6377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4CBD7FC2-25D0-49AA-BAF0-93C4E1270FAC}"/>
              </a:ext>
            </a:extLst>
          </p:cNvPr>
          <p:cNvSpPr txBox="1">
            <a:spLocks/>
          </p:cNvSpPr>
          <p:nvPr/>
        </p:nvSpPr>
        <p:spPr bwMode="auto">
          <a:xfrm>
            <a:off x="5965038" y="1600591"/>
            <a:ext cx="2207657" cy="278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RPr/>
            </a:defPPr>
            <a:lvl1pPr marL="192881" marR="0" lvl="0" indent="-192881" algn="l" rtl="0" eaLnBrk="0" fontAlgn="base" hangingPunct="0">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1pPr>
            <a:lvl2pPr marL="417910" marR="0" lvl="1" indent="-160735" algn="l" rtl="0" eaLnBrk="0" fontAlgn="base" hangingPunct="0">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2pPr>
            <a:lvl3pPr marL="642938" marR="0" lvl="2" indent="-128588" algn="l" rtl="0" eaLnBrk="0" fontAlgn="base" hangingPunct="0">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3pPr>
            <a:lvl4pPr marL="900113" marR="0" lvl="3" indent="-128588" algn="l" rtl="0" eaLnBrk="0" fontAlgn="base" hangingPunct="0">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4pPr>
            <a:lvl5pPr marL="1157288" marR="0" lvl="4" indent="-128588" algn="l" rtl="0" eaLnBrk="0" fontAlgn="base" hangingPunct="0">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5pPr>
            <a:lvl6pPr marL="1414463" marR="0" lvl="5" indent="-128588" algn="l" rtl="0" fontAlgn="base">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6pPr>
            <a:lvl7pPr marL="1671638" marR="0" lvl="6" indent="-128588" algn="l" rtl="0" fontAlgn="base">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7pPr>
            <a:lvl8pPr marL="1928813" marR="0" lvl="7" indent="-128588" algn="l" rtl="0" fontAlgn="base">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8pPr>
            <a:lvl9pPr marL="2185988" marR="0" lvl="8" indent="-128588" algn="l" rtl="0" fontAlgn="base">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9pPr>
          </a:lstStyle>
          <a:p>
            <a:pPr marL="0" indent="0">
              <a:lnSpc>
                <a:spcPct val="125000"/>
              </a:lnSpc>
              <a:buFont typeface="Arial"/>
              <a:buNone/>
            </a:pPr>
            <a:r>
              <a:rPr lang="en-US" sz="2000" b="1" dirty="0">
                <a:solidFill>
                  <a:srgbClr val="00B0F0"/>
                </a:solidFill>
              </a:rPr>
              <a:t>S</a:t>
            </a:r>
            <a:r>
              <a:rPr lang="en-US" sz="2000" dirty="0"/>
              <a:t>pecific</a:t>
            </a:r>
          </a:p>
          <a:p>
            <a:pPr marL="0" indent="0">
              <a:lnSpc>
                <a:spcPct val="125000"/>
              </a:lnSpc>
              <a:buFont typeface="Arial"/>
              <a:buNone/>
            </a:pPr>
            <a:r>
              <a:rPr lang="en-US" sz="2000" b="1" dirty="0">
                <a:solidFill>
                  <a:srgbClr val="00B0F0"/>
                </a:solidFill>
              </a:rPr>
              <a:t>M</a:t>
            </a:r>
            <a:r>
              <a:rPr lang="en-US" sz="2000" dirty="0"/>
              <a:t>easurable</a:t>
            </a:r>
          </a:p>
          <a:p>
            <a:pPr marL="0" indent="0">
              <a:lnSpc>
                <a:spcPct val="125000"/>
              </a:lnSpc>
              <a:buFont typeface="Arial"/>
              <a:buNone/>
            </a:pPr>
            <a:r>
              <a:rPr lang="en-US" sz="2000" b="1" dirty="0">
                <a:solidFill>
                  <a:srgbClr val="00B0F0"/>
                </a:solidFill>
              </a:rPr>
              <a:t>A</a:t>
            </a:r>
            <a:r>
              <a:rPr lang="en-US" sz="2000" dirty="0"/>
              <a:t>chievable</a:t>
            </a:r>
          </a:p>
          <a:p>
            <a:pPr marL="0" indent="0">
              <a:lnSpc>
                <a:spcPct val="125000"/>
              </a:lnSpc>
              <a:buFont typeface="Arial"/>
              <a:buNone/>
            </a:pPr>
            <a:r>
              <a:rPr lang="en-US" sz="2000" b="1" dirty="0">
                <a:solidFill>
                  <a:srgbClr val="00B0F0"/>
                </a:solidFill>
              </a:rPr>
              <a:t>R</a:t>
            </a:r>
            <a:r>
              <a:rPr lang="en-US" sz="2000" dirty="0"/>
              <a:t>ealistic</a:t>
            </a:r>
          </a:p>
          <a:p>
            <a:pPr marL="0" indent="0">
              <a:lnSpc>
                <a:spcPct val="125000"/>
              </a:lnSpc>
              <a:buFont typeface="Arial"/>
              <a:buNone/>
            </a:pPr>
            <a:r>
              <a:rPr lang="en-US" sz="2000" b="1" dirty="0">
                <a:solidFill>
                  <a:srgbClr val="00B0F0"/>
                </a:solidFill>
              </a:rPr>
              <a:t>T</a:t>
            </a:r>
            <a:r>
              <a:rPr lang="en-US" sz="2000" dirty="0"/>
              <a:t>imely</a:t>
            </a:r>
          </a:p>
          <a:p>
            <a:pPr marL="0" indent="0">
              <a:lnSpc>
                <a:spcPct val="125000"/>
              </a:lnSpc>
              <a:buFont typeface="Arial"/>
              <a:buNone/>
            </a:pPr>
            <a:r>
              <a:rPr lang="en-US" sz="2000" b="1" dirty="0">
                <a:solidFill>
                  <a:srgbClr val="00B0F0"/>
                </a:solidFill>
              </a:rPr>
              <a:t>I</a:t>
            </a:r>
            <a:r>
              <a:rPr lang="en-US" sz="2000" dirty="0">
                <a:solidFill>
                  <a:schemeClr val="tx1"/>
                </a:solidFill>
              </a:rPr>
              <a:t>nclusive</a:t>
            </a:r>
          </a:p>
          <a:p>
            <a:pPr marL="0" indent="0">
              <a:lnSpc>
                <a:spcPct val="125000"/>
              </a:lnSpc>
              <a:buFont typeface="Arial"/>
              <a:buNone/>
            </a:pPr>
            <a:r>
              <a:rPr lang="en-US" sz="2000" b="1" dirty="0">
                <a:solidFill>
                  <a:srgbClr val="00B0F0"/>
                </a:solidFill>
              </a:rPr>
              <a:t>E</a:t>
            </a:r>
            <a:r>
              <a:rPr lang="en-US" sz="2000" dirty="0">
                <a:solidFill>
                  <a:schemeClr val="tx1"/>
                </a:solidFill>
              </a:rPr>
              <a:t>quitable</a:t>
            </a:r>
            <a:r>
              <a:rPr lang="en-US" sz="2000" dirty="0"/>
              <a:t>  </a:t>
            </a:r>
          </a:p>
        </p:txBody>
      </p:sp>
      <p:sp>
        <p:nvSpPr>
          <p:cNvPr id="3" name="Content Placeholder 2">
            <a:extLst>
              <a:ext uri="{FF2B5EF4-FFF2-40B4-BE49-F238E27FC236}">
                <a16:creationId xmlns:a16="http://schemas.microsoft.com/office/drawing/2014/main" id="{03794C77-3A85-7741-B5E6-241B7ABD0E3C}"/>
              </a:ext>
            </a:extLst>
          </p:cNvPr>
          <p:cNvSpPr>
            <a:spLocks noGrp="1"/>
          </p:cNvSpPr>
          <p:nvPr>
            <p:ph idx="1"/>
          </p:nvPr>
        </p:nvSpPr>
        <p:spPr>
          <a:xfrm>
            <a:off x="457200" y="2039567"/>
            <a:ext cx="8229600" cy="3810000"/>
          </a:xfrm>
        </p:spPr>
        <p:txBody>
          <a:bodyPr>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25000"/>
              </a:lnSpc>
              <a:buNone/>
            </a:pPr>
            <a:endParaRPr lang="en-US" sz="2400" dirty="0">
              <a:solidFill>
                <a:srgbClr val="00B0F0"/>
              </a:solidFill>
            </a:endParaRPr>
          </a:p>
          <a:p>
            <a:pPr marL="0" indent="0">
              <a:lnSpc>
                <a:spcPct val="125000"/>
              </a:lnSpc>
              <a:buNone/>
            </a:pPr>
            <a:endParaRPr lang="en-US" sz="2400" dirty="0">
              <a:solidFill>
                <a:srgbClr val="00B0F0"/>
              </a:solidFill>
            </a:endParaRPr>
          </a:p>
          <a:p>
            <a:pPr marL="0" indent="0">
              <a:lnSpc>
                <a:spcPct val="125000"/>
              </a:lnSpc>
              <a:buNone/>
            </a:pPr>
            <a:endParaRPr lang="en-US" sz="2400" dirty="0">
              <a:solidFill>
                <a:srgbClr val="00B0F0"/>
              </a:solidFill>
            </a:endParaRPr>
          </a:p>
          <a:p>
            <a:pPr marL="0" indent="0">
              <a:lnSpc>
                <a:spcPct val="125000"/>
              </a:lnSpc>
              <a:buNone/>
            </a:pPr>
            <a:endParaRPr lang="en-US" sz="2400" dirty="0">
              <a:solidFill>
                <a:srgbClr val="00B0F0"/>
              </a:solidFill>
            </a:endParaRPr>
          </a:p>
          <a:p>
            <a:pPr marL="0" indent="0">
              <a:lnSpc>
                <a:spcPct val="125000"/>
              </a:lnSpc>
              <a:buNone/>
            </a:pPr>
            <a:endParaRPr lang="en-US" sz="2400" dirty="0">
              <a:solidFill>
                <a:srgbClr val="00B0F0"/>
              </a:solidFill>
            </a:endParaRPr>
          </a:p>
          <a:p>
            <a:pPr marL="0" indent="0">
              <a:lnSpc>
                <a:spcPct val="125000"/>
              </a:lnSpc>
              <a:buNone/>
            </a:pPr>
            <a:endParaRPr lang="en-US" sz="2400" dirty="0">
              <a:solidFill>
                <a:srgbClr val="00B0F0"/>
              </a:solidFill>
            </a:endParaRPr>
          </a:p>
          <a:p>
            <a:pPr marL="0" indent="0">
              <a:lnSpc>
                <a:spcPct val="125000"/>
              </a:lnSpc>
              <a:buNone/>
            </a:pPr>
            <a:endParaRPr lang="en-US" sz="1900" dirty="0">
              <a:solidFill>
                <a:srgbClr val="00B0F0"/>
              </a:solidFill>
            </a:endParaRPr>
          </a:p>
          <a:p>
            <a:pPr marL="0" indent="0">
              <a:lnSpc>
                <a:spcPct val="125000"/>
              </a:lnSpc>
              <a:buNone/>
            </a:pPr>
            <a:endParaRPr lang="en-US" sz="1900" dirty="0">
              <a:solidFill>
                <a:srgbClr val="00B0F0"/>
              </a:solidFill>
            </a:endParaRPr>
          </a:p>
          <a:p>
            <a:pPr marL="0" indent="0">
              <a:lnSpc>
                <a:spcPct val="125000"/>
              </a:lnSpc>
              <a:buNone/>
            </a:pPr>
            <a:r>
              <a:rPr lang="en-US" sz="1900" b="1" dirty="0"/>
              <a:t>SMARTIE Objective: </a:t>
            </a:r>
            <a:r>
              <a:rPr lang="en-US" sz="1800" dirty="0"/>
              <a:t>Increase colorectal cancer screening among Black residents in Ward 7 of Washington D.C. from 48% to 63% in one year by conducting a train the trainer program with 10 pharmacists across 5 pharmacies and including partnerships with 5 community leaders to overcome institutional racism causing colorectal cancer disparities </a:t>
            </a:r>
          </a:p>
          <a:p>
            <a:pPr marL="0" indent="0">
              <a:lnSpc>
                <a:spcPct val="125000"/>
              </a:lnSpc>
              <a:buNone/>
            </a:pPr>
            <a:endParaRPr lang="en-US" sz="1900" dirty="0"/>
          </a:p>
        </p:txBody>
      </p:sp>
      <p:pic>
        <p:nvPicPr>
          <p:cNvPr id="8" name="Picture 6" descr="Equity icon">
            <a:extLst>
              <a:ext uri="{FF2B5EF4-FFF2-40B4-BE49-F238E27FC236}">
                <a16:creationId xmlns:a16="http://schemas.microsoft.com/office/drawing/2014/main" id="{E3C0B814-964D-1D47-80CE-9C523A05DC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9890" y="1834262"/>
            <a:ext cx="1064110" cy="1032061"/>
          </a:xfrm>
          <a:prstGeom prst="rect">
            <a:avLst/>
          </a:prstGeom>
        </p:spPr>
      </p:pic>
      <p:pic>
        <p:nvPicPr>
          <p:cNvPr id="4" name="Picture 5" descr="FLU-FIT icon">
            <a:extLst>
              <a:ext uri="{FF2B5EF4-FFF2-40B4-BE49-F238E27FC236}">
                <a16:creationId xmlns:a16="http://schemas.microsoft.com/office/drawing/2014/main" id="{DFA467C9-BA88-402D-9911-5DE9D018C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9890" y="0"/>
            <a:ext cx="969007" cy="1784269"/>
          </a:xfrm>
          <a:prstGeom prst="rect">
            <a:avLst/>
          </a:prstGeom>
        </p:spPr>
      </p:pic>
      <p:sp>
        <p:nvSpPr>
          <p:cNvPr id="2" name="Title 1">
            <a:extLst>
              <a:ext uri="{FF2B5EF4-FFF2-40B4-BE49-F238E27FC236}">
                <a16:creationId xmlns:a16="http://schemas.microsoft.com/office/drawing/2014/main" id="{D689EE8D-6BD1-5D40-917A-C0030A26950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200" b="1" dirty="0"/>
              <a:t>Case: Designing a </a:t>
            </a:r>
            <a:r>
              <a:rPr lang="en-US" sz="3200" b="1" dirty="0">
                <a:solidFill>
                  <a:srgbClr val="0097DA"/>
                </a:solidFill>
              </a:rPr>
              <a:t>SMARTIE</a:t>
            </a:r>
            <a:r>
              <a:rPr lang="en-US" sz="3200" b="1" dirty="0"/>
              <a:t> Objective</a:t>
            </a:r>
          </a:p>
        </p:txBody>
      </p:sp>
    </p:spTree>
    <p:extLst>
      <p:ext uri="{BB962C8B-B14F-4D97-AF65-F5344CB8AC3E}">
        <p14:creationId xmlns:p14="http://schemas.microsoft.com/office/powerpoint/2010/main" val="153119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725A3B-6F1A-564C-97CD-3B07EF63CDA5}"/>
              </a:ext>
            </a:extLst>
          </p:cNvPr>
          <p:cNvSpPr txBox="1"/>
          <p:nvPr/>
        </p:nvSpPr>
        <p:spPr>
          <a:xfrm>
            <a:off x="7319187" y="4992592"/>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3565774701"/>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287866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E6CB2-6065-0E45-894C-6D6F41400CCB}"/>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This session was supported by Cooperative Agreement #NU58DP006461-03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
        <p:nvSpPr>
          <p:cNvPr id="2" name="Title 1">
            <a:extLst>
              <a:ext uri="{FF2B5EF4-FFF2-40B4-BE49-F238E27FC236}">
                <a16:creationId xmlns:a16="http://schemas.microsoft.com/office/drawing/2014/main" id="{4F763234-18B3-6E47-8B73-A612FFFE889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Disclosure</a:t>
            </a:r>
          </a:p>
        </p:txBody>
      </p:sp>
    </p:spTree>
    <p:extLst>
      <p:ext uri="{BB962C8B-B14F-4D97-AF65-F5344CB8AC3E}">
        <p14:creationId xmlns:p14="http://schemas.microsoft.com/office/powerpoint/2010/main" val="203788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725A3B-6F1A-564C-97CD-3B07EF63CDA5}"/>
              </a:ext>
            </a:extLst>
          </p:cNvPr>
          <p:cNvSpPr txBox="1"/>
          <p:nvPr/>
        </p:nvSpPr>
        <p:spPr>
          <a:xfrm>
            <a:off x="7319187" y="4978304"/>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Context is highlighted in this image">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1267386766"/>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33">
            <a:extLst>
              <a:ext uri="{FF2B5EF4-FFF2-40B4-BE49-F238E27FC236}">
                <a16:creationId xmlns:a16="http://schemas.microsoft.com/office/drawing/2014/main" id="{AE6D9F87-B135-483B-93B1-B254A6B53CEA}"/>
              </a:ext>
              <a:ext uri="{C183D7F6-B498-43B3-948B-1728B52AA6E4}">
                <adec:decorative xmlns:adec="http://schemas.microsoft.com/office/drawing/2017/decorative" val="1"/>
              </a:ext>
            </a:extLst>
          </p:cNvPr>
          <p:cNvSpPr/>
          <p:nvPr/>
        </p:nvSpPr>
        <p:spPr>
          <a:xfrm>
            <a:off x="3526856" y="92009"/>
            <a:ext cx="2087217" cy="92375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19" name="Picture 6" descr="CFIR icon">
            <a:extLst>
              <a:ext uri="{FF2B5EF4-FFF2-40B4-BE49-F238E27FC236}">
                <a16:creationId xmlns:a16="http://schemas.microsoft.com/office/drawing/2014/main" id="{0E353B54-1BC3-4C3C-94F2-8AC1FF6F7DA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7911" b="581"/>
          <a:stretch/>
        </p:blipFill>
        <p:spPr>
          <a:xfrm>
            <a:off x="7538604" y="176398"/>
            <a:ext cx="1439430" cy="844643"/>
          </a:xfrm>
          <a:prstGeom prst="rect">
            <a:avLst/>
          </a:prstGeom>
        </p:spPr>
      </p:pic>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429148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4AF171-44CB-494E-8E64-95ED7AECAE19}"/>
              </a:ext>
            </a:extLst>
          </p:cNvPr>
          <p:cNvSpPr txBox="1"/>
          <p:nvPr/>
        </p:nvSpPr>
        <p:spPr>
          <a:xfrm>
            <a:off x="7084587" y="5292168"/>
            <a:ext cx="2072772" cy="25404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Bauer and Kirchner, 2020</a:t>
            </a:r>
            <a:endParaRPr lang="en-US" dirty="0"/>
          </a:p>
        </p:txBody>
      </p:sp>
      <p:sp>
        <p:nvSpPr>
          <p:cNvPr id="3" name="Content Placeholder 2">
            <a:extLst>
              <a:ext uri="{FF2B5EF4-FFF2-40B4-BE49-F238E27FC236}">
                <a16:creationId xmlns:a16="http://schemas.microsoft.com/office/drawing/2014/main" id="{70D4FBFF-BAD9-5649-AEDB-E61A25433A4C}"/>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14999"/>
              </a:lnSpc>
              <a:buNone/>
            </a:pPr>
            <a:r>
              <a:rPr lang="en-US" sz="2400" dirty="0"/>
              <a:t>Every setting contains unique elements that can help or hinder changes from becoming integrated consistently</a:t>
            </a:r>
            <a:endParaRPr lang="en-US" dirty="0"/>
          </a:p>
          <a:p>
            <a:pPr marL="417830" lvl="1" indent="-160655">
              <a:lnSpc>
                <a:spcPct val="114999"/>
              </a:lnSpc>
              <a:buChar char="•"/>
            </a:pPr>
            <a:endParaRPr lang="en-US" sz="2400" dirty="0"/>
          </a:p>
          <a:p>
            <a:pPr marL="0" indent="0">
              <a:lnSpc>
                <a:spcPct val="114999"/>
              </a:lnSpc>
              <a:buNone/>
            </a:pPr>
            <a:r>
              <a:rPr lang="en-US" sz="2400" b="1" dirty="0">
                <a:solidFill>
                  <a:srgbClr val="0097DA"/>
                </a:solidFill>
              </a:rPr>
              <a:t>Consolidated Framework for Implementation Research (CFIR) </a:t>
            </a:r>
            <a:r>
              <a:rPr lang="en-US" sz="2400" dirty="0">
                <a:solidFill>
                  <a:schemeClr val="tx2"/>
                </a:solidFill>
              </a:rPr>
              <a:t>will be used to assess context</a:t>
            </a:r>
          </a:p>
        </p:txBody>
      </p:sp>
      <p:pic>
        <p:nvPicPr>
          <p:cNvPr id="4" name="Picture 6" descr="CFIR icon">
            <a:extLst>
              <a:ext uri="{FF2B5EF4-FFF2-40B4-BE49-F238E27FC236}">
                <a16:creationId xmlns:a16="http://schemas.microsoft.com/office/drawing/2014/main" id="{0BB31DD4-7E4E-4E8C-953D-C96CB2BF1C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911" b="581"/>
          <a:stretch/>
        </p:blipFill>
        <p:spPr>
          <a:xfrm>
            <a:off x="7538604" y="176398"/>
            <a:ext cx="1439430" cy="844643"/>
          </a:xfrm>
          <a:prstGeom prst="rect">
            <a:avLst/>
          </a:prstGeom>
        </p:spPr>
      </p:pic>
      <p:sp>
        <p:nvSpPr>
          <p:cNvPr id="2" name="Title 1">
            <a:extLst>
              <a:ext uri="{FF2B5EF4-FFF2-40B4-BE49-F238E27FC236}">
                <a16:creationId xmlns:a16="http://schemas.microsoft.com/office/drawing/2014/main" id="{B267189E-1DA4-6B4B-A25C-F3A495595DF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Context Matters</a:t>
            </a:r>
          </a:p>
        </p:txBody>
      </p:sp>
    </p:spTree>
    <p:extLst>
      <p:ext uri="{BB962C8B-B14F-4D97-AF65-F5344CB8AC3E}">
        <p14:creationId xmlns:p14="http://schemas.microsoft.com/office/powerpoint/2010/main" val="102401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5119F2-ECEE-C84F-A7EE-5ABAD62B9EDE}"/>
              </a:ext>
            </a:extLst>
          </p:cNvPr>
          <p:cNvSpPr txBox="1"/>
          <p:nvPr/>
        </p:nvSpPr>
        <p:spPr>
          <a:xfrm>
            <a:off x="4870149" y="5269882"/>
            <a:ext cx="4328307" cy="25404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CFIR Research Team-Center for Clinical Management Research, 2021</a:t>
            </a:r>
            <a:endParaRPr lang="en-US" dirty="0"/>
          </a:p>
        </p:txBody>
      </p:sp>
      <p:sp>
        <p:nvSpPr>
          <p:cNvPr id="3" name="Content Placeholder 2">
            <a:extLst>
              <a:ext uri="{FF2B5EF4-FFF2-40B4-BE49-F238E27FC236}">
                <a16:creationId xmlns:a16="http://schemas.microsoft.com/office/drawing/2014/main" id="{86F9F953-0755-E141-B2DE-588C5D36203F}"/>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192405" indent="-192405">
              <a:lnSpc>
                <a:spcPct val="150000"/>
              </a:lnSpc>
            </a:pPr>
            <a:r>
              <a:rPr lang="en-US" sz="2400" dirty="0"/>
              <a:t>Intervention characteristics </a:t>
            </a:r>
            <a:endParaRPr lang="en-US" dirty="0"/>
          </a:p>
          <a:p>
            <a:pPr marL="192405" indent="-192405">
              <a:lnSpc>
                <a:spcPct val="150000"/>
              </a:lnSpc>
            </a:pPr>
            <a:r>
              <a:rPr lang="en-US" sz="2400" dirty="0"/>
              <a:t>Inner setting</a:t>
            </a:r>
          </a:p>
          <a:p>
            <a:pPr marL="192405" indent="-192405">
              <a:lnSpc>
                <a:spcPct val="150000"/>
              </a:lnSpc>
            </a:pPr>
            <a:r>
              <a:rPr lang="en-US" sz="2400" dirty="0"/>
              <a:t>Outer setting</a:t>
            </a:r>
          </a:p>
          <a:p>
            <a:pPr marL="192405" indent="-192405">
              <a:lnSpc>
                <a:spcPct val="150000"/>
              </a:lnSpc>
            </a:pPr>
            <a:r>
              <a:rPr lang="en-US" sz="2400" dirty="0"/>
              <a:t>Individuals involved in implementation</a:t>
            </a:r>
          </a:p>
          <a:p>
            <a:pPr marL="642620" lvl="2" indent="-128270">
              <a:lnSpc>
                <a:spcPct val="150000"/>
              </a:lnSpc>
              <a:buFont typeface="Wingdings"/>
              <a:buChar char="Ø"/>
            </a:pPr>
            <a:r>
              <a:rPr lang="en-US" sz="2200" dirty="0"/>
              <a:t>Population(s) of Focus</a:t>
            </a:r>
          </a:p>
          <a:p>
            <a:pPr marL="192405" indent="-192405">
              <a:lnSpc>
                <a:spcPct val="150000"/>
              </a:lnSpc>
            </a:pPr>
            <a:r>
              <a:rPr lang="en-US" sz="2400" dirty="0"/>
              <a:t>Process of implementation</a:t>
            </a:r>
          </a:p>
        </p:txBody>
      </p:sp>
      <p:pic>
        <p:nvPicPr>
          <p:cNvPr id="4" name="Picture 6" descr="CFIR icon">
            <a:extLst>
              <a:ext uri="{FF2B5EF4-FFF2-40B4-BE49-F238E27FC236}">
                <a16:creationId xmlns:a16="http://schemas.microsoft.com/office/drawing/2014/main" id="{582CC36B-6C3C-4413-9AD8-C4C01CDDE6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911" b="581"/>
          <a:stretch/>
        </p:blipFill>
        <p:spPr>
          <a:xfrm>
            <a:off x="7538604" y="176398"/>
            <a:ext cx="1439430" cy="844643"/>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Context Considerations</a:t>
            </a:r>
          </a:p>
        </p:txBody>
      </p:sp>
    </p:spTree>
    <p:extLst>
      <p:ext uri="{BB962C8B-B14F-4D97-AF65-F5344CB8AC3E}">
        <p14:creationId xmlns:p14="http://schemas.microsoft.com/office/powerpoint/2010/main" val="2046657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66A5E5-4C62-284C-9759-E657E102F3F7}"/>
              </a:ext>
            </a:extLst>
          </p:cNvPr>
          <p:cNvSpPr txBox="1"/>
          <p:nvPr/>
        </p:nvSpPr>
        <p:spPr>
          <a:xfrm>
            <a:off x="7761317" y="5245062"/>
            <a:ext cx="1381168" cy="25404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Paskett et al., 2020</a:t>
            </a:r>
            <a:endParaRPr lang="en-US" dirty="0"/>
          </a:p>
        </p:txBody>
      </p:sp>
      <p:pic>
        <p:nvPicPr>
          <p:cNvPr id="5" name="Content Placeholder 4" descr="Diagram of multilevel programs listed in the following way:&#10;Upstream and downstream factors, such as social conditions and policies are fundamental causes; social/physical context and social relationships lead to social and physical context, individual risk factors lead to individual demographic and risk factors and biology leads to biologic responses and pathways. All of these elements lead to cervical cancer disparities">
            <a:extLst>
              <a:ext uri="{FF2B5EF4-FFF2-40B4-BE49-F238E27FC236}">
                <a16:creationId xmlns:a16="http://schemas.microsoft.com/office/drawing/2014/main" id="{73883778-E54A-6140-A77F-3856286B531D}"/>
              </a:ext>
            </a:extLst>
          </p:cNvPr>
          <p:cNvPicPr>
            <a:picLocks noGrp="1" noChangeAspect="1"/>
          </p:cNvPicPr>
          <p:nvPr>
            <p:ph idx="1"/>
          </p:nvPr>
        </p:nvPicPr>
        <p:blipFill>
          <a:blip r:embed="rId3"/>
          <a:stretch>
            <a:fillRect/>
          </a:stretch>
        </p:blipFill>
        <p:spPr>
          <a:xfrm>
            <a:off x="2797181" y="307727"/>
            <a:ext cx="6011037" cy="4970152"/>
          </a:xfrm>
        </p:spPr>
      </p:pic>
      <p:pic>
        <p:nvPicPr>
          <p:cNvPr id="6" name="Picture 6" descr="Equity icon">
            <a:extLst>
              <a:ext uri="{FF2B5EF4-FFF2-40B4-BE49-F238E27FC236}">
                <a16:creationId xmlns:a16="http://schemas.microsoft.com/office/drawing/2014/main" id="{5DC82797-456D-C345-936B-1704D7BE1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1242" y="0"/>
            <a:ext cx="1064110" cy="1032061"/>
          </a:xfrm>
          <a:prstGeom prst="rect">
            <a:avLst/>
          </a:prstGeom>
        </p:spPr>
      </p:pic>
      <p:sp>
        <p:nvSpPr>
          <p:cNvPr id="2" name="Title 1">
            <a:extLst>
              <a:ext uri="{FF2B5EF4-FFF2-40B4-BE49-F238E27FC236}">
                <a16:creationId xmlns:a16="http://schemas.microsoft.com/office/drawing/2014/main" id="{1ABB1783-BE39-AD47-86A5-D311EB0D8343}"/>
              </a:ext>
            </a:extLst>
          </p:cNvPr>
          <p:cNvSpPr>
            <a:spLocks noGrp="1"/>
          </p:cNvSpPr>
          <p:nvPr>
            <p:ph type="title"/>
          </p:nvPr>
        </p:nvSpPr>
        <p:spPr>
          <a:xfrm>
            <a:off x="351962" y="2187388"/>
            <a:ext cx="3640061" cy="11430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Multilevel Problems</a:t>
            </a:r>
          </a:p>
        </p:txBody>
      </p:sp>
    </p:spTree>
    <p:extLst>
      <p:ext uri="{BB962C8B-B14F-4D97-AF65-F5344CB8AC3E}">
        <p14:creationId xmlns:p14="http://schemas.microsoft.com/office/powerpoint/2010/main" val="3932352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3" descr="A pyramid listing the following components from top to bottom: executives, cancer coalition representatives, comprehensive cancer control program director, clinical providers and public health professionals and community members and patients">
            <a:extLst>
              <a:ext uri="{FF2B5EF4-FFF2-40B4-BE49-F238E27FC236}">
                <a16:creationId xmlns:a16="http://schemas.microsoft.com/office/drawing/2014/main" id="{885960A1-7BC4-4249-A571-EA595FD4B4D8}"/>
              </a:ext>
            </a:extLst>
          </p:cNvPr>
          <p:cNvGraphicFramePr/>
          <p:nvPr>
            <p:extLst>
              <p:ext uri="{D42A27DB-BD31-4B8C-83A1-F6EECF244321}">
                <p14:modId xmlns:p14="http://schemas.microsoft.com/office/powerpoint/2010/main" val="1513419912"/>
              </p:ext>
            </p:extLst>
          </p:nvPr>
        </p:nvGraphicFramePr>
        <p:xfrm>
          <a:off x="2940507" y="317486"/>
          <a:ext cx="6056142" cy="5022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a:xfrm>
            <a:off x="457200" y="1974380"/>
            <a:ext cx="2517847" cy="203265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None/>
            </a:pPr>
            <a:r>
              <a:rPr lang="en-US" sz="2400" dirty="0"/>
              <a:t>An implementation plan should </a:t>
            </a:r>
            <a:r>
              <a:rPr lang="en-US" sz="2400" b="1" dirty="0">
                <a:solidFill>
                  <a:srgbClr val="0097DA"/>
                </a:solidFill>
              </a:rPr>
              <a:t>incorporate multiple levels</a:t>
            </a:r>
            <a:r>
              <a:rPr lang="en-US" sz="2400" b="1" dirty="0"/>
              <a:t> </a:t>
            </a:r>
            <a:r>
              <a:rPr lang="en-US" sz="2400" dirty="0"/>
              <a:t>of your context</a:t>
            </a:r>
          </a:p>
        </p:txBody>
      </p:sp>
      <p:sp>
        <p:nvSpPr>
          <p:cNvPr id="5" name="Title 4">
            <a:extLst>
              <a:ext uri="{FF2B5EF4-FFF2-40B4-BE49-F238E27FC236}">
                <a16:creationId xmlns:a16="http://schemas.microsoft.com/office/drawing/2014/main" id="{E9363D00-D71C-9340-BB51-0240BE09F7DF}"/>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Multilevel Solutions</a:t>
            </a:r>
          </a:p>
        </p:txBody>
      </p:sp>
    </p:spTree>
    <p:extLst>
      <p:ext uri="{BB962C8B-B14F-4D97-AF65-F5344CB8AC3E}">
        <p14:creationId xmlns:p14="http://schemas.microsoft.com/office/powerpoint/2010/main" val="366625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725A3B-6F1A-564C-97CD-3B07EF63CDA5}"/>
              </a:ext>
            </a:extLst>
          </p:cNvPr>
          <p:cNvSpPr txBox="1"/>
          <p:nvPr/>
        </p:nvSpPr>
        <p:spPr>
          <a:xfrm>
            <a:off x="7333475" y="4964801"/>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Evidence-based interventions is highlighted in this image">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1909355743"/>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33">
            <a:extLst>
              <a:ext uri="{FF2B5EF4-FFF2-40B4-BE49-F238E27FC236}">
                <a16:creationId xmlns:a16="http://schemas.microsoft.com/office/drawing/2014/main" id="{AE6D9F87-B135-483B-93B1-B254A6B53CEA}"/>
              </a:ext>
              <a:ext uri="{C183D7F6-B498-43B3-948B-1728B52AA6E4}">
                <adec:decorative xmlns:adec="http://schemas.microsoft.com/office/drawing/2017/decorative" val="1"/>
              </a:ext>
            </a:extLst>
          </p:cNvPr>
          <p:cNvSpPr/>
          <p:nvPr/>
        </p:nvSpPr>
        <p:spPr>
          <a:xfrm>
            <a:off x="5450370" y="1185313"/>
            <a:ext cx="2087217" cy="92375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60" name="Picture 6" descr="EBI icon">
            <a:extLst>
              <a:ext uri="{FF2B5EF4-FFF2-40B4-BE49-F238E27FC236}">
                <a16:creationId xmlns:a16="http://schemas.microsoft.com/office/drawing/2014/main" id="{9573F3DB-EB6B-475A-820F-F41680E7D8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27870" y="219665"/>
            <a:ext cx="1248887" cy="1129203"/>
          </a:xfrm>
          <a:prstGeom prst="rect">
            <a:avLst/>
          </a:prstGeom>
        </p:spPr>
      </p:pic>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2467118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2327FF-68EB-408F-BAC2-019078B34265}"/>
              </a:ext>
            </a:extLst>
          </p:cNvPr>
          <p:cNvSpPr txBox="1"/>
          <p:nvPr/>
        </p:nvSpPr>
        <p:spPr>
          <a:xfrm>
            <a:off x="7330931" y="4961008"/>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sp>
        <p:nvSpPr>
          <p:cNvPr id="3" name="Content Placeholder 2">
            <a:extLst>
              <a:ext uri="{FF2B5EF4-FFF2-40B4-BE49-F238E27FC236}">
                <a16:creationId xmlns:a16="http://schemas.microsoft.com/office/drawing/2014/main" id="{AF35C139-D4DF-2642-ADF2-E7D95B8D7767}"/>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None/>
            </a:pPr>
            <a:r>
              <a:rPr lang="en-US" sz="2400" b="1" u="sng" dirty="0">
                <a:solidFill>
                  <a:srgbClr val="0097DA"/>
                </a:solidFill>
                <a:ea typeface="Arial"/>
                <a:cs typeface="Arial"/>
                <a:sym typeface="Arial"/>
              </a:rPr>
              <a:t>E</a:t>
            </a:r>
            <a:r>
              <a:rPr lang="en-US" sz="2400" dirty="0">
                <a:solidFill>
                  <a:srgbClr val="0097DA"/>
                </a:solidFill>
                <a:ea typeface="Arial"/>
                <a:cs typeface="Arial"/>
                <a:sym typeface="Arial"/>
              </a:rPr>
              <a:t>vidence-</a:t>
            </a:r>
            <a:r>
              <a:rPr lang="en-US" sz="2400" b="1" u="sng" dirty="0">
                <a:solidFill>
                  <a:srgbClr val="0097DA"/>
                </a:solidFill>
                <a:ea typeface="Arial"/>
                <a:cs typeface="Arial"/>
                <a:sym typeface="Arial"/>
              </a:rPr>
              <a:t>B</a:t>
            </a:r>
            <a:r>
              <a:rPr lang="en-US" sz="2400" dirty="0">
                <a:solidFill>
                  <a:srgbClr val="0097DA"/>
                </a:solidFill>
                <a:ea typeface="Arial"/>
                <a:cs typeface="Arial"/>
                <a:sym typeface="Arial"/>
              </a:rPr>
              <a:t>ased </a:t>
            </a:r>
            <a:r>
              <a:rPr lang="en-US" sz="2400" b="1" u="sng" dirty="0">
                <a:solidFill>
                  <a:srgbClr val="0097DA"/>
                </a:solidFill>
                <a:ea typeface="Arial"/>
                <a:cs typeface="Arial"/>
                <a:sym typeface="Arial"/>
              </a:rPr>
              <a:t>I</a:t>
            </a:r>
            <a:r>
              <a:rPr lang="en-US" sz="2400" dirty="0">
                <a:solidFill>
                  <a:srgbClr val="0097DA"/>
                </a:solidFill>
                <a:ea typeface="Arial"/>
                <a:cs typeface="Arial"/>
                <a:sym typeface="Arial"/>
              </a:rPr>
              <a:t>nterventions:</a:t>
            </a:r>
            <a:r>
              <a:rPr lang="en-US" sz="2400" dirty="0">
                <a:solidFill>
                  <a:srgbClr val="0097DA"/>
                </a:solidFill>
              </a:rPr>
              <a:t> </a:t>
            </a:r>
            <a:endParaRPr lang="en-US" dirty="0"/>
          </a:p>
          <a:p>
            <a:pPr marL="0" indent="0">
              <a:buNone/>
            </a:pPr>
            <a:endParaRPr lang="en-US" sz="2400" dirty="0"/>
          </a:p>
          <a:p>
            <a:pPr marL="0" indent="0">
              <a:buNone/>
            </a:pPr>
            <a:r>
              <a:rPr lang="en-US" sz="2400" dirty="0">
                <a:ea typeface="Arial"/>
                <a:cs typeface="Arial"/>
                <a:sym typeface="Arial"/>
              </a:rPr>
              <a:t>Health-focused intervention, practice, program or guideline with evidence demonstrating the ability of the intervention to change a health-related behavior or outcome</a:t>
            </a:r>
            <a:r>
              <a:rPr lang="en-US" sz="2400" dirty="0"/>
              <a:t> </a:t>
            </a:r>
            <a:endParaRPr lang="en-US" sz="2200" dirty="0"/>
          </a:p>
        </p:txBody>
      </p:sp>
      <p:pic>
        <p:nvPicPr>
          <p:cNvPr id="4" name="Picture 6" descr="EBI icon">
            <a:extLst>
              <a:ext uri="{FF2B5EF4-FFF2-40B4-BE49-F238E27FC236}">
                <a16:creationId xmlns:a16="http://schemas.microsoft.com/office/drawing/2014/main" id="{AEDF2E5B-C53B-4311-BF4A-854BB797CD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7870" y="219665"/>
            <a:ext cx="1248887" cy="1129203"/>
          </a:xfrm>
          <a:prstGeom prst="rect">
            <a:avLst/>
          </a:prstGeom>
        </p:spPr>
      </p:pic>
      <p:sp>
        <p:nvSpPr>
          <p:cNvPr id="2" name="Title 1">
            <a:extLst>
              <a:ext uri="{FF2B5EF4-FFF2-40B4-BE49-F238E27FC236}">
                <a16:creationId xmlns:a16="http://schemas.microsoft.com/office/drawing/2014/main" id="{EBCA38A1-BCEC-6640-9D60-ABF0AEC3A59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The ABCs of EBIs</a:t>
            </a:r>
          </a:p>
        </p:txBody>
      </p:sp>
    </p:spTree>
    <p:extLst>
      <p:ext uri="{BB962C8B-B14F-4D97-AF65-F5344CB8AC3E}">
        <p14:creationId xmlns:p14="http://schemas.microsoft.com/office/powerpoint/2010/main" val="625726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725A3B-6F1A-564C-97CD-3B07EF63CDA5}"/>
              </a:ext>
            </a:extLst>
          </p:cNvPr>
          <p:cNvSpPr txBox="1"/>
          <p:nvPr/>
        </p:nvSpPr>
        <p:spPr>
          <a:xfrm>
            <a:off x="7347766" y="4980067"/>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Adaptation is highlighted in this image">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4292734506"/>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33">
            <a:extLst>
              <a:ext uri="{FF2B5EF4-FFF2-40B4-BE49-F238E27FC236}">
                <a16:creationId xmlns:a16="http://schemas.microsoft.com/office/drawing/2014/main" id="{AE6D9F87-B135-483B-93B1-B254A6B53CEA}"/>
              </a:ext>
              <a:ext uri="{C183D7F6-B498-43B3-948B-1728B52AA6E4}">
                <adec:decorative xmlns:adec="http://schemas.microsoft.com/office/drawing/2017/decorative" val="1"/>
              </a:ext>
            </a:extLst>
          </p:cNvPr>
          <p:cNvSpPr/>
          <p:nvPr/>
        </p:nvSpPr>
        <p:spPr>
          <a:xfrm>
            <a:off x="5444524" y="3430387"/>
            <a:ext cx="2087217" cy="92375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45" name="Picture 6" descr="Adaptation icon">
            <a:extLst>
              <a:ext uri="{FF2B5EF4-FFF2-40B4-BE49-F238E27FC236}">
                <a16:creationId xmlns:a16="http://schemas.microsoft.com/office/drawing/2014/main" id="{FF7EE350-C6C3-4A7C-9EDF-1097D05A3C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89075" y="105093"/>
            <a:ext cx="887681" cy="1061463"/>
          </a:xfrm>
          <a:prstGeom prst="rect">
            <a:avLst/>
          </a:prstGeom>
        </p:spPr>
      </p:pic>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3389930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BD56E57-0AE2-491E-B2CC-90BACE5DD89E}"/>
              </a:ext>
            </a:extLst>
          </p:cNvPr>
          <p:cNvSpPr txBox="1"/>
          <p:nvPr/>
        </p:nvSpPr>
        <p:spPr>
          <a:xfrm>
            <a:off x="7354915" y="4992591"/>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sp>
        <p:nvSpPr>
          <p:cNvPr id="3" name="Content Placeholder 2">
            <a:extLst>
              <a:ext uri="{FF2B5EF4-FFF2-40B4-BE49-F238E27FC236}">
                <a16:creationId xmlns:a16="http://schemas.microsoft.com/office/drawing/2014/main" id="{F9CAD89B-6B1D-114E-9600-FE50A9ABAF60}"/>
              </a:ext>
            </a:extLst>
          </p:cNvPr>
          <p:cNvSpPr>
            <a:spLocks noGrp="1"/>
          </p:cNvSpPr>
          <p:nvPr>
            <p:ph idx="1"/>
          </p:nvPr>
        </p:nvSpPr>
        <p:spPr>
          <a:xfrm>
            <a:off x="457200" y="1597745"/>
            <a:ext cx="8229600" cy="3085028"/>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None/>
            </a:pPr>
            <a:r>
              <a:rPr lang="en-US" sz="2400" dirty="0">
                <a:ea typeface="Arial"/>
                <a:cs typeface="Arial"/>
                <a:sym typeface="Arial"/>
              </a:rPr>
              <a:t>The </a:t>
            </a:r>
            <a:r>
              <a:rPr lang="en-US" sz="2400" b="1" dirty="0">
                <a:solidFill>
                  <a:srgbClr val="0097DA"/>
                </a:solidFill>
                <a:ea typeface="Arial"/>
                <a:cs typeface="Arial"/>
                <a:sym typeface="Arial"/>
              </a:rPr>
              <a:t>degree to which an </a:t>
            </a:r>
            <a:r>
              <a:rPr lang="en-US" sz="2400" b="1" dirty="0">
                <a:solidFill>
                  <a:srgbClr val="0097DA"/>
                </a:solidFill>
              </a:rPr>
              <a:t>EBI</a:t>
            </a:r>
            <a:r>
              <a:rPr lang="en-US" sz="2400" b="1" dirty="0">
                <a:solidFill>
                  <a:srgbClr val="0097DA"/>
                </a:solidFill>
                <a:ea typeface="Arial"/>
                <a:cs typeface="Arial"/>
                <a:sym typeface="Arial"/>
              </a:rPr>
              <a:t> is changed or modified</a:t>
            </a:r>
            <a:r>
              <a:rPr lang="en-US" sz="2400" dirty="0">
                <a:ea typeface="Arial"/>
                <a:cs typeface="Arial"/>
                <a:sym typeface="Arial"/>
              </a:rPr>
              <a:t> by a user during adoption and implementation to suit the needs</a:t>
            </a:r>
          </a:p>
          <a:p>
            <a:pPr marL="0" indent="0">
              <a:buNone/>
            </a:pPr>
            <a:r>
              <a:rPr lang="en-US" sz="2400" dirty="0">
                <a:ea typeface="Arial"/>
                <a:cs typeface="Arial"/>
                <a:sym typeface="Arial"/>
              </a:rPr>
              <a:t>of the setting or to improve the fit to local conditions</a:t>
            </a:r>
            <a:endParaRPr lang="en-US" dirty="0"/>
          </a:p>
        </p:txBody>
      </p:sp>
      <p:pic>
        <p:nvPicPr>
          <p:cNvPr id="6" name="Picture 6" descr="Adaptation icon">
            <a:extLst>
              <a:ext uri="{FF2B5EF4-FFF2-40B4-BE49-F238E27FC236}">
                <a16:creationId xmlns:a16="http://schemas.microsoft.com/office/drawing/2014/main" id="{78C37C9B-4024-4C0B-8540-8EEC57E613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9075" y="105093"/>
            <a:ext cx="887681" cy="1061463"/>
          </a:xfrm>
          <a:prstGeom prst="rect">
            <a:avLst/>
          </a:prstGeom>
        </p:spPr>
      </p:pic>
      <p:sp>
        <p:nvSpPr>
          <p:cNvPr id="2" name="Title 1">
            <a:extLst>
              <a:ext uri="{FF2B5EF4-FFF2-40B4-BE49-F238E27FC236}">
                <a16:creationId xmlns:a16="http://schemas.microsoft.com/office/drawing/2014/main" id="{17709242-275E-E940-998C-58DFB24681A0}"/>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What is Adaptation?</a:t>
            </a:r>
          </a:p>
        </p:txBody>
      </p:sp>
    </p:spTree>
    <p:extLst>
      <p:ext uri="{BB962C8B-B14F-4D97-AF65-F5344CB8AC3E}">
        <p14:creationId xmlns:p14="http://schemas.microsoft.com/office/powerpoint/2010/main" val="2223915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1CC5BA09-7464-4000-9629-16DE0A3CFDA2}"/>
              </a:ext>
            </a:extLst>
          </p:cNvPr>
          <p:cNvSpPr txBox="1"/>
          <p:nvPr/>
        </p:nvSpPr>
        <p:spPr>
          <a:xfrm>
            <a:off x="7327701" y="4985569"/>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Implementation strategies is highlighted in this image">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285305904"/>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33">
            <a:extLst>
              <a:ext uri="{FF2B5EF4-FFF2-40B4-BE49-F238E27FC236}">
                <a16:creationId xmlns:a16="http://schemas.microsoft.com/office/drawing/2014/main" id="{AE6D9F87-B135-483B-93B1-B254A6B53CEA}"/>
              </a:ext>
              <a:ext uri="{C183D7F6-B498-43B3-948B-1728B52AA6E4}">
                <adec:decorative xmlns:adec="http://schemas.microsoft.com/office/drawing/2017/decorative" val="1"/>
              </a:ext>
            </a:extLst>
          </p:cNvPr>
          <p:cNvSpPr/>
          <p:nvPr/>
        </p:nvSpPr>
        <p:spPr>
          <a:xfrm>
            <a:off x="3532703" y="4523691"/>
            <a:ext cx="2087217" cy="92375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47" name="Picture 6" descr="Strategies icon">
            <a:extLst>
              <a:ext uri="{FF2B5EF4-FFF2-40B4-BE49-F238E27FC236}">
                <a16:creationId xmlns:a16="http://schemas.microsoft.com/office/drawing/2014/main" id="{2FFF6C5A-5D4F-4016-B53E-9C0FA90B6DC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70322" y="151301"/>
            <a:ext cx="1070759" cy="1186762"/>
          </a:xfrm>
          <a:prstGeom prst="rect">
            <a:avLst/>
          </a:prstGeom>
        </p:spPr>
      </p:pic>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356183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with a few people sitting at the round table and working">
            <a:extLst>
              <a:ext uri="{FF2B5EF4-FFF2-40B4-BE49-F238E27FC236}">
                <a16:creationId xmlns:a16="http://schemas.microsoft.com/office/drawing/2014/main" id="{755B619A-DE1D-40AD-A4F1-CFD33A0254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2380" y="934849"/>
            <a:ext cx="3503251" cy="2339815"/>
          </a:xfrm>
          <a:prstGeom prst="rect">
            <a:avLst/>
          </a:prstGeom>
        </p:spPr>
      </p:pic>
      <p:sp>
        <p:nvSpPr>
          <p:cNvPr id="5" name="Content Placeholder 2">
            <a:extLst>
              <a:ext uri="{FF2B5EF4-FFF2-40B4-BE49-F238E27FC236}">
                <a16:creationId xmlns:a16="http://schemas.microsoft.com/office/drawing/2014/main" id="{EC69E90C-C0E2-455D-970B-773C78823E23}"/>
              </a:ext>
            </a:extLst>
          </p:cNvPr>
          <p:cNvSpPr txBox="1">
            <a:spLocks/>
          </p:cNvSpPr>
          <p:nvPr/>
        </p:nvSpPr>
        <p:spPr bwMode="auto">
          <a:xfrm>
            <a:off x="457590" y="3559184"/>
            <a:ext cx="8229600" cy="163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192881" indent="-192881" algn="l" rtl="0" eaLnBrk="0" fontAlgn="base" hangingPunct="0">
              <a:spcBef>
                <a:spcPct val="20000"/>
              </a:spcBef>
              <a:spcAft>
                <a:spcPct val="0"/>
              </a:spcAft>
              <a:buChar char="•"/>
              <a:defRPr sz="1800">
                <a:solidFill>
                  <a:schemeClr val="tx1">
                    <a:lumMod val="75000"/>
                    <a:lumOff val="25000"/>
                  </a:schemeClr>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lumMod val="75000"/>
                    <a:lumOff val="25000"/>
                  </a:schemeClr>
                </a:solidFill>
                <a:latin typeface="+mn-lt"/>
              </a:defRPr>
            </a:lvl2pPr>
            <a:lvl3pPr marL="642938" indent="-128588" algn="l" rtl="0" eaLnBrk="0" fontAlgn="base" hangingPunct="0">
              <a:spcBef>
                <a:spcPct val="20000"/>
              </a:spcBef>
              <a:spcAft>
                <a:spcPct val="0"/>
              </a:spcAft>
              <a:buChar char="•"/>
              <a:defRPr sz="1350">
                <a:solidFill>
                  <a:schemeClr val="tx1">
                    <a:lumMod val="75000"/>
                    <a:lumOff val="25000"/>
                  </a:schemeClr>
                </a:solidFill>
                <a:latin typeface="+mn-lt"/>
              </a:defRPr>
            </a:lvl3pPr>
            <a:lvl4pPr marL="900113" indent="-128588" algn="l" rtl="0" eaLnBrk="0" fontAlgn="base" hangingPunct="0">
              <a:spcBef>
                <a:spcPct val="20000"/>
              </a:spcBef>
              <a:spcAft>
                <a:spcPct val="0"/>
              </a:spcAft>
              <a:buChar char="–"/>
              <a:defRPr sz="1125">
                <a:solidFill>
                  <a:schemeClr val="tx1">
                    <a:lumMod val="75000"/>
                    <a:lumOff val="25000"/>
                  </a:schemeClr>
                </a:solidFill>
                <a:latin typeface="+mn-lt"/>
              </a:defRPr>
            </a:lvl4pPr>
            <a:lvl5pPr marL="1157288" indent="-128588" algn="l" rtl="0" eaLnBrk="0" fontAlgn="base" hangingPunct="0">
              <a:spcBef>
                <a:spcPct val="20000"/>
              </a:spcBef>
              <a:spcAft>
                <a:spcPct val="0"/>
              </a:spcAft>
              <a:buChar char="»"/>
              <a:defRPr sz="1125">
                <a:solidFill>
                  <a:schemeClr val="tx1">
                    <a:lumMod val="75000"/>
                    <a:lumOff val="25000"/>
                  </a:schemeClr>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a:lstStyle>
          <a:p>
            <a:pPr marL="0" indent="0">
              <a:spcBef>
                <a:spcPts val="0"/>
              </a:spcBef>
              <a:spcAft>
                <a:spcPts val="0"/>
              </a:spcAft>
              <a:buNone/>
            </a:pPr>
            <a:r>
              <a:rPr lang="en-US" sz="2400" dirty="0">
                <a:solidFill>
                  <a:schemeClr val="tx1"/>
                </a:solidFill>
                <a:ea typeface="+mn-lt"/>
                <a:cs typeface="+mn-lt"/>
              </a:rPr>
              <a:t>From this training, you will:</a:t>
            </a:r>
            <a:endParaRPr lang="en-US" dirty="0">
              <a:solidFill>
                <a:schemeClr val="tx1"/>
              </a:solidFill>
            </a:endParaRPr>
          </a:p>
          <a:p>
            <a:pPr marL="417830" lvl="1" indent="-160655">
              <a:spcBef>
                <a:spcPts val="0"/>
              </a:spcBef>
              <a:spcAft>
                <a:spcPts val="0"/>
              </a:spcAft>
              <a:buFont typeface="Arial,Sans-Serif"/>
              <a:buChar char="•"/>
            </a:pPr>
            <a:r>
              <a:rPr lang="en-US" sz="2400" dirty="0">
                <a:solidFill>
                  <a:schemeClr val="tx1"/>
                </a:solidFill>
                <a:ea typeface="+mn-lt"/>
                <a:cs typeface="+mn-lt"/>
              </a:rPr>
              <a:t>Learn a lot about implementation science </a:t>
            </a:r>
          </a:p>
          <a:p>
            <a:pPr marL="417830" lvl="1" indent="-160655">
              <a:spcBef>
                <a:spcPts val="0"/>
              </a:spcBef>
              <a:spcAft>
                <a:spcPts val="0"/>
              </a:spcAft>
              <a:buFont typeface="Arial,Sans-Serif"/>
              <a:buChar char="•"/>
            </a:pPr>
            <a:r>
              <a:rPr lang="en-US" sz="2400" dirty="0">
                <a:solidFill>
                  <a:schemeClr val="tx1"/>
                </a:solidFill>
                <a:ea typeface="+mn-lt"/>
                <a:cs typeface="+mn-lt"/>
              </a:rPr>
              <a:t>Be prepared to bring this back to your unique context</a:t>
            </a:r>
          </a:p>
          <a:p>
            <a:pPr marL="0" indent="0">
              <a:spcBef>
                <a:spcPts val="0"/>
              </a:spcBef>
              <a:spcAft>
                <a:spcPts val="0"/>
              </a:spcAft>
              <a:buClrTx/>
              <a:buFontTx/>
              <a:buNone/>
            </a:pPr>
            <a:endParaRPr lang="en-US" sz="2400" dirty="0">
              <a:ea typeface="+mn-lt"/>
              <a:cs typeface="+mn-lt"/>
            </a:endParaRPr>
          </a:p>
          <a:p>
            <a:pPr marL="0" indent="0">
              <a:buClrTx/>
              <a:buFontTx/>
              <a:buNone/>
            </a:pPr>
            <a:endParaRPr lang="en-US" sz="2400" dirty="0">
              <a:ea typeface="+mn-lt"/>
              <a:cs typeface="+mn-lt"/>
            </a:endParaRPr>
          </a:p>
        </p:txBody>
      </p:sp>
      <p:sp>
        <p:nvSpPr>
          <p:cNvPr id="3" name="Content Placeholder 2">
            <a:extLst>
              <a:ext uri="{FF2B5EF4-FFF2-40B4-BE49-F238E27FC236}">
                <a16:creationId xmlns:a16="http://schemas.microsoft.com/office/drawing/2014/main" id="{E041DEAF-1FC5-4E1A-8228-EA2A47905103}"/>
              </a:ext>
            </a:extLst>
          </p:cNvPr>
          <p:cNvSpPr>
            <a:spLocks noGrp="1"/>
          </p:cNvSpPr>
          <p:nvPr>
            <p:ph idx="1"/>
          </p:nvPr>
        </p:nvSpPr>
        <p:spPr>
          <a:xfrm>
            <a:off x="457200" y="1600201"/>
            <a:ext cx="4704132" cy="1676010"/>
          </a:xfrm>
        </p:spPr>
        <p:txBody>
          <a:bodyPr vert="horz" wrap="square" lIns="91440" tIns="45720" rIns="91440" bIns="45720" numCol="1" anchor="t" anchorCtr="0" compatLnSpc="1">
            <a:prstTxWarp prst="textNoShape">
              <a:avLst/>
            </a:prstTxWarp>
            <a:noAutofit/>
          </a:bodyPr>
          <a:lstStyle/>
          <a:p>
            <a:pPr marL="0" indent="0">
              <a:spcBef>
                <a:spcPts val="0"/>
              </a:spcBef>
              <a:spcAft>
                <a:spcPts val="0"/>
              </a:spcAft>
              <a:buNone/>
            </a:pPr>
            <a:r>
              <a:rPr lang="en-US" sz="2400" dirty="0">
                <a:solidFill>
                  <a:schemeClr val="tx1"/>
                </a:solidFill>
                <a:ea typeface="+mn-lt"/>
                <a:cs typeface="+mn-lt"/>
              </a:rPr>
              <a:t>Let’s work together to learn how to optimize cancer screening interventions to reduce health disparities!</a:t>
            </a:r>
            <a:endParaRPr lang="en-US" dirty="0">
              <a:solidFill>
                <a:schemeClr val="tx1"/>
              </a:solidFill>
              <a:cs typeface="Arial"/>
            </a:endParaRPr>
          </a:p>
        </p:txBody>
      </p:sp>
      <p:sp>
        <p:nvSpPr>
          <p:cNvPr id="2" name="Title 1">
            <a:extLst>
              <a:ext uri="{FF2B5EF4-FFF2-40B4-BE49-F238E27FC236}">
                <a16:creationId xmlns:a16="http://schemas.microsoft.com/office/drawing/2014/main" id="{EA599D03-326E-4B5F-A88D-2567222B70DC}"/>
              </a:ext>
            </a:extLst>
          </p:cNvPr>
          <p:cNvSpPr>
            <a:spLocks noGrp="1"/>
          </p:cNvSpPr>
          <p:nvPr>
            <p:ph type="title"/>
          </p:nvPr>
        </p:nvSpPr>
        <p:spPr/>
        <p:txBody>
          <a:bodyPr>
            <a:normAutofit/>
          </a:bodyPr>
          <a:lstStyle/>
          <a:p>
            <a:r>
              <a:rPr lang="en-US" sz="3600" dirty="0">
                <a:solidFill>
                  <a:schemeClr val="tx1"/>
                </a:solidFill>
                <a:latin typeface="Arial"/>
                <a:cs typeface="Arial"/>
              </a:rPr>
              <a:t>Welcome</a:t>
            </a:r>
          </a:p>
        </p:txBody>
      </p:sp>
    </p:spTree>
    <p:extLst>
      <p:ext uri="{BB962C8B-B14F-4D97-AF65-F5344CB8AC3E}">
        <p14:creationId xmlns:p14="http://schemas.microsoft.com/office/powerpoint/2010/main" val="2918886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193F04-FF2C-E749-B9FC-9B534C9D8C4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417830" lvl="1" indent="-160655">
              <a:lnSpc>
                <a:spcPct val="150000"/>
              </a:lnSpc>
              <a:buChar char="•"/>
            </a:pPr>
            <a:r>
              <a:rPr lang="en-US" sz="2400" dirty="0"/>
              <a:t>Planning</a:t>
            </a:r>
            <a:endParaRPr lang="en-US" dirty="0"/>
          </a:p>
          <a:p>
            <a:pPr marL="417830" lvl="1" indent="-160655">
              <a:lnSpc>
                <a:spcPct val="150000"/>
              </a:lnSpc>
              <a:buChar char="•"/>
            </a:pPr>
            <a:r>
              <a:rPr lang="en-US" sz="2400" dirty="0"/>
              <a:t>Educating</a:t>
            </a:r>
          </a:p>
          <a:p>
            <a:pPr marL="417830" lvl="1" indent="-160655">
              <a:lnSpc>
                <a:spcPct val="150000"/>
              </a:lnSpc>
              <a:buChar char="•"/>
            </a:pPr>
            <a:r>
              <a:rPr lang="en-US" sz="2400" dirty="0"/>
              <a:t>Restructuring</a:t>
            </a:r>
          </a:p>
          <a:p>
            <a:pPr marL="417830" lvl="1" indent="-160655">
              <a:lnSpc>
                <a:spcPct val="150000"/>
              </a:lnSpc>
              <a:buChar char="•"/>
            </a:pPr>
            <a:r>
              <a:rPr lang="en-US" sz="2400" dirty="0"/>
              <a:t>Quality Management</a:t>
            </a:r>
          </a:p>
          <a:p>
            <a:pPr marL="417830" lvl="1" indent="-160655">
              <a:lnSpc>
                <a:spcPct val="150000"/>
              </a:lnSpc>
              <a:buChar char="•"/>
            </a:pPr>
            <a:r>
              <a:rPr lang="en-US" sz="2400" dirty="0"/>
              <a:t>Financial &amp; Policy Changes</a:t>
            </a:r>
          </a:p>
        </p:txBody>
      </p:sp>
      <p:pic>
        <p:nvPicPr>
          <p:cNvPr id="8" name="Picture 6" descr="Strategies icon">
            <a:extLst>
              <a:ext uri="{FF2B5EF4-FFF2-40B4-BE49-F238E27FC236}">
                <a16:creationId xmlns:a16="http://schemas.microsoft.com/office/drawing/2014/main" id="{DB50A200-F2B9-4D47-B032-82806BC7BC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0322" y="151301"/>
            <a:ext cx="1070759" cy="1186762"/>
          </a:xfrm>
          <a:prstGeom prst="rect">
            <a:avLst/>
          </a:prstGeom>
        </p:spPr>
      </p:pic>
      <p:sp>
        <p:nvSpPr>
          <p:cNvPr id="2" name="Title 1">
            <a:extLst>
              <a:ext uri="{FF2B5EF4-FFF2-40B4-BE49-F238E27FC236}">
                <a16:creationId xmlns:a16="http://schemas.microsoft.com/office/drawing/2014/main" id="{4855A169-DF87-B948-8231-3568D25885E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Implementation Strategies</a:t>
            </a:r>
          </a:p>
        </p:txBody>
      </p:sp>
    </p:spTree>
    <p:extLst>
      <p:ext uri="{BB962C8B-B14F-4D97-AF65-F5344CB8AC3E}">
        <p14:creationId xmlns:p14="http://schemas.microsoft.com/office/powerpoint/2010/main" val="3166573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5A02D92-0713-6246-AFFB-02AB1A7C1794}"/>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gn="ctr">
              <a:lnSpc>
                <a:spcPct val="150000"/>
              </a:lnSpc>
              <a:buNone/>
            </a:pPr>
            <a:r>
              <a:rPr lang="en-US" sz="2400" b="1" dirty="0">
                <a:solidFill>
                  <a:srgbClr val="0097DA"/>
                </a:solidFill>
              </a:rPr>
              <a:t>Brings together context, strategies and evaluation</a:t>
            </a:r>
            <a:endParaRPr lang="en-US" dirty="0"/>
          </a:p>
          <a:p>
            <a:pPr marL="0" indent="0">
              <a:lnSpc>
                <a:spcPct val="150000"/>
              </a:lnSpc>
              <a:buNone/>
            </a:pPr>
            <a:endParaRPr lang="en-US" sz="2400" dirty="0"/>
          </a:p>
          <a:p>
            <a:pPr marL="0" indent="0">
              <a:lnSpc>
                <a:spcPct val="150000"/>
              </a:lnSpc>
              <a:buNone/>
            </a:pPr>
            <a:r>
              <a:rPr lang="en-US" sz="2400" dirty="0"/>
              <a:t>Implementing Cancer Screening Interventions: Stories From the Field</a:t>
            </a:r>
          </a:p>
        </p:txBody>
      </p:sp>
      <p:sp>
        <p:nvSpPr>
          <p:cNvPr id="2" name="Title 1">
            <a:extLst>
              <a:ext uri="{FF2B5EF4-FFF2-40B4-BE49-F238E27FC236}">
                <a16:creationId xmlns:a16="http://schemas.microsoft.com/office/drawing/2014/main" id="{5CB7D05A-8A28-7A4E-9D91-AA16484148C7}"/>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Facilitating Implementation</a:t>
            </a:r>
          </a:p>
        </p:txBody>
      </p:sp>
    </p:spTree>
    <p:extLst>
      <p:ext uri="{BB962C8B-B14F-4D97-AF65-F5344CB8AC3E}">
        <p14:creationId xmlns:p14="http://schemas.microsoft.com/office/powerpoint/2010/main" val="391341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a:extLst>
              <a:ext uri="{FF2B5EF4-FFF2-40B4-BE49-F238E27FC236}">
                <a16:creationId xmlns:a16="http://schemas.microsoft.com/office/drawing/2014/main" id="{480E9B6A-781A-4FEF-AE92-CB8BEABBD1CD}"/>
              </a:ext>
            </a:extLst>
          </p:cNvPr>
          <p:cNvSpPr txBox="1"/>
          <p:nvPr/>
        </p:nvSpPr>
        <p:spPr>
          <a:xfrm>
            <a:off x="7320601" y="4978306"/>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Implementation outcomes is highlighted in this image">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1029089098"/>
              </p:ext>
            </p:extLst>
          </p:nvPr>
        </p:nvGraphicFramePr>
        <p:xfrm>
          <a:off x="-848041" y="6804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33">
            <a:extLst>
              <a:ext uri="{FF2B5EF4-FFF2-40B4-BE49-F238E27FC236}">
                <a16:creationId xmlns:a16="http://schemas.microsoft.com/office/drawing/2014/main" id="{AE6D9F87-B135-483B-93B1-B254A6B53CEA}"/>
              </a:ext>
              <a:ext uri="{C183D7F6-B498-43B3-948B-1728B52AA6E4}">
                <adec:decorative xmlns:adec="http://schemas.microsoft.com/office/drawing/2017/decorative" val="1"/>
              </a:ext>
            </a:extLst>
          </p:cNvPr>
          <p:cNvSpPr/>
          <p:nvPr/>
        </p:nvSpPr>
        <p:spPr>
          <a:xfrm>
            <a:off x="1591649" y="3430387"/>
            <a:ext cx="2087217" cy="92375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18" name="Picture 5" descr="RE-AIM logo">
            <a:extLst>
              <a:ext uri="{FF2B5EF4-FFF2-40B4-BE49-F238E27FC236}">
                <a16:creationId xmlns:a16="http://schemas.microsoft.com/office/drawing/2014/main" id="{3589E8A2-09D3-4FF1-A069-C44F9C697481}"/>
              </a:ext>
            </a:extLst>
          </p:cNvPr>
          <p:cNvPicPr>
            <a:picLocks noChangeAspect="1"/>
          </p:cNvPicPr>
          <p:nvPr/>
        </p:nvPicPr>
        <p:blipFill>
          <a:blip r:embed="rId8"/>
          <a:stretch>
            <a:fillRect/>
          </a:stretch>
        </p:blipFill>
        <p:spPr>
          <a:xfrm>
            <a:off x="8036008" y="396557"/>
            <a:ext cx="896610" cy="966053"/>
          </a:xfrm>
          <a:prstGeom prst="rect">
            <a:avLst/>
          </a:prstGeom>
        </p:spPr>
      </p:pic>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1811666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age showing a paper of a few diagrams and a magnifying glass">
            <a:extLst>
              <a:ext uri="{FF2B5EF4-FFF2-40B4-BE49-F238E27FC236}">
                <a16:creationId xmlns:a16="http://schemas.microsoft.com/office/drawing/2014/main" id="{0A4BF4FA-527E-4C30-831F-DF90D02C2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4338" y="2403398"/>
            <a:ext cx="3310315" cy="2203213"/>
          </a:xfrm>
          <a:prstGeom prst="rect">
            <a:avLst/>
          </a:prstGeom>
        </p:spPr>
      </p:pic>
      <p:sp>
        <p:nvSpPr>
          <p:cNvPr id="3" name="Content Placeholder 2">
            <a:extLst>
              <a:ext uri="{FF2B5EF4-FFF2-40B4-BE49-F238E27FC236}">
                <a16:creationId xmlns:a16="http://schemas.microsoft.com/office/drawing/2014/main" id="{37C9D536-23F7-5741-B220-97BE0152EE9A}"/>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50000"/>
              </a:lnSpc>
              <a:buNone/>
            </a:pPr>
            <a:r>
              <a:rPr lang="en-US" sz="2400" b="1" dirty="0">
                <a:solidFill>
                  <a:srgbClr val="0097DA"/>
                </a:solidFill>
              </a:rPr>
              <a:t>RE-AIM Framework</a:t>
            </a:r>
            <a:endParaRPr lang="en-US" b="1" dirty="0">
              <a:solidFill>
                <a:srgbClr val="0097DA"/>
              </a:solidFill>
            </a:endParaRPr>
          </a:p>
          <a:p>
            <a:pPr marL="746760" lvl="1" indent="-457200">
              <a:lnSpc>
                <a:spcPct val="150000"/>
              </a:lnSpc>
              <a:buAutoNum type="arabicPeriod"/>
            </a:pPr>
            <a:r>
              <a:rPr lang="en-US" sz="2400" dirty="0"/>
              <a:t>Reach</a:t>
            </a:r>
          </a:p>
          <a:p>
            <a:pPr marL="746760" lvl="1" indent="-457200">
              <a:lnSpc>
                <a:spcPct val="150000"/>
              </a:lnSpc>
              <a:buAutoNum type="arabicPeriod"/>
            </a:pPr>
            <a:r>
              <a:rPr lang="en-US" sz="2400" dirty="0"/>
              <a:t>Effectiveness</a:t>
            </a:r>
          </a:p>
          <a:p>
            <a:pPr marL="746760" lvl="1" indent="-457200">
              <a:lnSpc>
                <a:spcPct val="150000"/>
              </a:lnSpc>
              <a:buAutoNum type="arabicPeriod"/>
            </a:pPr>
            <a:r>
              <a:rPr lang="en-US" sz="2400" dirty="0"/>
              <a:t>Adoption</a:t>
            </a:r>
          </a:p>
          <a:p>
            <a:pPr marL="746760" lvl="1" indent="-457200">
              <a:lnSpc>
                <a:spcPct val="150000"/>
              </a:lnSpc>
              <a:buAutoNum type="arabicPeriod"/>
            </a:pPr>
            <a:r>
              <a:rPr lang="en-US" sz="2400" dirty="0"/>
              <a:t>Implementation</a:t>
            </a:r>
          </a:p>
          <a:p>
            <a:pPr marL="746760" lvl="1" indent="-457200">
              <a:lnSpc>
                <a:spcPct val="150000"/>
              </a:lnSpc>
              <a:buAutoNum type="arabicPeriod"/>
            </a:pPr>
            <a:r>
              <a:rPr lang="en-US" sz="2400" dirty="0"/>
              <a:t>Maintenance</a:t>
            </a:r>
          </a:p>
        </p:txBody>
      </p:sp>
      <p:pic>
        <p:nvPicPr>
          <p:cNvPr id="4" name="Picture 5" descr="RE-AIM logo">
            <a:extLst>
              <a:ext uri="{FF2B5EF4-FFF2-40B4-BE49-F238E27FC236}">
                <a16:creationId xmlns:a16="http://schemas.microsoft.com/office/drawing/2014/main" id="{CB8CA3D8-E66E-42AD-A5E0-38A66A049B97}"/>
              </a:ext>
            </a:extLst>
          </p:cNvPr>
          <p:cNvPicPr>
            <a:picLocks noChangeAspect="1"/>
          </p:cNvPicPr>
          <p:nvPr/>
        </p:nvPicPr>
        <p:blipFill>
          <a:blip r:embed="rId4"/>
          <a:stretch>
            <a:fillRect/>
          </a:stretch>
        </p:blipFill>
        <p:spPr>
          <a:xfrm>
            <a:off x="8036008" y="396557"/>
            <a:ext cx="896610" cy="966053"/>
          </a:xfrm>
          <a:prstGeom prst="rect">
            <a:avLst/>
          </a:prstGeom>
        </p:spPr>
      </p:pic>
      <p:sp>
        <p:nvSpPr>
          <p:cNvPr id="2" name="Title 1">
            <a:extLst>
              <a:ext uri="{FF2B5EF4-FFF2-40B4-BE49-F238E27FC236}">
                <a16:creationId xmlns:a16="http://schemas.microsoft.com/office/drawing/2014/main" id="{260F092C-69AA-064A-93B4-6E0C16999742}"/>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Implementation Outcomes</a:t>
            </a:r>
          </a:p>
        </p:txBody>
      </p:sp>
    </p:spTree>
    <p:extLst>
      <p:ext uri="{BB962C8B-B14F-4D97-AF65-F5344CB8AC3E}">
        <p14:creationId xmlns:p14="http://schemas.microsoft.com/office/powerpoint/2010/main" val="445327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725A3B-6F1A-564C-97CD-3B07EF63CDA5}"/>
              </a:ext>
            </a:extLst>
          </p:cNvPr>
          <p:cNvSpPr txBox="1"/>
          <p:nvPr/>
        </p:nvSpPr>
        <p:spPr>
          <a:xfrm>
            <a:off x="7351468" y="4990113"/>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Sustainability is highlighted in this image">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3083360073"/>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33">
            <a:extLst>
              <a:ext uri="{FF2B5EF4-FFF2-40B4-BE49-F238E27FC236}">
                <a16:creationId xmlns:a16="http://schemas.microsoft.com/office/drawing/2014/main" id="{AE6D9F87-B135-483B-93B1-B254A6B53CEA}"/>
              </a:ext>
              <a:ext uri="{C183D7F6-B498-43B3-948B-1728B52AA6E4}">
                <adec:decorative xmlns:adec="http://schemas.microsoft.com/office/drawing/2017/decorative" val="1"/>
              </a:ext>
            </a:extLst>
          </p:cNvPr>
          <p:cNvSpPr/>
          <p:nvPr/>
        </p:nvSpPr>
        <p:spPr>
          <a:xfrm>
            <a:off x="1603342" y="1185313"/>
            <a:ext cx="2087217" cy="92375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60" name="Picture 59" descr="Sustainability icon">
            <a:extLst>
              <a:ext uri="{FF2B5EF4-FFF2-40B4-BE49-F238E27FC236}">
                <a16:creationId xmlns:a16="http://schemas.microsoft.com/office/drawing/2014/main" id="{943C208D-1B25-492C-B28E-08955F6A6F8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38109" y="396207"/>
            <a:ext cx="896990" cy="953010"/>
          </a:xfrm>
          <a:prstGeom prst="rect">
            <a:avLst/>
          </a:prstGeom>
        </p:spPr>
      </p:pic>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4047050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7" descr="Table that lists the following items: environment support, funding stability, partnerships, organizational capacity, evaluation, adaptation, communication and strategic planning">
            <a:extLst>
              <a:ext uri="{FF2B5EF4-FFF2-40B4-BE49-F238E27FC236}">
                <a16:creationId xmlns:a16="http://schemas.microsoft.com/office/drawing/2014/main" id="{D41CD9AF-9F39-4C1B-86FD-543906C14EE6}"/>
              </a:ext>
            </a:extLst>
          </p:cNvPr>
          <p:cNvGraphicFramePr/>
          <p:nvPr>
            <p:extLst>
              <p:ext uri="{D42A27DB-BD31-4B8C-83A1-F6EECF244321}">
                <p14:modId xmlns:p14="http://schemas.microsoft.com/office/powerpoint/2010/main" val="1931291093"/>
              </p:ext>
            </p:extLst>
          </p:nvPr>
        </p:nvGraphicFramePr>
        <p:xfrm>
          <a:off x="247382" y="1494833"/>
          <a:ext cx="8649234"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6" descr="Sustainability icon">
            <a:extLst>
              <a:ext uri="{FF2B5EF4-FFF2-40B4-BE49-F238E27FC236}">
                <a16:creationId xmlns:a16="http://schemas.microsoft.com/office/drawing/2014/main" id="{1ED580E5-27B5-417A-B9BF-4B052B6CA53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38109" y="396207"/>
            <a:ext cx="896990" cy="953010"/>
          </a:xfrm>
          <a:prstGeom prst="rect">
            <a:avLst/>
          </a:prstGeom>
        </p:spPr>
      </p:pic>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Sustainability Elements </a:t>
            </a:r>
            <a:endParaRPr lang="en-US" sz="3600" dirty="0"/>
          </a:p>
        </p:txBody>
      </p:sp>
    </p:spTree>
    <p:extLst>
      <p:ext uri="{BB962C8B-B14F-4D97-AF65-F5344CB8AC3E}">
        <p14:creationId xmlns:p14="http://schemas.microsoft.com/office/powerpoint/2010/main" val="1005785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192405" indent="-192405">
              <a:lnSpc>
                <a:spcPct val="150000"/>
              </a:lnSpc>
            </a:pPr>
            <a:r>
              <a:rPr lang="en-US" sz="1200" dirty="0">
                <a:solidFill>
                  <a:schemeClr val="accent1">
                    <a:lumMod val="50000"/>
                  </a:schemeClr>
                </a:solidFill>
                <a:hlinkClick r:id="rId3">
                  <a:extLst>
                    <a:ext uri="{A12FA001-AC4F-418D-AE19-62706E023703}">
                      <ahyp:hlinkClr xmlns:ahyp="http://schemas.microsoft.com/office/drawing/2018/hyperlinkcolor" val="tx"/>
                    </a:ext>
                  </a:extLst>
                </a:hlinkClick>
              </a:rPr>
              <a:t>Cancer Prevention and Control Research Network</a:t>
            </a:r>
            <a:endParaRPr lang="en-US" sz="1200" dirty="0">
              <a:solidFill>
                <a:schemeClr val="accent1">
                  <a:lumMod val="50000"/>
                </a:schemeClr>
              </a:solidFill>
            </a:endParaRPr>
          </a:p>
          <a:p>
            <a:pPr marL="192405" indent="-192405">
              <a:lnSpc>
                <a:spcPct val="150000"/>
              </a:lnSpc>
            </a:pPr>
            <a:r>
              <a:rPr lang="en-US" sz="1200" dirty="0">
                <a:solidFill>
                  <a:schemeClr val="accent1">
                    <a:lumMod val="50000"/>
                  </a:schemeClr>
                </a:solidFill>
                <a:hlinkClick r:id="rId4">
                  <a:extLst>
                    <a:ext uri="{A12FA001-AC4F-418D-AE19-62706E023703}">
                      <ahyp:hlinkClr xmlns:ahyp="http://schemas.microsoft.com/office/drawing/2018/hyperlinkcolor" val="tx"/>
                    </a:ext>
                  </a:extLst>
                </a:hlinkClick>
              </a:rPr>
              <a:t>The Center for Implementation</a:t>
            </a:r>
            <a:endParaRPr lang="en-US" sz="1200" dirty="0">
              <a:solidFill>
                <a:schemeClr val="accent1">
                  <a:lumMod val="50000"/>
                </a:schemeClr>
              </a:solidFill>
            </a:endParaRPr>
          </a:p>
          <a:p>
            <a:pPr marL="192405" indent="-192405">
              <a:lnSpc>
                <a:spcPct val="150000"/>
              </a:lnSpc>
            </a:pPr>
            <a:r>
              <a:rPr lang="en-US" sz="1200" dirty="0">
                <a:solidFill>
                  <a:schemeClr val="accent1">
                    <a:lumMod val="50000"/>
                  </a:schemeClr>
                </a:solidFill>
                <a:hlinkClick r:id="rId5">
                  <a:extLst>
                    <a:ext uri="{A12FA001-AC4F-418D-AE19-62706E023703}">
                      <ahyp:hlinkClr xmlns:ahyp="http://schemas.microsoft.com/office/drawing/2018/hyperlinkcolor" val="tx"/>
                    </a:ext>
                  </a:extLst>
                </a:hlinkClick>
              </a:rPr>
              <a:t>Center for Participatory Research: Engage for Equity Toolkit</a:t>
            </a:r>
            <a:endParaRPr lang="en-US" sz="1200" dirty="0">
              <a:solidFill>
                <a:schemeClr val="accent1">
                  <a:lumMod val="50000"/>
                </a:schemeClr>
              </a:solidFill>
            </a:endParaRPr>
          </a:p>
          <a:p>
            <a:pPr marL="192405" indent="-192405">
              <a:lnSpc>
                <a:spcPct val="150000"/>
              </a:lnSpc>
            </a:pPr>
            <a:r>
              <a:rPr lang="en-US" sz="1200" dirty="0">
                <a:solidFill>
                  <a:schemeClr val="accent1">
                    <a:lumMod val="50000"/>
                  </a:schemeClr>
                </a:solidFill>
                <a:hlinkClick r:id="rId6">
                  <a:extLst>
                    <a:ext uri="{A12FA001-AC4F-418D-AE19-62706E023703}">
                      <ahyp:hlinkClr xmlns:ahyp="http://schemas.microsoft.com/office/drawing/2018/hyperlinkcolor" val="tx"/>
                    </a:ext>
                  </a:extLst>
                </a:hlinkClick>
              </a:rPr>
              <a:t>Comprehensive Cancer Control National Partnership Health Equity Tip Sheet</a:t>
            </a:r>
            <a:endParaRPr lang="en-US" sz="1200" dirty="0">
              <a:solidFill>
                <a:schemeClr val="accent1">
                  <a:lumMod val="50000"/>
                </a:schemeClr>
              </a:solidFill>
            </a:endParaRPr>
          </a:p>
          <a:p>
            <a:pPr marL="192405" indent="-192405">
              <a:lnSpc>
                <a:spcPct val="150000"/>
              </a:lnSpc>
            </a:pPr>
            <a:r>
              <a:rPr lang="en-US" sz="1200" dirty="0">
                <a:solidFill>
                  <a:schemeClr val="accent1">
                    <a:lumMod val="50000"/>
                  </a:schemeClr>
                </a:solidFill>
                <a:hlinkClick r:id="rId7">
                  <a:extLst>
                    <a:ext uri="{A12FA001-AC4F-418D-AE19-62706E023703}">
                      <ahyp:hlinkClr xmlns:ahyp="http://schemas.microsoft.com/office/drawing/2018/hyperlinkcolor" val="tx"/>
                    </a:ext>
                  </a:extLst>
                </a:hlinkClick>
              </a:rPr>
              <a:t>Dissemination and Implementation Resource Guide and Glossary</a:t>
            </a:r>
            <a:endParaRPr lang="en-US" sz="1200" dirty="0">
              <a:solidFill>
                <a:schemeClr val="accent1">
                  <a:lumMod val="50000"/>
                </a:schemeClr>
              </a:solidFill>
            </a:endParaRPr>
          </a:p>
          <a:p>
            <a:pPr marL="192405" indent="-192405">
              <a:lnSpc>
                <a:spcPct val="150000"/>
              </a:lnSpc>
            </a:pPr>
            <a:r>
              <a:rPr lang="en-US" sz="1200" dirty="0">
                <a:hlinkClick r:id="rId8"/>
              </a:rPr>
              <a:t>Freakonomics Postcast: Policymaking Is Not a Science (Yet)</a:t>
            </a:r>
            <a:endParaRPr lang="en-US" sz="1200" dirty="0"/>
          </a:p>
          <a:p>
            <a:pPr marL="192405" indent="-192405"/>
            <a:r>
              <a:rPr lang="en-US" sz="1200" dirty="0">
                <a:solidFill>
                  <a:schemeClr val="accent1">
                    <a:lumMod val="50000"/>
                  </a:schemeClr>
                </a:solidFill>
                <a:hlinkClick r:id="rId9">
                  <a:extLst>
                    <a:ext uri="{A12FA001-AC4F-418D-AE19-62706E023703}">
                      <ahyp:hlinkClr xmlns:ahyp="http://schemas.microsoft.com/office/drawing/2018/hyperlinkcolor" val="tx"/>
                    </a:ext>
                  </a:extLst>
                </a:hlinkClick>
              </a:rPr>
              <a:t>Implementation Science: An Introductory Workshop for Researchers, Clinicians, Policy Makers and Community Members</a:t>
            </a:r>
            <a:endParaRPr lang="en-US" sz="1200" dirty="0">
              <a:solidFill>
                <a:schemeClr val="accent1">
                  <a:lumMod val="50000"/>
                </a:schemeClr>
              </a:solidFill>
            </a:endParaRPr>
          </a:p>
          <a:p>
            <a:pPr marL="192405" indent="-192405"/>
            <a:r>
              <a:rPr lang="en-US" sz="1200" dirty="0">
                <a:solidFill>
                  <a:schemeClr val="accent1">
                    <a:lumMod val="50000"/>
                  </a:schemeClr>
                </a:solidFill>
                <a:hlinkClick r:id="rId10">
                  <a:extLst>
                    <a:ext uri="{A12FA001-AC4F-418D-AE19-62706E023703}">
                      <ahyp:hlinkClr xmlns:ahyp="http://schemas.microsoft.com/office/drawing/2018/hyperlinkcolor" val="tx"/>
                    </a:ext>
                  </a:extLst>
                </a:hlinkClick>
              </a:rPr>
              <a:t>The Journal of Public Health Management and Practice Implementation Science Podcast with Randy Schwartz and Justin Moore</a:t>
            </a:r>
            <a:endParaRPr lang="en-US" sz="1200" dirty="0">
              <a:solidFill>
                <a:schemeClr val="accent1">
                  <a:lumMod val="50000"/>
                </a:schemeClr>
              </a:solidFill>
            </a:endParaRPr>
          </a:p>
          <a:p>
            <a:pPr marL="192405" indent="-192405">
              <a:lnSpc>
                <a:spcPct val="150000"/>
              </a:lnSpc>
            </a:pPr>
            <a:r>
              <a:rPr lang="en-US" sz="1200" dirty="0">
                <a:hlinkClick r:id="rId11"/>
              </a:rPr>
              <a:t>National Cancer Institute Cancer Facts and Figures 2021 </a:t>
            </a:r>
            <a:endParaRPr lang="en-US" sz="1200" dirty="0"/>
          </a:p>
          <a:p>
            <a:pPr marL="192405" indent="-192405">
              <a:lnSpc>
                <a:spcPct val="150000"/>
              </a:lnSpc>
            </a:pPr>
            <a:r>
              <a:rPr lang="en-US" sz="1200" dirty="0">
                <a:hlinkClick r:id="rId12"/>
              </a:rPr>
              <a:t>National Cancer Institute Dispatches from Implementation Science at NCI</a:t>
            </a:r>
            <a:endParaRPr lang="en-US" sz="1200" dirty="0"/>
          </a:p>
        </p:txBody>
      </p:sp>
      <p:sp>
        <p:nvSpPr>
          <p:cNvPr id="4" name="Title 3">
            <a:extLst>
              <a:ext uri="{FF2B5EF4-FFF2-40B4-BE49-F238E27FC236}">
                <a16:creationId xmlns:a16="http://schemas.microsoft.com/office/drawing/2014/main" id="{BA61A5C7-45DF-3A4D-966A-C099BD74CF03}"/>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solidFill>
                  <a:schemeClr val="tx2"/>
                </a:solidFill>
              </a:rPr>
              <a:t>Tools and Supplemental Resources</a:t>
            </a:r>
          </a:p>
        </p:txBody>
      </p:sp>
    </p:spTree>
    <p:extLst>
      <p:ext uri="{BB962C8B-B14F-4D97-AF65-F5344CB8AC3E}">
        <p14:creationId xmlns:p14="http://schemas.microsoft.com/office/powerpoint/2010/main" val="3853354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DFE24-4D82-41CB-9944-B2F35B4BE18F}"/>
              </a:ext>
            </a:extLst>
          </p:cNvPr>
          <p:cNvSpPr>
            <a:spLocks noGrp="1"/>
          </p:cNvSpPr>
          <p:nvPr>
            <p:ph idx="1"/>
          </p:nvPr>
        </p:nvSpPr>
        <p:spPr/>
        <p:txBody>
          <a:bodyPr/>
          <a:lstStyle/>
          <a:p>
            <a:pPr marL="192405" indent="-192405">
              <a:lnSpc>
                <a:spcPct val="150000"/>
              </a:lnSpc>
              <a:spcBef>
                <a:spcPts val="0"/>
              </a:spcBef>
              <a:spcAft>
                <a:spcPts val="0"/>
              </a:spcAft>
              <a:buFont typeface="Arial"/>
              <a:buChar char="•"/>
            </a:pPr>
            <a:r>
              <a:rPr lang="en-US" sz="1200" dirty="0">
                <a:solidFill>
                  <a:schemeClr val="accent1">
                    <a:lumMod val="50000"/>
                  </a:schemeClr>
                </a:solidFill>
                <a:ea typeface="+mn-lt"/>
                <a:cs typeface="+mn-lt"/>
                <a:hlinkClick r:id="rId3"/>
              </a:rPr>
              <a:t>National Cancer Institute Implementation Science Practice Tools</a:t>
            </a:r>
            <a:endParaRPr lang="en-US" sz="1200" dirty="0">
              <a:ea typeface="+mn-lt"/>
              <a:cs typeface="+mn-lt"/>
            </a:endParaRPr>
          </a:p>
          <a:p>
            <a:pPr marL="192405" indent="-192405">
              <a:lnSpc>
                <a:spcPct val="150000"/>
              </a:lnSpc>
              <a:spcBef>
                <a:spcPts val="0"/>
              </a:spcBef>
              <a:spcAft>
                <a:spcPts val="0"/>
              </a:spcAft>
              <a:buFont typeface="Arial"/>
              <a:buChar char="•"/>
            </a:pPr>
            <a:r>
              <a:rPr lang="en-US" sz="1200" dirty="0">
                <a:solidFill>
                  <a:schemeClr val="accent1">
                    <a:lumMod val="50000"/>
                  </a:schemeClr>
                </a:solidFill>
                <a:ea typeface="+mn-lt"/>
                <a:cs typeface="+mn-lt"/>
                <a:hlinkClick r:id="rId4">
                  <a:extLst>
                    <a:ext uri="{A12FA001-AC4F-418D-AE19-62706E023703}">
                      <ahyp:hlinkClr xmlns:ahyp="http://schemas.microsoft.com/office/drawing/2018/hyperlinkcolor" val="tx"/>
                    </a:ext>
                  </a:extLst>
                </a:hlinkClick>
              </a:rPr>
              <a:t>National Cancer Institute Implementation Science Webinars Series</a:t>
            </a:r>
            <a:endParaRPr lang="en-US" sz="1200" dirty="0">
              <a:solidFill>
                <a:schemeClr val="accent1">
                  <a:lumMod val="50000"/>
                </a:schemeClr>
              </a:solidFill>
              <a:ea typeface="+mn-lt"/>
              <a:cs typeface="+mn-lt"/>
            </a:endParaRPr>
          </a:p>
          <a:p>
            <a:pPr marL="192405" indent="-192405">
              <a:lnSpc>
                <a:spcPct val="150000"/>
              </a:lnSpc>
              <a:spcBef>
                <a:spcPts val="0"/>
              </a:spcBef>
              <a:spcAft>
                <a:spcPts val="0"/>
              </a:spcAft>
              <a:buFont typeface="Arial"/>
              <a:buChar char="•"/>
            </a:pPr>
            <a:r>
              <a:rPr lang="en-US" sz="1200" dirty="0">
                <a:solidFill>
                  <a:schemeClr val="accent1">
                    <a:lumMod val="50000"/>
                  </a:schemeClr>
                </a:solidFill>
                <a:ea typeface="+mn-lt"/>
                <a:cs typeface="+mn-lt"/>
                <a:hlinkClick r:id="rId5">
                  <a:extLst>
                    <a:ext uri="{A12FA001-AC4F-418D-AE19-62706E023703}">
                      <ahyp:hlinkClr xmlns:ahyp="http://schemas.microsoft.com/office/drawing/2018/hyperlinkcolor" val="tx"/>
                    </a:ext>
                  </a:extLst>
                </a:hlinkClick>
              </a:rPr>
              <a:t>National Cancer Institute Newsletter: Opportunities to Advance Health Equity through Implementation Science</a:t>
            </a:r>
            <a:endParaRPr lang="en-US" sz="1200" dirty="0">
              <a:solidFill>
                <a:schemeClr val="accent1">
                  <a:lumMod val="50000"/>
                </a:schemeClr>
              </a:solidFill>
              <a:ea typeface="+mn-lt"/>
              <a:cs typeface="+mn-lt"/>
            </a:endParaRPr>
          </a:p>
          <a:p>
            <a:pPr marL="192405" indent="-192405">
              <a:lnSpc>
                <a:spcPct val="150000"/>
              </a:lnSpc>
              <a:spcBef>
                <a:spcPts val="0"/>
              </a:spcBef>
              <a:spcAft>
                <a:spcPts val="0"/>
              </a:spcAft>
              <a:buFont typeface="Arial"/>
              <a:buChar char="•"/>
            </a:pPr>
            <a:r>
              <a:rPr lang="en-US" sz="1200" dirty="0">
                <a:solidFill>
                  <a:schemeClr val="accent1">
                    <a:lumMod val="50000"/>
                  </a:schemeClr>
                </a:solidFill>
                <a:ea typeface="+mn-lt"/>
                <a:cs typeface="+mn-lt"/>
                <a:hlinkClick r:id="rId6">
                  <a:extLst>
                    <a:ext uri="{A12FA001-AC4F-418D-AE19-62706E023703}">
                      <ahyp:hlinkClr xmlns:ahyp="http://schemas.microsoft.com/office/drawing/2018/hyperlinkcolor" val="tx"/>
                    </a:ext>
                  </a:extLst>
                </a:hlinkClick>
              </a:rPr>
              <a:t>National Cancer Institute Orientation to the Science of Dissemination and Implementation Training</a:t>
            </a:r>
            <a:endParaRPr lang="en-US" sz="1200" dirty="0">
              <a:solidFill>
                <a:schemeClr val="accent1">
                  <a:lumMod val="50000"/>
                </a:schemeClr>
              </a:solidFill>
              <a:ea typeface="+mn-lt"/>
              <a:cs typeface="+mn-lt"/>
            </a:endParaRPr>
          </a:p>
          <a:p>
            <a:pPr marL="192405" indent="-192405">
              <a:spcBef>
                <a:spcPts val="0"/>
              </a:spcBef>
              <a:spcAft>
                <a:spcPts val="0"/>
              </a:spcAft>
              <a:buFont typeface="Arial"/>
              <a:buChar char="•"/>
            </a:pPr>
            <a:r>
              <a:rPr lang="en-US" sz="1200" dirty="0">
                <a:ea typeface="+mn-lt"/>
                <a:cs typeface="+mn-lt"/>
                <a:hlinkClick r:id="rId7"/>
              </a:rPr>
              <a:t>National Cancer Institute Training Institute for Dissemination and Implementation Research in Cancer (TIDIRC) Facilitated Course</a:t>
            </a:r>
            <a:endParaRPr lang="en-US" sz="1200" dirty="0">
              <a:ea typeface="+mn-lt"/>
              <a:cs typeface="+mn-lt"/>
            </a:endParaRPr>
          </a:p>
          <a:p>
            <a:pPr marL="192405" indent="-192405">
              <a:lnSpc>
                <a:spcPct val="150000"/>
              </a:lnSpc>
              <a:spcBef>
                <a:spcPts val="0"/>
              </a:spcBef>
              <a:spcAft>
                <a:spcPts val="0"/>
              </a:spcAft>
              <a:buFont typeface="Arial"/>
              <a:buChar char="•"/>
            </a:pPr>
            <a:r>
              <a:rPr lang="en-US" sz="1200" dirty="0">
                <a:ea typeface="+mn-lt"/>
                <a:cs typeface="+mn-lt"/>
                <a:hlinkClick r:id="rId8"/>
              </a:rPr>
              <a:t>National Implementation Research Network</a:t>
            </a:r>
            <a:endParaRPr lang="en-US" sz="1200" dirty="0">
              <a:ea typeface="+mn-lt"/>
              <a:cs typeface="+mn-lt"/>
            </a:endParaRPr>
          </a:p>
          <a:p>
            <a:pPr marL="192405" indent="-192405">
              <a:lnSpc>
                <a:spcPct val="150000"/>
              </a:lnSpc>
              <a:spcBef>
                <a:spcPts val="0"/>
              </a:spcBef>
              <a:spcAft>
                <a:spcPts val="0"/>
              </a:spcAft>
              <a:buFont typeface="Arial"/>
              <a:buChar char="•"/>
            </a:pPr>
            <a:r>
              <a:rPr lang="en-US" sz="1200" dirty="0">
                <a:ea typeface="+mn-lt"/>
                <a:cs typeface="+mn-lt"/>
                <a:hlinkClick r:id="rId9"/>
              </a:rPr>
              <a:t>State Implementation and Scaling-Up of Evidence-Based Practices</a:t>
            </a:r>
            <a:endParaRPr lang="en-US" sz="1200" dirty="0">
              <a:ea typeface="+mn-lt"/>
              <a:cs typeface="+mn-lt"/>
            </a:endParaRPr>
          </a:p>
          <a:p>
            <a:pPr marL="192405" indent="-192405">
              <a:lnSpc>
                <a:spcPct val="150000"/>
              </a:lnSpc>
              <a:spcBef>
                <a:spcPts val="0"/>
              </a:spcBef>
              <a:spcAft>
                <a:spcPts val="0"/>
              </a:spcAft>
              <a:buFont typeface="Arial"/>
              <a:buChar char="•"/>
            </a:pPr>
            <a:r>
              <a:rPr lang="en-US" sz="1200" dirty="0">
                <a:ea typeface="+mn-lt"/>
                <a:cs typeface="+mn-lt"/>
                <a:hlinkClick r:id="rId10"/>
              </a:rPr>
              <a:t>University of California San Francisco Implementation Science Mini Course</a:t>
            </a:r>
            <a:endParaRPr lang="en-US" sz="1200" dirty="0">
              <a:ea typeface="+mn-lt"/>
              <a:cs typeface="+mn-lt"/>
            </a:endParaRPr>
          </a:p>
          <a:p>
            <a:pPr marL="192405" indent="-192405">
              <a:lnSpc>
                <a:spcPct val="150000"/>
              </a:lnSpc>
              <a:spcBef>
                <a:spcPts val="0"/>
              </a:spcBef>
              <a:spcAft>
                <a:spcPts val="0"/>
              </a:spcAft>
              <a:buFont typeface="Arial"/>
            </a:pPr>
            <a:r>
              <a:rPr lang="en-US" sz="1200" dirty="0">
                <a:ea typeface="+mn-lt"/>
                <a:cs typeface="+mn-lt"/>
                <a:hlinkClick r:id="rId11"/>
              </a:rPr>
              <a:t>The Veterans Affairs Quality Enhancement Research Initiative (QUERI) Program</a:t>
            </a:r>
            <a:endParaRPr lang="en-US" sz="1200" dirty="0">
              <a:ea typeface="+mn-lt"/>
              <a:cs typeface="+mn-lt"/>
            </a:endParaRPr>
          </a:p>
        </p:txBody>
      </p:sp>
      <p:sp>
        <p:nvSpPr>
          <p:cNvPr id="2" name="Title 1">
            <a:extLst>
              <a:ext uri="{FF2B5EF4-FFF2-40B4-BE49-F238E27FC236}">
                <a16:creationId xmlns:a16="http://schemas.microsoft.com/office/drawing/2014/main" id="{7ED532CA-B6DC-435B-8543-5CEA25854FF4}"/>
              </a:ext>
            </a:extLst>
          </p:cNvPr>
          <p:cNvSpPr>
            <a:spLocks noGrp="1"/>
          </p:cNvSpPr>
          <p:nvPr>
            <p:ph type="title"/>
          </p:nvPr>
        </p:nvSpPr>
        <p:spPr/>
        <p:txBody>
          <a:bodyPr>
            <a:normAutofit/>
          </a:bodyPr>
          <a:lstStyle/>
          <a:p>
            <a:r>
              <a:rPr lang="en-US" sz="3600" dirty="0">
                <a:solidFill>
                  <a:schemeClr val="tx2"/>
                </a:solidFill>
                <a:latin typeface="Arial"/>
                <a:cs typeface="Arial"/>
              </a:rPr>
              <a:t>Tools and Supplemental Resources</a:t>
            </a:r>
            <a:endParaRPr lang="en-US" sz="3600" b="0" dirty="0">
              <a:solidFill>
                <a:schemeClr val="tx2"/>
              </a:solidFill>
              <a:latin typeface="Arial"/>
              <a:cs typeface="Arial"/>
            </a:endParaRPr>
          </a:p>
        </p:txBody>
      </p:sp>
    </p:spTree>
    <p:extLst>
      <p:ext uri="{BB962C8B-B14F-4D97-AF65-F5344CB8AC3E}">
        <p14:creationId xmlns:p14="http://schemas.microsoft.com/office/powerpoint/2010/main" val="4173126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FAD1B-3CD5-FB4C-8B54-A90F9CF83428}"/>
              </a:ext>
            </a:extLst>
          </p:cNvPr>
          <p:cNvSpPr>
            <a:spLocks noGrp="1"/>
          </p:cNvSpPr>
          <p:nvPr>
            <p:ph idx="1"/>
          </p:nvPr>
        </p:nvSpPr>
        <p:spPr>
          <a:xfrm>
            <a:off x="457200" y="1447800"/>
            <a:ext cx="8229600" cy="3979549"/>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None/>
            </a:pPr>
            <a:r>
              <a:rPr lang="en-US" sz="1200" dirty="0"/>
              <a:t>Bauer, M. S., Damschroder, L., Hagedorn, H., Smith, J., &amp; Kilbourne, A. (2015). An introduction to implementation  </a:t>
            </a:r>
          </a:p>
          <a:p>
            <a:pPr marL="0" indent="0">
              <a:buNone/>
            </a:pPr>
            <a:r>
              <a:rPr lang="en-US" sz="1200" dirty="0"/>
              <a:t>     science for the non-specialist. </a:t>
            </a:r>
            <a:r>
              <a:rPr lang="en-US" sz="1200" i="1" dirty="0"/>
              <a:t>BMC Psychology, </a:t>
            </a:r>
            <a:r>
              <a:rPr lang="en-US" sz="1200" dirty="0"/>
              <a:t>3(1):32. doi: 10.1186/s40359-015-0089-9</a:t>
            </a:r>
          </a:p>
          <a:p>
            <a:pPr marL="0" indent="0">
              <a:buNone/>
            </a:pPr>
            <a:r>
              <a:rPr lang="en-US" sz="1200" dirty="0"/>
              <a:t>Bauer, M.S. &amp; Kirchner, J., (2020). Implementation science: What is it and why should I care? </a:t>
            </a:r>
            <a:r>
              <a:rPr lang="en-US" sz="1200" i="1" dirty="0"/>
              <a:t>Psychiatry Research, </a:t>
            </a:r>
          </a:p>
          <a:p>
            <a:pPr marL="0" indent="0">
              <a:buNone/>
            </a:pPr>
            <a:r>
              <a:rPr lang="en-US" sz="1200" i="1" dirty="0"/>
              <a:t>     283</a:t>
            </a:r>
            <a:r>
              <a:rPr lang="en-US" sz="1200" dirty="0"/>
              <a:t>:112376. doi: 10.1016/j.psychres.2019.04.025</a:t>
            </a:r>
          </a:p>
          <a:p>
            <a:pPr marL="0" indent="0">
              <a:buNone/>
            </a:pPr>
            <a:r>
              <a:rPr lang="en-US" sz="1200" dirty="0"/>
              <a:t>Beidas, R., Lewis, C., &amp; Powell. B. (2018). </a:t>
            </a:r>
            <a:r>
              <a:rPr lang="en-US" sz="1200" i="1" dirty="0"/>
              <a:t>Orientation to dissemination and implementation research in health: </a:t>
            </a:r>
          </a:p>
          <a:p>
            <a:pPr marL="0" indent="0">
              <a:buNone/>
            </a:pPr>
            <a:r>
              <a:rPr lang="en-US" sz="1200" i="1" dirty="0"/>
              <a:t>     Resource guide</a:t>
            </a:r>
            <a:r>
              <a:rPr lang="en-US" sz="1200" dirty="0"/>
              <a:t>. https://cancercontrol.cancer.gov/sites/default/files/2020-05/Orientation-to-DI-Research-in-Health-</a:t>
            </a:r>
          </a:p>
          <a:p>
            <a:pPr marL="0" indent="0">
              <a:buNone/>
            </a:pPr>
            <a:r>
              <a:rPr lang="en-US" sz="1200" dirty="0"/>
              <a:t>     Resource-Guide.pdf</a:t>
            </a:r>
          </a:p>
          <a:p>
            <a:pPr marL="0" indent="0">
              <a:buNone/>
            </a:pPr>
            <a:r>
              <a:rPr lang="en-US" sz="1200" dirty="0"/>
              <a:t>Birken, S. A., Powell, B. J., Shea, C. M. Haines, E. R., Kirk, M. A., Leeman, J., Rohweder, C., Damschroder L.,&amp; </a:t>
            </a:r>
          </a:p>
          <a:p>
            <a:pPr marL="0" indent="0">
              <a:buNone/>
            </a:pPr>
            <a:r>
              <a:rPr lang="en-US" sz="1200" dirty="0"/>
              <a:t>     Presseau, J. (2017). Criteria for selecting implementation science theories and frameworks: Results from an </a:t>
            </a:r>
          </a:p>
          <a:p>
            <a:pPr marL="0" indent="0">
              <a:buNone/>
            </a:pPr>
            <a:r>
              <a:rPr lang="en-US" sz="1200" dirty="0"/>
              <a:t>     international survey. </a:t>
            </a:r>
            <a:r>
              <a:rPr lang="en-US" sz="1200" i="1" dirty="0"/>
              <a:t>Implementation Science 12</a:t>
            </a:r>
            <a:r>
              <a:rPr lang="en-US" sz="1200" dirty="0"/>
              <a:t>(124). https://doi.org/10.1186/s13012-017-0656-y</a:t>
            </a:r>
          </a:p>
          <a:p>
            <a:pPr marL="0" indent="0">
              <a:buNone/>
            </a:pPr>
            <a:r>
              <a:rPr lang="en-US" sz="1200" dirty="0"/>
              <a:t>Brown, C. H., Curran G., Palinkas, L., Aarons, G. A., Wells, K. B., Jones, L., Collins, L. M.,  Duan, N., Mittman, B., </a:t>
            </a:r>
          </a:p>
          <a:p>
            <a:pPr marL="0" indent="0">
              <a:buNone/>
            </a:pPr>
            <a:r>
              <a:rPr lang="en-US" sz="1200" dirty="0"/>
              <a:t>     Wallace, A., Tabak, R., Ducharme, L., Chambers, D., Neta, G., Wiley, T., Landsverk, J., Cheung, K., &amp; Cruden, G. </a:t>
            </a:r>
          </a:p>
          <a:p>
            <a:pPr marL="0" indent="0">
              <a:buNone/>
            </a:pPr>
            <a:r>
              <a:rPr lang="en-US" sz="1200" dirty="0"/>
              <a:t>     (2017). An overview of research and evaluation designs for dissemination and implementation.   </a:t>
            </a:r>
          </a:p>
          <a:p>
            <a:pPr marL="0" indent="0">
              <a:buNone/>
            </a:pPr>
            <a:r>
              <a:rPr lang="en-US" sz="1200" i="1" dirty="0"/>
              <a:t>     Annual Review of Public Health, 38</a:t>
            </a:r>
            <a:r>
              <a:rPr lang="en-US" sz="1200" dirty="0"/>
              <a:t>:1, 1-22. </a:t>
            </a:r>
          </a:p>
          <a:p>
            <a:pPr marL="0" indent="0">
              <a:buNone/>
            </a:pPr>
            <a:r>
              <a:rPr lang="en-US" sz="1200" dirty="0"/>
              <a:t>CFIR Research Team-Center for Clinical Management Research. (n.d.). </a:t>
            </a:r>
            <a:r>
              <a:rPr lang="en-US" sz="1200" i="1" dirty="0"/>
              <a:t>Consolidated framework for implementation </a:t>
            </a:r>
            <a:endParaRPr lang="en-US" sz="1200" dirty="0"/>
          </a:p>
          <a:p>
            <a:pPr marL="0" indent="0">
              <a:buNone/>
            </a:pPr>
            <a:r>
              <a:rPr lang="en-US" sz="1200" i="1" dirty="0"/>
              <a:t>     research</a:t>
            </a:r>
            <a:r>
              <a:rPr lang="en-US" sz="1200" dirty="0"/>
              <a:t>. https://cfirguide.org</a:t>
            </a:r>
          </a:p>
          <a:p>
            <a:pPr marL="0" indent="0">
              <a:buNone/>
            </a:pPr>
            <a:r>
              <a:rPr lang="en-US" sz="1200" dirty="0"/>
              <a:t>Kislov, R., Pope, C., Martin, G.P., &amp; Wilson, P. (2019). Harnessing the power of theorising in implementation </a:t>
            </a:r>
          </a:p>
          <a:p>
            <a:pPr marL="0" indent="0">
              <a:buNone/>
            </a:pPr>
            <a:r>
              <a:rPr lang="en-US" sz="1200" dirty="0"/>
              <a:t>     science. </a:t>
            </a:r>
            <a:r>
              <a:rPr lang="en-US" sz="1200" i="1" dirty="0"/>
              <a:t>Implementation Science, 14</a:t>
            </a:r>
            <a:r>
              <a:rPr lang="en-US" sz="1200" dirty="0"/>
              <a:t>(103). https://doi.org/10.1186/s13012-019-0957-4</a:t>
            </a:r>
          </a:p>
          <a:p>
            <a:pPr marL="0" indent="0">
              <a:lnSpc>
                <a:spcPct val="110000"/>
              </a:lnSpc>
              <a:buNone/>
            </a:pPr>
            <a:r>
              <a:rPr lang="en-US" sz="1200" dirty="0"/>
              <a:t>Lewis, C. C., Boyd, M. R., Walsh-Bailey, C., Lyon, R., Beidas, R., Mittman, B., Aarons, G., Weiner, B., &amp; Chambers, D. </a:t>
            </a:r>
          </a:p>
          <a:p>
            <a:pPr marL="0" indent="0">
              <a:lnSpc>
                <a:spcPct val="110000"/>
              </a:lnSpc>
              <a:buNone/>
            </a:pPr>
            <a:r>
              <a:rPr lang="en-US" sz="1200" dirty="0"/>
              <a:t>     (2020). A systematic review of empirical studies examining mechanisms of implementation in health.  </a:t>
            </a:r>
          </a:p>
          <a:p>
            <a:pPr marL="0" indent="0">
              <a:lnSpc>
                <a:spcPct val="110000"/>
              </a:lnSpc>
              <a:buNone/>
            </a:pPr>
            <a:r>
              <a:rPr lang="en-US" sz="1200" dirty="0"/>
              <a:t>     </a:t>
            </a:r>
            <a:r>
              <a:rPr lang="en-US" sz="1200" i="1" dirty="0"/>
              <a:t>Implementation Science, 15</a:t>
            </a:r>
            <a:r>
              <a:rPr lang="en-US" sz="1200" b="1" dirty="0"/>
              <a:t>(</a:t>
            </a:r>
            <a:r>
              <a:rPr lang="en-US" sz="1200" dirty="0"/>
              <a:t>21</a:t>
            </a:r>
            <a:r>
              <a:rPr lang="en-US" sz="1200" dirty="0">
                <a:solidFill>
                  <a:schemeClr val="tx1">
                    <a:lumMod val="95000"/>
                    <a:lumOff val="5000"/>
                  </a:schemeClr>
                </a:solidFill>
              </a:rPr>
              <a:t>). https://doi.org/10.1186/s13012-020-00983-3</a:t>
            </a:r>
          </a:p>
        </p:txBody>
      </p:sp>
      <p:sp>
        <p:nvSpPr>
          <p:cNvPr id="2" name="Title 1">
            <a:extLst>
              <a:ext uri="{FF2B5EF4-FFF2-40B4-BE49-F238E27FC236}">
                <a16:creationId xmlns:a16="http://schemas.microsoft.com/office/drawing/2014/main" id="{0543EFB7-5519-ED4B-BAB6-9624C743CCB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2104174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139039-3C9D-CB45-8614-CAAB5155A24C}"/>
              </a:ext>
            </a:extLst>
          </p:cNvPr>
          <p:cNvSpPr>
            <a:spLocks noGrp="1"/>
          </p:cNvSpPr>
          <p:nvPr>
            <p:ph idx="1"/>
          </p:nvPr>
        </p:nvSpPr>
        <p:spPr>
          <a:xfrm>
            <a:off x="457200" y="1447800"/>
            <a:ext cx="8229600" cy="4020475"/>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10000"/>
              </a:lnSpc>
              <a:buNone/>
            </a:pPr>
            <a:r>
              <a:rPr lang="en-US" sz="1200" dirty="0"/>
              <a:t>Meissner, H. I., Glasgow, R. E., Vinson, C. A., Chambers, D., Brownson, R., Green, L., Ammerman, A., Weiner, B.,   </a:t>
            </a:r>
          </a:p>
          <a:p>
            <a:pPr marL="0" indent="0">
              <a:lnSpc>
                <a:spcPct val="110000"/>
              </a:lnSpc>
              <a:buNone/>
            </a:pPr>
            <a:r>
              <a:rPr lang="en-US" sz="1200" dirty="0"/>
              <a:t>     Mittman, B. (2013). The U.S. training institute for dissemination and implementation research in health.</a:t>
            </a:r>
          </a:p>
          <a:p>
            <a:pPr marL="0" indent="0">
              <a:lnSpc>
                <a:spcPct val="110000"/>
              </a:lnSpc>
              <a:buNone/>
            </a:pPr>
            <a:r>
              <a:rPr lang="en-US" sz="1200" i="1" dirty="0"/>
              <a:t>     Implementation Science, 8</a:t>
            </a:r>
            <a:r>
              <a:rPr lang="en-US" sz="1200" dirty="0"/>
              <a:t>(12). </a:t>
            </a:r>
            <a:r>
              <a:rPr lang="en-US" sz="1200" dirty="0">
                <a:solidFill>
                  <a:schemeClr val="tx1">
                    <a:lumMod val="95000"/>
                    <a:lumOff val="5000"/>
                  </a:schemeClr>
                </a:solidFill>
              </a:rPr>
              <a:t>https://doi.org/10.1186/1748-5908-8-12. </a:t>
            </a:r>
            <a:endParaRPr lang="en-US" sz="1200" dirty="0"/>
          </a:p>
          <a:p>
            <a:pPr marL="0" indent="0">
              <a:lnSpc>
                <a:spcPct val="110000"/>
              </a:lnSpc>
              <a:buNone/>
            </a:pPr>
            <a:r>
              <a:rPr lang="en-US" sz="1200" dirty="0"/>
              <a:t>National Cancer Institute. (2019). </a:t>
            </a:r>
            <a:r>
              <a:rPr lang="en-US" sz="1200" i="1" dirty="0"/>
              <a:t>Implementation science at a glance: A guide for cancer control practitioners. </a:t>
            </a:r>
            <a:r>
              <a:rPr lang="en-US" sz="1200" dirty="0"/>
              <a:t>https://cancercontrol.cancer.gov/sites/default/files/2020-07/NCI-ISaaG-Workbook.pdf</a:t>
            </a:r>
          </a:p>
          <a:p>
            <a:pPr marL="0" indent="0">
              <a:lnSpc>
                <a:spcPct val="110000"/>
              </a:lnSpc>
              <a:buNone/>
            </a:pPr>
            <a:r>
              <a:rPr lang="en-US" sz="1200" dirty="0">
                <a:solidFill>
                  <a:schemeClr val="tx2"/>
                </a:solidFill>
              </a:rPr>
              <a:t>Paskett, E. D., Pennell, M. L., Ruffin, M. T., Weghorst, C. M., Lu, B., Hade, E. M., Peng, J., Bernardo, B. M., &amp; </a:t>
            </a:r>
          </a:p>
          <a:p>
            <a:pPr marL="0" indent="0">
              <a:lnSpc>
                <a:spcPct val="110000"/>
              </a:lnSpc>
              <a:buNone/>
            </a:pPr>
            <a:r>
              <a:rPr lang="en-US" sz="1200" dirty="0">
                <a:solidFill>
                  <a:schemeClr val="tx2"/>
                </a:solidFill>
              </a:rPr>
              <a:t>     Wewers, M. E. (2020). A Multi-level Model to Understand Cervical Cancer Disparities in Appalachia. </a:t>
            </a:r>
            <a:r>
              <a:rPr lang="en-US" sz="1200" i="1" dirty="0">
                <a:solidFill>
                  <a:schemeClr val="tx2"/>
                </a:solidFill>
              </a:rPr>
              <a:t>Cancer   </a:t>
            </a:r>
            <a:endParaRPr lang="en-US" sz="1200" dirty="0">
              <a:solidFill>
                <a:schemeClr val="tx2"/>
              </a:solidFill>
            </a:endParaRPr>
          </a:p>
          <a:p>
            <a:pPr marL="0" indent="0">
              <a:lnSpc>
                <a:spcPct val="110000"/>
              </a:lnSpc>
              <a:buNone/>
            </a:pPr>
            <a:r>
              <a:rPr lang="en-US" sz="1200" i="1" dirty="0">
                <a:solidFill>
                  <a:schemeClr val="tx2"/>
                </a:solidFill>
              </a:rPr>
              <a:t>     prevention research (Philadelphia, Pa.)</a:t>
            </a:r>
            <a:r>
              <a:rPr lang="en-US" sz="1200" dirty="0">
                <a:solidFill>
                  <a:schemeClr val="tx2"/>
                </a:solidFill>
              </a:rPr>
              <a:t>, </a:t>
            </a:r>
            <a:r>
              <a:rPr lang="en-US" sz="1200" i="1" dirty="0">
                <a:solidFill>
                  <a:schemeClr val="tx2"/>
                </a:solidFill>
              </a:rPr>
              <a:t>13</a:t>
            </a:r>
            <a:r>
              <a:rPr lang="en-US" sz="1200" dirty="0">
                <a:solidFill>
                  <a:schemeClr val="tx2"/>
                </a:solidFill>
              </a:rPr>
              <a:t>(3), 223–228. </a:t>
            </a:r>
          </a:p>
          <a:p>
            <a:pPr marL="0" indent="0">
              <a:lnSpc>
                <a:spcPct val="110000"/>
              </a:lnSpc>
              <a:buNone/>
            </a:pPr>
            <a:r>
              <a:rPr lang="en-US" sz="1200" dirty="0">
                <a:solidFill>
                  <a:schemeClr val="tx2"/>
                </a:solidFill>
              </a:rPr>
              <a:t>Proctor, E. K., Powell, B. J. &amp; McMillen, J. C. (2013). Implementation strategies: Recommendations for specifying and </a:t>
            </a:r>
          </a:p>
          <a:p>
            <a:pPr marL="0" indent="0">
              <a:lnSpc>
                <a:spcPct val="110000"/>
              </a:lnSpc>
              <a:buNone/>
            </a:pPr>
            <a:r>
              <a:rPr lang="en-US" sz="1200" dirty="0">
                <a:solidFill>
                  <a:schemeClr val="tx2"/>
                </a:solidFill>
              </a:rPr>
              <a:t>     reporting. </a:t>
            </a:r>
            <a:r>
              <a:rPr lang="en-US" sz="1200" i="1" dirty="0">
                <a:solidFill>
                  <a:schemeClr val="tx2"/>
                </a:solidFill>
              </a:rPr>
              <a:t>Implementation Science, 8</a:t>
            </a:r>
            <a:r>
              <a:rPr lang="en-US" sz="1200" dirty="0">
                <a:solidFill>
                  <a:schemeClr val="tx2"/>
                </a:solidFill>
              </a:rPr>
              <a:t>(139). https://doi.org/10.1186/1748-5908-8-139 </a:t>
            </a:r>
          </a:p>
          <a:p>
            <a:pPr marL="0" indent="0">
              <a:buNone/>
            </a:pPr>
            <a:r>
              <a:rPr lang="en-US" sz="1200" dirty="0">
                <a:solidFill>
                  <a:schemeClr val="tx2"/>
                </a:solidFill>
                <a:ea typeface="+mn-lt"/>
                <a:cs typeface="+mn-lt"/>
              </a:rPr>
              <a:t>Schackman, B. R. (2010). Implementation science for the prevention and treatment of HIV/AIDS. </a:t>
            </a:r>
            <a:r>
              <a:rPr lang="en-US" sz="1200" i="1" dirty="0">
                <a:solidFill>
                  <a:schemeClr val="tx2"/>
                </a:solidFill>
                <a:ea typeface="+mn-lt"/>
                <a:cs typeface="+mn-lt"/>
              </a:rPr>
              <a:t>Journal of Acquired </a:t>
            </a:r>
            <a:endParaRPr lang="en-US" sz="1200" dirty="0">
              <a:solidFill>
                <a:schemeClr val="tx2"/>
              </a:solidFill>
              <a:ea typeface="+mn-lt"/>
              <a:cs typeface="+mn-lt"/>
            </a:endParaRPr>
          </a:p>
          <a:p>
            <a:pPr marL="0" indent="0">
              <a:buNone/>
            </a:pPr>
            <a:r>
              <a:rPr lang="en-US" sz="1200" i="1" dirty="0">
                <a:solidFill>
                  <a:schemeClr val="tx2"/>
                </a:solidFill>
                <a:ea typeface="+mn-lt"/>
                <a:cs typeface="+mn-lt"/>
              </a:rPr>
              <a:t>     Immune Deficiency Syndromes, 55 Suppl 1</a:t>
            </a:r>
            <a:r>
              <a:rPr lang="en-US" sz="1200" dirty="0">
                <a:solidFill>
                  <a:schemeClr val="tx2"/>
                </a:solidFill>
                <a:ea typeface="+mn-lt"/>
                <a:cs typeface="+mn-lt"/>
              </a:rPr>
              <a:t>(Suppl 1):S27-31. doi: 10.1097/QAI.0b013e3181f9c1da</a:t>
            </a:r>
          </a:p>
          <a:p>
            <a:pPr marL="0" indent="0">
              <a:buNone/>
            </a:pPr>
            <a:r>
              <a:rPr lang="en-US" sz="1200" dirty="0">
                <a:solidFill>
                  <a:schemeClr val="tx2"/>
                </a:solidFill>
                <a:ea typeface="+mn-lt"/>
                <a:cs typeface="+mn-lt"/>
              </a:rPr>
              <a:t>Singal, A. G., Higgins, P. D., &amp; Waljee, A. K. (2014). A primer on effectiveness and efficacy trials. </a:t>
            </a:r>
            <a:r>
              <a:rPr lang="en-US" sz="1200" i="1" dirty="0">
                <a:solidFill>
                  <a:schemeClr val="tx2"/>
                </a:solidFill>
                <a:ea typeface="+mn-lt"/>
                <a:cs typeface="+mn-lt"/>
              </a:rPr>
              <a:t>Clinical and </a:t>
            </a:r>
            <a:endParaRPr lang="en-US" sz="1200" dirty="0">
              <a:solidFill>
                <a:schemeClr val="tx2"/>
              </a:solidFill>
              <a:ea typeface="+mn-lt"/>
              <a:cs typeface="+mn-lt"/>
            </a:endParaRPr>
          </a:p>
          <a:p>
            <a:pPr marL="0" indent="0">
              <a:buNone/>
            </a:pPr>
            <a:r>
              <a:rPr lang="en-US" sz="1200" i="1" dirty="0">
                <a:solidFill>
                  <a:schemeClr val="tx2"/>
                </a:solidFill>
                <a:ea typeface="+mn-lt"/>
                <a:cs typeface="+mn-lt"/>
              </a:rPr>
              <a:t>     Translational Gastroenterology</a:t>
            </a:r>
            <a:r>
              <a:rPr lang="en-US" sz="1200" dirty="0">
                <a:solidFill>
                  <a:schemeClr val="tx2"/>
                </a:solidFill>
                <a:ea typeface="+mn-lt"/>
                <a:cs typeface="+mn-lt"/>
              </a:rPr>
              <a:t>, </a:t>
            </a:r>
            <a:r>
              <a:rPr lang="en-US" sz="1200" i="1" dirty="0">
                <a:solidFill>
                  <a:schemeClr val="tx2"/>
                </a:solidFill>
                <a:ea typeface="+mn-lt"/>
                <a:cs typeface="+mn-lt"/>
              </a:rPr>
              <a:t>5</a:t>
            </a:r>
            <a:r>
              <a:rPr lang="en-US" sz="1200" dirty="0">
                <a:solidFill>
                  <a:schemeClr val="tx2"/>
                </a:solidFill>
                <a:ea typeface="+mn-lt"/>
                <a:cs typeface="+mn-lt"/>
              </a:rPr>
              <a:t>(1), e45. doi: 10.1038/ctg.2013.13</a:t>
            </a:r>
          </a:p>
          <a:p>
            <a:pPr marL="0" indent="0">
              <a:buNone/>
            </a:pPr>
            <a:r>
              <a:rPr lang="en-US" sz="1200" dirty="0">
                <a:solidFill>
                  <a:schemeClr val="tx2"/>
                </a:solidFill>
                <a:ea typeface="+mn-lt"/>
                <a:cs typeface="+mn-lt"/>
              </a:rPr>
              <a:t>University of Washington (n.d). </a:t>
            </a:r>
            <a:r>
              <a:rPr lang="en-US" sz="1200" i="1" dirty="0">
                <a:solidFill>
                  <a:schemeClr val="tx2"/>
                </a:solidFill>
                <a:ea typeface="+mn-lt"/>
                <a:cs typeface="+mn-lt"/>
              </a:rPr>
              <a:t>What is implementation science? </a:t>
            </a:r>
            <a:endParaRPr lang="en-US" sz="1200" dirty="0">
              <a:solidFill>
                <a:schemeClr val="tx2"/>
              </a:solidFill>
              <a:ea typeface="+mn-lt"/>
              <a:cs typeface="+mn-lt"/>
            </a:endParaRPr>
          </a:p>
          <a:p>
            <a:pPr marL="0" indent="0">
              <a:buNone/>
            </a:pPr>
            <a:r>
              <a:rPr lang="en-US" sz="1200" dirty="0">
                <a:solidFill>
                  <a:schemeClr val="tx2"/>
                </a:solidFill>
                <a:ea typeface="+mn-lt"/>
                <a:cs typeface="+mn-lt"/>
              </a:rPr>
              <a:t>     https://impsciuw.org/implementation-science/learn/implementation-science-overview/.</a:t>
            </a:r>
          </a:p>
        </p:txBody>
      </p:sp>
      <p:sp>
        <p:nvSpPr>
          <p:cNvPr id="2" name="Title 1">
            <a:extLst>
              <a:ext uri="{FF2B5EF4-FFF2-40B4-BE49-F238E27FC236}">
                <a16:creationId xmlns:a16="http://schemas.microsoft.com/office/drawing/2014/main" id="{3A4D018D-9E9E-4A4F-97AE-7DA9518461A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155007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9235EB-CFE8-2549-B847-0F17118B3976}"/>
              </a:ext>
            </a:extLst>
          </p:cNvPr>
          <p:cNvSpPr>
            <a:spLocks noGrp="1"/>
          </p:cNvSpPr>
          <p:nvPr>
            <p:ph idx="1"/>
          </p:nvPr>
        </p:nvSpPr>
        <p:spPr/>
        <p:txBody>
          <a:bodyPr>
            <a:normAutofit/>
          </a:bodyPr>
          <a:lstStyle/>
          <a:p>
            <a:pPr marL="0" lvl="0" indent="0">
              <a:buNone/>
            </a:pPr>
            <a:r>
              <a:rPr lang="en-US" sz="2400" dirty="0">
                <a:solidFill>
                  <a:schemeClr val="tx1"/>
                </a:solidFill>
                <a:latin typeface="Arial"/>
                <a:cs typeface="Arial"/>
              </a:rPr>
              <a:t>Increase cancer control practitioners’ knowledge of and capacity for </a:t>
            </a:r>
            <a:r>
              <a:rPr lang="en-US" sz="2400" b="1" dirty="0">
                <a:solidFill>
                  <a:srgbClr val="0097DA"/>
                </a:solidFill>
                <a:latin typeface="Arial"/>
                <a:cs typeface="Arial"/>
              </a:rPr>
              <a:t>implementing and optimizing cancer screening evidence-based interventions </a:t>
            </a:r>
            <a:r>
              <a:rPr lang="en-US" sz="2400" dirty="0">
                <a:solidFill>
                  <a:schemeClr val="tx1"/>
                </a:solidFill>
                <a:latin typeface="Arial"/>
                <a:cs typeface="Arial"/>
              </a:rPr>
              <a:t>(EBIs) that fit within their unique context</a:t>
            </a:r>
            <a:endParaRPr lang="en-US" dirty="0">
              <a:solidFill>
                <a:schemeClr val="tx1"/>
              </a:solidFill>
              <a:latin typeface="Arial"/>
              <a:cs typeface="Arial"/>
            </a:endParaRPr>
          </a:p>
          <a:p>
            <a:pPr marL="0" indent="0">
              <a:buNone/>
            </a:pPr>
            <a:endParaRPr lang="en-US" sz="2400" dirty="0">
              <a:solidFill>
                <a:schemeClr val="tx1"/>
              </a:solidFill>
              <a:latin typeface="Arial"/>
              <a:cs typeface="Arial"/>
            </a:endParaRPr>
          </a:p>
          <a:p>
            <a:pPr marL="0" lvl="0" indent="0">
              <a:buNone/>
            </a:pPr>
            <a:r>
              <a:rPr lang="en-US" sz="2400" dirty="0">
                <a:solidFill>
                  <a:schemeClr val="tx1"/>
                </a:solidFill>
                <a:latin typeface="Arial" panose="020B0604020202020204" pitchFamily="34" charset="0"/>
                <a:cs typeface="Arial" panose="020B0604020202020204" pitchFamily="34" charset="0"/>
              </a:rPr>
              <a:t>Provide the knowledge, tools and hands-on experience for learners to conduct implementation science in their settings</a:t>
            </a:r>
            <a:endParaRPr lang="en-US" dirty="0">
              <a:solidFill>
                <a:schemeClr val="tx1"/>
              </a:solidFill>
              <a:cs typeface="Arial"/>
            </a:endParaRPr>
          </a:p>
        </p:txBody>
      </p:sp>
      <p:sp>
        <p:nvSpPr>
          <p:cNvPr id="2" name="Title 1">
            <a:extLst>
              <a:ext uri="{FF2B5EF4-FFF2-40B4-BE49-F238E27FC236}">
                <a16:creationId xmlns:a16="http://schemas.microsoft.com/office/drawing/2014/main" id="{E9708592-0698-7E44-89D7-0F152A4D874B}"/>
              </a:ext>
            </a:extLst>
          </p:cNvPr>
          <p:cNvSpPr>
            <a:spLocks noGrp="1"/>
          </p:cNvSpPr>
          <p:nvPr>
            <p:ph type="title"/>
          </p:nvPr>
        </p:nvSpPr>
        <p:spPr/>
        <p:txBody>
          <a:bodyPr>
            <a:normAutofit/>
          </a:bodyPr>
          <a:lstStyle/>
          <a:p>
            <a:r>
              <a:rPr lang="en-US" sz="3600" dirty="0">
                <a:solidFill>
                  <a:schemeClr val="tx1"/>
                </a:solidFill>
                <a:latin typeface="Arial"/>
                <a:cs typeface="Arial"/>
              </a:rPr>
              <a:t>Purpose</a:t>
            </a:r>
          </a:p>
        </p:txBody>
      </p:sp>
    </p:spTree>
    <p:extLst>
      <p:ext uri="{BB962C8B-B14F-4D97-AF65-F5344CB8AC3E}">
        <p14:creationId xmlns:p14="http://schemas.microsoft.com/office/powerpoint/2010/main" val="2151668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735C34-01EB-431B-B8BD-B57C36FE486E}"/>
              </a:ext>
            </a:extLst>
          </p:cNvPr>
          <p:cNvSpPr>
            <a:spLocks noGrp="1"/>
          </p:cNvSpPr>
          <p:nvPr>
            <p:ph sz="half" idx="2"/>
          </p:nvPr>
        </p:nvSpPr>
        <p:spPr>
          <a:xfrm>
            <a:off x="558800" y="2413000"/>
            <a:ext cx="7848600" cy="3022599"/>
          </a:xfrm>
        </p:spPr>
        <p:txBody>
          <a:bodyPr vert="horz" wrap="square" lIns="91440" tIns="45720" rIns="91440" bIns="45720" numCol="1" anchor="ctr" anchorCtr="0" compatLnSpc="1">
            <a:prstTxWarp prst="textNoShape">
              <a:avLst/>
            </a:prstTxWarp>
          </a:bodyPr>
          <a:lstStyle/>
          <a:p>
            <a:pPr marL="0" indent="0">
              <a:lnSpc>
                <a:spcPct val="130000"/>
              </a:lnSpc>
              <a:spcBef>
                <a:spcPts val="0"/>
              </a:spcBef>
              <a:spcAft>
                <a:spcPts val="0"/>
              </a:spcAft>
              <a:buNone/>
            </a:pPr>
            <a:r>
              <a:rPr lang="en-US" sz="2000" b="1" u="sng" dirty="0">
                <a:solidFill>
                  <a:schemeClr val="tx2"/>
                </a:solidFill>
                <a:ea typeface="+mn-lt"/>
                <a:cs typeface="+mn-lt"/>
              </a:rPr>
              <a:t>PI:</a:t>
            </a:r>
          </a:p>
          <a:p>
            <a:pPr marL="0" indent="0">
              <a:lnSpc>
                <a:spcPct val="130000"/>
              </a:lnSpc>
              <a:spcBef>
                <a:spcPts val="0"/>
              </a:spcBef>
              <a:spcAft>
                <a:spcPts val="0"/>
              </a:spcAft>
              <a:buNone/>
            </a:pPr>
            <a:r>
              <a:rPr lang="en-US" sz="2000" dirty="0">
                <a:solidFill>
                  <a:schemeClr val="tx2"/>
                </a:solidFill>
                <a:ea typeface="+mn-lt"/>
                <a:cs typeface="+mn-lt"/>
              </a:rPr>
              <a:t>Mandi L. Pratt-Chapman PhD</a:t>
            </a:r>
          </a:p>
          <a:p>
            <a:pPr marL="0" indent="0">
              <a:lnSpc>
                <a:spcPct val="130000"/>
              </a:lnSpc>
              <a:spcBef>
                <a:spcPts val="0"/>
              </a:spcBef>
              <a:spcAft>
                <a:spcPts val="0"/>
              </a:spcAft>
              <a:buNone/>
            </a:pPr>
            <a:r>
              <a:rPr lang="en-US" sz="2000" b="1" u="sng" dirty="0">
                <a:solidFill>
                  <a:schemeClr val="tx2"/>
                </a:solidFill>
                <a:ea typeface="+mn-lt"/>
                <a:cs typeface="+mn-lt"/>
              </a:rPr>
              <a:t>Staff:   </a:t>
            </a:r>
          </a:p>
          <a:p>
            <a:pPr marL="0" indent="0">
              <a:lnSpc>
                <a:spcPct val="130000"/>
              </a:lnSpc>
              <a:spcBef>
                <a:spcPts val="0"/>
              </a:spcBef>
              <a:spcAft>
                <a:spcPts val="0"/>
              </a:spcAft>
              <a:buNone/>
            </a:pPr>
            <a:r>
              <a:rPr lang="en-US" sz="2000" dirty="0">
                <a:solidFill>
                  <a:schemeClr val="tx2"/>
                </a:solidFill>
                <a:ea typeface="+mn-lt"/>
                <a:cs typeface="+mn-lt"/>
              </a:rPr>
              <a:t>Sarah Adler</a:t>
            </a:r>
          </a:p>
          <a:p>
            <a:pPr marL="0" indent="0">
              <a:lnSpc>
                <a:spcPct val="130000"/>
              </a:lnSpc>
              <a:spcBef>
                <a:spcPts val="0"/>
              </a:spcBef>
              <a:spcAft>
                <a:spcPts val="0"/>
              </a:spcAft>
              <a:buNone/>
            </a:pPr>
            <a:r>
              <a:rPr lang="en-US" sz="2000" dirty="0">
                <a:solidFill>
                  <a:schemeClr val="tx2"/>
                </a:solidFill>
                <a:ea typeface="+mn-lt"/>
                <a:cs typeface="+mn-lt"/>
              </a:rPr>
              <a:t>Joseph Astorino</a:t>
            </a:r>
          </a:p>
          <a:p>
            <a:pPr marL="0" indent="0">
              <a:lnSpc>
                <a:spcPct val="130000"/>
              </a:lnSpc>
              <a:spcBef>
                <a:spcPts val="0"/>
              </a:spcBef>
              <a:spcAft>
                <a:spcPts val="0"/>
              </a:spcAft>
              <a:buNone/>
            </a:pPr>
            <a:r>
              <a:rPr lang="en-US" sz="2000" dirty="0">
                <a:solidFill>
                  <a:schemeClr val="tx2"/>
                </a:solidFill>
                <a:ea typeface="+mn-lt"/>
                <a:cs typeface="+mn-lt"/>
              </a:rPr>
              <a:t>Leila Habib</a:t>
            </a:r>
          </a:p>
          <a:p>
            <a:pPr marL="0" indent="0">
              <a:lnSpc>
                <a:spcPct val="130000"/>
              </a:lnSpc>
              <a:spcBef>
                <a:spcPts val="0"/>
              </a:spcBef>
              <a:spcAft>
                <a:spcPts val="0"/>
              </a:spcAft>
              <a:buNone/>
            </a:pPr>
            <a:r>
              <a:rPr lang="en-US" sz="2000" dirty="0">
                <a:solidFill>
                  <a:schemeClr val="tx2"/>
                </a:solidFill>
                <a:ea typeface="+mn-lt"/>
                <a:cs typeface="+mn-lt"/>
              </a:rPr>
              <a:t>Sarah Kerch</a:t>
            </a:r>
          </a:p>
          <a:p>
            <a:pPr marL="0" indent="0">
              <a:lnSpc>
                <a:spcPct val="130000"/>
              </a:lnSpc>
              <a:spcBef>
                <a:spcPts val="0"/>
              </a:spcBef>
              <a:spcAft>
                <a:spcPts val="0"/>
              </a:spcAft>
              <a:buNone/>
            </a:pPr>
            <a:r>
              <a:rPr lang="en-US" sz="2000" b="1" u="sng" dirty="0">
                <a:solidFill>
                  <a:schemeClr val="tx2"/>
                </a:solidFill>
                <a:ea typeface="+mn-lt"/>
                <a:cs typeface="+mn-lt"/>
              </a:rPr>
              <a:t>Workgroup Members: </a:t>
            </a:r>
          </a:p>
          <a:p>
            <a:pPr marL="0" indent="0">
              <a:lnSpc>
                <a:spcPct val="130000"/>
              </a:lnSpc>
              <a:spcBef>
                <a:spcPts val="0"/>
              </a:spcBef>
              <a:spcAft>
                <a:spcPts val="0"/>
              </a:spcAft>
              <a:buNone/>
            </a:pPr>
            <a:r>
              <a:rPr lang="en-US" sz="2000" dirty="0">
                <a:solidFill>
                  <a:schemeClr val="tx2"/>
                </a:solidFill>
                <a:ea typeface="+mn-lt"/>
                <a:cs typeface="+mn-lt"/>
              </a:rPr>
              <a:t>Shauntay Davis-Patterson</a:t>
            </a:r>
          </a:p>
          <a:p>
            <a:pPr marL="0" indent="0">
              <a:lnSpc>
                <a:spcPct val="130000"/>
              </a:lnSpc>
              <a:spcBef>
                <a:spcPts val="0"/>
              </a:spcBef>
              <a:spcAft>
                <a:spcPts val="0"/>
              </a:spcAft>
              <a:buNone/>
            </a:pPr>
            <a:r>
              <a:rPr lang="en-US" sz="2000" dirty="0">
                <a:solidFill>
                  <a:schemeClr val="tx2"/>
                </a:solidFill>
                <a:ea typeface="+mn-lt"/>
                <a:cs typeface="+mn-lt"/>
              </a:rPr>
              <a:t>Caleb Levell</a:t>
            </a:r>
          </a:p>
          <a:p>
            <a:pPr marL="0" indent="0" algn="ctr">
              <a:lnSpc>
                <a:spcPct val="130000"/>
              </a:lnSpc>
              <a:buNone/>
            </a:pPr>
            <a:endParaRPr lang="en-US" sz="2000" dirty="0"/>
          </a:p>
          <a:p>
            <a:pPr marL="0" indent="0" algn="ctr">
              <a:lnSpc>
                <a:spcPct val="130000"/>
              </a:lnSpc>
              <a:spcBef>
                <a:spcPts val="0"/>
              </a:spcBef>
              <a:spcAft>
                <a:spcPts val="0"/>
              </a:spcAft>
              <a:buNone/>
            </a:pPr>
            <a:endParaRPr lang="en-US" dirty="0">
              <a:solidFill>
                <a:schemeClr val="tx2"/>
              </a:solidFill>
              <a:ea typeface="+mn-lt"/>
              <a:cs typeface="+mn-lt"/>
            </a:endParaRPr>
          </a:p>
        </p:txBody>
      </p:sp>
      <p:sp>
        <p:nvSpPr>
          <p:cNvPr id="2" name="Title 1">
            <a:extLst>
              <a:ext uri="{FF2B5EF4-FFF2-40B4-BE49-F238E27FC236}">
                <a16:creationId xmlns:a16="http://schemas.microsoft.com/office/drawing/2014/main" id="{D5B6FFCE-6FEE-1947-9AAE-6ABEB472C15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Acknowledgments</a:t>
            </a:r>
          </a:p>
        </p:txBody>
      </p:sp>
    </p:spTree>
    <p:extLst>
      <p:ext uri="{BB962C8B-B14F-4D97-AF65-F5344CB8AC3E}">
        <p14:creationId xmlns:p14="http://schemas.microsoft.com/office/powerpoint/2010/main" val="303974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lstStyle/>
          <a:p>
            <a:pPr marL="257175" lvl="1" indent="0">
              <a:lnSpc>
                <a:spcPct val="150000"/>
              </a:lnSpc>
              <a:spcBef>
                <a:spcPts val="0"/>
              </a:spcBef>
              <a:spcAft>
                <a:spcPts val="200"/>
              </a:spcAft>
              <a:buNone/>
            </a:pPr>
            <a:r>
              <a:rPr lang="en-US" sz="2400" dirty="0">
                <a:solidFill>
                  <a:schemeClr val="tx1"/>
                </a:solidFill>
                <a:ea typeface="+mn-lt"/>
                <a:cs typeface="+mn-lt"/>
              </a:rPr>
              <a:t>Intro to Cancer Control Implementation Science Base Camp</a:t>
            </a:r>
            <a:endParaRPr lang="en-US" sz="1550" dirty="0">
              <a:solidFill>
                <a:schemeClr val="tx1"/>
              </a:solidFill>
              <a:cs typeface="Arial"/>
            </a:endParaRP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204148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42DDD-E6A1-1547-842C-CDE082FBFCA0}"/>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457200" lvl="0" indent="-457200">
              <a:lnSpc>
                <a:spcPct val="150000"/>
              </a:lnSpc>
              <a:spcAft>
                <a:spcPts val="200"/>
              </a:spcAft>
              <a:buAutoNum type="arabicPeriod"/>
            </a:pPr>
            <a:r>
              <a:rPr lang="en-US" sz="2400" dirty="0"/>
              <a:t>Define basic implementation science terms</a:t>
            </a:r>
          </a:p>
          <a:p>
            <a:pPr marL="457200" lvl="0" indent="-457200">
              <a:lnSpc>
                <a:spcPct val="150000"/>
              </a:lnSpc>
              <a:spcAft>
                <a:spcPts val="200"/>
              </a:spcAft>
              <a:buAutoNum type="arabicPeriod"/>
            </a:pPr>
            <a:r>
              <a:rPr lang="en-US" sz="2400" dirty="0"/>
              <a:t>Establish a high-level understanding of how implementation science can be used to improve cancer screening</a:t>
            </a:r>
          </a:p>
          <a:p>
            <a:pPr marL="457200" lvl="0" indent="-457200">
              <a:lnSpc>
                <a:spcPct val="150000"/>
              </a:lnSpc>
              <a:spcAft>
                <a:spcPts val="200"/>
              </a:spcAft>
              <a:buAutoNum type="arabicPeriod"/>
            </a:pPr>
            <a:r>
              <a:rPr lang="en-US" sz="2400" dirty="0"/>
              <a:t>Describe how to implement evidence-based interventions through a health equity lens</a:t>
            </a:r>
          </a:p>
        </p:txBody>
      </p:sp>
      <p:pic>
        <p:nvPicPr>
          <p:cNvPr id="4" name="Picture 4" descr="Books and a laptop on the table">
            <a:extLst>
              <a:ext uri="{FF2B5EF4-FFF2-40B4-BE49-F238E27FC236}">
                <a16:creationId xmlns:a16="http://schemas.microsoft.com/office/drawing/2014/main" id="{9CF5287A-2472-4845-8A73-83F2848D1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178" y="248729"/>
            <a:ext cx="1887188" cy="1254153"/>
          </a:xfrm>
          <a:prstGeom prst="rect">
            <a:avLst/>
          </a:prstGeom>
        </p:spPr>
      </p:pic>
      <p:sp>
        <p:nvSpPr>
          <p:cNvPr id="2" name="Title 1">
            <a:extLst>
              <a:ext uri="{FF2B5EF4-FFF2-40B4-BE49-F238E27FC236}">
                <a16:creationId xmlns:a16="http://schemas.microsoft.com/office/drawing/2014/main" id="{C5DD4533-3232-D540-9895-29A500379ABB}"/>
              </a:ext>
            </a:extLst>
          </p:cNvPr>
          <p:cNvSpPr>
            <a:spLocks noGrp="1"/>
          </p:cNvSpPr>
          <p:nvPr>
            <p:ph type="title"/>
          </p:nvPr>
        </p:nvSpPr>
        <p:spPr>
          <a:xfrm>
            <a:off x="2436419" y="304800"/>
            <a:ext cx="6250381"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Learning Objectives</a:t>
            </a:r>
          </a:p>
        </p:txBody>
      </p:sp>
    </p:spTree>
    <p:extLst>
      <p:ext uri="{BB962C8B-B14F-4D97-AF65-F5344CB8AC3E}">
        <p14:creationId xmlns:p14="http://schemas.microsoft.com/office/powerpoint/2010/main" val="420339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63F92E-AFE7-9F49-A9E6-14F2B7B6C72E}"/>
              </a:ext>
            </a:extLst>
          </p:cNvPr>
          <p:cNvSpPr txBox="1"/>
          <p:nvPr/>
        </p:nvSpPr>
        <p:spPr>
          <a:xfrm>
            <a:off x="7172522" y="5107313"/>
            <a:ext cx="2166739" cy="746743"/>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National Cancer Institute, 2019</a:t>
            </a:r>
            <a:endParaRPr lang="en-US" dirty="0"/>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a:p>
            <a:pPr algn="r"/>
            <a:endParaRPr lang="en-US" sz="1100" dirty="0">
              <a:solidFill>
                <a:schemeClr val="bg2"/>
              </a:solidFill>
            </a:endParaRPr>
          </a:p>
        </p:txBody>
      </p:sp>
      <p:sp>
        <p:nvSpPr>
          <p:cNvPr id="9" name="Content Placeholder 2">
            <a:extLst>
              <a:ext uri="{FF2B5EF4-FFF2-40B4-BE49-F238E27FC236}">
                <a16:creationId xmlns:a16="http://schemas.microsoft.com/office/drawing/2014/main" id="{CE860811-501B-493F-8B31-6F3B6C4B108D}"/>
              </a:ext>
            </a:extLst>
          </p:cNvPr>
          <p:cNvSpPr txBox="1">
            <a:spLocks/>
          </p:cNvSpPr>
          <p:nvPr/>
        </p:nvSpPr>
        <p:spPr bwMode="auto">
          <a:xfrm>
            <a:off x="6479960" y="4248535"/>
            <a:ext cx="2216845" cy="49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ClrTx/>
              <a:buNone/>
            </a:pPr>
            <a:r>
              <a:rPr lang="en-US" sz="2400" dirty="0">
                <a:solidFill>
                  <a:srgbClr val="0097DA"/>
                </a:solidFill>
                <a:cs typeface="Arial"/>
              </a:rPr>
              <a:t>Public Health</a:t>
            </a:r>
            <a:endParaRPr lang="en-US" sz="2400" dirty="0">
              <a:cs typeface="Arial"/>
            </a:endParaRPr>
          </a:p>
          <a:p>
            <a:pPr marL="0" indent="0">
              <a:buClrTx/>
              <a:buNone/>
            </a:pPr>
            <a:endParaRPr lang="en-US" sz="2963" dirty="0">
              <a:cs typeface="Arial"/>
            </a:endParaRPr>
          </a:p>
          <a:p>
            <a:pPr marL="0" indent="0">
              <a:buClrTx/>
              <a:buFontTx/>
              <a:buNone/>
            </a:pPr>
            <a:endParaRPr lang="en-US" sz="2963" dirty="0">
              <a:cs typeface="Arial"/>
            </a:endParaRPr>
          </a:p>
          <a:p>
            <a:pPr>
              <a:buClrTx/>
              <a:buFontTx/>
            </a:pPr>
            <a:endParaRPr lang="en-US" sz="2963" dirty="0">
              <a:cs typeface="Arial"/>
            </a:endParaRPr>
          </a:p>
        </p:txBody>
      </p:sp>
      <p:sp>
        <p:nvSpPr>
          <p:cNvPr id="13" name="Content Placeholder 2">
            <a:extLst>
              <a:ext uri="{FF2B5EF4-FFF2-40B4-BE49-F238E27FC236}">
                <a16:creationId xmlns:a16="http://schemas.microsoft.com/office/drawing/2014/main" id="{31C3C1D1-39A4-4AA1-993A-952AC65793BA}"/>
              </a:ext>
            </a:extLst>
          </p:cNvPr>
          <p:cNvSpPr txBox="1">
            <a:spLocks/>
          </p:cNvSpPr>
          <p:nvPr/>
        </p:nvSpPr>
        <p:spPr bwMode="auto">
          <a:xfrm>
            <a:off x="6749820" y="3755000"/>
            <a:ext cx="1506072" cy="49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ClrTx/>
              <a:buNone/>
            </a:pPr>
            <a:r>
              <a:rPr lang="en-US" sz="2400" dirty="0">
                <a:solidFill>
                  <a:srgbClr val="0097DA"/>
                </a:solidFill>
                <a:cs typeface="Arial"/>
              </a:rPr>
              <a:t>Methods</a:t>
            </a:r>
            <a:endParaRPr lang="en-US" sz="2400" dirty="0">
              <a:cs typeface="Arial"/>
            </a:endParaRPr>
          </a:p>
        </p:txBody>
      </p:sp>
      <p:sp>
        <p:nvSpPr>
          <p:cNvPr id="10" name="Content Placeholder 2">
            <a:extLst>
              <a:ext uri="{FF2B5EF4-FFF2-40B4-BE49-F238E27FC236}">
                <a16:creationId xmlns:a16="http://schemas.microsoft.com/office/drawing/2014/main" id="{96C8CC6E-6CE6-45D9-8CAE-26F9C80BAAC8}"/>
              </a:ext>
            </a:extLst>
          </p:cNvPr>
          <p:cNvSpPr txBox="1">
            <a:spLocks/>
          </p:cNvSpPr>
          <p:nvPr/>
        </p:nvSpPr>
        <p:spPr bwMode="auto">
          <a:xfrm>
            <a:off x="5974232" y="3213497"/>
            <a:ext cx="3058493" cy="49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ClrTx/>
              <a:buNone/>
            </a:pPr>
            <a:r>
              <a:rPr lang="en-US" sz="2400" dirty="0">
                <a:solidFill>
                  <a:srgbClr val="0097DA"/>
                </a:solidFill>
                <a:cs typeface="Arial"/>
              </a:rPr>
              <a:t>Population</a:t>
            </a:r>
            <a:r>
              <a:rPr lang="en-US" sz="2950" dirty="0">
                <a:solidFill>
                  <a:srgbClr val="0097DA"/>
                </a:solidFill>
                <a:cs typeface="Arial"/>
              </a:rPr>
              <a:t> </a:t>
            </a:r>
            <a:r>
              <a:rPr lang="en-US" sz="2400" dirty="0">
                <a:solidFill>
                  <a:srgbClr val="0097DA"/>
                </a:solidFill>
                <a:cs typeface="Arial"/>
              </a:rPr>
              <a:t>Health</a:t>
            </a:r>
            <a:endParaRPr lang="en-US" sz="2400" dirty="0">
              <a:cs typeface="Arial"/>
            </a:endParaRPr>
          </a:p>
          <a:p>
            <a:pPr>
              <a:buClrTx/>
              <a:buFontTx/>
            </a:pPr>
            <a:endParaRPr lang="en-US" sz="2963" dirty="0">
              <a:cs typeface="Arial"/>
            </a:endParaRPr>
          </a:p>
        </p:txBody>
      </p:sp>
      <p:sp>
        <p:nvSpPr>
          <p:cNvPr id="12" name="Content Placeholder 2">
            <a:extLst>
              <a:ext uri="{FF2B5EF4-FFF2-40B4-BE49-F238E27FC236}">
                <a16:creationId xmlns:a16="http://schemas.microsoft.com/office/drawing/2014/main" id="{2430A54A-B240-4A58-80D9-269660751845}"/>
              </a:ext>
            </a:extLst>
          </p:cNvPr>
          <p:cNvSpPr txBox="1">
            <a:spLocks/>
          </p:cNvSpPr>
          <p:nvPr/>
        </p:nvSpPr>
        <p:spPr bwMode="auto">
          <a:xfrm>
            <a:off x="5406315" y="2820654"/>
            <a:ext cx="3812155" cy="49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ClrTx/>
              <a:buNone/>
            </a:pPr>
            <a:r>
              <a:rPr lang="en-US" sz="2400" dirty="0">
                <a:solidFill>
                  <a:srgbClr val="0097DA"/>
                </a:solidFill>
                <a:cs typeface="Arial"/>
              </a:rPr>
              <a:t>Evidence-based Practices</a:t>
            </a:r>
            <a:endParaRPr lang="en-US" sz="2400" dirty="0">
              <a:cs typeface="Arial"/>
            </a:endParaRPr>
          </a:p>
        </p:txBody>
      </p:sp>
      <p:sp>
        <p:nvSpPr>
          <p:cNvPr id="11" name="Content Placeholder 2">
            <a:extLst>
              <a:ext uri="{FF2B5EF4-FFF2-40B4-BE49-F238E27FC236}">
                <a16:creationId xmlns:a16="http://schemas.microsoft.com/office/drawing/2014/main" id="{CFCA7736-9FEA-4E1B-95A7-025AE0CF8850}"/>
              </a:ext>
            </a:extLst>
          </p:cNvPr>
          <p:cNvSpPr txBox="1">
            <a:spLocks/>
          </p:cNvSpPr>
          <p:nvPr/>
        </p:nvSpPr>
        <p:spPr bwMode="auto">
          <a:xfrm>
            <a:off x="6478173" y="2285275"/>
            <a:ext cx="2053560" cy="49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ClrTx/>
              <a:buNone/>
            </a:pPr>
            <a:r>
              <a:rPr lang="en-US" sz="2400" dirty="0">
                <a:solidFill>
                  <a:srgbClr val="0097DA"/>
                </a:solidFill>
                <a:cs typeface="Arial"/>
              </a:rPr>
              <a:t>Health</a:t>
            </a:r>
            <a:r>
              <a:rPr lang="en-US" sz="2950" dirty="0">
                <a:solidFill>
                  <a:srgbClr val="0097DA"/>
                </a:solidFill>
                <a:cs typeface="Arial"/>
              </a:rPr>
              <a:t> </a:t>
            </a:r>
            <a:r>
              <a:rPr lang="en-US" sz="2400" dirty="0">
                <a:solidFill>
                  <a:srgbClr val="0097DA"/>
                </a:solidFill>
                <a:cs typeface="Arial"/>
              </a:rPr>
              <a:t>Care</a:t>
            </a:r>
            <a:endParaRPr lang="en-US" sz="2400" dirty="0">
              <a:cs typeface="Arial"/>
            </a:endParaRPr>
          </a:p>
          <a:p>
            <a:pPr>
              <a:buClrTx/>
              <a:buFontTx/>
            </a:pPr>
            <a:endParaRPr lang="en-US" sz="2963" dirty="0">
              <a:cs typeface="Arial"/>
            </a:endParaRPr>
          </a:p>
        </p:txBody>
      </p:sp>
      <p:sp>
        <p:nvSpPr>
          <p:cNvPr id="2" name="Content Placeholder 2">
            <a:extLst>
              <a:ext uri="{FF2B5EF4-FFF2-40B4-BE49-F238E27FC236}">
                <a16:creationId xmlns:a16="http://schemas.microsoft.com/office/drawing/2014/main" id="{F4F37205-0F71-456A-ADDE-75E80F698B3C}"/>
              </a:ext>
            </a:extLst>
          </p:cNvPr>
          <p:cNvSpPr txBox="1">
            <a:spLocks/>
          </p:cNvSpPr>
          <p:nvPr/>
        </p:nvSpPr>
        <p:spPr bwMode="auto">
          <a:xfrm>
            <a:off x="6578038" y="1851084"/>
            <a:ext cx="1785531" cy="49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ClrTx/>
              <a:buNone/>
            </a:pPr>
            <a:r>
              <a:rPr lang="en-US" sz="2400" dirty="0">
                <a:cs typeface="Arial"/>
              </a:rPr>
              <a:t>Word Key:</a:t>
            </a:r>
          </a:p>
          <a:p>
            <a:pPr marL="0" indent="0">
              <a:buClrTx/>
              <a:buNone/>
            </a:pPr>
            <a:endParaRPr lang="en-US" sz="2963" dirty="0">
              <a:cs typeface="Arial"/>
            </a:endParaRPr>
          </a:p>
          <a:p>
            <a:pPr marL="0" indent="0">
              <a:buClrTx/>
              <a:buNone/>
            </a:pPr>
            <a:endParaRPr lang="en-US" sz="2963" dirty="0">
              <a:cs typeface="Arial"/>
            </a:endParaRPr>
          </a:p>
          <a:p>
            <a:pPr marL="0" indent="0">
              <a:buClrTx/>
              <a:buFontTx/>
              <a:buNone/>
            </a:pPr>
            <a:endParaRPr lang="en-US" sz="2963" dirty="0">
              <a:cs typeface="Arial"/>
            </a:endParaRPr>
          </a:p>
          <a:p>
            <a:pPr>
              <a:buClrTx/>
              <a:buFontTx/>
            </a:pPr>
            <a:endParaRPr lang="en-US" sz="2963" dirty="0">
              <a:cs typeface="Arial"/>
            </a:endParaRPr>
          </a:p>
        </p:txBody>
      </p:sp>
      <p:sp>
        <p:nvSpPr>
          <p:cNvPr id="16" name="TextBox 15">
            <a:extLst>
              <a:ext uri="{FF2B5EF4-FFF2-40B4-BE49-F238E27FC236}">
                <a16:creationId xmlns:a16="http://schemas.microsoft.com/office/drawing/2014/main" id="{31EB90CA-CE4A-4475-87EA-E1E42505134F}"/>
              </a:ext>
            </a:extLst>
          </p:cNvPr>
          <p:cNvSpPr txBox="1"/>
          <p:nvPr/>
        </p:nvSpPr>
        <p:spPr>
          <a:xfrm>
            <a:off x="665534" y="4219013"/>
            <a:ext cx="3687418" cy="369332"/>
          </a:xfrm>
          <a:prstGeom prst="rect">
            <a:avLst/>
          </a:prstGeom>
          <a:noFill/>
        </p:spPr>
        <p:txBody>
          <a:bodyPr wrap="square" rtlCol="0">
            <a:spAutoFit/>
          </a:bodyPr>
          <a:lstStyle/>
          <a:p>
            <a:r>
              <a:rPr lang="en-US" sz="1800" dirty="0">
                <a:solidFill>
                  <a:srgbClr val="0097DA"/>
                </a:solidFill>
              </a:rPr>
              <a:t>Population Health</a:t>
            </a:r>
          </a:p>
        </p:txBody>
      </p:sp>
      <p:sp>
        <p:nvSpPr>
          <p:cNvPr id="15" name="TextBox 14">
            <a:extLst>
              <a:ext uri="{FF2B5EF4-FFF2-40B4-BE49-F238E27FC236}">
                <a16:creationId xmlns:a16="http://schemas.microsoft.com/office/drawing/2014/main" id="{39D8B725-09FB-4FA3-9294-52C45C72D7CD}"/>
              </a:ext>
            </a:extLst>
          </p:cNvPr>
          <p:cNvSpPr txBox="1"/>
          <p:nvPr/>
        </p:nvSpPr>
        <p:spPr>
          <a:xfrm>
            <a:off x="665534" y="3570743"/>
            <a:ext cx="2425148" cy="369332"/>
          </a:xfrm>
          <a:prstGeom prst="rect">
            <a:avLst/>
          </a:prstGeom>
          <a:noFill/>
        </p:spPr>
        <p:txBody>
          <a:bodyPr wrap="square" rtlCol="0">
            <a:spAutoFit/>
          </a:bodyPr>
          <a:lstStyle/>
          <a:p>
            <a:r>
              <a:rPr lang="en-US" sz="1800" dirty="0">
                <a:solidFill>
                  <a:srgbClr val="0097DA"/>
                </a:solidFill>
              </a:rPr>
              <a:t>Public Health</a:t>
            </a:r>
          </a:p>
        </p:txBody>
      </p:sp>
      <p:sp>
        <p:nvSpPr>
          <p:cNvPr id="14" name="TextBox 13">
            <a:extLst>
              <a:ext uri="{FF2B5EF4-FFF2-40B4-BE49-F238E27FC236}">
                <a16:creationId xmlns:a16="http://schemas.microsoft.com/office/drawing/2014/main" id="{55209856-F044-4A56-8BB1-05C1C692F3D1}"/>
              </a:ext>
            </a:extLst>
          </p:cNvPr>
          <p:cNvSpPr txBox="1"/>
          <p:nvPr/>
        </p:nvSpPr>
        <p:spPr>
          <a:xfrm>
            <a:off x="665534" y="3201411"/>
            <a:ext cx="1490869" cy="369332"/>
          </a:xfrm>
          <a:prstGeom prst="rect">
            <a:avLst/>
          </a:prstGeom>
          <a:noFill/>
        </p:spPr>
        <p:txBody>
          <a:bodyPr wrap="square" rtlCol="0">
            <a:spAutoFit/>
          </a:bodyPr>
          <a:lstStyle/>
          <a:p>
            <a:r>
              <a:rPr lang="en-US" sz="1800" dirty="0">
                <a:solidFill>
                  <a:srgbClr val="0097DA"/>
                </a:solidFill>
              </a:rPr>
              <a:t>Health Care</a:t>
            </a:r>
          </a:p>
        </p:txBody>
      </p:sp>
      <p:sp>
        <p:nvSpPr>
          <p:cNvPr id="7" name="TextBox 6">
            <a:extLst>
              <a:ext uri="{FF2B5EF4-FFF2-40B4-BE49-F238E27FC236}">
                <a16:creationId xmlns:a16="http://schemas.microsoft.com/office/drawing/2014/main" id="{79C6B0E6-8128-488E-9AB1-61FDADBCA370}"/>
              </a:ext>
            </a:extLst>
          </p:cNvPr>
          <p:cNvSpPr txBox="1"/>
          <p:nvPr/>
        </p:nvSpPr>
        <p:spPr>
          <a:xfrm>
            <a:off x="546265" y="2573980"/>
            <a:ext cx="2763078" cy="338554"/>
          </a:xfrm>
          <a:prstGeom prst="rect">
            <a:avLst/>
          </a:prstGeom>
          <a:noFill/>
        </p:spPr>
        <p:txBody>
          <a:bodyPr wrap="square" rtlCol="0">
            <a:spAutoFit/>
          </a:bodyPr>
          <a:lstStyle/>
          <a:p>
            <a:r>
              <a:rPr lang="en-US" sz="1600" dirty="0">
                <a:solidFill>
                  <a:srgbClr val="0097DA"/>
                </a:solidFill>
              </a:rPr>
              <a:t>Evidence-based Practices</a:t>
            </a:r>
          </a:p>
        </p:txBody>
      </p:sp>
      <p:sp>
        <p:nvSpPr>
          <p:cNvPr id="6" name="TextBox 5">
            <a:extLst>
              <a:ext uri="{FF2B5EF4-FFF2-40B4-BE49-F238E27FC236}">
                <a16:creationId xmlns:a16="http://schemas.microsoft.com/office/drawing/2014/main" id="{34F1A6DE-8473-4A69-9314-E9F2F671C6AC}"/>
              </a:ext>
            </a:extLst>
          </p:cNvPr>
          <p:cNvSpPr txBox="1"/>
          <p:nvPr/>
        </p:nvSpPr>
        <p:spPr>
          <a:xfrm>
            <a:off x="993525" y="1848987"/>
            <a:ext cx="1262269" cy="369332"/>
          </a:xfrm>
          <a:prstGeom prst="rect">
            <a:avLst/>
          </a:prstGeom>
          <a:noFill/>
        </p:spPr>
        <p:txBody>
          <a:bodyPr wrap="square" rtlCol="0">
            <a:spAutoFit/>
          </a:bodyPr>
          <a:lstStyle/>
          <a:p>
            <a:r>
              <a:rPr lang="en-US" sz="1800" dirty="0">
                <a:solidFill>
                  <a:srgbClr val="0097DA"/>
                </a:solidFill>
              </a:rPr>
              <a:t>Methods</a:t>
            </a:r>
          </a:p>
        </p:txBody>
      </p:sp>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a:xfrm>
            <a:off x="517452" y="1483486"/>
            <a:ext cx="4771785"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None/>
            </a:pPr>
            <a:r>
              <a:rPr lang="en-US" dirty="0"/>
              <a:t>Implementation science is the study of </a:t>
            </a:r>
            <a:r>
              <a:rPr lang="en-US" dirty="0">
                <a:solidFill>
                  <a:srgbClr val="0097DA"/>
                </a:solidFill>
              </a:rPr>
              <a:t>________</a:t>
            </a:r>
            <a:r>
              <a:rPr lang="en-US" dirty="0"/>
              <a:t> to promote the adoption and integration of </a:t>
            </a:r>
            <a:r>
              <a:rPr lang="en-US" dirty="0">
                <a:solidFill>
                  <a:srgbClr val="00B0F0"/>
                </a:solidFill>
              </a:rPr>
              <a:t>_________________</a:t>
            </a:r>
            <a:r>
              <a:rPr lang="en-US" dirty="0">
                <a:solidFill>
                  <a:srgbClr val="404040"/>
                </a:solidFill>
              </a:rPr>
              <a:t>,</a:t>
            </a:r>
            <a:r>
              <a:rPr lang="en-US" dirty="0"/>
              <a:t> interventions, and policies into routine </a:t>
            </a:r>
            <a:r>
              <a:rPr lang="en-US" dirty="0">
                <a:solidFill>
                  <a:srgbClr val="00B0F0"/>
                </a:solidFill>
              </a:rPr>
              <a:t>___________</a:t>
            </a:r>
            <a:r>
              <a:rPr lang="en-US" dirty="0"/>
              <a:t>and </a:t>
            </a:r>
            <a:r>
              <a:rPr lang="en-US" dirty="0">
                <a:solidFill>
                  <a:srgbClr val="0097DA"/>
                </a:solidFill>
              </a:rPr>
              <a:t>________________</a:t>
            </a:r>
            <a:r>
              <a:rPr lang="en-US" dirty="0">
                <a:solidFill>
                  <a:srgbClr val="00B0F0"/>
                </a:solidFill>
              </a:rPr>
              <a:t> </a:t>
            </a:r>
            <a:r>
              <a:rPr lang="en-US" dirty="0"/>
              <a:t>settings to improve our impact on </a:t>
            </a:r>
            <a:r>
              <a:rPr lang="en-US" dirty="0">
                <a:solidFill>
                  <a:srgbClr val="00B0F0"/>
                </a:solidFill>
              </a:rPr>
              <a:t>_________________________ </a:t>
            </a:r>
            <a:r>
              <a:rPr lang="en-US" dirty="0"/>
              <a:t>(2019) </a:t>
            </a:r>
          </a:p>
        </p:txBody>
      </p:sp>
      <p:sp>
        <p:nvSpPr>
          <p:cNvPr id="5" name="Title 4">
            <a:extLst>
              <a:ext uri="{FF2B5EF4-FFF2-40B4-BE49-F238E27FC236}">
                <a16:creationId xmlns:a16="http://schemas.microsoft.com/office/drawing/2014/main" id="{D1779755-328C-2C49-A8FE-892F27A9235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Implementation Science</a:t>
            </a:r>
          </a:p>
        </p:txBody>
      </p:sp>
    </p:spTree>
    <p:extLst>
      <p:ext uri="{BB962C8B-B14F-4D97-AF65-F5344CB8AC3E}">
        <p14:creationId xmlns:p14="http://schemas.microsoft.com/office/powerpoint/2010/main" val="18857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4" grpId="0"/>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FFE231-875B-9548-9532-9BCEFD7C8D7A}"/>
              </a:ext>
            </a:extLst>
          </p:cNvPr>
          <p:cNvSpPr txBox="1"/>
          <p:nvPr/>
        </p:nvSpPr>
        <p:spPr>
          <a:xfrm>
            <a:off x="7840164" y="4833982"/>
            <a:ext cx="1666907"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 </a:t>
            </a:r>
            <a:r>
              <a:rPr lang="en-US" sz="1000" dirty="0" err="1">
                <a:solidFill>
                  <a:schemeClr val="bg1">
                    <a:lumMod val="65000"/>
                  </a:schemeClr>
                </a:solidFill>
              </a:rPr>
              <a:t>Kislov</a:t>
            </a:r>
            <a:r>
              <a:rPr lang="en-US" sz="1000" dirty="0">
                <a:solidFill>
                  <a:schemeClr val="bg1">
                    <a:lumMod val="65000"/>
                  </a:schemeClr>
                </a:solidFill>
              </a:rPr>
              <a:t> et al., 2019</a:t>
            </a:r>
            <a:endParaRPr lang="en-US" dirty="0"/>
          </a:p>
          <a:p>
            <a:r>
              <a:rPr lang="en-US" sz="1000" dirty="0">
                <a:solidFill>
                  <a:schemeClr val="bg1">
                    <a:lumMod val="65000"/>
                  </a:schemeClr>
                </a:solidFill>
              </a:rPr>
              <a:t> </a:t>
            </a:r>
            <a:r>
              <a:rPr lang="en-US" sz="1000" dirty="0" err="1">
                <a:solidFill>
                  <a:schemeClr val="bg1">
                    <a:lumMod val="65000"/>
                  </a:schemeClr>
                </a:solidFill>
              </a:rPr>
              <a:t>Schackman</a:t>
            </a:r>
            <a:r>
              <a:rPr lang="en-US" sz="1000" dirty="0">
                <a:solidFill>
                  <a:schemeClr val="bg1">
                    <a:lumMod val="65000"/>
                  </a:schemeClr>
                </a:solidFill>
              </a:rPr>
              <a:t>, 2010</a:t>
            </a:r>
          </a:p>
          <a:p>
            <a:r>
              <a:rPr lang="en-US" sz="1000" dirty="0">
                <a:solidFill>
                  <a:schemeClr val="bg1">
                    <a:lumMod val="65000"/>
                  </a:schemeClr>
                </a:solidFill>
              </a:rPr>
              <a:t> Birken et al., 2017</a:t>
            </a:r>
          </a:p>
          <a:p>
            <a:r>
              <a:rPr lang="en-US" sz="1000" dirty="0">
                <a:solidFill>
                  <a:schemeClr val="bg1">
                    <a:lumMod val="65000"/>
                  </a:schemeClr>
                </a:solidFill>
              </a:rPr>
              <a:t> Bauer et al., 2015</a:t>
            </a:r>
          </a:p>
        </p:txBody>
      </p:sp>
      <p:cxnSp>
        <p:nvCxnSpPr>
          <p:cNvPr id="24" name="Straight Connector 23">
            <a:extLst>
              <a:ext uri="{FF2B5EF4-FFF2-40B4-BE49-F238E27FC236}">
                <a16:creationId xmlns:a16="http://schemas.microsoft.com/office/drawing/2014/main" id="{8692BAA8-BDD2-DD49-9488-059CC009D429}"/>
              </a:ext>
              <a:ext uri="{C183D7F6-B498-43B3-948B-1728B52AA6E4}">
                <adec:decorative xmlns:adec="http://schemas.microsoft.com/office/drawing/2017/decorative" val="1"/>
              </a:ext>
            </a:extLst>
          </p:cNvPr>
          <p:cNvCxnSpPr>
            <a:cxnSpLocks/>
          </p:cNvCxnSpPr>
          <p:nvPr/>
        </p:nvCxnSpPr>
        <p:spPr>
          <a:xfrm flipV="1">
            <a:off x="5548215" y="4495460"/>
            <a:ext cx="1314441" cy="338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97370BC-09F5-7340-9A73-15F4DA5C3446}"/>
              </a:ext>
            </a:extLst>
          </p:cNvPr>
          <p:cNvSpPr/>
          <p:nvPr/>
        </p:nvSpPr>
        <p:spPr>
          <a:xfrm>
            <a:off x="6862656" y="3922423"/>
            <a:ext cx="1955017" cy="914741"/>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Organization Studies</a:t>
            </a:r>
          </a:p>
        </p:txBody>
      </p:sp>
      <p:cxnSp>
        <p:nvCxnSpPr>
          <p:cNvPr id="19" name="Straight Connector 18">
            <a:extLst>
              <a:ext uri="{FF2B5EF4-FFF2-40B4-BE49-F238E27FC236}">
                <a16:creationId xmlns:a16="http://schemas.microsoft.com/office/drawing/2014/main" id="{FA9002CE-3138-8547-8850-A9A31DE4B136}"/>
              </a:ext>
              <a:ext uri="{C183D7F6-B498-43B3-948B-1728B52AA6E4}">
                <adec:decorative xmlns:adec="http://schemas.microsoft.com/office/drawing/2017/decorative" val="1"/>
              </a:ext>
            </a:extLst>
          </p:cNvPr>
          <p:cNvCxnSpPr>
            <a:cxnSpLocks/>
            <a:endCxn id="12" idx="3"/>
          </p:cNvCxnSpPr>
          <p:nvPr/>
        </p:nvCxnSpPr>
        <p:spPr>
          <a:xfrm flipV="1">
            <a:off x="5516734" y="3446757"/>
            <a:ext cx="1834793" cy="10455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DF053C1-4B12-F946-8827-F68A1AB718C4}"/>
              </a:ext>
            </a:extLst>
          </p:cNvPr>
          <p:cNvSpPr/>
          <p:nvPr/>
        </p:nvSpPr>
        <p:spPr>
          <a:xfrm>
            <a:off x="7065221" y="2665977"/>
            <a:ext cx="1955017" cy="914741"/>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Policy Analysis</a:t>
            </a:r>
          </a:p>
        </p:txBody>
      </p:sp>
      <p:cxnSp>
        <p:nvCxnSpPr>
          <p:cNvPr id="18" name="Straight Connector 17">
            <a:extLst>
              <a:ext uri="{FF2B5EF4-FFF2-40B4-BE49-F238E27FC236}">
                <a16:creationId xmlns:a16="http://schemas.microsoft.com/office/drawing/2014/main" id="{711AAF0F-EB5B-5E45-9F4E-893F4DBE245E}"/>
              </a:ext>
              <a:ext uri="{C183D7F6-B498-43B3-948B-1728B52AA6E4}">
                <adec:decorative xmlns:adec="http://schemas.microsoft.com/office/drawing/2017/decorative" val="1"/>
              </a:ext>
            </a:extLst>
          </p:cNvPr>
          <p:cNvCxnSpPr>
            <a:cxnSpLocks/>
          </p:cNvCxnSpPr>
          <p:nvPr/>
        </p:nvCxnSpPr>
        <p:spPr>
          <a:xfrm flipV="1">
            <a:off x="5178387" y="2665977"/>
            <a:ext cx="1084417" cy="1829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CC6B202-BD75-4E4A-BF84-D7C9545A0A6A}"/>
              </a:ext>
            </a:extLst>
          </p:cNvPr>
          <p:cNvSpPr/>
          <p:nvPr/>
        </p:nvSpPr>
        <p:spPr>
          <a:xfrm>
            <a:off x="5737872" y="1824280"/>
            <a:ext cx="1955017" cy="914741"/>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Economics and Finance</a:t>
            </a:r>
          </a:p>
        </p:txBody>
      </p:sp>
      <p:cxnSp>
        <p:nvCxnSpPr>
          <p:cNvPr id="17" name="Straight Connector 16">
            <a:extLst>
              <a:ext uri="{FF2B5EF4-FFF2-40B4-BE49-F238E27FC236}">
                <a16:creationId xmlns:a16="http://schemas.microsoft.com/office/drawing/2014/main" id="{72368E62-910E-2044-9696-57108226E558}"/>
              </a:ext>
              <a:ext uri="{C183D7F6-B498-43B3-948B-1728B52AA6E4}">
                <adec:decorative xmlns:adec="http://schemas.microsoft.com/office/drawing/2017/decorative" val="1"/>
              </a:ext>
            </a:extLst>
          </p:cNvPr>
          <p:cNvCxnSpPr>
            <a:cxnSpLocks/>
            <a:stCxn id="10" idx="4"/>
            <a:endCxn id="7" idx="0"/>
          </p:cNvCxnSpPr>
          <p:nvPr/>
        </p:nvCxnSpPr>
        <p:spPr>
          <a:xfrm flipH="1">
            <a:off x="4574695" y="2281651"/>
            <a:ext cx="103523" cy="22138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DACF724-D06B-7748-B2B2-CBD2F83ED07E}"/>
              </a:ext>
            </a:extLst>
          </p:cNvPr>
          <p:cNvSpPr/>
          <p:nvPr/>
        </p:nvSpPr>
        <p:spPr>
          <a:xfrm>
            <a:off x="3700709" y="1366910"/>
            <a:ext cx="1955017" cy="914741"/>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Anthropology and Sociology</a:t>
            </a:r>
          </a:p>
        </p:txBody>
      </p:sp>
      <p:cxnSp>
        <p:nvCxnSpPr>
          <p:cNvPr id="16" name="Straight Connector 15">
            <a:extLst>
              <a:ext uri="{FF2B5EF4-FFF2-40B4-BE49-F238E27FC236}">
                <a16:creationId xmlns:a16="http://schemas.microsoft.com/office/drawing/2014/main" id="{E2F80502-1544-E744-BA38-25442B0912BA}"/>
              </a:ext>
              <a:ext uri="{C183D7F6-B498-43B3-948B-1728B52AA6E4}">
                <adec:decorative xmlns:adec="http://schemas.microsoft.com/office/drawing/2017/decorative" val="1"/>
              </a:ext>
            </a:extLst>
          </p:cNvPr>
          <p:cNvCxnSpPr>
            <a:cxnSpLocks/>
          </p:cNvCxnSpPr>
          <p:nvPr/>
        </p:nvCxnSpPr>
        <p:spPr>
          <a:xfrm>
            <a:off x="3108549" y="2925404"/>
            <a:ext cx="953695" cy="1570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7E889B8-08D7-E54A-BBD2-DB5B67E3CD82}"/>
              </a:ext>
            </a:extLst>
          </p:cNvPr>
          <p:cNvSpPr/>
          <p:nvPr/>
        </p:nvSpPr>
        <p:spPr>
          <a:xfrm>
            <a:off x="1853990" y="2099212"/>
            <a:ext cx="1955017" cy="914741"/>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Public Health Epidemiology and Statistics</a:t>
            </a:r>
          </a:p>
        </p:txBody>
      </p:sp>
      <p:cxnSp>
        <p:nvCxnSpPr>
          <p:cNvPr id="15" name="Straight Connector 14">
            <a:extLst>
              <a:ext uri="{FF2B5EF4-FFF2-40B4-BE49-F238E27FC236}">
                <a16:creationId xmlns:a16="http://schemas.microsoft.com/office/drawing/2014/main" id="{9DC2BB26-F4E6-B647-A3C4-2D615AE82550}"/>
              </a:ext>
              <a:ext uri="{C183D7F6-B498-43B3-948B-1728B52AA6E4}">
                <adec:decorative xmlns:adec="http://schemas.microsoft.com/office/drawing/2017/decorative" val="1"/>
              </a:ext>
            </a:extLst>
          </p:cNvPr>
          <p:cNvCxnSpPr>
            <a:cxnSpLocks/>
          </p:cNvCxnSpPr>
          <p:nvPr/>
        </p:nvCxnSpPr>
        <p:spPr>
          <a:xfrm>
            <a:off x="2288942" y="3826961"/>
            <a:ext cx="1326936" cy="6684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5B0F63F-2CED-0E4D-8DC3-79D6B9293CCB}"/>
              </a:ext>
            </a:extLst>
          </p:cNvPr>
          <p:cNvSpPr/>
          <p:nvPr/>
        </p:nvSpPr>
        <p:spPr>
          <a:xfrm>
            <a:off x="822796" y="3007957"/>
            <a:ext cx="1954253" cy="914466"/>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Psychology</a:t>
            </a:r>
          </a:p>
        </p:txBody>
      </p:sp>
      <p:cxnSp>
        <p:nvCxnSpPr>
          <p:cNvPr id="20" name="Straight Connector 19">
            <a:extLst>
              <a:ext uri="{FF2B5EF4-FFF2-40B4-BE49-F238E27FC236}">
                <a16:creationId xmlns:a16="http://schemas.microsoft.com/office/drawing/2014/main" id="{6F815D01-5652-D54A-8DC1-5EDFFE537572}"/>
              </a:ext>
              <a:ext uri="{C183D7F6-B498-43B3-948B-1728B52AA6E4}">
                <adec:decorative xmlns:adec="http://schemas.microsoft.com/office/drawing/2017/decorative" val="1"/>
              </a:ext>
            </a:extLst>
          </p:cNvPr>
          <p:cNvCxnSpPr>
            <a:cxnSpLocks/>
            <a:stCxn id="21" idx="6"/>
            <a:endCxn id="7" idx="1"/>
          </p:cNvCxnSpPr>
          <p:nvPr/>
        </p:nvCxnSpPr>
        <p:spPr>
          <a:xfrm>
            <a:off x="2342118" y="4517037"/>
            <a:ext cx="1264675" cy="264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D70DC41-F7CD-3B49-ACC3-D52F92644BE2}"/>
              </a:ext>
            </a:extLst>
          </p:cNvPr>
          <p:cNvSpPr/>
          <p:nvPr/>
        </p:nvSpPr>
        <p:spPr>
          <a:xfrm>
            <a:off x="387865" y="4059804"/>
            <a:ext cx="1954253" cy="914466"/>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Health Promotion</a:t>
            </a:r>
          </a:p>
        </p:txBody>
      </p:sp>
      <p:sp>
        <p:nvSpPr>
          <p:cNvPr id="7" name="Rounded Rectangle 6">
            <a:extLst>
              <a:ext uri="{FF2B5EF4-FFF2-40B4-BE49-F238E27FC236}">
                <a16:creationId xmlns:a16="http://schemas.microsoft.com/office/drawing/2014/main" id="{F09F8868-8F0A-4240-8529-5D61CDB8BEE2}"/>
              </a:ext>
            </a:extLst>
          </p:cNvPr>
          <p:cNvSpPr/>
          <p:nvPr/>
        </p:nvSpPr>
        <p:spPr>
          <a:xfrm>
            <a:off x="3606793" y="4495460"/>
            <a:ext cx="1935804" cy="572033"/>
          </a:xfrm>
          <a:prstGeom prst="roundRect">
            <a:avLst/>
          </a:prstGeom>
          <a:solidFill>
            <a:srgbClr val="0097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b="1" dirty="0">
                <a:solidFill>
                  <a:schemeClr val="bg1"/>
                </a:solidFill>
              </a:rPr>
              <a:t>Implementation Science</a:t>
            </a:r>
          </a:p>
        </p:txBody>
      </p:sp>
      <p:sp>
        <p:nvSpPr>
          <p:cNvPr id="4" name="Title 3">
            <a:extLst>
              <a:ext uri="{FF2B5EF4-FFF2-40B4-BE49-F238E27FC236}">
                <a16:creationId xmlns:a16="http://schemas.microsoft.com/office/drawing/2014/main" id="{0543CE96-B872-5F42-A967-DFDC39E699B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Implementation is Transdisciplinary</a:t>
            </a:r>
          </a:p>
        </p:txBody>
      </p:sp>
    </p:spTree>
    <p:extLst>
      <p:ext uri="{BB962C8B-B14F-4D97-AF65-F5344CB8AC3E}">
        <p14:creationId xmlns:p14="http://schemas.microsoft.com/office/powerpoint/2010/main" val="197567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Illustration of African American woman speaking">
            <a:extLst>
              <a:ext uri="{FF2B5EF4-FFF2-40B4-BE49-F238E27FC236}">
                <a16:creationId xmlns:a16="http://schemas.microsoft.com/office/drawing/2014/main" id="{BE2C83A7-8708-494B-A77E-E31658B5A2D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93667" y="2959979"/>
            <a:ext cx="2565276" cy="25117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61904CA0-AA93-4807-936A-D57A03D36C12}"/>
              </a:ext>
            </a:extLst>
          </p:cNvPr>
          <p:cNvSpPr/>
          <p:nvPr/>
        </p:nvSpPr>
        <p:spPr>
          <a:xfrm flipH="1">
            <a:off x="2671131" y="887540"/>
            <a:ext cx="4666013" cy="2795645"/>
          </a:xfrm>
          <a:prstGeom prst="cloud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i="1" dirty="0">
                <a:solidFill>
                  <a:schemeClr val="tx1"/>
                </a:solidFill>
                <a:ea typeface="+mn-lt"/>
                <a:cs typeface="+mn-lt"/>
              </a:rPr>
              <a:t> “I want to get more people screened for colorectal cancer, but I want to provide options for screening that are equitable, accessible and acceptable by a certain population in my region”</a:t>
            </a:r>
          </a:p>
        </p:txBody>
      </p:sp>
      <p:pic>
        <p:nvPicPr>
          <p:cNvPr id="7" name="Picture 6" descr="Equity icon">
            <a:extLst>
              <a:ext uri="{FF2B5EF4-FFF2-40B4-BE49-F238E27FC236}">
                <a16:creationId xmlns:a16="http://schemas.microsoft.com/office/drawing/2014/main" id="{0A3F04B6-8B66-884C-B794-25DA28CB5A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65078" y="176094"/>
            <a:ext cx="1193865" cy="1157908"/>
          </a:xfrm>
          <a:prstGeom prst="rect">
            <a:avLst/>
          </a:prstGeom>
        </p:spPr>
      </p:pic>
      <p:sp>
        <p:nvSpPr>
          <p:cNvPr id="2" name="Title 1">
            <a:extLst>
              <a:ext uri="{FF2B5EF4-FFF2-40B4-BE49-F238E27FC236}">
                <a16:creationId xmlns:a16="http://schemas.microsoft.com/office/drawing/2014/main" id="{4E1B7993-DFF2-4B42-9834-772DA85F09B4}"/>
              </a:ext>
            </a:extLst>
          </p:cNvPr>
          <p:cNvSpPr>
            <a:spLocks noGrp="1"/>
          </p:cNvSpPr>
          <p:nvPr>
            <p:ph type="title"/>
          </p:nvPr>
        </p:nvSpPr>
        <p:spPr>
          <a:xfrm>
            <a:off x="185057" y="161307"/>
            <a:ext cx="3459678" cy="2122714"/>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2400" b="1" dirty="0"/>
              <a:t>Maybe you have been thinking about the challenges to achieving your goals…</a:t>
            </a:r>
          </a:p>
        </p:txBody>
      </p:sp>
    </p:spTree>
    <p:extLst>
      <p:ext uri="{BB962C8B-B14F-4D97-AF65-F5344CB8AC3E}">
        <p14:creationId xmlns:p14="http://schemas.microsoft.com/office/powerpoint/2010/main" val="1505824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 PPT template" id="{E9D12E7F-FD79-854E-B474-BF7F39C8CD1A}" vid="{0FE26CDC-90E4-1B42-ABC8-60C383A423FC}"/>
    </a:ext>
  </a:ext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1A26DAA24F54E83DB76BA94AA96FA" ma:contentTypeVersion="22" ma:contentTypeDescription="Create a new document." ma:contentTypeScope="" ma:versionID="09cbbd9241aa1aa9f9bebf2aacb2321b">
  <xsd:schema xmlns:xsd="http://www.w3.org/2001/XMLSchema" xmlns:xs="http://www.w3.org/2001/XMLSchema" xmlns:p="http://schemas.microsoft.com/office/2006/metadata/properties" xmlns:ns2="850ee731-bed9-4378-ae06-1f46e02b84c3" xmlns:ns3="0cd87418-b804-442c-b3a5-4fe8feb73552" targetNamespace="http://schemas.microsoft.com/office/2006/metadata/properties" ma:root="true" ma:fieldsID="44cacaf121310ee9757ef721645bbab1" ns2:_="" ns3:_="">
    <xsd:import namespace="850ee731-bed9-4378-ae06-1f46e02b84c3"/>
    <xsd:import namespace="0cd87418-b804-442c-b3a5-4fe8feb735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UsedStatu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e731-bed9-4378-ae06-1f46e02b8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UsedStatus" ma:index="19" nillable="true" ma:displayName="Used Status" ma:format="Dropdown" ma:internalName="UsedStatus">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62841-a237-4f24-ab3b-c58c5d8f12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87418-b804-442c-b3a5-4fe8feb7355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967da8c-13b9-4e1a-97d7-3fd562d69bb7}" ma:internalName="TaxCatchAll" ma:showField="CatchAllData" ma:web="0cd87418-b804-442c-b3a5-4fe8feb7355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392C1-5C18-49A6-9755-9EDBF050F9D6}"/>
</file>

<file path=customXml/itemProps2.xml><?xml version="1.0" encoding="utf-8"?>
<ds:datastoreItem xmlns:ds="http://schemas.openxmlformats.org/officeDocument/2006/customXml" ds:itemID="{F8EFEA13-5549-404C-AE6E-768F235DC21F}"/>
</file>

<file path=docProps/app.xml><?xml version="1.0" encoding="utf-8"?>
<Properties xmlns="http://schemas.openxmlformats.org/officeDocument/2006/extended-properties" xmlns:vt="http://schemas.openxmlformats.org/officeDocument/2006/docPropsVTypes">
  <Template/>
  <TotalTime>6657</TotalTime>
  <Words>4710</Words>
  <Application>Microsoft Macintosh PowerPoint</Application>
  <PresentationFormat>On-screen Show (4:3)</PresentationFormat>
  <Paragraphs>440</Paragraphs>
  <Slides>40</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Trebuchet MS</vt:lpstr>
      <vt:lpstr>Calibri</vt:lpstr>
      <vt:lpstr>Wingdings</vt:lpstr>
      <vt:lpstr>Arial</vt:lpstr>
      <vt:lpstr>Arial,Sans-Serif</vt:lpstr>
      <vt:lpstr>Roboto</vt:lpstr>
      <vt:lpstr>Simple Light</vt:lpstr>
      <vt:lpstr>3_Default Design</vt:lpstr>
      <vt:lpstr>Introduction to Cancer Control Implementation Science Base Camp</vt:lpstr>
      <vt:lpstr>Disclosure</vt:lpstr>
      <vt:lpstr>Welcome</vt:lpstr>
      <vt:lpstr>Purpose</vt:lpstr>
      <vt:lpstr>Session Agenda</vt:lpstr>
      <vt:lpstr>Learning Objectives</vt:lpstr>
      <vt:lpstr>Implementation Science</vt:lpstr>
      <vt:lpstr>Implementation is Transdisciplinary</vt:lpstr>
      <vt:lpstr>Maybe you have been thinking about the challenges to achieving your goals…</vt:lpstr>
      <vt:lpstr>Case Study</vt:lpstr>
      <vt:lpstr>Case Study</vt:lpstr>
      <vt:lpstr>Case Study</vt:lpstr>
      <vt:lpstr>Base Camp Can Help With:</vt:lpstr>
      <vt:lpstr>Why Are You Learning This?</vt:lpstr>
      <vt:lpstr>Knowledge Pipeline </vt:lpstr>
      <vt:lpstr>What Do We Do? </vt:lpstr>
      <vt:lpstr>Making a Program Work</vt:lpstr>
      <vt:lpstr>Case: Designing a SMARTIE Objective</vt:lpstr>
      <vt:lpstr>Base Camp Basics</vt:lpstr>
      <vt:lpstr>Base Camp Basics</vt:lpstr>
      <vt:lpstr>Context Matters</vt:lpstr>
      <vt:lpstr>Context Considerations</vt:lpstr>
      <vt:lpstr>Multilevel Problems</vt:lpstr>
      <vt:lpstr>Multilevel Solutions</vt:lpstr>
      <vt:lpstr>Base Camp Basics</vt:lpstr>
      <vt:lpstr>The ABCs of EBIs</vt:lpstr>
      <vt:lpstr>Base Camp Basics</vt:lpstr>
      <vt:lpstr>What is Adaptation?</vt:lpstr>
      <vt:lpstr>Base Camp Basics</vt:lpstr>
      <vt:lpstr>Implementation Strategies</vt:lpstr>
      <vt:lpstr>Facilitating Implementation</vt:lpstr>
      <vt:lpstr>Base Camp Basics</vt:lpstr>
      <vt:lpstr>Implementation Outcomes</vt:lpstr>
      <vt:lpstr>Base Camp Basics</vt:lpstr>
      <vt:lpstr>Sustainability Elements </vt:lpstr>
      <vt:lpstr>Tools and Supplemental Resources</vt:lpstr>
      <vt:lpstr>Tools and Supplemental Resources</vt:lpstr>
      <vt:lpstr>References</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dc:title>
  <dc:creator>Silber, Rachel</dc:creator>
  <cp:lastModifiedBy>Rangel, Ruta</cp:lastModifiedBy>
  <cp:revision>1803</cp:revision>
  <dcterms:created xsi:type="dcterms:W3CDTF">2021-02-19T15:50:04Z</dcterms:created>
  <dcterms:modified xsi:type="dcterms:W3CDTF">2023-08-21T17:28:58Z</dcterms:modified>
</cp:coreProperties>
</file>