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1"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7010400" cy="9296400"/>
  <p:embeddedFontLst>
    <p:embeddedFont>
      <p:font typeface="Calibri" panose="020F050202020403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
          <p15:clr>
            <a:srgbClr val="747775"/>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i8FHqYeWe+CCEzSp7s4Qszl/S7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 Smit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B2A899-C401-4566-B101-A7F0D9CDBA45}">
  <a:tblStyle styleId="{F3B2A899-C401-4566-B101-A7F0D9CDBA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F9350E-5D82-4501-A46A-53C9210CF8C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48" autoAdjust="0"/>
  </p:normalViewPr>
  <p:slideViewPr>
    <p:cSldViewPr snapToGrid="0">
      <p:cViewPr varScale="1">
        <p:scale>
          <a:sx n="75" d="100"/>
          <a:sy n="75" d="100"/>
        </p:scale>
        <p:origin x="2556" y="72"/>
      </p:cViewPr>
      <p:guideLst>
        <p:guide orient="horz" pos="432"/>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customschemas.google.com/relationships/presentationmetadata" Target="meta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Welcome to the introduction of the Oncology Patient Navigator Training: The Fundamentals course. My name is PRESENTER NAME AND TITLE.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FF0000"/>
              </a:solidFill>
            </a:endParaRPr>
          </a:p>
        </p:txBody>
      </p:sp>
      <p:sp>
        <p:nvSpPr>
          <p:cNvPr id="105" name="Google Shape;105;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015eeee280_0_153: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3015eeee280_0_153: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None/>
            </a:pPr>
            <a:r>
              <a:rPr lang="en-US">
                <a:latin typeface="Arial"/>
                <a:ea typeface="Arial"/>
                <a:cs typeface="Arial"/>
                <a:sym typeface="Arial"/>
              </a:rPr>
              <a:t>This training was first developed in 2013 and launched in 2015 to help learners obtain high quality, factual and expert reviewed content. The development of the first training followed 3 steps. The first step was </a:t>
            </a:r>
            <a:r>
              <a:rPr lang="en-US">
                <a:solidFill>
                  <a:srgbClr val="222222"/>
                </a:solidFill>
                <a:latin typeface="Arial"/>
                <a:ea typeface="Arial"/>
                <a:cs typeface="Arial"/>
                <a:sym typeface="Arial"/>
              </a:rPr>
              <a:t>to clarify and develop consensus on the roles and responsibilities of patient navigators. So we embarked on a collaborative project and convened a steering committee of experts in navigation to create a role-delineation framework for patient navigation to guide the development of patient navigator–specific competencies. </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US">
                <a:solidFill>
                  <a:srgbClr val="222222"/>
                </a:solidFill>
                <a:latin typeface="Arial"/>
                <a:ea typeface="Arial"/>
                <a:cs typeface="Arial"/>
                <a:sym typeface="Arial"/>
              </a:rPr>
              <a:t>Ultimately, the project findings were used to support the standardization of patient navigation practice through the development of competency-based training. This revised training provides you with the most up-to-date information on evidence from patient navigation research and practice. </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p:txBody>
      </p:sp>
      <p:sp>
        <p:nvSpPr>
          <p:cNvPr id="196" name="Google Shape;196;g3015eeee280_0_153: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015eeee280_0_79: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015eeee280_0_79: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469900" lvl="0" indent="-311150" algn="l" rtl="0">
              <a:lnSpc>
                <a:spcPct val="100000"/>
              </a:lnSpc>
              <a:spcBef>
                <a:spcPts val="0"/>
              </a:spcBef>
              <a:spcAft>
                <a:spcPts val="0"/>
              </a:spcAft>
              <a:buSzPts val="1100"/>
              <a:buChar char="●"/>
            </a:pPr>
            <a:r>
              <a:rPr lang="en-US">
                <a:latin typeface="Arial"/>
                <a:ea typeface="Arial"/>
                <a:cs typeface="Arial"/>
                <a:sym typeface="Arial"/>
              </a:rPr>
              <a:t>Before we get into what you will find in the training, let’s talk about why is it important to have Patient Navigator competencies to serve as a foundation for standardized training. Competencies help to create professional standards by clearly defining the role of the patient navigator. They show what patient navigators are expected to do, which helps to distinguish the role from other healthcare professionals and educate other professionals about what navigators do. </a:t>
            </a: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a:p>
            <a:pPr marL="469900" lvl="0" indent="-311150" algn="l" rtl="0">
              <a:lnSpc>
                <a:spcPct val="100000"/>
              </a:lnSpc>
              <a:spcBef>
                <a:spcPts val="0"/>
              </a:spcBef>
              <a:spcAft>
                <a:spcPts val="0"/>
              </a:spcAft>
              <a:buSzPts val="1100"/>
              <a:buChar char="●"/>
            </a:pPr>
            <a:r>
              <a:rPr lang="en-US">
                <a:latin typeface="Arial"/>
                <a:ea typeface="Arial"/>
                <a:cs typeface="Arial"/>
                <a:sym typeface="Arial"/>
              </a:rPr>
              <a:t>Competencies also provide a framework for training. We broke down each competency into learning objectives, and then we developed the curriculum and course content to go with the learning objectives. In this revised training, you will see a focus on the learning objectives to clarify what each lesson will cover.</a:t>
            </a: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a:p>
            <a:pPr marL="469900" lvl="0" indent="-311150" algn="l" rtl="0">
              <a:lnSpc>
                <a:spcPct val="100000"/>
              </a:lnSpc>
              <a:spcBef>
                <a:spcPts val="0"/>
              </a:spcBef>
              <a:spcAft>
                <a:spcPts val="0"/>
              </a:spcAft>
              <a:buSzPts val="1100"/>
              <a:buChar char="●"/>
            </a:pPr>
            <a:r>
              <a:rPr lang="en-US">
                <a:latin typeface="Arial"/>
                <a:ea typeface="Arial"/>
                <a:cs typeface="Arial"/>
                <a:sym typeface="Arial"/>
              </a:rPr>
              <a:t>Finally, competencies help to make clear what Patient Navigators do to different stakeholders, including grantors, or people who provide funding for the program; organizations where patient navigators work; payors or insurance companies; and policymakers. For example, in the past, many patient navigation programs were funded by grants. Going forward, Medicare has specified functions a navigator can perform for reimbursement.  Having competencies can help organizations communicate with funders about what the program and staff do, which is important to document for both grantmakers and payors.</a:t>
            </a: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p:txBody>
      </p:sp>
      <p:sp>
        <p:nvSpPr>
          <p:cNvPr id="209" name="Google Shape;209;g3015eeee280_0_79: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15eeee280_0_233: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3015eeee280_0_233: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None/>
            </a:pPr>
            <a:r>
              <a:rPr lang="en-US">
                <a:latin typeface="Arial"/>
                <a:ea typeface="Arial"/>
                <a:cs typeface="Arial"/>
                <a:sym typeface="Arial"/>
              </a:rPr>
              <a:t>It was important to us to include different perspectives in this project. These are the project partners that had representation on the original development steering committee and helped guide the process.</a:t>
            </a:r>
            <a:endParaRPr>
              <a:latin typeface="Arial"/>
              <a:ea typeface="Arial"/>
              <a:cs typeface="Arial"/>
              <a:sym typeface="Arial"/>
            </a:endParaRPr>
          </a:p>
          <a:p>
            <a:pPr marL="177800" lvl="0" indent="-171450" algn="l" rtl="0">
              <a:lnSpc>
                <a:spcPct val="100000"/>
              </a:lnSpc>
              <a:spcBef>
                <a:spcPts val="0"/>
              </a:spcBef>
              <a:spcAft>
                <a:spcPts val="0"/>
              </a:spcAft>
              <a:buClr>
                <a:schemeClr val="dk1"/>
              </a:buClr>
              <a:buSzPts val="1100"/>
              <a:buChar char="•"/>
            </a:pPr>
            <a:r>
              <a:rPr lang="en-US">
                <a:latin typeface="Arial"/>
                <a:ea typeface="Arial"/>
                <a:cs typeface="Arial"/>
                <a:sym typeface="Arial"/>
              </a:rPr>
              <a:t>The Academy of Oncology Nurse &amp; Patient Navigators, </a:t>
            </a:r>
            <a:endParaRPr>
              <a:latin typeface="Arial"/>
              <a:ea typeface="Arial"/>
              <a:cs typeface="Arial"/>
              <a:sym typeface="Arial"/>
            </a:endParaRPr>
          </a:p>
          <a:p>
            <a:pPr marL="177800" lvl="0" indent="-171450" algn="l" rtl="0">
              <a:lnSpc>
                <a:spcPct val="100000"/>
              </a:lnSpc>
              <a:spcBef>
                <a:spcPts val="0"/>
              </a:spcBef>
              <a:spcAft>
                <a:spcPts val="0"/>
              </a:spcAft>
              <a:buClr>
                <a:schemeClr val="dk1"/>
              </a:buClr>
              <a:buSzPts val="1100"/>
              <a:buChar char="•"/>
            </a:pPr>
            <a:r>
              <a:rPr lang="en-US">
                <a:latin typeface="Arial"/>
                <a:ea typeface="Arial"/>
                <a:cs typeface="Arial"/>
                <a:sym typeface="Arial"/>
              </a:rPr>
              <a:t>The Oncology Nursing Society,</a:t>
            </a:r>
            <a:endParaRPr>
              <a:latin typeface="Arial"/>
              <a:ea typeface="Arial"/>
              <a:cs typeface="Arial"/>
              <a:sym typeface="Arial"/>
            </a:endParaRPr>
          </a:p>
          <a:p>
            <a:pPr marL="177800" lvl="0" indent="-171450" algn="l" rtl="0">
              <a:lnSpc>
                <a:spcPct val="100000"/>
              </a:lnSpc>
              <a:spcBef>
                <a:spcPts val="0"/>
              </a:spcBef>
              <a:spcAft>
                <a:spcPts val="0"/>
              </a:spcAft>
              <a:buClr>
                <a:schemeClr val="dk1"/>
              </a:buClr>
              <a:buSzPts val="1100"/>
              <a:buChar char="•"/>
            </a:pPr>
            <a:r>
              <a:rPr lang="en-US">
                <a:latin typeface="Arial"/>
                <a:ea typeface="Arial"/>
                <a:cs typeface="Arial"/>
                <a:sym typeface="Arial"/>
              </a:rPr>
              <a:t>The National Association of Social Workers,</a:t>
            </a:r>
            <a:endParaRPr>
              <a:latin typeface="Arial"/>
              <a:ea typeface="Arial"/>
              <a:cs typeface="Arial"/>
              <a:sym typeface="Arial"/>
            </a:endParaRPr>
          </a:p>
          <a:p>
            <a:pPr marL="177800" lvl="0" indent="-171450" algn="l" rtl="0">
              <a:lnSpc>
                <a:spcPct val="100000"/>
              </a:lnSpc>
              <a:spcBef>
                <a:spcPts val="0"/>
              </a:spcBef>
              <a:spcAft>
                <a:spcPts val="0"/>
              </a:spcAft>
              <a:buClr>
                <a:schemeClr val="dk1"/>
              </a:buClr>
              <a:buSzPts val="1100"/>
              <a:buChar char="•"/>
            </a:pPr>
            <a:r>
              <a:rPr lang="en-US">
                <a:latin typeface="Arial"/>
                <a:ea typeface="Arial"/>
                <a:cs typeface="Arial"/>
                <a:sym typeface="Arial"/>
              </a:rPr>
              <a:t>The Association of Oncology Social Workers,</a:t>
            </a:r>
            <a:endParaRPr>
              <a:latin typeface="Arial"/>
              <a:ea typeface="Arial"/>
              <a:cs typeface="Arial"/>
              <a:sym typeface="Arial"/>
            </a:endParaRPr>
          </a:p>
          <a:p>
            <a:pPr marL="177800" lvl="0" indent="-171450" algn="l" rtl="0">
              <a:lnSpc>
                <a:spcPct val="100000"/>
              </a:lnSpc>
              <a:spcBef>
                <a:spcPts val="0"/>
              </a:spcBef>
              <a:spcAft>
                <a:spcPts val="0"/>
              </a:spcAft>
              <a:buClr>
                <a:schemeClr val="dk1"/>
              </a:buClr>
              <a:buSzPts val="1100"/>
              <a:buChar char="•"/>
            </a:pPr>
            <a:r>
              <a:rPr lang="en-US">
                <a:latin typeface="Arial"/>
                <a:ea typeface="Arial"/>
                <a:cs typeface="Arial"/>
                <a:sym typeface="Arial"/>
              </a:rPr>
              <a:t>The Association of Community Cancer Centers and</a:t>
            </a:r>
            <a:endParaRPr>
              <a:latin typeface="Arial"/>
              <a:ea typeface="Arial"/>
              <a:cs typeface="Arial"/>
              <a:sym typeface="Arial"/>
            </a:endParaRPr>
          </a:p>
          <a:p>
            <a:pPr marL="177800" lvl="0" indent="-171450" algn="l" rtl="0">
              <a:lnSpc>
                <a:spcPct val="100000"/>
              </a:lnSpc>
              <a:spcBef>
                <a:spcPts val="0"/>
              </a:spcBef>
              <a:spcAft>
                <a:spcPts val="0"/>
              </a:spcAft>
              <a:buClr>
                <a:schemeClr val="dk1"/>
              </a:buClr>
              <a:buSzPts val="1100"/>
              <a:buChar char="•"/>
            </a:pPr>
            <a:r>
              <a:rPr lang="en-US">
                <a:latin typeface="Arial"/>
                <a:ea typeface="Arial"/>
                <a:cs typeface="Arial"/>
                <a:sym typeface="Arial"/>
              </a:rPr>
              <a:t>Patient navigators and community health workers or CHWs.</a:t>
            </a: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p:txBody>
      </p:sp>
      <p:sp>
        <p:nvSpPr>
          <p:cNvPr id="216" name="Google Shape;216;g3015eeee280_0_233: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15eeee280_1_36: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15eeee280_1_36: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a:solidFill>
                  <a:srgbClr val="222222"/>
                </a:solidFill>
                <a:latin typeface="Arial"/>
                <a:ea typeface="Arial"/>
                <a:cs typeface="Arial"/>
                <a:sym typeface="Arial"/>
              </a:rPr>
              <a:t>The development of the training occurred over 5 phases. In order to create the competency framework, in Phase 1 my team convened a steering committee to review literature and currently available research. The literature review included published and/or public patient navigation training curricula, community health worker or CHW certification competencies, and journal articles discussing the roles, responsibilities, tasks, competencies and/or activities of the people performing navigation duties across the cancer care continuum.</a:t>
            </a:r>
            <a:endParaRPr dirty="0">
              <a:solidFill>
                <a:srgbClr val="222222"/>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222222"/>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solidFill>
                  <a:srgbClr val="222222"/>
                </a:solidFill>
                <a:latin typeface="Arial"/>
                <a:ea typeface="Arial"/>
                <a:cs typeface="Arial"/>
                <a:sym typeface="Arial"/>
              </a:rPr>
              <a:t>After that, in phase 2 the committee mapped the content to functional area domains in a framework. In phase 3, the framework was refined to focus on the similarities and differences across navigator types. The focus was on the patient navigator’s unique role compared with the other navigator types because the other roles, such as social workers and community health workers, had already been defined prior to the emergence of patient navigation as a field.</a:t>
            </a:r>
            <a:endParaRPr dirty="0">
              <a:solidFill>
                <a:srgbClr val="222222"/>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222222"/>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solidFill>
                  <a:srgbClr val="222222"/>
                </a:solidFill>
                <a:latin typeface="Arial"/>
                <a:ea typeface="Arial"/>
                <a:cs typeface="Arial"/>
                <a:sym typeface="Arial"/>
              </a:rPr>
              <a:t>For example, one of the competencies identified by the state of Minnesota for CHWs was the ability to define their scope of practice. This requirement was mapped to the framework by identifying the functional area domain (Professional Roles and Responsibilities) and entering the competency statement into the box for CHWs. When this draft framework was complete, additional researchers with patient navigation expertise reviewed the framework to attain consensus on the mapping process. </a:t>
            </a:r>
            <a:endParaRPr dirty="0">
              <a:solidFill>
                <a:srgbClr val="222222"/>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222222"/>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solidFill>
                  <a:srgbClr val="222222"/>
                </a:solidFill>
                <a:latin typeface="Arial"/>
                <a:ea typeface="Arial"/>
                <a:cs typeface="Arial"/>
                <a:sym typeface="Arial"/>
              </a:rPr>
              <a:t>In phase 4, the researchers collaboratively reorganized the content by combining similar competencies, moving content to different domains, and collapsing several domains. The finalized framework included</a:t>
            </a:r>
            <a:r>
              <a:rPr lang="en-US" dirty="0">
                <a:latin typeface="Arial"/>
                <a:ea typeface="Arial"/>
                <a:cs typeface="Arial"/>
                <a:sym typeface="Arial"/>
              </a:rPr>
              <a:t> 65 competencies across 12 domains</a:t>
            </a:r>
            <a:r>
              <a:rPr lang="en-US" dirty="0">
                <a:solidFill>
                  <a:srgbClr val="222222"/>
                </a:solidFill>
                <a:latin typeface="Arial"/>
                <a:ea typeface="Arial"/>
                <a:cs typeface="Arial"/>
                <a:sym typeface="Arial"/>
              </a:rPr>
              <a:t>.</a:t>
            </a:r>
            <a:endParaRPr dirty="0">
              <a:solidFill>
                <a:srgbClr val="222222"/>
              </a:solidFill>
              <a:latin typeface="Arial"/>
              <a:ea typeface="Arial"/>
              <a:cs typeface="Arial"/>
              <a:sym typeface="Arial"/>
            </a:endParaRPr>
          </a:p>
          <a:p>
            <a:pPr marL="0" lvl="0" indent="0" algn="l" rtl="0">
              <a:lnSpc>
                <a:spcPct val="115000"/>
              </a:lnSpc>
              <a:spcBef>
                <a:spcPts val="1500"/>
              </a:spcBef>
              <a:spcAft>
                <a:spcPts val="1500"/>
              </a:spcAft>
              <a:buClr>
                <a:schemeClr val="dk1"/>
              </a:buClr>
              <a:buSzPts val="1100"/>
              <a:buFont typeface="Arial"/>
              <a:buNone/>
            </a:pPr>
            <a:endParaRPr dirty="0">
              <a:latin typeface="Arial"/>
              <a:ea typeface="Arial"/>
              <a:cs typeface="Arial"/>
              <a:sym typeface="Arial"/>
            </a:endParaRPr>
          </a:p>
        </p:txBody>
      </p:sp>
      <p:sp>
        <p:nvSpPr>
          <p:cNvPr id="236" name="Google Shape;236;g3015eeee280_1_36: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015eeee280_0_337: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3015eeee280_0_337: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None/>
            </a:pPr>
            <a:r>
              <a:rPr lang="en-US" dirty="0">
                <a:latin typeface="Arial"/>
                <a:ea typeface="Arial"/>
                <a:cs typeface="Arial"/>
                <a:sym typeface="Arial"/>
              </a:rPr>
              <a:t>These are 12 </a:t>
            </a:r>
            <a:r>
              <a:rPr lang="en-US" b="1" dirty="0">
                <a:latin typeface="Arial"/>
                <a:ea typeface="Arial"/>
                <a:cs typeface="Arial"/>
                <a:sym typeface="Arial"/>
              </a:rPr>
              <a:t>functional</a:t>
            </a:r>
            <a:r>
              <a:rPr lang="en-US" dirty="0">
                <a:latin typeface="Arial"/>
                <a:ea typeface="Arial"/>
                <a:cs typeface="Arial"/>
                <a:sym typeface="Arial"/>
              </a:rPr>
              <a:t> domains for patient navigators we published in 2015. </a:t>
            </a:r>
            <a:endParaRPr dirty="0">
              <a:latin typeface="Arial"/>
              <a:ea typeface="Arial"/>
              <a:cs typeface="Arial"/>
              <a:sym typeface="Arial"/>
            </a:endParaRPr>
          </a:p>
        </p:txBody>
      </p:sp>
      <p:sp>
        <p:nvSpPr>
          <p:cNvPr id="276" name="Google Shape;276;g3015eeee280_0_337: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015eeee280_0_383: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3015eeee280_0_383: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469900" lvl="0" indent="-311150" algn="l" rtl="0">
              <a:lnSpc>
                <a:spcPct val="100000"/>
              </a:lnSpc>
              <a:spcBef>
                <a:spcPts val="0"/>
              </a:spcBef>
              <a:spcAft>
                <a:spcPts val="0"/>
              </a:spcAft>
              <a:buSzPts val="1100"/>
              <a:buChar char="●"/>
            </a:pPr>
            <a:r>
              <a:rPr lang="en-US" dirty="0">
                <a:latin typeface="Arial"/>
                <a:ea typeface="Arial"/>
                <a:cs typeface="Arial"/>
                <a:sym typeface="Arial"/>
              </a:rPr>
              <a:t>We used the American Association of Medical Colleges’ common framework for medical and other health professional education to further organize the competencies. We also looked at the competencies from our colleagues at the Oncology Nursing Society to make sure our competencies aligned. </a:t>
            </a:r>
            <a:endParaRPr dirty="0">
              <a:latin typeface="Arial"/>
              <a:ea typeface="Arial"/>
              <a:cs typeface="Arial"/>
              <a:sym typeface="Arial"/>
            </a:endParaRPr>
          </a:p>
          <a:p>
            <a:pPr marL="469900" lvl="0" indent="-241300" algn="l" rtl="0">
              <a:lnSpc>
                <a:spcPct val="100000"/>
              </a:lnSpc>
              <a:spcBef>
                <a:spcPts val="0"/>
              </a:spcBef>
              <a:spcAft>
                <a:spcPts val="0"/>
              </a:spcAft>
              <a:buSzPts val="1100"/>
              <a:buNone/>
            </a:pPr>
            <a:endParaRPr dirty="0">
              <a:latin typeface="Arial"/>
              <a:ea typeface="Arial"/>
              <a:cs typeface="Arial"/>
              <a:sym typeface="Arial"/>
            </a:endParaRPr>
          </a:p>
          <a:p>
            <a:pPr marL="469900" lvl="0" indent="-317500" algn="l" rtl="0">
              <a:lnSpc>
                <a:spcPct val="100000"/>
              </a:lnSpc>
              <a:spcBef>
                <a:spcPts val="0"/>
              </a:spcBef>
              <a:spcAft>
                <a:spcPts val="0"/>
              </a:spcAft>
              <a:buSzPts val="1200"/>
              <a:buChar char="●"/>
            </a:pPr>
            <a:r>
              <a:rPr lang="en-US" dirty="0">
                <a:latin typeface="Arial"/>
                <a:ea typeface="Arial"/>
                <a:cs typeface="Arial"/>
                <a:sym typeface="Arial"/>
              </a:rPr>
              <a:t>These consensus-based 65 core competencies were then validated through a national survey of 525 patient navigators and patient navigation stakeholders across the U.S. and were published in the Journal of Oncology Navigation and Survivorship. </a:t>
            </a:r>
            <a:r>
              <a:rPr lang="en-US" dirty="0">
                <a:solidFill>
                  <a:srgbClr val="222222"/>
                </a:solidFill>
                <a:latin typeface="Arial"/>
                <a:ea typeface="Arial"/>
                <a:cs typeface="Arial"/>
                <a:sym typeface="Arial"/>
              </a:rPr>
              <a:t>This process resulted in reducing some of the statements to a 45 final core competency statements which were then </a:t>
            </a:r>
            <a:r>
              <a:rPr lang="en-US" dirty="0">
                <a:latin typeface="Arial"/>
                <a:ea typeface="Arial"/>
                <a:cs typeface="Arial"/>
                <a:sym typeface="Arial"/>
              </a:rPr>
              <a:t>organized into domains. The Core Competencies for Oncology Patient Navigators included 8 domains that intentionally mirrored the domains recommended for health care professions by the Accreditation Council of Graduate Medical Education. These common domains included: 1) Patient Care, 2) Knowledge for Practice, 3) Practice-Based Learning and Improvement, 4) Interpersonal and Communication Skills, 5) Professionalism, 6) Systems-Based Practice, 7) Interprofessional Collaboration, and 8) Personal and Professional Development.  A list of the full competencies is provided in the resources section.</a:t>
            </a:r>
            <a:endParaRPr dirty="0">
              <a:latin typeface="Arial"/>
              <a:ea typeface="Arial"/>
              <a:cs typeface="Arial"/>
              <a:sym typeface="Arial"/>
            </a:endParaRPr>
          </a:p>
          <a:p>
            <a:pPr marL="469900" lvl="0" indent="-241300" algn="l" rtl="0">
              <a:lnSpc>
                <a:spcPct val="100000"/>
              </a:lnSpc>
              <a:spcBef>
                <a:spcPts val="0"/>
              </a:spcBef>
              <a:spcAft>
                <a:spcPts val="0"/>
              </a:spcAft>
              <a:buSzPts val="1100"/>
              <a:buNone/>
            </a:pPr>
            <a:endParaRPr dirty="0">
              <a:latin typeface="Arial"/>
              <a:ea typeface="Arial"/>
              <a:cs typeface="Arial"/>
              <a:sym typeface="Arial"/>
            </a:endParaRPr>
          </a:p>
        </p:txBody>
      </p:sp>
      <p:sp>
        <p:nvSpPr>
          <p:cNvPr id="308" name="Google Shape;308;g3015eeee280_0_383: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015eeee280_0_368: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3015eeee280_0_368: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None/>
            </a:pPr>
            <a:r>
              <a:rPr lang="en-US">
                <a:latin typeface="Arial"/>
                <a:ea typeface="Arial"/>
                <a:cs typeface="Arial"/>
                <a:sym typeface="Arial"/>
              </a:rPr>
              <a:t>After creating the competencies, we talked with 21 patient navigators from across the country to ask them what they thought the main roles and responsibilities for patient navigators are and what would be important to include in a training, which was the final stage of the training development. Themes from those discussions were related to: </a:t>
            </a: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Advocacy</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Barriers</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Basic skills</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Care coordination</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Communication </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Cultural sensitivity</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Ethics</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Evaluation</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Patient assessment</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Patient education</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Program development</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Resources and</a:t>
            </a:r>
            <a:endParaRPr>
              <a:latin typeface="Arial"/>
              <a:ea typeface="Arial"/>
              <a:cs typeface="Arial"/>
              <a:sym typeface="Arial"/>
            </a:endParaRPr>
          </a:p>
          <a:p>
            <a:pPr marL="177800" lvl="0" indent="-171450" algn="l" rtl="0">
              <a:lnSpc>
                <a:spcPct val="100000"/>
              </a:lnSpc>
              <a:spcBef>
                <a:spcPts val="0"/>
              </a:spcBef>
              <a:spcAft>
                <a:spcPts val="0"/>
              </a:spcAft>
              <a:buSzPts val="1100"/>
              <a:buChar char="•"/>
            </a:pPr>
            <a:r>
              <a:rPr lang="en-US">
                <a:latin typeface="Arial"/>
                <a:ea typeface="Arial"/>
                <a:cs typeface="Arial"/>
                <a:sym typeface="Arial"/>
              </a:rPr>
              <a:t>Role delineation</a:t>
            </a: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a:p>
            <a:pPr marL="469900" lvl="0" indent="-241300" algn="l" rtl="0">
              <a:lnSpc>
                <a:spcPct val="100000"/>
              </a:lnSpc>
              <a:spcBef>
                <a:spcPts val="0"/>
              </a:spcBef>
              <a:spcAft>
                <a:spcPts val="0"/>
              </a:spcAft>
              <a:buSzPts val="1100"/>
              <a:buNone/>
            </a:pPr>
            <a:endParaRPr>
              <a:latin typeface="Arial"/>
              <a:ea typeface="Arial"/>
              <a:cs typeface="Arial"/>
              <a:sym typeface="Arial"/>
            </a:endParaRPr>
          </a:p>
        </p:txBody>
      </p:sp>
      <p:sp>
        <p:nvSpPr>
          <p:cNvPr id="340" name="Google Shape;340;g3015eeee280_0_368: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1100bc3c92_2_16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1100bc3c92_2_16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Since the original GW Oncology Patient Navigator Training: The Fundamentals opened in 2015, there have been over 12,000 learners who have enrolled in this course and over 6,000 of those learners who completed the full course. </a:t>
            </a:r>
            <a:endParaRPr>
              <a:latin typeface="Arial"/>
              <a:ea typeface="Arial"/>
              <a:cs typeface="Arial"/>
              <a:sym typeface="Arial"/>
            </a:endParaRPr>
          </a:p>
        </p:txBody>
      </p:sp>
      <p:sp>
        <p:nvSpPr>
          <p:cNvPr id="349" name="Google Shape;349;g31100bc3c92_2_16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1100bc3c92_2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1100bc3c92_2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Throughout the 10 years of the availability of the training, regular updates have been made to the content, however a comprehensive revision was needed given the strides made in the field of patient navigation since 2015. The GW Cancer Center Technical Assistance and Training team began revision of the Oncology Patient Navigator Training in January 2024. A steering committee of 18 subject matter experts reviewed training components, suggested updates, and provided new resources to guide best practices in patient navigation.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GW Cancer Center Technical Assistance Program team conducted an extensive literature review to update content, further revised the training based on subject matter expert feedback, and optimized the format of the training to improve the learner experience. The final content was submitted for accreditation bodies for continuing education credit.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357" name="Google Shape;357;g31100bc3c92_2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0dbc0520d_0_24: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f0dbc0520d_0_24: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Another reason the original training needed revision is because over the last decade, a number of initiatives have informed the scope of practice of various navigating professions.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In 2013, the Oncology Nursing Society published the first Oncology Nurse Navigator Core Competencies. ONS included 4 categories for Oncology Nurse Navigator Competencies: 1) Professional Role, 2) Education, 3) Coordination of Care, and 4) Communication. In 2018, ONS published updated core competencies that added a domain for Expert Oncology Nurse Navigators.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As mentioned, in 2015, my team at GW collaborated with representatives from the Academy of Oncology Nurse and Patient Navigators, the Association of Oncology Social Workers, the Oncology Nursing Society, the Association of Cancer Care Centers, and community health workers and navigators serving patients in community-based organizations to build core competencies for oncology patient navigators. These consensus-based core competencies were validated through a national survey of 525 patient navigators and navigation stakeholders across the U.S. and were published in the Journal of Oncology Navigation and Survivorship. The Core Competencies for Oncology Patient Navigators included 8 domains that intentionally mirrored the domains recommended for health care professions by the Accreditation Council of Graduate Medical Education. These common domains included: 1) Patient Care, 2) Knowledge for Practice, 3) Practice-Based Learning and Improvement, 4) Interpersonal and Communication Skills, 5) Professionalism, 6) Systems-Based Practice, 7) Interprofessional Collaboration, and 8) Personal and Professional Development.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In 2016, the C3 project defined the roles, skills and qualities of community health workers, and that project continues to refine that work. CHW Competencies include 1) communication skills, 2) interpersonal and relationship-building skills, 3) service coordination and navigation skills, 4) capacity building skills, 5) advocacy skills, 6) education and facilitation skills, 7) individual and community assessment skills, 8) professional skills and conduct, 9) evaluation and research skills, and 10) knowledge base. Note that C3 continues to build on a long and rich history of CHW competency work that preceded nurse navigator and patient navigator work in the U.S.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In 2019, a workgroup with the American Cancer Society National Navigation Roundtable published revised competencies for patient navigation and defined patient navigator levels as Entry, Intermediate and Advanced. </a:t>
            </a:r>
            <a:endParaRPr sz="1100">
              <a:latin typeface="Arial"/>
              <a:ea typeface="Arial"/>
              <a:cs typeface="Arial"/>
              <a:sym typeface="Arial"/>
            </a:endParaRPr>
          </a:p>
          <a:p>
            <a:pPr marL="0" lvl="0" indent="0" algn="l" rtl="0">
              <a:lnSpc>
                <a:spcPct val="115000"/>
              </a:lnSpc>
              <a:spcBef>
                <a:spcPts val="1500"/>
              </a:spcBef>
              <a:spcAft>
                <a:spcPts val="0"/>
              </a:spcAft>
              <a:buSzPts val="1400"/>
              <a:buNone/>
            </a:pP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150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365" name="Google Shape;365;g2f0dbc0520d_0_24:notes"/>
          <p:cNvSpPr txBox="1">
            <a:spLocks noGrp="1"/>
          </p:cNvSpPr>
          <p:nvPr>
            <p:ph type="sldNum" idx="12"/>
          </p:nvPr>
        </p:nvSpPr>
        <p:spPr>
          <a:xfrm>
            <a:off x="3970938" y="8829967"/>
            <a:ext cx="30378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1100bc3c92_2_108:notes"/>
          <p:cNvSpPr txBox="1">
            <a:spLocks noGrp="1"/>
          </p:cNvSpPr>
          <p:nvPr>
            <p:ph type="body" idx="1"/>
          </p:nvPr>
        </p:nvSpPr>
        <p:spPr>
          <a:xfrm>
            <a:off x="701040" y="4415790"/>
            <a:ext cx="5608200" cy="4183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300"/>
              <a:buNone/>
            </a:pPr>
            <a:r>
              <a:rPr lang="en-US">
                <a:latin typeface="Arial"/>
                <a:ea typeface="Arial"/>
                <a:cs typeface="Arial"/>
                <a:sym typeface="Arial"/>
              </a:rPr>
              <a:t>At the time this training was developed, here are the GW Cancer Center Technical Assistance and Training staff members who contributed to the production of this training. </a:t>
            </a:r>
            <a:endParaRPr>
              <a:latin typeface="Arial"/>
              <a:ea typeface="Arial"/>
              <a:cs typeface="Arial"/>
              <a:sym typeface="Arial"/>
            </a:endParaRPr>
          </a:p>
        </p:txBody>
      </p:sp>
      <p:sp>
        <p:nvSpPr>
          <p:cNvPr id="111" name="Google Shape;111;g31100bc3c92_2_108:notes"/>
          <p:cNvSpPr>
            <a:spLocks noGrp="1" noRot="1" noChangeAspect="1"/>
          </p:cNvSpPr>
          <p:nvPr>
            <p:ph type="sldImg" idx="2"/>
          </p:nvPr>
        </p:nvSpPr>
        <p:spPr>
          <a:xfrm>
            <a:off x="1204913" y="696308"/>
            <a:ext cx="46005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f0dbc0520d_0_49: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f0dbc0520d_0_49: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a:solidFill>
                  <a:srgbClr val="222222"/>
                </a:solidFill>
                <a:latin typeface="Arial"/>
                <a:ea typeface="Arial"/>
                <a:cs typeface="Arial"/>
                <a:sym typeface="Arial"/>
              </a:rPr>
              <a:t>Building on the prior work of ONS, GW, C3 and the social work profession, the Professional Oncology Navigation Task Force issued standards of oncology navigator professional practice in 2022. </a:t>
            </a: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rgbClr val="222222"/>
                </a:solidFill>
                <a:latin typeface="Arial"/>
                <a:ea typeface="Arial"/>
                <a:cs typeface="Arial"/>
                <a:sym typeface="Arial"/>
              </a:rPr>
              <a:t>The standards intend to provide benchmarks for healthcare employers and information for policy and decision makers.</a:t>
            </a: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rgbClr val="222222"/>
                </a:solidFill>
                <a:latin typeface="Arial"/>
                <a:ea typeface="Arial"/>
                <a:cs typeface="Arial"/>
                <a:sym typeface="Arial"/>
              </a:rPr>
              <a:t>The standards provide guidance for application to professional practice.</a:t>
            </a: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rgbClr val="222222"/>
                </a:solidFill>
                <a:latin typeface="Arial"/>
                <a:ea typeface="Arial"/>
                <a:cs typeface="Arial"/>
                <a:sym typeface="Arial"/>
              </a:rPr>
              <a:t>Listed here are the 19 domains referenced in the Professional Oncology Navigation Task Force standards - you may hear these referred to as PONT standards. </a:t>
            </a: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222222"/>
              </a:solidFill>
              <a:latin typeface="Arial"/>
              <a:ea typeface="Arial"/>
              <a:cs typeface="Arial"/>
              <a:sym typeface="Arial"/>
            </a:endParaRPr>
          </a:p>
        </p:txBody>
      </p:sp>
      <p:sp>
        <p:nvSpPr>
          <p:cNvPr id="378" name="Google Shape;378;g2f0dbc0520d_0_49:notes"/>
          <p:cNvSpPr txBox="1">
            <a:spLocks noGrp="1"/>
          </p:cNvSpPr>
          <p:nvPr>
            <p:ph type="sldNum" idx="12"/>
          </p:nvPr>
        </p:nvSpPr>
        <p:spPr>
          <a:xfrm>
            <a:off x="3970938" y="8829967"/>
            <a:ext cx="30378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015eeee280_0_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3015eeee280_0_4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1" indent="0" algn="l" rtl="0">
              <a:lnSpc>
                <a:spcPct val="100000"/>
              </a:lnSpc>
              <a:spcBef>
                <a:spcPts val="0"/>
              </a:spcBef>
              <a:spcAft>
                <a:spcPts val="0"/>
              </a:spcAft>
              <a:buSzPts val="1400"/>
              <a:buNone/>
            </a:pPr>
            <a:r>
              <a:rPr lang="en-US">
                <a:latin typeface="Arial"/>
                <a:ea typeface="Arial"/>
                <a:cs typeface="Arial"/>
                <a:sym typeface="Arial"/>
              </a:rPr>
              <a:t>With all of these initiatives, it can be confusing to sort out how patient navigator core competencies, standards and training options relate to CMS requirements. Here is a summary of the 2015 GW Core Competency Domains, 2024 CMS requirements and 2022 PONT standards. As these standards continue to evolve over time, it is not critical that you memorize every competency and standard. What is important is that you know what to reference to ensure your navigation program is aligned with CMS requirements and that the scope of practice of navigators align with their education and credentialing.</a:t>
            </a:r>
            <a:endParaRPr>
              <a:latin typeface="Arial"/>
              <a:ea typeface="Arial"/>
              <a:cs typeface="Arial"/>
              <a:sym typeface="Arial"/>
            </a:endParaRPr>
          </a:p>
          <a:p>
            <a:pPr marL="0" lvl="1" indent="0" algn="l" rtl="0">
              <a:lnSpc>
                <a:spcPct val="100000"/>
              </a:lnSpc>
              <a:spcBef>
                <a:spcPts val="0"/>
              </a:spcBef>
              <a:spcAft>
                <a:spcPts val="0"/>
              </a:spcAft>
              <a:buSzPts val="1400"/>
              <a:buNone/>
            </a:pPr>
            <a:endParaRPr>
              <a:latin typeface="Arial"/>
              <a:ea typeface="Arial"/>
              <a:cs typeface="Arial"/>
              <a:sym typeface="Arial"/>
            </a:endParaRPr>
          </a:p>
          <a:p>
            <a:pPr marL="0" lvl="1" indent="0" algn="l" rtl="0">
              <a:lnSpc>
                <a:spcPct val="100000"/>
              </a:lnSpc>
              <a:spcBef>
                <a:spcPts val="0"/>
              </a:spcBef>
              <a:spcAft>
                <a:spcPts val="0"/>
              </a:spcAft>
              <a:buSzPts val="1400"/>
              <a:buNone/>
            </a:pP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You can download the ONS Core Competencies for Oncology Nurse Navigators, the GW Core Competencies for Oncology Patient Navigators, and the PONT standards from the references section of this lesson.  </a:t>
            </a:r>
            <a:endParaRPr>
              <a:latin typeface="Arial"/>
              <a:ea typeface="Arial"/>
              <a:cs typeface="Arial"/>
              <a:sym typeface="Arial"/>
            </a:endParaRPr>
          </a:p>
          <a:p>
            <a:pPr marL="0" lvl="1" indent="0" algn="l" rtl="0">
              <a:lnSpc>
                <a:spcPct val="100000"/>
              </a:lnSpc>
              <a:spcBef>
                <a:spcPts val="0"/>
              </a:spcBef>
              <a:spcAft>
                <a:spcPts val="0"/>
              </a:spcAft>
              <a:buSzPts val="1400"/>
              <a:buNone/>
            </a:pPr>
            <a:endParaRPr>
              <a:latin typeface="Arial"/>
              <a:ea typeface="Arial"/>
              <a:cs typeface="Arial"/>
              <a:sym typeface="Arial"/>
            </a:endParaRPr>
          </a:p>
          <a:p>
            <a:pPr marL="0" lvl="1" indent="0" algn="l" rtl="0">
              <a:lnSpc>
                <a:spcPct val="100000"/>
              </a:lnSpc>
              <a:spcBef>
                <a:spcPts val="0"/>
              </a:spcBef>
              <a:spcAft>
                <a:spcPts val="0"/>
              </a:spcAft>
              <a:buSzPts val="1400"/>
              <a:buNone/>
            </a:pPr>
            <a:endParaRPr>
              <a:latin typeface="Arial"/>
              <a:ea typeface="Arial"/>
              <a:cs typeface="Arial"/>
              <a:sym typeface="Arial"/>
            </a:endParaRPr>
          </a:p>
        </p:txBody>
      </p:sp>
      <p:sp>
        <p:nvSpPr>
          <p:cNvPr id="387" name="Google Shape;387;g3015eeee280_0_40: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015eeee280_0_452:notes"/>
          <p:cNvSpPr>
            <a:spLocks noGrp="1" noRot="1" noChangeAspect="1"/>
          </p:cNvSpPr>
          <p:nvPr>
            <p:ph type="sldImg" idx="2"/>
          </p:nvPr>
        </p:nvSpPr>
        <p:spPr>
          <a:xfrm>
            <a:off x="1213033" y="710142"/>
            <a:ext cx="4756500" cy="354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3015eeee280_0_452:notes"/>
          <p:cNvSpPr txBox="1">
            <a:spLocks noGrp="1"/>
          </p:cNvSpPr>
          <p:nvPr>
            <p:ph type="body" idx="1"/>
          </p:nvPr>
        </p:nvSpPr>
        <p:spPr>
          <a:xfrm>
            <a:off x="718242" y="4497053"/>
            <a:ext cx="5745900" cy="4260300"/>
          </a:xfrm>
          <a:prstGeom prst="rect">
            <a:avLst/>
          </a:prstGeom>
          <a:noFill/>
          <a:ln>
            <a:noFill/>
          </a:ln>
        </p:spPr>
        <p:txBody>
          <a:bodyPr spcFirstLastPara="1" wrap="square" lIns="95225" tIns="47600" rIns="95225" bIns="476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It is important to remember that the Centers for Medicare and Medicaid Services, or CMS, first defers to state-based credentialing requirements, which vary broadly.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Some states have standards for credentialing for Community Health Workers, but it is currently unclear whether oncology patient navigators need to fulfill their state’s CHW requirement given their more specific role in assisting people with cancer as compared to the more general scope of practice of many CHWs.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While it may be more than is required, there are some “safe” pathways to documenting credentialing.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395" name="Google Shape;395;g3015eeee280_0_452:notes"/>
          <p:cNvSpPr txBox="1">
            <a:spLocks noGrp="1"/>
          </p:cNvSpPr>
          <p:nvPr>
            <p:ph type="sldNum" idx="12"/>
          </p:nvPr>
        </p:nvSpPr>
        <p:spPr>
          <a:xfrm>
            <a:off x="4068374" y="8992462"/>
            <a:ext cx="3112500" cy="473400"/>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036adabb55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036adabb55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First, if your state has CHW credentialing standards, get credentialed through your state program.</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409" name="Google Shape;409;g3036adabb55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015eeee280_0_528:notes"/>
          <p:cNvSpPr>
            <a:spLocks noGrp="1" noRot="1" noChangeAspect="1"/>
          </p:cNvSpPr>
          <p:nvPr>
            <p:ph type="sldImg" idx="2"/>
          </p:nvPr>
        </p:nvSpPr>
        <p:spPr>
          <a:xfrm>
            <a:off x="1213033" y="710142"/>
            <a:ext cx="4756500" cy="354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3015eeee280_0_528:notes"/>
          <p:cNvSpPr txBox="1">
            <a:spLocks noGrp="1"/>
          </p:cNvSpPr>
          <p:nvPr>
            <p:ph type="body" idx="1"/>
          </p:nvPr>
        </p:nvSpPr>
        <p:spPr>
          <a:xfrm>
            <a:off x="718242" y="4497053"/>
            <a:ext cx="5745900" cy="4260300"/>
          </a:xfrm>
          <a:prstGeom prst="rect">
            <a:avLst/>
          </a:prstGeom>
          <a:noFill/>
          <a:ln>
            <a:noFill/>
          </a:ln>
        </p:spPr>
        <p:txBody>
          <a:bodyPr spcFirstLastPara="1" wrap="square" lIns="95225" tIns="47600" rIns="95225" bIns="476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Second, CMS expects that people billing for principal illness navigation, or PIN services, have training that includes competencies of patient and family communication, interpersonal and relationship-building, patient and family capacity building, service coordination and systems navigation, as well as patient advocacy, facilitation, individual and community assessment, professionalism and ethical conduct. It is important to emphasize that CMS does not require CERTIFICATION in the 2024 rule. Rather it specifies expectations for training that would reasonably result in navigator competency in the areas mentioned.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Third, CMS expects that navigators develop an appropriate knowledge base. This will look different for navigators based on whom they are assisting for services.</a:t>
            </a:r>
            <a:r>
              <a:rPr lang="en-US" sz="1100" b="1">
                <a:latin typeface="Arial"/>
                <a:ea typeface="Arial"/>
                <a:cs typeface="Arial"/>
                <a:sym typeface="Arial"/>
              </a:rPr>
              <a:t> </a:t>
            </a:r>
            <a:r>
              <a:rPr lang="en-US" sz="1100">
                <a:latin typeface="Arial"/>
                <a:ea typeface="Arial"/>
                <a:cs typeface="Arial"/>
                <a:sym typeface="Arial"/>
              </a:rPr>
              <a:t>The chart pictured on the screen shows the alignment of CMS required domains for competency and the content in the updated GW Oncology Patient Navigator Training: The Fundamentals. Obtaining a certificate of completion for this training is one way for you and your institution to document alignment with the training areas CMS requires in the event of an audit. To our knowledge, this is the only free training available that meets the CMS requirements for training documentation.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423" name="Google Shape;423;g3015eeee280_0_528:notes"/>
          <p:cNvSpPr txBox="1">
            <a:spLocks noGrp="1"/>
          </p:cNvSpPr>
          <p:nvPr>
            <p:ph type="sldNum" idx="12"/>
          </p:nvPr>
        </p:nvSpPr>
        <p:spPr>
          <a:xfrm>
            <a:off x="4068374" y="8992462"/>
            <a:ext cx="3112500" cy="473400"/>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03398237d2_0_16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03398237d2_0_1627: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Our team compared all of the core competencies from leading organizations of CMS, PONT, our GW Competencies, the National C3 Council for Community Health Workers, and the American Cancer Society’s Navigation Job Performance Behaviors and aligned them accordingly to the content you will find in each of these lessons. You can also find more information about our learning objectives and competency alignment i</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n our resources section for this training. </a:t>
            </a:r>
            <a:endParaRPr>
              <a:latin typeface="Arial"/>
              <a:ea typeface="Arial"/>
              <a:cs typeface="Arial"/>
              <a:sym typeface="Arial"/>
            </a:endParaRPr>
          </a:p>
        </p:txBody>
      </p:sp>
      <p:sp>
        <p:nvSpPr>
          <p:cNvPr id="464" name="Google Shape;464;g303398237d2_0_1627: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03398237d2_0_16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03398237d2_0_1641: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2" name="Google Shape;472;g303398237d2_0_1641: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11243637ed_3_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11243637ed_3_17: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0" name="Google Shape;480;g311243637ed_3_17: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1100bc3c9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g31100bc3c92_2_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n-US" dirty="0">
                <a:latin typeface="Arial"/>
                <a:ea typeface="Arial"/>
                <a:cs typeface="Arial"/>
                <a:sym typeface="Arial"/>
              </a:rPr>
              <a:t>The revision committee was important to the our systematic approach to updating this training. The diversity in their professional backgrounds, training and experience enhanced this training to be well rounded and added real world perspective.</a:t>
            </a:r>
            <a:endParaRPr dirty="0">
              <a:latin typeface="Arial"/>
              <a:ea typeface="Arial"/>
              <a:cs typeface="Arial"/>
              <a:sym typeface="Arial"/>
            </a:endParaRPr>
          </a:p>
        </p:txBody>
      </p:sp>
      <p:sp>
        <p:nvSpPr>
          <p:cNvPr id="488" name="Google Shape;488;g31100bc3c92_2_6: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1100bc3c92_2_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1100bc3c92_2_4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We’d like to thank the professionals in various navigation and education professions who provided the recordings for these lessons. </a:t>
            </a:r>
            <a:endParaRPr dirty="0">
              <a:latin typeface="Arial"/>
              <a:ea typeface="Arial"/>
              <a:cs typeface="Arial"/>
              <a:sym typeface="Arial"/>
            </a:endParaRPr>
          </a:p>
        </p:txBody>
      </p:sp>
      <p:sp>
        <p:nvSpPr>
          <p:cNvPr id="495" name="Google Shape;495;g31100bc3c92_2_4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also want to acknowledge the Centers for Disease Control and Prevention for supporting this work. Its contents are solely the responsibility of the authors and do not necessarily represent the official views of the Centers for Disease Control and Prevention.</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138" name="Google Shape;138;p2: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11243637ed_3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11243637ed_3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Thank you to the professionals in oncology patient navigation who assisted with additional review for accreditation and finalization.</a:t>
            </a:r>
            <a:endParaRPr dirty="0">
              <a:latin typeface="Arial"/>
              <a:ea typeface="Arial"/>
              <a:cs typeface="Arial"/>
              <a:sym typeface="Arial"/>
            </a:endParaRPr>
          </a:p>
        </p:txBody>
      </p:sp>
      <p:sp>
        <p:nvSpPr>
          <p:cNvPr id="502" name="Google Shape;502;g311243637ed_3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1100bc3c92_2_3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1100bc3c92_2_3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Please download and use resources to supplement your training. All resources are used with permission from the originating source. </a:t>
            </a:r>
            <a:endParaRPr>
              <a:latin typeface="Arial"/>
              <a:ea typeface="Arial"/>
              <a:cs typeface="Arial"/>
              <a:sym typeface="Arial"/>
            </a:endParaRPr>
          </a:p>
        </p:txBody>
      </p:sp>
      <p:sp>
        <p:nvSpPr>
          <p:cNvPr id="514" name="Google Shape;514;g31100bc3c92_2_3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015eeee280_0_592:notes"/>
          <p:cNvSpPr>
            <a:spLocks noGrp="1" noRot="1" noChangeAspect="1"/>
          </p:cNvSpPr>
          <p:nvPr>
            <p:ph type="sldImg" idx="2"/>
          </p:nvPr>
        </p:nvSpPr>
        <p:spPr>
          <a:xfrm>
            <a:off x="1213033" y="710142"/>
            <a:ext cx="4756500" cy="354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3015eeee280_0_592: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The GW Cancer Center has developed a guide to accompany this training and it is available in our resources section which you can find as a link outside of the training. It is freely available in English and Spanish.</a:t>
            </a:r>
            <a:endParaRPr dirty="0"/>
          </a:p>
        </p:txBody>
      </p:sp>
      <p:sp>
        <p:nvSpPr>
          <p:cNvPr id="521" name="Google Shape;521;g3015eeee280_0_592: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015eeee280_0_6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3015eeee280_0_60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None/>
            </a:pPr>
            <a:r>
              <a:rPr lang="en-US">
                <a:latin typeface="Arial"/>
                <a:ea typeface="Arial"/>
                <a:cs typeface="Arial"/>
                <a:sym typeface="Arial"/>
              </a:rPr>
              <a:t>The Patient Navigation Barriers and Outcomes Tool or PN-BOT(TM), is freely available and includes worksheets and a barriers list to track specific types of barriers – logistical, insurance-related, financial or employment. More specific logistical categories include transportation, housing, utilities, dependent care, food and nutrition, clothing and immigration status. Specific insurance barriers include being uninsured, underinsured or having high deductibles or co-pays. Specific financial barriers might be a need for financial planning, low financial literacy or other non-medical financial needs. Employment barriers include being unemployed, needing job accommodations, not being able to work through treatment or having family members with employment difficulties.</a:t>
            </a:r>
            <a:endParaRPr>
              <a:latin typeface="Arial"/>
              <a:ea typeface="Arial"/>
              <a:cs typeface="Arial"/>
              <a:sym typeface="Arial"/>
            </a:endParaRPr>
          </a:p>
          <a:p>
            <a:pPr marL="457200" lvl="0" indent="0" algn="l" rtl="0">
              <a:spcBef>
                <a:spcPts val="0"/>
              </a:spcBef>
              <a:spcAft>
                <a:spcPts val="0"/>
              </a:spcAft>
              <a:buNone/>
            </a:pPr>
            <a:endParaRPr>
              <a:latin typeface="Arial"/>
              <a:ea typeface="Arial"/>
              <a:cs typeface="Arial"/>
              <a:sym typeface="Arial"/>
            </a:endParaRPr>
          </a:p>
          <a:p>
            <a:pPr marL="457200" lvl="0" indent="-298450" algn="l" rtl="0">
              <a:spcBef>
                <a:spcPts val="0"/>
              </a:spcBef>
              <a:spcAft>
                <a:spcPts val="0"/>
              </a:spcAft>
              <a:buSzPts val="1100"/>
              <a:buChar char="●"/>
            </a:pPr>
            <a:r>
              <a:rPr lang="en-US">
                <a:latin typeface="Arial"/>
                <a:ea typeface="Arial"/>
                <a:cs typeface="Arial"/>
                <a:sym typeface="Arial"/>
              </a:rPr>
              <a:t>This tool provides fields to track when you identified this was a barrier for the patient, the date it was resolved, the action you took to address or resolve the barriers and the time it took you to resolve the barrier. This could be minutes or hours. </a:t>
            </a:r>
            <a:endParaRPr>
              <a:latin typeface="Arial"/>
              <a:ea typeface="Arial"/>
              <a:cs typeface="Arial"/>
              <a:sym typeface="Arial"/>
            </a:endParaRPr>
          </a:p>
          <a:p>
            <a:pPr marL="0" lvl="0" indent="0" algn="l" rtl="0">
              <a:lnSpc>
                <a:spcPct val="100000"/>
              </a:lnSpc>
              <a:spcBef>
                <a:spcPts val="0"/>
              </a:spcBef>
              <a:spcAft>
                <a:spcPts val="0"/>
              </a:spcAft>
              <a:buNone/>
            </a:pPr>
            <a:endParaRPr/>
          </a:p>
        </p:txBody>
      </p:sp>
      <p:sp>
        <p:nvSpPr>
          <p:cNvPr id="529" name="Google Shape;529;g3015eeee280_0_601: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015eeee280_0_614:notes"/>
          <p:cNvSpPr>
            <a:spLocks noGrp="1" noRot="1" noChangeAspect="1"/>
          </p:cNvSpPr>
          <p:nvPr>
            <p:ph type="sldImg" idx="2"/>
          </p:nvPr>
        </p:nvSpPr>
        <p:spPr>
          <a:xfrm>
            <a:off x="1213033" y="710142"/>
            <a:ext cx="4756500" cy="354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3015eeee280_0_61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None/>
            </a:pPr>
            <a:r>
              <a:rPr lang="en-US">
                <a:latin typeface="Arial"/>
                <a:ea typeface="Arial"/>
                <a:cs typeface="Arial"/>
                <a:sym typeface="Arial"/>
              </a:rPr>
              <a:t>GW also offers cards available to patients to help with communication to their healthcare team about their preferences. This tool is an easy way to ask patient’s information about their name, pronouns, religious beliefs, who they want involved in their care, etc. GW also offers the Together, Equitable, Accessible and Meaningful Training. This free training aims to improve health equity by supporting organizational changes at the systems level. It can help organizations implement quality improvements to advance equitable, accessible and patient-centered cancer care through improved patient-provider communication, cultural sensitivity, shared decision-making and attention to health literacy.</a:t>
            </a:r>
            <a:endParaRPr>
              <a:latin typeface="Arial"/>
              <a:ea typeface="Arial"/>
              <a:cs typeface="Arial"/>
              <a:sym typeface="Arial"/>
            </a:endParaRPr>
          </a:p>
        </p:txBody>
      </p:sp>
      <p:sp>
        <p:nvSpPr>
          <p:cNvPr id="540" name="Google Shape;540;g3015eeee280_0_614: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015eeee280_0_62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There are many other patient focused and survivorship toolkits found on our GW Technical Assistance Program website at cancercontroltap.org. </a:t>
            </a:r>
            <a:endParaRPr>
              <a:latin typeface="Arial"/>
              <a:ea typeface="Arial"/>
              <a:cs typeface="Arial"/>
              <a:sym typeface="Arial"/>
            </a:endParaRPr>
          </a:p>
        </p:txBody>
      </p:sp>
      <p:sp>
        <p:nvSpPr>
          <p:cNvPr id="551" name="Google Shape;551;g3015eeee280_0_626:notes"/>
          <p:cNvSpPr>
            <a:spLocks noGrp="1" noRot="1" noChangeAspect="1"/>
          </p:cNvSpPr>
          <p:nvPr>
            <p:ph type="sldImg" idx="2"/>
          </p:nvPr>
        </p:nvSpPr>
        <p:spPr>
          <a:xfrm>
            <a:off x="1752868" y="697230"/>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af587c95ee_0_0: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2af587c95ee_0_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This concludes the Introduction of the GW Oncology Patient Navigation Training: The Fundamentals course. In this introduction, you learned how to: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dirty="0">
                <a:solidFill>
                  <a:srgbClr val="2F2F2F"/>
                </a:solidFill>
                <a:latin typeface="Arial"/>
                <a:ea typeface="Arial"/>
                <a:cs typeface="Arial"/>
                <a:sym typeface="Arial"/>
              </a:rPr>
              <a:t>Explain how the training was developed </a:t>
            </a:r>
            <a:endParaRPr dirty="0">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dirty="0">
                <a:solidFill>
                  <a:srgbClr val="2F2F2F"/>
                </a:solidFill>
                <a:latin typeface="Arial"/>
                <a:ea typeface="Arial"/>
                <a:cs typeface="Arial"/>
                <a:sym typeface="Arial"/>
              </a:rPr>
              <a:t>Explain how to use the GW Patient Navigation Training</a:t>
            </a:r>
            <a:endParaRPr dirty="0">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dirty="0">
                <a:solidFill>
                  <a:srgbClr val="2F2F2F"/>
                </a:solidFill>
                <a:latin typeface="Arial"/>
                <a:ea typeface="Arial"/>
                <a:cs typeface="Arial"/>
                <a:sym typeface="Arial"/>
              </a:rPr>
              <a:t>Identify required parts of the training</a:t>
            </a:r>
            <a:endParaRPr dirty="0">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dirty="0">
                <a:solidFill>
                  <a:srgbClr val="2F2F2F"/>
                </a:solidFill>
                <a:latin typeface="Arial"/>
                <a:ea typeface="Arial"/>
                <a:cs typeface="Arial"/>
                <a:sym typeface="Arial"/>
              </a:rPr>
              <a:t>List the different competencies associated with each lesson</a:t>
            </a:r>
            <a:endParaRPr dirty="0">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dirty="0">
                <a:solidFill>
                  <a:srgbClr val="2F2F2F"/>
                </a:solidFill>
                <a:latin typeface="Arial"/>
                <a:ea typeface="Arial"/>
                <a:cs typeface="Arial"/>
                <a:sym typeface="Arial"/>
              </a:rPr>
              <a:t>Describe how the training relates to the CMS required competency areas</a:t>
            </a:r>
            <a:endParaRPr dirty="0">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dirty="0">
                <a:solidFill>
                  <a:srgbClr val="2F2F2F"/>
                </a:solidFill>
                <a:latin typeface="Arial"/>
                <a:ea typeface="Arial"/>
                <a:cs typeface="Arial"/>
                <a:sym typeface="Arial"/>
              </a:rPr>
              <a:t>Explain the expected outcomes from taking this training </a:t>
            </a:r>
            <a:endParaRPr dirty="0">
              <a:solidFill>
                <a:srgbClr val="2F2F2F"/>
              </a:solidFill>
              <a:latin typeface="Arial"/>
              <a:ea typeface="Arial"/>
              <a:cs typeface="Arial"/>
              <a:sym typeface="Arial"/>
            </a:endParaRPr>
          </a:p>
          <a:p>
            <a:pPr marL="0" lvl="0" indent="0" algn="l" rtl="0">
              <a:spcBef>
                <a:spcPts val="0"/>
              </a:spcBef>
              <a:spcAft>
                <a:spcPts val="0"/>
              </a:spcAft>
              <a:buNone/>
            </a:pPr>
            <a:endParaRPr dirty="0">
              <a:solidFill>
                <a:srgbClr val="2F2F2F"/>
              </a:solidFill>
              <a:latin typeface="Arial"/>
              <a:ea typeface="Arial"/>
              <a:cs typeface="Arial"/>
              <a:sym typeface="Arial"/>
            </a:endParaRPr>
          </a:p>
          <a:p>
            <a:pPr marL="0" lvl="0" indent="0" algn="l" rtl="0">
              <a:spcBef>
                <a:spcPts val="0"/>
              </a:spcBef>
              <a:spcAft>
                <a:spcPts val="0"/>
              </a:spcAft>
              <a:buNone/>
            </a:pPr>
            <a:r>
              <a:rPr lang="en-US" dirty="0">
                <a:solidFill>
                  <a:srgbClr val="2F2F2F"/>
                </a:solidFill>
                <a:latin typeface="Arial"/>
                <a:ea typeface="Arial"/>
                <a:cs typeface="Arial"/>
                <a:sym typeface="Arial"/>
              </a:rPr>
              <a:t>As you navigate through the course, we encourage you to refer to the resources provided to further enhance your knowledge and understanding of the presented topics. If you have any questions or require support at any point, please do not hesitate to contact us. We thank you for your interest in this training and hope you enjoy the course.</a:t>
            </a:r>
            <a:endParaRPr dirty="0">
              <a:solidFill>
                <a:srgbClr val="2F2F2F"/>
              </a:solidFill>
              <a:latin typeface="Arial"/>
              <a:ea typeface="Arial"/>
              <a:cs typeface="Arial"/>
              <a:sym typeface="Arial"/>
            </a:endParaRPr>
          </a:p>
        </p:txBody>
      </p:sp>
      <p:sp>
        <p:nvSpPr>
          <p:cNvPr id="564" name="Google Shape;564;g2af587c95ee_0_0: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1100bc3c92_2_16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1100bc3c92_2_16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71" name="Google Shape;571;g31100bc3c92_2_16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11243637ed_3_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Finally, we would like to thank you for investing your time in our training. Cancer negatively impacts people in so many ways and is a burden on public health. It is our hope that the learners like you who take this training feel appreciated in any role that is helping those who are affected by cancer. Thank you for all that you do.</a:t>
            </a:r>
            <a:endParaRPr dirty="0">
              <a:latin typeface="Arial"/>
              <a:ea typeface="Arial"/>
              <a:cs typeface="Arial"/>
              <a:sym typeface="Arial"/>
            </a:endParaRPr>
          </a:p>
        </p:txBody>
      </p:sp>
      <p:sp>
        <p:nvSpPr>
          <p:cNvPr id="577" name="Google Shape;577;g311243637ed_3_7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015eeee280_1_0: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015eeee280_1_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After taking this introduction lesson, you will be able to: </a:t>
            </a:r>
            <a:endParaRPr>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a:solidFill>
                  <a:srgbClr val="2F2F2F"/>
                </a:solidFill>
                <a:latin typeface="Arial"/>
                <a:ea typeface="Arial"/>
                <a:cs typeface="Arial"/>
                <a:sym typeface="Arial"/>
              </a:rPr>
              <a:t>Explain how the training was developed </a:t>
            </a:r>
            <a:endParaRPr>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a:solidFill>
                  <a:srgbClr val="2F2F2F"/>
                </a:solidFill>
                <a:latin typeface="Arial"/>
                <a:ea typeface="Arial"/>
                <a:cs typeface="Arial"/>
                <a:sym typeface="Arial"/>
              </a:rPr>
              <a:t>Explain how to use the GW Patient Navigation Training</a:t>
            </a:r>
            <a:endParaRPr>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a:solidFill>
                  <a:srgbClr val="2F2F2F"/>
                </a:solidFill>
                <a:latin typeface="Arial"/>
                <a:ea typeface="Arial"/>
                <a:cs typeface="Arial"/>
                <a:sym typeface="Arial"/>
              </a:rPr>
              <a:t>Identify required parts of the training</a:t>
            </a:r>
            <a:endParaRPr>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a:solidFill>
                  <a:srgbClr val="2F2F2F"/>
                </a:solidFill>
                <a:latin typeface="Arial"/>
                <a:ea typeface="Arial"/>
                <a:cs typeface="Arial"/>
                <a:sym typeface="Arial"/>
              </a:rPr>
              <a:t>List the different competencies associated with each lesson</a:t>
            </a:r>
            <a:endParaRPr>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a:solidFill>
                  <a:srgbClr val="2F2F2F"/>
                </a:solidFill>
                <a:latin typeface="Arial"/>
                <a:ea typeface="Arial"/>
                <a:cs typeface="Arial"/>
                <a:sym typeface="Arial"/>
              </a:rPr>
              <a:t>Describe how the training relates to the CMS required competency areas</a:t>
            </a:r>
            <a:endParaRPr>
              <a:solidFill>
                <a:srgbClr val="2F2F2F"/>
              </a:solidFill>
              <a:latin typeface="Arial"/>
              <a:ea typeface="Arial"/>
              <a:cs typeface="Arial"/>
              <a:sym typeface="Arial"/>
            </a:endParaRPr>
          </a:p>
          <a:p>
            <a:pPr marL="457200" lvl="0" indent="-304800" algn="l" rtl="0">
              <a:spcBef>
                <a:spcPts val="0"/>
              </a:spcBef>
              <a:spcAft>
                <a:spcPts val="0"/>
              </a:spcAft>
              <a:buClr>
                <a:srgbClr val="2F2F2F"/>
              </a:buClr>
              <a:buSzPts val="1200"/>
              <a:buChar char="•"/>
            </a:pPr>
            <a:r>
              <a:rPr lang="en-US">
                <a:solidFill>
                  <a:srgbClr val="2F2F2F"/>
                </a:solidFill>
                <a:latin typeface="Arial"/>
                <a:ea typeface="Arial"/>
                <a:cs typeface="Arial"/>
                <a:sym typeface="Arial"/>
              </a:rPr>
              <a:t>Explain the expected outcomes from taking this training </a:t>
            </a:r>
            <a:endParaRPr>
              <a:latin typeface="Arial"/>
              <a:ea typeface="Arial"/>
              <a:cs typeface="Arial"/>
              <a:sym typeface="Arial"/>
            </a:endParaRPr>
          </a:p>
        </p:txBody>
      </p:sp>
      <p:sp>
        <p:nvSpPr>
          <p:cNvPr id="145" name="Google Shape;145;g3015eeee280_1_0: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015eeee280_1_18: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015eeee280_1_18: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This competency-based training uses evidence-based information and case studies to prepare patient navigators to address barriers to care for people affected by cancer. All presenters and content experts who developed this training have no relevant financial relationships with ineligible companies to disclose. This training aligns with the Centers for Medicare and Medicaid requirements for training in order to bill for principal illness navigation services through Medicare.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For accommodations to assist in using this training please use our feedback form. </a:t>
            </a:r>
            <a:r>
              <a:rPr lang="en-US">
                <a:latin typeface="Arial"/>
                <a:ea typeface="Arial"/>
                <a:cs typeface="Arial"/>
                <a:sym typeface="Arial"/>
              </a:rPr>
              <a:t>We also would like to note that training is intended to provide foundational information to people navigating others through the cancer care continuum. Additional specialized training based on the characteristics of patients navigated and the context of where navigation is occurring is strongly recommended. Ask your supervisor for what kind of specialized and context-specific training is best for you.</a:t>
            </a:r>
            <a:endParaRPr>
              <a:latin typeface="Arial"/>
              <a:ea typeface="Arial"/>
              <a:cs typeface="Arial"/>
              <a:sym typeface="Arial"/>
            </a:endParaRPr>
          </a:p>
        </p:txBody>
      </p:sp>
      <p:sp>
        <p:nvSpPr>
          <p:cNvPr id="152" name="Google Shape;152;g3015eeee280_1_18: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0c565fbf5_0_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0c565fbf5_0_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If you would like to adapt the training content or any of the supplemental resources to customize to your local context to help document eligibility for reimbursement for your navigation program, Powerpoint decks covering this training content are freely available to download for your use and adaptation as long as it is used for educational purposes and no fees are collected from learners. Visit our website cancercontroltap.org for the downloadable lesson presentations. If you adapt or use these materials include the following acknowledgement in your adapted content: </a:t>
            </a:r>
            <a:endParaRPr>
              <a:latin typeface="Arial"/>
              <a:ea typeface="Arial"/>
              <a:cs typeface="Arial"/>
              <a:sym typeface="Arial"/>
            </a:endParaRPr>
          </a:p>
          <a:p>
            <a:pPr marL="0" lvl="0" indent="0" algn="l" rtl="0">
              <a:lnSpc>
                <a:spcPct val="115000"/>
              </a:lnSpc>
              <a:spcBef>
                <a:spcPts val="1900"/>
              </a:spcBef>
              <a:spcAft>
                <a:spcPts val="1900"/>
              </a:spcAft>
              <a:buClr>
                <a:schemeClr val="dk1"/>
              </a:buClr>
              <a:buSzPts val="1100"/>
              <a:buFont typeface="Arial"/>
              <a:buNone/>
            </a:pPr>
            <a:r>
              <a:rPr lang="en-US" i="1">
                <a:latin typeface="Arial"/>
                <a:ea typeface="Arial"/>
                <a:cs typeface="Arial"/>
                <a:sym typeface="Arial"/>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endParaRPr i="1">
              <a:latin typeface="Arial"/>
              <a:ea typeface="Arial"/>
              <a:cs typeface="Arial"/>
              <a:sym typeface="Arial"/>
            </a:endParaRPr>
          </a:p>
        </p:txBody>
      </p:sp>
      <p:sp>
        <p:nvSpPr>
          <p:cNvPr id="159" name="Google Shape;159;g310c565fbf5_0_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15eeee280_1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015eeee280_1_24: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There are 14 lessons included in this training. Before each section there is a pre-lesson evaluation to measure your confidence concerning the teachings in the lesson. After each section there is a multiple choice question quiz and post-lesson evaluation. Lessons one through five focus on cancer and navigation basics in the context of the U.S. healthcare system. Lessons six through ten provide instruction to build competence and skills in navigating patients. </a:t>
            </a:r>
            <a:endParaRPr>
              <a:latin typeface="Arial"/>
              <a:ea typeface="Arial"/>
              <a:cs typeface="Arial"/>
              <a:sym typeface="Arial"/>
            </a:endParaRPr>
          </a:p>
        </p:txBody>
      </p:sp>
      <p:sp>
        <p:nvSpPr>
          <p:cNvPr id="166" name="Google Shape;166;g3015eeee280_1_24: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13310c96a9_0_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13310c96a9_0_17: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Lessons eleven through fourteen include important considerations for patient navigators, including attention to ethics, quality improvement, clinical trials and demonstrating navigation value. </a:t>
            </a:r>
            <a:endParaRPr>
              <a:latin typeface="Arial"/>
              <a:ea typeface="Arial"/>
              <a:cs typeface="Arial"/>
              <a:sym typeface="Arial"/>
            </a:endParaRPr>
          </a:p>
        </p:txBody>
      </p:sp>
      <p:sp>
        <p:nvSpPr>
          <p:cNvPr id="178" name="Google Shape;178;g313310c96a9_0_17: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015eeee280_1_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015eeee280_1_54: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After completing all of the required components of this training, learners will be able to receive either nursing contact hours, AMA PRA Category 1 credit hours, Certified Health Education Specialist credits or a certificate of completion. Please note that in order to be considered complete, each lesson must be viewed in full. If lessons are skipped or fast forwarded, the learner will not advance to the next lesson. A learner can progress through content at their own pace. The learning management system will track the progress made. </a:t>
            </a:r>
            <a:endParaRPr>
              <a:latin typeface="Arial"/>
              <a:ea typeface="Arial"/>
              <a:cs typeface="Arial"/>
              <a:sym typeface="Arial"/>
            </a:endParaRPr>
          </a:p>
        </p:txBody>
      </p:sp>
      <p:sp>
        <p:nvSpPr>
          <p:cNvPr id="188" name="Google Shape;188;g3015eeee280_1_54: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38"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8"/>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38"/>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38"/>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g31100bc3c92_2_15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g31100bc3c92_2_153"/>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65" name="Google Shape;65;g31100bc3c92_2_153"/>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6"/>
        <p:cNvGrpSpPr/>
        <p:nvPr/>
      </p:nvGrpSpPr>
      <p:grpSpPr>
        <a:xfrm>
          <a:off x="0" y="0"/>
          <a:ext cx="0" cy="0"/>
          <a:chOff x="0" y="0"/>
          <a:chExt cx="0" cy="0"/>
        </a:xfrm>
      </p:grpSpPr>
      <p:sp>
        <p:nvSpPr>
          <p:cNvPr id="67" name="Google Shape;67;g31100bc3c92_2_15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g31100bc3c92_2_157"/>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76"/>
        <p:cNvGrpSpPr/>
        <p:nvPr/>
      </p:nvGrpSpPr>
      <p:grpSpPr>
        <a:xfrm>
          <a:off x="0" y="0"/>
          <a:ext cx="0" cy="0"/>
          <a:chOff x="0" y="0"/>
          <a:chExt cx="0" cy="0"/>
        </a:xfrm>
      </p:grpSpPr>
      <p:pic>
        <p:nvPicPr>
          <p:cNvPr id="77" name="Google Shape;77;g311243637ed_3_87" descr="PPT-General7.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78" name="Google Shape;78;g311243637ed_3_87"/>
          <p:cNvSpPr txBox="1">
            <a:spLocks noGrp="1"/>
          </p:cNvSpPr>
          <p:nvPr>
            <p:ph type="subTitle" idx="1"/>
          </p:nvPr>
        </p:nvSpPr>
        <p:spPr>
          <a:xfrm>
            <a:off x="2590800" y="3137687"/>
            <a:ext cx="63246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79" name="Google Shape;79;g311243637ed_3_87"/>
          <p:cNvSpPr txBox="1">
            <a:spLocks noGrp="1"/>
          </p:cNvSpPr>
          <p:nvPr>
            <p:ph type="title"/>
          </p:nvPr>
        </p:nvSpPr>
        <p:spPr>
          <a:xfrm>
            <a:off x="2590800" y="457200"/>
            <a:ext cx="6324600"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80" name="Google Shape;80;g311243637ed_3_87"/>
          <p:cNvPicPr preferRelativeResize="0"/>
          <p:nvPr/>
        </p:nvPicPr>
        <p:blipFill rotWithShape="1">
          <a:blip r:embed="rId3">
            <a:alphaModFix/>
          </a:blip>
          <a:srcRect/>
          <a:stretch/>
        </p:blipFill>
        <p:spPr>
          <a:xfrm>
            <a:off x="5640897" y="5858870"/>
            <a:ext cx="3200401" cy="5419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g311243637ed_3_9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g311243637ed_3_92"/>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g311243637ed_3_9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g311243637ed_3_95"/>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87" name="Google Shape;87;g311243637ed_3_95"/>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8"/>
        <p:cNvGrpSpPr/>
        <p:nvPr/>
      </p:nvGrpSpPr>
      <p:grpSpPr>
        <a:xfrm>
          <a:off x="0" y="0"/>
          <a:ext cx="0" cy="0"/>
          <a:chOff x="0" y="0"/>
          <a:chExt cx="0" cy="0"/>
        </a:xfrm>
      </p:grpSpPr>
      <p:sp>
        <p:nvSpPr>
          <p:cNvPr id="89" name="Google Shape;89;g311243637ed_3_9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g311243637ed_3_99"/>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pic>
        <p:nvPicPr>
          <p:cNvPr id="92" name="Google Shape;92;g311243637ed_3_102"/>
          <p:cNvPicPr preferRelativeResize="0"/>
          <p:nvPr/>
        </p:nvPicPr>
        <p:blipFill rotWithShape="1">
          <a:blip r:embed="rId2">
            <a:alphaModFix/>
          </a:blip>
          <a:srcRect/>
          <a:stretch/>
        </p:blipFill>
        <p:spPr>
          <a:xfrm>
            <a:off x="0" y="-19050"/>
            <a:ext cx="9143999" cy="323850"/>
          </a:xfrm>
          <a:prstGeom prst="rect">
            <a:avLst/>
          </a:prstGeom>
          <a:noFill/>
          <a:ln>
            <a:noFill/>
          </a:ln>
        </p:spPr>
      </p:pic>
      <p:sp>
        <p:nvSpPr>
          <p:cNvPr id="93" name="Google Shape;93;g311243637ed_3_102"/>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g311243637ed_3_102"/>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3F3F3F"/>
              </a:buClr>
              <a:buSzPts val="3200"/>
              <a:buFont typeface="Arial"/>
              <a:buNone/>
              <a:defRPr/>
            </a:lvl1pPr>
            <a:lvl2pPr marL="914400" lvl="1" indent="-228600" algn="l">
              <a:lnSpc>
                <a:spcPct val="100000"/>
              </a:lnSpc>
              <a:spcBef>
                <a:spcPts val="0"/>
              </a:spcBef>
              <a:spcAft>
                <a:spcPts val="0"/>
              </a:spcAft>
              <a:buClr>
                <a:srgbClr val="3F3F3F"/>
              </a:buClr>
              <a:buSzPts val="2800"/>
              <a:buFont typeface="Arial"/>
              <a:buNone/>
              <a:defRPr/>
            </a:lvl2pPr>
            <a:lvl3pPr marL="1371600" lvl="2" indent="-228600" algn="l">
              <a:lnSpc>
                <a:spcPct val="100000"/>
              </a:lnSpc>
              <a:spcBef>
                <a:spcPts val="0"/>
              </a:spcBef>
              <a:spcAft>
                <a:spcPts val="0"/>
              </a:spcAft>
              <a:buClr>
                <a:srgbClr val="3F3F3F"/>
              </a:buClr>
              <a:buSzPts val="2400"/>
              <a:buFont typeface="Arial"/>
              <a:buNone/>
              <a:defRPr/>
            </a:lvl3pPr>
            <a:lvl4pPr marL="1828800" lvl="3" indent="-228600" algn="l">
              <a:lnSpc>
                <a:spcPct val="100000"/>
              </a:lnSpc>
              <a:spcBef>
                <a:spcPts val="0"/>
              </a:spcBef>
              <a:spcAft>
                <a:spcPts val="0"/>
              </a:spcAft>
              <a:buClr>
                <a:srgbClr val="3F3F3F"/>
              </a:buClr>
              <a:buSzPts val="2000"/>
              <a:buFont typeface="Arial"/>
              <a:buNone/>
              <a:defRPr/>
            </a:lvl4pPr>
            <a:lvl5pPr marL="2286000" lvl="4" indent="-228600" algn="l">
              <a:lnSpc>
                <a:spcPct val="100000"/>
              </a:lnSpc>
              <a:spcBef>
                <a:spcPts val="0"/>
              </a:spcBef>
              <a:spcAft>
                <a:spcPts val="0"/>
              </a:spcAft>
              <a:buClr>
                <a:srgbClr val="3F3F3F"/>
              </a:buClr>
              <a:buSzPts val="2000"/>
              <a:buFont typeface="Arial"/>
              <a:buNone/>
              <a:defRPr/>
            </a:lvl5pPr>
            <a:lvl6pPr marL="2743200" lvl="5" indent="-228600" algn="l">
              <a:lnSpc>
                <a:spcPct val="100000"/>
              </a:lnSpc>
              <a:spcBef>
                <a:spcPts val="0"/>
              </a:spcBef>
              <a:spcAft>
                <a:spcPts val="0"/>
              </a:spcAft>
              <a:buClr>
                <a:schemeClr val="dk1"/>
              </a:buClr>
              <a:buSzPts val="2000"/>
              <a:buFont typeface="Arial"/>
              <a:buNone/>
              <a:defRPr/>
            </a:lvl6pPr>
            <a:lvl7pPr marL="3200400" lvl="6" indent="-228600" algn="l">
              <a:lnSpc>
                <a:spcPct val="100000"/>
              </a:lnSpc>
              <a:spcBef>
                <a:spcPts val="0"/>
              </a:spcBef>
              <a:spcAft>
                <a:spcPts val="0"/>
              </a:spcAft>
              <a:buClr>
                <a:schemeClr val="dk1"/>
              </a:buClr>
              <a:buSzPts val="2000"/>
              <a:buFont typeface="Arial"/>
              <a:buNone/>
              <a:defRPr/>
            </a:lvl7pPr>
            <a:lvl8pPr marL="3657600" lvl="7" indent="-228600" algn="l">
              <a:lnSpc>
                <a:spcPct val="100000"/>
              </a:lnSpc>
              <a:spcBef>
                <a:spcPts val="0"/>
              </a:spcBef>
              <a:spcAft>
                <a:spcPts val="0"/>
              </a:spcAft>
              <a:buClr>
                <a:schemeClr val="dk1"/>
              </a:buClr>
              <a:buSzPts val="2000"/>
              <a:buFont typeface="Arial"/>
              <a:buNone/>
              <a:defRPr/>
            </a:lvl8pPr>
            <a:lvl9pPr marL="4114800" lvl="8" indent="-228600" algn="l">
              <a:lnSpc>
                <a:spcPct val="100000"/>
              </a:lnSpc>
              <a:spcBef>
                <a:spcPts val="0"/>
              </a:spcBef>
              <a:spcAft>
                <a:spcPts val="0"/>
              </a:spcAft>
              <a:buClr>
                <a:schemeClr val="dk1"/>
              </a:buClr>
              <a:buSzPts val="2000"/>
              <a:buFont typeface="Arial"/>
              <a:buNone/>
              <a:defRPr/>
            </a:lvl9pPr>
          </a:lstStyle>
          <a:p>
            <a:endParaRPr/>
          </a:p>
        </p:txBody>
      </p:sp>
      <p:sp>
        <p:nvSpPr>
          <p:cNvPr id="95" name="Google Shape;95;g311243637ed_3_102"/>
          <p:cNvSpPr txBox="1">
            <a:spLocks noGrp="1"/>
          </p:cNvSpPr>
          <p:nvPr>
            <p:ph type="ftr" idx="11"/>
          </p:nvPr>
        </p:nvSpPr>
        <p:spPr>
          <a:xfrm>
            <a:off x="457200" y="6248400"/>
            <a:ext cx="2895600" cy="476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6" name="Google Shape;96;g311243637ed_3_102"/>
          <p:cNvSpPr txBox="1">
            <a:spLocks noGrp="1"/>
          </p:cNvSpPr>
          <p:nvPr>
            <p:ph type="sldNum" idx="12"/>
          </p:nvPr>
        </p:nvSpPr>
        <p:spPr>
          <a:xfrm>
            <a:off x="8458200" y="6381750"/>
            <a:ext cx="685800" cy="4761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pic>
        <p:nvPicPr>
          <p:cNvPr id="98" name="Google Shape;98;g311243637ed_3_108"/>
          <p:cNvPicPr preferRelativeResize="0"/>
          <p:nvPr/>
        </p:nvPicPr>
        <p:blipFill rotWithShape="1">
          <a:blip r:embed="rId2">
            <a:alphaModFix/>
          </a:blip>
          <a:srcRect/>
          <a:stretch/>
        </p:blipFill>
        <p:spPr>
          <a:xfrm>
            <a:off x="0" y="-19050"/>
            <a:ext cx="9143999" cy="323850"/>
          </a:xfrm>
          <a:prstGeom prst="rect">
            <a:avLst/>
          </a:prstGeom>
          <a:noFill/>
          <a:ln>
            <a:noFill/>
          </a:ln>
        </p:spPr>
      </p:pic>
      <p:sp>
        <p:nvSpPr>
          <p:cNvPr id="99" name="Google Shape;99;g311243637ed_3_108"/>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0" name="Google Shape;100;g311243637ed_3_108"/>
          <p:cNvSpPr txBox="1">
            <a:spLocks noGrp="1"/>
          </p:cNvSpPr>
          <p:nvPr>
            <p:ph type="ftr" idx="11"/>
          </p:nvPr>
        </p:nvSpPr>
        <p:spPr>
          <a:xfrm>
            <a:off x="457200" y="6248400"/>
            <a:ext cx="2895600" cy="476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1" name="Google Shape;101;g311243637ed_3_108"/>
          <p:cNvSpPr txBox="1">
            <a:spLocks noGrp="1"/>
          </p:cNvSpPr>
          <p:nvPr>
            <p:ph type="sldNum" idx="12"/>
          </p:nvPr>
        </p:nvSpPr>
        <p:spPr>
          <a:xfrm>
            <a:off x="8458200" y="6381750"/>
            <a:ext cx="685800" cy="4761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
        <p:cNvGrpSpPr/>
        <p:nvPr/>
      </p:nvGrpSpPr>
      <p:grpSpPr>
        <a:xfrm>
          <a:off x="0" y="0"/>
          <a:ext cx="0" cy="0"/>
          <a:chOff x="0" y="0"/>
          <a:chExt cx="0" cy="0"/>
        </a:xfrm>
      </p:grpSpPr>
      <p:sp>
        <p:nvSpPr>
          <p:cNvPr id="25" name="Google Shape;25;p4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41"/>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30" name="Google Shape;30;p40"/>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42"/>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3" name="Google Shape;33;p42"/>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42"/>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3F3F3F"/>
              </a:buClr>
              <a:buSzPts val="3200"/>
              <a:buFont typeface="Arial"/>
              <a:buNone/>
              <a:defRPr/>
            </a:lvl1pPr>
            <a:lvl2pPr marL="914400" lvl="1" indent="-228600" algn="l">
              <a:lnSpc>
                <a:spcPct val="100000"/>
              </a:lnSpc>
              <a:spcBef>
                <a:spcPts val="0"/>
              </a:spcBef>
              <a:spcAft>
                <a:spcPts val="0"/>
              </a:spcAft>
              <a:buClr>
                <a:srgbClr val="3F3F3F"/>
              </a:buClr>
              <a:buSzPts val="2800"/>
              <a:buFont typeface="Arial"/>
              <a:buNone/>
              <a:defRPr/>
            </a:lvl2pPr>
            <a:lvl3pPr marL="1371600" lvl="2" indent="-228600" algn="l">
              <a:lnSpc>
                <a:spcPct val="100000"/>
              </a:lnSpc>
              <a:spcBef>
                <a:spcPts val="0"/>
              </a:spcBef>
              <a:spcAft>
                <a:spcPts val="0"/>
              </a:spcAft>
              <a:buClr>
                <a:srgbClr val="3F3F3F"/>
              </a:buClr>
              <a:buSzPts val="2400"/>
              <a:buFont typeface="Arial"/>
              <a:buNone/>
              <a:defRPr/>
            </a:lvl3pPr>
            <a:lvl4pPr marL="1828800" lvl="3" indent="-228600" algn="l">
              <a:lnSpc>
                <a:spcPct val="100000"/>
              </a:lnSpc>
              <a:spcBef>
                <a:spcPts val="0"/>
              </a:spcBef>
              <a:spcAft>
                <a:spcPts val="0"/>
              </a:spcAft>
              <a:buClr>
                <a:srgbClr val="3F3F3F"/>
              </a:buClr>
              <a:buSzPts val="2000"/>
              <a:buFont typeface="Arial"/>
              <a:buNone/>
              <a:defRPr/>
            </a:lvl4pPr>
            <a:lvl5pPr marL="2286000" lvl="4" indent="-228600" algn="l">
              <a:lnSpc>
                <a:spcPct val="100000"/>
              </a:lnSpc>
              <a:spcBef>
                <a:spcPts val="0"/>
              </a:spcBef>
              <a:spcAft>
                <a:spcPts val="0"/>
              </a:spcAft>
              <a:buClr>
                <a:srgbClr val="3F3F3F"/>
              </a:buClr>
              <a:buSzPts val="2000"/>
              <a:buFont typeface="Arial"/>
              <a:buNone/>
              <a:defRPr/>
            </a:lvl5pPr>
            <a:lvl6pPr marL="2743200" lvl="5" indent="-228600" algn="l">
              <a:lnSpc>
                <a:spcPct val="100000"/>
              </a:lnSpc>
              <a:spcBef>
                <a:spcPts val="0"/>
              </a:spcBef>
              <a:spcAft>
                <a:spcPts val="0"/>
              </a:spcAft>
              <a:buClr>
                <a:schemeClr val="dk1"/>
              </a:buClr>
              <a:buSzPts val="2000"/>
              <a:buFont typeface="Arial"/>
              <a:buNone/>
              <a:defRPr/>
            </a:lvl6pPr>
            <a:lvl7pPr marL="3200400" lvl="6" indent="-228600" algn="l">
              <a:lnSpc>
                <a:spcPct val="100000"/>
              </a:lnSpc>
              <a:spcBef>
                <a:spcPts val="0"/>
              </a:spcBef>
              <a:spcAft>
                <a:spcPts val="0"/>
              </a:spcAft>
              <a:buClr>
                <a:schemeClr val="dk1"/>
              </a:buClr>
              <a:buSzPts val="2000"/>
              <a:buFont typeface="Arial"/>
              <a:buNone/>
              <a:defRPr/>
            </a:lvl7pPr>
            <a:lvl8pPr marL="3657600" lvl="7" indent="-228600" algn="l">
              <a:lnSpc>
                <a:spcPct val="100000"/>
              </a:lnSpc>
              <a:spcBef>
                <a:spcPts val="0"/>
              </a:spcBef>
              <a:spcAft>
                <a:spcPts val="0"/>
              </a:spcAft>
              <a:buClr>
                <a:schemeClr val="dk1"/>
              </a:buClr>
              <a:buSzPts val="2000"/>
              <a:buFont typeface="Arial"/>
              <a:buNone/>
              <a:defRPr/>
            </a:lvl8pPr>
            <a:lvl9pPr marL="4114800" lvl="8" indent="-228600" algn="l">
              <a:lnSpc>
                <a:spcPct val="100000"/>
              </a:lnSpc>
              <a:spcBef>
                <a:spcPts val="0"/>
              </a:spcBef>
              <a:spcAft>
                <a:spcPts val="0"/>
              </a:spcAft>
              <a:buClr>
                <a:schemeClr val="dk1"/>
              </a:buClr>
              <a:buSzPts val="2000"/>
              <a:buFont typeface="Arial"/>
              <a:buNone/>
              <a:defRPr/>
            </a:lvl9pPr>
          </a:lstStyle>
          <a:p>
            <a:endParaRPr/>
          </a:p>
        </p:txBody>
      </p:sp>
      <p:sp>
        <p:nvSpPr>
          <p:cNvPr id="35" name="Google Shape;35;p42"/>
          <p:cNvSpPr txBox="1">
            <a:spLocks noGrp="1"/>
          </p:cNvSpPr>
          <p:nvPr>
            <p:ph type="ftr" idx="11"/>
          </p:nvPr>
        </p:nvSpPr>
        <p:spPr>
          <a:xfrm>
            <a:off x="457200" y="6248400"/>
            <a:ext cx="2895600" cy="47624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42"/>
          <p:cNvSpPr txBox="1">
            <a:spLocks noGrp="1"/>
          </p:cNvSpPr>
          <p:nvPr>
            <p:ph type="sldNum" idx="12"/>
          </p:nvPr>
        </p:nvSpPr>
        <p:spPr>
          <a:xfrm>
            <a:off x="8458200" y="6381750"/>
            <a:ext cx="685799" cy="47624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pic>
        <p:nvPicPr>
          <p:cNvPr id="38" name="Google Shape;38;p43"/>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9" name="Google Shape;39;p43"/>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43"/>
          <p:cNvSpPr txBox="1">
            <a:spLocks noGrp="1"/>
          </p:cNvSpPr>
          <p:nvPr>
            <p:ph type="ftr" idx="11"/>
          </p:nvPr>
        </p:nvSpPr>
        <p:spPr>
          <a:xfrm>
            <a:off x="457200" y="6248400"/>
            <a:ext cx="2895600" cy="47624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43"/>
          <p:cNvSpPr txBox="1">
            <a:spLocks noGrp="1"/>
          </p:cNvSpPr>
          <p:nvPr>
            <p:ph type="sldNum" idx="12"/>
          </p:nvPr>
        </p:nvSpPr>
        <p:spPr>
          <a:xfrm>
            <a:off x="8458200" y="6381750"/>
            <a:ext cx="685799" cy="47624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49"/>
        <p:cNvGrpSpPr/>
        <p:nvPr/>
      </p:nvGrpSpPr>
      <p:grpSpPr>
        <a:xfrm>
          <a:off x="0" y="0"/>
          <a:ext cx="0" cy="0"/>
          <a:chOff x="0" y="0"/>
          <a:chExt cx="0" cy="0"/>
        </a:xfrm>
      </p:grpSpPr>
      <p:pic>
        <p:nvPicPr>
          <p:cNvPr id="50" name="Google Shape;50;g31100bc3c92_2_140" descr="PPT-General7.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51" name="Google Shape;51;g31100bc3c92_2_140"/>
          <p:cNvSpPr txBox="1">
            <a:spLocks noGrp="1"/>
          </p:cNvSpPr>
          <p:nvPr>
            <p:ph type="subTitle" idx="1"/>
          </p:nvPr>
        </p:nvSpPr>
        <p:spPr>
          <a:xfrm>
            <a:off x="2590800" y="3137687"/>
            <a:ext cx="63246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52" name="Google Shape;52;g31100bc3c92_2_140"/>
          <p:cNvSpPr txBox="1">
            <a:spLocks noGrp="1"/>
          </p:cNvSpPr>
          <p:nvPr>
            <p:ph type="title"/>
          </p:nvPr>
        </p:nvSpPr>
        <p:spPr>
          <a:xfrm>
            <a:off x="2590800" y="457200"/>
            <a:ext cx="6324600"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53" name="Google Shape;53;g31100bc3c92_2_140"/>
          <p:cNvPicPr preferRelativeResize="0"/>
          <p:nvPr/>
        </p:nvPicPr>
        <p:blipFill rotWithShape="1">
          <a:blip r:embed="rId3">
            <a:alphaModFix/>
          </a:blip>
          <a:srcRect/>
          <a:stretch/>
        </p:blipFill>
        <p:spPr>
          <a:xfrm>
            <a:off x="5640897" y="5858870"/>
            <a:ext cx="3200401" cy="5419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31100bc3c92_2_14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g31100bc3c92_2_145"/>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g31100bc3c92_2_148"/>
          <p:cNvSpPr txBox="1">
            <a:spLocks noGrp="1"/>
          </p:cNvSpPr>
          <p:nvPr>
            <p:ph type="title"/>
          </p:nvPr>
        </p:nvSpPr>
        <p:spPr>
          <a:xfrm>
            <a:off x="457200" y="484913"/>
            <a:ext cx="8229600" cy="3720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g31100bc3c92_2_1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Google Shape;60;g31100bc3c92_2_1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g31100bc3c92_2_1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7" descr="PPT-General6.jpg"/>
          <p:cNvPicPr preferRelativeResize="0"/>
          <p:nvPr/>
        </p:nvPicPr>
        <p:blipFill rotWithShape="1">
          <a:blip r:embed="rId8">
            <a:alphaModFix/>
          </a:blip>
          <a:srcRect r="50038"/>
          <a:stretch/>
        </p:blipFill>
        <p:spPr>
          <a:xfrm>
            <a:off x="4572000" y="-66429"/>
            <a:ext cx="4663440" cy="7000629"/>
          </a:xfrm>
          <a:prstGeom prst="rect">
            <a:avLst/>
          </a:prstGeom>
          <a:noFill/>
          <a:ln>
            <a:noFill/>
          </a:ln>
        </p:spPr>
      </p:pic>
      <p:pic>
        <p:nvPicPr>
          <p:cNvPr id="11" name="Google Shape;11;p37" descr="PPT-General6.jpg"/>
          <p:cNvPicPr preferRelativeResize="0"/>
          <p:nvPr/>
        </p:nvPicPr>
        <p:blipFill rotWithShape="1">
          <a:blip r:embed="rId8">
            <a:alphaModFix/>
          </a:blip>
          <a:srcRect r="50038"/>
          <a:stretch/>
        </p:blipFill>
        <p:spPr>
          <a:xfrm>
            <a:off x="0" y="-66429"/>
            <a:ext cx="4663440" cy="7000629"/>
          </a:xfrm>
          <a:prstGeom prst="rect">
            <a:avLst/>
          </a:prstGeom>
          <a:noFill/>
          <a:ln>
            <a:noFill/>
          </a:ln>
        </p:spPr>
      </p:pic>
      <p:sp>
        <p:nvSpPr>
          <p:cNvPr id="12" name="Google Shape;12;p3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37"/>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37"/>
          <p:cNvPicPr preferRelativeResize="0"/>
          <p:nvPr/>
        </p:nvPicPr>
        <p:blipFill rotWithShape="1">
          <a:blip r:embed="rId9">
            <a:alphaModFix/>
          </a:blip>
          <a:srcRect/>
          <a:stretch/>
        </p:blipFill>
        <p:spPr>
          <a:xfrm>
            <a:off x="5636004" y="5840274"/>
            <a:ext cx="3200400" cy="541932"/>
          </a:xfrm>
          <a:prstGeom prst="rect">
            <a:avLst/>
          </a:prstGeom>
          <a:noFill/>
          <a:ln>
            <a:noFill/>
          </a:ln>
        </p:spPr>
      </p:pic>
      <p:pic>
        <p:nvPicPr>
          <p:cNvPr id="15" name="Google Shape;15;p37"/>
          <p:cNvPicPr preferRelativeResize="0"/>
          <p:nvPr/>
        </p:nvPicPr>
        <p:blipFill rotWithShape="1">
          <a:blip r:embed="rId10">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g31100bc3c92_2_133" descr="PPT-General6.jpg"/>
          <p:cNvPicPr preferRelativeResize="0"/>
          <p:nvPr/>
        </p:nvPicPr>
        <p:blipFill rotWithShape="1">
          <a:blip r:embed="rId7">
            <a:alphaModFix/>
          </a:blip>
          <a:srcRect r="50037"/>
          <a:stretch/>
        </p:blipFill>
        <p:spPr>
          <a:xfrm>
            <a:off x="4572000" y="0"/>
            <a:ext cx="4568427" cy="6857998"/>
          </a:xfrm>
          <a:prstGeom prst="rect">
            <a:avLst/>
          </a:prstGeom>
          <a:noFill/>
          <a:ln>
            <a:noFill/>
          </a:ln>
        </p:spPr>
      </p:pic>
      <p:pic>
        <p:nvPicPr>
          <p:cNvPr id="44" name="Google Shape;44;g31100bc3c92_2_133" descr="PPT-General6.jpg"/>
          <p:cNvPicPr preferRelativeResize="0"/>
          <p:nvPr/>
        </p:nvPicPr>
        <p:blipFill rotWithShape="1">
          <a:blip r:embed="rId7">
            <a:alphaModFix/>
          </a:blip>
          <a:srcRect r="50037"/>
          <a:stretch/>
        </p:blipFill>
        <p:spPr>
          <a:xfrm>
            <a:off x="0" y="0"/>
            <a:ext cx="4695823" cy="6857998"/>
          </a:xfrm>
          <a:prstGeom prst="rect">
            <a:avLst/>
          </a:prstGeom>
          <a:noFill/>
          <a:ln>
            <a:noFill/>
          </a:ln>
        </p:spPr>
      </p:pic>
      <p:sp>
        <p:nvSpPr>
          <p:cNvPr id="45" name="Google Shape;45;g31100bc3c92_2_13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46" name="Google Shape;46;g31100bc3c92_2_13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7" name="Google Shape;47;g31100bc3c92_2_133"/>
          <p:cNvPicPr preferRelativeResize="0"/>
          <p:nvPr/>
        </p:nvPicPr>
        <p:blipFill rotWithShape="1">
          <a:blip r:embed="rId8">
            <a:alphaModFix/>
          </a:blip>
          <a:srcRect/>
          <a:stretch/>
        </p:blipFill>
        <p:spPr>
          <a:xfrm>
            <a:off x="5636004" y="5840274"/>
            <a:ext cx="3200401" cy="541932"/>
          </a:xfrm>
          <a:prstGeom prst="rect">
            <a:avLst/>
          </a:prstGeom>
          <a:noFill/>
          <a:ln>
            <a:noFill/>
          </a:ln>
        </p:spPr>
      </p:pic>
      <p:pic>
        <p:nvPicPr>
          <p:cNvPr id="48" name="Google Shape;48;g31100bc3c92_2_133"/>
          <p:cNvPicPr preferRelativeResize="0"/>
          <p:nvPr/>
        </p:nvPicPr>
        <p:blipFill rotWithShape="1">
          <a:blip r:embed="rId9">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pic>
        <p:nvPicPr>
          <p:cNvPr id="70" name="Google Shape;70;g311243637ed_3_80" descr="PPT-General6.jpg"/>
          <p:cNvPicPr preferRelativeResize="0"/>
          <p:nvPr/>
        </p:nvPicPr>
        <p:blipFill rotWithShape="1">
          <a:blip r:embed="rId8">
            <a:alphaModFix/>
          </a:blip>
          <a:srcRect r="50037"/>
          <a:stretch/>
        </p:blipFill>
        <p:spPr>
          <a:xfrm>
            <a:off x="4572000" y="-66429"/>
            <a:ext cx="4663439" cy="7000628"/>
          </a:xfrm>
          <a:prstGeom prst="rect">
            <a:avLst/>
          </a:prstGeom>
          <a:noFill/>
          <a:ln>
            <a:noFill/>
          </a:ln>
        </p:spPr>
      </p:pic>
      <p:pic>
        <p:nvPicPr>
          <p:cNvPr id="71" name="Google Shape;71;g311243637ed_3_80" descr="PPT-General6.jpg"/>
          <p:cNvPicPr preferRelativeResize="0"/>
          <p:nvPr/>
        </p:nvPicPr>
        <p:blipFill rotWithShape="1">
          <a:blip r:embed="rId8">
            <a:alphaModFix/>
          </a:blip>
          <a:srcRect r="50037"/>
          <a:stretch/>
        </p:blipFill>
        <p:spPr>
          <a:xfrm>
            <a:off x="0" y="-66429"/>
            <a:ext cx="4663439" cy="7000628"/>
          </a:xfrm>
          <a:prstGeom prst="rect">
            <a:avLst/>
          </a:prstGeom>
          <a:noFill/>
          <a:ln>
            <a:noFill/>
          </a:ln>
        </p:spPr>
      </p:pic>
      <p:sp>
        <p:nvSpPr>
          <p:cNvPr id="72" name="Google Shape;72;g311243637ed_3_8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73" name="Google Shape;73;g311243637ed_3_8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4" name="Google Shape;74;g311243637ed_3_80"/>
          <p:cNvPicPr preferRelativeResize="0"/>
          <p:nvPr/>
        </p:nvPicPr>
        <p:blipFill rotWithShape="1">
          <a:blip r:embed="rId9">
            <a:alphaModFix/>
          </a:blip>
          <a:srcRect/>
          <a:stretch/>
        </p:blipFill>
        <p:spPr>
          <a:xfrm>
            <a:off x="5636004" y="5840274"/>
            <a:ext cx="3200401" cy="541932"/>
          </a:xfrm>
          <a:prstGeom prst="rect">
            <a:avLst/>
          </a:prstGeom>
          <a:noFill/>
          <a:ln>
            <a:noFill/>
          </a:ln>
        </p:spPr>
      </p:pic>
      <p:pic>
        <p:nvPicPr>
          <p:cNvPr id="75" name="Google Shape;75;g311243637ed_3_80"/>
          <p:cNvPicPr preferRelativeResize="0"/>
          <p:nvPr/>
        </p:nvPicPr>
        <p:blipFill rotWithShape="1">
          <a:blip r:embed="rId10">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onnonline.org/authors/2026:jess-quiring?autid=2026:jess-quir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linkedin.com/in/va-a-tofaeono-b82ab4157/overlay/about-this-profile/" TargetMode="External"/><Relationship Id="rId5" Type="http://schemas.openxmlformats.org/officeDocument/2006/relationships/hyperlink" Target="https://www.linkedin.com/in/reesa-sherin/overlay/about-this-profile/" TargetMode="External"/><Relationship Id="rId4" Type="http://schemas.openxmlformats.org/officeDocument/2006/relationships/hyperlink" Target="https://aonn.digitellinc.com/b/sp/monica-dean-10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onnonline.org/authors/2026:jess-quiring?autid=2026:jess-quir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bit.ly/PN-BOT%E2%80%8B" TargetMode="External"/><Relationship Id="rId5" Type="http://schemas.openxmlformats.org/officeDocument/2006/relationships/image" Target="../media/image27.png"/><Relationship Id="rId4" Type="http://schemas.openxmlformats.org/officeDocument/2006/relationships/hyperlink" Target="https://smhs.gwu.edu/gwci/BarriersToo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bit.ly/GWCCTEAMtraining%E2%80%8B" TargetMode="External"/><Relationship Id="rId5" Type="http://schemas.openxmlformats.org/officeDocument/2006/relationships/image" Target="../media/image29.png"/><Relationship Id="rId4" Type="http://schemas.openxmlformats.org/officeDocument/2006/relationships/hyperlink" Target="http://bit.ly/TEAMPatientCards%E2%80%8B"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ederalregister.gov/documents/2023/11/16/2023-24184/medicare-and-medicaid-programs-cy-2024-payment-policies-under-the-physician-fee-schedule-and-other" TargetMode="External"/><Relationship Id="rId7" Type="http://schemas.openxmlformats.org/officeDocument/2006/relationships/hyperlink" Target="http://doi.org/10.1002/cncr.35147"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jons-online.com/issues/2015/april-2015-vol-6-no-2/1320-core-competencies-for-oncology-patient-navigators" TargetMode="External"/><Relationship Id="rId5" Type="http://schemas.openxmlformats.org/officeDocument/2006/relationships/hyperlink" Target="https://www.jons-online.com/jons-categories/282:navigation-standards" TargetMode="External"/><Relationship Id="rId4" Type="http://schemas.openxmlformats.org/officeDocument/2006/relationships/hyperlink" Target="https://www.c3project.or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signup.e2ma.net/signup/1979213/1946684/" TargetMode="External"/><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mhs.gwu.edu/content/accessibility-feedba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subTitle" idx="1"/>
          </p:nvPr>
        </p:nvSpPr>
        <p:spPr>
          <a:xfrm>
            <a:off x="522500" y="3020100"/>
            <a:ext cx="8340600" cy="175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800"/>
              <a:buFont typeface="Arial"/>
              <a:buNone/>
            </a:pPr>
            <a:r>
              <a:rPr lang="en-US" sz="4400" b="1">
                <a:solidFill>
                  <a:schemeClr val="lt1"/>
                </a:solidFill>
              </a:rPr>
              <a:t>Introduction</a:t>
            </a:r>
            <a:endParaRPr sz="4400" b="1"/>
          </a:p>
          <a:p>
            <a:pPr marL="0" lvl="0" indent="0" algn="l" rtl="0">
              <a:lnSpc>
                <a:spcPct val="100000"/>
              </a:lnSpc>
              <a:spcBef>
                <a:spcPts val="0"/>
              </a:spcBef>
              <a:spcAft>
                <a:spcPts val="0"/>
              </a:spcAft>
              <a:buClr>
                <a:schemeClr val="lt1"/>
              </a:buClr>
              <a:buSzPts val="800"/>
              <a:buFont typeface="Arial"/>
              <a:buNone/>
            </a:pPr>
            <a:endParaRPr/>
          </a:p>
          <a:p>
            <a:pPr marL="0" lvl="0" indent="0" algn="l" rtl="0">
              <a:lnSpc>
                <a:spcPct val="100000"/>
              </a:lnSpc>
              <a:spcBef>
                <a:spcPts val="640"/>
              </a:spcBef>
              <a:spcAft>
                <a:spcPts val="0"/>
              </a:spcAft>
              <a:buClr>
                <a:srgbClr val="ECE9C6"/>
              </a:buClr>
              <a:buSzPts val="3200"/>
              <a:buFont typeface="Arial"/>
              <a:buNone/>
            </a:pPr>
            <a:endParaRPr>
              <a:solidFill>
                <a:schemeClr val="lt1"/>
              </a:solidFill>
            </a:endParaRPr>
          </a:p>
        </p:txBody>
      </p:sp>
      <p:sp>
        <p:nvSpPr>
          <p:cNvPr id="108" name="Google Shape;108;p1"/>
          <p:cNvSpPr txBox="1"/>
          <p:nvPr/>
        </p:nvSpPr>
        <p:spPr>
          <a:xfrm>
            <a:off x="2746350" y="450700"/>
            <a:ext cx="81579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40"/>
              </a:spcBef>
              <a:spcAft>
                <a:spcPts val="0"/>
              </a:spcAft>
              <a:buClr>
                <a:srgbClr val="000000"/>
              </a:buClr>
              <a:buSzPts val="2800"/>
              <a:buFont typeface="Arial"/>
              <a:buNone/>
            </a:pPr>
            <a:r>
              <a:rPr lang="en-US" sz="2800" b="0" i="0" u="none" strike="noStrike" cap="none">
                <a:solidFill>
                  <a:srgbClr val="FFFFFF"/>
                </a:solidFill>
                <a:latin typeface="Arial"/>
                <a:ea typeface="Arial"/>
                <a:cs typeface="Arial"/>
                <a:sym typeface="Arial"/>
              </a:rPr>
              <a:t>Oncology Patient Navigator Training: </a:t>
            </a:r>
            <a:br>
              <a:rPr lang="en-US" sz="2800" b="0" i="0" u="none" strike="noStrike" cap="none">
                <a:solidFill>
                  <a:srgbClr val="FFFFFF"/>
                </a:solidFill>
                <a:latin typeface="Arial"/>
                <a:ea typeface="Arial"/>
                <a:cs typeface="Arial"/>
                <a:sym typeface="Arial"/>
              </a:rPr>
            </a:br>
            <a:r>
              <a:rPr lang="en-US" sz="2800" b="0" i="0" u="none" strike="noStrike" cap="none">
                <a:solidFill>
                  <a:srgbClr val="FFFFFF"/>
                </a:solidFill>
                <a:latin typeface="Arial"/>
                <a:ea typeface="Arial"/>
                <a:cs typeface="Arial"/>
                <a:sym typeface="Arial"/>
              </a:rPr>
              <a:t>The Fundamentals</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015eeee280_0_153"/>
          <p:cNvSpPr txBox="1">
            <a:spLocks noGrp="1"/>
          </p:cNvSpPr>
          <p:nvPr>
            <p:ph type="title"/>
          </p:nvPr>
        </p:nvSpPr>
        <p:spPr>
          <a:xfrm>
            <a:off x="374425" y="577925"/>
            <a:ext cx="88527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Training Development </a:t>
            </a:r>
            <a:endParaRPr/>
          </a:p>
        </p:txBody>
      </p:sp>
      <p:grpSp>
        <p:nvGrpSpPr>
          <p:cNvPr id="199" name="Google Shape;199;g3015eeee280_0_153"/>
          <p:cNvGrpSpPr/>
          <p:nvPr/>
        </p:nvGrpSpPr>
        <p:grpSpPr>
          <a:xfrm>
            <a:off x="67724" y="2394522"/>
            <a:ext cx="9159474" cy="1687373"/>
            <a:chOff x="-84242" y="1554930"/>
            <a:chExt cx="9497588" cy="1344306"/>
          </a:xfrm>
        </p:grpSpPr>
        <p:sp>
          <p:nvSpPr>
            <p:cNvPr id="200" name="Google Shape;200;g3015eeee280_0_153"/>
            <p:cNvSpPr/>
            <p:nvPr/>
          </p:nvSpPr>
          <p:spPr>
            <a:xfrm>
              <a:off x="-84242" y="1554936"/>
              <a:ext cx="3447900" cy="1344300"/>
            </a:xfrm>
            <a:prstGeom prst="chevron">
              <a:avLst>
                <a:gd name="adj" fmla="val 50000"/>
              </a:avLst>
            </a:prstGeom>
            <a:solidFill>
              <a:srgbClr val="033B5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3015eeee280_0_153"/>
            <p:cNvSpPr txBox="1"/>
            <p:nvPr/>
          </p:nvSpPr>
          <p:spPr>
            <a:xfrm>
              <a:off x="674943" y="1554936"/>
              <a:ext cx="2273100" cy="1344300"/>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a:solidFill>
                    <a:schemeClr val="lt1"/>
                  </a:solidFill>
                </a:rPr>
                <a:t>Expert and literature review</a:t>
              </a:r>
              <a:endParaRPr/>
            </a:p>
          </p:txBody>
        </p:sp>
        <p:sp>
          <p:nvSpPr>
            <p:cNvPr id="202" name="Google Shape;202;g3015eeee280_0_153"/>
            <p:cNvSpPr/>
            <p:nvPr/>
          </p:nvSpPr>
          <p:spPr>
            <a:xfrm>
              <a:off x="3027602" y="1554930"/>
              <a:ext cx="3360900" cy="1344300"/>
            </a:xfrm>
            <a:prstGeom prst="chevron">
              <a:avLst>
                <a:gd name="adj" fmla="val 50000"/>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3015eeee280_0_153"/>
            <p:cNvSpPr txBox="1"/>
            <p:nvPr/>
          </p:nvSpPr>
          <p:spPr>
            <a:xfrm>
              <a:off x="3856629" y="1554930"/>
              <a:ext cx="2016600" cy="1344300"/>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Write </a:t>
              </a:r>
              <a:r>
                <a:rPr lang="en-US" sz="2200">
                  <a:solidFill>
                    <a:schemeClr val="lt1"/>
                  </a:solidFill>
                </a:rPr>
                <a:t>C</a:t>
              </a:r>
              <a:r>
                <a:rPr lang="en-US" sz="2200" b="0" i="0" u="none" strike="noStrike" cap="none">
                  <a:solidFill>
                    <a:schemeClr val="lt1"/>
                  </a:solidFill>
                  <a:latin typeface="Arial"/>
                  <a:ea typeface="Arial"/>
                  <a:cs typeface="Arial"/>
                  <a:sym typeface="Arial"/>
                </a:rPr>
                <a:t>ompetencies</a:t>
              </a:r>
              <a:endParaRPr/>
            </a:p>
          </p:txBody>
        </p:sp>
        <p:sp>
          <p:nvSpPr>
            <p:cNvPr id="204" name="Google Shape;204;g3015eeee280_0_153"/>
            <p:cNvSpPr/>
            <p:nvPr/>
          </p:nvSpPr>
          <p:spPr>
            <a:xfrm>
              <a:off x="6052446" y="1554930"/>
              <a:ext cx="3360900" cy="1344300"/>
            </a:xfrm>
            <a:prstGeom prst="chevron">
              <a:avLst>
                <a:gd name="adj" fmla="val 50000"/>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3015eeee280_0_153"/>
            <p:cNvSpPr txBox="1"/>
            <p:nvPr/>
          </p:nvSpPr>
          <p:spPr>
            <a:xfrm>
              <a:off x="6724634" y="1554930"/>
              <a:ext cx="2016600" cy="1344300"/>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Create </a:t>
              </a:r>
              <a:br>
                <a:rPr lang="en-US" sz="2200" b="0" i="0" u="none" strike="noStrike" cap="none">
                  <a:solidFill>
                    <a:schemeClr val="lt1"/>
                  </a:solidFill>
                  <a:latin typeface="Arial"/>
                  <a:ea typeface="Arial"/>
                  <a:cs typeface="Arial"/>
                  <a:sym typeface="Arial"/>
                </a:rPr>
              </a:br>
              <a:r>
                <a:rPr lang="en-US" sz="2200">
                  <a:solidFill>
                    <a:schemeClr val="lt1"/>
                  </a:solidFill>
                </a:rPr>
                <a:t>T</a:t>
              </a:r>
              <a:r>
                <a:rPr lang="en-US" sz="2200" b="0" i="0" u="none" strike="noStrike" cap="none">
                  <a:solidFill>
                    <a:schemeClr val="lt1"/>
                  </a:solidFill>
                  <a:latin typeface="Arial"/>
                  <a:ea typeface="Arial"/>
                  <a:cs typeface="Arial"/>
                  <a:sym typeface="Arial"/>
                </a:rPr>
                <a:t>raining</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015eeee280_0_79"/>
          <p:cNvSpPr txBox="1">
            <a:spLocks noGrp="1"/>
          </p:cNvSpPr>
          <p:nvPr>
            <p:ph type="title"/>
          </p:nvPr>
        </p:nvSpPr>
        <p:spPr>
          <a:xfrm>
            <a:off x="342900" y="304800"/>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3600"/>
              <a:t>Why Competencies?</a:t>
            </a:r>
            <a:endParaRPr/>
          </a:p>
        </p:txBody>
      </p:sp>
      <p:sp>
        <p:nvSpPr>
          <p:cNvPr id="212" name="Google Shape;212;g3015eeee280_0_79"/>
          <p:cNvSpPr txBox="1">
            <a:spLocks noGrp="1"/>
          </p:cNvSpPr>
          <p:nvPr>
            <p:ph type="body" idx="1"/>
          </p:nvPr>
        </p:nvSpPr>
        <p:spPr>
          <a:xfrm>
            <a:off x="342904" y="1562913"/>
            <a:ext cx="7314300" cy="3657600"/>
          </a:xfrm>
          <a:prstGeom prst="rect">
            <a:avLst/>
          </a:prstGeom>
          <a:noFill/>
          <a:ln>
            <a:noFill/>
          </a:ln>
        </p:spPr>
        <p:txBody>
          <a:bodyPr spcFirstLastPara="1" wrap="square" lIns="91425" tIns="45700" rIns="91425" bIns="45700" anchor="t" anchorCtr="0">
            <a:normAutofit lnSpcReduction="10000"/>
          </a:bodyPr>
          <a:lstStyle/>
          <a:p>
            <a:pPr marL="457200" lvl="0" indent="-420816" algn="l" rtl="0">
              <a:lnSpc>
                <a:spcPct val="90000"/>
              </a:lnSpc>
              <a:spcBef>
                <a:spcPts val="1000"/>
              </a:spcBef>
              <a:spcAft>
                <a:spcPts val="0"/>
              </a:spcAft>
              <a:buClr>
                <a:srgbClr val="3F3F3F"/>
              </a:buClr>
              <a:buSzPts val="3027"/>
              <a:buChar char="•"/>
            </a:pPr>
            <a:r>
              <a:rPr lang="en-US" sz="3300"/>
              <a:t>Creates professional standards</a:t>
            </a:r>
            <a:endParaRPr/>
          </a:p>
          <a:p>
            <a:pPr marL="457200" lvl="0" indent="-420816" algn="l" rtl="0">
              <a:lnSpc>
                <a:spcPct val="90000"/>
              </a:lnSpc>
              <a:spcBef>
                <a:spcPts val="1000"/>
              </a:spcBef>
              <a:spcAft>
                <a:spcPts val="0"/>
              </a:spcAft>
              <a:buClr>
                <a:srgbClr val="3F3F3F"/>
              </a:buClr>
              <a:buSzPts val="3027"/>
              <a:buChar char="•"/>
            </a:pPr>
            <a:r>
              <a:rPr lang="en-US" sz="3300"/>
              <a:t>Provides framework for training</a:t>
            </a:r>
            <a:endParaRPr/>
          </a:p>
          <a:p>
            <a:pPr marL="457200" lvl="0" indent="-420816" algn="l" rtl="0">
              <a:lnSpc>
                <a:spcPct val="90000"/>
              </a:lnSpc>
              <a:spcBef>
                <a:spcPts val="1000"/>
              </a:spcBef>
              <a:spcAft>
                <a:spcPts val="0"/>
              </a:spcAft>
              <a:buClr>
                <a:srgbClr val="3F3F3F"/>
              </a:buClr>
              <a:buSzPts val="3027"/>
              <a:buChar char="•"/>
            </a:pPr>
            <a:r>
              <a:rPr lang="en-US" sz="3300"/>
              <a:t>Clarifies function and importance to</a:t>
            </a:r>
            <a:endParaRPr/>
          </a:p>
          <a:p>
            <a:pPr marL="1371600" lvl="1" indent="-469556" algn="l" rtl="0">
              <a:lnSpc>
                <a:spcPct val="90000"/>
              </a:lnSpc>
              <a:spcBef>
                <a:spcPts val="500"/>
              </a:spcBef>
              <a:spcAft>
                <a:spcPts val="0"/>
              </a:spcAft>
              <a:buSzPts val="2595"/>
              <a:buChar char="–"/>
            </a:pPr>
            <a:r>
              <a:rPr lang="en-US" sz="3300">
                <a:solidFill>
                  <a:schemeClr val="dk1"/>
                </a:solidFill>
              </a:rPr>
              <a:t>Grantors</a:t>
            </a:r>
            <a:endParaRPr/>
          </a:p>
          <a:p>
            <a:pPr marL="1371600" lvl="1" indent="-469556" algn="l" rtl="0">
              <a:lnSpc>
                <a:spcPct val="90000"/>
              </a:lnSpc>
              <a:spcBef>
                <a:spcPts val="500"/>
              </a:spcBef>
              <a:spcAft>
                <a:spcPts val="0"/>
              </a:spcAft>
              <a:buSzPts val="2595"/>
              <a:buChar char="–"/>
            </a:pPr>
            <a:r>
              <a:rPr lang="en-US" sz="3300">
                <a:solidFill>
                  <a:schemeClr val="dk1"/>
                </a:solidFill>
              </a:rPr>
              <a:t>Organizations</a:t>
            </a:r>
            <a:endParaRPr/>
          </a:p>
          <a:p>
            <a:pPr marL="1371600" lvl="1" indent="-469556" algn="l" rtl="0">
              <a:lnSpc>
                <a:spcPct val="90000"/>
              </a:lnSpc>
              <a:spcBef>
                <a:spcPts val="500"/>
              </a:spcBef>
              <a:spcAft>
                <a:spcPts val="0"/>
              </a:spcAft>
              <a:buSzPts val="2595"/>
              <a:buChar char="–"/>
            </a:pPr>
            <a:r>
              <a:rPr lang="en-US" sz="3300">
                <a:solidFill>
                  <a:schemeClr val="dk1"/>
                </a:solidFill>
              </a:rPr>
              <a:t>Payors</a:t>
            </a:r>
            <a:endParaRPr sz="3300">
              <a:solidFill>
                <a:schemeClr val="dk1"/>
              </a:solidFill>
            </a:endParaRPr>
          </a:p>
          <a:p>
            <a:pPr marL="1371600" lvl="1" indent="-469556" algn="l" rtl="0">
              <a:lnSpc>
                <a:spcPct val="90000"/>
              </a:lnSpc>
              <a:spcBef>
                <a:spcPts val="500"/>
              </a:spcBef>
              <a:spcAft>
                <a:spcPts val="0"/>
              </a:spcAft>
              <a:buSzPts val="2595"/>
              <a:buChar char="–"/>
            </a:pPr>
            <a:r>
              <a:rPr lang="en-US" sz="3300">
                <a:solidFill>
                  <a:schemeClr val="dk1"/>
                </a:solidFill>
              </a:rPr>
              <a:t>Policymakers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015eeee280_0_233"/>
          <p:cNvSpPr txBox="1">
            <a:spLocks noGrp="1"/>
          </p:cNvSpPr>
          <p:nvPr>
            <p:ph type="title"/>
          </p:nvPr>
        </p:nvSpPr>
        <p:spPr>
          <a:xfrm>
            <a:off x="342900" y="304800"/>
            <a:ext cx="9343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GW Competency Development</a:t>
            </a:r>
            <a:endParaRPr/>
          </a:p>
        </p:txBody>
      </p:sp>
      <p:grpSp>
        <p:nvGrpSpPr>
          <p:cNvPr id="219" name="Google Shape;219;g3015eeee280_0_233"/>
          <p:cNvGrpSpPr/>
          <p:nvPr/>
        </p:nvGrpSpPr>
        <p:grpSpPr>
          <a:xfrm>
            <a:off x="691900" y="1368322"/>
            <a:ext cx="7475631" cy="3997040"/>
            <a:chOff x="0" y="538162"/>
            <a:chExt cx="8229449" cy="3343125"/>
          </a:xfrm>
        </p:grpSpPr>
        <p:sp>
          <p:nvSpPr>
            <p:cNvPr id="220" name="Google Shape;220;g3015eeee280_0_233"/>
            <p:cNvSpPr/>
            <p:nvPr/>
          </p:nvSpPr>
          <p:spPr>
            <a:xfrm>
              <a:off x="0" y="538162"/>
              <a:ext cx="2571600" cy="15429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3015eeee280_0_233"/>
            <p:cNvSpPr txBox="1"/>
            <p:nvPr/>
          </p:nvSpPr>
          <p:spPr>
            <a:xfrm>
              <a:off x="0" y="538162"/>
              <a:ext cx="2571600" cy="154290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rgbClr val="FFFFFF"/>
                  </a:solidFill>
                  <a:latin typeface="Arial"/>
                  <a:ea typeface="Arial"/>
                  <a:cs typeface="Arial"/>
                  <a:sym typeface="Arial"/>
                </a:rPr>
                <a:t>Academy of Oncology Nurse &amp; Patient Navigators</a:t>
              </a:r>
              <a:endParaRPr sz="2500" b="0" i="0" u="none" strike="noStrike" cap="none">
                <a:solidFill>
                  <a:srgbClr val="FFFFFF"/>
                </a:solidFill>
                <a:latin typeface="Arial"/>
                <a:ea typeface="Arial"/>
                <a:cs typeface="Arial"/>
                <a:sym typeface="Arial"/>
              </a:endParaRPr>
            </a:p>
          </p:txBody>
        </p:sp>
        <p:sp>
          <p:nvSpPr>
            <p:cNvPr id="222" name="Google Shape;222;g3015eeee280_0_233"/>
            <p:cNvSpPr/>
            <p:nvPr/>
          </p:nvSpPr>
          <p:spPr>
            <a:xfrm>
              <a:off x="2828925" y="538162"/>
              <a:ext cx="2571600" cy="15429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3015eeee280_0_233"/>
            <p:cNvSpPr txBox="1"/>
            <p:nvPr/>
          </p:nvSpPr>
          <p:spPr>
            <a:xfrm>
              <a:off x="2828925" y="538162"/>
              <a:ext cx="2571600" cy="154290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rgbClr val="FFFFFF"/>
                  </a:solidFill>
                  <a:latin typeface="Arial"/>
                  <a:ea typeface="Arial"/>
                  <a:cs typeface="Arial"/>
                  <a:sym typeface="Arial"/>
                </a:rPr>
                <a:t>Oncology Nursing Society</a:t>
              </a:r>
              <a:endParaRPr/>
            </a:p>
          </p:txBody>
        </p:sp>
        <p:sp>
          <p:nvSpPr>
            <p:cNvPr id="224" name="Google Shape;224;g3015eeee280_0_233"/>
            <p:cNvSpPr/>
            <p:nvPr/>
          </p:nvSpPr>
          <p:spPr>
            <a:xfrm>
              <a:off x="5657849" y="538162"/>
              <a:ext cx="2571600" cy="15429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g3015eeee280_0_233"/>
            <p:cNvSpPr txBox="1"/>
            <p:nvPr/>
          </p:nvSpPr>
          <p:spPr>
            <a:xfrm>
              <a:off x="5657849" y="538162"/>
              <a:ext cx="2571600" cy="154290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rgbClr val="FFFFFF"/>
                  </a:solidFill>
                  <a:latin typeface="Arial"/>
                  <a:ea typeface="Arial"/>
                  <a:cs typeface="Arial"/>
                  <a:sym typeface="Arial"/>
                </a:rPr>
                <a:t>National Association of Social Workers</a:t>
              </a:r>
              <a:endParaRPr/>
            </a:p>
          </p:txBody>
        </p:sp>
        <p:sp>
          <p:nvSpPr>
            <p:cNvPr id="226" name="Google Shape;226;g3015eeee280_0_233"/>
            <p:cNvSpPr/>
            <p:nvPr/>
          </p:nvSpPr>
          <p:spPr>
            <a:xfrm>
              <a:off x="0" y="2338387"/>
              <a:ext cx="2571600" cy="15429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3015eeee280_0_233"/>
            <p:cNvSpPr txBox="1"/>
            <p:nvPr/>
          </p:nvSpPr>
          <p:spPr>
            <a:xfrm>
              <a:off x="0" y="2338387"/>
              <a:ext cx="2571600" cy="154290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rgbClr val="FFFFFF"/>
                  </a:solidFill>
                  <a:latin typeface="Arial"/>
                  <a:ea typeface="Arial"/>
                  <a:cs typeface="Arial"/>
                  <a:sym typeface="Arial"/>
                </a:rPr>
                <a:t>Association of Oncology Social Workers</a:t>
              </a:r>
              <a:endParaRPr/>
            </a:p>
          </p:txBody>
        </p:sp>
        <p:sp>
          <p:nvSpPr>
            <p:cNvPr id="228" name="Google Shape;228;g3015eeee280_0_233"/>
            <p:cNvSpPr/>
            <p:nvPr/>
          </p:nvSpPr>
          <p:spPr>
            <a:xfrm>
              <a:off x="2828925" y="2338387"/>
              <a:ext cx="2571600" cy="15429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3015eeee280_0_233"/>
            <p:cNvSpPr txBox="1"/>
            <p:nvPr/>
          </p:nvSpPr>
          <p:spPr>
            <a:xfrm>
              <a:off x="2828925" y="2338387"/>
              <a:ext cx="2571600" cy="154290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rgbClr val="FFFFFF"/>
                  </a:solidFill>
                  <a:latin typeface="Arial"/>
                  <a:ea typeface="Arial"/>
                  <a:cs typeface="Arial"/>
                  <a:sym typeface="Arial"/>
                </a:rPr>
                <a:t>Association of Community Cancer Centers</a:t>
              </a:r>
              <a:endParaRPr/>
            </a:p>
          </p:txBody>
        </p:sp>
        <p:sp>
          <p:nvSpPr>
            <p:cNvPr id="230" name="Google Shape;230;g3015eeee280_0_233"/>
            <p:cNvSpPr/>
            <p:nvPr/>
          </p:nvSpPr>
          <p:spPr>
            <a:xfrm>
              <a:off x="5657849" y="2338387"/>
              <a:ext cx="2571600" cy="15429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3015eeee280_0_233"/>
            <p:cNvSpPr txBox="1"/>
            <p:nvPr/>
          </p:nvSpPr>
          <p:spPr>
            <a:xfrm>
              <a:off x="5657849" y="2338387"/>
              <a:ext cx="2571600" cy="154290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rgbClr val="FFFFFF"/>
                  </a:solidFill>
                  <a:latin typeface="Arial"/>
                  <a:ea typeface="Arial"/>
                  <a:cs typeface="Arial"/>
                  <a:sym typeface="Arial"/>
                </a:rPr>
                <a:t>Patient navigators and CHWs</a:t>
              </a:r>
              <a:endParaRPr sz="2500" b="0" i="0" u="none" strike="noStrike" cap="none">
                <a:solidFill>
                  <a:srgbClr val="FFFFFF"/>
                </a:solidFill>
                <a:latin typeface="Arial"/>
                <a:ea typeface="Arial"/>
                <a:cs typeface="Arial"/>
                <a:sym typeface="Arial"/>
              </a:endParaRPr>
            </a:p>
          </p:txBody>
        </p:sp>
      </p:grpSp>
      <p:sp>
        <p:nvSpPr>
          <p:cNvPr id="232" name="Google Shape;232;g3015eeee280_0_233"/>
          <p:cNvSpPr txBox="1"/>
          <p:nvPr/>
        </p:nvSpPr>
        <p:spPr>
          <a:xfrm>
            <a:off x="242058" y="5365193"/>
            <a:ext cx="89745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i="1">
                <a:solidFill>
                  <a:srgbClr val="888888"/>
                </a:solidFill>
              </a:rPr>
              <a:t>Source: </a:t>
            </a:r>
            <a:r>
              <a:rPr lang="en-US" sz="1000" i="1" u="none" strike="noStrike" cap="none">
                <a:solidFill>
                  <a:srgbClr val="888888"/>
                </a:solidFill>
              </a:rPr>
              <a:t>Pratt-Chapman et al. (2015). Core Competencies for Non-Clinically Licensed Patient Navigators. Journal of Oncology Navigation &amp; Survivorship.</a:t>
            </a:r>
            <a:endParaRPr sz="1000" i="1" u="none" strike="noStrike" cap="none">
              <a:solidFill>
                <a:srgbClr val="8888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015eeee280_1_36"/>
          <p:cNvSpPr/>
          <p:nvPr/>
        </p:nvSpPr>
        <p:spPr>
          <a:xfrm rot="-1229286">
            <a:off x="6137071" y="3362729"/>
            <a:ext cx="1302809" cy="91541"/>
          </a:xfrm>
          <a:prstGeom prst="roundRect">
            <a:avLst>
              <a:gd name="adj" fmla="val 50000"/>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39" name="Google Shape;239;g3015eeee280_1_36"/>
          <p:cNvSpPr txBox="1">
            <a:spLocks noGrp="1"/>
          </p:cNvSpPr>
          <p:nvPr>
            <p:ph type="title"/>
          </p:nvPr>
        </p:nvSpPr>
        <p:spPr>
          <a:xfrm>
            <a:off x="167500" y="228600"/>
            <a:ext cx="90849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Development and Milestones of Training</a:t>
            </a:r>
            <a:endParaRPr/>
          </a:p>
        </p:txBody>
      </p:sp>
      <p:sp>
        <p:nvSpPr>
          <p:cNvPr id="240" name="Google Shape;240;g3015eeee280_1_36"/>
          <p:cNvSpPr/>
          <p:nvPr/>
        </p:nvSpPr>
        <p:spPr>
          <a:xfrm rot="1229118" flipH="1">
            <a:off x="4534751" y="3343296"/>
            <a:ext cx="1649298" cy="110025"/>
          </a:xfrm>
          <a:prstGeom prst="roundRect">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41" name="Google Shape;241;g3015eeee280_1_36"/>
          <p:cNvSpPr/>
          <p:nvPr/>
        </p:nvSpPr>
        <p:spPr>
          <a:xfrm rot="-1229286">
            <a:off x="3278921" y="3362729"/>
            <a:ext cx="1302809" cy="91541"/>
          </a:xfrm>
          <a:prstGeom prst="roundRect">
            <a:avLst>
              <a:gd name="adj" fmla="val 50000"/>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42" name="Google Shape;242;g3015eeee280_1_36"/>
          <p:cNvSpPr/>
          <p:nvPr/>
        </p:nvSpPr>
        <p:spPr>
          <a:xfrm rot="1228595" flipH="1">
            <a:off x="1709729" y="3362731"/>
            <a:ext cx="1493891" cy="91541"/>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243" name="Google Shape;243;g3015eeee280_1_36"/>
          <p:cNvGrpSpPr/>
          <p:nvPr/>
        </p:nvGrpSpPr>
        <p:grpSpPr>
          <a:xfrm>
            <a:off x="2081193" y="3434233"/>
            <a:ext cx="2358045" cy="1977272"/>
            <a:chOff x="2683803" y="2543425"/>
            <a:chExt cx="1712700" cy="1230718"/>
          </a:xfrm>
        </p:grpSpPr>
        <p:sp>
          <p:nvSpPr>
            <p:cNvPr id="244" name="Google Shape;244;g3015eeee280_1_36"/>
            <p:cNvSpPr txBox="1"/>
            <p:nvPr/>
          </p:nvSpPr>
          <p:spPr>
            <a:xfrm>
              <a:off x="3191705" y="2737212"/>
              <a:ext cx="696900" cy="276000"/>
            </a:xfrm>
            <a:prstGeom prst="rect">
              <a:avLst/>
            </a:prstGeom>
            <a:solidFill>
              <a:srgbClr val="1C4587"/>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500" b="1">
                  <a:solidFill>
                    <a:schemeClr val="lt1"/>
                  </a:solidFill>
                </a:rPr>
                <a:t>Phase 2</a:t>
              </a:r>
              <a:endParaRPr sz="1500" b="1">
                <a:solidFill>
                  <a:schemeClr val="lt1"/>
                </a:solidFill>
              </a:endParaRPr>
            </a:p>
          </p:txBody>
        </p:sp>
        <p:sp>
          <p:nvSpPr>
            <p:cNvPr id="245" name="Google Shape;245;g3015eeee280_1_36"/>
            <p:cNvSpPr/>
            <p:nvPr/>
          </p:nvSpPr>
          <p:spPr>
            <a:xfrm rot="-1789476">
              <a:off x="3457142" y="2572699"/>
              <a:ext cx="160451" cy="160451"/>
            </a:xfrm>
            <a:prstGeom prst="ellipse">
              <a:avLst/>
            </a:prstGeom>
            <a:solidFill>
              <a:srgbClr val="1C4587"/>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sp>
          <p:nvSpPr>
            <p:cNvPr id="246" name="Google Shape;246;g3015eeee280_1_36"/>
            <p:cNvSpPr/>
            <p:nvPr/>
          </p:nvSpPr>
          <p:spPr>
            <a:xfrm>
              <a:off x="2683803" y="3070640"/>
              <a:ext cx="1712700" cy="703500"/>
            </a:xfrm>
            <a:prstGeom prst="roundRect">
              <a:avLst>
                <a:gd name="adj" fmla="val 4485"/>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p:txBody>
        </p:sp>
        <p:sp>
          <p:nvSpPr>
            <p:cNvPr id="247" name="Google Shape;247;g3015eeee280_1_36"/>
            <p:cNvSpPr txBox="1"/>
            <p:nvPr/>
          </p:nvSpPr>
          <p:spPr>
            <a:xfrm>
              <a:off x="2728053" y="3149543"/>
              <a:ext cx="1624200" cy="624600"/>
            </a:xfrm>
            <a:prstGeom prst="rect">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US">
                  <a:solidFill>
                    <a:schemeClr val="lt1"/>
                  </a:solidFill>
                  <a:latin typeface="Roboto"/>
                  <a:ea typeface="Roboto"/>
                  <a:cs typeface="Roboto"/>
                  <a:sym typeface="Roboto"/>
                </a:rPr>
                <a:t>Map content to functional area domains in a draft comprehensive framework</a:t>
              </a:r>
              <a:endParaRPr>
                <a:solidFill>
                  <a:schemeClr val="lt1"/>
                </a:solidFill>
              </a:endParaRPr>
            </a:p>
          </p:txBody>
        </p:sp>
        <p:sp>
          <p:nvSpPr>
            <p:cNvPr id="248" name="Google Shape;248;g3015eeee280_1_36"/>
            <p:cNvSpPr/>
            <p:nvPr/>
          </p:nvSpPr>
          <p:spPr>
            <a:xfrm>
              <a:off x="3495153" y="3005991"/>
              <a:ext cx="90000" cy="67500"/>
            </a:xfrm>
            <a:prstGeom prst="triangle">
              <a:avLst>
                <a:gd name="adj" fmla="val 50000"/>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grpSp>
      <p:grpSp>
        <p:nvGrpSpPr>
          <p:cNvPr id="249" name="Google Shape;249;g3015eeee280_1_36"/>
          <p:cNvGrpSpPr/>
          <p:nvPr/>
        </p:nvGrpSpPr>
        <p:grpSpPr>
          <a:xfrm>
            <a:off x="4866961" y="3434208"/>
            <a:ext cx="2711718" cy="1986472"/>
            <a:chOff x="4734203" y="2543425"/>
            <a:chExt cx="1712700" cy="1236444"/>
          </a:xfrm>
        </p:grpSpPr>
        <p:sp>
          <p:nvSpPr>
            <p:cNvPr id="250" name="Google Shape;250;g3015eeee280_1_36"/>
            <p:cNvSpPr/>
            <p:nvPr/>
          </p:nvSpPr>
          <p:spPr>
            <a:xfrm rot="-1789476">
              <a:off x="5510320" y="2572699"/>
              <a:ext cx="160451" cy="160451"/>
            </a:xfrm>
            <a:prstGeom prst="ellipse">
              <a:avLst/>
            </a:prstGeom>
            <a:solidFill>
              <a:srgbClr val="6D9EEB"/>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sp>
          <p:nvSpPr>
            <p:cNvPr id="251" name="Google Shape;251;g3015eeee280_1_36"/>
            <p:cNvSpPr txBox="1"/>
            <p:nvPr/>
          </p:nvSpPr>
          <p:spPr>
            <a:xfrm>
              <a:off x="5234191" y="2737212"/>
              <a:ext cx="696900" cy="276000"/>
            </a:xfrm>
            <a:prstGeom prst="rect">
              <a:avLst/>
            </a:prstGeom>
            <a:solidFill>
              <a:srgbClr val="6D9EEB"/>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500" b="1">
                  <a:solidFill>
                    <a:schemeClr val="lt1"/>
                  </a:solidFill>
                </a:rPr>
                <a:t>Phase 4</a:t>
              </a:r>
              <a:endParaRPr sz="1500" b="1">
                <a:solidFill>
                  <a:schemeClr val="lt1"/>
                </a:solidFill>
              </a:endParaRPr>
            </a:p>
          </p:txBody>
        </p:sp>
        <p:sp>
          <p:nvSpPr>
            <p:cNvPr id="252" name="Google Shape;252;g3015eeee280_1_36"/>
            <p:cNvSpPr/>
            <p:nvPr/>
          </p:nvSpPr>
          <p:spPr>
            <a:xfrm>
              <a:off x="4734203" y="3070640"/>
              <a:ext cx="1712700" cy="703500"/>
            </a:xfrm>
            <a:prstGeom prst="roundRect">
              <a:avLst>
                <a:gd name="adj" fmla="val 4485"/>
              </a:avLst>
            </a:prstGeom>
            <a:solidFill>
              <a:srgbClr val="6D9EE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p:txBody>
        </p:sp>
        <p:sp>
          <p:nvSpPr>
            <p:cNvPr id="253" name="Google Shape;253;g3015eeee280_1_36"/>
            <p:cNvSpPr txBox="1"/>
            <p:nvPr/>
          </p:nvSpPr>
          <p:spPr>
            <a:xfrm>
              <a:off x="4778453" y="31552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US">
                  <a:solidFill>
                    <a:schemeClr val="lt1"/>
                  </a:solidFill>
                </a:rPr>
                <a:t>Develop and validate competency statements for oncology patient navigators </a:t>
              </a:r>
              <a:endParaRPr>
                <a:solidFill>
                  <a:schemeClr val="lt1"/>
                </a:solidFill>
              </a:endParaRPr>
            </a:p>
          </p:txBody>
        </p:sp>
        <p:sp>
          <p:nvSpPr>
            <p:cNvPr id="254" name="Google Shape;254;g3015eeee280_1_36"/>
            <p:cNvSpPr/>
            <p:nvPr/>
          </p:nvSpPr>
          <p:spPr>
            <a:xfrm>
              <a:off x="5545553" y="3005991"/>
              <a:ext cx="90000" cy="675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grpSp>
      <p:grpSp>
        <p:nvGrpSpPr>
          <p:cNvPr id="255" name="Google Shape;255;g3015eeee280_1_36"/>
          <p:cNvGrpSpPr/>
          <p:nvPr/>
        </p:nvGrpSpPr>
        <p:grpSpPr>
          <a:xfrm>
            <a:off x="488298" y="1386729"/>
            <a:ext cx="2551556" cy="2003034"/>
            <a:chOff x="1630762" y="1221570"/>
            <a:chExt cx="1723791" cy="1246754"/>
          </a:xfrm>
        </p:grpSpPr>
        <p:sp>
          <p:nvSpPr>
            <p:cNvPr id="256" name="Google Shape;256;g3015eeee280_1_36"/>
            <p:cNvSpPr/>
            <p:nvPr/>
          </p:nvSpPr>
          <p:spPr>
            <a:xfrm>
              <a:off x="1641853" y="1221570"/>
              <a:ext cx="1712700" cy="703500"/>
            </a:xfrm>
            <a:prstGeom prst="roundRect">
              <a:avLst>
                <a:gd name="adj" fmla="val 4485"/>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p:txBody>
        </p:sp>
        <p:sp>
          <p:nvSpPr>
            <p:cNvPr id="257" name="Google Shape;257;g3015eeee280_1_36"/>
            <p:cNvSpPr txBox="1"/>
            <p:nvPr/>
          </p:nvSpPr>
          <p:spPr>
            <a:xfrm>
              <a:off x="2148922" y="1986924"/>
              <a:ext cx="696900" cy="2760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500" b="1">
                  <a:solidFill>
                    <a:schemeClr val="lt1"/>
                  </a:solidFill>
                </a:rPr>
                <a:t>Phase 1</a:t>
              </a:r>
              <a:endParaRPr sz="1500" b="1">
                <a:solidFill>
                  <a:schemeClr val="lt1"/>
                </a:solidFill>
              </a:endParaRPr>
            </a:p>
          </p:txBody>
        </p:sp>
        <p:sp>
          <p:nvSpPr>
            <p:cNvPr id="258" name="Google Shape;258;g3015eeee280_1_36"/>
            <p:cNvSpPr/>
            <p:nvPr/>
          </p:nvSpPr>
          <p:spPr>
            <a:xfrm rot="10800000">
              <a:off x="2453178" y="1920663"/>
              <a:ext cx="90000" cy="67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59" name="Google Shape;259;g3015eeee280_1_36"/>
            <p:cNvSpPr txBox="1"/>
            <p:nvPr/>
          </p:nvSpPr>
          <p:spPr>
            <a:xfrm>
              <a:off x="1630762" y="1306199"/>
              <a:ext cx="1712700" cy="67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US">
                  <a:solidFill>
                    <a:schemeClr val="lt1"/>
                  </a:solidFill>
                </a:rPr>
                <a:t>Form committee of navigation stakeholders to review literature </a:t>
              </a:r>
              <a:endParaRPr>
                <a:solidFill>
                  <a:schemeClr val="lt1"/>
                </a:solidFill>
              </a:endParaRPr>
            </a:p>
          </p:txBody>
        </p:sp>
        <p:sp>
          <p:nvSpPr>
            <p:cNvPr id="260" name="Google Shape;260;g3015eeee280_1_36"/>
            <p:cNvSpPr/>
            <p:nvPr/>
          </p:nvSpPr>
          <p:spPr>
            <a:xfrm rot="-1789476">
              <a:off x="2415143" y="2278597"/>
              <a:ext cx="160451" cy="160451"/>
            </a:xfrm>
            <a:prstGeom prst="ellipse">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grpSp>
        <p:nvGrpSpPr>
          <p:cNvPr id="261" name="Google Shape;261;g3015eeee280_1_36"/>
          <p:cNvGrpSpPr/>
          <p:nvPr/>
        </p:nvGrpSpPr>
        <p:grpSpPr>
          <a:xfrm>
            <a:off x="3166921" y="1386704"/>
            <a:ext cx="2640812" cy="2003034"/>
            <a:chOff x="3692203" y="1221570"/>
            <a:chExt cx="1712700" cy="1246754"/>
          </a:xfrm>
        </p:grpSpPr>
        <p:sp>
          <p:nvSpPr>
            <p:cNvPr id="262" name="Google Shape;262;g3015eeee280_1_36"/>
            <p:cNvSpPr/>
            <p:nvPr/>
          </p:nvSpPr>
          <p:spPr>
            <a:xfrm rot="-1789476">
              <a:off x="4468320" y="2278597"/>
              <a:ext cx="160451" cy="160451"/>
            </a:xfrm>
            <a:prstGeom prst="ellipse">
              <a:avLst/>
            </a:prstGeom>
            <a:solidFill>
              <a:srgbClr val="3C78D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sp>
          <p:nvSpPr>
            <p:cNvPr id="263" name="Google Shape;263;g3015eeee280_1_36"/>
            <p:cNvSpPr txBox="1"/>
            <p:nvPr/>
          </p:nvSpPr>
          <p:spPr>
            <a:xfrm>
              <a:off x="4204633" y="1986924"/>
              <a:ext cx="696900" cy="2760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500" b="1">
                  <a:solidFill>
                    <a:schemeClr val="lt1"/>
                  </a:solidFill>
                </a:rPr>
                <a:t>Phase 3</a:t>
              </a:r>
              <a:endParaRPr sz="1500" b="1">
                <a:solidFill>
                  <a:schemeClr val="lt1"/>
                </a:solidFill>
              </a:endParaRPr>
            </a:p>
          </p:txBody>
        </p:sp>
        <p:sp>
          <p:nvSpPr>
            <p:cNvPr id="264" name="Google Shape;264;g3015eeee280_1_36"/>
            <p:cNvSpPr/>
            <p:nvPr/>
          </p:nvSpPr>
          <p:spPr>
            <a:xfrm>
              <a:off x="3692203" y="1221570"/>
              <a:ext cx="1712700" cy="703500"/>
            </a:xfrm>
            <a:prstGeom prst="roundRect">
              <a:avLst>
                <a:gd name="adj" fmla="val 4485"/>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p:txBody>
        </p:sp>
        <p:sp>
          <p:nvSpPr>
            <p:cNvPr id="265" name="Google Shape;265;g3015eeee280_1_36"/>
            <p:cNvSpPr/>
            <p:nvPr/>
          </p:nvSpPr>
          <p:spPr>
            <a:xfrm rot="10800000">
              <a:off x="4503528" y="1920663"/>
              <a:ext cx="90000" cy="67500"/>
            </a:xfrm>
            <a:prstGeom prst="triangle">
              <a:avLst>
                <a:gd name="adj" fmla="val 50000"/>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sp>
          <p:nvSpPr>
            <p:cNvPr id="266" name="Google Shape;266;g3015eeee280_1_36"/>
            <p:cNvSpPr txBox="1"/>
            <p:nvPr/>
          </p:nvSpPr>
          <p:spPr>
            <a:xfrm>
              <a:off x="3736453" y="1258770"/>
              <a:ext cx="1624200" cy="6246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a:solidFill>
                    <a:schemeClr val="lt1"/>
                  </a:solidFill>
                </a:rPr>
                <a:t> Create a simplified framework for each functional area domain across the 3 navigator types</a:t>
              </a:r>
              <a:endParaRPr>
                <a:solidFill>
                  <a:schemeClr val="lt1"/>
                </a:solidFill>
              </a:endParaRPr>
            </a:p>
            <a:p>
              <a:pPr marL="0" lvl="0" indent="0" algn="ctr" rtl="0">
                <a:lnSpc>
                  <a:spcPct val="100000"/>
                </a:lnSpc>
                <a:spcBef>
                  <a:spcPts val="1600"/>
                </a:spcBef>
                <a:spcAft>
                  <a:spcPts val="1600"/>
                </a:spcAft>
                <a:buNone/>
              </a:pPr>
              <a:endParaRPr>
                <a:solidFill>
                  <a:schemeClr val="accent3"/>
                </a:solidFill>
              </a:endParaRPr>
            </a:p>
          </p:txBody>
        </p:sp>
      </p:grpSp>
      <p:grpSp>
        <p:nvGrpSpPr>
          <p:cNvPr id="267" name="Google Shape;267;g3015eeee280_1_36"/>
          <p:cNvGrpSpPr/>
          <p:nvPr/>
        </p:nvGrpSpPr>
        <p:grpSpPr>
          <a:xfrm>
            <a:off x="6000196" y="1400579"/>
            <a:ext cx="2640812" cy="2003034"/>
            <a:chOff x="3692203" y="1221570"/>
            <a:chExt cx="1712700" cy="1246754"/>
          </a:xfrm>
        </p:grpSpPr>
        <p:sp>
          <p:nvSpPr>
            <p:cNvPr id="268" name="Google Shape;268;g3015eeee280_1_36"/>
            <p:cNvSpPr/>
            <p:nvPr/>
          </p:nvSpPr>
          <p:spPr>
            <a:xfrm rot="-1789476">
              <a:off x="4468320" y="2278597"/>
              <a:ext cx="160451" cy="160451"/>
            </a:xfrm>
            <a:prstGeom prst="ellipse">
              <a:avLst/>
            </a:prstGeom>
            <a:solidFill>
              <a:srgbClr val="A4C2F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sp>
          <p:nvSpPr>
            <p:cNvPr id="269" name="Google Shape;269;g3015eeee280_1_36"/>
            <p:cNvSpPr txBox="1"/>
            <p:nvPr/>
          </p:nvSpPr>
          <p:spPr>
            <a:xfrm>
              <a:off x="4204633" y="1986924"/>
              <a:ext cx="696900" cy="276000"/>
            </a:xfrm>
            <a:prstGeom prst="rect">
              <a:avLst/>
            </a:prstGeom>
            <a:solidFill>
              <a:srgbClr val="A4C2F4"/>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500" b="1">
                  <a:solidFill>
                    <a:schemeClr val="dk1"/>
                  </a:solidFill>
                </a:rPr>
                <a:t>Phase 5</a:t>
              </a:r>
              <a:endParaRPr sz="1500" b="1">
                <a:solidFill>
                  <a:schemeClr val="dk1"/>
                </a:solidFill>
              </a:endParaRPr>
            </a:p>
          </p:txBody>
        </p:sp>
        <p:sp>
          <p:nvSpPr>
            <p:cNvPr id="270" name="Google Shape;270;g3015eeee280_1_36"/>
            <p:cNvSpPr/>
            <p:nvPr/>
          </p:nvSpPr>
          <p:spPr>
            <a:xfrm>
              <a:off x="3692203" y="1221570"/>
              <a:ext cx="1712700" cy="703500"/>
            </a:xfrm>
            <a:prstGeom prst="roundRect">
              <a:avLst>
                <a:gd name="adj" fmla="val 4485"/>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p:txBody>
        </p:sp>
        <p:sp>
          <p:nvSpPr>
            <p:cNvPr id="271" name="Google Shape;271;g3015eeee280_1_36"/>
            <p:cNvSpPr/>
            <p:nvPr/>
          </p:nvSpPr>
          <p:spPr>
            <a:xfrm rot="10800000">
              <a:off x="4503528" y="1920663"/>
              <a:ext cx="90000" cy="67500"/>
            </a:xfrm>
            <a:prstGeom prst="triangle">
              <a:avLst>
                <a:gd name="adj" fmla="val 50000"/>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endParaRPr>
            </a:p>
          </p:txBody>
        </p:sp>
        <p:sp>
          <p:nvSpPr>
            <p:cNvPr id="272" name="Google Shape;272;g3015eeee280_1_36"/>
            <p:cNvSpPr txBox="1"/>
            <p:nvPr/>
          </p:nvSpPr>
          <p:spPr>
            <a:xfrm>
              <a:off x="3758576" y="1282928"/>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US">
                  <a:solidFill>
                    <a:schemeClr val="dk1"/>
                  </a:solidFill>
                </a:rPr>
                <a:t>Create Oncology Patient Navigator Training: </a:t>
              </a:r>
              <a:br>
                <a:rPr lang="en-US">
                  <a:solidFill>
                    <a:schemeClr val="dk1"/>
                  </a:solidFill>
                </a:rPr>
              </a:br>
              <a:r>
                <a:rPr lang="en-US">
                  <a:solidFill>
                    <a:schemeClr val="dk1"/>
                  </a:solidFill>
                </a:rPr>
                <a:t>The Fundamentals</a:t>
              </a:r>
              <a:endParaRPr>
                <a:solidFill>
                  <a:schemeClr val="dk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3015eeee280_0_337"/>
          <p:cNvSpPr txBox="1">
            <a:spLocks noGrp="1"/>
          </p:cNvSpPr>
          <p:nvPr>
            <p:ph type="title"/>
          </p:nvPr>
        </p:nvSpPr>
        <p:spPr>
          <a:xfrm>
            <a:off x="342900" y="304800"/>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3600"/>
              <a:t>GW Functional Domains</a:t>
            </a:r>
            <a:endParaRPr/>
          </a:p>
        </p:txBody>
      </p:sp>
      <p:grpSp>
        <p:nvGrpSpPr>
          <p:cNvPr id="279" name="Google Shape;279;g3015eeee280_0_337"/>
          <p:cNvGrpSpPr/>
          <p:nvPr/>
        </p:nvGrpSpPr>
        <p:grpSpPr>
          <a:xfrm>
            <a:off x="342903" y="1154625"/>
            <a:ext cx="8266525" cy="4184590"/>
            <a:chOff x="129038" y="0"/>
            <a:chExt cx="8352556" cy="3885052"/>
          </a:xfrm>
        </p:grpSpPr>
        <p:sp>
          <p:nvSpPr>
            <p:cNvPr id="280" name="Google Shape;280;g3015eeee280_0_337"/>
            <p:cNvSpPr/>
            <p:nvPr/>
          </p:nvSpPr>
          <p:spPr>
            <a:xfrm>
              <a:off x="131485" y="0"/>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 name="Google Shape;281;g3015eeee280_0_337"/>
            <p:cNvSpPr txBox="1"/>
            <p:nvPr/>
          </p:nvSpPr>
          <p:spPr>
            <a:xfrm>
              <a:off x="131485" y="0"/>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Professional Roles/</a:t>
              </a:r>
              <a:endParaRPr sz="1800"/>
            </a:p>
            <a:p>
              <a:pPr marL="0" marR="0" lvl="0" indent="0" algn="ctr" rtl="0">
                <a:lnSpc>
                  <a:spcPct val="90000"/>
                </a:lnSpc>
                <a:spcBef>
                  <a:spcPts val="56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Responsibilities</a:t>
              </a:r>
              <a:endParaRPr sz="1800"/>
            </a:p>
          </p:txBody>
        </p:sp>
        <p:sp>
          <p:nvSpPr>
            <p:cNvPr id="282" name="Google Shape;282;g3015eeee280_0_337"/>
            <p:cNvSpPr/>
            <p:nvPr/>
          </p:nvSpPr>
          <p:spPr>
            <a:xfrm>
              <a:off x="2298625" y="0"/>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g3015eeee280_0_337"/>
            <p:cNvSpPr txBox="1"/>
            <p:nvPr/>
          </p:nvSpPr>
          <p:spPr>
            <a:xfrm>
              <a:off x="2298625" y="0"/>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Communication</a:t>
              </a:r>
              <a:endParaRPr sz="1800"/>
            </a:p>
          </p:txBody>
        </p:sp>
        <p:sp>
          <p:nvSpPr>
            <p:cNvPr id="284" name="Google Shape;284;g3015eeee280_0_337"/>
            <p:cNvSpPr/>
            <p:nvPr/>
          </p:nvSpPr>
          <p:spPr>
            <a:xfrm>
              <a:off x="4403624" y="0"/>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g3015eeee280_0_337"/>
            <p:cNvSpPr txBox="1"/>
            <p:nvPr/>
          </p:nvSpPr>
          <p:spPr>
            <a:xfrm>
              <a:off x="4403624" y="0"/>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Patient Empowerment</a:t>
              </a:r>
              <a:endParaRPr sz="1800"/>
            </a:p>
          </p:txBody>
        </p:sp>
        <p:sp>
          <p:nvSpPr>
            <p:cNvPr id="286" name="Google Shape;286;g3015eeee280_0_337"/>
            <p:cNvSpPr/>
            <p:nvPr/>
          </p:nvSpPr>
          <p:spPr>
            <a:xfrm>
              <a:off x="6539694" y="0"/>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g3015eeee280_0_337"/>
            <p:cNvSpPr txBox="1"/>
            <p:nvPr/>
          </p:nvSpPr>
          <p:spPr>
            <a:xfrm>
              <a:off x="6539694" y="0"/>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Cultural competency</a:t>
              </a:r>
              <a:endParaRPr sz="1800"/>
            </a:p>
          </p:txBody>
        </p:sp>
        <p:sp>
          <p:nvSpPr>
            <p:cNvPr id="288" name="Google Shape;288;g3015eeee280_0_337"/>
            <p:cNvSpPr/>
            <p:nvPr/>
          </p:nvSpPr>
          <p:spPr>
            <a:xfrm>
              <a:off x="129038" y="1326443"/>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g3015eeee280_0_337"/>
            <p:cNvSpPr txBox="1"/>
            <p:nvPr/>
          </p:nvSpPr>
          <p:spPr>
            <a:xfrm>
              <a:off x="129038" y="1326443"/>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Ethics &amp; Professional Conduct</a:t>
              </a:r>
              <a:endParaRPr sz="1800"/>
            </a:p>
          </p:txBody>
        </p:sp>
        <p:sp>
          <p:nvSpPr>
            <p:cNvPr id="290" name="Google Shape;290;g3015eeee280_0_337"/>
            <p:cNvSpPr/>
            <p:nvPr/>
          </p:nvSpPr>
          <p:spPr>
            <a:xfrm>
              <a:off x="2265108" y="1326443"/>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g3015eeee280_0_337"/>
            <p:cNvSpPr txBox="1"/>
            <p:nvPr/>
          </p:nvSpPr>
          <p:spPr>
            <a:xfrm>
              <a:off x="2265108" y="1326443"/>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Education, Prevention &amp; Health Promotion</a:t>
              </a:r>
              <a:endParaRPr sz="1800"/>
            </a:p>
          </p:txBody>
        </p:sp>
        <p:sp>
          <p:nvSpPr>
            <p:cNvPr id="292" name="Google Shape;292;g3015eeee280_0_337"/>
            <p:cNvSpPr/>
            <p:nvPr/>
          </p:nvSpPr>
          <p:spPr>
            <a:xfrm>
              <a:off x="4401178" y="1326443"/>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g3015eeee280_0_337"/>
            <p:cNvSpPr txBox="1"/>
            <p:nvPr/>
          </p:nvSpPr>
          <p:spPr>
            <a:xfrm>
              <a:off x="4401178" y="1326443"/>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Psychosocial Support Services / Assessment</a:t>
              </a:r>
              <a:endParaRPr sz="1800"/>
            </a:p>
          </p:txBody>
        </p:sp>
        <p:sp>
          <p:nvSpPr>
            <p:cNvPr id="294" name="Google Shape;294;g3015eeee280_0_337"/>
            <p:cNvSpPr/>
            <p:nvPr/>
          </p:nvSpPr>
          <p:spPr>
            <a:xfrm>
              <a:off x="6539694" y="1326443"/>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g3015eeee280_0_337"/>
            <p:cNvSpPr txBox="1"/>
            <p:nvPr/>
          </p:nvSpPr>
          <p:spPr>
            <a:xfrm>
              <a:off x="6539694" y="1326443"/>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Barriers to Care / Health Disparities</a:t>
              </a:r>
              <a:endParaRPr sz="1800"/>
            </a:p>
          </p:txBody>
        </p:sp>
        <p:sp>
          <p:nvSpPr>
            <p:cNvPr id="296" name="Google Shape;296;g3015eeee280_0_337"/>
            <p:cNvSpPr/>
            <p:nvPr/>
          </p:nvSpPr>
          <p:spPr>
            <a:xfrm>
              <a:off x="129038" y="2685760"/>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g3015eeee280_0_337"/>
            <p:cNvSpPr txBox="1"/>
            <p:nvPr/>
          </p:nvSpPr>
          <p:spPr>
            <a:xfrm>
              <a:off x="129038" y="2685760"/>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Community Resources</a:t>
              </a:r>
              <a:endParaRPr sz="1800"/>
            </a:p>
          </p:txBody>
        </p:sp>
        <p:sp>
          <p:nvSpPr>
            <p:cNvPr id="298" name="Google Shape;298;g3015eeee280_0_337"/>
            <p:cNvSpPr/>
            <p:nvPr/>
          </p:nvSpPr>
          <p:spPr>
            <a:xfrm>
              <a:off x="2265108" y="2685760"/>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g3015eeee280_0_337"/>
            <p:cNvSpPr txBox="1"/>
            <p:nvPr/>
          </p:nvSpPr>
          <p:spPr>
            <a:xfrm>
              <a:off x="2265108" y="2685760"/>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BF4E1"/>
                  </a:solidFill>
                  <a:latin typeface="Arial"/>
                  <a:ea typeface="Arial"/>
                  <a:cs typeface="Arial"/>
                  <a:sym typeface="Arial"/>
                </a:rPr>
                <a:t>Outreach</a:t>
              </a:r>
              <a:endParaRPr sz="1800"/>
            </a:p>
          </p:txBody>
        </p:sp>
        <p:sp>
          <p:nvSpPr>
            <p:cNvPr id="300" name="Google Shape;300;g3015eeee280_0_337"/>
            <p:cNvSpPr/>
            <p:nvPr/>
          </p:nvSpPr>
          <p:spPr>
            <a:xfrm>
              <a:off x="4401178" y="2685760"/>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g3015eeee280_0_337"/>
            <p:cNvSpPr txBox="1"/>
            <p:nvPr/>
          </p:nvSpPr>
          <p:spPr>
            <a:xfrm>
              <a:off x="4401178" y="2685760"/>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Care Coordination</a:t>
              </a:r>
              <a:endParaRPr sz="1800"/>
            </a:p>
          </p:txBody>
        </p:sp>
        <p:sp>
          <p:nvSpPr>
            <p:cNvPr id="302" name="Google Shape;302;g3015eeee280_0_337"/>
            <p:cNvSpPr/>
            <p:nvPr/>
          </p:nvSpPr>
          <p:spPr>
            <a:xfrm>
              <a:off x="6537247" y="2719852"/>
              <a:ext cx="1941900" cy="1165200"/>
            </a:xfrm>
            <a:prstGeom prst="rect">
              <a:avLst/>
            </a:prstGeom>
            <a:solidFill>
              <a:srgbClr val="033B57"/>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g3015eeee280_0_337"/>
            <p:cNvSpPr txBox="1"/>
            <p:nvPr/>
          </p:nvSpPr>
          <p:spPr>
            <a:xfrm>
              <a:off x="6537247" y="2719852"/>
              <a:ext cx="1941900" cy="1165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rgbClr val="FFFFFF"/>
                  </a:solidFill>
                  <a:latin typeface="Arial"/>
                  <a:ea typeface="Arial"/>
                  <a:cs typeface="Arial"/>
                  <a:sym typeface="Arial"/>
                </a:rPr>
                <a:t>Advocacy</a:t>
              </a:r>
              <a:endParaRPr sz="1800"/>
            </a:p>
          </p:txBody>
        </p:sp>
      </p:grpSp>
      <p:sp>
        <p:nvSpPr>
          <p:cNvPr id="304" name="Google Shape;304;g3015eeee280_0_337"/>
          <p:cNvSpPr txBox="1"/>
          <p:nvPr/>
        </p:nvSpPr>
        <p:spPr>
          <a:xfrm>
            <a:off x="218608" y="5388493"/>
            <a:ext cx="89745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i="1">
                <a:solidFill>
                  <a:srgbClr val="888888"/>
                </a:solidFill>
              </a:rPr>
              <a:t>Source: </a:t>
            </a:r>
            <a:r>
              <a:rPr lang="en-US" sz="1000" i="1" u="none" strike="noStrike" cap="none">
                <a:solidFill>
                  <a:srgbClr val="888888"/>
                </a:solidFill>
              </a:rPr>
              <a:t>Pratt-Chapman et al. (2015). Core Competencies for Non-Clinically Licensed Patient Navigators. Journal of Oncology Navigation &amp; Survivorship.</a:t>
            </a:r>
            <a:endParaRPr sz="1000" i="1" u="none" strike="noStrike" cap="none">
              <a:solidFill>
                <a:srgbClr val="8888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015eeee280_0_383"/>
          <p:cNvSpPr txBox="1">
            <a:spLocks noGrp="1"/>
          </p:cNvSpPr>
          <p:nvPr>
            <p:ph type="title"/>
          </p:nvPr>
        </p:nvSpPr>
        <p:spPr>
          <a:xfrm>
            <a:off x="342900" y="76200"/>
            <a:ext cx="7941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3600"/>
              <a:t>GW Competencies Domains </a:t>
            </a:r>
            <a:endParaRPr/>
          </a:p>
        </p:txBody>
      </p:sp>
      <p:grpSp>
        <p:nvGrpSpPr>
          <p:cNvPr id="311" name="Google Shape;311;g3015eeee280_0_383"/>
          <p:cNvGrpSpPr/>
          <p:nvPr/>
        </p:nvGrpSpPr>
        <p:grpSpPr>
          <a:xfrm>
            <a:off x="342900" y="972529"/>
            <a:ext cx="8800826" cy="4207933"/>
            <a:chOff x="0" y="91260"/>
            <a:chExt cx="8305800" cy="3932280"/>
          </a:xfrm>
        </p:grpSpPr>
        <p:sp>
          <p:nvSpPr>
            <p:cNvPr id="312" name="Google Shape;312;g3015eeee280_0_383"/>
            <p:cNvSpPr/>
            <p:nvPr/>
          </p:nvSpPr>
          <p:spPr>
            <a:xfrm>
              <a:off x="0" y="253620"/>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3" name="Google Shape;313;g3015eeee280_0_383"/>
            <p:cNvSpPr/>
            <p:nvPr/>
          </p:nvSpPr>
          <p:spPr>
            <a:xfrm>
              <a:off x="415290" y="91260"/>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4" name="Google Shape;314;g3015eeee280_0_383"/>
            <p:cNvSpPr txBox="1"/>
            <p:nvPr/>
          </p:nvSpPr>
          <p:spPr>
            <a:xfrm>
              <a:off x="431142" y="107112"/>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Patient Care (6)</a:t>
              </a:r>
              <a:endParaRPr sz="1900"/>
            </a:p>
          </p:txBody>
        </p:sp>
        <p:sp>
          <p:nvSpPr>
            <p:cNvPr id="315" name="Google Shape;315;g3015eeee280_0_383"/>
            <p:cNvSpPr/>
            <p:nvPr/>
          </p:nvSpPr>
          <p:spPr>
            <a:xfrm>
              <a:off x="0" y="752580"/>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6" name="Google Shape;316;g3015eeee280_0_383"/>
            <p:cNvSpPr/>
            <p:nvPr/>
          </p:nvSpPr>
          <p:spPr>
            <a:xfrm>
              <a:off x="415290" y="590220"/>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7" name="Google Shape;317;g3015eeee280_0_383"/>
            <p:cNvSpPr txBox="1"/>
            <p:nvPr/>
          </p:nvSpPr>
          <p:spPr>
            <a:xfrm>
              <a:off x="431142" y="606072"/>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Knowledge for Practice (6)</a:t>
              </a:r>
              <a:endParaRPr sz="1900"/>
            </a:p>
          </p:txBody>
        </p:sp>
        <p:sp>
          <p:nvSpPr>
            <p:cNvPr id="318" name="Google Shape;318;g3015eeee280_0_383"/>
            <p:cNvSpPr/>
            <p:nvPr/>
          </p:nvSpPr>
          <p:spPr>
            <a:xfrm>
              <a:off x="0" y="1251540"/>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9" name="Google Shape;319;g3015eeee280_0_383"/>
            <p:cNvSpPr/>
            <p:nvPr/>
          </p:nvSpPr>
          <p:spPr>
            <a:xfrm>
              <a:off x="415290" y="1089179"/>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0" name="Google Shape;320;g3015eeee280_0_383"/>
            <p:cNvSpPr txBox="1"/>
            <p:nvPr/>
          </p:nvSpPr>
          <p:spPr>
            <a:xfrm>
              <a:off x="431142" y="1105031"/>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Practice-Based Learning (7)</a:t>
              </a:r>
              <a:endParaRPr sz="1900"/>
            </a:p>
          </p:txBody>
        </p:sp>
        <p:sp>
          <p:nvSpPr>
            <p:cNvPr id="321" name="Google Shape;321;g3015eeee280_0_383"/>
            <p:cNvSpPr/>
            <p:nvPr/>
          </p:nvSpPr>
          <p:spPr>
            <a:xfrm>
              <a:off x="0" y="1750500"/>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2" name="Google Shape;322;g3015eeee280_0_383"/>
            <p:cNvSpPr/>
            <p:nvPr/>
          </p:nvSpPr>
          <p:spPr>
            <a:xfrm>
              <a:off x="415290" y="1588139"/>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3" name="Google Shape;323;g3015eeee280_0_383"/>
            <p:cNvSpPr txBox="1"/>
            <p:nvPr/>
          </p:nvSpPr>
          <p:spPr>
            <a:xfrm>
              <a:off x="431142" y="1603991"/>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Interpersonal and Communication Skills (8)</a:t>
              </a:r>
              <a:endParaRPr sz="1900"/>
            </a:p>
          </p:txBody>
        </p:sp>
        <p:sp>
          <p:nvSpPr>
            <p:cNvPr id="324" name="Google Shape;324;g3015eeee280_0_383"/>
            <p:cNvSpPr/>
            <p:nvPr/>
          </p:nvSpPr>
          <p:spPr>
            <a:xfrm>
              <a:off x="0" y="2249460"/>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5" name="Google Shape;325;g3015eeee280_0_383"/>
            <p:cNvSpPr/>
            <p:nvPr/>
          </p:nvSpPr>
          <p:spPr>
            <a:xfrm>
              <a:off x="415290" y="2087099"/>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6" name="Google Shape;326;g3015eeee280_0_383"/>
            <p:cNvSpPr txBox="1"/>
            <p:nvPr/>
          </p:nvSpPr>
          <p:spPr>
            <a:xfrm>
              <a:off x="431142" y="2102951"/>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Professionalism (8)</a:t>
              </a:r>
              <a:endParaRPr sz="1900"/>
            </a:p>
          </p:txBody>
        </p:sp>
        <p:sp>
          <p:nvSpPr>
            <p:cNvPr id="327" name="Google Shape;327;g3015eeee280_0_383"/>
            <p:cNvSpPr/>
            <p:nvPr/>
          </p:nvSpPr>
          <p:spPr>
            <a:xfrm>
              <a:off x="0" y="2748420"/>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8" name="Google Shape;328;g3015eeee280_0_383"/>
            <p:cNvSpPr/>
            <p:nvPr/>
          </p:nvSpPr>
          <p:spPr>
            <a:xfrm>
              <a:off x="415290" y="2586060"/>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9" name="Google Shape;329;g3015eeee280_0_383"/>
            <p:cNvSpPr txBox="1"/>
            <p:nvPr/>
          </p:nvSpPr>
          <p:spPr>
            <a:xfrm>
              <a:off x="431142" y="2601912"/>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Systems-Based Practice (3)</a:t>
              </a:r>
              <a:endParaRPr sz="1900"/>
            </a:p>
          </p:txBody>
        </p:sp>
        <p:sp>
          <p:nvSpPr>
            <p:cNvPr id="330" name="Google Shape;330;g3015eeee280_0_383"/>
            <p:cNvSpPr/>
            <p:nvPr/>
          </p:nvSpPr>
          <p:spPr>
            <a:xfrm>
              <a:off x="0" y="3247379"/>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1" name="Google Shape;331;g3015eeee280_0_383"/>
            <p:cNvSpPr/>
            <p:nvPr/>
          </p:nvSpPr>
          <p:spPr>
            <a:xfrm>
              <a:off x="415290" y="3085019"/>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2" name="Google Shape;332;g3015eeee280_0_383"/>
            <p:cNvSpPr txBox="1"/>
            <p:nvPr/>
          </p:nvSpPr>
          <p:spPr>
            <a:xfrm>
              <a:off x="431142" y="3100871"/>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Interprofessional Collaboration (3)</a:t>
              </a:r>
              <a:endParaRPr sz="1900"/>
            </a:p>
          </p:txBody>
        </p:sp>
        <p:sp>
          <p:nvSpPr>
            <p:cNvPr id="333" name="Google Shape;333;g3015eeee280_0_383"/>
            <p:cNvSpPr/>
            <p:nvPr/>
          </p:nvSpPr>
          <p:spPr>
            <a:xfrm>
              <a:off x="0" y="3746340"/>
              <a:ext cx="8305800" cy="277200"/>
            </a:xfrm>
            <a:prstGeom prst="rect">
              <a:avLst/>
            </a:prstGeom>
            <a:solidFill>
              <a:schemeClr val="lt1">
                <a:alpha val="89800"/>
              </a:schemeClr>
            </a:solidFill>
            <a:ln w="25400" cap="flat" cmpd="sng">
              <a:solidFill>
                <a:srgbClr val="033B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4" name="Google Shape;334;g3015eeee280_0_383"/>
            <p:cNvSpPr/>
            <p:nvPr/>
          </p:nvSpPr>
          <p:spPr>
            <a:xfrm>
              <a:off x="415290" y="3583980"/>
              <a:ext cx="5814000" cy="324600"/>
            </a:xfrm>
            <a:prstGeom prst="roundRect">
              <a:avLst>
                <a:gd name="adj" fmla="val 16667"/>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5" name="Google Shape;335;g3015eeee280_0_383"/>
            <p:cNvSpPr txBox="1"/>
            <p:nvPr/>
          </p:nvSpPr>
          <p:spPr>
            <a:xfrm>
              <a:off x="431142" y="3599832"/>
              <a:ext cx="5782500" cy="293100"/>
            </a:xfrm>
            <a:prstGeom prst="rect">
              <a:avLst/>
            </a:prstGeom>
            <a:noFill/>
            <a:ln>
              <a:noFill/>
            </a:ln>
          </p:spPr>
          <p:txBody>
            <a:bodyPr spcFirstLastPara="1" wrap="square" lIns="219750" tIns="0" rIns="21975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900" b="0" i="0" u="none" strike="noStrike" cap="none">
                  <a:solidFill>
                    <a:schemeClr val="lt1"/>
                  </a:solidFill>
                  <a:latin typeface="Arial"/>
                  <a:ea typeface="Arial"/>
                  <a:cs typeface="Arial"/>
                  <a:sym typeface="Arial"/>
                </a:rPr>
                <a:t>Personal and Professional Development (4)</a:t>
              </a:r>
              <a:endParaRPr sz="1900"/>
            </a:p>
          </p:txBody>
        </p:sp>
      </p:grpSp>
      <p:sp>
        <p:nvSpPr>
          <p:cNvPr id="336" name="Google Shape;336;g3015eeee280_0_383"/>
          <p:cNvSpPr txBox="1"/>
          <p:nvPr/>
        </p:nvSpPr>
        <p:spPr>
          <a:xfrm>
            <a:off x="266708" y="5332853"/>
            <a:ext cx="89745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i="1">
                <a:solidFill>
                  <a:srgbClr val="888888"/>
                </a:solidFill>
              </a:rPr>
              <a:t>Source: </a:t>
            </a:r>
            <a:r>
              <a:rPr lang="en-US" sz="1000" i="1" u="none" strike="noStrike" cap="none">
                <a:solidFill>
                  <a:srgbClr val="888888"/>
                </a:solidFill>
              </a:rPr>
              <a:t>Pratt-Chapman et al. 2015</a:t>
            </a:r>
            <a:endParaRPr sz="1000" i="1" u="none" strike="noStrike" cap="none">
              <a:solidFill>
                <a:srgbClr val="8888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015eeee280_0_368"/>
          <p:cNvSpPr txBox="1">
            <a:spLocks noGrp="1"/>
          </p:cNvSpPr>
          <p:nvPr>
            <p:ph type="title"/>
          </p:nvPr>
        </p:nvSpPr>
        <p:spPr>
          <a:xfrm>
            <a:off x="342900" y="304800"/>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600"/>
              <a:t>Major Roles from the View of Patient Navigators</a:t>
            </a:r>
            <a:endParaRPr/>
          </a:p>
        </p:txBody>
      </p:sp>
      <p:sp>
        <p:nvSpPr>
          <p:cNvPr id="343" name="Google Shape;343;g3015eeee280_0_368"/>
          <p:cNvSpPr txBox="1">
            <a:spLocks noGrp="1"/>
          </p:cNvSpPr>
          <p:nvPr>
            <p:ph type="body" idx="1"/>
          </p:nvPr>
        </p:nvSpPr>
        <p:spPr>
          <a:xfrm>
            <a:off x="342900" y="1600200"/>
            <a:ext cx="4058700" cy="3886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Advocacy</a:t>
            </a:r>
            <a:endParaRPr/>
          </a:p>
          <a:p>
            <a:pPr marL="457200" lvl="0" indent="-342900" algn="l" rtl="0">
              <a:lnSpc>
                <a:spcPct val="90000"/>
              </a:lnSpc>
              <a:spcBef>
                <a:spcPts val="1000"/>
              </a:spcBef>
              <a:spcAft>
                <a:spcPts val="0"/>
              </a:spcAft>
              <a:buClr>
                <a:schemeClr val="dk1"/>
              </a:buClr>
              <a:buSzPts val="1800"/>
              <a:buChar char="•"/>
            </a:pPr>
            <a:r>
              <a:rPr lang="en-US"/>
              <a:t>Barriers</a:t>
            </a:r>
            <a:endParaRPr/>
          </a:p>
          <a:p>
            <a:pPr marL="457200" lvl="0" indent="-342900" algn="l" rtl="0">
              <a:lnSpc>
                <a:spcPct val="90000"/>
              </a:lnSpc>
              <a:spcBef>
                <a:spcPts val="1000"/>
              </a:spcBef>
              <a:spcAft>
                <a:spcPts val="0"/>
              </a:spcAft>
              <a:buClr>
                <a:schemeClr val="dk1"/>
              </a:buClr>
              <a:buSzPts val="1800"/>
              <a:buChar char="•"/>
            </a:pPr>
            <a:r>
              <a:rPr lang="en-US"/>
              <a:t>Basic skills</a:t>
            </a:r>
            <a:endParaRPr/>
          </a:p>
          <a:p>
            <a:pPr marL="457200" lvl="0" indent="-342900" algn="l" rtl="0">
              <a:lnSpc>
                <a:spcPct val="90000"/>
              </a:lnSpc>
              <a:spcBef>
                <a:spcPts val="1000"/>
              </a:spcBef>
              <a:spcAft>
                <a:spcPts val="0"/>
              </a:spcAft>
              <a:buClr>
                <a:schemeClr val="dk1"/>
              </a:buClr>
              <a:buSzPts val="1800"/>
              <a:buChar char="•"/>
            </a:pPr>
            <a:r>
              <a:rPr lang="en-US"/>
              <a:t>Care coordination</a:t>
            </a:r>
            <a:endParaRPr/>
          </a:p>
          <a:p>
            <a:pPr marL="457200" lvl="0" indent="-342900" algn="l" rtl="0">
              <a:lnSpc>
                <a:spcPct val="90000"/>
              </a:lnSpc>
              <a:spcBef>
                <a:spcPts val="1000"/>
              </a:spcBef>
              <a:spcAft>
                <a:spcPts val="0"/>
              </a:spcAft>
              <a:buClr>
                <a:schemeClr val="dk1"/>
              </a:buClr>
              <a:buSzPts val="1800"/>
              <a:buChar char="•"/>
            </a:pPr>
            <a:r>
              <a:rPr lang="en-US"/>
              <a:t>Communication</a:t>
            </a:r>
            <a:endParaRPr/>
          </a:p>
          <a:p>
            <a:pPr marL="457200" lvl="0" indent="-342900" algn="l" rtl="0">
              <a:lnSpc>
                <a:spcPct val="90000"/>
              </a:lnSpc>
              <a:spcBef>
                <a:spcPts val="1000"/>
              </a:spcBef>
              <a:spcAft>
                <a:spcPts val="0"/>
              </a:spcAft>
              <a:buClr>
                <a:schemeClr val="dk1"/>
              </a:buClr>
              <a:buSzPts val="1800"/>
              <a:buChar char="•"/>
            </a:pPr>
            <a:r>
              <a:rPr lang="en-US"/>
              <a:t>Cultural sensitivity</a:t>
            </a:r>
            <a:endParaRPr/>
          </a:p>
          <a:p>
            <a:pPr marL="457200" lvl="0" indent="-342900" algn="l" rtl="0">
              <a:lnSpc>
                <a:spcPct val="90000"/>
              </a:lnSpc>
              <a:spcBef>
                <a:spcPts val="1000"/>
              </a:spcBef>
              <a:spcAft>
                <a:spcPts val="0"/>
              </a:spcAft>
              <a:buClr>
                <a:schemeClr val="dk1"/>
              </a:buClr>
              <a:buSzPts val="1800"/>
              <a:buChar char="•"/>
            </a:pPr>
            <a:r>
              <a:rPr lang="en-US"/>
              <a:t>Ethics	</a:t>
            </a:r>
            <a:endParaRPr/>
          </a:p>
        </p:txBody>
      </p:sp>
      <p:sp>
        <p:nvSpPr>
          <p:cNvPr id="344" name="Google Shape;344;g3015eeee280_0_368"/>
          <p:cNvSpPr txBox="1">
            <a:spLocks noGrp="1"/>
          </p:cNvSpPr>
          <p:nvPr>
            <p:ph type="body" idx="2"/>
          </p:nvPr>
        </p:nvSpPr>
        <p:spPr>
          <a:xfrm>
            <a:off x="4401600" y="1600200"/>
            <a:ext cx="4277400" cy="3886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Evaluation</a:t>
            </a:r>
            <a:endParaRPr/>
          </a:p>
          <a:p>
            <a:pPr marL="457200" lvl="0" indent="-342900" algn="l" rtl="0">
              <a:lnSpc>
                <a:spcPct val="90000"/>
              </a:lnSpc>
              <a:spcBef>
                <a:spcPts val="1000"/>
              </a:spcBef>
              <a:spcAft>
                <a:spcPts val="0"/>
              </a:spcAft>
              <a:buClr>
                <a:schemeClr val="dk1"/>
              </a:buClr>
              <a:buSzPts val="1800"/>
              <a:buChar char="•"/>
            </a:pPr>
            <a:r>
              <a:rPr lang="en-US"/>
              <a:t>Patient assessment</a:t>
            </a:r>
            <a:endParaRPr/>
          </a:p>
          <a:p>
            <a:pPr marL="457200" lvl="0" indent="-342900" algn="l" rtl="0">
              <a:lnSpc>
                <a:spcPct val="90000"/>
              </a:lnSpc>
              <a:spcBef>
                <a:spcPts val="1000"/>
              </a:spcBef>
              <a:spcAft>
                <a:spcPts val="0"/>
              </a:spcAft>
              <a:buClr>
                <a:schemeClr val="dk1"/>
              </a:buClr>
              <a:buSzPts val="1800"/>
              <a:buChar char="•"/>
            </a:pPr>
            <a:r>
              <a:rPr lang="en-US"/>
              <a:t>Patient education</a:t>
            </a:r>
            <a:endParaRPr/>
          </a:p>
          <a:p>
            <a:pPr marL="457200" lvl="0" indent="-342900" algn="l" rtl="0">
              <a:lnSpc>
                <a:spcPct val="90000"/>
              </a:lnSpc>
              <a:spcBef>
                <a:spcPts val="1000"/>
              </a:spcBef>
              <a:spcAft>
                <a:spcPts val="0"/>
              </a:spcAft>
              <a:buClr>
                <a:schemeClr val="dk1"/>
              </a:buClr>
              <a:buSzPts val="1800"/>
              <a:buChar char="•"/>
            </a:pPr>
            <a:r>
              <a:rPr lang="en-US"/>
              <a:t>Program development</a:t>
            </a:r>
            <a:endParaRPr/>
          </a:p>
          <a:p>
            <a:pPr marL="457200" lvl="0" indent="-342900" algn="l" rtl="0">
              <a:lnSpc>
                <a:spcPct val="90000"/>
              </a:lnSpc>
              <a:spcBef>
                <a:spcPts val="1000"/>
              </a:spcBef>
              <a:spcAft>
                <a:spcPts val="0"/>
              </a:spcAft>
              <a:buClr>
                <a:schemeClr val="dk1"/>
              </a:buClr>
              <a:buSzPts val="1800"/>
              <a:buChar char="•"/>
            </a:pPr>
            <a:r>
              <a:rPr lang="en-US"/>
              <a:t>Resources</a:t>
            </a:r>
            <a:endParaRPr/>
          </a:p>
          <a:p>
            <a:pPr marL="457200" lvl="0" indent="-342900" algn="l" rtl="0">
              <a:lnSpc>
                <a:spcPct val="90000"/>
              </a:lnSpc>
              <a:spcBef>
                <a:spcPts val="1000"/>
              </a:spcBef>
              <a:spcAft>
                <a:spcPts val="0"/>
              </a:spcAft>
              <a:buClr>
                <a:schemeClr val="dk1"/>
              </a:buClr>
              <a:buSzPts val="1800"/>
              <a:buChar char="•"/>
            </a:pPr>
            <a:r>
              <a:rPr lang="en-US"/>
              <a:t>Role delineation </a:t>
            </a:r>
            <a:endParaRPr/>
          </a:p>
        </p:txBody>
      </p:sp>
      <p:sp>
        <p:nvSpPr>
          <p:cNvPr id="345" name="Google Shape;345;g3015eeee280_0_368"/>
          <p:cNvSpPr txBox="1"/>
          <p:nvPr/>
        </p:nvSpPr>
        <p:spPr>
          <a:xfrm>
            <a:off x="277733" y="5378643"/>
            <a:ext cx="89745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i="1">
                <a:solidFill>
                  <a:srgbClr val="888888"/>
                </a:solidFill>
              </a:rPr>
              <a:t>Source: </a:t>
            </a:r>
            <a:r>
              <a:rPr lang="en-US" sz="1000" i="1" u="none" strike="noStrike" cap="none">
                <a:solidFill>
                  <a:srgbClr val="888888"/>
                </a:solidFill>
              </a:rPr>
              <a:t>Pratt-Chapman et al. 2015 </a:t>
            </a:r>
            <a:endParaRPr sz="1000" i="1" u="none" strike="noStrike" cap="none">
              <a:solidFill>
                <a:srgbClr val="88888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1100bc3c92_2_161"/>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Original Training Response</a:t>
            </a:r>
            <a:endParaRPr/>
          </a:p>
        </p:txBody>
      </p:sp>
      <p:pic>
        <p:nvPicPr>
          <p:cNvPr id="352" name="Google Shape;352;g31100bc3c92_2_161"/>
          <p:cNvPicPr preferRelativeResize="0"/>
          <p:nvPr/>
        </p:nvPicPr>
        <p:blipFill>
          <a:blip r:embed="rId3">
            <a:alphaModFix/>
          </a:blip>
          <a:stretch>
            <a:fillRect/>
          </a:stretch>
        </p:blipFill>
        <p:spPr>
          <a:xfrm>
            <a:off x="151850" y="1224198"/>
            <a:ext cx="4872550" cy="3654424"/>
          </a:xfrm>
          <a:prstGeom prst="rect">
            <a:avLst/>
          </a:prstGeom>
          <a:noFill/>
          <a:ln w="9525" cap="flat" cmpd="sng">
            <a:solidFill>
              <a:schemeClr val="dk2"/>
            </a:solidFill>
            <a:prstDash val="solid"/>
            <a:round/>
            <a:headEnd type="none" w="sm" len="sm"/>
            <a:tailEnd type="none" w="sm" len="sm"/>
          </a:ln>
        </p:spPr>
      </p:pic>
      <p:pic>
        <p:nvPicPr>
          <p:cNvPr id="353" name="Google Shape;353;g31100bc3c92_2_161"/>
          <p:cNvPicPr preferRelativeResize="0"/>
          <p:nvPr/>
        </p:nvPicPr>
        <p:blipFill>
          <a:blip r:embed="rId4">
            <a:alphaModFix/>
          </a:blip>
          <a:stretch>
            <a:fillRect/>
          </a:stretch>
        </p:blipFill>
        <p:spPr>
          <a:xfrm>
            <a:off x="4969925" y="2305050"/>
            <a:ext cx="4174075" cy="31305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31100bc3c92_2_0"/>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Training Revision and Update</a:t>
            </a:r>
            <a:endParaRPr/>
          </a:p>
        </p:txBody>
      </p:sp>
      <p:sp>
        <p:nvSpPr>
          <p:cNvPr id="360" name="Google Shape;360;g31100bc3c92_2_0"/>
          <p:cNvSpPr txBox="1">
            <a:spLocks noGrp="1"/>
          </p:cNvSpPr>
          <p:nvPr>
            <p:ph type="body" idx="1"/>
          </p:nvPr>
        </p:nvSpPr>
        <p:spPr>
          <a:xfrm>
            <a:off x="457200" y="2070150"/>
            <a:ext cx="5136600" cy="27177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Updates made but content remained similar</a:t>
            </a:r>
            <a:endParaRPr/>
          </a:p>
          <a:p>
            <a:pPr marL="457200" lvl="0" indent="-342900" algn="l" rtl="0">
              <a:spcBef>
                <a:spcPts val="0"/>
              </a:spcBef>
              <a:spcAft>
                <a:spcPts val="0"/>
              </a:spcAft>
              <a:buSzPts val="1800"/>
              <a:buChar char="•"/>
            </a:pPr>
            <a:r>
              <a:rPr lang="en-US"/>
              <a:t>Visual optimization</a:t>
            </a:r>
            <a:endParaRPr/>
          </a:p>
          <a:p>
            <a:pPr marL="457200" lvl="0" indent="-342900" algn="l" rtl="0">
              <a:spcBef>
                <a:spcPts val="0"/>
              </a:spcBef>
              <a:spcAft>
                <a:spcPts val="0"/>
              </a:spcAft>
              <a:buSzPts val="1800"/>
              <a:buChar char="•"/>
            </a:pPr>
            <a:r>
              <a:rPr lang="en-US"/>
              <a:t>Alignment with CMS requirements</a:t>
            </a:r>
            <a:endParaRPr/>
          </a:p>
        </p:txBody>
      </p:sp>
      <p:pic>
        <p:nvPicPr>
          <p:cNvPr id="361" name="Google Shape;361;g31100bc3c92_2_0" descr="Under construction road sign | Free SVG"/>
          <p:cNvPicPr preferRelativeResize="0"/>
          <p:nvPr/>
        </p:nvPicPr>
        <p:blipFill>
          <a:blip r:embed="rId3">
            <a:alphaModFix/>
          </a:blip>
          <a:stretch>
            <a:fillRect/>
          </a:stretch>
        </p:blipFill>
        <p:spPr>
          <a:xfrm>
            <a:off x="4956275" y="1354950"/>
            <a:ext cx="3691099" cy="36910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f0dbc0520d_0_2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Core Competency Development</a:t>
            </a:r>
            <a:endParaRPr sz="3600"/>
          </a:p>
        </p:txBody>
      </p:sp>
      <p:pic>
        <p:nvPicPr>
          <p:cNvPr id="368" name="Google Shape;368;g2f0dbc0520d_0_24"/>
          <p:cNvPicPr preferRelativeResize="0"/>
          <p:nvPr/>
        </p:nvPicPr>
        <p:blipFill rotWithShape="1">
          <a:blip r:embed="rId3">
            <a:alphaModFix/>
          </a:blip>
          <a:srcRect/>
          <a:stretch/>
        </p:blipFill>
        <p:spPr>
          <a:xfrm>
            <a:off x="5116905" y="1600199"/>
            <a:ext cx="3569894" cy="1600300"/>
          </a:xfrm>
          <a:prstGeom prst="rect">
            <a:avLst/>
          </a:prstGeom>
          <a:noFill/>
          <a:ln>
            <a:noFill/>
          </a:ln>
        </p:spPr>
      </p:pic>
      <p:pic>
        <p:nvPicPr>
          <p:cNvPr id="369" name="Google Shape;369;g2f0dbc0520d_0_24"/>
          <p:cNvPicPr preferRelativeResize="0"/>
          <p:nvPr/>
        </p:nvPicPr>
        <p:blipFill rotWithShape="1">
          <a:blip r:embed="rId4">
            <a:alphaModFix/>
          </a:blip>
          <a:srcRect/>
          <a:stretch/>
        </p:blipFill>
        <p:spPr>
          <a:xfrm>
            <a:off x="457200" y="1657400"/>
            <a:ext cx="3357563" cy="1485900"/>
          </a:xfrm>
          <a:prstGeom prst="rect">
            <a:avLst/>
          </a:prstGeom>
          <a:noFill/>
          <a:ln>
            <a:noFill/>
          </a:ln>
        </p:spPr>
      </p:pic>
      <p:pic>
        <p:nvPicPr>
          <p:cNvPr id="370" name="Google Shape;370;g2f0dbc0520d_0_24"/>
          <p:cNvPicPr preferRelativeResize="0"/>
          <p:nvPr/>
        </p:nvPicPr>
        <p:blipFill rotWithShape="1">
          <a:blip r:embed="rId5">
            <a:alphaModFix/>
          </a:blip>
          <a:srcRect/>
          <a:stretch/>
        </p:blipFill>
        <p:spPr>
          <a:xfrm>
            <a:off x="5398851" y="3966600"/>
            <a:ext cx="3159550" cy="710175"/>
          </a:xfrm>
          <a:prstGeom prst="rect">
            <a:avLst/>
          </a:prstGeom>
          <a:noFill/>
          <a:ln>
            <a:noFill/>
          </a:ln>
        </p:spPr>
      </p:pic>
      <p:grpSp>
        <p:nvGrpSpPr>
          <p:cNvPr id="371" name="Google Shape;371;g2f0dbc0520d_0_24"/>
          <p:cNvGrpSpPr/>
          <p:nvPr/>
        </p:nvGrpSpPr>
        <p:grpSpPr>
          <a:xfrm>
            <a:off x="301651" y="3492550"/>
            <a:ext cx="4258678" cy="1513403"/>
            <a:chOff x="301651" y="3492550"/>
            <a:chExt cx="4258678" cy="1513403"/>
          </a:xfrm>
        </p:grpSpPr>
        <p:pic>
          <p:nvPicPr>
            <p:cNvPr id="372" name="Google Shape;372;g2f0dbc0520d_0_24"/>
            <p:cNvPicPr preferRelativeResize="0"/>
            <p:nvPr/>
          </p:nvPicPr>
          <p:blipFill rotWithShape="1">
            <a:blip r:embed="rId6">
              <a:alphaModFix/>
            </a:blip>
            <a:srcRect/>
            <a:stretch/>
          </p:blipFill>
          <p:spPr>
            <a:xfrm>
              <a:off x="301651" y="3492550"/>
              <a:ext cx="4258678" cy="710175"/>
            </a:xfrm>
            <a:prstGeom prst="rect">
              <a:avLst/>
            </a:prstGeom>
            <a:noFill/>
            <a:ln>
              <a:noFill/>
            </a:ln>
          </p:spPr>
        </p:pic>
        <p:pic>
          <p:nvPicPr>
            <p:cNvPr id="373" name="Google Shape;373;g2f0dbc0520d_0_24"/>
            <p:cNvPicPr preferRelativeResize="0"/>
            <p:nvPr/>
          </p:nvPicPr>
          <p:blipFill rotWithShape="1">
            <a:blip r:embed="rId7">
              <a:alphaModFix/>
            </a:blip>
            <a:srcRect/>
            <a:stretch/>
          </p:blipFill>
          <p:spPr>
            <a:xfrm>
              <a:off x="646052" y="4202734"/>
              <a:ext cx="3569900" cy="803219"/>
            </a:xfrm>
            <a:prstGeom prst="rect">
              <a:avLst/>
            </a:prstGeom>
            <a:noFill/>
            <a:ln>
              <a:noFill/>
            </a:ln>
          </p:spPr>
        </p:pic>
      </p:grpSp>
      <p:sp>
        <p:nvSpPr>
          <p:cNvPr id="374" name="Google Shape;374;g2f0dbc0520d_0_24"/>
          <p:cNvSpPr txBox="1"/>
          <p:nvPr/>
        </p:nvSpPr>
        <p:spPr>
          <a:xfrm>
            <a:off x="3185700" y="5082150"/>
            <a:ext cx="5958300" cy="7389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2"/>
              </a:buClr>
              <a:buSzPts val="1000"/>
              <a:buFont typeface="Arial"/>
              <a:buNone/>
            </a:pPr>
            <a:r>
              <a:rPr lang="en-US" sz="1000" i="1">
                <a:solidFill>
                  <a:srgbClr val="808080"/>
                </a:solidFill>
              </a:rPr>
              <a:t>Source: Baileys et al, 2018, Community Health Worker Core Consensus Project, 2022, Oncology Nursing Society 2013, Pratt-Chapman et al., 2015, </a:t>
            </a:r>
            <a:br>
              <a:rPr lang="en-US" sz="1000" i="1">
                <a:solidFill>
                  <a:srgbClr val="808080"/>
                </a:solidFill>
              </a:rPr>
            </a:br>
            <a:r>
              <a:rPr lang="en-US" sz="1000" i="1">
                <a:solidFill>
                  <a:srgbClr val="808080"/>
                </a:solidFill>
              </a:rPr>
              <a:t>Valverde et al., 2019 Varanasi et al., 2024</a:t>
            </a:r>
            <a:endParaRPr sz="1000" i="1">
              <a:solidFill>
                <a:srgbClr val="808080"/>
              </a:solidFill>
            </a:endParaRPr>
          </a:p>
          <a:p>
            <a:pPr marL="0" marR="0" lvl="0" indent="0" algn="r" rtl="0">
              <a:lnSpc>
                <a:spcPct val="100000"/>
              </a:lnSpc>
              <a:spcBef>
                <a:spcPts val="0"/>
              </a:spcBef>
              <a:spcAft>
                <a:spcPts val="0"/>
              </a:spcAft>
              <a:buClr>
                <a:srgbClr val="000000"/>
              </a:buClr>
              <a:buSzPts val="1000"/>
              <a:buFont typeface="Arial"/>
              <a:buNone/>
            </a:pPr>
            <a:endParaRPr sz="1200" i="1">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fade">
                                      <p:cBhvr>
                                        <p:cTn id="12" dur="10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1000"/>
                                        <p:tgtEl>
                                          <p:spTgt spid="3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0"/>
                                        </p:tgtEl>
                                        <p:attrNameLst>
                                          <p:attrName>style.visibility</p:attrName>
                                        </p:attrNameLst>
                                      </p:cBhvr>
                                      <p:to>
                                        <p:strVal val="visible"/>
                                      </p:to>
                                    </p:set>
                                    <p:animEffect transition="in" filter="fade">
                                      <p:cBhvr>
                                        <p:cTn id="22"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1100bc3c92_2_10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rgbClr val="004065"/>
                </a:solidFill>
              </a:rPr>
              <a:t>GW Staff </a:t>
            </a:r>
            <a:endParaRPr/>
          </a:p>
        </p:txBody>
      </p:sp>
      <p:pic>
        <p:nvPicPr>
          <p:cNvPr id="114" name="Google Shape;114;g31100bc3c92_2_108"/>
          <p:cNvPicPr preferRelativeResize="0"/>
          <p:nvPr/>
        </p:nvPicPr>
        <p:blipFill rotWithShape="1">
          <a:blip r:embed="rId3">
            <a:alphaModFix/>
          </a:blip>
          <a:srcRect l="40543" t="66113" r="42124" b="4953"/>
          <a:stretch/>
        </p:blipFill>
        <p:spPr>
          <a:xfrm>
            <a:off x="3356794" y="1670863"/>
            <a:ext cx="1763506" cy="1652549"/>
          </a:xfrm>
          <a:prstGeom prst="rect">
            <a:avLst/>
          </a:prstGeom>
          <a:noFill/>
          <a:ln>
            <a:noFill/>
          </a:ln>
        </p:spPr>
      </p:pic>
      <p:pic>
        <p:nvPicPr>
          <p:cNvPr id="115" name="Google Shape;115;g31100bc3c92_2_108"/>
          <p:cNvPicPr preferRelativeResize="0"/>
          <p:nvPr/>
        </p:nvPicPr>
        <p:blipFill rotWithShape="1">
          <a:blip r:embed="rId4">
            <a:alphaModFix/>
          </a:blip>
          <a:srcRect l="59665" t="49108" r="22882" b="23508"/>
          <a:stretch/>
        </p:blipFill>
        <p:spPr>
          <a:xfrm>
            <a:off x="412174" y="3450072"/>
            <a:ext cx="1876200" cy="1652554"/>
          </a:xfrm>
          <a:prstGeom prst="rect">
            <a:avLst/>
          </a:prstGeom>
          <a:noFill/>
          <a:ln>
            <a:noFill/>
          </a:ln>
        </p:spPr>
      </p:pic>
      <p:pic>
        <p:nvPicPr>
          <p:cNvPr id="116" name="Google Shape;116;g31100bc3c92_2_108"/>
          <p:cNvPicPr preferRelativeResize="0"/>
          <p:nvPr/>
        </p:nvPicPr>
        <p:blipFill rotWithShape="1">
          <a:blip r:embed="rId5">
            <a:alphaModFix/>
          </a:blip>
          <a:srcRect l="40659" t="63310" r="42796" b="8292"/>
          <a:stretch/>
        </p:blipFill>
        <p:spPr>
          <a:xfrm>
            <a:off x="7064780" y="3356714"/>
            <a:ext cx="1715146" cy="1652549"/>
          </a:xfrm>
          <a:prstGeom prst="rect">
            <a:avLst/>
          </a:prstGeom>
          <a:noFill/>
          <a:ln>
            <a:noFill/>
          </a:ln>
        </p:spPr>
      </p:pic>
      <p:pic>
        <p:nvPicPr>
          <p:cNvPr id="117" name="Google Shape;117;g31100bc3c92_2_108"/>
          <p:cNvPicPr preferRelativeResize="0"/>
          <p:nvPr/>
        </p:nvPicPr>
        <p:blipFill rotWithShape="1">
          <a:blip r:embed="rId5">
            <a:alphaModFix/>
          </a:blip>
          <a:srcRect l="59627" t="15326" r="23103" b="57628"/>
          <a:stretch/>
        </p:blipFill>
        <p:spPr>
          <a:xfrm>
            <a:off x="4879246" y="3466600"/>
            <a:ext cx="1821274" cy="1601176"/>
          </a:xfrm>
          <a:prstGeom prst="rect">
            <a:avLst/>
          </a:prstGeom>
          <a:noFill/>
          <a:ln>
            <a:noFill/>
          </a:ln>
        </p:spPr>
      </p:pic>
      <p:cxnSp>
        <p:nvCxnSpPr>
          <p:cNvPr id="118" name="Google Shape;118;g31100bc3c92_2_108"/>
          <p:cNvCxnSpPr/>
          <p:nvPr/>
        </p:nvCxnSpPr>
        <p:spPr>
          <a:xfrm flipH="1">
            <a:off x="6610475" y="4269150"/>
            <a:ext cx="785700" cy="14400"/>
          </a:xfrm>
          <a:prstGeom prst="straightConnector1">
            <a:avLst/>
          </a:prstGeom>
          <a:noFill/>
          <a:ln w="38100" cap="flat" cmpd="sng">
            <a:solidFill>
              <a:srgbClr val="F1C232"/>
            </a:solidFill>
            <a:prstDash val="solid"/>
            <a:round/>
            <a:headEnd type="none" w="med" len="med"/>
            <a:tailEnd type="none" w="med" len="med"/>
          </a:ln>
        </p:spPr>
      </p:cxnSp>
      <p:cxnSp>
        <p:nvCxnSpPr>
          <p:cNvPr id="119" name="Google Shape;119;g31100bc3c92_2_108"/>
          <p:cNvCxnSpPr/>
          <p:nvPr/>
        </p:nvCxnSpPr>
        <p:spPr>
          <a:xfrm flipH="1">
            <a:off x="4591075" y="1545175"/>
            <a:ext cx="2100" cy="378900"/>
          </a:xfrm>
          <a:prstGeom prst="straightConnector1">
            <a:avLst/>
          </a:prstGeom>
          <a:noFill/>
          <a:ln w="38100" cap="flat" cmpd="sng">
            <a:solidFill>
              <a:srgbClr val="F1C232"/>
            </a:solidFill>
            <a:prstDash val="solid"/>
            <a:round/>
            <a:headEnd type="none" w="med" len="med"/>
            <a:tailEnd type="none" w="med" len="med"/>
          </a:ln>
        </p:spPr>
      </p:cxnSp>
      <p:pic>
        <p:nvPicPr>
          <p:cNvPr id="120" name="Google Shape;120;g31100bc3c92_2_108"/>
          <p:cNvPicPr preferRelativeResize="0"/>
          <p:nvPr/>
        </p:nvPicPr>
        <p:blipFill rotWithShape="1">
          <a:blip r:embed="rId3">
            <a:alphaModFix/>
          </a:blip>
          <a:srcRect l="22128" t="66113" r="60539" b="6751"/>
          <a:stretch/>
        </p:blipFill>
        <p:spPr>
          <a:xfrm>
            <a:off x="3965296" y="31950"/>
            <a:ext cx="1700256" cy="1520635"/>
          </a:xfrm>
          <a:prstGeom prst="rect">
            <a:avLst/>
          </a:prstGeom>
          <a:noFill/>
          <a:ln>
            <a:noFill/>
          </a:ln>
        </p:spPr>
      </p:pic>
      <p:cxnSp>
        <p:nvCxnSpPr>
          <p:cNvPr id="121" name="Google Shape;121;g31100bc3c92_2_108"/>
          <p:cNvCxnSpPr/>
          <p:nvPr/>
        </p:nvCxnSpPr>
        <p:spPr>
          <a:xfrm flipH="1">
            <a:off x="1422500" y="3405200"/>
            <a:ext cx="4383000" cy="36600"/>
          </a:xfrm>
          <a:prstGeom prst="straightConnector1">
            <a:avLst/>
          </a:prstGeom>
          <a:noFill/>
          <a:ln w="38100" cap="flat" cmpd="sng">
            <a:solidFill>
              <a:srgbClr val="F1C232"/>
            </a:solidFill>
            <a:prstDash val="solid"/>
            <a:round/>
            <a:headEnd type="none" w="med" len="med"/>
            <a:tailEnd type="none" w="med" len="med"/>
          </a:ln>
        </p:spPr>
      </p:cxnSp>
      <p:cxnSp>
        <p:nvCxnSpPr>
          <p:cNvPr id="122" name="Google Shape;122;g31100bc3c92_2_108"/>
          <p:cNvCxnSpPr/>
          <p:nvPr/>
        </p:nvCxnSpPr>
        <p:spPr>
          <a:xfrm>
            <a:off x="1428750" y="3424250"/>
            <a:ext cx="4800" cy="171600"/>
          </a:xfrm>
          <a:prstGeom prst="straightConnector1">
            <a:avLst/>
          </a:prstGeom>
          <a:noFill/>
          <a:ln w="38100" cap="flat" cmpd="sng">
            <a:solidFill>
              <a:srgbClr val="F1C232"/>
            </a:solidFill>
            <a:prstDash val="solid"/>
            <a:round/>
            <a:headEnd type="none" w="med" len="med"/>
            <a:tailEnd type="none" w="med" len="med"/>
          </a:ln>
        </p:spPr>
      </p:cxnSp>
      <p:cxnSp>
        <p:nvCxnSpPr>
          <p:cNvPr id="123" name="Google Shape;123;g31100bc3c92_2_108"/>
          <p:cNvCxnSpPr/>
          <p:nvPr/>
        </p:nvCxnSpPr>
        <p:spPr>
          <a:xfrm>
            <a:off x="5785088" y="3411550"/>
            <a:ext cx="1500" cy="236400"/>
          </a:xfrm>
          <a:prstGeom prst="straightConnector1">
            <a:avLst/>
          </a:prstGeom>
          <a:noFill/>
          <a:ln w="38100" cap="flat" cmpd="sng">
            <a:solidFill>
              <a:srgbClr val="F1C232"/>
            </a:solidFill>
            <a:prstDash val="solid"/>
            <a:round/>
            <a:headEnd type="none" w="med" len="med"/>
            <a:tailEnd type="none" w="med" len="med"/>
          </a:ln>
        </p:spPr>
      </p:cxnSp>
      <p:sp>
        <p:nvSpPr>
          <p:cNvPr id="124" name="Google Shape;124;g31100bc3c92_2_108"/>
          <p:cNvSpPr txBox="1"/>
          <p:nvPr/>
        </p:nvSpPr>
        <p:spPr>
          <a:xfrm>
            <a:off x="5120300" y="284150"/>
            <a:ext cx="3000000" cy="6927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1100"/>
              </a:spcAft>
              <a:buNone/>
            </a:pPr>
            <a:r>
              <a:rPr lang="en-US" sz="1100">
                <a:solidFill>
                  <a:schemeClr val="dk1"/>
                </a:solidFill>
                <a:highlight>
                  <a:srgbClr val="FFFFFF"/>
                </a:highlight>
              </a:rPr>
              <a:t>Mandi Pratt-Chapman</a:t>
            </a:r>
            <a:br>
              <a:rPr lang="en-US" sz="1100">
                <a:solidFill>
                  <a:schemeClr val="dk1"/>
                </a:solidFill>
                <a:highlight>
                  <a:srgbClr val="FFFFFF"/>
                </a:highlight>
              </a:rPr>
            </a:br>
            <a:r>
              <a:rPr lang="en-US" sz="1100">
                <a:solidFill>
                  <a:schemeClr val="dk1"/>
                </a:solidFill>
                <a:highlight>
                  <a:srgbClr val="FFFFFF"/>
                </a:highlight>
              </a:rPr>
              <a:t>Principal Investigator</a:t>
            </a:r>
            <a:br>
              <a:rPr lang="en-US" sz="1100">
                <a:solidFill>
                  <a:schemeClr val="dk1"/>
                </a:solidFill>
                <a:highlight>
                  <a:srgbClr val="FFFFFF"/>
                </a:highlight>
              </a:rPr>
            </a:br>
            <a:r>
              <a:rPr lang="en-US" sz="1100">
                <a:solidFill>
                  <a:schemeClr val="dk1"/>
                </a:solidFill>
                <a:highlight>
                  <a:srgbClr val="FFFFFF"/>
                </a:highlight>
              </a:rPr>
              <a:t>MA, PhD, Hon-OPN-CG</a:t>
            </a:r>
            <a:endParaRPr sz="1100">
              <a:solidFill>
                <a:schemeClr val="dk1"/>
              </a:solidFill>
              <a:highlight>
                <a:srgbClr val="FFFFFF"/>
              </a:highlight>
            </a:endParaRPr>
          </a:p>
        </p:txBody>
      </p:sp>
      <p:sp>
        <p:nvSpPr>
          <p:cNvPr id="125" name="Google Shape;125;g31100bc3c92_2_108"/>
          <p:cNvSpPr txBox="1"/>
          <p:nvPr/>
        </p:nvSpPr>
        <p:spPr>
          <a:xfrm>
            <a:off x="842975" y="1734850"/>
            <a:ext cx="3619500" cy="6927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100">
                <a:solidFill>
                  <a:schemeClr val="dk1"/>
                </a:solidFill>
              </a:rPr>
              <a:t>Kelly Angell</a:t>
            </a:r>
            <a:br>
              <a:rPr lang="en-US" sz="1100">
                <a:solidFill>
                  <a:schemeClr val="dk1"/>
                </a:solidFill>
              </a:rPr>
            </a:br>
            <a:r>
              <a:rPr lang="en-US" sz="1100">
                <a:solidFill>
                  <a:schemeClr val="dk1"/>
                </a:solidFill>
              </a:rPr>
              <a:t>Associate Director, </a:t>
            </a:r>
            <a:br>
              <a:rPr lang="en-US" sz="1100">
                <a:solidFill>
                  <a:schemeClr val="dk1"/>
                </a:solidFill>
              </a:rPr>
            </a:br>
            <a:r>
              <a:rPr lang="en-US" sz="1100">
                <a:solidFill>
                  <a:schemeClr val="dk1"/>
                </a:solidFill>
              </a:rPr>
              <a:t>Technical Assistance</a:t>
            </a:r>
            <a:endParaRPr sz="1100">
              <a:solidFill>
                <a:schemeClr val="dk1"/>
              </a:solidFill>
            </a:endParaRPr>
          </a:p>
        </p:txBody>
      </p:sp>
      <p:pic>
        <p:nvPicPr>
          <p:cNvPr id="126" name="Google Shape;126;g31100bc3c92_2_108"/>
          <p:cNvPicPr preferRelativeResize="0"/>
          <p:nvPr/>
        </p:nvPicPr>
        <p:blipFill rotWithShape="1">
          <a:blip r:embed="rId5">
            <a:alphaModFix/>
          </a:blip>
          <a:srcRect l="22696" t="14134" r="61329" b="60848"/>
          <a:stretch/>
        </p:blipFill>
        <p:spPr>
          <a:xfrm>
            <a:off x="5600705" y="1687820"/>
            <a:ext cx="1821278" cy="1601178"/>
          </a:xfrm>
          <a:prstGeom prst="rect">
            <a:avLst/>
          </a:prstGeom>
          <a:noFill/>
          <a:ln>
            <a:noFill/>
          </a:ln>
        </p:spPr>
      </p:pic>
      <p:sp>
        <p:nvSpPr>
          <p:cNvPr id="127" name="Google Shape;127;g31100bc3c92_2_108"/>
          <p:cNvSpPr txBox="1"/>
          <p:nvPr/>
        </p:nvSpPr>
        <p:spPr>
          <a:xfrm>
            <a:off x="6798225" y="1788700"/>
            <a:ext cx="2190600" cy="523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1500"/>
              </a:spcAft>
              <a:buNone/>
            </a:pPr>
            <a:r>
              <a:rPr lang="en-US" sz="1100">
                <a:solidFill>
                  <a:schemeClr val="dk1"/>
                </a:solidFill>
              </a:rPr>
              <a:t>Elisbeth Gallardo</a:t>
            </a:r>
            <a:br>
              <a:rPr lang="en-US" sz="1100">
                <a:solidFill>
                  <a:schemeClr val="dk1"/>
                </a:solidFill>
              </a:rPr>
            </a:br>
            <a:r>
              <a:rPr lang="en-US" sz="1100">
                <a:solidFill>
                  <a:schemeClr val="dk1"/>
                </a:solidFill>
              </a:rPr>
              <a:t>Administrative Assistant</a:t>
            </a:r>
            <a:endParaRPr sz="1100">
              <a:solidFill>
                <a:schemeClr val="dk1"/>
              </a:solidFill>
            </a:endParaRPr>
          </a:p>
        </p:txBody>
      </p:sp>
      <p:cxnSp>
        <p:nvCxnSpPr>
          <p:cNvPr id="128" name="Google Shape;128;g31100bc3c92_2_108"/>
          <p:cNvCxnSpPr/>
          <p:nvPr/>
        </p:nvCxnSpPr>
        <p:spPr>
          <a:xfrm rot="10800000">
            <a:off x="5067350" y="2676525"/>
            <a:ext cx="833400" cy="0"/>
          </a:xfrm>
          <a:prstGeom prst="straightConnector1">
            <a:avLst/>
          </a:prstGeom>
          <a:noFill/>
          <a:ln w="38100" cap="flat" cmpd="sng">
            <a:solidFill>
              <a:srgbClr val="F1C232"/>
            </a:solidFill>
            <a:prstDash val="solid"/>
            <a:round/>
            <a:headEnd type="none" w="med" len="med"/>
            <a:tailEnd type="none" w="med" len="med"/>
          </a:ln>
        </p:spPr>
      </p:cxnSp>
      <p:sp>
        <p:nvSpPr>
          <p:cNvPr id="129" name="Google Shape;129;g31100bc3c92_2_108"/>
          <p:cNvSpPr txBox="1"/>
          <p:nvPr/>
        </p:nvSpPr>
        <p:spPr>
          <a:xfrm>
            <a:off x="-542000" y="4923275"/>
            <a:ext cx="3000000" cy="6927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2600"/>
              </a:spcAft>
              <a:buNone/>
            </a:pPr>
            <a:r>
              <a:rPr lang="en-US" sz="1100">
                <a:solidFill>
                  <a:schemeClr val="dk1"/>
                </a:solidFill>
              </a:rPr>
              <a:t>Diana Aguilera-Jandres, </a:t>
            </a:r>
            <a:br>
              <a:rPr lang="en-US" sz="1100">
                <a:solidFill>
                  <a:schemeClr val="dk1"/>
                </a:solidFill>
              </a:rPr>
            </a:br>
            <a:r>
              <a:rPr lang="en-US" sz="1100">
                <a:solidFill>
                  <a:schemeClr val="dk1"/>
                </a:solidFill>
              </a:rPr>
              <a:t>MPH, MPP</a:t>
            </a:r>
            <a:br>
              <a:rPr lang="en-US" sz="1100">
                <a:solidFill>
                  <a:schemeClr val="dk1"/>
                </a:solidFill>
              </a:rPr>
            </a:br>
            <a:r>
              <a:rPr lang="en-US" sz="1100">
                <a:solidFill>
                  <a:schemeClr val="dk1"/>
                </a:solidFill>
              </a:rPr>
              <a:t>Evaluation Associate</a:t>
            </a:r>
            <a:endParaRPr sz="1100">
              <a:solidFill>
                <a:schemeClr val="dk1"/>
              </a:solidFill>
            </a:endParaRPr>
          </a:p>
        </p:txBody>
      </p:sp>
      <p:sp>
        <p:nvSpPr>
          <p:cNvPr id="130" name="Google Shape;130;g31100bc3c92_2_108"/>
          <p:cNvSpPr txBox="1"/>
          <p:nvPr/>
        </p:nvSpPr>
        <p:spPr>
          <a:xfrm>
            <a:off x="4320638" y="4942125"/>
            <a:ext cx="2328900" cy="6927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2600"/>
              </a:spcAft>
              <a:buNone/>
            </a:pPr>
            <a:r>
              <a:rPr lang="en-US" sz="1100">
                <a:solidFill>
                  <a:schemeClr val="dk1"/>
                </a:solidFill>
              </a:rPr>
              <a:t>Ari Smith, M.Ed</a:t>
            </a:r>
            <a:br>
              <a:rPr lang="en-US" sz="1100">
                <a:solidFill>
                  <a:schemeClr val="dk1"/>
                </a:solidFill>
              </a:rPr>
            </a:br>
            <a:r>
              <a:rPr lang="en-US" sz="1100">
                <a:solidFill>
                  <a:schemeClr val="dk1"/>
                </a:solidFill>
              </a:rPr>
              <a:t>Program Manager, </a:t>
            </a:r>
            <a:br>
              <a:rPr lang="en-US" sz="1100">
                <a:solidFill>
                  <a:schemeClr val="dk1"/>
                </a:solidFill>
              </a:rPr>
            </a:br>
            <a:r>
              <a:rPr lang="en-US" sz="1100">
                <a:solidFill>
                  <a:schemeClr val="dk1"/>
                </a:solidFill>
              </a:rPr>
              <a:t>Training &amp; Education</a:t>
            </a:r>
            <a:endParaRPr sz="1100">
              <a:solidFill>
                <a:schemeClr val="dk1"/>
              </a:solidFill>
            </a:endParaRPr>
          </a:p>
        </p:txBody>
      </p:sp>
      <p:sp>
        <p:nvSpPr>
          <p:cNvPr id="131" name="Google Shape;131;g31100bc3c92_2_108"/>
          <p:cNvSpPr txBox="1"/>
          <p:nvPr/>
        </p:nvSpPr>
        <p:spPr>
          <a:xfrm>
            <a:off x="6508750" y="4847075"/>
            <a:ext cx="2328900" cy="523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2600"/>
              </a:spcAft>
              <a:buNone/>
            </a:pPr>
            <a:r>
              <a:rPr lang="en-US" sz="1100">
                <a:solidFill>
                  <a:schemeClr val="dk1"/>
                </a:solidFill>
              </a:rPr>
              <a:t>Annie McDonnell</a:t>
            </a:r>
            <a:br>
              <a:rPr lang="en-US" sz="1100">
                <a:solidFill>
                  <a:schemeClr val="dk1"/>
                </a:solidFill>
              </a:rPr>
            </a:br>
            <a:r>
              <a:rPr lang="en-US" sz="1100">
                <a:solidFill>
                  <a:schemeClr val="dk1"/>
                </a:solidFill>
              </a:rPr>
              <a:t>Training &amp; Education Assistant</a:t>
            </a:r>
            <a:endParaRPr sz="1100">
              <a:solidFill>
                <a:schemeClr val="dk1"/>
              </a:solidFill>
            </a:endParaRPr>
          </a:p>
        </p:txBody>
      </p:sp>
      <p:pic>
        <p:nvPicPr>
          <p:cNvPr id="132" name="Google Shape;132;g31100bc3c92_2_108"/>
          <p:cNvPicPr preferRelativeResize="0"/>
          <p:nvPr/>
        </p:nvPicPr>
        <p:blipFill rotWithShape="1">
          <a:blip r:embed="rId5">
            <a:alphaModFix/>
          </a:blip>
          <a:srcRect l="41254" t="15326" r="42024" b="57628"/>
          <a:stretch/>
        </p:blipFill>
        <p:spPr>
          <a:xfrm>
            <a:off x="2808500" y="3470275"/>
            <a:ext cx="1763501" cy="1601176"/>
          </a:xfrm>
          <a:prstGeom prst="rect">
            <a:avLst/>
          </a:prstGeom>
          <a:noFill/>
          <a:ln>
            <a:noFill/>
          </a:ln>
        </p:spPr>
      </p:pic>
      <p:sp>
        <p:nvSpPr>
          <p:cNvPr id="133" name="Google Shape;133;g31100bc3c92_2_108"/>
          <p:cNvSpPr txBox="1"/>
          <p:nvPr/>
        </p:nvSpPr>
        <p:spPr>
          <a:xfrm>
            <a:off x="2133575" y="4923275"/>
            <a:ext cx="2328900" cy="523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2600"/>
              </a:spcAft>
              <a:buNone/>
            </a:pPr>
            <a:r>
              <a:rPr lang="en-US" sz="1100">
                <a:solidFill>
                  <a:schemeClr val="dk1"/>
                </a:solidFill>
              </a:rPr>
              <a:t>Liza Fues, JD</a:t>
            </a:r>
            <a:br>
              <a:rPr lang="en-US" sz="1100">
                <a:solidFill>
                  <a:schemeClr val="dk1"/>
                </a:solidFill>
              </a:rPr>
            </a:br>
            <a:r>
              <a:rPr lang="en-US" sz="1100">
                <a:solidFill>
                  <a:schemeClr val="dk1"/>
                </a:solidFill>
              </a:rPr>
              <a:t>Technical Assistance Coordinator</a:t>
            </a:r>
            <a:endParaRPr sz="1100">
              <a:solidFill>
                <a:schemeClr val="dk1"/>
              </a:solidFill>
            </a:endParaRPr>
          </a:p>
        </p:txBody>
      </p:sp>
      <p:cxnSp>
        <p:nvCxnSpPr>
          <p:cNvPr id="134" name="Google Shape;134;g31100bc3c92_2_108"/>
          <p:cNvCxnSpPr/>
          <p:nvPr/>
        </p:nvCxnSpPr>
        <p:spPr>
          <a:xfrm flipH="1">
            <a:off x="3910100" y="3230550"/>
            <a:ext cx="12600" cy="39840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f0dbc0520d_0_4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3F3F3F"/>
                </a:solidFill>
              </a:rPr>
              <a:t>Professional Oncology </a:t>
            </a:r>
            <a:br>
              <a:rPr lang="en-US" sz="3600">
                <a:solidFill>
                  <a:srgbClr val="3F3F3F"/>
                </a:solidFill>
              </a:rPr>
            </a:br>
            <a:r>
              <a:rPr lang="en-US" sz="3600">
                <a:solidFill>
                  <a:srgbClr val="3F3F3F"/>
                </a:solidFill>
              </a:rPr>
              <a:t>Navigation Task Force (PONT)</a:t>
            </a:r>
            <a:endParaRPr sz="3600">
              <a:solidFill>
                <a:srgbClr val="3F3F3F"/>
              </a:solidFill>
            </a:endParaRPr>
          </a:p>
        </p:txBody>
      </p:sp>
      <p:sp>
        <p:nvSpPr>
          <p:cNvPr id="381" name="Google Shape;381;g2f0dbc0520d_0_49"/>
          <p:cNvSpPr txBox="1"/>
          <p:nvPr/>
        </p:nvSpPr>
        <p:spPr>
          <a:xfrm>
            <a:off x="4216400" y="1678325"/>
            <a:ext cx="4781700" cy="3649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Treatment, Care Planning and</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Intervention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Psychosocial Assessment and Intervention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Survivorship</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End of Life</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Advocacy</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Operational Management</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Practice Evaluation and Quality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Improvement</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Evidence-Based Care</a:t>
            </a:r>
            <a:endParaRPr sz="1800" b="0" i="0" u="none" strike="noStrike" cap="none">
              <a:solidFill>
                <a:srgbClr val="000000"/>
              </a:solidFill>
              <a:latin typeface="Arial"/>
              <a:ea typeface="Arial"/>
              <a:cs typeface="Arial"/>
              <a:sym typeface="Arial"/>
            </a:endParaRPr>
          </a:p>
        </p:txBody>
      </p:sp>
      <p:sp>
        <p:nvSpPr>
          <p:cNvPr id="382" name="Google Shape;382;g2f0dbc0520d_0_49"/>
          <p:cNvSpPr txBox="1"/>
          <p:nvPr/>
        </p:nvSpPr>
        <p:spPr>
          <a:xfrm>
            <a:off x="381000" y="1674300"/>
            <a:ext cx="4235400" cy="3509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Qualifications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Knowledge</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Cultural and Linguistic Humility</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Interdisciplinary and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Interorganizational Collaboration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Communication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Professional Development</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Supervision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Mentorship and Leadership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Self-care</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Prevention, Screening and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Assessment</a:t>
            </a:r>
            <a:endParaRPr sz="1800" b="0" i="0" u="none" strike="noStrike" cap="none">
              <a:solidFill>
                <a:srgbClr val="000000"/>
              </a:solidFill>
              <a:latin typeface="Arial"/>
              <a:ea typeface="Arial"/>
              <a:cs typeface="Arial"/>
              <a:sym typeface="Arial"/>
            </a:endParaRPr>
          </a:p>
        </p:txBody>
      </p:sp>
      <p:sp>
        <p:nvSpPr>
          <p:cNvPr id="383" name="Google Shape;383;g2f0dbc0520d_0_49"/>
          <p:cNvSpPr txBox="1"/>
          <p:nvPr/>
        </p:nvSpPr>
        <p:spPr>
          <a:xfrm>
            <a:off x="3185700" y="5327525"/>
            <a:ext cx="5958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i="1" u="none" strike="noStrike" cap="none">
                <a:solidFill>
                  <a:srgbClr val="808080"/>
                </a:solidFill>
              </a:rPr>
              <a:t>Source: </a:t>
            </a:r>
            <a:r>
              <a:rPr lang="en-US" sz="1200" i="1">
                <a:solidFill>
                  <a:srgbClr val="808080"/>
                </a:solidFill>
              </a:rPr>
              <a:t>Franklin et al., 2022</a:t>
            </a:r>
            <a:endParaRPr sz="1200" i="1">
              <a:solidFill>
                <a:srgbClr val="80808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aphicFrame>
        <p:nvGraphicFramePr>
          <p:cNvPr id="389" name="Google Shape;389;g3015eeee280_0_40"/>
          <p:cNvGraphicFramePr/>
          <p:nvPr/>
        </p:nvGraphicFramePr>
        <p:xfrm>
          <a:off x="0" y="-12"/>
          <a:ext cx="9226825" cy="6968425"/>
        </p:xfrm>
        <a:graphic>
          <a:graphicData uri="http://schemas.openxmlformats.org/drawingml/2006/table">
            <a:tbl>
              <a:tblPr>
                <a:noFill/>
                <a:tableStyleId>{F3B2A899-C401-4566-B101-A7F0D9CDBA45}</a:tableStyleId>
              </a:tblPr>
              <a:tblGrid>
                <a:gridCol w="3068075">
                  <a:extLst>
                    <a:ext uri="{9D8B030D-6E8A-4147-A177-3AD203B41FA5}">
                      <a16:colId xmlns:a16="http://schemas.microsoft.com/office/drawing/2014/main" val="20000"/>
                    </a:ext>
                  </a:extLst>
                </a:gridCol>
                <a:gridCol w="6158750">
                  <a:extLst>
                    <a:ext uri="{9D8B030D-6E8A-4147-A177-3AD203B41FA5}">
                      <a16:colId xmlns:a16="http://schemas.microsoft.com/office/drawing/2014/main" val="20001"/>
                    </a:ext>
                  </a:extLst>
                </a:gridCol>
              </a:tblGrid>
              <a:tr h="1838475">
                <a:tc>
                  <a:txBody>
                    <a:bodyPr/>
                    <a:lstStyle/>
                    <a:p>
                      <a:pPr marL="0" lvl="0" indent="0" algn="l" rtl="0">
                        <a:spcBef>
                          <a:spcPts val="0"/>
                        </a:spcBef>
                        <a:spcAft>
                          <a:spcPts val="0"/>
                        </a:spcAft>
                        <a:buNone/>
                      </a:pPr>
                      <a:r>
                        <a:rPr lang="en-US" sz="2200" b="1">
                          <a:solidFill>
                            <a:schemeClr val="lt1"/>
                          </a:solidFill>
                        </a:rPr>
                        <a:t>GW Core Competencies</a:t>
                      </a:r>
                      <a:br>
                        <a:rPr lang="en-US" sz="2200" b="1">
                          <a:solidFill>
                            <a:schemeClr val="lt1"/>
                          </a:solidFill>
                        </a:rPr>
                      </a:br>
                      <a:r>
                        <a:rPr lang="en-US" sz="2200" b="1">
                          <a:solidFill>
                            <a:srgbClr val="FBBC04"/>
                          </a:solidFill>
                        </a:rPr>
                        <a:t>8 Domains</a:t>
                      </a:r>
                      <a:endParaRPr sz="2200" b="1">
                        <a:solidFill>
                          <a:srgbClr val="FBBC04"/>
                        </a:solidFill>
                      </a:endParaRPr>
                    </a:p>
                    <a:p>
                      <a:pPr marL="0" lvl="0" indent="0" algn="l" rtl="0">
                        <a:spcBef>
                          <a:spcPts val="0"/>
                        </a:spcBef>
                        <a:spcAft>
                          <a:spcPts val="0"/>
                        </a:spcAft>
                        <a:buNone/>
                      </a:pPr>
                      <a:r>
                        <a:rPr lang="en-US" sz="2200">
                          <a:solidFill>
                            <a:srgbClr val="FBBC04"/>
                          </a:solidFill>
                        </a:rPr>
                        <a:t>45 statements</a:t>
                      </a:r>
                      <a:endParaRPr sz="2200" b="1">
                        <a:solidFill>
                          <a:srgbClr val="FBBC04"/>
                        </a:solidFill>
                      </a:endParaRPr>
                    </a:p>
                  </a:txBody>
                  <a:tcPr marL="91425" marR="91425" marT="91425" marB="91425">
                    <a:solidFill>
                      <a:srgbClr val="004065"/>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Patient Care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Knowledge of Practice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Practice-Based Learning and Improvement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Interpersonal and Communication Skills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Professionalism</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Systems-Based Practice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Interprofessional Collaboration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Personal and Professional Development</a:t>
                      </a:r>
                      <a:endParaRPr sz="1200">
                        <a:solidFill>
                          <a:schemeClr val="dk1"/>
                        </a:solidFill>
                      </a:endParaRPr>
                    </a:p>
                  </a:txBody>
                  <a:tcPr marL="91425" marR="91425" marT="91425" marB="91425"/>
                </a:tc>
                <a:extLst>
                  <a:ext uri="{0D108BD9-81ED-4DB2-BD59-A6C34878D82A}">
                    <a16:rowId xmlns:a16="http://schemas.microsoft.com/office/drawing/2014/main" val="10000"/>
                  </a:ext>
                </a:extLst>
              </a:tr>
              <a:tr h="2253600">
                <a:tc>
                  <a:txBody>
                    <a:bodyPr/>
                    <a:lstStyle/>
                    <a:p>
                      <a:pPr marL="0" lvl="0" indent="0" algn="l" rtl="0">
                        <a:spcBef>
                          <a:spcPts val="0"/>
                        </a:spcBef>
                        <a:spcAft>
                          <a:spcPts val="0"/>
                        </a:spcAft>
                        <a:buNone/>
                      </a:pPr>
                      <a:r>
                        <a:rPr lang="en-US" sz="2200" b="1">
                          <a:solidFill>
                            <a:schemeClr val="lt1"/>
                          </a:solidFill>
                        </a:rPr>
                        <a:t>CMS Requirements</a:t>
                      </a:r>
                      <a:endParaRPr sz="2200" b="1">
                        <a:solidFill>
                          <a:schemeClr val="lt1"/>
                        </a:solidFill>
                      </a:endParaRPr>
                    </a:p>
                    <a:p>
                      <a:pPr marL="0" lvl="0" indent="0" algn="l" rtl="0">
                        <a:spcBef>
                          <a:spcPts val="0"/>
                        </a:spcBef>
                        <a:spcAft>
                          <a:spcPts val="0"/>
                        </a:spcAft>
                        <a:buNone/>
                      </a:pPr>
                      <a:r>
                        <a:rPr lang="en-US" sz="2200" b="1">
                          <a:solidFill>
                            <a:srgbClr val="FBBC04"/>
                          </a:solidFill>
                        </a:rPr>
                        <a:t>9 Competencies</a:t>
                      </a:r>
                      <a:endParaRPr sz="2200" b="1">
                        <a:solidFill>
                          <a:srgbClr val="FBBC04"/>
                        </a:solidFill>
                      </a:endParaRPr>
                    </a:p>
                  </a:txBody>
                  <a:tcPr marL="91425" marR="91425" marT="91425" marB="91425">
                    <a:solidFill>
                      <a:srgbClr val="004065"/>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Patient and family communication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Interpersonal and relationship-building</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Patient and family capacity building</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Service coordination and systems navigation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Patient advocacy</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Facilitation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Individual and community assessment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Professionalism and ethical conduct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Knowledge base, including certification or training on the serious, high-risk condition being addressed</a:t>
                      </a:r>
                      <a:endParaRPr sz="1200">
                        <a:solidFill>
                          <a:schemeClr val="dk1"/>
                        </a:solidFill>
                      </a:endParaRPr>
                    </a:p>
                  </a:txBody>
                  <a:tcPr marL="91425" marR="91425" marT="91425" marB="91425">
                    <a:solidFill>
                      <a:schemeClr val="lt1"/>
                    </a:solidFill>
                  </a:tcPr>
                </a:tc>
                <a:extLst>
                  <a:ext uri="{0D108BD9-81ED-4DB2-BD59-A6C34878D82A}">
                    <a16:rowId xmlns:a16="http://schemas.microsoft.com/office/drawing/2014/main" val="10001"/>
                  </a:ext>
                </a:extLst>
              </a:tr>
              <a:tr h="2876350">
                <a:tc>
                  <a:txBody>
                    <a:bodyPr/>
                    <a:lstStyle/>
                    <a:p>
                      <a:pPr marL="0" lvl="0" indent="0" algn="l" rtl="0">
                        <a:spcBef>
                          <a:spcPts val="0"/>
                        </a:spcBef>
                        <a:spcAft>
                          <a:spcPts val="0"/>
                        </a:spcAft>
                        <a:buNone/>
                      </a:pPr>
                      <a:r>
                        <a:rPr lang="en-US" sz="2200" b="1">
                          <a:solidFill>
                            <a:schemeClr val="lt1"/>
                          </a:solidFill>
                        </a:rPr>
                        <a:t>PONT Standards</a:t>
                      </a:r>
                      <a:br>
                        <a:rPr lang="en-US" sz="2200" b="1">
                          <a:solidFill>
                            <a:schemeClr val="lt1"/>
                          </a:solidFill>
                        </a:rPr>
                      </a:br>
                      <a:r>
                        <a:rPr lang="en-US" sz="2200" b="1">
                          <a:solidFill>
                            <a:srgbClr val="FBBC04"/>
                          </a:solidFill>
                        </a:rPr>
                        <a:t>19 Standards</a:t>
                      </a:r>
                      <a:endParaRPr sz="2200" b="1">
                        <a:solidFill>
                          <a:srgbClr val="FBBC04"/>
                        </a:solidFill>
                      </a:endParaRPr>
                    </a:p>
                  </a:txBody>
                  <a:tcPr marL="91425" marR="91425" marT="91425" marB="91425">
                    <a:solidFill>
                      <a:srgbClr val="004065"/>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Ethics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Qualifications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Knowledge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Cultural and Linguistic Humility</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Interdisciplinary and </a:t>
                      </a:r>
                      <a:br>
                        <a:rPr lang="en-US" sz="1200">
                          <a:solidFill>
                            <a:schemeClr val="dk1"/>
                          </a:solidFill>
                        </a:rPr>
                      </a:br>
                      <a:r>
                        <a:rPr lang="en-US" sz="1200">
                          <a:solidFill>
                            <a:schemeClr val="dk1"/>
                          </a:solidFill>
                        </a:rPr>
                        <a:t>Interorganizational Collaboration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Communication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Professional Development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Supervision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Mentorship and Leadership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Self-care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Prevention, Screening and </a:t>
                      </a:r>
                      <a:br>
                        <a:rPr lang="en-US" sz="1200">
                          <a:solidFill>
                            <a:schemeClr val="dk1"/>
                          </a:solidFill>
                        </a:rPr>
                      </a:br>
                      <a:r>
                        <a:rPr lang="en-US" sz="1200">
                          <a:solidFill>
                            <a:schemeClr val="dk1"/>
                          </a:solidFill>
                        </a:rPr>
                        <a:t>Assessment</a:t>
                      </a:r>
                      <a:endParaRPr sz="1200">
                        <a:solidFill>
                          <a:schemeClr val="dk1"/>
                        </a:solidFill>
                      </a:endParaRPr>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
        <p:nvSpPr>
          <p:cNvPr id="390" name="Google Shape;390;g3015eeee280_0_40"/>
          <p:cNvSpPr txBox="1"/>
          <p:nvPr/>
        </p:nvSpPr>
        <p:spPr>
          <a:xfrm>
            <a:off x="6000925" y="4211100"/>
            <a:ext cx="3966600" cy="2570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US" sz="1200">
                <a:solidFill>
                  <a:schemeClr val="dk1"/>
                </a:solidFill>
              </a:rPr>
              <a:t>Treatment, Care Planning and</a:t>
            </a:r>
            <a:br>
              <a:rPr lang="en-US" sz="1200">
                <a:solidFill>
                  <a:schemeClr val="dk1"/>
                </a:solidFill>
              </a:rPr>
            </a:br>
            <a:r>
              <a:rPr lang="en-US" sz="1200">
                <a:solidFill>
                  <a:schemeClr val="dk1"/>
                </a:solidFill>
              </a:rPr>
              <a:t>Intervention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Psychosocial Assessment and</a:t>
            </a:r>
            <a:br>
              <a:rPr lang="en-US" sz="1200">
                <a:solidFill>
                  <a:schemeClr val="dk1"/>
                </a:solidFill>
              </a:rPr>
            </a:br>
            <a:r>
              <a:rPr lang="en-US" sz="1200">
                <a:solidFill>
                  <a:schemeClr val="dk1"/>
                </a:solidFill>
              </a:rPr>
              <a:t> Intervention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Survivorship</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End of Life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Advocacy</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Operational Management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Practice Evaluation and Quality </a:t>
            </a:r>
            <a:br>
              <a:rPr lang="en-US" sz="1200">
                <a:solidFill>
                  <a:schemeClr val="dk1"/>
                </a:solidFill>
              </a:rPr>
            </a:br>
            <a:r>
              <a:rPr lang="en-US" sz="1200">
                <a:solidFill>
                  <a:schemeClr val="dk1"/>
                </a:solidFill>
              </a:rPr>
              <a:t>Improvement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Evidence-Based Care</a:t>
            </a:r>
            <a:endParaRPr sz="1200">
              <a:solidFill>
                <a:srgbClr val="3F3F3F"/>
              </a:solidFill>
            </a:endParaRPr>
          </a:p>
        </p:txBody>
      </p:sp>
      <p:sp>
        <p:nvSpPr>
          <p:cNvPr id="391" name="Google Shape;391;g3015eeee280_0_40"/>
          <p:cNvSpPr txBox="1"/>
          <p:nvPr/>
        </p:nvSpPr>
        <p:spPr>
          <a:xfrm>
            <a:off x="1997125" y="6675950"/>
            <a:ext cx="72297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i="1" strike="noStrike" cap="none">
                <a:solidFill>
                  <a:srgbClr val="808080"/>
                </a:solidFill>
              </a:rPr>
              <a:t>Source: </a:t>
            </a:r>
            <a:r>
              <a:rPr lang="en-US" sz="1000" i="1">
                <a:solidFill>
                  <a:srgbClr val="808080"/>
                </a:solidFill>
              </a:rPr>
              <a:t>Franklin et al., 2022, Pratt-Chapman et al., 2015, Varanasi et al., 2024</a:t>
            </a:r>
            <a:endParaRPr sz="1000" i="1">
              <a:solidFill>
                <a:srgbClr val="80808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96"/>
        <p:cNvGrpSpPr/>
        <p:nvPr/>
      </p:nvGrpSpPr>
      <p:grpSpPr>
        <a:xfrm>
          <a:off x="0" y="0"/>
          <a:ext cx="0" cy="0"/>
          <a:chOff x="0" y="0"/>
          <a:chExt cx="0" cy="0"/>
        </a:xfrm>
      </p:grpSpPr>
      <p:grpSp>
        <p:nvGrpSpPr>
          <p:cNvPr id="397" name="Google Shape;397;g3015eeee280_0_452"/>
          <p:cNvGrpSpPr/>
          <p:nvPr/>
        </p:nvGrpSpPr>
        <p:grpSpPr>
          <a:xfrm>
            <a:off x="-120423" y="-120423"/>
            <a:ext cx="9384846" cy="6281737"/>
            <a:chOff x="-160564" y="-120423"/>
            <a:chExt cx="12513128" cy="6281737"/>
          </a:xfrm>
        </p:grpSpPr>
        <p:grpSp>
          <p:nvGrpSpPr>
            <p:cNvPr id="398" name="Google Shape;398;g3015eeee280_0_452"/>
            <p:cNvGrpSpPr/>
            <p:nvPr/>
          </p:nvGrpSpPr>
          <p:grpSpPr>
            <a:xfrm>
              <a:off x="457200" y="457200"/>
              <a:ext cx="11277600" cy="5181600"/>
              <a:chOff x="457200" y="457200"/>
              <a:chExt cx="11277600" cy="5181600"/>
            </a:xfrm>
          </p:grpSpPr>
          <p:sp>
            <p:nvSpPr>
              <p:cNvPr id="399" name="Google Shape;399;g3015eeee280_0_452"/>
              <p:cNvSpPr/>
              <p:nvPr/>
            </p:nvSpPr>
            <p:spPr>
              <a:xfrm rot="10800000">
                <a:off x="457200" y="457200"/>
                <a:ext cx="11277600" cy="5181600"/>
              </a:xfrm>
              <a:prstGeom prst="round2DiagRect">
                <a:avLst>
                  <a:gd name="adj1" fmla="val 16667"/>
                  <a:gd name="adj2" fmla="val 0"/>
                </a:avLst>
              </a:prstGeom>
              <a:solidFill>
                <a:srgbClr val="D8D8D8">
                  <a:alpha val="21180"/>
                </a:srgbClr>
              </a:solidFill>
              <a:ln w="476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00" name="Google Shape;400;g3015eeee280_0_452"/>
              <p:cNvGrpSpPr/>
              <p:nvPr/>
            </p:nvGrpSpPr>
            <p:grpSpPr>
              <a:xfrm>
                <a:off x="952500" y="835182"/>
                <a:ext cx="10287000" cy="4535188"/>
                <a:chOff x="952500" y="772197"/>
                <a:chExt cx="10287000" cy="4535188"/>
              </a:xfrm>
            </p:grpSpPr>
            <p:sp>
              <p:nvSpPr>
                <p:cNvPr id="401" name="Google Shape;401;g3015eeee280_0_452"/>
                <p:cNvSpPr txBox="1"/>
                <p:nvPr/>
              </p:nvSpPr>
              <p:spPr>
                <a:xfrm>
                  <a:off x="952500" y="1520785"/>
                  <a:ext cx="102870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000" i="0" u="none" strike="noStrike" cap="none">
                      <a:solidFill>
                        <a:schemeClr val="dk1"/>
                      </a:solidFill>
                    </a:rPr>
                    <a:t>“In States that do not have applicable licensure, certification, or other laws or regulations governing the certification or training of auxiliary personnel, we proposed to require auxiliary personnel providing PIN services be trained to provide all service elements. </a:t>
                  </a:r>
                  <a:r>
                    <a:rPr lang="en-US" sz="2000" b="1" i="0" u="none" strike="noStrike" cap="none">
                      <a:solidFill>
                        <a:schemeClr val="dk1"/>
                      </a:solidFill>
                      <a:highlight>
                        <a:srgbClr val="FFFF00"/>
                      </a:highlight>
                    </a:rPr>
                    <a:t>Training must include the competencies of patient and family communication, interpersonal and relationship-building, patient and family capacity building, service coordination and systems navigation, patient advocacy, facilitation, individual and community assessment, professionalism and ethical conduct, and the development of an appropriate knowledge base</a:t>
                  </a:r>
                  <a:r>
                    <a:rPr lang="en-US" sz="2000" i="0" u="none" strike="noStrike" cap="none">
                      <a:solidFill>
                        <a:schemeClr val="dk1"/>
                      </a:solidFill>
                    </a:rPr>
                    <a:t>, including specific certification or training on the serious, high-risk condition/illness/disease addressed in the initiating visit.” </a:t>
                  </a:r>
                  <a:endParaRPr sz="1200" i="0" u="none" strike="noStrike" cap="none">
                    <a:solidFill>
                      <a:srgbClr val="000000"/>
                    </a:solidFill>
                  </a:endParaRPr>
                </a:p>
              </p:txBody>
            </p:sp>
            <p:sp>
              <p:nvSpPr>
                <p:cNvPr id="402" name="Google Shape;402;g3015eeee280_0_452"/>
                <p:cNvSpPr txBox="1"/>
                <p:nvPr/>
              </p:nvSpPr>
              <p:spPr>
                <a:xfrm>
                  <a:off x="952500" y="772197"/>
                  <a:ext cx="10096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CMS Training Requirement</a:t>
                  </a:r>
                  <a:endParaRPr sz="1400" b="0" i="0" u="none" strike="noStrike" cap="none">
                    <a:solidFill>
                      <a:srgbClr val="000000"/>
                    </a:solidFill>
                    <a:latin typeface="Arial"/>
                    <a:ea typeface="Arial"/>
                    <a:cs typeface="Arial"/>
                    <a:sym typeface="Arial"/>
                  </a:endParaRPr>
                </a:p>
              </p:txBody>
            </p:sp>
          </p:grpSp>
        </p:grpSp>
        <p:pic>
          <p:nvPicPr>
            <p:cNvPr id="403" name="Google Shape;403;g3015eeee280_0_452" descr="Open quotation mark with solid fill"/>
            <p:cNvPicPr preferRelativeResize="0"/>
            <p:nvPr/>
          </p:nvPicPr>
          <p:blipFill rotWithShape="1">
            <a:blip r:embed="rId3">
              <a:alphaModFix/>
            </a:blip>
            <a:srcRect/>
            <a:stretch/>
          </p:blipFill>
          <p:spPr>
            <a:xfrm>
              <a:off x="-160564" y="-120423"/>
              <a:ext cx="1423307" cy="1423307"/>
            </a:xfrm>
            <a:prstGeom prst="rect">
              <a:avLst/>
            </a:prstGeom>
            <a:noFill/>
            <a:ln>
              <a:noFill/>
            </a:ln>
          </p:spPr>
        </p:pic>
        <p:pic>
          <p:nvPicPr>
            <p:cNvPr id="404" name="Google Shape;404;g3015eeee280_0_452" descr="Open quotation mark with solid fill"/>
            <p:cNvPicPr preferRelativeResize="0"/>
            <p:nvPr/>
          </p:nvPicPr>
          <p:blipFill rotWithShape="1">
            <a:blip r:embed="rId3">
              <a:alphaModFix/>
            </a:blip>
            <a:srcRect/>
            <a:stretch/>
          </p:blipFill>
          <p:spPr>
            <a:xfrm rot="10800000">
              <a:off x="10929257" y="4738007"/>
              <a:ext cx="1423307" cy="1423307"/>
            </a:xfrm>
            <a:prstGeom prst="rect">
              <a:avLst/>
            </a:prstGeom>
            <a:noFill/>
            <a:ln>
              <a:noFill/>
            </a:ln>
          </p:spPr>
        </p:pic>
      </p:grpSp>
      <p:sp>
        <p:nvSpPr>
          <p:cNvPr id="405" name="Google Shape;405;g3015eeee280_0_452"/>
          <p:cNvSpPr txBox="1"/>
          <p:nvPr/>
        </p:nvSpPr>
        <p:spPr>
          <a:xfrm>
            <a:off x="2835625" y="6438600"/>
            <a:ext cx="61806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rgbClr val="808080"/>
                </a:solidFill>
              </a:rPr>
              <a:t>Source: Centers for Medicare &amp; Medicaid Services, 2023</a:t>
            </a:r>
            <a:endParaRPr sz="1200" i="1">
              <a:solidFill>
                <a:srgbClr val="80808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g3036adabb55_0_0" descr="A logo with text on it&#10;&#10;Description automatically generated"/>
          <p:cNvPicPr preferRelativeResize="0"/>
          <p:nvPr/>
        </p:nvPicPr>
        <p:blipFill rotWithShape="1">
          <a:blip r:embed="rId3">
            <a:alphaModFix/>
          </a:blip>
          <a:srcRect/>
          <a:stretch/>
        </p:blipFill>
        <p:spPr>
          <a:xfrm>
            <a:off x="987837" y="1956793"/>
            <a:ext cx="3371850" cy="1095205"/>
          </a:xfrm>
          <a:prstGeom prst="rect">
            <a:avLst/>
          </a:prstGeom>
          <a:noFill/>
          <a:ln>
            <a:noFill/>
          </a:ln>
        </p:spPr>
      </p:pic>
      <p:pic>
        <p:nvPicPr>
          <p:cNvPr id="412" name="Google Shape;412;g3036adabb55_0_0" descr="A blue text on a white background&#10;&#10;Description automatically generated"/>
          <p:cNvPicPr preferRelativeResize="0"/>
          <p:nvPr/>
        </p:nvPicPr>
        <p:blipFill rotWithShape="1">
          <a:blip r:embed="rId4">
            <a:alphaModFix/>
          </a:blip>
          <a:srcRect/>
          <a:stretch/>
        </p:blipFill>
        <p:spPr>
          <a:xfrm>
            <a:off x="1092710" y="3660971"/>
            <a:ext cx="3152638" cy="564211"/>
          </a:xfrm>
          <a:prstGeom prst="rect">
            <a:avLst/>
          </a:prstGeom>
          <a:noFill/>
          <a:ln>
            <a:noFill/>
          </a:ln>
        </p:spPr>
      </p:pic>
      <p:pic>
        <p:nvPicPr>
          <p:cNvPr id="413" name="Google Shape;413;g3036adabb55_0_0" descr="A close-up of a logo&#10;&#10;Description automatically generated"/>
          <p:cNvPicPr preferRelativeResize="0"/>
          <p:nvPr/>
        </p:nvPicPr>
        <p:blipFill rotWithShape="1">
          <a:blip r:embed="rId5">
            <a:alphaModFix/>
          </a:blip>
          <a:srcRect/>
          <a:stretch/>
        </p:blipFill>
        <p:spPr>
          <a:xfrm>
            <a:off x="5351328" y="2603430"/>
            <a:ext cx="2522103" cy="574502"/>
          </a:xfrm>
          <a:prstGeom prst="rect">
            <a:avLst/>
          </a:prstGeom>
          <a:noFill/>
          <a:ln>
            <a:noFill/>
          </a:ln>
        </p:spPr>
      </p:pic>
      <p:pic>
        <p:nvPicPr>
          <p:cNvPr id="414" name="Google Shape;414;g3036adabb55_0_0" descr="A blue and white logo&#10;&#10;Description automatically generated"/>
          <p:cNvPicPr preferRelativeResize="0"/>
          <p:nvPr/>
        </p:nvPicPr>
        <p:blipFill rotWithShape="1">
          <a:blip r:embed="rId6">
            <a:alphaModFix/>
          </a:blip>
          <a:srcRect/>
          <a:stretch/>
        </p:blipFill>
        <p:spPr>
          <a:xfrm>
            <a:off x="5124006" y="1227750"/>
            <a:ext cx="3022074" cy="848793"/>
          </a:xfrm>
          <a:prstGeom prst="rect">
            <a:avLst/>
          </a:prstGeom>
          <a:noFill/>
          <a:ln>
            <a:noFill/>
          </a:ln>
        </p:spPr>
      </p:pic>
      <p:sp>
        <p:nvSpPr>
          <p:cNvPr id="415" name="Google Shape;415;g3036adabb55_0_0"/>
          <p:cNvSpPr/>
          <p:nvPr/>
        </p:nvSpPr>
        <p:spPr>
          <a:xfrm>
            <a:off x="864150" y="1602652"/>
            <a:ext cx="3619200" cy="3882300"/>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3036adabb55_0_0"/>
          <p:cNvSpPr txBox="1"/>
          <p:nvPr/>
        </p:nvSpPr>
        <p:spPr>
          <a:xfrm>
            <a:off x="1230717" y="4584631"/>
            <a:ext cx="28767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96D6"/>
                </a:solidFill>
                <a:latin typeface="Open Sans"/>
                <a:ea typeface="Open Sans"/>
                <a:cs typeface="Open Sans"/>
                <a:sym typeface="Open Sans"/>
              </a:rPr>
              <a:t>https://nashp.org/state-tracker/state-community-health-worker-policies/</a:t>
            </a:r>
            <a:endParaRPr sz="1400" b="0" i="0" u="none" strike="noStrike" cap="none">
              <a:solidFill>
                <a:srgbClr val="000000"/>
              </a:solidFill>
              <a:latin typeface="Arial"/>
              <a:ea typeface="Arial"/>
              <a:cs typeface="Arial"/>
              <a:sym typeface="Arial"/>
            </a:endParaRPr>
          </a:p>
        </p:txBody>
      </p:sp>
      <p:sp>
        <p:nvSpPr>
          <p:cNvPr id="417" name="Google Shape;417;g3036adabb55_0_0"/>
          <p:cNvSpPr/>
          <p:nvPr/>
        </p:nvSpPr>
        <p:spPr>
          <a:xfrm>
            <a:off x="4807499" y="764452"/>
            <a:ext cx="3619200" cy="3882300"/>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3036adabb55_0_0"/>
          <p:cNvSpPr txBox="1"/>
          <p:nvPr/>
        </p:nvSpPr>
        <p:spPr>
          <a:xfrm>
            <a:off x="5174067" y="3746431"/>
            <a:ext cx="28767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96D6"/>
                </a:solidFill>
                <a:latin typeface="Open Sans"/>
                <a:ea typeface="Open Sans"/>
                <a:cs typeface="Open Sans"/>
                <a:sym typeface="Open Sans"/>
              </a:rPr>
              <a:t>https://chwtraining.org/core-competencies-to-start-your-chw-program/</a:t>
            </a:r>
            <a:endParaRPr sz="1400" b="0" i="0" u="none" strike="noStrike" cap="none">
              <a:solidFill>
                <a:srgbClr val="000000"/>
              </a:solidFill>
              <a:latin typeface="Arial"/>
              <a:ea typeface="Arial"/>
              <a:cs typeface="Arial"/>
              <a:sym typeface="Arial"/>
            </a:endParaRPr>
          </a:p>
        </p:txBody>
      </p:sp>
      <p:sp>
        <p:nvSpPr>
          <p:cNvPr id="419" name="Google Shape;419;g3036adabb55_0_0"/>
          <p:cNvSpPr txBox="1"/>
          <p:nvPr/>
        </p:nvSpPr>
        <p:spPr>
          <a:xfrm>
            <a:off x="436350" y="270525"/>
            <a:ext cx="4960800" cy="104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100" b="1" i="0" u="none" strike="noStrike" cap="none">
                <a:solidFill>
                  <a:schemeClr val="dk1"/>
                </a:solidFill>
                <a:latin typeface="Open Sans"/>
                <a:ea typeface="Open Sans"/>
                <a:cs typeface="Open Sans"/>
                <a:sym typeface="Open Sans"/>
              </a:rPr>
              <a:t>How do I find my state’s requirements?</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24"/>
        <p:cNvGrpSpPr/>
        <p:nvPr/>
      </p:nvGrpSpPr>
      <p:grpSpPr>
        <a:xfrm>
          <a:off x="0" y="0"/>
          <a:ext cx="0" cy="0"/>
          <a:chOff x="0" y="0"/>
          <a:chExt cx="0" cy="0"/>
        </a:xfrm>
      </p:grpSpPr>
      <p:sp>
        <p:nvSpPr>
          <p:cNvPr id="425" name="Google Shape;425;g3015eeee280_0_528"/>
          <p:cNvSpPr txBox="1"/>
          <p:nvPr/>
        </p:nvSpPr>
        <p:spPr>
          <a:xfrm>
            <a:off x="2113225" y="6425075"/>
            <a:ext cx="7055100" cy="400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i="1">
                <a:solidFill>
                  <a:srgbClr val="888888"/>
                </a:solidFill>
              </a:rPr>
              <a:t>Source: </a:t>
            </a:r>
            <a:r>
              <a:rPr lang="en-US" sz="1000" i="1" u="none" strike="noStrike" cap="none">
                <a:solidFill>
                  <a:srgbClr val="888888"/>
                </a:solidFill>
              </a:rPr>
              <a:t>Pratt-Chapman et al.</a:t>
            </a:r>
            <a:r>
              <a:rPr lang="en-US" sz="1000" i="1">
                <a:solidFill>
                  <a:srgbClr val="888888"/>
                </a:solidFill>
              </a:rPr>
              <a:t>, </a:t>
            </a:r>
            <a:r>
              <a:rPr lang="en-US" sz="1000" i="1" u="none" strike="noStrike" cap="none">
                <a:solidFill>
                  <a:srgbClr val="888888"/>
                </a:solidFill>
              </a:rPr>
              <a:t>CMS Payment for Principal Illness Navigation: How do I Credential My Navigators? Journal of Oncology Navigation &amp; Survivorship</a:t>
            </a:r>
            <a:r>
              <a:rPr lang="en-US" sz="1000" i="1">
                <a:solidFill>
                  <a:srgbClr val="888888"/>
                </a:solidFill>
              </a:rPr>
              <a:t>. 2024</a:t>
            </a:r>
            <a:endParaRPr sz="1000" i="1" u="none" strike="noStrike" cap="none">
              <a:solidFill>
                <a:srgbClr val="888888"/>
              </a:solidFill>
            </a:endParaRPr>
          </a:p>
        </p:txBody>
      </p:sp>
      <p:grpSp>
        <p:nvGrpSpPr>
          <p:cNvPr id="426" name="Google Shape;426;g3015eeee280_0_528"/>
          <p:cNvGrpSpPr/>
          <p:nvPr/>
        </p:nvGrpSpPr>
        <p:grpSpPr>
          <a:xfrm>
            <a:off x="226642" y="375103"/>
            <a:ext cx="1329171" cy="5611962"/>
            <a:chOff x="360456" y="773321"/>
            <a:chExt cx="1068294" cy="2721743"/>
          </a:xfrm>
        </p:grpSpPr>
        <p:sp>
          <p:nvSpPr>
            <p:cNvPr id="427" name="Google Shape;427;g3015eeee280_0_528"/>
            <p:cNvSpPr/>
            <p:nvPr/>
          </p:nvSpPr>
          <p:spPr>
            <a:xfrm>
              <a:off x="361950" y="773321"/>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0" u="none" strike="noStrike" cap="none">
                  <a:solidFill>
                    <a:schemeClr val="lt1"/>
                  </a:solidFill>
                </a:rPr>
                <a:t>CMS Required Domain</a:t>
              </a:r>
              <a:endParaRPr sz="1500" i="0" u="none" strike="noStrike" cap="none">
                <a:solidFill>
                  <a:srgbClr val="000000"/>
                </a:solidFill>
              </a:endParaRPr>
            </a:p>
          </p:txBody>
        </p:sp>
        <p:sp>
          <p:nvSpPr>
            <p:cNvPr id="428" name="Google Shape;428;g3015eeee280_0_528"/>
            <p:cNvSpPr/>
            <p:nvPr/>
          </p:nvSpPr>
          <p:spPr>
            <a:xfrm>
              <a:off x="361541" y="1366082"/>
              <a:ext cx="1066800" cy="378900"/>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Patient and family communication</a:t>
              </a:r>
              <a:endParaRPr sz="1200" b="1" i="0" u="none" strike="noStrike" cap="none">
                <a:solidFill>
                  <a:srgbClr val="000000"/>
                </a:solidFill>
              </a:endParaRPr>
            </a:p>
          </p:txBody>
        </p:sp>
        <p:sp>
          <p:nvSpPr>
            <p:cNvPr id="429" name="Google Shape;429;g3015eeee280_0_528"/>
            <p:cNvSpPr/>
            <p:nvPr/>
          </p:nvSpPr>
          <p:spPr>
            <a:xfrm>
              <a:off x="361541" y="1755114"/>
              <a:ext cx="1066800" cy="533400"/>
            </a:xfrm>
            <a:prstGeom prst="rect">
              <a:avLst/>
            </a:prstGeom>
            <a:solidFill>
              <a:srgbClr val="E9F5FB">
                <a:alpha val="243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Patient and family capacity building </a:t>
              </a:r>
              <a:endParaRPr sz="1200" b="1" i="0" u="none" strike="noStrike" cap="none">
                <a:solidFill>
                  <a:srgbClr val="000000"/>
                </a:solidFill>
              </a:endParaRPr>
            </a:p>
          </p:txBody>
        </p:sp>
        <p:sp>
          <p:nvSpPr>
            <p:cNvPr id="430" name="Google Shape;430;g3015eeee280_0_528"/>
            <p:cNvSpPr/>
            <p:nvPr/>
          </p:nvSpPr>
          <p:spPr>
            <a:xfrm>
              <a:off x="361541" y="2287659"/>
              <a:ext cx="1066800" cy="674100"/>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Interpersonal and relationship-</a:t>
              </a:r>
              <a:br>
                <a:rPr lang="en-US" sz="1000" b="1" i="0" u="none" strike="noStrike" cap="none">
                  <a:solidFill>
                    <a:srgbClr val="424242"/>
                  </a:solidFill>
                </a:rPr>
              </a:br>
              <a:r>
                <a:rPr lang="en-US" sz="1000" b="1" i="0" u="none" strike="noStrike" cap="none">
                  <a:solidFill>
                    <a:srgbClr val="424242"/>
                  </a:solidFill>
                </a:rPr>
                <a:t>building</a:t>
              </a:r>
              <a:endParaRPr sz="1200" b="1" i="0" u="none" strike="noStrike" cap="none">
                <a:solidFill>
                  <a:srgbClr val="000000"/>
                </a:solidFill>
              </a:endParaRPr>
            </a:p>
          </p:txBody>
        </p:sp>
        <p:sp>
          <p:nvSpPr>
            <p:cNvPr id="431" name="Google Shape;431;g3015eeee280_0_528"/>
            <p:cNvSpPr/>
            <p:nvPr/>
          </p:nvSpPr>
          <p:spPr>
            <a:xfrm rot="10800000">
              <a:off x="361541" y="2961664"/>
              <a:ext cx="106680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i="0" u="none" strike="noStrike" cap="none">
                <a:solidFill>
                  <a:schemeClr val="lt1"/>
                </a:solidFill>
              </a:endParaRPr>
            </a:p>
          </p:txBody>
        </p:sp>
        <p:sp>
          <p:nvSpPr>
            <p:cNvPr id="432" name="Google Shape;432;g3015eeee280_0_528"/>
            <p:cNvSpPr txBox="1"/>
            <p:nvPr/>
          </p:nvSpPr>
          <p:spPr>
            <a:xfrm>
              <a:off x="360456" y="3021251"/>
              <a:ext cx="1066800" cy="285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Service coordination and </a:t>
              </a:r>
              <a:r>
                <a:rPr lang="en-US" sz="1000" b="1">
                  <a:solidFill>
                    <a:srgbClr val="424242"/>
                  </a:solidFill>
                </a:rPr>
                <a:t>systems navigation</a:t>
              </a:r>
              <a:endParaRPr sz="1200" b="1" i="0" u="none" strike="noStrike" cap="none">
                <a:solidFill>
                  <a:srgbClr val="000000"/>
                </a:solidFill>
              </a:endParaRPr>
            </a:p>
          </p:txBody>
        </p:sp>
      </p:grpSp>
      <p:grpSp>
        <p:nvGrpSpPr>
          <p:cNvPr id="433" name="Google Shape;433;g3015eeee280_0_528"/>
          <p:cNvGrpSpPr/>
          <p:nvPr/>
        </p:nvGrpSpPr>
        <p:grpSpPr>
          <a:xfrm>
            <a:off x="6065985" y="395671"/>
            <a:ext cx="3078045" cy="5907977"/>
            <a:chOff x="1562100" y="761377"/>
            <a:chExt cx="4531869" cy="3028489"/>
          </a:xfrm>
        </p:grpSpPr>
        <p:sp>
          <p:nvSpPr>
            <p:cNvPr id="434" name="Google Shape;434;g3015eeee280_0_528"/>
            <p:cNvSpPr/>
            <p:nvPr/>
          </p:nvSpPr>
          <p:spPr>
            <a:xfrm>
              <a:off x="1562100" y="761377"/>
              <a:ext cx="4343400" cy="5562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700" b="1" i="0" u="none" strike="noStrike" cap="none">
                  <a:solidFill>
                    <a:schemeClr val="lt1"/>
                  </a:solidFill>
                </a:rPr>
                <a:t>Relevant </a:t>
              </a:r>
              <a:r>
                <a:rPr lang="en-US" sz="1700" b="1">
                  <a:solidFill>
                    <a:schemeClr val="lt1"/>
                  </a:solidFill>
                </a:rPr>
                <a:t>Lesson</a:t>
              </a:r>
              <a:r>
                <a:rPr lang="en-US" sz="1700" b="1" i="0" u="none" strike="noStrike" cap="none">
                  <a:solidFill>
                    <a:schemeClr val="lt1"/>
                  </a:solidFill>
                </a:rPr>
                <a:t> in GW Oncology Patient Navigator Training: The Fundamentals</a:t>
              </a:r>
              <a:endParaRPr sz="1700" i="0" u="none" strike="noStrike" cap="none">
                <a:solidFill>
                  <a:srgbClr val="000000"/>
                </a:solidFill>
              </a:endParaRPr>
            </a:p>
          </p:txBody>
        </p:sp>
        <p:sp>
          <p:nvSpPr>
            <p:cNvPr id="435" name="Google Shape;435;g3015eeee280_0_528"/>
            <p:cNvSpPr/>
            <p:nvPr/>
          </p:nvSpPr>
          <p:spPr>
            <a:xfrm>
              <a:off x="1569642" y="1369016"/>
              <a:ext cx="4324200" cy="387300"/>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endParaRPr>
            </a:p>
          </p:txBody>
        </p:sp>
        <p:sp>
          <p:nvSpPr>
            <p:cNvPr id="436" name="Google Shape;436;g3015eeee280_0_528"/>
            <p:cNvSpPr/>
            <p:nvPr/>
          </p:nvSpPr>
          <p:spPr>
            <a:xfrm>
              <a:off x="1569631" y="1752946"/>
              <a:ext cx="4324200" cy="440100"/>
            </a:xfrm>
            <a:prstGeom prst="rect">
              <a:avLst/>
            </a:prstGeom>
            <a:solidFill>
              <a:srgbClr val="E9F5FB">
                <a:alpha val="24310"/>
              </a:srgbClr>
            </a:solidFill>
            <a:ln>
              <a:noFill/>
            </a:ln>
          </p:spPr>
          <p:txBody>
            <a:bodyPr spcFirstLastPara="1" wrap="square" lIns="91425" tIns="45700" rIns="91425" bIns="45700" anchor="ctr" anchorCtr="0">
              <a:noAutofit/>
            </a:bodyPr>
            <a:lstStyle/>
            <a:p>
              <a:pPr marL="114300" lvl="0" indent="-120650" algn="l" rtl="0">
                <a:spcBef>
                  <a:spcPts val="0"/>
                </a:spcBef>
                <a:spcAft>
                  <a:spcPts val="0"/>
                </a:spcAft>
                <a:buClr>
                  <a:srgbClr val="1F1F1F"/>
                </a:buClr>
                <a:buSzPts val="1000"/>
                <a:buChar char="●"/>
              </a:pPr>
              <a:r>
                <a:rPr lang="en-US" sz="1000">
                  <a:solidFill>
                    <a:srgbClr val="1F1F1F"/>
                  </a:solidFill>
                </a:rPr>
                <a:t>Strengths-based Individual and Community Assessments to Address Barriers to Care</a:t>
              </a:r>
              <a:endParaRPr sz="1000">
                <a:solidFill>
                  <a:srgbClr val="1F1F1F"/>
                </a:solidFill>
              </a:endParaRPr>
            </a:p>
            <a:p>
              <a:pPr marL="114300" lvl="0" indent="-120650" algn="l" rtl="0">
                <a:spcBef>
                  <a:spcPts val="0"/>
                </a:spcBef>
                <a:spcAft>
                  <a:spcPts val="0"/>
                </a:spcAft>
                <a:buClr>
                  <a:srgbClr val="1F1F1F"/>
                </a:buClr>
                <a:buSzPts val="1000"/>
                <a:buChar char="●"/>
              </a:pPr>
              <a:r>
                <a:rPr lang="en-US" sz="1000">
                  <a:solidFill>
                    <a:srgbClr val="1F1F1F"/>
                  </a:solidFill>
                </a:rPr>
                <a:t>Program Evaluation and Quality Improvement</a:t>
              </a:r>
              <a:endParaRPr sz="1000">
                <a:solidFill>
                  <a:srgbClr val="1F1F1F"/>
                </a:solidFill>
              </a:endParaRPr>
            </a:p>
            <a:p>
              <a:pPr marL="114300" marR="0" lvl="0" indent="-120650" algn="ctr" rtl="0">
                <a:lnSpc>
                  <a:spcPct val="100000"/>
                </a:lnSpc>
                <a:spcBef>
                  <a:spcPts val="0"/>
                </a:spcBef>
                <a:spcAft>
                  <a:spcPts val="0"/>
                </a:spcAft>
                <a:buClr>
                  <a:schemeClr val="lt1"/>
                </a:buClr>
                <a:buSzPts val="1000"/>
                <a:buChar char="●"/>
              </a:pPr>
              <a:endParaRPr sz="1000">
                <a:solidFill>
                  <a:schemeClr val="lt1"/>
                </a:solidFill>
              </a:endParaRPr>
            </a:p>
          </p:txBody>
        </p:sp>
        <p:sp>
          <p:nvSpPr>
            <p:cNvPr id="437" name="Google Shape;437;g3015eeee280_0_528"/>
            <p:cNvSpPr/>
            <p:nvPr/>
          </p:nvSpPr>
          <p:spPr>
            <a:xfrm>
              <a:off x="1569636" y="2193101"/>
              <a:ext cx="4324200" cy="420000"/>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endParaRPr>
            </a:p>
          </p:txBody>
        </p:sp>
        <p:sp>
          <p:nvSpPr>
            <p:cNvPr id="438" name="Google Shape;438;g3015eeee280_0_528"/>
            <p:cNvSpPr/>
            <p:nvPr/>
          </p:nvSpPr>
          <p:spPr>
            <a:xfrm rot="10800000">
              <a:off x="1569788" y="3017666"/>
              <a:ext cx="4324200" cy="772200"/>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endParaRPr>
            </a:p>
          </p:txBody>
        </p:sp>
        <p:sp>
          <p:nvSpPr>
            <p:cNvPr id="439" name="Google Shape;439;g3015eeee280_0_528"/>
            <p:cNvSpPr txBox="1"/>
            <p:nvPr/>
          </p:nvSpPr>
          <p:spPr>
            <a:xfrm>
              <a:off x="1669841" y="1482130"/>
              <a:ext cx="3987900" cy="134100"/>
            </a:xfrm>
            <a:prstGeom prst="rect">
              <a:avLst/>
            </a:prstGeom>
            <a:noFill/>
            <a:ln>
              <a:noFill/>
            </a:ln>
          </p:spPr>
          <p:txBody>
            <a:bodyPr spcFirstLastPara="1" wrap="square" lIns="91425" tIns="45700" rIns="91425" bIns="45700" anchor="ctr" anchorCtr="0">
              <a:noAutofit/>
            </a:bodyPr>
            <a:lstStyle/>
            <a:p>
              <a:pPr marL="57150" marR="0" lvl="0" indent="-120650" algn="l" rtl="0">
                <a:lnSpc>
                  <a:spcPct val="100000"/>
                </a:lnSpc>
                <a:spcBef>
                  <a:spcPts val="0"/>
                </a:spcBef>
                <a:spcAft>
                  <a:spcPts val="0"/>
                </a:spcAft>
                <a:buClr>
                  <a:srgbClr val="424242"/>
                </a:buClr>
                <a:buSzPts val="1000"/>
                <a:buChar char="●"/>
              </a:pPr>
              <a:r>
                <a:rPr lang="en-US" sz="1000" i="0" u="none" strike="noStrike" cap="none">
                  <a:solidFill>
                    <a:srgbClr val="424242"/>
                  </a:solidFill>
                </a:rPr>
                <a:t>Patient Advocacy</a:t>
              </a:r>
              <a:endParaRPr sz="1000" i="0" u="none" strike="noStrike" cap="none">
                <a:solidFill>
                  <a:srgbClr val="000000"/>
                </a:solidFill>
              </a:endParaRPr>
            </a:p>
          </p:txBody>
        </p:sp>
        <p:sp>
          <p:nvSpPr>
            <p:cNvPr id="440" name="Google Shape;440;g3015eeee280_0_528"/>
            <p:cNvSpPr txBox="1"/>
            <p:nvPr/>
          </p:nvSpPr>
          <p:spPr>
            <a:xfrm>
              <a:off x="1653369" y="2255048"/>
              <a:ext cx="4440600" cy="387300"/>
            </a:xfrm>
            <a:prstGeom prst="rect">
              <a:avLst/>
            </a:prstGeom>
            <a:noFill/>
            <a:ln>
              <a:noFill/>
            </a:ln>
          </p:spPr>
          <p:txBody>
            <a:bodyPr spcFirstLastPara="1" wrap="square" lIns="91425" tIns="45700" rIns="91425" bIns="45700" anchor="ctr" anchorCtr="0">
              <a:noAutofit/>
            </a:bodyPr>
            <a:lstStyle/>
            <a:p>
              <a:pPr marL="57150" lvl="0" indent="-120650" algn="l" rtl="0">
                <a:spcBef>
                  <a:spcPts val="0"/>
                </a:spcBef>
                <a:spcAft>
                  <a:spcPts val="0"/>
                </a:spcAft>
                <a:buClr>
                  <a:srgbClr val="424242"/>
                </a:buClr>
                <a:buSzPts val="1000"/>
                <a:buChar char="●"/>
              </a:pPr>
              <a:r>
                <a:rPr lang="en-US" sz="1000">
                  <a:solidFill>
                    <a:schemeClr val="dk1"/>
                  </a:solidFill>
                </a:rPr>
                <a:t>Professional Development and Practice-Based Learning</a:t>
              </a:r>
              <a:endParaRPr sz="1000">
                <a:solidFill>
                  <a:schemeClr val="dk1"/>
                </a:solidFill>
              </a:endParaRPr>
            </a:p>
            <a:p>
              <a:pPr marL="57150" lvl="0" indent="-120650" algn="l" rtl="0">
                <a:spcBef>
                  <a:spcPts val="0"/>
                </a:spcBef>
                <a:spcAft>
                  <a:spcPts val="0"/>
                </a:spcAft>
                <a:buClr>
                  <a:srgbClr val="424242"/>
                </a:buClr>
                <a:buSzPts val="1000"/>
                <a:buChar char="●"/>
              </a:pPr>
              <a:r>
                <a:rPr lang="en-US" sz="1000">
                  <a:solidFill>
                    <a:schemeClr val="dk2"/>
                  </a:solidFill>
                </a:rPr>
                <a:t>Team-Based Navigation and Role Delineation </a:t>
              </a:r>
              <a:endParaRPr sz="1000">
                <a:solidFill>
                  <a:schemeClr val="dk2"/>
                </a:solidFill>
              </a:endParaRPr>
            </a:p>
            <a:p>
              <a:pPr marL="57150" lvl="0" indent="-120650" algn="l" rtl="0">
                <a:spcBef>
                  <a:spcPts val="0"/>
                </a:spcBef>
                <a:spcAft>
                  <a:spcPts val="0"/>
                </a:spcAft>
                <a:buClr>
                  <a:srgbClr val="424242"/>
                </a:buClr>
                <a:buSzPts val="1000"/>
                <a:buChar char="●"/>
              </a:pPr>
              <a:r>
                <a:rPr lang="en-US" sz="1000">
                  <a:solidFill>
                    <a:srgbClr val="1F1F1F"/>
                  </a:solidFill>
                </a:rPr>
                <a:t>Ethics and Patient Rights</a:t>
              </a:r>
              <a:endParaRPr sz="1000">
                <a:solidFill>
                  <a:schemeClr val="dk2"/>
                </a:solidFill>
              </a:endParaRPr>
            </a:p>
            <a:p>
              <a:pPr marL="0" lvl="0" indent="0" algn="l" rtl="0">
                <a:spcBef>
                  <a:spcPts val="0"/>
                </a:spcBef>
                <a:spcAft>
                  <a:spcPts val="0"/>
                </a:spcAft>
                <a:buNone/>
              </a:pPr>
              <a:endParaRPr sz="1000">
                <a:solidFill>
                  <a:schemeClr val="dk2"/>
                </a:solidFill>
              </a:endParaRPr>
            </a:p>
          </p:txBody>
        </p:sp>
        <p:sp>
          <p:nvSpPr>
            <p:cNvPr id="441" name="Google Shape;441;g3015eeee280_0_528"/>
            <p:cNvSpPr txBox="1"/>
            <p:nvPr/>
          </p:nvSpPr>
          <p:spPr>
            <a:xfrm>
              <a:off x="1671888" y="3060548"/>
              <a:ext cx="4233600" cy="623700"/>
            </a:xfrm>
            <a:prstGeom prst="rect">
              <a:avLst/>
            </a:prstGeom>
            <a:noFill/>
            <a:ln>
              <a:noFill/>
            </a:ln>
          </p:spPr>
          <p:txBody>
            <a:bodyPr spcFirstLastPara="1" wrap="square" lIns="91425" tIns="45700" rIns="91425" bIns="45700" anchor="ctr" anchorCtr="0">
              <a:noAutofit/>
            </a:bodyPr>
            <a:lstStyle/>
            <a:p>
              <a:pPr marL="57150" lvl="0" indent="-120650" algn="l" rtl="0">
                <a:spcBef>
                  <a:spcPts val="0"/>
                </a:spcBef>
                <a:spcAft>
                  <a:spcPts val="0"/>
                </a:spcAft>
                <a:buClr>
                  <a:schemeClr val="dk1"/>
                </a:buClr>
                <a:buSzPts val="1000"/>
                <a:buChar char="●"/>
              </a:pPr>
              <a:r>
                <a:rPr lang="en-US" sz="1000">
                  <a:solidFill>
                    <a:schemeClr val="dk1"/>
                  </a:solidFill>
                </a:rPr>
                <a:t>Cancer Basics: Continuum of Cancer Care</a:t>
              </a:r>
              <a:endParaRPr sz="1000" i="0" u="none" strike="noStrike" cap="none">
                <a:solidFill>
                  <a:schemeClr val="dk1"/>
                </a:solidFill>
              </a:endParaRPr>
            </a:p>
            <a:p>
              <a:pPr marL="57150" marR="0" lvl="0" indent="-120650" algn="l" rtl="0">
                <a:lnSpc>
                  <a:spcPct val="100000"/>
                </a:lnSpc>
                <a:spcBef>
                  <a:spcPts val="0"/>
                </a:spcBef>
                <a:spcAft>
                  <a:spcPts val="0"/>
                </a:spcAft>
                <a:buClr>
                  <a:schemeClr val="dk1"/>
                </a:buClr>
                <a:buSzPts val="1000"/>
                <a:buChar char="●"/>
              </a:pPr>
              <a:r>
                <a:rPr lang="en-US" sz="1000" i="0" u="none" strike="noStrike" cap="none">
                  <a:solidFill>
                    <a:schemeClr val="dk1"/>
                  </a:solidFill>
                </a:rPr>
                <a:t>Medical Terminology</a:t>
              </a:r>
              <a:endParaRPr sz="1000" i="0" u="none" strike="noStrike" cap="none">
                <a:solidFill>
                  <a:schemeClr val="dk1"/>
                </a:solidFill>
              </a:endParaRPr>
            </a:p>
            <a:p>
              <a:pPr marL="57150" lvl="0" indent="-120650" algn="l" rtl="0">
                <a:spcBef>
                  <a:spcPts val="0"/>
                </a:spcBef>
                <a:spcAft>
                  <a:spcPts val="0"/>
                </a:spcAft>
                <a:buClr>
                  <a:schemeClr val="dk1"/>
                </a:buClr>
                <a:buSzPts val="1000"/>
                <a:buChar char="●"/>
              </a:pPr>
              <a:r>
                <a:rPr lang="en-US" sz="1000">
                  <a:solidFill>
                    <a:schemeClr val="dk1"/>
                  </a:solidFill>
                </a:rPr>
                <a:t>What is Patient Navigation &amp; What does a Navigator do?</a:t>
              </a:r>
              <a:endParaRPr sz="1000">
                <a:solidFill>
                  <a:schemeClr val="dk1"/>
                </a:solidFill>
              </a:endParaRPr>
            </a:p>
            <a:p>
              <a:pPr marL="57150" lvl="0" indent="-120650" algn="l" rtl="0">
                <a:spcBef>
                  <a:spcPts val="0"/>
                </a:spcBef>
                <a:spcAft>
                  <a:spcPts val="0"/>
                </a:spcAft>
                <a:buClr>
                  <a:schemeClr val="dk1"/>
                </a:buClr>
                <a:buSzPts val="1000"/>
                <a:buChar char="●"/>
              </a:pPr>
              <a:r>
                <a:rPr lang="en-US" sz="1000">
                  <a:solidFill>
                    <a:schemeClr val="dk1"/>
                  </a:solidFill>
                </a:rPr>
                <a:t>Team-Based Navigation and Role Delineation</a:t>
              </a:r>
              <a:endParaRPr sz="1000">
                <a:solidFill>
                  <a:schemeClr val="dk1"/>
                </a:solidFill>
              </a:endParaRPr>
            </a:p>
            <a:p>
              <a:pPr marL="57150" lvl="0" indent="-120650" algn="l" rtl="0">
                <a:spcBef>
                  <a:spcPts val="0"/>
                </a:spcBef>
                <a:spcAft>
                  <a:spcPts val="0"/>
                </a:spcAft>
                <a:buClr>
                  <a:schemeClr val="dk1"/>
                </a:buClr>
                <a:buSzPts val="1000"/>
                <a:buChar char="●"/>
              </a:pPr>
              <a:r>
                <a:rPr lang="en-US" sz="1000">
                  <a:solidFill>
                    <a:schemeClr val="dk1"/>
                  </a:solidFill>
                </a:rPr>
                <a:t>US Healthcare System, Payment and Financing  </a:t>
              </a:r>
              <a:endParaRPr sz="1000">
                <a:solidFill>
                  <a:schemeClr val="dk1"/>
                </a:solidFill>
              </a:endParaRPr>
            </a:p>
            <a:p>
              <a:pPr marL="57150" lvl="0" indent="-120650" algn="l" rtl="0">
                <a:spcBef>
                  <a:spcPts val="0"/>
                </a:spcBef>
                <a:spcAft>
                  <a:spcPts val="0"/>
                </a:spcAft>
                <a:buClr>
                  <a:schemeClr val="dk1"/>
                </a:buClr>
                <a:buSzPts val="1000"/>
                <a:buChar char="●"/>
              </a:pPr>
              <a:r>
                <a:rPr lang="en-US" sz="1000">
                  <a:solidFill>
                    <a:srgbClr val="1F1F1F"/>
                  </a:solidFill>
                </a:rPr>
                <a:t>Clinical Trials</a:t>
              </a:r>
              <a:endParaRPr sz="1000">
                <a:solidFill>
                  <a:srgbClr val="1F1F1F"/>
                </a:solidFill>
              </a:endParaRPr>
            </a:p>
            <a:p>
              <a:pPr marL="57150" lvl="0" indent="-120650" algn="l" rtl="0">
                <a:spcBef>
                  <a:spcPts val="0"/>
                </a:spcBef>
                <a:spcAft>
                  <a:spcPts val="0"/>
                </a:spcAft>
                <a:buClr>
                  <a:schemeClr val="dk1"/>
                </a:buClr>
                <a:buSzPts val="1000"/>
                <a:buChar char="●"/>
              </a:pPr>
              <a:r>
                <a:rPr lang="en-US" sz="1000">
                  <a:solidFill>
                    <a:schemeClr val="dk2"/>
                  </a:solidFill>
                </a:rPr>
                <a:t>Value of Patient Navigation</a:t>
              </a:r>
              <a:endParaRPr sz="1000">
                <a:solidFill>
                  <a:schemeClr val="dk1"/>
                </a:solidFill>
              </a:endParaRPr>
            </a:p>
          </p:txBody>
        </p:sp>
        <p:sp>
          <p:nvSpPr>
            <p:cNvPr id="442" name="Google Shape;442;g3015eeee280_0_528"/>
            <p:cNvSpPr/>
            <p:nvPr/>
          </p:nvSpPr>
          <p:spPr>
            <a:xfrm>
              <a:off x="1569642" y="2699358"/>
              <a:ext cx="4324200" cy="231600"/>
            </a:xfrm>
            <a:prstGeom prst="rect">
              <a:avLst/>
            </a:prstGeom>
            <a:solidFill>
              <a:srgbClr val="F9FC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endParaRPr>
            </a:p>
          </p:txBody>
        </p:sp>
        <p:sp>
          <p:nvSpPr>
            <p:cNvPr id="443" name="Google Shape;443;g3015eeee280_0_528"/>
            <p:cNvSpPr txBox="1"/>
            <p:nvPr/>
          </p:nvSpPr>
          <p:spPr>
            <a:xfrm>
              <a:off x="1653369" y="2642351"/>
              <a:ext cx="4041600" cy="330600"/>
            </a:xfrm>
            <a:prstGeom prst="rect">
              <a:avLst/>
            </a:prstGeom>
            <a:noFill/>
            <a:ln>
              <a:noFill/>
            </a:ln>
          </p:spPr>
          <p:txBody>
            <a:bodyPr spcFirstLastPara="1" wrap="square" lIns="91425" tIns="45700" rIns="91425" bIns="45700" anchor="ctr" anchorCtr="0">
              <a:noAutofit/>
            </a:bodyPr>
            <a:lstStyle/>
            <a:p>
              <a:pPr marL="57150" lvl="0" indent="-120650" algn="l" rtl="0">
                <a:spcBef>
                  <a:spcPts val="0"/>
                </a:spcBef>
                <a:spcAft>
                  <a:spcPts val="0"/>
                </a:spcAft>
                <a:buClr>
                  <a:schemeClr val="dk2"/>
                </a:buClr>
                <a:buSzPts val="1000"/>
                <a:buChar char="●"/>
              </a:pPr>
              <a:r>
                <a:rPr lang="en-US" sz="1000">
                  <a:solidFill>
                    <a:schemeClr val="dk2"/>
                  </a:solidFill>
                </a:rPr>
                <a:t>Professional Development and Practice-Based Learning</a:t>
              </a:r>
              <a:endParaRPr sz="1000">
                <a:solidFill>
                  <a:schemeClr val="dk2"/>
                </a:solidFill>
              </a:endParaRPr>
            </a:p>
            <a:p>
              <a:pPr marL="57150" lvl="0" indent="-120650" algn="l" rtl="0">
                <a:spcBef>
                  <a:spcPts val="0"/>
                </a:spcBef>
                <a:spcAft>
                  <a:spcPts val="0"/>
                </a:spcAft>
                <a:buClr>
                  <a:schemeClr val="dk2"/>
                </a:buClr>
                <a:buSzPts val="1000"/>
                <a:buChar char="●"/>
              </a:pPr>
              <a:r>
                <a:rPr lang="en-US" sz="1000">
                  <a:solidFill>
                    <a:schemeClr val="dk2"/>
                  </a:solidFill>
                </a:rPr>
                <a:t>Team-Based Navigation and Role Delineation </a:t>
              </a:r>
              <a:endParaRPr sz="1000">
                <a:solidFill>
                  <a:schemeClr val="dk2"/>
                </a:solidFill>
              </a:endParaRPr>
            </a:p>
          </p:txBody>
        </p:sp>
      </p:grpSp>
      <p:grpSp>
        <p:nvGrpSpPr>
          <p:cNvPr id="444" name="Google Shape;444;g3015eeee280_0_528"/>
          <p:cNvGrpSpPr/>
          <p:nvPr/>
        </p:nvGrpSpPr>
        <p:grpSpPr>
          <a:xfrm>
            <a:off x="1612009" y="375060"/>
            <a:ext cx="2672928" cy="5916239"/>
            <a:chOff x="1562100" y="773699"/>
            <a:chExt cx="4343400" cy="2881753"/>
          </a:xfrm>
        </p:grpSpPr>
        <p:sp>
          <p:nvSpPr>
            <p:cNvPr id="445" name="Google Shape;445;g3015eeee280_0_528"/>
            <p:cNvSpPr/>
            <p:nvPr/>
          </p:nvSpPr>
          <p:spPr>
            <a:xfrm>
              <a:off x="1562100" y="773699"/>
              <a:ext cx="43434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700" b="1" i="0" u="none" strike="noStrike" cap="none">
                  <a:solidFill>
                    <a:schemeClr val="lt1"/>
                  </a:solidFill>
                </a:rPr>
                <a:t>Relevant </a:t>
              </a:r>
              <a:r>
                <a:rPr lang="en-US" sz="1700" b="1">
                  <a:solidFill>
                    <a:schemeClr val="lt1"/>
                  </a:solidFill>
                </a:rPr>
                <a:t>Lesson in </a:t>
              </a:r>
              <a:br>
                <a:rPr lang="en-US" sz="1700" b="1">
                  <a:solidFill>
                    <a:schemeClr val="lt1"/>
                  </a:solidFill>
                </a:rPr>
              </a:br>
              <a:r>
                <a:rPr lang="en-US" sz="1700" b="1">
                  <a:solidFill>
                    <a:schemeClr val="lt1"/>
                  </a:solidFill>
                </a:rPr>
                <a:t>GW </a:t>
              </a:r>
              <a:r>
                <a:rPr lang="en-US" sz="1700" b="1" i="0" u="none" strike="noStrike" cap="none">
                  <a:solidFill>
                    <a:schemeClr val="lt1"/>
                  </a:solidFill>
                </a:rPr>
                <a:t>Oncology Patient Navigator Training: The Fundamentals</a:t>
              </a:r>
              <a:endParaRPr sz="1800" i="0" u="none" strike="noStrike" cap="none">
                <a:solidFill>
                  <a:srgbClr val="000000"/>
                </a:solidFill>
              </a:endParaRPr>
            </a:p>
          </p:txBody>
        </p:sp>
        <p:sp>
          <p:nvSpPr>
            <p:cNvPr id="446" name="Google Shape;446;g3015eeee280_0_528"/>
            <p:cNvSpPr/>
            <p:nvPr/>
          </p:nvSpPr>
          <p:spPr>
            <a:xfrm>
              <a:off x="1569642" y="1369017"/>
              <a:ext cx="4324200" cy="380700"/>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lvl="0" indent="-120650" algn="l" rtl="0">
                <a:spcBef>
                  <a:spcPts val="0"/>
                </a:spcBef>
                <a:spcAft>
                  <a:spcPts val="0"/>
                </a:spcAft>
                <a:buClr>
                  <a:schemeClr val="dk2"/>
                </a:buClr>
                <a:buSzPts val="1000"/>
                <a:buChar char="●"/>
              </a:pPr>
              <a:r>
                <a:rPr lang="en-US" sz="1000">
                  <a:solidFill>
                    <a:schemeClr val="dk2"/>
                  </a:solidFill>
                </a:rPr>
                <a:t>Communication with patients and Caregivers</a:t>
              </a:r>
              <a:endParaRPr sz="1000">
                <a:solidFill>
                  <a:schemeClr val="dk2"/>
                </a:solidFill>
              </a:endParaRPr>
            </a:p>
            <a:p>
              <a:pPr marL="0" lvl="0" indent="-120650" algn="l" rtl="0">
                <a:spcBef>
                  <a:spcPts val="0"/>
                </a:spcBef>
                <a:spcAft>
                  <a:spcPts val="0"/>
                </a:spcAft>
                <a:buClr>
                  <a:schemeClr val="dk2"/>
                </a:buClr>
                <a:buSzPts val="1000"/>
                <a:buChar char="●"/>
              </a:pPr>
              <a:r>
                <a:rPr lang="en-US" sz="1000">
                  <a:solidFill>
                    <a:schemeClr val="dk2"/>
                  </a:solidFill>
                </a:rPr>
                <a:t>Shared Decision-Making  with Patients and Caregivers</a:t>
              </a:r>
              <a:endParaRPr sz="1000">
                <a:solidFill>
                  <a:schemeClr val="dk2"/>
                </a:solidFill>
              </a:endParaRPr>
            </a:p>
          </p:txBody>
        </p:sp>
        <p:sp>
          <p:nvSpPr>
            <p:cNvPr id="447" name="Google Shape;447;g3015eeee280_0_528"/>
            <p:cNvSpPr/>
            <p:nvPr/>
          </p:nvSpPr>
          <p:spPr>
            <a:xfrm>
              <a:off x="1569642" y="1752949"/>
              <a:ext cx="4324200" cy="533400"/>
            </a:xfrm>
            <a:prstGeom prst="rect">
              <a:avLst/>
            </a:prstGeom>
            <a:solidFill>
              <a:srgbClr val="E9F5FB">
                <a:alpha val="24310"/>
              </a:srgbClr>
            </a:solidFill>
            <a:ln>
              <a:noFill/>
            </a:ln>
          </p:spPr>
          <p:txBody>
            <a:bodyPr spcFirstLastPara="1" wrap="square" lIns="91425" tIns="45700" rIns="91425" bIns="45700" anchor="ctr" anchorCtr="0">
              <a:noAutofit/>
            </a:bodyPr>
            <a:lstStyle/>
            <a:p>
              <a:pPr marL="57150" lvl="0" indent="-120650" algn="l" rtl="0">
                <a:spcBef>
                  <a:spcPts val="0"/>
                </a:spcBef>
                <a:spcAft>
                  <a:spcPts val="0"/>
                </a:spcAft>
                <a:buClr>
                  <a:schemeClr val="dk2"/>
                </a:buClr>
                <a:buSzPts val="1000"/>
                <a:buChar char="●"/>
              </a:pPr>
              <a:r>
                <a:rPr lang="en-US" sz="1000">
                  <a:solidFill>
                    <a:schemeClr val="dk2"/>
                  </a:solidFill>
                </a:rPr>
                <a:t>Shared Decision-Making  with Patients and Caregivers</a:t>
              </a:r>
              <a:endParaRPr sz="1000">
                <a:solidFill>
                  <a:schemeClr val="dk2"/>
                </a:solidFill>
              </a:endParaRPr>
            </a:p>
            <a:p>
              <a:pPr marL="57150" lvl="0" indent="-120650" algn="l" rtl="0">
                <a:spcBef>
                  <a:spcPts val="0"/>
                </a:spcBef>
                <a:spcAft>
                  <a:spcPts val="0"/>
                </a:spcAft>
                <a:buClr>
                  <a:srgbClr val="1F1F1F"/>
                </a:buClr>
                <a:buSzPts val="1000"/>
                <a:buChar char="●"/>
              </a:pPr>
              <a:r>
                <a:rPr lang="en-US" sz="1000">
                  <a:solidFill>
                    <a:srgbClr val="1F1F1F"/>
                  </a:solidFill>
                </a:rPr>
                <a:t>Strengths-based Individual and Community Assessments to Address Barriers to Care</a:t>
              </a:r>
              <a:endParaRPr sz="1000">
                <a:solidFill>
                  <a:schemeClr val="dk2"/>
                </a:solidFill>
              </a:endParaRPr>
            </a:p>
            <a:p>
              <a:pPr marL="57150" marR="0" lvl="0" indent="-120650" algn="ctr" rtl="0">
                <a:lnSpc>
                  <a:spcPct val="100000"/>
                </a:lnSpc>
                <a:spcBef>
                  <a:spcPts val="0"/>
                </a:spcBef>
                <a:spcAft>
                  <a:spcPts val="0"/>
                </a:spcAft>
                <a:buClr>
                  <a:schemeClr val="lt1"/>
                </a:buClr>
                <a:buSzPts val="1000"/>
                <a:buChar char="●"/>
              </a:pPr>
              <a:endParaRPr sz="1000">
                <a:solidFill>
                  <a:schemeClr val="lt1"/>
                </a:solidFill>
              </a:endParaRPr>
            </a:p>
          </p:txBody>
        </p:sp>
        <p:sp>
          <p:nvSpPr>
            <p:cNvPr id="448" name="Google Shape;448;g3015eeee280_0_528"/>
            <p:cNvSpPr/>
            <p:nvPr/>
          </p:nvSpPr>
          <p:spPr>
            <a:xfrm>
              <a:off x="1569642" y="2289650"/>
              <a:ext cx="4324200" cy="683400"/>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9" name="Google Shape;449;g3015eeee280_0_528"/>
            <p:cNvSpPr/>
            <p:nvPr/>
          </p:nvSpPr>
          <p:spPr>
            <a:xfrm rot="10800000">
              <a:off x="1569792" y="2969072"/>
              <a:ext cx="432420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g3015eeee280_0_528"/>
            <p:cNvSpPr txBox="1"/>
            <p:nvPr/>
          </p:nvSpPr>
          <p:spPr>
            <a:xfrm>
              <a:off x="1653389" y="2301789"/>
              <a:ext cx="4041600" cy="644700"/>
            </a:xfrm>
            <a:prstGeom prst="rect">
              <a:avLst/>
            </a:prstGeom>
            <a:noFill/>
            <a:ln>
              <a:noFill/>
            </a:ln>
          </p:spPr>
          <p:txBody>
            <a:bodyPr spcFirstLastPara="1" wrap="square" lIns="91425" tIns="45700" rIns="91425" bIns="45700" anchor="t" anchorCtr="0">
              <a:spAutoFit/>
            </a:bodyPr>
            <a:lstStyle/>
            <a:p>
              <a:pPr marL="0" lvl="0" indent="-120650" algn="l" rtl="0">
                <a:spcBef>
                  <a:spcPts val="0"/>
                </a:spcBef>
                <a:spcAft>
                  <a:spcPts val="0"/>
                </a:spcAft>
                <a:buClr>
                  <a:schemeClr val="dk1"/>
                </a:buClr>
                <a:buSzPts val="1000"/>
                <a:buChar char="●"/>
              </a:pPr>
              <a:r>
                <a:rPr lang="en-US" sz="1000">
                  <a:solidFill>
                    <a:schemeClr val="dk1"/>
                  </a:solidFill>
                </a:rPr>
                <a:t>Team-Based Navigation and Role Delineation </a:t>
              </a:r>
              <a:endParaRPr sz="1000">
                <a:solidFill>
                  <a:schemeClr val="dk1"/>
                </a:solidFill>
              </a:endParaRPr>
            </a:p>
            <a:p>
              <a:pPr marL="0" lvl="0" indent="-120650" algn="l" rtl="0">
                <a:spcBef>
                  <a:spcPts val="0"/>
                </a:spcBef>
                <a:spcAft>
                  <a:spcPts val="0"/>
                </a:spcAft>
                <a:buClr>
                  <a:schemeClr val="dk1"/>
                </a:buClr>
                <a:buSzPts val="1000"/>
                <a:buChar char="●"/>
              </a:pPr>
              <a:r>
                <a:rPr lang="en-US" sz="1000">
                  <a:solidFill>
                    <a:schemeClr val="dk1"/>
                  </a:solidFill>
                </a:rPr>
                <a:t>Professional Development and Practice-Based Learning</a:t>
              </a:r>
              <a:endParaRPr sz="1000">
                <a:solidFill>
                  <a:schemeClr val="dk1"/>
                </a:solidFill>
              </a:endParaRPr>
            </a:p>
            <a:p>
              <a:pPr marL="0" lvl="0" indent="-120650" algn="l" rtl="0">
                <a:spcBef>
                  <a:spcPts val="0"/>
                </a:spcBef>
                <a:spcAft>
                  <a:spcPts val="0"/>
                </a:spcAft>
                <a:buClr>
                  <a:schemeClr val="dk2"/>
                </a:buClr>
                <a:buSzPts val="1000"/>
                <a:buChar char="●"/>
              </a:pPr>
              <a:r>
                <a:rPr lang="en-US" sz="1000">
                  <a:solidFill>
                    <a:schemeClr val="dk2"/>
                  </a:solidFill>
                </a:rPr>
                <a:t>Communication with patients and Caregivers</a:t>
              </a:r>
              <a:endParaRPr sz="1000">
                <a:solidFill>
                  <a:schemeClr val="dk2"/>
                </a:solidFill>
              </a:endParaRPr>
            </a:p>
            <a:p>
              <a:pPr marL="0" lvl="0" indent="-120650" algn="l" rtl="0">
                <a:spcBef>
                  <a:spcPts val="0"/>
                </a:spcBef>
                <a:spcAft>
                  <a:spcPts val="0"/>
                </a:spcAft>
                <a:buClr>
                  <a:schemeClr val="dk2"/>
                </a:buClr>
                <a:buSzPts val="1000"/>
                <a:buChar char="●"/>
              </a:pPr>
              <a:r>
                <a:rPr lang="en-US" sz="1000">
                  <a:solidFill>
                    <a:schemeClr val="dk2"/>
                  </a:solidFill>
                </a:rPr>
                <a:t>Shared Decision-Making  with Patients and Caregivers</a:t>
              </a:r>
              <a:endParaRPr sz="1000">
                <a:solidFill>
                  <a:schemeClr val="dk1"/>
                </a:solidFill>
              </a:endParaRPr>
            </a:p>
          </p:txBody>
        </p:sp>
        <p:sp>
          <p:nvSpPr>
            <p:cNvPr id="451" name="Google Shape;451;g3015eeee280_0_528"/>
            <p:cNvSpPr txBox="1"/>
            <p:nvPr/>
          </p:nvSpPr>
          <p:spPr>
            <a:xfrm>
              <a:off x="1653389" y="3010752"/>
              <a:ext cx="3714000" cy="644700"/>
            </a:xfrm>
            <a:prstGeom prst="rect">
              <a:avLst/>
            </a:prstGeom>
            <a:noFill/>
            <a:ln>
              <a:noFill/>
            </a:ln>
          </p:spPr>
          <p:txBody>
            <a:bodyPr spcFirstLastPara="1" wrap="square" lIns="91425" tIns="45700" rIns="91425" bIns="45700" anchor="t" anchorCtr="0">
              <a:spAutoFit/>
            </a:bodyPr>
            <a:lstStyle/>
            <a:p>
              <a:pPr marL="0" marR="0" lvl="0" indent="-120650" algn="l" rtl="0">
                <a:lnSpc>
                  <a:spcPct val="100000"/>
                </a:lnSpc>
                <a:spcBef>
                  <a:spcPts val="0"/>
                </a:spcBef>
                <a:spcAft>
                  <a:spcPts val="0"/>
                </a:spcAft>
                <a:buClr>
                  <a:schemeClr val="dk1"/>
                </a:buClr>
                <a:buSzPts val="1000"/>
                <a:buChar char="●"/>
              </a:pPr>
              <a:r>
                <a:rPr lang="en-US" sz="1000">
                  <a:solidFill>
                    <a:schemeClr val="dk1"/>
                  </a:solidFill>
                </a:rPr>
                <a:t>Team-Based Navigation and Role Delineation </a:t>
              </a:r>
              <a:endParaRPr sz="1000">
                <a:solidFill>
                  <a:schemeClr val="dk1"/>
                </a:solidFill>
              </a:endParaRPr>
            </a:p>
            <a:p>
              <a:pPr marL="0" marR="0" lvl="0" indent="-120650" algn="l" rtl="0">
                <a:lnSpc>
                  <a:spcPct val="100000"/>
                </a:lnSpc>
                <a:spcBef>
                  <a:spcPts val="0"/>
                </a:spcBef>
                <a:spcAft>
                  <a:spcPts val="0"/>
                </a:spcAft>
                <a:buClr>
                  <a:schemeClr val="dk1"/>
                </a:buClr>
                <a:buSzPts val="1000"/>
                <a:buChar char="●"/>
              </a:pPr>
              <a:r>
                <a:rPr lang="en-US" sz="1000">
                  <a:solidFill>
                    <a:schemeClr val="dk1"/>
                  </a:solidFill>
                </a:rPr>
                <a:t>US Healthcare System, Payment and Financing</a:t>
              </a:r>
              <a:endParaRPr sz="1000">
                <a:solidFill>
                  <a:schemeClr val="dk1"/>
                </a:solidFill>
              </a:endParaRPr>
            </a:p>
            <a:p>
              <a:pPr marL="0" marR="0" lvl="0" indent="-120650" algn="l" rtl="0">
                <a:lnSpc>
                  <a:spcPct val="100000"/>
                </a:lnSpc>
                <a:spcBef>
                  <a:spcPts val="0"/>
                </a:spcBef>
                <a:spcAft>
                  <a:spcPts val="0"/>
                </a:spcAft>
                <a:buClr>
                  <a:schemeClr val="dk1"/>
                </a:buClr>
                <a:buSzPts val="1000"/>
                <a:buChar char="●"/>
              </a:pPr>
              <a:r>
                <a:rPr lang="en-US" sz="1000" i="0" u="none" strike="noStrike" cap="none">
                  <a:solidFill>
                    <a:schemeClr val="dk1"/>
                  </a:solidFill>
                </a:rPr>
                <a:t>Clinical Trials</a:t>
              </a:r>
              <a:endParaRPr sz="1000" i="0" u="none" strike="noStrike" cap="none">
                <a:solidFill>
                  <a:schemeClr val="dk1"/>
                </a:solidFill>
              </a:endParaRPr>
            </a:p>
            <a:p>
              <a:pPr marL="0" lvl="0" indent="-120650" algn="l" rtl="0">
                <a:spcBef>
                  <a:spcPts val="0"/>
                </a:spcBef>
                <a:spcAft>
                  <a:spcPts val="0"/>
                </a:spcAft>
                <a:buClr>
                  <a:srgbClr val="1F1F1F"/>
                </a:buClr>
                <a:buSzPts val="1000"/>
                <a:buChar char="●"/>
              </a:pPr>
              <a:r>
                <a:rPr lang="en-US" sz="1000">
                  <a:solidFill>
                    <a:srgbClr val="1F1F1F"/>
                  </a:solidFill>
                </a:rPr>
                <a:t>Strengths-based Individual and Community Assessments to Address Barriers to Care</a:t>
              </a:r>
              <a:endParaRPr sz="1000">
                <a:solidFill>
                  <a:schemeClr val="dk1"/>
                </a:solidFill>
              </a:endParaRPr>
            </a:p>
          </p:txBody>
        </p:sp>
      </p:grpSp>
      <p:cxnSp>
        <p:nvCxnSpPr>
          <p:cNvPr id="452" name="Google Shape;452;g3015eeee280_0_528"/>
          <p:cNvCxnSpPr/>
          <p:nvPr/>
        </p:nvCxnSpPr>
        <p:spPr>
          <a:xfrm>
            <a:off x="4537003" y="244925"/>
            <a:ext cx="0" cy="6097500"/>
          </a:xfrm>
          <a:prstGeom prst="straightConnector1">
            <a:avLst/>
          </a:prstGeom>
          <a:noFill/>
          <a:ln w="9525" cap="flat" cmpd="sng">
            <a:solidFill>
              <a:srgbClr val="E6E6E6"/>
            </a:solidFill>
            <a:prstDash val="solid"/>
            <a:round/>
            <a:headEnd type="none" w="sm" len="sm"/>
            <a:tailEnd type="none" w="sm" len="sm"/>
          </a:ln>
        </p:spPr>
      </p:cxnSp>
      <p:grpSp>
        <p:nvGrpSpPr>
          <p:cNvPr id="453" name="Google Shape;453;g3015eeee280_0_528"/>
          <p:cNvGrpSpPr/>
          <p:nvPr/>
        </p:nvGrpSpPr>
        <p:grpSpPr>
          <a:xfrm>
            <a:off x="4817948" y="381359"/>
            <a:ext cx="1187899" cy="5964281"/>
            <a:chOff x="360455" y="748565"/>
            <a:chExt cx="1072498" cy="2894861"/>
          </a:xfrm>
        </p:grpSpPr>
        <p:sp>
          <p:nvSpPr>
            <p:cNvPr id="454" name="Google Shape;454;g3015eeee280_0_528"/>
            <p:cNvSpPr/>
            <p:nvPr/>
          </p:nvSpPr>
          <p:spPr>
            <a:xfrm>
              <a:off x="361950" y="748565"/>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0" u="none" strike="noStrike" cap="none">
                  <a:solidFill>
                    <a:schemeClr val="lt1"/>
                  </a:solidFill>
                </a:rPr>
                <a:t>CMS Required Domain</a:t>
              </a:r>
              <a:endParaRPr sz="1500" i="0" u="none" strike="noStrike" cap="none">
                <a:solidFill>
                  <a:srgbClr val="000000"/>
                </a:solidFill>
              </a:endParaRPr>
            </a:p>
          </p:txBody>
        </p:sp>
        <p:sp>
          <p:nvSpPr>
            <p:cNvPr id="455" name="Google Shape;455;g3015eeee280_0_528"/>
            <p:cNvSpPr/>
            <p:nvPr/>
          </p:nvSpPr>
          <p:spPr>
            <a:xfrm>
              <a:off x="361541" y="1330298"/>
              <a:ext cx="1066800" cy="367800"/>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Patient advocacy </a:t>
              </a:r>
              <a:endParaRPr sz="1000" b="1" i="0" u="none" strike="noStrike" cap="none">
                <a:solidFill>
                  <a:srgbClr val="000000"/>
                </a:solidFill>
              </a:endParaRPr>
            </a:p>
          </p:txBody>
        </p:sp>
        <p:sp>
          <p:nvSpPr>
            <p:cNvPr id="456" name="Google Shape;456;g3015eeee280_0_528"/>
            <p:cNvSpPr/>
            <p:nvPr/>
          </p:nvSpPr>
          <p:spPr>
            <a:xfrm>
              <a:off x="360457" y="1697488"/>
              <a:ext cx="1066800" cy="417600"/>
            </a:xfrm>
            <a:prstGeom prst="rect">
              <a:avLst/>
            </a:prstGeom>
            <a:solidFill>
              <a:srgbClr val="E9F5FB">
                <a:alpha val="243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Individual and community assessment</a:t>
              </a:r>
              <a:endParaRPr sz="1000" b="1" i="0" u="none" strike="noStrike" cap="none">
                <a:solidFill>
                  <a:srgbClr val="000000"/>
                </a:solidFill>
              </a:endParaRPr>
            </a:p>
          </p:txBody>
        </p:sp>
        <p:sp>
          <p:nvSpPr>
            <p:cNvPr id="457" name="Google Shape;457;g3015eeee280_0_528"/>
            <p:cNvSpPr/>
            <p:nvPr/>
          </p:nvSpPr>
          <p:spPr>
            <a:xfrm rot="10800000">
              <a:off x="366136" y="2897026"/>
              <a:ext cx="1066800" cy="746400"/>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00" i="0" u="none" strike="noStrike" cap="none">
                <a:solidFill>
                  <a:schemeClr val="lt1"/>
                </a:solidFill>
              </a:endParaRPr>
            </a:p>
          </p:txBody>
        </p:sp>
        <p:sp>
          <p:nvSpPr>
            <p:cNvPr id="458" name="Google Shape;458;g3015eeee280_0_528"/>
            <p:cNvSpPr txBox="1"/>
            <p:nvPr/>
          </p:nvSpPr>
          <p:spPr>
            <a:xfrm>
              <a:off x="366153" y="3051351"/>
              <a:ext cx="1066800" cy="237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Knowledge Base</a:t>
              </a:r>
              <a:endParaRPr sz="1000" b="1" i="0" u="none" strike="noStrike" cap="none">
                <a:solidFill>
                  <a:srgbClr val="000000"/>
                </a:solidFill>
              </a:endParaRPr>
            </a:p>
          </p:txBody>
        </p:sp>
        <p:sp>
          <p:nvSpPr>
            <p:cNvPr id="459" name="Google Shape;459;g3015eeee280_0_528"/>
            <p:cNvSpPr/>
            <p:nvPr/>
          </p:nvSpPr>
          <p:spPr>
            <a:xfrm>
              <a:off x="360455" y="2590500"/>
              <a:ext cx="1066800" cy="217200"/>
            </a:xfrm>
            <a:prstGeom prst="rect">
              <a:avLst/>
            </a:prstGeom>
            <a:solidFill>
              <a:srgbClr val="F9FCFE"/>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1200"/>
                <a:buFont typeface="Arial"/>
                <a:buNone/>
              </a:pPr>
              <a:r>
                <a:rPr lang="en-US" sz="1000" b="1">
                  <a:solidFill>
                    <a:srgbClr val="424242"/>
                  </a:solidFill>
                </a:rPr>
                <a:t>Facilitation</a:t>
              </a:r>
              <a:endParaRPr sz="1000" b="1" i="0" u="none" strike="noStrike" cap="none">
                <a:solidFill>
                  <a:srgbClr val="000000"/>
                </a:solidFill>
              </a:endParaRPr>
            </a:p>
          </p:txBody>
        </p:sp>
        <p:sp>
          <p:nvSpPr>
            <p:cNvPr id="460" name="Google Shape;460;g3015eeee280_0_528"/>
            <p:cNvSpPr/>
            <p:nvPr/>
          </p:nvSpPr>
          <p:spPr>
            <a:xfrm>
              <a:off x="366148" y="2115005"/>
              <a:ext cx="1066800" cy="378000"/>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rgbClr val="424242"/>
                  </a:solidFill>
                </a:rPr>
                <a:t>Professionalism </a:t>
              </a:r>
              <a:r>
                <a:rPr lang="en-US" sz="1000" b="1">
                  <a:solidFill>
                    <a:srgbClr val="424242"/>
                  </a:solidFill>
                </a:rPr>
                <a:t>and Ethical Conduct</a:t>
              </a:r>
              <a:endParaRPr sz="1000" b="1" i="0" u="none" strike="noStrike" cap="none">
                <a:solidFill>
                  <a:srgbClr val="000000"/>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303398237d2_0_1627"/>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500"/>
              <a:t>Competency Alignment</a:t>
            </a:r>
            <a:endParaRPr sz="3200"/>
          </a:p>
        </p:txBody>
      </p:sp>
      <p:graphicFrame>
        <p:nvGraphicFramePr>
          <p:cNvPr id="467" name="Google Shape;467;g303398237d2_0_1627"/>
          <p:cNvGraphicFramePr/>
          <p:nvPr/>
        </p:nvGraphicFramePr>
        <p:xfrm>
          <a:off x="20175" y="545500"/>
          <a:ext cx="9047600" cy="4997860"/>
        </p:xfrm>
        <a:graphic>
          <a:graphicData uri="http://schemas.openxmlformats.org/drawingml/2006/table">
            <a:tbl>
              <a:tblPr>
                <a:noFill/>
                <a:tableStyleId>{F3B2A899-C401-4566-B101-A7F0D9CDBA45}</a:tableStyleId>
              </a:tblPr>
              <a:tblGrid>
                <a:gridCol w="339175">
                  <a:extLst>
                    <a:ext uri="{9D8B030D-6E8A-4147-A177-3AD203B41FA5}">
                      <a16:colId xmlns:a16="http://schemas.microsoft.com/office/drawing/2014/main" val="20000"/>
                    </a:ext>
                  </a:extLst>
                </a:gridCol>
                <a:gridCol w="1601050">
                  <a:extLst>
                    <a:ext uri="{9D8B030D-6E8A-4147-A177-3AD203B41FA5}">
                      <a16:colId xmlns:a16="http://schemas.microsoft.com/office/drawing/2014/main" val="20001"/>
                    </a:ext>
                  </a:extLst>
                </a:gridCol>
                <a:gridCol w="1231575">
                  <a:extLst>
                    <a:ext uri="{9D8B030D-6E8A-4147-A177-3AD203B41FA5}">
                      <a16:colId xmlns:a16="http://schemas.microsoft.com/office/drawing/2014/main" val="20002"/>
                    </a:ext>
                  </a:extLst>
                </a:gridCol>
                <a:gridCol w="1653400">
                  <a:extLst>
                    <a:ext uri="{9D8B030D-6E8A-4147-A177-3AD203B41FA5}">
                      <a16:colId xmlns:a16="http://schemas.microsoft.com/office/drawing/2014/main" val="20003"/>
                    </a:ext>
                  </a:extLst>
                </a:gridCol>
                <a:gridCol w="1683600">
                  <a:extLst>
                    <a:ext uri="{9D8B030D-6E8A-4147-A177-3AD203B41FA5}">
                      <a16:colId xmlns:a16="http://schemas.microsoft.com/office/drawing/2014/main" val="20004"/>
                    </a:ext>
                  </a:extLst>
                </a:gridCol>
                <a:gridCol w="1235175">
                  <a:extLst>
                    <a:ext uri="{9D8B030D-6E8A-4147-A177-3AD203B41FA5}">
                      <a16:colId xmlns:a16="http://schemas.microsoft.com/office/drawing/2014/main" val="20005"/>
                    </a:ext>
                  </a:extLst>
                </a:gridCol>
                <a:gridCol w="1303625">
                  <a:extLst>
                    <a:ext uri="{9D8B030D-6E8A-4147-A177-3AD203B41FA5}">
                      <a16:colId xmlns:a16="http://schemas.microsoft.com/office/drawing/2014/main" val="20006"/>
                    </a:ext>
                  </a:extLst>
                </a:gridCol>
              </a:tblGrid>
              <a:tr h="394525">
                <a:tc>
                  <a:txBody>
                    <a:bodyPr/>
                    <a:lstStyle/>
                    <a:p>
                      <a:pPr marL="0" lvl="0" indent="0" algn="l" rtl="0">
                        <a:spcBef>
                          <a:spcPts val="0"/>
                        </a:spcBef>
                        <a:spcAft>
                          <a:spcPts val="0"/>
                        </a:spcAft>
                        <a:buNone/>
                      </a:pPr>
                      <a:endParaRPr/>
                    </a:p>
                  </a:txBody>
                  <a:tcPr marL="0" marR="0" marT="0" marB="0">
                    <a:lnL w="9525" cap="flat" cmpd="sng">
                      <a:solidFill>
                        <a:schemeClr val="dk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lt1"/>
                          </a:solidFill>
                        </a:rPr>
                        <a:t>Lesson Title </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CMS</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PONT</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GW</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C3</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ACS</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extLst>
                  <a:ext uri="{0D108BD9-81ED-4DB2-BD59-A6C34878D82A}">
                    <a16:rowId xmlns:a16="http://schemas.microsoft.com/office/drawing/2014/main" val="10000"/>
                  </a:ext>
                </a:extLst>
              </a:tr>
              <a:tr h="579975">
                <a:tc>
                  <a:txBody>
                    <a:bodyPr/>
                    <a:lstStyle/>
                    <a:p>
                      <a:pPr marL="0" lvl="0" indent="0" algn="l" rtl="0">
                        <a:spcBef>
                          <a:spcPts val="0"/>
                        </a:spcBef>
                        <a:spcAft>
                          <a:spcPts val="0"/>
                        </a:spcAft>
                        <a:buNone/>
                      </a:pPr>
                      <a:r>
                        <a:rPr lang="en-US" sz="2400" b="1"/>
                        <a:t>1</a:t>
                      </a:r>
                      <a:endParaRPr sz="24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Cancer Basics: Continuum of Cancer Care </a:t>
                      </a:r>
                      <a:endParaRPr sz="1200">
                        <a:solidFill>
                          <a:schemeClr val="dk2"/>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Prevention, Screening and Assessment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Evidence-based care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of Practice</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Building Individual and Community Capacity</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Health Knowledge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175250">
                <a:tc>
                  <a:txBody>
                    <a:bodyPr/>
                    <a:lstStyle/>
                    <a:p>
                      <a:pPr marL="0" lvl="0" indent="0" algn="l" rtl="0">
                        <a:spcBef>
                          <a:spcPts val="0"/>
                        </a:spcBef>
                        <a:spcAft>
                          <a:spcPts val="0"/>
                        </a:spcAft>
                        <a:buNone/>
                      </a:pPr>
                      <a:r>
                        <a:rPr lang="en-US" sz="2400" b="1"/>
                        <a:t>2</a:t>
                      </a:r>
                      <a:endParaRPr sz="24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Medical Terminology</a:t>
                      </a:r>
                      <a:endParaRPr sz="1200">
                        <a:solidFill>
                          <a:schemeClr val="dk2"/>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of Practice</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Communication Skills </a:t>
                      </a:r>
                      <a:endParaRPr sz="900">
                        <a:solidFill>
                          <a:schemeClr val="dk1"/>
                        </a:solidFill>
                      </a:endParaRPr>
                    </a:p>
                    <a:p>
                      <a:pPr marL="18288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Health Knowledge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24650">
                <a:tc>
                  <a:txBody>
                    <a:bodyPr/>
                    <a:lstStyle/>
                    <a:p>
                      <a:pPr marL="0" lvl="0" indent="0" algn="l" rtl="0">
                        <a:spcBef>
                          <a:spcPts val="0"/>
                        </a:spcBef>
                        <a:spcAft>
                          <a:spcPts val="0"/>
                        </a:spcAft>
                        <a:buNone/>
                      </a:pPr>
                      <a:r>
                        <a:rPr lang="en-US" sz="2400" b="1"/>
                        <a:t>3</a:t>
                      </a:r>
                      <a:endParaRPr sz="24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200" b="1">
                          <a:solidFill>
                            <a:schemeClr val="dk2"/>
                          </a:solidFill>
                        </a:rPr>
                        <a:t>What is Patient Navigation &amp; What does a Navigator do?</a:t>
                      </a:r>
                      <a:endParaRPr sz="1200">
                        <a:solidFill>
                          <a:schemeClr val="dk2"/>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Qualifications</a:t>
                      </a:r>
                      <a:endParaRPr sz="900">
                        <a:solidFill>
                          <a:schemeClr val="dk1"/>
                        </a:solidFill>
                      </a:endParaRPr>
                    </a:p>
                    <a:p>
                      <a:pPr marL="45720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of Practice</a:t>
                      </a:r>
                      <a:endParaRPr sz="900">
                        <a:solidFill>
                          <a:schemeClr val="dk1"/>
                        </a:solidFill>
                      </a:endParaRPr>
                    </a:p>
                    <a:p>
                      <a:pPr marL="45720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Service Coordination and Navigation Skills</a:t>
                      </a:r>
                      <a:endParaRPr sz="900">
                        <a:solidFill>
                          <a:schemeClr val="dk1"/>
                        </a:solidFill>
                      </a:endParaRPr>
                    </a:p>
                    <a:p>
                      <a:pPr marL="182880" lvl="0" indent="0" algn="l" rtl="0">
                        <a:spcBef>
                          <a:spcPts val="0"/>
                        </a:spcBef>
                        <a:spcAft>
                          <a:spcPts val="0"/>
                        </a:spcAft>
                        <a:buClr>
                          <a:schemeClr val="dk2"/>
                        </a:buClr>
                        <a:buSzPts val="1100"/>
                        <a:buFont typeface="Arial"/>
                        <a:buNone/>
                      </a:pPr>
                      <a:endParaRPr sz="900">
                        <a:solidFill>
                          <a:schemeClr val="dk1"/>
                        </a:solidFill>
                      </a:endParaRPr>
                    </a:p>
                    <a:p>
                      <a:pPr marL="18288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Client Care and Care Team Interaction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100000">
                <a:tc>
                  <a:txBody>
                    <a:bodyPr/>
                    <a:lstStyle/>
                    <a:p>
                      <a:pPr marL="0" lvl="0" indent="0" algn="l" rtl="0">
                        <a:spcBef>
                          <a:spcPts val="0"/>
                        </a:spcBef>
                        <a:spcAft>
                          <a:spcPts val="0"/>
                        </a:spcAft>
                        <a:buNone/>
                      </a:pPr>
                      <a:r>
                        <a:rPr lang="en-US" sz="2400" b="1"/>
                        <a:t>4</a:t>
                      </a:r>
                      <a:endParaRPr sz="24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Team-Based Navigation and Role Delineation </a:t>
                      </a:r>
                      <a:endParaRPr sz="1200">
                        <a:solidFill>
                          <a:schemeClr val="dk2"/>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Service coordination and systems navigation</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Facilitation</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Professionalism and ethical conduct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Interdisciplinary and </a:t>
                      </a:r>
                      <a:br>
                        <a:rPr lang="en-US" sz="900">
                          <a:solidFill>
                            <a:schemeClr val="dk1"/>
                          </a:solidFill>
                        </a:rPr>
                      </a:br>
                      <a:r>
                        <a:rPr lang="en-US" sz="900">
                          <a:solidFill>
                            <a:schemeClr val="dk1"/>
                          </a:solidFill>
                        </a:rPr>
                        <a:t>Interorganizational Collaboration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Operational Management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Professional Development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of Practice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Interprofessional Collaboration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Communication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Systems-Based Practice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Personal and Professional Development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Interpersonal &amp; Relationship-Building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Professional Skills and Conduct </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Service Coordination &amp; Navigation Skills</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Communication/Interpersonal Skills                                                  </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Practice-Based Learning</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Client and Care Team Interaction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543675">
                <a:tc>
                  <a:txBody>
                    <a:bodyPr/>
                    <a:lstStyle/>
                    <a:p>
                      <a:pPr marL="0" lvl="0" indent="0" algn="l" rtl="0">
                        <a:spcBef>
                          <a:spcPts val="0"/>
                        </a:spcBef>
                        <a:spcAft>
                          <a:spcPts val="0"/>
                        </a:spcAft>
                        <a:buNone/>
                      </a:pPr>
                      <a:r>
                        <a:rPr lang="en-US" sz="2400" b="1"/>
                        <a:t>5</a:t>
                      </a:r>
                      <a:endParaRPr sz="24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US Healthcare System, Payment and Financing </a:t>
                      </a:r>
                      <a:endParaRPr sz="1200">
                        <a:solidFill>
                          <a:schemeClr val="dk2"/>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Service coordination and systems navigation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Operational Management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of Practice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Health Knowledge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926750">
                <a:tc>
                  <a:txBody>
                    <a:bodyPr/>
                    <a:lstStyle/>
                    <a:p>
                      <a:pPr marL="0" lvl="0" indent="0" algn="l" rtl="0">
                        <a:spcBef>
                          <a:spcPts val="0"/>
                        </a:spcBef>
                        <a:spcAft>
                          <a:spcPts val="0"/>
                        </a:spcAft>
                        <a:buNone/>
                      </a:pPr>
                      <a:r>
                        <a:rPr lang="en-US" sz="2400" b="1"/>
                        <a:t>6</a:t>
                      </a:r>
                      <a:endParaRPr sz="24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Professional Development and Practice-Based Learning</a:t>
                      </a:r>
                      <a:endParaRPr sz="1200">
                        <a:solidFill>
                          <a:schemeClr val="dk2"/>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Professionalism and ethical conduct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relationship-building</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Facilitation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Professional Development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Mentorship and Leadership</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Interdisciplinary and </a:t>
                      </a:r>
                      <a:br>
                        <a:rPr lang="en-US" sz="900">
                          <a:solidFill>
                            <a:schemeClr val="dk1"/>
                          </a:solidFill>
                        </a:rPr>
                      </a:br>
                      <a:r>
                        <a:rPr lang="en-US" sz="900">
                          <a:solidFill>
                            <a:schemeClr val="dk1"/>
                          </a:solidFill>
                        </a:rPr>
                        <a:t>Interorganizational</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Operational Management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Self-care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Practice-Based Learning and Improvement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Professionalism</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Personal and Professional Development</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Service Coordination and Navigation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Relationship-Building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Professional Skills and Conduct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Health Knowledge                                           </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Practice-Based Learning</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Patient Care Coordination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Client and Care Team Interaction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Ethical, Cultural, Legal, and Professional Issues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68" name="Google Shape;468;g303398237d2_0_1627"/>
          <p:cNvSpPr txBox="1"/>
          <p:nvPr/>
        </p:nvSpPr>
        <p:spPr>
          <a:xfrm>
            <a:off x="941925" y="5543300"/>
            <a:ext cx="8284500" cy="430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rgbClr val="000000"/>
              </a:buClr>
              <a:buSzPts val="1000"/>
              <a:buFont typeface="Arial"/>
              <a:buNone/>
            </a:pPr>
            <a:r>
              <a:rPr lang="en-US" sz="1000" i="1">
                <a:solidFill>
                  <a:schemeClr val="lt1"/>
                </a:solidFill>
              </a:rPr>
              <a:t>Source: Community Health Worker Core Consensus Project, 2022, Franklin et al., 2022, Pratt-Chapman et al., 2015, Varanasi et al., 2024</a:t>
            </a:r>
            <a:endParaRPr sz="1000" i="1">
              <a:solidFill>
                <a:schemeClr val="lt1"/>
              </a:solidFill>
            </a:endParaRPr>
          </a:p>
          <a:p>
            <a:pPr marL="0" marR="0" lvl="0" indent="0" algn="r" rtl="0">
              <a:lnSpc>
                <a:spcPct val="100000"/>
              </a:lnSpc>
              <a:spcBef>
                <a:spcPts val="0"/>
              </a:spcBef>
              <a:spcAft>
                <a:spcPts val="0"/>
              </a:spcAft>
              <a:buClr>
                <a:srgbClr val="000000"/>
              </a:buClr>
              <a:buSzPts val="1000"/>
              <a:buFont typeface="Arial"/>
              <a:buNone/>
            </a:pPr>
            <a:endParaRPr sz="1200" i="1">
              <a:solidFill>
                <a:srgbClr val="80808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03398237d2_0_1641"/>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500"/>
              <a:t>Competency Alignment</a:t>
            </a:r>
            <a:endParaRPr sz="3200"/>
          </a:p>
        </p:txBody>
      </p:sp>
      <p:graphicFrame>
        <p:nvGraphicFramePr>
          <p:cNvPr id="475" name="Google Shape;475;g303398237d2_0_1641"/>
          <p:cNvGraphicFramePr/>
          <p:nvPr/>
        </p:nvGraphicFramePr>
        <p:xfrm>
          <a:off x="96375" y="545500"/>
          <a:ext cx="9047500" cy="4763520"/>
        </p:xfrm>
        <a:graphic>
          <a:graphicData uri="http://schemas.openxmlformats.org/drawingml/2006/table">
            <a:tbl>
              <a:tblPr>
                <a:noFill/>
                <a:tableStyleId>{F3B2A899-C401-4566-B101-A7F0D9CDBA45}</a:tableStyleId>
              </a:tblPr>
              <a:tblGrid>
                <a:gridCol w="415350">
                  <a:extLst>
                    <a:ext uri="{9D8B030D-6E8A-4147-A177-3AD203B41FA5}">
                      <a16:colId xmlns:a16="http://schemas.microsoft.com/office/drawing/2014/main" val="20000"/>
                    </a:ext>
                  </a:extLst>
                </a:gridCol>
                <a:gridCol w="1868350">
                  <a:extLst>
                    <a:ext uri="{9D8B030D-6E8A-4147-A177-3AD203B41FA5}">
                      <a16:colId xmlns:a16="http://schemas.microsoft.com/office/drawing/2014/main" val="20001"/>
                    </a:ext>
                  </a:extLst>
                </a:gridCol>
                <a:gridCol w="1292600">
                  <a:extLst>
                    <a:ext uri="{9D8B030D-6E8A-4147-A177-3AD203B41FA5}">
                      <a16:colId xmlns:a16="http://schemas.microsoft.com/office/drawing/2014/main" val="20002"/>
                    </a:ext>
                  </a:extLst>
                </a:gridCol>
                <a:gridCol w="1378400">
                  <a:extLst>
                    <a:ext uri="{9D8B030D-6E8A-4147-A177-3AD203B41FA5}">
                      <a16:colId xmlns:a16="http://schemas.microsoft.com/office/drawing/2014/main" val="20003"/>
                    </a:ext>
                  </a:extLst>
                </a:gridCol>
                <a:gridCol w="1082050">
                  <a:extLst>
                    <a:ext uri="{9D8B030D-6E8A-4147-A177-3AD203B41FA5}">
                      <a16:colId xmlns:a16="http://schemas.microsoft.com/office/drawing/2014/main" val="20004"/>
                    </a:ext>
                  </a:extLst>
                </a:gridCol>
                <a:gridCol w="1918125">
                  <a:extLst>
                    <a:ext uri="{9D8B030D-6E8A-4147-A177-3AD203B41FA5}">
                      <a16:colId xmlns:a16="http://schemas.microsoft.com/office/drawing/2014/main" val="20005"/>
                    </a:ext>
                  </a:extLst>
                </a:gridCol>
                <a:gridCol w="1092625">
                  <a:extLst>
                    <a:ext uri="{9D8B030D-6E8A-4147-A177-3AD203B41FA5}">
                      <a16:colId xmlns:a16="http://schemas.microsoft.com/office/drawing/2014/main" val="20006"/>
                    </a:ext>
                  </a:extLst>
                </a:gridCol>
              </a:tblGrid>
              <a:tr h="374400">
                <a:tc>
                  <a:txBody>
                    <a:bodyPr/>
                    <a:lstStyle/>
                    <a:p>
                      <a:pPr marL="0" lvl="0" indent="0" algn="l" rtl="0">
                        <a:spcBef>
                          <a:spcPts val="0"/>
                        </a:spcBef>
                        <a:spcAft>
                          <a:spcPts val="0"/>
                        </a:spcAft>
                        <a:buNone/>
                      </a:pPr>
                      <a:endParaRPr/>
                    </a:p>
                  </a:txBody>
                  <a:tcPr marL="91425" marR="0" marT="0" marB="0">
                    <a:lnL w="9525" cap="flat" cmpd="sng">
                      <a:solidFill>
                        <a:schemeClr val="dk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lt1"/>
                          </a:solidFill>
                        </a:rPr>
                        <a:t>Lesson Title </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CMS</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PONT</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GW</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C3</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ACS</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extLst>
                  <a:ext uri="{0D108BD9-81ED-4DB2-BD59-A6C34878D82A}">
                    <a16:rowId xmlns:a16="http://schemas.microsoft.com/office/drawing/2014/main" val="10000"/>
                  </a:ext>
                </a:extLst>
              </a:tr>
              <a:tr h="864450">
                <a:tc>
                  <a:txBody>
                    <a:bodyPr/>
                    <a:lstStyle/>
                    <a:p>
                      <a:pPr marL="0" lvl="0" indent="0" algn="l" rtl="0">
                        <a:spcBef>
                          <a:spcPts val="0"/>
                        </a:spcBef>
                        <a:spcAft>
                          <a:spcPts val="0"/>
                        </a:spcAft>
                        <a:buNone/>
                      </a:pPr>
                      <a:r>
                        <a:rPr lang="en-US" sz="2000" b="1"/>
                        <a:t>7</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Communication with patients and Caregivers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Patient and family communication</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Interpersonal and relationship-building</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Patient and family capacity building</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Facilitation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Cultural and Linguistic Humility </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Communication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Evidenced-based care</a:t>
                      </a:r>
                      <a:endParaRPr sz="900">
                        <a:solidFill>
                          <a:schemeClr val="dk1"/>
                        </a:solidFill>
                      </a:endParaRPr>
                    </a:p>
                    <a:p>
                      <a:pPr marL="457200" lvl="0" indent="0" algn="l" rtl="0">
                        <a:spcBef>
                          <a:spcPts val="0"/>
                        </a:spcBef>
                        <a:spcAft>
                          <a:spcPts val="0"/>
                        </a:spcAft>
                        <a:buNone/>
                      </a:pPr>
                      <a:endParaRPr sz="900">
                        <a:solidFill>
                          <a:schemeClr val="dk1"/>
                        </a:solidFill>
                      </a:endParaRPr>
                    </a:p>
                    <a:p>
                      <a:pPr marL="457200" lvl="0" indent="0" algn="l" rtl="0">
                        <a:spcBef>
                          <a:spcPts val="0"/>
                        </a:spcBef>
                        <a:spcAft>
                          <a:spcPts val="0"/>
                        </a:spcAft>
                        <a:buNone/>
                      </a:pPr>
                      <a:r>
                        <a:rPr lang="en-US" sz="900">
                          <a:solidFill>
                            <a:schemeClr val="dk1"/>
                          </a:solidFill>
                        </a:rPr>
                        <a:t>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communication skills</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Interpersonal and Relationship-Building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Communication Skills</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Communication/Interpersonal Skills </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Client and Care Team Interaction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864450">
                <a:tc>
                  <a:txBody>
                    <a:bodyPr/>
                    <a:lstStyle/>
                    <a:p>
                      <a:pPr marL="0" lvl="0" indent="0" algn="l" rtl="0">
                        <a:spcBef>
                          <a:spcPts val="0"/>
                        </a:spcBef>
                        <a:spcAft>
                          <a:spcPts val="0"/>
                        </a:spcAft>
                        <a:buNone/>
                      </a:pPr>
                      <a:r>
                        <a:rPr lang="en-US" sz="2000" b="1"/>
                        <a:t>8</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Shared Decision-Making with Patients and Caregivers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Patient and family communication</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Interpersonal and relationship-building</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patient and family capacity building</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Facilitation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Communication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Prevention, screening and assessment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Treatment, care planning and intervention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Psychosocial assessment and intervention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Survivorship</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communication skills</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lnSpc>
                          <a:spcPct val="110000"/>
                        </a:lnSpc>
                        <a:spcBef>
                          <a:spcPts val="0"/>
                        </a:spcBef>
                        <a:spcAft>
                          <a:spcPts val="0"/>
                        </a:spcAft>
                        <a:buClr>
                          <a:schemeClr val="dk1"/>
                        </a:buClr>
                        <a:buSzPts val="900"/>
                        <a:buChar char="●"/>
                      </a:pPr>
                      <a:r>
                        <a:rPr lang="en-US" sz="900">
                          <a:solidFill>
                            <a:schemeClr val="dk1"/>
                          </a:solidFill>
                        </a:rPr>
                        <a:t>Communication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Relationship-Building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Capacity building skills</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 Coordination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Client and Care Team Interaction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Communication/Interpersonal Skills</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70475">
                <a:tc>
                  <a:txBody>
                    <a:bodyPr/>
                    <a:lstStyle/>
                    <a:p>
                      <a:pPr marL="0" lvl="0" indent="0" algn="l" rtl="0">
                        <a:spcBef>
                          <a:spcPts val="0"/>
                        </a:spcBef>
                        <a:spcAft>
                          <a:spcPts val="0"/>
                        </a:spcAft>
                        <a:buNone/>
                      </a:pPr>
                      <a:r>
                        <a:rPr lang="en-US" sz="2000" b="1"/>
                        <a:t>9</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1F1F1F"/>
                          </a:solidFill>
                        </a:rPr>
                        <a:t>Patient Advocacy</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Patient Advocacy</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Advocacy</a:t>
                      </a:r>
                      <a:endParaRPr sz="900">
                        <a:solidFill>
                          <a:schemeClr val="dk1"/>
                        </a:solidFill>
                      </a:endParaRPr>
                    </a:p>
                    <a:p>
                      <a:pPr marL="45720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Communication skills</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Advocacy Skills</a:t>
                      </a:r>
                      <a:endParaRPr sz="900">
                        <a:solidFill>
                          <a:schemeClr val="dk1"/>
                        </a:solidFill>
                      </a:endParaRPr>
                    </a:p>
                    <a:p>
                      <a:pPr marL="57150" marR="179917" lvl="0" indent="-57150" algn="l" rtl="0">
                        <a:spcBef>
                          <a:spcPts val="0"/>
                        </a:spcBef>
                        <a:spcAft>
                          <a:spcPts val="0"/>
                        </a:spcAft>
                        <a:buClr>
                          <a:schemeClr val="dk1"/>
                        </a:buClr>
                        <a:buSzPts val="900"/>
                        <a:buChar char="●"/>
                      </a:pPr>
                      <a:r>
                        <a:rPr lang="en-US" sz="900">
                          <a:solidFill>
                            <a:schemeClr val="dk1"/>
                          </a:solidFill>
                        </a:rPr>
                        <a:t>Capacity building skills</a:t>
                      </a:r>
                      <a:endParaRPr sz="900">
                        <a:solidFill>
                          <a:schemeClr val="dk1"/>
                        </a:solidFill>
                      </a:endParaRPr>
                    </a:p>
                    <a:p>
                      <a:pPr marL="57150" marR="179917" lvl="0" indent="-57150" algn="l" rtl="0">
                        <a:spcBef>
                          <a:spcPts val="0"/>
                        </a:spcBef>
                        <a:spcAft>
                          <a:spcPts val="0"/>
                        </a:spcAft>
                        <a:buClr>
                          <a:schemeClr val="dk1"/>
                        </a:buClr>
                        <a:buSzPts val="900"/>
                        <a:buChar char="●"/>
                      </a:pPr>
                      <a:r>
                        <a:rPr lang="en-US" sz="900">
                          <a:solidFill>
                            <a:schemeClr val="dk1"/>
                          </a:solidFill>
                        </a:rPr>
                        <a:t>Interpersonal and Relationship-Building Skills</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 Coordination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Systems-Based Practice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1111450">
                <a:tc>
                  <a:txBody>
                    <a:bodyPr/>
                    <a:lstStyle/>
                    <a:p>
                      <a:pPr marL="0" lvl="0" indent="0" algn="l" rtl="0">
                        <a:spcBef>
                          <a:spcPts val="0"/>
                        </a:spcBef>
                        <a:spcAft>
                          <a:spcPts val="0"/>
                        </a:spcAft>
                        <a:buNone/>
                      </a:pPr>
                      <a:r>
                        <a:rPr lang="en-US" sz="2000" b="1"/>
                        <a:t>10</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1F1F1F"/>
                          </a:solidFill>
                        </a:rPr>
                        <a:t>Strengths-based Individual and Community Assessments to Address Barriers to Care</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Interpersonal and relationship-building</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Patient and family capacity building</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Service coordination and systems navigation</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Facilitation</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Individual and Community Assessment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Prevention, Screening and Assessment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Treatment, Care Planning and Intervention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Psychosocial Assessment and Intervention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Survivorship</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End of Life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Evidence-Based care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Interpersonal and communication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Interprofessional collaboration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Interpersonal and relationship-building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Capacity building skills         </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 Individual and community assessment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Outreach Skills</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 Coordination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Systems-Based Practice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Communication/Interpersonal Skills</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76" name="Google Shape;476;g303398237d2_0_1641"/>
          <p:cNvSpPr txBox="1"/>
          <p:nvPr/>
        </p:nvSpPr>
        <p:spPr>
          <a:xfrm>
            <a:off x="941925" y="5543300"/>
            <a:ext cx="8284500" cy="430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rgbClr val="000000"/>
              </a:buClr>
              <a:buSzPts val="1000"/>
              <a:buFont typeface="Arial"/>
              <a:buNone/>
            </a:pPr>
            <a:r>
              <a:rPr lang="en-US" sz="1000" i="1">
                <a:solidFill>
                  <a:schemeClr val="lt1"/>
                </a:solidFill>
              </a:rPr>
              <a:t>Source: Community Health Worker Core Consensus Project, 2022, Franklin et al., 2022, Pratt-Chapman et al., 2015, Varanasi et al., 2024</a:t>
            </a:r>
            <a:endParaRPr sz="1000" i="1">
              <a:solidFill>
                <a:schemeClr val="lt1"/>
              </a:solidFill>
            </a:endParaRPr>
          </a:p>
          <a:p>
            <a:pPr marL="0" marR="0" lvl="0" indent="0" algn="r" rtl="0">
              <a:lnSpc>
                <a:spcPct val="100000"/>
              </a:lnSpc>
              <a:spcBef>
                <a:spcPts val="0"/>
              </a:spcBef>
              <a:spcAft>
                <a:spcPts val="0"/>
              </a:spcAft>
              <a:buClr>
                <a:srgbClr val="000000"/>
              </a:buClr>
              <a:buSzPts val="1000"/>
              <a:buFont typeface="Arial"/>
              <a:buNone/>
            </a:pPr>
            <a:endParaRPr sz="1200" i="1">
              <a:solidFill>
                <a:srgbClr val="80808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311243637ed_3_17"/>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500"/>
              <a:t>Competency Alignment</a:t>
            </a:r>
            <a:endParaRPr sz="3200"/>
          </a:p>
        </p:txBody>
      </p:sp>
      <p:graphicFrame>
        <p:nvGraphicFramePr>
          <p:cNvPr id="483" name="Google Shape;483;g311243637ed_3_17"/>
          <p:cNvGraphicFramePr/>
          <p:nvPr/>
        </p:nvGraphicFramePr>
        <p:xfrm>
          <a:off x="96375" y="545500"/>
          <a:ext cx="9047500" cy="3964910"/>
        </p:xfrm>
        <a:graphic>
          <a:graphicData uri="http://schemas.openxmlformats.org/drawingml/2006/table">
            <a:tbl>
              <a:tblPr>
                <a:noFill/>
                <a:tableStyleId>{F3B2A899-C401-4566-B101-A7F0D9CDBA45}</a:tableStyleId>
              </a:tblPr>
              <a:tblGrid>
                <a:gridCol w="415350">
                  <a:extLst>
                    <a:ext uri="{9D8B030D-6E8A-4147-A177-3AD203B41FA5}">
                      <a16:colId xmlns:a16="http://schemas.microsoft.com/office/drawing/2014/main" val="20000"/>
                    </a:ext>
                  </a:extLst>
                </a:gridCol>
                <a:gridCol w="1635500">
                  <a:extLst>
                    <a:ext uri="{9D8B030D-6E8A-4147-A177-3AD203B41FA5}">
                      <a16:colId xmlns:a16="http://schemas.microsoft.com/office/drawing/2014/main" val="20001"/>
                    </a:ext>
                  </a:extLst>
                </a:gridCol>
                <a:gridCol w="1525450">
                  <a:extLst>
                    <a:ext uri="{9D8B030D-6E8A-4147-A177-3AD203B41FA5}">
                      <a16:colId xmlns:a16="http://schemas.microsoft.com/office/drawing/2014/main" val="20002"/>
                    </a:ext>
                  </a:extLst>
                </a:gridCol>
                <a:gridCol w="1367800">
                  <a:extLst>
                    <a:ext uri="{9D8B030D-6E8A-4147-A177-3AD203B41FA5}">
                      <a16:colId xmlns:a16="http://schemas.microsoft.com/office/drawing/2014/main" val="20003"/>
                    </a:ext>
                  </a:extLst>
                </a:gridCol>
                <a:gridCol w="1367800">
                  <a:extLst>
                    <a:ext uri="{9D8B030D-6E8A-4147-A177-3AD203B41FA5}">
                      <a16:colId xmlns:a16="http://schemas.microsoft.com/office/drawing/2014/main" val="20004"/>
                    </a:ext>
                  </a:extLst>
                </a:gridCol>
                <a:gridCol w="1367800">
                  <a:extLst>
                    <a:ext uri="{9D8B030D-6E8A-4147-A177-3AD203B41FA5}">
                      <a16:colId xmlns:a16="http://schemas.microsoft.com/office/drawing/2014/main" val="20005"/>
                    </a:ext>
                  </a:extLst>
                </a:gridCol>
                <a:gridCol w="1367800">
                  <a:extLst>
                    <a:ext uri="{9D8B030D-6E8A-4147-A177-3AD203B41FA5}">
                      <a16:colId xmlns:a16="http://schemas.microsoft.com/office/drawing/2014/main" val="20006"/>
                    </a:ext>
                  </a:extLst>
                </a:gridCol>
              </a:tblGrid>
              <a:tr h="480250">
                <a:tc>
                  <a:txBody>
                    <a:bodyPr/>
                    <a:lstStyle/>
                    <a:p>
                      <a:pPr marL="0" lvl="0" indent="0" algn="l" rtl="0">
                        <a:spcBef>
                          <a:spcPts val="0"/>
                        </a:spcBef>
                        <a:spcAft>
                          <a:spcPts val="0"/>
                        </a:spcAft>
                        <a:buNone/>
                      </a:pPr>
                      <a:endParaRPr/>
                    </a:p>
                  </a:txBody>
                  <a:tcPr marL="91425" marR="0" marT="0" marB="0">
                    <a:lnL w="9525" cap="flat" cmpd="sng">
                      <a:solidFill>
                        <a:schemeClr val="dk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lt1"/>
                          </a:solidFill>
                        </a:rPr>
                        <a:t>Lesson Title </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CMS</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PONT</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GW</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C3</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900" b="1">
                          <a:solidFill>
                            <a:schemeClr val="lt1"/>
                          </a:solidFill>
                        </a:rPr>
                        <a:t>ACS</a:t>
                      </a:r>
                      <a:endParaRPr sz="1900" b="1">
                        <a:solidFill>
                          <a:schemeClr val="lt1"/>
                        </a:solidFill>
                      </a:endParaRPr>
                    </a:p>
                  </a:txBody>
                  <a:tcPr marL="91425" marR="0"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extLst>
                  <a:ext uri="{0D108BD9-81ED-4DB2-BD59-A6C34878D82A}">
                    <a16:rowId xmlns:a16="http://schemas.microsoft.com/office/drawing/2014/main" val="10000"/>
                  </a:ext>
                </a:extLst>
              </a:tr>
              <a:tr h="864450">
                <a:tc>
                  <a:txBody>
                    <a:bodyPr/>
                    <a:lstStyle/>
                    <a:p>
                      <a:pPr marL="0" lvl="0" indent="0" algn="l" rtl="0">
                        <a:spcBef>
                          <a:spcPts val="0"/>
                        </a:spcBef>
                        <a:spcAft>
                          <a:spcPts val="0"/>
                        </a:spcAft>
                        <a:buNone/>
                      </a:pPr>
                      <a:r>
                        <a:rPr lang="en-US" sz="2000" b="1"/>
                        <a:t>11</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1F1F1F"/>
                          </a:solidFill>
                        </a:rPr>
                        <a:t>Ethics and Patient Rights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Professionalism and Ethical Conduct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Ethics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Operational Management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Patient care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Professionalism</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Professional Skills and Conduct     </a:t>
                      </a:r>
                      <a:endParaRPr sz="900">
                        <a:solidFill>
                          <a:schemeClr val="dk1"/>
                        </a:solidFill>
                      </a:endParaRPr>
                    </a:p>
                    <a:p>
                      <a:pPr marL="18288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Ethical, Cultural, Legal and Professional Issues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Systems-Based Practice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713175">
                <a:tc>
                  <a:txBody>
                    <a:bodyPr/>
                    <a:lstStyle/>
                    <a:p>
                      <a:pPr marL="0" lvl="0" indent="0" algn="l" rtl="0">
                        <a:spcBef>
                          <a:spcPts val="0"/>
                        </a:spcBef>
                        <a:spcAft>
                          <a:spcPts val="0"/>
                        </a:spcAft>
                        <a:buNone/>
                      </a:pPr>
                      <a:r>
                        <a:rPr lang="en-US" sz="2000" b="1"/>
                        <a:t>12</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1F1F1F"/>
                          </a:solidFill>
                        </a:rPr>
                        <a:t>Program Evaluation and Quality Improvement</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Service Coordination and Systems Navigation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Individual and Community Assessment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interdisciplinary and Interorganizational Collaboration</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Operational Management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Practice Evaluation and Quality Improvement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Practice-Based Learning and Improvement</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Professionalism</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Personal and Professional Development</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114300" lvl="0" indent="-57150" algn="l" rtl="0">
                        <a:spcBef>
                          <a:spcPts val="0"/>
                        </a:spcBef>
                        <a:spcAft>
                          <a:spcPts val="0"/>
                        </a:spcAft>
                        <a:buClr>
                          <a:schemeClr val="dk1"/>
                        </a:buClr>
                        <a:buSzPts val="900"/>
                        <a:buChar char="●"/>
                      </a:pPr>
                      <a:r>
                        <a:rPr lang="en-US" sz="900">
                          <a:solidFill>
                            <a:schemeClr val="dk1"/>
                          </a:solidFill>
                        </a:rPr>
                        <a:t>Evaluation and Research Skills</a:t>
                      </a:r>
                      <a:endParaRPr sz="900">
                        <a:solidFill>
                          <a:schemeClr val="dk1"/>
                        </a:solidFill>
                      </a:endParaRPr>
                    </a:p>
                    <a:p>
                      <a:pPr marL="114300" lvl="0" indent="-57150" algn="l" rtl="0">
                        <a:spcBef>
                          <a:spcPts val="0"/>
                        </a:spcBef>
                        <a:spcAft>
                          <a:spcPts val="0"/>
                        </a:spcAft>
                        <a:buClr>
                          <a:schemeClr val="dk1"/>
                        </a:buClr>
                        <a:buSzPts val="900"/>
                        <a:buChar char="●"/>
                      </a:pPr>
                      <a:r>
                        <a:rPr lang="en-US" sz="900">
                          <a:solidFill>
                            <a:schemeClr val="dk1"/>
                          </a:solidFill>
                        </a:rPr>
                        <a:t>Professional Skills and Conduct</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Practice-Based Learning</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Patient Care Coordination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70475">
                <a:tc>
                  <a:txBody>
                    <a:bodyPr/>
                    <a:lstStyle/>
                    <a:p>
                      <a:pPr marL="0" lvl="0" indent="0" algn="l" rtl="0">
                        <a:spcBef>
                          <a:spcPts val="0"/>
                        </a:spcBef>
                        <a:spcAft>
                          <a:spcPts val="0"/>
                        </a:spcAft>
                        <a:buNone/>
                      </a:pPr>
                      <a:r>
                        <a:rPr lang="en-US" sz="2000" b="1"/>
                        <a:t>13</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1F1F1F"/>
                          </a:solidFill>
                        </a:rPr>
                        <a:t>Clinical Trials</a:t>
                      </a:r>
                      <a:endParaRPr sz="1200" b="1">
                        <a:solidFill>
                          <a:schemeClr val="dk2"/>
                        </a:solidFill>
                      </a:endParaRPr>
                    </a:p>
                  </a:txBody>
                  <a:tcPr marL="91425" marR="91425"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marR="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p>
                      <a:pPr marL="57150" marR="0" lvl="0" indent="-57150" algn="l" rtl="0">
                        <a:spcBef>
                          <a:spcPts val="0"/>
                        </a:spcBef>
                        <a:spcAft>
                          <a:spcPts val="0"/>
                        </a:spcAft>
                        <a:buClr>
                          <a:schemeClr val="dk1"/>
                        </a:buClr>
                        <a:buSzPts val="900"/>
                        <a:buChar char="●"/>
                      </a:pPr>
                      <a:r>
                        <a:rPr lang="en-US" sz="900">
                          <a:solidFill>
                            <a:schemeClr val="dk1"/>
                          </a:solidFill>
                        </a:rPr>
                        <a:t>Service Coordination and Systems Navigation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Survivorship</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Evidence-based care</a:t>
                      </a:r>
                      <a:endParaRPr sz="900">
                        <a:solidFill>
                          <a:schemeClr val="dk1"/>
                        </a:solidFill>
                      </a:endParaRPr>
                    </a:p>
                    <a:p>
                      <a:pPr marL="457200" lvl="0" indent="0" algn="l" rtl="0">
                        <a:spcBef>
                          <a:spcPts val="0"/>
                        </a:spcBef>
                        <a:spcAft>
                          <a:spcPts val="0"/>
                        </a:spcAft>
                        <a:buNone/>
                      </a:pPr>
                      <a:r>
                        <a:rPr lang="en-US" sz="900">
                          <a:solidFill>
                            <a:schemeClr val="dk1"/>
                          </a:solidFill>
                        </a:rPr>
                        <a:t> </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Knowledge of Practice</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Interprofessional collaboration</a:t>
                      </a:r>
                      <a:endParaRPr sz="900">
                        <a:solidFill>
                          <a:schemeClr val="dk1"/>
                        </a:solidFill>
                      </a:endParaRPr>
                    </a:p>
                    <a:p>
                      <a:pPr marL="0" lvl="0" indent="0" algn="l" rtl="0">
                        <a:spcBef>
                          <a:spcPts val="0"/>
                        </a:spcBef>
                        <a:spcAft>
                          <a:spcPts val="0"/>
                        </a:spcAft>
                        <a:buNone/>
                      </a:pP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Service Coordination and Navigation Skills</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57150" lvl="0" indent="-57150" algn="l" rtl="0">
                        <a:spcBef>
                          <a:spcPts val="0"/>
                        </a:spcBef>
                        <a:spcAft>
                          <a:spcPts val="0"/>
                        </a:spcAft>
                        <a:buClr>
                          <a:schemeClr val="dk1"/>
                        </a:buClr>
                        <a:buSzPts val="900"/>
                        <a:buChar char="●"/>
                      </a:pPr>
                      <a:r>
                        <a:rPr lang="en-US" sz="900">
                          <a:solidFill>
                            <a:schemeClr val="dk1"/>
                          </a:solidFill>
                        </a:rPr>
                        <a:t>Health Knowledge </a:t>
                      </a:r>
                      <a:endParaRPr sz="900">
                        <a:solidFill>
                          <a:schemeClr val="dk1"/>
                        </a:solidFill>
                      </a:endParaRPr>
                    </a:p>
                    <a:p>
                      <a:pPr marL="57150" lvl="0" indent="-57150" algn="l" rtl="0">
                        <a:spcBef>
                          <a:spcPts val="0"/>
                        </a:spcBef>
                        <a:spcAft>
                          <a:spcPts val="0"/>
                        </a:spcAft>
                        <a:buClr>
                          <a:schemeClr val="dk1"/>
                        </a:buClr>
                        <a:buSzPts val="900"/>
                        <a:buChar char="●"/>
                      </a:pPr>
                      <a:r>
                        <a:rPr lang="en-US" sz="900">
                          <a:solidFill>
                            <a:schemeClr val="dk1"/>
                          </a:solidFill>
                        </a:rPr>
                        <a:t>Patient Care Coordination</a:t>
                      </a:r>
                      <a:endParaRPr sz="900">
                        <a:solidFill>
                          <a:schemeClr val="dk1"/>
                        </a:solidFill>
                      </a:endParaRPr>
                    </a:p>
                  </a:txBody>
                  <a:tcPr marL="45700"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1111450">
                <a:tc>
                  <a:txBody>
                    <a:bodyPr/>
                    <a:lstStyle/>
                    <a:p>
                      <a:pPr marL="0" lvl="0" indent="0" algn="l" rtl="0">
                        <a:spcBef>
                          <a:spcPts val="0"/>
                        </a:spcBef>
                        <a:spcAft>
                          <a:spcPts val="0"/>
                        </a:spcAft>
                        <a:buNone/>
                      </a:pPr>
                      <a:r>
                        <a:rPr lang="en-US" sz="2000" b="1"/>
                        <a:t>14</a:t>
                      </a:r>
                      <a:endParaRPr sz="2000" b="1"/>
                    </a:p>
                  </a:txBody>
                  <a:tcPr marL="91425" marR="0"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Value of Patient Navigation</a:t>
                      </a:r>
                      <a:endParaRPr sz="1200" b="1">
                        <a:solidFill>
                          <a:schemeClr val="dk2"/>
                        </a:solidFill>
                      </a:endParaRPr>
                    </a:p>
                  </a:txBody>
                  <a:tcPr marL="91425" marR="91425"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57150" algn="l" rtl="0">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txBody>
                  <a:tcPr marL="91425"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57150" algn="l" rtl="0">
                        <a:spcBef>
                          <a:spcPts val="0"/>
                        </a:spcBef>
                        <a:spcAft>
                          <a:spcPts val="0"/>
                        </a:spcAft>
                        <a:buClr>
                          <a:schemeClr val="dk1"/>
                        </a:buClr>
                        <a:buSzPts val="900"/>
                        <a:buChar char="●"/>
                      </a:pPr>
                      <a:r>
                        <a:rPr lang="en-US" sz="900">
                          <a:solidFill>
                            <a:schemeClr val="dk1"/>
                          </a:solidFill>
                        </a:rPr>
                        <a:t>Knowledge</a:t>
                      </a:r>
                      <a:endParaRPr sz="900">
                        <a:solidFill>
                          <a:schemeClr val="dk1"/>
                        </a:solidFill>
                      </a:endParaRPr>
                    </a:p>
                    <a:p>
                      <a:pPr marL="0" lvl="0" indent="-57150" algn="l" rtl="0">
                        <a:spcBef>
                          <a:spcPts val="0"/>
                        </a:spcBef>
                        <a:spcAft>
                          <a:spcPts val="0"/>
                        </a:spcAft>
                        <a:buClr>
                          <a:schemeClr val="dk1"/>
                        </a:buClr>
                        <a:buSzPts val="900"/>
                        <a:buChar char="●"/>
                      </a:pPr>
                      <a:r>
                        <a:rPr lang="en-US" sz="900">
                          <a:solidFill>
                            <a:schemeClr val="dk1"/>
                          </a:solidFill>
                        </a:rPr>
                        <a:t>Operational Management</a:t>
                      </a:r>
                      <a:endParaRPr sz="900">
                        <a:solidFill>
                          <a:schemeClr val="dk1"/>
                        </a:solidFill>
                      </a:endParaRPr>
                    </a:p>
                  </a:txBody>
                  <a:tcPr marL="91425"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57150" algn="l" rtl="0">
                        <a:spcBef>
                          <a:spcPts val="0"/>
                        </a:spcBef>
                        <a:spcAft>
                          <a:spcPts val="0"/>
                        </a:spcAft>
                        <a:buClr>
                          <a:schemeClr val="dk1"/>
                        </a:buClr>
                        <a:buSzPts val="900"/>
                        <a:buChar char="●"/>
                      </a:pPr>
                      <a:r>
                        <a:rPr lang="en-US" sz="900">
                          <a:solidFill>
                            <a:schemeClr val="dk1"/>
                          </a:solidFill>
                        </a:rPr>
                        <a:t>Knowledge of practice</a:t>
                      </a:r>
                      <a:endParaRPr sz="900">
                        <a:solidFill>
                          <a:schemeClr val="dk1"/>
                        </a:solidFill>
                      </a:endParaRPr>
                    </a:p>
                  </a:txBody>
                  <a:tcPr marL="91425"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57150" algn="l" rtl="0">
                        <a:lnSpc>
                          <a:spcPct val="110000"/>
                        </a:lnSpc>
                        <a:spcBef>
                          <a:spcPts val="0"/>
                        </a:spcBef>
                        <a:spcAft>
                          <a:spcPts val="0"/>
                        </a:spcAft>
                        <a:buClr>
                          <a:schemeClr val="dk1"/>
                        </a:buClr>
                        <a:buSzPts val="900"/>
                        <a:buChar char="●"/>
                      </a:pPr>
                      <a:r>
                        <a:rPr lang="en-US" sz="900">
                          <a:solidFill>
                            <a:schemeClr val="dk1"/>
                          </a:solidFill>
                        </a:rPr>
                        <a:t>​Knowledge Base</a:t>
                      </a:r>
                      <a:endParaRPr sz="900">
                        <a:solidFill>
                          <a:schemeClr val="dk1"/>
                        </a:solidFill>
                      </a:endParaRPr>
                    </a:p>
                    <a:p>
                      <a:pPr marL="0" lvl="0" indent="-57150" algn="l" rtl="0">
                        <a:lnSpc>
                          <a:spcPct val="110000"/>
                        </a:lnSpc>
                        <a:spcBef>
                          <a:spcPts val="0"/>
                        </a:spcBef>
                        <a:spcAft>
                          <a:spcPts val="0"/>
                        </a:spcAft>
                        <a:buClr>
                          <a:schemeClr val="dk1"/>
                        </a:buClr>
                        <a:buSzPts val="900"/>
                        <a:buChar char="●"/>
                      </a:pPr>
                      <a:r>
                        <a:rPr lang="en-US" sz="900">
                          <a:solidFill>
                            <a:schemeClr val="dk1"/>
                          </a:solidFill>
                        </a:rPr>
                        <a:t>Professional Skills and Conduct</a:t>
                      </a:r>
                      <a:endParaRPr sz="900">
                        <a:solidFill>
                          <a:schemeClr val="dk1"/>
                        </a:solidFill>
                      </a:endParaRPr>
                    </a:p>
                    <a:p>
                      <a:pPr marL="0" lvl="0" indent="0" algn="l" rtl="0">
                        <a:spcBef>
                          <a:spcPts val="2800"/>
                        </a:spcBef>
                        <a:spcAft>
                          <a:spcPts val="0"/>
                        </a:spcAft>
                        <a:buNone/>
                      </a:pPr>
                      <a:endParaRPr sz="900">
                        <a:solidFill>
                          <a:schemeClr val="dk1"/>
                        </a:solidFill>
                      </a:endParaRPr>
                    </a:p>
                  </a:txBody>
                  <a:tcPr marL="91425"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57150" algn="l" rtl="0">
                        <a:spcBef>
                          <a:spcPts val="0"/>
                        </a:spcBef>
                        <a:spcAft>
                          <a:spcPts val="0"/>
                        </a:spcAft>
                        <a:buClr>
                          <a:schemeClr val="dk1"/>
                        </a:buClr>
                        <a:buSzPts val="900"/>
                        <a:buChar char="●"/>
                      </a:pPr>
                      <a:r>
                        <a:rPr lang="en-US" sz="900">
                          <a:solidFill>
                            <a:schemeClr val="dk1"/>
                          </a:solidFill>
                        </a:rPr>
                        <a:t>Health Knowledge</a:t>
                      </a:r>
                      <a:endParaRPr sz="900">
                        <a:solidFill>
                          <a:schemeClr val="dk1"/>
                        </a:solidFill>
                      </a:endParaRPr>
                    </a:p>
                  </a:txBody>
                  <a:tcPr marL="91425" marR="0" marT="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84" name="Google Shape;484;g311243637ed_3_17"/>
          <p:cNvSpPr txBox="1"/>
          <p:nvPr/>
        </p:nvSpPr>
        <p:spPr>
          <a:xfrm>
            <a:off x="941925" y="5543300"/>
            <a:ext cx="8284500" cy="430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rgbClr val="000000"/>
              </a:buClr>
              <a:buSzPts val="1000"/>
              <a:buFont typeface="Arial"/>
              <a:buNone/>
            </a:pPr>
            <a:r>
              <a:rPr lang="en-US" sz="1000" i="1">
                <a:solidFill>
                  <a:schemeClr val="lt1"/>
                </a:solidFill>
              </a:rPr>
              <a:t>Source: Community Health Worker Core Consensus Project, 2022, Franklin et al., 2022, Pratt-Chapman et al., 2015, Varanasi et al., 2024</a:t>
            </a:r>
            <a:endParaRPr sz="1000" i="1">
              <a:solidFill>
                <a:schemeClr val="lt1"/>
              </a:solidFill>
            </a:endParaRPr>
          </a:p>
          <a:p>
            <a:pPr marL="0" marR="0" lvl="0" indent="0" algn="r" rtl="0">
              <a:lnSpc>
                <a:spcPct val="100000"/>
              </a:lnSpc>
              <a:spcBef>
                <a:spcPts val="0"/>
              </a:spcBef>
              <a:spcAft>
                <a:spcPts val="0"/>
              </a:spcAft>
              <a:buClr>
                <a:srgbClr val="000000"/>
              </a:buClr>
              <a:buSzPts val="1000"/>
              <a:buFont typeface="Arial"/>
              <a:buNone/>
            </a:pPr>
            <a:endParaRPr sz="1200" i="1">
              <a:solidFill>
                <a:srgbClr val="80808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31100bc3c92_2_6"/>
          <p:cNvSpPr txBox="1">
            <a:spLocks noGrp="1"/>
          </p:cNvSpPr>
          <p:nvPr>
            <p:ph type="title"/>
          </p:nvPr>
        </p:nvSpPr>
        <p:spPr>
          <a:xfrm>
            <a:off x="342900" y="304800"/>
            <a:ext cx="9343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2024 Revision Committee</a:t>
            </a:r>
            <a:endParaRPr/>
          </a:p>
        </p:txBody>
      </p:sp>
      <p:graphicFrame>
        <p:nvGraphicFramePr>
          <p:cNvPr id="491" name="Google Shape;491;g31100bc3c92_2_6"/>
          <p:cNvGraphicFramePr/>
          <p:nvPr/>
        </p:nvGraphicFramePr>
        <p:xfrm>
          <a:off x="422425" y="1187600"/>
          <a:ext cx="8299150" cy="4261875"/>
        </p:xfrm>
        <a:graphic>
          <a:graphicData uri="http://schemas.openxmlformats.org/drawingml/2006/table">
            <a:tbl>
              <a:tblPr>
                <a:noFill/>
                <a:tableStyleId>{10F9350E-5D82-4501-A46A-53C9210CF8C2}</a:tableStyleId>
              </a:tblPr>
              <a:tblGrid>
                <a:gridCol w="2727375">
                  <a:extLst>
                    <a:ext uri="{9D8B030D-6E8A-4147-A177-3AD203B41FA5}">
                      <a16:colId xmlns:a16="http://schemas.microsoft.com/office/drawing/2014/main" val="20000"/>
                    </a:ext>
                  </a:extLst>
                </a:gridCol>
                <a:gridCol w="5571775">
                  <a:extLst>
                    <a:ext uri="{9D8B030D-6E8A-4147-A177-3AD203B41FA5}">
                      <a16:colId xmlns:a16="http://schemas.microsoft.com/office/drawing/2014/main" val="20001"/>
                    </a:ext>
                  </a:extLst>
                </a:gridCol>
              </a:tblGrid>
              <a:tr h="284125">
                <a:tc>
                  <a:txBody>
                    <a:bodyPr/>
                    <a:lstStyle/>
                    <a:p>
                      <a:pPr marL="0" lvl="0" indent="0" algn="l" rtl="0">
                        <a:spcBef>
                          <a:spcPts val="0"/>
                        </a:spcBef>
                        <a:spcAft>
                          <a:spcPts val="0"/>
                        </a:spcAft>
                        <a:buNone/>
                      </a:pPr>
                      <a:r>
                        <a:rPr lang="en-US" sz="1300">
                          <a:solidFill>
                            <a:schemeClr val="dk1"/>
                          </a:solidFill>
                        </a:rPr>
                        <a:t>Alex Hurst, MHA</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National Council for Mental Wellbeing</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0"/>
                  </a:ext>
                </a:extLst>
              </a:tr>
              <a:tr h="284125">
                <a:tc>
                  <a:txBody>
                    <a:bodyPr/>
                    <a:lstStyle/>
                    <a:p>
                      <a:pPr marL="0" lvl="0" indent="0" algn="l" rtl="0">
                        <a:spcBef>
                          <a:spcPts val="0"/>
                        </a:spcBef>
                        <a:spcAft>
                          <a:spcPts val="0"/>
                        </a:spcAft>
                        <a:buNone/>
                      </a:pPr>
                      <a:r>
                        <a:rPr lang="en-US" sz="1300">
                          <a:solidFill>
                            <a:schemeClr val="dk1"/>
                          </a:solidFill>
                        </a:rPr>
                        <a:t>Erika Bergeron, MPH</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Gallaudet University</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1"/>
                  </a:ext>
                </a:extLst>
              </a:tr>
              <a:tr h="284125">
                <a:tc>
                  <a:txBody>
                    <a:bodyPr/>
                    <a:lstStyle/>
                    <a:p>
                      <a:pPr marL="0" lvl="0" indent="0" algn="l" rtl="0">
                        <a:spcBef>
                          <a:spcPts val="0"/>
                        </a:spcBef>
                        <a:spcAft>
                          <a:spcPts val="0"/>
                        </a:spcAft>
                        <a:buNone/>
                      </a:pPr>
                      <a:r>
                        <a:rPr lang="en-US" sz="1300">
                          <a:solidFill>
                            <a:schemeClr val="dk1"/>
                          </a:solidFill>
                        </a:rPr>
                        <a:t>Flint Huffman, MEd</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National LGBT Cancer Network</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2"/>
                  </a:ext>
                </a:extLst>
              </a:tr>
              <a:tr h="284125">
                <a:tc>
                  <a:txBody>
                    <a:bodyPr/>
                    <a:lstStyle/>
                    <a:p>
                      <a:pPr marL="0" lvl="0" indent="0" algn="l" rtl="0">
                        <a:spcBef>
                          <a:spcPts val="0"/>
                        </a:spcBef>
                        <a:spcAft>
                          <a:spcPts val="0"/>
                        </a:spcAft>
                        <a:buNone/>
                      </a:pPr>
                      <a:r>
                        <a:rPr lang="en-US" sz="1300">
                          <a:solidFill>
                            <a:schemeClr val="dk1"/>
                          </a:solidFill>
                        </a:rPr>
                        <a:t>Janette Merrill, HDA, CHES</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American Society of Clinical Oncology</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3"/>
                  </a:ext>
                </a:extLst>
              </a:tr>
              <a:tr h="284125">
                <a:tc>
                  <a:txBody>
                    <a:bodyPr/>
                    <a:lstStyle/>
                    <a:p>
                      <a:pPr marL="0" lvl="0" indent="0" algn="l" rtl="0">
                        <a:spcBef>
                          <a:spcPts val="0"/>
                        </a:spcBef>
                        <a:spcAft>
                          <a:spcPts val="0"/>
                        </a:spcAft>
                        <a:buNone/>
                      </a:pPr>
                      <a:r>
                        <a:rPr lang="en-US" sz="1300">
                          <a:solidFill>
                            <a:schemeClr val="dk1"/>
                          </a:solidFill>
                        </a:rPr>
                        <a:t>Jess Quiring, </a:t>
                      </a:r>
                      <a:r>
                        <a:rPr lang="en-US" sz="1300">
                          <a:solidFill>
                            <a:srgbClr val="2D2E33"/>
                          </a:solidFill>
                          <a:uFill>
                            <a:noFill/>
                          </a:uFill>
                          <a:hlinkClick r:id="rId3">
                            <a:extLst>
                              <a:ext uri="{A12FA001-AC4F-418D-AE19-62706E023703}">
                                <ahyp:hlinkClr xmlns:ahyp="http://schemas.microsoft.com/office/drawing/2018/hyperlinkcolor" val="tx"/>
                              </a:ext>
                            </a:extLst>
                          </a:hlinkClick>
                        </a:rPr>
                        <a:t>CN-BA, OPN-CG</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Patient Navigation Advisors</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4"/>
                  </a:ext>
                </a:extLst>
              </a:tr>
              <a:tr h="284125">
                <a:tc>
                  <a:txBody>
                    <a:bodyPr/>
                    <a:lstStyle/>
                    <a:p>
                      <a:pPr marL="0" lvl="0" indent="0" algn="l" rtl="0">
                        <a:spcBef>
                          <a:spcPts val="0"/>
                        </a:spcBef>
                        <a:spcAft>
                          <a:spcPts val="0"/>
                        </a:spcAft>
                        <a:buNone/>
                      </a:pPr>
                      <a:r>
                        <a:rPr lang="en-US" sz="1300">
                          <a:solidFill>
                            <a:schemeClr val="dk1"/>
                          </a:solidFill>
                        </a:rPr>
                        <a:t>Julie McMahon, MPH</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Susan G. Komen</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5"/>
                  </a:ext>
                </a:extLst>
              </a:tr>
              <a:tr h="284125">
                <a:tc>
                  <a:txBody>
                    <a:bodyPr/>
                    <a:lstStyle/>
                    <a:p>
                      <a:pPr marL="0" lvl="0" indent="0" algn="l" rtl="0">
                        <a:spcBef>
                          <a:spcPts val="0"/>
                        </a:spcBef>
                        <a:spcAft>
                          <a:spcPts val="0"/>
                        </a:spcAft>
                        <a:buNone/>
                      </a:pPr>
                      <a:r>
                        <a:rPr lang="en-US" sz="1300">
                          <a:solidFill>
                            <a:schemeClr val="dk1"/>
                          </a:solidFill>
                        </a:rPr>
                        <a:t>Katie Garfield, JD</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Harvard Law School</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6"/>
                  </a:ext>
                </a:extLst>
              </a:tr>
              <a:tr h="284125">
                <a:tc>
                  <a:txBody>
                    <a:bodyPr/>
                    <a:lstStyle/>
                    <a:p>
                      <a:pPr marL="0" lvl="0" indent="0" algn="l" rtl="0">
                        <a:spcBef>
                          <a:spcPts val="0"/>
                        </a:spcBef>
                        <a:spcAft>
                          <a:spcPts val="0"/>
                        </a:spcAft>
                        <a:buNone/>
                      </a:pPr>
                      <a:r>
                        <a:rPr lang="en-US" sz="1300">
                          <a:solidFill>
                            <a:schemeClr val="dk1"/>
                          </a:solidFill>
                        </a:rPr>
                        <a:t>Laurie Kierstein, MD, FACS</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American College of Surgeons, Commission on Cancer</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7"/>
                  </a:ext>
                </a:extLst>
              </a:tr>
              <a:tr h="284125">
                <a:tc>
                  <a:txBody>
                    <a:bodyPr/>
                    <a:lstStyle/>
                    <a:p>
                      <a:pPr marL="0" lvl="0" indent="0" algn="l" rtl="0">
                        <a:spcBef>
                          <a:spcPts val="0"/>
                        </a:spcBef>
                        <a:spcAft>
                          <a:spcPts val="0"/>
                        </a:spcAft>
                        <a:buNone/>
                      </a:pPr>
                      <a:r>
                        <a:rPr lang="en-US" sz="1300">
                          <a:solidFill>
                            <a:schemeClr val="dk1"/>
                          </a:solidFill>
                        </a:rPr>
                        <a:t>Marcela Gaitán, MPH, MA</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Nuestras Voces, National Alliance for Hispanic Health (The Alliance)</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8"/>
                  </a:ext>
                </a:extLst>
              </a:tr>
              <a:tr h="284125">
                <a:tc>
                  <a:txBody>
                    <a:bodyPr/>
                    <a:lstStyle/>
                    <a:p>
                      <a:pPr marL="0" lvl="0" indent="0" algn="l" rtl="0">
                        <a:spcBef>
                          <a:spcPts val="0"/>
                        </a:spcBef>
                        <a:spcAft>
                          <a:spcPts val="0"/>
                        </a:spcAft>
                        <a:buNone/>
                      </a:pPr>
                      <a:r>
                        <a:rPr lang="en-US" sz="1300">
                          <a:solidFill>
                            <a:schemeClr val="dk1"/>
                          </a:solidFill>
                        </a:rPr>
                        <a:t>Monica Dean, </a:t>
                      </a:r>
                      <a:r>
                        <a:rPr lang="en-US" sz="1300">
                          <a:solidFill>
                            <a:schemeClr val="dk1"/>
                          </a:solidFill>
                          <a:uFill>
                            <a:noFill/>
                          </a:uFill>
                          <a:hlinkClick r:id="rId4">
                            <a:extLst>
                              <a:ext uri="{A12FA001-AC4F-418D-AE19-62706E023703}">
                                <ahyp:hlinkClr xmlns:ahyp="http://schemas.microsoft.com/office/drawing/2018/hyperlinkcolor" val="tx"/>
                              </a:ext>
                            </a:extLst>
                          </a:hlinkClick>
                        </a:rPr>
                        <a:t>HON-OPN-CG</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Academy of Oncology Nurse and Patient Navigators</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09"/>
                  </a:ext>
                </a:extLst>
              </a:tr>
              <a:tr h="284125">
                <a:tc>
                  <a:txBody>
                    <a:bodyPr/>
                    <a:lstStyle/>
                    <a:p>
                      <a:pPr marL="0" lvl="0" indent="0" algn="l" rtl="0">
                        <a:spcBef>
                          <a:spcPts val="0"/>
                        </a:spcBef>
                        <a:spcAft>
                          <a:spcPts val="0"/>
                        </a:spcAft>
                        <a:buNone/>
                      </a:pPr>
                      <a:r>
                        <a:rPr lang="en-US" sz="1300">
                          <a:solidFill>
                            <a:schemeClr val="dk1"/>
                          </a:solidFill>
                        </a:rPr>
                        <a:t>Nancy Peña, OPN-CG, CMI</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Navegación de Pacientes Internacional, Inc. (NPI)</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10"/>
                  </a:ext>
                </a:extLst>
              </a:tr>
              <a:tr h="284125">
                <a:tc>
                  <a:txBody>
                    <a:bodyPr/>
                    <a:lstStyle/>
                    <a:p>
                      <a:pPr marL="0" lvl="0" indent="0" algn="l" rtl="0">
                        <a:spcBef>
                          <a:spcPts val="0"/>
                        </a:spcBef>
                        <a:spcAft>
                          <a:spcPts val="0"/>
                        </a:spcAft>
                        <a:buNone/>
                      </a:pPr>
                      <a:r>
                        <a:rPr lang="en-US" sz="1300">
                          <a:solidFill>
                            <a:schemeClr val="dk1"/>
                          </a:solidFill>
                        </a:rPr>
                        <a:t>Reesa Sherin, </a:t>
                      </a:r>
                      <a:r>
                        <a:rPr lang="en-US" sz="1300">
                          <a:solidFill>
                            <a:schemeClr val="dk1"/>
                          </a:solidFill>
                          <a:uFill>
                            <a:noFill/>
                          </a:uFill>
                          <a:hlinkClick r:id="rId5">
                            <a:extLst>
                              <a:ext uri="{A12FA001-AC4F-418D-AE19-62706E023703}">
                                <ahyp:hlinkClr xmlns:ahyp="http://schemas.microsoft.com/office/drawing/2018/hyperlinkcolor" val="tx"/>
                              </a:ext>
                            </a:extLst>
                          </a:hlinkClick>
                        </a:rPr>
                        <a:t>MBA, MSN, RN</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Association of Cancer Care Centers</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11"/>
                  </a:ext>
                </a:extLst>
              </a:tr>
              <a:tr h="284125">
                <a:tc>
                  <a:txBody>
                    <a:bodyPr/>
                    <a:lstStyle/>
                    <a:p>
                      <a:pPr marL="0" lvl="0" indent="0" algn="l" rtl="0">
                        <a:spcBef>
                          <a:spcPts val="0"/>
                        </a:spcBef>
                        <a:spcAft>
                          <a:spcPts val="0"/>
                        </a:spcAft>
                        <a:buNone/>
                      </a:pPr>
                      <a:r>
                        <a:rPr lang="en-US" sz="1300">
                          <a:solidFill>
                            <a:schemeClr val="dk1"/>
                          </a:solidFill>
                        </a:rPr>
                        <a:t>Shonta Chambers, MSW</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Patient Advocate Foundation</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12"/>
                  </a:ext>
                </a:extLst>
              </a:tr>
              <a:tr h="284125">
                <a:tc>
                  <a:txBody>
                    <a:bodyPr/>
                    <a:lstStyle/>
                    <a:p>
                      <a:pPr marL="0" lvl="0" indent="0" algn="l" rtl="0">
                        <a:spcBef>
                          <a:spcPts val="0"/>
                        </a:spcBef>
                        <a:spcAft>
                          <a:spcPts val="0"/>
                        </a:spcAft>
                        <a:buNone/>
                      </a:pPr>
                      <a:r>
                        <a:rPr lang="en-US" sz="1300">
                          <a:solidFill>
                            <a:schemeClr val="dk1"/>
                          </a:solidFill>
                          <a:uFill>
                            <a:noFill/>
                          </a:uFill>
                          <a:hlinkClick r:id="rId6">
                            <a:extLst>
                              <a:ext uri="{A12FA001-AC4F-418D-AE19-62706E023703}">
                                <ahyp:hlinkClr xmlns:ahyp="http://schemas.microsoft.com/office/drawing/2018/hyperlinkcolor" val="tx"/>
                              </a:ext>
                            </a:extLst>
                          </a:hlinkClick>
                        </a:rPr>
                        <a:t>Va'a Tofaeono</a:t>
                      </a:r>
                      <a:r>
                        <a:rPr lang="en-US" sz="1300">
                          <a:solidFill>
                            <a:schemeClr val="dk1"/>
                          </a:solidFill>
                        </a:rPr>
                        <a:t>, MBA</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American Samoa Community Cancer Coalitions</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13"/>
                  </a:ext>
                </a:extLst>
              </a:tr>
              <a:tr h="284125">
                <a:tc>
                  <a:txBody>
                    <a:bodyPr/>
                    <a:lstStyle/>
                    <a:p>
                      <a:pPr marL="0" lvl="0" indent="0" algn="l" rtl="0">
                        <a:spcBef>
                          <a:spcPts val="0"/>
                        </a:spcBef>
                        <a:spcAft>
                          <a:spcPts val="0"/>
                        </a:spcAft>
                        <a:buNone/>
                      </a:pPr>
                      <a:r>
                        <a:rPr lang="en-US" sz="1300">
                          <a:solidFill>
                            <a:schemeClr val="dk1"/>
                          </a:solidFill>
                        </a:rPr>
                        <a:t>Zarek Mena, OPN-CG</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tc>
                  <a:txBody>
                    <a:bodyPr/>
                    <a:lstStyle/>
                    <a:p>
                      <a:pPr marL="0" lvl="0" indent="0" algn="l" rtl="0">
                        <a:spcBef>
                          <a:spcPts val="0"/>
                        </a:spcBef>
                        <a:spcAft>
                          <a:spcPts val="0"/>
                        </a:spcAft>
                        <a:buNone/>
                      </a:pPr>
                      <a:r>
                        <a:rPr lang="en-US" sz="1300">
                          <a:solidFill>
                            <a:schemeClr val="dk1"/>
                          </a:solidFill>
                        </a:rPr>
                        <a:t>Patient Navigation Advisors</a:t>
                      </a:r>
                      <a:endParaRPr sz="1300">
                        <a:solidFill>
                          <a:schemeClr val="dk1"/>
                        </a:solidFill>
                      </a:endParaRPr>
                    </a:p>
                  </a:txBody>
                  <a:tcPr marL="91425"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0"/>
                      </a:srgb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31100bc3c92_2_49"/>
          <p:cNvSpPr txBox="1">
            <a:spLocks noGrp="1"/>
          </p:cNvSpPr>
          <p:nvPr>
            <p:ph type="title"/>
          </p:nvPr>
        </p:nvSpPr>
        <p:spPr>
          <a:xfrm>
            <a:off x="240425" y="97200"/>
            <a:ext cx="8229600" cy="779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Presenters by Lesson</a:t>
            </a:r>
            <a:endParaRPr/>
          </a:p>
        </p:txBody>
      </p:sp>
      <p:graphicFrame>
        <p:nvGraphicFramePr>
          <p:cNvPr id="498" name="Google Shape;498;g31100bc3c92_2_49"/>
          <p:cNvGraphicFramePr/>
          <p:nvPr/>
        </p:nvGraphicFramePr>
        <p:xfrm>
          <a:off x="329436" y="868075"/>
          <a:ext cx="8744350" cy="4155415"/>
        </p:xfrm>
        <a:graphic>
          <a:graphicData uri="http://schemas.openxmlformats.org/drawingml/2006/table">
            <a:tbl>
              <a:tblPr>
                <a:noFill/>
                <a:tableStyleId>{F3B2A899-C401-4566-B101-A7F0D9CDBA45}</a:tableStyleId>
              </a:tblPr>
              <a:tblGrid>
                <a:gridCol w="4970425">
                  <a:extLst>
                    <a:ext uri="{9D8B030D-6E8A-4147-A177-3AD203B41FA5}">
                      <a16:colId xmlns:a16="http://schemas.microsoft.com/office/drawing/2014/main" val="20000"/>
                    </a:ext>
                  </a:extLst>
                </a:gridCol>
                <a:gridCol w="3773925">
                  <a:extLst>
                    <a:ext uri="{9D8B030D-6E8A-4147-A177-3AD203B41FA5}">
                      <a16:colId xmlns:a16="http://schemas.microsoft.com/office/drawing/2014/main" val="20001"/>
                    </a:ext>
                  </a:extLst>
                </a:gridCol>
              </a:tblGrid>
              <a:tr h="377375">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1: Cancer Basics: Continuum of Cancer Care </a:t>
                      </a:r>
                      <a:br>
                        <a:rPr lang="en-US" sz="1200">
                          <a:solidFill>
                            <a:schemeClr val="dk1"/>
                          </a:solidFill>
                        </a:rPr>
                      </a:br>
                      <a:r>
                        <a:rPr lang="en-US" sz="1200">
                          <a:solidFill>
                            <a:schemeClr val="dk1"/>
                          </a:solidFill>
                        </a:rPr>
                        <a:t>Lesson 11: Ethics and Patient Rights</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Reesa Sherin, MSN, RN</a:t>
                      </a:r>
                      <a:br>
                        <a:rPr lang="en-US" sz="1200">
                          <a:solidFill>
                            <a:schemeClr val="dk1"/>
                          </a:solidFill>
                        </a:rPr>
                      </a:br>
                      <a:r>
                        <a:rPr lang="en-US" sz="1200" i="1">
                          <a:solidFill>
                            <a:schemeClr val="dk1"/>
                          </a:solidFill>
                        </a:rPr>
                        <a:t>Association of Cancer Care Centers (ACCC)</a:t>
                      </a:r>
                      <a:endParaRPr sz="1200"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77375">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2: Medical Terminology</a:t>
                      </a:r>
                      <a:br>
                        <a:rPr lang="en-US" sz="1200">
                          <a:solidFill>
                            <a:schemeClr val="dk1"/>
                          </a:solidFill>
                        </a:rPr>
                      </a:br>
                      <a:r>
                        <a:rPr lang="en-US" sz="1200">
                          <a:solidFill>
                            <a:schemeClr val="dk1"/>
                          </a:solidFill>
                        </a:rPr>
                        <a:t>Lesson 4: Team-Based Naigation and Role Delineation</a:t>
                      </a:r>
                      <a:endParaRPr sz="1200">
                        <a:solidFill>
                          <a:schemeClr val="dk1"/>
                        </a:solidFill>
                      </a:endParaRPr>
                    </a:p>
                    <a:p>
                      <a:pPr marL="0" lvl="0" indent="0" algn="l" rtl="0">
                        <a:spcBef>
                          <a:spcPts val="0"/>
                        </a:spcBef>
                        <a:spcAft>
                          <a:spcPts val="0"/>
                        </a:spcAft>
                        <a:buClr>
                          <a:schemeClr val="dk2"/>
                        </a:buClr>
                        <a:buSzPts val="1100"/>
                        <a:buFont typeface="Arial"/>
                        <a:buNone/>
                      </a:pPr>
                      <a:r>
                        <a:rPr lang="en-US" sz="1200">
                          <a:solidFill>
                            <a:schemeClr val="dk1"/>
                          </a:solidFill>
                        </a:rPr>
                        <a:t>Lesson 12: Program Evaluation and Quality Improvement</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Kelly Angell</a:t>
                      </a:r>
                      <a:br>
                        <a:rPr lang="en-US" sz="1200">
                          <a:solidFill>
                            <a:schemeClr val="dk1"/>
                          </a:solidFill>
                        </a:rPr>
                      </a:br>
                      <a:r>
                        <a:rPr lang="en-US" sz="1200" i="1">
                          <a:solidFill>
                            <a:schemeClr val="dk1"/>
                          </a:solidFill>
                        </a:rPr>
                        <a:t>GW Cancer Center</a:t>
                      </a:r>
                      <a:endParaRPr sz="1200"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615075">
                <a:tc>
                  <a:txBody>
                    <a:bodyPr/>
                    <a:lstStyle/>
                    <a:p>
                      <a:pPr marL="0" lvl="0" indent="0" algn="l" rtl="0">
                        <a:lnSpc>
                          <a:spcPct val="100000"/>
                        </a:lnSpc>
                        <a:spcBef>
                          <a:spcPts val="0"/>
                        </a:spcBef>
                        <a:spcAft>
                          <a:spcPts val="0"/>
                        </a:spcAft>
                        <a:buClr>
                          <a:schemeClr val="dk2"/>
                        </a:buClr>
                        <a:buSzPts val="1100"/>
                        <a:buFont typeface="Arial"/>
                        <a:buNone/>
                      </a:pPr>
                      <a:r>
                        <a:rPr lang="en-US" sz="1200">
                          <a:solidFill>
                            <a:schemeClr val="dk1"/>
                          </a:solidFill>
                        </a:rPr>
                        <a:t>Lesson 3: What is Patient Navigation &amp; What does a Navigator do?</a:t>
                      </a:r>
                      <a:br>
                        <a:rPr lang="en-US" sz="1200">
                          <a:solidFill>
                            <a:schemeClr val="dk1"/>
                          </a:solidFill>
                        </a:rPr>
                      </a:br>
                      <a:r>
                        <a:rPr lang="en-US" sz="1200">
                          <a:solidFill>
                            <a:schemeClr val="dk1"/>
                          </a:solidFill>
                        </a:rPr>
                        <a:t>Lesson 8: Shared Decision-Making with Patients and Caregivers</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Zarek Mena, OPN-CG</a:t>
                      </a:r>
                      <a:br>
                        <a:rPr lang="en-US" sz="1200">
                          <a:solidFill>
                            <a:schemeClr val="dk1"/>
                          </a:solidFill>
                        </a:rPr>
                      </a:br>
                      <a:r>
                        <a:rPr lang="en-US" sz="1200" i="1">
                          <a:solidFill>
                            <a:schemeClr val="dk1"/>
                          </a:solidFill>
                        </a:rPr>
                        <a:t>Patient Navigation Advisors</a:t>
                      </a:r>
                      <a:endParaRPr sz="1200"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77375">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5: US Healthcare System, Payment and Financing </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Katie Garfield, JD</a:t>
                      </a:r>
                      <a:br>
                        <a:rPr lang="en-US" sz="1200">
                          <a:solidFill>
                            <a:schemeClr val="dk1"/>
                          </a:solidFill>
                        </a:rPr>
                      </a:br>
                      <a:r>
                        <a:rPr lang="en-US" sz="1200" i="1">
                          <a:solidFill>
                            <a:schemeClr val="dk1"/>
                          </a:solidFill>
                        </a:rPr>
                        <a:t>Harvard Law School</a:t>
                      </a:r>
                      <a:endParaRPr sz="1200"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538750">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6: Professional Development and Practice-Based Learning</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i="1"/>
                        <a:t>Nancy Peña</a:t>
                      </a:r>
                      <a:br>
                        <a:rPr lang="en-US" sz="1200"/>
                      </a:br>
                      <a:r>
                        <a:rPr lang="en-US" sz="1200"/>
                        <a:t>Navegación de Pacientes Internacional (NPI)</a:t>
                      </a:r>
                      <a:endParaRPr sz="1200"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77375">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7: Communication with Patients and Caregivers</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Shonta Chambers, MSW</a:t>
                      </a:r>
                      <a:br>
                        <a:rPr lang="en-US" sz="1200">
                          <a:solidFill>
                            <a:schemeClr val="dk1"/>
                          </a:solidFill>
                        </a:rPr>
                      </a:br>
                      <a:r>
                        <a:rPr lang="en-US" sz="1200" i="1">
                          <a:solidFill>
                            <a:schemeClr val="dk1"/>
                          </a:solidFill>
                        </a:rPr>
                        <a:t>Patient Advocate Foundation</a:t>
                      </a:r>
                      <a:endParaRPr sz="1200" b="1"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566075">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9: Patient Advocacy</a:t>
                      </a:r>
                      <a:br>
                        <a:rPr lang="en-US" sz="1200">
                          <a:solidFill>
                            <a:schemeClr val="dk1"/>
                          </a:solidFill>
                        </a:rPr>
                      </a:br>
                      <a:r>
                        <a:rPr lang="en-US" sz="1200">
                          <a:solidFill>
                            <a:schemeClr val="dk1"/>
                          </a:solidFill>
                        </a:rPr>
                        <a:t>Lesson 10: Strengths-based Individual and Community Assessments to Address Barriers to Care</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Jess Quiring, </a:t>
                      </a:r>
                      <a:r>
                        <a:rPr lang="en-US" sz="1200">
                          <a:solidFill>
                            <a:schemeClr val="dk1"/>
                          </a:solidFill>
                          <a:uFill>
                            <a:noFill/>
                          </a:uFill>
                          <a:hlinkClick r:id="rId3">
                            <a:extLst>
                              <a:ext uri="{A12FA001-AC4F-418D-AE19-62706E023703}">
                                <ahyp:hlinkClr xmlns:ahyp="http://schemas.microsoft.com/office/drawing/2018/hyperlinkcolor" val="tx"/>
                              </a:ext>
                            </a:extLst>
                          </a:hlinkClick>
                        </a:rPr>
                        <a:t>CN-BA, OPN-CG</a:t>
                      </a:r>
                      <a:br>
                        <a:rPr lang="en-US" sz="1200">
                          <a:solidFill>
                            <a:schemeClr val="dk1"/>
                          </a:solidFill>
                        </a:rPr>
                      </a:br>
                      <a:r>
                        <a:rPr lang="en-US" sz="1200" i="1">
                          <a:solidFill>
                            <a:schemeClr val="dk1"/>
                          </a:solidFill>
                        </a:rPr>
                        <a:t>Patient Navigation Advisors</a:t>
                      </a:r>
                      <a:endParaRPr sz="1200" b="1"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77375">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13: Clinical Trials</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Janette Merrill, HDA, CHES</a:t>
                      </a:r>
                      <a:endParaRPr sz="1200">
                        <a:solidFill>
                          <a:schemeClr val="dk1"/>
                        </a:solidFill>
                      </a:endParaRPr>
                    </a:p>
                    <a:p>
                      <a:pPr marL="0" lvl="0" indent="0" algn="l" rtl="0">
                        <a:spcBef>
                          <a:spcPts val="0"/>
                        </a:spcBef>
                        <a:spcAft>
                          <a:spcPts val="0"/>
                        </a:spcAft>
                        <a:buClr>
                          <a:schemeClr val="dk2"/>
                        </a:buClr>
                        <a:buSzPts val="1100"/>
                        <a:buFont typeface="Arial"/>
                        <a:buNone/>
                      </a:pPr>
                      <a:r>
                        <a:rPr lang="en-US" sz="1200" i="1">
                          <a:solidFill>
                            <a:schemeClr val="dk1"/>
                          </a:solidFill>
                        </a:rPr>
                        <a:t>American Society of Clinical Oncology</a:t>
                      </a:r>
                      <a:endParaRPr sz="1200" b="1" i="1">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77375">
                <a:tc>
                  <a:txBody>
                    <a:bodyPr/>
                    <a:lstStyle/>
                    <a:p>
                      <a:pPr marL="0" lvl="0" indent="0" algn="l" rtl="0">
                        <a:spcBef>
                          <a:spcPts val="0"/>
                        </a:spcBef>
                        <a:spcAft>
                          <a:spcPts val="0"/>
                        </a:spcAft>
                        <a:buClr>
                          <a:schemeClr val="dk2"/>
                        </a:buClr>
                        <a:buSzPts val="1100"/>
                        <a:buFont typeface="Arial"/>
                        <a:buNone/>
                      </a:pPr>
                      <a:r>
                        <a:rPr lang="en-US" sz="1200">
                          <a:solidFill>
                            <a:schemeClr val="dk1"/>
                          </a:solidFill>
                        </a:rPr>
                        <a:t>Lesson 14: Value of Patient Navigation</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Mandi Pratt-Chapman, MA, PhD, Hon-OPN-CG</a:t>
                      </a:r>
                      <a:br>
                        <a:rPr lang="en-US" sz="1200">
                          <a:solidFill>
                            <a:schemeClr val="dk1"/>
                          </a:solidFill>
                        </a:rPr>
                      </a:br>
                      <a:r>
                        <a:rPr lang="en-US" sz="1200">
                          <a:solidFill>
                            <a:schemeClr val="dk1"/>
                          </a:solidFill>
                        </a:rPr>
                        <a:t>GW Cancer Center</a:t>
                      </a:r>
                      <a:endParaRPr sz="1200">
                        <a:solidFill>
                          <a:schemeClr val="dk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Acknowledgments</a:t>
            </a:r>
            <a:r>
              <a:rPr lang="en-US" sz="3600"/>
              <a:t> &amp; Disclosures</a:t>
            </a:r>
            <a:endParaRPr/>
          </a:p>
        </p:txBody>
      </p:sp>
      <p:sp>
        <p:nvSpPr>
          <p:cNvPr id="141" name="Google Shape;141;p2"/>
          <p:cNvSpPr txBox="1">
            <a:spLocks noGrp="1"/>
          </p:cNvSpPr>
          <p:nvPr>
            <p:ph type="body" idx="1"/>
          </p:nvPr>
        </p:nvSpPr>
        <p:spPr>
          <a:xfrm>
            <a:off x="457200" y="1356700"/>
            <a:ext cx="8379600" cy="402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3200"/>
              <a:buFont typeface="Arial"/>
              <a:buNone/>
            </a:pPr>
            <a:r>
              <a:rPr lang="en-US" sz="2600">
                <a:solidFill>
                  <a:schemeClr val="dk1"/>
                </a:solidFill>
              </a:rPr>
              <a:t>This work was supported by Cooperative Agreement </a:t>
            </a:r>
            <a:r>
              <a:rPr lang="en-US" sz="2600">
                <a:solidFill>
                  <a:schemeClr val="dk1"/>
                </a:solidFill>
                <a:highlight>
                  <a:schemeClr val="lt1"/>
                </a:highlight>
              </a:rPr>
              <a:t>#NU58DP007539</a:t>
            </a:r>
            <a:r>
              <a:rPr lang="en-US" sz="2600">
                <a:solidFill>
                  <a:schemeClr val="dk1"/>
                </a:solidFill>
              </a:rPr>
              <a:t> from the Centers for Disease Control and Prevention. Its contents are solely the responsibility of the authors and do not necessarily represent the official views of the Centers for Disease Control and Prevention.</a:t>
            </a:r>
            <a:endParaRPr sz="2600">
              <a:solidFill>
                <a:schemeClr val="dk1"/>
              </a:solidFill>
            </a:endParaRPr>
          </a:p>
          <a:p>
            <a:pPr marL="0" lvl="0" indent="0" algn="l" rtl="0">
              <a:lnSpc>
                <a:spcPct val="100000"/>
              </a:lnSpc>
              <a:spcBef>
                <a:spcPts val="0"/>
              </a:spcBef>
              <a:spcAft>
                <a:spcPts val="0"/>
              </a:spcAft>
              <a:buClr>
                <a:srgbClr val="3F3F3F"/>
              </a:buClr>
              <a:buSzPts val="3200"/>
              <a:buFont typeface="Arial"/>
              <a:buNone/>
            </a:pPr>
            <a:endParaRPr sz="2600">
              <a:solidFill>
                <a:schemeClr val="dk1"/>
              </a:solidFill>
            </a:endParaRPr>
          </a:p>
          <a:p>
            <a:pPr marL="0" lvl="0" indent="0" algn="l" rtl="0">
              <a:lnSpc>
                <a:spcPct val="100000"/>
              </a:lnSpc>
              <a:spcBef>
                <a:spcPts val="0"/>
              </a:spcBef>
              <a:spcAft>
                <a:spcPts val="0"/>
              </a:spcAft>
              <a:buClr>
                <a:srgbClr val="3F3F3F"/>
              </a:buClr>
              <a:buSzPts val="3200"/>
              <a:buFont typeface="Arial"/>
              <a:buNone/>
            </a:pPr>
            <a:r>
              <a:rPr lang="en-US" sz="2600">
                <a:solidFill>
                  <a:schemeClr val="dk1"/>
                </a:solidFill>
              </a:rPr>
              <a:t>All presenters and content experts who developed this training have no relevant financial relationships with ineligible companies to disclose. </a:t>
            </a:r>
            <a:endParaRPr sz="2600">
              <a:solidFill>
                <a:schemeClr val="dk1"/>
              </a:solidFill>
            </a:endParaRPr>
          </a:p>
          <a:p>
            <a:pPr marL="0" lvl="0" indent="0" algn="l" rtl="0">
              <a:lnSpc>
                <a:spcPct val="100000"/>
              </a:lnSpc>
              <a:spcBef>
                <a:spcPts val="1200"/>
              </a:spcBef>
              <a:spcAft>
                <a:spcPts val="0"/>
              </a:spcAft>
              <a:buSzPts val="1800"/>
              <a:buNone/>
            </a:pPr>
            <a:endParaRPr sz="12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311243637ed_3_0"/>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Special Thanks…</a:t>
            </a:r>
            <a:endParaRPr/>
          </a:p>
        </p:txBody>
      </p:sp>
      <p:sp>
        <p:nvSpPr>
          <p:cNvPr id="505" name="Google Shape;505;g311243637ed_3_0"/>
          <p:cNvSpPr txBox="1"/>
          <p:nvPr/>
        </p:nvSpPr>
        <p:spPr>
          <a:xfrm>
            <a:off x="533400" y="1859025"/>
            <a:ext cx="67287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Emily Quaglieri, MS, RN, OCN		Elizabeth Rohan, </a:t>
            </a:r>
            <a:r>
              <a:rPr lang="en-US">
                <a:solidFill>
                  <a:schemeClr val="dk2"/>
                </a:solidFill>
              </a:rPr>
              <a:t>PhD, MSW</a:t>
            </a:r>
            <a:br>
              <a:rPr lang="en-US" sz="1500">
                <a:solidFill>
                  <a:schemeClr val="dk1"/>
                </a:solidFill>
              </a:rPr>
            </a:br>
            <a:r>
              <a:rPr lang="en-US" sz="1500">
                <a:solidFill>
                  <a:schemeClr val="dk1"/>
                </a:solidFill>
              </a:rPr>
              <a:t>Nurse Planner for Accreditation 		</a:t>
            </a:r>
            <a:r>
              <a:rPr lang="en-US"/>
              <a:t>Social Worker </a:t>
            </a:r>
            <a:endParaRPr sz="1500">
              <a:solidFill>
                <a:schemeClr val="dk1"/>
              </a:solidFill>
            </a:endParaRPr>
          </a:p>
        </p:txBody>
      </p:sp>
      <p:sp>
        <p:nvSpPr>
          <p:cNvPr id="506" name="Google Shape;506;g311243637ed_3_0"/>
          <p:cNvSpPr txBox="1"/>
          <p:nvPr/>
        </p:nvSpPr>
        <p:spPr>
          <a:xfrm>
            <a:off x="533400" y="1358000"/>
            <a:ext cx="6415800" cy="43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a:solidFill>
                  <a:schemeClr val="dk1"/>
                </a:solidFill>
              </a:rPr>
              <a:t>Accreditation Review</a:t>
            </a:r>
            <a:endParaRPr sz="1900" b="1">
              <a:solidFill>
                <a:schemeClr val="dk1"/>
              </a:solidFill>
            </a:endParaRPr>
          </a:p>
        </p:txBody>
      </p:sp>
      <p:sp>
        <p:nvSpPr>
          <p:cNvPr id="507" name="Google Shape;507;g311243637ed_3_0"/>
          <p:cNvSpPr txBox="1"/>
          <p:nvPr/>
        </p:nvSpPr>
        <p:spPr>
          <a:xfrm>
            <a:off x="533400" y="2889875"/>
            <a:ext cx="6415800" cy="43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a:solidFill>
                  <a:schemeClr val="dk1"/>
                </a:solidFill>
              </a:rPr>
              <a:t>Overall Training Revision and Review</a:t>
            </a:r>
            <a:endParaRPr sz="1900" b="1">
              <a:solidFill>
                <a:schemeClr val="dk1"/>
              </a:solidFill>
            </a:endParaRPr>
          </a:p>
        </p:txBody>
      </p:sp>
      <p:sp>
        <p:nvSpPr>
          <p:cNvPr id="508" name="Google Shape;508;g311243637ed_3_0"/>
          <p:cNvSpPr txBox="1"/>
          <p:nvPr/>
        </p:nvSpPr>
        <p:spPr>
          <a:xfrm>
            <a:off x="570175" y="3371200"/>
            <a:ext cx="373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Zarek Mena, OPN-CG</a:t>
            </a:r>
            <a:br>
              <a:rPr lang="en-US" sz="1500">
                <a:solidFill>
                  <a:schemeClr val="dk1"/>
                </a:solidFill>
              </a:rPr>
            </a:br>
            <a:r>
              <a:rPr lang="en-US" sz="1500">
                <a:solidFill>
                  <a:schemeClr val="dk1"/>
                </a:solidFill>
              </a:rPr>
              <a:t>Patient Navigation Advisors</a:t>
            </a:r>
            <a:endParaRPr sz="1500">
              <a:solidFill>
                <a:schemeClr val="dk1"/>
              </a:solidFill>
            </a:endParaRPr>
          </a:p>
        </p:txBody>
      </p:sp>
      <p:sp>
        <p:nvSpPr>
          <p:cNvPr id="509" name="Google Shape;509;g311243637ed_3_0"/>
          <p:cNvSpPr txBox="1"/>
          <p:nvPr/>
        </p:nvSpPr>
        <p:spPr>
          <a:xfrm>
            <a:off x="4380775" y="3325175"/>
            <a:ext cx="373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Jess Quiring, OPN-CG, CN-BA, CDP</a:t>
            </a:r>
            <a:br>
              <a:rPr lang="en-US" sz="1500">
                <a:solidFill>
                  <a:schemeClr val="dk1"/>
                </a:solidFill>
              </a:rPr>
            </a:br>
            <a:r>
              <a:rPr lang="en-US" sz="1500">
                <a:solidFill>
                  <a:schemeClr val="dk1"/>
                </a:solidFill>
              </a:rPr>
              <a:t>Patient Navigation Advisors</a:t>
            </a:r>
            <a:br>
              <a:rPr lang="en-US" sz="1200">
                <a:solidFill>
                  <a:srgbClr val="FFFFFF"/>
                </a:solidFill>
                <a:highlight>
                  <a:srgbClr val="253551"/>
                </a:highlight>
              </a:rPr>
            </a:br>
            <a:endParaRPr sz="1200">
              <a:solidFill>
                <a:srgbClr val="FFFFFF"/>
              </a:solidFill>
              <a:highlight>
                <a:srgbClr val="253551"/>
              </a:highlight>
            </a:endParaRPr>
          </a:p>
          <a:p>
            <a:pPr marL="0" lvl="0" indent="0" algn="l" rtl="0">
              <a:spcBef>
                <a:spcPts val="0"/>
              </a:spcBef>
              <a:spcAft>
                <a:spcPts val="0"/>
              </a:spcAft>
              <a:buNone/>
            </a:pPr>
            <a:endParaRPr sz="1200">
              <a:solidFill>
                <a:srgbClr val="FFFFFF"/>
              </a:solidFill>
              <a:highlight>
                <a:srgbClr val="253551"/>
              </a:highlight>
            </a:endParaRPr>
          </a:p>
        </p:txBody>
      </p:sp>
      <p:sp>
        <p:nvSpPr>
          <p:cNvPr id="510" name="Google Shape;510;g311243637ed_3_0"/>
          <p:cNvSpPr txBox="1"/>
          <p:nvPr/>
        </p:nvSpPr>
        <p:spPr>
          <a:xfrm>
            <a:off x="570175" y="4076875"/>
            <a:ext cx="4142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Reesa Sherin. MSN, RN</a:t>
            </a:r>
            <a:br>
              <a:rPr lang="en-US" sz="1500">
                <a:solidFill>
                  <a:schemeClr val="dk1"/>
                </a:solidFill>
              </a:rPr>
            </a:br>
            <a:r>
              <a:rPr lang="en-US" sz="1500">
                <a:solidFill>
                  <a:schemeClr val="dk1"/>
                </a:solidFill>
              </a:rPr>
              <a:t>Director, Clinical Strategy</a:t>
            </a:r>
            <a:br>
              <a:rPr lang="en-US" sz="1500">
                <a:solidFill>
                  <a:schemeClr val="dk1"/>
                </a:solidFill>
              </a:rPr>
            </a:br>
            <a:r>
              <a:rPr lang="en-US" sz="1500">
                <a:solidFill>
                  <a:schemeClr val="dk1"/>
                </a:solidFill>
              </a:rPr>
              <a:t>Association of Cancer Care Centers (ACCC) </a:t>
            </a:r>
            <a:endParaRPr sz="15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31100bc3c92_2_39"/>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Resources Section</a:t>
            </a:r>
            <a:endParaRPr/>
          </a:p>
        </p:txBody>
      </p:sp>
      <p:pic>
        <p:nvPicPr>
          <p:cNvPr id="517" name="Google Shape;517;g31100bc3c92_2_39" descr="Resource - Free of Charge Creative Commons Handwriting image"/>
          <p:cNvPicPr preferRelativeResize="0"/>
          <p:nvPr/>
        </p:nvPicPr>
        <p:blipFill>
          <a:blip r:embed="rId3">
            <a:alphaModFix/>
          </a:blip>
          <a:stretch>
            <a:fillRect/>
          </a:stretch>
        </p:blipFill>
        <p:spPr>
          <a:xfrm>
            <a:off x="2349500" y="1655238"/>
            <a:ext cx="4635501" cy="30903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3015eeee280_0_592"/>
          <p:cNvSpPr txBox="1">
            <a:spLocks noGrp="1"/>
          </p:cNvSpPr>
          <p:nvPr>
            <p:ph type="title"/>
          </p:nvPr>
        </p:nvSpPr>
        <p:spPr>
          <a:xfrm>
            <a:off x="342900" y="304800"/>
            <a:ext cx="8626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2700"/>
              <a:t>Patient Navigation Guides in English &amp; Spanish</a:t>
            </a:r>
            <a:endParaRPr/>
          </a:p>
        </p:txBody>
      </p:sp>
      <p:pic>
        <p:nvPicPr>
          <p:cNvPr id="524" name="Google Shape;524;g3015eeee280_0_592"/>
          <p:cNvPicPr preferRelativeResize="0"/>
          <p:nvPr/>
        </p:nvPicPr>
        <p:blipFill rotWithShape="1">
          <a:blip r:embed="rId3">
            <a:alphaModFix/>
          </a:blip>
          <a:srcRect l="45306" t="21368" r="23663" b="6828"/>
          <a:stretch/>
        </p:blipFill>
        <p:spPr>
          <a:xfrm>
            <a:off x="1225125" y="1290150"/>
            <a:ext cx="2918222" cy="3798325"/>
          </a:xfrm>
          <a:prstGeom prst="rect">
            <a:avLst/>
          </a:prstGeom>
          <a:noFill/>
          <a:ln>
            <a:noFill/>
          </a:ln>
          <a:effectLst>
            <a:outerShdw blurRad="228600" dist="114300" dir="1500000" algn="bl" rotWithShape="0">
              <a:srgbClr val="000000">
                <a:alpha val="32000"/>
              </a:srgbClr>
            </a:outerShdw>
          </a:effectLst>
        </p:spPr>
      </p:pic>
      <p:pic>
        <p:nvPicPr>
          <p:cNvPr id="525" name="Google Shape;525;g3015eeee280_0_592"/>
          <p:cNvPicPr preferRelativeResize="0"/>
          <p:nvPr/>
        </p:nvPicPr>
        <p:blipFill rotWithShape="1">
          <a:blip r:embed="rId4">
            <a:alphaModFix/>
          </a:blip>
          <a:srcRect l="44985" t="21827" r="22962" b="7164"/>
          <a:stretch/>
        </p:blipFill>
        <p:spPr>
          <a:xfrm>
            <a:off x="4868325" y="1290150"/>
            <a:ext cx="3048000" cy="3798325"/>
          </a:xfrm>
          <a:prstGeom prst="rect">
            <a:avLst/>
          </a:prstGeom>
          <a:noFill/>
          <a:ln>
            <a:noFill/>
          </a:ln>
          <a:effectLst>
            <a:outerShdw blurRad="228600" dist="114300" dir="1500000" algn="bl" rotWithShape="0">
              <a:srgbClr val="000000">
                <a:alpha val="32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3015eeee280_0_601"/>
          <p:cNvSpPr txBox="1">
            <a:spLocks noGrp="1"/>
          </p:cNvSpPr>
          <p:nvPr>
            <p:ph type="title"/>
          </p:nvPr>
        </p:nvSpPr>
        <p:spPr>
          <a:xfrm>
            <a:off x="342900" y="304800"/>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2222"/>
              <a:buFont typeface="Calibri"/>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PN-BOT</a:t>
            </a:r>
            <a:r>
              <a:rPr lang="en-US" baseline="30000"/>
              <a:t>TM</a:t>
            </a:r>
            <a:r>
              <a:rPr lang="en-US"/>
              <a:t>: A Free Resource for Data Tracking</a:t>
            </a:r>
            <a:endParaRPr/>
          </a:p>
        </p:txBody>
      </p:sp>
      <p:pic>
        <p:nvPicPr>
          <p:cNvPr id="532" name="Google Shape;532;g3015eeee280_0_601"/>
          <p:cNvPicPr preferRelativeResize="0"/>
          <p:nvPr/>
        </p:nvPicPr>
        <p:blipFill rotWithShape="1">
          <a:blip r:embed="rId3">
            <a:alphaModFix/>
          </a:blip>
          <a:srcRect/>
          <a:stretch/>
        </p:blipFill>
        <p:spPr>
          <a:xfrm>
            <a:off x="2156452" y="1380445"/>
            <a:ext cx="6361202" cy="3840539"/>
          </a:xfrm>
          <a:prstGeom prst="rect">
            <a:avLst/>
          </a:prstGeom>
          <a:noFill/>
          <a:ln>
            <a:noFill/>
          </a:ln>
        </p:spPr>
      </p:pic>
      <p:sp>
        <p:nvSpPr>
          <p:cNvPr id="533" name="Google Shape;533;g3015eeee280_0_601"/>
          <p:cNvSpPr/>
          <p:nvPr/>
        </p:nvSpPr>
        <p:spPr>
          <a:xfrm>
            <a:off x="3606597" y="5215825"/>
            <a:ext cx="5537400" cy="207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000" i="1">
                <a:solidFill>
                  <a:srgbClr val="888888"/>
                </a:solidFill>
              </a:rPr>
              <a:t>Resource: </a:t>
            </a:r>
            <a:r>
              <a:rPr lang="en-US" sz="1000" i="1" u="none" strike="noStrike" cap="none">
                <a:solidFill>
                  <a:srgbClr val="888888"/>
                </a:solidFill>
              </a:rPr>
              <a:t>GW Cancer Center. (n.d.) Patient Navigation Barriers and Outcomes Tool (PN-BOT). </a:t>
            </a:r>
            <a:r>
              <a:rPr lang="en-US" sz="1000" i="1" u="sng" strike="noStrike" cap="none">
                <a:solidFill>
                  <a:srgbClr val="888888"/>
                </a:solidFill>
                <a:hlinkClick r:id="rId4">
                  <a:extLst>
                    <a:ext uri="{A12FA001-AC4F-418D-AE19-62706E023703}">
                      <ahyp:hlinkClr xmlns:ahyp="http://schemas.microsoft.com/office/drawing/2018/hyperlinkcolor" val="tx"/>
                    </a:ext>
                  </a:extLst>
                </a:hlinkClick>
              </a:rPr>
              <a:t>https://smhs.gwu.edu/gwci/BarriersTool</a:t>
            </a:r>
            <a:endParaRPr sz="1000" i="1" u="none" strike="noStrike" cap="none">
              <a:solidFill>
                <a:srgbClr val="888888"/>
              </a:solidFill>
            </a:endParaRPr>
          </a:p>
        </p:txBody>
      </p:sp>
      <p:sp>
        <p:nvSpPr>
          <p:cNvPr id="534" name="Google Shape;534;g3015eeee280_0_601"/>
          <p:cNvSpPr txBox="1"/>
          <p:nvPr/>
        </p:nvSpPr>
        <p:spPr>
          <a:xfrm>
            <a:off x="2080260" y="4970991"/>
            <a:ext cx="636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Created with support from Genentech.</a:t>
            </a:r>
            <a:endParaRPr/>
          </a:p>
        </p:txBody>
      </p:sp>
      <p:pic>
        <p:nvPicPr>
          <p:cNvPr id="535" name="Google Shape;535;g3015eeee280_0_601" descr="A qr code with a white background&#10;&#10;Description automatically generated"/>
          <p:cNvPicPr preferRelativeResize="0"/>
          <p:nvPr/>
        </p:nvPicPr>
        <p:blipFill rotWithShape="1">
          <a:blip r:embed="rId5">
            <a:alphaModFix/>
          </a:blip>
          <a:srcRect/>
          <a:stretch/>
        </p:blipFill>
        <p:spPr>
          <a:xfrm>
            <a:off x="342910" y="1606115"/>
            <a:ext cx="1690200" cy="1690176"/>
          </a:xfrm>
          <a:prstGeom prst="rect">
            <a:avLst/>
          </a:prstGeom>
          <a:noFill/>
          <a:ln>
            <a:noFill/>
          </a:ln>
        </p:spPr>
      </p:pic>
      <p:sp>
        <p:nvSpPr>
          <p:cNvPr id="536" name="Google Shape;536;g3015eeee280_0_601"/>
          <p:cNvSpPr/>
          <p:nvPr/>
        </p:nvSpPr>
        <p:spPr>
          <a:xfrm>
            <a:off x="480829" y="3223300"/>
            <a:ext cx="1312500" cy="28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US" sz="1400" b="1" i="0" u="sng" strike="noStrike" cap="none">
                <a:solidFill>
                  <a:srgbClr val="0096D6"/>
                </a:solidFill>
                <a:latin typeface="Arial"/>
                <a:ea typeface="Arial"/>
                <a:cs typeface="Arial"/>
                <a:sym typeface="Arial"/>
                <a:hlinkClick r:id="rId6">
                  <a:extLst>
                    <a:ext uri="{A12FA001-AC4F-418D-AE19-62706E023703}">
                      <ahyp:hlinkClr xmlns:ahyp="http://schemas.microsoft.com/office/drawing/2018/hyperlinkcolor" val="tx"/>
                    </a:ext>
                  </a:extLst>
                </a:hlinkClick>
              </a:rPr>
              <a:t>bit.ly/PN-BOT</a:t>
            </a:r>
            <a:endParaRPr sz="1400" b="1" i="0" u="none" strike="noStrike" cap="none">
              <a:solidFill>
                <a:srgbClr val="0096D6"/>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3015eeee280_0_614"/>
          <p:cNvSpPr txBox="1">
            <a:spLocks noGrp="1"/>
          </p:cNvSpPr>
          <p:nvPr>
            <p:ph type="title"/>
          </p:nvPr>
        </p:nvSpPr>
        <p:spPr>
          <a:xfrm>
            <a:off x="342900" y="304800"/>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0000"/>
              <a:buFont typeface="Calibri"/>
              <a:buNone/>
            </a:pPr>
            <a:r>
              <a:rPr lang="en-US" b="0"/>
              <a:t>TEAM Training &amp; I Want You to Know Cards</a:t>
            </a:r>
            <a:endParaRPr/>
          </a:p>
        </p:txBody>
      </p:sp>
      <p:pic>
        <p:nvPicPr>
          <p:cNvPr id="543" name="Google Shape;543;g3015eeee280_0_614"/>
          <p:cNvPicPr preferRelativeResize="0">
            <a:picLocks noGrp="1"/>
          </p:cNvPicPr>
          <p:nvPr>
            <p:ph type="body" idx="1"/>
          </p:nvPr>
        </p:nvPicPr>
        <p:blipFill rotWithShape="1">
          <a:blip r:embed="rId3">
            <a:alphaModFix/>
          </a:blip>
          <a:srcRect/>
          <a:stretch/>
        </p:blipFill>
        <p:spPr>
          <a:xfrm>
            <a:off x="342908" y="3305429"/>
            <a:ext cx="2352300" cy="2211000"/>
          </a:xfrm>
          <a:prstGeom prst="rect">
            <a:avLst/>
          </a:prstGeom>
          <a:noFill/>
          <a:ln>
            <a:noFill/>
          </a:ln>
          <a:effectLst>
            <a:outerShdw blurRad="292100" dist="139700" dir="2700000" algn="tl" rotWithShape="0">
              <a:srgbClr val="333333">
                <a:alpha val="64709"/>
              </a:srgbClr>
            </a:outerShdw>
          </a:effectLst>
        </p:spPr>
      </p:pic>
      <p:sp>
        <p:nvSpPr>
          <p:cNvPr id="544" name="Google Shape;544;g3015eeee280_0_614"/>
          <p:cNvSpPr/>
          <p:nvPr/>
        </p:nvSpPr>
        <p:spPr>
          <a:xfrm>
            <a:off x="2906925" y="3360550"/>
            <a:ext cx="3093900" cy="28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US" sz="1400" b="1" i="0" u="sng" strike="noStrike" cap="none">
                <a:solidFill>
                  <a:srgbClr val="0096D6"/>
                </a:solidFill>
                <a:latin typeface="Arial"/>
                <a:ea typeface="Arial"/>
                <a:cs typeface="Arial"/>
                <a:sym typeface="Arial"/>
                <a:hlinkClick r:id="rId4">
                  <a:extLst>
                    <a:ext uri="{A12FA001-AC4F-418D-AE19-62706E023703}">
                      <ahyp:hlinkClr xmlns:ahyp="http://schemas.microsoft.com/office/drawing/2018/hyperlinkcolor" val="tx"/>
                    </a:ext>
                  </a:extLst>
                </a:hlinkClick>
              </a:rPr>
              <a:t>bit.ly/TEAMPatientCards</a:t>
            </a:r>
            <a:endParaRPr sz="1400" b="1" i="0" u="sng" strike="noStrike" cap="none">
              <a:solidFill>
                <a:srgbClr val="0096D6"/>
              </a:solidFill>
              <a:latin typeface="Arial"/>
              <a:ea typeface="Arial"/>
              <a:cs typeface="Arial"/>
              <a:sym typeface="Arial"/>
            </a:endParaRPr>
          </a:p>
        </p:txBody>
      </p:sp>
      <p:pic>
        <p:nvPicPr>
          <p:cNvPr id="545" name="Google Shape;545;g3015eeee280_0_614" descr="A white background with blue text&#10;&#10;Description automatically generated"/>
          <p:cNvPicPr preferRelativeResize="0"/>
          <p:nvPr/>
        </p:nvPicPr>
        <p:blipFill rotWithShape="1">
          <a:blip r:embed="rId5">
            <a:alphaModFix/>
          </a:blip>
          <a:srcRect/>
          <a:stretch/>
        </p:blipFill>
        <p:spPr>
          <a:xfrm>
            <a:off x="2601479" y="1459681"/>
            <a:ext cx="6108975" cy="1485200"/>
          </a:xfrm>
          <a:prstGeom prst="rect">
            <a:avLst/>
          </a:prstGeom>
          <a:noFill/>
          <a:ln>
            <a:noFill/>
          </a:ln>
          <a:effectLst>
            <a:outerShdw blurRad="292100" dist="139700" dir="2700000" algn="tl" rotWithShape="0">
              <a:srgbClr val="333333">
                <a:alpha val="64709"/>
              </a:srgbClr>
            </a:outerShdw>
          </a:effectLst>
        </p:spPr>
      </p:pic>
      <p:sp>
        <p:nvSpPr>
          <p:cNvPr id="546" name="Google Shape;546;g3015eeee280_0_614"/>
          <p:cNvSpPr txBox="1"/>
          <p:nvPr/>
        </p:nvSpPr>
        <p:spPr>
          <a:xfrm>
            <a:off x="233043" y="2932988"/>
            <a:ext cx="2786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US" sz="1400" b="1" i="0" u="sng" strike="noStrike" cap="none">
                <a:solidFill>
                  <a:srgbClr val="0096D6"/>
                </a:solidFill>
                <a:latin typeface="Arial"/>
                <a:ea typeface="Arial"/>
                <a:cs typeface="Arial"/>
                <a:sym typeface="Arial"/>
                <a:hlinkClick r:id="rId6">
                  <a:extLst>
                    <a:ext uri="{A12FA001-AC4F-418D-AE19-62706E023703}">
                      <ahyp:hlinkClr xmlns:ahyp="http://schemas.microsoft.com/office/drawing/2018/hyperlinkcolor" val="tx"/>
                    </a:ext>
                  </a:extLst>
                </a:hlinkClick>
              </a:rPr>
              <a:t>bit.ly/GWCCTEAMtraining</a:t>
            </a:r>
            <a:endParaRPr/>
          </a:p>
        </p:txBody>
      </p:sp>
      <p:pic>
        <p:nvPicPr>
          <p:cNvPr id="547" name="Google Shape;547;g3015eeee280_0_614" descr="A qr code on a white background&#10;&#10;Description automatically generated"/>
          <p:cNvPicPr preferRelativeResize="0"/>
          <p:nvPr/>
        </p:nvPicPr>
        <p:blipFill rotWithShape="1">
          <a:blip r:embed="rId7">
            <a:alphaModFix/>
          </a:blip>
          <a:srcRect/>
          <a:stretch/>
        </p:blipFill>
        <p:spPr>
          <a:xfrm>
            <a:off x="402025" y="1459675"/>
            <a:ext cx="1485227" cy="1485200"/>
          </a:xfrm>
          <a:prstGeom prst="rect">
            <a:avLst/>
          </a:prstGeom>
          <a:noFill/>
          <a:ln>
            <a:noFill/>
          </a:ln>
        </p:spPr>
      </p:pic>
      <p:pic>
        <p:nvPicPr>
          <p:cNvPr id="548" name="Google Shape;548;g3015eeee280_0_614" descr="A qr code with a letter b&#10;&#10;Description automatically generated"/>
          <p:cNvPicPr preferRelativeResize="0"/>
          <p:nvPr/>
        </p:nvPicPr>
        <p:blipFill rotWithShape="1">
          <a:blip r:embed="rId8">
            <a:alphaModFix/>
          </a:blip>
          <a:srcRect/>
          <a:stretch/>
        </p:blipFill>
        <p:spPr>
          <a:xfrm>
            <a:off x="3019149" y="3723225"/>
            <a:ext cx="1749926" cy="17499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3015eeee280_0_626"/>
          <p:cNvSpPr txBox="1">
            <a:spLocks noGrp="1"/>
          </p:cNvSpPr>
          <p:nvPr>
            <p:ph type="title"/>
          </p:nvPr>
        </p:nvSpPr>
        <p:spPr>
          <a:xfrm>
            <a:off x="342900" y="304800"/>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0000"/>
              <a:buFont typeface="Calibri"/>
              <a:buNone/>
            </a:pPr>
            <a:r>
              <a:rPr lang="en-US" b="0"/>
              <a:t>Cancer Survivorship Toolkits &amp; Training</a:t>
            </a:r>
            <a:endParaRPr/>
          </a:p>
        </p:txBody>
      </p:sp>
      <p:pic>
        <p:nvPicPr>
          <p:cNvPr id="554" name="Google Shape;554;g3015eeee280_0_626" descr="Diagram&#10;&#10;Description automatically generated"/>
          <p:cNvPicPr preferRelativeResize="0"/>
          <p:nvPr/>
        </p:nvPicPr>
        <p:blipFill rotWithShape="1">
          <a:blip r:embed="rId3">
            <a:alphaModFix/>
          </a:blip>
          <a:srcRect/>
          <a:stretch/>
        </p:blipFill>
        <p:spPr>
          <a:xfrm>
            <a:off x="984927" y="1743614"/>
            <a:ext cx="1904062" cy="2252923"/>
          </a:xfrm>
          <a:prstGeom prst="rect">
            <a:avLst/>
          </a:prstGeom>
          <a:noFill/>
          <a:ln>
            <a:noFill/>
          </a:ln>
          <a:effectLst>
            <a:outerShdw blurRad="292100" dist="139700" dir="2700000" algn="tl" rotWithShape="0">
              <a:srgbClr val="333333">
                <a:alpha val="64709"/>
              </a:srgbClr>
            </a:outerShdw>
          </a:effectLst>
        </p:spPr>
      </p:pic>
      <p:pic>
        <p:nvPicPr>
          <p:cNvPr id="555" name="Google Shape;555;g3015eeee280_0_626" descr="Graphical user interface, application&#10;&#10;Description automatically generated"/>
          <p:cNvPicPr preferRelativeResize="0"/>
          <p:nvPr/>
        </p:nvPicPr>
        <p:blipFill rotWithShape="1">
          <a:blip r:embed="rId4">
            <a:alphaModFix/>
          </a:blip>
          <a:srcRect/>
          <a:stretch/>
        </p:blipFill>
        <p:spPr>
          <a:xfrm>
            <a:off x="6276120" y="1666651"/>
            <a:ext cx="2966404" cy="1907097"/>
          </a:xfrm>
          <a:prstGeom prst="rect">
            <a:avLst/>
          </a:prstGeom>
          <a:noFill/>
          <a:ln>
            <a:noFill/>
          </a:ln>
          <a:effectLst>
            <a:outerShdw blurRad="292100" dist="139700" dir="2700000" algn="tl" rotWithShape="0">
              <a:srgbClr val="333333">
                <a:alpha val="64709"/>
              </a:srgbClr>
            </a:outerShdw>
          </a:effectLst>
        </p:spPr>
      </p:pic>
      <p:pic>
        <p:nvPicPr>
          <p:cNvPr id="556" name="Google Shape;556;g3015eeee280_0_626" descr="A picture containing text, person&#10;&#10;Description automatically generated"/>
          <p:cNvPicPr preferRelativeResize="0"/>
          <p:nvPr/>
        </p:nvPicPr>
        <p:blipFill rotWithShape="1">
          <a:blip r:embed="rId5">
            <a:alphaModFix/>
          </a:blip>
          <a:srcRect/>
          <a:stretch/>
        </p:blipFill>
        <p:spPr>
          <a:xfrm>
            <a:off x="3733307" y="1635675"/>
            <a:ext cx="1638022" cy="2097524"/>
          </a:xfrm>
          <a:prstGeom prst="rect">
            <a:avLst/>
          </a:prstGeom>
          <a:noFill/>
          <a:ln>
            <a:noFill/>
          </a:ln>
          <a:effectLst>
            <a:outerShdw blurRad="292100" dist="139700" dir="2700000" algn="tl" rotWithShape="0">
              <a:srgbClr val="333333">
                <a:alpha val="64709"/>
              </a:srgbClr>
            </a:outerShdw>
          </a:effectLst>
        </p:spPr>
      </p:pic>
      <p:pic>
        <p:nvPicPr>
          <p:cNvPr id="557" name="Google Shape;557;g3015eeee280_0_626"/>
          <p:cNvPicPr preferRelativeResize="0"/>
          <p:nvPr/>
        </p:nvPicPr>
        <p:blipFill rotWithShape="1">
          <a:blip r:embed="rId6">
            <a:alphaModFix/>
          </a:blip>
          <a:srcRect/>
          <a:stretch/>
        </p:blipFill>
        <p:spPr>
          <a:xfrm>
            <a:off x="4057048" y="2848064"/>
            <a:ext cx="1406288" cy="1811773"/>
          </a:xfrm>
          <a:prstGeom prst="rect">
            <a:avLst/>
          </a:prstGeom>
          <a:noFill/>
          <a:ln>
            <a:noFill/>
          </a:ln>
          <a:effectLst>
            <a:outerShdw blurRad="292100" dist="139700" dir="2700000" algn="tl" rotWithShape="0">
              <a:srgbClr val="333333">
                <a:alpha val="64709"/>
              </a:srgbClr>
            </a:outerShdw>
          </a:effectLst>
        </p:spPr>
      </p:pic>
      <p:pic>
        <p:nvPicPr>
          <p:cNvPr id="558" name="Google Shape;558;g3015eeee280_0_626" descr="Qr code&#10;&#10;Description automatically generated"/>
          <p:cNvPicPr preferRelativeResize="0"/>
          <p:nvPr/>
        </p:nvPicPr>
        <p:blipFill rotWithShape="1">
          <a:blip r:embed="rId7">
            <a:alphaModFix/>
          </a:blip>
          <a:srcRect/>
          <a:stretch/>
        </p:blipFill>
        <p:spPr>
          <a:xfrm>
            <a:off x="383700" y="4205924"/>
            <a:ext cx="916813" cy="1141083"/>
          </a:xfrm>
          <a:prstGeom prst="rect">
            <a:avLst/>
          </a:prstGeom>
          <a:noFill/>
          <a:ln>
            <a:noFill/>
          </a:ln>
        </p:spPr>
      </p:pic>
      <p:pic>
        <p:nvPicPr>
          <p:cNvPr id="559" name="Google Shape;559;g3015eeee280_0_626" descr="Qr code&#10;&#10;Description automatically generated"/>
          <p:cNvPicPr preferRelativeResize="0"/>
          <p:nvPr/>
        </p:nvPicPr>
        <p:blipFill rotWithShape="1">
          <a:blip r:embed="rId8">
            <a:alphaModFix/>
          </a:blip>
          <a:srcRect/>
          <a:stretch/>
        </p:blipFill>
        <p:spPr>
          <a:xfrm>
            <a:off x="3152255" y="4149231"/>
            <a:ext cx="904792" cy="1117251"/>
          </a:xfrm>
          <a:prstGeom prst="rect">
            <a:avLst/>
          </a:prstGeom>
          <a:noFill/>
          <a:ln>
            <a:noFill/>
          </a:ln>
        </p:spPr>
      </p:pic>
      <p:pic>
        <p:nvPicPr>
          <p:cNvPr id="560" name="Google Shape;560;g3015eeee280_0_626" descr="Qr code&#10;&#10;Description automatically generated"/>
          <p:cNvPicPr preferRelativeResize="0"/>
          <p:nvPr/>
        </p:nvPicPr>
        <p:blipFill rotWithShape="1">
          <a:blip r:embed="rId9">
            <a:alphaModFix/>
          </a:blip>
          <a:srcRect/>
          <a:stretch/>
        </p:blipFill>
        <p:spPr>
          <a:xfrm>
            <a:off x="5847865" y="4079526"/>
            <a:ext cx="856509" cy="104939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2af587c95ee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Conclusion</a:t>
            </a:r>
            <a:endParaRPr/>
          </a:p>
        </p:txBody>
      </p:sp>
      <p:sp>
        <p:nvSpPr>
          <p:cNvPr id="567" name="Google Shape;567;g2af587c95ee_0_0"/>
          <p:cNvSpPr txBox="1">
            <a:spLocks noGrp="1"/>
          </p:cNvSpPr>
          <p:nvPr>
            <p:ph type="body" idx="1"/>
          </p:nvPr>
        </p:nvSpPr>
        <p:spPr>
          <a:xfrm>
            <a:off x="457200" y="1371600"/>
            <a:ext cx="8543100" cy="3810000"/>
          </a:xfrm>
          <a:prstGeom prst="rect">
            <a:avLst/>
          </a:prstGeom>
          <a:noFill/>
          <a:ln>
            <a:noFill/>
          </a:ln>
        </p:spPr>
        <p:txBody>
          <a:bodyPr spcFirstLastPara="1" wrap="square" lIns="91425" tIns="45700" rIns="91425" bIns="45700" anchor="t" anchorCtr="0">
            <a:normAutofit/>
          </a:bodyPr>
          <a:lstStyle/>
          <a:p>
            <a:pPr marL="457200" lvl="0" indent="-400050" algn="l" rtl="0">
              <a:spcBef>
                <a:spcPts val="0"/>
              </a:spcBef>
              <a:spcAft>
                <a:spcPts val="0"/>
              </a:spcAft>
              <a:buClr>
                <a:schemeClr val="dk1"/>
              </a:buClr>
              <a:buSzPts val="2700"/>
              <a:buChar char="•"/>
            </a:pPr>
            <a:r>
              <a:rPr lang="en-US" sz="2700">
                <a:solidFill>
                  <a:schemeClr val="dk1"/>
                </a:solidFill>
              </a:rPr>
              <a:t>Explain how to use the GW Patient Navigation Training</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Explain how the training was developed </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Identify required parts of the training</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List the different competencies associated with each lesson</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Describe how the training relates to the CMS required competency areas</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Explain expected outcomes from taking this training </a:t>
            </a:r>
            <a:endParaRPr sz="49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31100bc3c92_2_168"/>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574" name="Google Shape;574;g31100bc3c92_2_168"/>
          <p:cNvSpPr txBox="1">
            <a:spLocks noGrp="1"/>
          </p:cNvSpPr>
          <p:nvPr>
            <p:ph type="body" idx="1"/>
          </p:nvPr>
        </p:nvSpPr>
        <p:spPr>
          <a:xfrm>
            <a:off x="457200" y="1600201"/>
            <a:ext cx="8229600" cy="3810000"/>
          </a:xfrm>
          <a:prstGeom prst="rect">
            <a:avLst/>
          </a:prstGeom>
        </p:spPr>
        <p:txBody>
          <a:bodyPr spcFirstLastPara="1" wrap="square" lIns="91425" tIns="45700" rIns="91425" bIns="45700" anchor="t" anchorCtr="0">
            <a:normAutofit/>
          </a:bodyPr>
          <a:lstStyle/>
          <a:p>
            <a:pPr marL="457200" lvl="0" indent="-298450" algn="l" rtl="0">
              <a:spcBef>
                <a:spcPts val="360"/>
              </a:spcBef>
              <a:spcAft>
                <a:spcPts val="0"/>
              </a:spcAft>
              <a:buSzPts val="1100"/>
              <a:buChar char="•"/>
            </a:pPr>
            <a:r>
              <a:rPr lang="en-US" sz="1100"/>
              <a:t>Baileys, K. A., McMullen, L., Lubejko, B., Christensen, D., Haylock, P. J., Rose, T., Sellers, J. B., &amp; Srdanovic, D. (2018). Nurse navigator core competencies: An update to reflect the evolution of the role. Clinical Journal of Oncology Nursing, 22(3), 272-281. doi: 10.1188/18.CJON.272-281.</a:t>
            </a:r>
            <a:endParaRPr sz="1100"/>
          </a:p>
          <a:p>
            <a:pPr marL="457200" lvl="0" indent="-298450" algn="l" rtl="0">
              <a:spcBef>
                <a:spcPts val="360"/>
              </a:spcBef>
              <a:spcAft>
                <a:spcPts val="0"/>
              </a:spcAft>
              <a:buSzPts val="1100"/>
              <a:buChar char="•"/>
            </a:pPr>
            <a:r>
              <a:rPr lang="en-US" sz="1100"/>
              <a:t>Centers for Medicare &amp; Medicaid Services. (2023). 88 C.F.R. 78818. </a:t>
            </a:r>
            <a:r>
              <a:rPr lang="en-US" sz="1100" u="sng">
                <a:solidFill>
                  <a:schemeClr val="hlink"/>
                </a:solidFill>
                <a:hlinkClick r:id="rId3"/>
              </a:rPr>
              <a:t>https://www.federalregister.gov/documents/2023/11/16/2023-24184/medicare-and-medicaid-programs-cy-2024-payment-policies-under-the-physician-fee-schedule-and-other</a:t>
            </a:r>
            <a:endParaRPr sz="1100"/>
          </a:p>
          <a:p>
            <a:pPr marL="457200" lvl="0" indent="-298450" algn="l" rtl="0">
              <a:spcBef>
                <a:spcPts val="360"/>
              </a:spcBef>
              <a:spcAft>
                <a:spcPts val="0"/>
              </a:spcAft>
              <a:buSzPts val="1100"/>
              <a:buChar char="•"/>
            </a:pPr>
            <a:r>
              <a:rPr lang="en-US" sz="1100"/>
              <a:t>CHW Core Consensus Project. (2022). Community Health Worker Core Consensus Project. Retrieved December 12, 2024, from </a:t>
            </a:r>
            <a:r>
              <a:rPr lang="en-US" sz="1100" u="sng">
                <a:solidFill>
                  <a:schemeClr val="hlink"/>
                </a:solidFill>
                <a:hlinkClick r:id="rId4"/>
              </a:rPr>
              <a:t>https://www.c3project.org/</a:t>
            </a:r>
            <a:r>
              <a:rPr lang="en-US" sz="1100"/>
              <a:t> </a:t>
            </a:r>
            <a:endParaRPr sz="1100"/>
          </a:p>
          <a:p>
            <a:pPr marL="457200" lvl="0" indent="-298450" algn="l" rtl="0">
              <a:spcBef>
                <a:spcPts val="360"/>
              </a:spcBef>
              <a:spcAft>
                <a:spcPts val="0"/>
              </a:spcAft>
              <a:buSzPts val="1100"/>
              <a:buChar char="•"/>
            </a:pPr>
            <a:r>
              <a:rPr lang="en-US" sz="1100"/>
              <a:t>Franklin, E., Burke, S., Dean, M., Johnston, D., Nevidjon, B., Booth, L. (2022).  </a:t>
            </a:r>
            <a:r>
              <a:rPr lang="en-US" sz="1100" i="1"/>
              <a:t>Oncology Navigations Standards of Professional Practice. </a:t>
            </a:r>
            <a:r>
              <a:rPr lang="en-US" sz="1100"/>
              <a:t>Academy of Oncology Nurse &amp; Patient Navigation. Vol 13:3. </a:t>
            </a:r>
            <a:r>
              <a:rPr lang="en-US" sz="1100" u="sng">
                <a:solidFill>
                  <a:schemeClr val="hlink"/>
                </a:solidFill>
                <a:hlinkClick r:id="rId5"/>
              </a:rPr>
              <a:t>https://www.jons-online.com/jons-categories/282:navigation-standards</a:t>
            </a:r>
            <a:r>
              <a:rPr lang="en-US" sz="1100"/>
              <a:t> </a:t>
            </a:r>
            <a:endParaRPr sz="1100"/>
          </a:p>
          <a:p>
            <a:pPr marL="457200" lvl="0" indent="-298450" algn="l" rtl="0">
              <a:spcBef>
                <a:spcPts val="360"/>
              </a:spcBef>
              <a:spcAft>
                <a:spcPts val="0"/>
              </a:spcAft>
              <a:buSzPts val="1100"/>
              <a:buChar char="•"/>
            </a:pPr>
            <a:r>
              <a:rPr lang="en-US" sz="1100"/>
              <a:t>Pratt-Chapman, M., Willis, A., &amp; Masselink, L. (2015). Core competencies for oncology patient navigators. Journal of Oncology Navigation &amp; Survivorship. 6(2). Retrieved August 8, 2024, from </a:t>
            </a:r>
            <a:r>
              <a:rPr lang="en-US" sz="1100" u="sng">
                <a:solidFill>
                  <a:schemeClr val="hlink"/>
                </a:solidFill>
                <a:hlinkClick r:id="rId6"/>
              </a:rPr>
              <a:t>https://www.jons-online.com/issues/2015/april-2015-vol-6-no-2/1320-core-competencies-for-oncology-patient-navigators</a:t>
            </a:r>
            <a:r>
              <a:rPr lang="en-US" sz="1100"/>
              <a:t>.</a:t>
            </a:r>
            <a:endParaRPr sz="1100"/>
          </a:p>
          <a:p>
            <a:pPr marL="457200" lvl="0" indent="-298450" algn="l" rtl="0">
              <a:spcBef>
                <a:spcPts val="360"/>
              </a:spcBef>
              <a:spcAft>
                <a:spcPts val="0"/>
              </a:spcAft>
              <a:buSzPts val="1100"/>
              <a:buChar char="•"/>
            </a:pPr>
            <a:r>
              <a:rPr lang="en-US" sz="1100"/>
              <a:t>Varanasi, A. P., Burhansstipanov, L. B., Dorn, C., Gentry, S., Capossela, A., Fox, K., Wilson, D., Tanjasiri, S., Odumosu, O., Ferrer, E. L. S. (2024). Patient navigation job roles by levels of experience: Workforce Development Task Group, National Navigation Roundtable. Cancer 130(9), 1549-1567. </a:t>
            </a:r>
            <a:r>
              <a:rPr lang="en-US" sz="1100" u="sng">
                <a:solidFill>
                  <a:schemeClr val="hlink"/>
                </a:solidFill>
                <a:hlinkClick r:id="rId7"/>
              </a:rPr>
              <a:t>doi.org/10.1002/cncr.35147</a:t>
            </a:r>
            <a:endParaRPr sz="1100"/>
          </a:p>
          <a:p>
            <a:pPr marL="457200" lvl="0" indent="-298450" algn="l" rtl="0">
              <a:spcBef>
                <a:spcPts val="360"/>
              </a:spcBef>
              <a:spcAft>
                <a:spcPts val="0"/>
              </a:spcAft>
              <a:buSzPts val="1100"/>
              <a:buChar char="•"/>
            </a:pPr>
            <a:r>
              <a:rPr lang="en-US" sz="1100"/>
              <a:t>Valverde, P. A., Burhansstipanov, L., Patierno, S., Gentry, S., Dwyer, A., Wysocki, K. L., Patterson, A. K., Krebs, L. U., Sellers, J., &amp; Johnston, D. (2019). Findings from the National Navigation Roundtable: A call for competency-based patient navigation training. Cancer, 125(24), 4350–4359. doi: 10.1002/cncr.32470.</a:t>
            </a: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311243637ed_3_71"/>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580" name="Google Shape;580;g311243637ed_3_71"/>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a:t> </a:t>
            </a:r>
            <a:r>
              <a:rPr lang="en-US" sz="1500" b="1" u="sng">
                <a:solidFill>
                  <a:schemeClr val="hlink"/>
                </a:solidFill>
                <a:hlinkClick r:id="rId3"/>
              </a:rPr>
              <a:t>TAP Subscription</a:t>
            </a:r>
            <a:endParaRPr b="1"/>
          </a:p>
        </p:txBody>
      </p:sp>
      <p:sp>
        <p:nvSpPr>
          <p:cNvPr id="581" name="Google Shape;581;g311243637ed_3_71"/>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582" name="Google Shape;582;g311243637ed_3_71"/>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583" name="Google Shape;583;g311243637ed_3_71"/>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584" name="Google Shape;584;g311243637ed_3_71"/>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015eeee280_1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Learning Objectives</a:t>
            </a:r>
            <a:endParaRPr/>
          </a:p>
        </p:txBody>
      </p:sp>
      <p:sp>
        <p:nvSpPr>
          <p:cNvPr id="148" name="Google Shape;148;g3015eeee280_1_0"/>
          <p:cNvSpPr txBox="1">
            <a:spLocks noGrp="1"/>
          </p:cNvSpPr>
          <p:nvPr>
            <p:ph type="body" idx="1"/>
          </p:nvPr>
        </p:nvSpPr>
        <p:spPr>
          <a:xfrm>
            <a:off x="457200" y="1371600"/>
            <a:ext cx="8543100" cy="3810000"/>
          </a:xfrm>
          <a:prstGeom prst="rect">
            <a:avLst/>
          </a:prstGeom>
          <a:noFill/>
          <a:ln>
            <a:noFill/>
          </a:ln>
        </p:spPr>
        <p:txBody>
          <a:bodyPr spcFirstLastPara="1" wrap="square" lIns="91425" tIns="45700" rIns="91425" bIns="45700" anchor="t" anchorCtr="0">
            <a:normAutofit/>
          </a:bodyPr>
          <a:lstStyle/>
          <a:p>
            <a:pPr marL="457200" lvl="0" indent="-400050" algn="l" rtl="0">
              <a:spcBef>
                <a:spcPts val="0"/>
              </a:spcBef>
              <a:spcAft>
                <a:spcPts val="0"/>
              </a:spcAft>
              <a:buClr>
                <a:schemeClr val="dk1"/>
              </a:buClr>
              <a:buSzPts val="2700"/>
              <a:buChar char="•"/>
            </a:pPr>
            <a:r>
              <a:rPr lang="en-US" sz="2700">
                <a:solidFill>
                  <a:schemeClr val="dk1"/>
                </a:solidFill>
              </a:rPr>
              <a:t>Explain how to use the GW Patient Navigation Training</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Explain how the training was developed </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Identify required parts of the training</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List the different competencies associated with each lesson</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Describe how the training relates to the CMS required competency areas</a:t>
            </a:r>
            <a:endParaRPr sz="2700">
              <a:solidFill>
                <a:schemeClr val="dk1"/>
              </a:solidFill>
            </a:endParaRPr>
          </a:p>
          <a:p>
            <a:pPr marL="457200" lvl="0" indent="-400050" algn="l" rtl="0">
              <a:spcBef>
                <a:spcPts val="0"/>
              </a:spcBef>
              <a:spcAft>
                <a:spcPts val="0"/>
              </a:spcAft>
              <a:buClr>
                <a:schemeClr val="dk1"/>
              </a:buClr>
              <a:buSzPts val="2700"/>
              <a:buChar char="•"/>
            </a:pPr>
            <a:r>
              <a:rPr lang="en-US" sz="2700">
                <a:solidFill>
                  <a:schemeClr val="dk1"/>
                </a:solidFill>
              </a:rPr>
              <a:t>Explain expected outcomes from taking this training </a:t>
            </a:r>
            <a:endParaRPr sz="4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015eeee280_1_18"/>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Training Purpose and Use</a:t>
            </a:r>
            <a:endParaRPr/>
          </a:p>
        </p:txBody>
      </p:sp>
      <p:sp>
        <p:nvSpPr>
          <p:cNvPr id="155" name="Google Shape;155;g3015eeee280_1_18"/>
          <p:cNvSpPr txBox="1">
            <a:spLocks noGrp="1"/>
          </p:cNvSpPr>
          <p:nvPr>
            <p:ph type="body" idx="1"/>
          </p:nvPr>
        </p:nvSpPr>
        <p:spPr>
          <a:xfrm>
            <a:off x="457200" y="1600201"/>
            <a:ext cx="8229600" cy="3810000"/>
          </a:xfrm>
          <a:prstGeom prst="rect">
            <a:avLst/>
          </a:prstGeom>
        </p:spPr>
        <p:txBody>
          <a:bodyPr spcFirstLastPara="1" wrap="square" lIns="91425" tIns="45700" rIns="91425" bIns="45700" anchor="t" anchorCtr="0">
            <a:noAutofit/>
          </a:bodyPr>
          <a:lstStyle/>
          <a:p>
            <a:pPr marL="457200" lvl="0" indent="-368300" algn="l" rtl="0">
              <a:lnSpc>
                <a:spcPct val="90000"/>
              </a:lnSpc>
              <a:spcBef>
                <a:spcPts val="360"/>
              </a:spcBef>
              <a:spcAft>
                <a:spcPts val="0"/>
              </a:spcAft>
              <a:buSzPts val="2200"/>
              <a:buChar char="•"/>
            </a:pPr>
            <a:r>
              <a:rPr lang="en-US" sz="2200">
                <a:solidFill>
                  <a:srgbClr val="2F2F2F"/>
                </a:solidFill>
                <a:highlight>
                  <a:srgbClr val="FFFFFF"/>
                </a:highlight>
              </a:rPr>
              <a:t>Provides oncology patient navigators with </a:t>
            </a:r>
            <a:r>
              <a:rPr lang="en-US" sz="2200">
                <a:solidFill>
                  <a:srgbClr val="2F2F2F"/>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competency</a:t>
            </a:r>
            <a:r>
              <a:rPr lang="en-US" sz="2200">
                <a:solidFill>
                  <a:srgbClr val="2F2F2F"/>
                </a:solidFill>
                <a:highlight>
                  <a:srgbClr val="FFFFFF"/>
                </a:highlight>
              </a:rPr>
              <a:t>-based, evidence-based information </a:t>
            </a:r>
            <a:endParaRPr sz="2200">
              <a:solidFill>
                <a:srgbClr val="2F2F2F"/>
              </a:solidFill>
              <a:highlight>
                <a:srgbClr val="FFFFFF"/>
              </a:highlight>
            </a:endParaRPr>
          </a:p>
          <a:p>
            <a:pPr marL="457200" lvl="0" indent="-368300" algn="l" rtl="0">
              <a:lnSpc>
                <a:spcPct val="90000"/>
              </a:lnSpc>
              <a:spcBef>
                <a:spcPts val="0"/>
              </a:spcBef>
              <a:spcAft>
                <a:spcPts val="0"/>
              </a:spcAft>
              <a:buClr>
                <a:srgbClr val="2F2F2F"/>
              </a:buClr>
              <a:buSzPts val="2200"/>
              <a:buChar char="•"/>
            </a:pPr>
            <a:r>
              <a:rPr lang="en-US" sz="2200">
                <a:solidFill>
                  <a:srgbClr val="2F2F2F"/>
                </a:solidFill>
                <a:highlight>
                  <a:srgbClr val="FFFFFF"/>
                </a:highlight>
              </a:rPr>
              <a:t>Meets training requirement for Medicare Principal Illness Navigation reimbursement </a:t>
            </a:r>
            <a:endParaRPr sz="2200">
              <a:solidFill>
                <a:srgbClr val="2F2F2F"/>
              </a:solidFill>
              <a:highlight>
                <a:srgbClr val="FFFFFF"/>
              </a:highlight>
            </a:endParaRPr>
          </a:p>
          <a:p>
            <a:pPr marL="457200" lvl="0" indent="-368300" algn="l" rtl="0">
              <a:lnSpc>
                <a:spcPct val="90000"/>
              </a:lnSpc>
              <a:spcBef>
                <a:spcPts val="0"/>
              </a:spcBef>
              <a:spcAft>
                <a:spcPts val="0"/>
              </a:spcAft>
              <a:buSzPts val="2200"/>
              <a:buChar char="•"/>
            </a:pPr>
            <a:r>
              <a:rPr lang="en-US" sz="2200">
                <a:solidFill>
                  <a:srgbClr val="2F2F2F"/>
                </a:solidFill>
                <a:highlight>
                  <a:srgbClr val="FFFFFF"/>
                </a:highlight>
              </a:rPr>
              <a:t>Prepares patient navigators to address barriers for people with cancer and survivors</a:t>
            </a:r>
            <a:endParaRPr sz="2200">
              <a:solidFill>
                <a:srgbClr val="2F2F2F"/>
              </a:solidFill>
              <a:highlight>
                <a:srgbClr val="FFFFFF"/>
              </a:highlight>
            </a:endParaRPr>
          </a:p>
          <a:p>
            <a:pPr marL="457200" lvl="0" indent="-368300" algn="l" rtl="0">
              <a:lnSpc>
                <a:spcPct val="90000"/>
              </a:lnSpc>
              <a:spcBef>
                <a:spcPts val="0"/>
              </a:spcBef>
              <a:spcAft>
                <a:spcPts val="0"/>
              </a:spcAft>
              <a:buSzPts val="2200"/>
              <a:buChar char="•"/>
            </a:pPr>
            <a:r>
              <a:rPr lang="en-US" sz="2200">
                <a:solidFill>
                  <a:srgbClr val="2F2F2F"/>
                </a:solidFill>
                <a:highlight>
                  <a:srgbClr val="FFFFFF"/>
                </a:highlight>
              </a:rPr>
              <a:t>For accessibility accommodation to assist in your use of the materials, please complete the </a:t>
            </a:r>
            <a:r>
              <a:rPr lang="en-US" sz="2200" u="sng">
                <a:solidFill>
                  <a:srgbClr val="033C5A"/>
                </a:solidFill>
                <a:highlight>
                  <a:srgbClr val="FFFFFF"/>
                </a:highlight>
                <a:hlinkClick r:id="rId3">
                  <a:extLst>
                    <a:ext uri="{A12FA001-AC4F-418D-AE19-62706E023703}">
                      <ahyp:hlinkClr xmlns:ahyp="http://schemas.microsoft.com/office/drawing/2018/hyperlinkcolor" val="tx"/>
                    </a:ext>
                  </a:extLst>
                </a:hlinkClick>
              </a:rPr>
              <a:t>Accessibility Feedback Form</a:t>
            </a:r>
            <a:endParaRPr sz="2200">
              <a:solidFill>
                <a:srgbClr val="2F2F2F"/>
              </a:solidFill>
              <a:highlight>
                <a:srgbClr val="FFFFFF"/>
              </a:highlight>
            </a:endParaRPr>
          </a:p>
          <a:p>
            <a:pPr marL="457200" lvl="0" indent="-368300" algn="l" rtl="0">
              <a:lnSpc>
                <a:spcPct val="90000"/>
              </a:lnSpc>
              <a:spcBef>
                <a:spcPts val="0"/>
              </a:spcBef>
              <a:spcAft>
                <a:spcPts val="0"/>
              </a:spcAft>
              <a:buSzPts val="2200"/>
              <a:buChar char="•"/>
            </a:pPr>
            <a:r>
              <a:rPr lang="en-US" sz="2200"/>
              <a:t>Training provides a foundation for all patient navigators working with those affected by cancer and is not specialized for tumor type or age at the time of cancer diagnosis</a:t>
            </a:r>
            <a:endParaRPr sz="2200"/>
          </a:p>
          <a:p>
            <a:pPr marL="457200" lvl="0" indent="0" algn="l" rtl="0">
              <a:lnSpc>
                <a:spcPct val="90000"/>
              </a:lnSpc>
              <a:spcBef>
                <a:spcPts val="1900"/>
              </a:spcBef>
              <a:spcAft>
                <a:spcPts val="1900"/>
              </a:spcAft>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10c565fbf5_0_5"/>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Customization and Adaptation</a:t>
            </a:r>
            <a:endParaRPr/>
          </a:p>
        </p:txBody>
      </p:sp>
      <p:sp>
        <p:nvSpPr>
          <p:cNvPr id="162" name="Google Shape;162;g310c565fbf5_0_5"/>
          <p:cNvSpPr txBox="1">
            <a:spLocks noGrp="1"/>
          </p:cNvSpPr>
          <p:nvPr>
            <p:ph type="body" idx="1"/>
          </p:nvPr>
        </p:nvSpPr>
        <p:spPr>
          <a:xfrm>
            <a:off x="632300" y="1381326"/>
            <a:ext cx="8229600" cy="3810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2700" b="1">
                <a:solidFill>
                  <a:srgbClr val="2F2F2F"/>
                </a:solidFill>
                <a:highlight>
                  <a:srgbClr val="FFFFFF"/>
                </a:highlight>
              </a:rPr>
              <a:t>Please include the following acknowledgment</a:t>
            </a:r>
            <a:br>
              <a:rPr lang="en-US" sz="2700" b="1">
                <a:solidFill>
                  <a:srgbClr val="2F2F2F"/>
                </a:solidFill>
                <a:highlight>
                  <a:srgbClr val="FFFFFF"/>
                </a:highlight>
              </a:rPr>
            </a:br>
            <a:r>
              <a:rPr lang="en-US" sz="2700" b="1">
                <a:solidFill>
                  <a:srgbClr val="2F2F2F"/>
                </a:solidFill>
                <a:highlight>
                  <a:srgbClr val="FFFFFF"/>
                </a:highlight>
              </a:rPr>
              <a:t>if materials are adapted:</a:t>
            </a:r>
            <a:endParaRPr sz="2700" b="1">
              <a:solidFill>
                <a:srgbClr val="2F2F2F"/>
              </a:solidFill>
              <a:highlight>
                <a:srgbClr val="FFFFFF"/>
              </a:highlight>
            </a:endParaRPr>
          </a:p>
          <a:p>
            <a:pPr marL="0" lvl="0" indent="0" algn="l" rtl="0">
              <a:lnSpc>
                <a:spcPct val="115000"/>
              </a:lnSpc>
              <a:spcBef>
                <a:spcPts val="1900"/>
              </a:spcBef>
              <a:spcAft>
                <a:spcPts val="0"/>
              </a:spcAft>
              <a:buClr>
                <a:schemeClr val="dk2"/>
              </a:buClr>
              <a:buSzPts val="1100"/>
              <a:buFont typeface="Arial"/>
              <a:buNone/>
            </a:pPr>
            <a:r>
              <a:rPr lang="en-US" sz="2100" i="1">
                <a:solidFill>
                  <a:srgbClr val="2F2F2F"/>
                </a:solidFill>
                <a:highlight>
                  <a:srgbClr val="FFFFFF"/>
                </a:highlight>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endParaRPr sz="2100" i="1">
              <a:solidFill>
                <a:srgbClr val="2F2F2F"/>
              </a:solidFill>
              <a:highlight>
                <a:srgbClr val="FFFFFF"/>
              </a:highlight>
            </a:endParaRPr>
          </a:p>
          <a:p>
            <a:pPr marL="0" lvl="0" indent="0" algn="l" rtl="0">
              <a:spcBef>
                <a:spcPts val="360"/>
              </a:spcBef>
              <a:spcAft>
                <a:spcPts val="0"/>
              </a:spcAft>
              <a:buNone/>
            </a:pP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015eeee280_1_24"/>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500"/>
              <a:t>Training Structure and Requirements</a:t>
            </a:r>
            <a:endParaRPr sz="3200"/>
          </a:p>
        </p:txBody>
      </p:sp>
      <p:graphicFrame>
        <p:nvGraphicFramePr>
          <p:cNvPr id="169" name="Google Shape;169;g3015eeee280_1_24"/>
          <p:cNvGraphicFramePr/>
          <p:nvPr/>
        </p:nvGraphicFramePr>
        <p:xfrm>
          <a:off x="157000" y="838200"/>
          <a:ext cx="4149450" cy="4619085"/>
        </p:xfrm>
        <a:graphic>
          <a:graphicData uri="http://schemas.openxmlformats.org/drawingml/2006/table">
            <a:tbl>
              <a:tblPr>
                <a:noFill/>
                <a:tableStyleId>{F3B2A899-C401-4566-B101-A7F0D9CDBA45}</a:tableStyleId>
              </a:tblPr>
              <a:tblGrid>
                <a:gridCol w="463450">
                  <a:extLst>
                    <a:ext uri="{9D8B030D-6E8A-4147-A177-3AD203B41FA5}">
                      <a16:colId xmlns:a16="http://schemas.microsoft.com/office/drawing/2014/main" val="20000"/>
                    </a:ext>
                  </a:extLst>
                </a:gridCol>
                <a:gridCol w="2416450">
                  <a:extLst>
                    <a:ext uri="{9D8B030D-6E8A-4147-A177-3AD203B41FA5}">
                      <a16:colId xmlns:a16="http://schemas.microsoft.com/office/drawing/2014/main" val="20001"/>
                    </a:ext>
                  </a:extLst>
                </a:gridCol>
                <a:gridCol w="1269550">
                  <a:extLst>
                    <a:ext uri="{9D8B030D-6E8A-4147-A177-3AD203B41FA5}">
                      <a16:colId xmlns:a16="http://schemas.microsoft.com/office/drawing/2014/main" val="20002"/>
                    </a:ext>
                  </a:extLst>
                </a:gridCol>
              </a:tblGrid>
              <a:tr h="525225">
                <a:tc>
                  <a:txBody>
                    <a:bodyPr/>
                    <a:lstStyle/>
                    <a:p>
                      <a:pPr marL="0" lvl="0" indent="0" algn="l" rtl="0">
                        <a:spcBef>
                          <a:spcPts val="0"/>
                        </a:spcBef>
                        <a:spcAft>
                          <a:spcPts val="0"/>
                        </a:spcAft>
                        <a:buNone/>
                      </a:pP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lt1"/>
                          </a:solidFill>
                        </a:rPr>
                        <a:t>Lesson Title </a:t>
                      </a:r>
                      <a:endParaRPr sz="1900" b="1">
                        <a:solidFill>
                          <a:schemeClr val="lt1"/>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000">
                          <a:solidFill>
                            <a:schemeClr val="lt1"/>
                          </a:solidFill>
                        </a:rPr>
                        <a:t>Estimated</a:t>
                      </a:r>
                      <a:br>
                        <a:rPr lang="en-US" sz="1000">
                          <a:solidFill>
                            <a:schemeClr val="lt1"/>
                          </a:solidFill>
                        </a:rPr>
                      </a:br>
                      <a:r>
                        <a:rPr lang="en-US" sz="1000">
                          <a:solidFill>
                            <a:schemeClr val="lt1"/>
                          </a:solidFill>
                        </a:rPr>
                        <a:t>Completion Time</a:t>
                      </a:r>
                      <a:endParaRPr sz="1000">
                        <a:solidFill>
                          <a:schemeClr val="lt1"/>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extLst>
                  <a:ext uri="{0D108BD9-81ED-4DB2-BD59-A6C34878D82A}">
                    <a16:rowId xmlns:a16="http://schemas.microsoft.com/office/drawing/2014/main" val="10000"/>
                  </a:ext>
                </a:extLst>
              </a:tr>
              <a:tr h="456225">
                <a:tc>
                  <a:txBody>
                    <a:bodyPr/>
                    <a:lstStyle/>
                    <a:p>
                      <a:pPr marL="0" lvl="0" indent="0" algn="l" rtl="0">
                        <a:spcBef>
                          <a:spcPts val="0"/>
                        </a:spcBef>
                        <a:spcAft>
                          <a:spcPts val="0"/>
                        </a:spcAft>
                        <a:buNone/>
                      </a:pP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gridSpan="2">
                  <a:txBody>
                    <a:bodyPr/>
                    <a:lstStyle/>
                    <a:p>
                      <a:pPr marL="0" lvl="0" indent="0" algn="ctr" rtl="0">
                        <a:spcBef>
                          <a:spcPts val="0"/>
                        </a:spcBef>
                        <a:spcAft>
                          <a:spcPts val="0"/>
                        </a:spcAft>
                        <a:buNone/>
                      </a:pPr>
                      <a:r>
                        <a:rPr lang="en-US" sz="1200" b="1">
                          <a:solidFill>
                            <a:schemeClr val="lt1"/>
                          </a:solidFill>
                        </a:rPr>
                        <a:t>Pre-evaluation (2 min)</a:t>
                      </a:r>
                      <a:endParaRPr sz="1200" b="1">
                        <a:solidFill>
                          <a:schemeClr val="lt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C8B18B"/>
                    </a:solidFill>
                  </a:tcPr>
                </a:tc>
                <a:tc hMerge="1">
                  <a:txBody>
                    <a:bodyPr/>
                    <a:lstStyle/>
                    <a:p>
                      <a:endParaRPr lang="en-US"/>
                    </a:p>
                  </a:txBody>
                  <a:tcPr/>
                </a:tc>
                <a:extLst>
                  <a:ext uri="{0D108BD9-81ED-4DB2-BD59-A6C34878D82A}">
                    <a16:rowId xmlns:a16="http://schemas.microsoft.com/office/drawing/2014/main" val="10001"/>
                  </a:ext>
                </a:extLst>
              </a:tr>
              <a:tr h="590875">
                <a:tc>
                  <a:txBody>
                    <a:bodyPr/>
                    <a:lstStyle/>
                    <a:p>
                      <a:pPr marL="0" lvl="0" indent="0" algn="l" rtl="0">
                        <a:spcBef>
                          <a:spcPts val="0"/>
                        </a:spcBef>
                        <a:spcAft>
                          <a:spcPts val="0"/>
                        </a:spcAft>
                        <a:buNone/>
                      </a:pPr>
                      <a:r>
                        <a:rPr lang="en-US" sz="2400" b="1"/>
                        <a:t>1</a:t>
                      </a: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chemeClr val="dk2"/>
                          </a:solidFill>
                        </a:rPr>
                        <a:t>Cancer Basics: </a:t>
                      </a:r>
                      <a:br>
                        <a:rPr lang="en-US" sz="1200" b="1">
                          <a:solidFill>
                            <a:schemeClr val="dk2"/>
                          </a:solidFill>
                        </a:rPr>
                      </a:br>
                      <a:r>
                        <a:rPr lang="en-US" sz="1200" b="1">
                          <a:solidFill>
                            <a:schemeClr val="dk2"/>
                          </a:solidFill>
                        </a:rPr>
                        <a:t>Continuum of Cancer Care </a:t>
                      </a:r>
                      <a:endParaRPr sz="1200">
                        <a:solidFill>
                          <a:schemeClr val="dk2"/>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300">
                          <a:solidFill>
                            <a:schemeClr val="dk2"/>
                          </a:solidFill>
                        </a:rPr>
                        <a:t>1hr 30 min</a:t>
                      </a:r>
                      <a:endParaRPr sz="1300"/>
                    </a:p>
                  </a:txBody>
                  <a:tcPr marL="0"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590875">
                <a:tc>
                  <a:txBody>
                    <a:bodyPr/>
                    <a:lstStyle/>
                    <a:p>
                      <a:pPr marL="0" lvl="0" indent="0" algn="l" rtl="0">
                        <a:spcBef>
                          <a:spcPts val="0"/>
                        </a:spcBef>
                        <a:spcAft>
                          <a:spcPts val="0"/>
                        </a:spcAft>
                        <a:buNone/>
                      </a:pPr>
                      <a:r>
                        <a:rPr lang="en-US" sz="2400" b="1"/>
                        <a:t>2</a:t>
                      </a: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chemeClr val="dk2"/>
                          </a:solidFill>
                        </a:rPr>
                        <a:t> Medical Terminology</a:t>
                      </a:r>
                      <a:endParaRPr sz="1200">
                        <a:solidFill>
                          <a:schemeClr val="dk2"/>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182880" lvl="0" indent="0" algn="l" rtl="0">
                        <a:spcBef>
                          <a:spcPts val="0"/>
                        </a:spcBef>
                        <a:spcAft>
                          <a:spcPts val="0"/>
                        </a:spcAft>
                        <a:buNone/>
                      </a:pPr>
                      <a:r>
                        <a:rPr lang="en-US" sz="1300"/>
                        <a:t>15 min</a:t>
                      </a:r>
                      <a:endParaRPr sz="1300"/>
                    </a:p>
                  </a:txBody>
                  <a:tcPr marL="0"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590875">
                <a:tc>
                  <a:txBody>
                    <a:bodyPr/>
                    <a:lstStyle/>
                    <a:p>
                      <a:pPr marL="0" lvl="0" indent="0" algn="l" rtl="0">
                        <a:spcBef>
                          <a:spcPts val="0"/>
                        </a:spcBef>
                        <a:spcAft>
                          <a:spcPts val="0"/>
                        </a:spcAft>
                        <a:buNone/>
                      </a:pPr>
                      <a:r>
                        <a:rPr lang="en-US" sz="2400" b="1"/>
                        <a:t>3</a:t>
                      </a: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2"/>
                        </a:buClr>
                        <a:buSzPts val="1100"/>
                        <a:buFont typeface="Arial"/>
                        <a:buNone/>
                      </a:pPr>
                      <a:r>
                        <a:rPr lang="en-US" sz="1200" b="1">
                          <a:solidFill>
                            <a:schemeClr val="dk2"/>
                          </a:solidFill>
                        </a:rPr>
                        <a:t>What is Patient Navigation &amp; What does a Navigator do?</a:t>
                      </a:r>
                      <a:endParaRPr sz="1200">
                        <a:solidFill>
                          <a:schemeClr val="dk2"/>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182880" lvl="0" indent="0" algn="l" rtl="0">
                        <a:spcBef>
                          <a:spcPts val="0"/>
                        </a:spcBef>
                        <a:spcAft>
                          <a:spcPts val="0"/>
                        </a:spcAft>
                        <a:buNone/>
                      </a:pPr>
                      <a:r>
                        <a:rPr lang="en-US" sz="1300"/>
                        <a:t>1 hr</a:t>
                      </a:r>
                      <a:endParaRPr sz="1300"/>
                    </a:p>
                  </a:txBody>
                  <a:tcPr marL="0"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590875">
                <a:tc>
                  <a:txBody>
                    <a:bodyPr/>
                    <a:lstStyle/>
                    <a:p>
                      <a:pPr marL="0" lvl="0" indent="0" algn="l" rtl="0">
                        <a:spcBef>
                          <a:spcPts val="0"/>
                        </a:spcBef>
                        <a:spcAft>
                          <a:spcPts val="0"/>
                        </a:spcAft>
                        <a:buNone/>
                      </a:pPr>
                      <a:r>
                        <a:rPr lang="en-US" sz="2400" b="1"/>
                        <a:t>4</a:t>
                      </a: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2"/>
                          </a:solidFill>
                        </a:rPr>
                        <a:t>Team-Based Navigation and Role Delineation </a:t>
                      </a:r>
                      <a:endParaRPr sz="1200">
                        <a:solidFill>
                          <a:schemeClr val="dk2"/>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182880" lvl="0" indent="0" algn="l" rtl="0">
                        <a:spcBef>
                          <a:spcPts val="0"/>
                        </a:spcBef>
                        <a:spcAft>
                          <a:spcPts val="0"/>
                        </a:spcAft>
                        <a:buNone/>
                      </a:pPr>
                      <a:r>
                        <a:rPr lang="en-US" sz="1300"/>
                        <a:t>55 min. </a:t>
                      </a:r>
                      <a:endParaRPr sz="1300"/>
                    </a:p>
                  </a:txBody>
                  <a:tcPr marL="0"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590875">
                <a:tc>
                  <a:txBody>
                    <a:bodyPr/>
                    <a:lstStyle/>
                    <a:p>
                      <a:pPr marL="0" lvl="0" indent="0" algn="l" rtl="0">
                        <a:spcBef>
                          <a:spcPts val="0"/>
                        </a:spcBef>
                        <a:spcAft>
                          <a:spcPts val="0"/>
                        </a:spcAft>
                        <a:buNone/>
                      </a:pPr>
                      <a:r>
                        <a:rPr lang="en-US" sz="2400" b="1"/>
                        <a:t>5</a:t>
                      </a: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chemeClr val="dk2"/>
                          </a:solidFill>
                        </a:rPr>
                        <a:t>US Healthcare System, Payment and Financing </a:t>
                      </a:r>
                      <a:endParaRPr sz="1200">
                        <a:solidFill>
                          <a:schemeClr val="dk2"/>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182880" lvl="0" indent="0" algn="l" rtl="0">
                        <a:spcBef>
                          <a:spcPts val="0"/>
                        </a:spcBef>
                        <a:spcAft>
                          <a:spcPts val="0"/>
                        </a:spcAft>
                        <a:buNone/>
                      </a:pPr>
                      <a:r>
                        <a:rPr lang="en-US" sz="1300"/>
                        <a:t>1 hr</a:t>
                      </a:r>
                      <a:endParaRPr sz="1300"/>
                    </a:p>
                  </a:txBody>
                  <a:tcPr marL="0"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590875">
                <a:tc>
                  <a:txBody>
                    <a:bodyPr/>
                    <a:lstStyle/>
                    <a:p>
                      <a:pPr marL="0" lvl="0" indent="0" algn="l" rtl="0">
                        <a:spcBef>
                          <a:spcPts val="0"/>
                        </a:spcBef>
                        <a:spcAft>
                          <a:spcPts val="0"/>
                        </a:spcAft>
                        <a:buNone/>
                      </a:pP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US" sz="1200" b="1">
                          <a:solidFill>
                            <a:schemeClr val="lt1"/>
                          </a:solidFill>
                        </a:rPr>
                        <a:t>Lessons 1-5 Quiz (20 min)</a:t>
                      </a:r>
                      <a:br>
                        <a:rPr lang="en-US" sz="1200" b="1">
                          <a:solidFill>
                            <a:schemeClr val="lt1"/>
                          </a:solidFill>
                        </a:rPr>
                      </a:br>
                      <a:r>
                        <a:rPr lang="en-US" sz="1200" b="1">
                          <a:solidFill>
                            <a:schemeClr val="lt1"/>
                          </a:solidFill>
                        </a:rPr>
                        <a:t>post-evaluation (2 min)</a:t>
                      </a:r>
                      <a:endParaRPr sz="1200" b="1">
                        <a:solidFill>
                          <a:schemeClr val="lt1"/>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6AA84F"/>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graphicFrame>
        <p:nvGraphicFramePr>
          <p:cNvPr id="170" name="Google Shape;170;g3015eeee280_1_24"/>
          <p:cNvGraphicFramePr/>
          <p:nvPr/>
        </p:nvGraphicFramePr>
        <p:xfrm>
          <a:off x="4572000" y="838200"/>
          <a:ext cx="4357250" cy="4619075"/>
        </p:xfrm>
        <a:graphic>
          <a:graphicData uri="http://schemas.openxmlformats.org/drawingml/2006/table">
            <a:tbl>
              <a:tblPr>
                <a:noFill/>
                <a:tableStyleId>{F3B2A899-C401-4566-B101-A7F0D9CDBA45}</a:tableStyleId>
              </a:tblPr>
              <a:tblGrid>
                <a:gridCol w="573625">
                  <a:extLst>
                    <a:ext uri="{9D8B030D-6E8A-4147-A177-3AD203B41FA5}">
                      <a16:colId xmlns:a16="http://schemas.microsoft.com/office/drawing/2014/main" val="20000"/>
                    </a:ext>
                  </a:extLst>
                </a:gridCol>
                <a:gridCol w="2632325">
                  <a:extLst>
                    <a:ext uri="{9D8B030D-6E8A-4147-A177-3AD203B41FA5}">
                      <a16:colId xmlns:a16="http://schemas.microsoft.com/office/drawing/2014/main" val="20001"/>
                    </a:ext>
                  </a:extLst>
                </a:gridCol>
                <a:gridCol w="1151300">
                  <a:extLst>
                    <a:ext uri="{9D8B030D-6E8A-4147-A177-3AD203B41FA5}">
                      <a16:colId xmlns:a16="http://schemas.microsoft.com/office/drawing/2014/main" val="20002"/>
                    </a:ext>
                  </a:extLst>
                </a:gridCol>
              </a:tblGrid>
              <a:tr h="535550">
                <a:tc>
                  <a:txBody>
                    <a:bodyPr/>
                    <a:lstStyle/>
                    <a:p>
                      <a:pPr marL="0" lvl="0" indent="0" algn="l" rtl="0">
                        <a:spcBef>
                          <a:spcPts val="0"/>
                        </a:spcBef>
                        <a:spcAft>
                          <a:spcPts val="0"/>
                        </a:spcAft>
                        <a:buNone/>
                      </a:pPr>
                      <a:endParaRPr/>
                    </a:p>
                  </a:txBody>
                  <a:tcPr marL="91425" marR="91425" marT="0" marB="0" anchor="ctr">
                    <a:lnL w="9525" cap="flat" cmpd="sng">
                      <a:solidFill>
                        <a:schemeClr val="dk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lt1"/>
                          </a:solidFill>
                        </a:rPr>
                        <a:t>Lesson Title </a:t>
                      </a:r>
                      <a:endParaRPr sz="1900" b="1">
                        <a:solidFill>
                          <a:schemeClr val="lt1"/>
                        </a:solidFill>
                      </a:endParaRPr>
                    </a:p>
                  </a:txBody>
                  <a:tcPr marL="91425" marR="91425" marT="91425"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000">
                          <a:solidFill>
                            <a:schemeClr val="lt1"/>
                          </a:solidFill>
                        </a:rPr>
                        <a:t>Estimated </a:t>
                      </a:r>
                      <a:br>
                        <a:rPr lang="en-US" sz="1000">
                          <a:solidFill>
                            <a:schemeClr val="lt1"/>
                          </a:solidFill>
                        </a:rPr>
                      </a:br>
                      <a:r>
                        <a:rPr lang="en-US" sz="1000">
                          <a:solidFill>
                            <a:schemeClr val="lt1"/>
                          </a:solidFill>
                        </a:rPr>
                        <a:t>Completion Time</a:t>
                      </a:r>
                      <a:endParaRPr sz="1000">
                        <a:solidFill>
                          <a:schemeClr val="lt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extLst>
                  <a:ext uri="{0D108BD9-81ED-4DB2-BD59-A6C34878D82A}">
                    <a16:rowId xmlns:a16="http://schemas.microsoft.com/office/drawing/2014/main" val="10000"/>
                  </a:ext>
                </a:extLst>
              </a:tr>
              <a:tr h="557025">
                <a:tc>
                  <a:txBody>
                    <a:bodyPr/>
                    <a:lstStyle/>
                    <a:p>
                      <a:pPr marL="0" lvl="0" indent="0" algn="l" rtl="0">
                        <a:spcBef>
                          <a:spcPts val="0"/>
                        </a:spcBef>
                        <a:spcAft>
                          <a:spcPts val="0"/>
                        </a:spcAft>
                        <a:buNone/>
                      </a:pP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gridSpan="2">
                  <a:txBody>
                    <a:bodyPr/>
                    <a:lstStyle/>
                    <a:p>
                      <a:pPr marL="0" lvl="0" indent="0" algn="ctr" rtl="0">
                        <a:spcBef>
                          <a:spcPts val="0"/>
                        </a:spcBef>
                        <a:spcAft>
                          <a:spcPts val="0"/>
                        </a:spcAft>
                        <a:buNone/>
                      </a:pPr>
                      <a:r>
                        <a:rPr lang="en-US" sz="1200" b="1">
                          <a:solidFill>
                            <a:schemeClr val="lt1"/>
                          </a:solidFill>
                        </a:rPr>
                        <a:t>Pre-evaluation (5 min)</a:t>
                      </a:r>
                      <a:endParaRPr sz="1200" b="1">
                        <a:solidFill>
                          <a:schemeClr val="lt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C8B18B"/>
                    </a:solidFill>
                  </a:tcPr>
                </a:tc>
                <a:tc hMerge="1">
                  <a:txBody>
                    <a:bodyPr/>
                    <a:lstStyle/>
                    <a:p>
                      <a:endParaRPr lang="en-US"/>
                    </a:p>
                  </a:txBody>
                  <a:tcPr/>
                </a:tc>
                <a:extLst>
                  <a:ext uri="{0D108BD9-81ED-4DB2-BD59-A6C34878D82A}">
                    <a16:rowId xmlns:a16="http://schemas.microsoft.com/office/drawing/2014/main" val="10001"/>
                  </a:ext>
                </a:extLst>
              </a:tr>
              <a:tr h="587750">
                <a:tc>
                  <a:txBody>
                    <a:bodyPr/>
                    <a:lstStyle/>
                    <a:p>
                      <a:pPr marL="0" lvl="0" indent="0" algn="l" rtl="0">
                        <a:spcBef>
                          <a:spcPts val="0"/>
                        </a:spcBef>
                        <a:spcAft>
                          <a:spcPts val="0"/>
                        </a:spcAft>
                        <a:buNone/>
                      </a:pPr>
                      <a:r>
                        <a:rPr lang="en-US" sz="2400" b="1"/>
                        <a:t>6</a:t>
                      </a: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chemeClr val="dk2"/>
                          </a:solidFill>
                        </a:rPr>
                        <a:t>Professional Development and Practice-Based Learning</a:t>
                      </a:r>
                      <a:endParaRPr sz="1200" b="1">
                        <a:solidFill>
                          <a:schemeClr val="dk2"/>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rgbClr val="033C5A"/>
                      </a:solidFill>
                      <a:prstDash val="solid"/>
                      <a:round/>
                      <a:headEnd type="none" w="sm" len="sm"/>
                      <a:tailEnd type="none" w="sm" len="sm"/>
                    </a:lnB>
                  </a:tcPr>
                </a:tc>
                <a:tc>
                  <a:txBody>
                    <a:bodyPr/>
                    <a:lstStyle/>
                    <a:p>
                      <a:pPr marL="0" lvl="0" indent="0" algn="ctr" rtl="0">
                        <a:spcBef>
                          <a:spcPts val="0"/>
                        </a:spcBef>
                        <a:spcAft>
                          <a:spcPts val="0"/>
                        </a:spcAft>
                        <a:buClr>
                          <a:schemeClr val="dk2"/>
                        </a:buClr>
                        <a:buSzPts val="1100"/>
                        <a:buFont typeface="Arial"/>
                        <a:buNone/>
                      </a:pPr>
                      <a:r>
                        <a:rPr lang="en-US" sz="1300">
                          <a:solidFill>
                            <a:schemeClr val="dk2"/>
                          </a:solidFill>
                        </a:rPr>
                        <a:t>1hr 30 min</a:t>
                      </a:r>
                      <a:endParaRPr sz="1300">
                        <a:solidFill>
                          <a:schemeClr val="dk2"/>
                        </a:solidFill>
                      </a:endParaRPr>
                    </a:p>
                    <a:p>
                      <a:pPr marL="0" lvl="0" indent="0" algn="l" rtl="0">
                        <a:spcBef>
                          <a:spcPts val="0"/>
                        </a:spcBef>
                        <a:spcAft>
                          <a:spcPts val="0"/>
                        </a:spcAft>
                        <a:buNone/>
                      </a:pPr>
                      <a:endParaRPr sz="1300"/>
                    </a:p>
                  </a:txBody>
                  <a:tcPr marL="0"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rgbClr val="033C5A"/>
                      </a:solidFill>
                      <a:prstDash val="solid"/>
                      <a:round/>
                      <a:headEnd type="none" w="sm" len="sm"/>
                      <a:tailEnd type="none" w="sm" len="sm"/>
                    </a:lnB>
                  </a:tcPr>
                </a:tc>
                <a:extLst>
                  <a:ext uri="{0D108BD9-81ED-4DB2-BD59-A6C34878D82A}">
                    <a16:rowId xmlns:a16="http://schemas.microsoft.com/office/drawing/2014/main" val="10002"/>
                  </a:ext>
                </a:extLst>
              </a:tr>
              <a:tr h="587750">
                <a:tc>
                  <a:txBody>
                    <a:bodyPr/>
                    <a:lstStyle/>
                    <a:p>
                      <a:pPr marL="0" lvl="0" indent="0" algn="l" rtl="0">
                        <a:spcBef>
                          <a:spcPts val="0"/>
                        </a:spcBef>
                        <a:spcAft>
                          <a:spcPts val="0"/>
                        </a:spcAft>
                        <a:buNone/>
                      </a:pPr>
                      <a:r>
                        <a:rPr lang="en-US" sz="2400" b="1"/>
                        <a:t>7</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chemeClr val="dk2"/>
                          </a:solidFill>
                        </a:rPr>
                        <a:t>Communication with Patients and Caregivers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033C5A"/>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300">
                          <a:solidFill>
                            <a:schemeClr val="dk2"/>
                          </a:solidFill>
                        </a:rPr>
                        <a:t>1hr 30 min</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033C5A"/>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587750">
                <a:tc>
                  <a:txBody>
                    <a:bodyPr/>
                    <a:lstStyle/>
                    <a:p>
                      <a:pPr marL="0" lvl="0" indent="0" algn="l" rtl="0">
                        <a:spcBef>
                          <a:spcPts val="0"/>
                        </a:spcBef>
                        <a:spcAft>
                          <a:spcPts val="0"/>
                        </a:spcAft>
                        <a:buNone/>
                      </a:pPr>
                      <a:r>
                        <a:rPr lang="en-US" sz="2400" b="1"/>
                        <a:t>8</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chemeClr val="dk2"/>
                          </a:solidFill>
                        </a:rPr>
                        <a:t>Shared Decision-Making with Patients and Caregivers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300"/>
                        <a:t>1 hr</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587750">
                <a:tc>
                  <a:txBody>
                    <a:bodyPr/>
                    <a:lstStyle/>
                    <a:p>
                      <a:pPr marL="0" lvl="0" indent="0" algn="l" rtl="0">
                        <a:spcBef>
                          <a:spcPts val="0"/>
                        </a:spcBef>
                        <a:spcAft>
                          <a:spcPts val="0"/>
                        </a:spcAft>
                        <a:buNone/>
                      </a:pPr>
                      <a:r>
                        <a:rPr lang="en-US" sz="2400" b="1"/>
                        <a:t>9</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rgbClr val="1F1F1F"/>
                          </a:solidFill>
                        </a:rPr>
                        <a:t>Patient Advocacy</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300"/>
                        <a:t>40 min</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587750">
                <a:tc>
                  <a:txBody>
                    <a:bodyPr/>
                    <a:lstStyle/>
                    <a:p>
                      <a:pPr marL="0" lvl="0" indent="0" algn="l" rtl="0">
                        <a:spcBef>
                          <a:spcPts val="0"/>
                        </a:spcBef>
                        <a:spcAft>
                          <a:spcPts val="0"/>
                        </a:spcAft>
                        <a:buNone/>
                      </a:pPr>
                      <a:r>
                        <a:rPr lang="en-US" sz="2400" b="1"/>
                        <a:t>10</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400"/>
                        <a:buFont typeface="Arial"/>
                        <a:buNone/>
                      </a:pPr>
                      <a:r>
                        <a:rPr lang="en-US" sz="1200" b="1"/>
                        <a:t>Addressing Barriers to Care</a:t>
                      </a:r>
                      <a:endParaRPr sz="1200" b="1"/>
                    </a:p>
                    <a:p>
                      <a:pPr marL="0" lvl="0" indent="0" algn="l" rtl="0">
                        <a:spcBef>
                          <a:spcPts val="0"/>
                        </a:spcBef>
                        <a:spcAft>
                          <a:spcPts val="0"/>
                        </a:spcAft>
                        <a:buClr>
                          <a:schemeClr val="dk2"/>
                        </a:buClr>
                        <a:buSzPts val="1400"/>
                        <a:buFont typeface="Arial"/>
                        <a:buNone/>
                      </a:pPr>
                      <a:r>
                        <a:rPr lang="en-US" sz="1200" b="1"/>
                        <a:t>with Strengths-based Community and Individual Assessments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300"/>
                        <a:t>2 hrs</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587750">
                <a:tc>
                  <a:txBody>
                    <a:bodyPr/>
                    <a:lstStyle/>
                    <a:p>
                      <a:pPr marL="0" lvl="0" indent="0" algn="l" rtl="0">
                        <a:spcBef>
                          <a:spcPts val="0"/>
                        </a:spcBef>
                        <a:spcAft>
                          <a:spcPts val="0"/>
                        </a:spcAft>
                        <a:buNone/>
                      </a:pP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US" sz="1200" b="1">
                          <a:solidFill>
                            <a:schemeClr val="lt1"/>
                          </a:solidFill>
                        </a:rPr>
                        <a:t>Lesson 6-10 Quiz (30 min)</a:t>
                      </a:r>
                      <a:br>
                        <a:rPr lang="en-US" sz="1200" b="1">
                          <a:solidFill>
                            <a:schemeClr val="lt1"/>
                          </a:solidFill>
                        </a:rPr>
                      </a:br>
                      <a:r>
                        <a:rPr lang="en-US" sz="1200" b="1">
                          <a:solidFill>
                            <a:schemeClr val="lt1"/>
                          </a:solidFill>
                        </a:rPr>
                        <a:t>post-evaluation (5 min)</a:t>
                      </a:r>
                      <a:endParaRPr sz="1200" b="1">
                        <a:solidFill>
                          <a:schemeClr val="lt1"/>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6AA84F"/>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171" name="Google Shape;171;g3015eeee280_1_24" descr="File:Checkmark.svg - Wikimedia Commons"/>
          <p:cNvPicPr preferRelativeResize="0"/>
          <p:nvPr/>
        </p:nvPicPr>
        <p:blipFill>
          <a:blip r:embed="rId3">
            <a:alphaModFix/>
          </a:blip>
          <a:stretch>
            <a:fillRect/>
          </a:stretch>
        </p:blipFill>
        <p:spPr>
          <a:xfrm>
            <a:off x="4551800" y="4869525"/>
            <a:ext cx="623425" cy="554150"/>
          </a:xfrm>
          <a:prstGeom prst="rect">
            <a:avLst/>
          </a:prstGeom>
          <a:noFill/>
          <a:ln>
            <a:noFill/>
          </a:ln>
        </p:spPr>
      </p:pic>
      <p:pic>
        <p:nvPicPr>
          <p:cNvPr id="172" name="Google Shape;172;g3015eeee280_1_24" descr="File:Checkmark.svg - Wikimedia Commons"/>
          <p:cNvPicPr preferRelativeResize="0"/>
          <p:nvPr/>
        </p:nvPicPr>
        <p:blipFill>
          <a:blip r:embed="rId3">
            <a:alphaModFix/>
          </a:blip>
          <a:stretch>
            <a:fillRect/>
          </a:stretch>
        </p:blipFill>
        <p:spPr>
          <a:xfrm>
            <a:off x="0" y="4869525"/>
            <a:ext cx="623425" cy="554150"/>
          </a:xfrm>
          <a:prstGeom prst="rect">
            <a:avLst/>
          </a:prstGeom>
          <a:noFill/>
          <a:ln>
            <a:noFill/>
          </a:ln>
        </p:spPr>
      </p:pic>
      <p:pic>
        <p:nvPicPr>
          <p:cNvPr id="173" name="Google Shape;173;g3015eeee280_1_24" descr="File:Checkmark.svg - Wikimedia Commons"/>
          <p:cNvPicPr preferRelativeResize="0"/>
          <p:nvPr/>
        </p:nvPicPr>
        <p:blipFill>
          <a:blip r:embed="rId3">
            <a:alphaModFix/>
          </a:blip>
          <a:stretch>
            <a:fillRect/>
          </a:stretch>
        </p:blipFill>
        <p:spPr>
          <a:xfrm>
            <a:off x="0" y="1363425"/>
            <a:ext cx="623425" cy="554150"/>
          </a:xfrm>
          <a:prstGeom prst="rect">
            <a:avLst/>
          </a:prstGeom>
          <a:noFill/>
          <a:ln>
            <a:noFill/>
          </a:ln>
        </p:spPr>
      </p:pic>
      <p:pic>
        <p:nvPicPr>
          <p:cNvPr id="174" name="Google Shape;174;g3015eeee280_1_24" descr="File:Checkmark.svg - Wikimedia Commons"/>
          <p:cNvPicPr preferRelativeResize="0"/>
          <p:nvPr/>
        </p:nvPicPr>
        <p:blipFill>
          <a:blip r:embed="rId3">
            <a:alphaModFix/>
          </a:blip>
          <a:stretch>
            <a:fillRect/>
          </a:stretch>
        </p:blipFill>
        <p:spPr>
          <a:xfrm>
            <a:off x="4522200" y="1363425"/>
            <a:ext cx="623425" cy="55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13310c96a9_0_17"/>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500"/>
              <a:t>Training Structure and Requirements</a:t>
            </a:r>
            <a:endParaRPr sz="3200"/>
          </a:p>
        </p:txBody>
      </p:sp>
      <p:graphicFrame>
        <p:nvGraphicFramePr>
          <p:cNvPr id="181" name="Google Shape;181;g313310c96a9_0_17"/>
          <p:cNvGraphicFramePr/>
          <p:nvPr/>
        </p:nvGraphicFramePr>
        <p:xfrm>
          <a:off x="2085675" y="722775"/>
          <a:ext cx="4972625" cy="4800485"/>
        </p:xfrm>
        <a:graphic>
          <a:graphicData uri="http://schemas.openxmlformats.org/drawingml/2006/table">
            <a:tbl>
              <a:tblPr>
                <a:noFill/>
                <a:tableStyleId>{F3B2A899-C401-4566-B101-A7F0D9CDBA45}</a:tableStyleId>
              </a:tblPr>
              <a:tblGrid>
                <a:gridCol w="654625">
                  <a:extLst>
                    <a:ext uri="{9D8B030D-6E8A-4147-A177-3AD203B41FA5}">
                      <a16:colId xmlns:a16="http://schemas.microsoft.com/office/drawing/2014/main" val="20000"/>
                    </a:ext>
                  </a:extLst>
                </a:gridCol>
                <a:gridCol w="3004100">
                  <a:extLst>
                    <a:ext uri="{9D8B030D-6E8A-4147-A177-3AD203B41FA5}">
                      <a16:colId xmlns:a16="http://schemas.microsoft.com/office/drawing/2014/main" val="20001"/>
                    </a:ext>
                  </a:extLst>
                </a:gridCol>
                <a:gridCol w="1313900">
                  <a:extLst>
                    <a:ext uri="{9D8B030D-6E8A-4147-A177-3AD203B41FA5}">
                      <a16:colId xmlns:a16="http://schemas.microsoft.com/office/drawing/2014/main" val="20002"/>
                    </a:ext>
                  </a:extLst>
                </a:gridCol>
              </a:tblGrid>
              <a:tr h="639125">
                <a:tc>
                  <a:txBody>
                    <a:bodyPr/>
                    <a:lstStyle/>
                    <a:p>
                      <a:pPr marL="0" lvl="0" indent="0" algn="l" rtl="0">
                        <a:spcBef>
                          <a:spcPts val="0"/>
                        </a:spcBef>
                        <a:spcAft>
                          <a:spcPts val="0"/>
                        </a:spcAft>
                        <a:buNone/>
                      </a:pPr>
                      <a:endParaRPr/>
                    </a:p>
                  </a:txBody>
                  <a:tcPr marL="91425" marR="91425" marT="0" marB="0" anchor="ctr">
                    <a:lnL w="9525" cap="flat" cmpd="sng">
                      <a:solidFill>
                        <a:schemeClr val="dk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sz="1900" b="1">
                          <a:solidFill>
                            <a:schemeClr val="lt1"/>
                          </a:solidFill>
                        </a:rPr>
                        <a:t>Lesson Title </a:t>
                      </a:r>
                      <a:endParaRPr sz="1900" b="1">
                        <a:solidFill>
                          <a:schemeClr val="lt1"/>
                        </a:solidFill>
                      </a:endParaRPr>
                    </a:p>
                  </a:txBody>
                  <a:tcPr marL="91425" marR="91425" marT="91425"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tc>
                  <a:txBody>
                    <a:bodyPr/>
                    <a:lstStyle/>
                    <a:p>
                      <a:pPr marL="0" lvl="0" indent="0" algn="ctr" rtl="0">
                        <a:spcBef>
                          <a:spcPts val="0"/>
                        </a:spcBef>
                        <a:spcAft>
                          <a:spcPts val="0"/>
                        </a:spcAft>
                        <a:buNone/>
                      </a:pPr>
                      <a:r>
                        <a:rPr lang="en-US" sz="1000">
                          <a:solidFill>
                            <a:schemeClr val="lt1"/>
                          </a:solidFill>
                        </a:rPr>
                        <a:t>Estimated </a:t>
                      </a:r>
                      <a:br>
                        <a:rPr lang="en-US" sz="1000">
                          <a:solidFill>
                            <a:schemeClr val="lt1"/>
                          </a:solidFill>
                        </a:rPr>
                      </a:br>
                      <a:r>
                        <a:rPr lang="en-US" sz="1000">
                          <a:solidFill>
                            <a:schemeClr val="lt1"/>
                          </a:solidFill>
                        </a:rPr>
                        <a:t>Completion Time</a:t>
                      </a:r>
                      <a:endParaRPr sz="1000">
                        <a:solidFill>
                          <a:schemeClr val="lt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45A99"/>
                    </a:solidFill>
                  </a:tcPr>
                </a:tc>
                <a:extLst>
                  <a:ext uri="{0D108BD9-81ED-4DB2-BD59-A6C34878D82A}">
                    <a16:rowId xmlns:a16="http://schemas.microsoft.com/office/drawing/2014/main" val="10000"/>
                  </a:ext>
                </a:extLst>
              </a:tr>
              <a:tr h="517300">
                <a:tc>
                  <a:txBody>
                    <a:bodyPr/>
                    <a:lstStyle/>
                    <a:p>
                      <a:pPr marL="0" lvl="0" indent="0" algn="l" rtl="0">
                        <a:spcBef>
                          <a:spcPts val="0"/>
                        </a:spcBef>
                        <a:spcAft>
                          <a:spcPts val="0"/>
                        </a:spcAft>
                        <a:buNone/>
                      </a:pP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gridSpan="2">
                  <a:txBody>
                    <a:bodyPr/>
                    <a:lstStyle/>
                    <a:p>
                      <a:pPr marL="0" lvl="0" indent="0" algn="ctr" rtl="0">
                        <a:spcBef>
                          <a:spcPts val="0"/>
                        </a:spcBef>
                        <a:spcAft>
                          <a:spcPts val="0"/>
                        </a:spcAft>
                        <a:buNone/>
                      </a:pPr>
                      <a:r>
                        <a:rPr lang="en-US" sz="1200" b="1">
                          <a:solidFill>
                            <a:schemeClr val="lt1"/>
                          </a:solidFill>
                        </a:rPr>
                        <a:t>Pre-evaluation (2 min)</a:t>
                      </a:r>
                      <a:endParaRPr sz="1200" b="1">
                        <a:solidFill>
                          <a:schemeClr val="lt1"/>
                        </a:solidFill>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C8B18B"/>
                    </a:solidFill>
                  </a:tcPr>
                </a:tc>
                <a:tc hMerge="1">
                  <a:txBody>
                    <a:bodyPr/>
                    <a:lstStyle/>
                    <a:p>
                      <a:endParaRPr lang="en-US"/>
                    </a:p>
                  </a:txBody>
                  <a:tcPr/>
                </a:tc>
                <a:extLst>
                  <a:ext uri="{0D108BD9-81ED-4DB2-BD59-A6C34878D82A}">
                    <a16:rowId xmlns:a16="http://schemas.microsoft.com/office/drawing/2014/main" val="10001"/>
                  </a:ext>
                </a:extLst>
              </a:tr>
              <a:tr h="602125">
                <a:tc>
                  <a:txBody>
                    <a:bodyPr/>
                    <a:lstStyle/>
                    <a:p>
                      <a:pPr marL="0" lvl="0" indent="0" algn="l" rtl="0">
                        <a:spcBef>
                          <a:spcPts val="0"/>
                        </a:spcBef>
                        <a:spcAft>
                          <a:spcPts val="0"/>
                        </a:spcAft>
                        <a:buNone/>
                      </a:pPr>
                      <a:r>
                        <a:rPr lang="en-US" sz="2400" b="1"/>
                        <a:t>11</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rgbClr val="1F1F1F"/>
                          </a:solidFill>
                        </a:rPr>
                        <a:t>Ethics and Patient Rights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300"/>
                        <a:t>1 hr</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02125">
                <a:tc>
                  <a:txBody>
                    <a:bodyPr/>
                    <a:lstStyle/>
                    <a:p>
                      <a:pPr marL="0" lvl="0" indent="0" algn="l" rtl="0">
                        <a:spcBef>
                          <a:spcPts val="0"/>
                        </a:spcBef>
                        <a:spcAft>
                          <a:spcPts val="0"/>
                        </a:spcAft>
                        <a:buNone/>
                      </a:pPr>
                      <a:r>
                        <a:rPr lang="en-US" sz="2400" b="1"/>
                        <a:t>12</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rgbClr val="1F1F1F"/>
                          </a:solidFill>
                        </a:rPr>
                        <a:t>Program Evaluation and Quality Improvement</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300"/>
                        <a:t>30 min</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602125">
                <a:tc>
                  <a:txBody>
                    <a:bodyPr/>
                    <a:lstStyle/>
                    <a:p>
                      <a:pPr marL="0" lvl="0" indent="0" algn="l" rtl="0">
                        <a:spcBef>
                          <a:spcPts val="0"/>
                        </a:spcBef>
                        <a:spcAft>
                          <a:spcPts val="0"/>
                        </a:spcAft>
                        <a:buNone/>
                      </a:pPr>
                      <a:r>
                        <a:rPr lang="en-US" sz="2400" b="1"/>
                        <a:t>13</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rgbClr val="1F1F1F"/>
                          </a:solidFill>
                        </a:rPr>
                        <a:t>Clinical Trials</a:t>
                      </a:r>
                      <a:endParaRPr sz="1200" b="1"/>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300"/>
                        <a:t>55 min</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602125">
                <a:tc>
                  <a:txBody>
                    <a:bodyPr/>
                    <a:lstStyle/>
                    <a:p>
                      <a:pPr marL="0" lvl="0" indent="0" algn="l" rtl="0">
                        <a:spcBef>
                          <a:spcPts val="0"/>
                        </a:spcBef>
                        <a:spcAft>
                          <a:spcPts val="0"/>
                        </a:spcAft>
                        <a:buNone/>
                      </a:pPr>
                      <a:r>
                        <a:rPr lang="en-US" sz="2400" b="1"/>
                        <a:t>14</a:t>
                      </a:r>
                      <a:endParaRPr sz="2400" b="1"/>
                    </a:p>
                  </a:txBody>
                  <a:tcPr marL="91425" marR="91425" marT="0" marB="0"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1200" b="1">
                          <a:solidFill>
                            <a:schemeClr val="dk2"/>
                          </a:solidFill>
                        </a:rPr>
                        <a:t>Value of Patient Navigation</a:t>
                      </a:r>
                      <a:endParaRPr sz="12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300"/>
                        <a:t>10 min</a:t>
                      </a:r>
                      <a:endParaRPr sz="1300"/>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602125">
                <a:tc>
                  <a:txBody>
                    <a:bodyPr/>
                    <a:lstStyle/>
                    <a:p>
                      <a:pPr marL="0" lvl="0" indent="0" algn="l" rtl="0">
                        <a:spcBef>
                          <a:spcPts val="0"/>
                        </a:spcBef>
                        <a:spcAft>
                          <a:spcPts val="0"/>
                        </a:spcAft>
                        <a:buNone/>
                      </a:pP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US" sz="1200" b="1">
                          <a:solidFill>
                            <a:schemeClr val="lt1"/>
                          </a:solidFill>
                        </a:rPr>
                        <a:t>Lesson 11-14 Quiz (15 min) </a:t>
                      </a:r>
                      <a:br>
                        <a:rPr lang="en-US" sz="1200" b="1">
                          <a:solidFill>
                            <a:schemeClr val="lt1"/>
                          </a:solidFill>
                        </a:rPr>
                      </a:br>
                      <a:r>
                        <a:rPr lang="en-US" sz="1200" b="1">
                          <a:solidFill>
                            <a:schemeClr val="lt1"/>
                          </a:solidFill>
                        </a:rPr>
                        <a:t>post-evaluation (2 min)</a:t>
                      </a:r>
                      <a:endParaRPr sz="1200" b="1">
                        <a:solidFill>
                          <a:schemeClr val="lt1"/>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6AA84F"/>
                    </a:solidFill>
                  </a:tcPr>
                </a:tc>
                <a:tc hMerge="1">
                  <a:txBody>
                    <a:bodyPr/>
                    <a:lstStyle/>
                    <a:p>
                      <a:endParaRPr lang="en-US"/>
                    </a:p>
                  </a:txBody>
                  <a:tcPr/>
                </a:tc>
                <a:extLst>
                  <a:ext uri="{0D108BD9-81ED-4DB2-BD59-A6C34878D82A}">
                    <a16:rowId xmlns:a16="http://schemas.microsoft.com/office/drawing/2014/main" val="10006"/>
                  </a:ext>
                </a:extLst>
              </a:tr>
              <a:tr h="602125">
                <a:tc>
                  <a:txBody>
                    <a:bodyPr/>
                    <a:lstStyle/>
                    <a:p>
                      <a:pPr marL="0" lvl="0" indent="0" algn="l" rtl="0">
                        <a:spcBef>
                          <a:spcPts val="0"/>
                        </a:spcBef>
                        <a:spcAft>
                          <a:spcPts val="0"/>
                        </a:spcAft>
                        <a:buNone/>
                      </a:pPr>
                      <a:endParaRPr sz="24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US" sz="1200" b="1">
                          <a:solidFill>
                            <a:schemeClr val="lt1"/>
                          </a:solidFill>
                        </a:rPr>
                        <a:t>Overall Course Evaluation (2 min)</a:t>
                      </a:r>
                      <a:endParaRPr sz="1200" b="1">
                        <a:solidFill>
                          <a:schemeClr val="lt1"/>
                        </a:solidFill>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38761D"/>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182" name="Google Shape;182;g313310c96a9_0_17" descr="File:Checkmark.svg - Wikimedia Commons"/>
          <p:cNvPicPr preferRelativeResize="0"/>
          <p:nvPr/>
        </p:nvPicPr>
        <p:blipFill>
          <a:blip r:embed="rId3">
            <a:alphaModFix/>
          </a:blip>
          <a:stretch>
            <a:fillRect/>
          </a:stretch>
        </p:blipFill>
        <p:spPr>
          <a:xfrm>
            <a:off x="2085675" y="4319000"/>
            <a:ext cx="623425" cy="554150"/>
          </a:xfrm>
          <a:prstGeom prst="rect">
            <a:avLst/>
          </a:prstGeom>
          <a:noFill/>
          <a:ln>
            <a:noFill/>
          </a:ln>
        </p:spPr>
      </p:pic>
      <p:pic>
        <p:nvPicPr>
          <p:cNvPr id="183" name="Google Shape;183;g313310c96a9_0_17" descr="File:Checkmark.svg - Wikimedia Commons"/>
          <p:cNvPicPr preferRelativeResize="0"/>
          <p:nvPr/>
        </p:nvPicPr>
        <p:blipFill>
          <a:blip r:embed="rId3">
            <a:alphaModFix/>
          </a:blip>
          <a:stretch>
            <a:fillRect/>
          </a:stretch>
        </p:blipFill>
        <p:spPr>
          <a:xfrm>
            <a:off x="2085675" y="4969100"/>
            <a:ext cx="623425" cy="554150"/>
          </a:xfrm>
          <a:prstGeom prst="rect">
            <a:avLst/>
          </a:prstGeom>
          <a:noFill/>
          <a:ln>
            <a:noFill/>
          </a:ln>
        </p:spPr>
      </p:pic>
      <p:pic>
        <p:nvPicPr>
          <p:cNvPr id="184" name="Google Shape;184;g313310c96a9_0_17" descr="File:Checkmark.svg - Wikimedia Commons"/>
          <p:cNvPicPr preferRelativeResize="0"/>
          <p:nvPr/>
        </p:nvPicPr>
        <p:blipFill>
          <a:blip r:embed="rId3">
            <a:alphaModFix/>
          </a:blip>
          <a:stretch>
            <a:fillRect/>
          </a:stretch>
        </p:blipFill>
        <p:spPr>
          <a:xfrm>
            <a:off x="2116875" y="1361900"/>
            <a:ext cx="623425" cy="554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015eeee280_1_54"/>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Completion and Available Credits</a:t>
            </a:r>
            <a:endParaRPr/>
          </a:p>
        </p:txBody>
      </p:sp>
      <p:sp>
        <p:nvSpPr>
          <p:cNvPr id="191" name="Google Shape;191;g3015eeee280_1_54"/>
          <p:cNvSpPr txBox="1">
            <a:spLocks noGrp="1"/>
          </p:cNvSpPr>
          <p:nvPr>
            <p:ph type="body" idx="1"/>
          </p:nvPr>
        </p:nvSpPr>
        <p:spPr>
          <a:xfrm>
            <a:off x="457200" y="1143000"/>
            <a:ext cx="8564700" cy="2626800"/>
          </a:xfrm>
          <a:prstGeom prst="rect">
            <a:avLst/>
          </a:prstGeom>
        </p:spPr>
        <p:txBody>
          <a:bodyPr spcFirstLastPara="1" wrap="square" lIns="91425" tIns="45700" rIns="91425" bIns="45700" anchor="t" anchorCtr="0">
            <a:normAutofit/>
          </a:bodyPr>
          <a:lstStyle/>
          <a:p>
            <a:pPr marL="457200" lvl="0" indent="-330200" algn="l" rtl="0">
              <a:spcBef>
                <a:spcPts val="360"/>
              </a:spcBef>
              <a:spcAft>
                <a:spcPts val="0"/>
              </a:spcAft>
              <a:buClr>
                <a:schemeClr val="dk1"/>
              </a:buClr>
              <a:buSzPts val="1600"/>
              <a:buChar char="•"/>
            </a:pPr>
            <a:r>
              <a:rPr lang="en-US" sz="1600">
                <a:solidFill>
                  <a:schemeClr val="dk1"/>
                </a:solidFill>
              </a:rPr>
              <a:t>All lessons, evaluations and quizzes are required for completion and receipt of credits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Fast forwarding of lesson videos will result in incomplete status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This nursing continuing professional development activity was approved by Maryland Nurses Association, an accredited approver by the American Credentialing Center’s Commission on Accreditation.</a:t>
            </a:r>
            <a:endParaRPr sz="1600">
              <a:solidFill>
                <a:schemeClr val="dk1"/>
              </a:solidFill>
            </a:endParaRPr>
          </a:p>
        </p:txBody>
      </p:sp>
      <p:graphicFrame>
        <p:nvGraphicFramePr>
          <p:cNvPr id="192" name="Google Shape;192;g3015eeee280_1_54"/>
          <p:cNvGraphicFramePr/>
          <p:nvPr/>
        </p:nvGraphicFramePr>
        <p:xfrm>
          <a:off x="812925" y="2837775"/>
          <a:ext cx="7518150" cy="2057370"/>
        </p:xfrm>
        <a:graphic>
          <a:graphicData uri="http://schemas.openxmlformats.org/drawingml/2006/table">
            <a:tbl>
              <a:tblPr>
                <a:noFill/>
                <a:tableStyleId>{F3B2A899-C401-4566-B101-A7F0D9CDBA45}</a:tableStyleId>
              </a:tblPr>
              <a:tblGrid>
                <a:gridCol w="2663700">
                  <a:extLst>
                    <a:ext uri="{9D8B030D-6E8A-4147-A177-3AD203B41FA5}">
                      <a16:colId xmlns:a16="http://schemas.microsoft.com/office/drawing/2014/main" val="20000"/>
                    </a:ext>
                  </a:extLst>
                </a:gridCol>
                <a:gridCol w="3580075">
                  <a:extLst>
                    <a:ext uri="{9D8B030D-6E8A-4147-A177-3AD203B41FA5}">
                      <a16:colId xmlns:a16="http://schemas.microsoft.com/office/drawing/2014/main" val="20001"/>
                    </a:ext>
                  </a:extLst>
                </a:gridCol>
                <a:gridCol w="12743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b="1">
                          <a:solidFill>
                            <a:schemeClr val="lt1"/>
                          </a:solidFill>
                        </a:rPr>
                        <a:t>Credit Type</a:t>
                      </a:r>
                      <a:endParaRPr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b="1">
                          <a:solidFill>
                            <a:schemeClr val="lt1"/>
                          </a:solidFill>
                        </a:rPr>
                        <a:t>Accrediting Body</a:t>
                      </a:r>
                      <a:endParaRPr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b="1">
                          <a:solidFill>
                            <a:schemeClr val="lt1"/>
                          </a:solidFill>
                        </a:rPr>
                        <a:t>Credit Hours</a:t>
                      </a:r>
                      <a:endParaRPr b="1">
                        <a:solidFill>
                          <a:schemeClr val="lt1"/>
                        </a:solidFill>
                      </a:endParaRPr>
                    </a:p>
                  </a:txBody>
                  <a:tcPr marL="91425" marR="91425" marT="91425" marB="91425">
                    <a:solidFill>
                      <a:srgbClr val="004065"/>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solidFill>
                            <a:schemeClr val="dk1"/>
                          </a:solidFill>
                        </a:rPr>
                        <a:t>Nursing Contact Hours</a:t>
                      </a:r>
                      <a:endParaRPr>
                        <a:solidFill>
                          <a:schemeClr val="dk1"/>
                        </a:solidFill>
                      </a:endParaRPr>
                    </a:p>
                  </a:txBody>
                  <a:tcPr marL="91425" marR="0" marT="0" marB="0"/>
                </a:tc>
                <a:tc>
                  <a:txBody>
                    <a:bodyPr/>
                    <a:lstStyle/>
                    <a:p>
                      <a:pPr marL="0" lvl="0" indent="0" algn="l" rtl="0">
                        <a:spcBef>
                          <a:spcPts val="0"/>
                        </a:spcBef>
                        <a:spcAft>
                          <a:spcPts val="0"/>
                        </a:spcAft>
                        <a:buNone/>
                      </a:pPr>
                      <a:r>
                        <a:rPr lang="en-US">
                          <a:solidFill>
                            <a:schemeClr val="dk1"/>
                          </a:solidFill>
                        </a:rPr>
                        <a:t>Maryland Nurses Association (MNA)</a:t>
                      </a:r>
                      <a:endParaRPr>
                        <a:solidFill>
                          <a:schemeClr val="dk1"/>
                        </a:solidFill>
                      </a:endParaRPr>
                    </a:p>
                  </a:txBody>
                  <a:tcPr marL="91425" marR="0" marT="0" marB="0"/>
                </a:tc>
                <a:tc>
                  <a:txBody>
                    <a:bodyPr/>
                    <a:lstStyle/>
                    <a:p>
                      <a:pPr marL="0" lvl="0" indent="0" algn="l" rtl="0">
                        <a:spcBef>
                          <a:spcPts val="0"/>
                        </a:spcBef>
                        <a:spcAft>
                          <a:spcPts val="0"/>
                        </a:spcAft>
                        <a:buNone/>
                      </a:pPr>
                      <a:r>
                        <a:rPr lang="en-US">
                          <a:solidFill>
                            <a:schemeClr val="dk1"/>
                          </a:solidFill>
                        </a:rPr>
                        <a:t>14</a:t>
                      </a:r>
                      <a:endParaRPr>
                        <a:solidFill>
                          <a:schemeClr val="dk1"/>
                        </a:solidFill>
                      </a:endParaRPr>
                    </a:p>
                  </a:txBody>
                  <a:tcPr marL="91425" marR="0" marT="0" marB="0"/>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solidFill>
                            <a:schemeClr val="dk1"/>
                          </a:solidFill>
                        </a:rPr>
                        <a:t>AMA PRA Category 1 Credit™ </a:t>
                      </a:r>
                      <a:endParaRPr>
                        <a:solidFill>
                          <a:schemeClr val="dk1"/>
                        </a:solidFill>
                      </a:endParaRPr>
                    </a:p>
                  </a:txBody>
                  <a:tcPr marL="91425" marR="0" marT="0" marB="0"/>
                </a:tc>
                <a:tc>
                  <a:txBody>
                    <a:bodyPr/>
                    <a:lstStyle/>
                    <a:p>
                      <a:pPr marL="0" lvl="0" indent="0" algn="l" rtl="0">
                        <a:spcBef>
                          <a:spcPts val="0"/>
                        </a:spcBef>
                        <a:spcAft>
                          <a:spcPts val="0"/>
                        </a:spcAft>
                        <a:buNone/>
                      </a:pPr>
                      <a:r>
                        <a:rPr lang="en-US">
                          <a:solidFill>
                            <a:schemeClr val="dk1"/>
                          </a:solidFill>
                        </a:rPr>
                        <a:t>George Washington University School of Medicine and Health Sciences</a:t>
                      </a:r>
                      <a:endParaRPr>
                        <a:solidFill>
                          <a:schemeClr val="dk1"/>
                        </a:solidFill>
                      </a:endParaRPr>
                    </a:p>
                  </a:txBody>
                  <a:tcPr marL="91425" marR="0" marT="0" marB="0"/>
                </a:tc>
                <a:tc>
                  <a:txBody>
                    <a:bodyPr/>
                    <a:lstStyle/>
                    <a:p>
                      <a:pPr marL="0" lvl="0" indent="0" algn="l" rtl="0">
                        <a:spcBef>
                          <a:spcPts val="0"/>
                        </a:spcBef>
                        <a:spcAft>
                          <a:spcPts val="0"/>
                        </a:spcAft>
                        <a:buNone/>
                      </a:pPr>
                      <a:r>
                        <a:rPr lang="en-US">
                          <a:solidFill>
                            <a:schemeClr val="dk1"/>
                          </a:solidFill>
                        </a:rPr>
                        <a:t>14</a:t>
                      </a:r>
                      <a:endParaRPr>
                        <a:solidFill>
                          <a:schemeClr val="dk1"/>
                        </a:solidFill>
                      </a:endParaRPr>
                    </a:p>
                  </a:txBody>
                  <a:tcPr marL="91425" marR="0" marT="0" marB="0"/>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solidFill>
                            <a:schemeClr val="dk1"/>
                          </a:solidFill>
                        </a:rPr>
                        <a:t>Certified Health Education Specialist (CHES®/MCHES®)</a:t>
                      </a:r>
                      <a:endParaRPr>
                        <a:solidFill>
                          <a:schemeClr val="dk1"/>
                        </a:solidFill>
                      </a:endParaRPr>
                    </a:p>
                  </a:txBody>
                  <a:tcPr marL="91425" marR="0" marT="0" marB="0"/>
                </a:tc>
                <a:tc>
                  <a:txBody>
                    <a:bodyPr/>
                    <a:lstStyle/>
                    <a:p>
                      <a:pPr marL="0" lvl="0" indent="0" algn="l" rtl="0">
                        <a:spcBef>
                          <a:spcPts val="0"/>
                        </a:spcBef>
                        <a:spcAft>
                          <a:spcPts val="0"/>
                        </a:spcAft>
                        <a:buClr>
                          <a:schemeClr val="dk2"/>
                        </a:buClr>
                        <a:buSzPts val="1100"/>
                        <a:buFont typeface="Arial"/>
                        <a:buNone/>
                      </a:pPr>
                      <a:r>
                        <a:rPr lang="en-US">
                          <a:solidFill>
                            <a:schemeClr val="dk1"/>
                          </a:solidFill>
                        </a:rPr>
                        <a:t>National Commission for Health Education Credentialing (NCHEC)</a:t>
                      </a:r>
                      <a:endParaRPr>
                        <a:solidFill>
                          <a:schemeClr val="dk1"/>
                        </a:solidFill>
                      </a:endParaRPr>
                    </a:p>
                  </a:txBody>
                  <a:tcPr marL="91425" marR="0" marT="0" marB="0"/>
                </a:tc>
                <a:tc>
                  <a:txBody>
                    <a:bodyPr/>
                    <a:lstStyle/>
                    <a:p>
                      <a:pPr marL="0" lvl="0" indent="0" algn="l" rtl="0">
                        <a:spcBef>
                          <a:spcPts val="0"/>
                        </a:spcBef>
                        <a:spcAft>
                          <a:spcPts val="0"/>
                        </a:spcAft>
                        <a:buNone/>
                      </a:pPr>
                      <a:r>
                        <a:rPr lang="en-US">
                          <a:solidFill>
                            <a:schemeClr val="dk1"/>
                          </a:solidFill>
                        </a:rPr>
                        <a:t>14</a:t>
                      </a:r>
                      <a:endParaRPr>
                        <a:solidFill>
                          <a:schemeClr val="dk1"/>
                        </a:solidFill>
                      </a:endParaRPr>
                    </a:p>
                  </a:txBody>
                  <a:tcPr marL="91425" marR="0" marT="0" marB="0"/>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solidFill>
                            <a:schemeClr val="dk1"/>
                          </a:solidFill>
                        </a:rPr>
                        <a:t>Completion</a:t>
                      </a:r>
                      <a:endParaRPr>
                        <a:solidFill>
                          <a:schemeClr val="dk1"/>
                        </a:solidFill>
                      </a:endParaRPr>
                    </a:p>
                  </a:txBody>
                  <a:tcPr marL="91425" marR="0" marT="0" marB="0"/>
                </a:tc>
                <a:tc>
                  <a:txBody>
                    <a:bodyPr/>
                    <a:lstStyle/>
                    <a:p>
                      <a:pPr marL="0" lvl="0" indent="0" algn="l" rtl="0">
                        <a:spcBef>
                          <a:spcPts val="0"/>
                        </a:spcBef>
                        <a:spcAft>
                          <a:spcPts val="0"/>
                        </a:spcAft>
                        <a:buClr>
                          <a:schemeClr val="dk2"/>
                        </a:buClr>
                        <a:buSzPts val="1100"/>
                        <a:buFont typeface="Arial"/>
                        <a:buNone/>
                      </a:pPr>
                      <a:r>
                        <a:rPr lang="en-US">
                          <a:solidFill>
                            <a:schemeClr val="dk1"/>
                          </a:solidFill>
                        </a:rPr>
                        <a:t>George Washington University School of Medicine and Health Sciences</a:t>
                      </a:r>
                      <a:endParaRPr>
                        <a:solidFill>
                          <a:schemeClr val="dk1"/>
                        </a:solidFill>
                      </a:endParaRPr>
                    </a:p>
                  </a:txBody>
                  <a:tcPr marL="91425" marR="0" marT="0" marB="0"/>
                </a:tc>
                <a:tc>
                  <a:txBody>
                    <a:bodyPr/>
                    <a:lstStyle/>
                    <a:p>
                      <a:pPr marL="0" lvl="0" indent="0" algn="l" rtl="0">
                        <a:spcBef>
                          <a:spcPts val="0"/>
                        </a:spcBef>
                        <a:spcAft>
                          <a:spcPts val="0"/>
                        </a:spcAft>
                        <a:buNone/>
                      </a:pPr>
                      <a:r>
                        <a:rPr lang="en-US">
                          <a:solidFill>
                            <a:schemeClr val="dk1"/>
                          </a:solidFill>
                        </a:rPr>
                        <a:t>14</a:t>
                      </a:r>
                      <a:endParaRPr>
                        <a:solidFill>
                          <a:schemeClr val="dk1"/>
                        </a:solidFill>
                      </a:endParaRPr>
                    </a:p>
                  </a:txBody>
                  <a:tcPr marL="91425" marR="0" marT="0" marB="0"/>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3_Default Design">
  <a:themeElements>
    <a:clrScheme name="Custom 19">
      <a:dk1>
        <a:srgbClr val="2F2F2F"/>
      </a:dk1>
      <a:lt1>
        <a:srgbClr val="FFFFFF"/>
      </a:lt1>
      <a:dk2>
        <a:srgbClr val="000000"/>
      </a:dk2>
      <a:lt2>
        <a:srgbClr val="004065"/>
      </a:lt2>
      <a:accent1>
        <a:srgbClr val="C8B18B"/>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Custom 1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6962</Words>
  <Application>Microsoft Office PowerPoint</Application>
  <PresentationFormat>On-screen Show (4:3)</PresentationFormat>
  <Paragraphs>779</Paragraphs>
  <Slides>38</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Calibri</vt:lpstr>
      <vt:lpstr>Roboto</vt:lpstr>
      <vt:lpstr>Arial</vt:lpstr>
      <vt:lpstr>Trebuchet MS</vt:lpstr>
      <vt:lpstr>Open Sans</vt:lpstr>
      <vt:lpstr>3_Default Design</vt:lpstr>
      <vt:lpstr>3_Default Design</vt:lpstr>
      <vt:lpstr>3_Default Design</vt:lpstr>
      <vt:lpstr>PowerPoint Presentation</vt:lpstr>
      <vt:lpstr>GW Staff </vt:lpstr>
      <vt:lpstr>Acknowledgments &amp; Disclosures</vt:lpstr>
      <vt:lpstr>Learning Objectives</vt:lpstr>
      <vt:lpstr>Training Purpose and Use</vt:lpstr>
      <vt:lpstr>Customization and Adaptation</vt:lpstr>
      <vt:lpstr>Training Structure and Requirements</vt:lpstr>
      <vt:lpstr>Training Structure and Requirements</vt:lpstr>
      <vt:lpstr>Completion and Available Credits</vt:lpstr>
      <vt:lpstr>Training Development </vt:lpstr>
      <vt:lpstr>Why Competencies?</vt:lpstr>
      <vt:lpstr>GW Competency Development</vt:lpstr>
      <vt:lpstr>Development and Milestones of Training</vt:lpstr>
      <vt:lpstr>GW Functional Domains</vt:lpstr>
      <vt:lpstr>GW Competencies Domains </vt:lpstr>
      <vt:lpstr>Major Roles from the View of Patient Navigators</vt:lpstr>
      <vt:lpstr>Original Training Response</vt:lpstr>
      <vt:lpstr>Training Revision and Update</vt:lpstr>
      <vt:lpstr>Core Competency Development</vt:lpstr>
      <vt:lpstr>Professional Oncology  Navigation Task Force (PONT)</vt:lpstr>
      <vt:lpstr>PowerPoint Presentation</vt:lpstr>
      <vt:lpstr>PowerPoint Presentation</vt:lpstr>
      <vt:lpstr>PowerPoint Presentation</vt:lpstr>
      <vt:lpstr>PowerPoint Presentation</vt:lpstr>
      <vt:lpstr>Competency Alignment</vt:lpstr>
      <vt:lpstr>Competency Alignment</vt:lpstr>
      <vt:lpstr>Competency Alignment</vt:lpstr>
      <vt:lpstr>2024 Revision Committee</vt:lpstr>
      <vt:lpstr>Presenters by Lesson</vt:lpstr>
      <vt:lpstr>Special Thanks…</vt:lpstr>
      <vt:lpstr>Resources Section</vt:lpstr>
      <vt:lpstr>Patient Navigation Guides in English &amp; Spanish</vt:lpstr>
      <vt:lpstr>PN-BOTTM: A Free Resource for Data Tracking</vt:lpstr>
      <vt:lpstr>TEAM Training &amp; I Want You to Know Cards</vt:lpstr>
      <vt:lpstr>Cancer Survivorship Toolkits &amp; Training</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Angell, Kelly</cp:lastModifiedBy>
  <cp:revision>2</cp:revision>
  <dcterms:created xsi:type="dcterms:W3CDTF">2014-05-08T22:31:29Z</dcterms:created>
  <dcterms:modified xsi:type="dcterms:W3CDTF">2025-03-17T01:20:01Z</dcterms:modified>
</cp:coreProperties>
</file>