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8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Lst>
  <p:sldSz cx="9144000" cy="6858000" type="screen4x3"/>
  <p:notesSz cx="7010400" cy="9296400"/>
  <p:embeddedFontLst>
    <p:embeddedFont>
      <p:font typeface="Calibri" panose="020F0502020204030204" pitchFamily="34" charset="0"/>
      <p:regular r:id="rId82"/>
      <p:bold r:id="rId83"/>
      <p:italic r:id="rId84"/>
      <p:boldItalic r:id="rId85"/>
    </p:embeddedFont>
    <p:embeddedFont>
      <p:font typeface="Roboto" panose="02000000000000000000" pitchFamily="2" charset="0"/>
      <p:regular r:id="rId86"/>
      <p:bold r:id="rId87"/>
      <p:italic r:id="rId88"/>
      <p:boldItalic r:id="rId89"/>
    </p:embeddedFont>
    <p:embeddedFont>
      <p:font typeface="Trebuchet MS" panose="020B0603020202020204" pitchFamily="34" charset="0"/>
      <p:regular r:id="rId90"/>
      <p:bold r:id="rId91"/>
      <p:italic r:id="rId92"/>
      <p:boldItalic r:id="rId9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2D200454-40CA-4A62-9FC3-DE9A4176ACB9}">
      <p15:notesGuideLst xmlns:p15="http://schemas.microsoft.com/office/powerpoint/2012/main">
        <p15:guide id="1" orient="horz" pos="2928">
          <p15:clr>
            <a:srgbClr val="A4A3A4"/>
          </p15:clr>
        </p15:guide>
        <p15:guide id="2" pos="2208">
          <p15:clr>
            <a:srgbClr val="A4A3A4"/>
          </p15:clr>
        </p15:guide>
      </p15:notes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94" roundtripDataSignature="AMtx7mjQcEfbgAG8c07LihinNM2vlVDlj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ri Smith" initials="" lastIdx="1" clrIdx="0"/>
  <p:cmAuthor id="1" name="Annie Mcdonnell" initials=""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8D408BD-D316-4F21-923C-7DE180095A19}">
  <a:tblStyle styleId="{C8D408BD-D316-4F21-923C-7DE180095A1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E22CB51-CBC7-4DE4-8F08-431298DB0D97}"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2632" autoAdjust="0"/>
  </p:normalViewPr>
  <p:slideViewPr>
    <p:cSldViewPr snapToGrid="0">
      <p:cViewPr varScale="1">
        <p:scale>
          <a:sx n="68" d="100"/>
          <a:sy n="68" d="100"/>
        </p:scale>
        <p:origin x="2766" y="54"/>
      </p:cViewPr>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3.fntdata"/><Relationship Id="rId89" Type="http://schemas.openxmlformats.org/officeDocument/2006/relationships/font" Target="fonts/font8.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font" Target="fonts/font9.fntdata"/><Relationship Id="rId95" Type="http://schemas.openxmlformats.org/officeDocument/2006/relationships/commentAuthors" Target="commentAuthor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font" Target="fonts/font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2.fntdata"/><Relationship Id="rId88" Type="http://schemas.openxmlformats.org/officeDocument/2006/relationships/font" Target="fonts/font7.fntdata"/><Relationship Id="rId91" Type="http://schemas.openxmlformats.org/officeDocument/2006/relationships/font" Target="fonts/font10.fntdata"/><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openxmlformats.org/officeDocument/2006/relationships/font" Target="fonts/font5.fntdata"/><Relationship Id="rId94" Type="http://customschemas.google.com/relationships/presentationmetadata" Target="metadata"/><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11.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6.fntdata"/><Relationship Id="rId61" Type="http://schemas.openxmlformats.org/officeDocument/2006/relationships/slide" Target="slides/slide60.xml"/><Relationship Id="rId82" Type="http://schemas.openxmlformats.org/officeDocument/2006/relationships/font" Target="fonts/font1.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12.fntdata"/><Relationship Id="rId98"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4820"/>
          </a:xfrm>
          <a:prstGeom prst="rect">
            <a:avLst/>
          </a:prstGeom>
          <a:noFill/>
          <a:ln>
            <a:noFill/>
          </a:ln>
        </p:spPr>
        <p:txBody>
          <a:bodyPr spcFirstLastPara="1" wrap="square" lIns="93175" tIns="46575" rIns="93175" bIns="46575"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8" y="0"/>
            <a:ext cx="3037840" cy="464820"/>
          </a:xfrm>
          <a:prstGeom prst="rect">
            <a:avLst/>
          </a:prstGeom>
          <a:noFill/>
          <a:ln>
            <a:noFill/>
          </a:ln>
        </p:spPr>
        <p:txBody>
          <a:bodyPr spcFirstLastPara="1" wrap="square" lIns="93175" tIns="46575" rIns="93175" bIns="46575"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40" cy="464820"/>
          </a:xfrm>
          <a:prstGeom prst="rect">
            <a:avLst/>
          </a:prstGeom>
          <a:noFill/>
          <a:ln>
            <a:noFill/>
          </a:ln>
        </p:spPr>
        <p:txBody>
          <a:bodyPr spcFirstLastPara="1" wrap="square" lIns="93175" tIns="46575" rIns="93175" bIns="46575"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youtube.com/watch?v=fQwar_-QdiQ"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youtube.com/watch?v=LEpTTolebqo"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blog.dana-farber.org/insight/2012/11/stem-cell-bone-marrow-transplant-difference/" TargetMode="External"/><Relationship Id="rId2" Type="http://schemas.openxmlformats.org/officeDocument/2006/relationships/slide" Target="../slides/slide52.xml"/><Relationship Id="rId1" Type="http://schemas.openxmlformats.org/officeDocument/2006/relationships/notesMaster" Target="../notesMasters/notesMaster1.xml"/><Relationship Id="rId5" Type="http://schemas.openxmlformats.org/officeDocument/2006/relationships/hyperlink" Target="https://www.dana-farber.org/cancer-care/treatment/stem-cell-transplantation" TargetMode="External"/><Relationship Id="rId4" Type="http://schemas.openxmlformats.org/officeDocument/2006/relationships/hyperlink" Target="https://www.cancer.gov/about-cancer/treatment/types/stem-cell-transplant" TargetMode="Externa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Google Shape;43;p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4" name="Google Shape;44;p1: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rmAutofit/>
          </a:bodyPr>
          <a:lstStyle/>
          <a:p>
            <a:pPr marL="0" lvl="0" indent="0" algn="l" rtl="0">
              <a:lnSpc>
                <a:spcPct val="115000"/>
              </a:lnSpc>
              <a:spcBef>
                <a:spcPts val="0"/>
              </a:spcBef>
              <a:spcAft>
                <a:spcPts val="0"/>
              </a:spcAft>
              <a:buClr>
                <a:schemeClr val="dk1"/>
              </a:buClr>
              <a:buSzPts val="1100"/>
              <a:buFont typeface="Arial"/>
              <a:buNone/>
            </a:pPr>
            <a:r>
              <a:rPr lang="en-US" sz="1100" dirty="0">
                <a:latin typeface="Arial"/>
                <a:ea typeface="Arial"/>
                <a:cs typeface="Arial"/>
                <a:sym typeface="Arial"/>
              </a:rPr>
              <a:t>Welcome to Cancer Basics: Continuum of Cancer Care, part of the GW Oncology Patient Navigator Training: The Fundamentals course. My name is ________________________________and I will be your presenter for this lesson. </a:t>
            </a:r>
            <a:endParaRPr sz="1100" dirty="0">
              <a:latin typeface="Arial"/>
              <a:ea typeface="Arial"/>
              <a:cs typeface="Arial"/>
              <a:sym typeface="Arial"/>
            </a:endParaRPr>
          </a:p>
          <a:p>
            <a:pPr marL="0" lvl="0" indent="0" algn="l" rtl="0">
              <a:lnSpc>
                <a:spcPct val="100000"/>
              </a:lnSpc>
              <a:spcBef>
                <a:spcPts val="0"/>
              </a:spcBef>
              <a:spcAft>
                <a:spcPts val="0"/>
              </a:spcAft>
              <a:buSzPts val="1400"/>
              <a:buNone/>
            </a:pPr>
            <a:endParaRPr sz="1100" dirty="0">
              <a:solidFill>
                <a:srgbClr val="CC0000"/>
              </a:solidFill>
              <a:latin typeface="Arial"/>
              <a:ea typeface="Arial"/>
              <a:cs typeface="Arial"/>
              <a:sym typeface="Arial"/>
            </a:endParaRPr>
          </a:p>
          <a:p>
            <a:pPr marL="0" lvl="0" indent="0" algn="l" rtl="0">
              <a:lnSpc>
                <a:spcPct val="100000"/>
              </a:lnSpc>
              <a:spcBef>
                <a:spcPts val="0"/>
              </a:spcBef>
              <a:spcAft>
                <a:spcPts val="0"/>
              </a:spcAft>
              <a:buSzPts val="1400"/>
              <a:buNone/>
            </a:pPr>
            <a:endParaRPr sz="1100" dirty="0">
              <a:solidFill>
                <a:srgbClr val="CC0000"/>
              </a:solidFill>
              <a:latin typeface="Arial"/>
              <a:ea typeface="Arial"/>
              <a:cs typeface="Arial"/>
              <a:sym typeface="Arial"/>
            </a:endParaRPr>
          </a:p>
        </p:txBody>
      </p:sp>
      <p:sp>
        <p:nvSpPr>
          <p:cNvPr id="45" name="Google Shape;45;p1: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Arial"/>
                <a:ea typeface="Arial"/>
                <a:cs typeface="Arial"/>
                <a:sym typeface="Arial"/>
              </a:rPr>
              <a:t>1</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1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 name="Google Shape;137;p10: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lnSpc>
                <a:spcPct val="115000"/>
              </a:lnSpc>
              <a:spcBef>
                <a:spcPts val="2100"/>
              </a:spcBef>
              <a:spcAft>
                <a:spcPts val="0"/>
              </a:spcAft>
              <a:buClr>
                <a:schemeClr val="dk1"/>
              </a:buClr>
              <a:buSzPts val="1100"/>
              <a:buFont typeface="Arial"/>
              <a:buNone/>
            </a:pPr>
            <a:r>
              <a:rPr lang="en-US" sz="1100">
                <a:solidFill>
                  <a:srgbClr val="0D0D0D"/>
                </a:solidFill>
                <a:latin typeface="Arial"/>
                <a:ea typeface="Arial"/>
                <a:cs typeface="Arial"/>
                <a:sym typeface="Arial"/>
              </a:rPr>
              <a:t>Cancer can start almost anywhere in the body. Scientists use a variety of names to distinguish the different types of carcinomas, sarcomas, lymphomas, and leukemias. Many of these names use different Latin and Greek prefixes that stand for the location where the cancer began. For example, the prefix “osteo” means bone, so a cancer starting in bone is called an osteosarcoma. Similarly, the prefix “adeno” means gland, so a cancer of a gland cell is called adenocarcinoma--a breast adenocarcinoma for example.</a:t>
            </a:r>
            <a:endParaRPr/>
          </a:p>
          <a:p>
            <a:pPr marL="0" lvl="0" indent="0" algn="l" rtl="0">
              <a:lnSpc>
                <a:spcPct val="100000"/>
              </a:lnSpc>
              <a:spcBef>
                <a:spcPts val="2100"/>
              </a:spcBef>
              <a:spcAft>
                <a:spcPts val="0"/>
              </a:spcAft>
              <a:buSzPts val="1400"/>
              <a:buNone/>
            </a:pPr>
            <a:endParaRPr/>
          </a:p>
        </p:txBody>
      </p:sp>
      <p:sp>
        <p:nvSpPr>
          <p:cNvPr id="138" name="Google Shape;138;p10: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p11: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lnSpc>
                <a:spcPct val="115000"/>
              </a:lnSpc>
              <a:spcBef>
                <a:spcPts val="2100"/>
              </a:spcBef>
              <a:spcAft>
                <a:spcPts val="0"/>
              </a:spcAft>
              <a:buClr>
                <a:schemeClr val="dk1"/>
              </a:buClr>
              <a:buSzPts val="1100"/>
              <a:buFont typeface="Arial"/>
              <a:buNone/>
            </a:pPr>
            <a:r>
              <a:rPr lang="en-US" sz="1100">
                <a:solidFill>
                  <a:srgbClr val="0D0D0D"/>
                </a:solidFill>
                <a:latin typeface="Arial"/>
                <a:ea typeface="Arial"/>
                <a:cs typeface="Arial"/>
                <a:sym typeface="Arial"/>
              </a:rPr>
              <a:t>Cancers are capable of spreading throughout the body by two mechanisms: invasion and metastasis. Invasion refers to the direct migration and penetration of cancer cells into neighboring tissues. Metastasis refers to the ability of cancer cells to penetrate into lymphatic and blood vessels, circulate through the bloodstream or lymphatic system, and then invade normal tissues elsewhere in the body. </a:t>
            </a:r>
            <a:r>
              <a:rPr lang="en-US" sz="1100">
                <a:solidFill>
                  <a:srgbClr val="1B1B1B"/>
                </a:solidFill>
                <a:latin typeface="Arial"/>
                <a:ea typeface="Arial"/>
                <a:cs typeface="Arial"/>
                <a:sym typeface="Arial"/>
              </a:rPr>
              <a:t>It is important to note that the new, metastatic tumor is the same type of cancer as the primary tumor. For example, if breast cancer spreads to the lung, the cancer cells in the lung are breast cancer cells, not lung cancer cells.</a:t>
            </a:r>
            <a:endParaRPr sz="1100">
              <a:solidFill>
                <a:srgbClr val="1B1B1B"/>
              </a:solidFill>
              <a:latin typeface="Arial"/>
              <a:ea typeface="Arial"/>
              <a:cs typeface="Arial"/>
              <a:sym typeface="Arial"/>
            </a:endParaRPr>
          </a:p>
          <a:p>
            <a:pPr marL="0" lvl="0" indent="0" algn="l" rtl="0">
              <a:lnSpc>
                <a:spcPct val="100000"/>
              </a:lnSpc>
              <a:spcBef>
                <a:spcPts val="2100"/>
              </a:spcBef>
              <a:spcAft>
                <a:spcPts val="0"/>
              </a:spcAft>
              <a:buSzPts val="1400"/>
              <a:buNone/>
            </a:pPr>
            <a:endParaRPr/>
          </a:p>
        </p:txBody>
      </p:sp>
      <p:sp>
        <p:nvSpPr>
          <p:cNvPr id="206" name="Google Shape;206;p11: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27825a36d7d_0_1:notes"/>
          <p:cNvSpPr>
            <a:spLocks noGrp="1" noRot="1" noChangeAspect="1"/>
          </p:cNvSpPr>
          <p:nvPr>
            <p:ph type="sldImg" idx="2"/>
          </p:nvPr>
        </p:nvSpPr>
        <p:spPr>
          <a:xfrm>
            <a:off x="1181100" y="696913"/>
            <a:ext cx="46482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27825a36d7d_0_1: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lnSpc>
                <a:spcPct val="115000"/>
              </a:lnSpc>
              <a:spcBef>
                <a:spcPts val="2100"/>
              </a:spcBef>
              <a:spcAft>
                <a:spcPts val="0"/>
              </a:spcAft>
              <a:buNone/>
            </a:pPr>
            <a:r>
              <a:rPr lang="en-US" sz="1100">
                <a:solidFill>
                  <a:srgbClr val="0D0D0D"/>
                </a:solidFill>
                <a:latin typeface="Arial"/>
                <a:ea typeface="Arial"/>
                <a:cs typeface="Arial"/>
                <a:sym typeface="Arial"/>
              </a:rPr>
              <a:t>Let’s check out this brief video by the National Cancer Institute to understand more about how cancer spreads throughout the body. </a:t>
            </a:r>
            <a:endParaRPr sz="1100">
              <a:solidFill>
                <a:srgbClr val="0D0D0D"/>
              </a:solidFill>
              <a:latin typeface="Arial"/>
              <a:ea typeface="Arial"/>
              <a:cs typeface="Arial"/>
              <a:sym typeface="Arial"/>
            </a:endParaRPr>
          </a:p>
          <a:p>
            <a:pPr marL="0" lvl="0" indent="0" algn="l" rtl="0">
              <a:lnSpc>
                <a:spcPct val="115000"/>
              </a:lnSpc>
              <a:spcBef>
                <a:spcPts val="2100"/>
              </a:spcBef>
              <a:spcAft>
                <a:spcPts val="0"/>
              </a:spcAft>
              <a:buNone/>
            </a:pPr>
            <a:r>
              <a:rPr lang="en-US" sz="1100" u="sng">
                <a:solidFill>
                  <a:schemeClr val="hlink"/>
                </a:solidFill>
                <a:latin typeface="Arial"/>
                <a:ea typeface="Arial"/>
                <a:cs typeface="Arial"/>
                <a:sym typeface="Arial"/>
                <a:hlinkClick r:id="rId3"/>
              </a:rPr>
              <a:t>https://www.youtube.com/watch?v=fQwar_-QdiQ</a:t>
            </a:r>
            <a:r>
              <a:rPr lang="en-US" sz="1100">
                <a:solidFill>
                  <a:srgbClr val="1B1B1B"/>
                </a:solidFill>
                <a:latin typeface="Arial"/>
                <a:ea typeface="Arial"/>
                <a:cs typeface="Arial"/>
                <a:sym typeface="Arial"/>
              </a:rPr>
              <a:t> </a:t>
            </a:r>
            <a:endParaRPr sz="1100">
              <a:solidFill>
                <a:srgbClr val="1B1B1B"/>
              </a:solidFill>
              <a:latin typeface="Arial"/>
              <a:ea typeface="Arial"/>
              <a:cs typeface="Arial"/>
              <a:sym typeface="Arial"/>
            </a:endParaRPr>
          </a:p>
          <a:p>
            <a:pPr marL="0" lvl="0" indent="0" algn="l" rtl="0">
              <a:lnSpc>
                <a:spcPct val="115000"/>
              </a:lnSpc>
              <a:spcBef>
                <a:spcPts val="2100"/>
              </a:spcBef>
              <a:spcAft>
                <a:spcPts val="2100"/>
              </a:spcAft>
              <a:buClr>
                <a:schemeClr val="dk1"/>
              </a:buClr>
              <a:buSzPts val="1100"/>
              <a:buFont typeface="Arial"/>
              <a:buNone/>
            </a:pPr>
            <a:endParaRPr sz="1100">
              <a:solidFill>
                <a:srgbClr val="0D0D0D"/>
              </a:solidFill>
              <a:highlight>
                <a:srgbClr val="FFFFFF"/>
              </a:highlight>
              <a:latin typeface="Arial"/>
              <a:ea typeface="Arial"/>
              <a:cs typeface="Arial"/>
              <a:sym typeface="Arial"/>
            </a:endParaRPr>
          </a:p>
        </p:txBody>
      </p:sp>
      <p:sp>
        <p:nvSpPr>
          <p:cNvPr id="214" name="Google Shape;214;g27825a36d7d_0_1: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p12: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lnSpc>
                <a:spcPct val="115000"/>
              </a:lnSpc>
              <a:spcBef>
                <a:spcPts val="2100"/>
              </a:spcBef>
              <a:spcAft>
                <a:spcPts val="0"/>
              </a:spcAft>
              <a:buClr>
                <a:schemeClr val="dk1"/>
              </a:buClr>
              <a:buSzPts val="1100"/>
              <a:buFont typeface="Arial"/>
              <a:buNone/>
            </a:pPr>
            <a:r>
              <a:rPr lang="en-US" sz="1100" b="1">
                <a:solidFill>
                  <a:srgbClr val="0D0D0D"/>
                </a:solidFill>
                <a:latin typeface="Arial"/>
                <a:ea typeface="Arial"/>
                <a:cs typeface="Arial"/>
                <a:sym typeface="Arial"/>
              </a:rPr>
              <a:t>[CHECKPOINT]:</a:t>
            </a:r>
            <a:r>
              <a:rPr lang="en-US" sz="1100">
                <a:solidFill>
                  <a:srgbClr val="0D0D0D"/>
                </a:solidFill>
                <a:latin typeface="Arial"/>
                <a:ea typeface="Arial"/>
                <a:cs typeface="Arial"/>
                <a:sym typeface="Arial"/>
              </a:rPr>
              <a:t> Now that we have discussed the different types of cancer and their origins, let's explore the modifiable factors that may increase the risk for cancer. Understanding these risk factors can help us identify ways to potentially reduce our chances of developing the disease.Question: </a:t>
            </a:r>
            <a:r>
              <a:rPr lang="en-US" sz="1100" i="1">
                <a:solidFill>
                  <a:srgbClr val="0D0D0D"/>
                </a:solidFill>
                <a:latin typeface="Arial"/>
                <a:ea typeface="Arial"/>
                <a:cs typeface="Arial"/>
                <a:sym typeface="Arial"/>
              </a:rPr>
              <a:t>What modifiable factors may increase risk for cancer?</a:t>
            </a:r>
            <a:endParaRPr sz="1100" i="1">
              <a:solidFill>
                <a:srgbClr val="0D0D0D"/>
              </a:solidFill>
              <a:latin typeface="Arial"/>
              <a:ea typeface="Arial"/>
              <a:cs typeface="Arial"/>
              <a:sym typeface="Arial"/>
            </a:endParaRPr>
          </a:p>
          <a:p>
            <a:pPr marL="0" lvl="0" indent="0" algn="l" rtl="0">
              <a:lnSpc>
                <a:spcPct val="115000"/>
              </a:lnSpc>
              <a:spcBef>
                <a:spcPts val="2100"/>
              </a:spcBef>
              <a:spcAft>
                <a:spcPts val="0"/>
              </a:spcAft>
              <a:buClr>
                <a:schemeClr val="dk1"/>
              </a:buClr>
              <a:buSzPts val="1100"/>
              <a:buFont typeface="Arial"/>
              <a:buNone/>
            </a:pPr>
            <a:r>
              <a:rPr lang="en-US" sz="1100">
                <a:solidFill>
                  <a:srgbClr val="0D0D0D"/>
                </a:solidFill>
                <a:latin typeface="Arial"/>
                <a:ea typeface="Arial"/>
                <a:cs typeface="Arial"/>
                <a:sym typeface="Arial"/>
              </a:rPr>
              <a:t>a) Tobacco use</a:t>
            </a:r>
            <a:br>
              <a:rPr lang="en-US" sz="1100">
                <a:solidFill>
                  <a:srgbClr val="0D0D0D"/>
                </a:solidFill>
                <a:latin typeface="Arial"/>
                <a:ea typeface="Arial"/>
                <a:cs typeface="Arial"/>
                <a:sym typeface="Arial"/>
              </a:rPr>
            </a:br>
            <a:r>
              <a:rPr lang="en-US" sz="1100">
                <a:solidFill>
                  <a:srgbClr val="0D0D0D"/>
                </a:solidFill>
                <a:latin typeface="Arial"/>
                <a:ea typeface="Arial"/>
                <a:cs typeface="Arial"/>
                <a:sym typeface="Arial"/>
              </a:rPr>
              <a:t>b) Nutrition</a:t>
            </a:r>
            <a:br>
              <a:rPr lang="en-US" sz="1100">
                <a:solidFill>
                  <a:srgbClr val="0D0D0D"/>
                </a:solidFill>
                <a:latin typeface="Arial"/>
                <a:ea typeface="Arial"/>
                <a:cs typeface="Arial"/>
                <a:sym typeface="Arial"/>
              </a:rPr>
            </a:br>
            <a:r>
              <a:rPr lang="en-US" sz="1100">
                <a:solidFill>
                  <a:srgbClr val="0D0D0D"/>
                </a:solidFill>
                <a:latin typeface="Arial"/>
                <a:ea typeface="Arial"/>
                <a:cs typeface="Arial"/>
                <a:sym typeface="Arial"/>
              </a:rPr>
              <a:t>c) Alcohol consumption</a:t>
            </a:r>
            <a:br>
              <a:rPr lang="en-US" sz="1100">
                <a:solidFill>
                  <a:srgbClr val="0D0D0D"/>
                </a:solidFill>
                <a:latin typeface="Arial"/>
                <a:ea typeface="Arial"/>
                <a:cs typeface="Arial"/>
                <a:sym typeface="Arial"/>
              </a:rPr>
            </a:br>
            <a:r>
              <a:rPr lang="en-US" sz="1100">
                <a:solidFill>
                  <a:srgbClr val="0D0D0D"/>
                </a:solidFill>
                <a:latin typeface="Arial"/>
                <a:ea typeface="Arial"/>
                <a:cs typeface="Arial"/>
                <a:sym typeface="Arial"/>
              </a:rPr>
              <a:t>d) Physical inactivity</a:t>
            </a:r>
            <a:br>
              <a:rPr lang="en-US" sz="1100">
                <a:solidFill>
                  <a:srgbClr val="0D0D0D"/>
                </a:solidFill>
                <a:latin typeface="Arial"/>
                <a:ea typeface="Arial"/>
                <a:cs typeface="Arial"/>
                <a:sym typeface="Arial"/>
              </a:rPr>
            </a:br>
            <a:r>
              <a:rPr lang="en-US" sz="1100">
                <a:solidFill>
                  <a:srgbClr val="0D0D0D"/>
                </a:solidFill>
                <a:latin typeface="Arial"/>
                <a:ea typeface="Arial"/>
                <a:cs typeface="Arial"/>
                <a:sym typeface="Arial"/>
              </a:rPr>
              <a:t>f) All of the above</a:t>
            </a:r>
            <a:endParaRPr sz="1100">
              <a:solidFill>
                <a:srgbClr val="0D0D0D"/>
              </a:solidFill>
              <a:latin typeface="Arial"/>
              <a:ea typeface="Arial"/>
              <a:cs typeface="Arial"/>
              <a:sym typeface="Arial"/>
            </a:endParaRPr>
          </a:p>
          <a:p>
            <a:pPr marL="0" marR="0" lvl="0" indent="0" algn="l" rtl="0">
              <a:lnSpc>
                <a:spcPct val="100000"/>
              </a:lnSpc>
              <a:spcBef>
                <a:spcPts val="150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SzPts val="1400"/>
              <a:buNone/>
            </a:pPr>
            <a:endParaRPr/>
          </a:p>
        </p:txBody>
      </p:sp>
      <p:sp>
        <p:nvSpPr>
          <p:cNvPr id="223" name="Google Shape;223;p12: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2e828e09954_2_56:notes"/>
          <p:cNvSpPr>
            <a:spLocks noGrp="1" noRot="1" noChangeAspect="1"/>
          </p:cNvSpPr>
          <p:nvPr>
            <p:ph type="sldImg" idx="2"/>
          </p:nvPr>
        </p:nvSpPr>
        <p:spPr>
          <a:xfrm>
            <a:off x="1181100" y="696913"/>
            <a:ext cx="46482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0" name="Google Shape;230;g2e828e09954_2_56: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pPr marL="0" lvl="0" indent="0" algn="l" rtl="0">
              <a:lnSpc>
                <a:spcPct val="115000"/>
              </a:lnSpc>
              <a:spcBef>
                <a:spcPts val="1500"/>
              </a:spcBef>
              <a:spcAft>
                <a:spcPts val="0"/>
              </a:spcAft>
              <a:buClr>
                <a:schemeClr val="dk1"/>
              </a:buClr>
              <a:buSzPts val="1100"/>
              <a:buFont typeface="Arial"/>
              <a:buNone/>
            </a:pPr>
            <a:r>
              <a:rPr lang="en-US" sz="1100">
                <a:solidFill>
                  <a:srgbClr val="0D0D0D"/>
                </a:solidFill>
                <a:latin typeface="Arial"/>
                <a:ea typeface="Arial"/>
                <a:cs typeface="Arial"/>
                <a:sym typeface="Arial"/>
              </a:rPr>
              <a:t>The choice e is correct. All of the above are modifiable factors that may increase a person’s risk for cancer. Cancer is often thought of as a disease that strikes for no apparent reason. While scientists don’t yet know all the reasons, many factors that may lead to cancer have been identified. Some of the factors, like the ones listed here—tobacco use, alcohol use, certain foods - like processed foods, and physical activity—are things that people have some control over, even though it can often be very hard to change behaviors that have become habits. It can also be challenging to change the types of foods we eat depending on how accessible fresh food is to where we live and work and the cost of foods. Often foods that are not as good for us are cheaper to buy. It can be harder to exercise if we do not have safe places to walk or bike, but remember that physical activity can include household chores and taking the stairs instead of an elevator when you have a choice.</a:t>
            </a:r>
            <a:endParaRPr sz="1100">
              <a:solidFill>
                <a:srgbClr val="0D0D0D"/>
              </a:solidFill>
              <a:latin typeface="Arial"/>
              <a:ea typeface="Arial"/>
              <a:cs typeface="Arial"/>
              <a:sym typeface="Arial"/>
            </a:endParaRPr>
          </a:p>
          <a:p>
            <a:pPr marL="0" lvl="0" indent="0" algn="l" rtl="0">
              <a:lnSpc>
                <a:spcPct val="115000"/>
              </a:lnSpc>
              <a:spcBef>
                <a:spcPts val="1500"/>
              </a:spcBef>
              <a:spcAft>
                <a:spcPts val="0"/>
              </a:spcAft>
              <a:buClr>
                <a:schemeClr val="dk1"/>
              </a:buClr>
              <a:buSzPts val="1100"/>
              <a:buFont typeface="Arial"/>
              <a:buNone/>
            </a:pPr>
            <a:r>
              <a:rPr lang="en-US" sz="1100">
                <a:solidFill>
                  <a:srgbClr val="0D0D0D"/>
                </a:solidFill>
                <a:latin typeface="Arial"/>
                <a:ea typeface="Arial"/>
                <a:cs typeface="Arial"/>
                <a:sym typeface="Arial"/>
              </a:rPr>
              <a:t> </a:t>
            </a:r>
            <a:endParaRPr/>
          </a:p>
          <a:p>
            <a:pPr marL="0" marR="0" lvl="0" indent="0" algn="l" rtl="0">
              <a:lnSpc>
                <a:spcPct val="100000"/>
              </a:lnSpc>
              <a:spcBef>
                <a:spcPts val="1500"/>
              </a:spcBef>
              <a:spcAft>
                <a:spcPts val="0"/>
              </a:spcAft>
              <a:buClr>
                <a:schemeClr val="dk1"/>
              </a:buClr>
              <a:buSzPts val="1200"/>
              <a:buFont typeface="Calibri"/>
              <a:buNone/>
            </a:pPr>
            <a:endParaRPr/>
          </a:p>
          <a:p>
            <a:pPr marL="0" lvl="0" indent="0" algn="l" rtl="0">
              <a:lnSpc>
                <a:spcPct val="100000"/>
              </a:lnSpc>
              <a:spcBef>
                <a:spcPts val="0"/>
              </a:spcBef>
              <a:spcAft>
                <a:spcPts val="0"/>
              </a:spcAft>
              <a:buSzPts val="1400"/>
              <a:buNone/>
            </a:pPr>
            <a:endParaRPr/>
          </a:p>
        </p:txBody>
      </p:sp>
      <p:sp>
        <p:nvSpPr>
          <p:cNvPr id="231" name="Google Shape;231;g2e828e09954_2_56:notes"/>
          <p:cNvSpPr txBox="1">
            <a:spLocks noGrp="1"/>
          </p:cNvSpPr>
          <p:nvPr>
            <p:ph type="sldNum" idx="12"/>
          </p:nvPr>
        </p:nvSpPr>
        <p:spPr>
          <a:xfrm>
            <a:off x="3970938" y="8829967"/>
            <a:ext cx="3037800" cy="4647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8" name="Google Shape;238;p15: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lnSpc>
                <a:spcPct val="115000"/>
              </a:lnSpc>
              <a:spcBef>
                <a:spcPts val="1500"/>
              </a:spcBef>
              <a:spcAft>
                <a:spcPts val="0"/>
              </a:spcAft>
              <a:buClr>
                <a:schemeClr val="dk1"/>
              </a:buClr>
              <a:buSzPts val="1100"/>
              <a:buFont typeface="Arial"/>
              <a:buNone/>
            </a:pPr>
            <a:r>
              <a:rPr lang="en-US" sz="1100" b="1">
                <a:solidFill>
                  <a:srgbClr val="0D0D0D"/>
                </a:solidFill>
                <a:latin typeface="Arial"/>
                <a:ea typeface="Arial"/>
                <a:cs typeface="Arial"/>
                <a:sym typeface="Arial"/>
              </a:rPr>
              <a:t>[CANCER RISK REDUCTION]: </a:t>
            </a:r>
            <a:r>
              <a:rPr lang="en-US" sz="1100">
                <a:solidFill>
                  <a:srgbClr val="0D0D0D"/>
                </a:solidFill>
                <a:latin typeface="Arial"/>
                <a:ea typeface="Arial"/>
                <a:cs typeface="Arial"/>
                <a:sym typeface="Arial"/>
              </a:rPr>
              <a:t>According to the National Cancer Institute, tobacco products are the single largest cause of cancer death and are implicated in roughly one out of every three cancer deaths. Cigarette smoking is responsible for many, but not all, cases of lung cancer and has been linked to cancers of the mouth, larynx, esophagus, stomach, pancreas, kidney, and bladder. Smoking also increases cardiovascular side effects of radiation or chemotherapy, reduces quality of life, and increases mortality. A recent study found that up to two-thirds of smokers will die from the habit if they continue smoking. Pipe smoke, cigars, and smokeless tobacco are also risky. E-cigarettes, while often marketed as a safer alternative, are not safe and still pose significant health risks. The aerosol produced by e-cigarettes contains nicotine and other harmful substances that contribute to lung disease, heart disease, and cancer. Recent studies indicate that e-cigarette users have a 2.2 times higher risk of developing cancer compared to non-smokers. Additionally, although e-cigarette users have a lower prevalence of cancer compared to traditional smokers, they are diagnosed with cancer at a younger age. Avoiding all forms of tobacco is the single most effective lifestyle decision any person can make to prevent cancer.</a:t>
            </a:r>
            <a:endParaRPr sz="1100">
              <a:solidFill>
                <a:srgbClr val="0D0D0D"/>
              </a:solidFill>
              <a:latin typeface="Arial"/>
              <a:ea typeface="Arial"/>
              <a:cs typeface="Arial"/>
              <a:sym typeface="Arial"/>
            </a:endParaRPr>
          </a:p>
          <a:p>
            <a:pPr marL="0" lvl="0" indent="0" algn="l" rtl="0">
              <a:lnSpc>
                <a:spcPct val="115000"/>
              </a:lnSpc>
              <a:spcBef>
                <a:spcPts val="1500"/>
              </a:spcBef>
              <a:spcAft>
                <a:spcPts val="0"/>
              </a:spcAft>
              <a:buClr>
                <a:schemeClr val="dk1"/>
              </a:buClr>
              <a:buSzPts val="1100"/>
              <a:buFont typeface="Arial"/>
              <a:buNone/>
            </a:pPr>
            <a:r>
              <a:rPr lang="en-US" sz="1100">
                <a:solidFill>
                  <a:srgbClr val="0D0D0D"/>
                </a:solidFill>
                <a:latin typeface="Arial"/>
                <a:ea typeface="Arial"/>
                <a:cs typeface="Arial"/>
                <a:sym typeface="Arial"/>
              </a:rPr>
              <a:t>Drinking alcohol is linked to an increased risk for several kinds of cancer, especially those of the mouth, throat, and esophagus. The combination of alcohol and tobacco is particularly dangerous and significantly increases the risk of cancer more than each factor alone.</a:t>
            </a:r>
            <a:endParaRPr sz="1100">
              <a:solidFill>
                <a:srgbClr val="0D0D0D"/>
              </a:solidFill>
              <a:latin typeface="Arial"/>
              <a:ea typeface="Arial"/>
              <a:cs typeface="Arial"/>
              <a:sym typeface="Arial"/>
            </a:endParaRPr>
          </a:p>
          <a:p>
            <a:pPr marL="0" lvl="0" indent="0" algn="l" rtl="0">
              <a:lnSpc>
                <a:spcPct val="115000"/>
              </a:lnSpc>
              <a:spcBef>
                <a:spcPts val="1500"/>
              </a:spcBef>
              <a:spcAft>
                <a:spcPts val="0"/>
              </a:spcAft>
              <a:buClr>
                <a:schemeClr val="dk1"/>
              </a:buClr>
              <a:buSzPts val="1100"/>
              <a:buFont typeface="Arial"/>
              <a:buNone/>
            </a:pPr>
            <a:r>
              <a:rPr lang="en-US" sz="1100">
                <a:solidFill>
                  <a:srgbClr val="0D0D0D"/>
                </a:solidFill>
                <a:latin typeface="Arial"/>
                <a:ea typeface="Arial"/>
                <a:cs typeface="Arial"/>
                <a:sym typeface="Arial"/>
              </a:rPr>
              <a:t>While some sunlight is beneficial for health, excessive exposure can cause skin cancer, including a serious form of skin cancer called melanoma. Melanomas are potentially lethal tumors. The risk of melanoma and other skin cancers can be significantly reduced by avoiding excessive sun exposure, using sunscreen, and wearing protective clothing to shield the skin from ultraviolet radiation. This also includes not using indoor tanning beds: No amount of UV exposure is considered safe from indoor tanning. </a:t>
            </a:r>
            <a:endParaRPr sz="1100">
              <a:solidFill>
                <a:srgbClr val="0D0D0D"/>
              </a:solidFill>
              <a:latin typeface="Arial"/>
              <a:ea typeface="Arial"/>
              <a:cs typeface="Arial"/>
              <a:sym typeface="Arial"/>
            </a:endParaRPr>
          </a:p>
          <a:p>
            <a:pPr marL="0" lvl="0" indent="0" algn="l" rtl="0">
              <a:lnSpc>
                <a:spcPct val="115000"/>
              </a:lnSpc>
              <a:spcBef>
                <a:spcPts val="1500"/>
              </a:spcBef>
              <a:spcAft>
                <a:spcPts val="0"/>
              </a:spcAft>
              <a:buClr>
                <a:schemeClr val="dk1"/>
              </a:buClr>
              <a:buSzPts val="1100"/>
              <a:buFont typeface="Arial"/>
              <a:buNone/>
            </a:pPr>
            <a:r>
              <a:rPr lang="en-US" sz="1100">
                <a:solidFill>
                  <a:srgbClr val="0D0D0D"/>
                </a:solidFill>
                <a:latin typeface="Arial"/>
                <a:ea typeface="Arial"/>
                <a:cs typeface="Arial"/>
                <a:sym typeface="Arial"/>
              </a:rPr>
              <a:t>What we eat also affects our cancer risk. While fats and calories appear to increase cancer risk, other dietary components may decrease our risk for cancer. Eating fruits and vegetables has been strongly correlated with reduced cancer risk. Consuming five to nine servings of fruits and vegetables each day is recommended.</a:t>
            </a:r>
            <a:endParaRPr sz="1100">
              <a:solidFill>
                <a:srgbClr val="0D0D0D"/>
              </a:solidFill>
              <a:latin typeface="Arial"/>
              <a:ea typeface="Arial"/>
              <a:cs typeface="Arial"/>
              <a:sym typeface="Arial"/>
            </a:endParaRPr>
          </a:p>
          <a:p>
            <a:pPr marL="0" lvl="0" indent="0" algn="l" rtl="0">
              <a:lnSpc>
                <a:spcPct val="115000"/>
              </a:lnSpc>
              <a:spcBef>
                <a:spcPts val="1500"/>
              </a:spcBef>
              <a:spcAft>
                <a:spcPts val="0"/>
              </a:spcAft>
              <a:buClr>
                <a:schemeClr val="dk1"/>
              </a:buClr>
              <a:buSzPts val="1100"/>
              <a:buFont typeface="Arial"/>
              <a:buNone/>
            </a:pPr>
            <a:r>
              <a:rPr lang="en-US" sz="1100">
                <a:solidFill>
                  <a:srgbClr val="0D0D0D"/>
                </a:solidFill>
                <a:latin typeface="Arial"/>
                <a:ea typeface="Arial"/>
                <a:cs typeface="Arial"/>
                <a:sym typeface="Arial"/>
              </a:rPr>
              <a:t>Regular exercise also reduces cancer risk. Lack of physical activity and being overweight are risk factors for cancers of the breast, colon, esophagus, kidney, and uterus. </a:t>
            </a:r>
            <a:endParaRPr sz="1100">
              <a:solidFill>
                <a:srgbClr val="0D0D0D"/>
              </a:solidFill>
              <a:latin typeface="Arial"/>
              <a:ea typeface="Arial"/>
              <a:cs typeface="Arial"/>
              <a:sym typeface="Arial"/>
            </a:endParaRPr>
          </a:p>
          <a:p>
            <a:pPr marL="0" lvl="0" indent="0" algn="l" rtl="0">
              <a:lnSpc>
                <a:spcPct val="115000"/>
              </a:lnSpc>
              <a:spcBef>
                <a:spcPts val="1500"/>
              </a:spcBef>
              <a:spcAft>
                <a:spcPts val="0"/>
              </a:spcAft>
              <a:buClr>
                <a:schemeClr val="dk1"/>
              </a:buClr>
              <a:buSzPts val="1100"/>
              <a:buFont typeface="Arial"/>
              <a:buNone/>
            </a:pPr>
            <a:endParaRPr sz="1100">
              <a:solidFill>
                <a:srgbClr val="0D0D0D"/>
              </a:solidFill>
              <a:latin typeface="Arial"/>
              <a:ea typeface="Arial"/>
              <a:cs typeface="Arial"/>
              <a:sym typeface="Arial"/>
            </a:endParaRPr>
          </a:p>
          <a:p>
            <a:pPr marL="0" lvl="0" indent="0" algn="l" rtl="0">
              <a:lnSpc>
                <a:spcPct val="100000"/>
              </a:lnSpc>
              <a:spcBef>
                <a:spcPts val="150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239" name="Google Shape;239;p15: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1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6" name="Google Shape;256;p14: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latin typeface="Arial"/>
                <a:ea typeface="Arial"/>
                <a:cs typeface="Arial"/>
                <a:sym typeface="Arial"/>
              </a:rPr>
              <a:t>In addition to avoiding tobacco and alcohol, eating fresh foods that have not been processed, and moving more, other ways to reduce cancer risk include getting the human papillomavirus (or HPV) vaccination to reduce risk for HPV-associated cancers like cervical cancer, anal cancer </a:t>
            </a:r>
            <a:r>
              <a:rPr lang="en-US" b="1">
                <a:latin typeface="Arial"/>
                <a:ea typeface="Arial"/>
                <a:cs typeface="Arial"/>
                <a:sym typeface="Arial"/>
              </a:rPr>
              <a:t>and</a:t>
            </a:r>
            <a:r>
              <a:rPr lang="en-US">
                <a:latin typeface="Arial"/>
                <a:ea typeface="Arial"/>
                <a:cs typeface="Arial"/>
                <a:sym typeface="Arial"/>
              </a:rPr>
              <a:t> head and neck cancers.</a:t>
            </a:r>
            <a:endParaRPr>
              <a:latin typeface="Arial"/>
              <a:ea typeface="Arial"/>
              <a:cs typeface="Arial"/>
              <a:sym typeface="Arial"/>
            </a:endParaRPr>
          </a:p>
          <a:p>
            <a:pPr marL="0" lvl="0" indent="0" algn="l" rtl="0">
              <a:spcBef>
                <a:spcPts val="0"/>
              </a:spcBef>
              <a:spcAft>
                <a:spcPts val="0"/>
              </a:spcAft>
              <a:buNone/>
            </a:pPr>
            <a:endParaRPr>
              <a:solidFill>
                <a:srgbClr val="0D0D0D"/>
              </a:solidFill>
              <a:latin typeface="Arial"/>
              <a:ea typeface="Arial"/>
              <a:cs typeface="Arial"/>
              <a:sym typeface="Arial"/>
            </a:endParaRPr>
          </a:p>
          <a:p>
            <a:pPr marL="0" lvl="0" indent="0" algn="l" rtl="0">
              <a:spcBef>
                <a:spcPts val="0"/>
              </a:spcBef>
              <a:spcAft>
                <a:spcPts val="0"/>
              </a:spcAft>
              <a:buNone/>
            </a:pPr>
            <a:r>
              <a:rPr lang="en-US">
                <a:solidFill>
                  <a:srgbClr val="0D0D0D"/>
                </a:solidFill>
                <a:latin typeface="Arial"/>
                <a:ea typeface="Arial"/>
                <a:cs typeface="Arial"/>
                <a:sym typeface="Arial"/>
              </a:rPr>
              <a:t>Hepatitis B is a risk factor for liver cancer. </a:t>
            </a:r>
            <a:r>
              <a:rPr lang="en-US" b="1">
                <a:solidFill>
                  <a:srgbClr val="0D0D0D"/>
                </a:solidFill>
                <a:latin typeface="Arial"/>
                <a:ea typeface="Arial"/>
                <a:cs typeface="Arial"/>
                <a:sym typeface="Arial"/>
              </a:rPr>
              <a:t>And people with HIV are at a higher risk for several cancers</a:t>
            </a:r>
            <a:r>
              <a:rPr lang="en-US">
                <a:solidFill>
                  <a:srgbClr val="0D0D0D"/>
                </a:solidFill>
                <a:latin typeface="Arial"/>
                <a:ea typeface="Arial"/>
                <a:cs typeface="Arial"/>
                <a:sym typeface="Arial"/>
              </a:rPr>
              <a:t>, including Kaposi sarcoma, aggressive B-cell non-Hodgkin lymphoma, and cervical cancer. Other cancers that are more prevalent among people living with HIV include anal cancer, Hodgkin lymphoma, lung cancer, mouth and throat cancers, skin cancer and liver cancer. </a:t>
            </a:r>
            <a:endParaRPr>
              <a:solidFill>
                <a:srgbClr val="9900FF"/>
              </a:solidFill>
              <a:latin typeface="Arial"/>
              <a:ea typeface="Arial"/>
              <a:cs typeface="Arial"/>
              <a:sym typeface="Arial"/>
            </a:endParaRPr>
          </a:p>
          <a:p>
            <a:pPr marL="0" lvl="0" indent="0" algn="l" rtl="0">
              <a:lnSpc>
                <a:spcPct val="115000"/>
              </a:lnSpc>
              <a:spcBef>
                <a:spcPts val="1500"/>
              </a:spcBef>
              <a:spcAft>
                <a:spcPts val="0"/>
              </a:spcAft>
              <a:buNone/>
            </a:pPr>
            <a:r>
              <a:rPr lang="en-US">
                <a:solidFill>
                  <a:srgbClr val="0D0D0D"/>
                </a:solidFill>
                <a:latin typeface="Arial"/>
                <a:ea typeface="Arial"/>
                <a:cs typeface="Arial"/>
                <a:sym typeface="Arial"/>
              </a:rPr>
              <a:t>There are several types of carcinogens that can put a person at greater risk for cancer that may be hard to avoid. </a:t>
            </a:r>
            <a:endParaRPr>
              <a:solidFill>
                <a:srgbClr val="0D0D0D"/>
              </a:solidFill>
              <a:latin typeface="Arial"/>
              <a:ea typeface="Arial"/>
              <a:cs typeface="Arial"/>
              <a:sym typeface="Arial"/>
            </a:endParaRPr>
          </a:p>
          <a:p>
            <a:pPr marL="457200" lvl="0" indent="-304800" algn="l" rtl="0">
              <a:lnSpc>
                <a:spcPct val="115000"/>
              </a:lnSpc>
              <a:spcBef>
                <a:spcPts val="2100"/>
              </a:spcBef>
              <a:spcAft>
                <a:spcPts val="0"/>
              </a:spcAft>
              <a:buClr>
                <a:srgbClr val="0D0D0D"/>
              </a:buClr>
              <a:buSzPts val="1200"/>
              <a:buFont typeface="Arial"/>
              <a:buChar char="●"/>
            </a:pPr>
            <a:r>
              <a:rPr lang="en-US">
                <a:solidFill>
                  <a:srgbClr val="0D0D0D"/>
                </a:solidFill>
                <a:latin typeface="Arial"/>
                <a:ea typeface="Arial"/>
                <a:cs typeface="Arial"/>
                <a:sym typeface="Arial"/>
              </a:rPr>
              <a:t>For example, immunosuppressive medicines, often used for organ transplants, can increase a person’s risk for cancer.</a:t>
            </a:r>
            <a:endParaRPr>
              <a:solidFill>
                <a:srgbClr val="0D0D0D"/>
              </a:solidFill>
              <a:latin typeface="Arial"/>
              <a:ea typeface="Arial"/>
              <a:cs typeface="Arial"/>
              <a:sym typeface="Arial"/>
            </a:endParaRPr>
          </a:p>
          <a:p>
            <a:pPr marL="457200" lvl="0" indent="-304800" algn="l" rtl="0">
              <a:lnSpc>
                <a:spcPct val="115000"/>
              </a:lnSpc>
              <a:spcBef>
                <a:spcPts val="0"/>
              </a:spcBef>
              <a:spcAft>
                <a:spcPts val="0"/>
              </a:spcAft>
              <a:buClr>
                <a:srgbClr val="0D0D0D"/>
              </a:buClr>
              <a:buSzPts val="1200"/>
              <a:buFont typeface="Arial"/>
              <a:buChar char="●"/>
            </a:pPr>
            <a:r>
              <a:rPr lang="en-US">
                <a:solidFill>
                  <a:srgbClr val="0D0D0D"/>
                </a:solidFill>
                <a:latin typeface="Arial"/>
                <a:ea typeface="Arial"/>
                <a:cs typeface="Arial"/>
                <a:sym typeface="Arial"/>
              </a:rPr>
              <a:t>Exposure to radiation from the sun, medical radiation, or radon gas is another cancer risk factor.</a:t>
            </a:r>
            <a:endParaRPr>
              <a:solidFill>
                <a:srgbClr val="0D0D0D"/>
              </a:solidFill>
              <a:latin typeface="Arial"/>
              <a:ea typeface="Arial"/>
              <a:cs typeface="Arial"/>
              <a:sym typeface="Arial"/>
            </a:endParaRPr>
          </a:p>
          <a:p>
            <a:pPr marL="457200" lvl="0" indent="-304800" algn="l" rtl="0">
              <a:lnSpc>
                <a:spcPct val="115000"/>
              </a:lnSpc>
              <a:spcBef>
                <a:spcPts val="0"/>
              </a:spcBef>
              <a:spcAft>
                <a:spcPts val="0"/>
              </a:spcAft>
              <a:buClr>
                <a:srgbClr val="0D0D0D"/>
              </a:buClr>
              <a:buSzPts val="1200"/>
              <a:buFont typeface="Arial"/>
              <a:buChar char="●"/>
            </a:pPr>
            <a:r>
              <a:rPr lang="en-US">
                <a:solidFill>
                  <a:srgbClr val="0D0D0D"/>
                </a:solidFill>
                <a:latin typeface="Arial"/>
                <a:ea typeface="Arial"/>
                <a:cs typeface="Arial"/>
                <a:sym typeface="Arial"/>
              </a:rPr>
              <a:t>Occupational carcinogens, and those found in daily living environments may damage healthy cells and cause cancer. For example, construction workers exposed to asbestos have cancer rates ten times higher than normal. Firefighters are exposed to volatile organic compounds (VOCs) that put them at greater risk for cancer. Carcinogens can also be found in old homes with asbestos, radon gas, and uranium mines. Environmental pollution is also a carcinogen. </a:t>
            </a:r>
            <a:endParaRPr>
              <a:solidFill>
                <a:srgbClr val="0D0D0D"/>
              </a:solidFill>
              <a:latin typeface="Arial"/>
              <a:ea typeface="Arial"/>
              <a:cs typeface="Arial"/>
              <a:sym typeface="Arial"/>
            </a:endParaRPr>
          </a:p>
          <a:p>
            <a:pPr marL="457200" lvl="0" indent="-304800" algn="l" rtl="0">
              <a:lnSpc>
                <a:spcPct val="115000"/>
              </a:lnSpc>
              <a:spcBef>
                <a:spcPts val="0"/>
              </a:spcBef>
              <a:spcAft>
                <a:spcPts val="0"/>
              </a:spcAft>
              <a:buClr>
                <a:srgbClr val="0D0D0D"/>
              </a:buClr>
              <a:buSzPts val="1200"/>
              <a:buFont typeface="Arial"/>
              <a:buChar char="●"/>
            </a:pPr>
            <a:r>
              <a:rPr lang="en-US">
                <a:solidFill>
                  <a:srgbClr val="0D0D0D"/>
                </a:solidFill>
                <a:latin typeface="Arial"/>
                <a:ea typeface="Arial"/>
                <a:cs typeface="Arial"/>
                <a:sym typeface="Arial"/>
              </a:rPr>
              <a:t>Genetics can also play a significant role in the development of cancer. The National Cancer Institute estimates that inherited gene mutations—genes passed from one family member to another—are major risk factors in 5-10% of cancers. Scientists are discovering more and more inherited mutations that predispose individuals to various types of cancer.</a:t>
            </a:r>
            <a:endParaRPr>
              <a:solidFill>
                <a:srgbClr val="0D0D0D"/>
              </a:solidFill>
              <a:latin typeface="Arial"/>
              <a:ea typeface="Arial"/>
              <a:cs typeface="Arial"/>
              <a:sym typeface="Arial"/>
            </a:endParaRPr>
          </a:p>
          <a:p>
            <a:pPr marL="0" lvl="0" indent="0" algn="l" rtl="0">
              <a:lnSpc>
                <a:spcPct val="115000"/>
              </a:lnSpc>
              <a:spcBef>
                <a:spcPts val="1500"/>
              </a:spcBef>
              <a:spcAft>
                <a:spcPts val="0"/>
              </a:spcAft>
              <a:buClr>
                <a:schemeClr val="dk1"/>
              </a:buClr>
              <a:buSzPts val="1100"/>
              <a:buFont typeface="Arial"/>
              <a:buNone/>
            </a:pPr>
            <a:r>
              <a:rPr lang="en-US">
                <a:solidFill>
                  <a:srgbClr val="0D0D0D"/>
                </a:solidFill>
                <a:latin typeface="Arial"/>
                <a:ea typeface="Arial"/>
                <a:cs typeface="Arial"/>
                <a:sym typeface="Arial"/>
              </a:rPr>
              <a:t>For example:</a:t>
            </a:r>
            <a:endParaRPr>
              <a:solidFill>
                <a:srgbClr val="0D0D0D"/>
              </a:solidFill>
              <a:latin typeface="Arial"/>
              <a:ea typeface="Arial"/>
              <a:cs typeface="Arial"/>
              <a:sym typeface="Arial"/>
            </a:endParaRPr>
          </a:p>
          <a:p>
            <a:pPr marL="457200" lvl="0" indent="-304800" algn="l" rtl="0">
              <a:lnSpc>
                <a:spcPct val="115000"/>
              </a:lnSpc>
              <a:spcBef>
                <a:spcPts val="2100"/>
              </a:spcBef>
              <a:spcAft>
                <a:spcPts val="0"/>
              </a:spcAft>
              <a:buClr>
                <a:srgbClr val="0D0D0D"/>
              </a:buClr>
              <a:buSzPts val="1200"/>
              <a:buFont typeface="Arial"/>
              <a:buChar char="●"/>
            </a:pPr>
            <a:r>
              <a:rPr lang="en-US" b="1">
                <a:solidFill>
                  <a:srgbClr val="0D0D0D"/>
                </a:solidFill>
                <a:latin typeface="Arial"/>
                <a:ea typeface="Arial"/>
                <a:cs typeface="Arial"/>
                <a:sym typeface="Arial"/>
              </a:rPr>
              <a:t>BRCA 1 and BRCA 2:</a:t>
            </a:r>
            <a:r>
              <a:rPr lang="en-US">
                <a:solidFill>
                  <a:srgbClr val="0D0D0D"/>
                </a:solidFill>
                <a:latin typeface="Arial"/>
                <a:ea typeface="Arial"/>
                <a:cs typeface="Arial"/>
                <a:sym typeface="Arial"/>
              </a:rPr>
              <a:t> These gene mutations, often referred to as "BRCA 1" and "BRCA 2," increase the risk of female breast and ovarian cancers.</a:t>
            </a:r>
            <a:endParaRPr>
              <a:solidFill>
                <a:srgbClr val="0D0D0D"/>
              </a:solidFill>
              <a:latin typeface="Arial"/>
              <a:ea typeface="Arial"/>
              <a:cs typeface="Arial"/>
              <a:sym typeface="Arial"/>
            </a:endParaRPr>
          </a:p>
          <a:p>
            <a:pPr marL="457200" lvl="0" indent="-304800" algn="l" rtl="0">
              <a:lnSpc>
                <a:spcPct val="115000"/>
              </a:lnSpc>
              <a:spcBef>
                <a:spcPts val="0"/>
              </a:spcBef>
              <a:spcAft>
                <a:spcPts val="0"/>
              </a:spcAft>
              <a:buClr>
                <a:srgbClr val="0D0D0D"/>
              </a:buClr>
              <a:buSzPts val="1200"/>
              <a:buFont typeface="Arial"/>
              <a:buChar char="●"/>
            </a:pPr>
            <a:r>
              <a:rPr lang="en-US">
                <a:solidFill>
                  <a:srgbClr val="0D0D0D"/>
                </a:solidFill>
                <a:latin typeface="Arial"/>
                <a:ea typeface="Arial"/>
                <a:cs typeface="Arial"/>
                <a:sym typeface="Arial"/>
              </a:rPr>
              <a:t>Lynch Syndrome: This genetic condition elevates the risk of developing colorectal cancers.</a:t>
            </a:r>
            <a:endParaRPr>
              <a:solidFill>
                <a:srgbClr val="0D0D0D"/>
              </a:solidFill>
              <a:latin typeface="Arial"/>
              <a:ea typeface="Arial"/>
              <a:cs typeface="Arial"/>
              <a:sym typeface="Arial"/>
            </a:endParaRPr>
          </a:p>
          <a:p>
            <a:pPr marL="0" lvl="0" indent="0" algn="l" rtl="0">
              <a:lnSpc>
                <a:spcPct val="115000"/>
              </a:lnSpc>
              <a:spcBef>
                <a:spcPts val="2100"/>
              </a:spcBef>
              <a:spcAft>
                <a:spcPts val="0"/>
              </a:spcAft>
              <a:buClr>
                <a:schemeClr val="dk1"/>
              </a:buClr>
              <a:buSzPts val="1100"/>
              <a:buFont typeface="Arial"/>
              <a:buNone/>
            </a:pPr>
            <a:r>
              <a:rPr lang="en-US">
                <a:solidFill>
                  <a:srgbClr val="0D0D0D"/>
                </a:solidFill>
                <a:latin typeface="Arial"/>
                <a:ea typeface="Arial"/>
                <a:cs typeface="Arial"/>
                <a:sym typeface="Arial"/>
              </a:rPr>
              <a:t>Understanding these risk factors can help us take preventive measures and seek appropriate screenings.</a:t>
            </a:r>
            <a:endParaRPr>
              <a:solidFill>
                <a:srgbClr val="0D0D0D"/>
              </a:solidFill>
              <a:latin typeface="Arial"/>
              <a:ea typeface="Arial"/>
              <a:cs typeface="Arial"/>
              <a:sym typeface="Arial"/>
            </a:endParaRPr>
          </a:p>
          <a:p>
            <a:pPr marL="0" lvl="0" indent="0" algn="l" rtl="0">
              <a:lnSpc>
                <a:spcPct val="100000"/>
              </a:lnSpc>
              <a:spcBef>
                <a:spcPts val="1500"/>
              </a:spcBef>
              <a:spcAft>
                <a:spcPts val="0"/>
              </a:spcAft>
              <a:buSzPts val="1400"/>
              <a:buNone/>
            </a:pPr>
            <a:r>
              <a:rPr lang="en-US">
                <a:latin typeface="Arial"/>
                <a:ea typeface="Arial"/>
                <a:cs typeface="Arial"/>
                <a:sym typeface="Arial"/>
              </a:rPr>
              <a:t> </a:t>
            </a:r>
            <a:endParaRPr>
              <a:latin typeface="Arial"/>
              <a:ea typeface="Arial"/>
              <a:cs typeface="Arial"/>
              <a:sym typeface="Arial"/>
            </a:endParaRPr>
          </a:p>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257" name="Google Shape;257;p14: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1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1" name="Google Shape;271;p13: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lnSpc>
                <a:spcPct val="115000"/>
              </a:lnSpc>
              <a:spcBef>
                <a:spcPts val="1500"/>
              </a:spcBef>
              <a:spcAft>
                <a:spcPts val="0"/>
              </a:spcAft>
              <a:buClr>
                <a:schemeClr val="dk1"/>
              </a:buClr>
              <a:buSzPts val="1100"/>
              <a:buFont typeface="Arial"/>
              <a:buNone/>
            </a:pPr>
            <a:r>
              <a:rPr lang="en-US" b="1">
                <a:solidFill>
                  <a:srgbClr val="0D0D0D"/>
                </a:solidFill>
                <a:latin typeface="Arial"/>
                <a:ea typeface="Arial"/>
                <a:cs typeface="Arial"/>
                <a:sym typeface="Arial"/>
              </a:rPr>
              <a:t>[CANCER PREVENTION]:</a:t>
            </a:r>
            <a:endParaRPr b="1">
              <a:solidFill>
                <a:srgbClr val="0D0D0D"/>
              </a:solidFill>
              <a:latin typeface="Arial"/>
              <a:ea typeface="Arial"/>
              <a:cs typeface="Arial"/>
              <a:sym typeface="Arial"/>
            </a:endParaRPr>
          </a:p>
          <a:p>
            <a:pPr marL="0" lvl="0" indent="0" algn="l" rtl="0">
              <a:spcBef>
                <a:spcPts val="1500"/>
              </a:spcBef>
              <a:spcAft>
                <a:spcPts val="0"/>
              </a:spcAft>
              <a:buClr>
                <a:schemeClr val="dk1"/>
              </a:buClr>
              <a:buSzPts val="1100"/>
              <a:buFont typeface="Arial"/>
              <a:buNone/>
            </a:pPr>
            <a:r>
              <a:rPr lang="en-US">
                <a:latin typeface="Arial"/>
                <a:ea typeface="Arial"/>
                <a:cs typeface="Arial"/>
                <a:sym typeface="Arial"/>
              </a:rPr>
              <a:t>It’s estimated that 40% of the cancer cases diagnosed in the United States and nearly half of all deaths from cancer are caused by things we can change. </a:t>
            </a:r>
            <a:endParaRPr>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US">
                <a:latin typeface="Arial"/>
                <a:ea typeface="Arial"/>
                <a:cs typeface="Arial"/>
                <a:sym typeface="Arial"/>
              </a:rPr>
              <a:t>Many cancer risk factors are also risk factors for other chronic diseases, such as cardiovascular disease, respiratory diseases, and diabetes. This is why public education and policy initiatives to reduce or eliminate exposure to potentially modifiable cancer risk factors may also reduce risk for many diseases, including cancer. Most U.S. adults are still unaware of the significant cancer risks associated with obesity and alcohol use. This points to the continued need to raise awareness about what we know from science that can reduce cancer risk. Navigators, community health workers, social workers and nurses play an </a:t>
            </a:r>
            <a:r>
              <a:rPr lang="en-US" b="1">
                <a:latin typeface="Arial"/>
                <a:ea typeface="Arial"/>
                <a:cs typeface="Arial"/>
                <a:sym typeface="Arial"/>
              </a:rPr>
              <a:t>important</a:t>
            </a:r>
            <a:r>
              <a:rPr lang="en-US">
                <a:latin typeface="Arial"/>
                <a:ea typeface="Arial"/>
                <a:cs typeface="Arial"/>
                <a:sym typeface="Arial"/>
              </a:rPr>
              <a:t> role in educating the public about cancer risk reduction.</a:t>
            </a:r>
            <a:endParaRPr>
              <a:latin typeface="Arial"/>
              <a:ea typeface="Arial"/>
              <a:cs typeface="Arial"/>
              <a:sym typeface="Arial"/>
            </a:endParaRPr>
          </a:p>
          <a:p>
            <a:pPr marL="0" lvl="0" indent="0" algn="l" rtl="0">
              <a:spcBef>
                <a:spcPts val="0"/>
              </a:spcBef>
              <a:spcAft>
                <a:spcPts val="0"/>
              </a:spcAft>
              <a:buClr>
                <a:schemeClr val="dk1"/>
              </a:buClr>
              <a:buSzPts val="1400"/>
              <a:buFont typeface="Arial"/>
              <a:buNone/>
            </a:pPr>
            <a:endParaRPr>
              <a:latin typeface="Arial"/>
              <a:ea typeface="Arial"/>
              <a:cs typeface="Arial"/>
              <a:sym typeface="Arial"/>
            </a:endParaRPr>
          </a:p>
          <a:p>
            <a:pPr marL="0" lvl="0" indent="0" algn="l" rtl="0">
              <a:spcBef>
                <a:spcPts val="0"/>
              </a:spcBef>
              <a:spcAft>
                <a:spcPts val="0"/>
              </a:spcAft>
              <a:buClr>
                <a:schemeClr val="dk1"/>
              </a:buClr>
              <a:buSzPts val="1400"/>
              <a:buFont typeface="Arial"/>
              <a:buNone/>
            </a:pPr>
            <a:r>
              <a:rPr lang="en-US">
                <a:latin typeface="Arial"/>
                <a:ea typeface="Arial"/>
                <a:cs typeface="Arial"/>
                <a:sym typeface="Arial"/>
              </a:rPr>
              <a:t>Potential Anticancer Effects of Food-Related Components - Scientific Figure on ResearchGate. Available from: https://www.researchgate.net/figure/Risk-factors-of-cancer_fig2_361532656 [accessed 7 Nov 2024]</a:t>
            </a:r>
            <a:endParaRPr>
              <a:latin typeface="Arial"/>
              <a:ea typeface="Arial"/>
              <a:cs typeface="Arial"/>
              <a:sym typeface="Arial"/>
            </a:endParaRPr>
          </a:p>
        </p:txBody>
      </p:sp>
      <p:sp>
        <p:nvSpPr>
          <p:cNvPr id="272" name="Google Shape;272;p13: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1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0" name="Google Shape;280;p16: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lnSpc>
                <a:spcPct val="115000"/>
              </a:lnSpc>
              <a:spcBef>
                <a:spcPts val="1500"/>
              </a:spcBef>
              <a:spcAft>
                <a:spcPts val="0"/>
              </a:spcAft>
              <a:buNone/>
            </a:pPr>
            <a:r>
              <a:rPr lang="en-US" b="1">
                <a:solidFill>
                  <a:srgbClr val="0D0D0D"/>
                </a:solidFill>
                <a:latin typeface="Arial"/>
                <a:ea typeface="Arial"/>
                <a:cs typeface="Arial"/>
                <a:sym typeface="Arial"/>
              </a:rPr>
              <a:t>[SIGNS AND SYMPTOMS]: </a:t>
            </a:r>
            <a:r>
              <a:rPr lang="en-US">
                <a:solidFill>
                  <a:srgbClr val="0D0D0D"/>
                </a:solidFill>
                <a:latin typeface="Arial"/>
                <a:ea typeface="Arial"/>
                <a:cs typeface="Arial"/>
                <a:sym typeface="Arial"/>
              </a:rPr>
              <a:t>Shown here are some common symptoms of cancer, which can help in early detection and prompt referral to healthcare </a:t>
            </a:r>
            <a:r>
              <a:rPr lang="en-US" b="1">
                <a:solidFill>
                  <a:srgbClr val="0D0D0D"/>
                </a:solidFill>
                <a:latin typeface="Arial"/>
                <a:ea typeface="Arial"/>
                <a:cs typeface="Arial"/>
                <a:sym typeface="Arial"/>
              </a:rPr>
              <a:t>professionals. These symptoms include</a:t>
            </a:r>
            <a:r>
              <a:rPr lang="en-US">
                <a:solidFill>
                  <a:srgbClr val="0D0D0D"/>
                </a:solidFill>
                <a:latin typeface="Arial"/>
                <a:ea typeface="Arial"/>
                <a:cs typeface="Arial"/>
                <a:sym typeface="Arial"/>
              </a:rPr>
              <a:t>:</a:t>
            </a:r>
            <a:endParaRPr>
              <a:solidFill>
                <a:srgbClr val="0D0D0D"/>
              </a:solidFill>
              <a:latin typeface="Arial"/>
              <a:ea typeface="Arial"/>
              <a:cs typeface="Arial"/>
              <a:sym typeface="Arial"/>
            </a:endParaRPr>
          </a:p>
          <a:p>
            <a:pPr marL="457200" lvl="0" indent="-304800" algn="l" rtl="0">
              <a:spcBef>
                <a:spcPts val="1500"/>
              </a:spcBef>
              <a:spcAft>
                <a:spcPts val="0"/>
              </a:spcAft>
              <a:buClr>
                <a:srgbClr val="1B1B1B"/>
              </a:buClr>
              <a:buSzPts val="1200"/>
              <a:buFont typeface="Arial"/>
              <a:buChar char="●"/>
            </a:pPr>
            <a:r>
              <a:rPr lang="en-US" b="1">
                <a:solidFill>
                  <a:srgbClr val="1B1B1B"/>
                </a:solidFill>
                <a:latin typeface="Arial"/>
                <a:ea typeface="Arial"/>
                <a:cs typeface="Arial"/>
                <a:sym typeface="Arial"/>
              </a:rPr>
              <a:t>Breast changes: </a:t>
            </a:r>
            <a:r>
              <a:rPr lang="en-US">
                <a:solidFill>
                  <a:srgbClr val="1B1B1B"/>
                </a:solidFill>
                <a:latin typeface="Arial"/>
                <a:ea typeface="Arial"/>
                <a:cs typeface="Arial"/>
                <a:sym typeface="Arial"/>
              </a:rPr>
              <a:t>Lump or firm feeling in the breast or under the arm, nipple changes or discharge, skin that is itchy, red, scaly, dimpled or puckered</a:t>
            </a:r>
            <a:endParaRPr>
              <a:solidFill>
                <a:srgbClr val="1B1B1B"/>
              </a:solidFill>
              <a:latin typeface="Arial"/>
              <a:ea typeface="Arial"/>
              <a:cs typeface="Arial"/>
              <a:sym typeface="Arial"/>
            </a:endParaRPr>
          </a:p>
          <a:p>
            <a:pPr marL="457200" lvl="0" indent="-304800" algn="l" rtl="0">
              <a:spcBef>
                <a:spcPts val="0"/>
              </a:spcBef>
              <a:spcAft>
                <a:spcPts val="0"/>
              </a:spcAft>
              <a:buClr>
                <a:srgbClr val="1B1B1B"/>
              </a:buClr>
              <a:buSzPts val="1200"/>
              <a:buFont typeface="Arial"/>
              <a:buChar char="●"/>
            </a:pPr>
            <a:r>
              <a:rPr lang="en-US" b="1">
                <a:solidFill>
                  <a:srgbClr val="1B1B1B"/>
                </a:solidFill>
                <a:latin typeface="Arial"/>
                <a:ea typeface="Arial"/>
                <a:cs typeface="Arial"/>
                <a:sym typeface="Arial"/>
              </a:rPr>
              <a:t>Bladder changes: </a:t>
            </a:r>
            <a:r>
              <a:rPr lang="en-US">
                <a:solidFill>
                  <a:srgbClr val="1B1B1B"/>
                </a:solidFill>
                <a:latin typeface="Arial"/>
                <a:ea typeface="Arial"/>
                <a:cs typeface="Arial"/>
                <a:sym typeface="Arial"/>
              </a:rPr>
              <a:t>Trouble urinating, </a:t>
            </a:r>
            <a:r>
              <a:rPr lang="en-US" b="1">
                <a:solidFill>
                  <a:srgbClr val="1B1B1B"/>
                </a:solidFill>
                <a:latin typeface="Arial"/>
                <a:ea typeface="Arial"/>
                <a:cs typeface="Arial"/>
                <a:sym typeface="Arial"/>
              </a:rPr>
              <a:t>pain</a:t>
            </a:r>
            <a:r>
              <a:rPr lang="en-US">
                <a:solidFill>
                  <a:srgbClr val="1B1B1B"/>
                </a:solidFill>
                <a:latin typeface="Arial"/>
                <a:ea typeface="Arial"/>
                <a:cs typeface="Arial"/>
                <a:sym typeface="Arial"/>
              </a:rPr>
              <a:t> when urinating, blood in the urine</a:t>
            </a:r>
            <a:endParaRPr>
              <a:solidFill>
                <a:srgbClr val="1B1B1B"/>
              </a:solidFill>
              <a:latin typeface="Arial"/>
              <a:ea typeface="Arial"/>
              <a:cs typeface="Arial"/>
              <a:sym typeface="Arial"/>
            </a:endParaRPr>
          </a:p>
          <a:p>
            <a:pPr marL="457200" lvl="0" indent="-304800" algn="l" rtl="0">
              <a:spcBef>
                <a:spcPts val="0"/>
              </a:spcBef>
              <a:spcAft>
                <a:spcPts val="0"/>
              </a:spcAft>
              <a:buClr>
                <a:srgbClr val="1B1B1B"/>
              </a:buClr>
              <a:buSzPts val="1200"/>
              <a:buFont typeface="Arial"/>
              <a:buChar char="●"/>
            </a:pPr>
            <a:r>
              <a:rPr lang="en-US" b="1">
                <a:solidFill>
                  <a:srgbClr val="1B1B1B"/>
                </a:solidFill>
                <a:latin typeface="Arial"/>
                <a:ea typeface="Arial"/>
                <a:cs typeface="Arial"/>
                <a:sym typeface="Arial"/>
              </a:rPr>
              <a:t>Bleeding or bruising </a:t>
            </a:r>
            <a:r>
              <a:rPr lang="en-US">
                <a:solidFill>
                  <a:srgbClr val="1B1B1B"/>
                </a:solidFill>
                <a:latin typeface="Arial"/>
                <a:ea typeface="Arial"/>
                <a:cs typeface="Arial"/>
                <a:sym typeface="Arial"/>
              </a:rPr>
              <a:t>for no known reason</a:t>
            </a:r>
            <a:endParaRPr>
              <a:solidFill>
                <a:srgbClr val="1B1B1B"/>
              </a:solidFill>
              <a:latin typeface="Arial"/>
              <a:ea typeface="Arial"/>
              <a:cs typeface="Arial"/>
              <a:sym typeface="Arial"/>
            </a:endParaRPr>
          </a:p>
          <a:p>
            <a:pPr marL="457200" lvl="0" indent="-304800" algn="l" rtl="0">
              <a:spcBef>
                <a:spcPts val="0"/>
              </a:spcBef>
              <a:spcAft>
                <a:spcPts val="0"/>
              </a:spcAft>
              <a:buClr>
                <a:srgbClr val="1B1B1B"/>
              </a:buClr>
              <a:buSzPts val="1200"/>
              <a:buFont typeface="Arial"/>
              <a:buChar char="●"/>
            </a:pPr>
            <a:r>
              <a:rPr lang="en-US" b="1">
                <a:solidFill>
                  <a:srgbClr val="1B1B1B"/>
                </a:solidFill>
                <a:latin typeface="Arial"/>
                <a:ea typeface="Arial"/>
                <a:cs typeface="Arial"/>
                <a:sym typeface="Arial"/>
              </a:rPr>
              <a:t>Bowel changes: </a:t>
            </a:r>
            <a:r>
              <a:rPr lang="en-US">
                <a:solidFill>
                  <a:srgbClr val="1B1B1B"/>
                </a:solidFill>
                <a:latin typeface="Arial"/>
                <a:ea typeface="Arial"/>
                <a:cs typeface="Arial"/>
                <a:sym typeface="Arial"/>
              </a:rPr>
              <a:t>Blood in the stool, changes in bowel habits</a:t>
            </a:r>
            <a:endParaRPr>
              <a:solidFill>
                <a:srgbClr val="1B1B1B"/>
              </a:solidFill>
              <a:latin typeface="Arial"/>
              <a:ea typeface="Arial"/>
              <a:cs typeface="Arial"/>
              <a:sym typeface="Arial"/>
            </a:endParaRPr>
          </a:p>
          <a:p>
            <a:pPr marL="457200" lvl="0" indent="-304800" algn="l" rtl="0">
              <a:spcBef>
                <a:spcPts val="0"/>
              </a:spcBef>
              <a:spcAft>
                <a:spcPts val="0"/>
              </a:spcAft>
              <a:buClr>
                <a:srgbClr val="1B1B1B"/>
              </a:buClr>
              <a:buSzPts val="1200"/>
              <a:buFont typeface="Arial"/>
              <a:buChar char="●"/>
            </a:pPr>
            <a:r>
              <a:rPr lang="en-US" b="1">
                <a:solidFill>
                  <a:srgbClr val="1B1B1B"/>
                </a:solidFill>
                <a:latin typeface="Arial"/>
                <a:ea typeface="Arial"/>
                <a:cs typeface="Arial"/>
                <a:sym typeface="Arial"/>
              </a:rPr>
              <a:t>Cough</a:t>
            </a:r>
            <a:r>
              <a:rPr lang="en-US">
                <a:solidFill>
                  <a:srgbClr val="1B1B1B"/>
                </a:solidFill>
                <a:latin typeface="Arial"/>
                <a:ea typeface="Arial"/>
                <a:cs typeface="Arial"/>
                <a:sym typeface="Arial"/>
              </a:rPr>
              <a:t> or hoarseness that does not go away</a:t>
            </a:r>
            <a:endParaRPr>
              <a:solidFill>
                <a:srgbClr val="1B1B1B"/>
              </a:solidFill>
              <a:latin typeface="Arial"/>
              <a:ea typeface="Arial"/>
              <a:cs typeface="Arial"/>
              <a:sym typeface="Arial"/>
            </a:endParaRPr>
          </a:p>
          <a:p>
            <a:pPr marL="457200" lvl="0" indent="-304800" algn="l" rtl="0">
              <a:spcBef>
                <a:spcPts val="0"/>
              </a:spcBef>
              <a:spcAft>
                <a:spcPts val="0"/>
              </a:spcAft>
              <a:buClr>
                <a:srgbClr val="1B1B1B"/>
              </a:buClr>
              <a:buSzPts val="1200"/>
              <a:buFont typeface="Arial"/>
              <a:buChar char="●"/>
            </a:pPr>
            <a:r>
              <a:rPr lang="en-US" b="1">
                <a:solidFill>
                  <a:srgbClr val="1B1B1B"/>
                </a:solidFill>
                <a:latin typeface="Arial"/>
                <a:ea typeface="Arial"/>
                <a:cs typeface="Arial"/>
                <a:sym typeface="Arial"/>
              </a:rPr>
              <a:t>Eating problems: </a:t>
            </a:r>
            <a:r>
              <a:rPr lang="en-US">
                <a:solidFill>
                  <a:srgbClr val="1B1B1B"/>
                </a:solidFill>
                <a:latin typeface="Arial"/>
                <a:ea typeface="Arial"/>
                <a:cs typeface="Arial"/>
                <a:sym typeface="Arial"/>
              </a:rPr>
              <a:t>Pain after eating (heartburn or indigestion that doesn’t go away), trouble swallowing, belly pain, nausea and vomiting, appetite changes</a:t>
            </a:r>
            <a:endParaRPr>
              <a:solidFill>
                <a:srgbClr val="1B1B1B"/>
              </a:solidFill>
              <a:latin typeface="Arial"/>
              <a:ea typeface="Arial"/>
              <a:cs typeface="Arial"/>
              <a:sym typeface="Arial"/>
            </a:endParaRPr>
          </a:p>
          <a:p>
            <a:pPr marL="457200" lvl="0" indent="-304800" algn="l" rtl="0">
              <a:spcBef>
                <a:spcPts val="0"/>
              </a:spcBef>
              <a:spcAft>
                <a:spcPts val="0"/>
              </a:spcAft>
              <a:buClr>
                <a:srgbClr val="1B1B1B"/>
              </a:buClr>
              <a:buSzPts val="1200"/>
              <a:buFont typeface="Arial"/>
              <a:buChar char="●"/>
            </a:pPr>
            <a:r>
              <a:rPr lang="en-US" b="1">
                <a:solidFill>
                  <a:srgbClr val="1B1B1B"/>
                </a:solidFill>
                <a:latin typeface="Arial"/>
                <a:ea typeface="Arial"/>
                <a:cs typeface="Arial"/>
                <a:sym typeface="Arial"/>
              </a:rPr>
              <a:t>Fatigue</a:t>
            </a:r>
            <a:r>
              <a:rPr lang="en-US">
                <a:solidFill>
                  <a:srgbClr val="1B1B1B"/>
                </a:solidFill>
                <a:latin typeface="Arial"/>
                <a:ea typeface="Arial"/>
                <a:cs typeface="Arial"/>
                <a:sym typeface="Arial"/>
              </a:rPr>
              <a:t> that is severe and </a:t>
            </a:r>
            <a:r>
              <a:rPr lang="en-US">
                <a:solidFill>
                  <a:srgbClr val="1B1B1B"/>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0"/>
                  </a:ext>
                </a:extLst>
              </a:rPr>
              <a:t>last</a:t>
            </a:r>
            <a:r>
              <a:rPr lang="en-US">
                <a:solidFill>
                  <a:srgbClr val="1B1B1B"/>
                </a:solidFill>
                <a:latin typeface="Arial"/>
                <a:ea typeface="Arial"/>
                <a:cs typeface="Arial"/>
                <a:sym typeface="Arial"/>
              </a:rPr>
              <a:t>s</a:t>
            </a:r>
            <a:endParaRPr>
              <a:solidFill>
                <a:srgbClr val="0D0D0D"/>
              </a:solidFill>
              <a:highlight>
                <a:srgbClr val="FFFFFF"/>
              </a:highlight>
              <a:latin typeface="Arial"/>
              <a:ea typeface="Arial"/>
              <a:cs typeface="Arial"/>
              <a:sym typeface="Arial"/>
            </a:endParaRPr>
          </a:p>
          <a:p>
            <a:pPr marL="0" lvl="0" indent="0" algn="l" rtl="0">
              <a:lnSpc>
                <a:spcPct val="115000"/>
              </a:lnSpc>
              <a:spcBef>
                <a:spcPts val="1500"/>
              </a:spcBef>
              <a:spcAft>
                <a:spcPts val="0"/>
              </a:spcAft>
              <a:buClr>
                <a:schemeClr val="dk1"/>
              </a:buClr>
              <a:buSzPts val="1100"/>
              <a:buFont typeface="Arial"/>
              <a:buNone/>
            </a:pPr>
            <a:endParaRPr>
              <a:solidFill>
                <a:srgbClr val="0D0D0D"/>
              </a:solidFill>
              <a:highlight>
                <a:srgbClr val="FFFFFF"/>
              </a:highlight>
              <a:latin typeface="Arial"/>
              <a:ea typeface="Arial"/>
              <a:cs typeface="Arial"/>
              <a:sym typeface="Arial"/>
            </a:endParaRPr>
          </a:p>
          <a:p>
            <a:pPr marL="0" lvl="0" indent="0" algn="l" rtl="0">
              <a:lnSpc>
                <a:spcPct val="100000"/>
              </a:lnSpc>
              <a:spcBef>
                <a:spcPts val="1500"/>
              </a:spcBef>
              <a:spcAft>
                <a:spcPts val="0"/>
              </a:spcAft>
              <a:buSzPts val="1400"/>
              <a:buNone/>
            </a:pPr>
            <a:endParaRPr>
              <a:latin typeface="Arial"/>
              <a:ea typeface="Arial"/>
              <a:cs typeface="Arial"/>
              <a:sym typeface="Arial"/>
            </a:endParaRPr>
          </a:p>
        </p:txBody>
      </p:sp>
      <p:sp>
        <p:nvSpPr>
          <p:cNvPr id="281" name="Google Shape;281;p16: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2e828e09954_2_63:notes"/>
          <p:cNvSpPr>
            <a:spLocks noGrp="1" noRot="1" noChangeAspect="1"/>
          </p:cNvSpPr>
          <p:nvPr>
            <p:ph type="sldImg" idx="2"/>
          </p:nvPr>
        </p:nvSpPr>
        <p:spPr>
          <a:xfrm>
            <a:off x="1181100" y="696913"/>
            <a:ext cx="46482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8" name="Google Shape;288;g2e828e09954_2_63: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pPr marL="0" lvl="0" indent="0" algn="l" rtl="0">
              <a:lnSpc>
                <a:spcPct val="115000"/>
              </a:lnSpc>
              <a:spcBef>
                <a:spcPts val="1500"/>
              </a:spcBef>
              <a:spcAft>
                <a:spcPts val="0"/>
              </a:spcAft>
              <a:buNone/>
            </a:pPr>
            <a:r>
              <a:rPr lang="en-US" sz="1100" b="1">
                <a:solidFill>
                  <a:srgbClr val="0D0D0D"/>
                </a:solidFill>
                <a:latin typeface="Arial"/>
                <a:ea typeface="Arial"/>
                <a:cs typeface="Arial"/>
                <a:sym typeface="Arial"/>
              </a:rPr>
              <a:t>[SIGNS AND SYMPTOMS CON’T]: </a:t>
            </a:r>
            <a:endParaRPr sz="1100" b="1">
              <a:solidFill>
                <a:srgbClr val="1B1B1B"/>
              </a:solidFill>
              <a:latin typeface="Arial"/>
              <a:ea typeface="Arial"/>
              <a:cs typeface="Arial"/>
              <a:sym typeface="Arial"/>
            </a:endParaRPr>
          </a:p>
          <a:p>
            <a:pPr marL="457200" lvl="0" indent="-298450" algn="l" rtl="0">
              <a:spcBef>
                <a:spcPts val="1500"/>
              </a:spcBef>
              <a:spcAft>
                <a:spcPts val="0"/>
              </a:spcAft>
              <a:buClr>
                <a:srgbClr val="1B1B1B"/>
              </a:buClr>
              <a:buSzPts val="1100"/>
              <a:buChar char="●"/>
            </a:pPr>
            <a:r>
              <a:rPr lang="en-US" sz="1100" b="1">
                <a:solidFill>
                  <a:srgbClr val="1B1B1B"/>
                </a:solidFill>
                <a:latin typeface="Arial"/>
                <a:ea typeface="Arial"/>
                <a:cs typeface="Arial"/>
                <a:sym typeface="Arial"/>
              </a:rPr>
              <a:t>Fever or night sweats:</a:t>
            </a:r>
            <a:r>
              <a:rPr lang="en-US" sz="1100">
                <a:solidFill>
                  <a:srgbClr val="1B1B1B"/>
                </a:solidFill>
                <a:latin typeface="Arial"/>
                <a:ea typeface="Arial"/>
                <a:cs typeface="Arial"/>
                <a:sym typeface="Arial"/>
              </a:rPr>
              <a:t> Occurring for no known reason</a:t>
            </a:r>
            <a:endParaRPr sz="1100">
              <a:solidFill>
                <a:srgbClr val="1B1B1B"/>
              </a:solidFill>
              <a:latin typeface="Arial"/>
              <a:ea typeface="Arial"/>
              <a:cs typeface="Arial"/>
              <a:sym typeface="Arial"/>
            </a:endParaRPr>
          </a:p>
          <a:p>
            <a:pPr marL="457200" lvl="0" indent="-298450" algn="l" rtl="0">
              <a:spcBef>
                <a:spcPts val="0"/>
              </a:spcBef>
              <a:spcAft>
                <a:spcPts val="0"/>
              </a:spcAft>
              <a:buClr>
                <a:srgbClr val="1B1B1B"/>
              </a:buClr>
              <a:buSzPts val="1100"/>
              <a:buChar char="●"/>
            </a:pPr>
            <a:r>
              <a:rPr lang="en-US" sz="1100" b="1">
                <a:solidFill>
                  <a:srgbClr val="1B1B1B"/>
                </a:solidFill>
                <a:latin typeface="Arial"/>
                <a:ea typeface="Arial"/>
                <a:cs typeface="Arial"/>
                <a:sym typeface="Arial"/>
              </a:rPr>
              <a:t>Mouth changes: </a:t>
            </a:r>
            <a:r>
              <a:rPr lang="en-US" sz="1100">
                <a:solidFill>
                  <a:srgbClr val="1B1B1B"/>
                </a:solidFill>
                <a:latin typeface="Arial"/>
                <a:ea typeface="Arial"/>
                <a:cs typeface="Arial"/>
                <a:sym typeface="Arial"/>
              </a:rPr>
              <a:t>A white or red patch on the tongue or in the mouth, bleeding, pain or numbness in the lip or mouth</a:t>
            </a:r>
            <a:endParaRPr sz="1100">
              <a:solidFill>
                <a:srgbClr val="1B1B1B"/>
              </a:solidFill>
              <a:latin typeface="Arial"/>
              <a:ea typeface="Arial"/>
              <a:cs typeface="Arial"/>
              <a:sym typeface="Arial"/>
            </a:endParaRPr>
          </a:p>
          <a:p>
            <a:pPr marL="457200" lvl="0" indent="-298450" algn="l" rtl="0">
              <a:spcBef>
                <a:spcPts val="0"/>
              </a:spcBef>
              <a:spcAft>
                <a:spcPts val="0"/>
              </a:spcAft>
              <a:buClr>
                <a:srgbClr val="1B1B1B"/>
              </a:buClr>
              <a:buSzPts val="1100"/>
              <a:buChar char="●"/>
            </a:pPr>
            <a:r>
              <a:rPr lang="en-US" sz="1100" b="1">
                <a:solidFill>
                  <a:srgbClr val="1B1B1B"/>
                </a:solidFill>
                <a:latin typeface="Arial"/>
                <a:ea typeface="Arial"/>
                <a:cs typeface="Arial"/>
                <a:sym typeface="Arial"/>
              </a:rPr>
              <a:t>Neurological problems: </a:t>
            </a:r>
            <a:r>
              <a:rPr lang="en-US" sz="1100">
                <a:solidFill>
                  <a:srgbClr val="1B1B1B"/>
                </a:solidFill>
                <a:latin typeface="Arial"/>
                <a:ea typeface="Arial"/>
                <a:cs typeface="Arial"/>
                <a:sym typeface="Arial"/>
              </a:rPr>
              <a:t>Headaches, seizures, vision changes, hearing changes, drooping of the face</a:t>
            </a:r>
            <a:endParaRPr sz="1100">
              <a:solidFill>
                <a:srgbClr val="1B1B1B"/>
              </a:solidFill>
              <a:latin typeface="Arial"/>
              <a:ea typeface="Arial"/>
              <a:cs typeface="Arial"/>
              <a:sym typeface="Arial"/>
            </a:endParaRPr>
          </a:p>
          <a:p>
            <a:pPr marL="457200" lvl="0" indent="-298450" algn="l" rtl="0">
              <a:spcBef>
                <a:spcPts val="0"/>
              </a:spcBef>
              <a:spcAft>
                <a:spcPts val="0"/>
              </a:spcAft>
              <a:buClr>
                <a:srgbClr val="1B1B1B"/>
              </a:buClr>
              <a:buSzPts val="1100"/>
              <a:buChar char="●"/>
            </a:pPr>
            <a:r>
              <a:rPr lang="en-US" sz="1100" b="1">
                <a:solidFill>
                  <a:srgbClr val="1B1B1B"/>
                </a:solidFill>
                <a:latin typeface="Arial"/>
                <a:ea typeface="Arial"/>
                <a:cs typeface="Arial"/>
                <a:sym typeface="Arial"/>
              </a:rPr>
              <a:t>Skin changes: </a:t>
            </a:r>
            <a:r>
              <a:rPr lang="en-US" sz="1100">
                <a:solidFill>
                  <a:srgbClr val="1B1B1B"/>
                </a:solidFill>
                <a:latin typeface="Arial"/>
                <a:ea typeface="Arial"/>
                <a:cs typeface="Arial"/>
                <a:sym typeface="Arial"/>
              </a:rPr>
              <a:t>A flesh-colored lump that bleeds or turns scaly, a new mole or a change in an existing mole, a sore that does not heal, jaundice (yellowing of the skin and whites of the eyes)</a:t>
            </a:r>
            <a:endParaRPr sz="1100">
              <a:solidFill>
                <a:srgbClr val="1B1B1B"/>
              </a:solidFill>
              <a:latin typeface="Arial"/>
              <a:ea typeface="Arial"/>
              <a:cs typeface="Arial"/>
              <a:sym typeface="Arial"/>
            </a:endParaRPr>
          </a:p>
          <a:p>
            <a:pPr marL="457200" lvl="0" indent="-298450" algn="l" rtl="0">
              <a:spcBef>
                <a:spcPts val="0"/>
              </a:spcBef>
              <a:spcAft>
                <a:spcPts val="0"/>
              </a:spcAft>
              <a:buClr>
                <a:srgbClr val="1B1B1B"/>
              </a:buClr>
              <a:buSzPts val="1100"/>
              <a:buChar char="●"/>
            </a:pPr>
            <a:r>
              <a:rPr lang="en-US" sz="1100" b="1">
                <a:solidFill>
                  <a:srgbClr val="1B1B1B"/>
                </a:solidFill>
                <a:latin typeface="Arial"/>
                <a:ea typeface="Arial"/>
                <a:cs typeface="Arial"/>
                <a:sym typeface="Arial"/>
              </a:rPr>
              <a:t>Swelling or lumps: </a:t>
            </a:r>
            <a:r>
              <a:rPr lang="en-US" sz="1100">
                <a:solidFill>
                  <a:srgbClr val="1B1B1B"/>
                </a:solidFill>
                <a:latin typeface="Arial"/>
                <a:ea typeface="Arial"/>
                <a:cs typeface="Arial"/>
                <a:sym typeface="Arial"/>
              </a:rPr>
              <a:t>Appearing anywhere, such as in the neck, underarm, stomach or groin</a:t>
            </a:r>
            <a:endParaRPr sz="1100">
              <a:solidFill>
                <a:srgbClr val="1B1B1B"/>
              </a:solidFill>
              <a:latin typeface="Arial"/>
              <a:ea typeface="Arial"/>
              <a:cs typeface="Arial"/>
              <a:sym typeface="Arial"/>
            </a:endParaRPr>
          </a:p>
          <a:p>
            <a:pPr marL="457200" lvl="0" indent="-298450" algn="l" rtl="0">
              <a:spcBef>
                <a:spcPts val="0"/>
              </a:spcBef>
              <a:spcAft>
                <a:spcPts val="0"/>
              </a:spcAft>
              <a:buClr>
                <a:srgbClr val="1B1B1B"/>
              </a:buClr>
              <a:buSzPts val="1100"/>
              <a:buChar char="●"/>
            </a:pPr>
            <a:r>
              <a:rPr lang="en-US" sz="1100" b="1">
                <a:solidFill>
                  <a:srgbClr val="1B1B1B"/>
                </a:solidFill>
                <a:latin typeface="Arial"/>
                <a:ea typeface="Arial"/>
                <a:cs typeface="Arial"/>
                <a:sym typeface="Arial"/>
              </a:rPr>
              <a:t>Unintentional weight gain or weight loss: </a:t>
            </a:r>
            <a:r>
              <a:rPr lang="en-US" sz="1100">
                <a:solidFill>
                  <a:srgbClr val="1B1B1B"/>
                </a:solidFill>
                <a:latin typeface="Arial"/>
                <a:ea typeface="Arial"/>
                <a:cs typeface="Arial"/>
                <a:sym typeface="Arial"/>
              </a:rPr>
              <a:t>Occurring for no known reason</a:t>
            </a:r>
            <a:endParaRPr sz="1100">
              <a:solidFill>
                <a:srgbClr val="0D0D0D"/>
              </a:solidFill>
              <a:highlight>
                <a:srgbClr val="FFFFFF"/>
              </a:highlight>
              <a:latin typeface="Arial"/>
              <a:ea typeface="Arial"/>
              <a:cs typeface="Arial"/>
              <a:sym typeface="Arial"/>
            </a:endParaRPr>
          </a:p>
          <a:p>
            <a:pPr marL="0" lvl="0" indent="0" algn="l" rtl="0">
              <a:lnSpc>
                <a:spcPct val="115000"/>
              </a:lnSpc>
              <a:spcBef>
                <a:spcPts val="1500"/>
              </a:spcBef>
              <a:spcAft>
                <a:spcPts val="0"/>
              </a:spcAft>
              <a:buClr>
                <a:schemeClr val="dk1"/>
              </a:buClr>
              <a:buSzPts val="1100"/>
              <a:buFont typeface="Arial"/>
              <a:buNone/>
            </a:pPr>
            <a:r>
              <a:rPr lang="en-US" sz="1100">
                <a:solidFill>
                  <a:srgbClr val="0D0D0D"/>
                </a:solidFill>
                <a:latin typeface="Arial"/>
                <a:ea typeface="Arial"/>
                <a:cs typeface="Arial"/>
                <a:sym typeface="Arial"/>
              </a:rPr>
              <a:t>Additionally, there are symptoms that may vary depending on the type of cancer.</a:t>
            </a:r>
            <a:endParaRPr sz="1100">
              <a:solidFill>
                <a:srgbClr val="0D0D0D"/>
              </a:solidFill>
              <a:latin typeface="Arial"/>
              <a:ea typeface="Arial"/>
              <a:cs typeface="Arial"/>
              <a:sym typeface="Arial"/>
            </a:endParaRPr>
          </a:p>
          <a:p>
            <a:pPr marL="0" lvl="0" indent="0" algn="l" rtl="0">
              <a:lnSpc>
                <a:spcPct val="115000"/>
              </a:lnSpc>
              <a:spcBef>
                <a:spcPts val="1500"/>
              </a:spcBef>
              <a:spcAft>
                <a:spcPts val="0"/>
              </a:spcAft>
              <a:buClr>
                <a:schemeClr val="dk1"/>
              </a:buClr>
              <a:buSzPts val="1100"/>
              <a:buFont typeface="Arial"/>
              <a:buNone/>
            </a:pPr>
            <a:r>
              <a:rPr lang="en-US" sz="1100">
                <a:solidFill>
                  <a:srgbClr val="0D0D0D"/>
                </a:solidFill>
                <a:latin typeface="Arial"/>
                <a:ea typeface="Arial"/>
                <a:cs typeface="Arial"/>
                <a:sym typeface="Arial"/>
              </a:rPr>
              <a:t>It is very </a:t>
            </a:r>
            <a:r>
              <a:rPr lang="en-US" sz="1100" b="1">
                <a:solidFill>
                  <a:srgbClr val="0D0D0D"/>
                </a:solidFill>
                <a:latin typeface="Arial"/>
                <a:ea typeface="Arial"/>
                <a:cs typeface="Arial"/>
                <a:sym typeface="Arial"/>
              </a:rPr>
              <a:t>important</a:t>
            </a:r>
            <a:r>
              <a:rPr lang="en-US" sz="1100">
                <a:solidFill>
                  <a:srgbClr val="0D0D0D"/>
                </a:solidFill>
                <a:latin typeface="Arial"/>
                <a:ea typeface="Arial"/>
                <a:cs typeface="Arial"/>
                <a:sym typeface="Arial"/>
              </a:rPr>
              <a:t> to always refer people to a clinician or the healthcare team for an accurate explanation of symptoms or diagnosis. Proper evaluation by a professional is essential for appropriate diagnosis and treatment.</a:t>
            </a:r>
            <a:endParaRPr sz="1100">
              <a:solidFill>
                <a:srgbClr val="0D0D0D"/>
              </a:solidFill>
              <a:latin typeface="Arial"/>
              <a:ea typeface="Arial"/>
              <a:cs typeface="Arial"/>
              <a:sym typeface="Arial"/>
            </a:endParaRPr>
          </a:p>
          <a:p>
            <a:pPr marL="0" lvl="0" indent="0" algn="l" rtl="0">
              <a:lnSpc>
                <a:spcPct val="115000"/>
              </a:lnSpc>
              <a:spcBef>
                <a:spcPts val="1500"/>
              </a:spcBef>
              <a:spcAft>
                <a:spcPts val="0"/>
              </a:spcAft>
              <a:buClr>
                <a:schemeClr val="dk1"/>
              </a:buClr>
              <a:buSzPts val="1100"/>
              <a:buFont typeface="Arial"/>
              <a:buNone/>
            </a:pPr>
            <a:endParaRPr sz="1100">
              <a:solidFill>
                <a:srgbClr val="0D0D0D"/>
              </a:solidFill>
              <a:latin typeface="Arial"/>
              <a:ea typeface="Arial"/>
              <a:cs typeface="Arial"/>
              <a:sym typeface="Arial"/>
            </a:endParaRPr>
          </a:p>
          <a:p>
            <a:pPr marL="0" lvl="0" indent="0" algn="l" rtl="0">
              <a:lnSpc>
                <a:spcPct val="100000"/>
              </a:lnSpc>
              <a:spcBef>
                <a:spcPts val="1500"/>
              </a:spcBef>
              <a:spcAft>
                <a:spcPts val="0"/>
              </a:spcAft>
              <a:buSzPts val="1400"/>
              <a:buNone/>
            </a:pPr>
            <a:endParaRPr/>
          </a:p>
        </p:txBody>
      </p:sp>
      <p:sp>
        <p:nvSpPr>
          <p:cNvPr id="289" name="Google Shape;289;g2e828e09954_2_63:notes"/>
          <p:cNvSpPr txBox="1">
            <a:spLocks noGrp="1"/>
          </p:cNvSpPr>
          <p:nvPr>
            <p:ph type="sldNum" idx="12"/>
          </p:nvPr>
        </p:nvSpPr>
        <p:spPr>
          <a:xfrm>
            <a:off x="3970938" y="8829967"/>
            <a:ext cx="3037800" cy="4647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Google Shape;50;p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 name="Google Shape;51;p2: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Before we begin, we would like to acknowledge the Centers for Disease Control and Prevention for supporting and funding this work. Its contents are solely the responsibility of the authors and do not necessarily represent the official views of the CDC. </a:t>
            </a: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Portions of this video are adapted from the National Cancer Institute’s Understanding Cancer presentation, which is available free of charge for educational purposes. Other content is taken from educational websites and cited accordingly. </a:t>
            </a: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a:latin typeface="Arial"/>
              <a:ea typeface="Arial"/>
              <a:cs typeface="Arial"/>
              <a:sym typeface="Arial"/>
            </a:endParaRPr>
          </a:p>
          <a:p>
            <a:pPr marL="0" lvl="0" indent="0" algn="l" rtl="0">
              <a:spcBef>
                <a:spcPts val="333"/>
              </a:spcBef>
              <a:spcAft>
                <a:spcPts val="0"/>
              </a:spcAft>
              <a:buClr>
                <a:schemeClr val="dk1"/>
              </a:buClr>
              <a:buSzPts val="1100"/>
              <a:buFont typeface="Arial"/>
              <a:buNone/>
            </a:pPr>
            <a:r>
              <a:rPr lang="en-US" sz="1100">
                <a:latin typeface="Arial"/>
                <a:ea typeface="Arial"/>
                <a:cs typeface="Arial"/>
                <a:sym typeface="Arial"/>
              </a:rPr>
              <a:t>We would also like to thank the following for their help with revising this training:</a:t>
            </a:r>
            <a:endParaRPr sz="1100">
              <a:latin typeface="Arial"/>
              <a:ea typeface="Arial"/>
              <a:cs typeface="Arial"/>
              <a:sym typeface="Arial"/>
            </a:endParaRPr>
          </a:p>
          <a:p>
            <a:pPr marL="457200" lvl="0" indent="-298450" algn="l" rtl="0">
              <a:spcBef>
                <a:spcPts val="333"/>
              </a:spcBef>
              <a:spcAft>
                <a:spcPts val="0"/>
              </a:spcAft>
              <a:buClr>
                <a:schemeClr val="dk1"/>
              </a:buClr>
              <a:buSzPts val="1100"/>
              <a:buChar char="•"/>
            </a:pPr>
            <a:r>
              <a:rPr lang="en-US" sz="1100">
                <a:latin typeface="Arial"/>
                <a:ea typeface="Arial"/>
                <a:cs typeface="Arial"/>
                <a:sym typeface="Arial"/>
              </a:rPr>
              <a:t>Alex Hurst, National Council for Mental Wellbeing</a:t>
            </a:r>
            <a:endParaRPr sz="1100">
              <a:latin typeface="Arial"/>
              <a:ea typeface="Arial"/>
              <a:cs typeface="Arial"/>
              <a:sym typeface="Arial"/>
            </a:endParaRPr>
          </a:p>
          <a:p>
            <a:pPr marL="457200" lvl="0" indent="-298450" algn="l" rtl="0">
              <a:spcBef>
                <a:spcPts val="0"/>
              </a:spcBef>
              <a:spcAft>
                <a:spcPts val="0"/>
              </a:spcAft>
              <a:buClr>
                <a:schemeClr val="dk1"/>
              </a:buClr>
              <a:buSzPts val="1100"/>
              <a:buChar char="•"/>
            </a:pPr>
            <a:r>
              <a:rPr lang="en-US" sz="1100">
                <a:latin typeface="Arial"/>
                <a:ea typeface="Arial"/>
                <a:cs typeface="Arial"/>
                <a:sym typeface="Arial"/>
              </a:rPr>
              <a:t>Laurie Kirstein, Memorial Sloan Kettering Cancer Center</a:t>
            </a:r>
            <a:endParaRPr sz="1100">
              <a:latin typeface="Arial"/>
              <a:ea typeface="Arial"/>
              <a:cs typeface="Arial"/>
              <a:sym typeface="Arial"/>
            </a:endParaRPr>
          </a:p>
          <a:p>
            <a:pPr marL="457200" lvl="0" indent="-298450" algn="l" rtl="0">
              <a:spcBef>
                <a:spcPts val="0"/>
              </a:spcBef>
              <a:spcAft>
                <a:spcPts val="0"/>
              </a:spcAft>
              <a:buClr>
                <a:schemeClr val="dk1"/>
              </a:buClr>
              <a:buSzPts val="1100"/>
              <a:buChar char="•"/>
            </a:pPr>
            <a:r>
              <a:rPr lang="en-US" sz="1100">
                <a:latin typeface="Arial"/>
                <a:ea typeface="Arial"/>
                <a:cs typeface="Arial"/>
                <a:sym typeface="Arial"/>
              </a:rPr>
              <a:t>Janette Merrill, American Society of Clinical Oncology</a:t>
            </a:r>
            <a:endParaRPr sz="1100">
              <a:latin typeface="Arial"/>
              <a:ea typeface="Arial"/>
              <a:cs typeface="Arial"/>
              <a:sym typeface="Arial"/>
            </a:endParaRPr>
          </a:p>
          <a:p>
            <a:pPr marL="457200" lvl="0" indent="-298450" algn="l" rtl="0">
              <a:spcBef>
                <a:spcPts val="0"/>
              </a:spcBef>
              <a:spcAft>
                <a:spcPts val="0"/>
              </a:spcAft>
              <a:buClr>
                <a:schemeClr val="dk1"/>
              </a:buClr>
              <a:buSzPts val="1100"/>
              <a:buChar char="•"/>
            </a:pPr>
            <a:r>
              <a:rPr lang="en-US" sz="1100">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Jess Quiring, Patient Navigation Advisors</a:t>
            </a:r>
            <a:endParaRPr sz="1100">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endParaRPr>
          </a:p>
          <a:p>
            <a:pPr marL="457200" lvl="0" indent="-298450" algn="l" rtl="0">
              <a:spcBef>
                <a:spcPts val="0"/>
              </a:spcBef>
              <a:spcAft>
                <a:spcPts val="0"/>
              </a:spcAft>
              <a:buClr>
                <a:schemeClr val="dk1"/>
              </a:buClr>
              <a:buSzPts val="1100"/>
              <a:buChar char="•"/>
            </a:pPr>
            <a:r>
              <a:rPr lang="en-US" sz="1100">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Zarek Mena, Patient Navigation Advisors</a:t>
            </a:r>
            <a:endParaRPr sz="1100">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endParaRPr>
          </a:p>
          <a:p>
            <a:pPr marL="457200" lvl="0" indent="-298450" algn="l" rtl="0">
              <a:spcBef>
                <a:spcPts val="0"/>
              </a:spcBef>
              <a:spcAft>
                <a:spcPts val="0"/>
              </a:spcAft>
              <a:buClr>
                <a:schemeClr val="dk1"/>
              </a:buClr>
              <a:buSzPts val="1100"/>
              <a:buChar char="•"/>
            </a:pPr>
            <a:r>
              <a:rPr lang="en-US" sz="1100">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Reesa Sherin, Association of Cancer Care Centers</a:t>
            </a:r>
            <a:endParaRPr sz="1100">
              <a:latin typeface="Arial"/>
              <a:ea typeface="Arial"/>
              <a:cs typeface="Arial"/>
              <a:sym typeface="Arial"/>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p:txBody>
      </p:sp>
      <p:sp>
        <p:nvSpPr>
          <p:cNvPr id="52" name="Google Shape;52;p2: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1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 name="Google Shape;296;p17: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lnSpc>
                <a:spcPct val="115000"/>
              </a:lnSpc>
              <a:spcBef>
                <a:spcPts val="1500"/>
              </a:spcBef>
              <a:spcAft>
                <a:spcPts val="1500"/>
              </a:spcAft>
              <a:buClr>
                <a:schemeClr val="dk1"/>
              </a:buClr>
              <a:buSzPts val="1100"/>
              <a:buFont typeface="Arial"/>
              <a:buNone/>
            </a:pPr>
            <a:r>
              <a:rPr lang="en-US" sz="1100" b="1" dirty="0">
                <a:solidFill>
                  <a:srgbClr val="0D0D0D"/>
                </a:solidFill>
                <a:latin typeface="Arial"/>
                <a:ea typeface="Arial"/>
                <a:cs typeface="Arial"/>
                <a:sym typeface="Arial"/>
              </a:rPr>
              <a:t>[EARLY CANCER MAY NOT HAVE ANY SYMPTOMS]:</a:t>
            </a:r>
            <a:r>
              <a:rPr lang="en-US" sz="1100" dirty="0">
                <a:solidFill>
                  <a:srgbClr val="0D0D0D"/>
                </a:solidFill>
                <a:latin typeface="Arial"/>
                <a:ea typeface="Arial"/>
                <a:cs typeface="Arial"/>
                <a:sym typeface="Arial"/>
              </a:rPr>
              <a:t> Some </a:t>
            </a:r>
            <a:r>
              <a:rPr lang="en-US" sz="1100" b="1" dirty="0">
                <a:solidFill>
                  <a:srgbClr val="0D0D0D"/>
                </a:solidFill>
                <a:latin typeface="Arial"/>
                <a:ea typeface="Arial"/>
                <a:cs typeface="Arial"/>
                <a:sym typeface="Arial"/>
              </a:rPr>
              <a:t>people</a:t>
            </a:r>
            <a:r>
              <a:rPr lang="en-US" sz="1100" dirty="0">
                <a:solidFill>
                  <a:srgbClr val="0D0D0D"/>
                </a:solidFill>
                <a:latin typeface="Arial"/>
                <a:ea typeface="Arial"/>
                <a:cs typeface="Arial"/>
                <a:sym typeface="Arial"/>
              </a:rPr>
              <a:t> may visit the doctor only when they feel pain or notice changes like a lump in the breast, or unusual bleeding or discharge. However, it is important to note that early-stage cancer may not have any symptoms at all. This is why routine screenings and regular doctor’s visits are important. While screening doesn’t PREVENT cancer, it helps find cancer early. This is called “early detection.” The way early detection works is by finding cancer when it is localized and less likely to be metastatic. Early-stage cancer is easier to treat and outcomes from treatment tend to be better.</a:t>
            </a:r>
            <a:endParaRPr b="1" dirty="0"/>
          </a:p>
        </p:txBody>
      </p:sp>
      <p:sp>
        <p:nvSpPr>
          <p:cNvPr id="297" name="Google Shape;297;p17: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1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3" name="Google Shape;303;p18: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lnSpc>
                <a:spcPct val="115000"/>
              </a:lnSpc>
              <a:spcBef>
                <a:spcPts val="1500"/>
              </a:spcBef>
              <a:spcAft>
                <a:spcPts val="0"/>
              </a:spcAft>
              <a:buClr>
                <a:schemeClr val="dk1"/>
              </a:buClr>
              <a:buSzPts val="1100"/>
              <a:buFont typeface="Arial"/>
              <a:buNone/>
            </a:pPr>
            <a:r>
              <a:rPr lang="en-US" sz="1100" b="1" dirty="0">
                <a:solidFill>
                  <a:srgbClr val="0D0D0D"/>
                </a:solidFill>
                <a:latin typeface="Arial"/>
                <a:ea typeface="Arial"/>
                <a:cs typeface="Arial"/>
                <a:sym typeface="Arial"/>
              </a:rPr>
              <a:t>[CANCER DETECTION AND DIAGNOSIS]:</a:t>
            </a:r>
            <a:r>
              <a:rPr lang="en-US" sz="1100" dirty="0">
                <a:solidFill>
                  <a:srgbClr val="0D0D0D"/>
                </a:solidFill>
                <a:latin typeface="Arial"/>
                <a:ea typeface="Arial"/>
                <a:cs typeface="Arial"/>
                <a:sym typeface="Arial"/>
              </a:rPr>
              <a:t> The methods used to diagnose cancer depend on the type of cancer in question. Diagnosis can be achieved through various procedures, including biopsies, blood tests, urine tests, colonoscopies, sigmoidoscopies, x-rays, ultrasounds, bone scans, CT scans, MRI scans, and/or surgery. Often, several methods are used in combination to confirm a diagnosis.</a:t>
            </a:r>
            <a:endParaRPr sz="1100" dirty="0">
              <a:solidFill>
                <a:srgbClr val="0D0D0D"/>
              </a:solidFill>
              <a:latin typeface="Arial"/>
              <a:ea typeface="Arial"/>
              <a:cs typeface="Arial"/>
              <a:sym typeface="Arial"/>
            </a:endParaRPr>
          </a:p>
          <a:p>
            <a:pPr marL="0" lvl="0" indent="0" algn="l" rtl="0">
              <a:lnSpc>
                <a:spcPct val="115000"/>
              </a:lnSpc>
              <a:spcBef>
                <a:spcPts val="1500"/>
              </a:spcBef>
              <a:spcAft>
                <a:spcPts val="0"/>
              </a:spcAft>
              <a:buClr>
                <a:schemeClr val="dk1"/>
              </a:buClr>
              <a:buSzPts val="1100"/>
              <a:buFont typeface="Arial"/>
              <a:buNone/>
            </a:pPr>
            <a:r>
              <a:rPr lang="en-US" sz="1100" dirty="0">
                <a:latin typeface="Arial"/>
                <a:ea typeface="Arial"/>
                <a:cs typeface="Arial"/>
                <a:sym typeface="Arial"/>
              </a:rPr>
              <a:t>When cancer is detected, a doctor will determine the type of cancer and assess how fast it is growing. They will also check if cancer cells have invaded nearby healthy tissue or spread to other parts of the body. Early detection can reduce a person's risk of dying from cancer. Therefore, improving our methods for early detection is a high priority in cancer research and healthcare.</a:t>
            </a:r>
            <a:endParaRPr sz="1100" dirty="0">
              <a:solidFill>
                <a:srgbClr val="0D0D0D"/>
              </a:solidFill>
              <a:latin typeface="Arial"/>
              <a:ea typeface="Arial"/>
              <a:cs typeface="Arial"/>
              <a:sym typeface="Arial"/>
            </a:endParaRPr>
          </a:p>
          <a:p>
            <a:pPr marL="0" lvl="0" indent="0" algn="l" rtl="0">
              <a:lnSpc>
                <a:spcPct val="100000"/>
              </a:lnSpc>
              <a:spcBef>
                <a:spcPts val="1500"/>
              </a:spcBef>
              <a:spcAft>
                <a:spcPts val="0"/>
              </a:spcAft>
              <a:buSzPts val="1400"/>
              <a:buNone/>
            </a:pPr>
            <a:endParaRPr dirty="0"/>
          </a:p>
        </p:txBody>
      </p:sp>
      <p:sp>
        <p:nvSpPr>
          <p:cNvPr id="304" name="Google Shape;304;p18: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1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1" name="Google Shape;311;p19: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lnSpc>
                <a:spcPct val="115000"/>
              </a:lnSpc>
              <a:spcBef>
                <a:spcPts val="1500"/>
              </a:spcBef>
              <a:spcAft>
                <a:spcPts val="0"/>
              </a:spcAft>
              <a:buClr>
                <a:schemeClr val="dk1"/>
              </a:buClr>
              <a:buSzPts val="1100"/>
              <a:buFont typeface="Arial"/>
              <a:buNone/>
            </a:pPr>
            <a:r>
              <a:rPr lang="en-US" sz="1100" b="1">
                <a:latin typeface="Arial"/>
                <a:ea typeface="Arial"/>
                <a:cs typeface="Arial"/>
                <a:sym typeface="Arial"/>
              </a:rPr>
              <a:t>[SCREENING]: </a:t>
            </a:r>
            <a:r>
              <a:rPr lang="en-US" sz="1100">
                <a:latin typeface="Arial"/>
                <a:ea typeface="Arial"/>
                <a:cs typeface="Arial"/>
                <a:sym typeface="Arial"/>
              </a:rPr>
              <a:t>In general, screening tests are based on recommendations from national guideline-setting organizations like the U.S. Preventive Services Task Force, the American Cancer Society, or the American College of Obstetricians and Gynecologists. It is important to be aware of which guidelines your clinic or program follows.</a:t>
            </a:r>
            <a:endParaRPr sz="1100">
              <a:latin typeface="Arial"/>
              <a:ea typeface="Arial"/>
              <a:cs typeface="Arial"/>
              <a:sym typeface="Arial"/>
            </a:endParaRPr>
          </a:p>
          <a:p>
            <a:pPr marL="0" lvl="0" indent="0" algn="l" rtl="0">
              <a:lnSpc>
                <a:spcPct val="115000"/>
              </a:lnSpc>
              <a:spcBef>
                <a:spcPts val="1500"/>
              </a:spcBef>
              <a:spcAft>
                <a:spcPts val="0"/>
              </a:spcAft>
              <a:buClr>
                <a:schemeClr val="dk1"/>
              </a:buClr>
              <a:buSzPts val="1100"/>
              <a:buFont typeface="Arial"/>
              <a:buNone/>
            </a:pPr>
            <a:r>
              <a:rPr lang="en-US" sz="1100">
                <a:latin typeface="Arial"/>
                <a:ea typeface="Arial"/>
                <a:cs typeface="Arial"/>
                <a:sym typeface="Arial"/>
              </a:rPr>
              <a:t>The screening tests a person may need depend on their age, sex, personal or family history of disease, and other risk factors.</a:t>
            </a:r>
            <a:endParaRPr sz="1100">
              <a:latin typeface="Arial"/>
              <a:ea typeface="Arial"/>
              <a:cs typeface="Arial"/>
              <a:sym typeface="Arial"/>
            </a:endParaRPr>
          </a:p>
          <a:p>
            <a:pPr marL="0" lvl="0" indent="0" algn="l" rtl="0">
              <a:lnSpc>
                <a:spcPct val="115000"/>
              </a:lnSpc>
              <a:spcBef>
                <a:spcPts val="1500"/>
              </a:spcBef>
              <a:spcAft>
                <a:spcPts val="0"/>
              </a:spcAft>
              <a:buClr>
                <a:schemeClr val="dk1"/>
              </a:buClr>
              <a:buSzPts val="1100"/>
              <a:buFont typeface="Arial"/>
              <a:buNone/>
            </a:pPr>
            <a:r>
              <a:rPr lang="en-US" sz="1100">
                <a:latin typeface="Arial"/>
                <a:ea typeface="Arial"/>
                <a:cs typeface="Arial"/>
                <a:sym typeface="Arial"/>
              </a:rPr>
              <a:t>Screening is especially important in the early diagnosis of:</a:t>
            </a:r>
            <a:endParaRPr sz="1100">
              <a:latin typeface="Arial"/>
              <a:ea typeface="Arial"/>
              <a:cs typeface="Arial"/>
              <a:sym typeface="Arial"/>
            </a:endParaRPr>
          </a:p>
          <a:p>
            <a:pPr marL="457200" lvl="0" indent="-298450" algn="l" rtl="0">
              <a:lnSpc>
                <a:spcPct val="115000"/>
              </a:lnSpc>
              <a:spcBef>
                <a:spcPts val="2100"/>
              </a:spcBef>
              <a:spcAft>
                <a:spcPts val="0"/>
              </a:spcAft>
              <a:buSzPts val="1100"/>
              <a:buFont typeface="Arial"/>
              <a:buChar char="●"/>
            </a:pPr>
            <a:r>
              <a:rPr lang="en-US" sz="1100">
                <a:latin typeface="Arial"/>
                <a:ea typeface="Arial"/>
                <a:cs typeface="Arial"/>
                <a:sym typeface="Arial"/>
              </a:rPr>
              <a:t>Cervical cancer</a:t>
            </a:r>
            <a:endParaRPr sz="1100">
              <a:latin typeface="Arial"/>
              <a:ea typeface="Arial"/>
              <a:cs typeface="Arial"/>
              <a:sym typeface="Arial"/>
            </a:endParaRPr>
          </a:p>
          <a:p>
            <a:pPr marL="457200" lvl="0" indent="-298450" algn="l" rtl="0">
              <a:lnSpc>
                <a:spcPct val="115000"/>
              </a:lnSpc>
              <a:spcBef>
                <a:spcPts val="0"/>
              </a:spcBef>
              <a:spcAft>
                <a:spcPts val="0"/>
              </a:spcAft>
              <a:buSzPts val="1100"/>
              <a:buFont typeface="Arial"/>
              <a:buChar char="●"/>
            </a:pPr>
            <a:r>
              <a:rPr lang="en-US" sz="1100">
                <a:latin typeface="Arial"/>
                <a:ea typeface="Arial"/>
                <a:cs typeface="Arial"/>
                <a:sym typeface="Arial"/>
              </a:rPr>
              <a:t>Breast cancer</a:t>
            </a:r>
            <a:endParaRPr sz="1100">
              <a:latin typeface="Arial"/>
              <a:ea typeface="Arial"/>
              <a:cs typeface="Arial"/>
              <a:sym typeface="Arial"/>
            </a:endParaRPr>
          </a:p>
          <a:p>
            <a:pPr marL="457200" lvl="0" indent="-298450" algn="l" rtl="0">
              <a:lnSpc>
                <a:spcPct val="115000"/>
              </a:lnSpc>
              <a:spcBef>
                <a:spcPts val="0"/>
              </a:spcBef>
              <a:spcAft>
                <a:spcPts val="0"/>
              </a:spcAft>
              <a:buSzPts val="1100"/>
              <a:buFont typeface="Arial"/>
              <a:buChar char="●"/>
            </a:pPr>
            <a:r>
              <a:rPr lang="en-US" sz="1100">
                <a:latin typeface="Arial"/>
                <a:ea typeface="Arial"/>
                <a:cs typeface="Arial"/>
                <a:sym typeface="Arial"/>
              </a:rPr>
              <a:t>Prostate cancer</a:t>
            </a:r>
            <a:endParaRPr sz="1100">
              <a:latin typeface="Arial"/>
              <a:ea typeface="Arial"/>
              <a:cs typeface="Arial"/>
              <a:sym typeface="Arial"/>
            </a:endParaRPr>
          </a:p>
          <a:p>
            <a:pPr marL="457200" lvl="0" indent="-298450" algn="l" rtl="0">
              <a:lnSpc>
                <a:spcPct val="115000"/>
              </a:lnSpc>
              <a:spcBef>
                <a:spcPts val="0"/>
              </a:spcBef>
              <a:spcAft>
                <a:spcPts val="0"/>
              </a:spcAft>
              <a:buSzPts val="1100"/>
              <a:buFont typeface="Arial"/>
              <a:buChar char="●"/>
            </a:pPr>
            <a:r>
              <a:rPr lang="en-US" sz="1100">
                <a:latin typeface="Arial"/>
                <a:ea typeface="Arial"/>
                <a:cs typeface="Arial"/>
                <a:sym typeface="Arial"/>
              </a:rPr>
              <a:t>Colorectal cancer</a:t>
            </a:r>
            <a:endParaRPr sz="1100">
              <a:latin typeface="Arial"/>
              <a:ea typeface="Arial"/>
              <a:cs typeface="Arial"/>
              <a:sym typeface="Arial"/>
            </a:endParaRPr>
          </a:p>
          <a:p>
            <a:pPr marL="457200" lvl="0" indent="-298450" algn="l" rtl="0">
              <a:lnSpc>
                <a:spcPct val="115000"/>
              </a:lnSpc>
              <a:spcBef>
                <a:spcPts val="0"/>
              </a:spcBef>
              <a:spcAft>
                <a:spcPts val="0"/>
              </a:spcAft>
              <a:buSzPts val="1100"/>
              <a:buFont typeface="Arial"/>
              <a:buChar char="●"/>
            </a:pPr>
            <a:r>
              <a:rPr lang="en-US" sz="1100">
                <a:latin typeface="Arial"/>
                <a:ea typeface="Arial"/>
                <a:cs typeface="Arial"/>
                <a:sym typeface="Arial"/>
              </a:rPr>
              <a:t>Lung cancer</a:t>
            </a:r>
            <a:endParaRPr sz="1100">
              <a:latin typeface="Arial"/>
              <a:ea typeface="Arial"/>
              <a:cs typeface="Arial"/>
              <a:sym typeface="Arial"/>
            </a:endParaRPr>
          </a:p>
          <a:p>
            <a:pPr marL="0" lvl="0" indent="0" algn="l" rtl="0">
              <a:lnSpc>
                <a:spcPct val="115000"/>
              </a:lnSpc>
              <a:spcBef>
                <a:spcPts val="2100"/>
              </a:spcBef>
              <a:spcAft>
                <a:spcPts val="0"/>
              </a:spcAft>
              <a:buClr>
                <a:schemeClr val="dk1"/>
              </a:buClr>
              <a:buSzPts val="1100"/>
              <a:buFont typeface="Arial"/>
              <a:buNone/>
            </a:pPr>
            <a:r>
              <a:rPr lang="en-US" sz="1100">
                <a:latin typeface="Arial"/>
                <a:ea typeface="Arial"/>
                <a:cs typeface="Arial"/>
                <a:sym typeface="Arial"/>
              </a:rPr>
              <a:t>Screening tests are performed to detect a condition or chronic disease early, which can make them easier to treat and decrease a person's risk of dying or minimize the need for more toxic treatments. Primary care doctors often perform or recommend screening tests. Community health workers and patient navigators play an important role in helping people adhere to screening guidelines by linking people with doctors and helping to address barriers to screening.</a:t>
            </a:r>
            <a:endParaRPr sz="1100">
              <a:solidFill>
                <a:srgbClr val="0D0D0D"/>
              </a:solidFill>
              <a:latin typeface="Arial"/>
              <a:ea typeface="Arial"/>
              <a:cs typeface="Arial"/>
              <a:sym typeface="Arial"/>
            </a:endParaRPr>
          </a:p>
        </p:txBody>
      </p:sp>
      <p:sp>
        <p:nvSpPr>
          <p:cNvPr id="312" name="Google Shape;312;p19: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2e718f240c3_1_9:notes"/>
          <p:cNvSpPr>
            <a:spLocks noGrp="1" noRot="1" noChangeAspect="1"/>
          </p:cNvSpPr>
          <p:nvPr>
            <p:ph type="sldImg" idx="2"/>
          </p:nvPr>
        </p:nvSpPr>
        <p:spPr>
          <a:xfrm>
            <a:off x="1181100" y="696913"/>
            <a:ext cx="46482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2e718f240c3_1_9: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b="1">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2"/>
                  </a:ext>
                </a:extLst>
              </a:rPr>
              <a:t>[SCREENING GUIDES 1]: </a:t>
            </a:r>
            <a:r>
              <a:rPr lang="en-US" sz="1100">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3"/>
                  </a:ext>
                </a:extLst>
              </a:rPr>
              <a:t>Cancer screening guidelines change as we gather more evidence through science. It can be confusing to keep up with current recommendations. Screenings guidelines issued by state or national programs can be helpful educational tools to summarize current recommendations. Be mindful that any guide you use should have the most up to date recommendations. Here are two examples of educational guides created to summarize recommendations for cancer screenings. </a:t>
            </a:r>
            <a:endParaRPr/>
          </a:p>
        </p:txBody>
      </p:sp>
      <p:sp>
        <p:nvSpPr>
          <p:cNvPr id="323" name="Google Shape;323;g2e718f240c3_1_9: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2e828e09954_2_17:notes"/>
          <p:cNvSpPr>
            <a:spLocks noGrp="1" noRot="1" noChangeAspect="1"/>
          </p:cNvSpPr>
          <p:nvPr>
            <p:ph type="sldImg" idx="2"/>
          </p:nvPr>
        </p:nvSpPr>
        <p:spPr>
          <a:xfrm>
            <a:off x="1181100" y="696913"/>
            <a:ext cx="46482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2e828e09954_2_17: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b="1">
                <a:latin typeface="Arial"/>
                <a:ea typeface="Arial"/>
                <a:cs typeface="Arial"/>
                <a:sym typeface="Arial"/>
              </a:rPr>
              <a:t>[SCREENING GUIDES 2]: </a:t>
            </a:r>
            <a:r>
              <a:rPr lang="en-US" sz="1100">
                <a:latin typeface="Arial"/>
                <a:ea typeface="Arial"/>
                <a:cs typeface="Arial"/>
                <a:sym typeface="Arial"/>
              </a:rPr>
              <a:t>Here is another screening recommendation tool that can be printed and provided to patients to help clarify when basic screenings are recommended. You will notice that guidelines are different across different guideline-setting organizations. Here, the American Cancer Society recommends screening starting at age 25. Iowa’s screening guide used the U.S. Preventive Task Force recommendation </a:t>
            </a:r>
            <a:r>
              <a:rPr lang="en-US" sz="1100" b="1">
                <a:latin typeface="Arial"/>
                <a:ea typeface="Arial"/>
                <a:cs typeface="Arial"/>
                <a:sym typeface="Arial"/>
              </a:rPr>
              <a:t>for cervical cancer screening</a:t>
            </a:r>
            <a:r>
              <a:rPr lang="en-US" sz="1100">
                <a:latin typeface="Arial"/>
                <a:ea typeface="Arial"/>
                <a:cs typeface="Arial"/>
                <a:sym typeface="Arial"/>
              </a:rPr>
              <a:t> starting at age 21. These differences can be confusing to people. When guidelines are conflicting, CHWs and navigators can explain to people that experts interpret the scientific evidence in different ways and direct </a:t>
            </a:r>
            <a:r>
              <a:rPr lang="en-US" sz="1100" b="1">
                <a:latin typeface="Arial"/>
                <a:ea typeface="Arial"/>
                <a:cs typeface="Arial"/>
                <a:sym typeface="Arial"/>
              </a:rPr>
              <a:t>them</a:t>
            </a:r>
            <a:r>
              <a:rPr lang="en-US" sz="1100">
                <a:latin typeface="Arial"/>
                <a:ea typeface="Arial"/>
                <a:cs typeface="Arial"/>
                <a:sym typeface="Arial"/>
              </a:rPr>
              <a:t> to speak to their doctor about what screening is right for them based on their personal risk factors.</a:t>
            </a: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a:latin typeface="Arial"/>
              <a:ea typeface="Arial"/>
              <a:cs typeface="Arial"/>
              <a:sym typeface="Arial"/>
            </a:endParaRPr>
          </a:p>
        </p:txBody>
      </p:sp>
      <p:sp>
        <p:nvSpPr>
          <p:cNvPr id="331" name="Google Shape;331;g2e828e09954_2_17: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2eccb946f66_0_1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2eccb946f66_0_10: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r>
              <a:rPr lang="en-US">
                <a:latin typeface="Arial"/>
                <a:ea typeface="Arial"/>
                <a:cs typeface="Arial"/>
                <a:sym typeface="Arial"/>
              </a:rPr>
              <a:t>Current guidelines are not generally responsive to the queer community in general and the gender expansive community in particular. However, this is changing. Going forward, the US Preventive Services Task Force will use gender-neutral language to communicate screening for people with specific body parts rather than by gender. While more research needs to be done, here we summarize what we know now about how screening might be tailored for transgender and intersex people. </a:t>
            </a:r>
            <a:endParaRPr>
              <a:latin typeface="Arial"/>
              <a:ea typeface="Arial"/>
              <a:cs typeface="Arial"/>
              <a:sym typeface="Arial"/>
            </a:endParaRPr>
          </a:p>
          <a:p>
            <a:pPr marL="0" lvl="0" indent="0" algn="l" rtl="0">
              <a:spcBef>
                <a:spcPts val="0"/>
              </a:spcBef>
              <a:spcAft>
                <a:spcPts val="0"/>
              </a:spcAft>
              <a:buNone/>
            </a:pPr>
            <a:endParaRPr>
              <a:latin typeface="Arial"/>
              <a:ea typeface="Arial"/>
              <a:cs typeface="Arial"/>
              <a:sym typeface="Arial"/>
            </a:endParaRPr>
          </a:p>
          <a:p>
            <a:pPr marL="0" lvl="0" indent="0" algn="l" rtl="0">
              <a:spcBef>
                <a:spcPts val="0"/>
              </a:spcBef>
              <a:spcAft>
                <a:spcPts val="0"/>
              </a:spcAft>
              <a:buNone/>
            </a:pPr>
            <a:r>
              <a:rPr lang="en-US">
                <a:latin typeface="Arial"/>
                <a:ea typeface="Arial"/>
                <a:cs typeface="Arial"/>
                <a:sym typeface="Arial"/>
              </a:rPr>
              <a:t>Of course, all people, regardless of gender </a:t>
            </a:r>
            <a:r>
              <a:rPr lang="en-US" b="1">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4"/>
                  </a:ext>
                </a:extLst>
              </a:rPr>
              <a:t>or sex assigned at birth</a:t>
            </a:r>
            <a:r>
              <a:rPr lang="en-US">
                <a:latin typeface="Arial"/>
                <a:ea typeface="Arial"/>
                <a:cs typeface="Arial"/>
                <a:sym typeface="Arial"/>
              </a:rPr>
              <a:t>, should be screened for colorectal cancer and lung cancer based on general population guidelines.</a:t>
            </a:r>
            <a:endParaRPr>
              <a:latin typeface="Arial"/>
              <a:ea typeface="Arial"/>
              <a:cs typeface="Arial"/>
              <a:sym typeface="Arial"/>
            </a:endParaRPr>
          </a:p>
          <a:p>
            <a:pPr marL="0" lvl="0" indent="0" algn="l" rtl="0">
              <a:spcBef>
                <a:spcPts val="0"/>
              </a:spcBef>
              <a:spcAft>
                <a:spcPts val="0"/>
              </a:spcAft>
              <a:buNone/>
            </a:pPr>
            <a:endParaRPr>
              <a:latin typeface="Arial"/>
              <a:ea typeface="Arial"/>
              <a:cs typeface="Arial"/>
              <a:sym typeface="Arial"/>
            </a:endParaRPr>
          </a:p>
          <a:p>
            <a:pPr marL="0" lvl="0" indent="0" algn="l" rtl="0">
              <a:spcBef>
                <a:spcPts val="0"/>
              </a:spcBef>
              <a:spcAft>
                <a:spcPts val="0"/>
              </a:spcAft>
              <a:buNone/>
            </a:pPr>
            <a:endParaRPr>
              <a:solidFill>
                <a:srgbClr val="9900FF"/>
              </a:solidFill>
              <a:latin typeface="Arial"/>
              <a:ea typeface="Arial"/>
              <a:cs typeface="Arial"/>
              <a:sym typeface="Arial"/>
            </a:endParaRPr>
          </a:p>
        </p:txBody>
      </p:sp>
      <p:sp>
        <p:nvSpPr>
          <p:cNvPr id="338" name="Google Shape;338;g2eccb946f66_0_10: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21:notes"/>
          <p:cNvSpPr>
            <a:spLocks noGrp="1" noRot="1" noChangeAspect="1"/>
          </p:cNvSpPr>
          <p:nvPr>
            <p:ph type="sldImg" idx="2"/>
          </p:nvPr>
        </p:nvSpPr>
        <p:spPr>
          <a:xfrm>
            <a:off x="1181100" y="696913"/>
            <a:ext cx="46482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5" name="Google Shape;345;p21: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pPr marL="0" lvl="0" indent="0" algn="l" rtl="0">
              <a:lnSpc>
                <a:spcPct val="115000"/>
              </a:lnSpc>
              <a:spcBef>
                <a:spcPts val="2100"/>
              </a:spcBef>
              <a:spcAft>
                <a:spcPts val="0"/>
              </a:spcAft>
              <a:buNone/>
            </a:pPr>
            <a:r>
              <a:rPr lang="en-US">
                <a:solidFill>
                  <a:srgbClr val="0D0D0D"/>
                </a:solidFill>
                <a:latin typeface="Arial"/>
                <a:ea typeface="Arial"/>
                <a:cs typeface="Arial"/>
                <a:sym typeface="Arial"/>
              </a:rPr>
              <a:t>Let’s explore the various screening options by type of cancer in more detail.</a:t>
            </a:r>
            <a:endParaRPr>
              <a:solidFill>
                <a:srgbClr val="0D0D0D"/>
              </a:solidFill>
              <a:latin typeface="Arial"/>
              <a:ea typeface="Arial"/>
              <a:cs typeface="Arial"/>
              <a:sym typeface="Arial"/>
            </a:endParaRPr>
          </a:p>
          <a:p>
            <a:pPr marL="0" lvl="0" indent="0" algn="l" rtl="0">
              <a:lnSpc>
                <a:spcPct val="115000"/>
              </a:lnSpc>
              <a:spcBef>
                <a:spcPts val="2100"/>
              </a:spcBef>
              <a:spcAft>
                <a:spcPts val="0"/>
              </a:spcAft>
              <a:buNone/>
            </a:pPr>
            <a:r>
              <a:rPr lang="en-US" b="1">
                <a:solidFill>
                  <a:srgbClr val="0D0D0D"/>
                </a:solidFill>
                <a:latin typeface="Arial"/>
                <a:ea typeface="Arial"/>
                <a:cs typeface="Arial"/>
                <a:sym typeface="Arial"/>
              </a:rPr>
              <a:t>[BREAST CANCER SCREENING]:</a:t>
            </a:r>
            <a:r>
              <a:rPr lang="en-US">
                <a:solidFill>
                  <a:srgbClr val="0D0D0D"/>
                </a:solidFill>
                <a:latin typeface="Arial"/>
                <a:ea typeface="Arial"/>
                <a:cs typeface="Arial"/>
                <a:sym typeface="Arial"/>
              </a:rPr>
              <a:t> Breast cancer can sometimes be detected in its early stages using a mammogram, which is an X-ray of the breast. Mammography is most beneficial for people with breast tissue as they age and undergo menopause. It is a screening tool that can detect the possible presence of an abnormal tissue mass. However, by itself, it is not accurate enough to confirm whether breast cancer is present. If a mammogram indicates the presence of an abnormality, further tests such as ultrasounds, a breast MRI, or biopsy must be done to determine whether breast cancer does exist.</a:t>
            </a:r>
            <a:endParaRPr>
              <a:solidFill>
                <a:srgbClr val="0D0D0D"/>
              </a:solidFill>
              <a:latin typeface="Arial"/>
              <a:ea typeface="Arial"/>
              <a:cs typeface="Arial"/>
              <a:sym typeface="Arial"/>
            </a:endParaRPr>
          </a:p>
          <a:p>
            <a:pPr marL="0" lvl="0" indent="0" algn="l" rtl="0">
              <a:lnSpc>
                <a:spcPct val="115000"/>
              </a:lnSpc>
              <a:spcBef>
                <a:spcPts val="2100"/>
              </a:spcBef>
              <a:spcAft>
                <a:spcPts val="0"/>
              </a:spcAft>
              <a:buNone/>
            </a:pPr>
            <a:r>
              <a:rPr lang="en-US">
                <a:solidFill>
                  <a:srgbClr val="0D0D0D"/>
                </a:solidFill>
                <a:latin typeface="Arial"/>
                <a:ea typeface="Arial"/>
                <a:cs typeface="Arial"/>
                <a:sym typeface="Arial"/>
              </a:rPr>
              <a:t>People with extremely dense breasts are recommended to undergo a screening ultrasound or additional testing such as breast MRIs and biopsies. Together, these additional tests can detect approximately 90% of breast cancers.</a:t>
            </a:r>
            <a:endParaRPr>
              <a:solidFill>
                <a:srgbClr val="0D0D0D"/>
              </a:solidFill>
              <a:latin typeface="Arial"/>
              <a:ea typeface="Arial"/>
              <a:cs typeface="Arial"/>
              <a:sym typeface="Arial"/>
            </a:endParaRPr>
          </a:p>
          <a:p>
            <a:pPr marL="0" lvl="0" indent="0" algn="l" rtl="0">
              <a:lnSpc>
                <a:spcPct val="100000"/>
              </a:lnSpc>
              <a:spcBef>
                <a:spcPts val="150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346" name="Google Shape;346;p21:notes"/>
          <p:cNvSpPr txBox="1">
            <a:spLocks noGrp="1"/>
          </p:cNvSpPr>
          <p:nvPr>
            <p:ph type="sldNum" idx="12"/>
          </p:nvPr>
        </p:nvSpPr>
        <p:spPr>
          <a:xfrm>
            <a:off x="3970938" y="8829967"/>
            <a:ext cx="3037800" cy="4647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2eccb946f66_0_2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2eccb946f66_0_20: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r>
              <a:rPr lang="en-US">
                <a:latin typeface="Arial"/>
                <a:ea typeface="Arial"/>
                <a:cs typeface="Arial"/>
                <a:sym typeface="Arial"/>
              </a:rPr>
              <a:t>Shown on the screen is a simplified summary of the American College of Radiology’s 2021 guidelines for breast cancer screening in transgender persons. In the additional resources section below, </a:t>
            </a:r>
            <a:r>
              <a:rPr lang="en-US" b="1">
                <a:latin typeface="Arial"/>
                <a:ea typeface="Arial"/>
                <a:cs typeface="Arial"/>
                <a:sym typeface="Arial"/>
              </a:rPr>
              <a:t>you may reference various case scenarios from the American College of Radiology to inform breast and chest screening for transgender persons. </a:t>
            </a:r>
            <a:endParaRPr b="1">
              <a:latin typeface="Arial"/>
              <a:ea typeface="Arial"/>
              <a:cs typeface="Arial"/>
              <a:sym typeface="Arial"/>
            </a:endParaRPr>
          </a:p>
          <a:p>
            <a:pPr marL="0" lvl="0" indent="0" algn="l" rtl="0">
              <a:spcBef>
                <a:spcPts val="0"/>
              </a:spcBef>
              <a:spcAft>
                <a:spcPts val="0"/>
              </a:spcAft>
              <a:buNone/>
            </a:pPr>
            <a:endParaRPr>
              <a:solidFill>
                <a:srgbClr val="9900FF"/>
              </a:solidFill>
              <a:latin typeface="Arial"/>
              <a:ea typeface="Arial"/>
              <a:cs typeface="Arial"/>
              <a:sym typeface="Arial"/>
            </a:endParaRPr>
          </a:p>
        </p:txBody>
      </p:sp>
      <p:sp>
        <p:nvSpPr>
          <p:cNvPr id="356" name="Google Shape;356;g2eccb946f66_0_20: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2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3" name="Google Shape;363;p20: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lnSpc>
                <a:spcPct val="115000"/>
              </a:lnSpc>
              <a:spcBef>
                <a:spcPts val="2100"/>
              </a:spcBef>
              <a:spcAft>
                <a:spcPts val="0"/>
              </a:spcAft>
              <a:buClr>
                <a:schemeClr val="dk1"/>
              </a:buClr>
              <a:buSzPts val="1100"/>
              <a:buFont typeface="Arial"/>
              <a:buNone/>
            </a:pPr>
            <a:r>
              <a:rPr lang="en-US" sz="1100" b="1">
                <a:solidFill>
                  <a:srgbClr val="0D0D0D"/>
                </a:solidFill>
                <a:latin typeface="Arial"/>
                <a:ea typeface="Arial"/>
                <a:cs typeface="Arial"/>
                <a:sym typeface="Arial"/>
              </a:rPr>
              <a:t>[CERVICAL CANCER SCREENING]: </a:t>
            </a:r>
            <a:r>
              <a:rPr lang="en-US" sz="1100">
                <a:solidFill>
                  <a:srgbClr val="0D0D0D"/>
                </a:solidFill>
                <a:latin typeface="Arial"/>
                <a:ea typeface="Arial"/>
                <a:cs typeface="Arial"/>
                <a:sym typeface="Arial"/>
              </a:rPr>
              <a:t>A screening technique called the Pap test (or Pap smear) can detect cervical cancer. The cervix is the narrow portion of the uterus that extends into the upper part of the vagina. During this procedure, a doctor uses a small brush or scraper to remove a sample of cells from the cervix and upper vagina. These cells are then placed on a slide or in a liquid and sent to a laboratory, where they are examined for abnormalities. Since the 1930s, the Pap test has contributed to a more than 75 percent reduction in the death rate from cervical cancer.</a:t>
            </a:r>
            <a:endParaRPr sz="1100">
              <a:solidFill>
                <a:srgbClr val="0D0D0D"/>
              </a:solidFill>
              <a:latin typeface="Arial"/>
              <a:ea typeface="Arial"/>
              <a:cs typeface="Arial"/>
              <a:sym typeface="Arial"/>
            </a:endParaRPr>
          </a:p>
          <a:p>
            <a:pPr marL="0" lvl="0" indent="0" algn="l" rtl="0">
              <a:lnSpc>
                <a:spcPct val="115000"/>
              </a:lnSpc>
              <a:spcBef>
                <a:spcPts val="2100"/>
              </a:spcBef>
              <a:spcAft>
                <a:spcPts val="0"/>
              </a:spcAft>
              <a:buClr>
                <a:schemeClr val="dk1"/>
              </a:buClr>
              <a:buSzPts val="1100"/>
              <a:buFont typeface="Arial"/>
              <a:buNone/>
            </a:pPr>
            <a:r>
              <a:rPr lang="en-US" sz="1100">
                <a:solidFill>
                  <a:srgbClr val="0D0D0D"/>
                </a:solidFill>
                <a:latin typeface="Arial"/>
                <a:ea typeface="Arial"/>
                <a:cs typeface="Arial"/>
                <a:sym typeface="Arial"/>
              </a:rPr>
              <a:t>If abnormalities are found, additional tests or procedures may be necessary. Currently, there are 13 high-risk types of HPV recognized as major causes of cervical cancer. Tests are available to detect these high-risk types of HPV. Some tests can identify the presence of any of these high-risk types, while others are more specific to HPV strains 16 and 18, which cause the majority of cervical cancer cases in the U.S.</a:t>
            </a:r>
            <a:endParaRPr sz="1100">
              <a:solidFill>
                <a:srgbClr val="0D0D0D"/>
              </a:solidFill>
              <a:latin typeface="Arial"/>
              <a:ea typeface="Arial"/>
              <a:cs typeface="Arial"/>
              <a:sym typeface="Arial"/>
            </a:endParaRPr>
          </a:p>
          <a:p>
            <a:pPr marL="0" lvl="0" indent="0" algn="l" rtl="0">
              <a:lnSpc>
                <a:spcPct val="115000"/>
              </a:lnSpc>
              <a:spcBef>
                <a:spcPts val="1500"/>
              </a:spcBef>
              <a:spcAft>
                <a:spcPts val="0"/>
              </a:spcAft>
              <a:buClr>
                <a:schemeClr val="dk1"/>
              </a:buClr>
              <a:buSzPts val="1100"/>
              <a:buFont typeface="Arial"/>
              <a:buNone/>
            </a:pPr>
            <a:r>
              <a:rPr lang="en-US" sz="1100">
                <a:solidFill>
                  <a:srgbClr val="0D0D0D"/>
                </a:solidFill>
                <a:latin typeface="Arial"/>
                <a:ea typeface="Arial"/>
                <a:cs typeface="Arial"/>
                <a:sym typeface="Arial"/>
              </a:rPr>
              <a:t>These tests can sometimes detect the virus before it causes any visible changes to the cervical cells. This is why cervical screening recommendations now provide options for Pap OR HPV testing or both. In 2024, the Food and Drug Administration (FDA) approved HPV self-testing, which is a major win for the LGBTQI community given gender dysphoria associated with Pap testing for transgender men and nonbinary people with a cervix. All cervical cancer screening should take a trauma informed approach, and navigators and clinicians should be aware that this is especially important for LGBTQI populations given historical experiences with healthcare that reinforce trauma.</a:t>
            </a:r>
            <a:endParaRPr>
              <a:latin typeface="Arial"/>
              <a:ea typeface="Arial"/>
              <a:cs typeface="Arial"/>
              <a:sym typeface="Arial"/>
            </a:endParaRPr>
          </a:p>
          <a:p>
            <a:pPr marL="0" lvl="0" indent="0" algn="l" rtl="0">
              <a:lnSpc>
                <a:spcPct val="115000"/>
              </a:lnSpc>
              <a:spcBef>
                <a:spcPts val="1500"/>
              </a:spcBef>
              <a:spcAft>
                <a:spcPts val="0"/>
              </a:spcAft>
              <a:buClr>
                <a:schemeClr val="dk1"/>
              </a:buClr>
              <a:buSzPts val="1100"/>
              <a:buFont typeface="Arial"/>
              <a:buNone/>
            </a:pPr>
            <a:endParaRPr>
              <a:latin typeface="Arial"/>
              <a:ea typeface="Arial"/>
              <a:cs typeface="Arial"/>
              <a:sym typeface="Arial"/>
            </a:endParaRPr>
          </a:p>
          <a:p>
            <a:pPr marL="0" lvl="0" indent="0" algn="l" rtl="0">
              <a:lnSpc>
                <a:spcPct val="100000"/>
              </a:lnSpc>
              <a:spcBef>
                <a:spcPts val="150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364" name="Google Shape;364;p20: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2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2" name="Google Shape;372;p22: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lnSpc>
                <a:spcPct val="115000"/>
              </a:lnSpc>
              <a:spcBef>
                <a:spcPts val="2100"/>
              </a:spcBef>
              <a:spcAft>
                <a:spcPts val="0"/>
              </a:spcAft>
              <a:buClr>
                <a:schemeClr val="dk1"/>
              </a:buClr>
              <a:buSzPts val="1100"/>
              <a:buFont typeface="Arial"/>
              <a:buNone/>
            </a:pPr>
            <a:r>
              <a:rPr lang="en-US" sz="1100" b="1">
                <a:solidFill>
                  <a:srgbClr val="0D0D0D"/>
                </a:solidFill>
                <a:latin typeface="Arial"/>
                <a:ea typeface="Arial"/>
                <a:cs typeface="Arial"/>
                <a:sym typeface="Arial"/>
              </a:rPr>
              <a:t>[PROSTATE CANCER]:</a:t>
            </a:r>
            <a:r>
              <a:rPr lang="en-US" sz="1100">
                <a:solidFill>
                  <a:srgbClr val="0D0D0D"/>
                </a:solidFill>
                <a:latin typeface="Arial"/>
                <a:ea typeface="Arial"/>
                <a:cs typeface="Arial"/>
                <a:sym typeface="Arial"/>
              </a:rPr>
              <a:t> Doctors often use the Prostate-Specific Antigen (PSA) test and Digital Rectal Exam (DRE) as prostate cancer screening tests. Prostate-specific antigen, or PSA, is a protein produced by cells of the prostate gland. The PSA test measures the level of PSA in a person’s blood. In a Digital Rectal Exam, the doctor inserts a gloved, lubricated finger into the rectum to feel for lumps or other abnormalities. Together, these tests can help doctors detect prostate cancer in </a:t>
            </a:r>
            <a:r>
              <a:rPr lang="en-US" sz="1100" b="1">
                <a:solidFill>
                  <a:srgbClr val="0D0D0D"/>
                </a:solidFill>
                <a:latin typeface="Arial"/>
                <a:ea typeface="Arial"/>
                <a:cs typeface="Arial"/>
                <a:sym typeface="Arial"/>
              </a:rPr>
              <a:t>people </a:t>
            </a:r>
            <a:r>
              <a:rPr lang="en-US" sz="1100">
                <a:solidFill>
                  <a:srgbClr val="0D0D0D"/>
                </a:solidFill>
                <a:latin typeface="Arial"/>
                <a:ea typeface="Arial"/>
                <a:cs typeface="Arial"/>
                <a:sym typeface="Arial"/>
              </a:rPr>
              <a:t>who have no symptoms of the disease.</a:t>
            </a:r>
            <a:endParaRPr sz="1100">
              <a:solidFill>
                <a:srgbClr val="0D0D0D"/>
              </a:solidFill>
              <a:latin typeface="Arial"/>
              <a:ea typeface="Arial"/>
              <a:cs typeface="Arial"/>
              <a:sym typeface="Arial"/>
            </a:endParaRPr>
          </a:p>
          <a:p>
            <a:pPr marL="0" lvl="0" indent="0" algn="l" rtl="0">
              <a:lnSpc>
                <a:spcPct val="115000"/>
              </a:lnSpc>
              <a:spcBef>
                <a:spcPts val="2100"/>
              </a:spcBef>
              <a:spcAft>
                <a:spcPts val="2100"/>
              </a:spcAft>
              <a:buClr>
                <a:schemeClr val="dk1"/>
              </a:buClr>
              <a:buSzPts val="1100"/>
              <a:buFont typeface="Arial"/>
              <a:buNone/>
            </a:pPr>
            <a:r>
              <a:rPr lang="en-US" sz="1100">
                <a:solidFill>
                  <a:srgbClr val="0D0D0D"/>
                </a:solidFill>
                <a:latin typeface="Arial"/>
                <a:ea typeface="Arial"/>
                <a:cs typeface="Arial"/>
                <a:sym typeface="Arial"/>
              </a:rPr>
              <a:t>Importantly, while a PSA level of 4.0 ng/ML is generally considered normal for cisgendered men, a PSA level of less than 1.0 ng/ML is normal for transgender women who are on hormonal therapy. </a:t>
            </a:r>
            <a:r>
              <a:rPr lang="en-US" sz="1100" b="1">
                <a:solidFill>
                  <a:srgbClr val="0D0D0D"/>
                </a:solidFill>
                <a:latin typeface="Arial"/>
                <a:ea typeface="Arial"/>
                <a:cs typeface="Arial"/>
                <a:sym typeface="Arial"/>
              </a:rPr>
              <a:t>A 2024 study cited 2.0 ng/ML as the average PSA level for transgender women receiving estrogen. </a:t>
            </a:r>
            <a:endParaRPr b="1">
              <a:solidFill>
                <a:srgbClr val="BE59BE"/>
              </a:solidFill>
            </a:endParaRPr>
          </a:p>
        </p:txBody>
      </p:sp>
      <p:sp>
        <p:nvSpPr>
          <p:cNvPr id="373" name="Google Shape;373;p22: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 name="Google Shape;58;p4: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sz="1100">
                <a:latin typeface="Arial"/>
                <a:ea typeface="Arial"/>
                <a:cs typeface="Arial"/>
                <a:sym typeface="Arial"/>
              </a:rPr>
              <a:t>After completing this lesson, you will be able to:</a:t>
            </a:r>
            <a:endParaRPr sz="1100">
              <a:latin typeface="Arial"/>
              <a:ea typeface="Arial"/>
              <a:cs typeface="Arial"/>
              <a:sym typeface="Arial"/>
            </a:endParaRPr>
          </a:p>
          <a:p>
            <a:pPr marL="0" lvl="0" indent="0" algn="l" rtl="0">
              <a:lnSpc>
                <a:spcPct val="100000"/>
              </a:lnSpc>
              <a:spcBef>
                <a:spcPts val="0"/>
              </a:spcBef>
              <a:spcAft>
                <a:spcPts val="0"/>
              </a:spcAft>
              <a:buClr>
                <a:schemeClr val="dk1"/>
              </a:buClr>
              <a:buSzPts val="1200"/>
              <a:buFont typeface="Calibri"/>
              <a:buNone/>
            </a:pPr>
            <a:endParaRPr sz="1100">
              <a:latin typeface="Arial"/>
              <a:ea typeface="Arial"/>
              <a:cs typeface="Arial"/>
              <a:sym typeface="Arial"/>
            </a:endParaRPr>
          </a:p>
          <a:p>
            <a:pPr marL="914400" lvl="0" indent="-298450" algn="l" rtl="0">
              <a:spcBef>
                <a:spcPts val="0"/>
              </a:spcBef>
              <a:spcAft>
                <a:spcPts val="0"/>
              </a:spcAft>
              <a:buClr>
                <a:schemeClr val="dk1"/>
              </a:buClr>
              <a:buSzPts val="1100"/>
              <a:buChar char="●"/>
            </a:pPr>
            <a:r>
              <a:rPr lang="en-US" sz="1100">
                <a:latin typeface="Arial"/>
                <a:ea typeface="Arial"/>
                <a:cs typeface="Arial"/>
                <a:sym typeface="Arial"/>
              </a:rPr>
              <a:t>Describe what cancer is</a:t>
            </a:r>
            <a:endParaRPr sz="1100">
              <a:latin typeface="Arial"/>
              <a:ea typeface="Arial"/>
              <a:cs typeface="Arial"/>
              <a:sym typeface="Arial"/>
            </a:endParaRPr>
          </a:p>
          <a:p>
            <a:pPr marL="914400" lvl="0" indent="-298450" algn="l" rtl="0">
              <a:spcBef>
                <a:spcPts val="0"/>
              </a:spcBef>
              <a:spcAft>
                <a:spcPts val="0"/>
              </a:spcAft>
              <a:buClr>
                <a:schemeClr val="dk1"/>
              </a:buClr>
              <a:buSzPts val="1100"/>
              <a:buChar char="●"/>
            </a:pPr>
            <a:r>
              <a:rPr lang="en-US" sz="1100">
                <a:latin typeface="Arial"/>
                <a:ea typeface="Arial"/>
                <a:cs typeface="Arial"/>
                <a:sym typeface="Arial"/>
              </a:rPr>
              <a:t>Describe current cancer screening guidelines and tests to detect cancer</a:t>
            </a:r>
            <a:endParaRPr sz="1100">
              <a:latin typeface="Arial"/>
              <a:ea typeface="Arial"/>
              <a:cs typeface="Arial"/>
              <a:sym typeface="Arial"/>
            </a:endParaRPr>
          </a:p>
          <a:p>
            <a:pPr marL="914400" lvl="0" indent="-298450" algn="l" rtl="0">
              <a:spcBef>
                <a:spcPts val="0"/>
              </a:spcBef>
              <a:spcAft>
                <a:spcPts val="0"/>
              </a:spcAft>
              <a:buClr>
                <a:schemeClr val="dk1"/>
              </a:buClr>
              <a:buSzPts val="1100"/>
              <a:buChar char="●"/>
            </a:pPr>
            <a:r>
              <a:rPr lang="en-US" sz="1100">
                <a:latin typeface="Arial"/>
                <a:ea typeface="Arial"/>
                <a:cs typeface="Arial"/>
                <a:sym typeface="Arial"/>
              </a:rPr>
              <a:t>Summarize basic cancer treatment options</a:t>
            </a:r>
            <a:endParaRPr sz="1100">
              <a:latin typeface="Arial"/>
              <a:ea typeface="Arial"/>
              <a:cs typeface="Arial"/>
              <a:sym typeface="Arial"/>
            </a:endParaRPr>
          </a:p>
          <a:p>
            <a:pPr marL="914400" lvl="0" indent="-298450" algn="l" rtl="0">
              <a:spcBef>
                <a:spcPts val="0"/>
              </a:spcBef>
              <a:spcAft>
                <a:spcPts val="0"/>
              </a:spcAft>
              <a:buClr>
                <a:schemeClr val="dk1"/>
              </a:buClr>
              <a:buSzPts val="1100"/>
              <a:buChar char="●"/>
            </a:pPr>
            <a:r>
              <a:rPr lang="en-US" sz="1100">
                <a:latin typeface="Arial"/>
                <a:ea typeface="Arial"/>
                <a:cs typeface="Arial"/>
                <a:sym typeface="Arial"/>
              </a:rPr>
              <a:t>Identify supportive care services </a:t>
            </a:r>
            <a:endParaRPr sz="1100">
              <a:latin typeface="Arial"/>
              <a:ea typeface="Arial"/>
              <a:cs typeface="Arial"/>
              <a:sym typeface="Arial"/>
            </a:endParaRPr>
          </a:p>
          <a:p>
            <a:pPr marL="914400" lvl="0" indent="-298450" algn="l" rtl="0">
              <a:spcBef>
                <a:spcPts val="0"/>
              </a:spcBef>
              <a:spcAft>
                <a:spcPts val="0"/>
              </a:spcAft>
              <a:buClr>
                <a:schemeClr val="dk1"/>
              </a:buClr>
              <a:buSzPts val="1100"/>
              <a:buChar char="●"/>
            </a:pPr>
            <a:r>
              <a:rPr lang="en-US" sz="1100">
                <a:latin typeface="Arial"/>
                <a:ea typeface="Arial"/>
                <a:cs typeface="Arial"/>
                <a:sym typeface="Arial"/>
              </a:rPr>
              <a:t>Identify professional resources</a:t>
            </a:r>
            <a:endParaRPr sz="1100">
              <a:latin typeface="Arial"/>
              <a:ea typeface="Arial"/>
              <a:cs typeface="Arial"/>
              <a:sym typeface="Arial"/>
            </a:endParaRPr>
          </a:p>
          <a:p>
            <a:pPr marL="914400" lvl="0" indent="-298450" algn="l" rtl="0">
              <a:spcBef>
                <a:spcPts val="0"/>
              </a:spcBef>
              <a:spcAft>
                <a:spcPts val="0"/>
              </a:spcAft>
              <a:buClr>
                <a:schemeClr val="dk1"/>
              </a:buClr>
              <a:buSzPts val="1100"/>
              <a:buChar char="●"/>
            </a:pPr>
            <a:r>
              <a:rPr lang="en-US" sz="1100">
                <a:latin typeface="Arial"/>
                <a:ea typeface="Arial"/>
                <a:cs typeface="Arial"/>
                <a:sym typeface="Arial"/>
              </a:rPr>
              <a:t>Describe potential physical, psychological, social and spiritual effects of cancer and cancer treatments</a:t>
            </a: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Please join me in the next video where we will begin this lesson by learning about what cancer is and the various kinds of cancer.  </a:t>
            </a:r>
            <a:endParaRPr sz="1100">
              <a:latin typeface="Arial"/>
              <a:ea typeface="Arial"/>
              <a:cs typeface="Arial"/>
              <a:sym typeface="Arial"/>
            </a:endParaRPr>
          </a:p>
        </p:txBody>
      </p:sp>
      <p:sp>
        <p:nvSpPr>
          <p:cNvPr id="59" name="Google Shape;59;p4: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2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1" name="Google Shape;381;p23: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lnSpc>
                <a:spcPct val="115000"/>
              </a:lnSpc>
              <a:spcBef>
                <a:spcPts val="2100"/>
              </a:spcBef>
              <a:spcAft>
                <a:spcPts val="0"/>
              </a:spcAft>
              <a:buClr>
                <a:schemeClr val="dk1"/>
              </a:buClr>
              <a:buSzPts val="1100"/>
              <a:buFont typeface="Arial"/>
              <a:buNone/>
            </a:pPr>
            <a:r>
              <a:rPr lang="en-US" b="1" dirty="0">
                <a:solidFill>
                  <a:srgbClr val="0D0D0D"/>
                </a:solidFill>
                <a:latin typeface="Arial"/>
                <a:ea typeface="Arial"/>
                <a:cs typeface="Arial"/>
                <a:sym typeface="Arial"/>
              </a:rPr>
              <a:t>[COLORECTAL CANCER SCREENING]:</a:t>
            </a:r>
            <a:r>
              <a:rPr lang="en-US" dirty="0">
                <a:solidFill>
                  <a:srgbClr val="0D0D0D"/>
                </a:solidFill>
                <a:latin typeface="Arial"/>
                <a:ea typeface="Arial"/>
                <a:cs typeface="Arial"/>
                <a:sym typeface="Arial"/>
              </a:rPr>
              <a:t> There are several types of tests to screen for colorectal cancer. The most common are fecal occult blood test (FOBT), sigmoidoscopy, colonoscopy, blood-based DNA tests, and virtual colonoscopy (CT scan screening).</a:t>
            </a:r>
            <a:endParaRPr dirty="0">
              <a:solidFill>
                <a:srgbClr val="0D0D0D"/>
              </a:solidFill>
              <a:latin typeface="Arial"/>
              <a:ea typeface="Arial"/>
              <a:cs typeface="Arial"/>
              <a:sym typeface="Arial"/>
            </a:endParaRPr>
          </a:p>
          <a:p>
            <a:pPr marL="0" lvl="0" indent="0" algn="l" rtl="0">
              <a:lnSpc>
                <a:spcPct val="115000"/>
              </a:lnSpc>
              <a:spcBef>
                <a:spcPts val="2100"/>
              </a:spcBef>
              <a:spcAft>
                <a:spcPts val="0"/>
              </a:spcAft>
              <a:buClr>
                <a:schemeClr val="dk1"/>
              </a:buClr>
              <a:buSzPts val="1100"/>
              <a:buFont typeface="Arial"/>
              <a:buNone/>
            </a:pPr>
            <a:r>
              <a:rPr lang="en-US" dirty="0">
                <a:solidFill>
                  <a:srgbClr val="0D0D0D"/>
                </a:solidFill>
                <a:latin typeface="Arial"/>
                <a:ea typeface="Arial"/>
                <a:cs typeface="Arial"/>
                <a:sym typeface="Arial"/>
              </a:rPr>
              <a:t>A fecal occult blood test (FOBT) detects invisible amounts of blood in the feces or stool, which is a possible sign of several disorders, including colorectal cancer. The test is painless and can be done at home or in the doctor’s office along with a rectal exam. With an applicator stick, a dab of a stool specimen is smeared on a chemically treated card, which is tested in a laboratory for evidence of blood. Generally, several samples are needed for accurate testing. If blood is confirmed in the stool, more tests may be done to find the source of the bleeding.</a:t>
            </a:r>
            <a:endParaRPr dirty="0">
              <a:solidFill>
                <a:srgbClr val="0D0D0D"/>
              </a:solidFill>
              <a:latin typeface="Arial"/>
              <a:ea typeface="Arial"/>
              <a:cs typeface="Arial"/>
              <a:sym typeface="Arial"/>
            </a:endParaRPr>
          </a:p>
          <a:p>
            <a:pPr marL="0" lvl="0" indent="0" algn="l" rtl="0">
              <a:lnSpc>
                <a:spcPct val="115000"/>
              </a:lnSpc>
              <a:spcBef>
                <a:spcPts val="1500"/>
              </a:spcBef>
              <a:spcAft>
                <a:spcPts val="0"/>
              </a:spcAft>
              <a:buClr>
                <a:schemeClr val="dk1"/>
              </a:buClr>
              <a:buSzPts val="1100"/>
              <a:buFont typeface="Arial"/>
              <a:buNone/>
            </a:pPr>
            <a:r>
              <a:rPr lang="en-US" dirty="0">
                <a:solidFill>
                  <a:srgbClr val="0D0D0D"/>
                </a:solidFill>
                <a:latin typeface="Arial"/>
                <a:ea typeface="Arial"/>
                <a:cs typeface="Arial"/>
                <a:sym typeface="Arial"/>
              </a:rPr>
              <a:t>Sigmoidoscopy uses a lighted instrument called a sigmoidoscope to find precancerous or cancerous growths in the rectum and lower colon.</a:t>
            </a:r>
            <a:endParaRPr dirty="0">
              <a:solidFill>
                <a:srgbClr val="0D0D0D"/>
              </a:solidFill>
              <a:latin typeface="Arial"/>
              <a:ea typeface="Arial"/>
              <a:cs typeface="Arial"/>
              <a:sym typeface="Arial"/>
            </a:endParaRPr>
          </a:p>
          <a:p>
            <a:pPr marL="0" lvl="0" indent="0" algn="l" rtl="0">
              <a:lnSpc>
                <a:spcPct val="115000"/>
              </a:lnSpc>
              <a:spcBef>
                <a:spcPts val="1500"/>
              </a:spcBef>
              <a:spcAft>
                <a:spcPts val="0"/>
              </a:spcAft>
              <a:buClr>
                <a:schemeClr val="dk1"/>
              </a:buClr>
              <a:buSzPts val="1100"/>
              <a:buFont typeface="Arial"/>
              <a:buNone/>
            </a:pPr>
            <a:r>
              <a:rPr lang="en-US" dirty="0">
                <a:solidFill>
                  <a:srgbClr val="0D0D0D"/>
                </a:solidFill>
                <a:latin typeface="Arial"/>
                <a:ea typeface="Arial"/>
                <a:cs typeface="Arial"/>
                <a:sym typeface="Arial"/>
              </a:rPr>
              <a:t>A Colonoscopy uses a lighted instrument called a </a:t>
            </a:r>
            <a:r>
              <a:rPr lang="en-US" i="1" dirty="0">
                <a:solidFill>
                  <a:srgbClr val="0D0D0D"/>
                </a:solidFill>
                <a:latin typeface="Arial"/>
                <a:ea typeface="Arial"/>
                <a:cs typeface="Arial"/>
                <a:sym typeface="Arial"/>
              </a:rPr>
              <a:t>colonoscope</a:t>
            </a:r>
            <a:r>
              <a:rPr lang="en-US" dirty="0">
                <a:solidFill>
                  <a:srgbClr val="0D0D0D"/>
                </a:solidFill>
                <a:latin typeface="Arial"/>
                <a:ea typeface="Arial"/>
                <a:cs typeface="Arial"/>
                <a:sym typeface="Arial"/>
              </a:rPr>
              <a:t> to find precancerous or cancerous growths throughout the colon, including the upper part. </a:t>
            </a:r>
            <a:r>
              <a:rPr lang="en-US" b="1" dirty="0">
                <a:solidFill>
                  <a:srgbClr val="1C1D1F"/>
                </a:solidFill>
                <a:latin typeface="Arial"/>
                <a:ea typeface="Arial"/>
                <a:cs typeface="Arial"/>
                <a:sym typeface="Arial"/>
              </a:rPr>
              <a:t>This is similar to flexible sigmoidoscopy, except the doctor uses a longer, thin, flexible, lighted tube to check for polyps or cancer inside the rectum and the entire colon. During the test, the doctor can find and remove most polyps and some cancers. Colonoscopy is also used as a follow-up test if anything unusual is found during one of the other screening tests.</a:t>
            </a:r>
            <a:endParaRPr b="1" dirty="0">
              <a:solidFill>
                <a:srgbClr val="0D0D0D"/>
              </a:solidFill>
              <a:latin typeface="Arial"/>
              <a:ea typeface="Arial"/>
              <a:cs typeface="Arial"/>
              <a:sym typeface="Arial"/>
            </a:endParaRPr>
          </a:p>
          <a:p>
            <a:pPr marL="0" lvl="0" indent="0" algn="l" rtl="0">
              <a:lnSpc>
                <a:spcPct val="115000"/>
              </a:lnSpc>
              <a:spcBef>
                <a:spcPts val="1500"/>
              </a:spcBef>
              <a:spcAft>
                <a:spcPts val="0"/>
              </a:spcAft>
              <a:buClr>
                <a:schemeClr val="dk1"/>
              </a:buClr>
              <a:buSzPts val="1100"/>
              <a:buFont typeface="Arial"/>
              <a:buNone/>
            </a:pPr>
            <a:r>
              <a:rPr lang="en-US" dirty="0">
                <a:solidFill>
                  <a:srgbClr val="0D0D0D"/>
                </a:solidFill>
                <a:latin typeface="Arial"/>
                <a:ea typeface="Arial"/>
                <a:cs typeface="Arial"/>
                <a:sym typeface="Arial"/>
              </a:rPr>
              <a:t>Blood-based DNA tests are a newer method of screening for colorectal cancer that can detect certain DNA markers associated with cancer in a blood sample. </a:t>
            </a:r>
            <a:endParaRPr dirty="0">
              <a:solidFill>
                <a:srgbClr val="0D0D0D"/>
              </a:solidFill>
              <a:latin typeface="Arial"/>
              <a:ea typeface="Arial"/>
              <a:cs typeface="Arial"/>
              <a:sym typeface="Arial"/>
            </a:endParaRPr>
          </a:p>
          <a:p>
            <a:pPr marL="0" lvl="0" indent="0" algn="l" rtl="0">
              <a:lnSpc>
                <a:spcPct val="115000"/>
              </a:lnSpc>
              <a:spcBef>
                <a:spcPts val="1500"/>
              </a:spcBef>
              <a:spcAft>
                <a:spcPts val="0"/>
              </a:spcAft>
              <a:buClr>
                <a:schemeClr val="dk1"/>
              </a:buClr>
              <a:buSzPts val="1100"/>
              <a:buFont typeface="Arial"/>
              <a:buNone/>
            </a:pPr>
            <a:r>
              <a:rPr lang="en-US" dirty="0">
                <a:solidFill>
                  <a:srgbClr val="0D0D0D"/>
                </a:solidFill>
                <a:latin typeface="Arial"/>
                <a:ea typeface="Arial"/>
                <a:cs typeface="Arial"/>
                <a:sym typeface="Arial"/>
              </a:rPr>
              <a:t>Virtual colonoscopy, or CT colonography, uses a CT scan to produce detailed images of the colon and rectum to identify any abnormal growths or polyps.</a:t>
            </a:r>
            <a:endParaRPr dirty="0">
              <a:solidFill>
                <a:srgbClr val="0D0D0D"/>
              </a:solidFill>
              <a:latin typeface="Arial"/>
              <a:ea typeface="Arial"/>
              <a:cs typeface="Arial"/>
              <a:sym typeface="Arial"/>
            </a:endParaRPr>
          </a:p>
          <a:p>
            <a:pPr marL="0" lvl="0" indent="0" algn="l" rtl="0">
              <a:lnSpc>
                <a:spcPct val="115000"/>
              </a:lnSpc>
              <a:spcBef>
                <a:spcPts val="1500"/>
              </a:spcBef>
              <a:spcAft>
                <a:spcPts val="0"/>
              </a:spcAft>
              <a:buClr>
                <a:schemeClr val="dk1"/>
              </a:buClr>
              <a:buSzPts val="1100"/>
              <a:buFont typeface="Arial"/>
              <a:buNone/>
            </a:pPr>
            <a:r>
              <a:rPr lang="en-US" dirty="0">
                <a:solidFill>
                  <a:srgbClr val="0D0D0D"/>
                </a:solidFill>
                <a:latin typeface="Arial"/>
                <a:ea typeface="Arial"/>
                <a:cs typeface="Arial"/>
                <a:sym typeface="Arial"/>
              </a:rPr>
              <a:t>The decision about which test to have usually takes into account several factors, including:</a:t>
            </a:r>
            <a:endParaRPr dirty="0">
              <a:solidFill>
                <a:srgbClr val="0D0D0D"/>
              </a:solidFill>
              <a:latin typeface="Arial"/>
              <a:ea typeface="Arial"/>
              <a:cs typeface="Arial"/>
              <a:sym typeface="Arial"/>
            </a:endParaRPr>
          </a:p>
          <a:p>
            <a:pPr marL="457200" lvl="0" indent="-304800" algn="l" rtl="0">
              <a:lnSpc>
                <a:spcPct val="115000"/>
              </a:lnSpc>
              <a:spcBef>
                <a:spcPts val="2100"/>
              </a:spcBef>
              <a:spcAft>
                <a:spcPts val="0"/>
              </a:spcAft>
              <a:buClr>
                <a:srgbClr val="0D0D0D"/>
              </a:buClr>
              <a:buSzPts val="1200"/>
              <a:buFont typeface="Arial"/>
              <a:buChar char="●"/>
            </a:pPr>
            <a:r>
              <a:rPr lang="en-US" b="1" dirty="0">
                <a:solidFill>
                  <a:srgbClr val="0D0D0D"/>
                </a:solidFill>
                <a:latin typeface="Arial"/>
                <a:ea typeface="Arial"/>
                <a:cs typeface="Arial"/>
                <a:sym typeface="Arial"/>
              </a:rPr>
              <a:t>The person’s age, medical history, family history, and general health</a:t>
            </a:r>
            <a:endParaRPr b="1" dirty="0">
              <a:solidFill>
                <a:srgbClr val="0D0D0D"/>
              </a:solidFill>
              <a:latin typeface="Arial"/>
              <a:ea typeface="Arial"/>
              <a:cs typeface="Arial"/>
              <a:sym typeface="Arial"/>
            </a:endParaRPr>
          </a:p>
          <a:p>
            <a:pPr marL="457200" lvl="0" indent="-304800" algn="l" rtl="0">
              <a:lnSpc>
                <a:spcPct val="115000"/>
              </a:lnSpc>
              <a:spcBef>
                <a:spcPts val="0"/>
              </a:spcBef>
              <a:spcAft>
                <a:spcPts val="0"/>
              </a:spcAft>
              <a:buClr>
                <a:srgbClr val="0D0D0D"/>
              </a:buClr>
              <a:buSzPts val="1200"/>
              <a:buFont typeface="Arial"/>
              <a:buChar char="●"/>
            </a:pPr>
            <a:r>
              <a:rPr lang="en-US" dirty="0">
                <a:solidFill>
                  <a:srgbClr val="0D0D0D"/>
                </a:solidFill>
                <a:latin typeface="Arial"/>
                <a:ea typeface="Arial"/>
                <a:cs typeface="Arial"/>
                <a:sym typeface="Arial"/>
              </a:rPr>
              <a:t>The potential harms of the test</a:t>
            </a:r>
            <a:endParaRPr dirty="0">
              <a:solidFill>
                <a:srgbClr val="0D0D0D"/>
              </a:solidFill>
              <a:latin typeface="Arial"/>
              <a:ea typeface="Arial"/>
              <a:cs typeface="Arial"/>
              <a:sym typeface="Arial"/>
            </a:endParaRPr>
          </a:p>
          <a:p>
            <a:pPr marL="457200" lvl="0" indent="-304800" algn="l" rtl="0">
              <a:lnSpc>
                <a:spcPct val="115000"/>
              </a:lnSpc>
              <a:spcBef>
                <a:spcPts val="0"/>
              </a:spcBef>
              <a:spcAft>
                <a:spcPts val="0"/>
              </a:spcAft>
              <a:buClr>
                <a:srgbClr val="0D0D0D"/>
              </a:buClr>
              <a:buSzPts val="1200"/>
              <a:buFont typeface="Arial"/>
              <a:buChar char="●"/>
            </a:pPr>
            <a:r>
              <a:rPr lang="en-US" dirty="0">
                <a:solidFill>
                  <a:srgbClr val="0D0D0D"/>
                </a:solidFill>
                <a:latin typeface="Arial"/>
                <a:ea typeface="Arial"/>
                <a:cs typeface="Arial"/>
                <a:sym typeface="Arial"/>
              </a:rPr>
              <a:t>The preparation required for the test</a:t>
            </a:r>
            <a:endParaRPr dirty="0">
              <a:solidFill>
                <a:srgbClr val="0D0D0D"/>
              </a:solidFill>
              <a:latin typeface="Arial"/>
              <a:ea typeface="Arial"/>
              <a:cs typeface="Arial"/>
              <a:sym typeface="Arial"/>
            </a:endParaRPr>
          </a:p>
          <a:p>
            <a:pPr marL="457200" lvl="0" indent="-304800" algn="l" rtl="0">
              <a:lnSpc>
                <a:spcPct val="115000"/>
              </a:lnSpc>
              <a:spcBef>
                <a:spcPts val="0"/>
              </a:spcBef>
              <a:spcAft>
                <a:spcPts val="0"/>
              </a:spcAft>
              <a:buClr>
                <a:srgbClr val="0D0D0D"/>
              </a:buClr>
              <a:buSzPts val="1200"/>
              <a:buFont typeface="Arial"/>
              <a:buChar char="●"/>
            </a:pPr>
            <a:r>
              <a:rPr lang="en-US" dirty="0">
                <a:solidFill>
                  <a:srgbClr val="0D0D0D"/>
                </a:solidFill>
                <a:latin typeface="Arial"/>
                <a:ea typeface="Arial"/>
                <a:cs typeface="Arial"/>
                <a:sym typeface="Arial"/>
              </a:rPr>
              <a:t>Whether sedation may be needed</a:t>
            </a:r>
            <a:endParaRPr dirty="0">
              <a:solidFill>
                <a:srgbClr val="0D0D0D"/>
              </a:solidFill>
              <a:latin typeface="Arial"/>
              <a:ea typeface="Arial"/>
              <a:cs typeface="Arial"/>
              <a:sym typeface="Arial"/>
            </a:endParaRPr>
          </a:p>
          <a:p>
            <a:pPr marL="457200" lvl="0" indent="-304800" algn="l" rtl="0">
              <a:lnSpc>
                <a:spcPct val="115000"/>
              </a:lnSpc>
              <a:spcBef>
                <a:spcPts val="0"/>
              </a:spcBef>
              <a:spcAft>
                <a:spcPts val="0"/>
              </a:spcAft>
              <a:buClr>
                <a:srgbClr val="0D0D0D"/>
              </a:buClr>
              <a:buSzPts val="1200"/>
              <a:buFont typeface="Arial"/>
              <a:buChar char="●"/>
            </a:pPr>
            <a:r>
              <a:rPr lang="en-US" dirty="0">
                <a:solidFill>
                  <a:srgbClr val="0D0D0D"/>
                </a:solidFill>
                <a:latin typeface="Arial"/>
                <a:ea typeface="Arial"/>
                <a:cs typeface="Arial"/>
                <a:sym typeface="Arial"/>
              </a:rPr>
              <a:t>The follow-up care needed after the test</a:t>
            </a:r>
            <a:endParaRPr dirty="0">
              <a:solidFill>
                <a:srgbClr val="0D0D0D"/>
              </a:solidFill>
              <a:latin typeface="Arial"/>
              <a:ea typeface="Arial"/>
              <a:cs typeface="Arial"/>
              <a:sym typeface="Arial"/>
            </a:endParaRPr>
          </a:p>
          <a:p>
            <a:pPr marL="457200" lvl="0" indent="-304800" algn="l" rtl="0">
              <a:lnSpc>
                <a:spcPct val="115000"/>
              </a:lnSpc>
              <a:spcBef>
                <a:spcPts val="0"/>
              </a:spcBef>
              <a:spcAft>
                <a:spcPts val="0"/>
              </a:spcAft>
              <a:buClr>
                <a:srgbClr val="0D0D0D"/>
              </a:buClr>
              <a:buSzPts val="1200"/>
              <a:buFont typeface="Arial"/>
              <a:buChar char="●"/>
            </a:pPr>
            <a:r>
              <a:rPr lang="en-US" dirty="0">
                <a:solidFill>
                  <a:srgbClr val="0D0D0D"/>
                </a:solidFill>
                <a:latin typeface="Arial"/>
                <a:ea typeface="Arial"/>
                <a:cs typeface="Arial"/>
                <a:sym typeface="Arial"/>
              </a:rPr>
              <a:t>The convenience and the cost of the test and the availability of insurance coverage</a:t>
            </a:r>
            <a:endParaRPr dirty="0">
              <a:latin typeface="Arial"/>
              <a:ea typeface="Arial"/>
              <a:cs typeface="Arial"/>
              <a:sym typeface="Arial"/>
            </a:endParaRPr>
          </a:p>
          <a:p>
            <a:pPr marL="0" lvl="0" indent="0" algn="l" rtl="0">
              <a:lnSpc>
                <a:spcPct val="100000"/>
              </a:lnSpc>
              <a:spcBef>
                <a:spcPts val="2100"/>
              </a:spcBef>
              <a:spcAft>
                <a:spcPts val="0"/>
              </a:spcAft>
              <a:buSzPts val="1400"/>
              <a:buNone/>
            </a:pPr>
            <a:endParaRPr dirty="0">
              <a:latin typeface="Arial"/>
              <a:ea typeface="Arial"/>
              <a:cs typeface="Arial"/>
              <a:sym typeface="Arial"/>
            </a:endParaRPr>
          </a:p>
          <a:p>
            <a:pPr marL="0" lvl="0" indent="0" algn="l" rtl="0">
              <a:lnSpc>
                <a:spcPct val="100000"/>
              </a:lnSpc>
              <a:spcBef>
                <a:spcPts val="0"/>
              </a:spcBef>
              <a:spcAft>
                <a:spcPts val="0"/>
              </a:spcAft>
              <a:buSzPts val="1400"/>
              <a:buNone/>
            </a:pPr>
            <a:endParaRPr dirty="0">
              <a:latin typeface="Arial"/>
              <a:ea typeface="Arial"/>
              <a:cs typeface="Arial"/>
              <a:sym typeface="Arial"/>
            </a:endParaRPr>
          </a:p>
        </p:txBody>
      </p:sp>
      <p:sp>
        <p:nvSpPr>
          <p:cNvPr id="382" name="Google Shape;382;p23: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2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5" name="Google Shape;405;p24: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lnSpc>
                <a:spcPct val="115000"/>
              </a:lnSpc>
              <a:spcBef>
                <a:spcPts val="2100"/>
              </a:spcBef>
              <a:spcAft>
                <a:spcPts val="2100"/>
              </a:spcAft>
              <a:buClr>
                <a:schemeClr val="dk1"/>
              </a:buClr>
              <a:buSzPts val="1100"/>
              <a:buFont typeface="Arial"/>
              <a:buNone/>
            </a:pPr>
            <a:r>
              <a:rPr lang="en-US" sz="1100" b="1" dirty="0">
                <a:solidFill>
                  <a:srgbClr val="0D0D0D"/>
                </a:solidFill>
                <a:latin typeface="Arial"/>
                <a:ea typeface="Arial"/>
                <a:cs typeface="Arial"/>
                <a:sym typeface="Arial"/>
              </a:rPr>
              <a:t>[LUNG CANCER SCREENING]:</a:t>
            </a:r>
            <a:r>
              <a:rPr lang="en-US" sz="1100" dirty="0">
                <a:solidFill>
                  <a:srgbClr val="0D0D0D"/>
                </a:solidFill>
                <a:latin typeface="Arial"/>
                <a:ea typeface="Arial"/>
                <a:cs typeface="Arial"/>
                <a:sym typeface="Arial"/>
              </a:rPr>
              <a:t> Screening with low-dose computed tomography (LDCT), also known as a low-dose CT scan, can help detect lung cancer. This screening is recommended for adults within certain age ranges who have an extensive smoking history and who either still smoke or have quit smoking within the past 15 years. During this test, an x-ray machine scans the person’s body and creates detailed images of the lungs using low doses of radiation.</a:t>
            </a:r>
            <a:endParaRPr dirty="0"/>
          </a:p>
        </p:txBody>
      </p:sp>
      <p:sp>
        <p:nvSpPr>
          <p:cNvPr id="406" name="Google Shape;406;p24: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p2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4" name="Google Shape;414;p25: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lnSpc>
                <a:spcPct val="115000"/>
              </a:lnSpc>
              <a:spcBef>
                <a:spcPts val="1500"/>
              </a:spcBef>
              <a:spcAft>
                <a:spcPts val="0"/>
              </a:spcAft>
              <a:buClr>
                <a:schemeClr val="dk1"/>
              </a:buClr>
              <a:buSzPts val="1100"/>
              <a:buFont typeface="Arial"/>
              <a:buNone/>
            </a:pPr>
            <a:r>
              <a:rPr lang="en-US" sz="1100" b="1">
                <a:solidFill>
                  <a:srgbClr val="0D0D0D"/>
                </a:solidFill>
                <a:latin typeface="Arial"/>
                <a:ea typeface="Arial"/>
                <a:cs typeface="Arial"/>
                <a:sym typeface="Arial"/>
              </a:rPr>
              <a:t>[BIOPSY]:</a:t>
            </a:r>
            <a:r>
              <a:rPr lang="en-US" sz="1100">
                <a:solidFill>
                  <a:srgbClr val="0D0D0D"/>
                </a:solidFill>
                <a:latin typeface="Arial"/>
                <a:ea typeface="Arial"/>
                <a:cs typeface="Arial"/>
                <a:sym typeface="Arial"/>
              </a:rPr>
              <a:t> To diagnose the presence of cancer, a doctor generally must examine a sample of the affected tissue under a microscope. When preliminary symptoms, Pap test, mammogram, PSA test, FOBT, or other screening tests indicate the possible existence of cancer, a doctor must then perform a biopsy. A biopsy involves the surgical removal of a small piece of tissue for microscopic examination. For example, during a colonoscopy, any polyps or abnormal growths found are removed and biopsied at that time, so a separate biopsy is generally not needed. For leukemias, a small blood sample serves the same purpose. This microscopic examination will tell the doctor whether abnormal cells are present and, therefore, whether a tumor is malignant or benign.</a:t>
            </a:r>
            <a:endParaRPr sz="1100">
              <a:solidFill>
                <a:srgbClr val="0D0D0D"/>
              </a:solidFill>
              <a:latin typeface="Arial"/>
              <a:ea typeface="Arial"/>
              <a:cs typeface="Arial"/>
              <a:sym typeface="Arial"/>
            </a:endParaRPr>
          </a:p>
          <a:p>
            <a:pPr marL="0" lvl="0" indent="0" algn="l" rtl="0">
              <a:lnSpc>
                <a:spcPct val="115000"/>
              </a:lnSpc>
              <a:spcBef>
                <a:spcPts val="1500"/>
              </a:spcBef>
              <a:spcAft>
                <a:spcPts val="0"/>
              </a:spcAft>
              <a:buClr>
                <a:schemeClr val="dk1"/>
              </a:buClr>
              <a:buSzPts val="1100"/>
              <a:buFont typeface="Arial"/>
              <a:buNone/>
            </a:pPr>
            <a:r>
              <a:rPr lang="en-US" sz="1100">
                <a:solidFill>
                  <a:srgbClr val="0D0D0D"/>
                </a:solidFill>
                <a:latin typeface="Arial"/>
                <a:ea typeface="Arial"/>
                <a:cs typeface="Arial"/>
                <a:sym typeface="Arial"/>
              </a:rPr>
              <a:t>In addition, microarrays, which are small pieces of DNA, may be used to determine which genes are turned on or off in the sample. Proteomic profiles, which provide information about proteins in the blood, other body fluids, or tissues, may also be collected. This information helps doctors make a more accurate diagnosis and can inform treatment planning. </a:t>
            </a:r>
            <a:endParaRPr sz="1100">
              <a:solidFill>
                <a:srgbClr val="0D0D0D"/>
              </a:solidFill>
              <a:latin typeface="Arial"/>
              <a:ea typeface="Arial"/>
              <a:cs typeface="Arial"/>
              <a:sym typeface="Arial"/>
            </a:endParaRPr>
          </a:p>
          <a:p>
            <a:pPr marL="0" lvl="0" indent="0" algn="l" rtl="0">
              <a:lnSpc>
                <a:spcPct val="115000"/>
              </a:lnSpc>
              <a:spcBef>
                <a:spcPts val="1500"/>
              </a:spcBef>
              <a:spcAft>
                <a:spcPts val="0"/>
              </a:spcAft>
              <a:buClr>
                <a:schemeClr val="dk1"/>
              </a:buClr>
              <a:buSzPts val="1100"/>
              <a:buFont typeface="Arial"/>
              <a:buNone/>
            </a:pPr>
            <a:r>
              <a:rPr lang="en-US" sz="1100">
                <a:solidFill>
                  <a:srgbClr val="0D0D0D"/>
                </a:solidFill>
                <a:latin typeface="Arial"/>
                <a:ea typeface="Arial"/>
                <a:cs typeface="Arial"/>
                <a:sym typeface="Arial"/>
              </a:rPr>
              <a:t>There are various different kinds of biopsies. The first image on the slide shows a core needle biopsy, the second image shows punch biopsy. </a:t>
            </a:r>
            <a:endParaRPr sz="1100">
              <a:solidFill>
                <a:srgbClr val="0D0D0D"/>
              </a:solidFill>
              <a:latin typeface="Arial"/>
              <a:ea typeface="Arial"/>
              <a:cs typeface="Arial"/>
              <a:sym typeface="Arial"/>
            </a:endParaRPr>
          </a:p>
          <a:p>
            <a:pPr marL="0" lvl="0" indent="0" algn="l" rtl="0">
              <a:lnSpc>
                <a:spcPct val="115000"/>
              </a:lnSpc>
              <a:spcBef>
                <a:spcPts val="1500"/>
              </a:spcBef>
              <a:spcAft>
                <a:spcPts val="0"/>
              </a:spcAft>
              <a:buClr>
                <a:schemeClr val="dk1"/>
              </a:buClr>
              <a:buSzPts val="1100"/>
              <a:buFont typeface="Arial"/>
              <a:buNone/>
            </a:pPr>
            <a:endParaRPr sz="1100">
              <a:solidFill>
                <a:srgbClr val="0D0D0D"/>
              </a:solidFill>
              <a:highlight>
                <a:srgbClr val="FFFFFF"/>
              </a:highlight>
              <a:latin typeface="Arial"/>
              <a:ea typeface="Arial"/>
              <a:cs typeface="Arial"/>
              <a:sym typeface="Arial"/>
            </a:endParaRPr>
          </a:p>
          <a:p>
            <a:pPr marL="0" lvl="0" indent="0" algn="l" rtl="0">
              <a:lnSpc>
                <a:spcPct val="100000"/>
              </a:lnSpc>
              <a:spcBef>
                <a:spcPts val="1500"/>
              </a:spcBef>
              <a:spcAft>
                <a:spcPts val="0"/>
              </a:spcAft>
              <a:buSzPts val="1400"/>
              <a:buNone/>
            </a:pPr>
            <a:endParaRPr/>
          </a:p>
        </p:txBody>
      </p:sp>
      <p:sp>
        <p:nvSpPr>
          <p:cNvPr id="415" name="Google Shape;415;p25: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2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3" name="Google Shape;423;p26: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lnSpc>
                <a:spcPct val="115000"/>
              </a:lnSpc>
              <a:spcBef>
                <a:spcPts val="1500"/>
              </a:spcBef>
              <a:spcAft>
                <a:spcPts val="0"/>
              </a:spcAft>
              <a:buClr>
                <a:schemeClr val="dk1"/>
              </a:buClr>
              <a:buSzPts val="1100"/>
              <a:buFont typeface="Arial"/>
              <a:buNone/>
            </a:pPr>
            <a:r>
              <a:rPr lang="en-US" sz="1100" b="1">
                <a:solidFill>
                  <a:srgbClr val="0D0D0D"/>
                </a:solidFill>
                <a:latin typeface="Arial"/>
                <a:ea typeface="Arial"/>
                <a:cs typeface="Arial"/>
                <a:sym typeface="Arial"/>
              </a:rPr>
              <a:t>[MICROSCOPIC APPEARANCE OF CANCER CELLS]:  </a:t>
            </a:r>
            <a:r>
              <a:rPr lang="en-US" sz="1100">
                <a:solidFill>
                  <a:srgbClr val="0D0D0D"/>
                </a:solidFill>
                <a:latin typeface="Arial"/>
                <a:ea typeface="Arial"/>
                <a:cs typeface="Arial"/>
                <a:sym typeface="Arial"/>
              </a:rPr>
              <a:t>Cancer tissue has a distinctive appearance under the microscope. The doctor looks for several key traits, including a large number of irregularly shaped dividing cells, variation in the size and shape of the cell's nucleus, variation in overall cell size and shape, loss of specialized cell features, disruption of normal tissue organization, and a poorly defined tumor boundary.</a:t>
            </a:r>
            <a:endParaRPr/>
          </a:p>
          <a:p>
            <a:pPr marL="0" lvl="0" indent="0" algn="l" rtl="0">
              <a:lnSpc>
                <a:spcPct val="115000"/>
              </a:lnSpc>
              <a:spcBef>
                <a:spcPts val="1500"/>
              </a:spcBef>
              <a:spcAft>
                <a:spcPts val="0"/>
              </a:spcAft>
              <a:buClr>
                <a:schemeClr val="dk1"/>
              </a:buClr>
              <a:buSzPts val="1100"/>
              <a:buFont typeface="Arial"/>
              <a:buNone/>
            </a:pPr>
            <a:endParaRPr/>
          </a:p>
          <a:p>
            <a:pPr marL="0" lvl="0" indent="0" algn="l" rtl="0">
              <a:lnSpc>
                <a:spcPct val="100000"/>
              </a:lnSpc>
              <a:spcBef>
                <a:spcPts val="1500"/>
              </a:spcBef>
              <a:spcAft>
                <a:spcPts val="0"/>
              </a:spcAft>
              <a:buSzPts val="1400"/>
              <a:buNone/>
            </a:pPr>
            <a:endParaRPr>
              <a:solidFill>
                <a:srgbClr val="CC0000"/>
              </a:solidFill>
            </a:endParaRPr>
          </a:p>
        </p:txBody>
      </p:sp>
      <p:sp>
        <p:nvSpPr>
          <p:cNvPr id="424" name="Google Shape;424;p26: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2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4" name="Google Shape;434;p27: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lnSpc>
                <a:spcPct val="115000"/>
              </a:lnSpc>
              <a:spcBef>
                <a:spcPts val="1500"/>
              </a:spcBef>
              <a:spcAft>
                <a:spcPts val="0"/>
              </a:spcAft>
              <a:buClr>
                <a:schemeClr val="dk1"/>
              </a:buClr>
              <a:buSzPts val="1100"/>
              <a:buFont typeface="Arial"/>
              <a:buNone/>
            </a:pPr>
            <a:r>
              <a:rPr lang="en-US" sz="1100" b="1">
                <a:solidFill>
                  <a:srgbClr val="0D0D0D"/>
                </a:solidFill>
                <a:latin typeface="Arial"/>
                <a:ea typeface="Arial"/>
                <a:cs typeface="Arial"/>
                <a:sym typeface="Arial"/>
              </a:rPr>
              <a:t>[TUMOR GRADING]:</a:t>
            </a:r>
            <a:r>
              <a:rPr lang="en-US" sz="1100">
                <a:solidFill>
                  <a:srgbClr val="0D0D0D"/>
                </a:solidFill>
                <a:latin typeface="Arial"/>
                <a:ea typeface="Arial"/>
                <a:cs typeface="Arial"/>
                <a:sym typeface="Arial"/>
              </a:rPr>
              <a:t> Tumor grading is a system used to evaluate the likely behavior of a tumor and its responsiveness to treatment based on its microscopic appearance. During microscopic examination, doctors assess how abnormal the cancer cells look and how many cells are dividing. Cancers with highly abnormal cell appearances and large numbers of dividing cells tend to grow more quickly, spread to other organs more frequently, and be less responsive to therapy than cancers whose cells have a more normal appearance.</a:t>
            </a:r>
            <a:endParaRPr sz="1100">
              <a:solidFill>
                <a:srgbClr val="0D0D0D"/>
              </a:solidFill>
              <a:latin typeface="Arial"/>
              <a:ea typeface="Arial"/>
              <a:cs typeface="Arial"/>
              <a:sym typeface="Arial"/>
            </a:endParaRPr>
          </a:p>
          <a:p>
            <a:pPr marL="0" lvl="0" indent="0" algn="l" rtl="0">
              <a:lnSpc>
                <a:spcPct val="115000"/>
              </a:lnSpc>
              <a:spcBef>
                <a:spcPts val="1500"/>
              </a:spcBef>
              <a:spcAft>
                <a:spcPts val="1500"/>
              </a:spcAft>
              <a:buClr>
                <a:schemeClr val="dk1"/>
              </a:buClr>
              <a:buSzPts val="1100"/>
              <a:buFont typeface="Arial"/>
              <a:buNone/>
            </a:pPr>
            <a:r>
              <a:rPr lang="en-US" sz="1100">
                <a:solidFill>
                  <a:srgbClr val="0D0D0D"/>
                </a:solidFill>
                <a:latin typeface="Arial"/>
                <a:ea typeface="Arial"/>
                <a:cs typeface="Arial"/>
                <a:sym typeface="Arial"/>
              </a:rPr>
              <a:t>Based on these differences, doctors assign a numerical "grade" to most cancers. In this grading system, a lower number grade (grade I or II) refers to cancers with fewer cell abnormalities, whereas higher number grades (grade III or IV) indicate cancers with more significant abnormalities and a more aggressive behavior.</a:t>
            </a:r>
            <a:endParaRPr sz="1100">
              <a:solidFill>
                <a:srgbClr val="0D0D0D"/>
              </a:solidFill>
              <a:latin typeface="Arial"/>
              <a:ea typeface="Arial"/>
              <a:cs typeface="Arial"/>
              <a:sym typeface="Arial"/>
            </a:endParaRPr>
          </a:p>
        </p:txBody>
      </p:sp>
      <p:sp>
        <p:nvSpPr>
          <p:cNvPr id="435" name="Google Shape;435;p27: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2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6" name="Google Shape;456;p28: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lnSpc>
                <a:spcPct val="115000"/>
              </a:lnSpc>
              <a:spcBef>
                <a:spcPts val="1500"/>
              </a:spcBef>
              <a:spcAft>
                <a:spcPts val="0"/>
              </a:spcAft>
              <a:buClr>
                <a:schemeClr val="dk1"/>
              </a:buClr>
              <a:buSzPts val="1100"/>
              <a:buFont typeface="Arial"/>
              <a:buNone/>
            </a:pPr>
            <a:r>
              <a:rPr lang="en-US" sz="1100" b="1">
                <a:solidFill>
                  <a:srgbClr val="0D0D0D"/>
                </a:solidFill>
                <a:latin typeface="Arial"/>
                <a:ea typeface="Arial"/>
                <a:cs typeface="Arial"/>
                <a:sym typeface="Arial"/>
              </a:rPr>
              <a:t>[CANCER STAGING]:</a:t>
            </a:r>
            <a:r>
              <a:rPr lang="en-US" sz="1100">
                <a:solidFill>
                  <a:srgbClr val="0D0D0D"/>
                </a:solidFill>
                <a:latin typeface="Arial"/>
                <a:ea typeface="Arial"/>
                <a:cs typeface="Arial"/>
                <a:sym typeface="Arial"/>
              </a:rPr>
              <a:t> Cancer staging is an important part of cancer diagnosis because it affects treatment planning. </a:t>
            </a:r>
            <a:r>
              <a:rPr lang="en-US" sz="1100" b="1">
                <a:solidFill>
                  <a:srgbClr val="0D0D0D"/>
                </a:solidFill>
                <a:latin typeface="Arial"/>
                <a:ea typeface="Arial"/>
                <a:cs typeface="Arial"/>
                <a:sym typeface="Arial"/>
              </a:rPr>
              <a:t>A cancer's stage depends on the tumor's size, the number of tumors, and how far it has spread from the original site.</a:t>
            </a:r>
            <a:r>
              <a:rPr lang="en-US" sz="1100">
                <a:solidFill>
                  <a:srgbClr val="0D0D0D"/>
                </a:solidFill>
                <a:latin typeface="Arial"/>
                <a:ea typeface="Arial"/>
                <a:cs typeface="Arial"/>
                <a:sym typeface="Arial"/>
              </a:rPr>
              <a:t> This spread can be categorized as local (confined to the original organ), regional (spread to nearby tissues or lymph nodes), or metastatic (spread to distant parts of the body).</a:t>
            </a:r>
            <a:endParaRPr sz="1100">
              <a:solidFill>
                <a:srgbClr val="0D0D0D"/>
              </a:solidFill>
              <a:latin typeface="Arial"/>
              <a:ea typeface="Arial"/>
              <a:cs typeface="Arial"/>
              <a:sym typeface="Arial"/>
            </a:endParaRPr>
          </a:p>
          <a:p>
            <a:pPr marL="0" lvl="0" indent="0" algn="l" rtl="0">
              <a:lnSpc>
                <a:spcPct val="115000"/>
              </a:lnSpc>
              <a:spcBef>
                <a:spcPts val="1500"/>
              </a:spcBef>
              <a:spcAft>
                <a:spcPts val="0"/>
              </a:spcAft>
              <a:buClr>
                <a:schemeClr val="dk1"/>
              </a:buClr>
              <a:buSzPts val="1100"/>
              <a:buFont typeface="Arial"/>
              <a:buNone/>
            </a:pPr>
            <a:r>
              <a:rPr lang="en-US" sz="1100">
                <a:solidFill>
                  <a:srgbClr val="0D0D0D"/>
                </a:solidFill>
                <a:latin typeface="Arial"/>
                <a:ea typeface="Arial"/>
                <a:cs typeface="Arial"/>
                <a:sym typeface="Arial"/>
              </a:rPr>
              <a:t>Staging is very important for doctors when planning the appropriate treatment and estimating a person’s chance of recovery. It helps identify suitable clinical trials and facilitates communication among care providers about a person’s condition and the results of clinical trials.</a:t>
            </a:r>
            <a:endParaRPr sz="1100">
              <a:solidFill>
                <a:srgbClr val="0D0D0D"/>
              </a:solidFill>
              <a:latin typeface="Arial"/>
              <a:ea typeface="Arial"/>
              <a:cs typeface="Arial"/>
              <a:sym typeface="Arial"/>
            </a:endParaRPr>
          </a:p>
          <a:p>
            <a:pPr marL="0" lvl="0" indent="0" algn="l" rtl="0">
              <a:lnSpc>
                <a:spcPct val="115000"/>
              </a:lnSpc>
              <a:spcBef>
                <a:spcPts val="1500"/>
              </a:spcBef>
              <a:spcAft>
                <a:spcPts val="0"/>
              </a:spcAft>
              <a:buClr>
                <a:schemeClr val="dk1"/>
              </a:buClr>
              <a:buSzPts val="1100"/>
              <a:buFont typeface="Arial"/>
              <a:buNone/>
            </a:pPr>
            <a:endParaRPr sz="1100">
              <a:solidFill>
                <a:srgbClr val="0D0D0D"/>
              </a:solidFill>
              <a:latin typeface="Arial"/>
              <a:ea typeface="Arial"/>
              <a:cs typeface="Arial"/>
              <a:sym typeface="Arial"/>
            </a:endParaRPr>
          </a:p>
          <a:p>
            <a:pPr marL="0" lvl="0" indent="0" algn="l" rtl="0">
              <a:lnSpc>
                <a:spcPct val="100000"/>
              </a:lnSpc>
              <a:spcBef>
                <a:spcPts val="150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457" name="Google Shape;457;p28: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2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4" name="Google Shape;464;p29: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lnSpc>
                <a:spcPct val="115000"/>
              </a:lnSpc>
              <a:spcBef>
                <a:spcPts val="1500"/>
              </a:spcBef>
              <a:spcAft>
                <a:spcPts val="0"/>
              </a:spcAft>
              <a:buClr>
                <a:schemeClr val="dk1"/>
              </a:buClr>
              <a:buSzPts val="1100"/>
              <a:buFont typeface="Arial"/>
              <a:buNone/>
            </a:pPr>
            <a:r>
              <a:rPr lang="en-US" sz="1100" b="1">
                <a:solidFill>
                  <a:srgbClr val="0D0D0D"/>
                </a:solidFill>
                <a:latin typeface="Arial"/>
                <a:ea typeface="Arial"/>
                <a:cs typeface="Arial"/>
                <a:sym typeface="Arial"/>
              </a:rPr>
              <a:t>[TNM STAGING SYSTEM]:</a:t>
            </a:r>
            <a:r>
              <a:rPr lang="en-US" sz="1100">
                <a:solidFill>
                  <a:srgbClr val="0D0D0D"/>
                </a:solidFill>
                <a:latin typeface="Arial"/>
                <a:ea typeface="Arial"/>
                <a:cs typeface="Arial"/>
                <a:sym typeface="Arial"/>
              </a:rPr>
              <a:t> Most, but not all, types of cancer use the TNM Staging System, as updated in the AJCC 8th Edition Staging Manual. The TNM system determines a cancer's stage based on three factors: the size or amount of the tumor (T), whether it has spread to the lymph nodes (N), and whether it has metastasized to other parts of the body (M). A number is added to each letter to indicate the size or extent of the primary tumor and the extent of cancer spread.</a:t>
            </a:r>
            <a:endParaRPr sz="1100">
              <a:solidFill>
                <a:srgbClr val="0D0D0D"/>
              </a:solidFill>
              <a:latin typeface="Arial"/>
              <a:ea typeface="Arial"/>
              <a:cs typeface="Arial"/>
              <a:sym typeface="Arial"/>
            </a:endParaRPr>
          </a:p>
          <a:p>
            <a:pPr marL="0" lvl="0" indent="0" algn="l" rtl="0">
              <a:lnSpc>
                <a:spcPct val="115000"/>
              </a:lnSpc>
              <a:spcBef>
                <a:spcPts val="1500"/>
              </a:spcBef>
              <a:spcAft>
                <a:spcPts val="0"/>
              </a:spcAft>
              <a:buClr>
                <a:schemeClr val="dk1"/>
              </a:buClr>
              <a:buSzPts val="1100"/>
              <a:buFont typeface="Arial"/>
              <a:buNone/>
            </a:pPr>
            <a:r>
              <a:rPr lang="en-US" sz="1100">
                <a:solidFill>
                  <a:srgbClr val="0D0D0D"/>
                </a:solidFill>
                <a:latin typeface="Arial"/>
                <a:ea typeface="Arial"/>
                <a:cs typeface="Arial"/>
                <a:sym typeface="Arial"/>
              </a:rPr>
              <a:t>These letters and numbers are then used together to classify a tumor. For example, if bladder cancer is classified as T3 N2 M0, it means there is a tumor large enough to be seen on imaging tests (T3), it has spread to nearby lymph nodes and fatty tissue (N2), but it has not spread to other parts of the body (M0).</a:t>
            </a:r>
            <a:endParaRPr sz="1100">
              <a:solidFill>
                <a:srgbClr val="0D0D0D"/>
              </a:solidFill>
              <a:latin typeface="Arial"/>
              <a:ea typeface="Arial"/>
              <a:cs typeface="Arial"/>
              <a:sym typeface="Arial"/>
            </a:endParaRPr>
          </a:p>
          <a:p>
            <a:pPr marL="0" lvl="0" indent="0" algn="l" rtl="0">
              <a:lnSpc>
                <a:spcPct val="115000"/>
              </a:lnSpc>
              <a:spcBef>
                <a:spcPts val="1500"/>
              </a:spcBef>
              <a:spcAft>
                <a:spcPts val="1500"/>
              </a:spcAft>
              <a:buClr>
                <a:schemeClr val="dk1"/>
              </a:buClr>
              <a:buSzPts val="1100"/>
              <a:buFont typeface="Arial"/>
              <a:buNone/>
            </a:pPr>
            <a:r>
              <a:rPr lang="en-US" sz="1100">
                <a:solidFill>
                  <a:srgbClr val="0D0D0D"/>
                </a:solidFill>
                <a:latin typeface="Arial"/>
                <a:ea typeface="Arial"/>
                <a:cs typeface="Arial"/>
                <a:sym typeface="Arial"/>
              </a:rPr>
              <a:t>Some people with cancer may be confused by a staging system that describes their illness with a formula of letters and numbers. Navigators and health care colleagues can reduce confusion by taking the time to explain the staging system.</a:t>
            </a:r>
            <a:endParaRPr/>
          </a:p>
        </p:txBody>
      </p:sp>
      <p:sp>
        <p:nvSpPr>
          <p:cNvPr id="465" name="Google Shape;465;p29: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p3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4" name="Google Shape;484;p30: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lnSpc>
                <a:spcPct val="115000"/>
              </a:lnSpc>
              <a:spcBef>
                <a:spcPts val="1500"/>
              </a:spcBef>
              <a:spcAft>
                <a:spcPts val="0"/>
              </a:spcAft>
              <a:buClr>
                <a:schemeClr val="dk1"/>
              </a:buClr>
              <a:buSzPts val="1100"/>
              <a:buFont typeface="Arial"/>
              <a:buNone/>
            </a:pPr>
            <a:r>
              <a:rPr lang="en-US" sz="1100" b="1">
                <a:solidFill>
                  <a:srgbClr val="0D0D0D"/>
                </a:solidFill>
                <a:latin typeface="Arial"/>
                <a:ea typeface="Arial"/>
                <a:cs typeface="Arial"/>
                <a:sym typeface="Arial"/>
              </a:rPr>
              <a:t>[TNM STAGING SYSTEM CON’T]:</a:t>
            </a:r>
            <a:r>
              <a:rPr lang="en-US" sz="1100">
                <a:solidFill>
                  <a:srgbClr val="0D0D0D"/>
                </a:solidFill>
                <a:latin typeface="Arial"/>
                <a:ea typeface="Arial"/>
                <a:cs typeface="Arial"/>
                <a:sym typeface="Arial"/>
              </a:rPr>
              <a:t> The T, N, and M classifications can then be used to describe the stage of cancer for most types. The criteria for each stage vary based on the type of cancer.</a:t>
            </a:r>
            <a:endParaRPr sz="1100">
              <a:solidFill>
                <a:srgbClr val="0D0D0D"/>
              </a:solidFill>
              <a:latin typeface="Arial"/>
              <a:ea typeface="Arial"/>
              <a:cs typeface="Arial"/>
              <a:sym typeface="Arial"/>
            </a:endParaRPr>
          </a:p>
          <a:p>
            <a:pPr marL="457200" lvl="0" indent="-298450" algn="l" rtl="0">
              <a:lnSpc>
                <a:spcPct val="115000"/>
              </a:lnSpc>
              <a:spcBef>
                <a:spcPts val="2100"/>
              </a:spcBef>
              <a:spcAft>
                <a:spcPts val="0"/>
              </a:spcAft>
              <a:buClr>
                <a:srgbClr val="0D0D0D"/>
              </a:buClr>
              <a:buSzPts val="1100"/>
              <a:buFont typeface="Arial"/>
              <a:buChar char="●"/>
            </a:pPr>
            <a:r>
              <a:rPr lang="en-US" sz="1100">
                <a:solidFill>
                  <a:srgbClr val="0D0D0D"/>
                </a:solidFill>
                <a:latin typeface="Arial"/>
                <a:ea typeface="Arial"/>
                <a:cs typeface="Arial"/>
                <a:sym typeface="Arial"/>
              </a:rPr>
              <a:t>Stage 0 reflects carcinoma in situ, which is cancer that has stayed where it started and has not spread to nearby tissues. It is noninvasive without tumor extension.</a:t>
            </a:r>
            <a:endParaRPr sz="1100">
              <a:solidFill>
                <a:srgbClr val="0D0D0D"/>
              </a:solidFill>
              <a:latin typeface="Arial"/>
              <a:ea typeface="Arial"/>
              <a:cs typeface="Arial"/>
              <a:sym typeface="Arial"/>
            </a:endParaRPr>
          </a:p>
          <a:p>
            <a:pPr marL="457200" lvl="0" indent="-298450" algn="l" rtl="0">
              <a:lnSpc>
                <a:spcPct val="115000"/>
              </a:lnSpc>
              <a:spcBef>
                <a:spcPts val="0"/>
              </a:spcBef>
              <a:spcAft>
                <a:spcPts val="0"/>
              </a:spcAft>
              <a:buClr>
                <a:srgbClr val="0D0D0D"/>
              </a:buClr>
              <a:buSzPts val="1100"/>
              <a:buFont typeface="Arial"/>
              <a:buChar char="●"/>
            </a:pPr>
            <a:r>
              <a:rPr lang="en-US" sz="1100">
                <a:solidFill>
                  <a:srgbClr val="0D0D0D"/>
                </a:solidFill>
                <a:latin typeface="Arial"/>
                <a:ea typeface="Arial"/>
                <a:cs typeface="Arial"/>
                <a:sym typeface="Arial"/>
              </a:rPr>
              <a:t>Stage I indicates an invasive tumor in the primary site with no evidence of regional lymph node involvement.</a:t>
            </a:r>
            <a:endParaRPr sz="1100">
              <a:solidFill>
                <a:srgbClr val="0D0D0D"/>
              </a:solidFill>
              <a:latin typeface="Arial"/>
              <a:ea typeface="Arial"/>
              <a:cs typeface="Arial"/>
              <a:sym typeface="Arial"/>
            </a:endParaRPr>
          </a:p>
          <a:p>
            <a:pPr marL="457200" lvl="0" indent="-298450" algn="l" rtl="0">
              <a:lnSpc>
                <a:spcPct val="115000"/>
              </a:lnSpc>
              <a:spcBef>
                <a:spcPts val="0"/>
              </a:spcBef>
              <a:spcAft>
                <a:spcPts val="0"/>
              </a:spcAft>
              <a:buClr>
                <a:srgbClr val="0D0D0D"/>
              </a:buClr>
              <a:buSzPts val="1100"/>
              <a:buFont typeface="Arial"/>
              <a:buChar char="●"/>
            </a:pPr>
            <a:r>
              <a:rPr lang="en-US" sz="1100">
                <a:solidFill>
                  <a:srgbClr val="0D0D0D"/>
                </a:solidFill>
                <a:latin typeface="Arial"/>
                <a:ea typeface="Arial"/>
                <a:cs typeface="Arial"/>
                <a:sym typeface="Arial"/>
              </a:rPr>
              <a:t>Stages II and III reflect an invasive tumor that may have regional extension with involvement of regional lymph nodes.</a:t>
            </a:r>
            <a:endParaRPr sz="1100">
              <a:solidFill>
                <a:srgbClr val="0D0D0D"/>
              </a:solidFill>
              <a:latin typeface="Arial"/>
              <a:ea typeface="Arial"/>
              <a:cs typeface="Arial"/>
              <a:sym typeface="Arial"/>
            </a:endParaRPr>
          </a:p>
          <a:p>
            <a:pPr marL="457200" lvl="0" indent="-298450" algn="l" rtl="0">
              <a:lnSpc>
                <a:spcPct val="115000"/>
              </a:lnSpc>
              <a:spcBef>
                <a:spcPts val="0"/>
              </a:spcBef>
              <a:spcAft>
                <a:spcPts val="0"/>
              </a:spcAft>
              <a:buClr>
                <a:srgbClr val="0D0D0D"/>
              </a:buClr>
              <a:buSzPts val="1100"/>
              <a:buFont typeface="Arial"/>
              <a:buChar char="●"/>
            </a:pPr>
            <a:r>
              <a:rPr lang="en-US" sz="1100">
                <a:solidFill>
                  <a:srgbClr val="0D0D0D"/>
                </a:solidFill>
                <a:latin typeface="Arial"/>
                <a:ea typeface="Arial"/>
                <a:cs typeface="Arial"/>
                <a:sym typeface="Arial"/>
              </a:rPr>
              <a:t>Stage IV indicates either the greatest tumor involvement or distant metastasis, meaning cancer has spread to another organ.</a:t>
            </a:r>
            <a:endParaRPr sz="1100">
              <a:solidFill>
                <a:srgbClr val="0D0D0D"/>
              </a:solidFill>
              <a:latin typeface="Arial"/>
              <a:ea typeface="Arial"/>
              <a:cs typeface="Arial"/>
              <a:sym typeface="Arial"/>
            </a:endParaRPr>
          </a:p>
          <a:p>
            <a:pPr marL="0" lvl="0" indent="0" algn="l" rtl="0">
              <a:lnSpc>
                <a:spcPct val="115000"/>
              </a:lnSpc>
              <a:spcBef>
                <a:spcPts val="2100"/>
              </a:spcBef>
              <a:spcAft>
                <a:spcPts val="0"/>
              </a:spcAft>
              <a:buClr>
                <a:schemeClr val="dk1"/>
              </a:buClr>
              <a:buSzPts val="1100"/>
              <a:buFont typeface="Arial"/>
              <a:buNone/>
            </a:pPr>
            <a:r>
              <a:rPr lang="en-US" sz="1100">
                <a:solidFill>
                  <a:srgbClr val="0D0D0D"/>
                </a:solidFill>
                <a:latin typeface="Arial"/>
                <a:ea typeface="Arial"/>
                <a:cs typeface="Arial"/>
                <a:sym typeface="Arial"/>
              </a:rPr>
              <a:t>As the stage numbers increase, the extent of the disease becomes more significant. By Stage III, the tumor is larger and/or has spread to lymph nodes. By Stage IV, cancer has spread to another organ.</a:t>
            </a:r>
            <a:endParaRPr sz="1100">
              <a:solidFill>
                <a:srgbClr val="0D0D0D"/>
              </a:solidFill>
              <a:latin typeface="Arial"/>
              <a:ea typeface="Arial"/>
              <a:cs typeface="Arial"/>
              <a:sym typeface="Arial"/>
            </a:endParaRPr>
          </a:p>
          <a:p>
            <a:pPr marL="0" lvl="0" indent="0" algn="l" rtl="0">
              <a:lnSpc>
                <a:spcPct val="115000"/>
              </a:lnSpc>
              <a:spcBef>
                <a:spcPts val="1500"/>
              </a:spcBef>
              <a:spcAft>
                <a:spcPts val="0"/>
              </a:spcAft>
              <a:buClr>
                <a:schemeClr val="dk1"/>
              </a:buClr>
              <a:buSzPts val="1100"/>
              <a:buFont typeface="Arial"/>
              <a:buNone/>
            </a:pPr>
            <a:r>
              <a:rPr lang="en-US" sz="1100">
                <a:solidFill>
                  <a:srgbClr val="0D0D0D"/>
                </a:solidFill>
                <a:latin typeface="Arial"/>
                <a:ea typeface="Arial"/>
                <a:cs typeface="Arial"/>
                <a:sym typeface="Arial"/>
              </a:rPr>
              <a:t>Outcomes are generally better for people at earlier stages when the stage numbers are lowest.</a:t>
            </a:r>
            <a:endParaRPr/>
          </a:p>
          <a:p>
            <a:pPr marL="0" lvl="0" indent="0" algn="l" rtl="0">
              <a:lnSpc>
                <a:spcPct val="100000"/>
              </a:lnSpc>
              <a:spcBef>
                <a:spcPts val="1500"/>
              </a:spcBef>
              <a:spcAft>
                <a:spcPts val="0"/>
              </a:spcAft>
              <a:buSzPts val="1400"/>
              <a:buNone/>
            </a:pPr>
            <a:endParaRPr/>
          </a:p>
        </p:txBody>
      </p:sp>
      <p:sp>
        <p:nvSpPr>
          <p:cNvPr id="485" name="Google Shape;485;p30: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273bf6899fe_0_341:notes"/>
          <p:cNvSpPr>
            <a:spLocks noGrp="1" noRot="1" noChangeAspect="1"/>
          </p:cNvSpPr>
          <p:nvPr>
            <p:ph type="sldImg" idx="2"/>
          </p:nvPr>
        </p:nvSpPr>
        <p:spPr>
          <a:xfrm>
            <a:off x="1181100" y="696913"/>
            <a:ext cx="46482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1" name="Google Shape;511;g273bf6899fe_0_341: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lnSpc>
                <a:spcPct val="115000"/>
              </a:lnSpc>
              <a:spcBef>
                <a:spcPts val="1500"/>
              </a:spcBef>
              <a:spcAft>
                <a:spcPts val="0"/>
              </a:spcAft>
              <a:buClr>
                <a:schemeClr val="dk1"/>
              </a:buClr>
              <a:buSzPts val="1100"/>
              <a:buFont typeface="Arial"/>
              <a:buNone/>
            </a:pPr>
            <a:r>
              <a:rPr lang="en-US" sz="1100" b="1">
                <a:solidFill>
                  <a:srgbClr val="0D0D0D"/>
                </a:solidFill>
                <a:latin typeface="Arial"/>
                <a:ea typeface="Arial"/>
                <a:cs typeface="Arial"/>
                <a:sym typeface="Arial"/>
              </a:rPr>
              <a:t>[ADDITIONAL SLIDE: TUMOR REGISTRARS]:</a:t>
            </a:r>
            <a:r>
              <a:rPr lang="en-US" sz="1100">
                <a:solidFill>
                  <a:srgbClr val="0D0D0D"/>
                </a:solidFill>
                <a:latin typeface="Arial"/>
                <a:ea typeface="Arial"/>
                <a:cs typeface="Arial"/>
                <a:sym typeface="Arial"/>
              </a:rPr>
              <a:t> Tumor registrars are specially trained professionals who collect and analyze data on cancer diagnoses, treatment, and outcomes. They play an role in accurately staging cancer, which is essential for determining the most effective treatment plans and for tracking patient progress.</a:t>
            </a:r>
            <a:endParaRPr sz="1100">
              <a:solidFill>
                <a:srgbClr val="0D0D0D"/>
              </a:solidFill>
              <a:latin typeface="Arial"/>
              <a:ea typeface="Arial"/>
              <a:cs typeface="Arial"/>
              <a:sym typeface="Arial"/>
            </a:endParaRPr>
          </a:p>
          <a:p>
            <a:pPr marL="0" lvl="0" indent="0" algn="l" rtl="0">
              <a:lnSpc>
                <a:spcPct val="115000"/>
              </a:lnSpc>
              <a:spcBef>
                <a:spcPts val="1500"/>
              </a:spcBef>
              <a:spcAft>
                <a:spcPts val="0"/>
              </a:spcAft>
              <a:buClr>
                <a:schemeClr val="dk1"/>
              </a:buClr>
              <a:buSzPts val="1100"/>
              <a:buFont typeface="Arial"/>
              <a:buNone/>
            </a:pPr>
            <a:r>
              <a:rPr lang="en-US" sz="1100">
                <a:solidFill>
                  <a:srgbClr val="0D0D0D"/>
                </a:solidFill>
                <a:latin typeface="Arial"/>
                <a:ea typeface="Arial"/>
                <a:cs typeface="Arial"/>
                <a:sym typeface="Arial"/>
              </a:rPr>
              <a:t>Tumor registrars verify that all relevant information about people who have cancer is documented, including tumor size, lymph node involvement, and the presence of metastasis. They use standardized staging systems, such as the TNM system, to categorize and record this information. This data not only helps in individual care but also contributes to population-level cancer research and public health knowledge.</a:t>
            </a:r>
            <a:endParaRPr sz="1100">
              <a:solidFill>
                <a:srgbClr val="0D0D0D"/>
              </a:solidFill>
              <a:latin typeface="Arial"/>
              <a:ea typeface="Arial"/>
              <a:cs typeface="Arial"/>
              <a:sym typeface="Arial"/>
            </a:endParaRPr>
          </a:p>
          <a:p>
            <a:pPr marL="0" lvl="0" indent="0" algn="l" rtl="0">
              <a:lnSpc>
                <a:spcPct val="115000"/>
              </a:lnSpc>
              <a:spcBef>
                <a:spcPts val="1500"/>
              </a:spcBef>
              <a:spcAft>
                <a:spcPts val="0"/>
              </a:spcAft>
              <a:buClr>
                <a:schemeClr val="dk1"/>
              </a:buClr>
              <a:buSzPts val="1100"/>
              <a:buFont typeface="Arial"/>
              <a:buNone/>
            </a:pPr>
            <a:r>
              <a:rPr lang="en-US" sz="1100">
                <a:solidFill>
                  <a:srgbClr val="0D0D0D"/>
                </a:solidFill>
                <a:latin typeface="Arial"/>
                <a:ea typeface="Arial"/>
                <a:cs typeface="Arial"/>
                <a:sym typeface="Arial"/>
              </a:rPr>
              <a:t>Healthcare teams can collaborate with tumor registrars to:</a:t>
            </a:r>
            <a:endParaRPr sz="1100">
              <a:solidFill>
                <a:srgbClr val="0D0D0D"/>
              </a:solidFill>
              <a:latin typeface="Arial"/>
              <a:ea typeface="Arial"/>
              <a:cs typeface="Arial"/>
              <a:sym typeface="Arial"/>
            </a:endParaRPr>
          </a:p>
          <a:p>
            <a:pPr marL="457200" lvl="0" indent="-298450" algn="l" rtl="0">
              <a:lnSpc>
                <a:spcPct val="115000"/>
              </a:lnSpc>
              <a:spcBef>
                <a:spcPts val="2100"/>
              </a:spcBef>
              <a:spcAft>
                <a:spcPts val="0"/>
              </a:spcAft>
              <a:buClr>
                <a:srgbClr val="0D0D0D"/>
              </a:buClr>
              <a:buSzPts val="1100"/>
              <a:buFont typeface="Arial"/>
              <a:buChar char="●"/>
            </a:pPr>
            <a:r>
              <a:rPr lang="en-US" sz="1100">
                <a:solidFill>
                  <a:srgbClr val="0D0D0D"/>
                </a:solidFill>
                <a:latin typeface="Arial"/>
                <a:ea typeface="Arial"/>
                <a:cs typeface="Arial"/>
                <a:sym typeface="Arial"/>
              </a:rPr>
              <a:t>Verify staging information and confirm its accuracy.</a:t>
            </a:r>
            <a:endParaRPr sz="1100">
              <a:solidFill>
                <a:srgbClr val="0D0D0D"/>
              </a:solidFill>
              <a:latin typeface="Arial"/>
              <a:ea typeface="Arial"/>
              <a:cs typeface="Arial"/>
              <a:sym typeface="Arial"/>
            </a:endParaRPr>
          </a:p>
          <a:p>
            <a:pPr marL="457200" lvl="0" indent="-298450" algn="l" rtl="0">
              <a:lnSpc>
                <a:spcPct val="115000"/>
              </a:lnSpc>
              <a:spcBef>
                <a:spcPts val="0"/>
              </a:spcBef>
              <a:spcAft>
                <a:spcPts val="0"/>
              </a:spcAft>
              <a:buClr>
                <a:srgbClr val="0D0D0D"/>
              </a:buClr>
              <a:buSzPts val="1100"/>
              <a:buFont typeface="Arial"/>
              <a:buChar char="●"/>
            </a:pPr>
            <a:r>
              <a:rPr lang="en-US" sz="1100">
                <a:solidFill>
                  <a:srgbClr val="0D0D0D"/>
                </a:solidFill>
                <a:latin typeface="Arial"/>
                <a:ea typeface="Arial"/>
                <a:cs typeface="Arial"/>
                <a:sym typeface="Arial"/>
              </a:rPr>
              <a:t>Access data that may assist in treatment planning and clinical decision-making.</a:t>
            </a:r>
            <a:endParaRPr sz="1100">
              <a:solidFill>
                <a:srgbClr val="0D0D0D"/>
              </a:solidFill>
              <a:latin typeface="Arial"/>
              <a:ea typeface="Arial"/>
              <a:cs typeface="Arial"/>
              <a:sym typeface="Arial"/>
            </a:endParaRPr>
          </a:p>
          <a:p>
            <a:pPr marL="457200" lvl="0" indent="-298450" algn="l" rtl="0">
              <a:lnSpc>
                <a:spcPct val="115000"/>
              </a:lnSpc>
              <a:spcBef>
                <a:spcPts val="0"/>
              </a:spcBef>
              <a:spcAft>
                <a:spcPts val="0"/>
              </a:spcAft>
              <a:buClr>
                <a:srgbClr val="0D0D0D"/>
              </a:buClr>
              <a:buSzPts val="1100"/>
              <a:buFont typeface="Arial"/>
              <a:buChar char="●"/>
            </a:pPr>
            <a:r>
              <a:rPr lang="en-US" sz="1100">
                <a:solidFill>
                  <a:srgbClr val="0D0D0D"/>
                </a:solidFill>
                <a:latin typeface="Arial"/>
                <a:ea typeface="Arial"/>
                <a:cs typeface="Arial"/>
                <a:sym typeface="Arial"/>
              </a:rPr>
              <a:t>Stay informed about the latest staging guidelines and updates.</a:t>
            </a:r>
            <a:endParaRPr sz="1100">
              <a:solidFill>
                <a:srgbClr val="0D0D0D"/>
              </a:solidFill>
              <a:latin typeface="Arial"/>
              <a:ea typeface="Arial"/>
              <a:cs typeface="Arial"/>
              <a:sym typeface="Arial"/>
            </a:endParaRPr>
          </a:p>
          <a:p>
            <a:pPr marL="0" lvl="0" indent="0" algn="l" rtl="0">
              <a:lnSpc>
                <a:spcPct val="115000"/>
              </a:lnSpc>
              <a:spcBef>
                <a:spcPts val="2100"/>
              </a:spcBef>
              <a:spcAft>
                <a:spcPts val="0"/>
              </a:spcAft>
              <a:buClr>
                <a:schemeClr val="dk1"/>
              </a:buClr>
              <a:buSzPts val="1100"/>
              <a:buFont typeface="Arial"/>
              <a:buNone/>
            </a:pPr>
            <a:r>
              <a:rPr lang="en-US" sz="1100">
                <a:solidFill>
                  <a:srgbClr val="0D0D0D"/>
                </a:solidFill>
                <a:latin typeface="Arial"/>
                <a:ea typeface="Arial"/>
                <a:cs typeface="Arial"/>
                <a:sym typeface="Arial"/>
              </a:rPr>
              <a:t>By working closely with tumor registrars, healthcare teams can enhance the quality of cancer care and provide clear, accurate information about their diagnosis and treatment options. This collaborative approach helps in delivering personalized care and improving overall patient outcomes.</a:t>
            </a:r>
            <a:endParaRPr sz="1100">
              <a:solidFill>
                <a:srgbClr val="0D0D0D"/>
              </a:solidFill>
              <a:latin typeface="Arial"/>
              <a:ea typeface="Arial"/>
              <a:cs typeface="Arial"/>
              <a:sym typeface="Arial"/>
            </a:endParaRPr>
          </a:p>
          <a:p>
            <a:pPr marL="0" lvl="0" indent="0" algn="l" rtl="0">
              <a:spcBef>
                <a:spcPts val="1500"/>
              </a:spcBef>
              <a:spcAft>
                <a:spcPts val="0"/>
              </a:spcAft>
              <a:buNone/>
            </a:pPr>
            <a:endParaRPr/>
          </a:p>
        </p:txBody>
      </p:sp>
      <p:sp>
        <p:nvSpPr>
          <p:cNvPr id="512" name="Google Shape;512;g273bf6899fe_0_341: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p3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9" name="Google Shape;519;p31: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lnSpc>
                <a:spcPct val="115000"/>
              </a:lnSpc>
              <a:spcBef>
                <a:spcPts val="1500"/>
              </a:spcBef>
              <a:spcAft>
                <a:spcPts val="0"/>
              </a:spcAft>
              <a:buClr>
                <a:schemeClr val="dk1"/>
              </a:buClr>
              <a:buSzPts val="1100"/>
              <a:buFont typeface="Arial"/>
              <a:buNone/>
            </a:pPr>
            <a:r>
              <a:rPr lang="en-US" sz="1100" b="1">
                <a:solidFill>
                  <a:srgbClr val="0D0D0D"/>
                </a:solidFill>
                <a:latin typeface="Arial"/>
                <a:ea typeface="Arial"/>
                <a:cs typeface="Arial"/>
                <a:sym typeface="Arial"/>
              </a:rPr>
              <a:t>[PERSONALIZED MEDICINE]:</a:t>
            </a:r>
            <a:r>
              <a:rPr lang="en-US" sz="1100">
                <a:solidFill>
                  <a:srgbClr val="0D0D0D"/>
                </a:solidFill>
                <a:latin typeface="Arial"/>
                <a:ea typeface="Arial"/>
                <a:cs typeface="Arial"/>
                <a:sym typeface="Arial"/>
              </a:rPr>
              <a:t> In the past, most people with cancer received the same medicine for the same type of cancer, but people who had the same treatment did not necessarily have the same results or outcomes. Researchers have discovered that genetic testing can identify who may be at higher risk for certain cancers, who might respond better to specific treatments based on their genes or the genetic makeup of their tumor, and how their body might process a particular drug. This means that two people with the same diagnosis and stage might receive different treatments that are best suited for them.</a:t>
            </a:r>
            <a:endParaRPr sz="1100">
              <a:solidFill>
                <a:srgbClr val="0D0D0D"/>
              </a:solidFill>
              <a:latin typeface="Arial"/>
              <a:ea typeface="Arial"/>
              <a:cs typeface="Arial"/>
              <a:sym typeface="Arial"/>
            </a:endParaRPr>
          </a:p>
          <a:p>
            <a:pPr marL="0" lvl="0" indent="0" algn="l" rtl="0">
              <a:lnSpc>
                <a:spcPct val="115000"/>
              </a:lnSpc>
              <a:spcBef>
                <a:spcPts val="1500"/>
              </a:spcBef>
              <a:spcAft>
                <a:spcPts val="0"/>
              </a:spcAft>
              <a:buClr>
                <a:schemeClr val="dk1"/>
              </a:buClr>
              <a:buSzPts val="1100"/>
              <a:buFont typeface="Arial"/>
              <a:buNone/>
            </a:pPr>
            <a:r>
              <a:rPr lang="en-US" sz="1100">
                <a:solidFill>
                  <a:srgbClr val="0D0D0D"/>
                </a:solidFill>
                <a:latin typeface="Arial"/>
                <a:ea typeface="Arial"/>
                <a:cs typeface="Arial"/>
                <a:sym typeface="Arial"/>
              </a:rPr>
              <a:t>These advances have led to what is known as “personalized” or “precision” medicine. Precision medicine uses information about a person’s genes, proteins, and environment to prevent, diagnose, and treat disease. For example, targeted therapy, which we will discuss in more detail in the treatment portion of this presentation, is a strategy of personalized medicine that uses drugs or other substances to precisely identify and attack cancer cells, usually while doing little damage to normal cells.</a:t>
            </a:r>
            <a:endParaRPr sz="1100">
              <a:solidFill>
                <a:srgbClr val="0D0D0D"/>
              </a:solidFill>
              <a:latin typeface="Arial"/>
              <a:ea typeface="Arial"/>
              <a:cs typeface="Arial"/>
              <a:sym typeface="Arial"/>
            </a:endParaRPr>
          </a:p>
          <a:p>
            <a:pPr marL="0" lvl="0" indent="0" algn="l" rtl="0">
              <a:lnSpc>
                <a:spcPct val="115000"/>
              </a:lnSpc>
              <a:spcBef>
                <a:spcPts val="1500"/>
              </a:spcBef>
              <a:spcAft>
                <a:spcPts val="0"/>
              </a:spcAft>
              <a:buClr>
                <a:schemeClr val="dk1"/>
              </a:buClr>
              <a:buSzPts val="1100"/>
              <a:buFont typeface="Arial"/>
              <a:buNone/>
            </a:pPr>
            <a:r>
              <a:rPr lang="en-US" sz="1100">
                <a:solidFill>
                  <a:srgbClr val="0D0D0D"/>
                </a:solidFill>
                <a:latin typeface="Arial"/>
                <a:ea typeface="Arial"/>
                <a:cs typeface="Arial"/>
                <a:sym typeface="Arial"/>
              </a:rPr>
              <a:t>Precision medicine allows doctors to make treatment decisions based on the genetic makeup of a person’s tumor. By examining the DNA of the tumor, they can identify cancer-causing genes and find drugs that target these genes, improving the effectiveness of treatment.</a:t>
            </a:r>
            <a:endParaRPr sz="1300"/>
          </a:p>
          <a:p>
            <a:pPr marL="0" lvl="0" indent="0" algn="l" rtl="0">
              <a:lnSpc>
                <a:spcPct val="100000"/>
              </a:lnSpc>
              <a:spcBef>
                <a:spcPts val="1500"/>
              </a:spcBef>
              <a:spcAft>
                <a:spcPts val="0"/>
              </a:spcAft>
              <a:buSzPts val="1400"/>
              <a:buNone/>
            </a:pPr>
            <a:endParaRPr b="1">
              <a:solidFill>
                <a:srgbClr val="CC0000"/>
              </a:solidFill>
            </a:endParaRPr>
          </a:p>
        </p:txBody>
      </p:sp>
      <p:sp>
        <p:nvSpPr>
          <p:cNvPr id="520" name="Google Shape;520;p31: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 name="Google Shape;65;p6: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Let’s begin with learning what cancer is and how it affects the body. There are more than 100 different types of cancer that can begin almost anywhere in the body. Let’s take a look at this visual explanation.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sz="1100" u="sng">
                <a:solidFill>
                  <a:schemeClr val="hlink"/>
                </a:solidFill>
                <a:latin typeface="Arial"/>
                <a:ea typeface="Arial"/>
                <a:cs typeface="Arial"/>
                <a:sym typeface="Arial"/>
                <a:hlinkClick r:id="rId3"/>
              </a:rPr>
              <a:t>3D Medical Animation - What is Cancer? (youtube.com)</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66" name="Google Shape;66;p6: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273c1b78f12_0_3:notes"/>
          <p:cNvSpPr>
            <a:spLocks noGrp="1" noRot="1" noChangeAspect="1"/>
          </p:cNvSpPr>
          <p:nvPr>
            <p:ph type="sldImg" idx="2"/>
          </p:nvPr>
        </p:nvSpPr>
        <p:spPr>
          <a:xfrm>
            <a:off x="1181100" y="696913"/>
            <a:ext cx="46482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7" name="Google Shape;527;g273c1b78f12_0_3: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lnSpc>
                <a:spcPct val="115000"/>
              </a:lnSpc>
              <a:spcBef>
                <a:spcPts val="1500"/>
              </a:spcBef>
              <a:spcAft>
                <a:spcPts val="0"/>
              </a:spcAft>
              <a:buNone/>
            </a:pPr>
            <a:r>
              <a:rPr lang="en-US" sz="1100" b="1">
                <a:solidFill>
                  <a:srgbClr val="0D0D0D"/>
                </a:solidFill>
                <a:latin typeface="Arial"/>
                <a:ea typeface="Arial"/>
                <a:cs typeface="Arial"/>
                <a:sym typeface="Arial"/>
              </a:rPr>
              <a:t>[GENETICS V GENOMICS]:</a:t>
            </a:r>
            <a:r>
              <a:rPr lang="en-US" sz="1100">
                <a:solidFill>
                  <a:srgbClr val="0D0D0D"/>
                </a:solidFill>
                <a:latin typeface="Arial"/>
                <a:ea typeface="Arial"/>
                <a:cs typeface="Arial"/>
                <a:sym typeface="Arial"/>
              </a:rPr>
              <a:t> </a:t>
            </a:r>
            <a:endParaRPr sz="1100">
              <a:solidFill>
                <a:srgbClr val="0D0D0D"/>
              </a:solidFill>
              <a:latin typeface="Arial"/>
              <a:ea typeface="Arial"/>
              <a:cs typeface="Arial"/>
              <a:sym typeface="Arial"/>
            </a:endParaRPr>
          </a:p>
          <a:p>
            <a:pPr marL="0" lvl="0" indent="0" algn="l" rtl="0">
              <a:lnSpc>
                <a:spcPct val="115000"/>
              </a:lnSpc>
              <a:spcBef>
                <a:spcPts val="1500"/>
              </a:spcBef>
              <a:spcAft>
                <a:spcPts val="1500"/>
              </a:spcAft>
              <a:buClr>
                <a:schemeClr val="dk1"/>
              </a:buClr>
              <a:buSzPts val="1100"/>
              <a:buFont typeface="Arial"/>
              <a:buNone/>
            </a:pPr>
            <a:r>
              <a:rPr lang="en-US" sz="1100">
                <a:solidFill>
                  <a:srgbClr val="0D0D0D"/>
                </a:solidFill>
                <a:latin typeface="Arial"/>
                <a:ea typeface="Arial"/>
                <a:cs typeface="Arial"/>
                <a:sym typeface="Arial"/>
              </a:rPr>
              <a:t>It’s important to distinguish between genetics and genomics when discussing personalized or precision medicine. Genetics refers to the study of DNA, focusing on inherited traits and predispositions to certain diseases. Genomics pertains to the analysis of the tumor's DNA, specifically identifying mutations that cause the cells to become cancerous. By examining these mutations, genomics can provide insights that guide treatment decisions, helping to tailor therapies that target the genetic abnormalities of the tumor.</a:t>
            </a:r>
            <a:endParaRPr/>
          </a:p>
        </p:txBody>
      </p:sp>
      <p:sp>
        <p:nvSpPr>
          <p:cNvPr id="528" name="Google Shape;528;g273c1b78f12_0_3: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p3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6" name="Google Shape;536;p32: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lnSpc>
                <a:spcPct val="115000"/>
              </a:lnSpc>
              <a:spcBef>
                <a:spcPts val="1500"/>
              </a:spcBef>
              <a:spcAft>
                <a:spcPts val="0"/>
              </a:spcAft>
              <a:buClr>
                <a:schemeClr val="dk1"/>
              </a:buClr>
              <a:buSzPts val="1100"/>
              <a:buFont typeface="Arial"/>
              <a:buNone/>
            </a:pPr>
            <a:r>
              <a:rPr lang="en-US" sz="1100" b="1">
                <a:solidFill>
                  <a:srgbClr val="0D0D0D"/>
                </a:solidFill>
                <a:latin typeface="Arial"/>
                <a:ea typeface="Arial"/>
                <a:cs typeface="Arial"/>
                <a:sym typeface="Arial"/>
              </a:rPr>
              <a:t>[HOW ARE GENETICS TESTS USED]:</a:t>
            </a:r>
            <a:r>
              <a:rPr lang="en-US" sz="1100">
                <a:solidFill>
                  <a:srgbClr val="0D0D0D"/>
                </a:solidFill>
                <a:latin typeface="Arial"/>
                <a:ea typeface="Arial"/>
                <a:cs typeface="Arial"/>
                <a:sym typeface="Arial"/>
              </a:rPr>
              <a:t> Genetic mutations play a role in how cancers start. Most mutations occur during a person’s lifetime, but some can be inherited from a person’s parents. Based on a person’s family and personal history of cancer and the characteristics of the tumor, they may be referred to a genetic counselor to discuss if genetic testing is appropriate. </a:t>
            </a:r>
            <a:endParaRPr sz="1100">
              <a:solidFill>
                <a:srgbClr val="0D0D0D"/>
              </a:solidFill>
              <a:latin typeface="Arial"/>
              <a:ea typeface="Arial"/>
              <a:cs typeface="Arial"/>
              <a:sym typeface="Arial"/>
            </a:endParaRPr>
          </a:p>
          <a:p>
            <a:pPr marL="0" lvl="0" indent="0" algn="l" rtl="0">
              <a:lnSpc>
                <a:spcPct val="115000"/>
              </a:lnSpc>
              <a:spcBef>
                <a:spcPts val="1500"/>
              </a:spcBef>
              <a:spcAft>
                <a:spcPts val="0"/>
              </a:spcAft>
              <a:buClr>
                <a:schemeClr val="dk1"/>
              </a:buClr>
              <a:buSzPts val="1100"/>
              <a:buFont typeface="Arial"/>
              <a:buNone/>
            </a:pPr>
            <a:r>
              <a:rPr lang="en-US" sz="1100">
                <a:solidFill>
                  <a:srgbClr val="0D0D0D"/>
                </a:solidFill>
                <a:latin typeface="Arial"/>
                <a:ea typeface="Arial"/>
                <a:cs typeface="Arial"/>
                <a:sym typeface="Arial"/>
              </a:rPr>
              <a:t>For example, if a young woman is diagnosed with breast cancer and their mother and aunt were also diagnosed with breast cancer at a young age, the doctor may order genetic testing or refer her to a genetic counselor. If they find a hereditary genetic mutation, such as BRCA1 or BRCA2, that person may be at increased risk for a recurrence or ovarian cancer. This information helps the care team determine the best treatment for optimal outcomes and assists family members in making decisions about their own risk.</a:t>
            </a:r>
            <a:endParaRPr sz="1100">
              <a:solidFill>
                <a:srgbClr val="0D0D0D"/>
              </a:solidFill>
              <a:latin typeface="Arial"/>
              <a:ea typeface="Arial"/>
              <a:cs typeface="Arial"/>
              <a:sym typeface="Arial"/>
            </a:endParaRPr>
          </a:p>
          <a:p>
            <a:pPr marL="0" lvl="0" indent="0" algn="l" rtl="0">
              <a:lnSpc>
                <a:spcPct val="115000"/>
              </a:lnSpc>
              <a:spcBef>
                <a:spcPts val="2100"/>
              </a:spcBef>
              <a:spcAft>
                <a:spcPts val="2100"/>
              </a:spcAft>
              <a:buClr>
                <a:schemeClr val="dk1"/>
              </a:buClr>
              <a:buSzPts val="1100"/>
              <a:buFont typeface="Arial"/>
              <a:buNone/>
            </a:pPr>
            <a:endParaRPr/>
          </a:p>
        </p:txBody>
      </p:sp>
      <p:sp>
        <p:nvSpPr>
          <p:cNvPr id="537" name="Google Shape;537;p32: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p3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4" name="Google Shape;544;p34: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sz="1100" b="1">
                <a:solidFill>
                  <a:srgbClr val="0D0D0D"/>
                </a:solidFill>
                <a:latin typeface="Arial"/>
                <a:ea typeface="Arial"/>
                <a:cs typeface="Arial"/>
                <a:sym typeface="Arial"/>
              </a:rPr>
              <a:t>[CANCER TREATMENT]:</a:t>
            </a:r>
            <a:r>
              <a:rPr lang="en-US" sz="1100">
                <a:solidFill>
                  <a:srgbClr val="0D0D0D"/>
                </a:solidFill>
                <a:latin typeface="Arial"/>
                <a:ea typeface="Arial"/>
                <a:cs typeface="Arial"/>
                <a:sym typeface="Arial"/>
              </a:rPr>
              <a:t> Now that we’ve discussed how genetic mutations contribute to cancer development, the role of genetic counseling, and how cancer is prevented, found, and diagnosed, let’s move on to explore the various ways cancer can be treated.</a:t>
            </a:r>
            <a:endParaRPr sz="1100">
              <a:solidFill>
                <a:srgbClr val="0D0D0D"/>
              </a:solidFill>
              <a:latin typeface="Arial"/>
              <a:ea typeface="Arial"/>
              <a:cs typeface="Arial"/>
              <a:sym typeface="Arial"/>
            </a:endParaRPr>
          </a:p>
          <a:p>
            <a:pPr marL="0" lvl="0" indent="0" algn="l" rtl="0">
              <a:lnSpc>
                <a:spcPct val="115000"/>
              </a:lnSpc>
              <a:spcBef>
                <a:spcPts val="1500"/>
              </a:spcBef>
              <a:spcAft>
                <a:spcPts val="1500"/>
              </a:spcAft>
              <a:buClr>
                <a:schemeClr val="dk1"/>
              </a:buClr>
              <a:buSzPts val="1100"/>
              <a:buFont typeface="Arial"/>
              <a:buNone/>
            </a:pPr>
            <a:r>
              <a:rPr lang="en-US" sz="1100">
                <a:solidFill>
                  <a:srgbClr val="0D0D0D"/>
                </a:solidFill>
                <a:latin typeface="Arial"/>
                <a:ea typeface="Arial"/>
                <a:cs typeface="Arial"/>
                <a:sym typeface="Arial"/>
              </a:rPr>
              <a:t>Cancer treatment depends on the type and stage of cancer. Treatment options include surgery, radiation, chemotherapy, targeted therapy, immunotherapy, hormone therapy, and other methods. Often, treatments are combined. For instance, some tumors are surgically removed, followed by radiation or chemotherapy to kill remaining cancer cells. Sometimes, radiation or chemotherapy is used before surgery to shrink a tumor. It's important to note that not all cancers can be completely eradicated. In some cases, treatments are used to ease a person’s symptoms or suffering, known as palliative care. </a:t>
            </a:r>
            <a:endParaRPr/>
          </a:p>
        </p:txBody>
      </p:sp>
      <p:sp>
        <p:nvSpPr>
          <p:cNvPr id="545" name="Google Shape;545;p34: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2e828e09954_2_73:notes"/>
          <p:cNvSpPr>
            <a:spLocks noGrp="1" noRot="1" noChangeAspect="1"/>
          </p:cNvSpPr>
          <p:nvPr>
            <p:ph type="sldImg" idx="2"/>
          </p:nvPr>
        </p:nvSpPr>
        <p:spPr>
          <a:xfrm>
            <a:off x="1181100" y="696913"/>
            <a:ext cx="46482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3" name="Google Shape;553;g2e828e09954_2_73: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sz="1100">
                <a:solidFill>
                  <a:srgbClr val="0D0D0D"/>
                </a:solidFill>
                <a:latin typeface="Arial"/>
                <a:ea typeface="Arial"/>
                <a:cs typeface="Arial"/>
                <a:sym typeface="Arial"/>
              </a:rPr>
              <a:t>[</a:t>
            </a:r>
            <a:r>
              <a:rPr lang="en-US" sz="1100" b="1">
                <a:solidFill>
                  <a:srgbClr val="0D0D0D"/>
                </a:solidFill>
                <a:latin typeface="Arial"/>
                <a:ea typeface="Arial"/>
                <a:cs typeface="Arial"/>
                <a:sym typeface="Arial"/>
              </a:rPr>
              <a:t>SURGERY]: </a:t>
            </a:r>
            <a:r>
              <a:rPr lang="en-US" sz="1100">
                <a:solidFill>
                  <a:srgbClr val="0D0D0D"/>
                </a:solidFill>
                <a:latin typeface="Arial"/>
                <a:ea typeface="Arial"/>
                <a:cs typeface="Arial"/>
                <a:sym typeface="Arial"/>
              </a:rPr>
              <a:t>Surgery is a key treatment option for cancer, involving an operation to remove a tumor. There are several types of surgeries, each suited to different situations.</a:t>
            </a:r>
            <a:endParaRPr sz="1100">
              <a:solidFill>
                <a:srgbClr val="0D0D0D"/>
              </a:solidFill>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US" sz="1100">
                <a:solidFill>
                  <a:srgbClr val="0D0D0D"/>
                </a:solidFill>
                <a:latin typeface="Arial"/>
                <a:ea typeface="Arial"/>
                <a:cs typeface="Arial"/>
                <a:sym typeface="Arial"/>
              </a:rPr>
              <a:t>One type is aimed at removing the entire tumor, which is effective when cancer is contained in one area, allowing complete removal.</a:t>
            </a:r>
            <a:endParaRPr sz="1100">
              <a:solidFill>
                <a:srgbClr val="0D0D0D"/>
              </a:solidFill>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US" sz="1100">
                <a:solidFill>
                  <a:srgbClr val="0D0D0D"/>
                </a:solidFill>
                <a:latin typeface="Arial"/>
                <a:ea typeface="Arial"/>
                <a:cs typeface="Arial"/>
                <a:sym typeface="Arial"/>
              </a:rPr>
              <a:t>Another type is debulking surgery, where only part of the tumor is removed. This approach is used when removing the entire tumor might damage an organ or other parts of the body. By removing a portion, other treatments like chemotherapy or radiation can work more effectively.</a:t>
            </a:r>
            <a:endParaRPr sz="1100">
              <a:solidFill>
                <a:srgbClr val="0D0D0D"/>
              </a:solidFill>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US" sz="1100">
                <a:solidFill>
                  <a:srgbClr val="0D0D0D"/>
                </a:solidFill>
                <a:latin typeface="Arial"/>
                <a:ea typeface="Arial"/>
                <a:cs typeface="Arial"/>
                <a:sym typeface="Arial"/>
              </a:rPr>
              <a:t>Surgery can also be used to ease symptoms, such as when a tumor is causing pain or pressure, improving the patient's quality of life.</a:t>
            </a:r>
            <a:endParaRPr sz="1100">
              <a:solidFill>
                <a:srgbClr val="0D0D0D"/>
              </a:solidFill>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US" sz="1100">
                <a:solidFill>
                  <a:srgbClr val="0D0D0D"/>
                </a:solidFill>
                <a:latin typeface="Arial"/>
                <a:ea typeface="Arial"/>
                <a:cs typeface="Arial"/>
                <a:sym typeface="Arial"/>
              </a:rPr>
              <a:t>There are two main surgical techniques: open surgery and minimally invasive surgery. Open surgery involves making one large cut to remove the tumor, some healthy tissue, and possibly nearby lymph nodes. Minimally invasive surgery, however, uses a few small cuts instead of one large one. A laparoscope, a long, thin tube with a tiny camera, is inserted through one of these small cuts. The camera projects images onto a monitor, allowing the surgeon to see inside the body and use special tools to remove the tumor and some healthy tissue. This technique generally means less recovery time.</a:t>
            </a:r>
            <a:endParaRPr sz="1100">
              <a:solidFill>
                <a:srgbClr val="0D0D0D"/>
              </a:solidFill>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endParaRPr sz="1100">
              <a:solidFill>
                <a:srgbClr val="0D0D0D"/>
              </a:solidFill>
              <a:latin typeface="Arial"/>
              <a:ea typeface="Arial"/>
              <a:cs typeface="Arial"/>
              <a:sym typeface="Arial"/>
            </a:endParaRPr>
          </a:p>
          <a:p>
            <a:pPr marL="0" lvl="0" indent="0" algn="l" rtl="0">
              <a:lnSpc>
                <a:spcPct val="115000"/>
              </a:lnSpc>
              <a:spcBef>
                <a:spcPts val="1500"/>
              </a:spcBef>
              <a:spcAft>
                <a:spcPts val="1500"/>
              </a:spcAft>
              <a:buClr>
                <a:schemeClr val="dk1"/>
              </a:buClr>
              <a:buSzPts val="1100"/>
              <a:buFont typeface="Arial"/>
              <a:buNone/>
            </a:pPr>
            <a:endParaRPr sz="1100">
              <a:solidFill>
                <a:srgbClr val="0D0D0D"/>
              </a:solidFill>
              <a:highlight>
                <a:schemeClr val="lt1"/>
              </a:highlight>
              <a:latin typeface="Arial"/>
              <a:ea typeface="Arial"/>
              <a:cs typeface="Arial"/>
              <a:sym typeface="Arial"/>
            </a:endParaRPr>
          </a:p>
        </p:txBody>
      </p:sp>
      <p:sp>
        <p:nvSpPr>
          <p:cNvPr id="554" name="Google Shape;554;g2e828e09954_2_73: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2eccb946f66_0_31:notes"/>
          <p:cNvSpPr>
            <a:spLocks noGrp="1" noRot="1" noChangeAspect="1"/>
          </p:cNvSpPr>
          <p:nvPr>
            <p:ph type="sldImg" idx="2"/>
          </p:nvPr>
        </p:nvSpPr>
        <p:spPr>
          <a:xfrm>
            <a:off x="1181100" y="696913"/>
            <a:ext cx="46482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1" name="Google Shape;561;g2eccb946f66_0_31: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sz="1100">
                <a:solidFill>
                  <a:srgbClr val="0D0D0D"/>
                </a:solidFill>
                <a:latin typeface="Arial"/>
                <a:ea typeface="Arial"/>
                <a:cs typeface="Arial"/>
                <a:sym typeface="Arial"/>
              </a:rPr>
              <a:t>Additionally, the terms 'neo-adjuvant' and 'adjuvant' treatments are important. Neo-adjuvant treatment is given before the main treatment, typically to shrink a tumor before surgery, involving various therapies depending on the cancer type and treatment plan. Adjuvant treatment is additional therapy given after the primary treatment, usually surgery, to lower the risk of cancer returning. This can include various therapies tailored to the individual’s needs. Almost any treatment can be administered before or after surgery, based on the specific requirements of the case.</a:t>
            </a:r>
            <a:endParaRPr sz="1100">
              <a:solidFill>
                <a:srgbClr val="0D0D0D"/>
              </a:solidFill>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US" sz="1100">
                <a:solidFill>
                  <a:srgbClr val="0D0D0D"/>
                </a:solidFill>
                <a:latin typeface="Arial"/>
                <a:ea typeface="Arial"/>
                <a:cs typeface="Arial"/>
                <a:sym typeface="Arial"/>
              </a:rPr>
              <a:t>In summary, surgery can involve removing the entire tumor, debulking a tumor, or easing symptoms. With advancements in surgical techniques, patients have more options and generally quicker recoveries. The use of neo-adjuvant and adjuvant treatments can enhance the effectiveness of surgery.</a:t>
            </a:r>
            <a:endParaRPr sz="1100">
              <a:solidFill>
                <a:srgbClr val="0D0D0D"/>
              </a:solidFill>
              <a:latin typeface="Arial"/>
              <a:ea typeface="Arial"/>
              <a:cs typeface="Arial"/>
              <a:sym typeface="Arial"/>
            </a:endParaRPr>
          </a:p>
          <a:p>
            <a:pPr marL="0" lvl="0" indent="0" algn="l" rtl="0">
              <a:spcBef>
                <a:spcPts val="1200"/>
              </a:spcBef>
              <a:spcAft>
                <a:spcPts val="0"/>
              </a:spcAft>
              <a:buNone/>
            </a:pPr>
            <a:endParaRPr/>
          </a:p>
        </p:txBody>
      </p:sp>
      <p:sp>
        <p:nvSpPr>
          <p:cNvPr id="562" name="Google Shape;562;g2eccb946f66_0_31: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p3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8" name="Google Shape;568;p35: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lnSpc>
                <a:spcPct val="115000"/>
              </a:lnSpc>
              <a:spcBef>
                <a:spcPts val="1500"/>
              </a:spcBef>
              <a:spcAft>
                <a:spcPts val="1500"/>
              </a:spcAft>
              <a:buClr>
                <a:schemeClr val="dk1"/>
              </a:buClr>
              <a:buSzPts val="1100"/>
              <a:buFont typeface="Arial"/>
              <a:buNone/>
            </a:pPr>
            <a:r>
              <a:rPr lang="en-US" sz="1100" b="1" dirty="0">
                <a:solidFill>
                  <a:srgbClr val="0D0D0D"/>
                </a:solidFill>
                <a:latin typeface="Arial"/>
                <a:ea typeface="Arial"/>
                <a:cs typeface="Arial"/>
                <a:sym typeface="Arial"/>
              </a:rPr>
              <a:t>[RADIATION]: </a:t>
            </a:r>
            <a:r>
              <a:rPr lang="en-US" sz="1100" dirty="0">
                <a:solidFill>
                  <a:srgbClr val="0D0D0D"/>
                </a:solidFill>
                <a:latin typeface="Arial"/>
                <a:ea typeface="Arial"/>
                <a:cs typeface="Arial"/>
                <a:sym typeface="Arial"/>
              </a:rPr>
              <a:t>Radiation therapy uses high-energy radiation to shrink tumors and kill cancer cells. However, radiation can also damage normal cells, leading to side effects such as swelling, skin changes, and fatigue. Radiation can be delivered in several ways: it can be beamed at the cancer from a machine outside the body, as shown in the picture here; it can also be swallowed, injected, or placed near the tumor as a radioactive "seed."</a:t>
            </a:r>
            <a:endParaRPr sz="1100" dirty="0">
              <a:latin typeface="Arial"/>
              <a:ea typeface="Arial"/>
              <a:cs typeface="Arial"/>
              <a:sym typeface="Arial"/>
            </a:endParaRPr>
          </a:p>
        </p:txBody>
      </p:sp>
      <p:sp>
        <p:nvSpPr>
          <p:cNvPr id="569" name="Google Shape;569;p35: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p3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8" name="Google Shape;578;p36: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lnSpc>
                <a:spcPct val="115000"/>
              </a:lnSpc>
              <a:spcBef>
                <a:spcPts val="1500"/>
              </a:spcBef>
              <a:spcAft>
                <a:spcPts val="1500"/>
              </a:spcAft>
              <a:buSzPts val="1100"/>
              <a:buNone/>
            </a:pPr>
            <a:r>
              <a:rPr lang="en-US" sz="1100" b="1">
                <a:solidFill>
                  <a:srgbClr val="0D0D0D"/>
                </a:solidFill>
                <a:latin typeface="Arial"/>
                <a:ea typeface="Arial"/>
                <a:cs typeface="Arial"/>
                <a:sym typeface="Arial"/>
              </a:rPr>
              <a:t>[CHEMOTHERAPY]: </a:t>
            </a:r>
            <a:r>
              <a:rPr lang="en-US" sz="1100">
                <a:solidFill>
                  <a:srgbClr val="0D0D0D"/>
                </a:solidFill>
                <a:latin typeface="Arial"/>
                <a:ea typeface="Arial"/>
                <a:cs typeface="Arial"/>
                <a:sym typeface="Arial"/>
              </a:rPr>
              <a:t>Chemotherapy is a type of treatment that includes drugs that can either kill cancer cells or slow or stop them from growing. However, chemotherapy can also harm healthy cells. Side effects vary for different people depending on the type and amount of drug received. Chemotherapy can be administered in several ways: orally as a pill or liquid, injected as a shot, applied on the skin as a cream, or given through a needle in a vein or artery. There are many possible side effects, which we will discuss later in this lesson.</a:t>
            </a:r>
            <a:endParaRPr sz="1100">
              <a:solidFill>
                <a:srgbClr val="0D0D0D"/>
              </a:solidFill>
              <a:latin typeface="Arial"/>
              <a:ea typeface="Arial"/>
              <a:cs typeface="Arial"/>
              <a:sym typeface="Arial"/>
            </a:endParaRPr>
          </a:p>
        </p:txBody>
      </p:sp>
      <p:sp>
        <p:nvSpPr>
          <p:cNvPr id="579" name="Google Shape;579;p36: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p3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7" name="Google Shape;587;p38: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lnSpc>
                <a:spcPct val="115000"/>
              </a:lnSpc>
              <a:spcBef>
                <a:spcPts val="1500"/>
              </a:spcBef>
              <a:spcAft>
                <a:spcPts val="0"/>
              </a:spcAft>
              <a:buClr>
                <a:schemeClr val="dk1"/>
              </a:buClr>
              <a:buSzPts val="1100"/>
              <a:buFont typeface="Arial"/>
              <a:buNone/>
            </a:pPr>
            <a:r>
              <a:rPr lang="en-US" sz="1100" b="1" dirty="0">
                <a:solidFill>
                  <a:srgbClr val="0D0D0D"/>
                </a:solidFill>
                <a:latin typeface="Arial"/>
                <a:ea typeface="Arial"/>
                <a:cs typeface="Arial"/>
                <a:sym typeface="Arial"/>
              </a:rPr>
              <a:t>[TARGETED THERAPY]: </a:t>
            </a:r>
            <a:r>
              <a:rPr lang="en-US" sz="1100" dirty="0">
                <a:solidFill>
                  <a:srgbClr val="0D0D0D"/>
                </a:solidFill>
                <a:latin typeface="Arial"/>
                <a:ea typeface="Arial"/>
                <a:cs typeface="Arial"/>
                <a:sym typeface="Arial"/>
              </a:rPr>
              <a:t>Targeted therapies treat cancer by targeting specific molecules that control how cancer cells grow, divide, and spread. These therapies are sometimes called “molecularly targeted drugs” or “precision medicines.”</a:t>
            </a:r>
            <a:endParaRPr sz="1100" dirty="0">
              <a:solidFill>
                <a:srgbClr val="0D0D0D"/>
              </a:solidFill>
              <a:latin typeface="Arial"/>
              <a:ea typeface="Arial"/>
              <a:cs typeface="Arial"/>
              <a:sym typeface="Arial"/>
            </a:endParaRPr>
          </a:p>
          <a:p>
            <a:pPr marL="0" lvl="0" indent="0" algn="l" rtl="0">
              <a:lnSpc>
                <a:spcPct val="115000"/>
              </a:lnSpc>
              <a:spcBef>
                <a:spcPts val="1500"/>
              </a:spcBef>
              <a:spcAft>
                <a:spcPts val="0"/>
              </a:spcAft>
              <a:buClr>
                <a:schemeClr val="dk1"/>
              </a:buClr>
              <a:buSzPts val="1100"/>
              <a:buFont typeface="Arial"/>
              <a:buNone/>
            </a:pPr>
            <a:r>
              <a:rPr lang="en-US" sz="1100" dirty="0">
                <a:solidFill>
                  <a:srgbClr val="0D0D0D"/>
                </a:solidFill>
                <a:latin typeface="Arial"/>
                <a:ea typeface="Arial"/>
                <a:cs typeface="Arial"/>
                <a:sym typeface="Arial"/>
              </a:rPr>
              <a:t>Usually, a sample of the tumor tissue is tested to see if any known targets are present in that particular tumor. If so, the person may be a candidate for targeted therapy.</a:t>
            </a:r>
            <a:endParaRPr sz="1100" dirty="0">
              <a:solidFill>
                <a:srgbClr val="0D0D0D"/>
              </a:solidFill>
              <a:latin typeface="Arial"/>
              <a:ea typeface="Arial"/>
              <a:cs typeface="Arial"/>
              <a:sym typeface="Arial"/>
            </a:endParaRPr>
          </a:p>
          <a:p>
            <a:pPr marL="0" lvl="0" indent="0" algn="l" rtl="0">
              <a:lnSpc>
                <a:spcPct val="115000"/>
              </a:lnSpc>
              <a:spcBef>
                <a:spcPts val="1500"/>
              </a:spcBef>
              <a:spcAft>
                <a:spcPts val="0"/>
              </a:spcAft>
              <a:buClr>
                <a:schemeClr val="dk1"/>
              </a:buClr>
              <a:buSzPts val="1100"/>
              <a:buFont typeface="Arial"/>
              <a:buNone/>
            </a:pPr>
            <a:r>
              <a:rPr lang="en-US" sz="1100" dirty="0">
                <a:solidFill>
                  <a:srgbClr val="0D0D0D"/>
                </a:solidFill>
                <a:latin typeface="Arial"/>
                <a:ea typeface="Arial"/>
                <a:cs typeface="Arial"/>
                <a:sym typeface="Arial"/>
              </a:rPr>
              <a:t>Standard chemotherapy drugs act against all rapidly dividing cells, both normal and cancerous. In contrast, targeted therapies act specifically on cancer-associated targets. However, targeted therapies can also have side effects, depending on the drug.</a:t>
            </a:r>
            <a:endParaRPr sz="1100" dirty="0">
              <a:solidFill>
                <a:srgbClr val="0D0D0D"/>
              </a:solidFill>
              <a:latin typeface="Arial"/>
              <a:ea typeface="Arial"/>
              <a:cs typeface="Arial"/>
              <a:sym typeface="Arial"/>
            </a:endParaRPr>
          </a:p>
          <a:p>
            <a:pPr marL="0" lvl="0" indent="0" algn="l" rtl="0">
              <a:lnSpc>
                <a:spcPct val="115000"/>
              </a:lnSpc>
              <a:spcBef>
                <a:spcPts val="1500"/>
              </a:spcBef>
              <a:spcAft>
                <a:spcPts val="1500"/>
              </a:spcAft>
              <a:buClr>
                <a:schemeClr val="dk1"/>
              </a:buClr>
              <a:buSzPts val="1100"/>
              <a:buFont typeface="Arial"/>
              <a:buNone/>
            </a:pPr>
            <a:r>
              <a:rPr lang="en-US" sz="1100" dirty="0">
                <a:solidFill>
                  <a:srgbClr val="0D0D0D"/>
                </a:solidFill>
                <a:latin typeface="Arial"/>
                <a:ea typeface="Arial"/>
                <a:cs typeface="Arial"/>
                <a:sym typeface="Arial"/>
              </a:rPr>
              <a:t>There are many types of targeted therapies approved for different types of cancer, including angiogenesis inhibitors (which block the blood supply to the tumor) and monoclonal antibodies (which deliver toxic molecules to cause the cancer cells to die).</a:t>
            </a:r>
            <a:endParaRPr dirty="0"/>
          </a:p>
        </p:txBody>
      </p:sp>
      <p:sp>
        <p:nvSpPr>
          <p:cNvPr id="588" name="Google Shape;588;p38: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p6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5" name="Google Shape;595;p60: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lnSpc>
                <a:spcPct val="115000"/>
              </a:lnSpc>
              <a:spcBef>
                <a:spcPts val="1500"/>
              </a:spcBef>
              <a:spcAft>
                <a:spcPts val="1500"/>
              </a:spcAft>
              <a:buClr>
                <a:schemeClr val="dk1"/>
              </a:buClr>
              <a:buSzPts val="1100"/>
              <a:buFont typeface="Arial"/>
              <a:buNone/>
            </a:pPr>
            <a:r>
              <a:rPr lang="en-US" sz="1100" dirty="0">
                <a:solidFill>
                  <a:srgbClr val="0D0D0D"/>
                </a:solidFill>
                <a:latin typeface="Arial"/>
                <a:ea typeface="Arial"/>
                <a:cs typeface="Arial"/>
                <a:sym typeface="Arial"/>
              </a:rPr>
              <a:t>[</a:t>
            </a:r>
            <a:r>
              <a:rPr lang="en-US" sz="1100" b="1" dirty="0">
                <a:solidFill>
                  <a:srgbClr val="0D0D0D"/>
                </a:solidFill>
                <a:latin typeface="Arial"/>
                <a:ea typeface="Arial"/>
                <a:cs typeface="Arial"/>
                <a:sym typeface="Arial"/>
              </a:rPr>
              <a:t>IMMUNOTHERAPY]: </a:t>
            </a:r>
            <a:r>
              <a:rPr lang="en-US" sz="1100" dirty="0">
                <a:solidFill>
                  <a:srgbClr val="0D0D0D"/>
                </a:solidFill>
                <a:latin typeface="Arial"/>
                <a:ea typeface="Arial"/>
                <a:cs typeface="Arial"/>
                <a:sym typeface="Arial"/>
              </a:rPr>
              <a:t>Immunotherapy is a type of cancer treatment that helps your immune system fight cancer. The immune system helps your body fight infections and other diseases. Immunotherapy can work in several ways: by stimulating your immune system to work harder or smarter to attack cancer cells or by providing your immune system with components, such as man-made immune system proteins. This type of treatment can be particularly effective for certain types of cancer and can be used alone or in combination with other cancer treatments. Immunotherapy can help control cancer growth, relieve symptoms, and enhance the body’s natural defenses against cancer cells.</a:t>
            </a:r>
            <a:r>
              <a:rPr lang="en-US" dirty="0">
                <a:solidFill>
                  <a:srgbClr val="0D0D0D"/>
                </a:solidFill>
                <a:latin typeface="Roboto"/>
                <a:ea typeface="Roboto"/>
                <a:cs typeface="Roboto"/>
                <a:sym typeface="Roboto"/>
              </a:rPr>
              <a:t>​ </a:t>
            </a:r>
            <a:endParaRPr dirty="0">
              <a:solidFill>
                <a:srgbClr val="0D0D0D"/>
              </a:solidFill>
              <a:latin typeface="Roboto"/>
              <a:ea typeface="Roboto"/>
              <a:cs typeface="Roboto"/>
              <a:sym typeface="Roboto"/>
            </a:endParaRPr>
          </a:p>
        </p:txBody>
      </p:sp>
      <p:sp>
        <p:nvSpPr>
          <p:cNvPr id="596" name="Google Shape;596;p60: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p3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3" name="Google Shape;603;p39: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lnSpc>
                <a:spcPct val="115000"/>
              </a:lnSpc>
              <a:spcBef>
                <a:spcPts val="1500"/>
              </a:spcBef>
              <a:spcAft>
                <a:spcPts val="0"/>
              </a:spcAft>
              <a:buClr>
                <a:schemeClr val="dk1"/>
              </a:buClr>
              <a:buSzPts val="1100"/>
              <a:buFont typeface="Arial"/>
              <a:buNone/>
            </a:pPr>
            <a:r>
              <a:rPr lang="en-US" sz="1100" b="1" dirty="0">
                <a:solidFill>
                  <a:srgbClr val="0D0D0D"/>
                </a:solidFill>
                <a:latin typeface="Arial"/>
                <a:ea typeface="Arial"/>
                <a:cs typeface="Arial"/>
                <a:sym typeface="Arial"/>
              </a:rPr>
              <a:t>[HORMONE THERAPY]: </a:t>
            </a:r>
            <a:r>
              <a:rPr lang="en-US" sz="1100" dirty="0">
                <a:solidFill>
                  <a:srgbClr val="0D0D0D"/>
                </a:solidFill>
                <a:latin typeface="Arial"/>
                <a:ea typeface="Arial"/>
                <a:cs typeface="Arial"/>
                <a:sym typeface="Arial"/>
              </a:rPr>
              <a:t>Hormones, which naturally occur in our bodies, can help some cancers grow, such as certain types of breast and prostate cancers. Hormone therapy is used to stop or slow the growth of these cancers. It may also be used to prevent breast cancer in </a:t>
            </a:r>
            <a:r>
              <a:rPr lang="en-US" sz="1100" b="1" dirty="0">
                <a:solidFill>
                  <a:srgbClr val="0D0D0D"/>
                </a:solidFill>
                <a:latin typeface="Arial"/>
                <a:ea typeface="Arial"/>
                <a:cs typeface="Arial"/>
                <a:sym typeface="Arial"/>
              </a:rPr>
              <a:t>people</a:t>
            </a:r>
            <a:r>
              <a:rPr lang="en-US" sz="1100" dirty="0">
                <a:solidFill>
                  <a:srgbClr val="0D0D0D"/>
                </a:solidFill>
                <a:latin typeface="Arial"/>
                <a:ea typeface="Arial"/>
                <a:cs typeface="Arial"/>
                <a:sym typeface="Arial"/>
              </a:rPr>
              <a:t> at high risk and can be prescribed for 5-10 years after a breast cancer diagnosis to prevent recurrence in hormone-sensitive cancers.</a:t>
            </a:r>
            <a:endParaRPr sz="1100" dirty="0">
              <a:solidFill>
                <a:srgbClr val="0D0D0D"/>
              </a:solidFill>
              <a:latin typeface="Arial"/>
              <a:ea typeface="Arial"/>
              <a:cs typeface="Arial"/>
              <a:sym typeface="Arial"/>
            </a:endParaRPr>
          </a:p>
          <a:p>
            <a:pPr marL="0" lvl="0" indent="0" algn="l" rtl="0">
              <a:lnSpc>
                <a:spcPct val="115000"/>
              </a:lnSpc>
              <a:spcBef>
                <a:spcPts val="1500"/>
              </a:spcBef>
              <a:spcAft>
                <a:spcPts val="1500"/>
              </a:spcAft>
              <a:buClr>
                <a:schemeClr val="dk1"/>
              </a:buClr>
              <a:buSzPts val="1100"/>
              <a:buFont typeface="Arial"/>
              <a:buNone/>
            </a:pPr>
            <a:r>
              <a:rPr lang="en-US" sz="1100" dirty="0">
                <a:solidFill>
                  <a:srgbClr val="0D0D0D"/>
                </a:solidFill>
                <a:latin typeface="Arial"/>
                <a:ea typeface="Arial"/>
                <a:cs typeface="Arial"/>
                <a:sym typeface="Arial"/>
              </a:rPr>
              <a:t>These therapies can have side effects, which can vary based on the drug. For cisgender women taking hormonal therapies for breast cancer, side effects may include hot flashes, night sweats, and vaginal dryness. For cisgender men undergoing hormonal therapy for prostate cancer, possible side effects include loss of interest in sex, erectile dysfunction, hot flashes, and loss of bone density, depending on the treatment.</a:t>
            </a:r>
            <a:endParaRPr dirty="0"/>
          </a:p>
        </p:txBody>
      </p:sp>
      <p:sp>
        <p:nvSpPr>
          <p:cNvPr id="604" name="Google Shape;604;p39: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 name="Google Shape;74;p5: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dirty="0">
                <a:latin typeface="Arial"/>
                <a:ea typeface="Arial"/>
                <a:cs typeface="Arial"/>
                <a:sym typeface="Arial"/>
              </a:rPr>
              <a:t>In this section, we will learn about what cancer is and the various kinds of cancer. </a:t>
            </a:r>
            <a:endParaRPr sz="1100"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100" b="1" dirty="0">
                <a:latin typeface="Arial"/>
                <a:ea typeface="Arial"/>
                <a:cs typeface="Arial"/>
                <a:sym typeface="Arial"/>
              </a:rPr>
              <a:t>[CHECKPOINT]: </a:t>
            </a:r>
            <a:r>
              <a:rPr lang="en-US" sz="1100" dirty="0">
                <a:latin typeface="Arial"/>
                <a:ea typeface="Arial"/>
                <a:cs typeface="Arial"/>
                <a:sym typeface="Arial"/>
              </a:rPr>
              <a:t>Take a moment and ask yourself “What is cancer?” Is it: </a:t>
            </a:r>
            <a:endParaRPr sz="1100" dirty="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AutoNum type="alphaUcPeriod"/>
            </a:pPr>
            <a:r>
              <a:rPr lang="en-US" sz="1100" dirty="0">
                <a:latin typeface="Arial"/>
                <a:ea typeface="Arial"/>
                <a:cs typeface="Arial"/>
                <a:sym typeface="Arial"/>
              </a:rPr>
              <a:t>Foreign cells</a:t>
            </a:r>
            <a:endParaRPr sz="1100" dirty="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AutoNum type="alphaUcPeriod"/>
            </a:pPr>
            <a:r>
              <a:rPr lang="en-US" sz="1100" dirty="0">
                <a:latin typeface="Arial"/>
                <a:ea typeface="Arial"/>
                <a:cs typeface="Arial"/>
                <a:sym typeface="Arial"/>
              </a:rPr>
              <a:t>Uncontrolled cell growth</a:t>
            </a:r>
            <a:endParaRPr sz="1100" dirty="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AutoNum type="alphaUcPeriod"/>
            </a:pPr>
            <a:r>
              <a:rPr lang="en-US" sz="1100" dirty="0">
                <a:latin typeface="Arial"/>
                <a:ea typeface="Arial"/>
                <a:cs typeface="Arial"/>
                <a:sym typeface="Arial"/>
              </a:rPr>
              <a:t>Interacting cells</a:t>
            </a:r>
            <a:endParaRPr sz="1100" dirty="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AutoNum type="alphaUcPeriod"/>
            </a:pPr>
            <a:r>
              <a:rPr lang="en-US" sz="1100" dirty="0">
                <a:latin typeface="Arial"/>
                <a:ea typeface="Arial"/>
                <a:cs typeface="Arial"/>
                <a:sym typeface="Arial"/>
              </a:rPr>
              <a:t>Lack of cells</a:t>
            </a:r>
            <a:endParaRPr sz="1100"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100" dirty="0">
                <a:latin typeface="Arial"/>
                <a:ea typeface="Arial"/>
                <a:cs typeface="Arial"/>
                <a:sym typeface="Arial"/>
              </a:rPr>
              <a:t>Choose an answer on the screen that you think best answers the question. </a:t>
            </a:r>
            <a:endParaRPr sz="1100"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dirty="0">
              <a:solidFill>
                <a:srgbClr val="CC0000"/>
              </a:solidFill>
              <a:latin typeface="Arial"/>
              <a:ea typeface="Arial"/>
              <a:cs typeface="Arial"/>
              <a:sym typeface="Arial"/>
            </a:endParaRPr>
          </a:p>
        </p:txBody>
      </p:sp>
      <p:sp>
        <p:nvSpPr>
          <p:cNvPr id="75" name="Google Shape;75;p5: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g2e828e09954_2_24:notes"/>
          <p:cNvSpPr>
            <a:spLocks noGrp="1" noRot="1" noChangeAspect="1"/>
          </p:cNvSpPr>
          <p:nvPr>
            <p:ph type="sldImg" idx="2"/>
          </p:nvPr>
        </p:nvSpPr>
        <p:spPr>
          <a:xfrm>
            <a:off x="1181100" y="696913"/>
            <a:ext cx="46482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6" name="Google Shape;616;g2e828e09954_2_24: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sz="1100" b="1" dirty="0">
                <a:solidFill>
                  <a:srgbClr val="1B1B1B"/>
                </a:solidFill>
                <a:latin typeface="Arial"/>
                <a:ea typeface="Arial"/>
                <a:cs typeface="Arial"/>
                <a:sym typeface="Arial"/>
              </a:rPr>
              <a:t>[PHOTODYNAMIC THERAPY]: </a:t>
            </a:r>
            <a:r>
              <a:rPr lang="en-US" sz="1100" dirty="0">
                <a:solidFill>
                  <a:srgbClr val="1B1B1B"/>
                </a:solidFill>
                <a:latin typeface="Arial"/>
                <a:ea typeface="Arial"/>
                <a:cs typeface="Arial"/>
                <a:sym typeface="Arial"/>
              </a:rPr>
              <a:t>Photodynamic therapy, or PDT, is a treatment that uses a special drug, known as a photosensitizer or photosensitizing agent, which is activated by light to kill cancer cells. The light source can be a laser or LEDs.</a:t>
            </a:r>
            <a:endParaRPr sz="1100" dirty="0">
              <a:solidFill>
                <a:srgbClr val="1B1B1B"/>
              </a:solidFill>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US" sz="1100" dirty="0">
                <a:solidFill>
                  <a:srgbClr val="1B1B1B"/>
                </a:solidFill>
                <a:latin typeface="Arial"/>
                <a:ea typeface="Arial"/>
                <a:cs typeface="Arial"/>
                <a:sym typeface="Arial"/>
              </a:rPr>
              <a:t>When cancer cells that have absorbed into the photosensitizer are exposed to a specific wavelength of light, the photosensitizer produces a type of oxygen, called oxygen radical, that kills the cells. PDT may also damage the blood vessels in the tumor, cutting off the blood supply it needs to grow. Additionally, it can trigger the immune system to attack tumor cells, even in other parts of the body.</a:t>
            </a:r>
            <a:endParaRPr sz="1100" dirty="0">
              <a:solidFill>
                <a:srgbClr val="1B1B1B"/>
              </a:solidFill>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US" sz="1100" dirty="0">
                <a:solidFill>
                  <a:srgbClr val="1B1B1B"/>
                </a:solidFill>
                <a:latin typeface="Arial"/>
                <a:ea typeface="Arial"/>
                <a:cs typeface="Arial"/>
                <a:sym typeface="Arial"/>
              </a:rPr>
              <a:t>The photosensitizing agent can be administered either through a vein or applied to the skin, depending on the area being treated. After the drug is absorbed by the cancer cells over a specific period, light is applied to the treatment area. This light causes the drug to react from an oxygen molecule that kills the cells.</a:t>
            </a:r>
            <a:endParaRPr sz="1100" dirty="0">
              <a:solidFill>
                <a:srgbClr val="1B1B1B"/>
              </a:solidFill>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US" sz="1100" dirty="0">
                <a:solidFill>
                  <a:srgbClr val="1B1B1B"/>
                </a:solidFill>
                <a:latin typeface="Arial"/>
                <a:ea typeface="Arial"/>
                <a:cs typeface="Arial"/>
                <a:sym typeface="Arial"/>
              </a:rPr>
              <a:t>The time between administering the drug and applying the light is known as the drug-to-light interval, which can range from a few hours to a few days, depending on the specific drug used.</a:t>
            </a:r>
            <a:endParaRPr sz="1100" dirty="0">
              <a:solidFill>
                <a:srgbClr val="1B1B1B"/>
              </a:solidFill>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US" sz="1100" dirty="0">
                <a:solidFill>
                  <a:srgbClr val="1B1B1B"/>
                </a:solidFill>
                <a:latin typeface="Arial"/>
                <a:ea typeface="Arial"/>
                <a:cs typeface="Arial"/>
                <a:sym typeface="Arial"/>
              </a:rPr>
              <a:t>PDT is typically an outpatient procedure, though it can sometimes be combined with other treatments like surgery, chemotherapy, or radiation therapy. The kind of light used, whether lasers or LEDs, depends on the type and location of the cancer.</a:t>
            </a:r>
            <a:endParaRPr sz="1100" dirty="0">
              <a:solidFill>
                <a:srgbClr val="1B1B1B"/>
              </a:solidFill>
              <a:latin typeface="Arial"/>
              <a:ea typeface="Arial"/>
              <a:cs typeface="Arial"/>
              <a:sym typeface="Arial"/>
            </a:endParaRPr>
          </a:p>
          <a:p>
            <a:pPr marL="0" lvl="0" indent="0" algn="l" rtl="0">
              <a:lnSpc>
                <a:spcPct val="115000"/>
              </a:lnSpc>
              <a:spcBef>
                <a:spcPts val="1200"/>
              </a:spcBef>
              <a:spcAft>
                <a:spcPts val="0"/>
              </a:spcAft>
              <a:buNone/>
            </a:pPr>
            <a:r>
              <a:rPr lang="en-US" sz="1100" dirty="0">
                <a:solidFill>
                  <a:srgbClr val="1B1B1B"/>
                </a:solidFill>
                <a:latin typeface="Arial"/>
                <a:ea typeface="Arial"/>
                <a:cs typeface="Arial"/>
                <a:sym typeface="Arial"/>
              </a:rPr>
              <a:t>Photodynamic therapy is increasingly recognized as a valuable option for treating certain types of localized cancers, helping patients live longer and improving their quality of life.</a:t>
            </a:r>
            <a:endParaRPr dirty="0">
              <a:solidFill>
                <a:srgbClr val="1A1A1A"/>
              </a:solidFill>
              <a:latin typeface="Arial"/>
              <a:ea typeface="Arial"/>
              <a:cs typeface="Arial"/>
              <a:sym typeface="Arial"/>
            </a:endParaRPr>
          </a:p>
          <a:p>
            <a:pPr marL="0" lvl="0" indent="0" algn="l" rtl="0">
              <a:lnSpc>
                <a:spcPct val="100000"/>
              </a:lnSpc>
              <a:spcBef>
                <a:spcPts val="1200"/>
              </a:spcBef>
              <a:spcAft>
                <a:spcPts val="0"/>
              </a:spcAft>
              <a:buNone/>
            </a:pPr>
            <a:endParaRPr dirty="0">
              <a:latin typeface="Arial"/>
              <a:ea typeface="Arial"/>
              <a:cs typeface="Arial"/>
              <a:sym typeface="Arial"/>
            </a:endParaRPr>
          </a:p>
        </p:txBody>
      </p:sp>
      <p:sp>
        <p:nvSpPr>
          <p:cNvPr id="617" name="Google Shape;617;g2e828e09954_2_24: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g2e828e09954_2_30:notes"/>
          <p:cNvSpPr>
            <a:spLocks noGrp="1" noRot="1" noChangeAspect="1"/>
          </p:cNvSpPr>
          <p:nvPr>
            <p:ph type="sldImg" idx="2"/>
          </p:nvPr>
        </p:nvSpPr>
        <p:spPr>
          <a:xfrm>
            <a:off x="1181100" y="696913"/>
            <a:ext cx="46482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5" name="Google Shape;625;g2e828e09954_2_30: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sz="1100" b="1" dirty="0">
                <a:solidFill>
                  <a:srgbClr val="1B1B1B"/>
                </a:solidFill>
                <a:latin typeface="Arial"/>
                <a:ea typeface="Arial"/>
                <a:cs typeface="Arial"/>
                <a:sym typeface="Arial"/>
              </a:rPr>
              <a:t>[HYPERTHERMIA]: </a:t>
            </a:r>
            <a:r>
              <a:rPr lang="en-US" sz="1100" dirty="0">
                <a:solidFill>
                  <a:srgbClr val="1B1B1B"/>
                </a:solidFill>
                <a:latin typeface="Arial"/>
                <a:ea typeface="Arial"/>
                <a:cs typeface="Arial"/>
                <a:sym typeface="Arial"/>
              </a:rPr>
              <a:t>Hyperthermia, also known as thermal therapy, thermal ablation, or thermotherapy, is a treatment where body tissue is heated to around 113 °F (45 °C) to kill cancer cells with minimal harm to normal tissue.</a:t>
            </a:r>
            <a:endParaRPr sz="1100" dirty="0">
              <a:solidFill>
                <a:srgbClr val="1B1B1B"/>
              </a:solidFill>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US" sz="1100" dirty="0">
                <a:solidFill>
                  <a:srgbClr val="1B1B1B"/>
                </a:solidFill>
                <a:latin typeface="Arial"/>
                <a:ea typeface="Arial"/>
                <a:cs typeface="Arial"/>
                <a:sym typeface="Arial"/>
              </a:rPr>
              <a:t>There are several techniques to generate heat for hyperthermia treatment, including:</a:t>
            </a:r>
            <a:endParaRPr sz="1100" dirty="0">
              <a:solidFill>
                <a:srgbClr val="1B1B1B"/>
              </a:solidFill>
              <a:latin typeface="Arial"/>
              <a:ea typeface="Arial"/>
              <a:cs typeface="Arial"/>
              <a:sym typeface="Arial"/>
            </a:endParaRPr>
          </a:p>
          <a:p>
            <a:pPr marL="457200" lvl="0" indent="-292100" algn="l" rtl="0">
              <a:lnSpc>
                <a:spcPct val="115000"/>
              </a:lnSpc>
              <a:spcBef>
                <a:spcPts val="1200"/>
              </a:spcBef>
              <a:spcAft>
                <a:spcPts val="0"/>
              </a:spcAft>
              <a:buClr>
                <a:schemeClr val="dk1"/>
              </a:buClr>
              <a:buSzPts val="1000"/>
              <a:buChar char="●"/>
            </a:pPr>
            <a:r>
              <a:rPr lang="en-US" sz="1100" dirty="0">
                <a:solidFill>
                  <a:srgbClr val="1B1B1B"/>
                </a:solidFill>
                <a:latin typeface="Arial"/>
                <a:ea typeface="Arial"/>
                <a:cs typeface="Arial"/>
                <a:sym typeface="Arial"/>
              </a:rPr>
              <a:t>Probes that generate energy from microwaves</a:t>
            </a:r>
            <a:endParaRPr sz="1100" dirty="0">
              <a:solidFill>
                <a:srgbClr val="1B1B1B"/>
              </a:solidFill>
              <a:latin typeface="Arial"/>
              <a:ea typeface="Arial"/>
              <a:cs typeface="Arial"/>
              <a:sym typeface="Arial"/>
            </a:endParaRPr>
          </a:p>
          <a:p>
            <a:pPr marL="457200" lvl="0" indent="-292100" algn="l" rtl="0">
              <a:lnSpc>
                <a:spcPct val="115000"/>
              </a:lnSpc>
              <a:spcBef>
                <a:spcPts val="0"/>
              </a:spcBef>
              <a:spcAft>
                <a:spcPts val="0"/>
              </a:spcAft>
              <a:buClr>
                <a:schemeClr val="dk1"/>
              </a:buClr>
              <a:buSzPts val="1000"/>
              <a:buChar char="●"/>
            </a:pPr>
            <a:r>
              <a:rPr lang="en-US" sz="1100" dirty="0">
                <a:solidFill>
                  <a:srgbClr val="1B1B1B"/>
                </a:solidFill>
                <a:latin typeface="Arial"/>
                <a:ea typeface="Arial"/>
                <a:cs typeface="Arial"/>
                <a:sym typeface="Arial"/>
              </a:rPr>
              <a:t>Radio waves, also known as radiofrequency</a:t>
            </a:r>
            <a:endParaRPr sz="1100" dirty="0">
              <a:solidFill>
                <a:srgbClr val="1B1B1B"/>
              </a:solidFill>
              <a:latin typeface="Arial"/>
              <a:ea typeface="Arial"/>
              <a:cs typeface="Arial"/>
              <a:sym typeface="Arial"/>
            </a:endParaRPr>
          </a:p>
          <a:p>
            <a:pPr marL="457200" lvl="0" indent="-292100" algn="l" rtl="0">
              <a:lnSpc>
                <a:spcPct val="115000"/>
              </a:lnSpc>
              <a:spcBef>
                <a:spcPts val="0"/>
              </a:spcBef>
              <a:spcAft>
                <a:spcPts val="0"/>
              </a:spcAft>
              <a:buClr>
                <a:schemeClr val="dk1"/>
              </a:buClr>
              <a:buSzPts val="1000"/>
              <a:buChar char="●"/>
            </a:pPr>
            <a:r>
              <a:rPr lang="en-US" sz="1100" dirty="0">
                <a:solidFill>
                  <a:srgbClr val="1B1B1B"/>
                </a:solidFill>
                <a:latin typeface="Arial"/>
                <a:ea typeface="Arial"/>
                <a:cs typeface="Arial"/>
                <a:sym typeface="Arial"/>
              </a:rPr>
              <a:t>Lasers</a:t>
            </a:r>
            <a:endParaRPr sz="1100" dirty="0">
              <a:solidFill>
                <a:srgbClr val="1B1B1B"/>
              </a:solidFill>
              <a:latin typeface="Arial"/>
              <a:ea typeface="Arial"/>
              <a:cs typeface="Arial"/>
              <a:sym typeface="Arial"/>
            </a:endParaRPr>
          </a:p>
          <a:p>
            <a:pPr marL="457200" lvl="0" indent="-292100" algn="l" rtl="0">
              <a:lnSpc>
                <a:spcPct val="115000"/>
              </a:lnSpc>
              <a:spcBef>
                <a:spcPts val="0"/>
              </a:spcBef>
              <a:spcAft>
                <a:spcPts val="0"/>
              </a:spcAft>
              <a:buClr>
                <a:schemeClr val="dk1"/>
              </a:buClr>
              <a:buSzPts val="1000"/>
              <a:buChar char="●"/>
            </a:pPr>
            <a:r>
              <a:rPr lang="en-US" sz="1100" dirty="0">
                <a:solidFill>
                  <a:srgbClr val="1B1B1B"/>
                </a:solidFill>
                <a:latin typeface="Arial"/>
                <a:ea typeface="Arial"/>
                <a:cs typeface="Arial"/>
                <a:sym typeface="Arial"/>
              </a:rPr>
              <a:t>Ultrasound</a:t>
            </a:r>
            <a:endParaRPr sz="1100" dirty="0">
              <a:solidFill>
                <a:srgbClr val="1B1B1B"/>
              </a:solidFill>
              <a:latin typeface="Arial"/>
              <a:ea typeface="Arial"/>
              <a:cs typeface="Arial"/>
              <a:sym typeface="Arial"/>
            </a:endParaRPr>
          </a:p>
          <a:p>
            <a:pPr marL="457200" lvl="0" indent="-292100" algn="l" rtl="0">
              <a:lnSpc>
                <a:spcPct val="115000"/>
              </a:lnSpc>
              <a:spcBef>
                <a:spcPts val="0"/>
              </a:spcBef>
              <a:spcAft>
                <a:spcPts val="0"/>
              </a:spcAft>
              <a:buClr>
                <a:schemeClr val="dk1"/>
              </a:buClr>
              <a:buSzPts val="1000"/>
              <a:buChar char="●"/>
            </a:pPr>
            <a:r>
              <a:rPr lang="en-US" sz="1100" dirty="0">
                <a:solidFill>
                  <a:srgbClr val="1B1B1B"/>
                </a:solidFill>
                <a:latin typeface="Arial"/>
                <a:ea typeface="Arial"/>
                <a:cs typeface="Arial"/>
                <a:sym typeface="Arial"/>
              </a:rPr>
              <a:t>Heating fluids such as blood or chemotherapy drugs and introducing them into the body, a method called perfusion</a:t>
            </a:r>
            <a:endParaRPr sz="1100" dirty="0">
              <a:solidFill>
                <a:srgbClr val="1B1B1B"/>
              </a:solidFill>
              <a:latin typeface="Arial"/>
              <a:ea typeface="Arial"/>
              <a:cs typeface="Arial"/>
              <a:sym typeface="Arial"/>
            </a:endParaRPr>
          </a:p>
          <a:p>
            <a:pPr marL="457200" lvl="0" indent="-292100" algn="l" rtl="0">
              <a:lnSpc>
                <a:spcPct val="115000"/>
              </a:lnSpc>
              <a:spcBef>
                <a:spcPts val="0"/>
              </a:spcBef>
              <a:spcAft>
                <a:spcPts val="0"/>
              </a:spcAft>
              <a:buClr>
                <a:schemeClr val="dk1"/>
              </a:buClr>
              <a:buSzPts val="1000"/>
              <a:buChar char="●"/>
            </a:pPr>
            <a:r>
              <a:rPr lang="en-US" sz="1100" dirty="0">
                <a:solidFill>
                  <a:srgbClr val="1B1B1B"/>
                </a:solidFill>
                <a:latin typeface="Arial"/>
                <a:ea typeface="Arial"/>
                <a:cs typeface="Arial"/>
                <a:sym typeface="Arial"/>
              </a:rPr>
              <a:t>Placing the entire body in a heated chamber or hot water bath, or wrapping the body with heated blankets</a:t>
            </a:r>
            <a:endParaRPr sz="1100" dirty="0">
              <a:solidFill>
                <a:srgbClr val="1B1B1B"/>
              </a:solidFill>
              <a:latin typeface="Arial"/>
              <a:ea typeface="Arial"/>
              <a:cs typeface="Arial"/>
              <a:sym typeface="Arial"/>
            </a:endParaRPr>
          </a:p>
          <a:p>
            <a:pPr marL="0" lvl="0" indent="0" algn="l" rtl="0">
              <a:lnSpc>
                <a:spcPct val="115000"/>
              </a:lnSpc>
              <a:spcBef>
                <a:spcPts val="1200"/>
              </a:spcBef>
              <a:spcAft>
                <a:spcPts val="0"/>
              </a:spcAft>
              <a:buNone/>
            </a:pPr>
            <a:r>
              <a:rPr lang="en-US" sz="1100" dirty="0">
                <a:solidFill>
                  <a:srgbClr val="1B1B1B"/>
                </a:solidFill>
                <a:latin typeface="Arial"/>
                <a:ea typeface="Arial"/>
                <a:cs typeface="Arial"/>
                <a:sym typeface="Arial"/>
              </a:rPr>
              <a:t>Research and clinical trials have demonstrated that hyperthermia, when combined with other treatments like radiation therapy and chemotherapy, can effectively shrink tumors and enhance the ability of these treatments to kill cancer cells. However, hyperthermia treatment requires specialized equipment and expertise, making it less widely available. Only a limited number of hospitals and cancer centers across the country have the skilled doctors and the necessary machines to perform hyperthermia.</a:t>
            </a:r>
            <a:endParaRPr sz="1100" dirty="0">
              <a:solidFill>
                <a:srgbClr val="1B1B1B"/>
              </a:solidFill>
              <a:latin typeface="Arial"/>
              <a:ea typeface="Arial"/>
              <a:cs typeface="Arial"/>
              <a:sym typeface="Arial"/>
            </a:endParaRPr>
          </a:p>
          <a:p>
            <a:pPr marL="0" lvl="0" indent="0" algn="l" rtl="0">
              <a:spcBef>
                <a:spcPts val="1200"/>
              </a:spcBef>
              <a:spcAft>
                <a:spcPts val="0"/>
              </a:spcAft>
              <a:buNone/>
            </a:pPr>
            <a:endParaRPr dirty="0">
              <a:solidFill>
                <a:srgbClr val="1B1B1B"/>
              </a:solidFill>
              <a:highlight>
                <a:srgbClr val="FFFFFF"/>
              </a:highlight>
              <a:latin typeface="Arial"/>
              <a:ea typeface="Arial"/>
              <a:cs typeface="Arial"/>
              <a:sym typeface="Arial"/>
            </a:endParaRPr>
          </a:p>
          <a:p>
            <a:pPr marL="0" lvl="0" indent="0" algn="l" rtl="0">
              <a:spcBef>
                <a:spcPts val="0"/>
              </a:spcBef>
              <a:spcAft>
                <a:spcPts val="0"/>
              </a:spcAft>
              <a:buNone/>
            </a:pPr>
            <a:endParaRPr dirty="0">
              <a:solidFill>
                <a:srgbClr val="1B1B1B"/>
              </a:solidFill>
              <a:highlight>
                <a:srgbClr val="FFFFFF"/>
              </a:highlight>
              <a:latin typeface="Arial"/>
              <a:ea typeface="Arial"/>
              <a:cs typeface="Arial"/>
              <a:sym typeface="Arial"/>
            </a:endParaRPr>
          </a:p>
        </p:txBody>
      </p:sp>
      <p:sp>
        <p:nvSpPr>
          <p:cNvPr id="626" name="Google Shape;626;g2e828e09954_2_30: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g2e828e09954_2_3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4" name="Google Shape;634;g2e828e09954_2_36: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sz="1100" b="1" dirty="0">
                <a:latin typeface="Arial"/>
                <a:ea typeface="Arial"/>
                <a:cs typeface="Arial"/>
                <a:sym typeface="Arial"/>
              </a:rPr>
              <a:t>[STEM CELL TRANSPLANTS]: </a:t>
            </a:r>
            <a:r>
              <a:rPr lang="en-US" sz="1100" dirty="0">
                <a:latin typeface="Arial"/>
                <a:ea typeface="Arial"/>
                <a:cs typeface="Arial"/>
                <a:sym typeface="Arial"/>
              </a:rPr>
              <a:t>Stem cell transplants are procedures designed to restore blood stem cells in individuals whose own stem cells have been destroyed by high doses of chemotherapy or radiation therapy, often used to treat certain cancers, blood disorders, and autoimmune diseases. These blood-forming stem cells are </a:t>
            </a:r>
            <a:r>
              <a:rPr lang="en-US" sz="1100" b="1" dirty="0">
                <a:latin typeface="Arial"/>
                <a:ea typeface="Arial"/>
                <a:cs typeface="Arial"/>
                <a:sym typeface="Arial"/>
              </a:rPr>
              <a:t>crucial </a:t>
            </a:r>
            <a:r>
              <a:rPr lang="en-US" sz="1100" dirty="0">
                <a:latin typeface="Arial"/>
                <a:ea typeface="Arial"/>
                <a:cs typeface="Arial"/>
                <a:sym typeface="Arial"/>
              </a:rPr>
              <a:t>because they develop into various types of blood cells. While stem cell transplants don't usually target cancer directly, they enable the body to produce new blood cells after aggressive treatments that destroy cancer cells.</a:t>
            </a:r>
            <a:endParaRPr sz="1100" dirty="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US" sz="1100" dirty="0">
                <a:latin typeface="Arial"/>
                <a:ea typeface="Arial"/>
                <a:cs typeface="Arial"/>
                <a:sym typeface="Arial"/>
              </a:rPr>
              <a:t>There are different types of stem cell transplants, each named based on the source of the stem cells. A bone marrow transplant (BMT) uses cells from the bone marrow, a peripheral blood stem cell transplant (PBSCT) uses cells from the bloodstream, and an umbilical cord blood transplant (UCBT) uses cells from umbilical cord blood collected at birth. Essentially, the distinction lies in how the stem cells are harvested.</a:t>
            </a:r>
            <a:endParaRPr sz="1100" dirty="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US" sz="1100" dirty="0">
                <a:latin typeface="Arial"/>
                <a:ea typeface="Arial"/>
                <a:cs typeface="Arial"/>
                <a:sym typeface="Arial"/>
              </a:rPr>
              <a:t>In the case of leukemia, a stem cell transplant can directly combat cancer. This occurs when donor white blood cells attack remaining cancer cells. </a:t>
            </a:r>
            <a:endParaRPr sz="1100" dirty="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US" sz="1100" dirty="0">
                <a:latin typeface="Arial"/>
                <a:ea typeface="Arial"/>
                <a:cs typeface="Arial"/>
                <a:sym typeface="Arial"/>
              </a:rPr>
              <a:t>During a stem cell transplant, healthy blood-forming stem cells are infused into a person's bloodstream through a needle. Once in the bloodstream, the stem cells travel to the bone marrow to replace cells destroyed by prior treatments.</a:t>
            </a:r>
            <a:endParaRPr sz="1100" dirty="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US" sz="1100" dirty="0">
                <a:latin typeface="Arial"/>
                <a:ea typeface="Arial"/>
                <a:cs typeface="Arial"/>
                <a:sym typeface="Arial"/>
              </a:rPr>
              <a:t>There are three main types of stem cell transplants:</a:t>
            </a:r>
            <a:endParaRPr sz="1100" dirty="0">
              <a:latin typeface="Arial"/>
              <a:ea typeface="Arial"/>
              <a:cs typeface="Arial"/>
              <a:sym typeface="Arial"/>
            </a:endParaRPr>
          </a:p>
          <a:p>
            <a:pPr marL="457200" lvl="0" indent="-298450" algn="l" rtl="0">
              <a:lnSpc>
                <a:spcPct val="115000"/>
              </a:lnSpc>
              <a:spcBef>
                <a:spcPts val="1200"/>
              </a:spcBef>
              <a:spcAft>
                <a:spcPts val="0"/>
              </a:spcAft>
              <a:buClr>
                <a:schemeClr val="dk1"/>
              </a:buClr>
              <a:buSzPts val="1100"/>
              <a:buAutoNum type="arabicPeriod"/>
            </a:pPr>
            <a:r>
              <a:rPr lang="en-US" sz="1100" b="1" dirty="0">
                <a:latin typeface="Arial"/>
                <a:ea typeface="Arial"/>
                <a:cs typeface="Arial"/>
                <a:sym typeface="Arial"/>
              </a:rPr>
              <a:t>Autologous Transplants:</a:t>
            </a:r>
            <a:r>
              <a:rPr lang="en-US" sz="1100" dirty="0">
                <a:latin typeface="Arial"/>
                <a:ea typeface="Arial"/>
                <a:cs typeface="Arial"/>
                <a:sym typeface="Arial"/>
              </a:rPr>
              <a:t> The stem cells come from the patient themselves.</a:t>
            </a:r>
            <a:endParaRPr sz="1100" dirty="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AutoNum type="arabicPeriod"/>
            </a:pPr>
            <a:r>
              <a:rPr lang="en-US" sz="1100" b="1" dirty="0">
                <a:latin typeface="Arial"/>
                <a:ea typeface="Arial"/>
                <a:cs typeface="Arial"/>
                <a:sym typeface="Arial"/>
              </a:rPr>
              <a:t>Allogeneic Transplants:</a:t>
            </a:r>
            <a:r>
              <a:rPr lang="en-US" sz="1100" dirty="0">
                <a:latin typeface="Arial"/>
                <a:ea typeface="Arial"/>
                <a:cs typeface="Arial"/>
                <a:sym typeface="Arial"/>
              </a:rPr>
              <a:t> The stem cells come from a donor, who may be a relative or a closely matched unrelated person.</a:t>
            </a:r>
            <a:endParaRPr sz="1100" dirty="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AutoNum type="arabicPeriod"/>
            </a:pPr>
            <a:r>
              <a:rPr lang="en-US" sz="1100" b="1" dirty="0">
                <a:latin typeface="Arial"/>
                <a:ea typeface="Arial"/>
                <a:cs typeface="Arial"/>
                <a:sym typeface="Arial"/>
              </a:rPr>
              <a:t>Syngeneic Transplants:</a:t>
            </a:r>
            <a:r>
              <a:rPr lang="en-US" sz="1100" dirty="0">
                <a:latin typeface="Arial"/>
                <a:ea typeface="Arial"/>
                <a:cs typeface="Arial"/>
                <a:sym typeface="Arial"/>
              </a:rPr>
              <a:t> The stem cells come from an identical twin.</a:t>
            </a:r>
            <a:endParaRPr sz="1100" dirty="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US" sz="1100" dirty="0">
                <a:latin typeface="Arial"/>
                <a:ea typeface="Arial"/>
                <a:cs typeface="Arial"/>
                <a:sym typeface="Arial"/>
              </a:rPr>
              <a:t>Each type has its own benefits and risks. Autologous transplants reduce the risk of immune rejection, but there's a chance of reintroducing cancer cells. Allogeneic transplants offer the graft-versus-tumor effect but require a close match to prevent rejection.</a:t>
            </a:r>
            <a:endParaRPr sz="1100" dirty="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US" sz="1100" dirty="0">
                <a:latin typeface="Arial"/>
                <a:ea typeface="Arial"/>
                <a:cs typeface="Arial"/>
                <a:sym typeface="Arial"/>
              </a:rPr>
              <a:t>Additionally, there are specialized types of transplants:</a:t>
            </a:r>
            <a:endParaRPr sz="1100" dirty="0">
              <a:latin typeface="Arial"/>
              <a:ea typeface="Arial"/>
              <a:cs typeface="Arial"/>
              <a:sym typeface="Arial"/>
            </a:endParaRPr>
          </a:p>
          <a:p>
            <a:pPr marL="457200" lvl="0" indent="-298450" algn="l" rtl="0">
              <a:lnSpc>
                <a:spcPct val="115000"/>
              </a:lnSpc>
              <a:spcBef>
                <a:spcPts val="1200"/>
              </a:spcBef>
              <a:spcAft>
                <a:spcPts val="0"/>
              </a:spcAft>
              <a:buClr>
                <a:schemeClr val="dk1"/>
              </a:buClr>
              <a:buSzPts val="1100"/>
              <a:buChar char="●"/>
            </a:pPr>
            <a:r>
              <a:rPr lang="en-US" sz="1100" b="1" dirty="0">
                <a:latin typeface="Arial"/>
                <a:ea typeface="Arial"/>
                <a:cs typeface="Arial"/>
                <a:sym typeface="Arial"/>
              </a:rPr>
              <a:t>Mini-transplants:</a:t>
            </a:r>
            <a:r>
              <a:rPr lang="en-US" sz="1100" dirty="0">
                <a:latin typeface="Arial"/>
                <a:ea typeface="Arial"/>
                <a:cs typeface="Arial"/>
                <a:sym typeface="Arial"/>
              </a:rPr>
              <a:t> These use lower doses of chemotherapy and do not destroy all blood-forming stem cells but still target some cancer cells.</a:t>
            </a:r>
            <a:endParaRPr sz="1100" dirty="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b="1" dirty="0">
                <a:latin typeface="Arial"/>
                <a:ea typeface="Arial"/>
                <a:cs typeface="Arial"/>
                <a:sym typeface="Arial"/>
              </a:rPr>
              <a:t>Tandem transplants:</a:t>
            </a:r>
            <a:r>
              <a:rPr lang="en-US" sz="1100" dirty="0">
                <a:latin typeface="Arial"/>
                <a:ea typeface="Arial"/>
                <a:cs typeface="Arial"/>
                <a:sym typeface="Arial"/>
              </a:rPr>
              <a:t> This involves two rounds of high-dose chemotherapy followed by two stem cell transplants, spaced weeks or months apart.</a:t>
            </a:r>
            <a:endParaRPr sz="1100" dirty="0">
              <a:latin typeface="Arial"/>
              <a:ea typeface="Arial"/>
              <a:cs typeface="Arial"/>
              <a:sym typeface="Arial"/>
            </a:endParaRPr>
          </a:p>
          <a:p>
            <a:pPr marL="0" lvl="0" indent="0" algn="l" rtl="0">
              <a:lnSpc>
                <a:spcPct val="115000"/>
              </a:lnSpc>
              <a:spcBef>
                <a:spcPts val="1200"/>
              </a:spcBef>
              <a:spcAft>
                <a:spcPts val="0"/>
              </a:spcAft>
              <a:buNone/>
            </a:pPr>
            <a:r>
              <a:rPr lang="en-US" sz="1100" dirty="0">
                <a:latin typeface="Arial"/>
                <a:ea typeface="Arial"/>
                <a:cs typeface="Arial"/>
                <a:sym typeface="Arial"/>
              </a:rPr>
              <a:t>Deciding on the right type of stem cell transplant depends on several factors, such as the type and stage of cancer, the availability of the patient’s own stem cells or a matching donor, their overall health, and previous treatments. </a:t>
            </a:r>
            <a:endParaRPr sz="1100" dirty="0">
              <a:latin typeface="Arial"/>
              <a:ea typeface="Arial"/>
              <a:cs typeface="Arial"/>
              <a:sym typeface="Arial"/>
            </a:endParaRPr>
          </a:p>
          <a:p>
            <a:pPr marL="0" lvl="0" indent="0" algn="l" rtl="0">
              <a:lnSpc>
                <a:spcPct val="115000"/>
              </a:lnSpc>
              <a:spcBef>
                <a:spcPts val="1200"/>
              </a:spcBef>
              <a:spcAft>
                <a:spcPts val="0"/>
              </a:spcAft>
              <a:buNone/>
            </a:pPr>
            <a:endParaRPr sz="1100" b="1" dirty="0">
              <a:latin typeface="Arial"/>
              <a:ea typeface="Arial"/>
              <a:cs typeface="Arial"/>
              <a:sym typeface="Arial"/>
            </a:endParaRPr>
          </a:p>
          <a:p>
            <a:pPr marL="0" lvl="0" indent="0" algn="l" rtl="0">
              <a:lnSpc>
                <a:spcPct val="115000"/>
              </a:lnSpc>
              <a:spcBef>
                <a:spcPts val="1200"/>
              </a:spcBef>
              <a:spcAft>
                <a:spcPts val="0"/>
              </a:spcAft>
              <a:buNone/>
            </a:pPr>
            <a:r>
              <a:rPr lang="en-US" sz="1100" b="1" dirty="0">
                <a:latin typeface="Arial"/>
                <a:ea typeface="Arial"/>
                <a:cs typeface="Arial"/>
                <a:sym typeface="Arial"/>
              </a:rPr>
              <a:t>Citations: </a:t>
            </a:r>
            <a:endParaRPr sz="1100" b="1" dirty="0">
              <a:latin typeface="Arial"/>
              <a:ea typeface="Arial"/>
              <a:cs typeface="Arial"/>
              <a:sym typeface="Arial"/>
            </a:endParaRPr>
          </a:p>
          <a:p>
            <a:pPr marL="0" lvl="0" indent="0" algn="l" rtl="0">
              <a:lnSpc>
                <a:spcPct val="115000"/>
              </a:lnSpc>
              <a:spcBef>
                <a:spcPts val="1200"/>
              </a:spcBef>
              <a:spcAft>
                <a:spcPts val="0"/>
              </a:spcAft>
              <a:buNone/>
            </a:pPr>
            <a:r>
              <a:rPr lang="en-US" sz="1100" dirty="0">
                <a:latin typeface="Arial"/>
                <a:ea typeface="Arial"/>
                <a:cs typeface="Arial"/>
                <a:sym typeface="Arial"/>
              </a:rPr>
              <a:t>Dana-Farber Cancer Institute. (2012, November 6). What’s the difference between a stem cell transplant and a bone marrow transplant? Insight Blog. Retrieved June 27, 2024, from </a:t>
            </a:r>
            <a:r>
              <a:rPr lang="en-US" sz="1100" u="sng" dirty="0">
                <a:solidFill>
                  <a:schemeClr val="hlink"/>
                </a:solidFill>
                <a:latin typeface="Arial"/>
                <a:ea typeface="Arial"/>
                <a:cs typeface="Arial"/>
                <a:sym typeface="Arial"/>
                <a:hlinkClick r:id="rId3"/>
              </a:rPr>
              <a:t>https://blog.dana-farber.org/insight/2012/11/stem-cell-bone-marrow-transplant-difference/</a:t>
            </a:r>
            <a:endParaRPr sz="1100" dirty="0">
              <a:latin typeface="Arial"/>
              <a:ea typeface="Arial"/>
              <a:cs typeface="Arial"/>
              <a:sym typeface="Arial"/>
            </a:endParaRPr>
          </a:p>
          <a:p>
            <a:pPr marL="0" lvl="0" indent="0" algn="l" rtl="0">
              <a:lnSpc>
                <a:spcPct val="115000"/>
              </a:lnSpc>
              <a:spcBef>
                <a:spcPts val="1200"/>
              </a:spcBef>
              <a:spcAft>
                <a:spcPts val="0"/>
              </a:spcAft>
              <a:buNone/>
            </a:pPr>
            <a:r>
              <a:rPr lang="en-US" sz="1100" dirty="0">
                <a:latin typeface="Arial"/>
                <a:ea typeface="Arial"/>
                <a:cs typeface="Arial"/>
                <a:sym typeface="Arial"/>
              </a:rPr>
              <a:t>National Cancer Institute. (2023). Stem cell transplants in cancer treatment. Retrieved June 27, 2024, from </a:t>
            </a:r>
            <a:r>
              <a:rPr lang="en-US" sz="1100" u="sng" dirty="0">
                <a:solidFill>
                  <a:schemeClr val="hlink"/>
                </a:solidFill>
                <a:latin typeface="Arial"/>
                <a:ea typeface="Arial"/>
                <a:cs typeface="Arial"/>
                <a:sym typeface="Arial"/>
                <a:hlinkClick r:id="rId4"/>
              </a:rPr>
              <a:t>https://www.cancer.gov/about-cancer/treatment/types/stem-cell-transplant</a:t>
            </a:r>
            <a:endParaRPr sz="1100" dirty="0">
              <a:latin typeface="Arial"/>
              <a:ea typeface="Arial"/>
              <a:cs typeface="Arial"/>
              <a:sym typeface="Arial"/>
            </a:endParaRPr>
          </a:p>
          <a:p>
            <a:pPr marL="0" lvl="0" indent="0" algn="l" rtl="0">
              <a:lnSpc>
                <a:spcPct val="150000"/>
              </a:lnSpc>
              <a:spcBef>
                <a:spcPts val="1500"/>
              </a:spcBef>
              <a:spcAft>
                <a:spcPts val="0"/>
              </a:spcAft>
              <a:buNone/>
            </a:pPr>
            <a:r>
              <a:rPr lang="en-US" sz="1100" dirty="0">
                <a:latin typeface="Arial"/>
                <a:ea typeface="Arial"/>
                <a:cs typeface="Arial"/>
                <a:sym typeface="Arial"/>
              </a:rPr>
              <a:t>Dana-Farber Cancer Institute. (n.d.). Stem cell transplantation. Retrieved June 27, 2024, from </a:t>
            </a:r>
            <a:r>
              <a:rPr lang="en-US" sz="1100" u="sng" dirty="0">
                <a:solidFill>
                  <a:schemeClr val="hlink"/>
                </a:solidFill>
                <a:latin typeface="Arial"/>
                <a:ea typeface="Arial"/>
                <a:cs typeface="Arial"/>
                <a:sym typeface="Arial"/>
                <a:hlinkClick r:id="rId5"/>
              </a:rPr>
              <a:t>https://www.dana-farber.org/cancer-care/treatment/stem-cell-transplantation</a:t>
            </a:r>
            <a:endParaRPr dirty="0">
              <a:solidFill>
                <a:srgbClr val="1B1B1B"/>
              </a:solidFill>
              <a:latin typeface="Arial"/>
              <a:ea typeface="Arial"/>
              <a:cs typeface="Arial"/>
              <a:sym typeface="Arial"/>
            </a:endParaRPr>
          </a:p>
          <a:p>
            <a:pPr marL="0" lvl="0" indent="0" algn="l" rtl="0">
              <a:lnSpc>
                <a:spcPct val="150000"/>
              </a:lnSpc>
              <a:spcBef>
                <a:spcPts val="1500"/>
              </a:spcBef>
              <a:spcAft>
                <a:spcPts val="0"/>
              </a:spcAft>
              <a:buClr>
                <a:schemeClr val="dk1"/>
              </a:buClr>
              <a:buSzPts val="1100"/>
              <a:buFont typeface="Arial"/>
              <a:buNone/>
            </a:pPr>
            <a:endParaRPr dirty="0">
              <a:solidFill>
                <a:srgbClr val="1B1B1B"/>
              </a:solidFill>
              <a:latin typeface="Arial"/>
              <a:ea typeface="Arial"/>
              <a:cs typeface="Arial"/>
              <a:sym typeface="Arial"/>
            </a:endParaRPr>
          </a:p>
          <a:p>
            <a:pPr marL="0" lvl="0" indent="0" algn="l" rtl="0">
              <a:spcBef>
                <a:spcPts val="1500"/>
              </a:spcBef>
              <a:spcAft>
                <a:spcPts val="0"/>
              </a:spcAft>
              <a:buNone/>
            </a:pPr>
            <a:endParaRPr dirty="0">
              <a:solidFill>
                <a:srgbClr val="1B1B1B"/>
              </a:solidFill>
              <a:latin typeface="Arial"/>
              <a:ea typeface="Arial"/>
              <a:cs typeface="Arial"/>
              <a:sym typeface="Arial"/>
            </a:endParaRPr>
          </a:p>
        </p:txBody>
      </p:sp>
      <p:sp>
        <p:nvSpPr>
          <p:cNvPr id="635" name="Google Shape;635;g2e828e09954_2_36: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p4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2" name="Google Shape;642;p40: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lnSpc>
                <a:spcPct val="115000"/>
              </a:lnSpc>
              <a:spcBef>
                <a:spcPts val="1500"/>
              </a:spcBef>
              <a:spcAft>
                <a:spcPts val="0"/>
              </a:spcAft>
              <a:buClr>
                <a:schemeClr val="dk1"/>
              </a:buClr>
              <a:buSzPts val="1100"/>
              <a:buFont typeface="Arial"/>
              <a:buNone/>
            </a:pPr>
            <a:r>
              <a:rPr lang="en-US" sz="1100" b="1">
                <a:solidFill>
                  <a:srgbClr val="0D0D0D"/>
                </a:solidFill>
                <a:latin typeface="Arial"/>
                <a:ea typeface="Arial"/>
                <a:cs typeface="Arial"/>
                <a:sym typeface="Arial"/>
              </a:rPr>
              <a:t>[PALLIATIVE MEDICINE]: </a:t>
            </a:r>
            <a:r>
              <a:rPr lang="en-US" sz="1100">
                <a:solidFill>
                  <a:srgbClr val="0D0D0D"/>
                </a:solidFill>
                <a:latin typeface="Arial"/>
                <a:ea typeface="Arial"/>
                <a:cs typeface="Arial"/>
                <a:sym typeface="Arial"/>
              </a:rPr>
              <a:t>Now that we've discussed various cancer treatments and their potential side effects, it's important to address another important aspect of cancer care: palliative care. Palliative care focuses on improving the quality of life for people by managing symptoms and providing support. To learn more about how palliative care can benefit people with cancer and their families, let’s review this informative video.</a:t>
            </a:r>
            <a:endParaRPr/>
          </a:p>
          <a:p>
            <a:pPr marL="0" lvl="0" indent="0" algn="l" rtl="0">
              <a:lnSpc>
                <a:spcPct val="100000"/>
              </a:lnSpc>
              <a:spcBef>
                <a:spcPts val="1500"/>
              </a:spcBef>
              <a:spcAft>
                <a:spcPts val="0"/>
              </a:spcAft>
              <a:buSzPts val="1400"/>
              <a:buNone/>
            </a:pPr>
            <a:endParaRPr b="0"/>
          </a:p>
          <a:p>
            <a:pPr marL="0" lvl="0" indent="0" algn="l" rtl="0">
              <a:lnSpc>
                <a:spcPct val="100000"/>
              </a:lnSpc>
              <a:spcBef>
                <a:spcPts val="0"/>
              </a:spcBef>
              <a:spcAft>
                <a:spcPts val="0"/>
              </a:spcAft>
              <a:buSzPts val="1400"/>
              <a:buNone/>
            </a:pPr>
            <a:endParaRPr b="1"/>
          </a:p>
        </p:txBody>
      </p:sp>
      <p:sp>
        <p:nvSpPr>
          <p:cNvPr id="643" name="Google Shape;643;p40: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p4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0" name="Google Shape;650;p41: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lnSpc>
                <a:spcPct val="115000"/>
              </a:lnSpc>
              <a:spcBef>
                <a:spcPts val="1500"/>
              </a:spcBef>
              <a:spcAft>
                <a:spcPts val="0"/>
              </a:spcAft>
              <a:buNone/>
            </a:pPr>
            <a:r>
              <a:rPr lang="en-US" sz="1100" b="1" dirty="0">
                <a:solidFill>
                  <a:srgbClr val="0D0D0D"/>
                </a:solidFill>
                <a:latin typeface="Arial"/>
                <a:ea typeface="Arial"/>
                <a:cs typeface="Arial"/>
                <a:sym typeface="Arial"/>
              </a:rPr>
              <a:t>[SUPPORTIVE CARE SERVICES]:</a:t>
            </a:r>
            <a:r>
              <a:rPr lang="en-US" sz="1100" dirty="0">
                <a:solidFill>
                  <a:srgbClr val="0D0D0D"/>
                </a:solidFill>
                <a:latin typeface="Arial"/>
                <a:ea typeface="Arial"/>
                <a:cs typeface="Arial"/>
                <a:sym typeface="Arial"/>
              </a:rPr>
              <a:t> In addition to pain management and palliative care, there are other supportive care services and options generally available. Psychosocial support services help with emotional and social issues, such as financial concerns causing stress or family issues increasing anxiety.</a:t>
            </a:r>
            <a:endParaRPr sz="1100" dirty="0">
              <a:solidFill>
                <a:srgbClr val="0D0D0D"/>
              </a:solidFill>
              <a:latin typeface="Arial"/>
              <a:ea typeface="Arial"/>
              <a:cs typeface="Arial"/>
              <a:sym typeface="Arial"/>
            </a:endParaRPr>
          </a:p>
          <a:p>
            <a:pPr marL="0" lvl="0" indent="0" algn="l" rtl="0">
              <a:lnSpc>
                <a:spcPct val="115000"/>
              </a:lnSpc>
              <a:spcBef>
                <a:spcPts val="1500"/>
              </a:spcBef>
              <a:spcAft>
                <a:spcPts val="0"/>
              </a:spcAft>
              <a:buNone/>
            </a:pPr>
            <a:r>
              <a:rPr lang="en-US" sz="1100" b="1" dirty="0">
                <a:solidFill>
                  <a:srgbClr val="0D0D0D"/>
                </a:solidFill>
                <a:latin typeface="Arial"/>
                <a:ea typeface="Arial"/>
                <a:cs typeface="Arial"/>
                <a:sym typeface="Arial"/>
              </a:rPr>
              <a:t>Up to 90% of people with cancer could benefit from some form of rehabilitation, which includes:</a:t>
            </a:r>
            <a:endParaRPr sz="1100" b="1" dirty="0">
              <a:solidFill>
                <a:srgbClr val="0D0D0D"/>
              </a:solidFill>
              <a:latin typeface="Arial"/>
              <a:ea typeface="Arial"/>
              <a:cs typeface="Arial"/>
              <a:sym typeface="Arial"/>
            </a:endParaRPr>
          </a:p>
          <a:p>
            <a:pPr marL="457200" lvl="0" indent="-298450" algn="l" rtl="0">
              <a:lnSpc>
                <a:spcPct val="115000"/>
              </a:lnSpc>
              <a:spcBef>
                <a:spcPts val="2100"/>
              </a:spcBef>
              <a:spcAft>
                <a:spcPts val="0"/>
              </a:spcAft>
              <a:buClr>
                <a:srgbClr val="0D0D0D"/>
              </a:buClr>
              <a:buSzPts val="1100"/>
              <a:buFont typeface="Arial"/>
              <a:buChar char="●"/>
            </a:pPr>
            <a:r>
              <a:rPr lang="en-US" sz="1100" dirty="0">
                <a:solidFill>
                  <a:srgbClr val="0D0D0D"/>
                </a:solidFill>
                <a:latin typeface="Arial"/>
                <a:ea typeface="Arial"/>
                <a:cs typeface="Arial"/>
                <a:sym typeface="Arial"/>
              </a:rPr>
              <a:t>Lymphedema Therapy: Alleviates swelling and decreases pain to improve movement.</a:t>
            </a:r>
            <a:endParaRPr sz="1100" dirty="0">
              <a:solidFill>
                <a:srgbClr val="0D0D0D"/>
              </a:solidFill>
              <a:latin typeface="Arial"/>
              <a:ea typeface="Arial"/>
              <a:cs typeface="Arial"/>
              <a:sym typeface="Arial"/>
            </a:endParaRPr>
          </a:p>
          <a:p>
            <a:pPr marL="457200" lvl="0" indent="-298450" algn="l" rtl="0">
              <a:lnSpc>
                <a:spcPct val="115000"/>
              </a:lnSpc>
              <a:spcBef>
                <a:spcPts val="0"/>
              </a:spcBef>
              <a:spcAft>
                <a:spcPts val="0"/>
              </a:spcAft>
              <a:buClr>
                <a:srgbClr val="0D0D0D"/>
              </a:buClr>
              <a:buSzPts val="1100"/>
              <a:buFont typeface="Arial"/>
              <a:buChar char="●"/>
            </a:pPr>
            <a:r>
              <a:rPr lang="en-US" sz="1100" b="1" dirty="0">
                <a:solidFill>
                  <a:srgbClr val="0D0D0D"/>
                </a:solidFill>
                <a:latin typeface="Arial"/>
                <a:ea typeface="Arial"/>
                <a:cs typeface="Arial"/>
                <a:sym typeface="Arial"/>
              </a:rPr>
              <a:t>Physical Therapy: Helps people recover strength, flexibility, endurance, and mobility.</a:t>
            </a:r>
            <a:endParaRPr sz="1100" b="1" dirty="0">
              <a:solidFill>
                <a:srgbClr val="0D0D0D"/>
              </a:solidFill>
              <a:latin typeface="Arial"/>
              <a:ea typeface="Arial"/>
              <a:cs typeface="Arial"/>
              <a:sym typeface="Arial"/>
            </a:endParaRPr>
          </a:p>
          <a:p>
            <a:pPr marL="457200" lvl="0" indent="-298450" algn="l" rtl="0">
              <a:lnSpc>
                <a:spcPct val="115000"/>
              </a:lnSpc>
              <a:spcBef>
                <a:spcPts val="0"/>
              </a:spcBef>
              <a:spcAft>
                <a:spcPts val="0"/>
              </a:spcAft>
              <a:buClr>
                <a:srgbClr val="0D0D0D"/>
              </a:buClr>
              <a:buSzPts val="1100"/>
              <a:buFont typeface="Arial"/>
              <a:buChar char="●"/>
            </a:pPr>
            <a:r>
              <a:rPr lang="en-US" sz="1100" b="1" dirty="0">
                <a:solidFill>
                  <a:srgbClr val="0D0D0D"/>
                </a:solidFill>
                <a:latin typeface="Arial"/>
                <a:ea typeface="Arial"/>
                <a:cs typeface="Arial"/>
                <a:sym typeface="Arial"/>
              </a:rPr>
              <a:t>Occupational Therapy: Assists people in resuming usual activities such as bathing, dressing, and returning to work.</a:t>
            </a:r>
            <a:endParaRPr sz="1100" b="1" dirty="0">
              <a:solidFill>
                <a:srgbClr val="0D0D0D"/>
              </a:solidFill>
              <a:latin typeface="Arial"/>
              <a:ea typeface="Arial"/>
              <a:cs typeface="Arial"/>
              <a:sym typeface="Arial"/>
            </a:endParaRPr>
          </a:p>
          <a:p>
            <a:pPr marL="457200" lvl="0" indent="-298450" algn="l" rtl="0">
              <a:lnSpc>
                <a:spcPct val="115000"/>
              </a:lnSpc>
              <a:spcBef>
                <a:spcPts val="0"/>
              </a:spcBef>
              <a:spcAft>
                <a:spcPts val="0"/>
              </a:spcAft>
              <a:buClr>
                <a:srgbClr val="0D0D0D"/>
              </a:buClr>
              <a:buSzPts val="1100"/>
              <a:buFont typeface="Arial"/>
              <a:buChar char="●"/>
            </a:pPr>
            <a:r>
              <a:rPr lang="en-US" sz="1100" dirty="0">
                <a:solidFill>
                  <a:srgbClr val="0D0D0D"/>
                </a:solidFill>
                <a:latin typeface="Arial"/>
                <a:ea typeface="Arial"/>
                <a:cs typeface="Arial"/>
                <a:sym typeface="Arial"/>
              </a:rPr>
              <a:t>Speech Therapy: Addresses language comprehension, expression, and swallowing issues.</a:t>
            </a:r>
            <a:endParaRPr sz="1100" dirty="0">
              <a:solidFill>
                <a:srgbClr val="0D0D0D"/>
              </a:solidFill>
              <a:latin typeface="Arial"/>
              <a:ea typeface="Arial"/>
              <a:cs typeface="Arial"/>
              <a:sym typeface="Arial"/>
            </a:endParaRPr>
          </a:p>
          <a:p>
            <a:pPr marL="0" lvl="0" indent="0" algn="l" rtl="0">
              <a:lnSpc>
                <a:spcPct val="115000"/>
              </a:lnSpc>
              <a:spcBef>
                <a:spcPts val="2100"/>
              </a:spcBef>
              <a:spcAft>
                <a:spcPts val="0"/>
              </a:spcAft>
              <a:buNone/>
            </a:pPr>
            <a:r>
              <a:rPr lang="en-US" sz="1100" dirty="0">
                <a:solidFill>
                  <a:srgbClr val="0D0D0D"/>
                </a:solidFill>
                <a:latin typeface="Arial"/>
                <a:ea typeface="Arial"/>
                <a:cs typeface="Arial"/>
                <a:sym typeface="Arial"/>
              </a:rPr>
              <a:t>Spiritual support, including services like Chaplaincy or Native American Traditional healing, may also be available.</a:t>
            </a:r>
            <a:endParaRPr sz="1100" dirty="0">
              <a:solidFill>
                <a:srgbClr val="0D0D0D"/>
              </a:solidFill>
              <a:latin typeface="Arial"/>
              <a:ea typeface="Arial"/>
              <a:cs typeface="Arial"/>
              <a:sym typeface="Arial"/>
            </a:endParaRPr>
          </a:p>
          <a:p>
            <a:pPr marL="0" lvl="0" indent="0" algn="l" rtl="0">
              <a:lnSpc>
                <a:spcPct val="115000"/>
              </a:lnSpc>
              <a:spcBef>
                <a:spcPts val="1500"/>
              </a:spcBef>
              <a:spcAft>
                <a:spcPts val="0"/>
              </a:spcAft>
              <a:buNone/>
            </a:pPr>
            <a:r>
              <a:rPr lang="en-US" sz="1100" dirty="0">
                <a:solidFill>
                  <a:srgbClr val="0D0D0D"/>
                </a:solidFill>
                <a:latin typeface="Arial"/>
                <a:ea typeface="Arial"/>
                <a:cs typeface="Arial"/>
                <a:sym typeface="Arial"/>
              </a:rPr>
              <a:t>Integrative therapies, known as Complementary and Alternative Medicine (CAM), treat the mind, body, and spirit, focusing on holistic care. Integrative therapies can be helpful to many </a:t>
            </a:r>
            <a:r>
              <a:rPr lang="en-US" sz="1100" b="1" dirty="0">
                <a:solidFill>
                  <a:srgbClr val="0D0D0D"/>
                </a:solidFill>
                <a:latin typeface="Arial"/>
                <a:ea typeface="Arial"/>
                <a:cs typeface="Arial"/>
                <a:sym typeface="Arial"/>
              </a:rPr>
              <a:t>patients</a:t>
            </a:r>
            <a:r>
              <a:rPr lang="en-US" sz="1100" dirty="0">
                <a:solidFill>
                  <a:srgbClr val="0D0D0D"/>
                </a:solidFill>
                <a:latin typeface="Arial"/>
                <a:ea typeface="Arial"/>
                <a:cs typeface="Arial"/>
                <a:sym typeface="Arial"/>
              </a:rPr>
              <a:t>. The National Center for Complementary and Integrative Health (NCCIH) defines integrative therapies as “a group of diverse medical and health care systems, practices, and products that are not generally considered part of conventional medicine.” Conventional medicine, sometimes referred to as mainstream medicine, is the type of medicine commonly practiced in the United States. </a:t>
            </a:r>
            <a:endParaRPr sz="1100" dirty="0">
              <a:solidFill>
                <a:srgbClr val="0D0D0D"/>
              </a:solidFill>
              <a:latin typeface="Arial"/>
              <a:ea typeface="Arial"/>
              <a:cs typeface="Arial"/>
              <a:sym typeface="Arial"/>
            </a:endParaRPr>
          </a:p>
          <a:p>
            <a:pPr marL="0" lvl="0" indent="0" algn="l" rtl="0">
              <a:lnSpc>
                <a:spcPct val="115000"/>
              </a:lnSpc>
              <a:spcBef>
                <a:spcPts val="1500"/>
              </a:spcBef>
              <a:spcAft>
                <a:spcPts val="0"/>
              </a:spcAft>
              <a:buClr>
                <a:schemeClr val="dk1"/>
              </a:buClr>
              <a:buSzPts val="1100"/>
              <a:buFont typeface="Arial"/>
              <a:buNone/>
            </a:pPr>
            <a:r>
              <a:rPr lang="en-US" sz="1100" dirty="0">
                <a:solidFill>
                  <a:srgbClr val="0D0D0D"/>
                </a:solidFill>
                <a:latin typeface="Arial"/>
                <a:ea typeface="Arial"/>
                <a:cs typeface="Arial"/>
                <a:sym typeface="Arial"/>
              </a:rPr>
              <a:t>Hospice care, focused on end-of-life support, is used when cancer treatment no longer controls the disease, helping to manage pain and other symptoms.</a:t>
            </a:r>
            <a:endParaRPr sz="1100" dirty="0">
              <a:solidFill>
                <a:srgbClr val="0D0D0D"/>
              </a:solidFill>
              <a:latin typeface="Arial"/>
              <a:ea typeface="Arial"/>
              <a:cs typeface="Arial"/>
              <a:sym typeface="Arial"/>
            </a:endParaRPr>
          </a:p>
          <a:p>
            <a:pPr marL="0" lvl="0" indent="0" algn="l" rtl="0">
              <a:lnSpc>
                <a:spcPct val="115000"/>
              </a:lnSpc>
              <a:spcBef>
                <a:spcPts val="1500"/>
              </a:spcBef>
              <a:spcAft>
                <a:spcPts val="0"/>
              </a:spcAft>
              <a:buNone/>
            </a:pPr>
            <a:r>
              <a:rPr lang="en-US" sz="1100" dirty="0">
                <a:solidFill>
                  <a:srgbClr val="0D0D0D"/>
                </a:solidFill>
                <a:latin typeface="Arial"/>
                <a:ea typeface="Arial"/>
                <a:cs typeface="Arial"/>
                <a:sym typeface="Arial"/>
              </a:rPr>
              <a:t>Additional supportive services under the umbrella of palliative care can include:</a:t>
            </a:r>
            <a:endParaRPr sz="1100" dirty="0">
              <a:solidFill>
                <a:srgbClr val="0D0D0D"/>
              </a:solidFill>
              <a:latin typeface="Arial"/>
              <a:ea typeface="Arial"/>
              <a:cs typeface="Arial"/>
              <a:sym typeface="Arial"/>
            </a:endParaRPr>
          </a:p>
          <a:p>
            <a:pPr marL="457200" lvl="0" indent="-298450" algn="l" rtl="0">
              <a:lnSpc>
                <a:spcPct val="115000"/>
              </a:lnSpc>
              <a:spcBef>
                <a:spcPts val="2100"/>
              </a:spcBef>
              <a:spcAft>
                <a:spcPts val="0"/>
              </a:spcAft>
              <a:buClr>
                <a:srgbClr val="0D0D0D"/>
              </a:buClr>
              <a:buSzPts val="1100"/>
              <a:buFont typeface="Arial"/>
              <a:buChar char="●"/>
            </a:pPr>
            <a:r>
              <a:rPr lang="en-US" sz="1100" dirty="0">
                <a:solidFill>
                  <a:srgbClr val="0D0D0D"/>
                </a:solidFill>
                <a:latin typeface="Arial"/>
                <a:ea typeface="Arial"/>
                <a:cs typeface="Arial"/>
                <a:sym typeface="Arial"/>
              </a:rPr>
              <a:t>Survivorship Wellbeing: Enhances quality of life post-treatment.</a:t>
            </a:r>
            <a:endParaRPr sz="1100" dirty="0">
              <a:solidFill>
                <a:srgbClr val="0D0D0D"/>
              </a:solidFill>
              <a:latin typeface="Arial"/>
              <a:ea typeface="Arial"/>
              <a:cs typeface="Arial"/>
              <a:sym typeface="Arial"/>
            </a:endParaRPr>
          </a:p>
          <a:p>
            <a:pPr marL="457200" lvl="0" indent="-298450" algn="l" rtl="0">
              <a:lnSpc>
                <a:spcPct val="115000"/>
              </a:lnSpc>
              <a:spcBef>
                <a:spcPts val="0"/>
              </a:spcBef>
              <a:spcAft>
                <a:spcPts val="0"/>
              </a:spcAft>
              <a:buClr>
                <a:srgbClr val="0D0D0D"/>
              </a:buClr>
              <a:buSzPts val="1100"/>
              <a:buFont typeface="Arial"/>
              <a:buChar char="●"/>
            </a:pPr>
            <a:r>
              <a:rPr lang="en-US" sz="1100" dirty="0">
                <a:solidFill>
                  <a:srgbClr val="0D0D0D"/>
                </a:solidFill>
                <a:latin typeface="Arial"/>
                <a:ea typeface="Arial"/>
                <a:cs typeface="Arial"/>
                <a:sym typeface="Arial"/>
              </a:rPr>
              <a:t>Dietary/Nutritional Support: Provides proper nutrition and dietary management.</a:t>
            </a:r>
            <a:endParaRPr sz="1100" dirty="0">
              <a:solidFill>
                <a:srgbClr val="0D0D0D"/>
              </a:solidFill>
              <a:latin typeface="Arial"/>
              <a:ea typeface="Arial"/>
              <a:cs typeface="Arial"/>
              <a:sym typeface="Arial"/>
            </a:endParaRPr>
          </a:p>
          <a:p>
            <a:pPr marL="457200" lvl="0" indent="-298450" algn="l" rtl="0">
              <a:lnSpc>
                <a:spcPct val="115000"/>
              </a:lnSpc>
              <a:spcBef>
                <a:spcPts val="0"/>
              </a:spcBef>
              <a:spcAft>
                <a:spcPts val="0"/>
              </a:spcAft>
              <a:buClr>
                <a:srgbClr val="0D0D0D"/>
              </a:buClr>
              <a:buSzPts val="1100"/>
              <a:buFont typeface="Arial"/>
              <a:buChar char="●"/>
            </a:pPr>
            <a:r>
              <a:rPr lang="en-US" sz="1100" dirty="0">
                <a:solidFill>
                  <a:srgbClr val="0D0D0D"/>
                </a:solidFill>
                <a:latin typeface="Arial"/>
                <a:ea typeface="Arial"/>
                <a:cs typeface="Arial"/>
                <a:sym typeface="Arial"/>
              </a:rPr>
              <a:t>Oral Care/Dentistry: Maintains oral health, which can be affected by cancer treatment.</a:t>
            </a:r>
            <a:endParaRPr sz="1100" dirty="0">
              <a:solidFill>
                <a:srgbClr val="0D0D0D"/>
              </a:solidFill>
              <a:latin typeface="Arial"/>
              <a:ea typeface="Arial"/>
              <a:cs typeface="Arial"/>
              <a:sym typeface="Arial"/>
            </a:endParaRPr>
          </a:p>
          <a:p>
            <a:pPr marL="457200" lvl="0" indent="-298450" algn="l" rtl="0">
              <a:lnSpc>
                <a:spcPct val="115000"/>
              </a:lnSpc>
              <a:spcBef>
                <a:spcPts val="0"/>
              </a:spcBef>
              <a:spcAft>
                <a:spcPts val="0"/>
              </a:spcAft>
              <a:buClr>
                <a:srgbClr val="0D0D0D"/>
              </a:buClr>
              <a:buSzPts val="1100"/>
              <a:buFont typeface="Arial"/>
              <a:buChar char="●"/>
            </a:pPr>
            <a:r>
              <a:rPr lang="en-US" sz="1100" dirty="0">
                <a:solidFill>
                  <a:srgbClr val="0D0D0D"/>
                </a:solidFill>
                <a:latin typeface="Arial"/>
                <a:ea typeface="Arial"/>
                <a:cs typeface="Arial"/>
                <a:sym typeface="Arial"/>
              </a:rPr>
              <a:t>Support Groups: Provide a sense of community and shared experience.</a:t>
            </a:r>
            <a:endParaRPr sz="1100" dirty="0">
              <a:solidFill>
                <a:srgbClr val="0D0D0D"/>
              </a:solidFill>
              <a:latin typeface="Arial"/>
              <a:ea typeface="Arial"/>
              <a:cs typeface="Arial"/>
              <a:sym typeface="Arial"/>
            </a:endParaRPr>
          </a:p>
          <a:p>
            <a:pPr marL="457200" lvl="0" indent="-298450" algn="l" rtl="0">
              <a:lnSpc>
                <a:spcPct val="115000"/>
              </a:lnSpc>
              <a:spcBef>
                <a:spcPts val="0"/>
              </a:spcBef>
              <a:spcAft>
                <a:spcPts val="0"/>
              </a:spcAft>
              <a:buClr>
                <a:srgbClr val="0D0D0D"/>
              </a:buClr>
              <a:buSzPts val="1100"/>
              <a:buFont typeface="Arial"/>
              <a:buChar char="●"/>
            </a:pPr>
            <a:r>
              <a:rPr lang="en-US" sz="1100" dirty="0">
                <a:solidFill>
                  <a:srgbClr val="0D0D0D"/>
                </a:solidFill>
                <a:latin typeface="Arial"/>
                <a:ea typeface="Arial"/>
                <a:cs typeface="Arial"/>
                <a:sym typeface="Arial"/>
              </a:rPr>
              <a:t>Family/Caregiver Support: Offers resources and support for those caring for people being treated for cancer.</a:t>
            </a:r>
            <a:endParaRPr sz="1100" dirty="0">
              <a:solidFill>
                <a:srgbClr val="0D0D0D"/>
              </a:solidFill>
              <a:latin typeface="Arial"/>
              <a:ea typeface="Arial"/>
              <a:cs typeface="Arial"/>
              <a:sym typeface="Arial"/>
            </a:endParaRPr>
          </a:p>
          <a:p>
            <a:pPr marL="0" lvl="0" indent="0" algn="l" rtl="0">
              <a:lnSpc>
                <a:spcPct val="115000"/>
              </a:lnSpc>
              <a:spcBef>
                <a:spcPts val="2100"/>
              </a:spcBef>
              <a:spcAft>
                <a:spcPts val="0"/>
              </a:spcAft>
              <a:buNone/>
            </a:pPr>
            <a:endParaRPr sz="1100" dirty="0">
              <a:solidFill>
                <a:srgbClr val="0D0D0D"/>
              </a:solidFill>
              <a:latin typeface="Arial"/>
              <a:ea typeface="Arial"/>
              <a:cs typeface="Arial"/>
              <a:sym typeface="Arial"/>
            </a:endParaRPr>
          </a:p>
          <a:p>
            <a:pPr marL="0" lvl="0" indent="0" algn="l" rtl="0">
              <a:lnSpc>
                <a:spcPct val="100000"/>
              </a:lnSpc>
              <a:spcBef>
                <a:spcPts val="150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651" name="Google Shape;651;p41: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p4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1" name="Google Shape;671;p42: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lnSpc>
                <a:spcPct val="150000"/>
              </a:lnSpc>
              <a:spcBef>
                <a:spcPts val="1500"/>
              </a:spcBef>
              <a:spcAft>
                <a:spcPts val="0"/>
              </a:spcAft>
              <a:buSzPts val="1100"/>
              <a:buNone/>
            </a:pPr>
            <a:r>
              <a:rPr lang="en-US" sz="1100" b="1" dirty="0">
                <a:solidFill>
                  <a:srgbClr val="0D0D0D"/>
                </a:solidFill>
                <a:latin typeface="Arial"/>
                <a:ea typeface="Arial"/>
                <a:cs typeface="Arial"/>
                <a:sym typeface="Arial"/>
              </a:rPr>
              <a:t>[COMPARING COMPLEMENTARY AND ALTERNATIVE MEDICINE]: </a:t>
            </a:r>
            <a:r>
              <a:rPr lang="en-US" sz="1100" dirty="0">
                <a:solidFill>
                  <a:srgbClr val="0D0D0D"/>
                </a:solidFill>
                <a:latin typeface="Arial"/>
                <a:ea typeface="Arial"/>
                <a:cs typeface="Arial"/>
                <a:sym typeface="Arial"/>
              </a:rPr>
              <a:t>Integrative therapies, as mentioned previously, can enhance conventional treatments and improve outcomes by addressing physical, emotional, and spiritual needs. </a:t>
            </a:r>
            <a:endParaRPr sz="1100" dirty="0">
              <a:solidFill>
                <a:srgbClr val="0D0D0D"/>
              </a:solidFill>
              <a:latin typeface="Arial"/>
              <a:ea typeface="Arial"/>
              <a:cs typeface="Arial"/>
              <a:sym typeface="Arial"/>
            </a:endParaRPr>
          </a:p>
          <a:p>
            <a:pPr marL="0" lvl="0" indent="0" algn="l" rtl="0">
              <a:lnSpc>
                <a:spcPct val="115000"/>
              </a:lnSpc>
              <a:spcBef>
                <a:spcPts val="2100"/>
              </a:spcBef>
              <a:spcAft>
                <a:spcPts val="0"/>
              </a:spcAft>
              <a:buClr>
                <a:schemeClr val="dk1"/>
              </a:buClr>
              <a:buSzPts val="1100"/>
              <a:buFont typeface="Arial"/>
              <a:buNone/>
            </a:pPr>
            <a:r>
              <a:rPr lang="en-US" sz="1100" dirty="0">
                <a:solidFill>
                  <a:srgbClr val="0D0D0D"/>
                </a:solidFill>
                <a:latin typeface="Arial"/>
                <a:ea typeface="Arial"/>
                <a:cs typeface="Arial"/>
                <a:sym typeface="Arial"/>
              </a:rPr>
              <a:t>Integrative therapies often combine complementary and alternative medicine, but these terms describe different concepts. “Complementary” refers to using a non-mainstream approach alongside conventional medicine. For example, acupuncture may be used for pain management in conjunction with medication and physical therapy. “Alternative” refers to using a non-mainstream approach instead of conventional medicine. For instance, traditional medicine from other cultures may be used to treat cancer instead of chemotherapy, radiation, or surgery recommended by a medical doctor. However, most people use non-mainstream approaches alongside conventional treatments. </a:t>
            </a:r>
            <a:endParaRPr sz="1100" dirty="0">
              <a:solidFill>
                <a:srgbClr val="0D0D0D"/>
              </a:solidFill>
              <a:latin typeface="Arial"/>
              <a:ea typeface="Arial"/>
              <a:cs typeface="Arial"/>
              <a:sym typeface="Arial"/>
            </a:endParaRPr>
          </a:p>
          <a:p>
            <a:pPr marL="0" lvl="0" indent="0" algn="l" rtl="0">
              <a:lnSpc>
                <a:spcPct val="115000"/>
              </a:lnSpc>
              <a:spcBef>
                <a:spcPts val="2100"/>
              </a:spcBef>
              <a:spcAft>
                <a:spcPts val="0"/>
              </a:spcAft>
              <a:buClr>
                <a:schemeClr val="dk1"/>
              </a:buClr>
              <a:buSzPts val="1100"/>
              <a:buFont typeface="Arial"/>
              <a:buNone/>
            </a:pPr>
            <a:r>
              <a:rPr lang="en-US" sz="1100" dirty="0">
                <a:solidFill>
                  <a:srgbClr val="0D0D0D"/>
                </a:solidFill>
                <a:latin typeface="Arial"/>
                <a:ea typeface="Arial"/>
                <a:cs typeface="Arial"/>
                <a:sym typeface="Arial"/>
              </a:rPr>
              <a:t>The National Center for Complementary and Integrative Health (NCCIH) now prefers the term “complementary health approaches” when discussing practices and products studied for various health conditions. Complementary medicine includes natural products, such as dietary supplements, herbs, and probiotics, as well as mind and body practices, such as meditation, chiropractic care, acupuncture, and massage. These approaches aim to support overall well-being and can be integrated into conventional cancer care plans to enhance treatment efficacy and comfort. </a:t>
            </a:r>
            <a:endParaRPr sz="1100" dirty="0">
              <a:solidFill>
                <a:srgbClr val="0D0D0D"/>
              </a:solidFill>
              <a:latin typeface="Arial"/>
              <a:ea typeface="Arial"/>
              <a:cs typeface="Arial"/>
              <a:sym typeface="Arial"/>
            </a:endParaRPr>
          </a:p>
          <a:p>
            <a:pPr marL="0" lvl="0" indent="0" algn="l" rtl="0">
              <a:lnSpc>
                <a:spcPct val="115000"/>
              </a:lnSpc>
              <a:spcBef>
                <a:spcPts val="2100"/>
              </a:spcBef>
              <a:spcAft>
                <a:spcPts val="2100"/>
              </a:spcAft>
              <a:buClr>
                <a:schemeClr val="dk1"/>
              </a:buClr>
              <a:buSzPts val="1100"/>
              <a:buFont typeface="Arial"/>
              <a:buNone/>
            </a:pPr>
            <a:r>
              <a:rPr lang="en-US" sz="1100" dirty="0">
                <a:solidFill>
                  <a:srgbClr val="0D0D0D"/>
                </a:solidFill>
                <a:latin typeface="Arial"/>
                <a:ea typeface="Arial"/>
                <a:cs typeface="Arial"/>
                <a:sym typeface="Arial"/>
              </a:rPr>
              <a:t>Some of these therapies have strong evidence for supporting </a:t>
            </a:r>
            <a:r>
              <a:rPr lang="en-US" sz="1100" b="1" dirty="0">
                <a:solidFill>
                  <a:srgbClr val="0D0D0D"/>
                </a:solidFill>
                <a:latin typeface="Arial"/>
                <a:ea typeface="Arial"/>
                <a:cs typeface="Arial"/>
                <a:sym typeface="Arial"/>
              </a:rPr>
              <a:t>people</a:t>
            </a:r>
            <a:r>
              <a:rPr lang="en-US" sz="1100" dirty="0">
                <a:solidFill>
                  <a:srgbClr val="0D0D0D"/>
                </a:solidFill>
                <a:latin typeface="Arial"/>
                <a:ea typeface="Arial"/>
                <a:cs typeface="Arial"/>
                <a:sym typeface="Arial"/>
              </a:rPr>
              <a:t> with cancer; other approaches do not. It is extremely important to consult healthcare providers before starting any complementary or alternative therapies.</a:t>
            </a:r>
            <a:endParaRPr dirty="0"/>
          </a:p>
        </p:txBody>
      </p:sp>
      <p:sp>
        <p:nvSpPr>
          <p:cNvPr id="672" name="Google Shape;672;p42: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p4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9" name="Google Shape;679;p45: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lnSpc>
                <a:spcPct val="115000"/>
              </a:lnSpc>
              <a:spcBef>
                <a:spcPts val="1500"/>
              </a:spcBef>
              <a:spcAft>
                <a:spcPts val="0"/>
              </a:spcAft>
              <a:buNone/>
            </a:pPr>
            <a:r>
              <a:rPr lang="en-US" sz="1100" b="1" dirty="0">
                <a:solidFill>
                  <a:srgbClr val="0D0D0D"/>
                </a:solidFill>
                <a:latin typeface="Arial"/>
                <a:ea typeface="Arial"/>
                <a:cs typeface="Arial"/>
                <a:sym typeface="Arial"/>
              </a:rPr>
              <a:t>[POSSIBLE BENEFITS OF COMPLEMENTARY APPROACHES]:</a:t>
            </a:r>
            <a:r>
              <a:rPr lang="en-US" sz="1100" dirty="0">
                <a:solidFill>
                  <a:srgbClr val="0D0D0D"/>
                </a:solidFill>
                <a:latin typeface="Arial"/>
                <a:ea typeface="Arial"/>
                <a:cs typeface="Arial"/>
                <a:sym typeface="Arial"/>
              </a:rPr>
              <a:t> There are many benefits for people with cancer by integrating complementary health approaches to reduce negative effects of treatment. Observations indicate these therapies may:</a:t>
            </a:r>
            <a:endParaRPr sz="1100" dirty="0">
              <a:solidFill>
                <a:srgbClr val="0D0D0D"/>
              </a:solidFill>
              <a:latin typeface="Arial"/>
              <a:ea typeface="Arial"/>
              <a:cs typeface="Arial"/>
              <a:sym typeface="Arial"/>
            </a:endParaRPr>
          </a:p>
          <a:p>
            <a:pPr marL="457200" lvl="0" indent="-298450" algn="l" rtl="0">
              <a:lnSpc>
                <a:spcPct val="115000"/>
              </a:lnSpc>
              <a:spcBef>
                <a:spcPts val="2100"/>
              </a:spcBef>
              <a:spcAft>
                <a:spcPts val="0"/>
              </a:spcAft>
              <a:buClr>
                <a:srgbClr val="0D0D0D"/>
              </a:buClr>
              <a:buSzPts val="1100"/>
              <a:buFont typeface="Arial"/>
              <a:buChar char="●"/>
            </a:pPr>
            <a:r>
              <a:rPr lang="en-US" sz="1100" dirty="0">
                <a:solidFill>
                  <a:srgbClr val="0D0D0D"/>
                </a:solidFill>
                <a:latin typeface="Arial"/>
                <a:ea typeface="Arial"/>
                <a:cs typeface="Arial"/>
                <a:sym typeface="Arial"/>
              </a:rPr>
              <a:t>Improve response to standard medical treatment</a:t>
            </a:r>
            <a:endParaRPr sz="1100" dirty="0">
              <a:solidFill>
                <a:srgbClr val="0D0D0D"/>
              </a:solidFill>
              <a:latin typeface="Arial"/>
              <a:ea typeface="Arial"/>
              <a:cs typeface="Arial"/>
              <a:sym typeface="Arial"/>
            </a:endParaRPr>
          </a:p>
          <a:p>
            <a:pPr marL="457200" lvl="0" indent="-298450" algn="l" rtl="0">
              <a:lnSpc>
                <a:spcPct val="115000"/>
              </a:lnSpc>
              <a:spcBef>
                <a:spcPts val="0"/>
              </a:spcBef>
              <a:spcAft>
                <a:spcPts val="0"/>
              </a:spcAft>
              <a:buClr>
                <a:srgbClr val="0D0D0D"/>
              </a:buClr>
              <a:buSzPts val="1100"/>
              <a:buFont typeface="Arial"/>
              <a:buChar char="●"/>
            </a:pPr>
            <a:r>
              <a:rPr lang="en-US" sz="1100" dirty="0">
                <a:solidFill>
                  <a:srgbClr val="0D0D0D"/>
                </a:solidFill>
                <a:latin typeface="Arial"/>
                <a:ea typeface="Arial"/>
                <a:cs typeface="Arial"/>
                <a:sym typeface="Arial"/>
              </a:rPr>
              <a:t>Manage side effects of cancer treatment</a:t>
            </a:r>
            <a:endParaRPr sz="1100" dirty="0">
              <a:solidFill>
                <a:srgbClr val="0D0D0D"/>
              </a:solidFill>
              <a:latin typeface="Arial"/>
              <a:ea typeface="Arial"/>
              <a:cs typeface="Arial"/>
              <a:sym typeface="Arial"/>
            </a:endParaRPr>
          </a:p>
          <a:p>
            <a:pPr marL="457200" lvl="0" indent="-298450" algn="l" rtl="0">
              <a:lnSpc>
                <a:spcPct val="115000"/>
              </a:lnSpc>
              <a:spcBef>
                <a:spcPts val="0"/>
              </a:spcBef>
              <a:spcAft>
                <a:spcPts val="0"/>
              </a:spcAft>
              <a:buClr>
                <a:srgbClr val="0D0D0D"/>
              </a:buClr>
              <a:buSzPts val="1100"/>
              <a:buFont typeface="Arial"/>
              <a:buChar char="●"/>
            </a:pPr>
            <a:r>
              <a:rPr lang="en-US" sz="1100" dirty="0">
                <a:solidFill>
                  <a:srgbClr val="0D0D0D"/>
                </a:solidFill>
                <a:latin typeface="Arial"/>
                <a:ea typeface="Arial"/>
                <a:cs typeface="Arial"/>
                <a:sym typeface="Arial"/>
              </a:rPr>
              <a:t>Prevent or manage cancer symptoms</a:t>
            </a:r>
            <a:endParaRPr sz="1100" dirty="0">
              <a:solidFill>
                <a:srgbClr val="0D0D0D"/>
              </a:solidFill>
              <a:latin typeface="Arial"/>
              <a:ea typeface="Arial"/>
              <a:cs typeface="Arial"/>
              <a:sym typeface="Arial"/>
            </a:endParaRPr>
          </a:p>
          <a:p>
            <a:pPr marL="457200" lvl="0" indent="-298450" algn="l" rtl="0">
              <a:lnSpc>
                <a:spcPct val="115000"/>
              </a:lnSpc>
              <a:spcBef>
                <a:spcPts val="0"/>
              </a:spcBef>
              <a:spcAft>
                <a:spcPts val="0"/>
              </a:spcAft>
              <a:buClr>
                <a:srgbClr val="0D0D0D"/>
              </a:buClr>
              <a:buSzPts val="1100"/>
              <a:buFont typeface="Arial"/>
              <a:buChar char="●"/>
            </a:pPr>
            <a:r>
              <a:rPr lang="en-US" sz="1100" dirty="0">
                <a:solidFill>
                  <a:srgbClr val="0D0D0D"/>
                </a:solidFill>
                <a:latin typeface="Arial"/>
                <a:ea typeface="Arial"/>
                <a:cs typeface="Arial"/>
                <a:sym typeface="Arial"/>
              </a:rPr>
              <a:t>Improve survival</a:t>
            </a:r>
            <a:endParaRPr sz="1100" dirty="0">
              <a:solidFill>
                <a:srgbClr val="0D0D0D"/>
              </a:solidFill>
              <a:latin typeface="Arial"/>
              <a:ea typeface="Arial"/>
              <a:cs typeface="Arial"/>
              <a:sym typeface="Arial"/>
            </a:endParaRPr>
          </a:p>
          <a:p>
            <a:pPr marL="457200" lvl="0" indent="-298450" algn="l" rtl="0">
              <a:lnSpc>
                <a:spcPct val="115000"/>
              </a:lnSpc>
              <a:spcBef>
                <a:spcPts val="0"/>
              </a:spcBef>
              <a:spcAft>
                <a:spcPts val="0"/>
              </a:spcAft>
              <a:buClr>
                <a:srgbClr val="0D0D0D"/>
              </a:buClr>
              <a:buSzPts val="1100"/>
              <a:buFont typeface="Arial"/>
              <a:buChar char="●"/>
            </a:pPr>
            <a:r>
              <a:rPr lang="en-US" sz="1100" dirty="0">
                <a:solidFill>
                  <a:srgbClr val="0D0D0D"/>
                </a:solidFill>
                <a:latin typeface="Arial"/>
                <a:ea typeface="Arial"/>
                <a:cs typeface="Arial"/>
                <a:sym typeface="Arial"/>
              </a:rPr>
              <a:t>Enhance a sense of well-being and quality of life</a:t>
            </a:r>
            <a:endParaRPr sz="1100" dirty="0">
              <a:solidFill>
                <a:srgbClr val="0D0D0D"/>
              </a:solidFill>
              <a:latin typeface="Arial"/>
              <a:ea typeface="Arial"/>
              <a:cs typeface="Arial"/>
              <a:sym typeface="Arial"/>
            </a:endParaRPr>
          </a:p>
          <a:p>
            <a:pPr marL="0" lvl="0" indent="0" algn="l" rtl="0">
              <a:lnSpc>
                <a:spcPct val="115000"/>
              </a:lnSpc>
              <a:spcBef>
                <a:spcPts val="2100"/>
              </a:spcBef>
              <a:spcAft>
                <a:spcPts val="0"/>
              </a:spcAft>
              <a:buNone/>
            </a:pPr>
            <a:r>
              <a:rPr lang="en-US" sz="1100" dirty="0">
                <a:solidFill>
                  <a:srgbClr val="0D0D0D"/>
                </a:solidFill>
                <a:latin typeface="Arial"/>
                <a:ea typeface="Arial"/>
                <a:cs typeface="Arial"/>
                <a:sym typeface="Arial"/>
              </a:rPr>
              <a:t>In addition, complementary health approaches can include practices like yoga, tai chi, and mindfulness-based stress reduction, which have been shown to help manage stress and improve quality of life for people affected by cancer. These therapies can play an </a:t>
            </a:r>
            <a:r>
              <a:rPr lang="en-US" sz="1100" b="1" dirty="0">
                <a:solidFill>
                  <a:srgbClr val="0D0D0D"/>
                </a:solidFill>
                <a:latin typeface="Arial"/>
                <a:ea typeface="Arial"/>
                <a:cs typeface="Arial"/>
                <a:sym typeface="Arial"/>
              </a:rPr>
              <a:t>important</a:t>
            </a:r>
            <a:r>
              <a:rPr lang="en-US" sz="1100" dirty="0">
                <a:solidFill>
                  <a:srgbClr val="0D0D0D"/>
                </a:solidFill>
                <a:latin typeface="Arial"/>
                <a:ea typeface="Arial"/>
                <a:cs typeface="Arial"/>
                <a:sym typeface="Arial"/>
              </a:rPr>
              <a:t> role in a comprehensive cancer care strategy. </a:t>
            </a:r>
            <a:endParaRPr sz="1100" dirty="0">
              <a:solidFill>
                <a:srgbClr val="0D0D0D"/>
              </a:solidFill>
              <a:latin typeface="Arial"/>
              <a:ea typeface="Arial"/>
              <a:cs typeface="Arial"/>
              <a:sym typeface="Arial"/>
            </a:endParaRPr>
          </a:p>
          <a:p>
            <a:pPr marL="0" lvl="0" indent="0" algn="l" rtl="0">
              <a:lnSpc>
                <a:spcPct val="100000"/>
              </a:lnSpc>
              <a:spcBef>
                <a:spcPts val="1500"/>
              </a:spcBef>
              <a:spcAft>
                <a:spcPts val="0"/>
              </a:spcAft>
              <a:buNone/>
            </a:pPr>
            <a:endParaRPr dirty="0"/>
          </a:p>
          <a:p>
            <a:pPr marL="0" lvl="0" indent="0" algn="l" rtl="0">
              <a:lnSpc>
                <a:spcPct val="100000"/>
              </a:lnSpc>
              <a:spcBef>
                <a:spcPts val="0"/>
              </a:spcBef>
              <a:spcAft>
                <a:spcPts val="0"/>
              </a:spcAft>
              <a:buSzPts val="1400"/>
              <a:buNone/>
            </a:pPr>
            <a:endParaRPr dirty="0"/>
          </a:p>
        </p:txBody>
      </p:sp>
      <p:sp>
        <p:nvSpPr>
          <p:cNvPr id="680" name="Google Shape;680;p45: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p4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2" name="Google Shape;702;p46: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lnSpc>
                <a:spcPct val="115000"/>
              </a:lnSpc>
              <a:spcBef>
                <a:spcPts val="1500"/>
              </a:spcBef>
              <a:spcAft>
                <a:spcPts val="0"/>
              </a:spcAft>
              <a:buClr>
                <a:schemeClr val="dk1"/>
              </a:buClr>
              <a:buSzPts val="1100"/>
              <a:buFont typeface="Arial"/>
              <a:buNone/>
            </a:pPr>
            <a:r>
              <a:rPr lang="en-US" sz="1100" b="1" dirty="0">
                <a:solidFill>
                  <a:srgbClr val="0D0D0D"/>
                </a:solidFill>
                <a:latin typeface="Arial"/>
                <a:ea typeface="Arial"/>
                <a:cs typeface="Arial"/>
                <a:sym typeface="Arial"/>
              </a:rPr>
              <a:t>[POSSIBLE RISKS OF COMPLEMENTARY APPROACHES]: </a:t>
            </a:r>
            <a:r>
              <a:rPr lang="en-US" sz="1100" dirty="0">
                <a:solidFill>
                  <a:srgbClr val="0D0D0D"/>
                </a:solidFill>
                <a:latin typeface="Arial"/>
                <a:ea typeface="Arial"/>
                <a:cs typeface="Arial"/>
                <a:sym typeface="Arial"/>
              </a:rPr>
              <a:t>Though some therapies have undergone evaluation and have proven safe and effective, others have been found to be less effective, harmful, or interact negatively with medications. Natural products, such as botanicals, supplements, and vitamins may sound helpful, but in the context of cancer care, these can sometimes be harmful. </a:t>
            </a:r>
            <a:r>
              <a:rPr lang="en-US" sz="1100" dirty="0">
                <a:solidFill>
                  <a:srgbClr val="1B1B1B"/>
                </a:solidFill>
                <a:latin typeface="Arial"/>
                <a:ea typeface="Arial"/>
                <a:cs typeface="Arial"/>
                <a:sym typeface="Arial"/>
              </a:rPr>
              <a:t>For example, grapefruit or grapefruit juice can decrease the production of enzymes that metabolize drugs, including chemotherapy. Acai berries have antioxidant properties that could reduce the effectiveness of some chemotherapy and radiation therapies. Green tea extract may reduce the effectiveness of an antineoplastic injection given to people with multiple myeloma.</a:t>
            </a:r>
            <a:endParaRPr sz="1100" dirty="0">
              <a:solidFill>
                <a:srgbClr val="1B1B1B"/>
              </a:solidFill>
              <a:latin typeface="Arial"/>
              <a:ea typeface="Arial"/>
              <a:cs typeface="Arial"/>
              <a:sym typeface="Arial"/>
            </a:endParaRPr>
          </a:p>
          <a:p>
            <a:pPr marL="0" lvl="0" indent="0" algn="l" rtl="0">
              <a:lnSpc>
                <a:spcPct val="115000"/>
              </a:lnSpc>
              <a:spcBef>
                <a:spcPts val="1500"/>
              </a:spcBef>
              <a:spcAft>
                <a:spcPts val="0"/>
              </a:spcAft>
              <a:buClr>
                <a:schemeClr val="dk1"/>
              </a:buClr>
              <a:buSzPts val="1100"/>
              <a:buFont typeface="Arial"/>
              <a:buNone/>
            </a:pPr>
            <a:r>
              <a:rPr lang="en-US" sz="1100" dirty="0">
                <a:solidFill>
                  <a:srgbClr val="0D0D0D"/>
                </a:solidFill>
                <a:latin typeface="Arial"/>
                <a:ea typeface="Arial"/>
                <a:cs typeface="Arial"/>
                <a:sym typeface="Arial"/>
              </a:rPr>
              <a:t>As a navigator, direct any questions about the use of complementary and alternative medicine (CAM) to that person’s doctor. If someone mentions their use of complementary approaches, inform the clinician so they can discuss the possible risks. Even practices with evidence of benefit, like yoga, should be supervised by a doctor. You can help the person prepare questions and provide resources for more information.</a:t>
            </a:r>
            <a:endParaRPr sz="1100" dirty="0">
              <a:solidFill>
                <a:srgbClr val="0D0D0D"/>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dirty="0">
              <a:solidFill>
                <a:srgbClr val="0D0D0D"/>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b="1" dirty="0">
              <a:solidFill>
                <a:srgbClr val="0D0D0D"/>
              </a:solidFill>
              <a:latin typeface="Arial"/>
              <a:ea typeface="Arial"/>
              <a:cs typeface="Arial"/>
              <a:sym typeface="Arial"/>
            </a:endParaRPr>
          </a:p>
          <a:p>
            <a:pPr marL="0" lvl="0" indent="0" algn="l" rtl="0">
              <a:lnSpc>
                <a:spcPct val="100000"/>
              </a:lnSpc>
              <a:spcBef>
                <a:spcPts val="0"/>
              </a:spcBef>
              <a:spcAft>
                <a:spcPts val="0"/>
              </a:spcAft>
              <a:buSzPts val="1400"/>
              <a:buNone/>
            </a:pPr>
            <a:endParaRPr dirty="0">
              <a:latin typeface="Arial"/>
              <a:ea typeface="Arial"/>
              <a:cs typeface="Arial"/>
              <a:sym typeface="Arial"/>
            </a:endParaRPr>
          </a:p>
        </p:txBody>
      </p:sp>
      <p:sp>
        <p:nvSpPr>
          <p:cNvPr id="703" name="Google Shape;703;p46: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p4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0" name="Google Shape;710;p47: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b="1" dirty="0">
                <a:latin typeface="Arial"/>
                <a:ea typeface="Arial"/>
                <a:cs typeface="Arial"/>
                <a:sym typeface="Arial"/>
              </a:rPr>
              <a:t>[EVIDENCE-BASED CANCER INFORMATION]: </a:t>
            </a:r>
            <a:r>
              <a:rPr lang="en-US" dirty="0">
                <a:latin typeface="Arial"/>
                <a:ea typeface="Arial"/>
                <a:cs typeface="Arial"/>
                <a:sym typeface="Arial"/>
              </a:rPr>
              <a:t>For reliable information about cancer or details on specific types of cancer, it’s important to visit reputable websites. Excellent starting points include the Centers for Disease Control and Prevention, American Cancer Society, the American Society of Clinical Oncology, and the National Cancer Institute. </a:t>
            </a:r>
            <a:endParaRPr dirty="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US" dirty="0">
                <a:latin typeface="Arial"/>
                <a:ea typeface="Arial"/>
                <a:cs typeface="Arial"/>
                <a:sym typeface="Arial"/>
              </a:rPr>
              <a:t>For specific screening recommendations, the US Preventive Services Task Force is the gold standard guideline setting organization in the U.S. Under the Affordable Care Act, all screenings that receive an A or B rating from the US Preventive Services Task Force must be covered by insurance. </a:t>
            </a:r>
            <a:endParaRPr dirty="0">
              <a:latin typeface="Arial"/>
              <a:ea typeface="Arial"/>
              <a:cs typeface="Arial"/>
              <a:sym typeface="Arial"/>
            </a:endParaRPr>
          </a:p>
          <a:p>
            <a:pPr marL="0" lvl="0" indent="0" algn="l" rtl="0">
              <a:lnSpc>
                <a:spcPct val="100000"/>
              </a:lnSpc>
              <a:spcBef>
                <a:spcPts val="1200"/>
              </a:spcBef>
              <a:spcAft>
                <a:spcPts val="0"/>
              </a:spcAft>
              <a:buSzPts val="1400"/>
              <a:buNone/>
            </a:pPr>
            <a:endParaRPr dirty="0">
              <a:latin typeface="Arial"/>
              <a:ea typeface="Arial"/>
              <a:cs typeface="Arial"/>
              <a:sym typeface="Arial"/>
            </a:endParaRPr>
          </a:p>
        </p:txBody>
      </p:sp>
      <p:sp>
        <p:nvSpPr>
          <p:cNvPr id="711" name="Google Shape;711;p47: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g273bf6899fe_0_10:notes"/>
          <p:cNvSpPr>
            <a:spLocks noGrp="1" noRot="1" noChangeAspect="1"/>
          </p:cNvSpPr>
          <p:nvPr>
            <p:ph type="sldImg" idx="2"/>
          </p:nvPr>
        </p:nvSpPr>
        <p:spPr>
          <a:xfrm>
            <a:off x="1181100" y="696913"/>
            <a:ext cx="46482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2" name="Google Shape;742;g273bf6899fe_0_10: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b="1" dirty="0">
                <a:solidFill>
                  <a:srgbClr val="0D0D0D"/>
                </a:solidFill>
                <a:latin typeface="Arial"/>
                <a:ea typeface="Arial"/>
                <a:cs typeface="Arial"/>
                <a:sym typeface="Arial"/>
              </a:rPr>
              <a:t>[EFFECTS OF CANCER DIAGNOSIS AND TREATMENT]:</a:t>
            </a:r>
            <a:r>
              <a:rPr lang="en-US" sz="1100" dirty="0">
                <a:solidFill>
                  <a:srgbClr val="0D0D0D"/>
                </a:solidFill>
                <a:latin typeface="Arial"/>
                <a:ea typeface="Arial"/>
                <a:cs typeface="Arial"/>
                <a:sym typeface="Arial"/>
              </a:rPr>
              <a:t> Cancer can affect people in many ways. Each person is different and will experience treatment uniquely, even if they have the same regimen. The effects of cancer diagnosis and treatment can be physical, psychosocial, practical, and spiritual. For example, someone may feel scared, uncertain, or angry about the change cancer brings to their lives. These effects can be interrelated and may persist after treatment.</a:t>
            </a:r>
            <a:endParaRPr sz="1100" dirty="0">
              <a:solidFill>
                <a:srgbClr val="0D0D0D"/>
              </a:solidFill>
              <a:latin typeface="Arial"/>
              <a:ea typeface="Arial"/>
              <a:cs typeface="Arial"/>
              <a:sym typeface="Arial"/>
            </a:endParaRPr>
          </a:p>
          <a:p>
            <a:pPr marL="0" lvl="0" indent="0" algn="l" rtl="0">
              <a:lnSpc>
                <a:spcPct val="115000"/>
              </a:lnSpc>
              <a:spcBef>
                <a:spcPts val="1500"/>
              </a:spcBef>
              <a:spcAft>
                <a:spcPts val="0"/>
              </a:spcAft>
              <a:buClr>
                <a:schemeClr val="dk1"/>
              </a:buClr>
              <a:buSzPts val="1100"/>
              <a:buFont typeface="Arial"/>
              <a:buNone/>
            </a:pPr>
            <a:r>
              <a:rPr lang="en-US" sz="1100" dirty="0">
                <a:solidFill>
                  <a:srgbClr val="0D0D0D"/>
                </a:solidFill>
                <a:latin typeface="Arial"/>
                <a:ea typeface="Arial"/>
                <a:cs typeface="Arial"/>
                <a:sym typeface="Arial"/>
              </a:rPr>
              <a:t>Although patient navigators focus mainly on practical needs, understanding the full range of needs that a person with cancer may experience can help the healthcare team to address those needs more holistically.</a:t>
            </a:r>
            <a:endParaRPr sz="1100" dirty="0">
              <a:solidFill>
                <a:srgbClr val="0D0D0D"/>
              </a:solidFill>
              <a:latin typeface="Arial"/>
              <a:ea typeface="Arial"/>
              <a:cs typeface="Arial"/>
              <a:sym typeface="Arial"/>
            </a:endParaRPr>
          </a:p>
          <a:p>
            <a:pPr marL="0" lvl="0" indent="0" algn="l" rtl="0">
              <a:lnSpc>
                <a:spcPct val="100000"/>
              </a:lnSpc>
              <a:spcBef>
                <a:spcPts val="1500"/>
              </a:spcBef>
              <a:spcAft>
                <a:spcPts val="0"/>
              </a:spcAft>
              <a:buSzPts val="1400"/>
              <a:buNone/>
            </a:pPr>
            <a:endParaRPr dirty="0"/>
          </a:p>
        </p:txBody>
      </p:sp>
      <p:sp>
        <p:nvSpPr>
          <p:cNvPr id="743" name="Google Shape;743;g273bf6899fe_0_10:notes"/>
          <p:cNvSpPr txBox="1">
            <a:spLocks noGrp="1"/>
          </p:cNvSpPr>
          <p:nvPr>
            <p:ph type="sldNum" idx="12"/>
          </p:nvPr>
        </p:nvSpPr>
        <p:spPr>
          <a:xfrm>
            <a:off x="3970938" y="8829967"/>
            <a:ext cx="3037800" cy="4647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2e828e09954_2_50:notes"/>
          <p:cNvSpPr>
            <a:spLocks noGrp="1" noRot="1" noChangeAspect="1"/>
          </p:cNvSpPr>
          <p:nvPr>
            <p:ph type="sldImg" idx="2"/>
          </p:nvPr>
        </p:nvSpPr>
        <p:spPr>
          <a:xfrm>
            <a:off x="1181100" y="696913"/>
            <a:ext cx="46482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 name="Google Shape;81;g2e828e09954_2_50: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The correct answer is B. Cancer is the uncontrolled growth of abnormal cells that divide and invade others within a person’s body.  Everyone has trillions of cells in their body that grow and divide and make new cells and die in a controlled way. Cancer happens when cells become abnormal and start to grow out of control. This might mean that cells that are supposed to die don’t die </a:t>
            </a:r>
            <a:r>
              <a:rPr lang="en-US" sz="1100" b="1">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4"/>
                  </a:ext>
                </a:extLst>
              </a:rPr>
              <a:t>when the cells are no longer needed. Or it could mean that abnormal cells replicate too</a:t>
            </a:r>
            <a:r>
              <a:rPr lang="en-US" sz="1100">
                <a:latin typeface="Arial"/>
                <a:ea typeface="Arial"/>
                <a:cs typeface="Arial"/>
                <a:sym typeface="Arial"/>
              </a:rPr>
              <a:t> rapidly and grow into other tissues. Growing out of control and growing into other tissues make cells cancerous. </a:t>
            </a: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Choice A is incorrect. Cancer is made up of our own cells that have mutated, or changed, to become abnormal and invasive. </a:t>
            </a: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Choice C is also incorrect. Normal cells also interact. </a:t>
            </a: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Choice D is incorrect- it is not a lack of cells. </a:t>
            </a:r>
            <a:endParaRPr sz="1100">
              <a:solidFill>
                <a:srgbClr val="CC0000"/>
              </a:solidFill>
              <a:latin typeface="Arial"/>
              <a:ea typeface="Arial"/>
              <a:cs typeface="Arial"/>
              <a:sym typeface="Arial"/>
            </a:endParaRPr>
          </a:p>
        </p:txBody>
      </p:sp>
      <p:sp>
        <p:nvSpPr>
          <p:cNvPr id="82" name="Google Shape;82;g2e828e09954_2_50:notes"/>
          <p:cNvSpPr txBox="1">
            <a:spLocks noGrp="1"/>
          </p:cNvSpPr>
          <p:nvPr>
            <p:ph type="sldNum" idx="12"/>
          </p:nvPr>
        </p:nvSpPr>
        <p:spPr>
          <a:xfrm>
            <a:off x="3970938" y="8829967"/>
            <a:ext cx="3037800" cy="4647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g273bf6899fe_0_27:notes"/>
          <p:cNvSpPr>
            <a:spLocks noGrp="1" noRot="1" noChangeAspect="1"/>
          </p:cNvSpPr>
          <p:nvPr>
            <p:ph type="sldImg" idx="2"/>
          </p:nvPr>
        </p:nvSpPr>
        <p:spPr>
          <a:xfrm>
            <a:off x="1181100" y="696913"/>
            <a:ext cx="46482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9" name="Google Shape;759;g273bf6899fe_0_27: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b="1" dirty="0">
                <a:solidFill>
                  <a:srgbClr val="0D0D0D"/>
                </a:solidFill>
                <a:latin typeface="Arial"/>
                <a:ea typeface="Arial"/>
                <a:cs typeface="Arial"/>
                <a:sym typeface="Arial"/>
              </a:rPr>
              <a:t>[POTENTIAL PHYSICAL CONCERNS]:</a:t>
            </a:r>
            <a:r>
              <a:rPr lang="en-US" sz="1100" dirty="0">
                <a:solidFill>
                  <a:srgbClr val="0D0D0D"/>
                </a:solidFill>
                <a:latin typeface="Arial"/>
                <a:ea typeface="Arial"/>
                <a:cs typeface="Arial"/>
                <a:sym typeface="Arial"/>
              </a:rPr>
              <a:t> </a:t>
            </a:r>
            <a:r>
              <a:rPr lang="en-US" sz="1100" b="1" dirty="0">
                <a:solidFill>
                  <a:srgbClr val="0D0D0D"/>
                </a:solidFill>
                <a:latin typeface="Arial"/>
                <a:ea typeface="Arial"/>
                <a:cs typeface="Arial"/>
                <a:sym typeface="Arial"/>
              </a:rPr>
              <a:t>Cancer symptoms and treatment side effects can cause changes to the body, introducing new needs in various domains. Each person’s experience is unique, so it’s important to be aware of common symptoms and side effects to help people cope effectively.</a:t>
            </a:r>
            <a:endParaRPr sz="1100" b="1" dirty="0">
              <a:solidFill>
                <a:srgbClr val="0D0D0D"/>
              </a:solidFill>
              <a:latin typeface="Arial"/>
              <a:ea typeface="Arial"/>
              <a:cs typeface="Arial"/>
              <a:sym typeface="Arial"/>
            </a:endParaRPr>
          </a:p>
          <a:p>
            <a:pPr marL="0" lvl="0" indent="0" algn="l" rtl="0">
              <a:lnSpc>
                <a:spcPct val="115000"/>
              </a:lnSpc>
              <a:spcBef>
                <a:spcPts val="1500"/>
              </a:spcBef>
              <a:spcAft>
                <a:spcPts val="0"/>
              </a:spcAft>
              <a:buClr>
                <a:schemeClr val="dk1"/>
              </a:buClr>
              <a:buSzPts val="1100"/>
              <a:buFont typeface="Arial"/>
              <a:buNone/>
            </a:pPr>
            <a:r>
              <a:rPr lang="en-US" sz="1100" dirty="0">
                <a:solidFill>
                  <a:srgbClr val="0D0D0D"/>
                </a:solidFill>
                <a:latin typeface="Arial"/>
                <a:ea typeface="Arial"/>
                <a:cs typeface="Arial"/>
                <a:sym typeface="Arial"/>
              </a:rPr>
              <a:t>People may experience:</a:t>
            </a:r>
            <a:endParaRPr sz="1100" dirty="0">
              <a:solidFill>
                <a:srgbClr val="0D0D0D"/>
              </a:solidFill>
              <a:latin typeface="Arial"/>
              <a:ea typeface="Arial"/>
              <a:cs typeface="Arial"/>
              <a:sym typeface="Arial"/>
            </a:endParaRPr>
          </a:p>
          <a:p>
            <a:pPr marL="457200" lvl="0" indent="-298450" algn="l" rtl="0">
              <a:lnSpc>
                <a:spcPct val="115000"/>
              </a:lnSpc>
              <a:spcBef>
                <a:spcPts val="2100"/>
              </a:spcBef>
              <a:spcAft>
                <a:spcPts val="0"/>
              </a:spcAft>
              <a:buClr>
                <a:srgbClr val="0D0D0D"/>
              </a:buClr>
              <a:buSzPts val="1100"/>
              <a:buFont typeface="Arial"/>
              <a:buChar char="●"/>
            </a:pPr>
            <a:r>
              <a:rPr lang="en-US" sz="1100" dirty="0">
                <a:solidFill>
                  <a:srgbClr val="0D0D0D"/>
                </a:solidFill>
                <a:latin typeface="Arial"/>
                <a:ea typeface="Arial"/>
                <a:cs typeface="Arial"/>
                <a:sym typeface="Arial"/>
              </a:rPr>
              <a:t>Pain: Related to tumor growth or surgery, requiring effective pain management and communication with the oncologist or pain team.</a:t>
            </a:r>
            <a:endParaRPr sz="1100" dirty="0">
              <a:solidFill>
                <a:srgbClr val="0D0D0D"/>
              </a:solidFill>
              <a:latin typeface="Arial"/>
              <a:ea typeface="Arial"/>
              <a:cs typeface="Arial"/>
              <a:sym typeface="Arial"/>
            </a:endParaRPr>
          </a:p>
          <a:p>
            <a:pPr marL="457200" lvl="0" indent="-298450" algn="l" rtl="0">
              <a:lnSpc>
                <a:spcPct val="115000"/>
              </a:lnSpc>
              <a:spcBef>
                <a:spcPts val="0"/>
              </a:spcBef>
              <a:spcAft>
                <a:spcPts val="0"/>
              </a:spcAft>
              <a:buClr>
                <a:srgbClr val="0D0D0D"/>
              </a:buClr>
              <a:buSzPts val="1100"/>
              <a:buFont typeface="Arial"/>
              <a:buChar char="●"/>
            </a:pPr>
            <a:r>
              <a:rPr lang="en-US" sz="1100" dirty="0">
                <a:solidFill>
                  <a:srgbClr val="0D0D0D"/>
                </a:solidFill>
                <a:latin typeface="Arial"/>
                <a:ea typeface="Arial"/>
                <a:cs typeface="Arial"/>
                <a:sym typeface="Arial"/>
              </a:rPr>
              <a:t>Fatigue and Anemia: Treatment can cause fatigue and anemia, necessitating extra help with self-care, daily chores, childcare, assistive devices, or transportation.</a:t>
            </a:r>
            <a:endParaRPr sz="1100" dirty="0">
              <a:solidFill>
                <a:srgbClr val="0D0D0D"/>
              </a:solidFill>
              <a:latin typeface="Arial"/>
              <a:ea typeface="Arial"/>
              <a:cs typeface="Arial"/>
              <a:sym typeface="Arial"/>
            </a:endParaRPr>
          </a:p>
          <a:p>
            <a:pPr marL="457200" lvl="0" indent="-298450" algn="l" rtl="0">
              <a:lnSpc>
                <a:spcPct val="115000"/>
              </a:lnSpc>
              <a:spcBef>
                <a:spcPts val="0"/>
              </a:spcBef>
              <a:spcAft>
                <a:spcPts val="0"/>
              </a:spcAft>
              <a:buClr>
                <a:srgbClr val="0D0D0D"/>
              </a:buClr>
              <a:buSzPts val="1100"/>
              <a:buFont typeface="Arial"/>
              <a:buChar char="●"/>
            </a:pPr>
            <a:r>
              <a:rPr lang="en-US" sz="1100" dirty="0">
                <a:solidFill>
                  <a:srgbClr val="0D0D0D"/>
                </a:solidFill>
                <a:latin typeface="Arial"/>
                <a:ea typeface="Arial"/>
                <a:cs typeface="Arial"/>
                <a:sym typeface="Arial"/>
              </a:rPr>
              <a:t>Digestive Issues: Weight changes, nausea, vomiting, diarrhea, and constipation may require special dietary guidance from the medical team or dietitians.</a:t>
            </a:r>
            <a:endParaRPr sz="1100" dirty="0">
              <a:solidFill>
                <a:srgbClr val="0D0D0D"/>
              </a:solidFill>
              <a:latin typeface="Arial"/>
              <a:ea typeface="Arial"/>
              <a:cs typeface="Arial"/>
              <a:sym typeface="Arial"/>
            </a:endParaRPr>
          </a:p>
          <a:p>
            <a:pPr marL="457200" lvl="0" indent="-298450" algn="l" rtl="0">
              <a:lnSpc>
                <a:spcPct val="115000"/>
              </a:lnSpc>
              <a:spcBef>
                <a:spcPts val="0"/>
              </a:spcBef>
              <a:spcAft>
                <a:spcPts val="0"/>
              </a:spcAft>
              <a:buClr>
                <a:srgbClr val="0D0D0D"/>
              </a:buClr>
              <a:buSzPts val="1100"/>
              <a:buFont typeface="Arial"/>
              <a:buChar char="●"/>
            </a:pPr>
            <a:r>
              <a:rPr lang="en-US" sz="1100" b="1" dirty="0">
                <a:solidFill>
                  <a:srgbClr val="0D0D0D"/>
                </a:solidFill>
                <a:latin typeface="Arial"/>
                <a:ea typeface="Arial"/>
                <a:cs typeface="Arial"/>
                <a:sym typeface="Arial"/>
              </a:rPr>
              <a:t>Skin and Hair Changes: People with cancer may need to adjust to treatment-related changes such as hair loss and skin color changes, which can affect body image and self-esteem.</a:t>
            </a:r>
            <a:endParaRPr sz="1100" b="1" dirty="0">
              <a:solidFill>
                <a:srgbClr val="0D0D0D"/>
              </a:solidFill>
              <a:latin typeface="Arial"/>
              <a:ea typeface="Arial"/>
              <a:cs typeface="Arial"/>
              <a:sym typeface="Arial"/>
            </a:endParaRPr>
          </a:p>
          <a:p>
            <a:pPr marL="457200" lvl="0" indent="-298450" algn="l" rtl="0">
              <a:lnSpc>
                <a:spcPct val="115000"/>
              </a:lnSpc>
              <a:spcBef>
                <a:spcPts val="0"/>
              </a:spcBef>
              <a:spcAft>
                <a:spcPts val="0"/>
              </a:spcAft>
              <a:buClr>
                <a:srgbClr val="0D0D0D"/>
              </a:buClr>
              <a:buSzPts val="1100"/>
              <a:buFont typeface="Arial"/>
              <a:buChar char="●"/>
            </a:pPr>
            <a:r>
              <a:rPr lang="en-US" sz="1100" dirty="0">
                <a:solidFill>
                  <a:srgbClr val="0D0D0D"/>
                </a:solidFill>
                <a:latin typeface="Arial"/>
                <a:ea typeface="Arial"/>
                <a:cs typeface="Arial"/>
                <a:sym typeface="Arial"/>
              </a:rPr>
              <a:t>Mobility Limitations: Introduced by the cancer or treatment, which may mean that they will need extra help with mobility and daily activities.</a:t>
            </a:r>
            <a:endParaRPr sz="1100" dirty="0">
              <a:solidFill>
                <a:srgbClr val="0D0D0D"/>
              </a:solidFill>
              <a:latin typeface="Arial"/>
              <a:ea typeface="Arial"/>
              <a:cs typeface="Arial"/>
              <a:sym typeface="Arial"/>
            </a:endParaRPr>
          </a:p>
          <a:p>
            <a:pPr marL="457200" lvl="0" indent="-298450" algn="l" rtl="0">
              <a:lnSpc>
                <a:spcPct val="115000"/>
              </a:lnSpc>
              <a:spcBef>
                <a:spcPts val="0"/>
              </a:spcBef>
              <a:spcAft>
                <a:spcPts val="0"/>
              </a:spcAft>
              <a:buClr>
                <a:srgbClr val="0D0D0D"/>
              </a:buClr>
              <a:buSzPts val="1100"/>
              <a:buFont typeface="Arial"/>
              <a:buChar char="●"/>
            </a:pPr>
            <a:r>
              <a:rPr lang="en-US" sz="1100" b="1" dirty="0">
                <a:solidFill>
                  <a:srgbClr val="0D0D0D"/>
                </a:solidFill>
                <a:latin typeface="Arial"/>
                <a:ea typeface="Arial"/>
                <a:cs typeface="Arial"/>
                <a:sym typeface="Arial"/>
              </a:rPr>
              <a:t>Medical Emergencies: Some people with cancer may also experience life-threatening medical emergencies.</a:t>
            </a:r>
            <a:endParaRPr sz="1100" b="1" dirty="0">
              <a:solidFill>
                <a:srgbClr val="0D0D0D"/>
              </a:solidFill>
              <a:latin typeface="Arial"/>
              <a:ea typeface="Arial"/>
              <a:cs typeface="Arial"/>
              <a:sym typeface="Arial"/>
            </a:endParaRPr>
          </a:p>
          <a:p>
            <a:pPr marL="0" lvl="0" indent="0" algn="l" rtl="0">
              <a:lnSpc>
                <a:spcPct val="115000"/>
              </a:lnSpc>
              <a:spcBef>
                <a:spcPts val="2100"/>
              </a:spcBef>
              <a:spcAft>
                <a:spcPts val="1500"/>
              </a:spcAft>
              <a:buClr>
                <a:schemeClr val="dk1"/>
              </a:buClr>
              <a:buSzPts val="1100"/>
              <a:buFont typeface="Arial"/>
              <a:buNone/>
            </a:pPr>
            <a:r>
              <a:rPr lang="en-US" sz="1100" b="1" dirty="0">
                <a:solidFill>
                  <a:srgbClr val="0D0D0D"/>
                </a:solidFill>
                <a:latin typeface="Arial"/>
                <a:ea typeface="Arial"/>
                <a:cs typeface="Arial"/>
                <a:sym typeface="Arial"/>
              </a:rPr>
              <a:t>People may also need to learn to adjust to treatment-related alterations to their bodies such as surgical sites, implanted </a:t>
            </a:r>
            <a:r>
              <a:rPr lang="en-US" sz="1100" b="1" dirty="0" err="1">
                <a:solidFill>
                  <a:srgbClr val="0D0D0D"/>
                </a:solidFill>
                <a:latin typeface="Arial"/>
                <a:ea typeface="Arial"/>
                <a:cs typeface="Arial"/>
                <a:sym typeface="Arial"/>
              </a:rPr>
              <a:t>Mediports</a:t>
            </a:r>
            <a:r>
              <a:rPr lang="en-US" sz="1100" b="1" dirty="0">
                <a:solidFill>
                  <a:srgbClr val="0D0D0D"/>
                </a:solidFill>
                <a:latin typeface="Arial"/>
                <a:ea typeface="Arial"/>
                <a:cs typeface="Arial"/>
                <a:sym typeface="Arial"/>
              </a:rPr>
              <a:t> or central lines used for chemotherapy infusions, or radioactive seed implants.</a:t>
            </a:r>
            <a:r>
              <a:rPr lang="en-US" sz="1100" dirty="0">
                <a:solidFill>
                  <a:srgbClr val="0D0D0D"/>
                </a:solidFill>
                <a:latin typeface="Arial"/>
                <a:ea typeface="Arial"/>
                <a:cs typeface="Arial"/>
                <a:sym typeface="Arial"/>
              </a:rPr>
              <a:t> </a:t>
            </a:r>
            <a:endParaRPr sz="1100" dirty="0">
              <a:solidFill>
                <a:srgbClr val="0D0D0D"/>
              </a:solidFill>
              <a:latin typeface="Arial"/>
              <a:ea typeface="Arial"/>
              <a:cs typeface="Arial"/>
              <a:sym typeface="Arial"/>
            </a:endParaRPr>
          </a:p>
        </p:txBody>
      </p:sp>
      <p:sp>
        <p:nvSpPr>
          <p:cNvPr id="760" name="Google Shape;760;g273bf6899fe_0_27:notes"/>
          <p:cNvSpPr txBox="1">
            <a:spLocks noGrp="1"/>
          </p:cNvSpPr>
          <p:nvPr>
            <p:ph type="sldNum" idx="12"/>
          </p:nvPr>
        </p:nvSpPr>
        <p:spPr>
          <a:xfrm>
            <a:off x="3970938" y="8829967"/>
            <a:ext cx="3037800" cy="4647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g273bf6899fe_0_58:notes"/>
          <p:cNvSpPr>
            <a:spLocks noGrp="1" noRot="1" noChangeAspect="1"/>
          </p:cNvSpPr>
          <p:nvPr>
            <p:ph type="sldImg" idx="2"/>
          </p:nvPr>
        </p:nvSpPr>
        <p:spPr>
          <a:xfrm>
            <a:off x="1181100" y="696913"/>
            <a:ext cx="46482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1" name="Google Shape;791;g273bf6899fe_0_58: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pPr marL="0" lvl="0" indent="0" algn="l" rtl="0">
              <a:lnSpc>
                <a:spcPct val="115000"/>
              </a:lnSpc>
              <a:spcBef>
                <a:spcPts val="1500"/>
              </a:spcBef>
              <a:spcAft>
                <a:spcPts val="0"/>
              </a:spcAft>
              <a:buClr>
                <a:schemeClr val="dk1"/>
              </a:buClr>
              <a:buSzPts val="1100"/>
              <a:buFont typeface="Arial"/>
              <a:buNone/>
            </a:pPr>
            <a:r>
              <a:rPr lang="en-US" sz="1100" b="1" dirty="0">
                <a:solidFill>
                  <a:srgbClr val="0D0D0D"/>
                </a:solidFill>
                <a:latin typeface="Arial"/>
                <a:ea typeface="Arial"/>
                <a:cs typeface="Arial"/>
                <a:sym typeface="Arial"/>
              </a:rPr>
              <a:t>[POTENTIAL PSYCHOSOCIAL CONCERNS]: </a:t>
            </a:r>
            <a:r>
              <a:rPr lang="en-US" sz="1100" dirty="0">
                <a:solidFill>
                  <a:srgbClr val="0D0D0D"/>
                </a:solidFill>
                <a:latin typeface="Arial"/>
                <a:ea typeface="Arial"/>
                <a:cs typeface="Arial"/>
                <a:sym typeface="Arial"/>
              </a:rPr>
              <a:t>In addition to physical issues, people with cancer may face psychosocial or emotional challenges. The cancer experience can be scary and isolating for someone and disruptive to their relationships with others. Treatment may cause body image concerns, such as feeling less attractive due to scars from major surgery. People with cancer might also experience serious anxiety or depression. We will discuss symptoms to look out for, but if you are ever concerned someone is dealing with anxiety or depression, you should refer them to a mental health professional.</a:t>
            </a:r>
            <a:endParaRPr sz="1100" dirty="0">
              <a:solidFill>
                <a:srgbClr val="0D0D0D"/>
              </a:solidFill>
              <a:latin typeface="Arial"/>
              <a:ea typeface="Arial"/>
              <a:cs typeface="Arial"/>
              <a:sym typeface="Arial"/>
            </a:endParaRPr>
          </a:p>
          <a:p>
            <a:pPr marL="0" lvl="0" indent="0" algn="l" rtl="0">
              <a:lnSpc>
                <a:spcPct val="115000"/>
              </a:lnSpc>
              <a:spcBef>
                <a:spcPts val="1500"/>
              </a:spcBef>
              <a:spcAft>
                <a:spcPts val="0"/>
              </a:spcAft>
              <a:buClr>
                <a:schemeClr val="dk1"/>
              </a:buClr>
              <a:buSzPts val="1100"/>
              <a:buFont typeface="Arial"/>
              <a:buNone/>
            </a:pPr>
            <a:r>
              <a:rPr lang="en-US" sz="1100" dirty="0">
                <a:solidFill>
                  <a:srgbClr val="0D0D0D"/>
                </a:solidFill>
                <a:latin typeface="Arial"/>
                <a:ea typeface="Arial"/>
                <a:cs typeface="Arial"/>
                <a:sym typeface="Arial"/>
              </a:rPr>
              <a:t>Cancer can lead to changes in relationships with spouses, children, parents, or peers. Some people with cancer may find that the experience brings them closer to family or friends, while others may encounter new challenges or drift apart from those they were once close to.</a:t>
            </a:r>
            <a:endParaRPr sz="1100" dirty="0">
              <a:solidFill>
                <a:srgbClr val="0D0D0D"/>
              </a:solidFill>
              <a:latin typeface="Arial"/>
              <a:ea typeface="Arial"/>
              <a:cs typeface="Arial"/>
              <a:sym typeface="Arial"/>
            </a:endParaRPr>
          </a:p>
          <a:p>
            <a:pPr marL="0" lvl="0" indent="0" algn="l" rtl="0">
              <a:lnSpc>
                <a:spcPct val="115000"/>
              </a:lnSpc>
              <a:spcBef>
                <a:spcPts val="1500"/>
              </a:spcBef>
              <a:spcAft>
                <a:spcPts val="0"/>
              </a:spcAft>
              <a:buClr>
                <a:schemeClr val="dk1"/>
              </a:buClr>
              <a:buSzPts val="1100"/>
              <a:buFont typeface="Arial"/>
              <a:buNone/>
            </a:pPr>
            <a:r>
              <a:rPr lang="en-US" sz="1100" dirty="0">
                <a:solidFill>
                  <a:srgbClr val="0D0D0D"/>
                </a:solidFill>
                <a:latin typeface="Arial"/>
                <a:ea typeface="Arial"/>
                <a:cs typeface="Arial"/>
                <a:sym typeface="Arial"/>
              </a:rPr>
              <a:t>Cancer affects not only the person but also those close to them. If the person with cancer was a primary provider or support in the family, roles may shift, and other family members may become stressed with new responsibilities and caregiving duties.</a:t>
            </a:r>
            <a:endParaRPr sz="1100" dirty="0">
              <a:solidFill>
                <a:srgbClr val="0D0D0D"/>
              </a:solidFill>
              <a:latin typeface="Arial"/>
              <a:ea typeface="Arial"/>
              <a:cs typeface="Arial"/>
              <a:sym typeface="Arial"/>
            </a:endParaRPr>
          </a:p>
          <a:p>
            <a:pPr marL="0" lvl="0" indent="0" algn="l" rtl="0">
              <a:lnSpc>
                <a:spcPct val="115000"/>
              </a:lnSpc>
              <a:spcBef>
                <a:spcPts val="1500"/>
              </a:spcBef>
              <a:spcAft>
                <a:spcPts val="0"/>
              </a:spcAft>
              <a:buClr>
                <a:schemeClr val="dk1"/>
              </a:buClr>
              <a:buSzPts val="1100"/>
              <a:buFont typeface="Arial"/>
              <a:buNone/>
            </a:pPr>
            <a:r>
              <a:rPr lang="en-US" sz="1100" dirty="0">
                <a:solidFill>
                  <a:srgbClr val="0D0D0D"/>
                </a:solidFill>
                <a:latin typeface="Arial"/>
                <a:ea typeface="Arial"/>
                <a:cs typeface="Arial"/>
                <a:sym typeface="Arial"/>
              </a:rPr>
              <a:t>People with cancer might also experience stigma, fear, or social isolation. For example, people diagnosed with lung cancer may feel stigmatized due to the perception that their illness is self-inflicted through smoking. They may fear dying or other uncertainties. Social support is important for all people with cancer, but some may be isolated and lack this important support network.</a:t>
            </a:r>
            <a:endParaRPr sz="1100" dirty="0">
              <a:solidFill>
                <a:srgbClr val="0D0D0D"/>
              </a:solidFill>
              <a:latin typeface="Arial"/>
              <a:ea typeface="Arial"/>
              <a:cs typeface="Arial"/>
              <a:sym typeface="Arial"/>
            </a:endParaRPr>
          </a:p>
          <a:p>
            <a:pPr marL="0" lvl="0" indent="0" algn="l" rtl="0">
              <a:lnSpc>
                <a:spcPct val="115000"/>
              </a:lnSpc>
              <a:spcBef>
                <a:spcPts val="1500"/>
              </a:spcBef>
              <a:spcAft>
                <a:spcPts val="1500"/>
              </a:spcAft>
              <a:buClr>
                <a:schemeClr val="dk1"/>
              </a:buClr>
              <a:buSzPts val="1100"/>
              <a:buFont typeface="Arial"/>
              <a:buNone/>
            </a:pPr>
            <a:r>
              <a:rPr lang="en-US" sz="1100" dirty="0">
                <a:solidFill>
                  <a:srgbClr val="0D0D0D"/>
                </a:solidFill>
                <a:latin typeface="Arial"/>
                <a:ea typeface="Arial"/>
                <a:cs typeface="Arial"/>
                <a:sym typeface="Arial"/>
              </a:rPr>
              <a:t>Mental distress can also arise, affecting a person’s ability to get and stay in treatment. It is essential to provide comprehensive support services to address these emotional and psychological challenges.</a:t>
            </a:r>
            <a:endParaRPr dirty="0"/>
          </a:p>
        </p:txBody>
      </p:sp>
      <p:sp>
        <p:nvSpPr>
          <p:cNvPr id="792" name="Google Shape;792;g273bf6899fe_0_58:notes"/>
          <p:cNvSpPr txBox="1">
            <a:spLocks noGrp="1"/>
          </p:cNvSpPr>
          <p:nvPr>
            <p:ph type="sldNum" idx="12"/>
          </p:nvPr>
        </p:nvSpPr>
        <p:spPr>
          <a:xfrm>
            <a:off x="3970938" y="8829967"/>
            <a:ext cx="3037800" cy="4647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Google Shape;816;g273bf6899fe_0_83:notes"/>
          <p:cNvSpPr>
            <a:spLocks noGrp="1" noRot="1" noChangeAspect="1"/>
          </p:cNvSpPr>
          <p:nvPr>
            <p:ph type="sldImg" idx="2"/>
          </p:nvPr>
        </p:nvSpPr>
        <p:spPr>
          <a:xfrm>
            <a:off x="1181100" y="696913"/>
            <a:ext cx="46482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7" name="Google Shape;817;g273bf6899fe_0_83: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pPr marL="0" lvl="0" indent="0" algn="l" rtl="0">
              <a:lnSpc>
                <a:spcPct val="115000"/>
              </a:lnSpc>
              <a:spcBef>
                <a:spcPts val="1500"/>
              </a:spcBef>
              <a:spcAft>
                <a:spcPts val="0"/>
              </a:spcAft>
              <a:buClr>
                <a:schemeClr val="dk1"/>
              </a:buClr>
              <a:buSzPts val="1100"/>
              <a:buFont typeface="Arial"/>
              <a:buNone/>
            </a:pPr>
            <a:r>
              <a:rPr lang="en-US" sz="1100" b="1" dirty="0">
                <a:solidFill>
                  <a:srgbClr val="0D0D0D"/>
                </a:solidFill>
                <a:latin typeface="Arial"/>
                <a:ea typeface="Arial"/>
                <a:cs typeface="Arial"/>
                <a:sym typeface="Arial"/>
              </a:rPr>
              <a:t>[POTENTIAL PRACTICAL CONCERNS]:</a:t>
            </a:r>
            <a:r>
              <a:rPr lang="en-US" sz="1100" dirty="0">
                <a:solidFill>
                  <a:srgbClr val="0D0D0D"/>
                </a:solidFill>
                <a:latin typeface="Arial"/>
                <a:ea typeface="Arial"/>
                <a:cs typeface="Arial"/>
                <a:sym typeface="Arial"/>
              </a:rPr>
              <a:t> Practical challenges can also significantly affect people with cancer. Cancer can be a major source of financial strain, depending on insurance coverage, assets, housing and employment situation. Out-of-pocket costs will vary based on the type of insurance coverage someone has.</a:t>
            </a:r>
            <a:endParaRPr sz="1100" dirty="0">
              <a:solidFill>
                <a:srgbClr val="0D0D0D"/>
              </a:solidFill>
              <a:latin typeface="Arial"/>
              <a:ea typeface="Arial"/>
              <a:cs typeface="Arial"/>
              <a:sym typeface="Arial"/>
            </a:endParaRPr>
          </a:p>
          <a:p>
            <a:pPr marL="0" lvl="0" indent="0" algn="l" rtl="0">
              <a:lnSpc>
                <a:spcPct val="115000"/>
              </a:lnSpc>
              <a:spcBef>
                <a:spcPts val="1500"/>
              </a:spcBef>
              <a:spcAft>
                <a:spcPts val="0"/>
              </a:spcAft>
              <a:buClr>
                <a:schemeClr val="dk1"/>
              </a:buClr>
              <a:buSzPts val="1100"/>
              <a:buFont typeface="Arial"/>
              <a:buNone/>
            </a:pPr>
            <a:r>
              <a:rPr lang="en-US" sz="1100" dirty="0">
                <a:solidFill>
                  <a:srgbClr val="0D0D0D"/>
                </a:solidFill>
                <a:latin typeface="Arial"/>
                <a:ea typeface="Arial"/>
                <a:cs typeface="Arial"/>
                <a:sym typeface="Arial"/>
              </a:rPr>
              <a:t>People being treated for cancer often require prolonged treatment and may be too ill to work during this period, leading to a loss of income needed to cover living expenses and treatment-related costs. This financial burden can be especially devastating for someone without savings or those with lower incomes, as the interruption of income might prevent them from paying for rent, utility bills, transportation to medical appointments, medical bills, and groceries. When faced with choosing between essential living expenses and treatment, people may feel forced to prioritize immediate needs like housing.</a:t>
            </a:r>
            <a:endParaRPr sz="1100" dirty="0">
              <a:solidFill>
                <a:srgbClr val="0D0D0D"/>
              </a:solidFill>
              <a:latin typeface="Arial"/>
              <a:ea typeface="Arial"/>
              <a:cs typeface="Arial"/>
              <a:sym typeface="Arial"/>
            </a:endParaRPr>
          </a:p>
          <a:p>
            <a:pPr marL="0" lvl="0" indent="0" algn="l" rtl="0">
              <a:lnSpc>
                <a:spcPct val="115000"/>
              </a:lnSpc>
              <a:spcBef>
                <a:spcPts val="1500"/>
              </a:spcBef>
              <a:spcAft>
                <a:spcPts val="0"/>
              </a:spcAft>
              <a:buClr>
                <a:schemeClr val="dk1"/>
              </a:buClr>
              <a:buSzPts val="1100"/>
              <a:buFont typeface="Arial"/>
              <a:buNone/>
            </a:pPr>
            <a:r>
              <a:rPr lang="en-US" sz="1100" dirty="0">
                <a:solidFill>
                  <a:srgbClr val="0D0D0D"/>
                </a:solidFill>
                <a:latin typeface="Arial"/>
                <a:ea typeface="Arial"/>
                <a:cs typeface="Arial"/>
                <a:sym typeface="Arial"/>
              </a:rPr>
              <a:t>Additionally, someone with cancer may need legal counsel for various issues, such as facing eviction during treatment, needing to draw up advance directives, living wills, or wills, and addressing immigration status-related concerns.</a:t>
            </a:r>
            <a:endParaRPr dirty="0"/>
          </a:p>
          <a:p>
            <a:pPr marL="0" marR="0" lvl="0" indent="0" algn="l" rtl="0">
              <a:lnSpc>
                <a:spcPct val="100000"/>
              </a:lnSpc>
              <a:spcBef>
                <a:spcPts val="150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818" name="Google Shape;818;g273bf6899fe_0_83:notes"/>
          <p:cNvSpPr txBox="1">
            <a:spLocks noGrp="1"/>
          </p:cNvSpPr>
          <p:nvPr>
            <p:ph type="sldNum" idx="12"/>
          </p:nvPr>
        </p:nvSpPr>
        <p:spPr>
          <a:xfrm>
            <a:off x="3970938" y="8829967"/>
            <a:ext cx="3037800" cy="4647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5"/>
        <p:cNvGrpSpPr/>
        <p:nvPr/>
      </p:nvGrpSpPr>
      <p:grpSpPr>
        <a:xfrm>
          <a:off x="0" y="0"/>
          <a:ext cx="0" cy="0"/>
          <a:chOff x="0" y="0"/>
          <a:chExt cx="0" cy="0"/>
        </a:xfrm>
      </p:grpSpPr>
      <p:sp>
        <p:nvSpPr>
          <p:cNvPr id="836" name="Google Shape;836;g273bf6899fe_0_102:notes"/>
          <p:cNvSpPr>
            <a:spLocks noGrp="1" noRot="1" noChangeAspect="1"/>
          </p:cNvSpPr>
          <p:nvPr>
            <p:ph type="sldImg" idx="2"/>
          </p:nvPr>
        </p:nvSpPr>
        <p:spPr>
          <a:xfrm>
            <a:off x="1181100" y="696913"/>
            <a:ext cx="46482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7" name="Google Shape;837;g273bf6899fe_0_102: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pPr marL="0" lvl="0" indent="0" algn="l" rtl="0">
              <a:lnSpc>
                <a:spcPct val="115000"/>
              </a:lnSpc>
              <a:spcBef>
                <a:spcPts val="1500"/>
              </a:spcBef>
              <a:spcAft>
                <a:spcPts val="0"/>
              </a:spcAft>
              <a:buClr>
                <a:schemeClr val="dk1"/>
              </a:buClr>
              <a:buSzPts val="1100"/>
              <a:buFont typeface="Arial"/>
              <a:buNone/>
            </a:pPr>
            <a:r>
              <a:rPr lang="en-US" sz="1100" b="1" dirty="0">
                <a:solidFill>
                  <a:srgbClr val="0D0D0D"/>
                </a:solidFill>
                <a:latin typeface="Arial"/>
                <a:ea typeface="Arial"/>
                <a:cs typeface="Arial"/>
                <a:sym typeface="Arial"/>
              </a:rPr>
              <a:t>[POTENTIAL SPIRITUAL CONCERNS]: </a:t>
            </a:r>
            <a:r>
              <a:rPr lang="en-US" sz="1100" dirty="0">
                <a:solidFill>
                  <a:srgbClr val="0D0D0D"/>
                </a:solidFill>
                <a:latin typeface="Arial"/>
                <a:ea typeface="Arial"/>
                <a:cs typeface="Arial"/>
                <a:sym typeface="Arial"/>
              </a:rPr>
              <a:t>Spirituality is the aspect of humanity that refers to how individuals seek and express meaning and purpose and how they experience their connectedness to the moment, to self, to others, to nature, and to the significant or sacred.</a:t>
            </a:r>
            <a:endParaRPr sz="1100" dirty="0">
              <a:solidFill>
                <a:srgbClr val="0D0D0D"/>
              </a:solidFill>
              <a:latin typeface="Arial"/>
              <a:ea typeface="Arial"/>
              <a:cs typeface="Arial"/>
              <a:sym typeface="Arial"/>
            </a:endParaRPr>
          </a:p>
          <a:p>
            <a:pPr marL="0" lvl="0" indent="0" algn="l" rtl="0">
              <a:lnSpc>
                <a:spcPct val="115000"/>
              </a:lnSpc>
              <a:spcBef>
                <a:spcPts val="1500"/>
              </a:spcBef>
              <a:spcAft>
                <a:spcPts val="0"/>
              </a:spcAft>
              <a:buClr>
                <a:schemeClr val="dk1"/>
              </a:buClr>
              <a:buSzPts val="1100"/>
              <a:buFont typeface="Arial"/>
              <a:buNone/>
            </a:pPr>
            <a:r>
              <a:rPr lang="en-US" sz="1100" dirty="0">
                <a:solidFill>
                  <a:srgbClr val="0D0D0D"/>
                </a:solidFill>
                <a:latin typeface="Arial"/>
                <a:ea typeface="Arial"/>
                <a:cs typeface="Arial"/>
                <a:sym typeface="Arial"/>
              </a:rPr>
              <a:t>Spirituality is important to consider in addition to physical, psychosocial, and practical challenges. Research suggests that 73% of people diagnosed with cancer express at least one spiritual need, 40% of newly diagnosed people with cancer have significant levels of spiritual distress, and those with low levels of spiritual well-being are more likely to experience significant distress, including hopelessness and a desire for hastened death.</a:t>
            </a:r>
            <a:endParaRPr sz="1100" dirty="0">
              <a:solidFill>
                <a:srgbClr val="0D0D0D"/>
              </a:solidFill>
              <a:latin typeface="Arial"/>
              <a:ea typeface="Arial"/>
              <a:cs typeface="Arial"/>
              <a:sym typeface="Arial"/>
            </a:endParaRPr>
          </a:p>
          <a:p>
            <a:pPr marL="0" lvl="0" indent="0" algn="l" rtl="0">
              <a:lnSpc>
                <a:spcPct val="115000"/>
              </a:lnSpc>
              <a:spcBef>
                <a:spcPts val="1500"/>
              </a:spcBef>
              <a:spcAft>
                <a:spcPts val="0"/>
              </a:spcAft>
              <a:buClr>
                <a:schemeClr val="dk1"/>
              </a:buClr>
              <a:buSzPts val="1100"/>
              <a:buFont typeface="Arial"/>
              <a:buNone/>
            </a:pPr>
            <a:r>
              <a:rPr lang="en-US" sz="1100" dirty="0">
                <a:solidFill>
                  <a:srgbClr val="0D0D0D"/>
                </a:solidFill>
                <a:latin typeface="Arial"/>
                <a:ea typeface="Arial"/>
                <a:cs typeface="Arial"/>
                <a:sym typeface="Arial"/>
              </a:rPr>
              <a:t>Many people look to spirituality or their religious communities for support and to make sense of their illness. Spirituality can help someone find hope, gratitude, and positivity in their cancer experience. It can be a source of strength and guidance for some, although it may not be for everyone. Alternatively, it may lead to changes in beliefs.</a:t>
            </a:r>
            <a:endParaRPr sz="1100" dirty="0">
              <a:solidFill>
                <a:srgbClr val="0D0D0D"/>
              </a:solidFill>
              <a:latin typeface="Arial"/>
              <a:ea typeface="Arial"/>
              <a:cs typeface="Arial"/>
              <a:sym typeface="Arial"/>
            </a:endParaRPr>
          </a:p>
          <a:p>
            <a:pPr marL="0" lvl="0" indent="0" algn="l" rtl="0">
              <a:lnSpc>
                <a:spcPct val="115000"/>
              </a:lnSpc>
              <a:spcBef>
                <a:spcPts val="1500"/>
              </a:spcBef>
              <a:spcAft>
                <a:spcPts val="0"/>
              </a:spcAft>
              <a:buClr>
                <a:schemeClr val="dk1"/>
              </a:buClr>
              <a:buSzPts val="1100"/>
              <a:buFont typeface="Arial"/>
              <a:buNone/>
            </a:pPr>
            <a:r>
              <a:rPr lang="en-US" sz="1100" dirty="0">
                <a:solidFill>
                  <a:srgbClr val="0D0D0D"/>
                </a:solidFill>
                <a:latin typeface="Arial"/>
                <a:ea typeface="Arial"/>
                <a:cs typeface="Arial"/>
                <a:sym typeface="Arial"/>
              </a:rPr>
              <a:t>Cancer, being a life-threatening condition, may prompt someone to consider death for the first time or to pause and reflect on their lives. Spiritual care, therefore, becomes an integral part of comprehensive cancer care, helping people navigate their journey with a sense of peace and purpose.</a:t>
            </a:r>
            <a:endParaRPr sz="1100" i="1" dirty="0">
              <a:solidFill>
                <a:srgbClr val="0D0D0D"/>
              </a:solidFill>
              <a:latin typeface="Arial"/>
              <a:ea typeface="Arial"/>
              <a:cs typeface="Arial"/>
              <a:sym typeface="Arial"/>
            </a:endParaRPr>
          </a:p>
          <a:p>
            <a:pPr marL="0" marR="0" lvl="0" indent="0" algn="l" rtl="0">
              <a:lnSpc>
                <a:spcPct val="100000"/>
              </a:lnSpc>
              <a:spcBef>
                <a:spcPts val="1500"/>
              </a:spcBef>
              <a:spcAft>
                <a:spcPts val="0"/>
              </a:spcAft>
              <a:buClr>
                <a:schemeClr val="dk1"/>
              </a:buClr>
              <a:buSzPts val="1200"/>
              <a:buFont typeface="Calibri"/>
              <a:buNone/>
            </a:pPr>
            <a:endParaRPr dirty="0"/>
          </a:p>
        </p:txBody>
      </p:sp>
      <p:sp>
        <p:nvSpPr>
          <p:cNvPr id="838" name="Google Shape;838;g273bf6899fe_0_102:notes"/>
          <p:cNvSpPr txBox="1">
            <a:spLocks noGrp="1"/>
          </p:cNvSpPr>
          <p:nvPr>
            <p:ph type="sldNum" idx="12"/>
          </p:nvPr>
        </p:nvSpPr>
        <p:spPr>
          <a:xfrm>
            <a:off x="3970938" y="8829967"/>
            <a:ext cx="3037800" cy="4647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2"/>
        <p:cNvGrpSpPr/>
        <p:nvPr/>
      </p:nvGrpSpPr>
      <p:grpSpPr>
        <a:xfrm>
          <a:off x="0" y="0"/>
          <a:ext cx="0" cy="0"/>
          <a:chOff x="0" y="0"/>
          <a:chExt cx="0" cy="0"/>
        </a:xfrm>
      </p:grpSpPr>
      <p:sp>
        <p:nvSpPr>
          <p:cNvPr id="853" name="Google Shape;853;g273bf6899fe_0_118:notes"/>
          <p:cNvSpPr>
            <a:spLocks noGrp="1" noRot="1" noChangeAspect="1"/>
          </p:cNvSpPr>
          <p:nvPr>
            <p:ph type="sldImg" idx="2"/>
          </p:nvPr>
        </p:nvSpPr>
        <p:spPr>
          <a:xfrm>
            <a:off x="1181100" y="696913"/>
            <a:ext cx="46482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4" name="Google Shape;854;g273bf6899fe_0_118: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pPr marL="0" lvl="0" indent="0" algn="l" rtl="0">
              <a:lnSpc>
                <a:spcPct val="115000"/>
              </a:lnSpc>
              <a:spcBef>
                <a:spcPts val="1500"/>
              </a:spcBef>
              <a:spcAft>
                <a:spcPts val="0"/>
              </a:spcAft>
              <a:buClr>
                <a:schemeClr val="dk1"/>
              </a:buClr>
              <a:buSzPts val="1100"/>
              <a:buFont typeface="Arial"/>
              <a:buNone/>
            </a:pPr>
            <a:r>
              <a:rPr lang="en-US" sz="1100" b="1" dirty="0">
                <a:solidFill>
                  <a:srgbClr val="0D0D0D"/>
                </a:solidFill>
                <a:latin typeface="Arial"/>
                <a:ea typeface="Arial"/>
                <a:cs typeface="Arial"/>
                <a:sym typeface="Arial"/>
              </a:rPr>
              <a:t>[ADOLESCENTS AND YOUNG ADULTS]:</a:t>
            </a:r>
            <a:r>
              <a:rPr lang="en-US" sz="1100" dirty="0">
                <a:solidFill>
                  <a:srgbClr val="0D0D0D"/>
                </a:solidFill>
                <a:latin typeface="Arial"/>
                <a:ea typeface="Arial"/>
                <a:cs typeface="Arial"/>
                <a:sym typeface="Arial"/>
              </a:rPr>
              <a:t> Adolescents and young adults (AYAs), defined as individuals between 15 and 40 years old, face unique challenges that differ from those of older adults. This age group often has limited personal experience with disease, is working towards significant milestones such as marriage, establishing long term relationships, building careers and entering reproductive years. Due to these developmental characteristics, AYAs may experience challenges with family dynamics. For instance, AYAs who have recently gained independence may need to move back home after a cancer diagnosis. Additionally, there may be issues related to legal decision-making or guardianship.</a:t>
            </a:r>
            <a:endParaRPr sz="1100" dirty="0">
              <a:solidFill>
                <a:srgbClr val="0D0D0D"/>
              </a:solidFill>
              <a:latin typeface="Arial"/>
              <a:ea typeface="Arial"/>
              <a:cs typeface="Arial"/>
              <a:sym typeface="Arial"/>
            </a:endParaRPr>
          </a:p>
          <a:p>
            <a:pPr marL="0" lvl="0" indent="0" algn="l" rtl="0">
              <a:lnSpc>
                <a:spcPct val="115000"/>
              </a:lnSpc>
              <a:spcBef>
                <a:spcPts val="1500"/>
              </a:spcBef>
              <a:spcAft>
                <a:spcPts val="0"/>
              </a:spcAft>
              <a:buClr>
                <a:schemeClr val="dk1"/>
              </a:buClr>
              <a:buSzPts val="1100"/>
              <a:buFont typeface="Arial"/>
              <a:buNone/>
            </a:pPr>
            <a:r>
              <a:rPr lang="en-US" sz="1100" dirty="0">
                <a:solidFill>
                  <a:srgbClr val="0D0D0D"/>
                </a:solidFill>
                <a:latin typeface="Arial"/>
                <a:ea typeface="Arial"/>
                <a:cs typeface="Arial"/>
                <a:sym typeface="Arial"/>
              </a:rPr>
              <a:t>Cancer can be especially isolating for AYAs, as they may feel disconnected from their peer groups. For example, AYAs find that their friends distance themselves after the diagnosis, while others feel that the unique challenges of dealing with cancer at a young age make it hard to relate to their peers.</a:t>
            </a:r>
            <a:endParaRPr sz="1100" dirty="0">
              <a:solidFill>
                <a:srgbClr val="0D0D0D"/>
              </a:solidFill>
              <a:latin typeface="Arial"/>
              <a:ea typeface="Arial"/>
              <a:cs typeface="Arial"/>
              <a:sym typeface="Arial"/>
            </a:endParaRPr>
          </a:p>
          <a:p>
            <a:pPr marL="0" lvl="0" indent="0" algn="l" rtl="0">
              <a:lnSpc>
                <a:spcPct val="115000"/>
              </a:lnSpc>
              <a:spcBef>
                <a:spcPts val="1500"/>
              </a:spcBef>
              <a:spcAft>
                <a:spcPts val="0"/>
              </a:spcAft>
              <a:buClr>
                <a:schemeClr val="dk1"/>
              </a:buClr>
              <a:buSzPts val="1100"/>
              <a:buFont typeface="Arial"/>
              <a:buNone/>
            </a:pPr>
            <a:r>
              <a:rPr lang="en-US" sz="1100" dirty="0">
                <a:solidFill>
                  <a:srgbClr val="0D0D0D"/>
                </a:solidFill>
                <a:latin typeface="Arial"/>
                <a:ea typeface="Arial"/>
                <a:cs typeface="Arial"/>
                <a:sym typeface="Arial"/>
              </a:rPr>
              <a:t>Sexuality and dating are also important aspects for AYAs. Cancer can affect one's sense of attractiveness and sexual functioning. Dating can be challenging as AYAs struggle with when and how to disclose their diagnosis. Additionally, cancer and cancer treatment might affect fertility, which can be a significant concern for AYAs and may be intertwined with their dating and relationship decisions.</a:t>
            </a:r>
            <a:endParaRPr sz="1100" dirty="0">
              <a:solidFill>
                <a:srgbClr val="0D0D0D"/>
              </a:solidFill>
              <a:latin typeface="Arial"/>
              <a:ea typeface="Arial"/>
              <a:cs typeface="Arial"/>
              <a:sym typeface="Arial"/>
            </a:endParaRPr>
          </a:p>
          <a:p>
            <a:pPr marL="0" lvl="0" indent="0" algn="l" rtl="0">
              <a:lnSpc>
                <a:spcPct val="115000"/>
              </a:lnSpc>
              <a:spcBef>
                <a:spcPts val="1500"/>
              </a:spcBef>
              <a:spcAft>
                <a:spcPts val="0"/>
              </a:spcAft>
              <a:buClr>
                <a:schemeClr val="dk1"/>
              </a:buClr>
              <a:buSzPts val="1100"/>
              <a:buFont typeface="Arial"/>
              <a:buNone/>
            </a:pPr>
            <a:r>
              <a:rPr lang="en-US" sz="1100" dirty="0">
                <a:solidFill>
                  <a:srgbClr val="0D0D0D"/>
                </a:solidFill>
                <a:latin typeface="Arial"/>
                <a:ea typeface="Arial"/>
                <a:cs typeface="Arial"/>
                <a:sym typeface="Arial"/>
              </a:rPr>
              <a:t>This age group often faces unique hurdles that can significantly affect their lives.</a:t>
            </a:r>
            <a:endParaRPr sz="1100" dirty="0">
              <a:solidFill>
                <a:srgbClr val="0D0D0D"/>
              </a:solidFill>
              <a:latin typeface="Arial"/>
              <a:ea typeface="Arial"/>
              <a:cs typeface="Arial"/>
              <a:sym typeface="Arial"/>
            </a:endParaRPr>
          </a:p>
          <a:p>
            <a:pPr marL="0" lvl="0" indent="0" algn="l" rtl="0">
              <a:lnSpc>
                <a:spcPct val="115000"/>
              </a:lnSpc>
              <a:spcBef>
                <a:spcPts val="1500"/>
              </a:spcBef>
              <a:spcAft>
                <a:spcPts val="0"/>
              </a:spcAft>
              <a:buClr>
                <a:schemeClr val="dk1"/>
              </a:buClr>
              <a:buSzPts val="1100"/>
              <a:buFont typeface="Arial"/>
              <a:buNone/>
            </a:pPr>
            <a:r>
              <a:rPr lang="en-US" sz="1100" dirty="0">
                <a:solidFill>
                  <a:srgbClr val="0D0D0D"/>
                </a:solidFill>
                <a:latin typeface="Arial"/>
                <a:ea typeface="Arial"/>
                <a:cs typeface="Arial"/>
                <a:sym typeface="Arial"/>
              </a:rPr>
              <a:t>Emotional and Psychological Challenges:</a:t>
            </a:r>
            <a:endParaRPr sz="1100" dirty="0">
              <a:solidFill>
                <a:srgbClr val="0D0D0D"/>
              </a:solidFill>
              <a:latin typeface="Arial"/>
              <a:ea typeface="Arial"/>
              <a:cs typeface="Arial"/>
              <a:sym typeface="Arial"/>
            </a:endParaRPr>
          </a:p>
          <a:p>
            <a:pPr marL="0" lvl="0" indent="0" algn="l" rtl="0">
              <a:lnSpc>
                <a:spcPct val="115000"/>
              </a:lnSpc>
              <a:spcBef>
                <a:spcPts val="1500"/>
              </a:spcBef>
              <a:spcAft>
                <a:spcPts val="0"/>
              </a:spcAft>
              <a:buClr>
                <a:schemeClr val="dk1"/>
              </a:buClr>
              <a:buSzPts val="1100"/>
              <a:buFont typeface="Arial"/>
              <a:buNone/>
            </a:pPr>
            <a:r>
              <a:rPr lang="en-US" sz="1100" dirty="0">
                <a:solidFill>
                  <a:srgbClr val="0D0D0D"/>
                </a:solidFill>
                <a:latin typeface="Arial"/>
                <a:ea typeface="Arial"/>
                <a:cs typeface="Arial"/>
                <a:sym typeface="Arial"/>
              </a:rPr>
              <a:t>AYAs are in a complex stage of developing their identity, independence, and establishing future goals. A cancer diagnosis can severely disrupt this process, leading to feelings of isolation, anxiety, and depression. Young adults might struggle with the emotional burden of the disease, feeling out of place among both their healthy peers and older people with cancer.</a:t>
            </a:r>
            <a:endParaRPr sz="1100" dirty="0">
              <a:solidFill>
                <a:srgbClr val="0D0D0D"/>
              </a:solidFill>
              <a:latin typeface="Arial"/>
              <a:ea typeface="Arial"/>
              <a:cs typeface="Arial"/>
              <a:sym typeface="Arial"/>
            </a:endParaRPr>
          </a:p>
          <a:p>
            <a:pPr marL="0" lvl="0" indent="0" algn="l" rtl="0">
              <a:lnSpc>
                <a:spcPct val="115000"/>
              </a:lnSpc>
              <a:spcBef>
                <a:spcPts val="1500"/>
              </a:spcBef>
              <a:spcAft>
                <a:spcPts val="0"/>
              </a:spcAft>
              <a:buClr>
                <a:schemeClr val="dk1"/>
              </a:buClr>
              <a:buSzPts val="1100"/>
              <a:buFont typeface="Arial"/>
              <a:buNone/>
            </a:pPr>
            <a:r>
              <a:rPr lang="en-US" sz="1100" dirty="0">
                <a:solidFill>
                  <a:srgbClr val="0D0D0D"/>
                </a:solidFill>
                <a:latin typeface="Arial"/>
                <a:ea typeface="Arial"/>
                <a:cs typeface="Arial"/>
                <a:sym typeface="Arial"/>
              </a:rPr>
              <a:t>Social and Relational Challenges:</a:t>
            </a:r>
            <a:endParaRPr sz="1100" dirty="0">
              <a:solidFill>
                <a:srgbClr val="0D0D0D"/>
              </a:solidFill>
              <a:latin typeface="Arial"/>
              <a:ea typeface="Arial"/>
              <a:cs typeface="Arial"/>
              <a:sym typeface="Arial"/>
            </a:endParaRPr>
          </a:p>
          <a:p>
            <a:pPr marL="0" lvl="0" indent="0" algn="l" rtl="0">
              <a:lnSpc>
                <a:spcPct val="115000"/>
              </a:lnSpc>
              <a:spcBef>
                <a:spcPts val="1500"/>
              </a:spcBef>
              <a:spcAft>
                <a:spcPts val="0"/>
              </a:spcAft>
              <a:buClr>
                <a:schemeClr val="dk1"/>
              </a:buClr>
              <a:buSzPts val="1100"/>
              <a:buFont typeface="Arial"/>
              <a:buNone/>
            </a:pPr>
            <a:r>
              <a:rPr lang="en-US" sz="1100" dirty="0">
                <a:solidFill>
                  <a:srgbClr val="0D0D0D"/>
                </a:solidFill>
                <a:latin typeface="Arial"/>
                <a:ea typeface="Arial"/>
                <a:cs typeface="Arial"/>
                <a:sym typeface="Arial"/>
              </a:rPr>
              <a:t>Cancer can strain relationships with family, friends, and romantic partners. AYAs might find that their friends withdraw due to discomfort or a lack of understanding about their situation. Additionally, young adults may face difficulties in dating and maintaining romantic relationships, as they navigate when and how to disclose their diagnosis and manage issues related to fertility and sexual health.</a:t>
            </a:r>
            <a:endParaRPr sz="1100" dirty="0">
              <a:solidFill>
                <a:srgbClr val="0D0D0D"/>
              </a:solidFill>
              <a:latin typeface="Arial"/>
              <a:ea typeface="Arial"/>
              <a:cs typeface="Arial"/>
              <a:sym typeface="Arial"/>
            </a:endParaRPr>
          </a:p>
          <a:p>
            <a:pPr marL="0" lvl="0" indent="0" algn="l" rtl="0">
              <a:lnSpc>
                <a:spcPct val="115000"/>
              </a:lnSpc>
              <a:spcBef>
                <a:spcPts val="1500"/>
              </a:spcBef>
              <a:spcAft>
                <a:spcPts val="0"/>
              </a:spcAft>
              <a:buClr>
                <a:schemeClr val="dk1"/>
              </a:buClr>
              <a:buSzPts val="1100"/>
              <a:buFont typeface="Arial"/>
              <a:buNone/>
            </a:pPr>
            <a:r>
              <a:rPr lang="en-US" sz="1100" dirty="0">
                <a:solidFill>
                  <a:srgbClr val="0D0D0D"/>
                </a:solidFill>
                <a:latin typeface="Arial"/>
                <a:ea typeface="Arial"/>
                <a:cs typeface="Arial"/>
                <a:sym typeface="Arial"/>
              </a:rPr>
              <a:t>Educational and Career Disruptions:</a:t>
            </a:r>
            <a:endParaRPr sz="1100" dirty="0">
              <a:solidFill>
                <a:srgbClr val="0D0D0D"/>
              </a:solidFill>
              <a:latin typeface="Arial"/>
              <a:ea typeface="Arial"/>
              <a:cs typeface="Arial"/>
              <a:sym typeface="Arial"/>
            </a:endParaRPr>
          </a:p>
          <a:p>
            <a:pPr marL="0" lvl="0" indent="0" algn="l" rtl="0">
              <a:lnSpc>
                <a:spcPct val="115000"/>
              </a:lnSpc>
              <a:spcBef>
                <a:spcPts val="1500"/>
              </a:spcBef>
              <a:spcAft>
                <a:spcPts val="0"/>
              </a:spcAft>
              <a:buClr>
                <a:schemeClr val="dk1"/>
              </a:buClr>
              <a:buSzPts val="1100"/>
              <a:buFont typeface="Arial"/>
              <a:buNone/>
            </a:pPr>
            <a:r>
              <a:rPr lang="en-US" sz="1100" dirty="0">
                <a:solidFill>
                  <a:srgbClr val="0D0D0D"/>
                </a:solidFill>
                <a:latin typeface="Arial"/>
                <a:ea typeface="Arial"/>
                <a:cs typeface="Arial"/>
                <a:sym typeface="Arial"/>
              </a:rPr>
              <a:t>AYAs are often in the midst of their education or starting their careers. Cancer treatment can cause significant interruptions, leading to delays in achieving academic or professional milestones. The physical and cognitive effects of treatment can also affect their ability to perform in school or work, resulting in long-term effects on their career trajectory.</a:t>
            </a:r>
            <a:endParaRPr sz="1100" dirty="0">
              <a:solidFill>
                <a:srgbClr val="0D0D0D"/>
              </a:solidFill>
              <a:latin typeface="Arial"/>
              <a:ea typeface="Arial"/>
              <a:cs typeface="Arial"/>
              <a:sym typeface="Arial"/>
            </a:endParaRPr>
          </a:p>
          <a:p>
            <a:pPr marL="0" lvl="0" indent="0" algn="l" rtl="0">
              <a:lnSpc>
                <a:spcPct val="115000"/>
              </a:lnSpc>
              <a:spcBef>
                <a:spcPts val="1500"/>
              </a:spcBef>
              <a:spcAft>
                <a:spcPts val="0"/>
              </a:spcAft>
              <a:buClr>
                <a:schemeClr val="dk1"/>
              </a:buClr>
              <a:buSzPts val="1100"/>
              <a:buFont typeface="Arial"/>
              <a:buNone/>
            </a:pPr>
            <a:r>
              <a:rPr lang="en-US" sz="1100" dirty="0">
                <a:solidFill>
                  <a:srgbClr val="0D0D0D"/>
                </a:solidFill>
                <a:latin typeface="Arial"/>
                <a:ea typeface="Arial"/>
                <a:cs typeface="Arial"/>
                <a:sym typeface="Arial"/>
              </a:rPr>
              <a:t>Financial Strain:</a:t>
            </a:r>
            <a:endParaRPr sz="1100" dirty="0">
              <a:solidFill>
                <a:srgbClr val="0D0D0D"/>
              </a:solidFill>
              <a:latin typeface="Arial"/>
              <a:ea typeface="Arial"/>
              <a:cs typeface="Arial"/>
              <a:sym typeface="Arial"/>
            </a:endParaRPr>
          </a:p>
          <a:p>
            <a:pPr marL="0" lvl="0" indent="0" algn="l" rtl="0">
              <a:lnSpc>
                <a:spcPct val="115000"/>
              </a:lnSpc>
              <a:spcBef>
                <a:spcPts val="1500"/>
              </a:spcBef>
              <a:spcAft>
                <a:spcPts val="0"/>
              </a:spcAft>
              <a:buClr>
                <a:schemeClr val="dk1"/>
              </a:buClr>
              <a:buSzPts val="1100"/>
              <a:buFont typeface="Arial"/>
              <a:buNone/>
            </a:pPr>
            <a:r>
              <a:rPr lang="en-US" sz="1100" dirty="0">
                <a:solidFill>
                  <a:srgbClr val="0D0D0D"/>
                </a:solidFill>
                <a:latin typeface="Arial"/>
                <a:ea typeface="Arial"/>
                <a:cs typeface="Arial"/>
                <a:sym typeface="Arial"/>
              </a:rPr>
              <a:t>The cost of cancer treatment can be overwhelming, especially for young adults who may not have substantial savings or comprehensive health insurance. The financial burden can add to the stress, forcing AYAs to make difficult decisions about their treatment and daily living expenses.</a:t>
            </a:r>
            <a:endParaRPr sz="1100" dirty="0">
              <a:solidFill>
                <a:srgbClr val="0D0D0D"/>
              </a:solidFill>
              <a:latin typeface="Arial"/>
              <a:ea typeface="Arial"/>
              <a:cs typeface="Arial"/>
              <a:sym typeface="Arial"/>
            </a:endParaRPr>
          </a:p>
          <a:p>
            <a:pPr marL="0" lvl="0" indent="0" algn="l" rtl="0">
              <a:lnSpc>
                <a:spcPct val="115000"/>
              </a:lnSpc>
              <a:spcBef>
                <a:spcPts val="1500"/>
              </a:spcBef>
              <a:spcAft>
                <a:spcPts val="0"/>
              </a:spcAft>
              <a:buClr>
                <a:schemeClr val="dk1"/>
              </a:buClr>
              <a:buSzPts val="1100"/>
              <a:buFont typeface="Arial"/>
              <a:buNone/>
            </a:pPr>
            <a:r>
              <a:rPr lang="en-US" sz="1100" dirty="0">
                <a:solidFill>
                  <a:srgbClr val="0D0D0D"/>
                </a:solidFill>
                <a:latin typeface="Arial"/>
                <a:ea typeface="Arial"/>
                <a:cs typeface="Arial"/>
                <a:sym typeface="Arial"/>
              </a:rPr>
              <a:t>Fertility Concerns:</a:t>
            </a:r>
            <a:endParaRPr sz="1100" dirty="0">
              <a:solidFill>
                <a:srgbClr val="0D0D0D"/>
              </a:solidFill>
              <a:latin typeface="Arial"/>
              <a:ea typeface="Arial"/>
              <a:cs typeface="Arial"/>
              <a:sym typeface="Arial"/>
            </a:endParaRPr>
          </a:p>
          <a:p>
            <a:pPr marL="0" lvl="0" indent="0" algn="l" rtl="0">
              <a:lnSpc>
                <a:spcPct val="115000"/>
              </a:lnSpc>
              <a:spcBef>
                <a:spcPts val="1500"/>
              </a:spcBef>
              <a:spcAft>
                <a:spcPts val="0"/>
              </a:spcAft>
              <a:buClr>
                <a:schemeClr val="dk1"/>
              </a:buClr>
              <a:buSzPts val="1100"/>
              <a:buFont typeface="Arial"/>
              <a:buNone/>
            </a:pPr>
            <a:r>
              <a:rPr lang="en-US" sz="1100" dirty="0">
                <a:solidFill>
                  <a:srgbClr val="0D0D0D"/>
                </a:solidFill>
                <a:latin typeface="Arial"/>
                <a:ea typeface="Arial"/>
                <a:cs typeface="Arial"/>
                <a:sym typeface="Arial"/>
              </a:rPr>
              <a:t>Cancer treatment can affect fertility, which is a significant concern for AYAs who may wish to have children in the future. Decisions about fertility preservation need to be made quickly, often before starting treatment, adding another layer of complexity to an already challenging situation.</a:t>
            </a:r>
            <a:endParaRPr sz="1100" dirty="0">
              <a:solidFill>
                <a:srgbClr val="0D0D0D"/>
              </a:solidFill>
              <a:latin typeface="Arial"/>
              <a:ea typeface="Arial"/>
              <a:cs typeface="Arial"/>
              <a:sym typeface="Arial"/>
            </a:endParaRPr>
          </a:p>
          <a:p>
            <a:pPr marL="0" lvl="0" indent="0" algn="l" rtl="0">
              <a:lnSpc>
                <a:spcPct val="115000"/>
              </a:lnSpc>
              <a:spcBef>
                <a:spcPts val="1500"/>
              </a:spcBef>
              <a:spcAft>
                <a:spcPts val="0"/>
              </a:spcAft>
              <a:buClr>
                <a:schemeClr val="dk1"/>
              </a:buClr>
              <a:buSzPts val="1100"/>
              <a:buFont typeface="Arial"/>
              <a:buNone/>
            </a:pPr>
            <a:r>
              <a:rPr lang="en-US" sz="1100" dirty="0">
                <a:solidFill>
                  <a:srgbClr val="0D0D0D"/>
                </a:solidFill>
                <a:latin typeface="Arial"/>
                <a:ea typeface="Arial"/>
                <a:cs typeface="Arial"/>
                <a:sym typeface="Arial"/>
              </a:rPr>
              <a:t>Access to Age-Appropriate Care:</a:t>
            </a:r>
            <a:endParaRPr sz="1100" dirty="0">
              <a:solidFill>
                <a:srgbClr val="0D0D0D"/>
              </a:solidFill>
              <a:latin typeface="Arial"/>
              <a:ea typeface="Arial"/>
              <a:cs typeface="Arial"/>
              <a:sym typeface="Arial"/>
            </a:endParaRPr>
          </a:p>
          <a:p>
            <a:pPr marL="0" lvl="0" indent="0" algn="l" rtl="0">
              <a:lnSpc>
                <a:spcPct val="115000"/>
              </a:lnSpc>
              <a:spcBef>
                <a:spcPts val="1500"/>
              </a:spcBef>
              <a:spcAft>
                <a:spcPts val="0"/>
              </a:spcAft>
              <a:buClr>
                <a:schemeClr val="dk1"/>
              </a:buClr>
              <a:buSzPts val="1100"/>
              <a:buFont typeface="Arial"/>
              <a:buNone/>
            </a:pPr>
            <a:r>
              <a:rPr lang="en-US" sz="1100" dirty="0">
                <a:solidFill>
                  <a:srgbClr val="0D0D0D"/>
                </a:solidFill>
                <a:latin typeface="Arial"/>
                <a:ea typeface="Arial"/>
                <a:cs typeface="Arial"/>
                <a:sym typeface="Arial"/>
              </a:rPr>
              <a:t>AYAs may face challenges in accessing care that is tailored to their specific needs. They often fall into a gap between pediatric and adult oncology services, which can affect the quality and appropriateness of their treatment and support services.</a:t>
            </a:r>
            <a:endParaRPr sz="1100" dirty="0">
              <a:solidFill>
                <a:srgbClr val="0D0D0D"/>
              </a:solidFill>
              <a:latin typeface="Arial"/>
              <a:ea typeface="Arial"/>
              <a:cs typeface="Arial"/>
              <a:sym typeface="Arial"/>
            </a:endParaRPr>
          </a:p>
          <a:p>
            <a:pPr marL="0" lvl="0" indent="0" algn="l" rtl="0">
              <a:lnSpc>
                <a:spcPct val="115000"/>
              </a:lnSpc>
              <a:spcBef>
                <a:spcPts val="1500"/>
              </a:spcBef>
              <a:spcAft>
                <a:spcPts val="0"/>
              </a:spcAft>
              <a:buClr>
                <a:schemeClr val="dk1"/>
              </a:buClr>
              <a:buSzPts val="1100"/>
              <a:buFont typeface="Arial"/>
              <a:buNone/>
            </a:pPr>
            <a:endParaRPr sz="1100" dirty="0">
              <a:solidFill>
                <a:srgbClr val="0D0D0D"/>
              </a:solidFill>
              <a:latin typeface="Arial"/>
              <a:ea typeface="Arial"/>
              <a:cs typeface="Arial"/>
              <a:sym typeface="Arial"/>
            </a:endParaRPr>
          </a:p>
          <a:p>
            <a:pPr marL="0" lvl="0" indent="0" algn="l" rtl="0">
              <a:spcBef>
                <a:spcPts val="1500"/>
              </a:spcBef>
              <a:spcAft>
                <a:spcPts val="0"/>
              </a:spcAft>
              <a:buClr>
                <a:schemeClr val="dk1"/>
              </a:buClr>
              <a:buSzPts val="1100"/>
              <a:buFont typeface="Arial"/>
              <a:buNone/>
            </a:pPr>
            <a:endParaRPr b="1"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855" name="Google Shape;855;g273bf6899fe_0_118:notes"/>
          <p:cNvSpPr txBox="1">
            <a:spLocks noGrp="1"/>
          </p:cNvSpPr>
          <p:nvPr>
            <p:ph type="sldNum" idx="12"/>
          </p:nvPr>
        </p:nvSpPr>
        <p:spPr>
          <a:xfrm>
            <a:off x="3970938" y="8829967"/>
            <a:ext cx="3037800" cy="4647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
        <p:cNvGrpSpPr/>
        <p:nvPr/>
      </p:nvGrpSpPr>
      <p:grpSpPr>
        <a:xfrm>
          <a:off x="0" y="0"/>
          <a:ext cx="0" cy="0"/>
          <a:chOff x="0" y="0"/>
          <a:chExt cx="0" cy="0"/>
        </a:xfrm>
      </p:grpSpPr>
      <p:sp>
        <p:nvSpPr>
          <p:cNvPr id="875" name="Google Shape;875;g273bf6899fe_0_139:notes"/>
          <p:cNvSpPr>
            <a:spLocks noGrp="1" noRot="1" noChangeAspect="1"/>
          </p:cNvSpPr>
          <p:nvPr>
            <p:ph type="sldImg" idx="2"/>
          </p:nvPr>
        </p:nvSpPr>
        <p:spPr>
          <a:xfrm>
            <a:off x="1181100" y="696913"/>
            <a:ext cx="46482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6" name="Google Shape;876;g273bf6899fe_0_139: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pPr marL="0" lvl="0" indent="0" algn="l" rtl="0">
              <a:lnSpc>
                <a:spcPct val="115000"/>
              </a:lnSpc>
              <a:spcBef>
                <a:spcPts val="1500"/>
              </a:spcBef>
              <a:spcAft>
                <a:spcPts val="0"/>
              </a:spcAft>
              <a:buClr>
                <a:schemeClr val="dk1"/>
              </a:buClr>
              <a:buSzPts val="1100"/>
              <a:buFont typeface="Arial"/>
              <a:buNone/>
            </a:pPr>
            <a:r>
              <a:rPr lang="en-US" sz="1100" b="1" dirty="0">
                <a:solidFill>
                  <a:srgbClr val="0D0D0D"/>
                </a:solidFill>
                <a:latin typeface="Arial"/>
                <a:ea typeface="Arial"/>
                <a:cs typeface="Arial"/>
                <a:sym typeface="Arial"/>
              </a:rPr>
              <a:t>[LIVING WITH ADVANCED CANCER]: </a:t>
            </a:r>
            <a:r>
              <a:rPr lang="en-US" sz="1100" dirty="0">
                <a:solidFill>
                  <a:srgbClr val="0D0D0D"/>
                </a:solidFill>
                <a:latin typeface="Arial"/>
                <a:ea typeface="Arial"/>
                <a:cs typeface="Arial"/>
                <a:sym typeface="Arial"/>
              </a:rPr>
              <a:t>Some people have advanced cancer. Health professionals may mean different things when they use the term advanced cancer, but according to the American Cancer Society, advanced cancer means cancer that cannot be cured. This is different from saying that cancer has metastasized, or spread. For example, some testicular cancers may have spread to other parts of the body, or other organs, such as the lungs, but it still can be very curable. So, this would be metastatic cancer but not advanced. Conversely, certain brain cancers cannot be cured and are life-threatening even though they haven't spread. These are considered advanced but not metastatic. Again, </a:t>
            </a:r>
            <a:r>
              <a:rPr lang="en-US" sz="1100" b="1" dirty="0">
                <a:solidFill>
                  <a:srgbClr val="0D0D0D"/>
                </a:solidFill>
                <a:latin typeface="Arial"/>
                <a:ea typeface="Arial"/>
                <a:cs typeface="Arial"/>
                <a:sym typeface="Arial"/>
              </a:rPr>
              <a:t>people</a:t>
            </a:r>
            <a:r>
              <a:rPr lang="en-US" sz="1100" dirty="0">
                <a:solidFill>
                  <a:srgbClr val="0D0D0D"/>
                </a:solidFill>
                <a:latin typeface="Arial"/>
                <a:ea typeface="Arial"/>
                <a:cs typeface="Arial"/>
                <a:sym typeface="Arial"/>
              </a:rPr>
              <a:t> may use these terms differently.</a:t>
            </a:r>
            <a:endParaRPr sz="1100" dirty="0">
              <a:solidFill>
                <a:srgbClr val="0D0D0D"/>
              </a:solidFill>
              <a:latin typeface="Arial"/>
              <a:ea typeface="Arial"/>
              <a:cs typeface="Arial"/>
              <a:sym typeface="Arial"/>
            </a:endParaRPr>
          </a:p>
          <a:p>
            <a:pPr marL="0" lvl="0" indent="0" algn="l" rtl="0">
              <a:lnSpc>
                <a:spcPct val="115000"/>
              </a:lnSpc>
              <a:spcBef>
                <a:spcPts val="1500"/>
              </a:spcBef>
              <a:spcAft>
                <a:spcPts val="0"/>
              </a:spcAft>
              <a:buClr>
                <a:schemeClr val="dk1"/>
              </a:buClr>
              <a:buSzPts val="1100"/>
              <a:buFont typeface="Arial"/>
              <a:buNone/>
            </a:pPr>
            <a:r>
              <a:rPr lang="en-US" sz="1100" dirty="0">
                <a:solidFill>
                  <a:srgbClr val="0D0D0D"/>
                </a:solidFill>
                <a:latin typeface="Arial"/>
                <a:ea typeface="Arial"/>
                <a:cs typeface="Arial"/>
                <a:sym typeface="Arial"/>
              </a:rPr>
              <a:t>Some people live with advanced cancer for months or years and have unique needs. Many people with advanced cancer experience psychosocial distress, which is associated with increased physical symptoms. They may feel isolated and face social stigma. These people with cancer often struggle to get enough emotional support and may have difficulty finding helpful information on treatment options, hindering their ability to be engaged in the decision-making process. Additionally, communication from doctors may be vague, overly technical, or may minimize the seriousness of the cancer.</a:t>
            </a:r>
            <a:endParaRPr sz="1100" dirty="0">
              <a:solidFill>
                <a:srgbClr val="0D0D0D"/>
              </a:solidFill>
              <a:latin typeface="Arial"/>
              <a:ea typeface="Arial"/>
              <a:cs typeface="Arial"/>
              <a:sym typeface="Arial"/>
            </a:endParaRPr>
          </a:p>
          <a:p>
            <a:pPr marL="0" lvl="0" indent="0" algn="l" rtl="0">
              <a:lnSpc>
                <a:spcPct val="115000"/>
              </a:lnSpc>
              <a:spcBef>
                <a:spcPts val="1500"/>
              </a:spcBef>
              <a:spcAft>
                <a:spcPts val="0"/>
              </a:spcAft>
              <a:buClr>
                <a:schemeClr val="dk1"/>
              </a:buClr>
              <a:buSzPts val="1100"/>
              <a:buFont typeface="Arial"/>
              <a:buNone/>
            </a:pPr>
            <a:r>
              <a:rPr lang="en-US" sz="1100" b="1" dirty="0">
                <a:solidFill>
                  <a:srgbClr val="0D0D0D"/>
                </a:solidFill>
                <a:latin typeface="Arial"/>
                <a:ea typeface="Arial"/>
                <a:cs typeface="Arial"/>
                <a:sym typeface="Arial"/>
              </a:rPr>
              <a:t>People</a:t>
            </a:r>
            <a:r>
              <a:rPr lang="en-US" sz="1100" dirty="0">
                <a:solidFill>
                  <a:srgbClr val="0D0D0D"/>
                </a:solidFill>
                <a:latin typeface="Arial"/>
                <a:ea typeface="Arial"/>
                <a:cs typeface="Arial"/>
                <a:sym typeface="Arial"/>
              </a:rPr>
              <a:t> living with advanced cancer also need effective management of symptoms such as pain, fatigue, and sleep problems. They may face practical issues like financial challenges, disability and insurance applications, and work-related issues.</a:t>
            </a:r>
            <a:endParaRPr sz="1000" dirty="0">
              <a:solidFill>
                <a:srgbClr val="0D0D0D"/>
              </a:solidFill>
              <a:latin typeface="Arial"/>
              <a:ea typeface="Arial"/>
              <a:cs typeface="Arial"/>
              <a:sym typeface="Arial"/>
            </a:endParaRPr>
          </a:p>
          <a:p>
            <a:pPr marL="0" lvl="0" indent="0" algn="l" rtl="0">
              <a:lnSpc>
                <a:spcPct val="100000"/>
              </a:lnSpc>
              <a:spcBef>
                <a:spcPts val="1500"/>
              </a:spcBef>
              <a:spcAft>
                <a:spcPts val="0"/>
              </a:spcAft>
              <a:buSzPts val="1400"/>
              <a:buNone/>
            </a:pP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dirty="0"/>
          </a:p>
        </p:txBody>
      </p:sp>
      <p:sp>
        <p:nvSpPr>
          <p:cNvPr id="877" name="Google Shape;877;g273bf6899fe_0_139:notes"/>
          <p:cNvSpPr txBox="1">
            <a:spLocks noGrp="1"/>
          </p:cNvSpPr>
          <p:nvPr>
            <p:ph type="sldNum" idx="12"/>
          </p:nvPr>
        </p:nvSpPr>
        <p:spPr>
          <a:xfrm>
            <a:off x="3970938" y="8829967"/>
            <a:ext cx="3037800" cy="4647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1"/>
        <p:cNvGrpSpPr/>
        <p:nvPr/>
      </p:nvGrpSpPr>
      <p:grpSpPr>
        <a:xfrm>
          <a:off x="0" y="0"/>
          <a:ext cx="0" cy="0"/>
          <a:chOff x="0" y="0"/>
          <a:chExt cx="0" cy="0"/>
        </a:xfrm>
      </p:grpSpPr>
      <p:sp>
        <p:nvSpPr>
          <p:cNvPr id="902" name="Google Shape;902;g273bf6899fe_0_177:notes"/>
          <p:cNvSpPr>
            <a:spLocks noGrp="1" noRot="1" noChangeAspect="1"/>
          </p:cNvSpPr>
          <p:nvPr>
            <p:ph type="sldImg" idx="2"/>
          </p:nvPr>
        </p:nvSpPr>
        <p:spPr>
          <a:xfrm>
            <a:off x="1181100" y="696913"/>
            <a:ext cx="46482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3" name="Google Shape;903;g273bf6899fe_0_177: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pPr marL="0" lvl="0" indent="0" algn="l" rtl="0">
              <a:lnSpc>
                <a:spcPct val="115000"/>
              </a:lnSpc>
              <a:spcBef>
                <a:spcPts val="1500"/>
              </a:spcBef>
              <a:spcAft>
                <a:spcPts val="0"/>
              </a:spcAft>
              <a:buClr>
                <a:schemeClr val="dk1"/>
              </a:buClr>
              <a:buSzPts val="1100"/>
              <a:buFont typeface="Arial"/>
              <a:buNone/>
            </a:pPr>
            <a:r>
              <a:rPr lang="en-US" sz="1100" b="1" dirty="0">
                <a:solidFill>
                  <a:srgbClr val="0D0D0D"/>
                </a:solidFill>
                <a:latin typeface="Arial"/>
                <a:ea typeface="Arial"/>
                <a:cs typeface="Arial"/>
                <a:sym typeface="Arial"/>
              </a:rPr>
              <a:t>[CANCER SURVIVORS]:</a:t>
            </a:r>
            <a:r>
              <a:rPr lang="en-US" sz="1100" dirty="0">
                <a:solidFill>
                  <a:srgbClr val="0D0D0D"/>
                </a:solidFill>
                <a:latin typeface="Arial"/>
                <a:ea typeface="Arial"/>
                <a:cs typeface="Arial"/>
                <a:sym typeface="Arial"/>
              </a:rPr>
              <a:t> There are varying definitions of a cancer survivor. Historically, a person was called a cancer survivor once they lived 5 years after diagnosis, often referenced by clinicians as a clinical milestone. However, organizations like the National Coalition for Cancer Survivorship and others define a survivor from the moment of diagnosis and through the balance of life because people start surviving cancer from the time they are diagnosed. This definition has evolved to also include family members and caregivers. Many times, when people are talking about cancer survivors, they refer to those who have completed their treatment. As we discuss the needs of cancer survivors here, we are focusing on individuals who have finished their treatment.</a:t>
            </a:r>
            <a:endParaRPr sz="1100" dirty="0">
              <a:solidFill>
                <a:srgbClr val="0D0D0D"/>
              </a:solidFill>
              <a:latin typeface="Arial"/>
              <a:ea typeface="Arial"/>
              <a:cs typeface="Arial"/>
              <a:sym typeface="Arial"/>
            </a:endParaRPr>
          </a:p>
          <a:p>
            <a:pPr marL="0" lvl="0" indent="0" algn="l" rtl="0">
              <a:lnSpc>
                <a:spcPct val="115000"/>
              </a:lnSpc>
              <a:spcBef>
                <a:spcPts val="1500"/>
              </a:spcBef>
              <a:spcAft>
                <a:spcPts val="1500"/>
              </a:spcAft>
              <a:buClr>
                <a:schemeClr val="dk1"/>
              </a:buClr>
              <a:buSzPts val="1100"/>
              <a:buFont typeface="Arial"/>
              <a:buNone/>
            </a:pPr>
            <a:r>
              <a:rPr lang="en-US" sz="1100" dirty="0">
                <a:solidFill>
                  <a:srgbClr val="0D0D0D"/>
                </a:solidFill>
                <a:latin typeface="Arial"/>
                <a:ea typeface="Arial"/>
                <a:cs typeface="Arial"/>
                <a:sym typeface="Arial"/>
              </a:rPr>
              <a:t>When </a:t>
            </a:r>
            <a:r>
              <a:rPr lang="en-US" sz="1100" b="1" dirty="0">
                <a:solidFill>
                  <a:srgbClr val="0D0D0D"/>
                </a:solidFill>
                <a:latin typeface="Arial"/>
                <a:ea typeface="Arial"/>
                <a:cs typeface="Arial"/>
                <a:sym typeface="Arial"/>
              </a:rPr>
              <a:t>people</a:t>
            </a:r>
            <a:r>
              <a:rPr lang="en-US" sz="1100" dirty="0">
                <a:solidFill>
                  <a:srgbClr val="0D0D0D"/>
                </a:solidFill>
                <a:latin typeface="Arial"/>
                <a:ea typeface="Arial"/>
                <a:cs typeface="Arial"/>
                <a:sym typeface="Arial"/>
              </a:rPr>
              <a:t> finish treatment, they continue to have physical, psychosocial, practical, and spiritual needs. It used to be that when </a:t>
            </a:r>
            <a:r>
              <a:rPr lang="en-US" sz="1100" b="1" dirty="0">
                <a:solidFill>
                  <a:srgbClr val="0D0D0D"/>
                </a:solidFill>
                <a:latin typeface="Arial"/>
                <a:ea typeface="Arial"/>
                <a:cs typeface="Arial"/>
                <a:sym typeface="Arial"/>
              </a:rPr>
              <a:t>people</a:t>
            </a:r>
            <a:r>
              <a:rPr lang="en-US" sz="1100" dirty="0">
                <a:solidFill>
                  <a:srgbClr val="0D0D0D"/>
                </a:solidFill>
                <a:latin typeface="Arial"/>
                <a:ea typeface="Arial"/>
                <a:cs typeface="Arial"/>
                <a:sym typeface="Arial"/>
              </a:rPr>
              <a:t> completed treatment, they were expected to simply be happy to be alive. Over the last several years, this perspective has changed and more attention is now given to survivors’ needs after treatment.</a:t>
            </a:r>
            <a:endParaRPr sz="1100" dirty="0">
              <a:solidFill>
                <a:srgbClr val="0D0D0D"/>
              </a:solidFill>
              <a:latin typeface="Arial"/>
              <a:ea typeface="Arial"/>
              <a:cs typeface="Arial"/>
              <a:sym typeface="Arial"/>
            </a:endParaRPr>
          </a:p>
        </p:txBody>
      </p:sp>
      <p:sp>
        <p:nvSpPr>
          <p:cNvPr id="904" name="Google Shape;904;g273bf6899fe_0_177:notes"/>
          <p:cNvSpPr txBox="1">
            <a:spLocks noGrp="1"/>
          </p:cNvSpPr>
          <p:nvPr>
            <p:ph type="sldNum" idx="12"/>
          </p:nvPr>
        </p:nvSpPr>
        <p:spPr>
          <a:xfrm>
            <a:off x="3970938" y="8829967"/>
            <a:ext cx="3037800" cy="4647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8"/>
        <p:cNvGrpSpPr/>
        <p:nvPr/>
      </p:nvGrpSpPr>
      <p:grpSpPr>
        <a:xfrm>
          <a:off x="0" y="0"/>
          <a:ext cx="0" cy="0"/>
          <a:chOff x="0" y="0"/>
          <a:chExt cx="0" cy="0"/>
        </a:xfrm>
      </p:grpSpPr>
      <p:sp>
        <p:nvSpPr>
          <p:cNvPr id="909" name="Google Shape;909;g273bf6899fe_0_18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0" name="Google Shape;910;g273bf6899fe_0_183: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pPr marL="0" lvl="0" indent="0" algn="l" rtl="0">
              <a:lnSpc>
                <a:spcPct val="115000"/>
              </a:lnSpc>
              <a:spcBef>
                <a:spcPts val="1500"/>
              </a:spcBef>
              <a:spcAft>
                <a:spcPts val="0"/>
              </a:spcAft>
              <a:buClr>
                <a:schemeClr val="dk1"/>
              </a:buClr>
              <a:buSzPts val="1100"/>
              <a:buFont typeface="Arial"/>
              <a:buNone/>
            </a:pPr>
            <a:r>
              <a:rPr lang="en-US" b="1">
                <a:solidFill>
                  <a:srgbClr val="0D0D0D"/>
                </a:solidFill>
                <a:latin typeface="Arial"/>
                <a:ea typeface="Arial"/>
                <a:cs typeface="Arial"/>
                <a:sym typeface="Arial"/>
              </a:rPr>
              <a:t>[LONG-TERM AND LATE EFFECTS]:</a:t>
            </a:r>
            <a:r>
              <a:rPr lang="en-US">
                <a:solidFill>
                  <a:srgbClr val="0D0D0D"/>
                </a:solidFill>
                <a:latin typeface="Arial"/>
                <a:ea typeface="Arial"/>
                <a:cs typeface="Arial"/>
                <a:sym typeface="Arial"/>
              </a:rPr>
              <a:t> </a:t>
            </a:r>
            <a:r>
              <a:rPr lang="en-US" sz="1100">
                <a:solidFill>
                  <a:srgbClr val="0D0D0D"/>
                </a:solidFill>
                <a:latin typeface="Arial"/>
                <a:ea typeface="Arial"/>
                <a:cs typeface="Arial"/>
                <a:sym typeface="Arial"/>
              </a:rPr>
              <a:t>It is important to note that even after completing treatment, people may continue to experience various late and long-term effects. </a:t>
            </a:r>
            <a:endParaRPr sz="1100">
              <a:solidFill>
                <a:srgbClr val="0D0D0D"/>
              </a:solidFill>
              <a:latin typeface="Arial"/>
              <a:ea typeface="Arial"/>
              <a:cs typeface="Arial"/>
              <a:sym typeface="Arial"/>
            </a:endParaRPr>
          </a:p>
          <a:p>
            <a:pPr marL="0" lvl="0" indent="0" algn="l" rtl="0">
              <a:lnSpc>
                <a:spcPct val="115000"/>
              </a:lnSpc>
              <a:spcBef>
                <a:spcPts val="1500"/>
              </a:spcBef>
              <a:spcAft>
                <a:spcPts val="0"/>
              </a:spcAft>
              <a:buClr>
                <a:schemeClr val="dk1"/>
              </a:buClr>
              <a:buSzPts val="1100"/>
              <a:buFont typeface="Arial"/>
              <a:buNone/>
            </a:pPr>
            <a:r>
              <a:rPr lang="en-US" sz="1100">
                <a:solidFill>
                  <a:srgbClr val="0D0D0D"/>
                </a:solidFill>
                <a:latin typeface="Arial"/>
                <a:ea typeface="Arial"/>
                <a:cs typeface="Arial"/>
                <a:sym typeface="Arial"/>
              </a:rPr>
              <a:t>Cancer survivors are at risk for long-term and late effects. A long-term effect is something that started during treatment and lasts even after the treatment is over. </a:t>
            </a:r>
            <a:r>
              <a:rPr lang="en-US" sz="1100" b="1">
                <a:solidFill>
                  <a:srgbClr val="0D0D0D"/>
                </a:solidFill>
                <a:latin typeface="Arial"/>
                <a:ea typeface="Arial"/>
                <a:cs typeface="Arial"/>
                <a:sym typeface="Arial"/>
              </a:rPr>
              <a:t>For example, if someone has lymphedema after surgery, this might continue even after they are done with all of their treatment.</a:t>
            </a:r>
            <a:r>
              <a:rPr lang="en-US" sz="1100">
                <a:solidFill>
                  <a:srgbClr val="0D0D0D"/>
                </a:solidFill>
                <a:latin typeface="Arial"/>
                <a:ea typeface="Arial"/>
                <a:cs typeface="Arial"/>
                <a:sym typeface="Arial"/>
              </a:rPr>
              <a:t> A late effect is something that starts after treatment. Late effects can happen months or even years after treatment is complete.</a:t>
            </a:r>
            <a:endParaRPr sz="1100">
              <a:solidFill>
                <a:srgbClr val="0D0D0D"/>
              </a:solidFill>
              <a:latin typeface="Arial"/>
              <a:ea typeface="Arial"/>
              <a:cs typeface="Arial"/>
              <a:sym typeface="Arial"/>
            </a:endParaRPr>
          </a:p>
          <a:p>
            <a:pPr marL="0" lvl="0" indent="0" algn="l" rtl="0">
              <a:lnSpc>
                <a:spcPct val="115000"/>
              </a:lnSpc>
              <a:spcBef>
                <a:spcPts val="1500"/>
              </a:spcBef>
              <a:spcAft>
                <a:spcPts val="0"/>
              </a:spcAft>
              <a:buClr>
                <a:schemeClr val="dk1"/>
              </a:buClr>
              <a:buSzPts val="1100"/>
              <a:buFont typeface="Arial"/>
              <a:buNone/>
            </a:pPr>
            <a:r>
              <a:rPr lang="en-US" sz="1100">
                <a:solidFill>
                  <a:srgbClr val="0D0D0D"/>
                </a:solidFill>
                <a:latin typeface="Arial"/>
                <a:ea typeface="Arial"/>
                <a:cs typeface="Arial"/>
                <a:sym typeface="Arial"/>
              </a:rPr>
              <a:t>Long-term and late effects vary based on the cancer type, treatment, and individual person. For example, chemotherapy can lead to fatigue or sexual dysfunction, which starts during treatment and may last after treatment. “Chemo-brain” is a feeling of mental fogginess or forgetfulness that has recently been recognized as something that can affect people. Late effects from chemotherapy could include bone weakness–osteoporosis–or even new cancers.</a:t>
            </a:r>
            <a:endParaRPr sz="1100">
              <a:solidFill>
                <a:srgbClr val="0D0D0D"/>
              </a:solidFill>
              <a:latin typeface="Arial"/>
              <a:ea typeface="Arial"/>
              <a:cs typeface="Arial"/>
              <a:sym typeface="Arial"/>
            </a:endParaRPr>
          </a:p>
          <a:p>
            <a:pPr marL="0" lvl="0" indent="0" algn="l" rtl="0">
              <a:lnSpc>
                <a:spcPct val="115000"/>
              </a:lnSpc>
              <a:spcBef>
                <a:spcPts val="1500"/>
              </a:spcBef>
              <a:spcAft>
                <a:spcPts val="0"/>
              </a:spcAft>
              <a:buClr>
                <a:schemeClr val="dk1"/>
              </a:buClr>
              <a:buSzPts val="1100"/>
              <a:buFont typeface="Arial"/>
              <a:buNone/>
            </a:pPr>
            <a:r>
              <a:rPr lang="en-US" sz="1100" b="1">
                <a:solidFill>
                  <a:srgbClr val="0D0D0D"/>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0"/>
                  </a:ext>
                </a:extLst>
              </a:rPr>
              <a:t>Although these problems can occur, it is often uncertain who will experience them or when they will happen. The terms "long-term effects" and "late effects" are used to describe these ongoing and delayed issues that cancer survivors may face.</a:t>
            </a:r>
            <a:endParaRPr sz="1100" b="1">
              <a:solidFill>
                <a:srgbClr val="0D0D0D"/>
              </a:solidFill>
              <a:highlight>
                <a:srgbClr val="FFFFFF"/>
              </a:highlight>
              <a:latin typeface="Arial"/>
              <a:ea typeface="Arial"/>
              <a:cs typeface="Arial"/>
              <a:sym typeface="Arial"/>
            </a:endParaRPr>
          </a:p>
          <a:p>
            <a:pPr marL="0" lvl="0" indent="0" algn="l" rtl="0">
              <a:lnSpc>
                <a:spcPct val="100000"/>
              </a:lnSpc>
              <a:spcBef>
                <a:spcPts val="150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911" name="Google Shape;911;g273bf6899fe_0_183:notes"/>
          <p:cNvSpPr txBox="1">
            <a:spLocks noGrp="1"/>
          </p:cNvSpPr>
          <p:nvPr>
            <p:ph type="sldNum" idx="12"/>
          </p:nvPr>
        </p:nvSpPr>
        <p:spPr>
          <a:xfrm>
            <a:off x="3970938" y="8829967"/>
            <a:ext cx="3037800" cy="4647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Google Shape;917;g273bf6899fe_0_19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8" name="Google Shape;918;g273bf6899fe_0_190: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pPr marL="0" lvl="0" indent="0" algn="l" rtl="0">
              <a:lnSpc>
                <a:spcPct val="115000"/>
              </a:lnSpc>
              <a:spcBef>
                <a:spcPts val="1500"/>
              </a:spcBef>
              <a:spcAft>
                <a:spcPts val="0"/>
              </a:spcAft>
              <a:buClr>
                <a:schemeClr val="dk1"/>
              </a:buClr>
              <a:buSzPts val="1100"/>
              <a:buFont typeface="Arial"/>
              <a:buNone/>
            </a:pPr>
            <a:r>
              <a:rPr lang="en-US" b="1" dirty="0">
                <a:solidFill>
                  <a:srgbClr val="0D0D0D"/>
                </a:solidFill>
                <a:latin typeface="Roboto"/>
                <a:ea typeface="Roboto"/>
                <a:cs typeface="Roboto"/>
                <a:sym typeface="Roboto"/>
              </a:rPr>
              <a:t>[PSYCHOSOCIAL AND PRACTICAL </a:t>
            </a:r>
            <a:r>
              <a:rPr lang="en-US" sz="1100" b="1" dirty="0">
                <a:solidFill>
                  <a:srgbClr val="0D0D0D"/>
                </a:solidFill>
                <a:latin typeface="Arial"/>
                <a:ea typeface="Arial"/>
                <a:cs typeface="Arial"/>
                <a:sym typeface="Arial"/>
              </a:rPr>
              <a:t>CONCERNS</a:t>
            </a:r>
            <a:r>
              <a:rPr lang="en-US" b="1" dirty="0">
                <a:solidFill>
                  <a:srgbClr val="0D0D0D"/>
                </a:solidFill>
                <a:latin typeface="Roboto"/>
                <a:ea typeface="Roboto"/>
                <a:cs typeface="Roboto"/>
                <a:sym typeface="Roboto"/>
              </a:rPr>
              <a:t>]:</a:t>
            </a:r>
            <a:r>
              <a:rPr lang="en-US" dirty="0">
                <a:solidFill>
                  <a:srgbClr val="0D0D0D"/>
                </a:solidFill>
                <a:latin typeface="Roboto"/>
                <a:ea typeface="Roboto"/>
                <a:cs typeface="Roboto"/>
                <a:sym typeface="Roboto"/>
              </a:rPr>
              <a:t> </a:t>
            </a:r>
            <a:r>
              <a:rPr lang="en-US" sz="1100" dirty="0">
                <a:solidFill>
                  <a:srgbClr val="0D0D0D"/>
                </a:solidFill>
                <a:latin typeface="Arial"/>
                <a:ea typeface="Arial"/>
                <a:cs typeface="Arial"/>
                <a:sym typeface="Arial"/>
              </a:rPr>
              <a:t>Many of the same psychosocial concerns seen during treatment continue even after it ends. Survivors may feel depressed or anxious about the future and might fear a recurrence, even if they are not at high risk for it. Their relationships may have changed, and they might see some of their support diminish as family and friends assume that the survivor no longer needs support because treatment is over. Just as support is important during treatment, it remains important after treatment. This can be a difficult time for survivors who lose their support system.</a:t>
            </a:r>
            <a:endParaRPr sz="1100" dirty="0">
              <a:solidFill>
                <a:srgbClr val="0D0D0D"/>
              </a:solidFill>
              <a:latin typeface="Arial"/>
              <a:ea typeface="Arial"/>
              <a:cs typeface="Arial"/>
              <a:sym typeface="Arial"/>
            </a:endParaRPr>
          </a:p>
          <a:p>
            <a:pPr marL="0" lvl="0" indent="0" algn="l" rtl="0">
              <a:lnSpc>
                <a:spcPct val="115000"/>
              </a:lnSpc>
              <a:spcBef>
                <a:spcPts val="1500"/>
              </a:spcBef>
              <a:spcAft>
                <a:spcPts val="0"/>
              </a:spcAft>
              <a:buClr>
                <a:schemeClr val="dk1"/>
              </a:buClr>
              <a:buSzPts val="1100"/>
              <a:buFont typeface="Arial"/>
              <a:buNone/>
            </a:pPr>
            <a:r>
              <a:rPr lang="en-US" sz="1100" dirty="0">
                <a:solidFill>
                  <a:srgbClr val="0D0D0D"/>
                </a:solidFill>
                <a:latin typeface="Arial"/>
                <a:ea typeface="Arial"/>
                <a:cs typeface="Arial"/>
                <a:sym typeface="Arial"/>
              </a:rPr>
              <a:t>Cancer affects people in complex and subtle ways across different stages: pre-diagnosis, post-diagnosis before treatment, short-term after treatment, and long-term after treatment. Different stages entail different problems and demands. Psychosocial challenges can include somatic problems, psychological distress, and questions about spirituality and existentialism. Additionally, cancer affects social functioning and relationships. </a:t>
            </a:r>
            <a:r>
              <a:rPr lang="en-US" dirty="0"/>
              <a:t>Take a moment to review this video to learn more about the psychosocial effects of cancer. </a:t>
            </a:r>
          </a:p>
          <a:p>
            <a:pPr marL="0" lvl="0" indent="0" algn="l" rtl="0">
              <a:lnSpc>
                <a:spcPct val="115000"/>
              </a:lnSpc>
              <a:spcBef>
                <a:spcPts val="1500"/>
              </a:spcBef>
              <a:spcAft>
                <a:spcPts val="0"/>
              </a:spcAft>
              <a:buClr>
                <a:schemeClr val="dk1"/>
              </a:buClr>
              <a:buSzPts val="1100"/>
              <a:buFont typeface="Arial"/>
              <a:buNone/>
            </a:pPr>
            <a:endParaRPr dirty="0"/>
          </a:p>
          <a:p>
            <a:pPr marL="0" lvl="0" indent="0" algn="l" rtl="0">
              <a:lnSpc>
                <a:spcPct val="115000"/>
              </a:lnSpc>
              <a:spcBef>
                <a:spcPts val="1500"/>
              </a:spcBef>
              <a:spcAft>
                <a:spcPts val="0"/>
              </a:spcAft>
              <a:buClr>
                <a:schemeClr val="dk1"/>
              </a:buClr>
              <a:buSzPts val="1100"/>
              <a:buFont typeface="Arial"/>
              <a:buNone/>
            </a:pPr>
            <a:r>
              <a:rPr lang="en-US" i="1" dirty="0"/>
              <a:t>PAUSE FOR VIDEO </a:t>
            </a:r>
            <a:endParaRPr i="1" dirty="0"/>
          </a:p>
          <a:p>
            <a:pPr marL="0" lvl="0" indent="0" algn="l" rtl="0">
              <a:lnSpc>
                <a:spcPct val="115000"/>
              </a:lnSpc>
              <a:spcBef>
                <a:spcPts val="1500"/>
              </a:spcBef>
              <a:spcAft>
                <a:spcPts val="0"/>
              </a:spcAft>
              <a:buClr>
                <a:schemeClr val="dk1"/>
              </a:buClr>
              <a:buSzPts val="1100"/>
              <a:buFont typeface="Arial"/>
              <a:buNone/>
            </a:pPr>
            <a:r>
              <a:rPr lang="en-US" sz="1100" dirty="0">
                <a:solidFill>
                  <a:srgbClr val="0D0D0D"/>
                </a:solidFill>
                <a:latin typeface="Arial"/>
                <a:ea typeface="Arial"/>
                <a:cs typeface="Arial"/>
                <a:sym typeface="Arial"/>
              </a:rPr>
              <a:t>Survivors often find it challenging to transition from seeing their healthcare team regularly to much less frequent visits. This change can lead to feelings of abandonment and increased anxiety. It is important for healthcare providers to prepare survivors for this transition and assist them with access to necessary support services.</a:t>
            </a:r>
            <a:endParaRPr sz="1100" dirty="0">
              <a:solidFill>
                <a:srgbClr val="0D0D0D"/>
              </a:solidFill>
              <a:latin typeface="Arial"/>
              <a:ea typeface="Arial"/>
              <a:cs typeface="Arial"/>
              <a:sym typeface="Arial"/>
            </a:endParaRPr>
          </a:p>
          <a:p>
            <a:pPr marL="0" lvl="0" indent="0" algn="l" rtl="0">
              <a:lnSpc>
                <a:spcPct val="115000"/>
              </a:lnSpc>
              <a:spcBef>
                <a:spcPts val="1500"/>
              </a:spcBef>
              <a:spcAft>
                <a:spcPts val="0"/>
              </a:spcAft>
              <a:buClr>
                <a:schemeClr val="dk1"/>
              </a:buClr>
              <a:buSzPts val="1100"/>
              <a:buFont typeface="Arial"/>
              <a:buNone/>
            </a:pPr>
            <a:r>
              <a:rPr lang="en-US" sz="1100" b="1" dirty="0">
                <a:solidFill>
                  <a:srgbClr val="0D0D0D"/>
                </a:solidFill>
                <a:latin typeface="Arial"/>
                <a:ea typeface="Arial"/>
                <a:cs typeface="Arial"/>
                <a:sym typeface="Arial"/>
              </a:rPr>
              <a:t>One of the challenges encountered by cancer survivors includes the deterioration of self-concept. Self-concept involves components such as self-esteem, body image, self-discontent, and self-appraisal. Cancer can undermine self-concept and lead to changes in self-perception. Body image disturbance, resulting from treatments like surgery and chemotherapy, can lead to dissatisfaction with appearance and psychosocial well-being issues.</a:t>
            </a:r>
            <a:endParaRPr sz="1100" b="1" dirty="0">
              <a:solidFill>
                <a:srgbClr val="0D0D0D"/>
              </a:solidFill>
              <a:latin typeface="Arial"/>
              <a:ea typeface="Arial"/>
              <a:cs typeface="Arial"/>
              <a:sym typeface="Arial"/>
            </a:endParaRPr>
          </a:p>
          <a:p>
            <a:pPr marL="0" lvl="0" indent="0" algn="l" rtl="0">
              <a:lnSpc>
                <a:spcPct val="115000"/>
              </a:lnSpc>
              <a:spcBef>
                <a:spcPts val="1500"/>
              </a:spcBef>
              <a:spcAft>
                <a:spcPts val="0"/>
              </a:spcAft>
              <a:buClr>
                <a:schemeClr val="dk1"/>
              </a:buClr>
              <a:buSzPts val="1100"/>
              <a:buFont typeface="Arial"/>
              <a:buNone/>
            </a:pPr>
            <a:r>
              <a:rPr lang="en-US" sz="1100" dirty="0">
                <a:solidFill>
                  <a:srgbClr val="0D0D0D"/>
                </a:solidFill>
                <a:latin typeface="Arial"/>
                <a:ea typeface="Arial"/>
                <a:cs typeface="Arial"/>
                <a:sym typeface="Arial"/>
              </a:rPr>
              <a:t>Sexual dysfunction is another common issue affecting quality of life and intimacy. Many people with cancer and survivors are not prepared for potential sexual changes and do not receive adequate information and support. Maintaining social relationships can also be challenging, with cancer impacting romantic and family relationships.</a:t>
            </a:r>
            <a:endParaRPr sz="1100" dirty="0">
              <a:solidFill>
                <a:srgbClr val="0D0D0D"/>
              </a:solidFill>
              <a:latin typeface="Arial"/>
              <a:ea typeface="Arial"/>
              <a:cs typeface="Arial"/>
              <a:sym typeface="Arial"/>
            </a:endParaRPr>
          </a:p>
          <a:p>
            <a:pPr marL="0" lvl="0" indent="0" algn="l" rtl="0">
              <a:lnSpc>
                <a:spcPct val="115000"/>
              </a:lnSpc>
              <a:spcBef>
                <a:spcPts val="1500"/>
              </a:spcBef>
              <a:spcAft>
                <a:spcPts val="0"/>
              </a:spcAft>
              <a:buClr>
                <a:schemeClr val="dk1"/>
              </a:buClr>
              <a:buSzPts val="1100"/>
              <a:buFont typeface="Arial"/>
              <a:buNone/>
            </a:pPr>
            <a:r>
              <a:rPr lang="en-US" sz="1100" dirty="0">
                <a:solidFill>
                  <a:srgbClr val="0D0D0D"/>
                </a:solidFill>
                <a:latin typeface="Arial"/>
                <a:ea typeface="Arial"/>
                <a:cs typeface="Arial"/>
                <a:sym typeface="Arial"/>
              </a:rPr>
              <a:t>Emotional distress is prevalent, with many survivors experiencing major depressive disorder, anxiety, and other mental health issues. Fear of recurrence is another significant challenge, causing worry and concern about cancer returning or progressing.</a:t>
            </a:r>
            <a:endParaRPr sz="1100" dirty="0">
              <a:solidFill>
                <a:srgbClr val="0D0D0D"/>
              </a:solidFill>
              <a:latin typeface="Arial"/>
              <a:ea typeface="Arial"/>
              <a:cs typeface="Arial"/>
              <a:sym typeface="Arial"/>
            </a:endParaRPr>
          </a:p>
          <a:p>
            <a:pPr marL="0" lvl="0" indent="0" algn="l" rtl="0">
              <a:lnSpc>
                <a:spcPct val="115000"/>
              </a:lnSpc>
              <a:spcBef>
                <a:spcPts val="1500"/>
              </a:spcBef>
              <a:spcAft>
                <a:spcPts val="0"/>
              </a:spcAft>
              <a:buClr>
                <a:schemeClr val="dk1"/>
              </a:buClr>
              <a:buSzPts val="1100"/>
              <a:buFont typeface="Arial"/>
              <a:buNone/>
            </a:pPr>
            <a:r>
              <a:rPr lang="en-US" sz="1100" dirty="0">
                <a:solidFill>
                  <a:srgbClr val="0D0D0D"/>
                </a:solidFill>
                <a:latin typeface="Arial"/>
                <a:ea typeface="Arial"/>
                <a:cs typeface="Arial"/>
                <a:sym typeface="Arial"/>
              </a:rPr>
              <a:t>Survivors may continue to face financial problems that began during treatment, or they may encounter new issues, such as insurance challenges. For example, some people struggle with managing their bills during treatment and postpone addressing them until after treatment is complete. They might also have difficulty getting post-treatment services covered if their insurance company does not understand the necessity of these services.</a:t>
            </a:r>
            <a:endParaRPr sz="1100" dirty="0">
              <a:solidFill>
                <a:srgbClr val="0D0D0D"/>
              </a:solidFill>
              <a:latin typeface="Arial"/>
              <a:ea typeface="Arial"/>
              <a:cs typeface="Arial"/>
              <a:sym typeface="Arial"/>
            </a:endParaRPr>
          </a:p>
          <a:p>
            <a:pPr marL="0" lvl="0" indent="0" algn="l" rtl="0">
              <a:lnSpc>
                <a:spcPct val="115000"/>
              </a:lnSpc>
              <a:spcBef>
                <a:spcPts val="1500"/>
              </a:spcBef>
              <a:spcAft>
                <a:spcPts val="0"/>
              </a:spcAft>
              <a:buClr>
                <a:schemeClr val="dk1"/>
              </a:buClr>
              <a:buSzPts val="1100"/>
              <a:buFont typeface="Arial"/>
              <a:buNone/>
            </a:pPr>
            <a:r>
              <a:rPr lang="en-US" sz="1100" dirty="0">
                <a:solidFill>
                  <a:srgbClr val="0D0D0D"/>
                </a:solidFill>
                <a:latin typeface="Arial"/>
                <a:ea typeface="Arial"/>
                <a:cs typeface="Arial"/>
                <a:sym typeface="Arial"/>
              </a:rPr>
              <a:t>Additionally, treatment may have caused someone to stop working, or they may be disabled as a result of treatment, leading to struggles in finding or keeping a job after treatment. The financial strain can be compounded by the inability to return to work, further complicating their recovery and quality of life.</a:t>
            </a:r>
            <a:endParaRPr sz="1100" dirty="0">
              <a:solidFill>
                <a:srgbClr val="0D0D0D"/>
              </a:solidFill>
              <a:latin typeface="Arial"/>
              <a:ea typeface="Arial"/>
              <a:cs typeface="Arial"/>
              <a:sym typeface="Arial"/>
            </a:endParaRPr>
          </a:p>
          <a:p>
            <a:pPr marL="0" lvl="0" indent="0" algn="l" rtl="0">
              <a:lnSpc>
                <a:spcPct val="100000"/>
              </a:lnSpc>
              <a:spcBef>
                <a:spcPts val="1500"/>
              </a:spcBef>
              <a:spcAft>
                <a:spcPts val="0"/>
              </a:spcAft>
              <a:buSzPts val="1400"/>
              <a:buNone/>
            </a:pPr>
            <a:endParaRPr dirty="0"/>
          </a:p>
        </p:txBody>
      </p:sp>
      <p:sp>
        <p:nvSpPr>
          <p:cNvPr id="919" name="Google Shape;919;g273bf6899fe_0_190:notes"/>
          <p:cNvSpPr txBox="1">
            <a:spLocks noGrp="1"/>
          </p:cNvSpPr>
          <p:nvPr>
            <p:ph type="sldNum" idx="12"/>
          </p:nvPr>
        </p:nvSpPr>
        <p:spPr>
          <a:xfrm>
            <a:off x="3970938" y="8829967"/>
            <a:ext cx="3037800" cy="4647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68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4"/>
        <p:cNvGrpSpPr/>
        <p:nvPr/>
      </p:nvGrpSpPr>
      <p:grpSpPr>
        <a:xfrm>
          <a:off x="0" y="0"/>
          <a:ext cx="0" cy="0"/>
          <a:chOff x="0" y="0"/>
          <a:chExt cx="0" cy="0"/>
        </a:xfrm>
      </p:grpSpPr>
      <p:sp>
        <p:nvSpPr>
          <p:cNvPr id="925" name="Google Shape;925;g273bf6899fe_0_202:notes"/>
          <p:cNvSpPr txBox="1">
            <a:spLocks noGrp="1"/>
          </p:cNvSpPr>
          <p:nvPr>
            <p:ph type="sldNum" idx="12"/>
          </p:nvPr>
        </p:nvSpPr>
        <p:spPr>
          <a:xfrm>
            <a:off x="3970938" y="8829967"/>
            <a:ext cx="3037800" cy="464700"/>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chemeClr val="dk1"/>
                </a:solidFill>
                <a:latin typeface="Arial"/>
                <a:ea typeface="Arial"/>
                <a:cs typeface="Arial"/>
                <a:sym typeface="Arial"/>
              </a:rPr>
              <a:t>69</a:t>
            </a:fld>
            <a:endParaRPr sz="1200">
              <a:solidFill>
                <a:schemeClr val="dk1"/>
              </a:solidFill>
              <a:latin typeface="Arial"/>
              <a:ea typeface="Arial"/>
              <a:cs typeface="Arial"/>
              <a:sym typeface="Arial"/>
            </a:endParaRPr>
          </a:p>
        </p:txBody>
      </p:sp>
      <p:sp>
        <p:nvSpPr>
          <p:cNvPr id="926" name="Google Shape;926;g273bf6899fe_0_202:notes"/>
          <p:cNvSpPr>
            <a:spLocks noGrp="1" noRot="1" noChangeAspect="1"/>
          </p:cNvSpPr>
          <p:nvPr>
            <p:ph type="sldImg" idx="2"/>
          </p:nvPr>
        </p:nvSpPr>
        <p:spPr>
          <a:xfrm>
            <a:off x="1181100" y="695325"/>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27" name="Google Shape;927;g273bf6899fe_0_202:notes"/>
          <p:cNvSpPr txBox="1">
            <a:spLocks noGrp="1"/>
          </p:cNvSpPr>
          <p:nvPr>
            <p:ph type="body" idx="1"/>
          </p:nvPr>
        </p:nvSpPr>
        <p:spPr>
          <a:xfrm>
            <a:off x="700723" y="4416663"/>
            <a:ext cx="5609100" cy="4183500"/>
          </a:xfrm>
          <a:prstGeom prst="rect">
            <a:avLst/>
          </a:prstGeom>
          <a:noFill/>
          <a:ln>
            <a:noFill/>
          </a:ln>
        </p:spPr>
        <p:txBody>
          <a:bodyPr spcFirstLastPara="1" wrap="square" lIns="93150" tIns="46575" rIns="93150" bIns="46575" anchor="t" anchorCtr="0">
            <a:noAutofit/>
          </a:bodyPr>
          <a:lstStyle/>
          <a:p>
            <a:pPr marL="0" lvl="0" indent="0" algn="l" rtl="0">
              <a:lnSpc>
                <a:spcPct val="115000"/>
              </a:lnSpc>
              <a:spcBef>
                <a:spcPts val="1500"/>
              </a:spcBef>
              <a:spcAft>
                <a:spcPts val="0"/>
              </a:spcAft>
              <a:buClr>
                <a:schemeClr val="dk1"/>
              </a:buClr>
              <a:buSzPts val="1100"/>
              <a:buFont typeface="Arial"/>
              <a:buNone/>
            </a:pPr>
            <a:r>
              <a:rPr lang="en-US" sz="1100" b="1">
                <a:solidFill>
                  <a:srgbClr val="0D0D0D"/>
                </a:solidFill>
                <a:latin typeface="Arial"/>
                <a:ea typeface="Arial"/>
                <a:cs typeface="Arial"/>
                <a:sym typeface="Arial"/>
              </a:rPr>
              <a:t>[CANCER AND COMORBIDITIES]:</a:t>
            </a:r>
            <a:r>
              <a:rPr lang="en-US" sz="1100">
                <a:solidFill>
                  <a:srgbClr val="0D0D0D"/>
                </a:solidFill>
                <a:latin typeface="Arial"/>
                <a:ea typeface="Arial"/>
                <a:cs typeface="Arial"/>
                <a:sym typeface="Arial"/>
              </a:rPr>
              <a:t> Many people also have other diseases they are dealing with at the same time, known as comorbidities.</a:t>
            </a:r>
            <a:r>
              <a:rPr lang="en-US" sz="1100" b="1">
                <a:solidFill>
                  <a:srgbClr val="0D0D0D"/>
                </a:solidFill>
                <a:latin typeface="Arial"/>
                <a:ea typeface="Arial"/>
                <a:cs typeface="Arial"/>
                <a:sym typeface="Arial"/>
              </a:rPr>
              <a:t> According to statistics in </a:t>
            </a:r>
            <a:r>
              <a:rPr lang="en-US" sz="1100" b="1">
                <a:solidFill>
                  <a:srgbClr val="0D0D0D"/>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1"/>
                  </a:ext>
                </a:extLst>
              </a:rPr>
              <a:t>2021</a:t>
            </a:r>
            <a:r>
              <a:rPr lang="en-US" sz="1100" b="1">
                <a:solidFill>
                  <a:srgbClr val="0D0D0D"/>
                </a:solidFill>
                <a:latin typeface="Arial"/>
                <a:ea typeface="Arial"/>
                <a:cs typeface="Arial"/>
                <a:sym typeface="Arial"/>
              </a:rPr>
              <a:t>, </a:t>
            </a:r>
            <a:r>
              <a:rPr lang="en-US" sz="1100">
                <a:solidFill>
                  <a:srgbClr val="0D0D0D"/>
                </a:solidFill>
                <a:latin typeface="Arial"/>
                <a:ea typeface="Arial"/>
                <a:cs typeface="Arial"/>
                <a:sym typeface="Arial"/>
              </a:rPr>
              <a:t>75% of cancer survivors report at least one comorbid condition. For cancer survivors aged 65 or over, this increases to 85% . This means that their treatment may have an effect on other health conditions they are experiencing, or other diseases may increase the effects of cancer or its treatment. Comorbidities may reduce survivors’ quality of life.</a:t>
            </a:r>
            <a:endParaRPr/>
          </a:p>
          <a:p>
            <a:pPr marL="0" lvl="0" indent="0" algn="l" rtl="0">
              <a:lnSpc>
                <a:spcPct val="115000"/>
              </a:lnSpc>
              <a:spcBef>
                <a:spcPts val="1500"/>
              </a:spcBef>
              <a:spcAft>
                <a:spcPts val="1500"/>
              </a:spcAft>
              <a:buClr>
                <a:schemeClr val="dk1"/>
              </a:buClr>
              <a:buSzPts val="1100"/>
              <a:buFont typeface="Arial"/>
              <a:buNone/>
            </a:pPr>
            <a:r>
              <a:rPr lang="en-US" sz="1100">
                <a:solidFill>
                  <a:srgbClr val="212121"/>
                </a:solidFill>
                <a:latin typeface="Arial"/>
                <a:ea typeface="Arial"/>
                <a:cs typeface="Arial"/>
                <a:sym typeface="Arial"/>
              </a:rPr>
              <a:t>Comorbidities do not affect all segments of the US populations equally. As of the time of this recording, Native Americans and African Americans had significantly elevated rates for obesity, diabetes, chronic kidney disease, and hypertension, when compared to other population groups. As we collectively work to advance health equity, we hope these numbers will change in the future. </a:t>
            </a:r>
            <a:endParaRPr/>
          </a:p>
        </p:txBody>
      </p:sp>
      <p:sp>
        <p:nvSpPr>
          <p:cNvPr id="928" name="Google Shape;928;g273bf6899fe_0_202:notes"/>
          <p:cNvSpPr txBox="1"/>
          <p:nvPr/>
        </p:nvSpPr>
        <p:spPr>
          <a:xfrm>
            <a:off x="3971293" y="8828568"/>
            <a:ext cx="3037500" cy="466200"/>
          </a:xfrm>
          <a:prstGeom prst="rect">
            <a:avLst/>
          </a:prstGeom>
          <a:noFill/>
          <a:ln>
            <a:noFill/>
          </a:ln>
        </p:spPr>
        <p:txBody>
          <a:bodyPr spcFirstLastPara="1" wrap="square" lIns="93150" tIns="46575" rIns="93150" bIns="465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69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7: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b="1">
                <a:latin typeface="Arial"/>
                <a:ea typeface="Arial"/>
                <a:cs typeface="Arial"/>
                <a:sym typeface="Arial"/>
              </a:rPr>
              <a:t>[NORMAL CELLS VS CANCER CELLS]:</a:t>
            </a:r>
            <a:r>
              <a:rPr lang="en-US" sz="1100">
                <a:latin typeface="Arial"/>
                <a:ea typeface="Arial"/>
                <a:cs typeface="Arial"/>
                <a:sym typeface="Arial"/>
              </a:rPr>
              <a:t> Normal cells in the body can become cancer </a:t>
            </a:r>
            <a:r>
              <a:rPr lang="en-US" sz="1100">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5"/>
                  </a:ext>
                </a:extLst>
              </a:rPr>
              <a:t>cells</a:t>
            </a:r>
            <a:r>
              <a:rPr lang="en-US" sz="1100">
                <a:latin typeface="Arial"/>
                <a:ea typeface="Arial"/>
                <a:cs typeface="Arial"/>
                <a:sym typeface="Arial"/>
              </a:rPr>
              <a:t> by going through abnormal changes called hyperplasia and dysplasia. In hyperplasia, this is an increase in the number of cells in an organ or tissue. These cells still appear normal under a microscope. In dysplasia, the cells look abnormal under a microscope but are not considered cancer cells. Hyperplasia and dysplasia may or may not become cancer.</a:t>
            </a:r>
            <a:endParaRPr sz="1100"/>
          </a:p>
        </p:txBody>
      </p:sp>
      <p:sp>
        <p:nvSpPr>
          <p:cNvPr id="89" name="Google Shape;89;p7: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7"/>
        <p:cNvGrpSpPr/>
        <p:nvPr/>
      </p:nvGrpSpPr>
      <p:grpSpPr>
        <a:xfrm>
          <a:off x="0" y="0"/>
          <a:ext cx="0" cy="0"/>
          <a:chOff x="0" y="0"/>
          <a:chExt cx="0" cy="0"/>
        </a:xfrm>
      </p:grpSpPr>
      <p:sp>
        <p:nvSpPr>
          <p:cNvPr id="938" name="Google Shape;938;g273bf6899fe_0_238:notes"/>
          <p:cNvSpPr>
            <a:spLocks noGrp="1" noRot="1" noChangeAspect="1"/>
          </p:cNvSpPr>
          <p:nvPr>
            <p:ph type="sldImg" idx="2"/>
          </p:nvPr>
        </p:nvSpPr>
        <p:spPr>
          <a:xfrm>
            <a:off x="1181100" y="696913"/>
            <a:ext cx="46482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9" name="Google Shape;939;g273bf6899fe_0_238: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pPr marL="0" lvl="0" indent="0" algn="l" rtl="0">
              <a:lnSpc>
                <a:spcPct val="115000"/>
              </a:lnSpc>
              <a:spcBef>
                <a:spcPts val="1500"/>
              </a:spcBef>
              <a:spcAft>
                <a:spcPts val="0"/>
              </a:spcAft>
              <a:buNone/>
            </a:pPr>
            <a:r>
              <a:rPr lang="en-US" sz="1100" b="1" dirty="0">
                <a:solidFill>
                  <a:srgbClr val="0D0D0D"/>
                </a:solidFill>
                <a:latin typeface="Arial"/>
                <a:ea typeface="Arial"/>
                <a:cs typeface="Arial"/>
                <a:sym typeface="Arial"/>
              </a:rPr>
              <a:t>[COMPONENTS OF SURVIVORSHIP CARE]:</a:t>
            </a:r>
            <a:r>
              <a:rPr lang="en-US" sz="1100" dirty="0">
                <a:solidFill>
                  <a:srgbClr val="0D0D0D"/>
                </a:solidFill>
                <a:latin typeface="Arial"/>
                <a:ea typeface="Arial"/>
                <a:cs typeface="Arial"/>
                <a:sym typeface="Arial"/>
              </a:rPr>
              <a:t> Survivorship care, which may also be called post-treatment care, is </a:t>
            </a:r>
            <a:r>
              <a:rPr lang="en-US" sz="1100" b="1" dirty="0">
                <a:solidFill>
                  <a:srgbClr val="0D0D0D"/>
                </a:solidFill>
                <a:latin typeface="Arial"/>
                <a:ea typeface="Arial"/>
                <a:cs typeface="Arial"/>
                <a:sym typeface="Arial"/>
              </a:rPr>
              <a:t>valuable</a:t>
            </a:r>
            <a:r>
              <a:rPr lang="en-US" sz="1100" dirty="0">
                <a:solidFill>
                  <a:srgbClr val="0D0D0D"/>
                </a:solidFill>
                <a:latin typeface="Arial"/>
                <a:ea typeface="Arial"/>
                <a:cs typeface="Arial"/>
                <a:sym typeface="Arial"/>
              </a:rPr>
              <a:t> for cancer survivors. According to the Institute of Medicine, survivorship care should include these four components:</a:t>
            </a:r>
            <a:endParaRPr sz="1100" dirty="0">
              <a:solidFill>
                <a:srgbClr val="0D0D0D"/>
              </a:solidFill>
              <a:latin typeface="Arial"/>
              <a:ea typeface="Arial"/>
              <a:cs typeface="Arial"/>
              <a:sym typeface="Arial"/>
            </a:endParaRPr>
          </a:p>
          <a:p>
            <a:pPr marL="457200" lvl="0" indent="-298450" algn="l" rtl="0">
              <a:lnSpc>
                <a:spcPct val="115000"/>
              </a:lnSpc>
              <a:spcBef>
                <a:spcPts val="2100"/>
              </a:spcBef>
              <a:spcAft>
                <a:spcPts val="0"/>
              </a:spcAft>
              <a:buClr>
                <a:srgbClr val="0D0D0D"/>
              </a:buClr>
              <a:buSzPts val="1100"/>
              <a:buFont typeface="Arial"/>
              <a:buAutoNum type="arabicPeriod"/>
            </a:pPr>
            <a:r>
              <a:rPr lang="en-US" sz="1100" dirty="0">
                <a:solidFill>
                  <a:srgbClr val="0D0D0D"/>
                </a:solidFill>
                <a:latin typeface="Arial"/>
                <a:ea typeface="Arial"/>
                <a:cs typeface="Arial"/>
                <a:sym typeface="Arial"/>
              </a:rPr>
              <a:t>Prevention and detection of new cancers and recurrent cancer: This involves ongoing health promotion, education and risk reduction coaching to prevent new cancers from developing and detecting any recurrence of the original cancer early. This includes primary screening for other types of cancer.</a:t>
            </a:r>
            <a:endParaRPr sz="1100" dirty="0">
              <a:solidFill>
                <a:srgbClr val="0D0D0D"/>
              </a:solidFill>
              <a:latin typeface="Arial"/>
              <a:ea typeface="Arial"/>
              <a:cs typeface="Arial"/>
              <a:sym typeface="Arial"/>
            </a:endParaRPr>
          </a:p>
          <a:p>
            <a:pPr marL="457200" lvl="0" indent="-298450" algn="l" rtl="0">
              <a:lnSpc>
                <a:spcPct val="115000"/>
              </a:lnSpc>
              <a:spcBef>
                <a:spcPts val="0"/>
              </a:spcBef>
              <a:spcAft>
                <a:spcPts val="0"/>
              </a:spcAft>
              <a:buClr>
                <a:srgbClr val="0D0D0D"/>
              </a:buClr>
              <a:buSzPts val="1100"/>
              <a:buFont typeface="Arial"/>
              <a:buAutoNum type="arabicPeriod"/>
            </a:pPr>
            <a:r>
              <a:rPr lang="en-US" sz="1100" dirty="0">
                <a:solidFill>
                  <a:srgbClr val="0D0D0D"/>
                </a:solidFill>
                <a:latin typeface="Arial"/>
                <a:ea typeface="Arial"/>
                <a:cs typeface="Arial"/>
                <a:sym typeface="Arial"/>
              </a:rPr>
              <a:t>Surveillance for recurrence or new primary cancers: This means regular monitoring to watch for the return of cancer or the development of new cancers.</a:t>
            </a:r>
            <a:endParaRPr sz="1100" dirty="0">
              <a:solidFill>
                <a:srgbClr val="0D0D0D"/>
              </a:solidFill>
              <a:latin typeface="Arial"/>
              <a:ea typeface="Arial"/>
              <a:cs typeface="Arial"/>
              <a:sym typeface="Arial"/>
            </a:endParaRPr>
          </a:p>
          <a:p>
            <a:pPr marL="457200" lvl="0" indent="-298450" algn="l" rtl="0">
              <a:lnSpc>
                <a:spcPct val="115000"/>
              </a:lnSpc>
              <a:spcBef>
                <a:spcPts val="0"/>
              </a:spcBef>
              <a:spcAft>
                <a:spcPts val="0"/>
              </a:spcAft>
              <a:buClr>
                <a:srgbClr val="0D0D0D"/>
              </a:buClr>
              <a:buSzPts val="1100"/>
              <a:buFont typeface="Arial"/>
              <a:buAutoNum type="arabicPeriod"/>
            </a:pPr>
            <a:r>
              <a:rPr lang="en-US" sz="1100" dirty="0">
                <a:solidFill>
                  <a:srgbClr val="0D0D0D"/>
                </a:solidFill>
                <a:latin typeface="Arial"/>
                <a:ea typeface="Arial"/>
                <a:cs typeface="Arial"/>
                <a:sym typeface="Arial"/>
              </a:rPr>
              <a:t>Interventions for long-term and late effects: For example, an early referral to physical therapy can help prevent lymphedema, improve range of motion, and reduce pain. This might also include assessing and addressing psychosocial needs.</a:t>
            </a:r>
            <a:endParaRPr sz="1100" dirty="0">
              <a:solidFill>
                <a:srgbClr val="0D0D0D"/>
              </a:solidFill>
              <a:latin typeface="Arial"/>
              <a:ea typeface="Arial"/>
              <a:cs typeface="Arial"/>
              <a:sym typeface="Arial"/>
            </a:endParaRPr>
          </a:p>
          <a:p>
            <a:pPr marL="457200" lvl="0" indent="-298450" algn="l" rtl="0">
              <a:lnSpc>
                <a:spcPct val="115000"/>
              </a:lnSpc>
              <a:spcBef>
                <a:spcPts val="0"/>
              </a:spcBef>
              <a:spcAft>
                <a:spcPts val="0"/>
              </a:spcAft>
              <a:buClr>
                <a:srgbClr val="0D0D0D"/>
              </a:buClr>
              <a:buSzPts val="1100"/>
              <a:buFont typeface="Arial"/>
              <a:buAutoNum type="arabicPeriod"/>
            </a:pPr>
            <a:r>
              <a:rPr lang="en-US" sz="1100" dirty="0">
                <a:solidFill>
                  <a:srgbClr val="0D0D0D"/>
                </a:solidFill>
                <a:latin typeface="Arial"/>
                <a:ea typeface="Arial"/>
                <a:cs typeface="Arial"/>
                <a:sym typeface="Arial"/>
              </a:rPr>
              <a:t>Coordination between specialists and primary care doctors: Cancer care can be fragmented, with people seeing healthcare professionals in different locations. Often, a person’s primary care </a:t>
            </a:r>
            <a:r>
              <a:rPr lang="en-US" sz="1100" b="1" dirty="0">
                <a:solidFill>
                  <a:srgbClr val="0D0D0D"/>
                </a:solidFill>
                <a:latin typeface="Arial"/>
                <a:ea typeface="Arial"/>
                <a:cs typeface="Arial"/>
                <a:sym typeface="Arial"/>
              </a:rPr>
              <a:t>provider</a:t>
            </a:r>
            <a:r>
              <a:rPr lang="en-US" sz="1100" dirty="0">
                <a:solidFill>
                  <a:srgbClr val="0D0D0D"/>
                </a:solidFill>
                <a:latin typeface="Arial"/>
                <a:ea typeface="Arial"/>
                <a:cs typeface="Arial"/>
                <a:sym typeface="Arial"/>
              </a:rPr>
              <a:t> is not involved in their cancer care. Coordination means that oncology specialists and primary care </a:t>
            </a:r>
            <a:r>
              <a:rPr lang="en-US" sz="1100" b="1" dirty="0">
                <a:solidFill>
                  <a:srgbClr val="0D0D0D"/>
                </a:solidFill>
                <a:latin typeface="Arial"/>
                <a:ea typeface="Arial"/>
                <a:cs typeface="Arial"/>
                <a:sym typeface="Arial"/>
              </a:rPr>
              <a:t>providers</a:t>
            </a:r>
            <a:r>
              <a:rPr lang="en-US" sz="1100" dirty="0">
                <a:solidFill>
                  <a:srgbClr val="0D0D0D"/>
                </a:solidFill>
                <a:latin typeface="Arial"/>
                <a:ea typeface="Arial"/>
                <a:cs typeface="Arial"/>
                <a:sym typeface="Arial"/>
              </a:rPr>
              <a:t> need to communicate about the person’s condition, expectations, and needs for follow-up care.</a:t>
            </a:r>
            <a:endParaRPr sz="1100" dirty="0">
              <a:solidFill>
                <a:srgbClr val="0D0D0D"/>
              </a:solidFill>
              <a:latin typeface="Arial"/>
              <a:ea typeface="Arial"/>
              <a:cs typeface="Arial"/>
              <a:sym typeface="Arial"/>
            </a:endParaRPr>
          </a:p>
          <a:p>
            <a:pPr marL="0" lvl="0" indent="0" algn="l" rtl="0">
              <a:lnSpc>
                <a:spcPct val="100000"/>
              </a:lnSpc>
              <a:spcBef>
                <a:spcPts val="2100"/>
              </a:spcBef>
              <a:spcAft>
                <a:spcPts val="0"/>
              </a:spcAft>
              <a:buSzPts val="1400"/>
              <a:buNone/>
            </a:pPr>
            <a:endParaRPr sz="900" dirty="0">
              <a:latin typeface="Calibri"/>
              <a:ea typeface="Calibri"/>
              <a:cs typeface="Calibri"/>
              <a:sym typeface="Calibri"/>
            </a:endParaRPr>
          </a:p>
          <a:p>
            <a:pPr marL="0" lvl="0" indent="0" algn="l" rtl="0">
              <a:lnSpc>
                <a:spcPct val="100000"/>
              </a:lnSpc>
              <a:spcBef>
                <a:spcPts val="0"/>
              </a:spcBef>
              <a:spcAft>
                <a:spcPts val="0"/>
              </a:spcAft>
              <a:buSzPts val="1400"/>
              <a:buNone/>
            </a:pPr>
            <a:endParaRPr dirty="0"/>
          </a:p>
        </p:txBody>
      </p:sp>
      <p:sp>
        <p:nvSpPr>
          <p:cNvPr id="940" name="Google Shape;940;g273bf6899fe_0_238:notes"/>
          <p:cNvSpPr txBox="1">
            <a:spLocks noGrp="1"/>
          </p:cNvSpPr>
          <p:nvPr>
            <p:ph type="sldNum" idx="12"/>
          </p:nvPr>
        </p:nvSpPr>
        <p:spPr>
          <a:xfrm>
            <a:off x="3970938" y="8829967"/>
            <a:ext cx="3037800" cy="4647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3"/>
        <p:cNvGrpSpPr/>
        <p:nvPr/>
      </p:nvGrpSpPr>
      <p:grpSpPr>
        <a:xfrm>
          <a:off x="0" y="0"/>
          <a:ext cx="0" cy="0"/>
          <a:chOff x="0" y="0"/>
          <a:chExt cx="0" cy="0"/>
        </a:xfrm>
      </p:grpSpPr>
      <p:sp>
        <p:nvSpPr>
          <p:cNvPr id="954" name="Google Shape;954;g273bf6899fe_0_275:notes"/>
          <p:cNvSpPr>
            <a:spLocks noGrp="1" noRot="1" noChangeAspect="1"/>
          </p:cNvSpPr>
          <p:nvPr>
            <p:ph type="sldImg" idx="2"/>
          </p:nvPr>
        </p:nvSpPr>
        <p:spPr>
          <a:xfrm>
            <a:off x="1181100" y="696913"/>
            <a:ext cx="46482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5" name="Google Shape;955;g273bf6899fe_0_275: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pPr marL="0" lvl="0" indent="0" algn="l" rtl="0">
              <a:lnSpc>
                <a:spcPct val="115000"/>
              </a:lnSpc>
              <a:spcBef>
                <a:spcPts val="2100"/>
              </a:spcBef>
              <a:spcAft>
                <a:spcPts val="0"/>
              </a:spcAft>
              <a:buClr>
                <a:schemeClr val="dk1"/>
              </a:buClr>
              <a:buSzPts val="1100"/>
              <a:buFont typeface="Arial"/>
              <a:buNone/>
            </a:pPr>
            <a:r>
              <a:rPr lang="en-US" sz="1100" b="1">
                <a:solidFill>
                  <a:srgbClr val="0D0D0D"/>
                </a:solidFill>
                <a:latin typeface="Arial"/>
                <a:ea typeface="Arial"/>
                <a:cs typeface="Arial"/>
                <a:sym typeface="Arial"/>
              </a:rPr>
              <a:t>[TOP SUPPORT SERVICES]: </a:t>
            </a:r>
            <a:endParaRPr sz="1100" b="1">
              <a:solidFill>
                <a:srgbClr val="0D0D0D"/>
              </a:solidFill>
              <a:latin typeface="Arial"/>
              <a:ea typeface="Arial"/>
              <a:cs typeface="Arial"/>
              <a:sym typeface="Arial"/>
            </a:endParaRPr>
          </a:p>
          <a:p>
            <a:pPr marL="0" lvl="0" indent="0" algn="l" rtl="0">
              <a:lnSpc>
                <a:spcPct val="115000"/>
              </a:lnSpc>
              <a:spcBef>
                <a:spcPts val="2100"/>
              </a:spcBef>
              <a:spcAft>
                <a:spcPts val="0"/>
              </a:spcAft>
              <a:buClr>
                <a:schemeClr val="dk1"/>
              </a:buClr>
              <a:buSzPts val="1100"/>
              <a:buFont typeface="Arial"/>
              <a:buNone/>
            </a:pPr>
            <a:r>
              <a:rPr lang="en-US" sz="1100" b="1">
                <a:solidFill>
                  <a:srgbClr val="0D0D0D"/>
                </a:solidFill>
                <a:latin typeface="Arial"/>
                <a:ea typeface="Arial"/>
                <a:cs typeface="Arial"/>
                <a:sym typeface="Arial"/>
              </a:rPr>
              <a:t>Based on research from 2019, commonly requested support services by cancer survivors are: </a:t>
            </a:r>
            <a:endParaRPr sz="1100" b="1">
              <a:solidFill>
                <a:srgbClr val="0D0D0D"/>
              </a:solidFill>
              <a:latin typeface="Arial"/>
              <a:ea typeface="Arial"/>
              <a:cs typeface="Arial"/>
              <a:sym typeface="Arial"/>
            </a:endParaRPr>
          </a:p>
          <a:p>
            <a:pPr marL="457200" lvl="0" indent="-298450" algn="l" rtl="0">
              <a:lnSpc>
                <a:spcPct val="115000"/>
              </a:lnSpc>
              <a:spcBef>
                <a:spcPts val="2100"/>
              </a:spcBef>
              <a:spcAft>
                <a:spcPts val="0"/>
              </a:spcAft>
              <a:buClr>
                <a:srgbClr val="0D0D0D"/>
              </a:buClr>
              <a:buSzPts val="1100"/>
              <a:buFont typeface="Arial"/>
              <a:buAutoNum type="arabicPeriod"/>
            </a:pPr>
            <a:r>
              <a:rPr lang="en-US" sz="1100">
                <a:solidFill>
                  <a:srgbClr val="0D0D0D"/>
                </a:solidFill>
                <a:latin typeface="Arial"/>
                <a:ea typeface="Arial"/>
                <a:cs typeface="Arial"/>
                <a:sym typeface="Arial"/>
              </a:rPr>
              <a:t>Nutrition Information: The most requested service, with 39.1% of survivors seeking guidance on how to maintain a healthy diet.</a:t>
            </a:r>
            <a:endParaRPr sz="1100">
              <a:solidFill>
                <a:srgbClr val="0D0D0D"/>
              </a:solidFill>
              <a:latin typeface="Arial"/>
              <a:ea typeface="Arial"/>
              <a:cs typeface="Arial"/>
              <a:sym typeface="Arial"/>
            </a:endParaRPr>
          </a:p>
          <a:p>
            <a:pPr marL="457200" lvl="0" indent="-298450" algn="l" rtl="0">
              <a:lnSpc>
                <a:spcPct val="115000"/>
              </a:lnSpc>
              <a:spcBef>
                <a:spcPts val="0"/>
              </a:spcBef>
              <a:spcAft>
                <a:spcPts val="0"/>
              </a:spcAft>
              <a:buClr>
                <a:srgbClr val="0D0D0D"/>
              </a:buClr>
              <a:buSzPts val="1100"/>
              <a:buFont typeface="Arial"/>
              <a:buAutoNum type="arabicPeriod"/>
            </a:pPr>
            <a:r>
              <a:rPr lang="en-US" sz="1100">
                <a:solidFill>
                  <a:srgbClr val="0D0D0D"/>
                </a:solidFill>
                <a:latin typeface="Arial"/>
                <a:ea typeface="Arial"/>
                <a:cs typeface="Arial"/>
                <a:sym typeface="Arial"/>
              </a:rPr>
              <a:t>Yoga for Physical Fitness: 30.9% of survivors are interested in using yoga to improve their physical fitness and overall well-being.</a:t>
            </a:r>
            <a:endParaRPr sz="1100">
              <a:solidFill>
                <a:srgbClr val="0D0D0D"/>
              </a:solidFill>
              <a:latin typeface="Arial"/>
              <a:ea typeface="Arial"/>
              <a:cs typeface="Arial"/>
              <a:sym typeface="Arial"/>
            </a:endParaRPr>
          </a:p>
          <a:p>
            <a:pPr marL="457200" lvl="0" indent="-298450" algn="l" rtl="0">
              <a:lnSpc>
                <a:spcPct val="115000"/>
              </a:lnSpc>
              <a:spcBef>
                <a:spcPts val="0"/>
              </a:spcBef>
              <a:spcAft>
                <a:spcPts val="0"/>
              </a:spcAft>
              <a:buClr>
                <a:srgbClr val="0D0D0D"/>
              </a:buClr>
              <a:buSzPts val="1100"/>
              <a:buFont typeface="Arial"/>
              <a:buAutoNum type="arabicPeriod"/>
            </a:pPr>
            <a:r>
              <a:rPr lang="en-US" sz="1100">
                <a:solidFill>
                  <a:srgbClr val="0D0D0D"/>
                </a:solidFill>
                <a:latin typeface="Arial"/>
                <a:ea typeface="Arial"/>
                <a:cs typeface="Arial"/>
                <a:sym typeface="Arial"/>
              </a:rPr>
              <a:t>Cooking Classes: 26.4% of survivors want to learn how to prepare healthy meals that support their nutritional needs.</a:t>
            </a:r>
            <a:endParaRPr sz="1100">
              <a:solidFill>
                <a:srgbClr val="0D0D0D"/>
              </a:solidFill>
              <a:latin typeface="Arial"/>
              <a:ea typeface="Arial"/>
              <a:cs typeface="Arial"/>
              <a:sym typeface="Arial"/>
            </a:endParaRPr>
          </a:p>
          <a:p>
            <a:pPr marL="457200" lvl="0" indent="-298450" algn="l" rtl="0">
              <a:lnSpc>
                <a:spcPct val="115000"/>
              </a:lnSpc>
              <a:spcBef>
                <a:spcPts val="0"/>
              </a:spcBef>
              <a:spcAft>
                <a:spcPts val="0"/>
              </a:spcAft>
              <a:buClr>
                <a:srgbClr val="0D0D0D"/>
              </a:buClr>
              <a:buSzPts val="1100"/>
              <a:buFont typeface="Arial"/>
              <a:buAutoNum type="arabicPeriod"/>
            </a:pPr>
            <a:r>
              <a:rPr lang="en-US" sz="1100">
                <a:solidFill>
                  <a:srgbClr val="0D0D0D"/>
                </a:solidFill>
                <a:latin typeface="Arial"/>
                <a:ea typeface="Arial"/>
                <a:cs typeface="Arial"/>
                <a:sym typeface="Arial"/>
              </a:rPr>
              <a:t>Aerobics: 26.2% of survivors seek aerobic exercises to enhance their cardiovascular health and fitness.</a:t>
            </a:r>
            <a:endParaRPr sz="1100">
              <a:solidFill>
                <a:srgbClr val="0D0D0D"/>
              </a:solidFill>
              <a:latin typeface="Arial"/>
              <a:ea typeface="Arial"/>
              <a:cs typeface="Arial"/>
              <a:sym typeface="Arial"/>
            </a:endParaRPr>
          </a:p>
          <a:p>
            <a:pPr marL="457200" lvl="0" indent="-298450" algn="l" rtl="0">
              <a:lnSpc>
                <a:spcPct val="115000"/>
              </a:lnSpc>
              <a:spcBef>
                <a:spcPts val="0"/>
              </a:spcBef>
              <a:spcAft>
                <a:spcPts val="0"/>
              </a:spcAft>
              <a:buClr>
                <a:srgbClr val="0D0D0D"/>
              </a:buClr>
              <a:buSzPts val="1100"/>
              <a:buFont typeface="Arial"/>
              <a:buAutoNum type="arabicPeriod"/>
            </a:pPr>
            <a:r>
              <a:rPr lang="en-US" sz="1100">
                <a:solidFill>
                  <a:srgbClr val="0D0D0D"/>
                </a:solidFill>
                <a:latin typeface="Arial"/>
                <a:ea typeface="Arial"/>
                <a:cs typeface="Arial"/>
                <a:sym typeface="Arial"/>
              </a:rPr>
              <a:t>Meditation: 25.9% of survivors are interested in meditation to help manage stress and promote mental health.</a:t>
            </a:r>
            <a:endParaRPr sz="1100">
              <a:solidFill>
                <a:srgbClr val="0D0D0D"/>
              </a:solidFill>
              <a:latin typeface="Arial"/>
              <a:ea typeface="Arial"/>
              <a:cs typeface="Arial"/>
              <a:sym typeface="Arial"/>
            </a:endParaRPr>
          </a:p>
          <a:p>
            <a:pPr marL="0" lvl="0" indent="0" algn="l" rtl="0">
              <a:lnSpc>
                <a:spcPct val="115000"/>
              </a:lnSpc>
              <a:spcBef>
                <a:spcPts val="2100"/>
              </a:spcBef>
              <a:spcAft>
                <a:spcPts val="0"/>
              </a:spcAft>
              <a:buNone/>
            </a:pPr>
            <a:r>
              <a:rPr lang="en-US" sz="1100">
                <a:solidFill>
                  <a:srgbClr val="0D0D0D"/>
                </a:solidFill>
                <a:latin typeface="Arial"/>
                <a:ea typeface="Arial"/>
                <a:cs typeface="Arial"/>
                <a:sym typeface="Arial"/>
              </a:rPr>
              <a:t>These services reflect the diverse needs of cancer survivors, focusing on nutrition, physical fitness, stress management, and complementary therapies.</a:t>
            </a:r>
            <a:endParaRPr sz="1100">
              <a:solidFill>
                <a:srgbClr val="0D0D0D"/>
              </a:solidFill>
              <a:latin typeface="Arial"/>
              <a:ea typeface="Arial"/>
              <a:cs typeface="Arial"/>
              <a:sym typeface="Arial"/>
            </a:endParaRPr>
          </a:p>
          <a:p>
            <a:pPr marL="457200" marR="0" lvl="0" indent="-228600" algn="l" rtl="0">
              <a:lnSpc>
                <a:spcPct val="100000"/>
              </a:lnSpc>
              <a:spcBef>
                <a:spcPts val="1500"/>
              </a:spcBef>
              <a:spcAft>
                <a:spcPts val="0"/>
              </a:spcAft>
              <a:buSzPts val="1400"/>
              <a:buNone/>
            </a:pPr>
            <a:endParaRPr/>
          </a:p>
        </p:txBody>
      </p:sp>
      <p:sp>
        <p:nvSpPr>
          <p:cNvPr id="956" name="Google Shape;956;g273bf6899fe_0_275:notes"/>
          <p:cNvSpPr txBox="1">
            <a:spLocks noGrp="1"/>
          </p:cNvSpPr>
          <p:nvPr>
            <p:ph type="sldNum" idx="12"/>
          </p:nvPr>
        </p:nvSpPr>
        <p:spPr>
          <a:xfrm>
            <a:off x="3970938" y="8829967"/>
            <a:ext cx="3037800" cy="464700"/>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71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1"/>
        <p:cNvGrpSpPr/>
        <p:nvPr/>
      </p:nvGrpSpPr>
      <p:grpSpPr>
        <a:xfrm>
          <a:off x="0" y="0"/>
          <a:ext cx="0" cy="0"/>
          <a:chOff x="0" y="0"/>
          <a:chExt cx="0" cy="0"/>
        </a:xfrm>
      </p:grpSpPr>
      <p:sp>
        <p:nvSpPr>
          <p:cNvPr id="962" name="Google Shape;962;g273bf6899fe_0_295:notes"/>
          <p:cNvSpPr>
            <a:spLocks noGrp="1" noRot="1" noChangeAspect="1"/>
          </p:cNvSpPr>
          <p:nvPr>
            <p:ph type="sldImg" idx="2"/>
          </p:nvPr>
        </p:nvSpPr>
        <p:spPr>
          <a:xfrm>
            <a:off x="1181100" y="696913"/>
            <a:ext cx="46482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3" name="Google Shape;963;g273bf6899fe_0_295: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pPr marL="0" lvl="0" indent="0" algn="l" rtl="0">
              <a:lnSpc>
                <a:spcPct val="115000"/>
              </a:lnSpc>
              <a:spcBef>
                <a:spcPts val="1500"/>
              </a:spcBef>
              <a:spcAft>
                <a:spcPts val="0"/>
              </a:spcAft>
              <a:buClr>
                <a:schemeClr val="dk1"/>
              </a:buClr>
              <a:buSzPts val="1100"/>
              <a:buFont typeface="Arial"/>
              <a:buNone/>
            </a:pPr>
            <a:r>
              <a:rPr lang="en-US" sz="1100" b="1">
                <a:solidFill>
                  <a:srgbClr val="0D0D0D"/>
                </a:solidFill>
                <a:latin typeface="Arial"/>
                <a:ea typeface="Arial"/>
                <a:cs typeface="Arial"/>
                <a:sym typeface="Arial"/>
              </a:rPr>
              <a:t>[END OF LIFE CARE]:</a:t>
            </a:r>
            <a:r>
              <a:rPr lang="en-US" sz="1100">
                <a:solidFill>
                  <a:srgbClr val="0D0D0D"/>
                </a:solidFill>
                <a:latin typeface="Arial"/>
                <a:ea typeface="Arial"/>
                <a:cs typeface="Arial"/>
                <a:sym typeface="Arial"/>
              </a:rPr>
              <a:t> For some people with advanced cancer that can no longer be controlled, the goal of treatment shifts from curing the disease to managing the pain and symptoms, providing psychosocial and spiritual support tailored by preferences, and offering counseling and bereavement support to family members. Each person has unique informational and support needs. People may have questions about their legal and financial affairs or need help communicating with family and friends. Family members may also have questions and require support.</a:t>
            </a:r>
            <a:endParaRPr sz="1100">
              <a:solidFill>
                <a:srgbClr val="0D0D0D"/>
              </a:solidFill>
              <a:latin typeface="Arial"/>
              <a:ea typeface="Arial"/>
              <a:cs typeface="Arial"/>
              <a:sym typeface="Arial"/>
            </a:endParaRPr>
          </a:p>
          <a:p>
            <a:pPr marL="0" lvl="0" indent="0" algn="l" rtl="0">
              <a:lnSpc>
                <a:spcPct val="115000"/>
              </a:lnSpc>
              <a:spcBef>
                <a:spcPts val="1500"/>
              </a:spcBef>
              <a:spcAft>
                <a:spcPts val="0"/>
              </a:spcAft>
              <a:buClr>
                <a:schemeClr val="dk1"/>
              </a:buClr>
              <a:buSzPts val="1100"/>
              <a:buFont typeface="Arial"/>
              <a:buNone/>
            </a:pPr>
            <a:r>
              <a:rPr lang="en-US" sz="1100">
                <a:solidFill>
                  <a:srgbClr val="0D0D0D"/>
                </a:solidFill>
                <a:latin typeface="Arial"/>
                <a:ea typeface="Arial"/>
                <a:cs typeface="Arial"/>
                <a:sym typeface="Arial"/>
              </a:rPr>
              <a:t>End-of-life care varies for different people. Some choose to stay at home, while others may go to a hospital or another facility. Hospice programs provide comprehensive end-of-life care, which can be offered at home or in a medical facility. Many people mistakenly believe that these services are only for the final days or weeks of life. However, Medicare states that hospice can be used as much as six months before death is anticipated. Hospice care includes medical care, counseling, and respite care to support caregivers. Research has shown that people with cancer and families who use hospice services report a higher quality of life than those who do not.</a:t>
            </a:r>
            <a:endParaRPr sz="1100">
              <a:solidFill>
                <a:srgbClr val="0D0D0D"/>
              </a:solidFill>
              <a:latin typeface="Arial"/>
              <a:ea typeface="Arial"/>
              <a:cs typeface="Arial"/>
              <a:sym typeface="Arial"/>
            </a:endParaRPr>
          </a:p>
          <a:p>
            <a:pPr marL="0" lvl="0" indent="0" algn="l" rtl="0">
              <a:lnSpc>
                <a:spcPct val="115000"/>
              </a:lnSpc>
              <a:spcBef>
                <a:spcPts val="1500"/>
              </a:spcBef>
              <a:spcAft>
                <a:spcPts val="0"/>
              </a:spcAft>
              <a:buClr>
                <a:schemeClr val="dk1"/>
              </a:buClr>
              <a:buSzPts val="1100"/>
              <a:buFont typeface="Arial"/>
              <a:buNone/>
            </a:pPr>
            <a:r>
              <a:rPr lang="en-US" sz="1100" b="1">
                <a:solidFill>
                  <a:srgbClr val="0D0D0D"/>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8"/>
                  </a:ext>
                </a:extLst>
              </a:rPr>
              <a:t>Advance directives are important for people at the end of life and should be completed before a person becomes very sick. Advance directives are documents that outline the person’s wish for care and designate who can make decisions if they are unable to do so.</a:t>
            </a:r>
            <a:endParaRPr sz="1100" b="1">
              <a:solidFill>
                <a:srgbClr val="0D0D0D"/>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9"/>
                </a:ext>
              </a:extLst>
            </a:endParaRPr>
          </a:p>
          <a:p>
            <a:pPr marL="0" lvl="0" indent="0" algn="l" rtl="0">
              <a:lnSpc>
                <a:spcPct val="115000"/>
              </a:lnSpc>
              <a:spcBef>
                <a:spcPts val="1500"/>
              </a:spcBef>
              <a:spcAft>
                <a:spcPts val="0"/>
              </a:spcAft>
              <a:buClr>
                <a:schemeClr val="dk1"/>
              </a:buClr>
              <a:buSzPts val="1100"/>
              <a:buFont typeface="Arial"/>
              <a:buNone/>
            </a:pPr>
            <a:r>
              <a:rPr lang="en-US" sz="1100" b="1">
                <a:solidFill>
                  <a:srgbClr val="0D0D0D"/>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0"/>
                  </a:ext>
                </a:extLst>
              </a:rPr>
              <a:t>End-of-life is a difficult time for people with cancer and their families. It is important that licensed professionals provide counseling and address psychosocial and spiritual concerns to support them through this challenging period.</a:t>
            </a:r>
            <a:endParaRPr sz="1100" b="1">
              <a:solidFill>
                <a:srgbClr val="0D0D0D"/>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1"/>
                </a:ext>
              </a:extLst>
            </a:endParaRPr>
          </a:p>
          <a:p>
            <a:pPr marL="0" lvl="0" indent="0" algn="l" rtl="0">
              <a:lnSpc>
                <a:spcPct val="115000"/>
              </a:lnSpc>
              <a:spcBef>
                <a:spcPts val="1500"/>
              </a:spcBef>
              <a:spcAft>
                <a:spcPts val="0"/>
              </a:spcAft>
              <a:buClr>
                <a:schemeClr val="dk1"/>
              </a:buClr>
              <a:buSzPts val="1100"/>
              <a:buFont typeface="Arial"/>
              <a:buNone/>
            </a:pPr>
            <a:r>
              <a:rPr lang="en-US" sz="1100" b="1">
                <a:solidFill>
                  <a:srgbClr val="0D0D0D"/>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2"/>
                  </a:ext>
                </a:extLst>
              </a:rPr>
              <a:t>To further understand the complexities and emotional aspects of end-of-life care, let's review this YouTube video that provides additional insights about End of Life care. </a:t>
            </a:r>
            <a:endParaRPr sz="1100" b="1">
              <a:solidFill>
                <a:srgbClr val="0D0D0D"/>
              </a:solidFill>
              <a:latin typeface="Arial"/>
              <a:ea typeface="Arial"/>
              <a:cs typeface="Arial"/>
              <a:sym typeface="Arial"/>
            </a:endParaRPr>
          </a:p>
          <a:p>
            <a:pPr marL="0" lvl="0" indent="0" algn="l" rtl="0">
              <a:lnSpc>
                <a:spcPct val="100000"/>
              </a:lnSpc>
              <a:spcBef>
                <a:spcPts val="1500"/>
              </a:spcBef>
              <a:spcAft>
                <a:spcPts val="0"/>
              </a:spcAft>
              <a:buSzPts val="1400"/>
              <a:buNone/>
            </a:pPr>
            <a:endParaRPr/>
          </a:p>
          <a:p>
            <a:pPr marL="0" lvl="0" indent="0" algn="l" rtl="0">
              <a:lnSpc>
                <a:spcPct val="100000"/>
              </a:lnSpc>
              <a:spcBef>
                <a:spcPts val="0"/>
              </a:spcBef>
              <a:spcAft>
                <a:spcPts val="0"/>
              </a:spcAft>
              <a:buSzPts val="1400"/>
              <a:buNone/>
            </a:pPr>
            <a:endParaRPr b="0"/>
          </a:p>
        </p:txBody>
      </p:sp>
      <p:sp>
        <p:nvSpPr>
          <p:cNvPr id="964" name="Google Shape;964;g273bf6899fe_0_295:notes"/>
          <p:cNvSpPr txBox="1">
            <a:spLocks noGrp="1"/>
          </p:cNvSpPr>
          <p:nvPr>
            <p:ph type="sldNum" idx="12"/>
          </p:nvPr>
        </p:nvSpPr>
        <p:spPr>
          <a:xfrm>
            <a:off x="3970938" y="8829967"/>
            <a:ext cx="3037800" cy="4647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72</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0"/>
        <p:cNvGrpSpPr/>
        <p:nvPr/>
      </p:nvGrpSpPr>
      <p:grpSpPr>
        <a:xfrm>
          <a:off x="0" y="0"/>
          <a:ext cx="0" cy="0"/>
          <a:chOff x="0" y="0"/>
          <a:chExt cx="0" cy="0"/>
        </a:xfrm>
      </p:grpSpPr>
      <p:sp>
        <p:nvSpPr>
          <p:cNvPr id="971" name="Google Shape;971;p4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2" name="Google Shape;972;p48: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lnSpc>
                <a:spcPct val="115000"/>
              </a:lnSpc>
              <a:spcBef>
                <a:spcPts val="1500"/>
              </a:spcBef>
              <a:spcAft>
                <a:spcPts val="0"/>
              </a:spcAft>
              <a:buClr>
                <a:schemeClr val="dk1"/>
              </a:buClr>
              <a:buSzPts val="1100"/>
              <a:buFont typeface="Arial"/>
              <a:buNone/>
            </a:pPr>
            <a:r>
              <a:rPr lang="en-US" sz="1100" b="1" dirty="0">
                <a:solidFill>
                  <a:srgbClr val="0D0D0D"/>
                </a:solidFill>
                <a:latin typeface="Arial"/>
                <a:ea typeface="Arial"/>
                <a:cs typeface="Arial"/>
                <a:sym typeface="Arial"/>
              </a:rPr>
              <a:t>[CONCLUSION]:</a:t>
            </a:r>
            <a:r>
              <a:rPr lang="en-US" sz="1100" dirty="0">
                <a:solidFill>
                  <a:srgbClr val="0D0D0D"/>
                </a:solidFill>
                <a:latin typeface="Arial"/>
                <a:ea typeface="Arial"/>
                <a:cs typeface="Arial"/>
                <a:sym typeface="Arial"/>
              </a:rPr>
              <a:t> Congratulations on completing this lesson on cancer basics. In this lesson, you have gained essential knowledge and skills that are important for supporting people with cancer and their families. You have learned to:</a:t>
            </a:r>
            <a:endParaRPr sz="1100" dirty="0">
              <a:solidFill>
                <a:srgbClr val="0D0D0D"/>
              </a:solidFill>
              <a:latin typeface="Arial"/>
              <a:ea typeface="Arial"/>
              <a:cs typeface="Arial"/>
              <a:sym typeface="Arial"/>
            </a:endParaRPr>
          </a:p>
          <a:p>
            <a:pPr marL="457200" lvl="0" indent="-298450" algn="l" rtl="0">
              <a:spcBef>
                <a:spcPts val="1500"/>
              </a:spcBef>
              <a:spcAft>
                <a:spcPts val="0"/>
              </a:spcAft>
              <a:buClr>
                <a:schemeClr val="dk1"/>
              </a:buClr>
              <a:buSzPts val="1100"/>
              <a:buFont typeface="Arial"/>
              <a:buChar char="●"/>
            </a:pPr>
            <a:r>
              <a:rPr lang="en-US" sz="1100" dirty="0">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3"/>
                  </a:ext>
                </a:extLst>
              </a:rPr>
              <a:t>Describe</a:t>
            </a:r>
            <a:r>
              <a:rPr lang="en-US" sz="1100" dirty="0">
                <a:latin typeface="Arial"/>
                <a:ea typeface="Arial"/>
                <a:cs typeface="Arial"/>
                <a:sym typeface="Arial"/>
              </a:rPr>
              <a:t> what cancer is</a:t>
            </a:r>
            <a:endParaRPr sz="1100" dirty="0">
              <a:latin typeface="Arial"/>
              <a:ea typeface="Arial"/>
              <a:cs typeface="Arial"/>
              <a:sym typeface="Arial"/>
            </a:endParaRPr>
          </a:p>
          <a:p>
            <a:pPr marL="457200" lvl="0" indent="-298450" algn="l" rtl="0">
              <a:spcBef>
                <a:spcPts val="0"/>
              </a:spcBef>
              <a:spcAft>
                <a:spcPts val="0"/>
              </a:spcAft>
              <a:buClr>
                <a:schemeClr val="dk1"/>
              </a:buClr>
              <a:buSzPts val="1100"/>
              <a:buFont typeface="Arial"/>
              <a:buChar char="●"/>
            </a:pPr>
            <a:r>
              <a:rPr lang="en-US" sz="1100" dirty="0">
                <a:latin typeface="Arial"/>
                <a:ea typeface="Arial"/>
                <a:cs typeface="Arial"/>
                <a:sym typeface="Arial"/>
              </a:rPr>
              <a:t>Describe current cancer screening guidelines and tests to detect cancer</a:t>
            </a:r>
            <a:endParaRPr sz="1100" dirty="0">
              <a:latin typeface="Arial"/>
              <a:ea typeface="Arial"/>
              <a:cs typeface="Arial"/>
              <a:sym typeface="Arial"/>
            </a:endParaRPr>
          </a:p>
          <a:p>
            <a:pPr marL="457200" lvl="0" indent="-298450" algn="l" rtl="0">
              <a:spcBef>
                <a:spcPts val="0"/>
              </a:spcBef>
              <a:spcAft>
                <a:spcPts val="0"/>
              </a:spcAft>
              <a:buClr>
                <a:schemeClr val="dk1"/>
              </a:buClr>
              <a:buSzPts val="1100"/>
              <a:buFont typeface="Arial"/>
              <a:buChar char="●"/>
            </a:pPr>
            <a:r>
              <a:rPr lang="en-US" sz="1100" dirty="0">
                <a:latin typeface="Arial"/>
                <a:ea typeface="Arial"/>
                <a:cs typeface="Arial"/>
                <a:sym typeface="Arial"/>
              </a:rPr>
              <a:t>Summarize basic cancer treatment options</a:t>
            </a:r>
            <a:endParaRPr sz="1100" dirty="0">
              <a:latin typeface="Arial"/>
              <a:ea typeface="Arial"/>
              <a:cs typeface="Arial"/>
              <a:sym typeface="Arial"/>
            </a:endParaRPr>
          </a:p>
          <a:p>
            <a:pPr marL="457200" lvl="0" indent="-298450" algn="l" rtl="0">
              <a:spcBef>
                <a:spcPts val="0"/>
              </a:spcBef>
              <a:spcAft>
                <a:spcPts val="0"/>
              </a:spcAft>
              <a:buClr>
                <a:schemeClr val="dk1"/>
              </a:buClr>
              <a:buSzPts val="1100"/>
              <a:buFont typeface="Arial"/>
              <a:buChar char="●"/>
            </a:pPr>
            <a:r>
              <a:rPr lang="en-US" sz="1100" dirty="0">
                <a:latin typeface="Arial"/>
                <a:ea typeface="Arial"/>
                <a:cs typeface="Arial"/>
                <a:sym typeface="Arial"/>
              </a:rPr>
              <a:t>Identify supportive care services </a:t>
            </a:r>
            <a:endParaRPr sz="1100" dirty="0">
              <a:latin typeface="Arial"/>
              <a:ea typeface="Arial"/>
              <a:cs typeface="Arial"/>
              <a:sym typeface="Arial"/>
            </a:endParaRPr>
          </a:p>
          <a:p>
            <a:pPr marL="457200" lvl="0" indent="-298450" algn="l" rtl="0">
              <a:spcBef>
                <a:spcPts val="0"/>
              </a:spcBef>
              <a:spcAft>
                <a:spcPts val="0"/>
              </a:spcAft>
              <a:buClr>
                <a:schemeClr val="dk1"/>
              </a:buClr>
              <a:buSzPts val="1100"/>
              <a:buFont typeface="Arial"/>
              <a:buChar char="●"/>
            </a:pPr>
            <a:r>
              <a:rPr lang="en-US" sz="1100" dirty="0">
                <a:latin typeface="Arial"/>
                <a:ea typeface="Arial"/>
                <a:cs typeface="Arial"/>
                <a:sym typeface="Arial"/>
              </a:rPr>
              <a:t>Identify professional resources</a:t>
            </a:r>
            <a:endParaRPr sz="1100" dirty="0">
              <a:latin typeface="Arial"/>
              <a:ea typeface="Arial"/>
              <a:cs typeface="Arial"/>
              <a:sym typeface="Arial"/>
            </a:endParaRPr>
          </a:p>
          <a:p>
            <a:pPr marL="457200" lvl="0" indent="-298450" algn="l" rtl="0">
              <a:spcBef>
                <a:spcPts val="0"/>
              </a:spcBef>
              <a:spcAft>
                <a:spcPts val="0"/>
              </a:spcAft>
              <a:buClr>
                <a:schemeClr val="dk1"/>
              </a:buClr>
              <a:buSzPts val="1100"/>
              <a:buFont typeface="Arial"/>
              <a:buChar char="●"/>
            </a:pPr>
            <a:r>
              <a:rPr lang="en-US" sz="1100" dirty="0">
                <a:latin typeface="Arial"/>
                <a:ea typeface="Arial"/>
                <a:cs typeface="Arial"/>
                <a:sym typeface="Arial"/>
              </a:rPr>
              <a:t>Describe potential physical, psychological, social and spiritual effects of cancer and cancer treatments</a:t>
            </a:r>
            <a:endParaRPr sz="1100" dirty="0">
              <a:solidFill>
                <a:srgbClr val="0D0D0D"/>
              </a:solidFill>
              <a:latin typeface="Arial"/>
              <a:ea typeface="Arial"/>
              <a:cs typeface="Arial"/>
              <a:sym typeface="Arial"/>
            </a:endParaRPr>
          </a:p>
          <a:p>
            <a:pPr marL="0" lvl="0" indent="0" algn="l" rtl="0">
              <a:lnSpc>
                <a:spcPct val="115000"/>
              </a:lnSpc>
              <a:spcBef>
                <a:spcPts val="1500"/>
              </a:spcBef>
              <a:spcAft>
                <a:spcPts val="0"/>
              </a:spcAft>
              <a:buClr>
                <a:schemeClr val="dk1"/>
              </a:buClr>
              <a:buSzPts val="1100"/>
              <a:buFont typeface="Arial"/>
              <a:buNone/>
            </a:pPr>
            <a:r>
              <a:rPr lang="en-US" sz="1100" dirty="0">
                <a:solidFill>
                  <a:srgbClr val="0D0D0D"/>
                </a:solidFill>
                <a:latin typeface="Arial"/>
                <a:ea typeface="Arial"/>
                <a:cs typeface="Arial"/>
                <a:sym typeface="Arial"/>
              </a:rPr>
              <a:t>Understanding these aspects is vital for anyone involved in cancer care. Your role in providing comprehensive care goes beyond medical treatment; it involves addressing the holistic needs of </a:t>
            </a:r>
            <a:r>
              <a:rPr lang="en-US" sz="1100" b="1" dirty="0">
                <a:solidFill>
                  <a:srgbClr val="0D0D0D"/>
                </a:solidFill>
                <a:latin typeface="Arial"/>
                <a:ea typeface="Arial"/>
                <a:cs typeface="Arial"/>
                <a:sym typeface="Arial"/>
              </a:rPr>
              <a:t>patients</a:t>
            </a:r>
            <a:r>
              <a:rPr lang="en-US" sz="1100" dirty="0">
                <a:solidFill>
                  <a:srgbClr val="0D0D0D"/>
                </a:solidFill>
                <a:latin typeface="Arial"/>
                <a:ea typeface="Arial"/>
                <a:cs typeface="Arial"/>
                <a:sym typeface="Arial"/>
              </a:rPr>
              <a:t>, including their emotional and spiritual well-being.</a:t>
            </a:r>
            <a:endParaRPr sz="1100" dirty="0">
              <a:solidFill>
                <a:srgbClr val="0D0D0D"/>
              </a:solidFill>
              <a:latin typeface="Arial"/>
              <a:ea typeface="Arial"/>
              <a:cs typeface="Arial"/>
              <a:sym typeface="Arial"/>
            </a:endParaRPr>
          </a:p>
          <a:p>
            <a:pPr marL="0" lvl="0" indent="0" algn="l" rtl="0">
              <a:lnSpc>
                <a:spcPct val="115000"/>
              </a:lnSpc>
              <a:spcBef>
                <a:spcPts val="1500"/>
              </a:spcBef>
              <a:spcAft>
                <a:spcPts val="0"/>
              </a:spcAft>
              <a:buClr>
                <a:schemeClr val="dk1"/>
              </a:buClr>
              <a:buSzPts val="1100"/>
              <a:buFont typeface="Arial"/>
              <a:buNone/>
            </a:pPr>
            <a:r>
              <a:rPr lang="en-US" sz="1100" dirty="0">
                <a:solidFill>
                  <a:srgbClr val="0D0D0D"/>
                </a:solidFill>
                <a:latin typeface="Arial"/>
                <a:ea typeface="Arial"/>
                <a:cs typeface="Arial"/>
                <a:sym typeface="Arial"/>
              </a:rPr>
              <a:t>As you move forward, remember that each </a:t>
            </a:r>
            <a:r>
              <a:rPr lang="en-US" sz="1100" b="1" dirty="0">
                <a:solidFill>
                  <a:srgbClr val="0D0D0D"/>
                </a:solidFill>
                <a:latin typeface="Arial"/>
                <a:ea typeface="Arial"/>
                <a:cs typeface="Arial"/>
                <a:sym typeface="Arial"/>
              </a:rPr>
              <a:t>patient’s</a:t>
            </a:r>
            <a:r>
              <a:rPr lang="en-US" sz="1100" dirty="0">
                <a:solidFill>
                  <a:srgbClr val="0D0D0D"/>
                </a:solidFill>
                <a:latin typeface="Arial"/>
                <a:ea typeface="Arial"/>
                <a:cs typeface="Arial"/>
                <a:sym typeface="Arial"/>
              </a:rPr>
              <a:t> journey is unique, and compassionate care can make a significant difference in their experience. Stay informed, stay empathetic, and continue to support people with the knowledge and skills you've acquired.</a:t>
            </a:r>
            <a:endParaRPr sz="1100" dirty="0">
              <a:solidFill>
                <a:srgbClr val="0D0D0D"/>
              </a:solidFill>
              <a:latin typeface="Arial"/>
              <a:ea typeface="Arial"/>
              <a:cs typeface="Arial"/>
              <a:sym typeface="Arial"/>
            </a:endParaRPr>
          </a:p>
          <a:p>
            <a:pPr marL="0" lvl="0" indent="0" algn="l" rtl="0">
              <a:lnSpc>
                <a:spcPct val="115000"/>
              </a:lnSpc>
              <a:spcBef>
                <a:spcPts val="1500"/>
              </a:spcBef>
              <a:spcAft>
                <a:spcPts val="1500"/>
              </a:spcAft>
              <a:buClr>
                <a:schemeClr val="dk1"/>
              </a:buClr>
              <a:buSzPts val="1100"/>
              <a:buFont typeface="Arial"/>
              <a:buNone/>
            </a:pPr>
            <a:r>
              <a:rPr lang="en-US" sz="1100" dirty="0">
                <a:solidFill>
                  <a:srgbClr val="0D0D0D"/>
                </a:solidFill>
                <a:latin typeface="Arial"/>
                <a:ea typeface="Arial"/>
                <a:cs typeface="Arial"/>
                <a:sym typeface="Arial"/>
              </a:rPr>
              <a:t>Thank you for your dedication to learning and improving the lives of </a:t>
            </a:r>
            <a:r>
              <a:rPr lang="en-US" sz="1100" i="1" dirty="0">
                <a:solidFill>
                  <a:srgbClr val="0D0D0D"/>
                </a:solidFill>
                <a:latin typeface="Arial"/>
                <a:ea typeface="Arial"/>
                <a:cs typeface="Arial"/>
                <a:sym typeface="Arial"/>
              </a:rPr>
              <a:t>those affected by cancer</a:t>
            </a:r>
            <a:r>
              <a:rPr lang="en-US" sz="1100" dirty="0">
                <a:solidFill>
                  <a:srgbClr val="0D0D0D"/>
                </a:solidFill>
                <a:latin typeface="Arial"/>
                <a:ea typeface="Arial"/>
                <a:cs typeface="Arial"/>
                <a:sym typeface="Arial"/>
              </a:rPr>
              <a:t>.</a:t>
            </a:r>
            <a:endParaRPr sz="1100" dirty="0">
              <a:solidFill>
                <a:srgbClr val="0D0D0D"/>
              </a:solidFill>
              <a:latin typeface="Arial"/>
              <a:ea typeface="Arial"/>
              <a:cs typeface="Arial"/>
              <a:sym typeface="Arial"/>
            </a:endParaRPr>
          </a:p>
        </p:txBody>
      </p:sp>
      <p:sp>
        <p:nvSpPr>
          <p:cNvPr id="973" name="Google Shape;973;p48: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73</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p49: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979" name="Google Shape;979;p4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3"/>
        <p:cNvGrpSpPr/>
        <p:nvPr/>
      </p:nvGrpSpPr>
      <p:grpSpPr>
        <a:xfrm>
          <a:off x="0" y="0"/>
          <a:ext cx="0" cy="0"/>
          <a:chOff x="0" y="0"/>
          <a:chExt cx="0" cy="0"/>
        </a:xfrm>
      </p:grpSpPr>
      <p:sp>
        <p:nvSpPr>
          <p:cNvPr id="984" name="Google Shape;984;p51: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985" name="Google Shape;985;p5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9"/>
        <p:cNvGrpSpPr/>
        <p:nvPr/>
      </p:nvGrpSpPr>
      <p:grpSpPr>
        <a:xfrm>
          <a:off x="0" y="0"/>
          <a:ext cx="0" cy="0"/>
          <a:chOff x="0" y="0"/>
          <a:chExt cx="0" cy="0"/>
        </a:xfrm>
      </p:grpSpPr>
      <p:sp>
        <p:nvSpPr>
          <p:cNvPr id="990" name="Google Shape;990;p89: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991" name="Google Shape;991;p8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5"/>
        <p:cNvGrpSpPr/>
        <p:nvPr/>
      </p:nvGrpSpPr>
      <p:grpSpPr>
        <a:xfrm>
          <a:off x="0" y="0"/>
          <a:ext cx="0" cy="0"/>
          <a:chOff x="0" y="0"/>
          <a:chExt cx="0" cy="0"/>
        </a:xfrm>
      </p:grpSpPr>
      <p:sp>
        <p:nvSpPr>
          <p:cNvPr id="996" name="Google Shape;996;g2ece8ec1ab6_0_25: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997" name="Google Shape;997;g2ece8ec1ab6_0_25:notes"/>
          <p:cNvSpPr>
            <a:spLocks noGrp="1" noRot="1" noChangeAspect="1"/>
          </p:cNvSpPr>
          <p:nvPr>
            <p:ph type="sldImg" idx="2"/>
          </p:nvPr>
        </p:nvSpPr>
        <p:spPr>
          <a:xfrm>
            <a:off x="1181100" y="696913"/>
            <a:ext cx="46482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g2ece8ec1ab6_0_30: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1003" name="Google Shape;1003;g2ece8ec1ab6_0_30:notes"/>
          <p:cNvSpPr>
            <a:spLocks noGrp="1" noRot="1" noChangeAspect="1"/>
          </p:cNvSpPr>
          <p:nvPr>
            <p:ph type="sldImg" idx="2"/>
          </p:nvPr>
        </p:nvSpPr>
        <p:spPr>
          <a:xfrm>
            <a:off x="1181100" y="696913"/>
            <a:ext cx="46482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7"/>
        <p:cNvGrpSpPr/>
        <p:nvPr/>
      </p:nvGrpSpPr>
      <p:grpSpPr>
        <a:xfrm>
          <a:off x="0" y="0"/>
          <a:ext cx="0" cy="0"/>
          <a:chOff x="0" y="0"/>
          <a:chExt cx="0" cy="0"/>
        </a:xfrm>
      </p:grpSpPr>
      <p:sp>
        <p:nvSpPr>
          <p:cNvPr id="1008" name="Google Shape;1008;p52: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1009" name="Google Shape;1009;p5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8: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None/>
            </a:pPr>
            <a:r>
              <a:rPr lang="en-US" sz="1100" b="1">
                <a:latin typeface="Arial"/>
                <a:ea typeface="Arial"/>
                <a:cs typeface="Arial"/>
                <a:sym typeface="Arial"/>
              </a:rPr>
              <a:t>[BENIGN V MALIGNANT TUMORS]:</a:t>
            </a:r>
            <a:r>
              <a:rPr lang="en-US" sz="1100">
                <a:latin typeface="Arial"/>
                <a:ea typeface="Arial"/>
                <a:cs typeface="Arial"/>
                <a:sym typeface="Arial"/>
              </a:rPr>
              <a:t> </a:t>
            </a:r>
            <a:r>
              <a:rPr lang="en-US" sz="1100">
                <a:solidFill>
                  <a:srgbClr val="0D0D0D"/>
                </a:solidFill>
                <a:latin typeface="Arial"/>
                <a:ea typeface="Arial"/>
                <a:cs typeface="Arial"/>
                <a:sym typeface="Arial"/>
              </a:rPr>
              <a:t>A tumor is an abnormal mass, or group, of cells. Tumors are benign—or non-cancerous—if they do not grow into other tissue. Benign tumors can still cause problems by putting pressure on other organs if they grow large, so even benign tumors may need to be removed surgically in some cases. </a:t>
            </a:r>
            <a:endParaRPr sz="1100">
              <a:solidFill>
                <a:srgbClr val="0D0D0D"/>
              </a:solidFill>
              <a:latin typeface="Arial"/>
              <a:ea typeface="Arial"/>
              <a:cs typeface="Arial"/>
              <a:sym typeface="Arial"/>
            </a:endParaRPr>
          </a:p>
          <a:p>
            <a:pPr marL="0" lvl="0" indent="0" algn="l" rtl="0">
              <a:lnSpc>
                <a:spcPct val="115000"/>
              </a:lnSpc>
              <a:spcBef>
                <a:spcPts val="0"/>
              </a:spcBef>
              <a:spcAft>
                <a:spcPts val="0"/>
              </a:spcAft>
              <a:buNone/>
            </a:pPr>
            <a:endParaRPr sz="1100">
              <a:solidFill>
                <a:srgbClr val="0D0D0D"/>
              </a:solidFill>
              <a:latin typeface="Arial"/>
              <a:ea typeface="Arial"/>
              <a:cs typeface="Arial"/>
              <a:sym typeface="Arial"/>
            </a:endParaRPr>
          </a:p>
          <a:p>
            <a:pPr marL="0" lvl="0" indent="0" algn="l" rtl="0">
              <a:lnSpc>
                <a:spcPct val="115000"/>
              </a:lnSpc>
              <a:spcBef>
                <a:spcPts val="0"/>
              </a:spcBef>
              <a:spcAft>
                <a:spcPts val="0"/>
              </a:spcAft>
              <a:buNone/>
            </a:pPr>
            <a:r>
              <a:rPr lang="en-US" sz="1100">
                <a:solidFill>
                  <a:srgbClr val="0D0D0D"/>
                </a:solidFill>
                <a:latin typeface="Arial"/>
                <a:ea typeface="Arial"/>
                <a:cs typeface="Arial"/>
                <a:sym typeface="Arial"/>
              </a:rPr>
              <a:t>Tumors are malignant—or cancerous—if they are made up of abnormal cells, invade tissue, and/or spread to other places in the body. This spread of cancer is known as "metastasis," which occurs when cancer cells travel to a site other than where they first started. </a:t>
            </a:r>
            <a:endParaRPr sz="1100">
              <a:solidFill>
                <a:srgbClr val="0D0D0D"/>
              </a:solidFill>
              <a:latin typeface="Arial"/>
              <a:ea typeface="Arial"/>
              <a:cs typeface="Arial"/>
              <a:sym typeface="Arial"/>
            </a:endParaRPr>
          </a:p>
          <a:p>
            <a:pPr marL="0" lvl="0" indent="0" algn="l" rtl="0">
              <a:lnSpc>
                <a:spcPct val="115000"/>
              </a:lnSpc>
              <a:spcBef>
                <a:spcPts val="0"/>
              </a:spcBef>
              <a:spcAft>
                <a:spcPts val="0"/>
              </a:spcAft>
              <a:buNone/>
            </a:pPr>
            <a:endParaRPr sz="1100">
              <a:solidFill>
                <a:srgbClr val="0D0D0D"/>
              </a:solidFill>
              <a:latin typeface="Arial"/>
              <a:ea typeface="Arial"/>
              <a:cs typeface="Arial"/>
              <a:sym typeface="Arial"/>
            </a:endParaRPr>
          </a:p>
          <a:p>
            <a:pPr marL="0" lvl="0" indent="0" algn="l" rtl="0">
              <a:lnSpc>
                <a:spcPct val="115000"/>
              </a:lnSpc>
              <a:spcBef>
                <a:spcPts val="0"/>
              </a:spcBef>
              <a:spcAft>
                <a:spcPts val="0"/>
              </a:spcAft>
              <a:buNone/>
            </a:pPr>
            <a:r>
              <a:rPr lang="en-US" sz="1100">
                <a:solidFill>
                  <a:srgbClr val="0D0D0D"/>
                </a:solidFill>
                <a:latin typeface="Arial"/>
                <a:ea typeface="Arial"/>
                <a:cs typeface="Arial"/>
                <a:sym typeface="Arial"/>
              </a:rPr>
              <a:t>The most common sites where cancers spread are the liver, lungs, bones, and brain. For example, breast cancer cells might be found in the liver if they metastasize.</a:t>
            </a:r>
            <a:endParaRPr sz="1100">
              <a:solidFill>
                <a:srgbClr val="0D0D0D"/>
              </a:solidFill>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98" name="Google Shape;98;p8: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 name="Google Shape;113;p9: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lnSpc>
                <a:spcPct val="115000"/>
              </a:lnSpc>
              <a:spcBef>
                <a:spcPts val="0"/>
              </a:spcBef>
              <a:spcAft>
                <a:spcPts val="0"/>
              </a:spcAft>
              <a:buNone/>
            </a:pPr>
            <a:r>
              <a:rPr lang="en-US" sz="1100" b="1">
                <a:latin typeface="Arial"/>
                <a:ea typeface="Arial"/>
                <a:cs typeface="Arial"/>
                <a:sym typeface="Arial"/>
              </a:rPr>
              <a:t>[DIFFERENT KINDS OF CANCER]: </a:t>
            </a:r>
            <a:r>
              <a:rPr lang="en-US" sz="1100">
                <a:latin typeface="Arial"/>
                <a:ea typeface="Arial"/>
                <a:cs typeface="Arial"/>
                <a:sym typeface="Arial"/>
              </a:rPr>
              <a:t>There are several different kinds of cancer. </a:t>
            </a:r>
            <a:endParaRPr sz="1100">
              <a:latin typeface="Arial"/>
              <a:ea typeface="Arial"/>
              <a:cs typeface="Arial"/>
              <a:sym typeface="Arial"/>
            </a:endParaRPr>
          </a:p>
          <a:p>
            <a:pPr marL="0" lvl="0" indent="0" algn="l" rtl="0">
              <a:lnSpc>
                <a:spcPct val="115000"/>
              </a:lnSpc>
              <a:spcBef>
                <a:spcPts val="0"/>
              </a:spcBef>
              <a:spcAft>
                <a:spcPts val="0"/>
              </a:spcAft>
              <a:buNone/>
            </a:pPr>
            <a:endParaRPr>
              <a:solidFill>
                <a:srgbClr val="0D0D0D"/>
              </a:solidFill>
              <a:latin typeface="Arial"/>
              <a:ea typeface="Arial"/>
              <a:cs typeface="Arial"/>
              <a:sym typeface="Arial"/>
            </a:endParaRPr>
          </a:p>
          <a:p>
            <a:pPr marL="457200" lvl="0" indent="-298450" algn="l" rtl="0">
              <a:lnSpc>
                <a:spcPct val="115000"/>
              </a:lnSpc>
              <a:spcBef>
                <a:spcPts val="0"/>
              </a:spcBef>
              <a:spcAft>
                <a:spcPts val="0"/>
              </a:spcAft>
              <a:buClr>
                <a:srgbClr val="0D0D0D"/>
              </a:buClr>
              <a:buSzPts val="1100"/>
              <a:buChar char="●"/>
            </a:pPr>
            <a:r>
              <a:rPr lang="en-US" sz="1100">
                <a:solidFill>
                  <a:srgbClr val="0D0D0D"/>
                </a:solidFill>
                <a:latin typeface="Arial"/>
                <a:ea typeface="Arial"/>
                <a:cs typeface="Arial"/>
                <a:sym typeface="Arial"/>
              </a:rPr>
              <a:t>Carcinomas are the most common types of cancer. They start in the cells that cover external and internal organs or glands. The most common carcinomas in the United States include lung, breast, prostate, and colorectal cancers.</a:t>
            </a:r>
            <a:endParaRPr sz="1100">
              <a:solidFill>
                <a:srgbClr val="0D0D0D"/>
              </a:solidFill>
              <a:latin typeface="Arial"/>
              <a:ea typeface="Arial"/>
              <a:cs typeface="Arial"/>
              <a:sym typeface="Arial"/>
            </a:endParaRPr>
          </a:p>
          <a:p>
            <a:pPr marL="457200" lvl="0" indent="-298450" algn="l" rtl="0">
              <a:lnSpc>
                <a:spcPct val="115000"/>
              </a:lnSpc>
              <a:spcBef>
                <a:spcPts val="0"/>
              </a:spcBef>
              <a:spcAft>
                <a:spcPts val="0"/>
              </a:spcAft>
              <a:buClr>
                <a:srgbClr val="0D0D0D"/>
              </a:buClr>
              <a:buSzPts val="1100"/>
              <a:buChar char="●"/>
            </a:pPr>
            <a:r>
              <a:rPr lang="en-US" sz="1100">
                <a:solidFill>
                  <a:srgbClr val="0D0D0D"/>
                </a:solidFill>
                <a:latin typeface="Arial"/>
                <a:ea typeface="Arial"/>
                <a:cs typeface="Arial"/>
                <a:sym typeface="Arial"/>
              </a:rPr>
              <a:t>Sarcomas begin in the cells of the body's supporting tissues, such as bone, cartilage, fat, connective tissue, and muscle.</a:t>
            </a:r>
            <a:endParaRPr sz="1100">
              <a:solidFill>
                <a:srgbClr val="0D0D0D"/>
              </a:solidFill>
              <a:latin typeface="Arial"/>
              <a:ea typeface="Arial"/>
              <a:cs typeface="Arial"/>
              <a:sym typeface="Arial"/>
            </a:endParaRPr>
          </a:p>
          <a:p>
            <a:pPr marL="457200" lvl="0" indent="-298450" algn="l" rtl="0">
              <a:lnSpc>
                <a:spcPct val="115000"/>
              </a:lnSpc>
              <a:spcBef>
                <a:spcPts val="0"/>
              </a:spcBef>
              <a:spcAft>
                <a:spcPts val="0"/>
              </a:spcAft>
              <a:buClr>
                <a:srgbClr val="0D0D0D"/>
              </a:buClr>
              <a:buSzPts val="1100"/>
              <a:buChar char="●"/>
            </a:pPr>
            <a:r>
              <a:rPr lang="en-US" sz="1100">
                <a:solidFill>
                  <a:srgbClr val="0D0D0D"/>
                </a:solidFill>
                <a:latin typeface="Arial"/>
                <a:ea typeface="Arial"/>
                <a:cs typeface="Arial"/>
                <a:sym typeface="Arial"/>
              </a:rPr>
              <a:t>Lymphomas originate in the lymph nodes and tissues of the body's immune system.</a:t>
            </a:r>
            <a:endParaRPr sz="1100">
              <a:solidFill>
                <a:srgbClr val="0D0D0D"/>
              </a:solidFill>
              <a:latin typeface="Arial"/>
              <a:ea typeface="Arial"/>
              <a:cs typeface="Arial"/>
              <a:sym typeface="Arial"/>
            </a:endParaRPr>
          </a:p>
          <a:p>
            <a:pPr marL="457200" lvl="0" indent="-298450" algn="l" rtl="0">
              <a:lnSpc>
                <a:spcPct val="115000"/>
              </a:lnSpc>
              <a:spcBef>
                <a:spcPts val="0"/>
              </a:spcBef>
              <a:spcAft>
                <a:spcPts val="0"/>
              </a:spcAft>
              <a:buClr>
                <a:srgbClr val="0D0D0D"/>
              </a:buClr>
              <a:buSzPts val="1100"/>
              <a:buChar char="●"/>
            </a:pPr>
            <a:r>
              <a:rPr lang="en-US" sz="1100">
                <a:solidFill>
                  <a:srgbClr val="0D0D0D"/>
                </a:solidFill>
                <a:latin typeface="Arial"/>
                <a:ea typeface="Arial"/>
                <a:cs typeface="Arial"/>
                <a:sym typeface="Arial"/>
              </a:rPr>
              <a:t>Leukemias are cancers of immature blood cells that grow in the bone marrow and often accumulate in large numbers in the bloodstream.</a:t>
            </a:r>
            <a:endParaRPr sz="1100">
              <a:latin typeface="Arial"/>
              <a:ea typeface="Arial"/>
              <a:cs typeface="Arial"/>
              <a:sym typeface="Arial"/>
            </a:endParaRPr>
          </a:p>
          <a:p>
            <a:pPr marL="0" lvl="0" indent="0" algn="l" rtl="0">
              <a:lnSpc>
                <a:spcPct val="100000"/>
              </a:lnSpc>
              <a:spcBef>
                <a:spcPts val="2100"/>
              </a:spcBef>
              <a:spcAft>
                <a:spcPts val="0"/>
              </a:spcAft>
              <a:buSzPts val="1400"/>
              <a:buNone/>
            </a:pPr>
            <a:endParaRPr/>
          </a:p>
        </p:txBody>
      </p:sp>
      <p:sp>
        <p:nvSpPr>
          <p:cNvPr id="114" name="Google Shape;114;p9: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1">
  <p:cSld name="Title Slide1">
    <p:spTree>
      <p:nvGrpSpPr>
        <p:cNvPr id="1" name="Shape 16"/>
        <p:cNvGrpSpPr/>
        <p:nvPr/>
      </p:nvGrpSpPr>
      <p:grpSpPr>
        <a:xfrm>
          <a:off x="0" y="0"/>
          <a:ext cx="0" cy="0"/>
          <a:chOff x="0" y="0"/>
          <a:chExt cx="0" cy="0"/>
        </a:xfrm>
      </p:grpSpPr>
      <p:pic>
        <p:nvPicPr>
          <p:cNvPr id="17" name="Google Shape;17;p54" descr="PPT-General7.jpg"/>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18" name="Google Shape;18;p54"/>
          <p:cNvSpPr txBox="1">
            <a:spLocks noGrp="1"/>
          </p:cNvSpPr>
          <p:nvPr>
            <p:ph type="subTitle" idx="1"/>
          </p:nvPr>
        </p:nvSpPr>
        <p:spPr>
          <a:xfrm>
            <a:off x="2590800" y="3137687"/>
            <a:ext cx="6324599" cy="1752600"/>
          </a:xfrm>
          <a:prstGeom prst="rect">
            <a:avLst/>
          </a:prstGeom>
          <a:noFill/>
          <a:ln>
            <a:noFill/>
          </a:ln>
        </p:spPr>
        <p:txBody>
          <a:bodyPr spcFirstLastPara="1" wrap="square" lIns="91425" tIns="45700" rIns="91425" bIns="45700" anchor="t" anchorCtr="0">
            <a:noAutofit/>
          </a:bodyPr>
          <a:lstStyle>
            <a:lvl1pPr lvl="0" algn="l">
              <a:lnSpc>
                <a:spcPct val="100000"/>
              </a:lnSpc>
              <a:spcBef>
                <a:spcPts val="640"/>
              </a:spcBef>
              <a:spcAft>
                <a:spcPts val="0"/>
              </a:spcAft>
              <a:buClr>
                <a:srgbClr val="ECE9C6"/>
              </a:buClr>
              <a:buSzPts val="3200"/>
              <a:buFont typeface="Arial"/>
              <a:buNone/>
              <a:defRPr>
                <a:solidFill>
                  <a:srgbClr val="ECE9C6"/>
                </a:solidFill>
                <a:latin typeface="Arial"/>
                <a:ea typeface="Arial"/>
                <a:cs typeface="Arial"/>
                <a:sym typeface="Arial"/>
              </a:defRPr>
            </a:lvl1pPr>
            <a:lvl2pPr lvl="1" algn="ctr">
              <a:lnSpc>
                <a:spcPct val="100000"/>
              </a:lnSpc>
              <a:spcBef>
                <a:spcPts val="560"/>
              </a:spcBef>
              <a:spcAft>
                <a:spcPts val="0"/>
              </a:spcAft>
              <a:buClr>
                <a:srgbClr val="888888"/>
              </a:buClr>
              <a:buSzPts val="2800"/>
              <a:buFont typeface="Arial"/>
              <a:buNone/>
              <a:defRPr>
                <a:solidFill>
                  <a:srgbClr val="888888"/>
                </a:solidFill>
              </a:defRPr>
            </a:lvl2pPr>
            <a:lvl3pPr lvl="2" algn="ctr">
              <a:lnSpc>
                <a:spcPct val="100000"/>
              </a:lnSpc>
              <a:spcBef>
                <a:spcPts val="480"/>
              </a:spcBef>
              <a:spcAft>
                <a:spcPts val="0"/>
              </a:spcAft>
              <a:buClr>
                <a:srgbClr val="888888"/>
              </a:buClr>
              <a:buSzPts val="2400"/>
              <a:buFont typeface="Arial"/>
              <a:buNone/>
              <a:defRPr>
                <a:solidFill>
                  <a:srgbClr val="888888"/>
                </a:solidFill>
              </a:defRPr>
            </a:lvl3pPr>
            <a:lvl4pPr lvl="3" algn="ctr">
              <a:lnSpc>
                <a:spcPct val="100000"/>
              </a:lnSpc>
              <a:spcBef>
                <a:spcPts val="400"/>
              </a:spcBef>
              <a:spcAft>
                <a:spcPts val="0"/>
              </a:spcAft>
              <a:buClr>
                <a:srgbClr val="888888"/>
              </a:buClr>
              <a:buSzPts val="2000"/>
              <a:buFont typeface="Arial"/>
              <a:buNone/>
              <a:defRPr>
                <a:solidFill>
                  <a:srgbClr val="888888"/>
                </a:solidFill>
              </a:defRPr>
            </a:lvl4pPr>
            <a:lvl5pPr lvl="4" algn="ctr">
              <a:lnSpc>
                <a:spcPct val="100000"/>
              </a:lnSpc>
              <a:spcBef>
                <a:spcPts val="400"/>
              </a:spcBef>
              <a:spcAft>
                <a:spcPts val="0"/>
              </a:spcAft>
              <a:buClr>
                <a:srgbClr val="888888"/>
              </a:buClr>
              <a:buSzPts val="2000"/>
              <a:buFont typeface="Arial"/>
              <a:buNone/>
              <a:defRPr>
                <a:solidFill>
                  <a:srgbClr val="888888"/>
                </a:solidFill>
              </a:defRPr>
            </a:lvl5pPr>
            <a:lvl6pPr lvl="5" algn="ctr">
              <a:lnSpc>
                <a:spcPct val="100000"/>
              </a:lnSpc>
              <a:spcBef>
                <a:spcPts val="400"/>
              </a:spcBef>
              <a:spcAft>
                <a:spcPts val="0"/>
              </a:spcAft>
              <a:buClr>
                <a:srgbClr val="888888"/>
              </a:buClr>
              <a:buSzPts val="2000"/>
              <a:buFont typeface="Arial"/>
              <a:buNone/>
              <a:defRPr>
                <a:solidFill>
                  <a:srgbClr val="888888"/>
                </a:solidFill>
              </a:defRPr>
            </a:lvl6pPr>
            <a:lvl7pPr lvl="6" algn="ctr">
              <a:lnSpc>
                <a:spcPct val="100000"/>
              </a:lnSpc>
              <a:spcBef>
                <a:spcPts val="400"/>
              </a:spcBef>
              <a:spcAft>
                <a:spcPts val="0"/>
              </a:spcAft>
              <a:buClr>
                <a:srgbClr val="888888"/>
              </a:buClr>
              <a:buSzPts val="2000"/>
              <a:buFont typeface="Arial"/>
              <a:buNone/>
              <a:defRPr>
                <a:solidFill>
                  <a:srgbClr val="888888"/>
                </a:solidFill>
              </a:defRPr>
            </a:lvl7pPr>
            <a:lvl8pPr lvl="7" algn="ctr">
              <a:lnSpc>
                <a:spcPct val="100000"/>
              </a:lnSpc>
              <a:spcBef>
                <a:spcPts val="400"/>
              </a:spcBef>
              <a:spcAft>
                <a:spcPts val="0"/>
              </a:spcAft>
              <a:buClr>
                <a:srgbClr val="888888"/>
              </a:buClr>
              <a:buSzPts val="2000"/>
              <a:buFont typeface="Arial"/>
              <a:buNone/>
              <a:defRPr>
                <a:solidFill>
                  <a:srgbClr val="888888"/>
                </a:solidFill>
              </a:defRPr>
            </a:lvl8pPr>
            <a:lvl9pPr lvl="8" algn="ctr">
              <a:lnSpc>
                <a:spcPct val="100000"/>
              </a:lnSpc>
              <a:spcBef>
                <a:spcPts val="400"/>
              </a:spcBef>
              <a:spcAft>
                <a:spcPts val="0"/>
              </a:spcAft>
              <a:buClr>
                <a:srgbClr val="888888"/>
              </a:buClr>
              <a:buSzPts val="2000"/>
              <a:buFont typeface="Arial"/>
              <a:buNone/>
              <a:defRPr>
                <a:solidFill>
                  <a:srgbClr val="888888"/>
                </a:solidFill>
              </a:defRPr>
            </a:lvl9pPr>
          </a:lstStyle>
          <a:p>
            <a:endParaRPr/>
          </a:p>
        </p:txBody>
      </p:sp>
      <p:sp>
        <p:nvSpPr>
          <p:cNvPr id="19" name="Google Shape;19;p54"/>
          <p:cNvSpPr txBox="1">
            <a:spLocks noGrp="1"/>
          </p:cNvSpPr>
          <p:nvPr>
            <p:ph type="title"/>
          </p:nvPr>
        </p:nvSpPr>
        <p:spPr>
          <a:xfrm>
            <a:off x="2590800" y="457200"/>
            <a:ext cx="6324599" cy="25146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SzPts val="1400"/>
              <a:buNone/>
              <a:defRPr>
                <a:solidFill>
                  <a:schemeClr val="lt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pic>
        <p:nvPicPr>
          <p:cNvPr id="20" name="Google Shape;20;p54"/>
          <p:cNvPicPr preferRelativeResize="0"/>
          <p:nvPr/>
        </p:nvPicPr>
        <p:blipFill rotWithShape="1">
          <a:blip r:embed="rId3">
            <a:alphaModFix/>
          </a:blip>
          <a:srcRect/>
          <a:stretch/>
        </p:blipFill>
        <p:spPr>
          <a:xfrm>
            <a:off x="5640897" y="5858870"/>
            <a:ext cx="3200400" cy="54193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55"/>
          <p:cNvSpPr txBox="1">
            <a:spLocks noGrp="1"/>
          </p:cNvSpPr>
          <p:nvPr>
            <p:ph type="title"/>
          </p:nvPr>
        </p:nvSpPr>
        <p:spPr>
          <a:xfrm>
            <a:off x="457200" y="304800"/>
            <a:ext cx="8229600" cy="11430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SzPts val="1400"/>
              <a:buNone/>
              <a:defRPr sz="40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3" name="Google Shape;23;p55"/>
          <p:cNvSpPr txBox="1">
            <a:spLocks noGrp="1"/>
          </p:cNvSpPr>
          <p:nvPr>
            <p:ph type="body" idx="1"/>
          </p:nvPr>
        </p:nvSpPr>
        <p:spPr>
          <a:xfrm>
            <a:off x="457200" y="1600201"/>
            <a:ext cx="8229600" cy="38100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rgbClr val="3F3F3F"/>
              </a:buClr>
              <a:buSzPts val="1800"/>
              <a:buChar char="•"/>
              <a:defRPr/>
            </a:lvl1pPr>
            <a:lvl2pPr marL="914400" lvl="1" indent="-342900" algn="l">
              <a:lnSpc>
                <a:spcPct val="100000"/>
              </a:lnSpc>
              <a:spcBef>
                <a:spcPts val="360"/>
              </a:spcBef>
              <a:spcAft>
                <a:spcPts val="0"/>
              </a:spcAft>
              <a:buClr>
                <a:srgbClr val="3F3F3F"/>
              </a:buClr>
              <a:buSzPts val="1800"/>
              <a:buChar char="–"/>
              <a:defRPr/>
            </a:lvl2pPr>
            <a:lvl3pPr marL="1371600" lvl="2" indent="-342900" algn="l">
              <a:lnSpc>
                <a:spcPct val="100000"/>
              </a:lnSpc>
              <a:spcBef>
                <a:spcPts val="360"/>
              </a:spcBef>
              <a:spcAft>
                <a:spcPts val="0"/>
              </a:spcAft>
              <a:buClr>
                <a:srgbClr val="3F3F3F"/>
              </a:buClr>
              <a:buSzPts val="1800"/>
              <a:buChar char="•"/>
              <a:defRPr/>
            </a:lvl3pPr>
            <a:lvl4pPr marL="1828800" lvl="3" indent="-342900" algn="l">
              <a:lnSpc>
                <a:spcPct val="100000"/>
              </a:lnSpc>
              <a:spcBef>
                <a:spcPts val="360"/>
              </a:spcBef>
              <a:spcAft>
                <a:spcPts val="0"/>
              </a:spcAft>
              <a:buClr>
                <a:srgbClr val="3F3F3F"/>
              </a:buClr>
              <a:buSzPts val="1800"/>
              <a:buChar char="–"/>
              <a:defRPr/>
            </a:lvl4pPr>
            <a:lvl5pPr marL="2286000" lvl="4" indent="-342900" algn="l">
              <a:lnSpc>
                <a:spcPct val="100000"/>
              </a:lnSpc>
              <a:spcBef>
                <a:spcPts val="360"/>
              </a:spcBef>
              <a:spcAft>
                <a:spcPts val="0"/>
              </a:spcAft>
              <a:buClr>
                <a:srgbClr val="3F3F3F"/>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4"/>
        <p:cNvGrpSpPr/>
        <p:nvPr/>
      </p:nvGrpSpPr>
      <p:grpSpPr>
        <a:xfrm>
          <a:off x="0" y="0"/>
          <a:ext cx="0" cy="0"/>
          <a:chOff x="0" y="0"/>
          <a:chExt cx="0" cy="0"/>
        </a:xfrm>
      </p:grpSpPr>
      <p:sp>
        <p:nvSpPr>
          <p:cNvPr id="25" name="Google Shape;25;p56"/>
          <p:cNvSpPr txBox="1">
            <a:spLocks noGrp="1"/>
          </p:cNvSpPr>
          <p:nvPr>
            <p:ph type="title"/>
          </p:nvPr>
        </p:nvSpPr>
        <p:spPr>
          <a:xfrm>
            <a:off x="457200" y="304800"/>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6" name="Google Shape;26;p56"/>
          <p:cNvSpPr txBox="1">
            <a:spLocks noGrp="1"/>
          </p:cNvSpPr>
          <p:nvPr>
            <p:ph type="body" idx="1"/>
          </p:nvPr>
        </p:nvSpPr>
        <p:spPr>
          <a:xfrm>
            <a:off x="457200" y="1600201"/>
            <a:ext cx="4038600" cy="3886200"/>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Clr>
                <a:srgbClr val="3F3F3F"/>
              </a:buClr>
              <a:buSzPts val="2800"/>
              <a:buFont typeface="Arial"/>
              <a:buChar char="•"/>
              <a:defRPr sz="2800"/>
            </a:lvl1pPr>
            <a:lvl2pPr marL="914400" lvl="1" indent="-381000" algn="l">
              <a:lnSpc>
                <a:spcPct val="100000"/>
              </a:lnSpc>
              <a:spcBef>
                <a:spcPts val="480"/>
              </a:spcBef>
              <a:spcAft>
                <a:spcPts val="0"/>
              </a:spcAft>
              <a:buClr>
                <a:srgbClr val="3F3F3F"/>
              </a:buClr>
              <a:buSzPts val="2400"/>
              <a:buFont typeface="Arial"/>
              <a:buChar char="–"/>
              <a:defRPr sz="2400"/>
            </a:lvl2pPr>
            <a:lvl3pPr marL="1371600" lvl="2" indent="-355600" algn="l">
              <a:lnSpc>
                <a:spcPct val="100000"/>
              </a:lnSpc>
              <a:spcBef>
                <a:spcPts val="400"/>
              </a:spcBef>
              <a:spcAft>
                <a:spcPts val="0"/>
              </a:spcAft>
              <a:buClr>
                <a:srgbClr val="3F3F3F"/>
              </a:buClr>
              <a:buSzPts val="2000"/>
              <a:buFont typeface="Arial"/>
              <a:buChar char="•"/>
              <a:defRPr sz="2000"/>
            </a:lvl3pPr>
            <a:lvl4pPr marL="1828800" lvl="3" indent="-342900" algn="l">
              <a:lnSpc>
                <a:spcPct val="100000"/>
              </a:lnSpc>
              <a:spcBef>
                <a:spcPts val="360"/>
              </a:spcBef>
              <a:spcAft>
                <a:spcPts val="0"/>
              </a:spcAft>
              <a:buClr>
                <a:srgbClr val="3F3F3F"/>
              </a:buClr>
              <a:buSzPts val="1800"/>
              <a:buFont typeface="Arial"/>
              <a:buChar char="–"/>
              <a:defRPr sz="1800"/>
            </a:lvl4pPr>
            <a:lvl5pPr marL="2286000" lvl="4" indent="-342900" algn="l">
              <a:lnSpc>
                <a:spcPct val="100000"/>
              </a:lnSpc>
              <a:spcBef>
                <a:spcPts val="360"/>
              </a:spcBef>
              <a:spcAft>
                <a:spcPts val="0"/>
              </a:spcAft>
              <a:buClr>
                <a:srgbClr val="3F3F3F"/>
              </a:buClr>
              <a:buSzPts val="1800"/>
              <a:buFont typeface="Arial"/>
              <a:buChar char="»"/>
              <a:defRPr sz="1800"/>
            </a:lvl5pPr>
            <a:lvl6pPr marL="2743200" lvl="5" indent="-342900" algn="l">
              <a:lnSpc>
                <a:spcPct val="100000"/>
              </a:lnSpc>
              <a:spcBef>
                <a:spcPts val="360"/>
              </a:spcBef>
              <a:spcAft>
                <a:spcPts val="0"/>
              </a:spcAft>
              <a:buClr>
                <a:schemeClr val="dk1"/>
              </a:buClr>
              <a:buSzPts val="1800"/>
              <a:buFont typeface="Arial"/>
              <a:buChar char="»"/>
              <a:defRPr sz="1800"/>
            </a:lvl6pPr>
            <a:lvl7pPr marL="3200400" lvl="6" indent="-342900" algn="l">
              <a:lnSpc>
                <a:spcPct val="100000"/>
              </a:lnSpc>
              <a:spcBef>
                <a:spcPts val="360"/>
              </a:spcBef>
              <a:spcAft>
                <a:spcPts val="0"/>
              </a:spcAft>
              <a:buClr>
                <a:schemeClr val="dk1"/>
              </a:buClr>
              <a:buSzPts val="1800"/>
              <a:buFont typeface="Arial"/>
              <a:buChar char="»"/>
              <a:defRPr sz="1800"/>
            </a:lvl7pPr>
            <a:lvl8pPr marL="3657600" lvl="7" indent="-342900" algn="l">
              <a:lnSpc>
                <a:spcPct val="100000"/>
              </a:lnSpc>
              <a:spcBef>
                <a:spcPts val="360"/>
              </a:spcBef>
              <a:spcAft>
                <a:spcPts val="0"/>
              </a:spcAft>
              <a:buClr>
                <a:schemeClr val="dk1"/>
              </a:buClr>
              <a:buSzPts val="1800"/>
              <a:buFont typeface="Arial"/>
              <a:buChar char="»"/>
              <a:defRPr sz="1800"/>
            </a:lvl8pPr>
            <a:lvl9pPr marL="4114800" lvl="8" indent="-342900" algn="l">
              <a:lnSpc>
                <a:spcPct val="100000"/>
              </a:lnSpc>
              <a:spcBef>
                <a:spcPts val="360"/>
              </a:spcBef>
              <a:spcAft>
                <a:spcPts val="0"/>
              </a:spcAft>
              <a:buClr>
                <a:schemeClr val="dk1"/>
              </a:buClr>
              <a:buSzPts val="1800"/>
              <a:buFont typeface="Arial"/>
              <a:buChar char="»"/>
              <a:defRPr sz="1800"/>
            </a:lvl9pPr>
          </a:lstStyle>
          <a:p>
            <a:endParaRPr/>
          </a:p>
        </p:txBody>
      </p:sp>
      <p:sp>
        <p:nvSpPr>
          <p:cNvPr id="27" name="Google Shape;27;p56"/>
          <p:cNvSpPr txBox="1">
            <a:spLocks noGrp="1"/>
          </p:cNvSpPr>
          <p:nvPr>
            <p:ph type="body" idx="2"/>
          </p:nvPr>
        </p:nvSpPr>
        <p:spPr>
          <a:xfrm>
            <a:off x="4648200" y="1600201"/>
            <a:ext cx="4038600" cy="3886200"/>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Clr>
                <a:srgbClr val="3F3F3F"/>
              </a:buClr>
              <a:buSzPts val="2800"/>
              <a:buFont typeface="Arial"/>
              <a:buChar char="•"/>
              <a:defRPr sz="2800"/>
            </a:lvl1pPr>
            <a:lvl2pPr marL="914400" lvl="1" indent="-381000" algn="l">
              <a:lnSpc>
                <a:spcPct val="100000"/>
              </a:lnSpc>
              <a:spcBef>
                <a:spcPts val="480"/>
              </a:spcBef>
              <a:spcAft>
                <a:spcPts val="0"/>
              </a:spcAft>
              <a:buClr>
                <a:srgbClr val="3F3F3F"/>
              </a:buClr>
              <a:buSzPts val="2400"/>
              <a:buFont typeface="Arial"/>
              <a:buChar char="–"/>
              <a:defRPr sz="2400"/>
            </a:lvl2pPr>
            <a:lvl3pPr marL="1371600" lvl="2" indent="-355600" algn="l">
              <a:lnSpc>
                <a:spcPct val="100000"/>
              </a:lnSpc>
              <a:spcBef>
                <a:spcPts val="400"/>
              </a:spcBef>
              <a:spcAft>
                <a:spcPts val="0"/>
              </a:spcAft>
              <a:buClr>
                <a:srgbClr val="3F3F3F"/>
              </a:buClr>
              <a:buSzPts val="2000"/>
              <a:buFont typeface="Arial"/>
              <a:buChar char="•"/>
              <a:defRPr sz="2000"/>
            </a:lvl3pPr>
            <a:lvl4pPr marL="1828800" lvl="3" indent="-342900" algn="l">
              <a:lnSpc>
                <a:spcPct val="100000"/>
              </a:lnSpc>
              <a:spcBef>
                <a:spcPts val="360"/>
              </a:spcBef>
              <a:spcAft>
                <a:spcPts val="0"/>
              </a:spcAft>
              <a:buClr>
                <a:srgbClr val="3F3F3F"/>
              </a:buClr>
              <a:buSzPts val="1800"/>
              <a:buFont typeface="Arial"/>
              <a:buChar char="–"/>
              <a:defRPr sz="1800"/>
            </a:lvl4pPr>
            <a:lvl5pPr marL="2286000" lvl="4" indent="-342900" algn="l">
              <a:lnSpc>
                <a:spcPct val="100000"/>
              </a:lnSpc>
              <a:spcBef>
                <a:spcPts val="360"/>
              </a:spcBef>
              <a:spcAft>
                <a:spcPts val="0"/>
              </a:spcAft>
              <a:buClr>
                <a:srgbClr val="3F3F3F"/>
              </a:buClr>
              <a:buSzPts val="1800"/>
              <a:buFont typeface="Arial"/>
              <a:buChar char="»"/>
              <a:defRPr sz="1800"/>
            </a:lvl5pPr>
            <a:lvl6pPr marL="2743200" lvl="5" indent="-342900" algn="l">
              <a:lnSpc>
                <a:spcPct val="100000"/>
              </a:lnSpc>
              <a:spcBef>
                <a:spcPts val="360"/>
              </a:spcBef>
              <a:spcAft>
                <a:spcPts val="0"/>
              </a:spcAft>
              <a:buClr>
                <a:schemeClr val="dk1"/>
              </a:buClr>
              <a:buSzPts val="1800"/>
              <a:buFont typeface="Arial"/>
              <a:buChar char="»"/>
              <a:defRPr sz="1800"/>
            </a:lvl6pPr>
            <a:lvl7pPr marL="3200400" lvl="6" indent="-342900" algn="l">
              <a:lnSpc>
                <a:spcPct val="100000"/>
              </a:lnSpc>
              <a:spcBef>
                <a:spcPts val="360"/>
              </a:spcBef>
              <a:spcAft>
                <a:spcPts val="0"/>
              </a:spcAft>
              <a:buClr>
                <a:schemeClr val="dk1"/>
              </a:buClr>
              <a:buSzPts val="1800"/>
              <a:buFont typeface="Arial"/>
              <a:buChar char="»"/>
              <a:defRPr sz="1800"/>
            </a:lvl7pPr>
            <a:lvl8pPr marL="3657600" lvl="7" indent="-342900" algn="l">
              <a:lnSpc>
                <a:spcPct val="100000"/>
              </a:lnSpc>
              <a:spcBef>
                <a:spcPts val="360"/>
              </a:spcBef>
              <a:spcAft>
                <a:spcPts val="0"/>
              </a:spcAft>
              <a:buClr>
                <a:schemeClr val="dk1"/>
              </a:buClr>
              <a:buSzPts val="1800"/>
              <a:buFont typeface="Arial"/>
              <a:buChar char="»"/>
              <a:defRPr sz="1800"/>
            </a:lvl8pPr>
            <a:lvl9pPr marL="4114800" lvl="8" indent="-342900" algn="l">
              <a:lnSpc>
                <a:spcPct val="100000"/>
              </a:lnSpc>
              <a:spcBef>
                <a:spcPts val="360"/>
              </a:spcBef>
              <a:spcAft>
                <a:spcPts val="0"/>
              </a:spcAft>
              <a:buClr>
                <a:schemeClr val="dk1"/>
              </a:buClr>
              <a:buSzPts val="1800"/>
              <a:buFont typeface="Arial"/>
              <a:buChar char="»"/>
              <a:defRPr sz="18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28"/>
        <p:cNvGrpSpPr/>
        <p:nvPr/>
      </p:nvGrpSpPr>
      <p:grpSpPr>
        <a:xfrm>
          <a:off x="0" y="0"/>
          <a:ext cx="0" cy="0"/>
          <a:chOff x="0" y="0"/>
          <a:chExt cx="0" cy="0"/>
        </a:xfrm>
      </p:grpSpPr>
      <p:sp>
        <p:nvSpPr>
          <p:cNvPr id="29" name="Google Shape;29;p57"/>
          <p:cNvSpPr txBox="1">
            <a:spLocks noGrp="1"/>
          </p:cNvSpPr>
          <p:nvPr>
            <p:ph type="title"/>
          </p:nvPr>
        </p:nvSpPr>
        <p:spPr>
          <a:xfrm>
            <a:off x="457200" y="304800"/>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0" name="Google Shape;30;p57"/>
          <p:cNvSpPr txBox="1">
            <a:spLocks noGrp="1"/>
          </p:cNvSpPr>
          <p:nvPr>
            <p:ph type="body" idx="1"/>
          </p:nvPr>
        </p:nvSpPr>
        <p:spPr>
          <a:xfrm>
            <a:off x="457200" y="1600201"/>
            <a:ext cx="8229600" cy="38862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rgbClr val="3F3F3F"/>
              </a:buClr>
              <a:buSzPts val="1800"/>
              <a:buChar char="•"/>
              <a:defRPr/>
            </a:lvl1pPr>
            <a:lvl2pPr marL="914400" lvl="1" indent="-342900" algn="l">
              <a:lnSpc>
                <a:spcPct val="100000"/>
              </a:lnSpc>
              <a:spcBef>
                <a:spcPts val="360"/>
              </a:spcBef>
              <a:spcAft>
                <a:spcPts val="0"/>
              </a:spcAft>
              <a:buClr>
                <a:srgbClr val="3F3F3F"/>
              </a:buClr>
              <a:buSzPts val="1800"/>
              <a:buChar char="–"/>
              <a:defRPr/>
            </a:lvl2pPr>
            <a:lvl3pPr marL="1371600" lvl="2" indent="-342900" algn="l">
              <a:lnSpc>
                <a:spcPct val="100000"/>
              </a:lnSpc>
              <a:spcBef>
                <a:spcPts val="360"/>
              </a:spcBef>
              <a:spcAft>
                <a:spcPts val="0"/>
              </a:spcAft>
              <a:buClr>
                <a:srgbClr val="3F3F3F"/>
              </a:buClr>
              <a:buSzPts val="1800"/>
              <a:buChar char="•"/>
              <a:defRPr/>
            </a:lvl3pPr>
            <a:lvl4pPr marL="1828800" lvl="3" indent="-342900" algn="l">
              <a:lnSpc>
                <a:spcPct val="100000"/>
              </a:lnSpc>
              <a:spcBef>
                <a:spcPts val="360"/>
              </a:spcBef>
              <a:spcAft>
                <a:spcPts val="0"/>
              </a:spcAft>
              <a:buClr>
                <a:srgbClr val="3F3F3F"/>
              </a:buClr>
              <a:buSzPts val="1800"/>
              <a:buChar char="–"/>
              <a:defRPr/>
            </a:lvl4pPr>
            <a:lvl5pPr marL="2286000" lvl="4" indent="-342900" algn="l">
              <a:lnSpc>
                <a:spcPct val="100000"/>
              </a:lnSpc>
              <a:spcBef>
                <a:spcPts val="360"/>
              </a:spcBef>
              <a:spcAft>
                <a:spcPts val="0"/>
              </a:spcAft>
              <a:buClr>
                <a:srgbClr val="3F3F3F"/>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pic>
        <p:nvPicPr>
          <p:cNvPr id="32" name="Google Shape;32;p58"/>
          <p:cNvPicPr preferRelativeResize="0"/>
          <p:nvPr/>
        </p:nvPicPr>
        <p:blipFill rotWithShape="1">
          <a:blip r:embed="rId2">
            <a:alphaModFix/>
          </a:blip>
          <a:srcRect/>
          <a:stretch/>
        </p:blipFill>
        <p:spPr>
          <a:xfrm>
            <a:off x="0" y="-19050"/>
            <a:ext cx="9144000" cy="323850"/>
          </a:xfrm>
          <a:prstGeom prst="rect">
            <a:avLst/>
          </a:prstGeom>
          <a:noFill/>
          <a:ln>
            <a:noFill/>
          </a:ln>
        </p:spPr>
      </p:pic>
      <p:sp>
        <p:nvSpPr>
          <p:cNvPr id="33" name="Google Shape;33;p58"/>
          <p:cNvSpPr txBox="1">
            <a:spLocks noGrp="1"/>
          </p:cNvSpPr>
          <p:nvPr>
            <p:ph type="title"/>
          </p:nvPr>
        </p:nvSpPr>
        <p:spPr>
          <a:xfrm>
            <a:off x="457200" y="304800"/>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4" name="Google Shape;34;p58"/>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5" name="Google Shape;35;p58"/>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6"/>
        <p:cNvGrpSpPr/>
        <p:nvPr/>
      </p:nvGrpSpPr>
      <p:grpSpPr>
        <a:xfrm>
          <a:off x="0" y="0"/>
          <a:ext cx="0" cy="0"/>
          <a:chOff x="0" y="0"/>
          <a:chExt cx="0" cy="0"/>
        </a:xfrm>
      </p:grpSpPr>
      <p:pic>
        <p:nvPicPr>
          <p:cNvPr id="37" name="Google Shape;37;p59"/>
          <p:cNvPicPr preferRelativeResize="0"/>
          <p:nvPr/>
        </p:nvPicPr>
        <p:blipFill rotWithShape="1">
          <a:blip r:embed="rId2">
            <a:alphaModFix/>
          </a:blip>
          <a:srcRect/>
          <a:stretch/>
        </p:blipFill>
        <p:spPr>
          <a:xfrm>
            <a:off x="0" y="-19050"/>
            <a:ext cx="9144000" cy="323850"/>
          </a:xfrm>
          <a:prstGeom prst="rect">
            <a:avLst/>
          </a:prstGeom>
          <a:noFill/>
          <a:ln>
            <a:noFill/>
          </a:ln>
        </p:spPr>
      </p:pic>
      <p:sp>
        <p:nvSpPr>
          <p:cNvPr id="38" name="Google Shape;38;p59"/>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SzPts val="1400"/>
              <a:buNone/>
              <a:defRPr sz="4000" b="0" cap="none"/>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9" name="Google Shape;39;p59"/>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00"/>
              </a:spcBef>
              <a:spcAft>
                <a:spcPts val="0"/>
              </a:spcAft>
              <a:buClr>
                <a:srgbClr val="3F3F3F"/>
              </a:buClr>
              <a:buSzPts val="2000"/>
              <a:buFont typeface="Arial"/>
              <a:buNone/>
              <a:defRPr sz="2000"/>
            </a:lvl1pPr>
            <a:lvl2pPr marL="914400" lvl="1" indent="-228600" algn="l">
              <a:lnSpc>
                <a:spcPct val="100000"/>
              </a:lnSpc>
              <a:spcBef>
                <a:spcPts val="360"/>
              </a:spcBef>
              <a:spcAft>
                <a:spcPts val="0"/>
              </a:spcAft>
              <a:buClr>
                <a:srgbClr val="3F3F3F"/>
              </a:buClr>
              <a:buSzPts val="1800"/>
              <a:buFont typeface="Arial"/>
              <a:buNone/>
              <a:defRPr sz="1800"/>
            </a:lvl2pPr>
            <a:lvl3pPr marL="1371600" lvl="2" indent="-228600" algn="l">
              <a:lnSpc>
                <a:spcPct val="100000"/>
              </a:lnSpc>
              <a:spcBef>
                <a:spcPts val="320"/>
              </a:spcBef>
              <a:spcAft>
                <a:spcPts val="0"/>
              </a:spcAft>
              <a:buClr>
                <a:srgbClr val="3F3F3F"/>
              </a:buClr>
              <a:buSzPts val="1600"/>
              <a:buFont typeface="Arial"/>
              <a:buNone/>
              <a:defRPr sz="1600"/>
            </a:lvl3pPr>
            <a:lvl4pPr marL="1828800" lvl="3" indent="-228600" algn="l">
              <a:lnSpc>
                <a:spcPct val="100000"/>
              </a:lnSpc>
              <a:spcBef>
                <a:spcPts val="280"/>
              </a:spcBef>
              <a:spcAft>
                <a:spcPts val="0"/>
              </a:spcAft>
              <a:buClr>
                <a:srgbClr val="3F3F3F"/>
              </a:buClr>
              <a:buSzPts val="1400"/>
              <a:buFont typeface="Arial"/>
              <a:buNone/>
              <a:defRPr sz="1400"/>
            </a:lvl4pPr>
            <a:lvl5pPr marL="2286000" lvl="4" indent="-228600" algn="l">
              <a:lnSpc>
                <a:spcPct val="100000"/>
              </a:lnSpc>
              <a:spcBef>
                <a:spcPts val="280"/>
              </a:spcBef>
              <a:spcAft>
                <a:spcPts val="0"/>
              </a:spcAft>
              <a:buClr>
                <a:srgbClr val="3F3F3F"/>
              </a:buClr>
              <a:buSzPts val="1400"/>
              <a:buFont typeface="Arial"/>
              <a:buNone/>
              <a:defRPr sz="1400"/>
            </a:lvl5pPr>
            <a:lvl6pPr marL="2743200" lvl="5" indent="-228600" algn="l">
              <a:lnSpc>
                <a:spcPct val="100000"/>
              </a:lnSpc>
              <a:spcBef>
                <a:spcPts val="280"/>
              </a:spcBef>
              <a:spcAft>
                <a:spcPts val="0"/>
              </a:spcAft>
              <a:buClr>
                <a:schemeClr val="dk1"/>
              </a:buClr>
              <a:buSzPts val="1400"/>
              <a:buFont typeface="Arial"/>
              <a:buNone/>
              <a:defRPr sz="1400"/>
            </a:lvl6pPr>
            <a:lvl7pPr marL="3200400" lvl="6" indent="-228600" algn="l">
              <a:lnSpc>
                <a:spcPct val="100000"/>
              </a:lnSpc>
              <a:spcBef>
                <a:spcPts val="280"/>
              </a:spcBef>
              <a:spcAft>
                <a:spcPts val="0"/>
              </a:spcAft>
              <a:buClr>
                <a:schemeClr val="dk1"/>
              </a:buClr>
              <a:buSzPts val="1400"/>
              <a:buFont typeface="Arial"/>
              <a:buNone/>
              <a:defRPr sz="1400"/>
            </a:lvl7pPr>
            <a:lvl8pPr marL="3657600" lvl="7" indent="-228600" algn="l">
              <a:lnSpc>
                <a:spcPct val="100000"/>
              </a:lnSpc>
              <a:spcBef>
                <a:spcPts val="280"/>
              </a:spcBef>
              <a:spcAft>
                <a:spcPts val="0"/>
              </a:spcAft>
              <a:buClr>
                <a:schemeClr val="dk1"/>
              </a:buClr>
              <a:buSzPts val="1400"/>
              <a:buFont typeface="Arial"/>
              <a:buNone/>
              <a:defRPr sz="1400"/>
            </a:lvl8pPr>
            <a:lvl9pPr marL="4114800" lvl="8" indent="-228600" algn="l">
              <a:lnSpc>
                <a:spcPct val="100000"/>
              </a:lnSpc>
              <a:spcBef>
                <a:spcPts val="280"/>
              </a:spcBef>
              <a:spcAft>
                <a:spcPts val="0"/>
              </a:spcAft>
              <a:buClr>
                <a:schemeClr val="dk1"/>
              </a:buClr>
              <a:buSzPts val="1400"/>
              <a:buFont typeface="Arial"/>
              <a:buNone/>
              <a:defRPr sz="1400"/>
            </a:lvl9pPr>
          </a:lstStyle>
          <a:p>
            <a:endParaRPr/>
          </a:p>
        </p:txBody>
      </p:sp>
      <p:sp>
        <p:nvSpPr>
          <p:cNvPr id="40" name="Google Shape;40;p59"/>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1" name="Google Shape;41;p59"/>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53" descr="PPT-General6.jpg"/>
          <p:cNvPicPr preferRelativeResize="0"/>
          <p:nvPr/>
        </p:nvPicPr>
        <p:blipFill rotWithShape="1">
          <a:blip r:embed="rId8">
            <a:alphaModFix/>
          </a:blip>
          <a:srcRect r="50038"/>
          <a:stretch/>
        </p:blipFill>
        <p:spPr>
          <a:xfrm>
            <a:off x="4572000" y="-66429"/>
            <a:ext cx="4663440" cy="7000629"/>
          </a:xfrm>
          <a:prstGeom prst="rect">
            <a:avLst/>
          </a:prstGeom>
          <a:noFill/>
          <a:ln>
            <a:noFill/>
          </a:ln>
        </p:spPr>
      </p:pic>
      <p:pic>
        <p:nvPicPr>
          <p:cNvPr id="11" name="Google Shape;11;p53" descr="PPT-General6.jpg"/>
          <p:cNvPicPr preferRelativeResize="0"/>
          <p:nvPr/>
        </p:nvPicPr>
        <p:blipFill rotWithShape="1">
          <a:blip r:embed="rId8">
            <a:alphaModFix/>
          </a:blip>
          <a:srcRect r="50038"/>
          <a:stretch/>
        </p:blipFill>
        <p:spPr>
          <a:xfrm>
            <a:off x="0" y="-66429"/>
            <a:ext cx="4663440" cy="7000629"/>
          </a:xfrm>
          <a:prstGeom prst="rect">
            <a:avLst/>
          </a:prstGeom>
          <a:noFill/>
          <a:ln>
            <a:noFill/>
          </a:ln>
        </p:spPr>
      </p:pic>
      <p:sp>
        <p:nvSpPr>
          <p:cNvPr id="12" name="Google Shape;12;p53"/>
          <p:cNvSpPr txBox="1">
            <a:spLocks noGrp="1"/>
          </p:cNvSpPr>
          <p:nvPr>
            <p:ph type="title"/>
          </p:nvPr>
        </p:nvSpPr>
        <p:spPr>
          <a:xfrm>
            <a:off x="457200" y="304800"/>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rgbClr val="000000"/>
              </a:buClr>
              <a:buSzPts val="1400"/>
              <a:buFont typeface="Arial"/>
              <a:buNone/>
              <a:defRPr sz="4400" b="1" i="0" u="none" strike="noStrike" cap="none">
                <a:solidFill>
                  <a:srgbClr val="3F3F3F"/>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3600" b="0" i="0" u="none" strike="noStrike" cap="none">
                <a:solidFill>
                  <a:srgbClr val="365F91"/>
                </a:solidFill>
                <a:latin typeface="Trebuchet MS"/>
                <a:ea typeface="Trebuchet MS"/>
                <a:cs typeface="Trebuchet MS"/>
                <a:sym typeface="Trebuchet MS"/>
              </a:defRPr>
            </a:lvl2pPr>
            <a:lvl3pPr marR="0" lvl="2" algn="ctr" rtl="0">
              <a:lnSpc>
                <a:spcPct val="100000"/>
              </a:lnSpc>
              <a:spcBef>
                <a:spcPts val="0"/>
              </a:spcBef>
              <a:spcAft>
                <a:spcPts val="0"/>
              </a:spcAft>
              <a:buClr>
                <a:srgbClr val="000000"/>
              </a:buClr>
              <a:buSzPts val="1400"/>
              <a:buFont typeface="Arial"/>
              <a:buNone/>
              <a:defRPr sz="3600" b="0" i="0" u="none" strike="noStrike" cap="none">
                <a:solidFill>
                  <a:srgbClr val="365F91"/>
                </a:solidFill>
                <a:latin typeface="Trebuchet MS"/>
                <a:ea typeface="Trebuchet MS"/>
                <a:cs typeface="Trebuchet MS"/>
                <a:sym typeface="Trebuchet MS"/>
              </a:defRPr>
            </a:lvl3pPr>
            <a:lvl4pPr marR="0" lvl="3" algn="ctr" rtl="0">
              <a:lnSpc>
                <a:spcPct val="100000"/>
              </a:lnSpc>
              <a:spcBef>
                <a:spcPts val="0"/>
              </a:spcBef>
              <a:spcAft>
                <a:spcPts val="0"/>
              </a:spcAft>
              <a:buClr>
                <a:srgbClr val="000000"/>
              </a:buClr>
              <a:buSzPts val="1400"/>
              <a:buFont typeface="Arial"/>
              <a:buNone/>
              <a:defRPr sz="3600" b="0" i="0" u="none" strike="noStrike" cap="none">
                <a:solidFill>
                  <a:srgbClr val="365F91"/>
                </a:solidFill>
                <a:latin typeface="Trebuchet MS"/>
                <a:ea typeface="Trebuchet MS"/>
                <a:cs typeface="Trebuchet MS"/>
                <a:sym typeface="Trebuchet MS"/>
              </a:defRPr>
            </a:lvl4pPr>
            <a:lvl5pPr marR="0" lvl="4" algn="ctr" rtl="0">
              <a:lnSpc>
                <a:spcPct val="100000"/>
              </a:lnSpc>
              <a:spcBef>
                <a:spcPts val="0"/>
              </a:spcBef>
              <a:spcAft>
                <a:spcPts val="0"/>
              </a:spcAft>
              <a:buClr>
                <a:srgbClr val="000000"/>
              </a:buClr>
              <a:buSzPts val="1400"/>
              <a:buFont typeface="Arial"/>
              <a:buNone/>
              <a:defRPr sz="3600" b="0" i="0" u="none" strike="noStrike" cap="none">
                <a:solidFill>
                  <a:srgbClr val="365F91"/>
                </a:solidFill>
                <a:latin typeface="Trebuchet MS"/>
                <a:ea typeface="Trebuchet MS"/>
                <a:cs typeface="Trebuchet MS"/>
                <a:sym typeface="Trebuchet MS"/>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rgbClr val="365F91"/>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rgbClr val="365F91"/>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rgbClr val="365F91"/>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rgbClr val="365F91"/>
                </a:solidFill>
                <a:latin typeface="Arial"/>
                <a:ea typeface="Arial"/>
                <a:cs typeface="Arial"/>
                <a:sym typeface="Arial"/>
              </a:defRPr>
            </a:lvl9pPr>
          </a:lstStyle>
          <a:p>
            <a:endParaRPr/>
          </a:p>
        </p:txBody>
      </p:sp>
      <p:sp>
        <p:nvSpPr>
          <p:cNvPr id="13" name="Google Shape;13;p53"/>
          <p:cNvSpPr txBox="1">
            <a:spLocks noGrp="1"/>
          </p:cNvSpPr>
          <p:nvPr>
            <p:ph type="body" idx="1"/>
          </p:nvPr>
        </p:nvSpPr>
        <p:spPr>
          <a:xfrm>
            <a:off x="457200" y="1600201"/>
            <a:ext cx="8229600" cy="3810000"/>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rgbClr val="3F3F3F"/>
              </a:buClr>
              <a:buSzPts val="3200"/>
              <a:buFont typeface="Arial"/>
              <a:buChar char="•"/>
              <a:defRPr sz="3200" b="0" i="0" u="none" strike="noStrike" cap="none">
                <a:solidFill>
                  <a:srgbClr val="3F3F3F"/>
                </a:solidFill>
                <a:latin typeface="Arial"/>
                <a:ea typeface="Arial"/>
                <a:cs typeface="Arial"/>
                <a:sym typeface="Arial"/>
              </a:defRPr>
            </a:lvl1pPr>
            <a:lvl2pPr marL="914400" marR="0" lvl="1" indent="-406400" algn="l" rtl="0">
              <a:lnSpc>
                <a:spcPct val="100000"/>
              </a:lnSpc>
              <a:spcBef>
                <a:spcPts val="560"/>
              </a:spcBef>
              <a:spcAft>
                <a:spcPts val="0"/>
              </a:spcAft>
              <a:buClr>
                <a:srgbClr val="3F3F3F"/>
              </a:buClr>
              <a:buSzPts val="2800"/>
              <a:buFont typeface="Arial"/>
              <a:buChar char="–"/>
              <a:defRPr sz="2800" b="0" i="0" u="none" strike="noStrike" cap="none">
                <a:solidFill>
                  <a:srgbClr val="3F3F3F"/>
                </a:solidFill>
                <a:latin typeface="Arial"/>
                <a:ea typeface="Arial"/>
                <a:cs typeface="Arial"/>
                <a:sym typeface="Arial"/>
              </a:defRPr>
            </a:lvl2pPr>
            <a:lvl3pPr marL="1371600" marR="0" lvl="2" indent="-381000" algn="l" rtl="0">
              <a:lnSpc>
                <a:spcPct val="100000"/>
              </a:lnSpc>
              <a:spcBef>
                <a:spcPts val="480"/>
              </a:spcBef>
              <a:spcAft>
                <a:spcPts val="0"/>
              </a:spcAft>
              <a:buClr>
                <a:srgbClr val="3F3F3F"/>
              </a:buClr>
              <a:buSzPts val="2400"/>
              <a:buFont typeface="Arial"/>
              <a:buChar char="•"/>
              <a:defRPr sz="2400" b="0" i="0" u="none" strike="noStrike" cap="none">
                <a:solidFill>
                  <a:srgbClr val="3F3F3F"/>
                </a:solidFill>
                <a:latin typeface="Arial"/>
                <a:ea typeface="Arial"/>
                <a:cs typeface="Arial"/>
                <a:sym typeface="Arial"/>
              </a:defRPr>
            </a:lvl3pPr>
            <a:lvl4pPr marL="1828800" marR="0" lvl="3" indent="-355600" algn="l" rtl="0">
              <a:lnSpc>
                <a:spcPct val="100000"/>
              </a:lnSpc>
              <a:spcBef>
                <a:spcPts val="4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4pPr>
            <a:lvl5pPr marL="2286000" marR="0" lvl="4" indent="-355600" algn="l" rtl="0">
              <a:lnSpc>
                <a:spcPct val="100000"/>
              </a:lnSpc>
              <a:spcBef>
                <a:spcPts val="4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14" name="Google Shape;14;p53"/>
          <p:cNvPicPr preferRelativeResize="0"/>
          <p:nvPr/>
        </p:nvPicPr>
        <p:blipFill rotWithShape="1">
          <a:blip r:embed="rId9">
            <a:alphaModFix/>
          </a:blip>
          <a:srcRect/>
          <a:stretch/>
        </p:blipFill>
        <p:spPr>
          <a:xfrm>
            <a:off x="5636004" y="5840274"/>
            <a:ext cx="3200400" cy="541932"/>
          </a:xfrm>
          <a:prstGeom prst="rect">
            <a:avLst/>
          </a:prstGeom>
          <a:noFill/>
          <a:ln>
            <a:noFill/>
          </a:ln>
        </p:spPr>
      </p:pic>
      <p:pic>
        <p:nvPicPr>
          <p:cNvPr id="15" name="Google Shape;15;p53"/>
          <p:cNvPicPr preferRelativeResize="0"/>
          <p:nvPr/>
        </p:nvPicPr>
        <p:blipFill rotWithShape="1">
          <a:blip r:embed="rId10">
            <a:alphaModFix/>
          </a:blip>
          <a:srcRect/>
          <a:stretch/>
        </p:blipFill>
        <p:spPr>
          <a:xfrm>
            <a:off x="381000" y="5745480"/>
            <a:ext cx="960421" cy="73152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www.youtube.com/watch?v=fQwar_-QdiQ"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uspreventiveservicestaskforce.org/uspstf/recommendation-topics/uspstf-and-b-recommendations"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hyperlink" Target="https://www.acog.org/search#q=cancer%20screening%20guidelines&amp;sort=relevancy" TargetMode="External"/><Relationship Id="rId4" Type="http://schemas.openxmlformats.org/officeDocument/2006/relationships/hyperlink" Target="https://www.cancer.org/healthy/find-cancer-early/cancer-screening-guidelines.html"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cancer.gov/Common/PopUps/popDefinition.aspx?id=CDR0000779095&amp;version=Patient&amp;language=en"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hyperlink" Target="https://www.youtube.com/watch?v=LEpTTolebqo" TargetMode="Externa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www.cancer.gov/Common/PopUps/popDefinition.aspx?id=CDR0000045836&amp;version=Patient&amp;language=en"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hyperlink" Target="https://www.cancer.gov/Common/PopUps/popDefinition.aspx?id=CDR0000442862&amp;version=Patient&amp;language=en"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s://www.cancer.gov/Common/PopUps/popDefinition.aspx?id=CDR0000044326&amp;version=Patient&amp;language=en"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hyperlink" Target="https://www.cancer.gov/Common/PopUps/popDefinition.aspx?id=CDR0000458100&amp;version=Patient&amp;language=en"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s://www.cancer.gov/Common/PopUps/popDefinition.aspx?id=CDR0000045479&amp;version=Patient&amp;language=en"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hyperlink" Target="https://www.cancer.gov/Common/PopUps/popDefinition.aspx?id=CDR0000546598&amp;version=Patient&amp;language=en"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www.youtube.com/watch?v=zmo-EBbzOyw"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www.cancer.gov/Common/PopUps/popDefinition.aspx?id=CDR0000689630&amp;version=Patient&amp;language=en"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www.youtube.com/watch?v=j6iePmifg9A" TargetMode="External"/><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6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http://www.youtube.com/watch?v=Hl10V9UONrA" TargetMode="External"/><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8" Type="http://schemas.openxmlformats.org/officeDocument/2006/relationships/hyperlink" Target="https://www.cancer.org/cancer/risk-prevention/infections/hiv-infection-aids/hiv-aids-and-cancer.html#:~:text=KS%20causes%20dark%20purplish%20or,may%20even%20become%20life%2Dthreatening" TargetMode="External"/><Relationship Id="rId13" Type="http://schemas.openxmlformats.org/officeDocument/2006/relationships/hyperlink" Target="http://www.aicr.org" TargetMode="External"/><Relationship Id="rId3" Type="http://schemas.openxmlformats.org/officeDocument/2006/relationships/hyperlink" Target="https://cancerprogressreport.aacr.org/wp-content/uploads/sites/2/2020/09/AACR_CPR_2018.pdf" TargetMode="External"/><Relationship Id="rId7" Type="http://schemas.openxmlformats.org/officeDocument/2006/relationships/hyperlink" Target="https://www.cancer.org/cancer/managing-cancer/treatment-types/radiation/photodynamic-therapy.html" TargetMode="External"/><Relationship Id="rId12" Type="http://schemas.openxmlformats.org/officeDocument/2006/relationships/hyperlink" Target="https://www.acog.org/clinical/clinical-guidance/practice-advisory/articles/2021/04/updated-cervical-cancer-screening-guidelines" TargetMode="External"/><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hyperlink" Target="https://www.cancer.org/cancer/managing-cancer/side-effects.html" TargetMode="External"/><Relationship Id="rId11" Type="http://schemas.openxmlformats.org/officeDocument/2006/relationships/hyperlink" Target="https://acs4ccc.org/wp-content/uploads/2022/11/CCC-Tip-Sheet-Survivors-v08FF.pdf" TargetMode="External"/><Relationship Id="rId5" Type="http://schemas.openxmlformats.org/officeDocument/2006/relationships/hyperlink" Target="https://www.cancer.org/content/dam/cancer-org/online-documents/en/pdf/flyers/cancer-screenings-save-lives.pdf" TargetMode="External"/><Relationship Id="rId15" Type="http://schemas.openxmlformats.org/officeDocument/2006/relationships/hyperlink" Target="http://www.cancer.net/navigating-cancer-care/how-cancer-treated/personalized-and-targeted-therapies/what-personalized-cancer-medicine" TargetMode="External"/><Relationship Id="rId10" Type="http://schemas.openxmlformats.org/officeDocument/2006/relationships/hyperlink" Target="https://cancercontroltap.smhs.gwu.edu/sites/g/files/zaskib661/files/2021-11/55%20-%20NCSRC%20Toolkit%20FINAL_508.pdf" TargetMode="External"/><Relationship Id="rId4" Type="http://schemas.openxmlformats.org/officeDocument/2006/relationships/hyperlink" Target="https://www.cancer.org/healthy/find-cancer-early/cancer-screening-guidelines.html" TargetMode="External"/><Relationship Id="rId9" Type="http://schemas.openxmlformats.org/officeDocument/2006/relationships/hyperlink" Target="http://www.cancer.org/content/dam/cancer-org/research/cancer-facts-and-statistics/cancer-prevention-and-early-detection-facts-and-figures/2024-cped-files/cped-2024-cff.pdf" TargetMode="External"/><Relationship Id="rId14" Type="http://schemas.openxmlformats.org/officeDocument/2006/relationships/hyperlink" Target="https://society.asco.org/practice-patients/guidelines" TargetMode="External"/></Relationships>
</file>

<file path=ppt/slides/_rels/slide75.xml.rels><?xml version="1.0" encoding="UTF-8" standalone="yes"?>
<Relationships xmlns="http://schemas.openxmlformats.org/package/2006/relationships"><Relationship Id="rId8" Type="http://schemas.openxmlformats.org/officeDocument/2006/relationships/hyperlink" Target="https://www.cancercenter.com/integrative-care/naturopathic-support/natural-supplements-to-avoid" TargetMode="External"/><Relationship Id="rId3" Type="http://schemas.openxmlformats.org/officeDocument/2006/relationships/hyperlink" Target="https://ascopubs.org/doi/10.1200/PO.23.00196" TargetMode="External"/><Relationship Id="rId7" Type="http://schemas.openxmlformats.org/officeDocument/2006/relationships/hyperlink" Target="https://www.cdc.gov/cancer/prevention/index.html" TargetMode="External"/><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hyperlink" Target="https://doi.org/10.1001/jama.2021.15731" TargetMode="External"/><Relationship Id="rId5" Type="http://schemas.openxmlformats.org/officeDocument/2006/relationships/hyperlink" Target="https://www.youtube.com/watch?v=LEpTTolebqo" TargetMode="External"/><Relationship Id="rId4" Type="http://schemas.openxmlformats.org/officeDocument/2006/relationships/hyperlink" Target="https://ascopost.com/news/may-2024/fda-approves-hpv-self-collection-solution/" TargetMode="External"/><Relationship Id="rId9" Type="http://schemas.openxmlformats.org/officeDocument/2006/relationships/hyperlink" Target="https://doi.org/10.1016/j.jacr.2021.09.005" TargetMode="External"/></Relationships>
</file>

<file path=ppt/slides/_rels/slide76.xml.rels><?xml version="1.0" encoding="UTF-8" standalone="yes"?>
<Relationships xmlns="http://schemas.openxmlformats.org/package/2006/relationships"><Relationship Id="rId8" Type="http://schemas.openxmlformats.org/officeDocument/2006/relationships/hyperlink" Target="https://www.pnas.org/doi/10.1073/pnas.1718185115#tab-contributors" TargetMode="External"/><Relationship Id="rId13" Type="http://schemas.openxmlformats.org/officeDocument/2006/relationships/hyperlink" Target="https://www.cancer.gov/about-cancer/diagnosis-staging/symptoms" TargetMode="External"/><Relationship Id="rId3" Type="http://schemas.openxmlformats.org/officeDocument/2006/relationships/hyperlink" Target="https://doi.org/10.3332/ecancer.2019.992" TargetMode="External"/><Relationship Id="rId7" Type="http://schemas.openxmlformats.org/officeDocument/2006/relationships/hyperlink" Target="https://www.pnas.org/doi/10.1073/pnas.1718185115#con9" TargetMode="External"/><Relationship Id="rId12" Type="http://schemas.openxmlformats.org/officeDocument/2006/relationships/hyperlink" Target="https://seer.cancer.gov/" TargetMode="External"/><Relationship Id="rId2" Type="http://schemas.openxmlformats.org/officeDocument/2006/relationships/notesSlide" Target="../notesSlides/notesSlide76.xml"/><Relationship Id="rId16" Type="http://schemas.openxmlformats.org/officeDocument/2006/relationships/hyperlink" Target="https://www.cancer.gov/types/colorectal/screening-fact-sheet" TargetMode="External"/><Relationship Id="rId1" Type="http://schemas.openxmlformats.org/officeDocument/2006/relationships/slideLayout" Target="../slideLayouts/slideLayout2.xml"/><Relationship Id="rId6" Type="http://schemas.openxmlformats.org/officeDocument/2006/relationships/hyperlink" Target="https://www.pnas.org/doi/10.1073/pnas.1718185115#con3" TargetMode="External"/><Relationship Id="rId11" Type="http://schemas.openxmlformats.org/officeDocument/2006/relationships/hyperlink" Target="https://www.cancer.gov/about-cancer/diagnosis-staging" TargetMode="External"/><Relationship Id="rId5" Type="http://schemas.openxmlformats.org/officeDocument/2006/relationships/hyperlink" Target="https://www.pnas.org/doi/10.1073/pnas.1718185115#con2" TargetMode="External"/><Relationship Id="rId15" Type="http://schemas.openxmlformats.org/officeDocument/2006/relationships/hyperlink" Target="https://www.cancer.gov/about-cancer/treatment/types/hormone-therapy" TargetMode="External"/><Relationship Id="rId10" Type="http://schemas.openxmlformats.org/officeDocument/2006/relationships/hyperlink" Target="https://preventcancer.org/wp-content/uploads/2024/03/2024-3-20-screening-chart.pdf" TargetMode="External"/><Relationship Id="rId4" Type="http://schemas.openxmlformats.org/officeDocument/2006/relationships/hyperlink" Target="https://www.pnas.org/doi/10.1073/pnas.1718185115#con1" TargetMode="External"/><Relationship Id="rId9" Type="http://schemas.openxmlformats.org/officeDocument/2006/relationships/hyperlink" Target="https://canceriowa.org/screening-toolkit/" TargetMode="External"/><Relationship Id="rId14" Type="http://schemas.openxmlformats.org/officeDocument/2006/relationships/hyperlink" Target="https://www.cancer.gov/about-cancer/treatment/types/stem-cell-transplant" TargetMode="External"/></Relationships>
</file>

<file path=ppt/slides/_rels/slide77.xml.rels><?xml version="1.0" encoding="UTF-8" standalone="yes"?>
<Relationships xmlns="http://schemas.openxmlformats.org/package/2006/relationships"><Relationship Id="rId8" Type="http://schemas.openxmlformats.org/officeDocument/2006/relationships/hyperlink" Target="https://www.cancer.gov/about-cancer/treatment/types/radiation-therapy" TargetMode="External"/><Relationship Id="rId13" Type="http://schemas.openxmlformats.org/officeDocument/2006/relationships/hyperlink" Target="https://www.cancer.gov/about-cancer/treatment/types/hyperthermia" TargetMode="External"/><Relationship Id="rId3" Type="http://schemas.openxmlformats.org/officeDocument/2006/relationships/hyperlink" Target="https://www.cancer.gov/types/prostate/patient/prostate-treatment-pdq" TargetMode="External"/><Relationship Id="rId7" Type="http://schemas.openxmlformats.org/officeDocument/2006/relationships/hyperlink" Target="https://www.cancer.gov/about-cancer/treatment/types/surgery" TargetMode="External"/><Relationship Id="rId12" Type="http://schemas.openxmlformats.org/officeDocument/2006/relationships/hyperlink" Target="https://www.cancer.gov/types/breast/mammograms-fact-sheet" TargetMode="External"/><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hyperlink" Target="https://www.cancer.gov/about-cancer/diagnosis-staging/diagnosis/tumor-grade" TargetMode="External"/><Relationship Id="rId11" Type="http://schemas.openxmlformats.org/officeDocument/2006/relationships/hyperlink" Target="https://www.cancer.gov/about-cancer/treatment/cam" TargetMode="External"/><Relationship Id="rId5" Type="http://schemas.openxmlformats.org/officeDocument/2006/relationships/hyperlink" Target="https://www.cancer.gov/about-cancer/understanding/what-is-cancer" TargetMode="External"/><Relationship Id="rId10" Type="http://schemas.openxmlformats.org/officeDocument/2006/relationships/hyperlink" Target="https://www.nccn.org/professionals/physician_gls/default.aspx#site" TargetMode="External"/><Relationship Id="rId4" Type="http://schemas.openxmlformats.org/officeDocument/2006/relationships/hyperlink" Target="https://www.cancer.gov/about-cancer/causes-prevention/hp-prevention-overview-pdq" TargetMode="External"/><Relationship Id="rId9" Type="http://schemas.openxmlformats.org/officeDocument/2006/relationships/hyperlink" Target="https://www.cancer.gov/about-cancer/treatment/types/chemotherapy" TargetMode="External"/><Relationship Id="rId14" Type="http://schemas.openxmlformats.org/officeDocument/2006/relationships/hyperlink" Target="https://www.nccih.nih.gov/health/are-you-considering-a-complementary-health-approach" TargetMode="External"/></Relationships>
</file>

<file path=ppt/slides/_rels/slide78.xml.rels><?xml version="1.0" encoding="UTF-8" standalone="yes"?>
<Relationships xmlns="http://schemas.openxmlformats.org/package/2006/relationships"><Relationship Id="rId3" Type="http://schemas.openxmlformats.org/officeDocument/2006/relationships/hyperlink" Target="https://healthmatters.nyp.org/precision-medicine/" TargetMode="External"/><Relationship Id="rId7" Type="http://schemas.openxmlformats.org/officeDocument/2006/relationships/hyperlink" Target="https://www.cancer.org/cancer/types/breast-cancer/screening-tests-and-early-detection/breast-biopsy/core-needle-biopsy-of-the-breast.html" TargetMode="External"/><Relationship Id="rId2" Type="http://schemas.openxmlformats.org/officeDocument/2006/relationships/notesSlide" Target="../notesSlides/notesSlide78.xml"/><Relationship Id="rId1" Type="http://schemas.openxmlformats.org/officeDocument/2006/relationships/slideLayout" Target="../slideLayouts/slideLayout2.xml"/><Relationship Id="rId6" Type="http://schemas.openxmlformats.org/officeDocument/2006/relationships/hyperlink" Target="https://www.cancer.gov/types/skin/patient/skin-treatment-pdq" TargetMode="External"/><Relationship Id="rId5" Type="http://schemas.openxmlformats.org/officeDocument/2006/relationships/hyperlink" Target="https://www.uspreventiveservicestaskforce.org/uspstf/recommendation/lung-cancer-screening" TargetMode="External"/><Relationship Id="rId4" Type="http://schemas.openxmlformats.org/officeDocument/2006/relationships/hyperlink" Target="https://youtu.be/zmo-EBbzOyw" TargetMode="External"/></Relationships>
</file>

<file path=ppt/slides/_rels/slide7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hyperlink" Target="https://signup.e2ma.net/signup/1979213/1946684/" TargetMode="External"/><Relationship Id="rId7" Type="http://schemas.openxmlformats.org/officeDocument/2006/relationships/image" Target="../media/image40.png"/><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hyperlink" Target="https://visitor.r20.constantcontact.com/manage/optin?v=001lLYlTIgswvK7TYd6aWfL4Acy3Z0lNH2hCHbXC5wQHFOW5Fs64pTWI5uwpBAhqT_mQpHyRczMmUY-zUxoqnCu-cI2TYYzOIhcUyEKWdyB9zw%3D" TargetMode="External"/><Relationship Id="rId4" Type="http://schemas.openxmlformats.org/officeDocument/2006/relationships/hyperlink" Target="https://signup.e2ma.net/signup/1979215/1946684/"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6"/>
        <p:cNvGrpSpPr/>
        <p:nvPr/>
      </p:nvGrpSpPr>
      <p:grpSpPr>
        <a:xfrm>
          <a:off x="0" y="0"/>
          <a:ext cx="0" cy="0"/>
          <a:chOff x="0" y="0"/>
          <a:chExt cx="0" cy="0"/>
        </a:xfrm>
      </p:grpSpPr>
      <p:sp>
        <p:nvSpPr>
          <p:cNvPr id="47" name="Google Shape;47;p1"/>
          <p:cNvSpPr txBox="1">
            <a:spLocks noGrp="1"/>
          </p:cNvSpPr>
          <p:nvPr>
            <p:ph type="title"/>
          </p:nvPr>
        </p:nvSpPr>
        <p:spPr>
          <a:xfrm>
            <a:off x="378625" y="1739525"/>
            <a:ext cx="8673900" cy="25146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r>
              <a:rPr lang="en-US" sz="410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Cancer Basics: Continuum of Cancer Care</a:t>
            </a:r>
            <a:endParaRPr sz="4100"/>
          </a:p>
        </p:txBody>
      </p:sp>
      <p:sp>
        <p:nvSpPr>
          <p:cNvPr id="48" name="Google Shape;48;p1"/>
          <p:cNvSpPr txBox="1"/>
          <p:nvPr/>
        </p:nvSpPr>
        <p:spPr>
          <a:xfrm>
            <a:off x="2746350" y="450700"/>
            <a:ext cx="8157900" cy="1046700"/>
          </a:xfrm>
          <a:prstGeom prst="rect">
            <a:avLst/>
          </a:prstGeom>
          <a:noFill/>
          <a:ln>
            <a:noFill/>
          </a:ln>
        </p:spPr>
        <p:txBody>
          <a:bodyPr spcFirstLastPara="1" wrap="square" lIns="91425" tIns="91425" rIns="91425" bIns="91425" anchor="t" anchorCtr="0">
            <a:spAutoFit/>
          </a:bodyPr>
          <a:lstStyle/>
          <a:p>
            <a:pPr marL="0" lvl="0" indent="0" algn="l" rtl="0">
              <a:spcBef>
                <a:spcPts val="640"/>
              </a:spcBef>
              <a:spcAft>
                <a:spcPts val="0"/>
              </a:spcAft>
              <a:buNone/>
            </a:pPr>
            <a:r>
              <a:rPr lang="en-US" sz="2800">
                <a:solidFill>
                  <a:srgbClr val="FFFFFF"/>
                </a:solidFill>
              </a:rPr>
              <a:t>Oncology Patient Navigator Training: </a:t>
            </a:r>
            <a:br>
              <a:rPr lang="en-US" sz="2800">
                <a:solidFill>
                  <a:srgbClr val="FFFFFF"/>
                </a:solidFill>
              </a:rPr>
            </a:br>
            <a:r>
              <a:rPr lang="en-US" sz="2800">
                <a:solidFill>
                  <a:srgbClr val="FFFFFF"/>
                </a:solidFill>
              </a:rPr>
              <a:t>The Fundamentals</a:t>
            </a:r>
            <a:endParaRPr sz="2800">
              <a:solidFill>
                <a:srgbClr val="0000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10"/>
          <p:cNvSpPr txBox="1">
            <a:spLocks noGrp="1"/>
          </p:cNvSpPr>
          <p:nvPr>
            <p:ph type="title"/>
          </p:nvPr>
        </p:nvSpPr>
        <p:spPr>
          <a:xfrm>
            <a:off x="457200" y="-272716"/>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r>
              <a:rPr lang="en-US" sz="3600"/>
              <a:t>How are cancers named</a:t>
            </a:r>
            <a:r>
              <a:rPr lang="en-US"/>
              <a:t>?</a:t>
            </a:r>
            <a:endParaRPr/>
          </a:p>
        </p:txBody>
      </p:sp>
      <p:sp>
        <p:nvSpPr>
          <p:cNvPr id="141" name="Google Shape;141;p10"/>
          <p:cNvSpPr txBox="1"/>
          <p:nvPr/>
        </p:nvSpPr>
        <p:spPr>
          <a:xfrm>
            <a:off x="5203025" y="5349425"/>
            <a:ext cx="3841200" cy="246300"/>
          </a:xfrm>
          <a:prstGeom prst="rect">
            <a:avLst/>
          </a:prstGeom>
          <a:noFill/>
          <a:ln>
            <a:noFill/>
          </a:ln>
        </p:spPr>
        <p:txBody>
          <a:bodyPr spcFirstLastPara="1" wrap="square" lIns="91425" tIns="45700" rIns="91425" bIns="45700" anchor="t" anchorCtr="0">
            <a:spAutoFit/>
          </a:bodyPr>
          <a:lstStyle/>
          <a:p>
            <a:pPr marL="457200" marR="0" lvl="0" indent="457200" algn="l" rtl="0">
              <a:lnSpc>
                <a:spcPct val="100000"/>
              </a:lnSpc>
              <a:spcBef>
                <a:spcPts val="0"/>
              </a:spcBef>
              <a:spcAft>
                <a:spcPts val="0"/>
              </a:spcAft>
              <a:buClr>
                <a:srgbClr val="000000"/>
              </a:buClr>
              <a:buSzPts val="1200"/>
              <a:buFont typeface="Arial"/>
              <a:buNone/>
            </a:pPr>
            <a:r>
              <a:rPr lang="en-US" sz="1000" b="0" i="1" u="none" strike="noStrike" cap="none">
                <a:solidFill>
                  <a:schemeClr val="lt2"/>
                </a:solidFill>
                <a:latin typeface="Arial"/>
                <a:ea typeface="Arial"/>
                <a:cs typeface="Arial"/>
                <a:sym typeface="Arial"/>
              </a:rPr>
              <a:t>Source: </a:t>
            </a:r>
            <a:r>
              <a:rPr lang="en-US" sz="1000" i="1">
                <a:solidFill>
                  <a:schemeClr val="lt2"/>
                </a:solidFill>
              </a:rPr>
              <a:t>National Cancer Institute SEER, 2024</a:t>
            </a:r>
            <a:endParaRPr sz="1200" b="0" i="0" u="none" strike="noStrike" cap="none">
              <a:solidFill>
                <a:srgbClr val="000000"/>
              </a:solidFill>
              <a:latin typeface="Arial"/>
              <a:ea typeface="Arial"/>
              <a:cs typeface="Arial"/>
              <a:sym typeface="Arial"/>
            </a:endParaRPr>
          </a:p>
        </p:txBody>
      </p:sp>
      <p:grpSp>
        <p:nvGrpSpPr>
          <p:cNvPr id="142" name="Google Shape;142;p10"/>
          <p:cNvGrpSpPr/>
          <p:nvPr/>
        </p:nvGrpSpPr>
        <p:grpSpPr>
          <a:xfrm>
            <a:off x="457200" y="658038"/>
            <a:ext cx="8000999" cy="4278599"/>
            <a:chOff x="0" y="32400"/>
            <a:chExt cx="8000999" cy="4278599"/>
          </a:xfrm>
        </p:grpSpPr>
        <p:sp>
          <p:nvSpPr>
            <p:cNvPr id="143" name="Google Shape;143;p10"/>
            <p:cNvSpPr/>
            <p:nvPr/>
          </p:nvSpPr>
          <p:spPr>
            <a:xfrm>
              <a:off x="0" y="42300"/>
              <a:ext cx="2000250" cy="316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 name="Google Shape;144;p10"/>
            <p:cNvSpPr txBox="1"/>
            <p:nvPr/>
          </p:nvSpPr>
          <p:spPr>
            <a:xfrm>
              <a:off x="0" y="42300"/>
              <a:ext cx="2000250" cy="316800"/>
            </a:xfrm>
            <a:prstGeom prst="rect">
              <a:avLst/>
            </a:prstGeom>
            <a:noFill/>
            <a:ln>
              <a:noFill/>
            </a:ln>
          </p:spPr>
          <p:txBody>
            <a:bodyPr spcFirstLastPara="1" wrap="square" lIns="113775" tIns="40625" rIns="113775" bIns="40625" anchor="ctr" anchorCtr="0">
              <a:noAutofit/>
            </a:bodyPr>
            <a:lstStyle/>
            <a:p>
              <a:pPr marL="0" marR="0" lvl="0" indent="0" algn="r" rtl="0">
                <a:lnSpc>
                  <a:spcPct val="90000"/>
                </a:lnSpc>
                <a:spcBef>
                  <a:spcPts val="0"/>
                </a:spcBef>
                <a:spcAft>
                  <a:spcPts val="0"/>
                </a:spcAft>
                <a:buClr>
                  <a:schemeClr val="dk1"/>
                </a:buClr>
                <a:buSzPts val="1600"/>
                <a:buFont typeface="Arial"/>
                <a:buNone/>
              </a:pPr>
              <a:r>
                <a:rPr lang="en-US" sz="1600" b="0" i="0" u="none" strike="noStrike" cap="none">
                  <a:solidFill>
                    <a:schemeClr val="dk1"/>
                  </a:solidFill>
                  <a:latin typeface="Arial"/>
                  <a:ea typeface="Arial"/>
                  <a:cs typeface="Arial"/>
                  <a:sym typeface="Arial"/>
                </a:rPr>
                <a:t>adeno-</a:t>
              </a:r>
              <a:endParaRPr sz="1600" b="0" i="0" u="none" strike="noStrike" cap="none">
                <a:solidFill>
                  <a:schemeClr val="dk1"/>
                </a:solidFill>
                <a:latin typeface="Arial"/>
                <a:ea typeface="Arial"/>
                <a:cs typeface="Arial"/>
                <a:sym typeface="Arial"/>
              </a:endParaRPr>
            </a:p>
          </p:txBody>
        </p:sp>
        <p:sp>
          <p:nvSpPr>
            <p:cNvPr id="145" name="Google Shape;145;p10"/>
            <p:cNvSpPr/>
            <p:nvPr/>
          </p:nvSpPr>
          <p:spPr>
            <a:xfrm>
              <a:off x="2000249" y="32400"/>
              <a:ext cx="400050" cy="336600"/>
            </a:xfrm>
            <a:prstGeom prst="leftBrace">
              <a:avLst>
                <a:gd name="adj1" fmla="val 35000"/>
                <a:gd name="adj2" fmla="val 50000"/>
              </a:avLst>
            </a:prstGeom>
            <a:noFill/>
            <a:ln w="25400" cap="flat" cmpd="sng">
              <a:solidFill>
                <a:srgbClr val="93B1B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 name="Google Shape;146;p10"/>
            <p:cNvSpPr/>
            <p:nvPr/>
          </p:nvSpPr>
          <p:spPr>
            <a:xfrm>
              <a:off x="2560319" y="32400"/>
              <a:ext cx="5440680" cy="336600"/>
            </a:xfrm>
            <a:prstGeom prst="rect">
              <a:avLst/>
            </a:prstGeom>
            <a:solidFill>
              <a:srgbClr val="365F9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 name="Google Shape;147;p10"/>
            <p:cNvSpPr txBox="1"/>
            <p:nvPr/>
          </p:nvSpPr>
          <p:spPr>
            <a:xfrm>
              <a:off x="2560319" y="32400"/>
              <a:ext cx="5440680" cy="336600"/>
            </a:xfrm>
            <a:prstGeom prst="rect">
              <a:avLst/>
            </a:prstGeom>
            <a:noFill/>
            <a:ln>
              <a:noFill/>
            </a:ln>
          </p:spPr>
          <p:txBody>
            <a:bodyPr spcFirstLastPara="1" wrap="square" lIns="60950" tIns="60950" rIns="60950" bIns="60950" anchor="ctr" anchorCtr="0">
              <a:noAutofit/>
            </a:bodyPr>
            <a:lstStyle/>
            <a:p>
              <a:pPr marL="171450" marR="0" lvl="1" indent="-171450" algn="l" rtl="0">
                <a:lnSpc>
                  <a:spcPct val="90000"/>
                </a:lnSpc>
                <a:spcBef>
                  <a:spcPts val="0"/>
                </a:spcBef>
                <a:spcAft>
                  <a:spcPts val="0"/>
                </a:spcAft>
                <a:buClr>
                  <a:schemeClr val="lt1"/>
                </a:buClr>
                <a:buSzPts val="1600"/>
                <a:buFont typeface="Arial"/>
                <a:buChar char="•"/>
              </a:pPr>
              <a:r>
                <a:rPr lang="en-US" sz="1600" b="0" i="0" u="none" strike="noStrike" cap="none">
                  <a:solidFill>
                    <a:schemeClr val="lt1"/>
                  </a:solidFill>
                  <a:latin typeface="Arial"/>
                  <a:ea typeface="Arial"/>
                  <a:cs typeface="Arial"/>
                  <a:sym typeface="Arial"/>
                </a:rPr>
                <a:t>gland</a:t>
              </a:r>
              <a:endParaRPr sz="1400" b="0" i="0" u="none" strike="noStrike" cap="none">
                <a:solidFill>
                  <a:srgbClr val="000000"/>
                </a:solidFill>
                <a:latin typeface="Arial"/>
                <a:ea typeface="Arial"/>
                <a:cs typeface="Arial"/>
                <a:sym typeface="Arial"/>
              </a:endParaRPr>
            </a:p>
          </p:txBody>
        </p:sp>
        <p:sp>
          <p:nvSpPr>
            <p:cNvPr id="148" name="Google Shape;148;p10"/>
            <p:cNvSpPr/>
            <p:nvPr/>
          </p:nvSpPr>
          <p:spPr>
            <a:xfrm>
              <a:off x="0" y="436500"/>
              <a:ext cx="2000250" cy="316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 name="Google Shape;149;p10"/>
            <p:cNvSpPr txBox="1"/>
            <p:nvPr/>
          </p:nvSpPr>
          <p:spPr>
            <a:xfrm>
              <a:off x="0" y="436500"/>
              <a:ext cx="2000250" cy="316800"/>
            </a:xfrm>
            <a:prstGeom prst="rect">
              <a:avLst/>
            </a:prstGeom>
            <a:noFill/>
            <a:ln>
              <a:noFill/>
            </a:ln>
          </p:spPr>
          <p:txBody>
            <a:bodyPr spcFirstLastPara="1" wrap="square" lIns="113775" tIns="40625" rIns="113775" bIns="40625" anchor="ctr" anchorCtr="0">
              <a:noAutofit/>
            </a:bodyPr>
            <a:lstStyle/>
            <a:p>
              <a:pPr marL="0" marR="0" lvl="0" indent="0" algn="r" rtl="0">
                <a:lnSpc>
                  <a:spcPct val="90000"/>
                </a:lnSpc>
                <a:spcBef>
                  <a:spcPts val="0"/>
                </a:spcBef>
                <a:spcAft>
                  <a:spcPts val="0"/>
                </a:spcAft>
                <a:buClr>
                  <a:schemeClr val="dk1"/>
                </a:buClr>
                <a:buSzPts val="1600"/>
                <a:buFont typeface="Arial"/>
                <a:buNone/>
              </a:pPr>
              <a:r>
                <a:rPr lang="en-US" sz="1600" b="0" i="0" u="none" strike="noStrike" cap="none">
                  <a:solidFill>
                    <a:schemeClr val="dk1"/>
                  </a:solidFill>
                  <a:latin typeface="Arial"/>
                  <a:ea typeface="Arial"/>
                  <a:cs typeface="Arial"/>
                  <a:sym typeface="Arial"/>
                </a:rPr>
                <a:t>chondro-</a:t>
              </a:r>
              <a:endParaRPr sz="1400" b="0" i="0" u="none" strike="noStrike" cap="none">
                <a:solidFill>
                  <a:srgbClr val="000000"/>
                </a:solidFill>
                <a:latin typeface="Arial"/>
                <a:ea typeface="Arial"/>
                <a:cs typeface="Arial"/>
                <a:sym typeface="Arial"/>
              </a:endParaRPr>
            </a:p>
          </p:txBody>
        </p:sp>
        <p:sp>
          <p:nvSpPr>
            <p:cNvPr id="150" name="Google Shape;150;p10"/>
            <p:cNvSpPr/>
            <p:nvPr/>
          </p:nvSpPr>
          <p:spPr>
            <a:xfrm>
              <a:off x="2000249" y="426600"/>
              <a:ext cx="400050" cy="336600"/>
            </a:xfrm>
            <a:prstGeom prst="leftBrace">
              <a:avLst>
                <a:gd name="adj1" fmla="val 35000"/>
                <a:gd name="adj2" fmla="val 50000"/>
              </a:avLst>
            </a:prstGeom>
            <a:noFill/>
            <a:ln w="25400" cap="flat" cmpd="sng">
              <a:solidFill>
                <a:srgbClr val="93B1B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 name="Google Shape;151;p10"/>
            <p:cNvSpPr/>
            <p:nvPr/>
          </p:nvSpPr>
          <p:spPr>
            <a:xfrm>
              <a:off x="2560319" y="426600"/>
              <a:ext cx="5440680" cy="336600"/>
            </a:xfrm>
            <a:prstGeom prst="rect">
              <a:avLst/>
            </a:prstGeom>
            <a:solidFill>
              <a:srgbClr val="365F9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 name="Google Shape;152;p10"/>
            <p:cNvSpPr txBox="1"/>
            <p:nvPr/>
          </p:nvSpPr>
          <p:spPr>
            <a:xfrm>
              <a:off x="2560319" y="426600"/>
              <a:ext cx="5440680" cy="336600"/>
            </a:xfrm>
            <a:prstGeom prst="rect">
              <a:avLst/>
            </a:prstGeom>
            <a:noFill/>
            <a:ln>
              <a:noFill/>
            </a:ln>
          </p:spPr>
          <p:txBody>
            <a:bodyPr spcFirstLastPara="1" wrap="square" lIns="60950" tIns="60950" rIns="60950" bIns="60950" anchor="ctr" anchorCtr="0">
              <a:noAutofit/>
            </a:bodyPr>
            <a:lstStyle/>
            <a:p>
              <a:pPr marL="171450" marR="0" lvl="1" indent="-171450" algn="l" rtl="0">
                <a:lnSpc>
                  <a:spcPct val="90000"/>
                </a:lnSpc>
                <a:spcBef>
                  <a:spcPts val="0"/>
                </a:spcBef>
                <a:spcAft>
                  <a:spcPts val="0"/>
                </a:spcAft>
                <a:buClr>
                  <a:schemeClr val="lt1"/>
                </a:buClr>
                <a:buSzPts val="1600"/>
                <a:buFont typeface="Arial"/>
                <a:buChar char="•"/>
              </a:pPr>
              <a:r>
                <a:rPr lang="en-US" sz="1600" b="0" i="0" u="none" strike="noStrike" cap="none">
                  <a:solidFill>
                    <a:schemeClr val="lt1"/>
                  </a:solidFill>
                  <a:latin typeface="Arial"/>
                  <a:ea typeface="Arial"/>
                  <a:cs typeface="Arial"/>
                  <a:sym typeface="Arial"/>
                </a:rPr>
                <a:t>cartilage </a:t>
              </a:r>
              <a:endParaRPr sz="1400" b="0" i="0" u="none" strike="noStrike" cap="none">
                <a:solidFill>
                  <a:srgbClr val="000000"/>
                </a:solidFill>
                <a:latin typeface="Arial"/>
                <a:ea typeface="Arial"/>
                <a:cs typeface="Arial"/>
                <a:sym typeface="Arial"/>
              </a:endParaRPr>
            </a:p>
          </p:txBody>
        </p:sp>
        <p:sp>
          <p:nvSpPr>
            <p:cNvPr id="153" name="Google Shape;153;p10"/>
            <p:cNvSpPr/>
            <p:nvPr/>
          </p:nvSpPr>
          <p:spPr>
            <a:xfrm>
              <a:off x="0" y="830700"/>
              <a:ext cx="2000250" cy="316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 name="Google Shape;154;p10"/>
            <p:cNvSpPr txBox="1"/>
            <p:nvPr/>
          </p:nvSpPr>
          <p:spPr>
            <a:xfrm>
              <a:off x="0" y="830700"/>
              <a:ext cx="2000250" cy="316800"/>
            </a:xfrm>
            <a:prstGeom prst="rect">
              <a:avLst/>
            </a:prstGeom>
            <a:noFill/>
            <a:ln>
              <a:noFill/>
            </a:ln>
          </p:spPr>
          <p:txBody>
            <a:bodyPr spcFirstLastPara="1" wrap="square" lIns="113775" tIns="40625" rIns="113775" bIns="40625" anchor="ctr" anchorCtr="0">
              <a:noAutofit/>
            </a:bodyPr>
            <a:lstStyle/>
            <a:p>
              <a:pPr marL="0" marR="0" lvl="0" indent="0" algn="r" rtl="0">
                <a:lnSpc>
                  <a:spcPct val="90000"/>
                </a:lnSpc>
                <a:spcBef>
                  <a:spcPts val="0"/>
                </a:spcBef>
                <a:spcAft>
                  <a:spcPts val="0"/>
                </a:spcAft>
                <a:buClr>
                  <a:schemeClr val="dk1"/>
                </a:buClr>
                <a:buSzPts val="1600"/>
                <a:buFont typeface="Arial"/>
                <a:buNone/>
              </a:pPr>
              <a:r>
                <a:rPr lang="en-US" sz="1600" b="0" i="0" u="none" strike="noStrike" cap="none">
                  <a:solidFill>
                    <a:schemeClr val="dk1"/>
                  </a:solidFill>
                  <a:latin typeface="Arial"/>
                  <a:ea typeface="Arial"/>
                  <a:cs typeface="Arial"/>
                  <a:sym typeface="Arial"/>
                </a:rPr>
                <a:t>erythro-</a:t>
              </a:r>
              <a:endParaRPr sz="1400" b="0" i="0" u="none" strike="noStrike" cap="none">
                <a:solidFill>
                  <a:srgbClr val="000000"/>
                </a:solidFill>
                <a:latin typeface="Arial"/>
                <a:ea typeface="Arial"/>
                <a:cs typeface="Arial"/>
                <a:sym typeface="Arial"/>
              </a:endParaRPr>
            </a:p>
          </p:txBody>
        </p:sp>
        <p:sp>
          <p:nvSpPr>
            <p:cNvPr id="155" name="Google Shape;155;p10"/>
            <p:cNvSpPr/>
            <p:nvPr/>
          </p:nvSpPr>
          <p:spPr>
            <a:xfrm>
              <a:off x="2000249" y="820800"/>
              <a:ext cx="400050" cy="336600"/>
            </a:xfrm>
            <a:prstGeom prst="leftBrace">
              <a:avLst>
                <a:gd name="adj1" fmla="val 35000"/>
                <a:gd name="adj2" fmla="val 50000"/>
              </a:avLst>
            </a:prstGeom>
            <a:noFill/>
            <a:ln w="25400" cap="flat" cmpd="sng">
              <a:solidFill>
                <a:srgbClr val="93B1B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 name="Google Shape;156;p10"/>
            <p:cNvSpPr/>
            <p:nvPr/>
          </p:nvSpPr>
          <p:spPr>
            <a:xfrm>
              <a:off x="2560319" y="820800"/>
              <a:ext cx="5440680" cy="336600"/>
            </a:xfrm>
            <a:prstGeom prst="rect">
              <a:avLst/>
            </a:prstGeom>
            <a:solidFill>
              <a:srgbClr val="365F9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 name="Google Shape;157;p10"/>
            <p:cNvSpPr txBox="1"/>
            <p:nvPr/>
          </p:nvSpPr>
          <p:spPr>
            <a:xfrm>
              <a:off x="2560319" y="820800"/>
              <a:ext cx="5440680" cy="336600"/>
            </a:xfrm>
            <a:prstGeom prst="rect">
              <a:avLst/>
            </a:prstGeom>
            <a:noFill/>
            <a:ln>
              <a:noFill/>
            </a:ln>
          </p:spPr>
          <p:txBody>
            <a:bodyPr spcFirstLastPara="1" wrap="square" lIns="60950" tIns="60950" rIns="60950" bIns="60950" anchor="ctr" anchorCtr="0">
              <a:noAutofit/>
            </a:bodyPr>
            <a:lstStyle/>
            <a:p>
              <a:pPr marL="171450" marR="0" lvl="1" indent="-171450" algn="l" rtl="0">
                <a:lnSpc>
                  <a:spcPct val="90000"/>
                </a:lnSpc>
                <a:spcBef>
                  <a:spcPts val="0"/>
                </a:spcBef>
                <a:spcAft>
                  <a:spcPts val="0"/>
                </a:spcAft>
                <a:buClr>
                  <a:schemeClr val="lt1"/>
                </a:buClr>
                <a:buSzPts val="1600"/>
                <a:buFont typeface="Arial"/>
                <a:buChar char="•"/>
              </a:pPr>
              <a:r>
                <a:rPr lang="en-US" sz="1600" b="0" i="0" u="none" strike="noStrike" cap="none">
                  <a:solidFill>
                    <a:schemeClr val="lt1"/>
                  </a:solidFill>
                  <a:latin typeface="Arial"/>
                  <a:ea typeface="Arial"/>
                  <a:cs typeface="Arial"/>
                  <a:sym typeface="Arial"/>
                </a:rPr>
                <a:t>red blood cell</a:t>
              </a:r>
              <a:endParaRPr sz="1400" b="0" i="0" u="none" strike="noStrike" cap="none">
                <a:solidFill>
                  <a:srgbClr val="000000"/>
                </a:solidFill>
                <a:latin typeface="Arial"/>
                <a:ea typeface="Arial"/>
                <a:cs typeface="Arial"/>
                <a:sym typeface="Arial"/>
              </a:endParaRPr>
            </a:p>
          </p:txBody>
        </p:sp>
        <p:sp>
          <p:nvSpPr>
            <p:cNvPr id="158" name="Google Shape;158;p10"/>
            <p:cNvSpPr/>
            <p:nvPr/>
          </p:nvSpPr>
          <p:spPr>
            <a:xfrm>
              <a:off x="0" y="1224900"/>
              <a:ext cx="1998296" cy="316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 name="Google Shape;159;p10"/>
            <p:cNvSpPr txBox="1"/>
            <p:nvPr/>
          </p:nvSpPr>
          <p:spPr>
            <a:xfrm>
              <a:off x="0" y="1224900"/>
              <a:ext cx="1998296" cy="316800"/>
            </a:xfrm>
            <a:prstGeom prst="rect">
              <a:avLst/>
            </a:prstGeom>
            <a:noFill/>
            <a:ln>
              <a:noFill/>
            </a:ln>
          </p:spPr>
          <p:txBody>
            <a:bodyPr spcFirstLastPara="1" wrap="square" lIns="113775" tIns="40625" rIns="113775" bIns="40625" anchor="ctr" anchorCtr="0">
              <a:noAutofit/>
            </a:bodyPr>
            <a:lstStyle/>
            <a:p>
              <a:pPr marL="0" marR="0" lvl="0" indent="0" algn="r" rtl="0">
                <a:lnSpc>
                  <a:spcPct val="90000"/>
                </a:lnSpc>
                <a:spcBef>
                  <a:spcPts val="0"/>
                </a:spcBef>
                <a:spcAft>
                  <a:spcPts val="0"/>
                </a:spcAft>
                <a:buClr>
                  <a:schemeClr val="dk1"/>
                </a:buClr>
                <a:buSzPts val="1600"/>
                <a:buFont typeface="Arial"/>
                <a:buNone/>
              </a:pPr>
              <a:r>
                <a:rPr lang="en-US" sz="1600" b="0" i="0" u="none" strike="noStrike" cap="none">
                  <a:solidFill>
                    <a:schemeClr val="dk1"/>
                  </a:solidFill>
                  <a:latin typeface="Arial"/>
                  <a:ea typeface="Arial"/>
                  <a:cs typeface="Arial"/>
                  <a:sym typeface="Arial"/>
                </a:rPr>
                <a:t>hemangio-</a:t>
              </a:r>
              <a:endParaRPr sz="1400" b="0" i="0" u="none" strike="noStrike" cap="none">
                <a:solidFill>
                  <a:srgbClr val="000000"/>
                </a:solidFill>
                <a:latin typeface="Arial"/>
                <a:ea typeface="Arial"/>
                <a:cs typeface="Arial"/>
                <a:sym typeface="Arial"/>
              </a:endParaRPr>
            </a:p>
          </p:txBody>
        </p:sp>
        <p:sp>
          <p:nvSpPr>
            <p:cNvPr id="160" name="Google Shape;160;p10"/>
            <p:cNvSpPr/>
            <p:nvPr/>
          </p:nvSpPr>
          <p:spPr>
            <a:xfrm>
              <a:off x="1998296" y="1215000"/>
              <a:ext cx="399659" cy="336600"/>
            </a:xfrm>
            <a:prstGeom prst="leftBrace">
              <a:avLst>
                <a:gd name="adj1" fmla="val 35000"/>
                <a:gd name="adj2" fmla="val 50000"/>
              </a:avLst>
            </a:prstGeom>
            <a:noFill/>
            <a:ln w="25400" cap="flat" cmpd="sng">
              <a:solidFill>
                <a:srgbClr val="93B1B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 name="Google Shape;161;p10"/>
            <p:cNvSpPr/>
            <p:nvPr/>
          </p:nvSpPr>
          <p:spPr>
            <a:xfrm>
              <a:off x="2557819" y="1215000"/>
              <a:ext cx="5435366" cy="336600"/>
            </a:xfrm>
            <a:prstGeom prst="rect">
              <a:avLst/>
            </a:prstGeom>
            <a:solidFill>
              <a:srgbClr val="365F9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 name="Google Shape;162;p10"/>
            <p:cNvSpPr txBox="1"/>
            <p:nvPr/>
          </p:nvSpPr>
          <p:spPr>
            <a:xfrm>
              <a:off x="2557819" y="1215000"/>
              <a:ext cx="5435366" cy="336600"/>
            </a:xfrm>
            <a:prstGeom prst="rect">
              <a:avLst/>
            </a:prstGeom>
            <a:noFill/>
            <a:ln>
              <a:noFill/>
            </a:ln>
          </p:spPr>
          <p:txBody>
            <a:bodyPr spcFirstLastPara="1" wrap="square" lIns="60950" tIns="60950" rIns="60950" bIns="60950" anchor="ctr" anchorCtr="0">
              <a:noAutofit/>
            </a:bodyPr>
            <a:lstStyle/>
            <a:p>
              <a:pPr marL="171450" marR="0" lvl="1" indent="-171450" algn="l" rtl="0">
                <a:lnSpc>
                  <a:spcPct val="90000"/>
                </a:lnSpc>
                <a:spcBef>
                  <a:spcPts val="0"/>
                </a:spcBef>
                <a:spcAft>
                  <a:spcPts val="0"/>
                </a:spcAft>
                <a:buClr>
                  <a:schemeClr val="lt1"/>
                </a:buClr>
                <a:buSzPts val="1600"/>
                <a:buFont typeface="Arial"/>
                <a:buChar char="•"/>
              </a:pPr>
              <a:r>
                <a:rPr lang="en-US" sz="1600" b="0" i="0" u="none" strike="noStrike" cap="none">
                  <a:solidFill>
                    <a:schemeClr val="lt1"/>
                  </a:solidFill>
                  <a:latin typeface="Arial"/>
                  <a:ea typeface="Arial"/>
                  <a:cs typeface="Arial"/>
                  <a:sym typeface="Arial"/>
                </a:rPr>
                <a:t>blood vessels</a:t>
              </a:r>
              <a:endParaRPr sz="1400" b="0" i="0" u="none" strike="noStrike" cap="none">
                <a:solidFill>
                  <a:srgbClr val="000000"/>
                </a:solidFill>
                <a:latin typeface="Arial"/>
                <a:ea typeface="Arial"/>
                <a:cs typeface="Arial"/>
                <a:sym typeface="Arial"/>
              </a:endParaRPr>
            </a:p>
          </p:txBody>
        </p:sp>
        <p:sp>
          <p:nvSpPr>
            <p:cNvPr id="163" name="Google Shape;163;p10"/>
            <p:cNvSpPr/>
            <p:nvPr/>
          </p:nvSpPr>
          <p:spPr>
            <a:xfrm>
              <a:off x="0" y="1619100"/>
              <a:ext cx="2000250" cy="316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 name="Google Shape;164;p10"/>
            <p:cNvSpPr txBox="1"/>
            <p:nvPr/>
          </p:nvSpPr>
          <p:spPr>
            <a:xfrm>
              <a:off x="0" y="1619100"/>
              <a:ext cx="2000250" cy="316800"/>
            </a:xfrm>
            <a:prstGeom prst="rect">
              <a:avLst/>
            </a:prstGeom>
            <a:noFill/>
            <a:ln>
              <a:noFill/>
            </a:ln>
          </p:spPr>
          <p:txBody>
            <a:bodyPr spcFirstLastPara="1" wrap="square" lIns="113775" tIns="40625" rIns="113775" bIns="40625" anchor="ctr" anchorCtr="0">
              <a:noAutofit/>
            </a:bodyPr>
            <a:lstStyle/>
            <a:p>
              <a:pPr marL="0" marR="0" lvl="0" indent="0" algn="r" rtl="0">
                <a:lnSpc>
                  <a:spcPct val="90000"/>
                </a:lnSpc>
                <a:spcBef>
                  <a:spcPts val="0"/>
                </a:spcBef>
                <a:spcAft>
                  <a:spcPts val="0"/>
                </a:spcAft>
                <a:buClr>
                  <a:schemeClr val="dk1"/>
                </a:buClr>
                <a:buSzPts val="1600"/>
                <a:buFont typeface="Arial"/>
                <a:buNone/>
              </a:pPr>
              <a:r>
                <a:rPr lang="en-US" sz="1600" b="0" i="0" u="none" strike="noStrike" cap="none">
                  <a:solidFill>
                    <a:schemeClr val="dk1"/>
                  </a:solidFill>
                  <a:latin typeface="Arial"/>
                  <a:ea typeface="Arial"/>
                  <a:cs typeface="Arial"/>
                  <a:sym typeface="Arial"/>
                </a:rPr>
                <a:t>hepat(o)-</a:t>
              </a:r>
              <a:endParaRPr sz="1400" b="0" i="0" u="none" strike="noStrike" cap="none">
                <a:solidFill>
                  <a:srgbClr val="000000"/>
                </a:solidFill>
                <a:latin typeface="Arial"/>
                <a:ea typeface="Arial"/>
                <a:cs typeface="Arial"/>
                <a:sym typeface="Arial"/>
              </a:endParaRPr>
            </a:p>
          </p:txBody>
        </p:sp>
        <p:sp>
          <p:nvSpPr>
            <p:cNvPr id="165" name="Google Shape;165;p10"/>
            <p:cNvSpPr/>
            <p:nvPr/>
          </p:nvSpPr>
          <p:spPr>
            <a:xfrm>
              <a:off x="2000249" y="1609200"/>
              <a:ext cx="400050" cy="336600"/>
            </a:xfrm>
            <a:prstGeom prst="leftBrace">
              <a:avLst>
                <a:gd name="adj1" fmla="val 35000"/>
                <a:gd name="adj2" fmla="val 50000"/>
              </a:avLst>
            </a:prstGeom>
            <a:noFill/>
            <a:ln w="25400" cap="flat" cmpd="sng">
              <a:solidFill>
                <a:srgbClr val="93B1B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 name="Google Shape;166;p10"/>
            <p:cNvSpPr/>
            <p:nvPr/>
          </p:nvSpPr>
          <p:spPr>
            <a:xfrm>
              <a:off x="2560319" y="1609200"/>
              <a:ext cx="5440680" cy="336600"/>
            </a:xfrm>
            <a:prstGeom prst="rect">
              <a:avLst/>
            </a:prstGeom>
            <a:solidFill>
              <a:srgbClr val="365F9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 name="Google Shape;167;p10"/>
            <p:cNvSpPr txBox="1"/>
            <p:nvPr/>
          </p:nvSpPr>
          <p:spPr>
            <a:xfrm>
              <a:off x="2560319" y="1609200"/>
              <a:ext cx="5440680" cy="336600"/>
            </a:xfrm>
            <a:prstGeom prst="rect">
              <a:avLst/>
            </a:prstGeom>
            <a:noFill/>
            <a:ln>
              <a:noFill/>
            </a:ln>
          </p:spPr>
          <p:txBody>
            <a:bodyPr spcFirstLastPara="1" wrap="square" lIns="60950" tIns="60950" rIns="60950" bIns="60950" anchor="ctr" anchorCtr="0">
              <a:noAutofit/>
            </a:bodyPr>
            <a:lstStyle/>
            <a:p>
              <a:pPr marL="171450" marR="0" lvl="1" indent="-171450" algn="l" rtl="0">
                <a:lnSpc>
                  <a:spcPct val="90000"/>
                </a:lnSpc>
                <a:spcBef>
                  <a:spcPts val="0"/>
                </a:spcBef>
                <a:spcAft>
                  <a:spcPts val="0"/>
                </a:spcAft>
                <a:buClr>
                  <a:schemeClr val="lt1"/>
                </a:buClr>
                <a:buSzPts val="1600"/>
                <a:buFont typeface="Arial"/>
                <a:buChar char="•"/>
              </a:pPr>
              <a:r>
                <a:rPr lang="en-US" sz="1600" b="0" i="0" u="none" strike="noStrike" cap="none">
                  <a:solidFill>
                    <a:schemeClr val="lt1"/>
                  </a:solidFill>
                  <a:latin typeface="Arial"/>
                  <a:ea typeface="Arial"/>
                  <a:cs typeface="Arial"/>
                  <a:sym typeface="Arial"/>
                </a:rPr>
                <a:t>liver</a:t>
              </a:r>
              <a:endParaRPr sz="1400" b="0" i="0" u="none" strike="noStrike" cap="none">
                <a:solidFill>
                  <a:srgbClr val="000000"/>
                </a:solidFill>
                <a:latin typeface="Arial"/>
                <a:ea typeface="Arial"/>
                <a:cs typeface="Arial"/>
                <a:sym typeface="Arial"/>
              </a:endParaRPr>
            </a:p>
          </p:txBody>
        </p:sp>
        <p:sp>
          <p:nvSpPr>
            <p:cNvPr id="168" name="Google Shape;168;p10"/>
            <p:cNvSpPr/>
            <p:nvPr/>
          </p:nvSpPr>
          <p:spPr>
            <a:xfrm>
              <a:off x="0" y="2013300"/>
              <a:ext cx="2000250" cy="316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 name="Google Shape;169;p10"/>
            <p:cNvSpPr txBox="1"/>
            <p:nvPr/>
          </p:nvSpPr>
          <p:spPr>
            <a:xfrm>
              <a:off x="0" y="2013300"/>
              <a:ext cx="2000250" cy="316800"/>
            </a:xfrm>
            <a:prstGeom prst="rect">
              <a:avLst/>
            </a:prstGeom>
            <a:noFill/>
            <a:ln>
              <a:noFill/>
            </a:ln>
          </p:spPr>
          <p:txBody>
            <a:bodyPr spcFirstLastPara="1" wrap="square" lIns="113775" tIns="40625" rIns="113775" bIns="40625" anchor="ctr" anchorCtr="0">
              <a:noAutofit/>
            </a:bodyPr>
            <a:lstStyle/>
            <a:p>
              <a:pPr marL="0" marR="0" lvl="0" indent="0" algn="r" rtl="0">
                <a:lnSpc>
                  <a:spcPct val="90000"/>
                </a:lnSpc>
                <a:spcBef>
                  <a:spcPts val="0"/>
                </a:spcBef>
                <a:spcAft>
                  <a:spcPts val="0"/>
                </a:spcAft>
                <a:buClr>
                  <a:schemeClr val="dk1"/>
                </a:buClr>
                <a:buSzPts val="1600"/>
                <a:buFont typeface="Arial"/>
                <a:buNone/>
              </a:pPr>
              <a:r>
                <a:rPr lang="en-US" sz="1600" b="0" i="0" u="none" strike="noStrike" cap="none">
                  <a:solidFill>
                    <a:schemeClr val="dk1"/>
                  </a:solidFill>
                  <a:latin typeface="Arial"/>
                  <a:ea typeface="Arial"/>
                  <a:cs typeface="Arial"/>
                  <a:sym typeface="Arial"/>
                </a:rPr>
                <a:t>lipo-</a:t>
              </a:r>
              <a:endParaRPr sz="1400" b="0" i="0" u="none" strike="noStrike" cap="none">
                <a:solidFill>
                  <a:srgbClr val="000000"/>
                </a:solidFill>
                <a:latin typeface="Arial"/>
                <a:ea typeface="Arial"/>
                <a:cs typeface="Arial"/>
                <a:sym typeface="Arial"/>
              </a:endParaRPr>
            </a:p>
          </p:txBody>
        </p:sp>
        <p:sp>
          <p:nvSpPr>
            <p:cNvPr id="170" name="Google Shape;170;p10"/>
            <p:cNvSpPr/>
            <p:nvPr/>
          </p:nvSpPr>
          <p:spPr>
            <a:xfrm>
              <a:off x="2000249" y="2003400"/>
              <a:ext cx="400050" cy="336600"/>
            </a:xfrm>
            <a:prstGeom prst="leftBrace">
              <a:avLst>
                <a:gd name="adj1" fmla="val 35000"/>
                <a:gd name="adj2" fmla="val 50000"/>
              </a:avLst>
            </a:prstGeom>
            <a:noFill/>
            <a:ln w="25400" cap="flat" cmpd="sng">
              <a:solidFill>
                <a:srgbClr val="93B1B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 name="Google Shape;171;p10"/>
            <p:cNvSpPr/>
            <p:nvPr/>
          </p:nvSpPr>
          <p:spPr>
            <a:xfrm>
              <a:off x="2560319" y="2003400"/>
              <a:ext cx="5440680" cy="336600"/>
            </a:xfrm>
            <a:prstGeom prst="rect">
              <a:avLst/>
            </a:prstGeom>
            <a:solidFill>
              <a:srgbClr val="365F9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 name="Google Shape;172;p10"/>
            <p:cNvSpPr txBox="1"/>
            <p:nvPr/>
          </p:nvSpPr>
          <p:spPr>
            <a:xfrm>
              <a:off x="2560319" y="2003400"/>
              <a:ext cx="5440680" cy="336600"/>
            </a:xfrm>
            <a:prstGeom prst="rect">
              <a:avLst/>
            </a:prstGeom>
            <a:noFill/>
            <a:ln>
              <a:noFill/>
            </a:ln>
          </p:spPr>
          <p:txBody>
            <a:bodyPr spcFirstLastPara="1" wrap="square" lIns="60950" tIns="60950" rIns="60950" bIns="60950" anchor="ctr" anchorCtr="0">
              <a:noAutofit/>
            </a:bodyPr>
            <a:lstStyle/>
            <a:p>
              <a:pPr marL="171450" marR="0" lvl="1" indent="-171450" algn="l" rtl="0">
                <a:lnSpc>
                  <a:spcPct val="90000"/>
                </a:lnSpc>
                <a:spcBef>
                  <a:spcPts val="0"/>
                </a:spcBef>
                <a:spcAft>
                  <a:spcPts val="0"/>
                </a:spcAft>
                <a:buClr>
                  <a:schemeClr val="lt1"/>
                </a:buClr>
                <a:buSzPts val="1600"/>
                <a:buFont typeface="Arial"/>
                <a:buChar char="•"/>
              </a:pPr>
              <a:r>
                <a:rPr lang="en-US" sz="1600" b="0" i="0" u="none" strike="noStrike" cap="none">
                  <a:solidFill>
                    <a:schemeClr val="lt1"/>
                  </a:solidFill>
                  <a:latin typeface="Arial"/>
                  <a:ea typeface="Arial"/>
                  <a:cs typeface="Arial"/>
                  <a:sym typeface="Arial"/>
                </a:rPr>
                <a:t>fat</a:t>
              </a:r>
              <a:endParaRPr sz="1400" b="0" i="0" u="none" strike="noStrike" cap="none">
                <a:solidFill>
                  <a:srgbClr val="000000"/>
                </a:solidFill>
                <a:latin typeface="Arial"/>
                <a:ea typeface="Arial"/>
                <a:cs typeface="Arial"/>
                <a:sym typeface="Arial"/>
              </a:endParaRPr>
            </a:p>
          </p:txBody>
        </p:sp>
        <p:sp>
          <p:nvSpPr>
            <p:cNvPr id="173" name="Google Shape;173;p10"/>
            <p:cNvSpPr/>
            <p:nvPr/>
          </p:nvSpPr>
          <p:spPr>
            <a:xfrm>
              <a:off x="0" y="2407500"/>
              <a:ext cx="2000250" cy="316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 name="Google Shape;174;p10"/>
            <p:cNvSpPr txBox="1"/>
            <p:nvPr/>
          </p:nvSpPr>
          <p:spPr>
            <a:xfrm>
              <a:off x="0" y="2407500"/>
              <a:ext cx="2000250" cy="316800"/>
            </a:xfrm>
            <a:prstGeom prst="rect">
              <a:avLst/>
            </a:prstGeom>
            <a:noFill/>
            <a:ln>
              <a:noFill/>
            </a:ln>
          </p:spPr>
          <p:txBody>
            <a:bodyPr spcFirstLastPara="1" wrap="square" lIns="113775" tIns="40625" rIns="113775" bIns="40625" anchor="ctr" anchorCtr="0">
              <a:noAutofit/>
            </a:bodyPr>
            <a:lstStyle/>
            <a:p>
              <a:pPr marL="0" marR="0" lvl="0" indent="0" algn="r" rtl="0">
                <a:lnSpc>
                  <a:spcPct val="90000"/>
                </a:lnSpc>
                <a:spcBef>
                  <a:spcPts val="0"/>
                </a:spcBef>
                <a:spcAft>
                  <a:spcPts val="0"/>
                </a:spcAft>
                <a:buClr>
                  <a:schemeClr val="dk1"/>
                </a:buClr>
                <a:buSzPts val="1600"/>
                <a:buFont typeface="Arial"/>
                <a:buNone/>
              </a:pPr>
              <a:r>
                <a:rPr lang="en-US" sz="1600" b="0" i="0" u="none" strike="noStrike" cap="none">
                  <a:solidFill>
                    <a:schemeClr val="dk1"/>
                  </a:solidFill>
                  <a:latin typeface="Arial"/>
                  <a:ea typeface="Arial"/>
                  <a:cs typeface="Arial"/>
                  <a:sym typeface="Arial"/>
                </a:rPr>
                <a:t>lympho-</a:t>
              </a:r>
              <a:endParaRPr sz="1400" b="0" i="0" u="none" strike="noStrike" cap="none">
                <a:solidFill>
                  <a:srgbClr val="000000"/>
                </a:solidFill>
                <a:latin typeface="Arial"/>
                <a:ea typeface="Arial"/>
                <a:cs typeface="Arial"/>
                <a:sym typeface="Arial"/>
              </a:endParaRPr>
            </a:p>
          </p:txBody>
        </p:sp>
        <p:sp>
          <p:nvSpPr>
            <p:cNvPr id="175" name="Google Shape;175;p10"/>
            <p:cNvSpPr/>
            <p:nvPr/>
          </p:nvSpPr>
          <p:spPr>
            <a:xfrm>
              <a:off x="2000249" y="2397600"/>
              <a:ext cx="400050" cy="336600"/>
            </a:xfrm>
            <a:prstGeom prst="leftBrace">
              <a:avLst>
                <a:gd name="adj1" fmla="val 35000"/>
                <a:gd name="adj2" fmla="val 50000"/>
              </a:avLst>
            </a:prstGeom>
            <a:noFill/>
            <a:ln w="25400" cap="flat" cmpd="sng">
              <a:solidFill>
                <a:srgbClr val="93B1B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 name="Google Shape;176;p10"/>
            <p:cNvSpPr/>
            <p:nvPr/>
          </p:nvSpPr>
          <p:spPr>
            <a:xfrm>
              <a:off x="2560319" y="2397600"/>
              <a:ext cx="5440680" cy="336600"/>
            </a:xfrm>
            <a:prstGeom prst="rect">
              <a:avLst/>
            </a:prstGeom>
            <a:solidFill>
              <a:srgbClr val="365F9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 name="Google Shape;177;p10"/>
            <p:cNvSpPr txBox="1"/>
            <p:nvPr/>
          </p:nvSpPr>
          <p:spPr>
            <a:xfrm>
              <a:off x="2560319" y="2397600"/>
              <a:ext cx="5440680" cy="336600"/>
            </a:xfrm>
            <a:prstGeom prst="rect">
              <a:avLst/>
            </a:prstGeom>
            <a:noFill/>
            <a:ln>
              <a:noFill/>
            </a:ln>
          </p:spPr>
          <p:txBody>
            <a:bodyPr spcFirstLastPara="1" wrap="square" lIns="60950" tIns="60950" rIns="60950" bIns="60950" anchor="ctr" anchorCtr="0">
              <a:noAutofit/>
            </a:bodyPr>
            <a:lstStyle/>
            <a:p>
              <a:pPr marL="171450" marR="0" lvl="1" indent="-171450" algn="l" rtl="0">
                <a:lnSpc>
                  <a:spcPct val="90000"/>
                </a:lnSpc>
                <a:spcBef>
                  <a:spcPts val="0"/>
                </a:spcBef>
                <a:spcAft>
                  <a:spcPts val="0"/>
                </a:spcAft>
                <a:buClr>
                  <a:schemeClr val="lt1"/>
                </a:buClr>
                <a:buSzPts val="1600"/>
                <a:buFont typeface="Arial"/>
                <a:buChar char="•"/>
              </a:pPr>
              <a:r>
                <a:rPr lang="en-US" sz="1600" b="0" i="0" u="none" strike="noStrike" cap="none">
                  <a:solidFill>
                    <a:schemeClr val="lt1"/>
                  </a:solidFill>
                  <a:latin typeface="Arial"/>
                  <a:ea typeface="Arial"/>
                  <a:cs typeface="Arial"/>
                  <a:sym typeface="Arial"/>
                </a:rPr>
                <a:t>lymphocyte</a:t>
              </a:r>
              <a:endParaRPr sz="1400" b="0" i="0" u="none" strike="noStrike" cap="none">
                <a:solidFill>
                  <a:srgbClr val="000000"/>
                </a:solidFill>
                <a:latin typeface="Arial"/>
                <a:ea typeface="Arial"/>
                <a:cs typeface="Arial"/>
                <a:sym typeface="Arial"/>
              </a:endParaRPr>
            </a:p>
          </p:txBody>
        </p:sp>
        <p:sp>
          <p:nvSpPr>
            <p:cNvPr id="178" name="Google Shape;178;p10"/>
            <p:cNvSpPr/>
            <p:nvPr/>
          </p:nvSpPr>
          <p:spPr>
            <a:xfrm>
              <a:off x="0" y="2801700"/>
              <a:ext cx="2000250" cy="316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 name="Google Shape;179;p10"/>
            <p:cNvSpPr txBox="1"/>
            <p:nvPr/>
          </p:nvSpPr>
          <p:spPr>
            <a:xfrm>
              <a:off x="0" y="2801700"/>
              <a:ext cx="2000250" cy="316800"/>
            </a:xfrm>
            <a:prstGeom prst="rect">
              <a:avLst/>
            </a:prstGeom>
            <a:noFill/>
            <a:ln>
              <a:noFill/>
            </a:ln>
          </p:spPr>
          <p:txBody>
            <a:bodyPr spcFirstLastPara="1" wrap="square" lIns="113775" tIns="40625" rIns="113775" bIns="40625" anchor="ctr" anchorCtr="0">
              <a:noAutofit/>
            </a:bodyPr>
            <a:lstStyle/>
            <a:p>
              <a:pPr marL="0" marR="0" lvl="0" indent="0" algn="r" rtl="0">
                <a:lnSpc>
                  <a:spcPct val="90000"/>
                </a:lnSpc>
                <a:spcBef>
                  <a:spcPts val="0"/>
                </a:spcBef>
                <a:spcAft>
                  <a:spcPts val="0"/>
                </a:spcAft>
                <a:buClr>
                  <a:schemeClr val="dk1"/>
                </a:buClr>
                <a:buSzPts val="1600"/>
                <a:buFont typeface="Arial"/>
                <a:buNone/>
              </a:pPr>
              <a:r>
                <a:rPr lang="en-US" sz="1600" b="0" i="0" u="none" strike="noStrike" cap="none">
                  <a:solidFill>
                    <a:schemeClr val="dk1"/>
                  </a:solidFill>
                  <a:latin typeface="Arial"/>
                  <a:ea typeface="Arial"/>
                  <a:cs typeface="Arial"/>
                  <a:sym typeface="Arial"/>
                </a:rPr>
                <a:t>melano-</a:t>
              </a:r>
              <a:endParaRPr sz="1400" b="0" i="0" u="none" strike="noStrike" cap="none">
                <a:solidFill>
                  <a:srgbClr val="000000"/>
                </a:solidFill>
                <a:latin typeface="Arial"/>
                <a:ea typeface="Arial"/>
                <a:cs typeface="Arial"/>
                <a:sym typeface="Arial"/>
              </a:endParaRPr>
            </a:p>
          </p:txBody>
        </p:sp>
        <p:sp>
          <p:nvSpPr>
            <p:cNvPr id="180" name="Google Shape;180;p10"/>
            <p:cNvSpPr/>
            <p:nvPr/>
          </p:nvSpPr>
          <p:spPr>
            <a:xfrm>
              <a:off x="2000249" y="2791800"/>
              <a:ext cx="400050" cy="336600"/>
            </a:xfrm>
            <a:prstGeom prst="leftBrace">
              <a:avLst>
                <a:gd name="adj1" fmla="val 35000"/>
                <a:gd name="adj2" fmla="val 50000"/>
              </a:avLst>
            </a:prstGeom>
            <a:noFill/>
            <a:ln w="25400" cap="flat" cmpd="sng">
              <a:solidFill>
                <a:srgbClr val="93B1B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 name="Google Shape;181;p10"/>
            <p:cNvSpPr/>
            <p:nvPr/>
          </p:nvSpPr>
          <p:spPr>
            <a:xfrm>
              <a:off x="2560319" y="2791800"/>
              <a:ext cx="5440680" cy="336600"/>
            </a:xfrm>
            <a:prstGeom prst="rect">
              <a:avLst/>
            </a:prstGeom>
            <a:solidFill>
              <a:srgbClr val="365F9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 name="Google Shape;182;p10"/>
            <p:cNvSpPr txBox="1"/>
            <p:nvPr/>
          </p:nvSpPr>
          <p:spPr>
            <a:xfrm>
              <a:off x="2560319" y="2791800"/>
              <a:ext cx="5440680" cy="336600"/>
            </a:xfrm>
            <a:prstGeom prst="rect">
              <a:avLst/>
            </a:prstGeom>
            <a:noFill/>
            <a:ln>
              <a:noFill/>
            </a:ln>
          </p:spPr>
          <p:txBody>
            <a:bodyPr spcFirstLastPara="1" wrap="square" lIns="60950" tIns="60950" rIns="60950" bIns="60950" anchor="ctr" anchorCtr="0">
              <a:noAutofit/>
            </a:bodyPr>
            <a:lstStyle/>
            <a:p>
              <a:pPr marL="171450" marR="0" lvl="1" indent="-171450" algn="l" rtl="0">
                <a:lnSpc>
                  <a:spcPct val="90000"/>
                </a:lnSpc>
                <a:spcBef>
                  <a:spcPts val="0"/>
                </a:spcBef>
                <a:spcAft>
                  <a:spcPts val="0"/>
                </a:spcAft>
                <a:buClr>
                  <a:schemeClr val="lt1"/>
                </a:buClr>
                <a:buSzPts val="1600"/>
                <a:buFont typeface="Arial"/>
                <a:buChar char="•"/>
              </a:pPr>
              <a:r>
                <a:rPr lang="en-US" sz="1600" b="0" i="0" u="none" strike="noStrike" cap="none">
                  <a:solidFill>
                    <a:schemeClr val="lt1"/>
                  </a:solidFill>
                  <a:latin typeface="Arial"/>
                  <a:ea typeface="Arial"/>
                  <a:cs typeface="Arial"/>
                  <a:sym typeface="Arial"/>
                </a:rPr>
                <a:t>pigment cell</a:t>
              </a:r>
              <a:endParaRPr sz="1400" b="0" i="0" u="none" strike="noStrike" cap="none">
                <a:solidFill>
                  <a:srgbClr val="000000"/>
                </a:solidFill>
                <a:latin typeface="Arial"/>
                <a:ea typeface="Arial"/>
                <a:cs typeface="Arial"/>
                <a:sym typeface="Arial"/>
              </a:endParaRPr>
            </a:p>
          </p:txBody>
        </p:sp>
        <p:sp>
          <p:nvSpPr>
            <p:cNvPr id="183" name="Google Shape;183;p10"/>
            <p:cNvSpPr/>
            <p:nvPr/>
          </p:nvSpPr>
          <p:spPr>
            <a:xfrm>
              <a:off x="0" y="3195900"/>
              <a:ext cx="2000250" cy="316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 name="Google Shape;184;p10"/>
            <p:cNvSpPr txBox="1"/>
            <p:nvPr/>
          </p:nvSpPr>
          <p:spPr>
            <a:xfrm>
              <a:off x="0" y="3195900"/>
              <a:ext cx="2000250" cy="316800"/>
            </a:xfrm>
            <a:prstGeom prst="rect">
              <a:avLst/>
            </a:prstGeom>
            <a:noFill/>
            <a:ln>
              <a:noFill/>
            </a:ln>
          </p:spPr>
          <p:txBody>
            <a:bodyPr spcFirstLastPara="1" wrap="square" lIns="113775" tIns="40625" rIns="113775" bIns="40625" anchor="ctr" anchorCtr="0">
              <a:noAutofit/>
            </a:bodyPr>
            <a:lstStyle/>
            <a:p>
              <a:pPr marL="0" marR="0" lvl="0" indent="0" algn="r" rtl="0">
                <a:lnSpc>
                  <a:spcPct val="90000"/>
                </a:lnSpc>
                <a:spcBef>
                  <a:spcPts val="0"/>
                </a:spcBef>
                <a:spcAft>
                  <a:spcPts val="0"/>
                </a:spcAft>
                <a:buClr>
                  <a:schemeClr val="dk1"/>
                </a:buClr>
                <a:buSzPts val="1600"/>
                <a:buFont typeface="Arial"/>
                <a:buNone/>
              </a:pPr>
              <a:r>
                <a:rPr lang="en-US" sz="1600" b="0" i="0" u="none" strike="noStrike" cap="none">
                  <a:solidFill>
                    <a:schemeClr val="dk1"/>
                  </a:solidFill>
                  <a:latin typeface="Arial"/>
                  <a:ea typeface="Arial"/>
                  <a:cs typeface="Arial"/>
                  <a:sym typeface="Arial"/>
                </a:rPr>
                <a:t>myelo-</a:t>
              </a:r>
              <a:endParaRPr sz="1400" b="0" i="0" u="none" strike="noStrike" cap="none">
                <a:solidFill>
                  <a:srgbClr val="000000"/>
                </a:solidFill>
                <a:latin typeface="Arial"/>
                <a:ea typeface="Arial"/>
                <a:cs typeface="Arial"/>
                <a:sym typeface="Arial"/>
              </a:endParaRPr>
            </a:p>
          </p:txBody>
        </p:sp>
        <p:sp>
          <p:nvSpPr>
            <p:cNvPr id="185" name="Google Shape;185;p10"/>
            <p:cNvSpPr/>
            <p:nvPr/>
          </p:nvSpPr>
          <p:spPr>
            <a:xfrm>
              <a:off x="2000249" y="3186000"/>
              <a:ext cx="400050" cy="336600"/>
            </a:xfrm>
            <a:prstGeom prst="leftBrace">
              <a:avLst>
                <a:gd name="adj1" fmla="val 35000"/>
                <a:gd name="adj2" fmla="val 50000"/>
              </a:avLst>
            </a:prstGeom>
            <a:noFill/>
            <a:ln w="25400" cap="flat" cmpd="sng">
              <a:solidFill>
                <a:srgbClr val="93B1B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 name="Google Shape;186;p10"/>
            <p:cNvSpPr/>
            <p:nvPr/>
          </p:nvSpPr>
          <p:spPr>
            <a:xfrm>
              <a:off x="2560319" y="3186000"/>
              <a:ext cx="5440680" cy="336600"/>
            </a:xfrm>
            <a:prstGeom prst="rect">
              <a:avLst/>
            </a:prstGeom>
            <a:solidFill>
              <a:srgbClr val="365F9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 name="Google Shape;187;p10"/>
            <p:cNvSpPr txBox="1"/>
            <p:nvPr/>
          </p:nvSpPr>
          <p:spPr>
            <a:xfrm>
              <a:off x="2560319" y="3186000"/>
              <a:ext cx="5440680" cy="336600"/>
            </a:xfrm>
            <a:prstGeom prst="rect">
              <a:avLst/>
            </a:prstGeom>
            <a:noFill/>
            <a:ln>
              <a:noFill/>
            </a:ln>
          </p:spPr>
          <p:txBody>
            <a:bodyPr spcFirstLastPara="1" wrap="square" lIns="60950" tIns="60950" rIns="60950" bIns="60950" anchor="ctr" anchorCtr="0">
              <a:noAutofit/>
            </a:bodyPr>
            <a:lstStyle/>
            <a:p>
              <a:pPr marL="171450" marR="0" lvl="1" indent="-171450" algn="l" rtl="0">
                <a:lnSpc>
                  <a:spcPct val="90000"/>
                </a:lnSpc>
                <a:spcBef>
                  <a:spcPts val="0"/>
                </a:spcBef>
                <a:spcAft>
                  <a:spcPts val="0"/>
                </a:spcAft>
                <a:buClr>
                  <a:schemeClr val="lt1"/>
                </a:buClr>
                <a:buSzPts val="1600"/>
                <a:buFont typeface="Arial"/>
                <a:buChar char="•"/>
              </a:pPr>
              <a:r>
                <a:rPr lang="en-US" sz="1600" b="0" i="0" u="none" strike="noStrike" cap="none">
                  <a:solidFill>
                    <a:schemeClr val="lt1"/>
                  </a:solidFill>
                  <a:latin typeface="Arial"/>
                  <a:ea typeface="Arial"/>
                  <a:cs typeface="Arial"/>
                  <a:sym typeface="Arial"/>
                </a:rPr>
                <a:t>bone marrow</a:t>
              </a:r>
              <a:endParaRPr sz="1400" b="0" i="0" u="none" strike="noStrike" cap="none">
                <a:solidFill>
                  <a:srgbClr val="000000"/>
                </a:solidFill>
                <a:latin typeface="Arial"/>
                <a:ea typeface="Arial"/>
                <a:cs typeface="Arial"/>
                <a:sym typeface="Arial"/>
              </a:endParaRPr>
            </a:p>
          </p:txBody>
        </p:sp>
        <p:sp>
          <p:nvSpPr>
            <p:cNvPr id="188" name="Google Shape;188;p10"/>
            <p:cNvSpPr/>
            <p:nvPr/>
          </p:nvSpPr>
          <p:spPr>
            <a:xfrm>
              <a:off x="0" y="3590100"/>
              <a:ext cx="2000250" cy="316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 name="Google Shape;189;p10"/>
            <p:cNvSpPr txBox="1"/>
            <p:nvPr/>
          </p:nvSpPr>
          <p:spPr>
            <a:xfrm>
              <a:off x="0" y="3590100"/>
              <a:ext cx="2000250" cy="316800"/>
            </a:xfrm>
            <a:prstGeom prst="rect">
              <a:avLst/>
            </a:prstGeom>
            <a:noFill/>
            <a:ln>
              <a:noFill/>
            </a:ln>
          </p:spPr>
          <p:txBody>
            <a:bodyPr spcFirstLastPara="1" wrap="square" lIns="113775" tIns="40625" rIns="113775" bIns="40625" anchor="ctr" anchorCtr="0">
              <a:noAutofit/>
            </a:bodyPr>
            <a:lstStyle/>
            <a:p>
              <a:pPr marL="0" marR="0" lvl="0" indent="0" algn="r" rtl="0">
                <a:lnSpc>
                  <a:spcPct val="90000"/>
                </a:lnSpc>
                <a:spcBef>
                  <a:spcPts val="0"/>
                </a:spcBef>
                <a:spcAft>
                  <a:spcPts val="0"/>
                </a:spcAft>
                <a:buClr>
                  <a:schemeClr val="dk1"/>
                </a:buClr>
                <a:buSzPts val="1600"/>
                <a:buFont typeface="Arial"/>
                <a:buNone/>
              </a:pPr>
              <a:r>
                <a:rPr lang="en-US" sz="1600" b="0" i="0" u="none" strike="noStrike" cap="none">
                  <a:solidFill>
                    <a:schemeClr val="dk1"/>
                  </a:solidFill>
                  <a:latin typeface="Arial"/>
                  <a:ea typeface="Arial"/>
                  <a:cs typeface="Arial"/>
                  <a:sym typeface="Arial"/>
                </a:rPr>
                <a:t>myo-</a:t>
              </a:r>
              <a:endParaRPr sz="1400" b="0" i="0" u="none" strike="noStrike" cap="none">
                <a:solidFill>
                  <a:srgbClr val="000000"/>
                </a:solidFill>
                <a:latin typeface="Arial"/>
                <a:ea typeface="Arial"/>
                <a:cs typeface="Arial"/>
                <a:sym typeface="Arial"/>
              </a:endParaRPr>
            </a:p>
          </p:txBody>
        </p:sp>
        <p:sp>
          <p:nvSpPr>
            <p:cNvPr id="190" name="Google Shape;190;p10"/>
            <p:cNvSpPr/>
            <p:nvPr/>
          </p:nvSpPr>
          <p:spPr>
            <a:xfrm>
              <a:off x="2000249" y="3580199"/>
              <a:ext cx="400050" cy="336600"/>
            </a:xfrm>
            <a:prstGeom prst="leftBrace">
              <a:avLst>
                <a:gd name="adj1" fmla="val 35000"/>
                <a:gd name="adj2" fmla="val 50000"/>
              </a:avLst>
            </a:prstGeom>
            <a:noFill/>
            <a:ln w="25400" cap="flat" cmpd="sng">
              <a:solidFill>
                <a:srgbClr val="93B1B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 name="Google Shape;191;p10"/>
            <p:cNvSpPr/>
            <p:nvPr/>
          </p:nvSpPr>
          <p:spPr>
            <a:xfrm>
              <a:off x="2560319" y="3580199"/>
              <a:ext cx="5440680" cy="336600"/>
            </a:xfrm>
            <a:prstGeom prst="rect">
              <a:avLst/>
            </a:prstGeom>
            <a:solidFill>
              <a:srgbClr val="365F9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 name="Google Shape;192;p10"/>
            <p:cNvSpPr txBox="1"/>
            <p:nvPr/>
          </p:nvSpPr>
          <p:spPr>
            <a:xfrm>
              <a:off x="2560319" y="3580199"/>
              <a:ext cx="5440680" cy="336600"/>
            </a:xfrm>
            <a:prstGeom prst="rect">
              <a:avLst/>
            </a:prstGeom>
            <a:noFill/>
            <a:ln>
              <a:noFill/>
            </a:ln>
          </p:spPr>
          <p:txBody>
            <a:bodyPr spcFirstLastPara="1" wrap="square" lIns="60950" tIns="60950" rIns="60950" bIns="60950" anchor="ctr" anchorCtr="0">
              <a:noAutofit/>
            </a:bodyPr>
            <a:lstStyle/>
            <a:p>
              <a:pPr marL="171450" marR="0" lvl="1" indent="-171450" algn="l" rtl="0">
                <a:lnSpc>
                  <a:spcPct val="90000"/>
                </a:lnSpc>
                <a:spcBef>
                  <a:spcPts val="0"/>
                </a:spcBef>
                <a:spcAft>
                  <a:spcPts val="0"/>
                </a:spcAft>
                <a:buClr>
                  <a:schemeClr val="lt1"/>
                </a:buClr>
                <a:buSzPts val="1600"/>
                <a:buFont typeface="Arial"/>
                <a:buChar char="•"/>
              </a:pPr>
              <a:r>
                <a:rPr lang="en-US" sz="1600" b="0" i="0" u="none" strike="noStrike" cap="none">
                  <a:solidFill>
                    <a:schemeClr val="lt1"/>
                  </a:solidFill>
                  <a:latin typeface="Arial"/>
                  <a:ea typeface="Arial"/>
                  <a:cs typeface="Arial"/>
                  <a:sym typeface="Arial"/>
                </a:rPr>
                <a:t>muscle</a:t>
              </a:r>
              <a:endParaRPr sz="1400" b="0" i="0" u="none" strike="noStrike" cap="none">
                <a:solidFill>
                  <a:srgbClr val="000000"/>
                </a:solidFill>
                <a:latin typeface="Arial"/>
                <a:ea typeface="Arial"/>
                <a:cs typeface="Arial"/>
                <a:sym typeface="Arial"/>
              </a:endParaRPr>
            </a:p>
          </p:txBody>
        </p:sp>
        <p:sp>
          <p:nvSpPr>
            <p:cNvPr id="193" name="Google Shape;193;p10"/>
            <p:cNvSpPr/>
            <p:nvPr/>
          </p:nvSpPr>
          <p:spPr>
            <a:xfrm>
              <a:off x="0" y="3984299"/>
              <a:ext cx="2000250" cy="316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 name="Google Shape;194;p10"/>
            <p:cNvSpPr txBox="1"/>
            <p:nvPr/>
          </p:nvSpPr>
          <p:spPr>
            <a:xfrm>
              <a:off x="0" y="3984299"/>
              <a:ext cx="2000250" cy="316800"/>
            </a:xfrm>
            <a:prstGeom prst="rect">
              <a:avLst/>
            </a:prstGeom>
            <a:noFill/>
            <a:ln>
              <a:noFill/>
            </a:ln>
          </p:spPr>
          <p:txBody>
            <a:bodyPr spcFirstLastPara="1" wrap="square" lIns="113775" tIns="40625" rIns="113775" bIns="40625" anchor="ctr" anchorCtr="0">
              <a:noAutofit/>
            </a:bodyPr>
            <a:lstStyle/>
            <a:p>
              <a:pPr marL="0" marR="0" lvl="0" indent="0" algn="r" rtl="0">
                <a:lnSpc>
                  <a:spcPct val="90000"/>
                </a:lnSpc>
                <a:spcBef>
                  <a:spcPts val="0"/>
                </a:spcBef>
                <a:spcAft>
                  <a:spcPts val="0"/>
                </a:spcAft>
                <a:buClr>
                  <a:schemeClr val="dk1"/>
                </a:buClr>
                <a:buSzPts val="1600"/>
                <a:buFont typeface="Arial"/>
                <a:buNone/>
              </a:pPr>
              <a:r>
                <a:rPr lang="en-US" sz="1600">
                  <a:solidFill>
                    <a:schemeClr val="dk1"/>
                  </a:solidFill>
                </a:rPr>
                <a:t>nephro</a:t>
              </a:r>
              <a:r>
                <a:rPr lang="en-US" sz="1600" b="0" i="0" u="none" strike="noStrike" cap="none">
                  <a:solidFill>
                    <a:schemeClr val="dk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195" name="Google Shape;195;p10"/>
            <p:cNvSpPr/>
            <p:nvPr/>
          </p:nvSpPr>
          <p:spPr>
            <a:xfrm>
              <a:off x="2000249" y="3974399"/>
              <a:ext cx="400050" cy="336600"/>
            </a:xfrm>
            <a:prstGeom prst="leftBrace">
              <a:avLst>
                <a:gd name="adj1" fmla="val 35000"/>
                <a:gd name="adj2" fmla="val 50000"/>
              </a:avLst>
            </a:prstGeom>
            <a:noFill/>
            <a:ln w="25400" cap="flat" cmpd="sng">
              <a:solidFill>
                <a:srgbClr val="93B1B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 name="Google Shape;196;p10"/>
            <p:cNvSpPr/>
            <p:nvPr/>
          </p:nvSpPr>
          <p:spPr>
            <a:xfrm>
              <a:off x="2560319" y="3974399"/>
              <a:ext cx="5440680" cy="336600"/>
            </a:xfrm>
            <a:prstGeom prst="rect">
              <a:avLst/>
            </a:prstGeom>
            <a:solidFill>
              <a:srgbClr val="365F9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 name="Google Shape;197;p10"/>
            <p:cNvSpPr txBox="1"/>
            <p:nvPr/>
          </p:nvSpPr>
          <p:spPr>
            <a:xfrm>
              <a:off x="2560319" y="3974399"/>
              <a:ext cx="5440680" cy="336600"/>
            </a:xfrm>
            <a:prstGeom prst="rect">
              <a:avLst/>
            </a:prstGeom>
            <a:noFill/>
            <a:ln>
              <a:noFill/>
            </a:ln>
          </p:spPr>
          <p:txBody>
            <a:bodyPr spcFirstLastPara="1" wrap="square" lIns="60950" tIns="60950" rIns="60950" bIns="60950" anchor="ctr" anchorCtr="0">
              <a:noAutofit/>
            </a:bodyPr>
            <a:lstStyle/>
            <a:p>
              <a:pPr marL="171450" marR="0" lvl="1" indent="-171450" algn="l" rtl="0">
                <a:lnSpc>
                  <a:spcPct val="90000"/>
                </a:lnSpc>
                <a:spcBef>
                  <a:spcPts val="0"/>
                </a:spcBef>
                <a:spcAft>
                  <a:spcPts val="0"/>
                </a:spcAft>
                <a:buClr>
                  <a:schemeClr val="lt1"/>
                </a:buClr>
                <a:buSzPts val="1600"/>
                <a:buFont typeface="Arial"/>
                <a:buChar char="•"/>
              </a:pPr>
              <a:r>
                <a:rPr lang="en-US" sz="1600">
                  <a:solidFill>
                    <a:schemeClr val="lt1"/>
                  </a:solidFill>
                </a:rPr>
                <a:t>kidney</a:t>
              </a:r>
              <a:endParaRPr sz="1400" b="0" i="0" u="none" strike="noStrike" cap="none">
                <a:solidFill>
                  <a:srgbClr val="000000"/>
                </a:solidFill>
                <a:latin typeface="Arial"/>
                <a:ea typeface="Arial"/>
                <a:cs typeface="Arial"/>
                <a:sym typeface="Arial"/>
              </a:endParaRPr>
            </a:p>
          </p:txBody>
        </p:sp>
      </p:grpSp>
      <p:grpSp>
        <p:nvGrpSpPr>
          <p:cNvPr id="198" name="Google Shape;198;p10"/>
          <p:cNvGrpSpPr/>
          <p:nvPr/>
        </p:nvGrpSpPr>
        <p:grpSpPr>
          <a:xfrm>
            <a:off x="495238" y="5012837"/>
            <a:ext cx="8001119" cy="336600"/>
            <a:chOff x="0" y="3974399"/>
            <a:chExt cx="8001119" cy="336600"/>
          </a:xfrm>
        </p:grpSpPr>
        <p:sp>
          <p:nvSpPr>
            <p:cNvPr id="199" name="Google Shape;199;p10"/>
            <p:cNvSpPr txBox="1"/>
            <p:nvPr/>
          </p:nvSpPr>
          <p:spPr>
            <a:xfrm>
              <a:off x="0" y="3984299"/>
              <a:ext cx="2000100" cy="316800"/>
            </a:xfrm>
            <a:prstGeom prst="rect">
              <a:avLst/>
            </a:prstGeom>
            <a:noFill/>
            <a:ln>
              <a:noFill/>
            </a:ln>
          </p:spPr>
          <p:txBody>
            <a:bodyPr spcFirstLastPara="1" wrap="square" lIns="113775" tIns="40625" rIns="113775" bIns="40625" anchor="ctr" anchorCtr="0">
              <a:noAutofit/>
            </a:bodyPr>
            <a:lstStyle/>
            <a:p>
              <a:pPr marL="0" marR="0" lvl="0" indent="0" algn="r" rtl="0">
                <a:lnSpc>
                  <a:spcPct val="90000"/>
                </a:lnSpc>
                <a:spcBef>
                  <a:spcPts val="0"/>
                </a:spcBef>
                <a:spcAft>
                  <a:spcPts val="0"/>
                </a:spcAft>
                <a:buClr>
                  <a:schemeClr val="dk1"/>
                </a:buClr>
                <a:buSzPts val="1600"/>
                <a:buFont typeface="Arial"/>
                <a:buNone/>
              </a:pPr>
              <a:r>
                <a:rPr lang="en-US" sz="1600">
                  <a:solidFill>
                    <a:schemeClr val="dk1"/>
                  </a:solidFill>
                </a:rPr>
                <a:t>osteo-</a:t>
              </a:r>
              <a:endParaRPr sz="1400" b="0" i="0" u="none" strike="noStrike" cap="none">
                <a:solidFill>
                  <a:srgbClr val="000000"/>
                </a:solidFill>
                <a:latin typeface="Arial"/>
                <a:ea typeface="Arial"/>
                <a:cs typeface="Arial"/>
                <a:sym typeface="Arial"/>
              </a:endParaRPr>
            </a:p>
          </p:txBody>
        </p:sp>
        <p:sp>
          <p:nvSpPr>
            <p:cNvPr id="200" name="Google Shape;200;p10"/>
            <p:cNvSpPr/>
            <p:nvPr/>
          </p:nvSpPr>
          <p:spPr>
            <a:xfrm>
              <a:off x="2000124" y="3974399"/>
              <a:ext cx="400200" cy="336600"/>
            </a:xfrm>
            <a:prstGeom prst="leftBrace">
              <a:avLst>
                <a:gd name="adj1" fmla="val 35000"/>
                <a:gd name="adj2" fmla="val 50000"/>
              </a:avLst>
            </a:prstGeom>
            <a:noFill/>
            <a:ln w="25400" cap="flat" cmpd="sng">
              <a:solidFill>
                <a:srgbClr val="93B1B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 name="Google Shape;201;p10"/>
            <p:cNvSpPr txBox="1"/>
            <p:nvPr/>
          </p:nvSpPr>
          <p:spPr>
            <a:xfrm>
              <a:off x="2560319" y="3974399"/>
              <a:ext cx="5440800" cy="336600"/>
            </a:xfrm>
            <a:prstGeom prst="rect">
              <a:avLst/>
            </a:prstGeom>
            <a:noFill/>
            <a:ln>
              <a:noFill/>
            </a:ln>
          </p:spPr>
          <p:txBody>
            <a:bodyPr spcFirstLastPara="1" wrap="square" lIns="60950" tIns="60950" rIns="60950" bIns="60950" anchor="ctr" anchorCtr="0">
              <a:noAutofit/>
            </a:bodyPr>
            <a:lstStyle/>
            <a:p>
              <a:pPr marL="171450" marR="0" lvl="1" indent="-171450" algn="l" rtl="0">
                <a:lnSpc>
                  <a:spcPct val="90000"/>
                </a:lnSpc>
                <a:spcBef>
                  <a:spcPts val="0"/>
                </a:spcBef>
                <a:spcAft>
                  <a:spcPts val="0"/>
                </a:spcAft>
                <a:buClr>
                  <a:schemeClr val="lt1"/>
                </a:buClr>
                <a:buSzPts val="1600"/>
                <a:buFont typeface="Arial"/>
                <a:buChar char="•"/>
              </a:pPr>
              <a:r>
                <a:rPr lang="en-US" sz="1600" b="0" i="0" u="none" strike="noStrike" cap="none">
                  <a:solidFill>
                    <a:schemeClr val="lt1"/>
                  </a:solidFill>
                  <a:latin typeface="Arial"/>
                  <a:ea typeface="Arial"/>
                  <a:cs typeface="Arial"/>
                  <a:sym typeface="Arial"/>
                </a:rPr>
                <a:t>Bone</a:t>
              </a:r>
              <a:endParaRPr sz="1400" b="0" i="0" u="none" strike="noStrike" cap="none">
                <a:solidFill>
                  <a:srgbClr val="000000"/>
                </a:solidFill>
                <a:latin typeface="Arial"/>
                <a:ea typeface="Arial"/>
                <a:cs typeface="Arial"/>
                <a:sym typeface="Arial"/>
              </a:endParaRPr>
            </a:p>
          </p:txBody>
        </p:sp>
      </p:grpSp>
      <p:sp>
        <p:nvSpPr>
          <p:cNvPr id="202" name="Google Shape;202;p10"/>
          <p:cNvSpPr txBox="1"/>
          <p:nvPr/>
        </p:nvSpPr>
        <p:spPr>
          <a:xfrm>
            <a:off x="3017394" y="5012837"/>
            <a:ext cx="5440800" cy="336600"/>
          </a:xfrm>
          <a:prstGeom prst="rect">
            <a:avLst/>
          </a:prstGeom>
          <a:solidFill>
            <a:srgbClr val="365F91"/>
          </a:solidFill>
          <a:ln>
            <a:noFill/>
          </a:ln>
        </p:spPr>
        <p:txBody>
          <a:bodyPr spcFirstLastPara="1" wrap="square" lIns="60950" tIns="60950" rIns="60950" bIns="60950" anchor="ctr" anchorCtr="0">
            <a:noAutofit/>
          </a:bodyPr>
          <a:lstStyle/>
          <a:p>
            <a:pPr marL="171450" marR="0" lvl="1" indent="-171450" algn="l" rtl="0">
              <a:lnSpc>
                <a:spcPct val="90000"/>
              </a:lnSpc>
              <a:spcBef>
                <a:spcPts val="0"/>
              </a:spcBef>
              <a:spcAft>
                <a:spcPts val="0"/>
              </a:spcAft>
              <a:buClr>
                <a:schemeClr val="lt1"/>
              </a:buClr>
              <a:buSzPts val="1600"/>
              <a:buFont typeface="Arial"/>
              <a:buChar char="•"/>
            </a:pPr>
            <a:r>
              <a:rPr lang="en-US" sz="1600">
                <a:solidFill>
                  <a:schemeClr val="lt1"/>
                </a:solidFill>
              </a:rPr>
              <a:t>bone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11"/>
          <p:cNvSpPr txBox="1">
            <a:spLocks noGrp="1"/>
          </p:cNvSpPr>
          <p:nvPr>
            <p:ph type="title"/>
          </p:nvPr>
        </p:nvSpPr>
        <p:spPr>
          <a:xfrm>
            <a:off x="457200" y="304800"/>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r>
              <a:rPr lang="en-US" sz="3600"/>
              <a:t>Invasion and Metastasis</a:t>
            </a:r>
            <a:endParaRPr/>
          </a:p>
        </p:txBody>
      </p:sp>
      <p:pic>
        <p:nvPicPr>
          <p:cNvPr id="209" name="Google Shape;209;p11"/>
          <p:cNvPicPr preferRelativeResize="0"/>
          <p:nvPr/>
        </p:nvPicPr>
        <p:blipFill rotWithShape="1">
          <a:blip r:embed="rId3">
            <a:alphaModFix/>
          </a:blip>
          <a:srcRect/>
          <a:stretch/>
        </p:blipFill>
        <p:spPr>
          <a:xfrm>
            <a:off x="1866900" y="1447800"/>
            <a:ext cx="5410200" cy="3837673"/>
          </a:xfrm>
          <a:prstGeom prst="rect">
            <a:avLst/>
          </a:prstGeom>
          <a:noFill/>
          <a:ln>
            <a:noFill/>
          </a:ln>
        </p:spPr>
      </p:pic>
      <p:sp>
        <p:nvSpPr>
          <p:cNvPr id="210" name="Google Shape;210;p11"/>
          <p:cNvSpPr txBox="1"/>
          <p:nvPr/>
        </p:nvSpPr>
        <p:spPr>
          <a:xfrm>
            <a:off x="5617475" y="5285475"/>
            <a:ext cx="35265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000" b="0" i="1" u="none" strike="noStrike" cap="none">
                <a:solidFill>
                  <a:schemeClr val="lt2"/>
                </a:solidFill>
                <a:latin typeface="Arial"/>
                <a:ea typeface="Arial"/>
                <a:cs typeface="Arial"/>
                <a:sym typeface="Arial"/>
              </a:rPr>
              <a:t>Source: National Cancer Institute What is Cancer?, </a:t>
            </a:r>
            <a:r>
              <a:rPr lang="en-US" sz="1000" i="1">
                <a:solidFill>
                  <a:schemeClr val="lt2"/>
                </a:solidFill>
              </a:rPr>
              <a:t>2021</a:t>
            </a:r>
            <a:endParaRPr sz="1200" b="0" i="0" u="none" strike="noStrike" cap="non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g27825a36d7d_0_1"/>
          <p:cNvSpPr txBox="1">
            <a:spLocks noGrp="1"/>
          </p:cNvSpPr>
          <p:nvPr>
            <p:ph type="title"/>
          </p:nvPr>
        </p:nvSpPr>
        <p:spPr>
          <a:xfrm>
            <a:off x="457200" y="304800"/>
            <a:ext cx="8229600" cy="11430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endParaRPr/>
          </a:p>
        </p:txBody>
      </p:sp>
      <p:sp>
        <p:nvSpPr>
          <p:cNvPr id="217" name="Google Shape;217;g27825a36d7d_0_1"/>
          <p:cNvSpPr txBox="1">
            <a:spLocks noGrp="1"/>
          </p:cNvSpPr>
          <p:nvPr>
            <p:ph type="body" idx="1"/>
          </p:nvPr>
        </p:nvSpPr>
        <p:spPr>
          <a:xfrm>
            <a:off x="457200" y="1600201"/>
            <a:ext cx="8229600" cy="38100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pic>
        <p:nvPicPr>
          <p:cNvPr id="218" name="Google Shape;218;g27825a36d7d_0_1" descr="Many cancer deaths are caused when cancer moves from the original tumor and spreads to other tissues and organs. This is called metastatic cancer. This animation shows how cancer cells travel from the place in the body where they first formed to other parts of the body.&#10;&#10;Learn more at https://www.cancer.gov/types/metastatic-cancer&#10;&#10;Audio described version: https://smartplayer.captionsync.com/play.php?vid=1654703417nciocplopa_8ae610ff103021f4" title="Metastasis: How Cancer Spreads">
            <a:hlinkClick r:id="rId3"/>
          </p:cNvPr>
          <p:cNvPicPr preferRelativeResize="0"/>
          <p:nvPr/>
        </p:nvPicPr>
        <p:blipFill>
          <a:blip r:embed="rId4">
            <a:alphaModFix/>
          </a:blip>
          <a:stretch>
            <a:fillRect/>
          </a:stretch>
        </p:blipFill>
        <p:spPr>
          <a:xfrm>
            <a:off x="228600" y="304800"/>
            <a:ext cx="8686800" cy="4886325"/>
          </a:xfrm>
          <a:prstGeom prst="rect">
            <a:avLst/>
          </a:prstGeom>
          <a:noFill/>
          <a:ln>
            <a:noFill/>
          </a:ln>
        </p:spPr>
      </p:pic>
      <p:sp>
        <p:nvSpPr>
          <p:cNvPr id="219" name="Google Shape;219;g27825a36d7d_0_1"/>
          <p:cNvSpPr txBox="1"/>
          <p:nvPr/>
        </p:nvSpPr>
        <p:spPr>
          <a:xfrm>
            <a:off x="6424975" y="5345975"/>
            <a:ext cx="28797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000" b="0" i="1" u="none" strike="noStrike" cap="none">
                <a:solidFill>
                  <a:schemeClr val="lt2"/>
                </a:solidFill>
                <a:latin typeface="Arial"/>
                <a:ea typeface="Arial"/>
                <a:cs typeface="Arial"/>
                <a:sym typeface="Arial"/>
              </a:rPr>
              <a:t>Source: </a:t>
            </a:r>
            <a:r>
              <a:rPr lang="en-US" sz="1000">
                <a:solidFill>
                  <a:schemeClr val="lt2"/>
                </a:solidFill>
              </a:rPr>
              <a:t>National Cancer Institute, 2017</a:t>
            </a:r>
            <a:endParaRPr sz="1200" b="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8"/>
                                        </p:tgtEl>
                                        <p:attrNameLst>
                                          <p:attrName>style.visibility</p:attrName>
                                        </p:attrNameLst>
                                      </p:cBhvr>
                                      <p:to>
                                        <p:strVal val="visible"/>
                                      </p:to>
                                    </p:set>
                                    <p:animEffect transition="in" filter="fade">
                                      <p:cBhvr>
                                        <p:cTn id="7" dur="1000"/>
                                        <p:tgtEl>
                                          <p:spTgt spid="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12"/>
          <p:cNvSpPr txBox="1">
            <a:spLocks noGrp="1"/>
          </p:cNvSpPr>
          <p:nvPr>
            <p:ph type="title"/>
          </p:nvPr>
        </p:nvSpPr>
        <p:spPr>
          <a:xfrm>
            <a:off x="457200" y="304800"/>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r>
              <a:rPr lang="en-US" sz="3600"/>
              <a:t>Checkpoint</a:t>
            </a:r>
            <a:endParaRPr/>
          </a:p>
        </p:txBody>
      </p:sp>
      <p:sp>
        <p:nvSpPr>
          <p:cNvPr id="226" name="Google Shape;226;p12"/>
          <p:cNvSpPr txBox="1">
            <a:spLocks noGrp="1"/>
          </p:cNvSpPr>
          <p:nvPr>
            <p:ph type="body" idx="1"/>
          </p:nvPr>
        </p:nvSpPr>
        <p:spPr>
          <a:xfrm>
            <a:off x="457200" y="1600201"/>
            <a:ext cx="8229600" cy="38100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00000"/>
              </a:lnSpc>
              <a:spcBef>
                <a:spcPts val="0"/>
              </a:spcBef>
              <a:spcAft>
                <a:spcPts val="0"/>
              </a:spcAft>
              <a:buClr>
                <a:srgbClr val="3F3F3F"/>
              </a:buClr>
              <a:buSzPts val="3000"/>
              <a:buFont typeface="Arial"/>
              <a:buNone/>
            </a:pPr>
            <a:r>
              <a:rPr lang="en-US" sz="3000"/>
              <a:t>What modifiable factors may increase risk for cancer? Choose one:</a:t>
            </a:r>
            <a:endParaRPr/>
          </a:p>
          <a:p>
            <a:pPr marL="1028700" lvl="0" indent="-523875" algn="l" rtl="0">
              <a:lnSpc>
                <a:spcPct val="100000"/>
              </a:lnSpc>
              <a:spcBef>
                <a:spcPts val="1200"/>
              </a:spcBef>
              <a:spcAft>
                <a:spcPts val="0"/>
              </a:spcAft>
              <a:buClr>
                <a:srgbClr val="3F3F3F"/>
              </a:buClr>
              <a:buSzPts val="3000"/>
              <a:buFont typeface="Arial"/>
              <a:buAutoNum type="alphaLcParenR"/>
            </a:pPr>
            <a:r>
              <a:rPr lang="en-US" sz="3000"/>
              <a:t>Tobacco use</a:t>
            </a:r>
            <a:endParaRPr/>
          </a:p>
          <a:p>
            <a:pPr marL="1028700" lvl="0" indent="-523875" algn="l" rtl="0">
              <a:lnSpc>
                <a:spcPct val="100000"/>
              </a:lnSpc>
              <a:spcBef>
                <a:spcPts val="1200"/>
              </a:spcBef>
              <a:spcAft>
                <a:spcPts val="0"/>
              </a:spcAft>
              <a:buClr>
                <a:srgbClr val="3F3F3F"/>
              </a:buClr>
              <a:buSzPts val="3000"/>
              <a:buFont typeface="Arial"/>
              <a:buAutoNum type="alphaLcParenR"/>
            </a:pPr>
            <a:r>
              <a:rPr lang="en-US" sz="3000"/>
              <a:t>Nutrition</a:t>
            </a:r>
            <a:endParaRPr/>
          </a:p>
          <a:p>
            <a:pPr marL="1028700" lvl="0" indent="-523875" algn="l" rtl="0">
              <a:lnSpc>
                <a:spcPct val="100000"/>
              </a:lnSpc>
              <a:spcBef>
                <a:spcPts val="1200"/>
              </a:spcBef>
              <a:spcAft>
                <a:spcPts val="0"/>
              </a:spcAft>
              <a:buClr>
                <a:srgbClr val="3F3F3F"/>
              </a:buClr>
              <a:buSzPts val="3000"/>
              <a:buFont typeface="Arial"/>
              <a:buAutoNum type="alphaLcParenR"/>
            </a:pPr>
            <a:r>
              <a:rPr lang="en-US" sz="3000"/>
              <a:t>Alcohol consumption</a:t>
            </a:r>
            <a:endParaRPr/>
          </a:p>
          <a:p>
            <a:pPr marL="1028700" lvl="0" indent="-523875" algn="l" rtl="0">
              <a:lnSpc>
                <a:spcPct val="100000"/>
              </a:lnSpc>
              <a:spcBef>
                <a:spcPts val="1200"/>
              </a:spcBef>
              <a:spcAft>
                <a:spcPts val="0"/>
              </a:spcAft>
              <a:buClr>
                <a:srgbClr val="3F3F3F"/>
              </a:buClr>
              <a:buSzPts val="3000"/>
              <a:buFont typeface="Arial"/>
              <a:buAutoNum type="alphaLcParenR"/>
            </a:pPr>
            <a:r>
              <a:rPr lang="en-US" sz="3000"/>
              <a:t>Physical ina</a:t>
            </a:r>
            <a:r>
              <a:rPr lang="en-US" sz="300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6"/>
                  </a:ext>
                </a:extLst>
              </a:rPr>
              <a:t>ctivity</a:t>
            </a:r>
            <a:endParaRPr/>
          </a:p>
          <a:p>
            <a:pPr marL="1028700" lvl="0" indent="-523875" algn="l" rtl="0">
              <a:lnSpc>
                <a:spcPct val="100000"/>
              </a:lnSpc>
              <a:spcBef>
                <a:spcPts val="1200"/>
              </a:spcBef>
              <a:spcAft>
                <a:spcPts val="0"/>
              </a:spcAft>
              <a:buClr>
                <a:srgbClr val="3F3F3F"/>
              </a:buClr>
              <a:buSzPts val="3000"/>
              <a:buFont typeface="Arial"/>
              <a:buAutoNum type="alphaLcParenR"/>
            </a:pPr>
            <a:r>
              <a:rPr lang="en-US" sz="3000"/>
              <a:t>All of the above</a:t>
            </a:r>
            <a:endParaRPr/>
          </a:p>
        </p:txBody>
      </p:sp>
      <p:sp>
        <p:nvSpPr>
          <p:cNvPr id="227" name="Google Shape;227;p12"/>
          <p:cNvSpPr/>
          <p:nvPr/>
        </p:nvSpPr>
        <p:spPr>
          <a:xfrm>
            <a:off x="6564899" y="5285600"/>
            <a:ext cx="25791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000" b="0" i="1" u="none" strike="noStrike" cap="none">
                <a:solidFill>
                  <a:srgbClr val="808080"/>
                </a:solidFill>
                <a:latin typeface="Arial"/>
                <a:ea typeface="Arial"/>
                <a:cs typeface="Arial"/>
                <a:sym typeface="Arial"/>
              </a:rPr>
              <a:t>Source: National Cancer Institute, 20</a:t>
            </a:r>
            <a:r>
              <a:rPr lang="en-US" sz="1000" i="1">
                <a:solidFill>
                  <a:srgbClr val="808080"/>
                </a:solidFill>
              </a:rPr>
              <a:t>24</a:t>
            </a:r>
            <a:r>
              <a:rPr lang="en-US" sz="1200" b="0" i="1" u="none" strike="noStrike" cap="none">
                <a:solidFill>
                  <a:srgbClr val="80808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g2e828e09954_2_56"/>
          <p:cNvSpPr txBox="1">
            <a:spLocks noGrp="1"/>
          </p:cNvSpPr>
          <p:nvPr>
            <p:ph type="title"/>
          </p:nvPr>
        </p:nvSpPr>
        <p:spPr>
          <a:xfrm>
            <a:off x="457200" y="304800"/>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r>
              <a:rPr lang="en-US" sz="3600"/>
              <a:t>Checkpoint Answer</a:t>
            </a:r>
            <a:endParaRPr/>
          </a:p>
        </p:txBody>
      </p:sp>
      <p:sp>
        <p:nvSpPr>
          <p:cNvPr id="234" name="Google Shape;234;g2e828e09954_2_56"/>
          <p:cNvSpPr txBox="1">
            <a:spLocks noGrp="1"/>
          </p:cNvSpPr>
          <p:nvPr>
            <p:ph type="body" idx="1"/>
          </p:nvPr>
        </p:nvSpPr>
        <p:spPr>
          <a:xfrm>
            <a:off x="457200" y="1600201"/>
            <a:ext cx="8229600" cy="38100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3F3F3F"/>
              </a:buClr>
              <a:buSzPts val="3000"/>
              <a:buFont typeface="Arial"/>
              <a:buNone/>
            </a:pPr>
            <a:r>
              <a:rPr lang="en-US" sz="3000"/>
              <a:t>What modifiable factors may increase risk for cancer?</a:t>
            </a:r>
            <a:endParaRPr/>
          </a:p>
          <a:p>
            <a:pPr marL="457200" lvl="0" indent="0" algn="l" rtl="0">
              <a:lnSpc>
                <a:spcPct val="100000"/>
              </a:lnSpc>
              <a:spcBef>
                <a:spcPts val="1200"/>
              </a:spcBef>
              <a:spcAft>
                <a:spcPts val="0"/>
              </a:spcAft>
              <a:buNone/>
            </a:pPr>
            <a:endParaRPr sz="3000"/>
          </a:p>
          <a:p>
            <a:pPr marL="0" lvl="0" indent="0" algn="l" rtl="0">
              <a:lnSpc>
                <a:spcPct val="100000"/>
              </a:lnSpc>
              <a:spcBef>
                <a:spcPts val="1200"/>
              </a:spcBef>
              <a:spcAft>
                <a:spcPts val="0"/>
              </a:spcAft>
              <a:buNone/>
            </a:pPr>
            <a:endParaRPr sz="3000"/>
          </a:p>
          <a:p>
            <a:pPr marL="457200" lvl="0" indent="0" algn="l" rtl="0">
              <a:lnSpc>
                <a:spcPct val="100000"/>
              </a:lnSpc>
              <a:spcBef>
                <a:spcPts val="1200"/>
              </a:spcBef>
              <a:spcAft>
                <a:spcPts val="0"/>
              </a:spcAft>
              <a:buNone/>
            </a:pPr>
            <a:endParaRPr sz="3000"/>
          </a:p>
          <a:p>
            <a:pPr marL="0" lvl="0" indent="0" algn="l" rtl="0">
              <a:lnSpc>
                <a:spcPct val="100000"/>
              </a:lnSpc>
              <a:spcBef>
                <a:spcPts val="1200"/>
              </a:spcBef>
              <a:spcAft>
                <a:spcPts val="0"/>
              </a:spcAft>
              <a:buNone/>
            </a:pPr>
            <a:r>
              <a:rPr lang="en-US" sz="3000"/>
              <a:t>e)   All of the above</a:t>
            </a:r>
            <a:endParaRPr/>
          </a:p>
        </p:txBody>
      </p:sp>
      <p:sp>
        <p:nvSpPr>
          <p:cNvPr id="235" name="Google Shape;235;g2e828e09954_2_56"/>
          <p:cNvSpPr/>
          <p:nvPr/>
        </p:nvSpPr>
        <p:spPr>
          <a:xfrm>
            <a:off x="6564899" y="5285600"/>
            <a:ext cx="25791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000" b="0" i="1" u="none" strike="noStrike" cap="none">
                <a:solidFill>
                  <a:srgbClr val="808080"/>
                </a:solidFill>
                <a:latin typeface="Arial"/>
                <a:ea typeface="Arial"/>
                <a:cs typeface="Arial"/>
                <a:sym typeface="Arial"/>
              </a:rPr>
              <a:t>Source: National Cancer Institute, 20</a:t>
            </a:r>
            <a:r>
              <a:rPr lang="en-US" sz="1000" i="1">
                <a:solidFill>
                  <a:srgbClr val="808080"/>
                </a:solidFill>
              </a:rPr>
              <a:t>24</a:t>
            </a:r>
            <a:r>
              <a:rPr lang="en-US" sz="1200" b="0" i="1" u="none" strike="noStrike" cap="none">
                <a:solidFill>
                  <a:srgbClr val="80808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15"/>
          <p:cNvSpPr txBox="1">
            <a:spLocks noGrp="1"/>
          </p:cNvSpPr>
          <p:nvPr>
            <p:ph type="title"/>
          </p:nvPr>
        </p:nvSpPr>
        <p:spPr>
          <a:xfrm>
            <a:off x="457200" y="152400"/>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r>
              <a:rPr lang="en-US" sz="3600"/>
              <a:t>Cancer Risk Reductio</a:t>
            </a:r>
            <a:r>
              <a:rPr lang="en-US" sz="360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7"/>
                  </a:ext>
                </a:extLst>
              </a:rPr>
              <a:t>n</a:t>
            </a:r>
            <a:endParaRPr/>
          </a:p>
        </p:txBody>
      </p:sp>
      <p:sp>
        <p:nvSpPr>
          <p:cNvPr id="242" name="Google Shape;242;p15"/>
          <p:cNvSpPr/>
          <p:nvPr/>
        </p:nvSpPr>
        <p:spPr>
          <a:xfrm>
            <a:off x="685800" y="1295400"/>
            <a:ext cx="8229600" cy="5556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i="0" u="none" strike="noStrike" cap="none">
                <a:solidFill>
                  <a:schemeClr val="dk1"/>
                </a:solidFill>
              </a:rPr>
              <a:t>Although there is no way to completely prevent a diagnosis of cancer, </a:t>
            </a:r>
            <a:r>
              <a:rPr lang="en-US" sz="1800">
                <a:solidFill>
                  <a:schemeClr val="dk1"/>
                </a:solidFill>
              </a:rPr>
              <a:t>healthy</a:t>
            </a:r>
            <a:r>
              <a:rPr lang="en-US" sz="1800" i="0" u="none" strike="noStrike" cap="none">
                <a:solidFill>
                  <a:schemeClr val="dk1"/>
                </a:solidFill>
              </a:rPr>
              <a:t> behaviors can reduce the risk for cancer.</a:t>
            </a:r>
            <a:endParaRPr sz="1400" i="0" u="none" strike="noStrike" cap="none">
              <a:solidFill>
                <a:srgbClr val="000000"/>
              </a:solidFill>
            </a:endParaRPr>
          </a:p>
        </p:txBody>
      </p:sp>
      <p:sp>
        <p:nvSpPr>
          <p:cNvPr id="243" name="Google Shape;243;p15"/>
          <p:cNvSpPr/>
          <p:nvPr/>
        </p:nvSpPr>
        <p:spPr>
          <a:xfrm>
            <a:off x="708287" y="2905523"/>
            <a:ext cx="2173200" cy="668400"/>
          </a:xfrm>
          <a:prstGeom prst="roundRect">
            <a:avLst>
              <a:gd name="adj" fmla="val 16667"/>
            </a:avLst>
          </a:prstGeom>
          <a:solidFill>
            <a:srgbClr val="F4CCC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1600" b="1" i="0" u="none" strike="noStrike" cap="none">
                <a:solidFill>
                  <a:srgbClr val="505050"/>
                </a:solidFill>
                <a:latin typeface="Arial"/>
                <a:ea typeface="Arial"/>
                <a:cs typeface="Arial"/>
                <a:sym typeface="Arial"/>
              </a:rPr>
              <a:t>Avoid </a:t>
            </a:r>
            <a:r>
              <a:rPr lang="en-US" sz="1600" b="1">
                <a:solidFill>
                  <a:srgbClr val="505050"/>
                </a:solidFill>
              </a:rPr>
              <a:t>smoking and e-cigarettes</a:t>
            </a:r>
            <a:endParaRPr sz="1600" b="0" i="0" u="none" strike="noStrike" cap="none">
              <a:solidFill>
                <a:srgbClr val="505050"/>
              </a:solidFill>
              <a:latin typeface="Arial"/>
              <a:ea typeface="Arial"/>
              <a:cs typeface="Arial"/>
              <a:sym typeface="Arial"/>
            </a:endParaRPr>
          </a:p>
        </p:txBody>
      </p:sp>
      <p:sp>
        <p:nvSpPr>
          <p:cNvPr id="244" name="Google Shape;244;p15"/>
          <p:cNvSpPr/>
          <p:nvPr/>
        </p:nvSpPr>
        <p:spPr>
          <a:xfrm>
            <a:off x="3043561" y="3691874"/>
            <a:ext cx="2247900" cy="916800"/>
          </a:xfrm>
          <a:prstGeom prst="roundRect">
            <a:avLst>
              <a:gd name="adj" fmla="val 16667"/>
            </a:avLst>
          </a:prstGeom>
          <a:solidFill>
            <a:srgbClr val="F4CCC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1600" b="1" i="0" u="none" strike="noStrike" cap="none">
                <a:solidFill>
                  <a:srgbClr val="505050"/>
                </a:solidFill>
                <a:latin typeface="Arial"/>
                <a:ea typeface="Arial"/>
                <a:cs typeface="Arial"/>
                <a:sym typeface="Arial"/>
              </a:rPr>
              <a:t>Avoid </a:t>
            </a:r>
            <a:r>
              <a:rPr lang="en-US" sz="1600" b="1">
                <a:solidFill>
                  <a:srgbClr val="505050"/>
                </a:solidFill>
              </a:rPr>
              <a:t>e</a:t>
            </a:r>
            <a:r>
              <a:rPr lang="en-US" sz="1600" b="1" i="0" u="none" strike="noStrike" cap="none">
                <a:solidFill>
                  <a:srgbClr val="505050"/>
                </a:solidFill>
                <a:latin typeface="Arial"/>
                <a:ea typeface="Arial"/>
                <a:cs typeface="Arial"/>
                <a:sym typeface="Arial"/>
              </a:rPr>
              <a:t>xcessive </a:t>
            </a:r>
            <a:r>
              <a:rPr lang="en-US" sz="1600" b="1">
                <a:solidFill>
                  <a:srgbClr val="505050"/>
                </a:solidFill>
              </a:rPr>
              <a:t>s</a:t>
            </a:r>
            <a:r>
              <a:rPr lang="en-US" sz="1600" b="1" i="0" u="none" strike="noStrike" cap="none">
                <a:solidFill>
                  <a:srgbClr val="505050"/>
                </a:solidFill>
                <a:latin typeface="Arial"/>
                <a:ea typeface="Arial"/>
                <a:cs typeface="Arial"/>
                <a:sym typeface="Arial"/>
              </a:rPr>
              <a:t>un/UV </a:t>
            </a:r>
            <a:r>
              <a:rPr lang="en-US" sz="1600" b="1">
                <a:solidFill>
                  <a:srgbClr val="505050"/>
                </a:solidFill>
              </a:rPr>
              <a:t>e</a:t>
            </a:r>
            <a:r>
              <a:rPr lang="en-US" sz="1600" b="1" i="0" u="none" strike="noStrike" cap="none">
                <a:solidFill>
                  <a:srgbClr val="505050"/>
                </a:solidFill>
                <a:latin typeface="Arial"/>
                <a:ea typeface="Arial"/>
                <a:cs typeface="Arial"/>
                <a:sym typeface="Arial"/>
              </a:rPr>
              <a:t>xposure</a:t>
            </a:r>
            <a:endParaRPr sz="1600" b="0" i="0" u="none" strike="noStrike" cap="none">
              <a:solidFill>
                <a:srgbClr val="505050"/>
              </a:solidFill>
              <a:latin typeface="Arial"/>
              <a:ea typeface="Arial"/>
              <a:cs typeface="Arial"/>
              <a:sym typeface="Arial"/>
            </a:endParaRPr>
          </a:p>
        </p:txBody>
      </p:sp>
      <p:sp>
        <p:nvSpPr>
          <p:cNvPr id="245" name="Google Shape;245;p15"/>
          <p:cNvSpPr/>
          <p:nvPr/>
        </p:nvSpPr>
        <p:spPr>
          <a:xfrm>
            <a:off x="708287" y="3706881"/>
            <a:ext cx="2173200" cy="555300"/>
          </a:xfrm>
          <a:prstGeom prst="roundRect">
            <a:avLst>
              <a:gd name="adj" fmla="val 16667"/>
            </a:avLst>
          </a:prstGeom>
          <a:solidFill>
            <a:srgbClr val="F4CCC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1600" b="1">
                <a:solidFill>
                  <a:srgbClr val="505050"/>
                </a:solidFill>
              </a:rPr>
              <a:t>Avoid</a:t>
            </a:r>
            <a:r>
              <a:rPr lang="en-US" sz="1600" b="1" i="0" u="none" strike="noStrike" cap="none">
                <a:solidFill>
                  <a:srgbClr val="505050"/>
                </a:solidFill>
                <a:latin typeface="Arial"/>
                <a:ea typeface="Arial"/>
                <a:cs typeface="Arial"/>
                <a:sym typeface="Arial"/>
              </a:rPr>
              <a:t> </a:t>
            </a:r>
            <a:r>
              <a:rPr lang="en-US" sz="1600" b="1">
                <a:solidFill>
                  <a:srgbClr val="505050"/>
                </a:solidFill>
              </a:rPr>
              <a:t>a</a:t>
            </a:r>
            <a:r>
              <a:rPr lang="en-US" sz="1600" b="1" i="0" u="none" strike="noStrike" cap="none">
                <a:solidFill>
                  <a:srgbClr val="505050"/>
                </a:solidFill>
                <a:latin typeface="Arial"/>
                <a:ea typeface="Arial"/>
                <a:cs typeface="Arial"/>
                <a:sym typeface="Arial"/>
              </a:rPr>
              <a:t>lcohol </a:t>
            </a:r>
            <a:endParaRPr sz="1600" b="0" i="0" u="none" strike="noStrike" cap="none">
              <a:solidFill>
                <a:srgbClr val="505050"/>
              </a:solidFill>
              <a:latin typeface="Arial"/>
              <a:ea typeface="Arial"/>
              <a:cs typeface="Arial"/>
              <a:sym typeface="Arial"/>
            </a:endParaRPr>
          </a:p>
        </p:txBody>
      </p:sp>
      <p:sp>
        <p:nvSpPr>
          <p:cNvPr id="246" name="Google Shape;246;p15"/>
          <p:cNvSpPr/>
          <p:nvPr/>
        </p:nvSpPr>
        <p:spPr>
          <a:xfrm>
            <a:off x="5874463" y="2902800"/>
            <a:ext cx="2510700" cy="804000"/>
          </a:xfrm>
          <a:prstGeom prst="roundRect">
            <a:avLst>
              <a:gd name="adj" fmla="val 16667"/>
            </a:avLst>
          </a:prstGeom>
          <a:solidFill>
            <a:srgbClr val="D9EAD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1600" b="1" i="0" u="none" strike="noStrike" cap="none">
                <a:solidFill>
                  <a:srgbClr val="505050"/>
                </a:solidFill>
                <a:latin typeface="Arial"/>
                <a:ea typeface="Arial"/>
                <a:cs typeface="Arial"/>
                <a:sym typeface="Arial"/>
              </a:rPr>
              <a:t>Consume </a:t>
            </a:r>
            <a:r>
              <a:rPr lang="en-US" sz="1600" b="1">
                <a:solidFill>
                  <a:srgbClr val="505050"/>
                </a:solidFill>
              </a:rPr>
              <a:t>f</a:t>
            </a:r>
            <a:r>
              <a:rPr lang="en-US" sz="1600" b="1" i="0" u="none" strike="noStrike" cap="none">
                <a:solidFill>
                  <a:srgbClr val="505050"/>
                </a:solidFill>
                <a:latin typeface="Arial"/>
                <a:ea typeface="Arial"/>
                <a:cs typeface="Arial"/>
                <a:sym typeface="Arial"/>
              </a:rPr>
              <a:t>ruits and </a:t>
            </a:r>
            <a:r>
              <a:rPr lang="en-US" sz="1600" b="1">
                <a:solidFill>
                  <a:srgbClr val="505050"/>
                </a:solidFill>
              </a:rPr>
              <a:t>v</a:t>
            </a:r>
            <a:r>
              <a:rPr lang="en-US" sz="1600" b="1" i="0" u="none" strike="noStrike" cap="none">
                <a:solidFill>
                  <a:srgbClr val="505050"/>
                </a:solidFill>
                <a:latin typeface="Arial"/>
                <a:ea typeface="Arial"/>
                <a:cs typeface="Arial"/>
                <a:sym typeface="Arial"/>
              </a:rPr>
              <a:t>egetables </a:t>
            </a:r>
            <a:endParaRPr sz="1600" b="0" i="0" u="none" strike="noStrike" cap="none">
              <a:solidFill>
                <a:srgbClr val="505050"/>
              </a:solidFill>
              <a:latin typeface="Arial"/>
              <a:ea typeface="Arial"/>
              <a:cs typeface="Arial"/>
              <a:sym typeface="Arial"/>
            </a:endParaRPr>
          </a:p>
        </p:txBody>
      </p:sp>
      <p:sp>
        <p:nvSpPr>
          <p:cNvPr id="247" name="Google Shape;247;p15"/>
          <p:cNvSpPr/>
          <p:nvPr/>
        </p:nvSpPr>
        <p:spPr>
          <a:xfrm>
            <a:off x="5874463" y="3839751"/>
            <a:ext cx="2510700" cy="804000"/>
          </a:xfrm>
          <a:prstGeom prst="roundRect">
            <a:avLst>
              <a:gd name="adj" fmla="val 16667"/>
            </a:avLst>
          </a:prstGeom>
          <a:solidFill>
            <a:srgbClr val="D9EAD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1600" b="1" i="0" u="none" strike="noStrike" cap="none">
                <a:solidFill>
                  <a:srgbClr val="505050"/>
                </a:solidFill>
                <a:latin typeface="Arial"/>
                <a:ea typeface="Arial"/>
                <a:cs typeface="Arial"/>
                <a:sym typeface="Arial"/>
              </a:rPr>
              <a:t>Exercise regularly</a:t>
            </a:r>
            <a:endParaRPr sz="1600" b="0" i="0" u="none" strike="noStrike" cap="none">
              <a:solidFill>
                <a:srgbClr val="505050"/>
              </a:solidFill>
              <a:latin typeface="Arial"/>
              <a:ea typeface="Arial"/>
              <a:cs typeface="Arial"/>
              <a:sym typeface="Arial"/>
            </a:endParaRPr>
          </a:p>
        </p:txBody>
      </p:sp>
      <p:sp>
        <p:nvSpPr>
          <p:cNvPr id="248" name="Google Shape;248;p15"/>
          <p:cNvSpPr/>
          <p:nvPr/>
        </p:nvSpPr>
        <p:spPr>
          <a:xfrm>
            <a:off x="3043561" y="2905525"/>
            <a:ext cx="2247900" cy="668400"/>
          </a:xfrm>
          <a:prstGeom prst="roundRect">
            <a:avLst>
              <a:gd name="adj" fmla="val 16667"/>
            </a:avLst>
          </a:prstGeom>
          <a:solidFill>
            <a:srgbClr val="F4CCC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1600" b="1" i="0" u="none" strike="noStrike" cap="none">
                <a:solidFill>
                  <a:srgbClr val="505050"/>
                </a:solidFill>
                <a:latin typeface="Arial"/>
                <a:ea typeface="Arial"/>
                <a:cs typeface="Arial"/>
                <a:sym typeface="Arial"/>
              </a:rPr>
              <a:t>Avoid </a:t>
            </a:r>
            <a:r>
              <a:rPr lang="en-US" sz="1600" b="1">
                <a:solidFill>
                  <a:srgbClr val="505050"/>
                </a:solidFill>
              </a:rPr>
              <a:t>e</a:t>
            </a:r>
            <a:r>
              <a:rPr lang="en-US" sz="1600" b="1" i="0" u="none" strike="noStrike" cap="none">
                <a:solidFill>
                  <a:srgbClr val="505050"/>
                </a:solidFill>
                <a:latin typeface="Arial"/>
                <a:ea typeface="Arial"/>
                <a:cs typeface="Arial"/>
                <a:sym typeface="Arial"/>
              </a:rPr>
              <a:t>xposure to </a:t>
            </a:r>
            <a:r>
              <a:rPr lang="en-US" sz="1600" b="1">
                <a:solidFill>
                  <a:srgbClr val="505050"/>
                </a:solidFill>
              </a:rPr>
              <a:t>c</a:t>
            </a:r>
            <a:r>
              <a:rPr lang="en-US" sz="1600" b="1" i="0" u="none" strike="noStrike" cap="none">
                <a:solidFill>
                  <a:srgbClr val="505050"/>
                </a:solidFill>
                <a:latin typeface="Arial"/>
                <a:ea typeface="Arial"/>
                <a:cs typeface="Arial"/>
                <a:sym typeface="Arial"/>
              </a:rPr>
              <a:t>arcinogens </a:t>
            </a:r>
            <a:endParaRPr sz="1600" b="0" i="0" u="none" strike="noStrike" cap="none">
              <a:solidFill>
                <a:srgbClr val="505050"/>
              </a:solidFill>
              <a:latin typeface="Arial"/>
              <a:ea typeface="Arial"/>
              <a:cs typeface="Arial"/>
              <a:sym typeface="Arial"/>
            </a:endParaRPr>
          </a:p>
        </p:txBody>
      </p:sp>
      <p:sp>
        <p:nvSpPr>
          <p:cNvPr id="249" name="Google Shape;249;p15"/>
          <p:cNvSpPr txBox="1"/>
          <p:nvPr/>
        </p:nvSpPr>
        <p:spPr>
          <a:xfrm>
            <a:off x="2630400" y="5304650"/>
            <a:ext cx="6386700" cy="2463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000" i="1" u="none" strike="noStrike" cap="none">
                <a:solidFill>
                  <a:schemeClr val="lt2"/>
                </a:solidFill>
              </a:rPr>
              <a:t>Source: </a:t>
            </a:r>
            <a:r>
              <a:rPr lang="en-US" sz="1000" i="1">
                <a:solidFill>
                  <a:schemeClr val="lt2"/>
                </a:solidFill>
              </a:rPr>
              <a:t>Chidharla, A., et al. (2022)</a:t>
            </a:r>
            <a:endParaRPr sz="1000" i="1" u="none" strike="noStrike" cap="none">
              <a:solidFill>
                <a:schemeClr val="lt2"/>
              </a:solidFill>
            </a:endParaRPr>
          </a:p>
        </p:txBody>
      </p:sp>
      <p:sp>
        <p:nvSpPr>
          <p:cNvPr id="250" name="Google Shape;250;p15"/>
          <p:cNvSpPr/>
          <p:nvPr/>
        </p:nvSpPr>
        <p:spPr>
          <a:xfrm>
            <a:off x="733788" y="2216975"/>
            <a:ext cx="4583100" cy="555600"/>
          </a:xfrm>
          <a:prstGeom prst="roundRect">
            <a:avLst>
              <a:gd name="adj" fmla="val 16667"/>
            </a:avLst>
          </a:prstGeom>
          <a:solidFill>
            <a:srgbClr val="F4CCC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51" name="Google Shape;251;p15"/>
          <p:cNvSpPr txBox="1"/>
          <p:nvPr/>
        </p:nvSpPr>
        <p:spPr>
          <a:xfrm>
            <a:off x="708288" y="2254913"/>
            <a:ext cx="4634100" cy="479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000" b="1">
                <a:solidFill>
                  <a:srgbClr val="3F3F3F"/>
                </a:solidFill>
              </a:rPr>
              <a:t>Behaviors to Avoid</a:t>
            </a:r>
            <a:endParaRPr sz="2000" b="1">
              <a:solidFill>
                <a:srgbClr val="3F3F3F"/>
              </a:solidFill>
            </a:endParaRPr>
          </a:p>
        </p:txBody>
      </p:sp>
      <p:sp>
        <p:nvSpPr>
          <p:cNvPr id="252" name="Google Shape;252;p15"/>
          <p:cNvSpPr/>
          <p:nvPr/>
        </p:nvSpPr>
        <p:spPr>
          <a:xfrm>
            <a:off x="5838309" y="2214250"/>
            <a:ext cx="2583000" cy="555600"/>
          </a:xfrm>
          <a:prstGeom prst="roundRect">
            <a:avLst>
              <a:gd name="adj" fmla="val 16667"/>
            </a:avLst>
          </a:prstGeom>
          <a:solidFill>
            <a:srgbClr val="D9EAD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53" name="Google Shape;253;p15"/>
          <p:cNvSpPr txBox="1"/>
          <p:nvPr/>
        </p:nvSpPr>
        <p:spPr>
          <a:xfrm>
            <a:off x="5823913" y="2244713"/>
            <a:ext cx="2611800" cy="479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000" b="1">
                <a:solidFill>
                  <a:srgbClr val="3F3F3F"/>
                </a:solidFill>
              </a:rPr>
              <a:t>Healthy Behaviors</a:t>
            </a:r>
            <a:endParaRPr sz="2000" b="1">
              <a:solidFill>
                <a:srgbClr val="3F3F3F"/>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14"/>
          <p:cNvSpPr txBox="1">
            <a:spLocks noGrp="1"/>
          </p:cNvSpPr>
          <p:nvPr>
            <p:ph type="title"/>
          </p:nvPr>
        </p:nvSpPr>
        <p:spPr>
          <a:xfrm>
            <a:off x="457200" y="304800"/>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r>
              <a:rPr lang="en-US" sz="3600"/>
              <a:t>Additional Cancer Risk Factors</a:t>
            </a:r>
            <a:endParaRPr/>
          </a:p>
        </p:txBody>
      </p:sp>
      <p:sp>
        <p:nvSpPr>
          <p:cNvPr id="260" name="Google Shape;260;p14"/>
          <p:cNvSpPr txBox="1">
            <a:spLocks noGrp="1"/>
          </p:cNvSpPr>
          <p:nvPr>
            <p:ph type="body" idx="1"/>
          </p:nvPr>
        </p:nvSpPr>
        <p:spPr>
          <a:xfrm>
            <a:off x="444062" y="1314270"/>
            <a:ext cx="8229600" cy="3810000"/>
          </a:xfrm>
          <a:prstGeom prst="rect">
            <a:avLst/>
          </a:prstGeom>
          <a:noFill/>
          <a:ln>
            <a:noFill/>
          </a:ln>
        </p:spPr>
        <p:txBody>
          <a:bodyPr spcFirstLastPara="1" wrap="square" lIns="91425" tIns="45700" rIns="91425" bIns="45700" anchor="t" anchorCtr="0">
            <a:normAutofit/>
          </a:bodyPr>
          <a:lstStyle/>
          <a:p>
            <a:pPr marL="342900" lvl="0" indent="-292100" algn="l" rtl="0">
              <a:lnSpc>
                <a:spcPct val="100000"/>
              </a:lnSpc>
              <a:spcBef>
                <a:spcPts val="0"/>
              </a:spcBef>
              <a:spcAft>
                <a:spcPts val="0"/>
              </a:spcAft>
              <a:buClr>
                <a:srgbClr val="3F3F3F"/>
              </a:buClr>
              <a:buSzPts val="2400"/>
              <a:buFont typeface="Arial"/>
              <a:buChar char="•"/>
            </a:pPr>
            <a:r>
              <a:rPr lang="en-US" sz="2400"/>
              <a:t>Some infections: HPV, Hepatitis B, HIV</a:t>
            </a:r>
            <a:endParaRPr sz="2400"/>
          </a:p>
          <a:p>
            <a:pPr marL="342900" marR="0" lvl="0" indent="-292100" algn="l" rtl="0">
              <a:lnSpc>
                <a:spcPct val="100000"/>
              </a:lnSpc>
              <a:spcBef>
                <a:spcPts val="1200"/>
              </a:spcBef>
              <a:spcAft>
                <a:spcPts val="0"/>
              </a:spcAft>
              <a:buSzPts val="2400"/>
              <a:buChar char="•"/>
            </a:pPr>
            <a:r>
              <a:rPr lang="en-US" sz="2400"/>
              <a:t>Immunosuppressive medicine</a:t>
            </a:r>
            <a:endParaRPr sz="2400"/>
          </a:p>
          <a:p>
            <a:pPr marL="342900" marR="0" lvl="0" indent="-292100" algn="l" rtl="0">
              <a:lnSpc>
                <a:spcPct val="100000"/>
              </a:lnSpc>
              <a:spcBef>
                <a:spcPts val="1200"/>
              </a:spcBef>
              <a:spcAft>
                <a:spcPts val="0"/>
              </a:spcAft>
              <a:buSzPts val="2400"/>
              <a:buChar char="•"/>
            </a:pPr>
            <a:r>
              <a:rPr lang="en-US" sz="2400"/>
              <a:t>Radiation (sun, UV, r</a:t>
            </a:r>
            <a:r>
              <a:rPr lang="en-US" sz="240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8"/>
                  </a:ext>
                </a:extLst>
              </a:rPr>
              <a:t>adon</a:t>
            </a:r>
            <a:r>
              <a:rPr lang="en-US" sz="2400"/>
              <a:t>)</a:t>
            </a:r>
            <a:endParaRPr sz="2400"/>
          </a:p>
          <a:p>
            <a:pPr marL="342900" lvl="0" indent="-292100" algn="l" rtl="0">
              <a:lnSpc>
                <a:spcPct val="100000"/>
              </a:lnSpc>
              <a:spcBef>
                <a:spcPts val="1200"/>
              </a:spcBef>
              <a:spcAft>
                <a:spcPts val="0"/>
              </a:spcAft>
              <a:buSzPts val="2400"/>
              <a:buChar char="•"/>
            </a:pPr>
            <a:r>
              <a:rPr lang="en-US" sz="2400"/>
              <a:t>Environmental exposures</a:t>
            </a:r>
            <a:endParaRPr sz="2400"/>
          </a:p>
          <a:p>
            <a:pPr marL="342900" lvl="0" indent="-292100" algn="l" rtl="0">
              <a:lnSpc>
                <a:spcPct val="100000"/>
              </a:lnSpc>
              <a:spcBef>
                <a:spcPts val="1200"/>
              </a:spcBef>
              <a:spcAft>
                <a:spcPts val="0"/>
              </a:spcAft>
              <a:buClr>
                <a:srgbClr val="3F3F3F"/>
              </a:buClr>
              <a:buSzPts val="2400"/>
              <a:buFont typeface="Arial"/>
              <a:buChar char="•"/>
            </a:pPr>
            <a:r>
              <a:rPr lang="en-US" sz="2400"/>
              <a:t>Inherited genes</a:t>
            </a:r>
            <a:endParaRPr sz="2400"/>
          </a:p>
          <a:p>
            <a:pPr marL="342900" lvl="0" indent="-139700" algn="l" rtl="0">
              <a:lnSpc>
                <a:spcPct val="100000"/>
              </a:lnSpc>
              <a:spcBef>
                <a:spcPts val="1240"/>
              </a:spcBef>
              <a:spcAft>
                <a:spcPts val="0"/>
              </a:spcAft>
              <a:buClr>
                <a:srgbClr val="3F3F3F"/>
              </a:buClr>
              <a:buSzPts val="3200"/>
              <a:buFont typeface="Arial"/>
              <a:buNone/>
            </a:pPr>
            <a:endParaRPr sz="2400"/>
          </a:p>
        </p:txBody>
      </p:sp>
      <p:grpSp>
        <p:nvGrpSpPr>
          <p:cNvPr id="261" name="Google Shape;261;p14"/>
          <p:cNvGrpSpPr/>
          <p:nvPr/>
        </p:nvGrpSpPr>
        <p:grpSpPr>
          <a:xfrm>
            <a:off x="1828800" y="3969543"/>
            <a:ext cx="5714999" cy="1071600"/>
            <a:chOff x="0" y="464343"/>
            <a:chExt cx="5714999" cy="1071600"/>
          </a:xfrm>
        </p:grpSpPr>
        <p:sp>
          <p:nvSpPr>
            <p:cNvPr id="262" name="Google Shape;262;p14"/>
            <p:cNvSpPr/>
            <p:nvPr/>
          </p:nvSpPr>
          <p:spPr>
            <a:xfrm>
              <a:off x="0" y="464343"/>
              <a:ext cx="1785937" cy="1071562"/>
            </a:xfrm>
            <a:prstGeom prst="rect">
              <a:avLst/>
            </a:prstGeom>
            <a:solidFill>
              <a:srgbClr val="365F91"/>
            </a:solid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 name="Google Shape;263;p14"/>
            <p:cNvSpPr txBox="1"/>
            <p:nvPr/>
          </p:nvSpPr>
          <p:spPr>
            <a:xfrm>
              <a:off x="0" y="464343"/>
              <a:ext cx="1785900" cy="1071600"/>
            </a:xfrm>
            <a:prstGeom prst="rect">
              <a:avLst/>
            </a:prstGeom>
            <a:noFill/>
            <a:ln>
              <a:noFill/>
            </a:ln>
          </p:spPr>
          <p:txBody>
            <a:bodyPr spcFirstLastPara="1" wrap="square" lIns="102850" tIns="102850" rIns="102850" bIns="102850" anchor="ctr" anchorCtr="0">
              <a:noAutofit/>
            </a:bodyPr>
            <a:lstStyle/>
            <a:p>
              <a:pPr marL="0" marR="0" lvl="0" indent="0" algn="ctr" rtl="0">
                <a:lnSpc>
                  <a:spcPct val="90000"/>
                </a:lnSpc>
                <a:spcBef>
                  <a:spcPts val="0"/>
                </a:spcBef>
                <a:spcAft>
                  <a:spcPts val="0"/>
                </a:spcAft>
                <a:buClr>
                  <a:schemeClr val="lt1"/>
                </a:buClr>
                <a:buSzPts val="2700"/>
                <a:buFont typeface="Arial"/>
                <a:buNone/>
              </a:pPr>
              <a:r>
                <a:rPr lang="en-US" sz="2700" b="0" i="0" u="none" strike="noStrike" cap="none">
                  <a:solidFill>
                    <a:schemeClr val="lt1"/>
                  </a:solidFill>
                  <a:latin typeface="Arial"/>
                  <a:ea typeface="Arial"/>
                  <a:cs typeface="Arial"/>
                  <a:sym typeface="Arial"/>
                </a:rPr>
                <a:t>BRCA 1</a:t>
              </a:r>
              <a:endParaRPr sz="2700" b="0" i="0" u="none" strike="noStrike" cap="none">
                <a:solidFill>
                  <a:schemeClr val="lt1"/>
                </a:solidFill>
                <a:latin typeface="Arial"/>
                <a:ea typeface="Arial"/>
                <a:cs typeface="Arial"/>
                <a:sym typeface="Arial"/>
              </a:endParaRPr>
            </a:p>
          </p:txBody>
        </p:sp>
        <p:sp>
          <p:nvSpPr>
            <p:cNvPr id="264" name="Google Shape;264;p14"/>
            <p:cNvSpPr/>
            <p:nvPr/>
          </p:nvSpPr>
          <p:spPr>
            <a:xfrm>
              <a:off x="1964531" y="464343"/>
              <a:ext cx="1785937" cy="1071562"/>
            </a:xfrm>
            <a:prstGeom prst="rect">
              <a:avLst/>
            </a:prstGeom>
            <a:solidFill>
              <a:srgbClr val="365F91"/>
            </a:solid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 name="Google Shape;265;p14"/>
            <p:cNvSpPr txBox="1"/>
            <p:nvPr/>
          </p:nvSpPr>
          <p:spPr>
            <a:xfrm>
              <a:off x="1964531" y="464343"/>
              <a:ext cx="1785937" cy="1071562"/>
            </a:xfrm>
            <a:prstGeom prst="rect">
              <a:avLst/>
            </a:prstGeom>
            <a:noFill/>
            <a:ln>
              <a:noFill/>
            </a:ln>
          </p:spPr>
          <p:txBody>
            <a:bodyPr spcFirstLastPara="1" wrap="square" lIns="102850" tIns="102850" rIns="102850" bIns="102850" anchor="ctr" anchorCtr="0">
              <a:noAutofit/>
            </a:bodyPr>
            <a:lstStyle/>
            <a:p>
              <a:pPr marL="0" marR="0" lvl="0" indent="0" algn="ctr" rtl="0">
                <a:lnSpc>
                  <a:spcPct val="90000"/>
                </a:lnSpc>
                <a:spcBef>
                  <a:spcPts val="0"/>
                </a:spcBef>
                <a:spcAft>
                  <a:spcPts val="0"/>
                </a:spcAft>
                <a:buClr>
                  <a:schemeClr val="lt1"/>
                </a:buClr>
                <a:buSzPts val="2700"/>
                <a:buFont typeface="Arial"/>
                <a:buNone/>
              </a:pPr>
              <a:r>
                <a:rPr lang="en-US" sz="2700" b="0" i="0" u="none" strike="noStrike" cap="none">
                  <a:solidFill>
                    <a:schemeClr val="lt1"/>
                  </a:solidFill>
                  <a:latin typeface="Arial"/>
                  <a:ea typeface="Arial"/>
                  <a:cs typeface="Arial"/>
                  <a:sym typeface="Arial"/>
                </a:rPr>
                <a:t>BRCA 2</a:t>
              </a:r>
              <a:endParaRPr sz="2700" b="0" i="0" u="none" strike="noStrike" cap="none">
                <a:solidFill>
                  <a:schemeClr val="lt1"/>
                </a:solidFill>
                <a:latin typeface="Arial"/>
                <a:ea typeface="Arial"/>
                <a:cs typeface="Arial"/>
                <a:sym typeface="Arial"/>
              </a:endParaRPr>
            </a:p>
          </p:txBody>
        </p:sp>
        <p:sp>
          <p:nvSpPr>
            <p:cNvPr id="266" name="Google Shape;266;p14"/>
            <p:cNvSpPr/>
            <p:nvPr/>
          </p:nvSpPr>
          <p:spPr>
            <a:xfrm>
              <a:off x="3929062" y="464343"/>
              <a:ext cx="1785937" cy="1071562"/>
            </a:xfrm>
            <a:prstGeom prst="rect">
              <a:avLst/>
            </a:prstGeom>
            <a:solidFill>
              <a:srgbClr val="365F91"/>
            </a:solid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 name="Google Shape;267;p14"/>
            <p:cNvSpPr txBox="1"/>
            <p:nvPr/>
          </p:nvSpPr>
          <p:spPr>
            <a:xfrm>
              <a:off x="3929062" y="464343"/>
              <a:ext cx="1785937" cy="1071562"/>
            </a:xfrm>
            <a:prstGeom prst="rect">
              <a:avLst/>
            </a:prstGeom>
            <a:noFill/>
            <a:ln>
              <a:noFill/>
            </a:ln>
          </p:spPr>
          <p:txBody>
            <a:bodyPr spcFirstLastPara="1" wrap="square" lIns="102850" tIns="102850" rIns="102850" bIns="102850" anchor="ctr" anchorCtr="0">
              <a:noAutofit/>
            </a:bodyPr>
            <a:lstStyle/>
            <a:p>
              <a:pPr marL="0" marR="0" lvl="0" indent="0" algn="ctr" rtl="0">
                <a:lnSpc>
                  <a:spcPct val="90000"/>
                </a:lnSpc>
                <a:spcBef>
                  <a:spcPts val="0"/>
                </a:spcBef>
                <a:spcAft>
                  <a:spcPts val="0"/>
                </a:spcAft>
                <a:buClr>
                  <a:schemeClr val="lt1"/>
                </a:buClr>
                <a:buSzPts val="2700"/>
                <a:buFont typeface="Arial"/>
                <a:buNone/>
              </a:pPr>
              <a:r>
                <a:rPr lang="en-US" sz="2700" b="0" i="0" u="none" strike="noStrike" cap="none">
                  <a:solidFill>
                    <a:schemeClr val="lt1"/>
                  </a:solidFill>
                  <a:latin typeface="Arial"/>
                  <a:ea typeface="Arial"/>
                  <a:cs typeface="Arial"/>
                  <a:sym typeface="Arial"/>
                </a:rPr>
                <a:t>Lynch Syndrome</a:t>
              </a:r>
              <a:endParaRPr sz="1400" b="0" i="0" u="none" strike="noStrike" cap="none">
                <a:solidFill>
                  <a:srgbClr val="000000"/>
                </a:solidFill>
                <a:latin typeface="Arial"/>
                <a:ea typeface="Arial"/>
                <a:cs typeface="Arial"/>
                <a:sym typeface="Arial"/>
              </a:endParaRPr>
            </a:p>
          </p:txBody>
        </p:sp>
      </p:grpSp>
      <p:sp>
        <p:nvSpPr>
          <p:cNvPr id="268" name="Google Shape;268;p14"/>
          <p:cNvSpPr txBox="1"/>
          <p:nvPr/>
        </p:nvSpPr>
        <p:spPr>
          <a:xfrm>
            <a:off x="3610575" y="5303475"/>
            <a:ext cx="53655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000" b="0" i="1" u="none" strike="noStrike" cap="none">
                <a:solidFill>
                  <a:schemeClr val="lt2"/>
                </a:solidFill>
                <a:latin typeface="Arial"/>
                <a:ea typeface="Arial"/>
                <a:cs typeface="Arial"/>
                <a:sym typeface="Arial"/>
              </a:rPr>
              <a:t>Source: National Cancer Institute,</a:t>
            </a:r>
            <a:r>
              <a:rPr lang="en-US" sz="1000" i="1">
                <a:solidFill>
                  <a:schemeClr val="lt2"/>
                </a:solidFill>
              </a:rPr>
              <a:t> </a:t>
            </a:r>
            <a:r>
              <a:rPr lang="en-US" sz="1000" b="0" i="1" u="none" strike="noStrike" cap="none">
                <a:solidFill>
                  <a:schemeClr val="lt2"/>
                </a:solidFill>
                <a:latin typeface="Arial"/>
                <a:ea typeface="Arial"/>
                <a:cs typeface="Arial"/>
                <a:sym typeface="Arial"/>
              </a:rPr>
              <a:t>2</a:t>
            </a:r>
            <a:r>
              <a:rPr lang="en-US" sz="1000" i="1">
                <a:solidFill>
                  <a:schemeClr val="lt2"/>
                </a:solidFill>
              </a:rPr>
              <a:t>024; Centers for Disease Control and Prevention, </a:t>
            </a:r>
            <a:r>
              <a:rPr lang="en-US" sz="1000" b="0" i="1" u="none" strike="noStrike" cap="none">
                <a:solidFill>
                  <a:schemeClr val="lt2"/>
                </a:solidFill>
                <a:latin typeface="Arial"/>
                <a:ea typeface="Arial"/>
                <a:cs typeface="Arial"/>
                <a:sym typeface="Arial"/>
              </a:rPr>
              <a:t>20</a:t>
            </a:r>
            <a:r>
              <a:rPr lang="en-US" sz="1000" i="1">
                <a:solidFill>
                  <a:schemeClr val="lt2"/>
                </a:solidFill>
              </a:rPr>
              <a:t>2</a:t>
            </a:r>
            <a:r>
              <a:rPr lang="en-US" sz="1000" b="0" i="1" u="none" strike="noStrike" cap="none">
                <a:solidFill>
                  <a:schemeClr val="lt2"/>
                </a:solidFill>
                <a:latin typeface="Arial"/>
                <a:ea typeface="Arial"/>
                <a:cs typeface="Arial"/>
                <a:sym typeface="Arial"/>
              </a:rPr>
              <a:t>4</a:t>
            </a:r>
            <a:endParaRPr sz="1200" b="0" i="0" u="none" strike="noStrike" cap="non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13"/>
          <p:cNvSpPr txBox="1">
            <a:spLocks noGrp="1"/>
          </p:cNvSpPr>
          <p:nvPr>
            <p:ph type="title"/>
          </p:nvPr>
        </p:nvSpPr>
        <p:spPr>
          <a:xfrm>
            <a:off x="457200" y="304800"/>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r>
              <a:rPr lang="en-US" sz="3600"/>
              <a:t>Cancer Risk Reduction</a:t>
            </a:r>
            <a:endParaRPr/>
          </a:p>
        </p:txBody>
      </p:sp>
      <p:sp>
        <p:nvSpPr>
          <p:cNvPr id="275" name="Google Shape;275;p13"/>
          <p:cNvSpPr txBox="1"/>
          <p:nvPr/>
        </p:nvSpPr>
        <p:spPr>
          <a:xfrm>
            <a:off x="487025" y="1066800"/>
            <a:ext cx="8586300" cy="708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a:solidFill>
                  <a:schemeClr val="dk1"/>
                </a:solidFill>
              </a:rPr>
              <a:t>In the United States, 4 out of 10 cancer cases and almost half of all deaths from cancer are associated with preventable risk </a:t>
            </a:r>
            <a:r>
              <a:rPr lang="en-US" sz="2000">
                <a:solidFill>
                  <a:schemeClr val="dk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9"/>
                  </a:ext>
                </a:extLst>
              </a:rPr>
              <a:t>factors</a:t>
            </a:r>
            <a:endParaRPr sz="3200" b="0" i="0" u="none" strike="noStrike" cap="none">
              <a:solidFill>
                <a:schemeClr val="dk1"/>
              </a:solidFill>
              <a:latin typeface="Arial"/>
              <a:ea typeface="Arial"/>
              <a:cs typeface="Arial"/>
              <a:sym typeface="Arial"/>
            </a:endParaRPr>
          </a:p>
        </p:txBody>
      </p:sp>
      <p:sp>
        <p:nvSpPr>
          <p:cNvPr id="276" name="Google Shape;276;p13"/>
          <p:cNvSpPr txBox="1"/>
          <p:nvPr/>
        </p:nvSpPr>
        <p:spPr>
          <a:xfrm>
            <a:off x="704675" y="5313125"/>
            <a:ext cx="87174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000" b="0" i="1" u="none" strike="noStrike" cap="none">
                <a:solidFill>
                  <a:schemeClr val="lt2"/>
                </a:solidFill>
                <a:latin typeface="Arial"/>
                <a:ea typeface="Arial"/>
                <a:cs typeface="Arial"/>
                <a:sym typeface="Arial"/>
              </a:rPr>
              <a:t>S</a:t>
            </a:r>
            <a:r>
              <a:rPr lang="en-US" sz="1000" i="1" u="none" strike="noStrike" cap="none">
                <a:solidFill>
                  <a:schemeClr val="lt2"/>
                </a:solidFill>
              </a:rPr>
              <a:t>ource: American Cancer S</a:t>
            </a:r>
            <a:r>
              <a:rPr lang="en-US" sz="1000" i="1">
                <a:solidFill>
                  <a:schemeClr val="lt2"/>
                </a:solidFill>
              </a:rPr>
              <a:t>ociety, 2024; AACR Cancer Progress Report, 2018</a:t>
            </a:r>
            <a:endParaRPr sz="1000" i="1">
              <a:solidFill>
                <a:schemeClr val="lt2"/>
              </a:solidFill>
            </a:endParaRPr>
          </a:p>
          <a:p>
            <a:pPr marL="0" marR="0" lvl="0" indent="0" algn="l" rtl="0">
              <a:lnSpc>
                <a:spcPct val="100000"/>
              </a:lnSpc>
              <a:spcBef>
                <a:spcPts val="0"/>
              </a:spcBef>
              <a:spcAft>
                <a:spcPts val="0"/>
              </a:spcAft>
              <a:buClr>
                <a:srgbClr val="000000"/>
              </a:buClr>
              <a:buSzPts val="1200"/>
              <a:buFont typeface="Arial"/>
              <a:buNone/>
            </a:pPr>
            <a:endParaRPr sz="1200" i="1">
              <a:solidFill>
                <a:schemeClr val="lt2"/>
              </a:solidFill>
            </a:endParaRPr>
          </a:p>
        </p:txBody>
      </p:sp>
      <p:pic>
        <p:nvPicPr>
          <p:cNvPr id="277" name="Google Shape;277;p13"/>
          <p:cNvPicPr preferRelativeResize="0"/>
          <p:nvPr/>
        </p:nvPicPr>
        <p:blipFill rotWithShape="1">
          <a:blip r:embed="rId3">
            <a:alphaModFix/>
          </a:blip>
          <a:srcRect l="25104" t="28299" r="26205" b="20460"/>
          <a:stretch/>
        </p:blipFill>
        <p:spPr>
          <a:xfrm>
            <a:off x="1318450" y="1754848"/>
            <a:ext cx="6006950" cy="355602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16"/>
          <p:cNvSpPr txBox="1">
            <a:spLocks noGrp="1"/>
          </p:cNvSpPr>
          <p:nvPr>
            <p:ph type="title"/>
          </p:nvPr>
        </p:nvSpPr>
        <p:spPr>
          <a:xfrm>
            <a:off x="457200" y="76200"/>
            <a:ext cx="8610600" cy="7842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r>
              <a:rPr lang="en-US" sz="3600"/>
              <a:t>Signs and Symptoms </a:t>
            </a:r>
            <a:endParaRPr/>
          </a:p>
        </p:txBody>
      </p:sp>
      <p:sp>
        <p:nvSpPr>
          <p:cNvPr id="284" name="Google Shape;284;p16"/>
          <p:cNvSpPr txBox="1"/>
          <p:nvPr/>
        </p:nvSpPr>
        <p:spPr>
          <a:xfrm>
            <a:off x="5380350" y="5280781"/>
            <a:ext cx="54990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000" b="0" i="1" u="none" strike="noStrike" cap="none">
                <a:solidFill>
                  <a:schemeClr val="lt2"/>
                </a:solidFill>
                <a:latin typeface="Arial"/>
                <a:ea typeface="Arial"/>
                <a:cs typeface="Arial"/>
                <a:sym typeface="Arial"/>
              </a:rPr>
              <a:t>Source: National Cancer Institute</a:t>
            </a:r>
            <a:r>
              <a:rPr lang="en-US" sz="1000" i="1">
                <a:solidFill>
                  <a:schemeClr val="lt2"/>
                </a:solidFill>
              </a:rPr>
              <a:t> Symptoms of Cancer, </a:t>
            </a:r>
            <a:r>
              <a:rPr lang="en-US" sz="1000" b="0" i="1" u="none" strike="noStrike" cap="none">
                <a:solidFill>
                  <a:schemeClr val="lt2"/>
                </a:solidFill>
                <a:latin typeface="Arial"/>
                <a:ea typeface="Arial"/>
                <a:cs typeface="Arial"/>
                <a:sym typeface="Arial"/>
              </a:rPr>
              <a:t>20</a:t>
            </a:r>
            <a:r>
              <a:rPr lang="en-US" sz="1000" i="1">
                <a:solidFill>
                  <a:schemeClr val="lt2"/>
                </a:solidFill>
              </a:rPr>
              <a:t>19</a:t>
            </a:r>
            <a:endParaRPr sz="1200" b="0" i="0" u="none" strike="noStrike" cap="none">
              <a:solidFill>
                <a:srgbClr val="000000"/>
              </a:solidFill>
              <a:latin typeface="Arial"/>
              <a:ea typeface="Arial"/>
              <a:cs typeface="Arial"/>
              <a:sym typeface="Arial"/>
            </a:endParaRPr>
          </a:p>
        </p:txBody>
      </p:sp>
      <p:sp>
        <p:nvSpPr>
          <p:cNvPr id="285" name="Google Shape;285;p16"/>
          <p:cNvSpPr txBox="1"/>
          <p:nvPr/>
        </p:nvSpPr>
        <p:spPr>
          <a:xfrm>
            <a:off x="474450" y="807850"/>
            <a:ext cx="8542500" cy="42483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1500"/>
              </a:spcBef>
              <a:spcAft>
                <a:spcPts val="1500"/>
              </a:spcAft>
              <a:buNone/>
            </a:pPr>
            <a:r>
              <a:rPr lang="en-US" sz="2200" b="1">
                <a:solidFill>
                  <a:srgbClr val="1B1B1B"/>
                </a:solidFill>
              </a:rPr>
              <a:t>Breast changes: </a:t>
            </a:r>
            <a:r>
              <a:rPr lang="en-US" sz="2200">
                <a:solidFill>
                  <a:srgbClr val="1B1B1B"/>
                </a:solidFill>
              </a:rPr>
              <a:t>Lump or firm feeling in the breast or under the arm, nipple changes or discharge, skin that is itchy, red, scaly, dimpled or puckered</a:t>
            </a:r>
            <a:br>
              <a:rPr lang="en-US" sz="2200">
                <a:solidFill>
                  <a:srgbClr val="1B1B1B"/>
                </a:solidFill>
              </a:rPr>
            </a:br>
            <a:r>
              <a:rPr lang="en-US" sz="2200" b="1">
                <a:solidFill>
                  <a:srgbClr val="1B1B1B"/>
                </a:solidFill>
              </a:rPr>
              <a:t>Bladder changes: </a:t>
            </a:r>
            <a:r>
              <a:rPr lang="en-US" sz="2200">
                <a:solidFill>
                  <a:srgbClr val="1B1B1B"/>
                </a:solidFill>
              </a:rPr>
              <a:t>Trouble urinating, pain when urinating, blood in the urine</a:t>
            </a:r>
            <a:br>
              <a:rPr lang="en-US" sz="2200">
                <a:solidFill>
                  <a:srgbClr val="1B1B1B"/>
                </a:solidFill>
              </a:rPr>
            </a:br>
            <a:r>
              <a:rPr lang="en-US" sz="2200" b="1">
                <a:solidFill>
                  <a:srgbClr val="1B1B1B"/>
                </a:solidFill>
              </a:rPr>
              <a:t>Bleeding or bruising:</a:t>
            </a:r>
            <a:r>
              <a:rPr lang="en-US" sz="2200">
                <a:solidFill>
                  <a:srgbClr val="1B1B1B"/>
                </a:solidFill>
              </a:rPr>
              <a:t> Occurring for no known reason</a:t>
            </a:r>
            <a:br>
              <a:rPr lang="en-US" sz="2200">
                <a:solidFill>
                  <a:srgbClr val="1B1B1B"/>
                </a:solidFill>
              </a:rPr>
            </a:br>
            <a:r>
              <a:rPr lang="en-US" sz="2200" b="1">
                <a:solidFill>
                  <a:srgbClr val="1B1B1B"/>
                </a:solidFill>
              </a:rPr>
              <a:t>Bowel changes: </a:t>
            </a:r>
            <a:r>
              <a:rPr lang="en-US" sz="2200">
                <a:solidFill>
                  <a:srgbClr val="1B1B1B"/>
                </a:solidFill>
              </a:rPr>
              <a:t>Blood in the stool, changes in bowel habits</a:t>
            </a:r>
            <a:br>
              <a:rPr lang="en-US" sz="2200">
                <a:solidFill>
                  <a:srgbClr val="1B1B1B"/>
                </a:solidFill>
              </a:rPr>
            </a:br>
            <a:r>
              <a:rPr lang="en-US" sz="2200" b="1">
                <a:solidFill>
                  <a:srgbClr val="1B1B1B"/>
                </a:solidFill>
              </a:rPr>
              <a:t>Cough</a:t>
            </a:r>
            <a:r>
              <a:rPr lang="en-US" sz="2200">
                <a:solidFill>
                  <a:srgbClr val="1B1B1B"/>
                </a:solidFill>
              </a:rPr>
              <a:t> </a:t>
            </a:r>
            <a:r>
              <a:rPr lang="en-US" sz="2200" b="1">
                <a:solidFill>
                  <a:srgbClr val="1B1B1B"/>
                </a:solidFill>
              </a:rPr>
              <a:t>or hoarseness</a:t>
            </a:r>
            <a:r>
              <a:rPr lang="en-US" sz="2200">
                <a:solidFill>
                  <a:srgbClr val="1B1B1B"/>
                </a:solidFill>
              </a:rPr>
              <a:t>: Does not go away</a:t>
            </a:r>
            <a:br>
              <a:rPr lang="en-US" sz="2200">
                <a:solidFill>
                  <a:srgbClr val="1B1B1B"/>
                </a:solidFill>
              </a:rPr>
            </a:br>
            <a:r>
              <a:rPr lang="en-US" sz="2200" b="1">
                <a:solidFill>
                  <a:srgbClr val="1B1B1B"/>
                </a:solidFill>
              </a:rPr>
              <a:t>Eating problems: </a:t>
            </a:r>
            <a:r>
              <a:rPr lang="en-US" sz="2200">
                <a:solidFill>
                  <a:srgbClr val="1B1B1B"/>
                </a:solidFill>
              </a:rPr>
              <a:t>Pain after eating (heartburn or indigestion that doesn’t go away), trouble swallowing, belly pain, nausea and vomiting, appetite changes</a:t>
            </a:r>
            <a:br>
              <a:rPr lang="en-US" sz="2200">
                <a:solidFill>
                  <a:srgbClr val="1B1B1B"/>
                </a:solidFill>
              </a:rPr>
            </a:br>
            <a:r>
              <a:rPr lang="en-US" sz="2200" b="1">
                <a:solidFill>
                  <a:srgbClr val="1B1B1B"/>
                </a:solidFill>
              </a:rPr>
              <a:t>Fatigue</a:t>
            </a:r>
            <a:r>
              <a:rPr lang="en-US" sz="2200">
                <a:solidFill>
                  <a:srgbClr val="1B1B1B"/>
                </a:solidFill>
              </a:rPr>
              <a:t>: Severe and </a:t>
            </a:r>
            <a:r>
              <a:rPr lang="en-US" sz="2200">
                <a:solidFill>
                  <a:srgbClr val="1B1B1B"/>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1"/>
                  </a:ext>
                </a:extLst>
              </a:rPr>
              <a:t>last</a:t>
            </a:r>
            <a:r>
              <a:rPr lang="en-US" sz="2200">
                <a:solidFill>
                  <a:srgbClr val="1B1B1B"/>
                </a:solidFill>
              </a:rPr>
              <a:t>ing</a:t>
            </a:r>
            <a:endParaRPr sz="2200">
              <a:solidFill>
                <a:srgbClr val="1B1B1B"/>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g2e828e09954_2_63"/>
          <p:cNvSpPr txBox="1">
            <a:spLocks noGrp="1"/>
          </p:cNvSpPr>
          <p:nvPr>
            <p:ph type="title"/>
          </p:nvPr>
        </p:nvSpPr>
        <p:spPr>
          <a:xfrm>
            <a:off x="457200" y="76200"/>
            <a:ext cx="8610600" cy="7842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r>
              <a:rPr lang="en-US" sz="3600"/>
              <a:t>Signs and Symptoms Cont. </a:t>
            </a:r>
            <a:endParaRPr/>
          </a:p>
        </p:txBody>
      </p:sp>
      <p:sp>
        <p:nvSpPr>
          <p:cNvPr id="292" name="Google Shape;292;g2e828e09954_2_63"/>
          <p:cNvSpPr txBox="1"/>
          <p:nvPr/>
        </p:nvSpPr>
        <p:spPr>
          <a:xfrm>
            <a:off x="5380350" y="5280781"/>
            <a:ext cx="54990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000" b="0" i="1" u="none" strike="noStrike" cap="none">
                <a:solidFill>
                  <a:schemeClr val="lt2"/>
                </a:solidFill>
                <a:latin typeface="Arial"/>
                <a:ea typeface="Arial"/>
                <a:cs typeface="Arial"/>
                <a:sym typeface="Arial"/>
              </a:rPr>
              <a:t>Source: National Cancer Institute</a:t>
            </a:r>
            <a:r>
              <a:rPr lang="en-US" sz="1000" i="1">
                <a:solidFill>
                  <a:schemeClr val="lt2"/>
                </a:solidFill>
              </a:rPr>
              <a:t> Symptoms of Cancer,</a:t>
            </a:r>
            <a:r>
              <a:rPr lang="en-US" sz="1000" b="0" i="1" u="none" strike="noStrike" cap="none">
                <a:solidFill>
                  <a:schemeClr val="lt2"/>
                </a:solidFill>
                <a:latin typeface="Arial"/>
                <a:ea typeface="Arial"/>
                <a:cs typeface="Arial"/>
                <a:sym typeface="Arial"/>
              </a:rPr>
              <a:t> 20</a:t>
            </a:r>
            <a:r>
              <a:rPr lang="en-US" sz="1000" i="1">
                <a:solidFill>
                  <a:schemeClr val="lt2"/>
                </a:solidFill>
              </a:rPr>
              <a:t>19</a:t>
            </a:r>
            <a:endParaRPr sz="1200" b="0" i="0" u="none" strike="noStrike" cap="none">
              <a:solidFill>
                <a:srgbClr val="000000"/>
              </a:solidFill>
              <a:latin typeface="Arial"/>
              <a:ea typeface="Arial"/>
              <a:cs typeface="Arial"/>
              <a:sym typeface="Arial"/>
            </a:endParaRPr>
          </a:p>
        </p:txBody>
      </p:sp>
      <p:sp>
        <p:nvSpPr>
          <p:cNvPr id="293" name="Google Shape;293;g2e828e09954_2_63"/>
          <p:cNvSpPr txBox="1"/>
          <p:nvPr/>
        </p:nvSpPr>
        <p:spPr>
          <a:xfrm>
            <a:off x="474450" y="807850"/>
            <a:ext cx="8542500" cy="4248300"/>
          </a:xfrm>
          <a:prstGeom prst="rect">
            <a:avLst/>
          </a:prstGeom>
          <a:noFill/>
          <a:ln>
            <a:noFill/>
          </a:ln>
        </p:spPr>
        <p:txBody>
          <a:bodyPr spcFirstLastPara="1" wrap="square" lIns="91425" tIns="91425" rIns="91425" bIns="91425" anchor="t" anchorCtr="0">
            <a:spAutoFit/>
          </a:bodyPr>
          <a:lstStyle/>
          <a:p>
            <a:pPr marL="0" lvl="0" indent="0" algn="l" rtl="0">
              <a:spcBef>
                <a:spcPts val="1500"/>
              </a:spcBef>
              <a:spcAft>
                <a:spcPts val="1500"/>
              </a:spcAft>
              <a:buClr>
                <a:schemeClr val="dk1"/>
              </a:buClr>
              <a:buSzPts val="1100"/>
              <a:buFont typeface="Arial"/>
              <a:buNone/>
            </a:pPr>
            <a:r>
              <a:rPr lang="en-US" sz="2200" b="1">
                <a:solidFill>
                  <a:srgbClr val="1B1B1B"/>
                </a:solidFill>
              </a:rPr>
              <a:t>Fever or night sweats:</a:t>
            </a:r>
            <a:r>
              <a:rPr lang="en-US" sz="2200">
                <a:solidFill>
                  <a:srgbClr val="1B1B1B"/>
                </a:solidFill>
              </a:rPr>
              <a:t> Occurring for no known reason</a:t>
            </a:r>
            <a:br>
              <a:rPr lang="en-US" sz="2200">
                <a:solidFill>
                  <a:srgbClr val="1B1B1B"/>
                </a:solidFill>
              </a:rPr>
            </a:br>
            <a:r>
              <a:rPr lang="en-US" sz="2200" b="1">
                <a:solidFill>
                  <a:srgbClr val="1B1B1B"/>
                </a:solidFill>
              </a:rPr>
              <a:t>Mouth changes: </a:t>
            </a:r>
            <a:r>
              <a:rPr lang="en-US" sz="2200">
                <a:solidFill>
                  <a:srgbClr val="1B1B1B"/>
                </a:solidFill>
              </a:rPr>
              <a:t>A white or red patch on the tongue or in the mouth, bleeding, pain or numbness in the lip or mouth</a:t>
            </a:r>
            <a:br>
              <a:rPr lang="en-US" sz="2200">
                <a:solidFill>
                  <a:srgbClr val="1B1B1B"/>
                </a:solidFill>
              </a:rPr>
            </a:br>
            <a:r>
              <a:rPr lang="en-US" sz="2200" b="1">
                <a:solidFill>
                  <a:srgbClr val="1B1B1B"/>
                </a:solidFill>
              </a:rPr>
              <a:t>Neurological problems: </a:t>
            </a:r>
            <a:r>
              <a:rPr lang="en-US" sz="2200">
                <a:solidFill>
                  <a:srgbClr val="1B1B1B"/>
                </a:solidFill>
              </a:rPr>
              <a:t>Headaches, seizures, vision changes, hearing changes, drooping of the face</a:t>
            </a:r>
            <a:br>
              <a:rPr lang="en-US" sz="2200">
                <a:solidFill>
                  <a:srgbClr val="1B1B1B"/>
                </a:solidFill>
              </a:rPr>
            </a:br>
            <a:r>
              <a:rPr lang="en-US" sz="2200" b="1">
                <a:solidFill>
                  <a:srgbClr val="1B1B1B"/>
                </a:solidFill>
              </a:rPr>
              <a:t>Skin changes: </a:t>
            </a:r>
            <a:r>
              <a:rPr lang="en-US" sz="2200">
                <a:solidFill>
                  <a:srgbClr val="1B1B1B"/>
                </a:solidFill>
              </a:rPr>
              <a:t>A flesh-colored lump that bleeds or turns scaly, a new mole or a change in an existing mole, a sore that does not heal, jaundice (yellowing of the skin and whites of the eyes)</a:t>
            </a:r>
            <a:br>
              <a:rPr lang="en-US" sz="2200">
                <a:solidFill>
                  <a:srgbClr val="1B1B1B"/>
                </a:solidFill>
              </a:rPr>
            </a:br>
            <a:r>
              <a:rPr lang="en-US" sz="2200" b="1">
                <a:solidFill>
                  <a:srgbClr val="1B1B1B"/>
                </a:solidFill>
              </a:rPr>
              <a:t>Swelling or lumps: </a:t>
            </a:r>
            <a:r>
              <a:rPr lang="en-US" sz="2200">
                <a:solidFill>
                  <a:srgbClr val="1B1B1B"/>
                </a:solidFill>
              </a:rPr>
              <a:t>Appearing anywhere, such as in the neck, underarm, stomach or groin</a:t>
            </a:r>
            <a:br>
              <a:rPr lang="en-US" sz="2200">
                <a:solidFill>
                  <a:srgbClr val="1B1B1B"/>
                </a:solidFill>
              </a:rPr>
            </a:br>
            <a:r>
              <a:rPr lang="en-US" sz="2200" b="1">
                <a:solidFill>
                  <a:srgbClr val="1B1B1B"/>
                </a:solidFill>
              </a:rPr>
              <a:t>Unintentional weight gain or weight loss: </a:t>
            </a:r>
            <a:r>
              <a:rPr lang="en-US" sz="2200">
                <a:solidFill>
                  <a:srgbClr val="1B1B1B"/>
                </a:solidFill>
              </a:rPr>
              <a:t>Occurring for no known reason</a:t>
            </a:r>
            <a:endParaRPr sz="2200">
              <a:solidFill>
                <a:srgbClr val="1B1B1B"/>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2"/>
          <p:cNvSpPr txBox="1">
            <a:spLocks noGrp="1"/>
          </p:cNvSpPr>
          <p:nvPr>
            <p:ph type="title"/>
          </p:nvPr>
        </p:nvSpPr>
        <p:spPr>
          <a:xfrm>
            <a:off x="457200" y="304800"/>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r>
              <a:rPr lang="en-US" sz="3600">
                <a:solidFill>
                  <a:srgbClr val="3F3F3F"/>
                </a:solidFill>
              </a:rPr>
              <a:t>Acknowledgements</a:t>
            </a:r>
            <a:endParaRPr>
              <a:solidFill>
                <a:srgbClr val="3F3F3F"/>
              </a:solidFill>
            </a:endParaRPr>
          </a:p>
        </p:txBody>
      </p:sp>
      <p:sp>
        <p:nvSpPr>
          <p:cNvPr id="55" name="Google Shape;55;p2"/>
          <p:cNvSpPr txBox="1">
            <a:spLocks noGrp="1"/>
          </p:cNvSpPr>
          <p:nvPr>
            <p:ph type="body" idx="1"/>
          </p:nvPr>
        </p:nvSpPr>
        <p:spPr>
          <a:xfrm>
            <a:off x="457200" y="1219201"/>
            <a:ext cx="82296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3F3F3F"/>
              </a:buClr>
              <a:buSzPts val="3200"/>
              <a:buFont typeface="Arial"/>
              <a:buNone/>
            </a:pPr>
            <a:r>
              <a:rPr lang="en-US" sz="1800">
                <a:solidFill>
                  <a:schemeClr val="dk1"/>
                </a:solidFill>
              </a:rPr>
              <a:t>This work was supported by Cooperative Agreement </a:t>
            </a:r>
            <a:r>
              <a:rPr lang="en-US" sz="1800">
                <a:solidFill>
                  <a:schemeClr val="dk1"/>
                </a:solidFill>
                <a:highlight>
                  <a:schemeClr val="lt1"/>
                </a:highlight>
              </a:rPr>
              <a:t>#NU58DP007539-01</a:t>
            </a:r>
            <a:r>
              <a:rPr lang="en-US" sz="1800">
                <a:solidFill>
                  <a:schemeClr val="dk1"/>
                </a:solidFill>
              </a:rPr>
              <a:t> from the Centers for Disease Control and Prevention. Its contents are solely the responsibility of the authors and do not necessarily represent the official views of the Centers for Disease Control and Prevention.</a:t>
            </a:r>
            <a:endParaRPr sz="1800">
              <a:solidFill>
                <a:schemeClr val="dk1"/>
              </a:solidFill>
            </a:endParaRPr>
          </a:p>
          <a:p>
            <a:pPr marL="0" lvl="0" indent="0" algn="l" rtl="0">
              <a:lnSpc>
                <a:spcPct val="100000"/>
              </a:lnSpc>
              <a:spcBef>
                <a:spcPts val="333"/>
              </a:spcBef>
              <a:spcAft>
                <a:spcPts val="0"/>
              </a:spcAft>
              <a:buNone/>
            </a:pPr>
            <a:endParaRPr sz="1800">
              <a:solidFill>
                <a:schemeClr val="dk1"/>
              </a:solidFill>
            </a:endParaRPr>
          </a:p>
          <a:p>
            <a:pPr marL="0" lvl="0" indent="0" algn="l" rtl="0">
              <a:lnSpc>
                <a:spcPct val="100000"/>
              </a:lnSpc>
              <a:spcBef>
                <a:spcPts val="333"/>
              </a:spcBef>
              <a:spcAft>
                <a:spcPts val="0"/>
              </a:spcAft>
              <a:buNone/>
            </a:pPr>
            <a:r>
              <a:rPr lang="en-US" sz="1800">
                <a:solidFill>
                  <a:schemeClr val="dk1"/>
                </a:solidFill>
              </a:rPr>
              <a:t>We would also like to thank the following for their help with revising this training:</a:t>
            </a:r>
            <a:endParaRPr sz="1800">
              <a:solidFill>
                <a:schemeClr val="dk1"/>
              </a:solidFill>
            </a:endParaRPr>
          </a:p>
          <a:p>
            <a:pPr marL="457200" lvl="0" indent="-342900" algn="l" rtl="0">
              <a:lnSpc>
                <a:spcPct val="100000"/>
              </a:lnSpc>
              <a:spcBef>
                <a:spcPts val="333"/>
              </a:spcBef>
              <a:spcAft>
                <a:spcPts val="0"/>
              </a:spcAft>
              <a:buClr>
                <a:schemeClr val="dk1"/>
              </a:buClr>
              <a:buSzPts val="1800"/>
              <a:buChar char="•"/>
            </a:pPr>
            <a:r>
              <a:rPr lang="en-US" sz="1800">
                <a:solidFill>
                  <a:schemeClr val="dk1"/>
                </a:solidFill>
              </a:rPr>
              <a:t>Alex Hurst, National Council for Mental Wellbeing</a:t>
            </a:r>
            <a:endParaRPr sz="1800">
              <a:solidFill>
                <a:schemeClr val="dk1"/>
              </a:solidFill>
            </a:endParaRPr>
          </a:p>
          <a:p>
            <a:pPr marL="457200" lvl="0" indent="-342900" algn="l" rtl="0">
              <a:lnSpc>
                <a:spcPct val="100000"/>
              </a:lnSpc>
              <a:spcBef>
                <a:spcPts val="0"/>
              </a:spcBef>
              <a:spcAft>
                <a:spcPts val="0"/>
              </a:spcAft>
              <a:buClr>
                <a:schemeClr val="dk1"/>
              </a:buClr>
              <a:buSzPts val="1800"/>
              <a:buChar char="•"/>
            </a:pPr>
            <a:r>
              <a:rPr lang="en-US" sz="1800">
                <a:solidFill>
                  <a:schemeClr val="dk1"/>
                </a:solidFill>
              </a:rPr>
              <a:t>Laurie Kirstein, Memorial Sloan Kettering Cancer Center</a:t>
            </a:r>
            <a:endParaRPr sz="1800">
              <a:solidFill>
                <a:schemeClr val="dk1"/>
              </a:solidFill>
            </a:endParaRPr>
          </a:p>
          <a:p>
            <a:pPr marL="457200" lvl="0" indent="-342900" algn="l" rtl="0">
              <a:lnSpc>
                <a:spcPct val="100000"/>
              </a:lnSpc>
              <a:spcBef>
                <a:spcPts val="0"/>
              </a:spcBef>
              <a:spcAft>
                <a:spcPts val="0"/>
              </a:spcAft>
              <a:buClr>
                <a:schemeClr val="dk1"/>
              </a:buClr>
              <a:buSzPts val="1800"/>
              <a:buChar char="•"/>
            </a:pPr>
            <a:r>
              <a:rPr lang="en-US" sz="1800">
                <a:solidFill>
                  <a:schemeClr val="dk1"/>
                </a:solidFill>
              </a:rPr>
              <a:t>Janette Merrill, American Society of Clinical Oncology</a:t>
            </a:r>
            <a:endParaRPr sz="1800">
              <a:solidFill>
                <a:schemeClr val="dk1"/>
              </a:solidFill>
            </a:endParaRPr>
          </a:p>
          <a:p>
            <a:pPr marL="457200" lvl="0" indent="-342900" algn="l" rtl="0">
              <a:spcBef>
                <a:spcPts val="0"/>
              </a:spcBef>
              <a:spcAft>
                <a:spcPts val="0"/>
              </a:spcAft>
              <a:buClr>
                <a:schemeClr val="dk1"/>
              </a:buClr>
              <a:buSzPts val="1800"/>
              <a:buChar char="•"/>
            </a:pPr>
            <a:r>
              <a:rPr lang="en-US" sz="1800">
                <a:solidFill>
                  <a:schemeClr val="dk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Jess Quiring, Patient Navigation Advisors</a:t>
            </a:r>
            <a:endParaRPr sz="1800">
              <a:solidFill>
                <a:schemeClr val="dk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endParaRPr>
          </a:p>
          <a:p>
            <a:pPr marL="457200" lvl="0" indent="-342900" algn="l" rtl="0">
              <a:spcBef>
                <a:spcPts val="0"/>
              </a:spcBef>
              <a:spcAft>
                <a:spcPts val="0"/>
              </a:spcAft>
              <a:buClr>
                <a:schemeClr val="dk1"/>
              </a:buClr>
              <a:buSzPts val="1800"/>
              <a:buChar char="•"/>
            </a:pPr>
            <a:r>
              <a:rPr lang="en-US" sz="1800">
                <a:solidFill>
                  <a:schemeClr val="dk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
                  </a:ext>
                </a:extLst>
              </a:rPr>
              <a:t>Zarek Mena, Patient Navigation Advisors</a:t>
            </a:r>
            <a:endParaRPr sz="1800">
              <a:solidFill>
                <a:schemeClr val="dk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
                </a:ext>
              </a:extLst>
            </a:endParaRPr>
          </a:p>
          <a:p>
            <a:pPr marL="457200" lvl="0" indent="-342900" algn="l" rtl="0">
              <a:spcBef>
                <a:spcPts val="0"/>
              </a:spcBef>
              <a:spcAft>
                <a:spcPts val="0"/>
              </a:spcAft>
              <a:buClr>
                <a:schemeClr val="dk1"/>
              </a:buClr>
              <a:buSzPts val="1800"/>
              <a:buChar char="•"/>
            </a:pPr>
            <a:r>
              <a:rPr lang="en-US" sz="1800">
                <a:solidFill>
                  <a:schemeClr val="dk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
                  </a:ext>
                </a:extLst>
              </a:rPr>
              <a:t>Reesa Sherin, Association of Cancer Care Centers</a:t>
            </a:r>
            <a:endParaRPr sz="1800">
              <a:solidFill>
                <a:schemeClr val="dk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17"/>
          <p:cNvSpPr txBox="1">
            <a:spLocks noGrp="1"/>
          </p:cNvSpPr>
          <p:nvPr>
            <p:ph type="title"/>
          </p:nvPr>
        </p:nvSpPr>
        <p:spPr>
          <a:xfrm>
            <a:off x="457200" y="457200"/>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z="3600"/>
              <a:t>Early Cancer May Not Have Any Symptoms </a:t>
            </a:r>
            <a:endParaRPr/>
          </a:p>
        </p:txBody>
      </p:sp>
      <p:sp>
        <p:nvSpPr>
          <p:cNvPr id="300" name="Google Shape;300;p17"/>
          <p:cNvSpPr txBox="1"/>
          <p:nvPr/>
        </p:nvSpPr>
        <p:spPr>
          <a:xfrm>
            <a:off x="533400" y="1981200"/>
            <a:ext cx="8077200" cy="3971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Arial"/>
                <a:ea typeface="Arial"/>
                <a:cs typeface="Arial"/>
                <a:sym typeface="Arial"/>
              </a:rPr>
              <a:t>Some p</a:t>
            </a:r>
            <a:r>
              <a:rPr lang="en-US" sz="2800">
                <a:solidFill>
                  <a:schemeClr val="dk1"/>
                </a:solidFill>
              </a:rPr>
              <a:t>eople</a:t>
            </a:r>
            <a:r>
              <a:rPr lang="en-US" sz="2800" b="0" i="0" u="none" strike="noStrike" cap="none">
                <a:solidFill>
                  <a:schemeClr val="dk1"/>
                </a:solidFill>
                <a:latin typeface="Arial"/>
                <a:ea typeface="Arial"/>
                <a:cs typeface="Arial"/>
                <a:sym typeface="Arial"/>
              </a:rPr>
              <a:t> may visit the doctor only when they feel pain or when they notice changes like a lump in the breast or unusual bleeding or discharge. However, early cancer may not have any symptoms, which is why</a:t>
            </a:r>
            <a:r>
              <a:rPr lang="en-US" sz="2800" b="1" i="0" u="none" strike="noStrike" cap="none">
                <a:solidFill>
                  <a:schemeClr val="dk1"/>
                </a:solidFill>
              </a:rPr>
              <a:t> routine screenings and doctor’s visits are so </a:t>
            </a:r>
            <a:r>
              <a:rPr lang="en-US" sz="2800" b="1">
                <a:solidFill>
                  <a:schemeClr val="dk1"/>
                </a:solidFill>
              </a:rPr>
              <a:t>important</a:t>
            </a:r>
            <a:r>
              <a:rPr lang="en-US" sz="2800" b="1" i="0" u="none" strike="noStrike" cap="none">
                <a:solidFill>
                  <a:schemeClr val="dk1"/>
                </a:solidFill>
              </a:rPr>
              <a:t> for early detection.</a:t>
            </a:r>
            <a:r>
              <a:rPr lang="en-US" sz="28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18"/>
          <p:cNvSpPr txBox="1">
            <a:spLocks noGrp="1"/>
          </p:cNvSpPr>
          <p:nvPr>
            <p:ph type="title"/>
          </p:nvPr>
        </p:nvSpPr>
        <p:spPr>
          <a:xfrm>
            <a:off x="457200" y="304800"/>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r>
              <a:rPr lang="en-US" sz="3600"/>
              <a:t>Cancer Detection and Diagnosis</a:t>
            </a:r>
            <a:endParaRPr/>
          </a:p>
        </p:txBody>
      </p:sp>
      <p:sp>
        <p:nvSpPr>
          <p:cNvPr id="307" name="Google Shape;307;p18"/>
          <p:cNvSpPr txBox="1"/>
          <p:nvPr/>
        </p:nvSpPr>
        <p:spPr>
          <a:xfrm>
            <a:off x="609600" y="1371600"/>
            <a:ext cx="7696200" cy="369420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Cancer can be diagnosed with biopsies, blood tests, urine tests, colonoscopies or sigmoidoscopies, </a:t>
            </a:r>
            <a:r>
              <a:rPr lang="en-US" sz="2400">
                <a:solidFill>
                  <a:schemeClr val="dk1"/>
                </a:solidFill>
              </a:rPr>
              <a:t>X</a:t>
            </a:r>
            <a:r>
              <a:rPr lang="en-US" sz="2400" b="0" i="0" u="none" strike="noStrike" cap="none">
                <a:solidFill>
                  <a:schemeClr val="dk1"/>
                </a:solidFill>
                <a:latin typeface="Arial"/>
                <a:ea typeface="Arial"/>
                <a:cs typeface="Arial"/>
                <a:sym typeface="Arial"/>
              </a:rPr>
              <a:t>-rays, ultrasounds, bone scans, CT scans, MRIs and/or surgery</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When cancer is found, a doctor will determine what type it is and how fast it is growing </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2400"/>
              <a:buFont typeface="Arial"/>
              <a:buChar char="•"/>
            </a:pPr>
            <a:r>
              <a:rPr lang="en-US" sz="2400">
                <a:solidFill>
                  <a:schemeClr val="dk1"/>
                </a:solidFill>
              </a:rPr>
              <a:t>F</a:t>
            </a:r>
            <a:r>
              <a:rPr lang="en-US" sz="2400" b="0" i="0" u="none" strike="noStrike" cap="none">
                <a:solidFill>
                  <a:schemeClr val="dk1"/>
                </a:solidFill>
                <a:latin typeface="Arial"/>
                <a:ea typeface="Arial"/>
                <a:cs typeface="Arial"/>
                <a:sym typeface="Arial"/>
              </a:rPr>
              <a:t>inding cancer early may decrease a person’s risk of dying from the cancer. For this reason, improving</a:t>
            </a:r>
            <a:r>
              <a:rPr lang="en-US" sz="2400">
                <a:solidFill>
                  <a:schemeClr val="dk1"/>
                </a:solidFill>
              </a:rPr>
              <a:t> </a:t>
            </a:r>
            <a:r>
              <a:rPr lang="en-US" sz="2400" b="0" i="0" u="none" strike="noStrike" cap="none">
                <a:solidFill>
                  <a:schemeClr val="dk1"/>
                </a:solidFill>
                <a:latin typeface="Arial"/>
                <a:ea typeface="Arial"/>
                <a:cs typeface="Arial"/>
                <a:sym typeface="Arial"/>
              </a:rPr>
              <a:t>methods for early detection is a high priority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08" name="Google Shape;308;p18"/>
          <p:cNvSpPr txBox="1"/>
          <p:nvPr/>
        </p:nvSpPr>
        <p:spPr>
          <a:xfrm>
            <a:off x="5238825" y="5278500"/>
            <a:ext cx="39945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000" b="0" i="1" u="none" strike="noStrike" cap="none">
                <a:solidFill>
                  <a:schemeClr val="lt2"/>
                </a:solidFill>
                <a:latin typeface="Arial"/>
                <a:ea typeface="Arial"/>
                <a:cs typeface="Arial"/>
                <a:sym typeface="Arial"/>
              </a:rPr>
              <a:t>Source: National Cancer Institute </a:t>
            </a:r>
            <a:r>
              <a:rPr lang="en-US" sz="1000" i="1">
                <a:solidFill>
                  <a:schemeClr val="lt2"/>
                </a:solidFill>
              </a:rPr>
              <a:t>Diagnosis and Staging,</a:t>
            </a:r>
            <a:r>
              <a:rPr lang="en-US" sz="1000" b="0" i="1" u="none" strike="noStrike" cap="none">
                <a:solidFill>
                  <a:schemeClr val="lt2"/>
                </a:solidFill>
                <a:latin typeface="Arial"/>
                <a:ea typeface="Arial"/>
                <a:cs typeface="Arial"/>
                <a:sym typeface="Arial"/>
              </a:rPr>
              <a:t> 20</a:t>
            </a:r>
            <a:r>
              <a:rPr lang="en-US" sz="1000" i="1">
                <a:solidFill>
                  <a:schemeClr val="lt2"/>
                </a:solidFill>
              </a:rPr>
              <a:t>23</a:t>
            </a:r>
            <a:endParaRPr sz="1200" b="0" i="0" u="none" strike="noStrike" cap="non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19"/>
          <p:cNvSpPr/>
          <p:nvPr/>
        </p:nvSpPr>
        <p:spPr>
          <a:xfrm>
            <a:off x="1752600" y="3183029"/>
            <a:ext cx="6028841" cy="2036090"/>
          </a:xfrm>
          <a:prstGeom prst="rect">
            <a:avLst/>
          </a:prstGeom>
          <a:solidFill>
            <a:srgbClr val="365F91"/>
          </a:solidFill>
          <a:ln w="25400" cap="flat" cmpd="sng">
            <a:solidFill>
              <a:srgbClr val="88A3A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15" name="Google Shape;315;p19"/>
          <p:cNvSpPr txBox="1">
            <a:spLocks noGrp="1"/>
          </p:cNvSpPr>
          <p:nvPr>
            <p:ph type="title"/>
          </p:nvPr>
        </p:nvSpPr>
        <p:spPr>
          <a:xfrm>
            <a:off x="457780" y="228600"/>
            <a:ext cx="84480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r>
              <a:rPr lang="en-US" sz="3600"/>
              <a:t>Screening for Early Detection</a:t>
            </a:r>
            <a:endParaRPr/>
          </a:p>
        </p:txBody>
      </p:sp>
      <p:sp>
        <p:nvSpPr>
          <p:cNvPr id="316" name="Google Shape;316;p19"/>
          <p:cNvSpPr txBox="1">
            <a:spLocks noGrp="1"/>
          </p:cNvSpPr>
          <p:nvPr>
            <p:ph type="body" idx="1"/>
          </p:nvPr>
        </p:nvSpPr>
        <p:spPr>
          <a:xfrm>
            <a:off x="1996809" y="3799241"/>
            <a:ext cx="5671866" cy="1371600"/>
          </a:xfrm>
          <a:prstGeom prst="rect">
            <a:avLst/>
          </a:prstGeom>
          <a:noFill/>
          <a:ln>
            <a:noFill/>
          </a:ln>
        </p:spPr>
        <p:txBody>
          <a:bodyPr spcFirstLastPara="1" wrap="square" lIns="91425" tIns="45700" rIns="91425" bIns="45700" anchor="t" anchorCtr="0">
            <a:normAutofit fontScale="47500" lnSpcReduction="20000"/>
          </a:bodyPr>
          <a:lstStyle/>
          <a:p>
            <a:pPr marL="0" lvl="0" indent="0" algn="l" rtl="0">
              <a:lnSpc>
                <a:spcPct val="100000"/>
              </a:lnSpc>
              <a:spcBef>
                <a:spcPts val="0"/>
              </a:spcBef>
              <a:spcAft>
                <a:spcPts val="0"/>
              </a:spcAft>
              <a:buClr>
                <a:schemeClr val="lt1"/>
              </a:buClr>
              <a:buSzPct val="100000"/>
              <a:buFont typeface="Arial"/>
              <a:buNone/>
            </a:pPr>
            <a:r>
              <a:rPr lang="en-US" sz="2400">
                <a:solidFill>
                  <a:schemeClr val="lt1"/>
                </a:solidFill>
              </a:rPr>
              <a:t>Cervical cancer</a:t>
            </a:r>
            <a:endParaRPr/>
          </a:p>
          <a:p>
            <a:pPr marL="0" lvl="0" indent="0" algn="l" rtl="0">
              <a:lnSpc>
                <a:spcPct val="100000"/>
              </a:lnSpc>
              <a:spcBef>
                <a:spcPts val="1200"/>
              </a:spcBef>
              <a:spcAft>
                <a:spcPts val="0"/>
              </a:spcAft>
              <a:buClr>
                <a:schemeClr val="lt1"/>
              </a:buClr>
              <a:buSzPct val="100000"/>
              <a:buFont typeface="Arial"/>
              <a:buNone/>
            </a:pPr>
            <a:r>
              <a:rPr lang="en-US" sz="2400">
                <a:solidFill>
                  <a:schemeClr val="lt1"/>
                </a:solidFill>
              </a:rPr>
              <a:t>Breast cancer</a:t>
            </a:r>
            <a:endParaRPr/>
          </a:p>
          <a:p>
            <a:pPr marL="0" lvl="0" indent="0" algn="l" rtl="0">
              <a:lnSpc>
                <a:spcPct val="100000"/>
              </a:lnSpc>
              <a:spcBef>
                <a:spcPts val="1200"/>
              </a:spcBef>
              <a:spcAft>
                <a:spcPts val="0"/>
              </a:spcAft>
              <a:buClr>
                <a:schemeClr val="lt1"/>
              </a:buClr>
              <a:buSzPct val="100000"/>
              <a:buFont typeface="Arial"/>
              <a:buNone/>
            </a:pPr>
            <a:r>
              <a:rPr lang="en-US" sz="2400">
                <a:solidFill>
                  <a:schemeClr val="lt1"/>
                </a:solidFill>
              </a:rPr>
              <a:t>Prostate cancer</a:t>
            </a:r>
            <a:endParaRPr/>
          </a:p>
          <a:p>
            <a:pPr marL="0" lvl="0" indent="0" algn="l" rtl="0">
              <a:lnSpc>
                <a:spcPct val="100000"/>
              </a:lnSpc>
              <a:spcBef>
                <a:spcPts val="1200"/>
              </a:spcBef>
              <a:spcAft>
                <a:spcPts val="0"/>
              </a:spcAft>
              <a:buClr>
                <a:schemeClr val="lt1"/>
              </a:buClr>
              <a:buSzPct val="100000"/>
              <a:buFont typeface="Arial"/>
              <a:buNone/>
            </a:pPr>
            <a:r>
              <a:rPr lang="en-US" sz="2400">
                <a:solidFill>
                  <a:schemeClr val="lt1"/>
                </a:solidFill>
              </a:rPr>
              <a:t>Colorectal cancer</a:t>
            </a:r>
            <a:endParaRPr/>
          </a:p>
          <a:p>
            <a:pPr marL="0" lvl="0" indent="0" algn="l" rtl="0">
              <a:lnSpc>
                <a:spcPct val="100000"/>
              </a:lnSpc>
              <a:spcBef>
                <a:spcPts val="1200"/>
              </a:spcBef>
              <a:spcAft>
                <a:spcPts val="0"/>
              </a:spcAft>
              <a:buClr>
                <a:schemeClr val="lt1"/>
              </a:buClr>
              <a:buSzPct val="100000"/>
              <a:buFont typeface="Arial"/>
              <a:buNone/>
            </a:pPr>
            <a:r>
              <a:rPr lang="en-US" sz="2400">
                <a:solidFill>
                  <a:schemeClr val="lt1"/>
                </a:solidFill>
              </a:rPr>
              <a:t>Lung Cancer</a:t>
            </a:r>
            <a:endParaRPr/>
          </a:p>
        </p:txBody>
      </p:sp>
      <p:sp>
        <p:nvSpPr>
          <p:cNvPr id="317" name="Google Shape;317;p19"/>
          <p:cNvSpPr txBox="1"/>
          <p:nvPr/>
        </p:nvSpPr>
        <p:spPr>
          <a:xfrm>
            <a:off x="762000" y="1170004"/>
            <a:ext cx="7839560" cy="1981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r>
              <a:rPr lang="en-US" sz="2400" b="0" i="0" u="sng" strike="noStrike" cap="none">
                <a:solidFill>
                  <a:schemeClr val="dk1"/>
                </a:solidFill>
                <a:latin typeface="Arial"/>
                <a:ea typeface="Arial"/>
                <a:cs typeface="Arial"/>
                <a:sym typeface="Arial"/>
                <a:hlinkClick r:id="rId3">
                  <a:extLst>
                    <a:ext uri="{A12FA001-AC4F-418D-AE19-62706E023703}">
                      <ahyp:hlinkClr xmlns:ahyp="http://schemas.microsoft.com/office/drawing/2018/hyperlinkcolor" val="tx"/>
                    </a:ext>
                  </a:extLst>
                </a:hlinkClick>
              </a:rPr>
              <a:t>U.S. Preventive Services Task Force (USPSTF)</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1200"/>
              </a:spcBef>
              <a:spcAft>
                <a:spcPts val="0"/>
              </a:spcAft>
              <a:buClr>
                <a:schemeClr val="dk1"/>
              </a:buClr>
              <a:buSzPts val="2400"/>
              <a:buFont typeface="Arial"/>
              <a:buNone/>
            </a:pPr>
            <a:r>
              <a:rPr lang="en-US" sz="2400" b="0" i="0" u="sng" strike="noStrike" cap="none">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American Cancer Society (ACS) </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1200"/>
              </a:spcBef>
              <a:spcAft>
                <a:spcPts val="0"/>
              </a:spcAft>
              <a:buClr>
                <a:schemeClr val="dk1"/>
              </a:buClr>
              <a:buSzPts val="2400"/>
              <a:buFont typeface="Arial"/>
              <a:buNone/>
            </a:pPr>
            <a:r>
              <a:rPr lang="en-US" sz="2400" b="0" i="0" u="sng" strike="noStrike" cap="none">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American College of Obstetricians and Gynecologists (ACOG) </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108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sp>
        <p:nvSpPr>
          <p:cNvPr id="318" name="Google Shape;318;p19"/>
          <p:cNvSpPr txBox="1"/>
          <p:nvPr/>
        </p:nvSpPr>
        <p:spPr>
          <a:xfrm>
            <a:off x="1907566" y="3276600"/>
            <a:ext cx="5850300" cy="800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200" b="0" i="0" u="none" strike="noStrike" cap="none">
                <a:solidFill>
                  <a:srgbClr val="FFFF00"/>
                </a:solidFill>
                <a:latin typeface="Arial"/>
                <a:ea typeface="Arial"/>
                <a:cs typeface="Arial"/>
                <a:sym typeface="Arial"/>
              </a:rPr>
              <a:t>Screening is </a:t>
            </a:r>
            <a:r>
              <a:rPr lang="en-US" sz="2200">
                <a:solidFill>
                  <a:srgbClr val="FFFF00"/>
                </a:solidFill>
              </a:rPr>
              <a:t>important</a:t>
            </a:r>
            <a:r>
              <a:rPr lang="en-US" sz="2200" b="0" i="0" u="none" strike="noStrike" cap="none">
                <a:solidFill>
                  <a:srgbClr val="FFFF00"/>
                </a:solidFill>
                <a:latin typeface="Arial"/>
                <a:ea typeface="Arial"/>
                <a:cs typeface="Arial"/>
                <a:sym typeface="Arial"/>
              </a:rPr>
              <a:t> for early detection of:</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319" name="Google Shape;319;p19"/>
          <p:cNvSpPr txBox="1"/>
          <p:nvPr/>
        </p:nvSpPr>
        <p:spPr>
          <a:xfrm>
            <a:off x="2757300" y="5250950"/>
            <a:ext cx="6386700" cy="2463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000" i="1" u="none" strike="noStrike" cap="none">
                <a:solidFill>
                  <a:schemeClr val="lt2"/>
                </a:solidFill>
              </a:rPr>
              <a:t>Source: </a:t>
            </a:r>
            <a:r>
              <a:rPr lang="en-US" sz="1000" u="none" strike="noStrike" cap="none">
                <a:solidFill>
                  <a:schemeClr val="lt2"/>
                </a:solidFill>
              </a:rPr>
              <a:t>National Cancer Institu</a:t>
            </a:r>
            <a:r>
              <a:rPr lang="en-US" sz="1000">
                <a:solidFill>
                  <a:schemeClr val="lt2"/>
                </a:solidFill>
              </a:rPr>
              <a:t>te</a:t>
            </a:r>
            <a:r>
              <a:rPr lang="en-US" sz="1000">
                <a:solidFill>
                  <a:schemeClr val="lt2"/>
                </a:solidFill>
                <a:latin typeface="Roboto"/>
                <a:ea typeface="Roboto"/>
                <a:cs typeface="Roboto"/>
                <a:sym typeface="Roboto"/>
              </a:rPr>
              <a:t>, 2024</a:t>
            </a:r>
            <a:endParaRPr sz="1000" u="none" strike="noStrike" cap="none">
              <a:solidFill>
                <a:schemeClr val="lt2"/>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pic>
        <p:nvPicPr>
          <p:cNvPr id="325" name="Google Shape;325;g2e718f240c3_1_9"/>
          <p:cNvPicPr preferRelativeResize="0"/>
          <p:nvPr/>
        </p:nvPicPr>
        <p:blipFill rotWithShape="1">
          <a:blip r:embed="rId3">
            <a:alphaModFix/>
          </a:blip>
          <a:srcRect l="57562" t="18655" r="25076" b="9121"/>
          <a:stretch/>
        </p:blipFill>
        <p:spPr>
          <a:xfrm>
            <a:off x="841150" y="-97525"/>
            <a:ext cx="2650051" cy="5665051"/>
          </a:xfrm>
          <a:prstGeom prst="rect">
            <a:avLst/>
          </a:prstGeom>
          <a:noFill/>
          <a:ln w="9525" cap="flat" cmpd="sng">
            <a:solidFill>
              <a:schemeClr val="dk2"/>
            </a:solidFill>
            <a:prstDash val="solid"/>
            <a:round/>
            <a:headEnd type="none" w="sm" len="sm"/>
            <a:tailEnd type="none" w="sm" len="sm"/>
          </a:ln>
        </p:spPr>
      </p:pic>
      <p:pic>
        <p:nvPicPr>
          <p:cNvPr id="326" name="Google Shape;326;g2e718f240c3_1_9"/>
          <p:cNvPicPr preferRelativeResize="0"/>
          <p:nvPr/>
        </p:nvPicPr>
        <p:blipFill rotWithShape="1">
          <a:blip r:embed="rId4">
            <a:alphaModFix/>
          </a:blip>
          <a:srcRect l="34067" t="18446" r="35956" b="10631"/>
          <a:stretch/>
        </p:blipFill>
        <p:spPr>
          <a:xfrm>
            <a:off x="4509725" y="0"/>
            <a:ext cx="3662774" cy="5220150"/>
          </a:xfrm>
          <a:prstGeom prst="rect">
            <a:avLst/>
          </a:prstGeom>
          <a:noFill/>
          <a:ln w="9525" cap="flat" cmpd="sng">
            <a:solidFill>
              <a:schemeClr val="dk2"/>
            </a:solidFill>
            <a:prstDash val="solid"/>
            <a:round/>
            <a:headEnd type="none" w="sm" len="sm"/>
            <a:tailEnd type="none" w="sm" len="sm"/>
          </a:ln>
        </p:spPr>
      </p:pic>
      <p:sp>
        <p:nvSpPr>
          <p:cNvPr id="327" name="Google Shape;327;g2e718f240c3_1_9"/>
          <p:cNvSpPr txBox="1"/>
          <p:nvPr/>
        </p:nvSpPr>
        <p:spPr>
          <a:xfrm>
            <a:off x="3690750" y="5321250"/>
            <a:ext cx="57354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000" i="1" u="none" strike="noStrike" cap="none">
                <a:solidFill>
                  <a:schemeClr val="lt2"/>
                </a:solidFill>
              </a:rPr>
              <a:t>Source: </a:t>
            </a:r>
            <a:r>
              <a:rPr lang="en-US" sz="1000" i="1">
                <a:solidFill>
                  <a:schemeClr val="lt2"/>
                </a:solidFill>
              </a:rPr>
              <a:t>Iowa Cancer Consortium Screening Toolkit, </a:t>
            </a:r>
            <a:r>
              <a:rPr lang="en-US" sz="1000" i="1">
                <a:solidFill>
                  <a:schemeClr val="lt2"/>
                </a:solidFill>
                <a:latin typeface="Roboto"/>
                <a:ea typeface="Roboto"/>
                <a:cs typeface="Roboto"/>
                <a:sym typeface="Roboto"/>
              </a:rPr>
              <a:t>2023; Prevent Cancer Foundation, 2024</a:t>
            </a:r>
            <a:endParaRPr sz="1000" i="1" u="none" strike="noStrike" cap="none">
              <a:solidFill>
                <a:schemeClr val="lt2"/>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pic>
        <p:nvPicPr>
          <p:cNvPr id="333" name="Google Shape;333;g2e828e09954_2_17"/>
          <p:cNvPicPr preferRelativeResize="0"/>
          <p:nvPr/>
        </p:nvPicPr>
        <p:blipFill rotWithShape="1">
          <a:blip r:embed="rId3">
            <a:alphaModFix/>
          </a:blip>
          <a:srcRect l="21912" t="26474" r="26697" b="7683"/>
          <a:stretch/>
        </p:blipFill>
        <p:spPr>
          <a:xfrm>
            <a:off x="1030151" y="304800"/>
            <a:ext cx="7083701" cy="5105400"/>
          </a:xfrm>
          <a:prstGeom prst="rect">
            <a:avLst/>
          </a:prstGeom>
          <a:noFill/>
          <a:ln>
            <a:noFill/>
          </a:ln>
        </p:spPr>
      </p:pic>
      <p:sp>
        <p:nvSpPr>
          <p:cNvPr id="334" name="Google Shape;334;g2e828e09954_2_17"/>
          <p:cNvSpPr txBox="1"/>
          <p:nvPr/>
        </p:nvSpPr>
        <p:spPr>
          <a:xfrm>
            <a:off x="3408600" y="5284625"/>
            <a:ext cx="5735400" cy="2616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000" i="1" u="none" strike="noStrike" cap="none">
                <a:solidFill>
                  <a:schemeClr val="lt2"/>
                </a:solidFill>
              </a:rPr>
              <a:t>Source: </a:t>
            </a:r>
            <a:r>
              <a:rPr lang="en-US" sz="1100" i="1">
                <a:solidFill>
                  <a:schemeClr val="lt2"/>
                </a:solidFill>
              </a:rPr>
              <a:t>American Cancer Society, 2023</a:t>
            </a:r>
            <a:endParaRPr sz="1000" i="1" u="none" strike="noStrike" cap="none">
              <a:solidFill>
                <a:schemeClr val="lt2"/>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g2eccb946f66_0_10"/>
          <p:cNvSpPr txBox="1">
            <a:spLocks noGrp="1"/>
          </p:cNvSpPr>
          <p:nvPr>
            <p:ph type="title"/>
          </p:nvPr>
        </p:nvSpPr>
        <p:spPr>
          <a:xfrm>
            <a:off x="457200" y="304800"/>
            <a:ext cx="82296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SzPts val="990"/>
              <a:buNone/>
            </a:pPr>
            <a:r>
              <a:rPr lang="en-US" sz="2700"/>
              <a:t>Screening for Transgender and Intersex Persons</a:t>
            </a:r>
            <a:endParaRPr sz="2700"/>
          </a:p>
        </p:txBody>
      </p:sp>
      <p:graphicFrame>
        <p:nvGraphicFramePr>
          <p:cNvPr id="341" name="Google Shape;341;g2eccb946f66_0_10"/>
          <p:cNvGraphicFramePr/>
          <p:nvPr/>
        </p:nvGraphicFramePr>
        <p:xfrm>
          <a:off x="708425" y="1291325"/>
          <a:ext cx="7646100" cy="3748920"/>
        </p:xfrm>
        <a:graphic>
          <a:graphicData uri="http://schemas.openxmlformats.org/drawingml/2006/table">
            <a:tbl>
              <a:tblPr>
                <a:noFill/>
                <a:tableStyleId>{C8D408BD-D316-4F21-923C-7DE180095A19}</a:tableStyleId>
              </a:tblPr>
              <a:tblGrid>
                <a:gridCol w="1809750">
                  <a:extLst>
                    <a:ext uri="{9D8B030D-6E8A-4147-A177-3AD203B41FA5}">
                      <a16:colId xmlns:a16="http://schemas.microsoft.com/office/drawing/2014/main" val="20000"/>
                    </a:ext>
                  </a:extLst>
                </a:gridCol>
                <a:gridCol w="1820200">
                  <a:extLst>
                    <a:ext uri="{9D8B030D-6E8A-4147-A177-3AD203B41FA5}">
                      <a16:colId xmlns:a16="http://schemas.microsoft.com/office/drawing/2014/main" val="20001"/>
                    </a:ext>
                  </a:extLst>
                </a:gridCol>
                <a:gridCol w="2091575">
                  <a:extLst>
                    <a:ext uri="{9D8B030D-6E8A-4147-A177-3AD203B41FA5}">
                      <a16:colId xmlns:a16="http://schemas.microsoft.com/office/drawing/2014/main" val="20002"/>
                    </a:ext>
                  </a:extLst>
                </a:gridCol>
                <a:gridCol w="1924575">
                  <a:extLst>
                    <a:ext uri="{9D8B030D-6E8A-4147-A177-3AD203B41FA5}">
                      <a16:colId xmlns:a16="http://schemas.microsoft.com/office/drawing/2014/main" val="20003"/>
                    </a:ext>
                  </a:extLst>
                </a:gridCol>
              </a:tblGrid>
              <a:tr h="381000">
                <a:tc>
                  <a:txBody>
                    <a:bodyPr/>
                    <a:lstStyle/>
                    <a:p>
                      <a:pPr marL="0" lvl="0" indent="0" algn="l" rtl="0">
                        <a:spcBef>
                          <a:spcPts val="0"/>
                        </a:spcBef>
                        <a:spcAft>
                          <a:spcPts val="0"/>
                        </a:spcAft>
                        <a:buNone/>
                      </a:pPr>
                      <a:r>
                        <a:rPr lang="en-US" b="1"/>
                        <a:t>Cancer Screening</a:t>
                      </a:r>
                      <a:endParaRPr b="1"/>
                    </a:p>
                  </a:txBody>
                  <a:tcPr marL="91425" marR="91425" marT="91425" marB="91425"/>
                </a:tc>
                <a:tc>
                  <a:txBody>
                    <a:bodyPr/>
                    <a:lstStyle/>
                    <a:p>
                      <a:pPr marL="0" lvl="0" indent="0" algn="l" rtl="0">
                        <a:spcBef>
                          <a:spcPts val="0"/>
                        </a:spcBef>
                        <a:spcAft>
                          <a:spcPts val="0"/>
                        </a:spcAft>
                        <a:buNone/>
                      </a:pPr>
                      <a:r>
                        <a:rPr lang="en-US" sz="1100" b="1"/>
                        <a:t>Transgender men / transmasculine spectrum</a:t>
                      </a:r>
                      <a:endParaRPr sz="1100" b="1"/>
                    </a:p>
                  </a:txBody>
                  <a:tcPr marL="91425" marR="91425" marT="91425" marB="91425"/>
                </a:tc>
                <a:tc>
                  <a:txBody>
                    <a:bodyPr/>
                    <a:lstStyle/>
                    <a:p>
                      <a:pPr marL="0" lvl="0" indent="0" algn="l" rtl="0">
                        <a:spcBef>
                          <a:spcPts val="0"/>
                        </a:spcBef>
                        <a:spcAft>
                          <a:spcPts val="0"/>
                        </a:spcAft>
                        <a:buNone/>
                      </a:pPr>
                      <a:r>
                        <a:rPr lang="en-US" sz="1100" b="1"/>
                        <a:t>Transgender women / transfeminine spectrum</a:t>
                      </a:r>
                      <a:endParaRPr sz="1100" b="1"/>
                    </a:p>
                  </a:txBody>
                  <a:tcPr marL="91425" marR="91425" marT="91425" marB="91425"/>
                </a:tc>
                <a:tc>
                  <a:txBody>
                    <a:bodyPr/>
                    <a:lstStyle/>
                    <a:p>
                      <a:pPr marL="0" lvl="0" indent="0" algn="l" rtl="0">
                        <a:spcBef>
                          <a:spcPts val="0"/>
                        </a:spcBef>
                        <a:spcAft>
                          <a:spcPts val="0"/>
                        </a:spcAft>
                        <a:buNone/>
                      </a:pPr>
                      <a:r>
                        <a:rPr lang="en-US" sz="1100" b="1"/>
                        <a:t>Intersex persons</a:t>
                      </a:r>
                      <a:endParaRPr sz="1100" b="1"/>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US" b="1"/>
                        <a:t>Breast</a:t>
                      </a:r>
                      <a:endParaRPr b="1"/>
                    </a:p>
                  </a:txBody>
                  <a:tcPr marL="91425" marR="91425" marT="91425" marB="91425"/>
                </a:tc>
                <a:tc>
                  <a:txBody>
                    <a:bodyPr/>
                    <a:lstStyle/>
                    <a:p>
                      <a:pPr marL="0" lvl="0" indent="0" algn="l" rtl="0">
                        <a:spcBef>
                          <a:spcPts val="0"/>
                        </a:spcBef>
                        <a:spcAft>
                          <a:spcPts val="0"/>
                        </a:spcAft>
                        <a:buNone/>
                      </a:pPr>
                      <a:r>
                        <a:rPr lang="en-US" sz="1100"/>
                        <a:t>See American College of Radiology guidelines</a:t>
                      </a:r>
                      <a:endParaRPr sz="1100"/>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US" sz="1100">
                          <a:solidFill>
                            <a:schemeClr val="dk1"/>
                          </a:solidFill>
                        </a:rPr>
                        <a:t>See American College of Radiology guidelines</a:t>
                      </a:r>
                      <a:endParaRPr sz="1100">
                        <a:solidFill>
                          <a:schemeClr val="dk1"/>
                        </a:solidFill>
                      </a:endParaRPr>
                    </a:p>
                    <a:p>
                      <a:pPr marL="0" lvl="0" indent="0" algn="l" rtl="0">
                        <a:spcBef>
                          <a:spcPts val="0"/>
                        </a:spcBef>
                        <a:spcAft>
                          <a:spcPts val="0"/>
                        </a:spcAft>
                        <a:buNone/>
                      </a:pPr>
                      <a:endParaRPr sz="1100"/>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US" sz="1100">
                          <a:solidFill>
                            <a:schemeClr val="dk1"/>
                          </a:solidFill>
                        </a:rPr>
                        <a:t>See American College of Radiology guidelines</a:t>
                      </a:r>
                      <a:endParaRPr sz="1100">
                        <a:solidFill>
                          <a:schemeClr val="dk1"/>
                        </a:solidFill>
                      </a:endParaRPr>
                    </a:p>
                    <a:p>
                      <a:pPr marL="0" lvl="0" indent="0" algn="l" rtl="0">
                        <a:spcBef>
                          <a:spcPts val="0"/>
                        </a:spcBef>
                        <a:spcAft>
                          <a:spcPts val="0"/>
                        </a:spcAft>
                        <a:buNone/>
                      </a:pPr>
                      <a:endParaRPr sz="1100"/>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US" b="1"/>
                        <a:t>Cervical</a:t>
                      </a:r>
                      <a:endParaRPr b="1"/>
                    </a:p>
                  </a:txBody>
                  <a:tcPr marL="91425" marR="91425" marT="91425" marB="91425"/>
                </a:tc>
                <a:tc>
                  <a:txBody>
                    <a:bodyPr/>
                    <a:lstStyle/>
                    <a:p>
                      <a:pPr marL="0" lvl="0" indent="0" algn="l" rtl="0">
                        <a:spcBef>
                          <a:spcPts val="0"/>
                        </a:spcBef>
                        <a:spcAft>
                          <a:spcPts val="0"/>
                        </a:spcAft>
                        <a:buNone/>
                      </a:pPr>
                      <a:r>
                        <a:rPr lang="en-US" sz="1100"/>
                        <a:t>Screen with trauma-informed approach to care;</a:t>
                      </a:r>
                      <a:endParaRPr sz="1100"/>
                    </a:p>
                    <a:p>
                      <a:pPr marL="0" lvl="0" indent="0" algn="l" rtl="0">
                        <a:spcBef>
                          <a:spcPts val="0"/>
                        </a:spcBef>
                        <a:spcAft>
                          <a:spcPts val="0"/>
                        </a:spcAft>
                        <a:buNone/>
                      </a:pPr>
                      <a:r>
                        <a:rPr lang="en-US" sz="1100"/>
                        <a:t>Consider HPV self-testing</a:t>
                      </a:r>
                      <a:endParaRPr sz="1100"/>
                    </a:p>
                  </a:txBody>
                  <a:tcPr marL="91425" marR="91425" marT="91425" marB="91425"/>
                </a:tc>
                <a:tc>
                  <a:txBody>
                    <a:bodyPr/>
                    <a:lstStyle/>
                    <a:p>
                      <a:pPr marL="0" lvl="0" indent="0" algn="l" rtl="0">
                        <a:spcBef>
                          <a:spcPts val="0"/>
                        </a:spcBef>
                        <a:spcAft>
                          <a:spcPts val="0"/>
                        </a:spcAft>
                        <a:buNone/>
                      </a:pPr>
                      <a:r>
                        <a:rPr lang="en-US" sz="1100"/>
                        <a:t>Not indicated</a:t>
                      </a:r>
                      <a:endParaRPr sz="1100"/>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US" sz="1100">
                          <a:solidFill>
                            <a:schemeClr val="dk1"/>
                          </a:solidFill>
                        </a:rPr>
                        <a:t>Screen with trauma-informed approach to care;</a:t>
                      </a:r>
                      <a:endParaRPr sz="1100">
                        <a:solidFill>
                          <a:schemeClr val="dk1"/>
                        </a:solidFill>
                      </a:endParaRPr>
                    </a:p>
                    <a:p>
                      <a:pPr marL="0" lvl="0" indent="0" algn="l" rtl="0">
                        <a:spcBef>
                          <a:spcPts val="0"/>
                        </a:spcBef>
                        <a:spcAft>
                          <a:spcPts val="0"/>
                        </a:spcAft>
                        <a:buNone/>
                      </a:pPr>
                      <a:r>
                        <a:rPr lang="en-US" sz="1100">
                          <a:solidFill>
                            <a:schemeClr val="dk1"/>
                          </a:solidFill>
                        </a:rPr>
                        <a:t>Consider HPV self-testing</a:t>
                      </a:r>
                      <a:endParaRPr sz="1100"/>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US" b="1"/>
                        <a:t>Prostate</a:t>
                      </a:r>
                      <a:endParaRPr b="1"/>
                    </a:p>
                  </a:txBody>
                  <a:tcPr marL="91425" marR="91425" marT="91425" marB="91425"/>
                </a:tc>
                <a:tc>
                  <a:txBody>
                    <a:bodyPr/>
                    <a:lstStyle/>
                    <a:p>
                      <a:pPr marL="0" lvl="0" indent="0" algn="l" rtl="0">
                        <a:spcBef>
                          <a:spcPts val="0"/>
                        </a:spcBef>
                        <a:spcAft>
                          <a:spcPts val="0"/>
                        </a:spcAft>
                        <a:buNone/>
                      </a:pPr>
                      <a:r>
                        <a:rPr lang="en-US" sz="1100"/>
                        <a:t>Not indicated</a:t>
                      </a:r>
                      <a:endParaRPr sz="1100"/>
                    </a:p>
                  </a:txBody>
                  <a:tcPr marL="91425" marR="91425" marT="91425" marB="91425"/>
                </a:tc>
                <a:tc>
                  <a:txBody>
                    <a:bodyPr/>
                    <a:lstStyle/>
                    <a:p>
                      <a:pPr marL="0" lvl="0" indent="0" algn="l" rtl="0">
                        <a:spcBef>
                          <a:spcPts val="0"/>
                        </a:spcBef>
                        <a:spcAft>
                          <a:spcPts val="0"/>
                        </a:spcAft>
                        <a:buNone/>
                      </a:pPr>
                      <a:r>
                        <a:rPr lang="en-US" sz="1100"/>
                        <a:t>Individualize screening based on risk factors (e.g., &gt;50 years of age, African American)</a:t>
                      </a:r>
                      <a:endParaRPr sz="1100"/>
                    </a:p>
                    <a:p>
                      <a:pPr marL="0" lvl="0" indent="0" algn="l" rtl="0">
                        <a:spcBef>
                          <a:spcPts val="0"/>
                        </a:spcBef>
                        <a:spcAft>
                          <a:spcPts val="0"/>
                        </a:spcAft>
                        <a:buNone/>
                      </a:pPr>
                      <a:endParaRPr sz="1100"/>
                    </a:p>
                    <a:p>
                      <a:pPr marL="0" lvl="0" indent="0" algn="l" rtl="0">
                        <a:spcBef>
                          <a:spcPts val="0"/>
                        </a:spcBef>
                        <a:spcAft>
                          <a:spcPts val="0"/>
                        </a:spcAft>
                        <a:buNone/>
                      </a:pPr>
                      <a:r>
                        <a:rPr lang="en-US" sz="1100"/>
                        <a:t>Prostate-specific antigen 1 ng/mL is upper limit of normal if person is on estrogen therapy</a:t>
                      </a:r>
                      <a:endParaRPr sz="1100"/>
                    </a:p>
                  </a:txBody>
                  <a:tcPr marL="91425" marR="91425" marT="91425" marB="91425"/>
                </a:tc>
                <a:tc>
                  <a:txBody>
                    <a:bodyPr/>
                    <a:lstStyle/>
                    <a:p>
                      <a:pPr marL="0" lvl="0" indent="0" algn="l" rtl="0">
                        <a:spcBef>
                          <a:spcPts val="0"/>
                        </a:spcBef>
                        <a:spcAft>
                          <a:spcPts val="0"/>
                        </a:spcAft>
                        <a:buNone/>
                      </a:pPr>
                      <a:r>
                        <a:rPr lang="en-US" sz="1100"/>
                        <a:t>Individualize based on risk and benefits if person has a prostate</a:t>
                      </a:r>
                      <a:endParaRPr sz="1100"/>
                    </a:p>
                  </a:txBody>
                  <a:tcPr marL="91425" marR="91425" marT="91425" marB="91425"/>
                </a:tc>
                <a:extLst>
                  <a:ext uri="{0D108BD9-81ED-4DB2-BD59-A6C34878D82A}">
                    <a16:rowId xmlns:a16="http://schemas.microsoft.com/office/drawing/2014/main" val="10003"/>
                  </a:ext>
                </a:extLst>
              </a:tr>
            </a:tbl>
          </a:graphicData>
        </a:graphic>
      </p:graphicFrame>
      <p:sp>
        <p:nvSpPr>
          <p:cNvPr id="342" name="Google Shape;342;g2eccb946f66_0_10"/>
          <p:cNvSpPr txBox="1"/>
          <p:nvPr/>
        </p:nvSpPr>
        <p:spPr>
          <a:xfrm>
            <a:off x="206675" y="5284025"/>
            <a:ext cx="8937300" cy="400200"/>
          </a:xfrm>
          <a:prstGeom prst="rect">
            <a:avLst/>
          </a:prstGeom>
          <a:noFill/>
          <a:ln>
            <a:noFill/>
          </a:ln>
        </p:spPr>
        <p:txBody>
          <a:bodyPr spcFirstLastPara="1" wrap="square" lIns="91425" tIns="45700" rIns="91425" bIns="45700" anchor="t" anchorCtr="0">
            <a:spAutoFit/>
          </a:bodyPr>
          <a:lstStyle/>
          <a:p>
            <a:pPr marL="2286000" lvl="0" indent="0" algn="l" rtl="0">
              <a:spcBef>
                <a:spcPts val="0"/>
              </a:spcBef>
              <a:spcAft>
                <a:spcPts val="0"/>
              </a:spcAft>
              <a:buNone/>
            </a:pPr>
            <a:r>
              <a:rPr lang="en-US" sz="1000" i="1">
                <a:solidFill>
                  <a:schemeClr val="lt2"/>
                </a:solidFill>
              </a:rPr>
              <a:t>Source: Caughey et al. (2021); Expert Panel on Breast Imaging et al. (2021); Pratt-Chapman &amp; Potter (2019) </a:t>
            </a:r>
            <a:endParaRPr sz="1000" i="1">
              <a:solidFill>
                <a:schemeClr val="lt2"/>
              </a:solidFill>
            </a:endParaRPr>
          </a:p>
          <a:p>
            <a:pPr marL="0" marR="0" lvl="0" indent="0" algn="r" rtl="0">
              <a:lnSpc>
                <a:spcPct val="100000"/>
              </a:lnSpc>
              <a:spcBef>
                <a:spcPts val="0"/>
              </a:spcBef>
              <a:spcAft>
                <a:spcPts val="0"/>
              </a:spcAft>
              <a:buClr>
                <a:srgbClr val="000000"/>
              </a:buClr>
              <a:buSzPts val="1200"/>
              <a:buFont typeface="Arial"/>
              <a:buNone/>
            </a:pPr>
            <a:endParaRPr sz="1000" i="1">
              <a:solidFill>
                <a:schemeClr val="lt2"/>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21"/>
          <p:cNvSpPr txBox="1">
            <a:spLocks noGrp="1"/>
          </p:cNvSpPr>
          <p:nvPr>
            <p:ph type="title"/>
          </p:nvPr>
        </p:nvSpPr>
        <p:spPr>
          <a:xfrm>
            <a:off x="457200" y="304800"/>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r>
              <a:rPr lang="en-US" sz="3600"/>
              <a:t>Breast Cancer Screening</a:t>
            </a:r>
            <a:endParaRPr/>
          </a:p>
        </p:txBody>
      </p:sp>
      <p:sp>
        <p:nvSpPr>
          <p:cNvPr id="349" name="Google Shape;349;p21"/>
          <p:cNvSpPr txBox="1"/>
          <p:nvPr/>
        </p:nvSpPr>
        <p:spPr>
          <a:xfrm>
            <a:off x="3200400" y="5257800"/>
            <a:ext cx="60201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000" i="1" u="none" strike="noStrike" cap="none">
                <a:solidFill>
                  <a:schemeClr val="lt2"/>
                </a:solidFill>
              </a:rPr>
              <a:t>Source: National Cancer Institute</a:t>
            </a:r>
            <a:r>
              <a:rPr lang="en-US" sz="1000" i="1">
                <a:solidFill>
                  <a:schemeClr val="lt2"/>
                </a:solidFill>
              </a:rPr>
              <a:t> </a:t>
            </a:r>
            <a:r>
              <a:rPr lang="en-US" sz="1000" i="1">
                <a:solidFill>
                  <a:schemeClr val="lt2"/>
                </a:solidFill>
                <a:latin typeface="Roboto"/>
                <a:ea typeface="Roboto"/>
                <a:cs typeface="Roboto"/>
                <a:sym typeface="Roboto"/>
              </a:rPr>
              <a:t>Breast Cancer Screening (PDQ®)--Health Professional Version, </a:t>
            </a:r>
            <a:r>
              <a:rPr lang="en-US" sz="1000" i="1" u="none" strike="noStrike" cap="none">
                <a:solidFill>
                  <a:schemeClr val="lt2"/>
                </a:solidFill>
              </a:rPr>
              <a:t>20</a:t>
            </a:r>
            <a:r>
              <a:rPr lang="en-US" sz="1000" i="1">
                <a:solidFill>
                  <a:schemeClr val="lt2"/>
                </a:solidFill>
              </a:rPr>
              <a:t>23</a:t>
            </a:r>
            <a:r>
              <a:rPr lang="en-US" sz="1000" i="1" u="none" strike="noStrike" cap="none">
                <a:solidFill>
                  <a:schemeClr val="lt2"/>
                </a:solidFill>
              </a:rPr>
              <a:t> </a:t>
            </a:r>
            <a:endParaRPr sz="1000" i="0" u="none" strike="noStrike" cap="none">
              <a:solidFill>
                <a:schemeClr val="lt2"/>
              </a:solidFill>
            </a:endParaRPr>
          </a:p>
        </p:txBody>
      </p:sp>
      <p:pic>
        <p:nvPicPr>
          <p:cNvPr id="350" name="Google Shape;350;p21"/>
          <p:cNvPicPr preferRelativeResize="0"/>
          <p:nvPr/>
        </p:nvPicPr>
        <p:blipFill>
          <a:blip r:embed="rId3">
            <a:alphaModFix/>
          </a:blip>
          <a:stretch>
            <a:fillRect/>
          </a:stretch>
        </p:blipFill>
        <p:spPr>
          <a:xfrm>
            <a:off x="3210800" y="1157597"/>
            <a:ext cx="3409226" cy="2271391"/>
          </a:xfrm>
          <a:prstGeom prst="rect">
            <a:avLst/>
          </a:prstGeom>
          <a:noFill/>
          <a:ln w="9525" cap="flat" cmpd="sng">
            <a:solidFill>
              <a:schemeClr val="dk2"/>
            </a:solidFill>
            <a:prstDash val="solid"/>
            <a:round/>
            <a:headEnd type="none" w="sm" len="sm"/>
            <a:tailEnd type="none" w="sm" len="sm"/>
          </a:ln>
        </p:spPr>
      </p:pic>
      <p:pic>
        <p:nvPicPr>
          <p:cNvPr id="351" name="Google Shape;351;p21"/>
          <p:cNvPicPr preferRelativeResize="0"/>
          <p:nvPr/>
        </p:nvPicPr>
        <p:blipFill>
          <a:blip r:embed="rId4">
            <a:alphaModFix/>
          </a:blip>
          <a:stretch>
            <a:fillRect/>
          </a:stretch>
        </p:blipFill>
        <p:spPr>
          <a:xfrm>
            <a:off x="6335775" y="2198912"/>
            <a:ext cx="2884719" cy="2307775"/>
          </a:xfrm>
          <a:prstGeom prst="rect">
            <a:avLst/>
          </a:prstGeom>
          <a:noFill/>
          <a:ln w="9525" cap="flat" cmpd="sng">
            <a:solidFill>
              <a:schemeClr val="dk2"/>
            </a:solidFill>
            <a:prstDash val="solid"/>
            <a:round/>
            <a:headEnd type="none" w="sm" len="sm"/>
            <a:tailEnd type="none" w="sm" len="sm"/>
          </a:ln>
        </p:spPr>
      </p:pic>
      <p:pic>
        <p:nvPicPr>
          <p:cNvPr id="352" name="Google Shape;352;p21"/>
          <p:cNvPicPr preferRelativeResize="0"/>
          <p:nvPr/>
        </p:nvPicPr>
        <p:blipFill rotWithShape="1">
          <a:blip r:embed="rId5">
            <a:alphaModFix/>
          </a:blip>
          <a:srcRect/>
          <a:stretch/>
        </p:blipFill>
        <p:spPr>
          <a:xfrm>
            <a:off x="228600" y="1924925"/>
            <a:ext cx="3210800" cy="2797625"/>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g2eccb946f66_0_20"/>
          <p:cNvSpPr txBox="1">
            <a:spLocks noGrp="1"/>
          </p:cNvSpPr>
          <p:nvPr>
            <p:ph type="title"/>
          </p:nvPr>
        </p:nvSpPr>
        <p:spPr>
          <a:xfrm>
            <a:off x="457200" y="304800"/>
            <a:ext cx="8229600" cy="11430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US"/>
              <a:t>Breast Screening for Transgender Persons</a:t>
            </a:r>
            <a:endParaRPr/>
          </a:p>
        </p:txBody>
      </p:sp>
      <p:graphicFrame>
        <p:nvGraphicFramePr>
          <p:cNvPr id="359" name="Google Shape;359;g2eccb946f66_0_20"/>
          <p:cNvGraphicFramePr/>
          <p:nvPr/>
        </p:nvGraphicFramePr>
        <p:xfrm>
          <a:off x="586400" y="1568750"/>
          <a:ext cx="7239000" cy="3474570"/>
        </p:xfrm>
        <a:graphic>
          <a:graphicData uri="http://schemas.openxmlformats.org/drawingml/2006/table">
            <a:tbl>
              <a:tblPr>
                <a:noFill/>
                <a:tableStyleId>{C8D408BD-D316-4F21-923C-7DE180095A19}</a:tableStyleId>
              </a:tblPr>
              <a:tblGrid>
                <a:gridCol w="4424875">
                  <a:extLst>
                    <a:ext uri="{9D8B030D-6E8A-4147-A177-3AD203B41FA5}">
                      <a16:colId xmlns:a16="http://schemas.microsoft.com/office/drawing/2014/main" val="20000"/>
                    </a:ext>
                  </a:extLst>
                </a:gridCol>
                <a:gridCol w="2814125">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US"/>
                        <a:t>Transfeminine person age 25 or older with genetic predisposition to breast cancer </a:t>
                      </a:r>
                      <a:endParaRPr/>
                    </a:p>
                  </a:txBody>
                  <a:tcPr marL="91425" marR="91425" marT="91425" marB="91425"/>
                </a:tc>
                <a:tc>
                  <a:txBody>
                    <a:bodyPr/>
                    <a:lstStyle/>
                    <a:p>
                      <a:pPr marL="0" lvl="0" indent="0" algn="l" rtl="0">
                        <a:spcBef>
                          <a:spcPts val="0"/>
                        </a:spcBef>
                        <a:spcAft>
                          <a:spcPts val="0"/>
                        </a:spcAft>
                        <a:buNone/>
                      </a:pPr>
                      <a:r>
                        <a:rPr lang="en-US"/>
                        <a:t>Usually appropriate</a:t>
                      </a:r>
                      <a:endParaRPr/>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US"/>
                        <a:t>Transfeminine person or transgender woman with no hormone use or hormone use less than 5 years of any age</a:t>
                      </a:r>
                      <a:endParaRPr/>
                    </a:p>
                  </a:txBody>
                  <a:tcPr marL="91425" marR="91425" marT="91425" marB="91425"/>
                </a:tc>
                <a:tc>
                  <a:txBody>
                    <a:bodyPr/>
                    <a:lstStyle/>
                    <a:p>
                      <a:pPr marL="0" lvl="0" indent="0" algn="l" rtl="0">
                        <a:spcBef>
                          <a:spcPts val="0"/>
                        </a:spcBef>
                        <a:spcAft>
                          <a:spcPts val="0"/>
                        </a:spcAft>
                        <a:buNone/>
                      </a:pPr>
                      <a:r>
                        <a:rPr lang="en-US"/>
                        <a:t>Usually not appropriate</a:t>
                      </a:r>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US"/>
                        <a:t>Transgender man with bilateral mastectomies (“top surgery”) at any age</a:t>
                      </a:r>
                      <a:endParaRPr/>
                    </a:p>
                  </a:txBody>
                  <a:tcPr marL="91425" marR="91425" marT="91425" marB="91425"/>
                </a:tc>
                <a:tc>
                  <a:txBody>
                    <a:bodyPr/>
                    <a:lstStyle/>
                    <a:p>
                      <a:pPr marL="0" lvl="0" indent="0" algn="l" rtl="0">
                        <a:spcBef>
                          <a:spcPts val="0"/>
                        </a:spcBef>
                        <a:spcAft>
                          <a:spcPts val="0"/>
                        </a:spcAft>
                        <a:buNone/>
                      </a:pPr>
                      <a:r>
                        <a:rPr lang="en-US"/>
                        <a:t>Usually not appropriate</a:t>
                      </a:r>
                      <a:endParaRPr/>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US"/>
                        <a:t>Transgender man with reduction mammoplasty or no chest surgery, age 40 or older, average risk </a:t>
                      </a:r>
                      <a:endParaRPr/>
                    </a:p>
                  </a:txBody>
                  <a:tcPr marL="91425" marR="91425" marT="91425" marB="91425"/>
                </a:tc>
                <a:tc>
                  <a:txBody>
                    <a:bodyPr/>
                    <a:lstStyle/>
                    <a:p>
                      <a:pPr marL="0" lvl="0" indent="0" algn="l" rtl="0">
                        <a:spcBef>
                          <a:spcPts val="0"/>
                        </a:spcBef>
                        <a:spcAft>
                          <a:spcPts val="0"/>
                        </a:spcAft>
                        <a:buNone/>
                      </a:pPr>
                      <a:r>
                        <a:rPr lang="en-US"/>
                        <a:t>Usually appropriate</a:t>
                      </a:r>
                      <a:endParaRPr/>
                    </a:p>
                  </a:txBody>
                  <a:tcPr marL="91425" marR="91425" marT="91425" marB="91425"/>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US"/>
                        <a:t>Transmasculine person with reduction mammoplasty or no chest surgery age 25 or older with genetic predisposition to breast cancer</a:t>
                      </a:r>
                      <a:endParaRPr/>
                    </a:p>
                  </a:txBody>
                  <a:tcPr marL="91425" marR="91425" marT="91425" marB="91425"/>
                </a:tc>
                <a:tc>
                  <a:txBody>
                    <a:bodyPr/>
                    <a:lstStyle/>
                    <a:p>
                      <a:pPr marL="0" lvl="0" indent="0" algn="l" rtl="0">
                        <a:spcBef>
                          <a:spcPts val="0"/>
                        </a:spcBef>
                        <a:spcAft>
                          <a:spcPts val="0"/>
                        </a:spcAft>
                        <a:buNone/>
                      </a:pPr>
                      <a:r>
                        <a:rPr lang="en-US"/>
                        <a:t>Usually appropriate</a:t>
                      </a:r>
                      <a:endParaRPr/>
                    </a:p>
                  </a:txBody>
                  <a:tcPr marL="91425" marR="91425" marT="91425" marB="91425"/>
                </a:tc>
                <a:extLst>
                  <a:ext uri="{0D108BD9-81ED-4DB2-BD59-A6C34878D82A}">
                    <a16:rowId xmlns:a16="http://schemas.microsoft.com/office/drawing/2014/main" val="10004"/>
                  </a:ext>
                </a:extLst>
              </a:tr>
            </a:tbl>
          </a:graphicData>
        </a:graphic>
      </p:graphicFrame>
      <p:sp>
        <p:nvSpPr>
          <p:cNvPr id="360" name="Google Shape;360;g2eccb946f66_0_20"/>
          <p:cNvSpPr txBox="1"/>
          <p:nvPr/>
        </p:nvSpPr>
        <p:spPr>
          <a:xfrm>
            <a:off x="206675" y="5284025"/>
            <a:ext cx="8937300" cy="2463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000" i="1" u="none" strike="noStrike" cap="none">
                <a:solidFill>
                  <a:schemeClr val="lt2"/>
                </a:solidFill>
              </a:rPr>
              <a:t>Source: </a:t>
            </a:r>
            <a:r>
              <a:rPr lang="en-US" sz="1000" i="1">
                <a:solidFill>
                  <a:schemeClr val="lt2"/>
                </a:solidFill>
              </a:rPr>
              <a:t>Expert Panel on Breast Imaging et al. (2021)</a:t>
            </a:r>
            <a:endParaRPr sz="1000" i="1" u="none" strike="noStrike" cap="none">
              <a:solidFill>
                <a:schemeClr val="lt2"/>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20"/>
          <p:cNvSpPr txBox="1">
            <a:spLocks noGrp="1"/>
          </p:cNvSpPr>
          <p:nvPr>
            <p:ph type="title"/>
          </p:nvPr>
        </p:nvSpPr>
        <p:spPr>
          <a:xfrm>
            <a:off x="457200" y="304800"/>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r>
              <a:rPr lang="en-US" sz="3600"/>
              <a:t>Cervical Cancer Screening </a:t>
            </a:r>
            <a:endParaRPr/>
          </a:p>
        </p:txBody>
      </p:sp>
      <p:sp>
        <p:nvSpPr>
          <p:cNvPr id="367" name="Google Shape;367;p20"/>
          <p:cNvSpPr txBox="1"/>
          <p:nvPr/>
        </p:nvSpPr>
        <p:spPr>
          <a:xfrm>
            <a:off x="5550300" y="4976225"/>
            <a:ext cx="3468900" cy="7080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None/>
            </a:pPr>
            <a:r>
              <a:rPr lang="en-US" sz="1000" i="1">
                <a:solidFill>
                  <a:schemeClr val="lt2"/>
                </a:solidFill>
              </a:rPr>
              <a:t>Source: National Cancer Institute, 2024; The American Society of Clinical Oncology Post Staff, 2024; Welsh et al. (2021)</a:t>
            </a:r>
            <a:endParaRPr sz="1000" i="1">
              <a:solidFill>
                <a:schemeClr val="lt2"/>
              </a:solidFill>
            </a:endParaRPr>
          </a:p>
          <a:p>
            <a:pPr marL="0" marR="0" lvl="0" indent="0" algn="r" rtl="0">
              <a:lnSpc>
                <a:spcPct val="100000"/>
              </a:lnSpc>
              <a:spcBef>
                <a:spcPts val="0"/>
              </a:spcBef>
              <a:spcAft>
                <a:spcPts val="0"/>
              </a:spcAft>
              <a:buClr>
                <a:srgbClr val="000000"/>
              </a:buClr>
              <a:buSzPts val="1200"/>
              <a:buFont typeface="Arial"/>
              <a:buNone/>
            </a:pPr>
            <a:endParaRPr sz="1000" i="1">
              <a:solidFill>
                <a:schemeClr val="lt2"/>
              </a:solidFill>
            </a:endParaRPr>
          </a:p>
        </p:txBody>
      </p:sp>
      <p:sp>
        <p:nvSpPr>
          <p:cNvPr id="368" name="Google Shape;368;p20"/>
          <p:cNvSpPr txBox="1"/>
          <p:nvPr/>
        </p:nvSpPr>
        <p:spPr>
          <a:xfrm>
            <a:off x="5964675" y="1314975"/>
            <a:ext cx="2055900" cy="1913400"/>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1500"/>
              </a:spcBef>
              <a:spcAft>
                <a:spcPts val="1500"/>
              </a:spcAft>
              <a:buClr>
                <a:schemeClr val="dk1"/>
              </a:buClr>
              <a:buSzPts val="1100"/>
              <a:buFont typeface="Arial"/>
              <a:buNone/>
            </a:pPr>
            <a:r>
              <a:rPr lang="en-US" sz="1800">
                <a:solidFill>
                  <a:srgbClr val="0D0D0D"/>
                </a:solidFill>
              </a:rPr>
              <a:t>There are 13 high-risk types of HPV recognized as major causes of cervical cancer.</a:t>
            </a:r>
            <a:endParaRPr sz="3900">
              <a:solidFill>
                <a:srgbClr val="3F3F3F"/>
              </a:solidFill>
            </a:endParaRPr>
          </a:p>
        </p:txBody>
      </p:sp>
      <p:pic>
        <p:nvPicPr>
          <p:cNvPr id="369" name="Google Shape;369;p20"/>
          <p:cNvPicPr preferRelativeResize="0"/>
          <p:nvPr/>
        </p:nvPicPr>
        <p:blipFill>
          <a:blip r:embed="rId3">
            <a:alphaModFix/>
          </a:blip>
          <a:stretch>
            <a:fillRect/>
          </a:stretch>
        </p:blipFill>
        <p:spPr>
          <a:xfrm>
            <a:off x="653125" y="1208300"/>
            <a:ext cx="4646625" cy="42377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22"/>
          <p:cNvSpPr txBox="1">
            <a:spLocks noGrp="1"/>
          </p:cNvSpPr>
          <p:nvPr>
            <p:ph type="title"/>
          </p:nvPr>
        </p:nvSpPr>
        <p:spPr>
          <a:xfrm>
            <a:off x="457200" y="304800"/>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r>
              <a:rPr lang="en-US" sz="3600"/>
              <a:t>Prostate Cancer </a:t>
            </a:r>
            <a:endParaRPr/>
          </a:p>
        </p:txBody>
      </p:sp>
      <p:sp>
        <p:nvSpPr>
          <p:cNvPr id="376" name="Google Shape;376;p22"/>
          <p:cNvSpPr txBox="1"/>
          <p:nvPr/>
        </p:nvSpPr>
        <p:spPr>
          <a:xfrm>
            <a:off x="457200" y="5181600"/>
            <a:ext cx="8596200" cy="2463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000" i="1" u="none" strike="noStrike" cap="none">
                <a:solidFill>
                  <a:schemeClr val="lt2"/>
                </a:solidFill>
              </a:rPr>
              <a:t>Source: </a:t>
            </a:r>
            <a:r>
              <a:rPr lang="en-US" sz="1000" i="1">
                <a:solidFill>
                  <a:schemeClr val="lt2"/>
                </a:solidFill>
              </a:rPr>
              <a:t>Pratt-Chapman &amp; Potter (2019); </a:t>
            </a:r>
            <a:r>
              <a:rPr lang="en-US" sz="1000" i="1" u="none" strike="noStrike" cap="none">
                <a:solidFill>
                  <a:schemeClr val="lt2"/>
                </a:solidFill>
              </a:rPr>
              <a:t>National Cancer Institute </a:t>
            </a:r>
            <a:r>
              <a:rPr lang="en-US" sz="1000" i="1">
                <a:solidFill>
                  <a:schemeClr val="lt2"/>
                </a:solidFill>
              </a:rPr>
              <a:t>Prostate Cancer Treatment (PDQ®)–Patient Version, 2024; Nik-Ahd  et al. (2024)</a:t>
            </a:r>
            <a:endParaRPr sz="1000" i="1">
              <a:solidFill>
                <a:schemeClr val="lt2"/>
              </a:solidFill>
            </a:endParaRPr>
          </a:p>
        </p:txBody>
      </p:sp>
      <p:pic>
        <p:nvPicPr>
          <p:cNvPr id="377" name="Google Shape;377;p22"/>
          <p:cNvPicPr preferRelativeResize="0"/>
          <p:nvPr/>
        </p:nvPicPr>
        <p:blipFill>
          <a:blip r:embed="rId3">
            <a:alphaModFix/>
          </a:blip>
          <a:stretch>
            <a:fillRect/>
          </a:stretch>
        </p:blipFill>
        <p:spPr>
          <a:xfrm>
            <a:off x="304800" y="1083250"/>
            <a:ext cx="4114800" cy="4098341"/>
          </a:xfrm>
          <a:prstGeom prst="rect">
            <a:avLst/>
          </a:prstGeom>
          <a:noFill/>
          <a:ln>
            <a:noFill/>
          </a:ln>
        </p:spPr>
      </p:pic>
      <p:pic>
        <p:nvPicPr>
          <p:cNvPr id="378" name="Google Shape;378;p22"/>
          <p:cNvPicPr preferRelativeResize="0"/>
          <p:nvPr/>
        </p:nvPicPr>
        <p:blipFill>
          <a:blip r:embed="rId4">
            <a:alphaModFix/>
          </a:blip>
          <a:stretch>
            <a:fillRect/>
          </a:stretch>
        </p:blipFill>
        <p:spPr>
          <a:xfrm>
            <a:off x="4419600" y="1083250"/>
            <a:ext cx="4633950" cy="39481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4"/>
          <p:cNvSpPr txBox="1">
            <a:spLocks noGrp="1"/>
          </p:cNvSpPr>
          <p:nvPr>
            <p:ph type="title"/>
          </p:nvPr>
        </p:nvSpPr>
        <p:spPr>
          <a:xfrm>
            <a:off x="457200" y="304800"/>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r>
              <a:rPr lang="en-US" sz="4400">
                <a:solidFill>
                  <a:srgbClr val="3F3F3F"/>
                </a:solidFill>
              </a:rPr>
              <a:t>Learning Objectives</a:t>
            </a:r>
            <a:endParaRPr sz="4400">
              <a:solidFill>
                <a:srgbClr val="3F3F3F"/>
              </a:solidFill>
            </a:endParaRPr>
          </a:p>
        </p:txBody>
      </p:sp>
      <p:sp>
        <p:nvSpPr>
          <p:cNvPr id="62" name="Google Shape;62;p4"/>
          <p:cNvSpPr txBox="1">
            <a:spLocks noGrp="1"/>
          </p:cNvSpPr>
          <p:nvPr>
            <p:ph type="body" idx="1"/>
          </p:nvPr>
        </p:nvSpPr>
        <p:spPr>
          <a:xfrm>
            <a:off x="457200" y="1600201"/>
            <a:ext cx="8229600" cy="3810000"/>
          </a:xfrm>
          <a:prstGeom prst="rect">
            <a:avLst/>
          </a:prstGeom>
          <a:noFill/>
          <a:ln>
            <a:noFill/>
          </a:ln>
        </p:spPr>
        <p:txBody>
          <a:bodyPr spcFirstLastPara="1" wrap="square" lIns="91425" tIns="45700" rIns="91425" bIns="45700" anchor="t" anchorCtr="0">
            <a:noAutofit/>
          </a:bodyPr>
          <a:lstStyle/>
          <a:p>
            <a:pPr marL="457200" lvl="0" indent="-368300" algn="l" rtl="0">
              <a:lnSpc>
                <a:spcPct val="100000"/>
              </a:lnSpc>
              <a:spcBef>
                <a:spcPts val="0"/>
              </a:spcBef>
              <a:spcAft>
                <a:spcPts val="0"/>
              </a:spcAft>
              <a:buClr>
                <a:schemeClr val="dk1"/>
              </a:buClr>
              <a:buSzPts val="2200"/>
              <a:buChar char="•"/>
            </a:pPr>
            <a:r>
              <a:rPr lang="en-US" sz="2200">
                <a:solidFill>
                  <a:schemeClr val="dk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1"/>
                  </a:ext>
                </a:extLst>
              </a:rPr>
              <a:t>Describe</a:t>
            </a:r>
            <a:r>
              <a:rPr lang="en-US" sz="2200">
                <a:solidFill>
                  <a:schemeClr val="dk1"/>
                </a:solidFill>
              </a:rPr>
              <a:t> what cancer is</a:t>
            </a:r>
            <a:endParaRPr sz="2200">
              <a:solidFill>
                <a:schemeClr val="dk1"/>
              </a:solidFill>
            </a:endParaRPr>
          </a:p>
          <a:p>
            <a:pPr marL="457200" lvl="0" indent="-368300" algn="l" rtl="0">
              <a:lnSpc>
                <a:spcPct val="100000"/>
              </a:lnSpc>
              <a:spcBef>
                <a:spcPts val="0"/>
              </a:spcBef>
              <a:spcAft>
                <a:spcPts val="0"/>
              </a:spcAft>
              <a:buClr>
                <a:schemeClr val="dk1"/>
              </a:buClr>
              <a:buSzPts val="2200"/>
              <a:buChar char="•"/>
            </a:pPr>
            <a:r>
              <a:rPr lang="en-US" sz="2200">
                <a:solidFill>
                  <a:schemeClr val="dk1"/>
                </a:solidFill>
              </a:rPr>
              <a:t>Describe current cancer screening guidelines and tests to detect cancer</a:t>
            </a:r>
            <a:endParaRPr sz="2200">
              <a:solidFill>
                <a:schemeClr val="dk1"/>
              </a:solidFill>
            </a:endParaRPr>
          </a:p>
          <a:p>
            <a:pPr marL="457200" lvl="0" indent="-368300" algn="l" rtl="0">
              <a:lnSpc>
                <a:spcPct val="100000"/>
              </a:lnSpc>
              <a:spcBef>
                <a:spcPts val="0"/>
              </a:spcBef>
              <a:spcAft>
                <a:spcPts val="0"/>
              </a:spcAft>
              <a:buClr>
                <a:schemeClr val="dk1"/>
              </a:buClr>
              <a:buSzPts val="2200"/>
              <a:buChar char="•"/>
            </a:pPr>
            <a:r>
              <a:rPr lang="en-US" sz="2200">
                <a:solidFill>
                  <a:schemeClr val="dk1"/>
                </a:solidFill>
              </a:rPr>
              <a:t>Summarize basic cancer treatment options</a:t>
            </a:r>
            <a:endParaRPr sz="2200">
              <a:solidFill>
                <a:schemeClr val="dk1"/>
              </a:solidFill>
            </a:endParaRPr>
          </a:p>
          <a:p>
            <a:pPr marL="457200" lvl="0" indent="-368300" algn="l" rtl="0">
              <a:lnSpc>
                <a:spcPct val="100000"/>
              </a:lnSpc>
              <a:spcBef>
                <a:spcPts val="0"/>
              </a:spcBef>
              <a:spcAft>
                <a:spcPts val="0"/>
              </a:spcAft>
              <a:buClr>
                <a:schemeClr val="dk1"/>
              </a:buClr>
              <a:buSzPts val="2200"/>
              <a:buChar char="•"/>
            </a:pPr>
            <a:r>
              <a:rPr lang="en-US" sz="2200">
                <a:solidFill>
                  <a:schemeClr val="dk1"/>
                </a:solidFill>
              </a:rPr>
              <a:t>Identify supportive care services </a:t>
            </a:r>
            <a:endParaRPr sz="2200">
              <a:solidFill>
                <a:schemeClr val="dk1"/>
              </a:solidFill>
            </a:endParaRPr>
          </a:p>
          <a:p>
            <a:pPr marL="457200" lvl="0" indent="-368300" algn="l" rtl="0">
              <a:lnSpc>
                <a:spcPct val="100000"/>
              </a:lnSpc>
              <a:spcBef>
                <a:spcPts val="0"/>
              </a:spcBef>
              <a:spcAft>
                <a:spcPts val="0"/>
              </a:spcAft>
              <a:buClr>
                <a:schemeClr val="dk1"/>
              </a:buClr>
              <a:buSzPts val="2200"/>
              <a:buChar char="•"/>
            </a:pPr>
            <a:r>
              <a:rPr lang="en-US" sz="2200">
                <a:solidFill>
                  <a:schemeClr val="dk1"/>
                </a:solidFill>
              </a:rPr>
              <a:t>Identify professional resources</a:t>
            </a:r>
            <a:endParaRPr sz="2200">
              <a:solidFill>
                <a:schemeClr val="dk1"/>
              </a:solidFill>
            </a:endParaRPr>
          </a:p>
          <a:p>
            <a:pPr marL="457200" lvl="0" indent="-368300" algn="l" rtl="0">
              <a:lnSpc>
                <a:spcPct val="100000"/>
              </a:lnSpc>
              <a:spcBef>
                <a:spcPts val="0"/>
              </a:spcBef>
              <a:spcAft>
                <a:spcPts val="0"/>
              </a:spcAft>
              <a:buClr>
                <a:schemeClr val="dk1"/>
              </a:buClr>
              <a:buSzPts val="2200"/>
              <a:buChar char="•"/>
            </a:pPr>
            <a:r>
              <a:rPr lang="en-US" sz="2200">
                <a:solidFill>
                  <a:schemeClr val="dk1"/>
                </a:solidFill>
              </a:rPr>
              <a:t>Describe potential physical, psychological, social and spiritual effects of cancer and cancer treatments</a:t>
            </a:r>
            <a:endParaRPr sz="2200">
              <a:solidFill>
                <a:schemeClr val="dk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23"/>
          <p:cNvSpPr txBox="1">
            <a:spLocks noGrp="1"/>
          </p:cNvSpPr>
          <p:nvPr>
            <p:ph type="title"/>
          </p:nvPr>
        </p:nvSpPr>
        <p:spPr>
          <a:xfrm>
            <a:off x="457200" y="-152400"/>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r>
              <a:rPr lang="en-US" sz="3600"/>
              <a:t>Colorectal Cancer Screening </a:t>
            </a:r>
            <a:endParaRPr/>
          </a:p>
        </p:txBody>
      </p:sp>
      <p:sp>
        <p:nvSpPr>
          <p:cNvPr id="385" name="Google Shape;385;p23"/>
          <p:cNvSpPr txBox="1"/>
          <p:nvPr/>
        </p:nvSpPr>
        <p:spPr>
          <a:xfrm>
            <a:off x="3051525" y="5171475"/>
            <a:ext cx="58848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000" i="1" u="none" strike="noStrike" cap="none">
                <a:solidFill>
                  <a:schemeClr val="lt2"/>
                </a:solidFill>
              </a:rPr>
              <a:t>Source: National Cancer Institute </a:t>
            </a:r>
            <a:r>
              <a:rPr lang="en-US" sz="1000" i="1">
                <a:solidFill>
                  <a:schemeClr val="lt2"/>
                </a:solidFill>
              </a:rPr>
              <a:t>Screening Tests to Detect Colorectal Cancer and Polyps, 2021; Centers for Disease Control and Prevention Screening for Colorectal Cancer, 2024</a:t>
            </a:r>
            <a:endParaRPr sz="1000" i="1" u="none" strike="noStrike" cap="none">
              <a:solidFill>
                <a:schemeClr val="lt2"/>
              </a:solidFill>
            </a:endParaRPr>
          </a:p>
        </p:txBody>
      </p:sp>
      <p:grpSp>
        <p:nvGrpSpPr>
          <p:cNvPr id="386" name="Google Shape;386;p23"/>
          <p:cNvGrpSpPr/>
          <p:nvPr/>
        </p:nvGrpSpPr>
        <p:grpSpPr>
          <a:xfrm>
            <a:off x="419100" y="778001"/>
            <a:ext cx="8677200" cy="2493257"/>
            <a:chOff x="0" y="50729"/>
            <a:chExt cx="8677200" cy="4051441"/>
          </a:xfrm>
        </p:grpSpPr>
        <p:sp>
          <p:nvSpPr>
            <p:cNvPr id="387" name="Google Shape;387;p23"/>
            <p:cNvSpPr/>
            <p:nvPr/>
          </p:nvSpPr>
          <p:spPr>
            <a:xfrm>
              <a:off x="0" y="50729"/>
              <a:ext cx="8305800" cy="748800"/>
            </a:xfrm>
            <a:prstGeom prst="roundRect">
              <a:avLst>
                <a:gd name="adj" fmla="val 16667"/>
              </a:avLst>
            </a:prstGeom>
            <a:solidFill>
              <a:srgbClr val="365F9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8" name="Google Shape;388;p23"/>
            <p:cNvSpPr txBox="1"/>
            <p:nvPr/>
          </p:nvSpPr>
          <p:spPr>
            <a:xfrm>
              <a:off x="36550" y="211097"/>
              <a:ext cx="8232600" cy="461700"/>
            </a:xfrm>
            <a:prstGeom prst="rect">
              <a:avLst/>
            </a:prstGeom>
            <a:noFill/>
            <a:ln>
              <a:noFill/>
            </a:ln>
          </p:spPr>
          <p:txBody>
            <a:bodyPr spcFirstLastPara="1" wrap="square" lIns="121900" tIns="121900" rIns="121900" bIns="121900" anchor="ctr" anchorCtr="0">
              <a:noAutofit/>
            </a:bodyPr>
            <a:lstStyle/>
            <a:p>
              <a:pPr marL="0" marR="0" lvl="0" indent="0" algn="l" rtl="0">
                <a:lnSpc>
                  <a:spcPct val="90000"/>
                </a:lnSpc>
                <a:spcBef>
                  <a:spcPts val="0"/>
                </a:spcBef>
                <a:spcAft>
                  <a:spcPts val="0"/>
                </a:spcAft>
                <a:buClr>
                  <a:schemeClr val="lt1"/>
                </a:buClr>
                <a:buSzPts val="3200"/>
                <a:buFont typeface="Arial"/>
                <a:buNone/>
              </a:pPr>
              <a:r>
                <a:rPr lang="en-US" sz="2000">
                  <a:solidFill>
                    <a:schemeClr val="lt1"/>
                  </a:solidFill>
                </a:rPr>
                <a:t>Stool test: </a:t>
              </a:r>
              <a:r>
                <a:rPr lang="en-US" sz="2000" b="0" i="0" u="none" strike="noStrike" cap="none">
                  <a:solidFill>
                    <a:schemeClr val="lt1"/>
                  </a:solidFill>
                  <a:latin typeface="Arial"/>
                  <a:ea typeface="Arial"/>
                  <a:cs typeface="Arial"/>
                  <a:sym typeface="Arial"/>
                </a:rPr>
                <a:t>Fecal occult blood test (FOBT)</a:t>
              </a:r>
              <a:endParaRPr sz="2000" b="0" i="0" u="none" strike="noStrike" cap="none">
                <a:solidFill>
                  <a:srgbClr val="000000"/>
                </a:solidFill>
                <a:latin typeface="Arial"/>
                <a:ea typeface="Arial"/>
                <a:cs typeface="Arial"/>
                <a:sym typeface="Arial"/>
              </a:endParaRPr>
            </a:p>
          </p:txBody>
        </p:sp>
        <p:sp>
          <p:nvSpPr>
            <p:cNvPr id="389" name="Google Shape;389;p23"/>
            <p:cNvSpPr/>
            <p:nvPr/>
          </p:nvSpPr>
          <p:spPr>
            <a:xfrm>
              <a:off x="0" y="584250"/>
              <a:ext cx="8305800" cy="745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0" name="Google Shape;390;p23"/>
            <p:cNvSpPr txBox="1"/>
            <p:nvPr/>
          </p:nvSpPr>
          <p:spPr>
            <a:xfrm>
              <a:off x="0" y="726629"/>
              <a:ext cx="8305800" cy="461700"/>
            </a:xfrm>
            <a:prstGeom prst="rect">
              <a:avLst/>
            </a:prstGeom>
            <a:noFill/>
            <a:ln>
              <a:noFill/>
            </a:ln>
          </p:spPr>
          <p:txBody>
            <a:bodyPr spcFirstLastPara="1" wrap="square" lIns="263700" tIns="40625" rIns="227575" bIns="40625" anchor="t" anchorCtr="0">
              <a:noAutofit/>
            </a:bodyPr>
            <a:lstStyle/>
            <a:p>
              <a:pPr marL="457200" marR="0" lvl="0" indent="-355600" algn="l" rtl="0">
                <a:lnSpc>
                  <a:spcPct val="90000"/>
                </a:lnSpc>
                <a:spcBef>
                  <a:spcPts val="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Detects small amounts of blood in stool</a:t>
              </a:r>
              <a:endParaRPr sz="2000" b="0" i="0" u="none" strike="noStrike" cap="none">
                <a:solidFill>
                  <a:srgbClr val="000000"/>
                </a:solidFill>
                <a:latin typeface="Arial"/>
                <a:ea typeface="Arial"/>
                <a:cs typeface="Arial"/>
                <a:sym typeface="Arial"/>
              </a:endParaRPr>
            </a:p>
          </p:txBody>
        </p:sp>
        <p:sp>
          <p:nvSpPr>
            <p:cNvPr id="391" name="Google Shape;391;p23"/>
            <p:cNvSpPr/>
            <p:nvPr/>
          </p:nvSpPr>
          <p:spPr>
            <a:xfrm>
              <a:off x="0" y="1329450"/>
              <a:ext cx="8305800" cy="748800"/>
            </a:xfrm>
            <a:prstGeom prst="roundRect">
              <a:avLst>
                <a:gd name="adj" fmla="val 16667"/>
              </a:avLst>
            </a:prstGeom>
            <a:solidFill>
              <a:srgbClr val="365F9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2" name="Google Shape;392;p23"/>
            <p:cNvSpPr txBox="1"/>
            <p:nvPr/>
          </p:nvSpPr>
          <p:spPr>
            <a:xfrm>
              <a:off x="36550" y="1365994"/>
              <a:ext cx="8232600" cy="529800"/>
            </a:xfrm>
            <a:prstGeom prst="rect">
              <a:avLst/>
            </a:prstGeom>
            <a:noFill/>
            <a:ln>
              <a:noFill/>
            </a:ln>
          </p:spPr>
          <p:txBody>
            <a:bodyPr spcFirstLastPara="1" wrap="square" lIns="121900" tIns="121900" rIns="121900" bIns="121900" anchor="ctr" anchorCtr="0">
              <a:noAutofit/>
            </a:bodyPr>
            <a:lstStyle/>
            <a:p>
              <a:pPr marL="0" marR="0" lvl="0" indent="0" algn="l" rtl="0">
                <a:lnSpc>
                  <a:spcPct val="90000"/>
                </a:lnSpc>
                <a:spcBef>
                  <a:spcPts val="0"/>
                </a:spcBef>
                <a:spcAft>
                  <a:spcPts val="0"/>
                </a:spcAft>
                <a:buClr>
                  <a:schemeClr val="lt1"/>
                </a:buClr>
                <a:buSzPts val="3200"/>
                <a:buFont typeface="Arial"/>
                <a:buNone/>
              </a:pPr>
              <a:r>
                <a:rPr lang="en-US" sz="2000" b="0" i="0" u="none" strike="noStrike" cap="none">
                  <a:solidFill>
                    <a:schemeClr val="lt1"/>
                  </a:solidFill>
                  <a:latin typeface="Arial"/>
                  <a:ea typeface="Arial"/>
                  <a:cs typeface="Arial"/>
                  <a:sym typeface="Arial"/>
                </a:rPr>
                <a:t>Sigmoidoscopy</a:t>
              </a:r>
              <a:endParaRPr sz="2000" b="0" i="0" u="none" strike="noStrike" cap="none">
                <a:solidFill>
                  <a:srgbClr val="000000"/>
                </a:solidFill>
                <a:latin typeface="Arial"/>
                <a:ea typeface="Arial"/>
                <a:cs typeface="Arial"/>
                <a:sym typeface="Arial"/>
              </a:endParaRPr>
            </a:p>
          </p:txBody>
        </p:sp>
        <p:sp>
          <p:nvSpPr>
            <p:cNvPr id="393" name="Google Shape;393;p23"/>
            <p:cNvSpPr/>
            <p:nvPr/>
          </p:nvSpPr>
          <p:spPr>
            <a:xfrm>
              <a:off x="0" y="2078250"/>
              <a:ext cx="8305800" cy="52992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4" name="Google Shape;394;p23"/>
            <p:cNvSpPr txBox="1"/>
            <p:nvPr/>
          </p:nvSpPr>
          <p:spPr>
            <a:xfrm>
              <a:off x="0" y="2005310"/>
              <a:ext cx="8305800" cy="529800"/>
            </a:xfrm>
            <a:prstGeom prst="rect">
              <a:avLst/>
            </a:prstGeom>
            <a:noFill/>
            <a:ln>
              <a:noFill/>
            </a:ln>
          </p:spPr>
          <p:txBody>
            <a:bodyPr spcFirstLastPara="1" wrap="square" lIns="263700" tIns="40625" rIns="227575" bIns="40625" anchor="t" anchorCtr="0">
              <a:noAutofit/>
            </a:bodyPr>
            <a:lstStyle/>
            <a:p>
              <a:pPr marL="457200" marR="0" lvl="0" indent="-355600" algn="l" rtl="0">
                <a:lnSpc>
                  <a:spcPct val="90000"/>
                </a:lnSpc>
                <a:spcBef>
                  <a:spcPts val="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Uses lighted instrument in rectum and lower colon</a:t>
              </a:r>
              <a:endParaRPr sz="2000" b="0" i="0" u="none" strike="noStrike" cap="none">
                <a:solidFill>
                  <a:srgbClr val="000000"/>
                </a:solidFill>
                <a:latin typeface="Arial"/>
                <a:ea typeface="Arial"/>
                <a:cs typeface="Arial"/>
                <a:sym typeface="Arial"/>
              </a:endParaRPr>
            </a:p>
          </p:txBody>
        </p:sp>
        <p:sp>
          <p:nvSpPr>
            <p:cNvPr id="395" name="Google Shape;395;p23"/>
            <p:cNvSpPr/>
            <p:nvPr/>
          </p:nvSpPr>
          <p:spPr>
            <a:xfrm>
              <a:off x="0" y="2608170"/>
              <a:ext cx="8305800" cy="748800"/>
            </a:xfrm>
            <a:prstGeom prst="roundRect">
              <a:avLst>
                <a:gd name="adj" fmla="val 16667"/>
              </a:avLst>
            </a:prstGeom>
            <a:solidFill>
              <a:srgbClr val="365F9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6" name="Google Shape;396;p23"/>
            <p:cNvSpPr txBox="1"/>
            <p:nvPr/>
          </p:nvSpPr>
          <p:spPr>
            <a:xfrm>
              <a:off x="36553" y="2644723"/>
              <a:ext cx="8232600" cy="675600"/>
            </a:xfrm>
            <a:prstGeom prst="rect">
              <a:avLst/>
            </a:prstGeom>
            <a:noFill/>
            <a:ln>
              <a:noFill/>
            </a:ln>
          </p:spPr>
          <p:txBody>
            <a:bodyPr spcFirstLastPara="1" wrap="square" lIns="121900" tIns="121900" rIns="121900" bIns="121900" anchor="ctr" anchorCtr="0">
              <a:noAutofit/>
            </a:bodyPr>
            <a:lstStyle/>
            <a:p>
              <a:pPr marL="0" marR="0" lvl="0" indent="0" algn="l" rtl="0">
                <a:lnSpc>
                  <a:spcPct val="90000"/>
                </a:lnSpc>
                <a:spcBef>
                  <a:spcPts val="0"/>
                </a:spcBef>
                <a:spcAft>
                  <a:spcPts val="0"/>
                </a:spcAft>
                <a:buClr>
                  <a:schemeClr val="lt1"/>
                </a:buClr>
                <a:buSzPts val="3200"/>
                <a:buFont typeface="Arial"/>
                <a:buNone/>
              </a:pPr>
              <a:r>
                <a:rPr lang="en-US" sz="2000" b="0" i="0" u="none" strike="noStrike" cap="none">
                  <a:solidFill>
                    <a:schemeClr val="lt1"/>
                  </a:solidFill>
                  <a:latin typeface="Arial"/>
                  <a:ea typeface="Arial"/>
                  <a:cs typeface="Arial"/>
                  <a:sym typeface="Arial"/>
                </a:rPr>
                <a:t>Colonoscopy</a:t>
              </a:r>
              <a:endParaRPr sz="2000" b="0" i="0" u="none" strike="noStrike" cap="none">
                <a:solidFill>
                  <a:srgbClr val="000000"/>
                </a:solidFill>
                <a:latin typeface="Arial"/>
                <a:ea typeface="Arial"/>
                <a:cs typeface="Arial"/>
                <a:sym typeface="Arial"/>
              </a:endParaRPr>
            </a:p>
          </p:txBody>
        </p:sp>
        <p:sp>
          <p:nvSpPr>
            <p:cNvPr id="397" name="Google Shape;397;p23"/>
            <p:cNvSpPr/>
            <p:nvPr/>
          </p:nvSpPr>
          <p:spPr>
            <a:xfrm>
              <a:off x="0" y="3356970"/>
              <a:ext cx="8305800" cy="745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 name="Google Shape;398;p23"/>
            <p:cNvSpPr txBox="1"/>
            <p:nvPr/>
          </p:nvSpPr>
          <p:spPr>
            <a:xfrm>
              <a:off x="0" y="3356951"/>
              <a:ext cx="8677200" cy="262800"/>
            </a:xfrm>
            <a:prstGeom prst="rect">
              <a:avLst/>
            </a:prstGeom>
            <a:noFill/>
            <a:ln>
              <a:noFill/>
            </a:ln>
          </p:spPr>
          <p:txBody>
            <a:bodyPr spcFirstLastPara="1" wrap="square" lIns="263700" tIns="40625" rIns="227575" bIns="40625" anchor="t" anchorCtr="0">
              <a:noAutofit/>
            </a:bodyPr>
            <a:lstStyle/>
            <a:p>
              <a:pPr marL="457200" marR="0" lvl="0" indent="-349250" algn="l" rtl="0">
                <a:lnSpc>
                  <a:spcPct val="90000"/>
                </a:lnSpc>
                <a:spcBef>
                  <a:spcPts val="0"/>
                </a:spcBef>
                <a:spcAft>
                  <a:spcPts val="0"/>
                </a:spcAft>
                <a:buClr>
                  <a:schemeClr val="dk1"/>
                </a:buClr>
                <a:buSzPts val="1900"/>
                <a:buFont typeface="Arial"/>
                <a:buChar char="●"/>
              </a:pPr>
              <a:r>
                <a:rPr lang="en-US" sz="1900" b="0" i="0" u="none" strike="noStrike" cap="none">
                  <a:solidFill>
                    <a:schemeClr val="dk1"/>
                  </a:solidFill>
                  <a:latin typeface="Arial"/>
                  <a:ea typeface="Arial"/>
                  <a:cs typeface="Arial"/>
                  <a:sym typeface="Arial"/>
                </a:rPr>
                <a:t>Uses lighted instrument in colon, including upper colon, polyp remo</a:t>
              </a:r>
              <a:r>
                <a:rPr lang="en-US" sz="1900">
                  <a:solidFill>
                    <a:schemeClr val="dk1"/>
                  </a:solidFill>
                </a:rPr>
                <a:t>val</a:t>
              </a:r>
              <a:endParaRPr sz="1900" b="0" i="0" u="none" strike="noStrike" cap="none">
                <a:solidFill>
                  <a:srgbClr val="000000"/>
                </a:solidFill>
                <a:latin typeface="Arial"/>
                <a:ea typeface="Arial"/>
                <a:cs typeface="Arial"/>
                <a:sym typeface="Arial"/>
              </a:endParaRPr>
            </a:p>
          </p:txBody>
        </p:sp>
      </p:grpSp>
      <p:sp>
        <p:nvSpPr>
          <p:cNvPr id="399" name="Google Shape;399;p23"/>
          <p:cNvSpPr/>
          <p:nvPr/>
        </p:nvSpPr>
        <p:spPr>
          <a:xfrm>
            <a:off x="419550" y="3193200"/>
            <a:ext cx="8305800" cy="369300"/>
          </a:xfrm>
          <a:prstGeom prst="roundRect">
            <a:avLst>
              <a:gd name="adj" fmla="val 16667"/>
            </a:avLst>
          </a:prstGeom>
          <a:solidFill>
            <a:srgbClr val="365F91"/>
          </a:solid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lt1"/>
              </a:buClr>
              <a:buSzPts val="3200"/>
              <a:buFont typeface="Arial"/>
              <a:buNone/>
            </a:pPr>
            <a:r>
              <a:rPr lang="en-US" sz="2000">
                <a:solidFill>
                  <a:schemeClr val="lt1"/>
                </a:solidFill>
              </a:rPr>
              <a:t>Blood-based DNA test (</a:t>
            </a:r>
            <a:r>
              <a:rPr lang="en-US" sz="2000">
                <a:solidFill>
                  <a:schemeClr val="lt1"/>
                </a:solidFill>
                <a:uFill>
                  <a:noFill/>
                </a:uFill>
                <a:hlinkClick r:id="rId3">
                  <a:extLst>
                    <a:ext uri="{A12FA001-AC4F-418D-AE19-62706E023703}">
                      <ahyp:hlinkClr xmlns:ahyp="http://schemas.microsoft.com/office/drawing/2018/hyperlinkcolor" val="tx"/>
                    </a:ext>
                  </a:extLst>
                </a:hlinkClick>
              </a:rPr>
              <a:t>liquid biopsy</a:t>
            </a:r>
            <a:r>
              <a:rPr lang="en-US" sz="2000">
                <a:solidFill>
                  <a:schemeClr val="lt1"/>
                </a:solidFill>
              </a:rPr>
              <a:t>)</a:t>
            </a:r>
            <a:endParaRPr sz="2000">
              <a:solidFill>
                <a:schemeClr val="lt1"/>
              </a:solidFill>
            </a:endParaRPr>
          </a:p>
        </p:txBody>
      </p:sp>
      <p:sp>
        <p:nvSpPr>
          <p:cNvPr id="400" name="Google Shape;400;p23"/>
          <p:cNvSpPr/>
          <p:nvPr/>
        </p:nvSpPr>
        <p:spPr>
          <a:xfrm>
            <a:off x="419550" y="4186500"/>
            <a:ext cx="8229600" cy="369300"/>
          </a:xfrm>
          <a:prstGeom prst="roundRect">
            <a:avLst>
              <a:gd name="adj" fmla="val 16667"/>
            </a:avLst>
          </a:prstGeom>
          <a:solidFill>
            <a:srgbClr val="365F91"/>
          </a:solid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r>
              <a:rPr lang="en-US" sz="2000">
                <a:solidFill>
                  <a:schemeClr val="lt1"/>
                </a:solidFill>
              </a:rPr>
              <a:t>Virtual Colonoscopy	</a:t>
            </a:r>
            <a:endParaRPr sz="2000">
              <a:solidFill>
                <a:schemeClr val="lt1"/>
              </a:solidFill>
            </a:endParaRPr>
          </a:p>
        </p:txBody>
      </p:sp>
      <p:sp>
        <p:nvSpPr>
          <p:cNvPr id="401" name="Google Shape;401;p23"/>
          <p:cNvSpPr txBox="1"/>
          <p:nvPr/>
        </p:nvSpPr>
        <p:spPr>
          <a:xfrm>
            <a:off x="419550" y="3547052"/>
            <a:ext cx="8305800" cy="461700"/>
          </a:xfrm>
          <a:prstGeom prst="rect">
            <a:avLst/>
          </a:prstGeom>
          <a:noFill/>
          <a:ln>
            <a:noFill/>
          </a:ln>
        </p:spPr>
        <p:txBody>
          <a:bodyPr spcFirstLastPara="1" wrap="square" lIns="263700" tIns="40625" rIns="227575" bIns="40625" anchor="t" anchorCtr="0">
            <a:noAutofit/>
          </a:bodyPr>
          <a:lstStyle/>
          <a:p>
            <a:pPr marL="457200" marR="0" lvl="0" indent="-355600" algn="l" rtl="0">
              <a:lnSpc>
                <a:spcPct val="90000"/>
              </a:lnSpc>
              <a:spcBef>
                <a:spcPts val="0"/>
              </a:spcBef>
              <a:spcAft>
                <a:spcPts val="0"/>
              </a:spcAft>
              <a:buClr>
                <a:schemeClr val="dk1"/>
              </a:buClr>
              <a:buSzPts val="2000"/>
              <a:buChar char="●"/>
            </a:pPr>
            <a:r>
              <a:rPr lang="en-US" sz="2000">
                <a:solidFill>
                  <a:schemeClr val="dk1"/>
                </a:solidFill>
              </a:rPr>
              <a:t>A blood test for adults 50+ years </a:t>
            </a:r>
            <a:r>
              <a:rPr lang="en-US" sz="2000">
                <a:solidFill>
                  <a:schemeClr val="dk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5"/>
                  </a:ext>
                </a:extLst>
              </a:rPr>
              <a:t>who</a:t>
            </a:r>
            <a:r>
              <a:rPr lang="en-US" sz="2000">
                <a:solidFill>
                  <a:schemeClr val="dk1"/>
                </a:solidFill>
              </a:rPr>
              <a:t> have a history of not completing colorectal cancer screening</a:t>
            </a:r>
            <a:endParaRPr sz="2000" i="0" u="none" strike="noStrike" cap="none">
              <a:solidFill>
                <a:schemeClr val="dk1"/>
              </a:solidFill>
            </a:endParaRPr>
          </a:p>
        </p:txBody>
      </p:sp>
      <p:sp>
        <p:nvSpPr>
          <p:cNvPr id="402" name="Google Shape;402;p23"/>
          <p:cNvSpPr txBox="1"/>
          <p:nvPr/>
        </p:nvSpPr>
        <p:spPr>
          <a:xfrm>
            <a:off x="572850" y="4555800"/>
            <a:ext cx="8152500" cy="461700"/>
          </a:xfrm>
          <a:prstGeom prst="rect">
            <a:avLst/>
          </a:prstGeom>
          <a:noFill/>
          <a:ln>
            <a:noFill/>
          </a:ln>
        </p:spPr>
        <p:txBody>
          <a:bodyPr spcFirstLastPara="1" wrap="square" lIns="228600" tIns="91425" rIns="91425" bIns="91425" anchor="t" anchorCtr="0">
            <a:noAutofit/>
          </a:bodyPr>
          <a:lstStyle/>
          <a:p>
            <a:pPr marL="457200" lvl="0" indent="-355600" algn="l" rtl="0">
              <a:spcBef>
                <a:spcPts val="0"/>
              </a:spcBef>
              <a:spcAft>
                <a:spcPts val="0"/>
              </a:spcAft>
              <a:buClr>
                <a:schemeClr val="dk1"/>
              </a:buClr>
              <a:buSzPts val="2000"/>
              <a:buChar char="●"/>
            </a:pPr>
            <a:r>
              <a:rPr lang="en-US" sz="2000">
                <a:solidFill>
                  <a:schemeClr val="dk1"/>
                </a:solidFill>
              </a:rPr>
              <a:t>X-ray (a CT scanner) produces pictures of the colon and the rectum from outside the body</a:t>
            </a:r>
            <a:endParaRPr sz="2000">
              <a:solidFill>
                <a:schemeClr val="dk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24"/>
          <p:cNvSpPr txBox="1">
            <a:spLocks noGrp="1"/>
          </p:cNvSpPr>
          <p:nvPr>
            <p:ph type="title"/>
          </p:nvPr>
        </p:nvSpPr>
        <p:spPr>
          <a:xfrm>
            <a:off x="457200" y="304800"/>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r>
              <a:rPr lang="en-US" sz="3600"/>
              <a:t>Lung Cancer Screening </a:t>
            </a:r>
            <a:endParaRPr/>
          </a:p>
        </p:txBody>
      </p:sp>
      <p:sp>
        <p:nvSpPr>
          <p:cNvPr id="409" name="Google Shape;409;p24"/>
          <p:cNvSpPr txBox="1"/>
          <p:nvPr/>
        </p:nvSpPr>
        <p:spPr>
          <a:xfrm>
            <a:off x="3425325" y="5257800"/>
            <a:ext cx="5777100" cy="2463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000" b="0" i="1" u="none" strike="noStrike" cap="none">
                <a:solidFill>
                  <a:schemeClr val="lt2"/>
                </a:solidFill>
                <a:latin typeface="Arial"/>
                <a:ea typeface="Arial"/>
                <a:cs typeface="Arial"/>
                <a:sym typeface="Arial"/>
              </a:rPr>
              <a:t>Source: US Preventive Services Task Force</a:t>
            </a:r>
            <a:r>
              <a:rPr lang="en-US" sz="1000" i="1">
                <a:solidFill>
                  <a:schemeClr val="lt2"/>
                </a:solidFill>
              </a:rPr>
              <a:t>, </a:t>
            </a:r>
            <a:r>
              <a:rPr lang="en-US" sz="1000" b="0" i="1" u="none" strike="noStrike" cap="none">
                <a:solidFill>
                  <a:schemeClr val="lt2"/>
                </a:solidFill>
                <a:latin typeface="Arial"/>
                <a:ea typeface="Arial"/>
                <a:cs typeface="Arial"/>
                <a:sym typeface="Arial"/>
              </a:rPr>
              <a:t>20</a:t>
            </a:r>
            <a:r>
              <a:rPr lang="en-US" sz="1000" i="1">
                <a:solidFill>
                  <a:schemeClr val="lt2"/>
                </a:solidFill>
              </a:rPr>
              <a:t>21;</a:t>
            </a:r>
            <a:r>
              <a:rPr lang="en-US" sz="1000">
                <a:solidFill>
                  <a:schemeClr val="lt2"/>
                </a:solidFill>
              </a:rPr>
              <a:t> National Cancer Institute, 2023</a:t>
            </a:r>
            <a:endParaRPr sz="1200" b="0" u="none" strike="noStrike" cap="none">
              <a:solidFill>
                <a:srgbClr val="000000"/>
              </a:solidFill>
              <a:latin typeface="Arial"/>
              <a:ea typeface="Arial"/>
              <a:cs typeface="Arial"/>
              <a:sym typeface="Arial"/>
            </a:endParaRPr>
          </a:p>
        </p:txBody>
      </p:sp>
      <p:pic>
        <p:nvPicPr>
          <p:cNvPr id="410" name="Google Shape;410;p24"/>
          <p:cNvPicPr preferRelativeResize="0"/>
          <p:nvPr/>
        </p:nvPicPr>
        <p:blipFill>
          <a:blip r:embed="rId3">
            <a:alphaModFix/>
          </a:blip>
          <a:stretch>
            <a:fillRect/>
          </a:stretch>
        </p:blipFill>
        <p:spPr>
          <a:xfrm>
            <a:off x="457200" y="1383538"/>
            <a:ext cx="2968125" cy="4090922"/>
          </a:xfrm>
          <a:prstGeom prst="rect">
            <a:avLst/>
          </a:prstGeom>
          <a:noFill/>
          <a:ln>
            <a:noFill/>
          </a:ln>
        </p:spPr>
      </p:pic>
      <p:pic>
        <p:nvPicPr>
          <p:cNvPr id="411" name="Google Shape;411;p24"/>
          <p:cNvPicPr preferRelativeResize="0"/>
          <p:nvPr/>
        </p:nvPicPr>
        <p:blipFill>
          <a:blip r:embed="rId4">
            <a:alphaModFix/>
          </a:blip>
          <a:stretch>
            <a:fillRect/>
          </a:stretch>
        </p:blipFill>
        <p:spPr>
          <a:xfrm>
            <a:off x="3838525" y="1166900"/>
            <a:ext cx="3974308" cy="409089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25"/>
          <p:cNvSpPr txBox="1">
            <a:spLocks noGrp="1"/>
          </p:cNvSpPr>
          <p:nvPr>
            <p:ph type="title"/>
          </p:nvPr>
        </p:nvSpPr>
        <p:spPr>
          <a:xfrm>
            <a:off x="457200" y="304800"/>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r>
              <a:rPr lang="en-US" sz="3600"/>
              <a:t>Biopsy</a:t>
            </a:r>
            <a:endParaRPr/>
          </a:p>
        </p:txBody>
      </p:sp>
      <p:sp>
        <p:nvSpPr>
          <p:cNvPr id="418" name="Google Shape;418;p25"/>
          <p:cNvSpPr txBox="1"/>
          <p:nvPr/>
        </p:nvSpPr>
        <p:spPr>
          <a:xfrm>
            <a:off x="4209000" y="5239575"/>
            <a:ext cx="4935000" cy="2463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000" b="0" i="1" u="none" strike="noStrike" cap="none">
                <a:solidFill>
                  <a:schemeClr val="lt2"/>
                </a:solidFill>
                <a:latin typeface="Arial"/>
                <a:ea typeface="Arial"/>
                <a:cs typeface="Arial"/>
                <a:sym typeface="Arial"/>
              </a:rPr>
              <a:t>Source: National Cancer Institute, 20</a:t>
            </a:r>
            <a:r>
              <a:rPr lang="en-US" sz="1000" i="1">
                <a:solidFill>
                  <a:schemeClr val="lt2"/>
                </a:solidFill>
              </a:rPr>
              <a:t>24; National Cancer Institute, 2019</a:t>
            </a:r>
            <a:endParaRPr sz="1200" b="0" i="1" u="none" strike="noStrike" cap="none">
              <a:solidFill>
                <a:srgbClr val="000000"/>
              </a:solidFill>
              <a:latin typeface="Arial"/>
              <a:ea typeface="Arial"/>
              <a:cs typeface="Arial"/>
              <a:sym typeface="Arial"/>
            </a:endParaRPr>
          </a:p>
        </p:txBody>
      </p:sp>
      <p:pic>
        <p:nvPicPr>
          <p:cNvPr id="419" name="Google Shape;419;p25"/>
          <p:cNvPicPr preferRelativeResize="0"/>
          <p:nvPr/>
        </p:nvPicPr>
        <p:blipFill>
          <a:blip r:embed="rId3">
            <a:alphaModFix/>
          </a:blip>
          <a:stretch>
            <a:fillRect/>
          </a:stretch>
        </p:blipFill>
        <p:spPr>
          <a:xfrm>
            <a:off x="309025" y="1200175"/>
            <a:ext cx="4537149" cy="3889000"/>
          </a:xfrm>
          <a:prstGeom prst="rect">
            <a:avLst/>
          </a:prstGeom>
          <a:noFill/>
          <a:ln>
            <a:noFill/>
          </a:ln>
        </p:spPr>
      </p:pic>
      <p:pic>
        <p:nvPicPr>
          <p:cNvPr id="420" name="Google Shape;420;p25"/>
          <p:cNvPicPr preferRelativeResize="0"/>
          <p:nvPr/>
        </p:nvPicPr>
        <p:blipFill>
          <a:blip r:embed="rId4">
            <a:alphaModFix/>
          </a:blip>
          <a:stretch>
            <a:fillRect/>
          </a:stretch>
        </p:blipFill>
        <p:spPr>
          <a:xfrm>
            <a:off x="5392275" y="1600200"/>
            <a:ext cx="2870628" cy="3336576"/>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26"/>
          <p:cNvSpPr txBox="1">
            <a:spLocks noGrp="1"/>
          </p:cNvSpPr>
          <p:nvPr>
            <p:ph type="title"/>
          </p:nvPr>
        </p:nvSpPr>
        <p:spPr>
          <a:xfrm>
            <a:off x="381000" y="247701"/>
            <a:ext cx="8610600" cy="1143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z="3500"/>
              <a:t>Microscopic Appearance of Cancer Cells</a:t>
            </a:r>
            <a:endParaRPr/>
          </a:p>
        </p:txBody>
      </p:sp>
      <p:pic>
        <p:nvPicPr>
          <p:cNvPr id="427" name="Google Shape;427;p26"/>
          <p:cNvPicPr preferRelativeResize="0">
            <a:picLocks noGrp="1"/>
          </p:cNvPicPr>
          <p:nvPr>
            <p:ph type="body" idx="1"/>
          </p:nvPr>
        </p:nvPicPr>
        <p:blipFill rotWithShape="1">
          <a:blip r:embed="rId3">
            <a:alphaModFix/>
          </a:blip>
          <a:srcRect l="18174" r="18172"/>
          <a:stretch/>
        </p:blipFill>
        <p:spPr>
          <a:xfrm>
            <a:off x="1111195" y="2286000"/>
            <a:ext cx="2555627" cy="2864030"/>
          </a:xfrm>
          <a:prstGeom prst="rect">
            <a:avLst/>
          </a:prstGeom>
          <a:noFill/>
          <a:ln>
            <a:noFill/>
          </a:ln>
        </p:spPr>
      </p:pic>
      <p:pic>
        <p:nvPicPr>
          <p:cNvPr id="428" name="Google Shape;428;p26"/>
          <p:cNvPicPr preferRelativeResize="0">
            <a:picLocks noGrp="1"/>
          </p:cNvPicPr>
          <p:nvPr>
            <p:ph type="body" idx="2"/>
          </p:nvPr>
        </p:nvPicPr>
        <p:blipFill rotWithShape="1">
          <a:blip r:embed="rId4">
            <a:alphaModFix/>
          </a:blip>
          <a:srcRect l="15377" r="15376"/>
          <a:stretch/>
        </p:blipFill>
        <p:spPr>
          <a:xfrm>
            <a:off x="5105400" y="2246582"/>
            <a:ext cx="2590800" cy="2903448"/>
          </a:xfrm>
          <a:prstGeom prst="rect">
            <a:avLst/>
          </a:prstGeom>
          <a:noFill/>
          <a:ln>
            <a:noFill/>
          </a:ln>
        </p:spPr>
      </p:pic>
      <p:sp>
        <p:nvSpPr>
          <p:cNvPr id="429" name="Google Shape;429;p26"/>
          <p:cNvSpPr txBox="1"/>
          <p:nvPr/>
        </p:nvSpPr>
        <p:spPr>
          <a:xfrm>
            <a:off x="5181100" y="5311600"/>
            <a:ext cx="40317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000" b="0" i="1" u="none" strike="noStrike" cap="none">
                <a:solidFill>
                  <a:schemeClr val="lt2"/>
                </a:solidFill>
                <a:latin typeface="Arial"/>
                <a:ea typeface="Arial"/>
                <a:cs typeface="Arial"/>
                <a:sym typeface="Arial"/>
              </a:rPr>
              <a:t>Source: National Cancer Institute Dr. Cecil Fox (Photographer)</a:t>
            </a:r>
            <a:endParaRPr sz="1200" b="0" i="0" u="none" strike="noStrike" cap="none">
              <a:solidFill>
                <a:srgbClr val="000000"/>
              </a:solidFill>
              <a:latin typeface="Arial"/>
              <a:ea typeface="Arial"/>
              <a:cs typeface="Arial"/>
              <a:sym typeface="Arial"/>
            </a:endParaRPr>
          </a:p>
        </p:txBody>
      </p:sp>
      <p:sp>
        <p:nvSpPr>
          <p:cNvPr id="430" name="Google Shape;430;p26"/>
          <p:cNvSpPr txBox="1"/>
          <p:nvPr/>
        </p:nvSpPr>
        <p:spPr>
          <a:xfrm>
            <a:off x="990600" y="1614267"/>
            <a:ext cx="28194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Normal connective tissue</a:t>
            </a:r>
            <a:endParaRPr sz="1400" b="0" i="0" u="none" strike="noStrike" cap="none">
              <a:solidFill>
                <a:srgbClr val="000000"/>
              </a:solidFill>
              <a:latin typeface="Arial"/>
              <a:ea typeface="Arial"/>
              <a:cs typeface="Arial"/>
              <a:sym typeface="Arial"/>
            </a:endParaRPr>
          </a:p>
        </p:txBody>
      </p:sp>
      <p:sp>
        <p:nvSpPr>
          <p:cNvPr id="431" name="Google Shape;431;p26"/>
          <p:cNvSpPr txBox="1"/>
          <p:nvPr/>
        </p:nvSpPr>
        <p:spPr>
          <a:xfrm>
            <a:off x="4832405" y="1614267"/>
            <a:ext cx="32004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Cancerous connective tissue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27"/>
          <p:cNvSpPr txBox="1">
            <a:spLocks noGrp="1"/>
          </p:cNvSpPr>
          <p:nvPr>
            <p:ph type="title"/>
          </p:nvPr>
        </p:nvSpPr>
        <p:spPr>
          <a:xfrm>
            <a:off x="457200" y="304800"/>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r>
              <a:rPr lang="en-US" sz="3600"/>
              <a:t>Tumor Grading  </a:t>
            </a:r>
            <a:endParaRPr/>
          </a:p>
        </p:txBody>
      </p:sp>
      <p:sp>
        <p:nvSpPr>
          <p:cNvPr id="438" name="Google Shape;438;p27"/>
          <p:cNvSpPr txBox="1"/>
          <p:nvPr/>
        </p:nvSpPr>
        <p:spPr>
          <a:xfrm>
            <a:off x="5833625" y="5267900"/>
            <a:ext cx="38064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000" b="0" i="1" u="none" strike="noStrike" cap="none">
                <a:solidFill>
                  <a:schemeClr val="lt2"/>
                </a:solidFill>
                <a:latin typeface="Arial"/>
                <a:ea typeface="Arial"/>
                <a:cs typeface="Arial"/>
                <a:sym typeface="Arial"/>
              </a:rPr>
              <a:t>Source: National Cancer Institute </a:t>
            </a:r>
            <a:r>
              <a:rPr lang="en-US" sz="1000" i="1">
                <a:solidFill>
                  <a:schemeClr val="lt2"/>
                </a:solidFill>
              </a:rPr>
              <a:t>Tumor Grade, 2022</a:t>
            </a:r>
            <a:endParaRPr sz="1200" b="0" i="0" u="none" strike="noStrike" cap="none">
              <a:solidFill>
                <a:srgbClr val="000000"/>
              </a:solidFill>
              <a:latin typeface="Arial"/>
              <a:ea typeface="Arial"/>
              <a:cs typeface="Arial"/>
              <a:sym typeface="Arial"/>
            </a:endParaRPr>
          </a:p>
        </p:txBody>
      </p:sp>
      <p:grpSp>
        <p:nvGrpSpPr>
          <p:cNvPr id="439" name="Google Shape;439;p27"/>
          <p:cNvGrpSpPr/>
          <p:nvPr/>
        </p:nvGrpSpPr>
        <p:grpSpPr>
          <a:xfrm>
            <a:off x="248678" y="1970330"/>
            <a:ext cx="4171191" cy="2766735"/>
            <a:chOff x="1230313" y="1185870"/>
            <a:chExt cx="7072212" cy="4552798"/>
          </a:xfrm>
        </p:grpSpPr>
        <p:pic>
          <p:nvPicPr>
            <p:cNvPr id="440" name="Google Shape;440;p27" descr="23"/>
            <p:cNvPicPr preferRelativeResize="0"/>
            <p:nvPr/>
          </p:nvPicPr>
          <p:blipFill rotWithShape="1">
            <a:blip r:embed="rId3">
              <a:alphaModFix/>
            </a:blip>
            <a:srcRect/>
            <a:stretch/>
          </p:blipFill>
          <p:spPr>
            <a:xfrm>
              <a:off x="2135188" y="1774825"/>
              <a:ext cx="4843461" cy="3306763"/>
            </a:xfrm>
            <a:prstGeom prst="rect">
              <a:avLst/>
            </a:prstGeom>
            <a:noFill/>
            <a:ln>
              <a:noFill/>
            </a:ln>
          </p:spPr>
        </p:pic>
        <p:sp>
          <p:nvSpPr>
            <p:cNvPr id="441" name="Google Shape;441;p27"/>
            <p:cNvSpPr/>
            <p:nvPr/>
          </p:nvSpPr>
          <p:spPr>
            <a:xfrm>
              <a:off x="1230313" y="3021013"/>
              <a:ext cx="888900" cy="723900"/>
            </a:xfrm>
            <a:prstGeom prst="rect">
              <a:avLst/>
            </a:prstGeom>
            <a:noFill/>
            <a:ln>
              <a:noFill/>
            </a:ln>
          </p:spPr>
          <p:txBody>
            <a:bodyPr spcFirstLastPara="1" wrap="square" lIns="0" tIns="0" rIns="0" bIns="0" anchor="t" anchorCtr="0">
              <a:spAutoFit/>
            </a:bodyPr>
            <a:lstStyle/>
            <a:p>
              <a:pPr marL="0" marR="0" lvl="0" indent="0" algn="r" rtl="0">
                <a:lnSpc>
                  <a:spcPct val="105555"/>
                </a:lnSpc>
                <a:spcBef>
                  <a:spcPts val="0"/>
                </a:spcBef>
                <a:spcAft>
                  <a:spcPts val="0"/>
                </a:spcAft>
                <a:buClr>
                  <a:srgbClr val="000000"/>
                </a:buClr>
                <a:buSzPts val="1800"/>
                <a:buFont typeface="Arial"/>
                <a:buNone/>
              </a:pPr>
              <a:r>
                <a:rPr lang="en-US" sz="1000" b="1" i="0" u="none" strike="noStrike" cap="none">
                  <a:solidFill>
                    <a:srgbClr val="336699"/>
                  </a:solidFill>
                  <a:latin typeface="Arial"/>
                  <a:ea typeface="Arial"/>
                  <a:cs typeface="Arial"/>
                  <a:sym typeface="Arial"/>
                </a:rPr>
                <a:t>Patient</a:t>
              </a:r>
              <a:endParaRPr sz="1000" b="0" i="0" u="none" strike="noStrike" cap="none">
                <a:solidFill>
                  <a:srgbClr val="000000"/>
                </a:solidFill>
                <a:latin typeface="Arial"/>
                <a:ea typeface="Arial"/>
                <a:cs typeface="Arial"/>
                <a:sym typeface="Arial"/>
              </a:endParaRPr>
            </a:p>
            <a:p>
              <a:pPr marL="0" marR="0" lvl="0" indent="0" algn="r" rtl="0">
                <a:lnSpc>
                  <a:spcPct val="105555"/>
                </a:lnSpc>
                <a:spcBef>
                  <a:spcPts val="0"/>
                </a:spcBef>
                <a:spcAft>
                  <a:spcPts val="0"/>
                </a:spcAft>
                <a:buClr>
                  <a:srgbClr val="000000"/>
                </a:buClr>
                <a:buSzPts val="1800"/>
                <a:buFont typeface="Arial"/>
                <a:buNone/>
              </a:pPr>
              <a:r>
                <a:rPr lang="en-US" sz="1000" b="1" i="0" u="none" strike="noStrike" cap="none">
                  <a:solidFill>
                    <a:srgbClr val="336699"/>
                  </a:solidFill>
                  <a:latin typeface="Arial"/>
                  <a:ea typeface="Arial"/>
                  <a:cs typeface="Arial"/>
                  <a:sym typeface="Arial"/>
                </a:rPr>
                <a:t>Survival</a:t>
              </a:r>
              <a:endParaRPr sz="1000" b="0" i="0" u="none" strike="noStrike" cap="none">
                <a:solidFill>
                  <a:srgbClr val="000000"/>
                </a:solidFill>
                <a:latin typeface="Arial"/>
                <a:ea typeface="Arial"/>
                <a:cs typeface="Arial"/>
                <a:sym typeface="Arial"/>
              </a:endParaRPr>
            </a:p>
            <a:p>
              <a:pPr marL="0" marR="0" lvl="0" indent="0" algn="r" rtl="0">
                <a:lnSpc>
                  <a:spcPct val="105555"/>
                </a:lnSpc>
                <a:spcBef>
                  <a:spcPts val="0"/>
                </a:spcBef>
                <a:spcAft>
                  <a:spcPts val="0"/>
                </a:spcAft>
                <a:buClr>
                  <a:srgbClr val="000000"/>
                </a:buClr>
                <a:buSzPts val="1800"/>
                <a:buFont typeface="Arial"/>
                <a:buNone/>
              </a:pPr>
              <a:r>
                <a:rPr lang="en-US" sz="1000" b="1" i="0" u="none" strike="noStrike" cap="none">
                  <a:solidFill>
                    <a:srgbClr val="336699"/>
                  </a:solidFill>
                  <a:latin typeface="Arial"/>
                  <a:ea typeface="Arial"/>
                  <a:cs typeface="Arial"/>
                  <a:sym typeface="Arial"/>
                </a:rPr>
                <a:t>Rate</a:t>
              </a:r>
              <a:endParaRPr sz="1000" b="0" i="0" u="none" strike="noStrike" cap="none">
                <a:solidFill>
                  <a:srgbClr val="000000"/>
                </a:solidFill>
                <a:latin typeface="Arial"/>
                <a:ea typeface="Arial"/>
                <a:cs typeface="Arial"/>
                <a:sym typeface="Arial"/>
              </a:endParaRPr>
            </a:p>
          </p:txBody>
        </p:sp>
        <p:sp>
          <p:nvSpPr>
            <p:cNvPr id="442" name="Google Shape;442;p27"/>
            <p:cNvSpPr/>
            <p:nvPr/>
          </p:nvSpPr>
          <p:spPr>
            <a:xfrm>
              <a:off x="3617759" y="5464168"/>
              <a:ext cx="1265400" cy="2745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2"/>
                  </a:solidFill>
                  <a:latin typeface="Arial"/>
                  <a:ea typeface="Arial"/>
                  <a:cs typeface="Arial"/>
                  <a:sym typeface="Arial"/>
                </a:rPr>
                <a:t>Years</a:t>
              </a:r>
              <a:endParaRPr sz="1400" b="0" i="0" u="none" strike="noStrike" cap="none">
                <a:solidFill>
                  <a:schemeClr val="dk2"/>
                </a:solidFill>
                <a:latin typeface="Arial"/>
                <a:ea typeface="Arial"/>
                <a:cs typeface="Arial"/>
                <a:sym typeface="Arial"/>
              </a:endParaRPr>
            </a:p>
          </p:txBody>
        </p:sp>
        <p:sp>
          <p:nvSpPr>
            <p:cNvPr id="443" name="Google Shape;443;p27"/>
            <p:cNvSpPr/>
            <p:nvPr/>
          </p:nvSpPr>
          <p:spPr>
            <a:xfrm>
              <a:off x="7108825" y="3759200"/>
              <a:ext cx="1193700" cy="2745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336699"/>
                  </a:solidFill>
                  <a:latin typeface="Arial"/>
                  <a:ea typeface="Arial"/>
                  <a:cs typeface="Arial"/>
                  <a:sym typeface="Arial"/>
                </a:rPr>
                <a:t>High grade</a:t>
              </a:r>
              <a:endParaRPr sz="1400" b="0" i="0" u="none" strike="noStrike" cap="none">
                <a:solidFill>
                  <a:srgbClr val="000000"/>
                </a:solidFill>
                <a:latin typeface="Arial"/>
                <a:ea typeface="Arial"/>
                <a:cs typeface="Arial"/>
                <a:sym typeface="Arial"/>
              </a:endParaRPr>
            </a:p>
          </p:txBody>
        </p:sp>
        <p:sp>
          <p:nvSpPr>
            <p:cNvPr id="444" name="Google Shape;444;p27"/>
            <p:cNvSpPr/>
            <p:nvPr/>
          </p:nvSpPr>
          <p:spPr>
            <a:xfrm>
              <a:off x="7108825" y="2547938"/>
              <a:ext cx="1143000" cy="2745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336699"/>
                  </a:solidFill>
                  <a:latin typeface="Arial"/>
                  <a:ea typeface="Arial"/>
                  <a:cs typeface="Arial"/>
                  <a:sym typeface="Arial"/>
                </a:rPr>
                <a:t>Low grade</a:t>
              </a:r>
              <a:endParaRPr sz="1400" b="0" i="0" u="none" strike="noStrike" cap="none">
                <a:solidFill>
                  <a:srgbClr val="000000"/>
                </a:solidFill>
                <a:latin typeface="Arial"/>
                <a:ea typeface="Arial"/>
                <a:cs typeface="Arial"/>
                <a:sym typeface="Arial"/>
              </a:endParaRPr>
            </a:p>
          </p:txBody>
        </p:sp>
        <p:sp>
          <p:nvSpPr>
            <p:cNvPr id="445" name="Google Shape;445;p27"/>
            <p:cNvSpPr/>
            <p:nvPr/>
          </p:nvSpPr>
          <p:spPr>
            <a:xfrm>
              <a:off x="1393504" y="1644648"/>
              <a:ext cx="725700" cy="2745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336699"/>
                  </a:solidFill>
                  <a:latin typeface="Arial"/>
                  <a:ea typeface="Arial"/>
                  <a:cs typeface="Arial"/>
                  <a:sym typeface="Arial"/>
                </a:rPr>
                <a:t>100%</a:t>
              </a:r>
              <a:endParaRPr sz="1400" b="0" i="0" u="none" strike="noStrike" cap="none">
                <a:solidFill>
                  <a:srgbClr val="000000"/>
                </a:solidFill>
                <a:latin typeface="Arial"/>
                <a:ea typeface="Arial"/>
                <a:cs typeface="Arial"/>
                <a:sym typeface="Arial"/>
              </a:endParaRPr>
            </a:p>
          </p:txBody>
        </p:sp>
        <p:sp>
          <p:nvSpPr>
            <p:cNvPr id="446" name="Google Shape;446;p27"/>
            <p:cNvSpPr/>
            <p:nvPr/>
          </p:nvSpPr>
          <p:spPr>
            <a:xfrm>
              <a:off x="3136900" y="5137150"/>
              <a:ext cx="126900" cy="2745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336699"/>
                  </a:solidFill>
                  <a:latin typeface="Arial"/>
                  <a:ea typeface="Arial"/>
                  <a:cs typeface="Arial"/>
                  <a:sym typeface="Arial"/>
                </a:rPr>
                <a:t>1</a:t>
              </a:r>
              <a:endParaRPr sz="1400" b="0" i="0" u="none" strike="noStrike" cap="none">
                <a:solidFill>
                  <a:srgbClr val="000000"/>
                </a:solidFill>
                <a:latin typeface="Arial"/>
                <a:ea typeface="Arial"/>
                <a:cs typeface="Arial"/>
                <a:sym typeface="Arial"/>
              </a:endParaRPr>
            </a:p>
          </p:txBody>
        </p:sp>
        <p:sp>
          <p:nvSpPr>
            <p:cNvPr id="447" name="Google Shape;447;p27"/>
            <p:cNvSpPr/>
            <p:nvPr/>
          </p:nvSpPr>
          <p:spPr>
            <a:xfrm>
              <a:off x="4076700" y="5137150"/>
              <a:ext cx="126900" cy="2745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336699"/>
                  </a:solidFill>
                  <a:latin typeface="Arial"/>
                  <a:ea typeface="Arial"/>
                  <a:cs typeface="Arial"/>
                  <a:sym typeface="Arial"/>
                </a:rPr>
                <a:t>2</a:t>
              </a:r>
              <a:endParaRPr sz="1400" b="0" i="0" u="none" strike="noStrike" cap="none">
                <a:solidFill>
                  <a:srgbClr val="000000"/>
                </a:solidFill>
                <a:latin typeface="Arial"/>
                <a:ea typeface="Arial"/>
                <a:cs typeface="Arial"/>
                <a:sym typeface="Arial"/>
              </a:endParaRPr>
            </a:p>
          </p:txBody>
        </p:sp>
        <p:sp>
          <p:nvSpPr>
            <p:cNvPr id="448" name="Google Shape;448;p27"/>
            <p:cNvSpPr/>
            <p:nvPr/>
          </p:nvSpPr>
          <p:spPr>
            <a:xfrm>
              <a:off x="5000625" y="5137150"/>
              <a:ext cx="126900" cy="2745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336699"/>
                  </a:solidFill>
                  <a:latin typeface="Arial"/>
                  <a:ea typeface="Arial"/>
                  <a:cs typeface="Arial"/>
                  <a:sym typeface="Arial"/>
                </a:rPr>
                <a:t>3</a:t>
              </a:r>
              <a:endParaRPr sz="1400" b="0" i="0" u="none" strike="noStrike" cap="none">
                <a:solidFill>
                  <a:srgbClr val="000000"/>
                </a:solidFill>
                <a:latin typeface="Arial"/>
                <a:ea typeface="Arial"/>
                <a:cs typeface="Arial"/>
                <a:sym typeface="Arial"/>
              </a:endParaRPr>
            </a:p>
          </p:txBody>
        </p:sp>
        <p:sp>
          <p:nvSpPr>
            <p:cNvPr id="449" name="Google Shape;449;p27"/>
            <p:cNvSpPr/>
            <p:nvPr/>
          </p:nvSpPr>
          <p:spPr>
            <a:xfrm>
              <a:off x="5940425" y="5137150"/>
              <a:ext cx="126900" cy="2745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336699"/>
                  </a:solidFill>
                  <a:latin typeface="Arial"/>
                  <a:ea typeface="Arial"/>
                  <a:cs typeface="Arial"/>
                  <a:sym typeface="Arial"/>
                </a:rPr>
                <a:t>4</a:t>
              </a:r>
              <a:endParaRPr sz="1400" b="0" i="0" u="none" strike="noStrike" cap="none">
                <a:solidFill>
                  <a:srgbClr val="000000"/>
                </a:solidFill>
                <a:latin typeface="Arial"/>
                <a:ea typeface="Arial"/>
                <a:cs typeface="Arial"/>
                <a:sym typeface="Arial"/>
              </a:endParaRPr>
            </a:p>
          </p:txBody>
        </p:sp>
        <p:sp>
          <p:nvSpPr>
            <p:cNvPr id="450" name="Google Shape;450;p27"/>
            <p:cNvSpPr/>
            <p:nvPr/>
          </p:nvSpPr>
          <p:spPr>
            <a:xfrm>
              <a:off x="6897688" y="5137150"/>
              <a:ext cx="126900" cy="2745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336699"/>
                  </a:solidFill>
                  <a:latin typeface="Arial"/>
                  <a:ea typeface="Arial"/>
                  <a:cs typeface="Arial"/>
                  <a:sym typeface="Arial"/>
                </a:rPr>
                <a:t>5</a:t>
              </a:r>
              <a:endParaRPr sz="1400" b="0" i="0" u="none" strike="noStrike" cap="none">
                <a:solidFill>
                  <a:srgbClr val="000000"/>
                </a:solidFill>
                <a:latin typeface="Arial"/>
                <a:ea typeface="Arial"/>
                <a:cs typeface="Arial"/>
                <a:sym typeface="Arial"/>
              </a:endParaRPr>
            </a:p>
          </p:txBody>
        </p:sp>
        <p:sp>
          <p:nvSpPr>
            <p:cNvPr id="451" name="Google Shape;451;p27"/>
            <p:cNvSpPr/>
            <p:nvPr/>
          </p:nvSpPr>
          <p:spPr>
            <a:xfrm>
              <a:off x="2379492" y="1185870"/>
              <a:ext cx="4773900" cy="533400"/>
            </a:xfrm>
            <a:prstGeom prst="rect">
              <a:avLst/>
            </a:prstGeom>
            <a:noFill/>
            <a:ln>
              <a:noFill/>
            </a:ln>
          </p:spPr>
          <p:txBody>
            <a:bodyPr spcFirstLastPara="1" wrap="square" lIns="0" tIns="0" rIns="0" bIns="0" anchor="t" anchorCtr="0">
              <a:spAutoFit/>
            </a:bodyPr>
            <a:lstStyle/>
            <a:p>
              <a:pPr marL="0" marR="0" lvl="0" indent="0" algn="ctr" rtl="0">
                <a:lnSpc>
                  <a:spcPct val="104999"/>
                </a:lnSpc>
                <a:spcBef>
                  <a:spcPts val="0"/>
                </a:spcBef>
                <a:spcAft>
                  <a:spcPts val="0"/>
                </a:spcAft>
                <a:buClr>
                  <a:srgbClr val="000000"/>
                </a:buClr>
                <a:buSzPts val="2000"/>
                <a:buFont typeface="Arial"/>
                <a:buNone/>
              </a:pPr>
              <a:r>
                <a:rPr lang="en-US" sz="1200" b="1" i="0" u="none" strike="noStrike" cap="none">
                  <a:solidFill>
                    <a:srgbClr val="336699"/>
                  </a:solidFill>
                  <a:latin typeface="Arial"/>
                  <a:ea typeface="Arial"/>
                  <a:cs typeface="Arial"/>
                  <a:sym typeface="Arial"/>
                </a:rPr>
                <a:t>General Relationship Between </a:t>
              </a:r>
              <a:br>
                <a:rPr lang="en-US" sz="1200" b="1" i="0" u="none" strike="noStrike" cap="none">
                  <a:solidFill>
                    <a:srgbClr val="336699"/>
                  </a:solidFill>
                  <a:latin typeface="Arial"/>
                  <a:ea typeface="Arial"/>
                  <a:cs typeface="Arial"/>
                  <a:sym typeface="Arial"/>
                </a:rPr>
              </a:br>
              <a:r>
                <a:rPr lang="en-US" sz="1200" b="1" i="0" u="none" strike="noStrike" cap="none">
                  <a:solidFill>
                    <a:srgbClr val="336699"/>
                  </a:solidFill>
                  <a:latin typeface="Arial"/>
                  <a:ea typeface="Arial"/>
                  <a:cs typeface="Arial"/>
                  <a:sym typeface="Arial"/>
                </a:rPr>
                <a:t>Tumor Grade and Prognosis</a:t>
              </a:r>
              <a:endParaRPr sz="1200" b="0" i="0" u="none" strike="noStrike" cap="none">
                <a:solidFill>
                  <a:srgbClr val="000000"/>
                </a:solidFill>
                <a:latin typeface="Arial"/>
                <a:ea typeface="Arial"/>
                <a:cs typeface="Arial"/>
                <a:sym typeface="Arial"/>
              </a:endParaRPr>
            </a:p>
          </p:txBody>
        </p:sp>
      </p:grpSp>
      <p:pic>
        <p:nvPicPr>
          <p:cNvPr id="452" name="Google Shape;452;p27"/>
          <p:cNvPicPr preferRelativeResize="0"/>
          <p:nvPr/>
        </p:nvPicPr>
        <p:blipFill rotWithShape="1">
          <a:blip r:embed="rId4">
            <a:alphaModFix/>
          </a:blip>
          <a:srcRect t="14266" r="49060"/>
          <a:stretch/>
        </p:blipFill>
        <p:spPr>
          <a:xfrm>
            <a:off x="4887544" y="152400"/>
            <a:ext cx="3648805" cy="2766750"/>
          </a:xfrm>
          <a:prstGeom prst="rect">
            <a:avLst/>
          </a:prstGeom>
          <a:noFill/>
          <a:ln>
            <a:noFill/>
          </a:ln>
        </p:spPr>
      </p:pic>
      <p:pic>
        <p:nvPicPr>
          <p:cNvPr id="453" name="Google Shape;453;p27"/>
          <p:cNvPicPr preferRelativeResize="0"/>
          <p:nvPr/>
        </p:nvPicPr>
        <p:blipFill rotWithShape="1">
          <a:blip r:embed="rId4">
            <a:alphaModFix/>
          </a:blip>
          <a:srcRect l="49319" t="12902" r="-259" b="5177"/>
          <a:stretch/>
        </p:blipFill>
        <p:spPr>
          <a:xfrm>
            <a:off x="5029200" y="2610019"/>
            <a:ext cx="3434176" cy="2488132"/>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28"/>
          <p:cNvSpPr txBox="1">
            <a:spLocks noGrp="1"/>
          </p:cNvSpPr>
          <p:nvPr>
            <p:ph type="title"/>
          </p:nvPr>
        </p:nvSpPr>
        <p:spPr>
          <a:xfrm>
            <a:off x="457200" y="304800"/>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r>
              <a:rPr lang="en-US" sz="3600"/>
              <a:t>Cancer Staging </a:t>
            </a:r>
            <a:endParaRPr/>
          </a:p>
        </p:txBody>
      </p:sp>
      <p:sp>
        <p:nvSpPr>
          <p:cNvPr id="460" name="Google Shape;460;p28"/>
          <p:cNvSpPr txBox="1">
            <a:spLocks noGrp="1"/>
          </p:cNvSpPr>
          <p:nvPr>
            <p:ph type="body" idx="1"/>
          </p:nvPr>
        </p:nvSpPr>
        <p:spPr>
          <a:xfrm>
            <a:off x="457200" y="1280300"/>
            <a:ext cx="8229600" cy="4267199"/>
          </a:xfrm>
          <a:prstGeom prst="rect">
            <a:avLst/>
          </a:prstGeom>
          <a:noFill/>
          <a:ln>
            <a:noFill/>
          </a:ln>
        </p:spPr>
        <p:txBody>
          <a:bodyPr spcFirstLastPara="1" wrap="square" lIns="91425" tIns="45700" rIns="91425" bIns="45700" anchor="t" anchorCtr="0">
            <a:normAutofit/>
          </a:bodyPr>
          <a:lstStyle/>
          <a:p>
            <a:pPr marL="342900" lvl="0" indent="-342900" algn="l" rtl="0">
              <a:lnSpc>
                <a:spcPct val="100000"/>
              </a:lnSpc>
              <a:spcBef>
                <a:spcPts val="0"/>
              </a:spcBef>
              <a:spcAft>
                <a:spcPts val="0"/>
              </a:spcAft>
              <a:buClr>
                <a:srgbClr val="3F3F3F"/>
              </a:buClr>
              <a:buSzPts val="2200"/>
              <a:buFont typeface="Arial"/>
              <a:buChar char="•"/>
            </a:pPr>
            <a:r>
              <a:rPr lang="en-US" sz="2200"/>
              <a:t>Is helpful to a doctor when planning the appropriate treatment </a:t>
            </a:r>
            <a:endParaRPr/>
          </a:p>
          <a:p>
            <a:pPr marL="342900" lvl="0" indent="-203200" algn="l" rtl="0">
              <a:lnSpc>
                <a:spcPct val="100000"/>
              </a:lnSpc>
              <a:spcBef>
                <a:spcPts val="0"/>
              </a:spcBef>
              <a:spcAft>
                <a:spcPts val="0"/>
              </a:spcAft>
              <a:buClr>
                <a:srgbClr val="3F3F3F"/>
              </a:buClr>
              <a:buSzPts val="2200"/>
              <a:buFont typeface="Arial"/>
              <a:buNone/>
            </a:pPr>
            <a:endParaRPr sz="2200"/>
          </a:p>
          <a:p>
            <a:pPr marL="342900" lvl="0" indent="-342900" algn="l" rtl="0">
              <a:lnSpc>
                <a:spcPct val="100000"/>
              </a:lnSpc>
              <a:spcBef>
                <a:spcPts val="0"/>
              </a:spcBef>
              <a:spcAft>
                <a:spcPts val="0"/>
              </a:spcAft>
              <a:buClr>
                <a:srgbClr val="3F3F3F"/>
              </a:buClr>
              <a:buSzPts val="2200"/>
              <a:buFont typeface="Arial"/>
              <a:buChar char="•"/>
            </a:pPr>
            <a:r>
              <a:rPr lang="en-US" sz="2200"/>
              <a:t>Is used when estimating a person’s chance of recovery</a:t>
            </a:r>
            <a:endParaRPr/>
          </a:p>
          <a:p>
            <a:pPr marL="342900" lvl="0" indent="-203200" algn="l" rtl="0">
              <a:lnSpc>
                <a:spcPct val="100000"/>
              </a:lnSpc>
              <a:spcBef>
                <a:spcPts val="0"/>
              </a:spcBef>
              <a:spcAft>
                <a:spcPts val="0"/>
              </a:spcAft>
              <a:buClr>
                <a:srgbClr val="3F3F3F"/>
              </a:buClr>
              <a:buSzPts val="2200"/>
              <a:buFont typeface="Arial"/>
              <a:buNone/>
            </a:pPr>
            <a:endParaRPr sz="2200"/>
          </a:p>
          <a:p>
            <a:pPr marL="342900" lvl="0" indent="-342900" algn="l" rtl="0">
              <a:lnSpc>
                <a:spcPct val="100000"/>
              </a:lnSpc>
              <a:spcBef>
                <a:spcPts val="0"/>
              </a:spcBef>
              <a:spcAft>
                <a:spcPts val="0"/>
              </a:spcAft>
              <a:buClr>
                <a:srgbClr val="3F3F3F"/>
              </a:buClr>
              <a:buSzPts val="2200"/>
              <a:buFont typeface="Arial"/>
              <a:buChar char="•"/>
            </a:pPr>
            <a:r>
              <a:rPr lang="en-US" sz="2200"/>
              <a:t>Can aid in identifying appropriate clinical trials that are suitable </a:t>
            </a:r>
            <a:endParaRPr/>
          </a:p>
          <a:p>
            <a:pPr marL="342900" lvl="0" indent="-203200" algn="l" rtl="0">
              <a:lnSpc>
                <a:spcPct val="100000"/>
              </a:lnSpc>
              <a:spcBef>
                <a:spcPts val="0"/>
              </a:spcBef>
              <a:spcAft>
                <a:spcPts val="0"/>
              </a:spcAft>
              <a:buClr>
                <a:srgbClr val="3F3F3F"/>
              </a:buClr>
              <a:buSzPts val="2200"/>
              <a:buFont typeface="Arial"/>
              <a:buNone/>
            </a:pPr>
            <a:endParaRPr sz="2200"/>
          </a:p>
          <a:p>
            <a:pPr marL="342900" lvl="0" indent="-342900" algn="l" rtl="0">
              <a:lnSpc>
                <a:spcPct val="100000"/>
              </a:lnSpc>
              <a:spcBef>
                <a:spcPts val="0"/>
              </a:spcBef>
              <a:spcAft>
                <a:spcPts val="0"/>
              </a:spcAft>
              <a:buClr>
                <a:srgbClr val="3F3F3F"/>
              </a:buClr>
              <a:buSzPts val="2200"/>
              <a:buFont typeface="Arial"/>
              <a:buChar char="•"/>
            </a:pPr>
            <a:r>
              <a:rPr lang="en-US" sz="2200"/>
              <a:t>Is used to help care providers exchange information about a person and any results of clinical trials</a:t>
            </a:r>
            <a:endParaRPr/>
          </a:p>
        </p:txBody>
      </p:sp>
      <p:sp>
        <p:nvSpPr>
          <p:cNvPr id="461" name="Google Shape;461;p28"/>
          <p:cNvSpPr txBox="1"/>
          <p:nvPr/>
        </p:nvSpPr>
        <p:spPr>
          <a:xfrm>
            <a:off x="3645000" y="5292300"/>
            <a:ext cx="5499000" cy="430800"/>
          </a:xfrm>
          <a:prstGeom prst="rect">
            <a:avLst/>
          </a:prstGeom>
          <a:noFill/>
          <a:ln>
            <a:noFill/>
          </a:ln>
        </p:spPr>
        <p:txBody>
          <a:bodyPr spcFirstLastPara="1" wrap="square" lIns="91425" tIns="45700" rIns="91425" bIns="45700" anchor="t" anchorCtr="0">
            <a:spAutoFit/>
          </a:bodyPr>
          <a:lstStyle/>
          <a:p>
            <a:pPr marL="0" lvl="0" indent="0" algn="r" rtl="0">
              <a:spcBef>
                <a:spcPts val="0"/>
              </a:spcBef>
              <a:spcAft>
                <a:spcPts val="0"/>
              </a:spcAft>
              <a:buClr>
                <a:srgbClr val="000000"/>
              </a:buClr>
              <a:buSzPts val="1200"/>
              <a:buFont typeface="Arial"/>
              <a:buNone/>
            </a:pPr>
            <a:r>
              <a:rPr lang="en-US" sz="1000" i="1">
                <a:solidFill>
                  <a:schemeClr val="lt2"/>
                </a:solidFill>
              </a:rPr>
              <a:t>Source: Amin et al. (2017); Cleveland Health Clinic, 2022</a:t>
            </a:r>
            <a:endParaRPr sz="1000" i="1">
              <a:solidFill>
                <a:schemeClr val="lt2"/>
              </a:solidFill>
            </a:endParaRPr>
          </a:p>
          <a:p>
            <a:pPr marL="0" marR="0" lvl="0" indent="0" algn="r" rtl="0">
              <a:lnSpc>
                <a:spcPct val="100000"/>
              </a:lnSpc>
              <a:spcBef>
                <a:spcPts val="0"/>
              </a:spcBef>
              <a:spcAft>
                <a:spcPts val="0"/>
              </a:spcAft>
              <a:buClr>
                <a:srgbClr val="000000"/>
              </a:buClr>
              <a:buSzPts val="1200"/>
              <a:buFont typeface="Arial"/>
              <a:buNone/>
            </a:pPr>
            <a:endParaRPr sz="1200" i="1">
              <a:solidFill>
                <a:schemeClr val="lt2"/>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29"/>
          <p:cNvSpPr txBox="1">
            <a:spLocks noGrp="1"/>
          </p:cNvSpPr>
          <p:nvPr>
            <p:ph type="title"/>
          </p:nvPr>
        </p:nvSpPr>
        <p:spPr>
          <a:xfrm>
            <a:off x="457200" y="304800"/>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r>
              <a:rPr lang="en-US" sz="3600"/>
              <a:t>TNM Staging System</a:t>
            </a:r>
            <a:endParaRPr/>
          </a:p>
        </p:txBody>
      </p:sp>
      <p:grpSp>
        <p:nvGrpSpPr>
          <p:cNvPr id="468" name="Google Shape;468;p29"/>
          <p:cNvGrpSpPr/>
          <p:nvPr/>
        </p:nvGrpSpPr>
        <p:grpSpPr>
          <a:xfrm>
            <a:off x="459800" y="1422568"/>
            <a:ext cx="8300608" cy="3920373"/>
            <a:chOff x="2595" y="379695"/>
            <a:chExt cx="8300608" cy="3594035"/>
          </a:xfrm>
        </p:grpSpPr>
        <p:sp>
          <p:nvSpPr>
            <p:cNvPr id="469" name="Google Shape;469;p29"/>
            <p:cNvSpPr/>
            <p:nvPr/>
          </p:nvSpPr>
          <p:spPr>
            <a:xfrm>
              <a:off x="2595" y="379695"/>
              <a:ext cx="2530673" cy="794134"/>
            </a:xfrm>
            <a:prstGeom prst="rect">
              <a:avLst/>
            </a:prstGeom>
            <a:solidFill>
              <a:srgbClr val="365F91"/>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0" name="Google Shape;470;p29"/>
            <p:cNvSpPr txBox="1"/>
            <p:nvPr/>
          </p:nvSpPr>
          <p:spPr>
            <a:xfrm>
              <a:off x="2595" y="379695"/>
              <a:ext cx="2530673" cy="794134"/>
            </a:xfrm>
            <a:prstGeom prst="rect">
              <a:avLst/>
            </a:prstGeom>
            <a:noFill/>
            <a:ln>
              <a:noFill/>
            </a:ln>
          </p:spPr>
          <p:txBody>
            <a:bodyPr spcFirstLastPara="1" wrap="square" lIns="142225" tIns="81275" rIns="142225" bIns="81275" anchor="ctr" anchorCtr="0">
              <a:noAutofit/>
            </a:bodyPr>
            <a:lstStyle/>
            <a:p>
              <a:pPr marL="0" marR="0" lvl="0" indent="0" algn="ctr" rtl="0">
                <a:lnSpc>
                  <a:spcPct val="90000"/>
                </a:lnSpc>
                <a:spcBef>
                  <a:spcPts val="0"/>
                </a:spcBef>
                <a:spcAft>
                  <a:spcPts val="0"/>
                </a:spcAft>
                <a:buClr>
                  <a:schemeClr val="lt1"/>
                </a:buClr>
                <a:buSzPts val="2000"/>
                <a:buFont typeface="Arial"/>
                <a:buNone/>
              </a:pPr>
              <a:r>
                <a:rPr lang="en-US" sz="2000" b="0" i="0" u="none" strike="noStrike" cap="none">
                  <a:solidFill>
                    <a:schemeClr val="lt1"/>
                  </a:solidFill>
                  <a:latin typeface="Arial"/>
                  <a:ea typeface="Arial"/>
                  <a:cs typeface="Arial"/>
                  <a:sym typeface="Arial"/>
                </a:rPr>
                <a:t>T</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700"/>
                </a:spcBef>
                <a:spcAft>
                  <a:spcPts val="0"/>
                </a:spcAft>
                <a:buClr>
                  <a:schemeClr val="lt1"/>
                </a:buClr>
                <a:buSzPts val="2000"/>
                <a:buFont typeface="Arial"/>
                <a:buNone/>
              </a:pPr>
              <a:r>
                <a:rPr lang="en-US" sz="2000">
                  <a:solidFill>
                    <a:schemeClr val="lt1"/>
                  </a:solidFill>
                </a:rPr>
                <a:t>Primary Tumor</a:t>
              </a:r>
              <a:endParaRPr sz="1400" b="0" i="0" u="none" strike="noStrike" cap="none">
                <a:solidFill>
                  <a:srgbClr val="000000"/>
                </a:solidFill>
                <a:latin typeface="Arial"/>
                <a:ea typeface="Arial"/>
                <a:cs typeface="Arial"/>
                <a:sym typeface="Arial"/>
              </a:endParaRPr>
            </a:p>
          </p:txBody>
        </p:sp>
        <p:sp>
          <p:nvSpPr>
            <p:cNvPr id="471" name="Google Shape;471;p29"/>
            <p:cNvSpPr/>
            <p:nvPr/>
          </p:nvSpPr>
          <p:spPr>
            <a:xfrm>
              <a:off x="2595" y="1173830"/>
              <a:ext cx="2530673" cy="2799900"/>
            </a:xfrm>
            <a:prstGeom prst="rect">
              <a:avLst/>
            </a:prstGeom>
            <a:solidFill>
              <a:srgbClr val="E7F2F3">
                <a:alpha val="89411"/>
              </a:srgbClr>
            </a:solidFill>
            <a:ln w="25400" cap="flat" cmpd="sng">
              <a:solidFill>
                <a:srgbClr val="E7F2F3">
                  <a:alpha val="89411"/>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2" name="Google Shape;472;p29"/>
            <p:cNvSpPr txBox="1"/>
            <p:nvPr/>
          </p:nvSpPr>
          <p:spPr>
            <a:xfrm>
              <a:off x="2595" y="1173830"/>
              <a:ext cx="2530673" cy="2799900"/>
            </a:xfrm>
            <a:prstGeom prst="rect">
              <a:avLst/>
            </a:prstGeom>
            <a:noFill/>
            <a:ln>
              <a:noFill/>
            </a:ln>
          </p:spPr>
          <p:txBody>
            <a:bodyPr spcFirstLastPara="1" wrap="square" lIns="106675" tIns="106675" rIns="142225" bIns="160000" anchor="t" anchorCtr="0">
              <a:noAutofit/>
            </a:bodyPr>
            <a:lstStyle/>
            <a:p>
              <a:pPr marL="228600" marR="0" lvl="1" indent="-215900" algn="l" rtl="0">
                <a:lnSpc>
                  <a:spcPct val="90000"/>
                </a:lnSpc>
                <a:spcBef>
                  <a:spcPts val="0"/>
                </a:spcBef>
                <a:spcAft>
                  <a:spcPts val="0"/>
                </a:spcAft>
                <a:buClr>
                  <a:schemeClr val="dk1"/>
                </a:buClr>
                <a:buSzPts val="1800"/>
                <a:buFont typeface="Arial"/>
                <a:buChar char="•"/>
              </a:pPr>
              <a:r>
                <a:rPr lang="en-US" sz="1800" b="1" i="0" u="none" strike="noStrike" cap="none">
                  <a:solidFill>
                    <a:schemeClr val="dk1"/>
                  </a:solidFill>
                </a:rPr>
                <a:t>TX: </a:t>
              </a:r>
              <a:r>
                <a:rPr lang="en-US" sz="1800">
                  <a:solidFill>
                    <a:schemeClr val="dk1"/>
                  </a:solidFill>
                </a:rPr>
                <a:t>no info, unknown or can’t assess</a:t>
              </a:r>
              <a:endParaRPr sz="1200" b="0" i="0" u="none" strike="noStrike" cap="none">
                <a:solidFill>
                  <a:srgbClr val="000000"/>
                </a:solidFill>
                <a:latin typeface="Arial"/>
                <a:ea typeface="Arial"/>
                <a:cs typeface="Arial"/>
                <a:sym typeface="Arial"/>
              </a:endParaRPr>
            </a:p>
            <a:p>
              <a:pPr marL="228600" marR="0" lvl="1" indent="-215900" algn="l" rtl="0">
                <a:lnSpc>
                  <a:spcPct val="90000"/>
                </a:lnSpc>
                <a:spcBef>
                  <a:spcPts val="300"/>
                </a:spcBef>
                <a:spcAft>
                  <a:spcPts val="0"/>
                </a:spcAft>
                <a:buClr>
                  <a:schemeClr val="dk1"/>
                </a:buClr>
                <a:buSzPts val="1800"/>
                <a:buFont typeface="Arial"/>
                <a:buChar char="•"/>
              </a:pPr>
              <a:r>
                <a:rPr lang="en-US" sz="1800" b="1" i="0" u="none" strike="noStrike" cap="none">
                  <a:solidFill>
                    <a:schemeClr val="dk1"/>
                  </a:solidFill>
                </a:rPr>
                <a:t>T0: </a:t>
              </a:r>
              <a:r>
                <a:rPr lang="en-US" sz="1800" b="0" i="0" u="none" strike="noStrike" cap="none">
                  <a:solidFill>
                    <a:schemeClr val="dk1"/>
                  </a:solidFill>
                  <a:latin typeface="Arial"/>
                  <a:ea typeface="Arial"/>
                  <a:cs typeface="Arial"/>
                  <a:sym typeface="Arial"/>
                </a:rPr>
                <a:t>No evidence of primary tumor</a:t>
              </a:r>
              <a:endParaRPr sz="1200" b="0" i="0" u="none" strike="noStrike" cap="none">
                <a:solidFill>
                  <a:srgbClr val="000000"/>
                </a:solidFill>
                <a:latin typeface="Arial"/>
                <a:ea typeface="Arial"/>
                <a:cs typeface="Arial"/>
                <a:sym typeface="Arial"/>
              </a:endParaRPr>
            </a:p>
            <a:p>
              <a:pPr marL="228600" marR="0" lvl="1" indent="-215900" algn="l" rtl="0">
                <a:lnSpc>
                  <a:spcPct val="90000"/>
                </a:lnSpc>
                <a:spcBef>
                  <a:spcPts val="300"/>
                </a:spcBef>
                <a:spcAft>
                  <a:spcPts val="0"/>
                </a:spcAft>
                <a:buClr>
                  <a:schemeClr val="dk1"/>
                </a:buClr>
                <a:buSzPts val="1800"/>
                <a:buFont typeface="Arial"/>
                <a:buChar char="•"/>
              </a:pPr>
              <a:r>
                <a:rPr lang="en-US" sz="1800" b="1" i="0" u="none" strike="noStrike" cap="none">
                  <a:solidFill>
                    <a:schemeClr val="dk1"/>
                  </a:solidFill>
                </a:rPr>
                <a:t>Tis: </a:t>
              </a:r>
              <a:r>
                <a:rPr lang="en-US" sz="1800" b="0" i="0" u="none" strike="noStrike" cap="none">
                  <a:solidFill>
                    <a:schemeClr val="dk1"/>
                  </a:solidFill>
                  <a:latin typeface="Arial"/>
                  <a:ea typeface="Arial"/>
                  <a:cs typeface="Arial"/>
                  <a:sym typeface="Arial"/>
                </a:rPr>
                <a:t>Carcinoma in situ</a:t>
              </a:r>
              <a:endParaRPr sz="1200" b="0" i="0" u="none" strike="noStrike" cap="none">
                <a:solidFill>
                  <a:srgbClr val="000000"/>
                </a:solidFill>
                <a:latin typeface="Arial"/>
                <a:ea typeface="Arial"/>
                <a:cs typeface="Arial"/>
                <a:sym typeface="Arial"/>
              </a:endParaRPr>
            </a:p>
            <a:p>
              <a:pPr marL="228600" marR="0" lvl="1" indent="-228600" algn="l" rtl="0">
                <a:lnSpc>
                  <a:spcPct val="90000"/>
                </a:lnSpc>
                <a:spcBef>
                  <a:spcPts val="300"/>
                </a:spcBef>
                <a:spcAft>
                  <a:spcPts val="0"/>
                </a:spcAft>
                <a:buClr>
                  <a:schemeClr val="dk1"/>
                </a:buClr>
                <a:buSzPts val="2000"/>
                <a:buFont typeface="Arial"/>
                <a:buChar char="•"/>
              </a:pPr>
              <a:r>
                <a:rPr lang="en-US" sz="1800" b="1" i="0" u="none" strike="noStrike" cap="none">
                  <a:solidFill>
                    <a:schemeClr val="dk1"/>
                  </a:solidFill>
                </a:rPr>
                <a:t>T1-T4:</a:t>
              </a:r>
              <a:r>
                <a:rPr lang="en-US" sz="1800" b="0" i="0" u="none" strike="noStrike" cap="none">
                  <a:solidFill>
                    <a:schemeClr val="dk1"/>
                  </a:solidFill>
                  <a:latin typeface="Arial"/>
                  <a:ea typeface="Arial"/>
                  <a:cs typeface="Arial"/>
                  <a:sym typeface="Arial"/>
                </a:rPr>
                <a:t> </a:t>
              </a:r>
              <a:r>
                <a:rPr lang="en-US" sz="1700">
                  <a:solidFill>
                    <a:schemeClr val="dk1"/>
                  </a:solidFill>
                </a:rPr>
                <a:t>primary tumor, increasing size, increasing local extention or both</a:t>
              </a:r>
              <a:endParaRPr sz="1200" b="0" i="0" u="none" strike="noStrike" cap="none">
                <a:solidFill>
                  <a:srgbClr val="000000"/>
                </a:solidFill>
                <a:latin typeface="Arial"/>
                <a:ea typeface="Arial"/>
                <a:cs typeface="Arial"/>
                <a:sym typeface="Arial"/>
              </a:endParaRPr>
            </a:p>
          </p:txBody>
        </p:sp>
        <p:sp>
          <p:nvSpPr>
            <p:cNvPr id="473" name="Google Shape;473;p29"/>
            <p:cNvSpPr/>
            <p:nvPr/>
          </p:nvSpPr>
          <p:spPr>
            <a:xfrm>
              <a:off x="2887563" y="379695"/>
              <a:ext cx="2530673" cy="794134"/>
            </a:xfrm>
            <a:prstGeom prst="rect">
              <a:avLst/>
            </a:prstGeom>
            <a:solidFill>
              <a:srgbClr val="365F91"/>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4" name="Google Shape;474;p29"/>
            <p:cNvSpPr txBox="1"/>
            <p:nvPr/>
          </p:nvSpPr>
          <p:spPr>
            <a:xfrm>
              <a:off x="2887563" y="379695"/>
              <a:ext cx="2530673" cy="794134"/>
            </a:xfrm>
            <a:prstGeom prst="rect">
              <a:avLst/>
            </a:prstGeom>
            <a:noFill/>
            <a:ln>
              <a:noFill/>
            </a:ln>
          </p:spPr>
          <p:txBody>
            <a:bodyPr spcFirstLastPara="1" wrap="square" lIns="142225" tIns="81275" rIns="142225" bIns="81275" anchor="ctr" anchorCtr="0">
              <a:noAutofit/>
            </a:bodyPr>
            <a:lstStyle/>
            <a:p>
              <a:pPr marL="0" marR="0" lvl="0" indent="0" algn="ctr" rtl="0">
                <a:lnSpc>
                  <a:spcPct val="90000"/>
                </a:lnSpc>
                <a:spcBef>
                  <a:spcPts val="0"/>
                </a:spcBef>
                <a:spcAft>
                  <a:spcPts val="0"/>
                </a:spcAft>
                <a:buClr>
                  <a:schemeClr val="lt1"/>
                </a:buClr>
                <a:buSzPts val="2000"/>
                <a:buFont typeface="Arial"/>
                <a:buNone/>
              </a:pPr>
              <a:r>
                <a:rPr lang="en-US" sz="2000" b="0" i="0" u="none" strike="noStrike" cap="none">
                  <a:solidFill>
                    <a:schemeClr val="lt1"/>
                  </a:solidFill>
                  <a:latin typeface="Arial"/>
                  <a:ea typeface="Arial"/>
                  <a:cs typeface="Arial"/>
                  <a:sym typeface="Arial"/>
                </a:rPr>
                <a:t>N</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700"/>
                </a:spcBef>
                <a:spcAft>
                  <a:spcPts val="0"/>
                </a:spcAft>
                <a:buClr>
                  <a:schemeClr val="lt1"/>
                </a:buClr>
                <a:buSzPts val="2000"/>
                <a:buFont typeface="Arial"/>
                <a:buNone/>
              </a:pPr>
              <a:r>
                <a:rPr lang="en-US" sz="2000" b="0" i="0" u="none" strike="noStrike" cap="none">
                  <a:solidFill>
                    <a:schemeClr val="lt1"/>
                  </a:solidFill>
                  <a:latin typeface="Arial"/>
                  <a:ea typeface="Arial"/>
                  <a:cs typeface="Arial"/>
                  <a:sym typeface="Arial"/>
                </a:rPr>
                <a:t>Lymph nodes</a:t>
              </a:r>
              <a:endParaRPr sz="1400" b="0" i="0" u="none" strike="noStrike" cap="none">
                <a:solidFill>
                  <a:srgbClr val="000000"/>
                </a:solidFill>
                <a:latin typeface="Arial"/>
                <a:ea typeface="Arial"/>
                <a:cs typeface="Arial"/>
                <a:sym typeface="Arial"/>
              </a:endParaRPr>
            </a:p>
          </p:txBody>
        </p:sp>
        <p:sp>
          <p:nvSpPr>
            <p:cNvPr id="475" name="Google Shape;475;p29"/>
            <p:cNvSpPr/>
            <p:nvPr/>
          </p:nvSpPr>
          <p:spPr>
            <a:xfrm>
              <a:off x="2887563" y="1173830"/>
              <a:ext cx="2530673" cy="2799900"/>
            </a:xfrm>
            <a:prstGeom prst="rect">
              <a:avLst/>
            </a:prstGeom>
            <a:solidFill>
              <a:srgbClr val="E7F2F3">
                <a:alpha val="89411"/>
              </a:srgbClr>
            </a:solidFill>
            <a:ln w="25400" cap="flat" cmpd="sng">
              <a:solidFill>
                <a:srgbClr val="E7F2F3">
                  <a:alpha val="89411"/>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6" name="Google Shape;476;p29"/>
            <p:cNvSpPr txBox="1"/>
            <p:nvPr/>
          </p:nvSpPr>
          <p:spPr>
            <a:xfrm>
              <a:off x="2887563" y="1173830"/>
              <a:ext cx="2530673" cy="2799900"/>
            </a:xfrm>
            <a:prstGeom prst="rect">
              <a:avLst/>
            </a:prstGeom>
            <a:noFill/>
            <a:ln>
              <a:noFill/>
            </a:ln>
          </p:spPr>
          <p:txBody>
            <a:bodyPr spcFirstLastPara="1" wrap="square" lIns="106675" tIns="106675" rIns="142225" bIns="160000" anchor="t" anchorCtr="0">
              <a:noAutofit/>
            </a:bodyPr>
            <a:lstStyle/>
            <a:p>
              <a:pPr marL="228600" marR="0" lvl="1" indent="-196850" algn="l" rtl="0">
                <a:lnSpc>
                  <a:spcPct val="90000"/>
                </a:lnSpc>
                <a:spcBef>
                  <a:spcPts val="0"/>
                </a:spcBef>
                <a:spcAft>
                  <a:spcPts val="0"/>
                </a:spcAft>
                <a:buClr>
                  <a:schemeClr val="dk1"/>
                </a:buClr>
                <a:buSzPts val="1500"/>
                <a:buFont typeface="Arial"/>
                <a:buChar char="•"/>
              </a:pPr>
              <a:r>
                <a:rPr lang="en-US" sz="1500" b="1" i="0" u="none" strike="noStrike" cap="none">
                  <a:solidFill>
                    <a:schemeClr val="dk1"/>
                  </a:solidFill>
                </a:rPr>
                <a:t>NX</a:t>
              </a:r>
              <a:r>
                <a:rPr lang="en-US" sz="1500" b="0" i="0" u="none" strike="noStrike" cap="none">
                  <a:solidFill>
                    <a:schemeClr val="dk1"/>
                  </a:solidFill>
                  <a:latin typeface="Arial"/>
                  <a:ea typeface="Arial"/>
                  <a:cs typeface="Arial"/>
                  <a:sym typeface="Arial"/>
                </a:rPr>
                <a:t>:</a:t>
              </a:r>
              <a:r>
                <a:rPr lang="en-US" sz="1500" b="1">
                  <a:solidFill>
                    <a:schemeClr val="dk1"/>
                  </a:solidFill>
                </a:rPr>
                <a:t> </a:t>
              </a:r>
              <a:r>
                <a:rPr lang="en-US" sz="1500">
                  <a:solidFill>
                    <a:schemeClr val="dk1"/>
                  </a:solidFill>
                </a:rPr>
                <a:t>No info, unknown or can’t assess</a:t>
              </a:r>
              <a:endParaRPr sz="1500" b="0" i="0" u="none" strike="noStrike" cap="none">
                <a:solidFill>
                  <a:schemeClr val="dk1"/>
                </a:solidFill>
                <a:latin typeface="Arial"/>
                <a:ea typeface="Arial"/>
                <a:cs typeface="Arial"/>
                <a:sym typeface="Arial"/>
              </a:endParaRPr>
            </a:p>
            <a:p>
              <a:pPr marL="228600" marR="0" lvl="1" indent="-196850" algn="l" rtl="0">
                <a:lnSpc>
                  <a:spcPct val="90000"/>
                </a:lnSpc>
                <a:spcBef>
                  <a:spcPts val="300"/>
                </a:spcBef>
                <a:spcAft>
                  <a:spcPts val="0"/>
                </a:spcAft>
                <a:buClr>
                  <a:schemeClr val="dk1"/>
                </a:buClr>
                <a:buSzPts val="1500"/>
                <a:buFont typeface="Arial"/>
                <a:buChar char="•"/>
              </a:pPr>
              <a:r>
                <a:rPr lang="en-US" sz="1500" b="1" i="0" u="none" strike="noStrike" cap="none">
                  <a:solidFill>
                    <a:schemeClr val="dk1"/>
                  </a:solidFill>
                </a:rPr>
                <a:t>N0</a:t>
              </a:r>
              <a:r>
                <a:rPr lang="en-US" sz="1500" b="0" i="0" u="none" strike="noStrike" cap="none">
                  <a:solidFill>
                    <a:schemeClr val="dk1"/>
                  </a:solidFill>
                  <a:latin typeface="Arial"/>
                  <a:ea typeface="Arial"/>
                  <a:cs typeface="Arial"/>
                  <a:sym typeface="Arial"/>
                </a:rPr>
                <a:t>: </a:t>
              </a:r>
              <a:r>
                <a:rPr lang="en-US" sz="1500">
                  <a:solidFill>
                    <a:schemeClr val="dk1"/>
                  </a:solidFill>
                </a:rPr>
                <a:t>no regional LN involvement, for some cancers non-nodal regional disease</a:t>
              </a:r>
              <a:endParaRPr sz="1500" b="0" i="0" u="none" strike="noStrike" cap="none">
                <a:solidFill>
                  <a:schemeClr val="dk1"/>
                </a:solidFill>
                <a:latin typeface="Arial"/>
                <a:ea typeface="Arial"/>
                <a:cs typeface="Arial"/>
                <a:sym typeface="Arial"/>
              </a:endParaRPr>
            </a:p>
            <a:p>
              <a:pPr marL="228600" marR="0" lvl="1" indent="-196850" algn="l" rtl="0">
                <a:lnSpc>
                  <a:spcPct val="90000"/>
                </a:lnSpc>
                <a:spcBef>
                  <a:spcPts val="300"/>
                </a:spcBef>
                <a:spcAft>
                  <a:spcPts val="0"/>
                </a:spcAft>
                <a:buClr>
                  <a:schemeClr val="dk1"/>
                </a:buClr>
                <a:buSzPts val="1500"/>
                <a:buFont typeface="Arial"/>
                <a:buChar char="•"/>
              </a:pPr>
              <a:r>
                <a:rPr lang="en-US" sz="1500" b="1" i="0" u="none" strike="noStrike" cap="none">
                  <a:solidFill>
                    <a:schemeClr val="dk1"/>
                  </a:solidFill>
                </a:rPr>
                <a:t>N1-N3:</a:t>
              </a:r>
              <a:r>
                <a:rPr lang="en-US" sz="1500" b="0" i="0" u="none" strike="noStrike" cap="none">
                  <a:solidFill>
                    <a:schemeClr val="dk1"/>
                  </a:solidFill>
                  <a:latin typeface="Arial"/>
                  <a:ea typeface="Arial"/>
                  <a:cs typeface="Arial"/>
                  <a:sym typeface="Arial"/>
                </a:rPr>
                <a:t> </a:t>
              </a:r>
              <a:r>
                <a:rPr lang="en-US" sz="1500">
                  <a:solidFill>
                    <a:schemeClr val="dk1"/>
                  </a:solidFill>
                </a:rPr>
                <a:t>evidence of regional node involvement, increasing # of nodes, group of nodes, size of node, non-nodal regional disease </a:t>
              </a:r>
              <a:endParaRPr sz="1500" b="0" i="0" u="none" strike="noStrike" cap="none">
                <a:solidFill>
                  <a:schemeClr val="dk1"/>
                </a:solidFill>
                <a:latin typeface="Arial"/>
                <a:ea typeface="Arial"/>
                <a:cs typeface="Arial"/>
                <a:sym typeface="Arial"/>
              </a:endParaRPr>
            </a:p>
          </p:txBody>
        </p:sp>
        <p:sp>
          <p:nvSpPr>
            <p:cNvPr id="477" name="Google Shape;477;p29"/>
            <p:cNvSpPr/>
            <p:nvPr/>
          </p:nvSpPr>
          <p:spPr>
            <a:xfrm>
              <a:off x="5772530" y="379695"/>
              <a:ext cx="2530673" cy="794134"/>
            </a:xfrm>
            <a:prstGeom prst="rect">
              <a:avLst/>
            </a:prstGeom>
            <a:solidFill>
              <a:srgbClr val="365F91"/>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8" name="Google Shape;478;p29"/>
            <p:cNvSpPr txBox="1"/>
            <p:nvPr/>
          </p:nvSpPr>
          <p:spPr>
            <a:xfrm>
              <a:off x="5772530" y="379695"/>
              <a:ext cx="2530673" cy="794134"/>
            </a:xfrm>
            <a:prstGeom prst="rect">
              <a:avLst/>
            </a:prstGeom>
            <a:noFill/>
            <a:ln>
              <a:noFill/>
            </a:ln>
          </p:spPr>
          <p:txBody>
            <a:bodyPr spcFirstLastPara="1" wrap="square" lIns="142225" tIns="81275" rIns="142225" bIns="81275" anchor="ctr" anchorCtr="0">
              <a:noAutofit/>
            </a:bodyPr>
            <a:lstStyle/>
            <a:p>
              <a:pPr marL="0" marR="0" lvl="0" indent="0" algn="ctr" rtl="0">
                <a:lnSpc>
                  <a:spcPct val="90000"/>
                </a:lnSpc>
                <a:spcBef>
                  <a:spcPts val="0"/>
                </a:spcBef>
                <a:spcAft>
                  <a:spcPts val="0"/>
                </a:spcAft>
                <a:buClr>
                  <a:schemeClr val="lt1"/>
                </a:buClr>
                <a:buSzPts val="2000"/>
                <a:buFont typeface="Arial"/>
                <a:buNone/>
              </a:pPr>
              <a:r>
                <a:rPr lang="en-US" sz="2000" b="0" i="0" u="none" strike="noStrike" cap="none">
                  <a:solidFill>
                    <a:schemeClr val="lt1"/>
                  </a:solidFill>
                  <a:latin typeface="Arial"/>
                  <a:ea typeface="Arial"/>
                  <a:cs typeface="Arial"/>
                  <a:sym typeface="Arial"/>
                </a:rPr>
                <a:t>M</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700"/>
                </a:spcBef>
                <a:spcAft>
                  <a:spcPts val="0"/>
                </a:spcAft>
                <a:buClr>
                  <a:schemeClr val="lt1"/>
                </a:buClr>
                <a:buSzPts val="2000"/>
                <a:buFont typeface="Arial"/>
                <a:buNone/>
              </a:pPr>
              <a:r>
                <a:rPr lang="en-US" sz="2000" b="0" i="0" u="none" strike="noStrike" cap="none">
                  <a:solidFill>
                    <a:schemeClr val="lt1"/>
                  </a:solidFill>
                  <a:latin typeface="Arial"/>
                  <a:ea typeface="Arial"/>
                  <a:cs typeface="Arial"/>
                  <a:sym typeface="Arial"/>
                </a:rPr>
                <a:t>Metastasis (spread)</a:t>
              </a:r>
              <a:endParaRPr sz="1400" b="0" i="0" u="none" strike="noStrike" cap="none">
                <a:solidFill>
                  <a:srgbClr val="000000"/>
                </a:solidFill>
                <a:latin typeface="Arial"/>
                <a:ea typeface="Arial"/>
                <a:cs typeface="Arial"/>
                <a:sym typeface="Arial"/>
              </a:endParaRPr>
            </a:p>
          </p:txBody>
        </p:sp>
        <p:sp>
          <p:nvSpPr>
            <p:cNvPr id="479" name="Google Shape;479;p29"/>
            <p:cNvSpPr/>
            <p:nvPr/>
          </p:nvSpPr>
          <p:spPr>
            <a:xfrm>
              <a:off x="5772530" y="1173830"/>
              <a:ext cx="2530673" cy="2799900"/>
            </a:xfrm>
            <a:prstGeom prst="rect">
              <a:avLst/>
            </a:prstGeom>
            <a:solidFill>
              <a:srgbClr val="E7F2F3">
                <a:alpha val="89411"/>
              </a:srgbClr>
            </a:solidFill>
            <a:ln w="25400" cap="flat" cmpd="sng">
              <a:solidFill>
                <a:srgbClr val="E7F2F3">
                  <a:alpha val="89411"/>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0" name="Google Shape;480;p29"/>
            <p:cNvSpPr txBox="1"/>
            <p:nvPr/>
          </p:nvSpPr>
          <p:spPr>
            <a:xfrm>
              <a:off x="5772530" y="1173830"/>
              <a:ext cx="2530673" cy="2799900"/>
            </a:xfrm>
            <a:prstGeom prst="rect">
              <a:avLst/>
            </a:prstGeom>
            <a:noFill/>
            <a:ln>
              <a:noFill/>
            </a:ln>
          </p:spPr>
          <p:txBody>
            <a:bodyPr spcFirstLastPara="1" wrap="square" lIns="106675" tIns="106675" rIns="142225" bIns="160000" anchor="t" anchorCtr="0">
              <a:noAutofit/>
            </a:bodyPr>
            <a:lstStyle/>
            <a:p>
              <a:pPr marL="228600" marR="0" lvl="1" indent="-241300" algn="l" rtl="0">
                <a:lnSpc>
                  <a:spcPct val="90000"/>
                </a:lnSpc>
                <a:spcBef>
                  <a:spcPts val="300"/>
                </a:spcBef>
                <a:spcAft>
                  <a:spcPts val="0"/>
                </a:spcAft>
                <a:buClr>
                  <a:schemeClr val="dk1"/>
                </a:buClr>
                <a:buSzPts val="2000"/>
                <a:buFont typeface="Arial"/>
                <a:buChar char="•"/>
              </a:pPr>
              <a:r>
                <a:rPr lang="en-US" sz="2000" b="1" i="0" u="none" strike="noStrike" cap="none">
                  <a:solidFill>
                    <a:schemeClr val="dk1"/>
                  </a:solidFill>
                </a:rPr>
                <a:t>M0: </a:t>
              </a:r>
              <a:r>
                <a:rPr lang="en-US" sz="2000" b="0" i="0" u="none" strike="noStrike" cap="none">
                  <a:solidFill>
                    <a:schemeClr val="dk1"/>
                  </a:solidFill>
                  <a:latin typeface="Arial"/>
                  <a:ea typeface="Arial"/>
                  <a:cs typeface="Arial"/>
                  <a:sym typeface="Arial"/>
                </a:rPr>
                <a:t>No </a:t>
              </a:r>
              <a:r>
                <a:rPr lang="en-US" sz="2000">
                  <a:solidFill>
                    <a:schemeClr val="dk1"/>
                  </a:solidFill>
                </a:rPr>
                <a:t>evidence of distant metastasis</a:t>
              </a:r>
              <a:endParaRPr sz="2000" b="0" i="0" u="none" strike="noStrike" cap="none">
                <a:solidFill>
                  <a:schemeClr val="dk1"/>
                </a:solidFill>
                <a:latin typeface="Arial"/>
                <a:ea typeface="Arial"/>
                <a:cs typeface="Arial"/>
                <a:sym typeface="Arial"/>
              </a:endParaRPr>
            </a:p>
            <a:p>
              <a:pPr marL="228600" marR="0" lvl="1" indent="-228600" algn="l" rtl="0">
                <a:lnSpc>
                  <a:spcPct val="90000"/>
                </a:lnSpc>
                <a:spcBef>
                  <a:spcPts val="300"/>
                </a:spcBef>
                <a:spcAft>
                  <a:spcPts val="0"/>
                </a:spcAft>
                <a:buClr>
                  <a:schemeClr val="dk1"/>
                </a:buClr>
                <a:buSzPts val="2000"/>
                <a:buFont typeface="Arial"/>
                <a:buChar char="•"/>
              </a:pPr>
              <a:r>
                <a:rPr lang="en-US" sz="2000" b="1" i="0" u="none" strike="noStrike" cap="none">
                  <a:solidFill>
                    <a:schemeClr val="dk1"/>
                  </a:solidFill>
                </a:rPr>
                <a:t>M1:</a:t>
              </a:r>
              <a:r>
                <a:rPr lang="en-US" sz="2000" b="0" i="0" u="none" strike="noStrike" cap="none">
                  <a:solidFill>
                    <a:schemeClr val="dk1"/>
                  </a:solidFill>
                  <a:latin typeface="Arial"/>
                  <a:ea typeface="Arial"/>
                  <a:cs typeface="Arial"/>
                  <a:sym typeface="Arial"/>
                </a:rPr>
                <a:t> </a:t>
              </a:r>
              <a:r>
                <a:rPr lang="en-US" sz="2000">
                  <a:solidFill>
                    <a:schemeClr val="dk1"/>
                  </a:solidFill>
                </a:rPr>
                <a:t>Distant metastasis, specified further by location (lung, liver, brain, etc.)</a:t>
              </a:r>
              <a:endParaRPr sz="2000" b="0" i="0" u="none" strike="noStrike" cap="none">
                <a:solidFill>
                  <a:schemeClr val="dk1"/>
                </a:solidFill>
                <a:latin typeface="Arial"/>
                <a:ea typeface="Arial"/>
                <a:cs typeface="Arial"/>
                <a:sym typeface="Arial"/>
              </a:endParaRPr>
            </a:p>
          </p:txBody>
        </p:sp>
      </p:grpSp>
      <p:sp>
        <p:nvSpPr>
          <p:cNvPr id="481" name="Google Shape;481;p29"/>
          <p:cNvSpPr txBox="1"/>
          <p:nvPr/>
        </p:nvSpPr>
        <p:spPr>
          <a:xfrm>
            <a:off x="3645000" y="5287725"/>
            <a:ext cx="5499000" cy="430800"/>
          </a:xfrm>
          <a:prstGeom prst="rect">
            <a:avLst/>
          </a:prstGeom>
          <a:noFill/>
          <a:ln>
            <a:noFill/>
          </a:ln>
        </p:spPr>
        <p:txBody>
          <a:bodyPr spcFirstLastPara="1" wrap="square" lIns="91425" tIns="45700" rIns="91425" bIns="45700" anchor="t" anchorCtr="0">
            <a:spAutoFit/>
          </a:bodyPr>
          <a:lstStyle/>
          <a:p>
            <a:pPr marL="0" lvl="0" indent="0" algn="r" rtl="0">
              <a:spcBef>
                <a:spcPts val="0"/>
              </a:spcBef>
              <a:spcAft>
                <a:spcPts val="0"/>
              </a:spcAft>
              <a:buClr>
                <a:srgbClr val="000000"/>
              </a:buClr>
              <a:buSzPts val="1200"/>
              <a:buFont typeface="Arial"/>
              <a:buNone/>
            </a:pPr>
            <a:r>
              <a:rPr lang="en-US" sz="1000" i="1">
                <a:solidFill>
                  <a:schemeClr val="lt2"/>
                </a:solidFill>
              </a:rPr>
              <a:t>Source: Amin et al. (2017), Cleveland Health Clinic, 2022</a:t>
            </a:r>
            <a:endParaRPr sz="1000" i="1">
              <a:solidFill>
                <a:schemeClr val="lt2"/>
              </a:solidFill>
            </a:endParaRPr>
          </a:p>
          <a:p>
            <a:pPr marL="0" marR="0" lvl="0" indent="0" algn="r" rtl="0">
              <a:lnSpc>
                <a:spcPct val="100000"/>
              </a:lnSpc>
              <a:spcBef>
                <a:spcPts val="0"/>
              </a:spcBef>
              <a:spcAft>
                <a:spcPts val="0"/>
              </a:spcAft>
              <a:buClr>
                <a:srgbClr val="000000"/>
              </a:buClr>
              <a:buSzPts val="1200"/>
              <a:buFont typeface="Arial"/>
              <a:buNone/>
            </a:pPr>
            <a:endParaRPr sz="1200" i="1">
              <a:solidFill>
                <a:schemeClr val="lt2"/>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30"/>
          <p:cNvSpPr txBox="1">
            <a:spLocks noGrp="1"/>
          </p:cNvSpPr>
          <p:nvPr>
            <p:ph type="title"/>
          </p:nvPr>
        </p:nvSpPr>
        <p:spPr>
          <a:xfrm>
            <a:off x="457200" y="304800"/>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r>
              <a:rPr lang="en-US" sz="3600"/>
              <a:t>TNM Staging System</a:t>
            </a:r>
            <a:endParaRPr/>
          </a:p>
        </p:txBody>
      </p:sp>
      <p:grpSp>
        <p:nvGrpSpPr>
          <p:cNvPr id="488" name="Google Shape;488;p30"/>
          <p:cNvGrpSpPr/>
          <p:nvPr/>
        </p:nvGrpSpPr>
        <p:grpSpPr>
          <a:xfrm>
            <a:off x="457194" y="1561685"/>
            <a:ext cx="7917061" cy="3582225"/>
            <a:chOff x="3869" y="46522"/>
            <a:chExt cx="7917061" cy="3582225"/>
          </a:xfrm>
        </p:grpSpPr>
        <p:sp>
          <p:nvSpPr>
            <p:cNvPr id="489" name="Google Shape;489;p30"/>
            <p:cNvSpPr/>
            <p:nvPr/>
          </p:nvSpPr>
          <p:spPr>
            <a:xfrm>
              <a:off x="3869" y="64466"/>
              <a:ext cx="1979265" cy="574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490" name="Google Shape;490;p30"/>
            <p:cNvSpPr txBox="1"/>
            <p:nvPr/>
          </p:nvSpPr>
          <p:spPr>
            <a:xfrm>
              <a:off x="3869" y="64466"/>
              <a:ext cx="1979265" cy="574200"/>
            </a:xfrm>
            <a:prstGeom prst="rect">
              <a:avLst/>
            </a:prstGeom>
            <a:noFill/>
            <a:ln>
              <a:noFill/>
            </a:ln>
          </p:spPr>
          <p:txBody>
            <a:bodyPr spcFirstLastPara="1" wrap="square" lIns="206225" tIns="73650" rIns="206225" bIns="73650" anchor="ctr" anchorCtr="0">
              <a:noAutofit/>
            </a:bodyPr>
            <a:lstStyle/>
            <a:p>
              <a:pPr marL="0" marR="0" lvl="0" indent="0" algn="r" rtl="0">
                <a:lnSpc>
                  <a:spcPct val="90000"/>
                </a:lnSpc>
                <a:spcBef>
                  <a:spcPts val="0"/>
                </a:spcBef>
                <a:spcAft>
                  <a:spcPts val="0"/>
                </a:spcAft>
                <a:buClr>
                  <a:schemeClr val="dk1"/>
                </a:buClr>
                <a:buSzPts val="2900"/>
                <a:buFont typeface="Arial"/>
                <a:buNone/>
              </a:pPr>
              <a:r>
                <a:rPr lang="en-US" sz="2200" b="0" i="0" u="none" strike="noStrike" cap="none">
                  <a:solidFill>
                    <a:schemeClr val="dk1"/>
                  </a:solidFill>
                  <a:latin typeface="Arial"/>
                  <a:ea typeface="Arial"/>
                  <a:cs typeface="Arial"/>
                  <a:sym typeface="Arial"/>
                </a:rPr>
                <a:t>Stage 0</a:t>
              </a:r>
              <a:endParaRPr sz="2200" b="0" i="0" u="none" strike="noStrike" cap="none">
                <a:solidFill>
                  <a:srgbClr val="000000"/>
                </a:solidFill>
                <a:latin typeface="Arial"/>
                <a:ea typeface="Arial"/>
                <a:cs typeface="Arial"/>
                <a:sym typeface="Arial"/>
              </a:endParaRPr>
            </a:p>
          </p:txBody>
        </p:sp>
        <p:sp>
          <p:nvSpPr>
            <p:cNvPr id="491" name="Google Shape;491;p30"/>
            <p:cNvSpPr/>
            <p:nvPr/>
          </p:nvSpPr>
          <p:spPr>
            <a:xfrm>
              <a:off x="1983134" y="46522"/>
              <a:ext cx="395853" cy="610087"/>
            </a:xfrm>
            <a:prstGeom prst="leftBrace">
              <a:avLst>
                <a:gd name="adj1" fmla="val 35000"/>
                <a:gd name="adj2" fmla="val 50000"/>
              </a:avLst>
            </a:prstGeom>
            <a:noFill/>
            <a:ln w="25400" cap="flat" cmpd="sng">
              <a:solidFill>
                <a:srgbClr val="93B1B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492" name="Google Shape;492;p30"/>
            <p:cNvSpPr/>
            <p:nvPr/>
          </p:nvSpPr>
          <p:spPr>
            <a:xfrm>
              <a:off x="2537329" y="46522"/>
              <a:ext cx="5383601" cy="610087"/>
            </a:xfrm>
            <a:prstGeom prst="rect">
              <a:avLst/>
            </a:prstGeom>
            <a:solidFill>
              <a:srgbClr val="365F9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493" name="Google Shape;493;p30"/>
            <p:cNvSpPr txBox="1"/>
            <p:nvPr/>
          </p:nvSpPr>
          <p:spPr>
            <a:xfrm>
              <a:off x="2537329" y="46522"/>
              <a:ext cx="5383601" cy="610087"/>
            </a:xfrm>
            <a:prstGeom prst="rect">
              <a:avLst/>
            </a:prstGeom>
            <a:noFill/>
            <a:ln>
              <a:noFill/>
            </a:ln>
          </p:spPr>
          <p:txBody>
            <a:bodyPr spcFirstLastPara="1" wrap="square" lIns="110475" tIns="110475" rIns="110475" bIns="110475" anchor="ctr" anchorCtr="0">
              <a:noAutofit/>
            </a:bodyPr>
            <a:lstStyle/>
            <a:p>
              <a:pPr marL="0" marR="0" lvl="0" indent="0" algn="l" rtl="0">
                <a:lnSpc>
                  <a:spcPct val="90000"/>
                </a:lnSpc>
                <a:spcBef>
                  <a:spcPts val="0"/>
                </a:spcBef>
                <a:spcAft>
                  <a:spcPts val="0"/>
                </a:spcAft>
                <a:buNone/>
              </a:pPr>
              <a:r>
                <a:rPr lang="en-US" sz="1600">
                  <a:solidFill>
                    <a:schemeClr val="lt1"/>
                  </a:solidFill>
                </a:rPr>
                <a:t>C</a:t>
              </a:r>
              <a:r>
                <a:rPr lang="en-US" sz="1600" b="0" i="0" u="none" strike="noStrike" cap="none">
                  <a:solidFill>
                    <a:schemeClr val="lt1"/>
                  </a:solidFill>
                  <a:latin typeface="Arial"/>
                  <a:ea typeface="Arial"/>
                  <a:cs typeface="Arial"/>
                  <a:sym typeface="Arial"/>
                </a:rPr>
                <a:t>arcinoma in situ, </a:t>
              </a:r>
              <a:r>
                <a:rPr lang="en-US" sz="1600">
                  <a:solidFill>
                    <a:schemeClr val="lt1"/>
                  </a:solidFill>
                </a:rPr>
                <a:t>noninvasive without tumor extension </a:t>
              </a:r>
              <a:endParaRPr sz="1600" b="0" i="0" u="none" strike="noStrike" cap="none">
                <a:solidFill>
                  <a:schemeClr val="lt1"/>
                </a:solidFill>
                <a:latin typeface="Arial"/>
                <a:ea typeface="Arial"/>
                <a:cs typeface="Arial"/>
                <a:sym typeface="Arial"/>
              </a:endParaRPr>
            </a:p>
          </p:txBody>
        </p:sp>
        <p:sp>
          <p:nvSpPr>
            <p:cNvPr id="494" name="Google Shape;494;p30"/>
            <p:cNvSpPr/>
            <p:nvPr/>
          </p:nvSpPr>
          <p:spPr>
            <a:xfrm>
              <a:off x="3869" y="1003250"/>
              <a:ext cx="1979265" cy="129195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495" name="Google Shape;495;p30"/>
            <p:cNvSpPr txBox="1"/>
            <p:nvPr/>
          </p:nvSpPr>
          <p:spPr>
            <a:xfrm>
              <a:off x="3869" y="1231850"/>
              <a:ext cx="1979400" cy="1292100"/>
            </a:xfrm>
            <a:prstGeom prst="rect">
              <a:avLst/>
            </a:prstGeom>
            <a:noFill/>
            <a:ln>
              <a:noFill/>
            </a:ln>
          </p:spPr>
          <p:txBody>
            <a:bodyPr spcFirstLastPara="1" wrap="square" lIns="206225" tIns="73650" rIns="206225" bIns="73650" anchor="ctr" anchorCtr="0">
              <a:noAutofit/>
            </a:bodyPr>
            <a:lstStyle/>
            <a:p>
              <a:pPr marL="0" marR="0" lvl="0" indent="0" algn="r" rtl="0">
                <a:lnSpc>
                  <a:spcPct val="90000"/>
                </a:lnSpc>
                <a:spcBef>
                  <a:spcPts val="0"/>
                </a:spcBef>
                <a:spcAft>
                  <a:spcPts val="0"/>
                </a:spcAft>
                <a:buClr>
                  <a:schemeClr val="dk1"/>
                </a:buClr>
                <a:buSzPts val="2900"/>
                <a:buFont typeface="Arial"/>
                <a:buNone/>
              </a:pPr>
              <a:br>
                <a:rPr lang="en-US" sz="2200" b="0" i="0" u="none" strike="noStrike" cap="none">
                  <a:solidFill>
                    <a:schemeClr val="dk1"/>
                  </a:solidFill>
                  <a:latin typeface="Arial"/>
                  <a:ea typeface="Arial"/>
                  <a:cs typeface="Arial"/>
                  <a:sym typeface="Arial"/>
                </a:rPr>
              </a:br>
              <a:r>
                <a:rPr lang="en-US" sz="2200" b="0" i="0" u="none" strike="noStrike" cap="none">
                  <a:solidFill>
                    <a:schemeClr val="dk1"/>
                  </a:solidFill>
                  <a:latin typeface="Arial"/>
                  <a:ea typeface="Arial"/>
                  <a:cs typeface="Arial"/>
                  <a:sym typeface="Arial"/>
                </a:rPr>
                <a:t>Stage II, Stage III</a:t>
              </a:r>
              <a:endParaRPr sz="2200" b="0" i="0" u="none" strike="noStrike" cap="none">
                <a:solidFill>
                  <a:srgbClr val="000000"/>
                </a:solidFill>
                <a:latin typeface="Arial"/>
                <a:ea typeface="Arial"/>
                <a:cs typeface="Arial"/>
                <a:sym typeface="Arial"/>
              </a:endParaRPr>
            </a:p>
          </p:txBody>
        </p:sp>
        <p:sp>
          <p:nvSpPr>
            <p:cNvPr id="496" name="Google Shape;496;p30"/>
            <p:cNvSpPr/>
            <p:nvPr/>
          </p:nvSpPr>
          <p:spPr>
            <a:xfrm>
              <a:off x="1983125" y="1550538"/>
              <a:ext cx="396000" cy="987000"/>
            </a:xfrm>
            <a:prstGeom prst="leftBrace">
              <a:avLst>
                <a:gd name="adj1" fmla="val 35000"/>
                <a:gd name="adj2" fmla="val 50000"/>
              </a:avLst>
            </a:prstGeom>
            <a:noFill/>
            <a:ln w="25400" cap="flat" cmpd="sng">
              <a:solidFill>
                <a:srgbClr val="93B1B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497" name="Google Shape;497;p30"/>
            <p:cNvSpPr/>
            <p:nvPr/>
          </p:nvSpPr>
          <p:spPr>
            <a:xfrm>
              <a:off x="2537325" y="1601237"/>
              <a:ext cx="5383500" cy="860100"/>
            </a:xfrm>
            <a:prstGeom prst="rect">
              <a:avLst/>
            </a:prstGeom>
            <a:solidFill>
              <a:srgbClr val="365F9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498" name="Google Shape;498;p30"/>
            <p:cNvSpPr txBox="1"/>
            <p:nvPr/>
          </p:nvSpPr>
          <p:spPr>
            <a:xfrm>
              <a:off x="2531525" y="1636188"/>
              <a:ext cx="5383500" cy="860100"/>
            </a:xfrm>
            <a:prstGeom prst="rect">
              <a:avLst/>
            </a:prstGeom>
            <a:noFill/>
            <a:ln>
              <a:noFill/>
            </a:ln>
          </p:spPr>
          <p:txBody>
            <a:bodyPr spcFirstLastPara="1" wrap="square" lIns="110475" tIns="110475" rIns="110475" bIns="110475" anchor="ctr" anchorCtr="0">
              <a:noAutofit/>
            </a:bodyPr>
            <a:lstStyle/>
            <a:p>
              <a:pPr marL="0" lvl="0" indent="0" algn="l" rtl="0">
                <a:spcBef>
                  <a:spcPts val="0"/>
                </a:spcBef>
                <a:spcAft>
                  <a:spcPts val="0"/>
                </a:spcAft>
                <a:buClr>
                  <a:schemeClr val="dk1"/>
                </a:buClr>
                <a:buSzPts val="1400"/>
                <a:buFont typeface="Arial"/>
                <a:buNone/>
              </a:pPr>
              <a:r>
                <a:rPr lang="en-US" sz="1600">
                  <a:solidFill>
                    <a:schemeClr val="lt1"/>
                  </a:solidFill>
                </a:rPr>
                <a:t>Invasive tumor that may be due to regional extension with involvement of regional lymph nodes</a:t>
              </a:r>
              <a:endParaRPr sz="1600" b="0" i="0" u="none" strike="noStrike" cap="none">
                <a:solidFill>
                  <a:schemeClr val="lt1"/>
                </a:solidFill>
                <a:latin typeface="Arial"/>
                <a:ea typeface="Arial"/>
                <a:cs typeface="Arial"/>
                <a:sym typeface="Arial"/>
              </a:endParaRPr>
            </a:p>
          </p:txBody>
        </p:sp>
        <p:sp>
          <p:nvSpPr>
            <p:cNvPr id="499" name="Google Shape;499;p30"/>
            <p:cNvSpPr/>
            <p:nvPr/>
          </p:nvSpPr>
          <p:spPr>
            <a:xfrm>
              <a:off x="3869" y="2848194"/>
              <a:ext cx="1979265" cy="574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500" name="Google Shape;500;p30"/>
            <p:cNvSpPr txBox="1"/>
            <p:nvPr/>
          </p:nvSpPr>
          <p:spPr>
            <a:xfrm>
              <a:off x="3869" y="2848194"/>
              <a:ext cx="1979265" cy="574200"/>
            </a:xfrm>
            <a:prstGeom prst="rect">
              <a:avLst/>
            </a:prstGeom>
            <a:noFill/>
            <a:ln>
              <a:noFill/>
            </a:ln>
          </p:spPr>
          <p:txBody>
            <a:bodyPr spcFirstLastPara="1" wrap="square" lIns="206225" tIns="73650" rIns="206225" bIns="73650" anchor="ctr" anchorCtr="0">
              <a:noAutofit/>
            </a:bodyPr>
            <a:lstStyle/>
            <a:p>
              <a:pPr marL="0" marR="0" lvl="0" indent="0" algn="r" rtl="0">
                <a:lnSpc>
                  <a:spcPct val="90000"/>
                </a:lnSpc>
                <a:spcBef>
                  <a:spcPts val="0"/>
                </a:spcBef>
                <a:spcAft>
                  <a:spcPts val="0"/>
                </a:spcAft>
                <a:buClr>
                  <a:schemeClr val="dk1"/>
                </a:buClr>
                <a:buSzPts val="2900"/>
                <a:buFont typeface="Arial"/>
                <a:buNone/>
              </a:pPr>
              <a:r>
                <a:rPr lang="en-US" sz="2200" b="0" i="0" u="none" strike="noStrike" cap="none">
                  <a:solidFill>
                    <a:schemeClr val="dk1"/>
                  </a:solidFill>
                  <a:latin typeface="Arial"/>
                  <a:ea typeface="Arial"/>
                  <a:cs typeface="Arial"/>
                  <a:sym typeface="Arial"/>
                </a:rPr>
                <a:t>Stage IV</a:t>
              </a:r>
              <a:endParaRPr sz="2200" b="0" i="0" u="none" strike="noStrike" cap="none">
                <a:solidFill>
                  <a:srgbClr val="000000"/>
                </a:solidFill>
                <a:latin typeface="Arial"/>
                <a:ea typeface="Arial"/>
                <a:cs typeface="Arial"/>
                <a:sym typeface="Arial"/>
              </a:endParaRPr>
            </a:p>
          </p:txBody>
        </p:sp>
        <p:sp>
          <p:nvSpPr>
            <p:cNvPr id="501" name="Google Shape;501;p30"/>
            <p:cNvSpPr/>
            <p:nvPr/>
          </p:nvSpPr>
          <p:spPr>
            <a:xfrm>
              <a:off x="1983134" y="2641841"/>
              <a:ext cx="395853" cy="986906"/>
            </a:xfrm>
            <a:prstGeom prst="leftBrace">
              <a:avLst>
                <a:gd name="adj1" fmla="val 35000"/>
                <a:gd name="adj2" fmla="val 50000"/>
              </a:avLst>
            </a:prstGeom>
            <a:noFill/>
            <a:ln w="25400" cap="flat" cmpd="sng">
              <a:solidFill>
                <a:srgbClr val="93B1B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502" name="Google Shape;502;p30"/>
            <p:cNvSpPr/>
            <p:nvPr/>
          </p:nvSpPr>
          <p:spPr>
            <a:xfrm>
              <a:off x="2537329" y="2641841"/>
              <a:ext cx="5383601" cy="986906"/>
            </a:xfrm>
            <a:prstGeom prst="rect">
              <a:avLst/>
            </a:prstGeom>
            <a:solidFill>
              <a:srgbClr val="365F9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503" name="Google Shape;503;p30"/>
            <p:cNvSpPr txBox="1"/>
            <p:nvPr/>
          </p:nvSpPr>
          <p:spPr>
            <a:xfrm>
              <a:off x="2537329" y="2641841"/>
              <a:ext cx="5383601" cy="986906"/>
            </a:xfrm>
            <a:prstGeom prst="rect">
              <a:avLst/>
            </a:prstGeom>
            <a:noFill/>
            <a:ln>
              <a:noFill/>
            </a:ln>
          </p:spPr>
          <p:txBody>
            <a:bodyPr spcFirstLastPara="1" wrap="square" lIns="110475" tIns="110475" rIns="110475" bIns="110475" anchor="ctr" anchorCtr="0">
              <a:noAutofit/>
            </a:bodyPr>
            <a:lstStyle/>
            <a:p>
              <a:pPr marL="0" lvl="0" indent="0" algn="l" rtl="0">
                <a:spcBef>
                  <a:spcPts val="0"/>
                </a:spcBef>
                <a:spcAft>
                  <a:spcPts val="0"/>
                </a:spcAft>
                <a:buClr>
                  <a:schemeClr val="dk1"/>
                </a:buClr>
                <a:buSzPts val="1400"/>
                <a:buFont typeface="Arial"/>
                <a:buNone/>
              </a:pPr>
              <a:r>
                <a:rPr lang="en-US" sz="1600">
                  <a:solidFill>
                    <a:schemeClr val="lt1"/>
                  </a:solidFill>
                </a:rPr>
                <a:t>Greatest tumor involvement or distant metastasis</a:t>
              </a:r>
              <a:endParaRPr sz="1600" b="0" i="0" u="none" strike="noStrike" cap="none">
                <a:solidFill>
                  <a:schemeClr val="lt1"/>
                </a:solidFill>
                <a:latin typeface="Arial"/>
                <a:ea typeface="Arial"/>
                <a:cs typeface="Arial"/>
                <a:sym typeface="Arial"/>
              </a:endParaRPr>
            </a:p>
          </p:txBody>
        </p:sp>
      </p:grpSp>
      <p:sp>
        <p:nvSpPr>
          <p:cNvPr id="504" name="Google Shape;504;p30"/>
          <p:cNvSpPr txBox="1"/>
          <p:nvPr/>
        </p:nvSpPr>
        <p:spPr>
          <a:xfrm>
            <a:off x="6703600" y="5257775"/>
            <a:ext cx="5499000" cy="4308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rgbClr val="000000"/>
              </a:buClr>
              <a:buSzPts val="1200"/>
              <a:buFont typeface="Arial"/>
              <a:buNone/>
            </a:pPr>
            <a:r>
              <a:rPr lang="en-US" sz="1000" i="1">
                <a:solidFill>
                  <a:schemeClr val="lt2"/>
                </a:solidFill>
              </a:rPr>
              <a:t>Source: National Cancer Institute. 2022</a:t>
            </a:r>
            <a:endParaRPr sz="1000" i="1">
              <a:solidFill>
                <a:schemeClr val="lt2"/>
              </a:solidFill>
            </a:endParaRPr>
          </a:p>
          <a:p>
            <a:pPr marL="0" marR="0" lvl="0" indent="0" algn="l" rtl="0">
              <a:lnSpc>
                <a:spcPct val="100000"/>
              </a:lnSpc>
              <a:spcBef>
                <a:spcPts val="0"/>
              </a:spcBef>
              <a:spcAft>
                <a:spcPts val="0"/>
              </a:spcAft>
              <a:buClr>
                <a:srgbClr val="000000"/>
              </a:buClr>
              <a:buSzPts val="1200"/>
              <a:buFont typeface="Arial"/>
              <a:buNone/>
            </a:pPr>
            <a:endParaRPr sz="1200" i="1">
              <a:solidFill>
                <a:schemeClr val="lt2"/>
              </a:solidFill>
            </a:endParaRPr>
          </a:p>
        </p:txBody>
      </p:sp>
      <p:grpSp>
        <p:nvGrpSpPr>
          <p:cNvPr id="505" name="Google Shape;505;p30"/>
          <p:cNvGrpSpPr/>
          <p:nvPr/>
        </p:nvGrpSpPr>
        <p:grpSpPr>
          <a:xfrm>
            <a:off x="457194" y="2229353"/>
            <a:ext cx="2375265" cy="628331"/>
            <a:chOff x="3869" y="28391"/>
            <a:chExt cx="2375265" cy="628331"/>
          </a:xfrm>
        </p:grpSpPr>
        <p:sp>
          <p:nvSpPr>
            <p:cNvPr id="506" name="Google Shape;506;p30"/>
            <p:cNvSpPr txBox="1"/>
            <p:nvPr/>
          </p:nvSpPr>
          <p:spPr>
            <a:xfrm>
              <a:off x="3869" y="28391"/>
              <a:ext cx="1979400" cy="574200"/>
            </a:xfrm>
            <a:prstGeom prst="rect">
              <a:avLst/>
            </a:prstGeom>
            <a:noFill/>
            <a:ln>
              <a:noFill/>
            </a:ln>
          </p:spPr>
          <p:txBody>
            <a:bodyPr spcFirstLastPara="1" wrap="square" lIns="206225" tIns="73650" rIns="206225" bIns="73650" anchor="ctr" anchorCtr="0">
              <a:noAutofit/>
            </a:bodyPr>
            <a:lstStyle/>
            <a:p>
              <a:pPr marL="0" marR="0" lvl="0" indent="0" algn="r" rtl="0">
                <a:lnSpc>
                  <a:spcPct val="90000"/>
                </a:lnSpc>
                <a:spcBef>
                  <a:spcPts val="0"/>
                </a:spcBef>
                <a:spcAft>
                  <a:spcPts val="0"/>
                </a:spcAft>
                <a:buClr>
                  <a:schemeClr val="dk1"/>
                </a:buClr>
                <a:buSzPts val="2900"/>
                <a:buFont typeface="Arial"/>
                <a:buNone/>
              </a:pPr>
              <a:r>
                <a:rPr lang="en-US" sz="2200" b="0" i="0" u="none" strike="noStrike" cap="none">
                  <a:solidFill>
                    <a:schemeClr val="dk1"/>
                  </a:solidFill>
                  <a:latin typeface="Arial"/>
                  <a:ea typeface="Arial"/>
                  <a:cs typeface="Arial"/>
                  <a:sym typeface="Arial"/>
                </a:rPr>
                <a:t>Stage </a:t>
              </a:r>
              <a:r>
                <a:rPr lang="en-US" sz="2200">
                  <a:solidFill>
                    <a:schemeClr val="dk1"/>
                  </a:solidFill>
                </a:rPr>
                <a:t>1</a:t>
              </a:r>
              <a:endParaRPr sz="2200" b="0" i="0" u="none" strike="noStrike" cap="none">
                <a:solidFill>
                  <a:srgbClr val="000000"/>
                </a:solidFill>
                <a:latin typeface="Arial"/>
                <a:ea typeface="Arial"/>
                <a:cs typeface="Arial"/>
                <a:sym typeface="Arial"/>
              </a:endParaRPr>
            </a:p>
          </p:txBody>
        </p:sp>
        <p:sp>
          <p:nvSpPr>
            <p:cNvPr id="507" name="Google Shape;507;p30"/>
            <p:cNvSpPr/>
            <p:nvPr/>
          </p:nvSpPr>
          <p:spPr>
            <a:xfrm>
              <a:off x="1983134" y="46522"/>
              <a:ext cx="396000" cy="610200"/>
            </a:xfrm>
            <a:prstGeom prst="leftBrace">
              <a:avLst>
                <a:gd name="adj1" fmla="val 35000"/>
                <a:gd name="adj2" fmla="val 50000"/>
              </a:avLst>
            </a:prstGeom>
            <a:noFill/>
            <a:ln w="25400" cap="flat" cmpd="sng">
              <a:solidFill>
                <a:srgbClr val="93B1B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grpSp>
      <p:sp>
        <p:nvSpPr>
          <p:cNvPr id="508" name="Google Shape;508;p30"/>
          <p:cNvSpPr txBox="1"/>
          <p:nvPr/>
        </p:nvSpPr>
        <p:spPr>
          <a:xfrm>
            <a:off x="2984854" y="2333135"/>
            <a:ext cx="5383500" cy="610200"/>
          </a:xfrm>
          <a:prstGeom prst="rect">
            <a:avLst/>
          </a:prstGeom>
          <a:solidFill>
            <a:srgbClr val="365F91"/>
          </a:solidFill>
          <a:ln>
            <a:noFill/>
          </a:ln>
        </p:spPr>
        <p:txBody>
          <a:bodyPr spcFirstLastPara="1" wrap="square" lIns="110475" tIns="110475" rIns="110475" bIns="110475" anchor="ctr" anchorCtr="0">
            <a:noAutofit/>
          </a:bodyPr>
          <a:lstStyle/>
          <a:p>
            <a:pPr marL="0" lvl="0" indent="0" algn="l" rtl="0">
              <a:spcBef>
                <a:spcPts val="0"/>
              </a:spcBef>
              <a:spcAft>
                <a:spcPts val="0"/>
              </a:spcAft>
              <a:buNone/>
            </a:pPr>
            <a:r>
              <a:rPr lang="en-US" sz="1600">
                <a:solidFill>
                  <a:schemeClr val="lt1"/>
                </a:solidFill>
              </a:rPr>
              <a:t>Invasive tumor confined to the primary site with no evidence of regional lymph node involvement</a:t>
            </a:r>
            <a:endParaRPr sz="1600" b="0" i="0" u="none" strike="noStrike" cap="none">
              <a:solidFill>
                <a:schemeClr val="lt1"/>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g273bf6899fe_0_341"/>
          <p:cNvSpPr txBox="1">
            <a:spLocks noGrp="1"/>
          </p:cNvSpPr>
          <p:nvPr>
            <p:ph type="title"/>
          </p:nvPr>
        </p:nvSpPr>
        <p:spPr>
          <a:xfrm>
            <a:off x="457200" y="304800"/>
            <a:ext cx="8229600" cy="11430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Tumor Registrars</a:t>
            </a:r>
            <a:endParaRPr/>
          </a:p>
        </p:txBody>
      </p:sp>
      <p:sp>
        <p:nvSpPr>
          <p:cNvPr id="515" name="Google Shape;515;g273bf6899fe_0_341"/>
          <p:cNvSpPr txBox="1">
            <a:spLocks noGrp="1"/>
          </p:cNvSpPr>
          <p:nvPr>
            <p:ph type="body" idx="1"/>
          </p:nvPr>
        </p:nvSpPr>
        <p:spPr>
          <a:xfrm>
            <a:off x="457200" y="1600201"/>
            <a:ext cx="8229600" cy="3810000"/>
          </a:xfrm>
          <a:prstGeom prst="rect">
            <a:avLst/>
          </a:prstGeom>
        </p:spPr>
        <p:txBody>
          <a:bodyPr spcFirstLastPara="1" wrap="square" lIns="91425" tIns="45700" rIns="91425" bIns="45700" anchor="t" anchorCtr="0">
            <a:normAutofit/>
          </a:bodyPr>
          <a:lstStyle/>
          <a:p>
            <a:pPr marL="0" lvl="0" indent="0" algn="l" rtl="0">
              <a:lnSpc>
                <a:spcPct val="115000"/>
              </a:lnSpc>
              <a:spcBef>
                <a:spcPts val="1500"/>
              </a:spcBef>
              <a:spcAft>
                <a:spcPts val="0"/>
              </a:spcAft>
              <a:buClr>
                <a:schemeClr val="dk1"/>
              </a:buClr>
              <a:buSzPts val="1100"/>
              <a:buFont typeface="Arial"/>
              <a:buNone/>
            </a:pPr>
            <a:r>
              <a:rPr lang="en-US" sz="2200">
                <a:solidFill>
                  <a:srgbClr val="0D0D0D"/>
                </a:solidFill>
              </a:rPr>
              <a:t>Healthcare professionals can collaborate with tumor registrars to:</a:t>
            </a:r>
            <a:endParaRPr sz="2200">
              <a:solidFill>
                <a:srgbClr val="0D0D0D"/>
              </a:solidFill>
            </a:endParaRPr>
          </a:p>
          <a:p>
            <a:pPr marL="457200" lvl="0" indent="-368300" algn="l" rtl="0">
              <a:lnSpc>
                <a:spcPct val="115000"/>
              </a:lnSpc>
              <a:spcBef>
                <a:spcPts val="2100"/>
              </a:spcBef>
              <a:spcAft>
                <a:spcPts val="0"/>
              </a:spcAft>
              <a:buClr>
                <a:srgbClr val="0D0D0D"/>
              </a:buClr>
              <a:buSzPts val="2200"/>
              <a:buChar char="•"/>
            </a:pPr>
            <a:r>
              <a:rPr lang="en-US" sz="2200">
                <a:solidFill>
                  <a:srgbClr val="0D0D0D"/>
                </a:solidFill>
              </a:rPr>
              <a:t>Verify staging information and ensure its accuracy</a:t>
            </a:r>
            <a:endParaRPr sz="2200">
              <a:solidFill>
                <a:srgbClr val="0D0D0D"/>
              </a:solidFill>
            </a:endParaRPr>
          </a:p>
          <a:p>
            <a:pPr marL="457200" lvl="0" indent="-368300" algn="l" rtl="0">
              <a:lnSpc>
                <a:spcPct val="115000"/>
              </a:lnSpc>
              <a:spcBef>
                <a:spcPts val="0"/>
              </a:spcBef>
              <a:spcAft>
                <a:spcPts val="0"/>
              </a:spcAft>
              <a:buClr>
                <a:srgbClr val="0D0D0D"/>
              </a:buClr>
              <a:buSzPts val="2200"/>
              <a:buChar char="•"/>
            </a:pPr>
            <a:r>
              <a:rPr lang="en-US" sz="2200">
                <a:solidFill>
                  <a:srgbClr val="0D0D0D"/>
                </a:solidFill>
              </a:rPr>
              <a:t>Access comprehensive data that may assist in treatment planning and clinical decision-making</a:t>
            </a:r>
            <a:endParaRPr sz="2200">
              <a:solidFill>
                <a:srgbClr val="0D0D0D"/>
              </a:solidFill>
            </a:endParaRPr>
          </a:p>
          <a:p>
            <a:pPr marL="457200" lvl="0" indent="-368300" algn="l" rtl="0">
              <a:lnSpc>
                <a:spcPct val="115000"/>
              </a:lnSpc>
              <a:spcBef>
                <a:spcPts val="0"/>
              </a:spcBef>
              <a:spcAft>
                <a:spcPts val="0"/>
              </a:spcAft>
              <a:buClr>
                <a:srgbClr val="0D0D0D"/>
              </a:buClr>
              <a:buSzPts val="2200"/>
              <a:buChar char="•"/>
            </a:pPr>
            <a:r>
              <a:rPr lang="en-US" sz="2200">
                <a:solidFill>
                  <a:srgbClr val="0D0D0D"/>
                </a:solidFill>
              </a:rPr>
              <a:t>Stay informed about the latest staging guidelines and updates</a:t>
            </a:r>
            <a:endParaRPr sz="4300"/>
          </a:p>
        </p:txBody>
      </p:sp>
      <p:sp>
        <p:nvSpPr>
          <p:cNvPr id="516" name="Google Shape;516;g273bf6899fe_0_341"/>
          <p:cNvSpPr txBox="1"/>
          <p:nvPr/>
        </p:nvSpPr>
        <p:spPr>
          <a:xfrm>
            <a:off x="5613350" y="5306100"/>
            <a:ext cx="5499000" cy="4308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rgbClr val="000000"/>
              </a:buClr>
              <a:buSzPts val="1200"/>
              <a:buFont typeface="Arial"/>
              <a:buNone/>
            </a:pPr>
            <a:r>
              <a:rPr lang="en-US" sz="1000" i="1">
                <a:solidFill>
                  <a:schemeClr val="lt2"/>
                </a:solidFill>
              </a:rPr>
              <a:t>Source: National Cancer Registrars Association, n.d. </a:t>
            </a:r>
            <a:endParaRPr sz="1000" i="1">
              <a:solidFill>
                <a:schemeClr val="lt2"/>
              </a:solidFill>
            </a:endParaRPr>
          </a:p>
          <a:p>
            <a:pPr marL="0" marR="0" lvl="0" indent="0" algn="l" rtl="0">
              <a:lnSpc>
                <a:spcPct val="100000"/>
              </a:lnSpc>
              <a:spcBef>
                <a:spcPts val="0"/>
              </a:spcBef>
              <a:spcAft>
                <a:spcPts val="0"/>
              </a:spcAft>
              <a:buClr>
                <a:srgbClr val="000000"/>
              </a:buClr>
              <a:buSzPts val="1200"/>
              <a:buFont typeface="Arial"/>
              <a:buNone/>
            </a:pPr>
            <a:endParaRPr sz="1200" i="1">
              <a:solidFill>
                <a:schemeClr val="lt2"/>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p31"/>
          <p:cNvSpPr txBox="1">
            <a:spLocks noGrp="1"/>
          </p:cNvSpPr>
          <p:nvPr>
            <p:ph type="title"/>
          </p:nvPr>
        </p:nvSpPr>
        <p:spPr>
          <a:xfrm>
            <a:off x="457200" y="304800"/>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r>
              <a:rPr lang="en-US" sz="3600"/>
              <a:t>Personalized Medicine</a:t>
            </a:r>
            <a:endParaRPr/>
          </a:p>
        </p:txBody>
      </p:sp>
      <p:pic>
        <p:nvPicPr>
          <p:cNvPr id="523" name="Google Shape;523;p31"/>
          <p:cNvPicPr preferRelativeResize="0"/>
          <p:nvPr/>
        </p:nvPicPr>
        <p:blipFill rotWithShape="1">
          <a:blip r:embed="rId3">
            <a:alphaModFix/>
          </a:blip>
          <a:srcRect l="3451" t="28893" r="6894" b="7855"/>
          <a:stretch/>
        </p:blipFill>
        <p:spPr>
          <a:xfrm>
            <a:off x="228600" y="1368000"/>
            <a:ext cx="8686800" cy="3447349"/>
          </a:xfrm>
          <a:prstGeom prst="rect">
            <a:avLst/>
          </a:prstGeom>
          <a:noFill/>
          <a:ln>
            <a:noFill/>
          </a:ln>
        </p:spPr>
      </p:pic>
      <p:sp>
        <p:nvSpPr>
          <p:cNvPr id="524" name="Google Shape;524;p31"/>
          <p:cNvSpPr txBox="1"/>
          <p:nvPr/>
        </p:nvSpPr>
        <p:spPr>
          <a:xfrm>
            <a:off x="3141000" y="5259725"/>
            <a:ext cx="70605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000" i="1">
                <a:solidFill>
                  <a:schemeClr val="lt2"/>
                </a:solidFill>
              </a:rPr>
              <a:t>Source: </a:t>
            </a:r>
            <a:r>
              <a:rPr lang="en-US" sz="1100">
                <a:solidFill>
                  <a:schemeClr val="lt2"/>
                </a:solidFill>
              </a:rPr>
              <a:t>American Society of Clinical Oncology, 2021; </a:t>
            </a:r>
            <a:r>
              <a:rPr lang="en-US" sz="1000" i="1">
                <a:solidFill>
                  <a:schemeClr val="lt2"/>
                </a:solidFill>
              </a:rPr>
              <a:t>NewYork-Presbyterian Health Matters, 2017</a:t>
            </a:r>
            <a:endParaRPr sz="900" i="1">
              <a:solidFill>
                <a:schemeClr val="lt2"/>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6"/>
          <p:cNvSpPr txBox="1">
            <a:spLocks noGrp="1"/>
          </p:cNvSpPr>
          <p:nvPr>
            <p:ph type="title"/>
          </p:nvPr>
        </p:nvSpPr>
        <p:spPr>
          <a:xfrm>
            <a:off x="457199" y="0"/>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r>
              <a:rPr lang="en-US" sz="3600">
                <a:solidFill>
                  <a:srgbClr val="3F3F3F"/>
                </a:solidFill>
              </a:rPr>
              <a:t>What is Cancer</a:t>
            </a:r>
            <a:r>
              <a:rPr lang="en-US" sz="3600">
                <a:solidFill>
                  <a:srgbClr val="3F3F3F"/>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2"/>
                  </a:ext>
                </a:extLst>
              </a:rPr>
              <a:t>?</a:t>
            </a:r>
            <a:r>
              <a:rPr lang="en-US" sz="3600">
                <a:solidFill>
                  <a:srgbClr val="3F3F3F"/>
                </a:solidFill>
              </a:rPr>
              <a:t> </a:t>
            </a:r>
            <a:endParaRPr>
              <a:solidFill>
                <a:srgbClr val="3F3F3F"/>
              </a:solidFill>
            </a:endParaRPr>
          </a:p>
        </p:txBody>
      </p:sp>
      <p:sp>
        <p:nvSpPr>
          <p:cNvPr id="69" name="Google Shape;69;p6"/>
          <p:cNvSpPr txBox="1"/>
          <p:nvPr/>
        </p:nvSpPr>
        <p:spPr>
          <a:xfrm>
            <a:off x="7137350" y="5308625"/>
            <a:ext cx="21789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000" b="0" i="1" u="none" strike="noStrike" cap="none">
                <a:solidFill>
                  <a:schemeClr val="lt2"/>
                </a:solidFill>
                <a:latin typeface="Arial"/>
                <a:ea typeface="Arial"/>
                <a:cs typeface="Arial"/>
                <a:sym typeface="Arial"/>
              </a:rPr>
              <a:t>Source: </a:t>
            </a:r>
            <a:r>
              <a:rPr lang="en-US" sz="1000" i="1">
                <a:solidFill>
                  <a:schemeClr val="lt2"/>
                </a:solidFill>
              </a:rPr>
              <a:t>BioDigital Inc., 2008</a:t>
            </a:r>
            <a:endParaRPr sz="1200" b="0" i="0" u="none" strike="noStrike" cap="none">
              <a:solidFill>
                <a:srgbClr val="000000"/>
              </a:solidFill>
              <a:latin typeface="Arial"/>
              <a:ea typeface="Arial"/>
              <a:cs typeface="Arial"/>
              <a:sym typeface="Arial"/>
            </a:endParaRPr>
          </a:p>
        </p:txBody>
      </p:sp>
      <p:pic>
        <p:nvPicPr>
          <p:cNvPr id="70" name="Google Shape;70;p6" title="3D Medical Animation - What is Cancer?"/>
          <p:cNvPicPr preferRelativeResize="0"/>
          <p:nvPr/>
        </p:nvPicPr>
        <p:blipFill rotWithShape="1">
          <a:blip r:embed="rId3">
            <a:alphaModFix/>
          </a:blip>
          <a:srcRect/>
          <a:stretch/>
        </p:blipFill>
        <p:spPr>
          <a:xfrm>
            <a:off x="1432983" y="1119015"/>
            <a:ext cx="6278033" cy="3531394"/>
          </a:xfrm>
          <a:prstGeom prst="rect">
            <a:avLst/>
          </a:prstGeom>
          <a:noFill/>
          <a:ln>
            <a:noFill/>
          </a:ln>
        </p:spPr>
      </p:pic>
      <p:sp>
        <p:nvSpPr>
          <p:cNvPr id="71" name="Google Shape;71;p6"/>
          <p:cNvSpPr txBox="1"/>
          <p:nvPr/>
        </p:nvSpPr>
        <p:spPr>
          <a:xfrm>
            <a:off x="2857499" y="4794838"/>
            <a:ext cx="34290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Click </a:t>
            </a:r>
            <a:r>
              <a:rPr lang="en-US" sz="1800" b="0" i="0" u="sng" strike="noStrike" cap="none">
                <a:solidFill>
                  <a:schemeClr val="hlink"/>
                </a:solidFill>
                <a:latin typeface="Arial"/>
                <a:ea typeface="Arial"/>
                <a:cs typeface="Arial"/>
                <a:sym typeface="Arial"/>
                <a:hlinkClick r:id="rId4"/>
              </a:rPr>
              <a:t>here</a:t>
            </a:r>
            <a:r>
              <a:rPr lang="en-US" sz="1800" b="0" i="0" u="none" strike="noStrike" cap="none">
                <a:solidFill>
                  <a:schemeClr val="dk1"/>
                </a:solidFill>
                <a:latin typeface="Arial"/>
                <a:ea typeface="Arial"/>
                <a:cs typeface="Arial"/>
                <a:sym typeface="Arial"/>
              </a:rPr>
              <a:t> to watch the </a:t>
            </a:r>
            <a:r>
              <a:rPr lang="en-US" sz="1800" b="0" i="0" u="none" strike="noStrike" cap="none">
                <a:solidFill>
                  <a:schemeClr val="dk1"/>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3"/>
                  </a:ext>
                </a:extLst>
              </a:rPr>
              <a:t>video</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g273c1b78f12_0_3"/>
          <p:cNvSpPr txBox="1">
            <a:spLocks noGrp="1"/>
          </p:cNvSpPr>
          <p:nvPr>
            <p:ph type="title"/>
          </p:nvPr>
        </p:nvSpPr>
        <p:spPr>
          <a:xfrm>
            <a:off x="457200" y="304800"/>
            <a:ext cx="8229600" cy="11430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Genetics vs Genomics</a:t>
            </a:r>
            <a:endParaRPr/>
          </a:p>
        </p:txBody>
      </p:sp>
      <p:sp>
        <p:nvSpPr>
          <p:cNvPr id="531" name="Google Shape;531;g273c1b78f12_0_3"/>
          <p:cNvSpPr txBox="1">
            <a:spLocks noGrp="1"/>
          </p:cNvSpPr>
          <p:nvPr>
            <p:ph type="body" idx="1"/>
          </p:nvPr>
        </p:nvSpPr>
        <p:spPr>
          <a:xfrm>
            <a:off x="457200" y="1600200"/>
            <a:ext cx="3815700" cy="3886200"/>
          </a:xfrm>
          <a:prstGeom prst="rect">
            <a:avLst/>
          </a:prstGeom>
        </p:spPr>
        <p:txBody>
          <a:bodyPr spcFirstLastPara="1" wrap="square" lIns="91425" tIns="45700" rIns="91425" bIns="45700" anchor="t" anchorCtr="0">
            <a:noAutofit/>
          </a:bodyPr>
          <a:lstStyle/>
          <a:p>
            <a:pPr marL="0" lvl="0" indent="0" algn="l" rtl="0">
              <a:spcBef>
                <a:spcPts val="560"/>
              </a:spcBef>
              <a:spcAft>
                <a:spcPts val="0"/>
              </a:spcAft>
              <a:buNone/>
            </a:pPr>
            <a:r>
              <a:rPr lang="en-US" sz="2400" b="1"/>
              <a:t>Genetics</a:t>
            </a:r>
            <a:endParaRPr sz="2400" b="1"/>
          </a:p>
          <a:p>
            <a:pPr marL="457200" lvl="0" indent="-342900" algn="l" rtl="0">
              <a:lnSpc>
                <a:spcPct val="115000"/>
              </a:lnSpc>
              <a:spcBef>
                <a:spcPts val="1500"/>
              </a:spcBef>
              <a:spcAft>
                <a:spcPts val="0"/>
              </a:spcAft>
              <a:buSzPts val="1800"/>
              <a:buChar char="•"/>
            </a:pPr>
            <a:r>
              <a:rPr lang="en-US" sz="1800">
                <a:solidFill>
                  <a:srgbClr val="0D0D0D"/>
                </a:solidFill>
              </a:rPr>
              <a:t>Study of DNA</a:t>
            </a:r>
            <a:endParaRPr sz="1800">
              <a:solidFill>
                <a:srgbClr val="0D0D0D"/>
              </a:solidFill>
            </a:endParaRPr>
          </a:p>
          <a:p>
            <a:pPr marL="457200" lvl="0" indent="-342900" algn="l" rtl="0">
              <a:lnSpc>
                <a:spcPct val="115000"/>
              </a:lnSpc>
              <a:spcBef>
                <a:spcPts val="0"/>
              </a:spcBef>
              <a:spcAft>
                <a:spcPts val="0"/>
              </a:spcAft>
              <a:buClr>
                <a:srgbClr val="0D0D0D"/>
              </a:buClr>
              <a:buSzPts val="1800"/>
              <a:buChar char="•"/>
            </a:pPr>
            <a:r>
              <a:rPr lang="en-US" sz="1800">
                <a:solidFill>
                  <a:srgbClr val="0D0D0D"/>
                </a:solidFill>
              </a:rPr>
              <a:t>Focusing on inherited traits</a:t>
            </a:r>
            <a:endParaRPr sz="1800">
              <a:solidFill>
                <a:srgbClr val="0D0D0D"/>
              </a:solidFill>
            </a:endParaRPr>
          </a:p>
          <a:p>
            <a:pPr marL="457200" lvl="0" indent="-342900" algn="l" rtl="0">
              <a:lnSpc>
                <a:spcPct val="115000"/>
              </a:lnSpc>
              <a:spcBef>
                <a:spcPts val="0"/>
              </a:spcBef>
              <a:spcAft>
                <a:spcPts val="0"/>
              </a:spcAft>
              <a:buClr>
                <a:srgbClr val="0D0D0D"/>
              </a:buClr>
              <a:buSzPts val="1800"/>
              <a:buChar char="•"/>
            </a:pPr>
            <a:r>
              <a:rPr lang="en-US" sz="1800">
                <a:solidFill>
                  <a:srgbClr val="0D0D0D"/>
                </a:solidFill>
              </a:rPr>
              <a:t>Predispositions to certain diseases</a:t>
            </a:r>
            <a:endParaRPr sz="1800">
              <a:solidFill>
                <a:srgbClr val="0D0D0D"/>
              </a:solidFill>
            </a:endParaRPr>
          </a:p>
        </p:txBody>
      </p:sp>
      <p:sp>
        <p:nvSpPr>
          <p:cNvPr id="532" name="Google Shape;532;g273c1b78f12_0_3"/>
          <p:cNvSpPr txBox="1">
            <a:spLocks noGrp="1"/>
          </p:cNvSpPr>
          <p:nvPr>
            <p:ph type="body" idx="1"/>
          </p:nvPr>
        </p:nvSpPr>
        <p:spPr>
          <a:xfrm>
            <a:off x="4572000" y="1524000"/>
            <a:ext cx="4114800" cy="3886200"/>
          </a:xfrm>
          <a:prstGeom prst="rect">
            <a:avLst/>
          </a:prstGeom>
        </p:spPr>
        <p:txBody>
          <a:bodyPr spcFirstLastPara="1" wrap="square" lIns="91425" tIns="45700" rIns="91425" bIns="45700" anchor="t" anchorCtr="0">
            <a:noAutofit/>
          </a:bodyPr>
          <a:lstStyle/>
          <a:p>
            <a:pPr marL="0" lvl="0" indent="0" algn="l" rtl="0">
              <a:spcBef>
                <a:spcPts val="560"/>
              </a:spcBef>
              <a:spcAft>
                <a:spcPts val="0"/>
              </a:spcAft>
              <a:buNone/>
            </a:pPr>
            <a:r>
              <a:rPr lang="en-US" sz="2400" b="1"/>
              <a:t>Genomics</a:t>
            </a:r>
            <a:endParaRPr sz="2400" b="1"/>
          </a:p>
          <a:p>
            <a:pPr marL="457200" lvl="0" indent="-342900" algn="l" rtl="0">
              <a:lnSpc>
                <a:spcPct val="115000"/>
              </a:lnSpc>
              <a:spcBef>
                <a:spcPts val="1500"/>
              </a:spcBef>
              <a:spcAft>
                <a:spcPts val="0"/>
              </a:spcAft>
              <a:buClr>
                <a:srgbClr val="0D0D0D"/>
              </a:buClr>
              <a:buSzPts val="1800"/>
              <a:buChar char="•"/>
            </a:pPr>
            <a:r>
              <a:rPr lang="en-US" sz="1800">
                <a:solidFill>
                  <a:srgbClr val="0D0D0D"/>
                </a:solidFill>
              </a:rPr>
              <a:t>Analysis of the tumor DNA</a:t>
            </a:r>
            <a:endParaRPr sz="1800">
              <a:solidFill>
                <a:srgbClr val="0D0D0D"/>
              </a:solidFill>
            </a:endParaRPr>
          </a:p>
          <a:p>
            <a:pPr marL="457200" lvl="0" indent="-342900" algn="l" rtl="0">
              <a:lnSpc>
                <a:spcPct val="115000"/>
              </a:lnSpc>
              <a:spcBef>
                <a:spcPts val="0"/>
              </a:spcBef>
              <a:spcAft>
                <a:spcPts val="0"/>
              </a:spcAft>
              <a:buClr>
                <a:srgbClr val="0D0D0D"/>
              </a:buClr>
              <a:buSzPts val="1800"/>
              <a:buChar char="•"/>
            </a:pPr>
            <a:r>
              <a:rPr lang="en-US" sz="1800">
                <a:solidFill>
                  <a:srgbClr val="0D0D0D"/>
                </a:solidFill>
              </a:rPr>
              <a:t>Identifying mutations that cause the cells to become cancerous</a:t>
            </a:r>
            <a:endParaRPr sz="1800">
              <a:solidFill>
                <a:srgbClr val="0D0D0D"/>
              </a:solidFill>
            </a:endParaRPr>
          </a:p>
          <a:p>
            <a:pPr marL="457200" lvl="0" indent="-342900" algn="l" rtl="0">
              <a:lnSpc>
                <a:spcPct val="115000"/>
              </a:lnSpc>
              <a:spcBef>
                <a:spcPts val="0"/>
              </a:spcBef>
              <a:spcAft>
                <a:spcPts val="0"/>
              </a:spcAft>
              <a:buClr>
                <a:srgbClr val="0D0D0D"/>
              </a:buClr>
              <a:buSzPts val="1800"/>
              <a:buChar char="•"/>
            </a:pPr>
            <a:r>
              <a:rPr lang="en-US" sz="1800">
                <a:solidFill>
                  <a:srgbClr val="0D0D0D"/>
                </a:solidFill>
              </a:rPr>
              <a:t>Insights that guide treatment decisions, helping to tailor therapies that target the genetic abnormalities of the tumor</a:t>
            </a:r>
            <a:endParaRPr sz="1800">
              <a:solidFill>
                <a:srgbClr val="0D0D0D"/>
              </a:solidFill>
            </a:endParaRPr>
          </a:p>
          <a:p>
            <a:pPr marL="0" lvl="0" indent="0" algn="l" rtl="0">
              <a:lnSpc>
                <a:spcPct val="115000"/>
              </a:lnSpc>
              <a:spcBef>
                <a:spcPts val="1500"/>
              </a:spcBef>
              <a:spcAft>
                <a:spcPts val="1500"/>
              </a:spcAft>
              <a:buClr>
                <a:schemeClr val="dk1"/>
              </a:buClr>
              <a:buSzPts val="1100"/>
              <a:buFont typeface="Arial"/>
              <a:buNone/>
            </a:pPr>
            <a:endParaRPr sz="1800">
              <a:solidFill>
                <a:srgbClr val="0D0D0D"/>
              </a:solidFill>
            </a:endParaRPr>
          </a:p>
        </p:txBody>
      </p:sp>
      <p:sp>
        <p:nvSpPr>
          <p:cNvPr id="533" name="Google Shape;533;g273c1b78f12_0_3"/>
          <p:cNvSpPr txBox="1"/>
          <p:nvPr/>
        </p:nvSpPr>
        <p:spPr>
          <a:xfrm>
            <a:off x="5943675" y="5259725"/>
            <a:ext cx="35682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000" i="1">
                <a:solidFill>
                  <a:schemeClr val="lt2"/>
                </a:solidFill>
              </a:rPr>
              <a:t>Source: NewYork-Presbyterian Health Matters, 2017</a:t>
            </a:r>
            <a:endParaRPr sz="900" i="1">
              <a:solidFill>
                <a:schemeClr val="lt2"/>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p32"/>
          <p:cNvSpPr txBox="1">
            <a:spLocks noGrp="1"/>
          </p:cNvSpPr>
          <p:nvPr>
            <p:ph type="title"/>
          </p:nvPr>
        </p:nvSpPr>
        <p:spPr>
          <a:xfrm>
            <a:off x="457200" y="304800"/>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r>
              <a:rPr lang="en-US" sz="3600"/>
              <a:t>How are genetic tests used?</a:t>
            </a:r>
            <a:endParaRPr/>
          </a:p>
        </p:txBody>
      </p:sp>
      <p:sp>
        <p:nvSpPr>
          <p:cNvPr id="540" name="Google Shape;540;p32"/>
          <p:cNvSpPr txBox="1">
            <a:spLocks noGrp="1"/>
          </p:cNvSpPr>
          <p:nvPr>
            <p:ph type="body" idx="2"/>
          </p:nvPr>
        </p:nvSpPr>
        <p:spPr>
          <a:xfrm>
            <a:off x="457200" y="1524000"/>
            <a:ext cx="8001000" cy="25146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rgbClr val="3F3F3F"/>
              </a:buClr>
              <a:buSzPts val="2800"/>
              <a:buFont typeface="Arial"/>
              <a:buChar char="•"/>
            </a:pPr>
            <a:r>
              <a:rPr lang="en-US"/>
              <a:t>Gene mutations play a role in the development of all cancers</a:t>
            </a:r>
            <a:endParaRPr/>
          </a:p>
          <a:p>
            <a:pPr marL="342900" lvl="0" indent="-342900" algn="l" rtl="0">
              <a:lnSpc>
                <a:spcPct val="100000"/>
              </a:lnSpc>
              <a:spcBef>
                <a:spcPts val="1200"/>
              </a:spcBef>
              <a:spcAft>
                <a:spcPts val="0"/>
              </a:spcAft>
              <a:buClr>
                <a:srgbClr val="3F3F3F"/>
              </a:buClr>
              <a:buSzPts val="2800"/>
              <a:buFont typeface="Arial"/>
              <a:buChar char="•"/>
            </a:pPr>
            <a:r>
              <a:rPr lang="en-US"/>
              <a:t>In some cases, inherited mutations may play a major role </a:t>
            </a:r>
            <a:endParaRPr/>
          </a:p>
          <a:p>
            <a:pPr marL="342900" lvl="0" indent="-165100" algn="l" rtl="0">
              <a:lnSpc>
                <a:spcPct val="100000"/>
              </a:lnSpc>
              <a:spcBef>
                <a:spcPts val="1160"/>
              </a:spcBef>
              <a:spcAft>
                <a:spcPts val="0"/>
              </a:spcAft>
              <a:buClr>
                <a:srgbClr val="3F3F3F"/>
              </a:buClr>
              <a:buSzPts val="2800"/>
              <a:buFont typeface="Arial"/>
              <a:buNone/>
            </a:pPr>
            <a:endParaRPr/>
          </a:p>
        </p:txBody>
      </p:sp>
      <p:sp>
        <p:nvSpPr>
          <p:cNvPr id="541" name="Google Shape;541;p32"/>
          <p:cNvSpPr txBox="1"/>
          <p:nvPr/>
        </p:nvSpPr>
        <p:spPr>
          <a:xfrm>
            <a:off x="6624900" y="5322975"/>
            <a:ext cx="32409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000" b="0" i="1" u="none" strike="noStrike" cap="none">
                <a:solidFill>
                  <a:srgbClr val="808080"/>
                </a:solidFill>
                <a:latin typeface="Arial"/>
                <a:ea typeface="Arial"/>
                <a:cs typeface="Arial"/>
                <a:sym typeface="Arial"/>
              </a:rPr>
              <a:t>Source: </a:t>
            </a:r>
            <a:r>
              <a:rPr lang="en-US" sz="1000" b="0" i="1" u="none" strike="noStrike" cap="none">
                <a:solidFill>
                  <a:srgbClr val="808080"/>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6"/>
                  </a:ext>
                </a:extLst>
              </a:rPr>
              <a:t>National</a:t>
            </a:r>
            <a:r>
              <a:rPr lang="en-US" sz="1000" b="0" i="1" u="none" strike="noStrike" cap="none">
                <a:solidFill>
                  <a:srgbClr val="808080"/>
                </a:solidFill>
                <a:latin typeface="Arial"/>
                <a:ea typeface="Arial"/>
                <a:cs typeface="Arial"/>
                <a:sym typeface="Arial"/>
              </a:rPr>
              <a:t> Cancer Institute, 2</a:t>
            </a:r>
            <a:r>
              <a:rPr lang="en-US" sz="1000" i="1">
                <a:solidFill>
                  <a:srgbClr val="808080"/>
                </a:solidFill>
              </a:rPr>
              <a:t>024</a:t>
            </a:r>
            <a:r>
              <a:rPr lang="en-US" sz="1200" b="0" i="1" u="none" strike="noStrike" cap="none">
                <a:solidFill>
                  <a:srgbClr val="80808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p34"/>
          <p:cNvSpPr txBox="1">
            <a:spLocks noGrp="1"/>
          </p:cNvSpPr>
          <p:nvPr>
            <p:ph type="title"/>
          </p:nvPr>
        </p:nvSpPr>
        <p:spPr>
          <a:xfrm>
            <a:off x="457200" y="304800"/>
            <a:ext cx="8229600" cy="8364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SzPct val="38888"/>
              <a:buNone/>
            </a:pPr>
            <a:endParaRPr sz="3600"/>
          </a:p>
          <a:p>
            <a:pPr marL="0" lvl="0" indent="0" algn="l" rtl="0">
              <a:lnSpc>
                <a:spcPct val="100000"/>
              </a:lnSpc>
              <a:spcBef>
                <a:spcPts val="0"/>
              </a:spcBef>
              <a:spcAft>
                <a:spcPts val="0"/>
              </a:spcAft>
              <a:buSzPct val="38888"/>
              <a:buNone/>
            </a:pPr>
            <a:r>
              <a:rPr lang="en-US" sz="3600"/>
              <a:t>Cancer Treatment </a:t>
            </a:r>
            <a:endParaRPr/>
          </a:p>
        </p:txBody>
      </p:sp>
      <p:sp>
        <p:nvSpPr>
          <p:cNvPr id="548" name="Google Shape;548;p34"/>
          <p:cNvSpPr txBox="1">
            <a:spLocks noGrp="1"/>
          </p:cNvSpPr>
          <p:nvPr>
            <p:ph type="body" idx="1"/>
          </p:nvPr>
        </p:nvSpPr>
        <p:spPr>
          <a:xfrm>
            <a:off x="457200" y="1295400"/>
            <a:ext cx="8229600" cy="3810000"/>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100000"/>
              </a:lnSpc>
              <a:spcBef>
                <a:spcPts val="0"/>
              </a:spcBef>
              <a:spcAft>
                <a:spcPts val="0"/>
              </a:spcAft>
              <a:buClr>
                <a:srgbClr val="3F3F3F"/>
              </a:buClr>
              <a:buSzPct val="84823"/>
              <a:buFont typeface="Arial"/>
              <a:buNone/>
            </a:pPr>
            <a:r>
              <a:rPr lang="en-US" sz="3823"/>
              <a:t>Depends on cancer type and stage</a:t>
            </a:r>
            <a:endParaRPr sz="4023"/>
          </a:p>
          <a:p>
            <a:pPr marL="342900" lvl="0" indent="-348871" algn="l" rtl="0">
              <a:lnSpc>
                <a:spcPct val="100000"/>
              </a:lnSpc>
              <a:spcBef>
                <a:spcPts val="1200"/>
              </a:spcBef>
              <a:spcAft>
                <a:spcPts val="0"/>
              </a:spcAft>
              <a:buClr>
                <a:srgbClr val="3F3F3F"/>
              </a:buClr>
              <a:buSzPct val="100000"/>
              <a:buFont typeface="Arial"/>
              <a:buChar char="•"/>
            </a:pPr>
            <a:r>
              <a:rPr lang="en-US" sz="3640"/>
              <a:t>Surgery </a:t>
            </a:r>
            <a:endParaRPr sz="3640"/>
          </a:p>
          <a:p>
            <a:pPr marL="342900" lvl="0" indent="-348871" algn="l" rtl="0">
              <a:lnSpc>
                <a:spcPct val="100000"/>
              </a:lnSpc>
              <a:spcBef>
                <a:spcPts val="1200"/>
              </a:spcBef>
              <a:spcAft>
                <a:spcPts val="0"/>
              </a:spcAft>
              <a:buClr>
                <a:srgbClr val="3F3F3F"/>
              </a:buClr>
              <a:buSzPct val="100000"/>
              <a:buFont typeface="Arial"/>
              <a:buChar char="•"/>
            </a:pPr>
            <a:r>
              <a:rPr lang="en-US" sz="3640"/>
              <a:t>Radiation</a:t>
            </a:r>
            <a:endParaRPr sz="3640"/>
          </a:p>
          <a:p>
            <a:pPr marL="342900" lvl="0" indent="-348871" algn="l" rtl="0">
              <a:lnSpc>
                <a:spcPct val="100000"/>
              </a:lnSpc>
              <a:spcBef>
                <a:spcPts val="1200"/>
              </a:spcBef>
              <a:spcAft>
                <a:spcPts val="0"/>
              </a:spcAft>
              <a:buClr>
                <a:srgbClr val="3F3F3F"/>
              </a:buClr>
              <a:buSzPct val="100000"/>
              <a:buFont typeface="Arial"/>
              <a:buChar char="•"/>
            </a:pPr>
            <a:r>
              <a:rPr lang="en-US" sz="3640"/>
              <a:t>Chemotherapy</a:t>
            </a:r>
            <a:endParaRPr sz="3640"/>
          </a:p>
          <a:p>
            <a:pPr marL="342900" lvl="0" indent="-348871" algn="l" rtl="0">
              <a:lnSpc>
                <a:spcPct val="100000"/>
              </a:lnSpc>
              <a:spcBef>
                <a:spcPts val="1200"/>
              </a:spcBef>
              <a:spcAft>
                <a:spcPts val="0"/>
              </a:spcAft>
              <a:buClr>
                <a:srgbClr val="3F3F3F"/>
              </a:buClr>
              <a:buSzPct val="100000"/>
              <a:buFont typeface="Arial"/>
              <a:buChar char="•"/>
            </a:pPr>
            <a:r>
              <a:rPr lang="en-US" sz="3640"/>
              <a:t>Targeted therapy</a:t>
            </a:r>
            <a:endParaRPr sz="3640"/>
          </a:p>
          <a:p>
            <a:pPr marL="342900" lvl="0" indent="-348871" algn="l" rtl="0">
              <a:lnSpc>
                <a:spcPct val="100000"/>
              </a:lnSpc>
              <a:spcBef>
                <a:spcPts val="1200"/>
              </a:spcBef>
              <a:spcAft>
                <a:spcPts val="0"/>
              </a:spcAft>
              <a:buClr>
                <a:srgbClr val="3F3F3F"/>
              </a:buClr>
              <a:buSzPct val="100000"/>
              <a:buFont typeface="Arial"/>
              <a:buChar char="•"/>
            </a:pPr>
            <a:r>
              <a:rPr lang="en-US" sz="3640"/>
              <a:t>Palliative treatment</a:t>
            </a:r>
            <a:endParaRPr sz="3640"/>
          </a:p>
          <a:p>
            <a:pPr marL="342900" lvl="0" indent="-348871" algn="l" rtl="0">
              <a:lnSpc>
                <a:spcPct val="100000"/>
              </a:lnSpc>
              <a:spcBef>
                <a:spcPts val="1200"/>
              </a:spcBef>
              <a:spcAft>
                <a:spcPts val="0"/>
              </a:spcAft>
              <a:buClr>
                <a:srgbClr val="3F3F3F"/>
              </a:buClr>
              <a:buSzPct val="100000"/>
              <a:buFont typeface="Arial"/>
              <a:buChar char="•"/>
            </a:pPr>
            <a:r>
              <a:rPr lang="en-US" sz="3640"/>
              <a:t>Immunotherapy</a:t>
            </a:r>
            <a:endParaRPr/>
          </a:p>
        </p:txBody>
      </p:sp>
      <p:sp>
        <p:nvSpPr>
          <p:cNvPr id="549" name="Google Shape;549;p34"/>
          <p:cNvSpPr txBox="1"/>
          <p:nvPr/>
        </p:nvSpPr>
        <p:spPr>
          <a:xfrm>
            <a:off x="6416350" y="5335800"/>
            <a:ext cx="27918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000" b="0" i="1" u="none" strike="noStrike" cap="none">
                <a:solidFill>
                  <a:schemeClr val="lt2"/>
                </a:solidFill>
                <a:latin typeface="Arial"/>
                <a:ea typeface="Arial"/>
                <a:cs typeface="Arial"/>
                <a:sym typeface="Arial"/>
              </a:rPr>
              <a:t>Source: </a:t>
            </a:r>
            <a:r>
              <a:rPr lang="en-US" sz="1000" b="0" i="1" u="none" strike="noStrike" cap="none">
                <a:solidFill>
                  <a:schemeClr val="lt2"/>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7"/>
                  </a:ext>
                </a:extLst>
              </a:rPr>
              <a:t>National</a:t>
            </a:r>
            <a:r>
              <a:rPr lang="en-US" sz="1000" i="1">
                <a:solidFill>
                  <a:schemeClr val="lt2"/>
                </a:solidFill>
              </a:rPr>
              <a:t> </a:t>
            </a:r>
            <a:r>
              <a:rPr lang="en-US" sz="1000" b="0" i="1" u="none" strike="noStrike" cap="none">
                <a:solidFill>
                  <a:schemeClr val="lt2"/>
                </a:solidFill>
                <a:latin typeface="Arial"/>
                <a:ea typeface="Arial"/>
                <a:cs typeface="Arial"/>
                <a:sym typeface="Arial"/>
              </a:rPr>
              <a:t>Cancer Institute</a:t>
            </a:r>
            <a:r>
              <a:rPr lang="en-US" sz="1000" i="1">
                <a:solidFill>
                  <a:schemeClr val="lt2"/>
                </a:solidFill>
              </a:rPr>
              <a:t>, n.d.</a:t>
            </a:r>
            <a:endParaRPr sz="1200" b="0" i="0" u="none" strike="noStrike" cap="none">
              <a:solidFill>
                <a:srgbClr val="000000"/>
              </a:solidFill>
              <a:latin typeface="Arial"/>
              <a:ea typeface="Arial"/>
              <a:cs typeface="Arial"/>
              <a:sym typeface="Arial"/>
            </a:endParaRPr>
          </a:p>
        </p:txBody>
      </p:sp>
      <p:sp>
        <p:nvSpPr>
          <p:cNvPr id="550" name="Google Shape;550;p34"/>
          <p:cNvSpPr txBox="1">
            <a:spLocks noGrp="1"/>
          </p:cNvSpPr>
          <p:nvPr>
            <p:ph type="body" idx="1"/>
          </p:nvPr>
        </p:nvSpPr>
        <p:spPr>
          <a:xfrm>
            <a:off x="4589125" y="1143000"/>
            <a:ext cx="4402500" cy="38100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3F3F3F"/>
              </a:buClr>
              <a:buSzPts val="3243"/>
              <a:buFont typeface="Arial"/>
              <a:buNone/>
            </a:pPr>
            <a:endParaRPr/>
          </a:p>
          <a:p>
            <a:pPr marL="457200" lvl="0" indent="-422275" algn="l" rtl="0">
              <a:lnSpc>
                <a:spcPct val="100000"/>
              </a:lnSpc>
              <a:spcBef>
                <a:spcPts val="1200"/>
              </a:spcBef>
              <a:spcAft>
                <a:spcPts val="0"/>
              </a:spcAft>
              <a:buSzPts val="3050"/>
              <a:buChar char="•"/>
            </a:pPr>
            <a:r>
              <a:rPr lang="en-US" sz="3050"/>
              <a:t>Photodynamic Therapy</a:t>
            </a:r>
            <a:endParaRPr sz="3050"/>
          </a:p>
          <a:p>
            <a:pPr marL="457200" lvl="0" indent="-422275" algn="l" rtl="0">
              <a:lnSpc>
                <a:spcPct val="100000"/>
              </a:lnSpc>
              <a:spcBef>
                <a:spcPts val="0"/>
              </a:spcBef>
              <a:spcAft>
                <a:spcPts val="0"/>
              </a:spcAft>
              <a:buSzPts val="3050"/>
              <a:buChar char="•"/>
            </a:pPr>
            <a:r>
              <a:rPr lang="en-US" sz="3050"/>
              <a:t>Hyperthermia</a:t>
            </a:r>
            <a:endParaRPr sz="3050"/>
          </a:p>
          <a:p>
            <a:pPr marL="457200" lvl="0" indent="-422275" algn="l" rtl="0">
              <a:lnSpc>
                <a:spcPct val="100000"/>
              </a:lnSpc>
              <a:spcBef>
                <a:spcPts val="0"/>
              </a:spcBef>
              <a:spcAft>
                <a:spcPts val="0"/>
              </a:spcAft>
              <a:buSzPts val="3050"/>
              <a:buChar char="•"/>
            </a:pPr>
            <a:r>
              <a:rPr lang="en-US" sz="3050"/>
              <a:t>Hormone Therapy</a:t>
            </a:r>
            <a:endParaRPr sz="3050"/>
          </a:p>
          <a:p>
            <a:pPr marL="457200" lvl="0" indent="0" algn="l" rtl="0">
              <a:lnSpc>
                <a:spcPct val="100000"/>
              </a:lnSpc>
              <a:spcBef>
                <a:spcPts val="1200"/>
              </a:spcBef>
              <a:spcAft>
                <a:spcPts val="0"/>
              </a:spcAft>
              <a:buNone/>
            </a:pPr>
            <a:endParaRPr sz="305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g2e828e09954_2_73"/>
          <p:cNvSpPr txBox="1">
            <a:spLocks noGrp="1"/>
          </p:cNvSpPr>
          <p:nvPr>
            <p:ph type="title"/>
          </p:nvPr>
        </p:nvSpPr>
        <p:spPr>
          <a:xfrm>
            <a:off x="457200" y="304800"/>
            <a:ext cx="8229600" cy="11430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Surgery</a:t>
            </a:r>
            <a:endParaRPr/>
          </a:p>
        </p:txBody>
      </p:sp>
      <p:sp>
        <p:nvSpPr>
          <p:cNvPr id="557" name="Google Shape;557;g2e828e09954_2_73"/>
          <p:cNvSpPr txBox="1">
            <a:spLocks noGrp="1"/>
          </p:cNvSpPr>
          <p:nvPr>
            <p:ph type="body" idx="1"/>
          </p:nvPr>
        </p:nvSpPr>
        <p:spPr>
          <a:xfrm>
            <a:off x="457200" y="1600201"/>
            <a:ext cx="8229600" cy="3810000"/>
          </a:xfrm>
          <a:prstGeom prst="rect">
            <a:avLst/>
          </a:prstGeom>
        </p:spPr>
        <p:txBody>
          <a:bodyPr spcFirstLastPara="1" wrap="square" lIns="91425" tIns="45700" rIns="91425" bIns="45700" anchor="t" anchorCtr="0">
            <a:noAutofit/>
          </a:bodyPr>
          <a:lstStyle/>
          <a:p>
            <a:pPr marL="457200" lvl="0" indent="-361950" algn="l" rtl="0">
              <a:lnSpc>
                <a:spcPct val="100000"/>
              </a:lnSpc>
              <a:spcBef>
                <a:spcPts val="600"/>
              </a:spcBef>
              <a:spcAft>
                <a:spcPts val="0"/>
              </a:spcAft>
              <a:buClr>
                <a:srgbClr val="1B1B1B"/>
              </a:buClr>
              <a:buSzPts val="2100"/>
              <a:buFont typeface="Roboto"/>
              <a:buChar char="●"/>
            </a:pPr>
            <a:r>
              <a:rPr lang="en-US" sz="2100" b="1">
                <a:solidFill>
                  <a:srgbClr val="1B1B1B"/>
                </a:solidFill>
                <a:highlight>
                  <a:srgbClr val="FFFFFF"/>
                </a:highlight>
              </a:rPr>
              <a:t>Remove the entire tumor</a:t>
            </a:r>
            <a:br>
              <a:rPr lang="en-US" sz="2100" b="1">
                <a:solidFill>
                  <a:srgbClr val="1B1B1B"/>
                </a:solidFill>
                <a:highlight>
                  <a:srgbClr val="FFFFFF"/>
                </a:highlight>
              </a:rPr>
            </a:br>
            <a:r>
              <a:rPr lang="en-US" sz="2100">
                <a:solidFill>
                  <a:srgbClr val="1B1B1B"/>
                </a:solidFill>
                <a:highlight>
                  <a:srgbClr val="FFFFFF"/>
                </a:highlight>
              </a:rPr>
              <a:t>Surgery removes cancer that is contained in one area</a:t>
            </a:r>
            <a:br>
              <a:rPr lang="en-US" sz="2100">
                <a:solidFill>
                  <a:srgbClr val="1B1B1B"/>
                </a:solidFill>
                <a:highlight>
                  <a:srgbClr val="FFFFFF"/>
                </a:highlight>
              </a:rPr>
            </a:br>
            <a:endParaRPr sz="1000">
              <a:solidFill>
                <a:srgbClr val="1B1B1B"/>
              </a:solidFill>
              <a:highlight>
                <a:srgbClr val="FFFFFF"/>
              </a:highlight>
            </a:endParaRPr>
          </a:p>
          <a:p>
            <a:pPr marL="457200" lvl="0" indent="-361950" algn="l" rtl="0">
              <a:lnSpc>
                <a:spcPct val="100000"/>
              </a:lnSpc>
              <a:spcBef>
                <a:spcPts val="0"/>
              </a:spcBef>
              <a:spcAft>
                <a:spcPts val="0"/>
              </a:spcAft>
              <a:buClr>
                <a:srgbClr val="1B1B1B"/>
              </a:buClr>
              <a:buSzPts val="2100"/>
              <a:buFont typeface="Roboto"/>
              <a:buChar char="●"/>
            </a:pPr>
            <a:r>
              <a:rPr lang="en-US" sz="2100" b="1">
                <a:solidFill>
                  <a:srgbClr val="1B1B1B"/>
                </a:solidFill>
                <a:highlight>
                  <a:srgbClr val="FFFFFF"/>
                </a:highlight>
              </a:rPr>
              <a:t>Debulk a tumor</a:t>
            </a:r>
            <a:br>
              <a:rPr lang="en-US" sz="2100" b="1">
                <a:solidFill>
                  <a:srgbClr val="1B1B1B"/>
                </a:solidFill>
                <a:highlight>
                  <a:srgbClr val="FFFFFF"/>
                </a:highlight>
              </a:rPr>
            </a:br>
            <a:r>
              <a:rPr lang="en-US" sz="2100">
                <a:solidFill>
                  <a:srgbClr val="1B1B1B"/>
                </a:solidFill>
                <a:highlight>
                  <a:srgbClr val="FFFFFF"/>
                </a:highlight>
              </a:rPr>
              <a:t>Surgery removes some, but not all, of a cancer tumor. Debulking is used when removing an entire tumor might damage an organ or the body. Removing part of a tumor can help other treatments work better</a:t>
            </a:r>
            <a:br>
              <a:rPr lang="en-US" sz="2100">
                <a:solidFill>
                  <a:srgbClr val="1B1B1B"/>
                </a:solidFill>
                <a:highlight>
                  <a:srgbClr val="FFFFFF"/>
                </a:highlight>
              </a:rPr>
            </a:br>
            <a:endParaRPr sz="1000">
              <a:solidFill>
                <a:srgbClr val="1B1B1B"/>
              </a:solidFill>
              <a:highlight>
                <a:srgbClr val="FFFFFF"/>
              </a:highlight>
            </a:endParaRPr>
          </a:p>
          <a:p>
            <a:pPr marL="457200" lvl="0" indent="-361950" algn="l" rtl="0">
              <a:lnSpc>
                <a:spcPct val="100000"/>
              </a:lnSpc>
              <a:spcBef>
                <a:spcPts val="0"/>
              </a:spcBef>
              <a:spcAft>
                <a:spcPts val="0"/>
              </a:spcAft>
              <a:buClr>
                <a:srgbClr val="1B1B1B"/>
              </a:buClr>
              <a:buSzPts val="2100"/>
              <a:buFont typeface="Roboto"/>
              <a:buChar char="●"/>
            </a:pPr>
            <a:r>
              <a:rPr lang="en-US" sz="2100" b="1">
                <a:solidFill>
                  <a:srgbClr val="1B1B1B"/>
                </a:solidFill>
                <a:highlight>
                  <a:srgbClr val="FFFFFF"/>
                </a:highlight>
              </a:rPr>
              <a:t>Ease cancer symptoms</a:t>
            </a:r>
            <a:br>
              <a:rPr lang="en-US" sz="2100" b="1">
                <a:solidFill>
                  <a:srgbClr val="1B1B1B"/>
                </a:solidFill>
                <a:highlight>
                  <a:srgbClr val="FFFFFF"/>
                </a:highlight>
              </a:rPr>
            </a:br>
            <a:r>
              <a:rPr lang="en-US" sz="2100">
                <a:solidFill>
                  <a:srgbClr val="1B1B1B"/>
                </a:solidFill>
                <a:highlight>
                  <a:srgbClr val="FFFFFF"/>
                </a:highlight>
              </a:rPr>
              <a:t>Surgery may be performed to remove tumors that are causing pain or pressure</a:t>
            </a:r>
            <a:endParaRPr sz="2100">
              <a:solidFill>
                <a:srgbClr val="1B1B1B"/>
              </a:solidFill>
              <a:highlight>
                <a:srgbClr val="FFFFFF"/>
              </a:highlight>
            </a:endParaRPr>
          </a:p>
          <a:p>
            <a:pPr marL="457200" lvl="0" indent="0" algn="l" rtl="0">
              <a:lnSpc>
                <a:spcPct val="100000"/>
              </a:lnSpc>
              <a:spcBef>
                <a:spcPts val="1800"/>
              </a:spcBef>
              <a:spcAft>
                <a:spcPts val="1500"/>
              </a:spcAft>
              <a:buNone/>
            </a:pPr>
            <a:endParaRPr sz="3600">
              <a:solidFill>
                <a:srgbClr val="0D0D0D"/>
              </a:solidFill>
              <a:highlight>
                <a:schemeClr val="lt1"/>
              </a:highlight>
            </a:endParaRPr>
          </a:p>
        </p:txBody>
      </p:sp>
      <p:sp>
        <p:nvSpPr>
          <p:cNvPr id="558" name="Google Shape;558;g2e828e09954_2_73"/>
          <p:cNvSpPr txBox="1"/>
          <p:nvPr/>
        </p:nvSpPr>
        <p:spPr>
          <a:xfrm>
            <a:off x="5143500" y="5259600"/>
            <a:ext cx="40644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000" b="0" i="1" u="none" strike="noStrike" cap="none">
                <a:solidFill>
                  <a:schemeClr val="lt2"/>
                </a:solidFill>
                <a:latin typeface="Arial"/>
                <a:ea typeface="Arial"/>
                <a:cs typeface="Arial"/>
                <a:sym typeface="Arial"/>
              </a:rPr>
              <a:t>Source: National</a:t>
            </a:r>
            <a:r>
              <a:rPr lang="en-US" sz="1000" i="1">
                <a:solidFill>
                  <a:schemeClr val="lt2"/>
                </a:solidFill>
              </a:rPr>
              <a:t> </a:t>
            </a:r>
            <a:r>
              <a:rPr lang="en-US" sz="1000" b="0" i="1" u="none" strike="noStrike" cap="none">
                <a:solidFill>
                  <a:schemeClr val="lt2"/>
                </a:solidFill>
                <a:latin typeface="Arial"/>
                <a:ea typeface="Arial"/>
                <a:cs typeface="Arial"/>
                <a:sym typeface="Arial"/>
              </a:rPr>
              <a:t>Cancer Institute</a:t>
            </a:r>
            <a:r>
              <a:rPr lang="en-US" sz="1000" i="1">
                <a:solidFill>
                  <a:schemeClr val="lt2"/>
                </a:solidFill>
              </a:rPr>
              <a:t> S</a:t>
            </a:r>
            <a:r>
              <a:rPr lang="en-US" sz="1000" b="0" i="1" u="none" strike="noStrike" cap="none">
                <a:solidFill>
                  <a:schemeClr val="lt2"/>
                </a:solidFill>
                <a:latin typeface="Arial"/>
                <a:ea typeface="Arial"/>
                <a:cs typeface="Arial"/>
                <a:sym typeface="Arial"/>
              </a:rPr>
              <a:t>urgery to Treat Cancer, 2015</a:t>
            </a:r>
            <a:endParaRPr sz="1200" b="0" i="0" u="none" strike="noStrike" cap="none">
              <a:solidFill>
                <a:srgbClr val="000000"/>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g2eccb946f66_0_31"/>
          <p:cNvSpPr txBox="1">
            <a:spLocks noGrp="1"/>
          </p:cNvSpPr>
          <p:nvPr>
            <p:ph type="title"/>
          </p:nvPr>
        </p:nvSpPr>
        <p:spPr>
          <a:xfrm>
            <a:off x="457200" y="304800"/>
            <a:ext cx="8229600" cy="11430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US"/>
              <a:t>Neo-Adjuvant and Adjuvant Treatment</a:t>
            </a:r>
            <a:endParaRPr/>
          </a:p>
        </p:txBody>
      </p:sp>
      <p:sp>
        <p:nvSpPr>
          <p:cNvPr id="565" name="Google Shape;565;g2eccb946f66_0_31"/>
          <p:cNvSpPr txBox="1">
            <a:spLocks noGrp="1"/>
          </p:cNvSpPr>
          <p:nvPr>
            <p:ph type="body" idx="1"/>
          </p:nvPr>
        </p:nvSpPr>
        <p:spPr>
          <a:xfrm>
            <a:off x="457200" y="1600201"/>
            <a:ext cx="8229600" cy="38100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r>
              <a:rPr lang="en-US" sz="2400" b="1"/>
              <a:t>Neo-adjuvant: </a:t>
            </a:r>
            <a:r>
              <a:rPr lang="en-US" sz="2400"/>
              <a:t>This treatment is</a:t>
            </a:r>
            <a:r>
              <a:rPr lang="en-US" sz="2400" b="1"/>
              <a:t> </a:t>
            </a:r>
            <a:r>
              <a:rPr lang="en-US" sz="2400">
                <a:solidFill>
                  <a:srgbClr val="0D0D0D"/>
                </a:solidFill>
              </a:rPr>
              <a:t>given </a:t>
            </a:r>
            <a:r>
              <a:rPr lang="en-US" sz="2400" u="sng">
                <a:solidFill>
                  <a:srgbClr val="0D0D0D"/>
                </a:solidFill>
              </a:rPr>
              <a:t>before</a:t>
            </a:r>
            <a:r>
              <a:rPr lang="en-US" sz="2400">
                <a:solidFill>
                  <a:srgbClr val="0D0D0D"/>
                </a:solidFill>
              </a:rPr>
              <a:t> the main treatment, typically to shrink a tumor before surgery, involving various therapies depending on the cancer type and treatment plan.</a:t>
            </a:r>
            <a:r>
              <a:rPr lang="en-US" sz="2400"/>
              <a:t> </a:t>
            </a:r>
            <a:endParaRPr sz="2400"/>
          </a:p>
          <a:p>
            <a:pPr marL="0" lvl="0" indent="0" algn="l" rtl="0">
              <a:spcBef>
                <a:spcPts val="360"/>
              </a:spcBef>
              <a:spcAft>
                <a:spcPts val="0"/>
              </a:spcAft>
              <a:buNone/>
            </a:pPr>
            <a:endParaRPr sz="2400"/>
          </a:p>
          <a:p>
            <a:pPr marL="0" lvl="0" indent="0" algn="l" rtl="0">
              <a:spcBef>
                <a:spcPts val="360"/>
              </a:spcBef>
              <a:spcAft>
                <a:spcPts val="0"/>
              </a:spcAft>
              <a:buNone/>
            </a:pPr>
            <a:r>
              <a:rPr lang="en-US" sz="2400" b="1"/>
              <a:t>Adjuvant:</a:t>
            </a:r>
            <a:r>
              <a:rPr lang="en-US" sz="2400"/>
              <a:t> This treatment </a:t>
            </a:r>
            <a:r>
              <a:rPr lang="en-US" sz="2400">
                <a:solidFill>
                  <a:srgbClr val="0D0D0D"/>
                </a:solidFill>
              </a:rPr>
              <a:t>is additional therapy given </a:t>
            </a:r>
            <a:r>
              <a:rPr lang="en-US" sz="2400" u="sng">
                <a:solidFill>
                  <a:srgbClr val="0D0D0D"/>
                </a:solidFill>
              </a:rPr>
              <a:t>after</a:t>
            </a:r>
            <a:r>
              <a:rPr lang="en-US" sz="2400">
                <a:solidFill>
                  <a:srgbClr val="0D0D0D"/>
                </a:solidFill>
              </a:rPr>
              <a:t> the primary treatment, usually surgery, to lower the risk of cancer returning.</a:t>
            </a:r>
            <a:endParaRPr sz="240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Google Shape;571;p35"/>
          <p:cNvSpPr txBox="1">
            <a:spLocks noGrp="1"/>
          </p:cNvSpPr>
          <p:nvPr>
            <p:ph type="title"/>
          </p:nvPr>
        </p:nvSpPr>
        <p:spPr>
          <a:xfrm>
            <a:off x="457200" y="304800"/>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r>
              <a:rPr lang="en-US" sz="3600"/>
              <a:t>Radiation </a:t>
            </a:r>
            <a:endParaRPr/>
          </a:p>
        </p:txBody>
      </p:sp>
      <p:sp>
        <p:nvSpPr>
          <p:cNvPr id="572" name="Google Shape;572;p35"/>
          <p:cNvSpPr txBox="1">
            <a:spLocks noGrp="1"/>
          </p:cNvSpPr>
          <p:nvPr>
            <p:ph type="body" idx="1"/>
          </p:nvPr>
        </p:nvSpPr>
        <p:spPr>
          <a:xfrm>
            <a:off x="407375" y="1600201"/>
            <a:ext cx="8229600" cy="3810000"/>
          </a:xfrm>
          <a:prstGeom prst="rect">
            <a:avLst/>
          </a:prstGeom>
          <a:noFill/>
          <a:ln>
            <a:noFill/>
          </a:ln>
        </p:spPr>
        <p:txBody>
          <a:bodyPr spcFirstLastPara="1" wrap="square" lIns="91425" tIns="45700" rIns="91425" bIns="45700" anchor="t" anchorCtr="0">
            <a:normAutofit/>
          </a:bodyPr>
          <a:lstStyle/>
          <a:p>
            <a:pPr marL="457200" lvl="0" indent="0" algn="l" rtl="0">
              <a:lnSpc>
                <a:spcPct val="100000"/>
              </a:lnSpc>
              <a:spcBef>
                <a:spcPts val="640"/>
              </a:spcBef>
              <a:spcAft>
                <a:spcPts val="0"/>
              </a:spcAft>
              <a:buNone/>
            </a:pPr>
            <a:endParaRPr/>
          </a:p>
          <a:p>
            <a:pPr marL="914400" lvl="0" indent="0" algn="l" rtl="0">
              <a:lnSpc>
                <a:spcPct val="100000"/>
              </a:lnSpc>
              <a:spcBef>
                <a:spcPts val="640"/>
              </a:spcBef>
              <a:spcAft>
                <a:spcPts val="0"/>
              </a:spcAft>
              <a:buNone/>
            </a:pPr>
            <a:r>
              <a:rPr lang="en-US"/>
              <a:t>	</a:t>
            </a:r>
            <a:endParaRPr/>
          </a:p>
          <a:p>
            <a:pPr marL="0" lvl="0" indent="0" algn="l" rtl="0">
              <a:lnSpc>
                <a:spcPct val="100000"/>
              </a:lnSpc>
              <a:spcBef>
                <a:spcPts val="640"/>
              </a:spcBef>
              <a:spcAft>
                <a:spcPts val="0"/>
              </a:spcAft>
              <a:buClr>
                <a:srgbClr val="3F3F3F"/>
              </a:buClr>
              <a:buSzPts val="3200"/>
              <a:buFont typeface="Arial"/>
              <a:buNone/>
            </a:pPr>
            <a:endParaRPr/>
          </a:p>
        </p:txBody>
      </p:sp>
      <p:sp>
        <p:nvSpPr>
          <p:cNvPr id="573" name="Google Shape;573;p35"/>
          <p:cNvSpPr txBox="1"/>
          <p:nvPr/>
        </p:nvSpPr>
        <p:spPr>
          <a:xfrm>
            <a:off x="4684725" y="5327500"/>
            <a:ext cx="45735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000" i="1" u="none" strike="noStrike" cap="none">
                <a:solidFill>
                  <a:schemeClr val="lt2"/>
                </a:solidFill>
              </a:rPr>
              <a:t>Source: National Cancer Institute</a:t>
            </a:r>
            <a:r>
              <a:rPr lang="en-US" sz="1000" i="1">
                <a:solidFill>
                  <a:schemeClr val="lt2"/>
                </a:solidFill>
              </a:rPr>
              <a:t> </a:t>
            </a:r>
            <a:r>
              <a:rPr lang="en-US" sz="1000" i="1">
                <a:solidFill>
                  <a:schemeClr val="lt2"/>
                </a:solidFill>
                <a:highlight>
                  <a:srgbClr val="FFFFFF"/>
                </a:highlight>
                <a:latin typeface="Roboto"/>
                <a:ea typeface="Roboto"/>
                <a:cs typeface="Roboto"/>
                <a:sym typeface="Roboto"/>
              </a:rPr>
              <a:t>Radiation Therapy to Treat Cancer, 2019</a:t>
            </a:r>
            <a:endParaRPr sz="1000" i="1">
              <a:solidFill>
                <a:schemeClr val="lt2"/>
              </a:solidFill>
              <a:highlight>
                <a:srgbClr val="FFFFFF"/>
              </a:highlight>
              <a:latin typeface="Roboto"/>
              <a:ea typeface="Roboto"/>
              <a:cs typeface="Roboto"/>
              <a:sym typeface="Roboto"/>
            </a:endParaRPr>
          </a:p>
          <a:p>
            <a:pPr marL="0" marR="0" lvl="0" indent="0" algn="l" rtl="0">
              <a:lnSpc>
                <a:spcPct val="100000"/>
              </a:lnSpc>
              <a:spcBef>
                <a:spcPts val="0"/>
              </a:spcBef>
              <a:spcAft>
                <a:spcPts val="0"/>
              </a:spcAft>
              <a:buClr>
                <a:srgbClr val="000000"/>
              </a:buClr>
              <a:buSzPts val="1200"/>
              <a:buFont typeface="Arial"/>
              <a:buNone/>
            </a:pPr>
            <a:endParaRPr sz="1000" i="1">
              <a:solidFill>
                <a:schemeClr val="lt2"/>
              </a:solidFill>
            </a:endParaRPr>
          </a:p>
        </p:txBody>
      </p:sp>
      <p:pic>
        <p:nvPicPr>
          <p:cNvPr id="574" name="Google Shape;574;p35"/>
          <p:cNvPicPr preferRelativeResize="0"/>
          <p:nvPr/>
        </p:nvPicPr>
        <p:blipFill>
          <a:blip r:embed="rId3">
            <a:alphaModFix/>
          </a:blip>
          <a:stretch>
            <a:fillRect/>
          </a:stretch>
        </p:blipFill>
        <p:spPr>
          <a:xfrm>
            <a:off x="4684733" y="1657738"/>
            <a:ext cx="4302225" cy="3694926"/>
          </a:xfrm>
          <a:prstGeom prst="rect">
            <a:avLst/>
          </a:prstGeom>
          <a:noFill/>
          <a:ln>
            <a:noFill/>
          </a:ln>
        </p:spPr>
      </p:pic>
      <p:pic>
        <p:nvPicPr>
          <p:cNvPr id="575" name="Google Shape;575;p35"/>
          <p:cNvPicPr preferRelativeResize="0"/>
          <p:nvPr/>
        </p:nvPicPr>
        <p:blipFill>
          <a:blip r:embed="rId4">
            <a:alphaModFix/>
          </a:blip>
          <a:stretch>
            <a:fillRect/>
          </a:stretch>
        </p:blipFill>
        <p:spPr>
          <a:xfrm>
            <a:off x="681233" y="1657737"/>
            <a:ext cx="3610667" cy="369492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Google Shape;581;p36"/>
          <p:cNvSpPr txBox="1">
            <a:spLocks noGrp="1"/>
          </p:cNvSpPr>
          <p:nvPr>
            <p:ph type="title"/>
          </p:nvPr>
        </p:nvSpPr>
        <p:spPr>
          <a:xfrm>
            <a:off x="457200" y="0"/>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r>
              <a:rPr lang="en-US" sz="3600"/>
              <a:t>Chemotherapy </a:t>
            </a:r>
            <a:endParaRPr/>
          </a:p>
        </p:txBody>
      </p:sp>
      <p:sp>
        <p:nvSpPr>
          <p:cNvPr id="582" name="Google Shape;582;p36"/>
          <p:cNvSpPr txBox="1"/>
          <p:nvPr/>
        </p:nvSpPr>
        <p:spPr>
          <a:xfrm>
            <a:off x="4737725" y="5285175"/>
            <a:ext cx="52275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000" i="1" u="none" strike="noStrike" cap="none">
                <a:solidFill>
                  <a:schemeClr val="lt2"/>
                </a:solidFill>
              </a:rPr>
              <a:t>Source:</a:t>
            </a:r>
            <a:r>
              <a:rPr lang="en-US" sz="1000" i="1">
                <a:solidFill>
                  <a:schemeClr val="lt2"/>
                </a:solidFill>
              </a:rPr>
              <a:t> National Cancer Institute Chemotherapy to Treat Cancer, 2022</a:t>
            </a:r>
            <a:endParaRPr sz="1100" i="1">
              <a:solidFill>
                <a:schemeClr val="lt2"/>
              </a:solidFill>
            </a:endParaRPr>
          </a:p>
        </p:txBody>
      </p:sp>
      <p:sp>
        <p:nvSpPr>
          <p:cNvPr id="583" name="Google Shape;583;p36"/>
          <p:cNvSpPr txBox="1"/>
          <p:nvPr/>
        </p:nvSpPr>
        <p:spPr>
          <a:xfrm>
            <a:off x="457200" y="1143000"/>
            <a:ext cx="3718200" cy="4079100"/>
          </a:xfrm>
          <a:prstGeom prst="rect">
            <a:avLst/>
          </a:prstGeom>
          <a:noFill/>
          <a:ln>
            <a:noFill/>
          </a:ln>
        </p:spPr>
        <p:txBody>
          <a:bodyPr spcFirstLastPara="1" wrap="square" lIns="91425" tIns="91425" rIns="91425" bIns="91425" anchor="t" anchorCtr="0">
            <a:spAutoFit/>
          </a:bodyPr>
          <a:lstStyle/>
          <a:p>
            <a:pPr marL="457200" lvl="0" indent="-374650" algn="l" rtl="0">
              <a:spcBef>
                <a:spcPts val="0"/>
              </a:spcBef>
              <a:spcAft>
                <a:spcPts val="0"/>
              </a:spcAft>
              <a:buClr>
                <a:srgbClr val="1B1B1B"/>
              </a:buClr>
              <a:buSzPts val="2300"/>
              <a:buFont typeface="Roboto"/>
              <a:buChar char="●"/>
            </a:pPr>
            <a:r>
              <a:rPr lang="en-US" sz="2300">
                <a:solidFill>
                  <a:srgbClr val="1B1B1B"/>
                </a:solidFill>
                <a:highlight>
                  <a:srgbClr val="FFFFFF"/>
                </a:highlight>
                <a:latin typeface="Roboto"/>
                <a:ea typeface="Roboto"/>
                <a:cs typeface="Roboto"/>
                <a:sym typeface="Roboto"/>
              </a:rPr>
              <a:t>Works by stopping or slowing the growth of cancer cells</a:t>
            </a:r>
            <a:endParaRPr sz="2300">
              <a:solidFill>
                <a:srgbClr val="1B1B1B"/>
              </a:solidFill>
              <a:highlight>
                <a:srgbClr val="FFFFFF"/>
              </a:highlight>
              <a:latin typeface="Roboto"/>
              <a:ea typeface="Roboto"/>
              <a:cs typeface="Roboto"/>
              <a:sym typeface="Roboto"/>
            </a:endParaRPr>
          </a:p>
          <a:p>
            <a:pPr marL="457200" lvl="0" indent="-374650" algn="l" rtl="0">
              <a:spcBef>
                <a:spcPts val="0"/>
              </a:spcBef>
              <a:spcAft>
                <a:spcPts val="0"/>
              </a:spcAft>
              <a:buClr>
                <a:srgbClr val="1B1B1B"/>
              </a:buClr>
              <a:buSzPts val="2300"/>
              <a:buFont typeface="Roboto"/>
              <a:buChar char="●"/>
            </a:pPr>
            <a:r>
              <a:rPr lang="en-US" sz="2300">
                <a:solidFill>
                  <a:srgbClr val="1B1B1B"/>
                </a:solidFill>
                <a:highlight>
                  <a:srgbClr val="FFFFFF"/>
                </a:highlight>
                <a:latin typeface="Roboto"/>
                <a:ea typeface="Roboto"/>
                <a:cs typeface="Roboto"/>
                <a:sym typeface="Roboto"/>
              </a:rPr>
              <a:t>Can be used to cure cancer, lessen the chance it will return, or stop or slow its growth</a:t>
            </a:r>
            <a:endParaRPr sz="2300">
              <a:solidFill>
                <a:srgbClr val="1B1B1B"/>
              </a:solidFill>
              <a:highlight>
                <a:srgbClr val="FFFFFF"/>
              </a:highlight>
              <a:latin typeface="Roboto"/>
              <a:ea typeface="Roboto"/>
              <a:cs typeface="Roboto"/>
              <a:sym typeface="Roboto"/>
            </a:endParaRPr>
          </a:p>
          <a:p>
            <a:pPr marL="457200" lvl="0" indent="-374650" algn="l" rtl="0">
              <a:spcBef>
                <a:spcPts val="0"/>
              </a:spcBef>
              <a:spcAft>
                <a:spcPts val="0"/>
              </a:spcAft>
              <a:buClr>
                <a:srgbClr val="1B1B1B"/>
              </a:buClr>
              <a:buSzPts val="2300"/>
              <a:buFont typeface="Roboto"/>
              <a:buChar char="●"/>
            </a:pPr>
            <a:r>
              <a:rPr lang="en-US" sz="2300">
                <a:solidFill>
                  <a:srgbClr val="1B1B1B"/>
                </a:solidFill>
                <a:highlight>
                  <a:srgbClr val="FFFFFF"/>
                </a:highlight>
                <a:latin typeface="Roboto"/>
                <a:ea typeface="Roboto"/>
                <a:cs typeface="Roboto"/>
                <a:sym typeface="Roboto"/>
              </a:rPr>
              <a:t>Can be used to shrink tumors that are causing pain and other problems</a:t>
            </a:r>
            <a:endParaRPr sz="2300">
              <a:solidFill>
                <a:srgbClr val="1B1B1B"/>
              </a:solidFill>
              <a:highlight>
                <a:srgbClr val="FFFFFF"/>
              </a:highlight>
              <a:latin typeface="Roboto"/>
              <a:ea typeface="Roboto"/>
              <a:cs typeface="Roboto"/>
              <a:sym typeface="Roboto"/>
            </a:endParaRPr>
          </a:p>
        </p:txBody>
      </p:sp>
      <p:pic>
        <p:nvPicPr>
          <p:cNvPr id="584" name="Google Shape;584;p36"/>
          <p:cNvPicPr preferRelativeResize="0"/>
          <p:nvPr/>
        </p:nvPicPr>
        <p:blipFill>
          <a:blip r:embed="rId3">
            <a:alphaModFix/>
          </a:blip>
          <a:stretch>
            <a:fillRect/>
          </a:stretch>
        </p:blipFill>
        <p:spPr>
          <a:xfrm>
            <a:off x="4306125" y="1143000"/>
            <a:ext cx="4585326" cy="3888723"/>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Google Shape;590;p38"/>
          <p:cNvSpPr txBox="1">
            <a:spLocks noGrp="1"/>
          </p:cNvSpPr>
          <p:nvPr>
            <p:ph type="title"/>
          </p:nvPr>
        </p:nvSpPr>
        <p:spPr>
          <a:xfrm>
            <a:off x="457200" y="304800"/>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r>
              <a:rPr lang="en-US" sz="3600"/>
              <a:t>Targeted Therapy</a:t>
            </a:r>
            <a:endParaRPr/>
          </a:p>
        </p:txBody>
      </p:sp>
      <p:sp>
        <p:nvSpPr>
          <p:cNvPr id="591" name="Google Shape;591;p38"/>
          <p:cNvSpPr txBox="1">
            <a:spLocks noGrp="1"/>
          </p:cNvSpPr>
          <p:nvPr>
            <p:ph type="body" idx="1"/>
          </p:nvPr>
        </p:nvSpPr>
        <p:spPr>
          <a:xfrm>
            <a:off x="457200" y="1461701"/>
            <a:ext cx="8229600" cy="38100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rgbClr val="3F3F3F"/>
              </a:buClr>
              <a:buSzPts val="2800"/>
              <a:buFont typeface="Arial"/>
              <a:buChar char="•"/>
            </a:pPr>
            <a:r>
              <a:rPr lang="en-US" sz="2800"/>
              <a:t>“Molecularly targeted drugs” or “precision medicines”</a:t>
            </a:r>
            <a:endParaRPr/>
          </a:p>
          <a:p>
            <a:pPr marL="342900" lvl="0" indent="-342900" algn="l" rtl="0">
              <a:lnSpc>
                <a:spcPct val="100000"/>
              </a:lnSpc>
              <a:spcBef>
                <a:spcPts val="1200"/>
              </a:spcBef>
              <a:spcAft>
                <a:spcPts val="0"/>
              </a:spcAft>
              <a:buClr>
                <a:srgbClr val="3F3F3F"/>
              </a:buClr>
              <a:buSzPts val="2800"/>
              <a:buFont typeface="Arial"/>
              <a:buChar char="•"/>
            </a:pPr>
            <a:r>
              <a:rPr lang="en-US" sz="2800"/>
              <a:t>Tumor tissue is tested </a:t>
            </a:r>
            <a:endParaRPr/>
          </a:p>
          <a:p>
            <a:pPr marL="342900" lvl="0" indent="-342900" algn="l" rtl="0">
              <a:lnSpc>
                <a:spcPct val="100000"/>
              </a:lnSpc>
              <a:spcBef>
                <a:spcPts val="1200"/>
              </a:spcBef>
              <a:spcAft>
                <a:spcPts val="0"/>
              </a:spcAft>
              <a:buClr>
                <a:srgbClr val="3F3F3F"/>
              </a:buClr>
              <a:buSzPts val="2800"/>
              <a:buFont typeface="Arial"/>
              <a:buChar char="•"/>
            </a:pPr>
            <a:r>
              <a:rPr lang="en-US" sz="2800"/>
              <a:t>Different from standard chemotherapy</a:t>
            </a:r>
            <a:endParaRPr/>
          </a:p>
          <a:p>
            <a:pPr marL="342900" lvl="0" indent="-342900" algn="l" rtl="0">
              <a:lnSpc>
                <a:spcPct val="100000"/>
              </a:lnSpc>
              <a:spcBef>
                <a:spcPts val="1200"/>
              </a:spcBef>
              <a:spcAft>
                <a:spcPts val="0"/>
              </a:spcAft>
              <a:buClr>
                <a:srgbClr val="3F3F3F"/>
              </a:buClr>
              <a:buSzPts val="2800"/>
              <a:buFont typeface="Arial"/>
              <a:buChar char="•"/>
            </a:pPr>
            <a:r>
              <a:rPr lang="en-US" sz="2800"/>
              <a:t>Some types of targeted therapies:</a:t>
            </a:r>
            <a:endParaRPr/>
          </a:p>
          <a:p>
            <a:pPr marL="457200" lvl="1" indent="0" algn="l" rtl="0">
              <a:lnSpc>
                <a:spcPct val="100000"/>
              </a:lnSpc>
              <a:spcBef>
                <a:spcPts val="1200"/>
              </a:spcBef>
              <a:spcAft>
                <a:spcPts val="0"/>
              </a:spcAft>
              <a:buClr>
                <a:srgbClr val="3F3F3F"/>
              </a:buClr>
              <a:buSzPts val="2800"/>
              <a:buFont typeface="Arial"/>
              <a:buNone/>
            </a:pPr>
            <a:r>
              <a:rPr lang="en-US"/>
              <a:t>- angiogenesis inhibitors,  immunotherapies, monoclonal antibodies</a:t>
            </a:r>
            <a:endParaRPr/>
          </a:p>
        </p:txBody>
      </p:sp>
      <p:sp>
        <p:nvSpPr>
          <p:cNvPr id="592" name="Google Shape;592;p38"/>
          <p:cNvSpPr txBox="1"/>
          <p:nvPr/>
        </p:nvSpPr>
        <p:spPr>
          <a:xfrm>
            <a:off x="4965200" y="5271700"/>
            <a:ext cx="44445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000" b="0" i="1" u="none" strike="noStrike" cap="none">
                <a:solidFill>
                  <a:schemeClr val="lt2"/>
                </a:solidFill>
                <a:latin typeface="Arial"/>
                <a:ea typeface="Arial"/>
                <a:cs typeface="Arial"/>
                <a:sym typeface="Arial"/>
              </a:rPr>
              <a:t>Source: National</a:t>
            </a:r>
            <a:r>
              <a:rPr lang="en-US" sz="1000" i="1">
                <a:solidFill>
                  <a:schemeClr val="lt2"/>
                </a:solidFill>
              </a:rPr>
              <a:t> </a:t>
            </a:r>
            <a:r>
              <a:rPr lang="en-US" sz="1000" b="0" i="1" u="none" strike="noStrike" cap="none">
                <a:solidFill>
                  <a:schemeClr val="lt2"/>
                </a:solidFill>
                <a:latin typeface="Arial"/>
                <a:ea typeface="Arial"/>
                <a:cs typeface="Arial"/>
                <a:sym typeface="Arial"/>
              </a:rPr>
              <a:t>Cancer Institute Targeted Cancer Therapies, 20</a:t>
            </a:r>
            <a:r>
              <a:rPr lang="en-US" sz="1000" i="1">
                <a:solidFill>
                  <a:schemeClr val="lt2"/>
                </a:solidFill>
              </a:rPr>
              <a:t>22</a:t>
            </a:r>
            <a:endParaRPr sz="1200" b="0" i="0" u="none" strike="noStrike" cap="none">
              <a:solidFill>
                <a:srgbClr val="000000"/>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sp>
        <p:nvSpPr>
          <p:cNvPr id="598" name="Google Shape;598;p60"/>
          <p:cNvSpPr txBox="1">
            <a:spLocks noGrp="1"/>
          </p:cNvSpPr>
          <p:nvPr>
            <p:ph type="title"/>
          </p:nvPr>
        </p:nvSpPr>
        <p:spPr>
          <a:xfrm>
            <a:off x="457200" y="304800"/>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r>
              <a:rPr lang="en-US"/>
              <a:t>Immunotherapy </a:t>
            </a:r>
            <a:endParaRPr/>
          </a:p>
        </p:txBody>
      </p:sp>
      <p:sp>
        <p:nvSpPr>
          <p:cNvPr id="599" name="Google Shape;599;p60"/>
          <p:cNvSpPr txBox="1">
            <a:spLocks noGrp="1"/>
          </p:cNvSpPr>
          <p:nvPr>
            <p:ph type="body" idx="1"/>
          </p:nvPr>
        </p:nvSpPr>
        <p:spPr>
          <a:xfrm>
            <a:off x="457200" y="1600200"/>
            <a:ext cx="8616300" cy="3810000"/>
          </a:xfrm>
          <a:prstGeom prst="rect">
            <a:avLst/>
          </a:prstGeom>
          <a:noFill/>
          <a:ln>
            <a:noFill/>
          </a:ln>
        </p:spPr>
        <p:txBody>
          <a:bodyPr spcFirstLastPara="1" wrap="square" lIns="91425" tIns="45700" rIns="91425" bIns="45700" anchor="t" anchorCtr="0">
            <a:noAutofit/>
          </a:bodyPr>
          <a:lstStyle/>
          <a:p>
            <a:pPr marL="457200" lvl="0" indent="-400050" algn="l" rtl="0">
              <a:lnSpc>
                <a:spcPct val="115000"/>
              </a:lnSpc>
              <a:spcBef>
                <a:spcPts val="1500"/>
              </a:spcBef>
              <a:spcAft>
                <a:spcPts val="0"/>
              </a:spcAft>
              <a:buClr>
                <a:srgbClr val="0D0D0D"/>
              </a:buClr>
              <a:buSzPts val="2700"/>
              <a:buChar char="•"/>
            </a:pPr>
            <a:r>
              <a:rPr lang="en-US" sz="2700">
                <a:solidFill>
                  <a:srgbClr val="0D0D0D"/>
                </a:solidFill>
                <a:highlight>
                  <a:srgbClr val="FFFFFF"/>
                </a:highlight>
              </a:rPr>
              <a:t>Helps immune system fight cancer</a:t>
            </a:r>
            <a:endParaRPr sz="2700">
              <a:solidFill>
                <a:srgbClr val="0D0D0D"/>
              </a:solidFill>
              <a:highlight>
                <a:srgbClr val="FFFFFF"/>
              </a:highlight>
            </a:endParaRPr>
          </a:p>
          <a:p>
            <a:pPr marL="457200" lvl="0" indent="-400050" algn="l" rtl="0">
              <a:lnSpc>
                <a:spcPct val="115000"/>
              </a:lnSpc>
              <a:spcBef>
                <a:spcPts val="0"/>
              </a:spcBef>
              <a:spcAft>
                <a:spcPts val="0"/>
              </a:spcAft>
              <a:buClr>
                <a:srgbClr val="0D0D0D"/>
              </a:buClr>
              <a:buSzPts val="2700"/>
              <a:buChar char="•"/>
            </a:pPr>
            <a:r>
              <a:rPr lang="en-US" sz="2700">
                <a:solidFill>
                  <a:srgbClr val="0D0D0D"/>
                </a:solidFill>
                <a:highlight>
                  <a:srgbClr val="FFFFFF"/>
                </a:highlight>
              </a:rPr>
              <a:t>Stimulates immune system to work harder and smarter to attack cancer</a:t>
            </a:r>
            <a:endParaRPr sz="2700">
              <a:solidFill>
                <a:srgbClr val="0D0D0D"/>
              </a:solidFill>
              <a:highlight>
                <a:srgbClr val="FFFFFF"/>
              </a:highlight>
            </a:endParaRPr>
          </a:p>
          <a:p>
            <a:pPr marL="457200" lvl="0" indent="-400050" algn="l" rtl="0">
              <a:lnSpc>
                <a:spcPct val="115000"/>
              </a:lnSpc>
              <a:spcBef>
                <a:spcPts val="0"/>
              </a:spcBef>
              <a:spcAft>
                <a:spcPts val="0"/>
              </a:spcAft>
              <a:buClr>
                <a:srgbClr val="0D0D0D"/>
              </a:buClr>
              <a:buSzPts val="2700"/>
              <a:buChar char="•"/>
            </a:pPr>
            <a:r>
              <a:rPr lang="en-US" sz="2700">
                <a:solidFill>
                  <a:srgbClr val="0D0D0D"/>
                </a:solidFill>
                <a:highlight>
                  <a:srgbClr val="FFFFFF"/>
                </a:highlight>
              </a:rPr>
              <a:t>Provides immune system with components, such as man-made immune system proteins</a:t>
            </a:r>
            <a:endParaRPr sz="2700">
              <a:solidFill>
                <a:srgbClr val="0D0D0D"/>
              </a:solidFill>
              <a:highlight>
                <a:srgbClr val="FFFFFF"/>
              </a:highlight>
            </a:endParaRPr>
          </a:p>
          <a:p>
            <a:pPr marL="457200" lvl="0" indent="-400050" algn="l" rtl="0">
              <a:lnSpc>
                <a:spcPct val="115000"/>
              </a:lnSpc>
              <a:spcBef>
                <a:spcPts val="0"/>
              </a:spcBef>
              <a:spcAft>
                <a:spcPts val="0"/>
              </a:spcAft>
              <a:buClr>
                <a:srgbClr val="0D0D0D"/>
              </a:buClr>
              <a:buSzPts val="2700"/>
              <a:buChar char="•"/>
            </a:pPr>
            <a:r>
              <a:rPr lang="en-US" sz="2700">
                <a:solidFill>
                  <a:srgbClr val="0D0D0D"/>
                </a:solidFill>
                <a:highlight>
                  <a:srgbClr val="FFFFFF"/>
                </a:highlight>
              </a:rPr>
              <a:t>Effective for certain types of cancer and can be used alone or in combination with other cancer treatments</a:t>
            </a:r>
            <a:endParaRPr sz="2700">
              <a:solidFill>
                <a:srgbClr val="0D0D0D"/>
              </a:solidFill>
              <a:highlight>
                <a:srgbClr val="FFFFFF"/>
              </a:highlight>
            </a:endParaRPr>
          </a:p>
        </p:txBody>
      </p:sp>
      <p:sp>
        <p:nvSpPr>
          <p:cNvPr id="600" name="Google Shape;600;p60"/>
          <p:cNvSpPr txBox="1"/>
          <p:nvPr/>
        </p:nvSpPr>
        <p:spPr>
          <a:xfrm>
            <a:off x="6539450" y="5318425"/>
            <a:ext cx="43542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000" b="0" i="1" u="none" strike="noStrike" cap="none">
                <a:solidFill>
                  <a:schemeClr val="lt2"/>
                </a:solidFill>
                <a:latin typeface="Arial"/>
                <a:ea typeface="Arial"/>
                <a:cs typeface="Arial"/>
                <a:sym typeface="Arial"/>
              </a:rPr>
              <a:t>Source: National</a:t>
            </a:r>
            <a:r>
              <a:rPr lang="en-US" sz="1000" i="1">
                <a:solidFill>
                  <a:schemeClr val="lt2"/>
                </a:solidFill>
              </a:rPr>
              <a:t> </a:t>
            </a:r>
            <a:r>
              <a:rPr lang="en-US" sz="1000" b="0" i="1" u="none" strike="noStrike" cap="none">
                <a:solidFill>
                  <a:schemeClr val="lt2"/>
                </a:solidFill>
                <a:latin typeface="Arial"/>
                <a:ea typeface="Arial"/>
                <a:cs typeface="Arial"/>
                <a:sym typeface="Arial"/>
              </a:rPr>
              <a:t>Cancer Institute</a:t>
            </a:r>
            <a:r>
              <a:rPr lang="en-US" sz="1000" i="1">
                <a:solidFill>
                  <a:schemeClr val="lt2"/>
                </a:solidFill>
              </a:rPr>
              <a:t>, </a:t>
            </a:r>
            <a:r>
              <a:rPr lang="en-US" sz="1000" b="0" i="1" u="none" strike="noStrike" cap="none">
                <a:solidFill>
                  <a:schemeClr val="lt2"/>
                </a:solidFill>
                <a:latin typeface="Arial"/>
                <a:ea typeface="Arial"/>
                <a:cs typeface="Arial"/>
                <a:sym typeface="Arial"/>
              </a:rPr>
              <a:t>2</a:t>
            </a:r>
            <a:r>
              <a:rPr lang="en-US" sz="1000" i="1">
                <a:solidFill>
                  <a:schemeClr val="lt2"/>
                </a:solidFill>
              </a:rPr>
              <a:t>019</a:t>
            </a:r>
            <a:endParaRPr sz="1200" b="0" i="0" u="none" strike="noStrike" cap="none">
              <a:solidFill>
                <a:srgbClr val="000000"/>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p39"/>
          <p:cNvSpPr txBox="1">
            <a:spLocks noGrp="1"/>
          </p:cNvSpPr>
          <p:nvPr>
            <p:ph type="title"/>
          </p:nvPr>
        </p:nvSpPr>
        <p:spPr>
          <a:xfrm>
            <a:off x="457200" y="304800"/>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r>
              <a:rPr lang="en-US" sz="3600"/>
              <a:t>Hormone Therapy</a:t>
            </a:r>
            <a:endParaRPr/>
          </a:p>
        </p:txBody>
      </p:sp>
      <p:sp>
        <p:nvSpPr>
          <p:cNvPr id="607" name="Google Shape;607;p39"/>
          <p:cNvSpPr txBox="1">
            <a:spLocks noGrp="1"/>
          </p:cNvSpPr>
          <p:nvPr>
            <p:ph type="body" idx="1"/>
          </p:nvPr>
        </p:nvSpPr>
        <p:spPr>
          <a:xfrm>
            <a:off x="457200" y="1350666"/>
            <a:ext cx="8229600" cy="38100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00000"/>
              </a:lnSpc>
              <a:spcBef>
                <a:spcPts val="0"/>
              </a:spcBef>
              <a:spcAft>
                <a:spcPts val="0"/>
              </a:spcAft>
              <a:buClr>
                <a:srgbClr val="3F3F3F"/>
              </a:buClr>
              <a:buSzPts val="3000"/>
              <a:buFont typeface="Arial"/>
              <a:buNone/>
            </a:pPr>
            <a:r>
              <a:rPr lang="en-US" sz="3000"/>
              <a:t>Drugs given to block the body’s natural hormones to slow or stop the growth of cancer </a:t>
            </a:r>
            <a:endParaRPr/>
          </a:p>
          <a:p>
            <a:pPr marL="0" lvl="0" indent="0" algn="l" rtl="0">
              <a:lnSpc>
                <a:spcPct val="100000"/>
              </a:lnSpc>
              <a:spcBef>
                <a:spcPts val="1200"/>
              </a:spcBef>
              <a:spcAft>
                <a:spcPts val="0"/>
              </a:spcAft>
              <a:buClr>
                <a:srgbClr val="3F3F3F"/>
              </a:buClr>
              <a:buSzPts val="3000"/>
              <a:buFont typeface="Arial"/>
              <a:buNone/>
            </a:pPr>
            <a:endParaRPr sz="3000"/>
          </a:p>
          <a:p>
            <a:pPr marL="0" lvl="0" indent="0" algn="l" rtl="0">
              <a:lnSpc>
                <a:spcPct val="100000"/>
              </a:lnSpc>
              <a:spcBef>
                <a:spcPts val="1200"/>
              </a:spcBef>
              <a:spcAft>
                <a:spcPts val="0"/>
              </a:spcAft>
              <a:buClr>
                <a:srgbClr val="3F3F3F"/>
              </a:buClr>
              <a:buSzPts val="3000"/>
              <a:buFont typeface="Arial"/>
              <a:buNone/>
            </a:pPr>
            <a:endParaRPr sz="3000"/>
          </a:p>
          <a:p>
            <a:pPr marL="0" lvl="0" indent="0" algn="l" rtl="0">
              <a:lnSpc>
                <a:spcPct val="100000"/>
              </a:lnSpc>
              <a:spcBef>
                <a:spcPts val="1200"/>
              </a:spcBef>
              <a:spcAft>
                <a:spcPts val="0"/>
              </a:spcAft>
              <a:buClr>
                <a:srgbClr val="3F3F3F"/>
              </a:buClr>
              <a:buSzPts val="3000"/>
              <a:buFont typeface="Arial"/>
              <a:buNone/>
            </a:pPr>
            <a:endParaRPr sz="3000"/>
          </a:p>
          <a:p>
            <a:pPr marL="0" lvl="0" indent="0" algn="l" rtl="0">
              <a:lnSpc>
                <a:spcPct val="100000"/>
              </a:lnSpc>
              <a:spcBef>
                <a:spcPts val="1200"/>
              </a:spcBef>
              <a:spcAft>
                <a:spcPts val="0"/>
              </a:spcAft>
              <a:buClr>
                <a:srgbClr val="3F3F3F"/>
              </a:buClr>
              <a:buSzPts val="3000"/>
              <a:buFont typeface="Arial"/>
              <a:buNone/>
            </a:pPr>
            <a:endParaRPr sz="3000"/>
          </a:p>
          <a:p>
            <a:pPr marL="0" lvl="0" indent="0" algn="l" rtl="0">
              <a:lnSpc>
                <a:spcPct val="100000"/>
              </a:lnSpc>
              <a:spcBef>
                <a:spcPts val="1200"/>
              </a:spcBef>
              <a:spcAft>
                <a:spcPts val="0"/>
              </a:spcAft>
              <a:buClr>
                <a:srgbClr val="3F3F3F"/>
              </a:buClr>
              <a:buSzPts val="3000"/>
              <a:buFont typeface="Arial"/>
              <a:buNone/>
            </a:pPr>
            <a:r>
              <a:rPr lang="en-US" sz="3000"/>
              <a:t>Side effects depend on the drug used</a:t>
            </a:r>
            <a:endParaRPr/>
          </a:p>
        </p:txBody>
      </p:sp>
      <p:sp>
        <p:nvSpPr>
          <p:cNvPr id="608" name="Google Shape;608;p39"/>
          <p:cNvSpPr txBox="1"/>
          <p:nvPr/>
        </p:nvSpPr>
        <p:spPr>
          <a:xfrm>
            <a:off x="4747325" y="5279150"/>
            <a:ext cx="47841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000" b="0" i="1" u="none" strike="noStrike" cap="none">
                <a:solidFill>
                  <a:schemeClr val="lt2"/>
                </a:solidFill>
                <a:latin typeface="Arial"/>
                <a:ea typeface="Arial"/>
                <a:cs typeface="Arial"/>
                <a:sym typeface="Arial"/>
              </a:rPr>
              <a:t>Source: National Cancer Institute</a:t>
            </a:r>
            <a:r>
              <a:rPr lang="en-US" sz="1000" i="1">
                <a:solidFill>
                  <a:schemeClr val="lt2"/>
                </a:solidFill>
              </a:rPr>
              <a:t>, 2022; National Cancer Institute, 2021</a:t>
            </a:r>
            <a:endParaRPr sz="1200" b="0" i="0" u="none" strike="noStrike" cap="none">
              <a:solidFill>
                <a:srgbClr val="000000"/>
              </a:solidFill>
              <a:latin typeface="Arial"/>
              <a:ea typeface="Arial"/>
              <a:cs typeface="Arial"/>
              <a:sym typeface="Arial"/>
            </a:endParaRPr>
          </a:p>
        </p:txBody>
      </p:sp>
      <p:grpSp>
        <p:nvGrpSpPr>
          <p:cNvPr id="609" name="Google Shape;609;p39"/>
          <p:cNvGrpSpPr/>
          <p:nvPr/>
        </p:nvGrpSpPr>
        <p:grpSpPr>
          <a:xfrm>
            <a:off x="1371600" y="2514593"/>
            <a:ext cx="5943599" cy="1697756"/>
            <a:chOff x="0" y="533393"/>
            <a:chExt cx="5943599" cy="1697756"/>
          </a:xfrm>
        </p:grpSpPr>
        <p:sp>
          <p:nvSpPr>
            <p:cNvPr id="610" name="Google Shape;610;p39"/>
            <p:cNvSpPr/>
            <p:nvPr/>
          </p:nvSpPr>
          <p:spPr>
            <a:xfrm>
              <a:off x="0" y="533393"/>
              <a:ext cx="2829594" cy="1697756"/>
            </a:xfrm>
            <a:prstGeom prst="rect">
              <a:avLst/>
            </a:prstGeom>
            <a:solidFill>
              <a:srgbClr val="365F91"/>
            </a:solid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1" name="Google Shape;611;p39"/>
            <p:cNvSpPr txBox="1"/>
            <p:nvPr/>
          </p:nvSpPr>
          <p:spPr>
            <a:xfrm>
              <a:off x="0" y="533393"/>
              <a:ext cx="2829594" cy="1697756"/>
            </a:xfrm>
            <a:prstGeom prst="rect">
              <a:avLst/>
            </a:prstGeom>
            <a:noFill/>
            <a:ln>
              <a:noFill/>
            </a:ln>
          </p:spPr>
          <p:txBody>
            <a:bodyPr spcFirstLastPara="1" wrap="square" lIns="190500" tIns="190500" rIns="190500" bIns="190500" anchor="ctr" anchorCtr="0">
              <a:noAutofit/>
            </a:bodyPr>
            <a:lstStyle/>
            <a:p>
              <a:pPr marL="0" marR="0" lvl="0" indent="0" algn="ctr" rtl="0">
                <a:lnSpc>
                  <a:spcPct val="90000"/>
                </a:lnSpc>
                <a:spcBef>
                  <a:spcPts val="0"/>
                </a:spcBef>
                <a:spcAft>
                  <a:spcPts val="0"/>
                </a:spcAft>
                <a:buClr>
                  <a:schemeClr val="lt1"/>
                </a:buClr>
                <a:buSzPts val="5000"/>
                <a:buFont typeface="Arial"/>
                <a:buNone/>
              </a:pPr>
              <a:r>
                <a:rPr lang="en-US" sz="5000" b="0" i="0" u="none" strike="noStrike" cap="none">
                  <a:solidFill>
                    <a:schemeClr val="lt1"/>
                  </a:solidFill>
                  <a:latin typeface="Arial"/>
                  <a:ea typeface="Arial"/>
                  <a:cs typeface="Arial"/>
                  <a:sym typeface="Arial"/>
                </a:rPr>
                <a:t>Breast cancer</a:t>
              </a:r>
              <a:endParaRPr sz="1400" b="0" i="0" u="none" strike="noStrike" cap="none">
                <a:solidFill>
                  <a:srgbClr val="000000"/>
                </a:solidFill>
                <a:latin typeface="Arial"/>
                <a:ea typeface="Arial"/>
                <a:cs typeface="Arial"/>
                <a:sym typeface="Arial"/>
              </a:endParaRPr>
            </a:p>
          </p:txBody>
        </p:sp>
        <p:sp>
          <p:nvSpPr>
            <p:cNvPr id="612" name="Google Shape;612;p39"/>
            <p:cNvSpPr/>
            <p:nvPr/>
          </p:nvSpPr>
          <p:spPr>
            <a:xfrm>
              <a:off x="3114005" y="533393"/>
              <a:ext cx="2829594" cy="1697756"/>
            </a:xfrm>
            <a:prstGeom prst="rect">
              <a:avLst/>
            </a:prstGeom>
            <a:solidFill>
              <a:srgbClr val="365F91"/>
            </a:solid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3" name="Google Shape;613;p39"/>
            <p:cNvSpPr txBox="1"/>
            <p:nvPr/>
          </p:nvSpPr>
          <p:spPr>
            <a:xfrm>
              <a:off x="3114005" y="533393"/>
              <a:ext cx="2829594" cy="1697756"/>
            </a:xfrm>
            <a:prstGeom prst="rect">
              <a:avLst/>
            </a:prstGeom>
            <a:noFill/>
            <a:ln>
              <a:noFill/>
            </a:ln>
          </p:spPr>
          <p:txBody>
            <a:bodyPr spcFirstLastPara="1" wrap="square" lIns="190500" tIns="190500" rIns="190500" bIns="190500" anchor="ctr" anchorCtr="0">
              <a:noAutofit/>
            </a:bodyPr>
            <a:lstStyle/>
            <a:p>
              <a:pPr marL="0" marR="0" lvl="0" indent="0" algn="ctr" rtl="0">
                <a:lnSpc>
                  <a:spcPct val="90000"/>
                </a:lnSpc>
                <a:spcBef>
                  <a:spcPts val="0"/>
                </a:spcBef>
                <a:spcAft>
                  <a:spcPts val="0"/>
                </a:spcAft>
                <a:buClr>
                  <a:schemeClr val="lt1"/>
                </a:buClr>
                <a:buSzPts val="5000"/>
                <a:buFont typeface="Arial"/>
                <a:buNone/>
              </a:pPr>
              <a:r>
                <a:rPr lang="en-US" sz="5000" b="0" i="0" u="none" strike="noStrike" cap="none">
                  <a:solidFill>
                    <a:schemeClr val="lt1"/>
                  </a:solidFill>
                  <a:latin typeface="Arial"/>
                  <a:ea typeface="Arial"/>
                  <a:cs typeface="Arial"/>
                  <a:sym typeface="Arial"/>
                </a:rPr>
                <a:t>Prostate cancer</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5"/>
          <p:cNvSpPr txBox="1">
            <a:spLocks noGrp="1"/>
          </p:cNvSpPr>
          <p:nvPr>
            <p:ph type="title"/>
          </p:nvPr>
        </p:nvSpPr>
        <p:spPr>
          <a:xfrm>
            <a:off x="457200" y="304800"/>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r>
              <a:rPr lang="en-US" sz="3600">
                <a:solidFill>
                  <a:srgbClr val="3F3F3F"/>
                </a:solidFill>
              </a:rPr>
              <a:t>Checkpoint</a:t>
            </a:r>
            <a:endParaRPr>
              <a:solidFill>
                <a:srgbClr val="3F3F3F"/>
              </a:solidFill>
            </a:endParaRPr>
          </a:p>
        </p:txBody>
      </p:sp>
      <p:sp>
        <p:nvSpPr>
          <p:cNvPr id="78" name="Google Shape;78;p5"/>
          <p:cNvSpPr txBox="1">
            <a:spLocks noGrp="1"/>
          </p:cNvSpPr>
          <p:nvPr>
            <p:ph type="body" idx="1"/>
          </p:nvPr>
        </p:nvSpPr>
        <p:spPr>
          <a:xfrm>
            <a:off x="457200" y="1600201"/>
            <a:ext cx="8229600" cy="38100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3F3F3F"/>
              </a:buClr>
              <a:buSzPts val="3200"/>
              <a:buFont typeface="Arial"/>
              <a:buNone/>
            </a:pPr>
            <a:r>
              <a:rPr lang="en-US"/>
              <a:t>What is cancer? Choose one: </a:t>
            </a:r>
            <a:endParaRPr/>
          </a:p>
          <a:p>
            <a:pPr marL="514350" lvl="0" indent="-514350" algn="l" rtl="0">
              <a:lnSpc>
                <a:spcPct val="100000"/>
              </a:lnSpc>
              <a:spcBef>
                <a:spcPts val="1200"/>
              </a:spcBef>
              <a:spcAft>
                <a:spcPts val="0"/>
              </a:spcAft>
              <a:buClr>
                <a:srgbClr val="3F3F3F"/>
              </a:buClr>
              <a:buSzPts val="3200"/>
              <a:buFont typeface="Arial"/>
              <a:buAutoNum type="alphaLcParenR"/>
            </a:pPr>
            <a:r>
              <a:rPr lang="en-US"/>
              <a:t>Foreign cells</a:t>
            </a:r>
            <a:endParaRPr/>
          </a:p>
          <a:p>
            <a:pPr marL="514350" lvl="0" indent="-514350" algn="l" rtl="0">
              <a:lnSpc>
                <a:spcPct val="100000"/>
              </a:lnSpc>
              <a:spcBef>
                <a:spcPts val="1200"/>
              </a:spcBef>
              <a:spcAft>
                <a:spcPts val="0"/>
              </a:spcAft>
              <a:buClr>
                <a:srgbClr val="3F3F3F"/>
              </a:buClr>
              <a:buSzPts val="3200"/>
              <a:buFont typeface="Arial"/>
              <a:buAutoNum type="alphaLcParenR"/>
            </a:pPr>
            <a:r>
              <a:rPr lang="en-US"/>
              <a:t>Uncontrolled cell growth</a:t>
            </a:r>
            <a:endParaRPr/>
          </a:p>
          <a:p>
            <a:pPr marL="514350" lvl="0" indent="-514350" algn="l" rtl="0">
              <a:lnSpc>
                <a:spcPct val="100000"/>
              </a:lnSpc>
              <a:spcBef>
                <a:spcPts val="1200"/>
              </a:spcBef>
              <a:spcAft>
                <a:spcPts val="0"/>
              </a:spcAft>
              <a:buClr>
                <a:srgbClr val="3F3F3F"/>
              </a:buClr>
              <a:buSzPts val="3200"/>
              <a:buFont typeface="Arial"/>
              <a:buAutoNum type="alphaLcParenR"/>
            </a:pPr>
            <a:r>
              <a:rPr lang="en-US"/>
              <a:t>Interacting cells</a:t>
            </a:r>
            <a:endParaRPr/>
          </a:p>
          <a:p>
            <a:pPr marL="514350" lvl="0" indent="-514350" algn="l" rtl="0">
              <a:lnSpc>
                <a:spcPct val="100000"/>
              </a:lnSpc>
              <a:spcBef>
                <a:spcPts val="1200"/>
              </a:spcBef>
              <a:spcAft>
                <a:spcPts val="0"/>
              </a:spcAft>
              <a:buClr>
                <a:srgbClr val="3F3F3F"/>
              </a:buClr>
              <a:buSzPts val="3200"/>
              <a:buFont typeface="Arial"/>
              <a:buAutoNum type="alphaLcParenR"/>
            </a:pPr>
            <a:r>
              <a:rPr lang="en-US"/>
              <a:t>Lack of cells</a:t>
            </a:r>
            <a:endParaRPr/>
          </a:p>
          <a:p>
            <a:pPr marL="342900" lvl="0" indent="-139700" algn="l" rtl="0">
              <a:lnSpc>
                <a:spcPct val="100000"/>
              </a:lnSpc>
              <a:spcBef>
                <a:spcPts val="1240"/>
              </a:spcBef>
              <a:spcAft>
                <a:spcPts val="0"/>
              </a:spcAft>
              <a:buClr>
                <a:srgbClr val="3F3F3F"/>
              </a:buClr>
              <a:buSzPts val="3200"/>
              <a:buFont typeface="Arial"/>
              <a:buNone/>
            </a:pP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19" name="Google Shape;619;g2e828e09954_2_24"/>
          <p:cNvSpPr txBox="1">
            <a:spLocks noGrp="1"/>
          </p:cNvSpPr>
          <p:nvPr>
            <p:ph type="title"/>
          </p:nvPr>
        </p:nvSpPr>
        <p:spPr>
          <a:xfrm>
            <a:off x="245138" y="0"/>
            <a:ext cx="8229600" cy="11430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Photodynamic Therapy</a:t>
            </a:r>
            <a:endParaRPr/>
          </a:p>
        </p:txBody>
      </p:sp>
      <p:sp>
        <p:nvSpPr>
          <p:cNvPr id="620" name="Google Shape;620;g2e828e09954_2_24"/>
          <p:cNvSpPr txBox="1">
            <a:spLocks noGrp="1"/>
          </p:cNvSpPr>
          <p:nvPr>
            <p:ph type="body" idx="1"/>
          </p:nvPr>
        </p:nvSpPr>
        <p:spPr>
          <a:xfrm>
            <a:off x="330200" y="968300"/>
            <a:ext cx="2425800" cy="3984600"/>
          </a:xfrm>
          <a:prstGeom prst="rect">
            <a:avLst/>
          </a:prstGeom>
        </p:spPr>
        <p:txBody>
          <a:bodyPr spcFirstLastPara="1" wrap="square" lIns="91425" tIns="45700" rIns="91425" bIns="45700" anchor="t" anchorCtr="0">
            <a:noAutofit/>
          </a:bodyPr>
          <a:lstStyle/>
          <a:p>
            <a:pPr marL="228600" lvl="0" indent="-330200" algn="l" rtl="0">
              <a:lnSpc>
                <a:spcPct val="100000"/>
              </a:lnSpc>
              <a:spcBef>
                <a:spcPts val="1500"/>
              </a:spcBef>
              <a:spcAft>
                <a:spcPts val="0"/>
              </a:spcAft>
              <a:buClr>
                <a:srgbClr val="1B1B1B"/>
              </a:buClr>
              <a:buSzPts val="1600"/>
              <a:buChar char="•"/>
            </a:pPr>
            <a:r>
              <a:rPr lang="en-US" sz="1600">
                <a:solidFill>
                  <a:srgbClr val="1B1B1B"/>
                </a:solidFill>
              </a:rPr>
              <a:t>Uses a drug that is activated by light, called a </a:t>
            </a:r>
            <a:r>
              <a:rPr lang="en-US" sz="1600">
                <a:solidFill>
                  <a:srgbClr val="1B1B1B"/>
                </a:solidFill>
                <a:uFill>
                  <a:noFill/>
                </a:uFill>
                <a:hlinkClick r:id="rId3">
                  <a:extLst>
                    <a:ext uri="{A12FA001-AC4F-418D-AE19-62706E023703}">
                      <ahyp:hlinkClr xmlns:ahyp="http://schemas.microsoft.com/office/drawing/2018/hyperlinkcolor" val="tx"/>
                    </a:ext>
                  </a:extLst>
                </a:hlinkClick>
              </a:rPr>
              <a:t>photosensitizer</a:t>
            </a:r>
            <a:r>
              <a:rPr lang="en-US" sz="1600">
                <a:solidFill>
                  <a:srgbClr val="1B1B1B"/>
                </a:solidFill>
              </a:rPr>
              <a:t> or </a:t>
            </a:r>
            <a:r>
              <a:rPr lang="en-US" sz="1600">
                <a:solidFill>
                  <a:srgbClr val="1B1B1B"/>
                </a:solidFill>
                <a:uFill>
                  <a:noFill/>
                </a:uFill>
                <a:hlinkClick r:id="rId4">
                  <a:extLst>
                    <a:ext uri="{A12FA001-AC4F-418D-AE19-62706E023703}">
                      <ahyp:hlinkClr xmlns:ahyp="http://schemas.microsoft.com/office/drawing/2018/hyperlinkcolor" val="tx"/>
                    </a:ext>
                  </a:extLst>
                </a:hlinkClick>
              </a:rPr>
              <a:t>photosensitizing agent</a:t>
            </a:r>
            <a:r>
              <a:rPr lang="en-US" sz="1600">
                <a:solidFill>
                  <a:srgbClr val="1B1B1B"/>
                </a:solidFill>
              </a:rPr>
              <a:t>, to kill cancer cells</a:t>
            </a:r>
            <a:endParaRPr sz="1600">
              <a:solidFill>
                <a:srgbClr val="1B1B1B"/>
              </a:solidFill>
            </a:endParaRPr>
          </a:p>
          <a:p>
            <a:pPr marL="228600" lvl="0" indent="-330200" algn="l" rtl="0">
              <a:lnSpc>
                <a:spcPct val="100000"/>
              </a:lnSpc>
              <a:spcBef>
                <a:spcPts val="0"/>
              </a:spcBef>
              <a:spcAft>
                <a:spcPts val="0"/>
              </a:spcAft>
              <a:buClr>
                <a:srgbClr val="1B1B1B"/>
              </a:buClr>
              <a:buSzPts val="1600"/>
              <a:buChar char="•"/>
            </a:pPr>
            <a:r>
              <a:rPr lang="en-US" sz="1600">
                <a:solidFill>
                  <a:srgbClr val="1A1A1A"/>
                </a:solidFill>
              </a:rPr>
              <a:t>PDT is usually done as an outpatient procedure but is sometimes combined with surgery, chemotherapy or other anti-cancer drugs, or radiation therapy</a:t>
            </a:r>
            <a:endParaRPr sz="3600"/>
          </a:p>
        </p:txBody>
      </p:sp>
      <p:sp>
        <p:nvSpPr>
          <p:cNvPr id="621" name="Google Shape;621;g2e828e09954_2_24"/>
          <p:cNvSpPr txBox="1"/>
          <p:nvPr/>
        </p:nvSpPr>
        <p:spPr>
          <a:xfrm>
            <a:off x="914400" y="4952900"/>
            <a:ext cx="8229600" cy="554100"/>
          </a:xfrm>
          <a:prstGeom prst="rect">
            <a:avLst/>
          </a:prstGeom>
          <a:noFill/>
          <a:ln>
            <a:noFill/>
          </a:ln>
        </p:spPr>
        <p:txBody>
          <a:bodyPr spcFirstLastPara="1" wrap="square" lIns="91425" tIns="45700" rIns="91425" bIns="45700" anchor="t" anchorCtr="0">
            <a:spAutoFit/>
          </a:bodyPr>
          <a:lstStyle/>
          <a:p>
            <a:pPr marL="0" lvl="0" indent="0" algn="r" rtl="0">
              <a:spcBef>
                <a:spcPts val="0"/>
              </a:spcBef>
              <a:spcAft>
                <a:spcPts val="0"/>
              </a:spcAft>
              <a:buNone/>
            </a:pPr>
            <a:endParaRPr sz="1000" i="1">
              <a:solidFill>
                <a:schemeClr val="lt2"/>
              </a:solidFill>
            </a:endParaRPr>
          </a:p>
          <a:p>
            <a:pPr marL="0" lvl="0" indent="0" algn="r" rtl="0">
              <a:spcBef>
                <a:spcPts val="0"/>
              </a:spcBef>
              <a:spcAft>
                <a:spcPts val="0"/>
              </a:spcAft>
              <a:buNone/>
            </a:pPr>
            <a:r>
              <a:rPr lang="en-US" sz="1000" i="1">
                <a:solidFill>
                  <a:schemeClr val="lt2"/>
                </a:solidFill>
              </a:rPr>
              <a:t>  </a:t>
            </a:r>
            <a:endParaRPr sz="1000" i="1">
              <a:solidFill>
                <a:schemeClr val="lt2"/>
              </a:solidFill>
            </a:endParaRPr>
          </a:p>
          <a:p>
            <a:pPr marL="0" lvl="0" indent="0" algn="r" rtl="0">
              <a:spcBef>
                <a:spcPts val="0"/>
              </a:spcBef>
              <a:spcAft>
                <a:spcPts val="0"/>
              </a:spcAft>
              <a:buNone/>
            </a:pPr>
            <a:r>
              <a:rPr lang="en-US" sz="1000" i="1">
                <a:solidFill>
                  <a:schemeClr val="lt2"/>
                </a:solidFill>
              </a:rPr>
              <a:t>  Source; National Cancer Institute, 2021; American Cancer Society, 2021</a:t>
            </a:r>
            <a:endParaRPr sz="1000" i="1">
              <a:solidFill>
                <a:schemeClr val="lt2"/>
              </a:solidFill>
            </a:endParaRPr>
          </a:p>
        </p:txBody>
      </p:sp>
      <p:pic>
        <p:nvPicPr>
          <p:cNvPr id="622" name="Google Shape;622;g2e828e09954_2_24"/>
          <p:cNvPicPr preferRelativeResize="0"/>
          <p:nvPr/>
        </p:nvPicPr>
        <p:blipFill rotWithShape="1">
          <a:blip r:embed="rId5">
            <a:alphaModFix/>
          </a:blip>
          <a:srcRect l="1331" t="10575" r="1477" b="2240"/>
          <a:stretch/>
        </p:blipFill>
        <p:spPr>
          <a:xfrm>
            <a:off x="2968625" y="1057201"/>
            <a:ext cx="5943599" cy="3984601"/>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sp>
        <p:nvSpPr>
          <p:cNvPr id="628" name="Google Shape;628;g2e828e09954_2_30"/>
          <p:cNvSpPr txBox="1">
            <a:spLocks noGrp="1"/>
          </p:cNvSpPr>
          <p:nvPr>
            <p:ph type="title"/>
          </p:nvPr>
        </p:nvSpPr>
        <p:spPr>
          <a:xfrm>
            <a:off x="457200" y="304800"/>
            <a:ext cx="8229600" cy="11430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Hyperthermia</a:t>
            </a:r>
            <a:endParaRPr/>
          </a:p>
        </p:txBody>
      </p:sp>
      <p:sp>
        <p:nvSpPr>
          <p:cNvPr id="629" name="Google Shape;629;g2e828e09954_2_30"/>
          <p:cNvSpPr txBox="1">
            <a:spLocks noGrp="1"/>
          </p:cNvSpPr>
          <p:nvPr>
            <p:ph type="body" idx="1"/>
          </p:nvPr>
        </p:nvSpPr>
        <p:spPr>
          <a:xfrm>
            <a:off x="457200" y="1600200"/>
            <a:ext cx="4408200" cy="3810000"/>
          </a:xfrm>
          <a:prstGeom prst="rect">
            <a:avLst/>
          </a:prstGeom>
        </p:spPr>
        <p:txBody>
          <a:bodyPr spcFirstLastPara="1" wrap="square" lIns="91425" tIns="45700" rIns="91425" bIns="45700" anchor="t" anchorCtr="0">
            <a:normAutofit/>
          </a:bodyPr>
          <a:lstStyle/>
          <a:p>
            <a:pPr marL="457200" lvl="0" indent="-368300" algn="l" rtl="0">
              <a:spcBef>
                <a:spcPts val="1200"/>
              </a:spcBef>
              <a:spcAft>
                <a:spcPts val="0"/>
              </a:spcAft>
              <a:buSzPts val="2200"/>
              <a:buChar char="•"/>
            </a:pPr>
            <a:r>
              <a:rPr lang="en-US" sz="2200">
                <a:solidFill>
                  <a:srgbClr val="1B1B1B"/>
                </a:solidFill>
                <a:highlight>
                  <a:srgbClr val="FFFFFF"/>
                </a:highlight>
              </a:rPr>
              <a:t>Body tissue is heated to as high as 113 °F (45 </a:t>
            </a:r>
            <a:r>
              <a:rPr lang="en-US" sz="2200">
                <a:solidFill>
                  <a:srgbClr val="1B1B1B"/>
                </a:solidFill>
                <a:highlight>
                  <a:schemeClr val="lt1"/>
                </a:highlight>
              </a:rPr>
              <a:t>°C) </a:t>
            </a:r>
            <a:r>
              <a:rPr lang="en-US" sz="2200">
                <a:solidFill>
                  <a:srgbClr val="1B1B1B"/>
                </a:solidFill>
                <a:highlight>
                  <a:srgbClr val="FFFFFF"/>
                </a:highlight>
              </a:rPr>
              <a:t>to kill cancer cells with little or no harm to normal tissue </a:t>
            </a:r>
            <a:endParaRPr sz="2200">
              <a:solidFill>
                <a:srgbClr val="1B1B1B"/>
              </a:solidFill>
              <a:highlight>
                <a:srgbClr val="FFFFFF"/>
              </a:highlight>
            </a:endParaRPr>
          </a:p>
          <a:p>
            <a:pPr marL="457200" lvl="0" indent="-368300" algn="l" rtl="0">
              <a:spcBef>
                <a:spcPts val="0"/>
              </a:spcBef>
              <a:spcAft>
                <a:spcPts val="0"/>
              </a:spcAft>
              <a:buSzPts val="2200"/>
              <a:buChar char="•"/>
            </a:pPr>
            <a:r>
              <a:rPr lang="en-US" sz="2200">
                <a:solidFill>
                  <a:srgbClr val="1B1B1B"/>
                </a:solidFill>
                <a:highlight>
                  <a:srgbClr val="FFFFFF"/>
                </a:highlight>
              </a:rPr>
              <a:t>Hyperthermia to treat cancer is also called thermal therapy, </a:t>
            </a:r>
            <a:r>
              <a:rPr lang="en-US" sz="2200">
                <a:solidFill>
                  <a:srgbClr val="1B1B1B"/>
                </a:solidFill>
                <a:highlight>
                  <a:srgbClr val="FFFFFF"/>
                </a:highlight>
                <a:uFill>
                  <a:noFill/>
                </a:uFill>
                <a:hlinkClick r:id="rId3">
                  <a:extLst>
                    <a:ext uri="{A12FA001-AC4F-418D-AE19-62706E023703}">
                      <ahyp:hlinkClr xmlns:ahyp="http://schemas.microsoft.com/office/drawing/2018/hyperlinkcolor" val="tx"/>
                    </a:ext>
                  </a:extLst>
                </a:hlinkClick>
              </a:rPr>
              <a:t>thermal ablation</a:t>
            </a:r>
            <a:r>
              <a:rPr lang="en-US" sz="2200">
                <a:solidFill>
                  <a:srgbClr val="1B1B1B"/>
                </a:solidFill>
                <a:highlight>
                  <a:srgbClr val="FFFFFF"/>
                </a:highlight>
              </a:rPr>
              <a:t>, or </a:t>
            </a:r>
            <a:r>
              <a:rPr lang="en-US" sz="2200">
                <a:solidFill>
                  <a:srgbClr val="1B1B1B"/>
                </a:solidFill>
                <a:highlight>
                  <a:srgbClr val="FFFFFF"/>
                </a:highlight>
                <a:uFill>
                  <a:noFill/>
                </a:uFill>
                <a:hlinkClick r:id="rId4">
                  <a:extLst>
                    <a:ext uri="{A12FA001-AC4F-418D-AE19-62706E023703}">
                      <ahyp:hlinkClr xmlns:ahyp="http://schemas.microsoft.com/office/drawing/2018/hyperlinkcolor" val="tx"/>
                    </a:ext>
                  </a:extLst>
                </a:hlinkClick>
              </a:rPr>
              <a:t>thermotherapy</a:t>
            </a:r>
            <a:endParaRPr sz="2200">
              <a:solidFill>
                <a:srgbClr val="1B1B1B"/>
              </a:solidFill>
              <a:highlight>
                <a:srgbClr val="FFFFFF"/>
              </a:highlight>
            </a:endParaRPr>
          </a:p>
          <a:p>
            <a:pPr marL="457200" lvl="0" indent="-368300" algn="l" rtl="0">
              <a:spcBef>
                <a:spcPts val="0"/>
              </a:spcBef>
              <a:spcAft>
                <a:spcPts val="0"/>
              </a:spcAft>
              <a:buSzPts val="2200"/>
              <a:buChar char="•"/>
            </a:pPr>
            <a:r>
              <a:rPr lang="en-US" sz="2200">
                <a:solidFill>
                  <a:srgbClr val="1B1B1B"/>
                </a:solidFill>
                <a:highlight>
                  <a:srgbClr val="FFFFFF"/>
                </a:highlight>
              </a:rPr>
              <a:t>Almost always used with other forms of cancer treatment</a:t>
            </a:r>
            <a:endParaRPr sz="2200"/>
          </a:p>
        </p:txBody>
      </p:sp>
      <p:pic>
        <p:nvPicPr>
          <p:cNvPr id="630" name="Google Shape;630;g2e828e09954_2_30"/>
          <p:cNvPicPr preferRelativeResize="0"/>
          <p:nvPr/>
        </p:nvPicPr>
        <p:blipFill>
          <a:blip r:embed="rId5">
            <a:alphaModFix/>
          </a:blip>
          <a:stretch>
            <a:fillRect/>
          </a:stretch>
        </p:blipFill>
        <p:spPr>
          <a:xfrm>
            <a:off x="5017800" y="1600200"/>
            <a:ext cx="3973801" cy="3179041"/>
          </a:xfrm>
          <a:prstGeom prst="rect">
            <a:avLst/>
          </a:prstGeom>
          <a:noFill/>
          <a:ln>
            <a:noFill/>
          </a:ln>
        </p:spPr>
      </p:pic>
      <p:sp>
        <p:nvSpPr>
          <p:cNvPr id="631" name="Google Shape;631;g2e828e09954_2_30"/>
          <p:cNvSpPr txBox="1"/>
          <p:nvPr/>
        </p:nvSpPr>
        <p:spPr>
          <a:xfrm>
            <a:off x="4866500" y="5279150"/>
            <a:ext cx="50739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000" b="0" i="1" u="none" strike="noStrike" cap="none">
                <a:solidFill>
                  <a:schemeClr val="lt2"/>
                </a:solidFill>
                <a:latin typeface="Arial"/>
                <a:ea typeface="Arial"/>
                <a:cs typeface="Arial"/>
                <a:sym typeface="Arial"/>
              </a:rPr>
              <a:t>Source: </a:t>
            </a:r>
            <a:r>
              <a:rPr lang="en-US" sz="1000" i="1">
                <a:solidFill>
                  <a:schemeClr val="lt2"/>
                </a:solidFill>
              </a:rPr>
              <a:t>National Cancer Institute. Hyperthermia to Treat Cancer. 2021</a:t>
            </a:r>
            <a:endParaRPr sz="1200" b="0" i="0" u="none" strike="noStrike" cap="none">
              <a:solidFill>
                <a:srgbClr val="000000"/>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637" name="Google Shape;637;g2e828e09954_2_36"/>
          <p:cNvSpPr txBox="1">
            <a:spLocks noGrp="1"/>
          </p:cNvSpPr>
          <p:nvPr>
            <p:ph type="title"/>
          </p:nvPr>
        </p:nvSpPr>
        <p:spPr>
          <a:xfrm>
            <a:off x="457200" y="304800"/>
            <a:ext cx="8229600" cy="11430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8"/>
                  </a:ext>
                </a:extLst>
              </a:rPr>
              <a:t>Stem Cell Transplants</a:t>
            </a:r>
            <a:endParaRPr/>
          </a:p>
        </p:txBody>
      </p:sp>
      <p:sp>
        <p:nvSpPr>
          <p:cNvPr id="638" name="Google Shape;638;g2e828e09954_2_36"/>
          <p:cNvSpPr txBox="1">
            <a:spLocks noGrp="1"/>
          </p:cNvSpPr>
          <p:nvPr>
            <p:ph type="body" idx="1"/>
          </p:nvPr>
        </p:nvSpPr>
        <p:spPr>
          <a:xfrm>
            <a:off x="457200" y="1600201"/>
            <a:ext cx="8229600" cy="3810000"/>
          </a:xfrm>
          <a:prstGeom prst="rect">
            <a:avLst/>
          </a:prstGeom>
        </p:spPr>
        <p:txBody>
          <a:bodyPr spcFirstLastPara="1" wrap="square" lIns="91425" tIns="45700" rIns="91425" bIns="45700" anchor="t" anchorCtr="0">
            <a:noAutofit/>
          </a:bodyPr>
          <a:lstStyle/>
          <a:p>
            <a:pPr marL="457200" lvl="0" indent="-355600" algn="l" rtl="0">
              <a:spcBef>
                <a:spcPts val="0"/>
              </a:spcBef>
              <a:spcAft>
                <a:spcPts val="0"/>
              </a:spcAft>
              <a:buClr>
                <a:srgbClr val="3F3F3F"/>
              </a:buClr>
              <a:buSzPts val="2000"/>
              <a:buChar char="•"/>
            </a:pPr>
            <a:r>
              <a:rPr lang="en-US" sz="2000">
                <a:solidFill>
                  <a:srgbClr val="3F3F3F"/>
                </a:solidFill>
              </a:rPr>
              <a:t>Distinction between a bone marrow transplant and a stem cell transplant is how the cells were collected</a:t>
            </a:r>
            <a:endParaRPr sz="2000">
              <a:solidFill>
                <a:srgbClr val="3F3F3F"/>
              </a:solidFill>
            </a:endParaRPr>
          </a:p>
          <a:p>
            <a:pPr marL="457200" lvl="0" indent="-355600" algn="l" rtl="0">
              <a:spcBef>
                <a:spcPts val="0"/>
              </a:spcBef>
              <a:spcAft>
                <a:spcPts val="0"/>
              </a:spcAft>
              <a:buClr>
                <a:srgbClr val="3F3F3F"/>
              </a:buClr>
              <a:buSzPts val="2000"/>
              <a:buChar char="•"/>
            </a:pPr>
            <a:r>
              <a:rPr lang="en-US" sz="2000">
                <a:solidFill>
                  <a:srgbClr val="3F3F3F"/>
                </a:solidFill>
              </a:rPr>
              <a:t>Procedures that restore blood stem cells in people who have had theirs destroyed by the high doses of chemotherapy or radiation therapy </a:t>
            </a:r>
            <a:endParaRPr sz="2000">
              <a:solidFill>
                <a:srgbClr val="3F3F3F"/>
              </a:solidFill>
              <a:highlight>
                <a:srgbClr val="FFFFFF"/>
              </a:highlight>
            </a:endParaRPr>
          </a:p>
          <a:p>
            <a:pPr marL="457200" lvl="0" indent="-355600" algn="l" rtl="0">
              <a:lnSpc>
                <a:spcPct val="100000"/>
              </a:lnSpc>
              <a:spcBef>
                <a:spcPts val="0"/>
              </a:spcBef>
              <a:spcAft>
                <a:spcPts val="0"/>
              </a:spcAft>
              <a:buClr>
                <a:srgbClr val="3F3F3F"/>
              </a:buClr>
              <a:buSzPts val="2000"/>
              <a:buChar char="•"/>
            </a:pPr>
            <a:r>
              <a:rPr lang="en-US" sz="2000">
                <a:solidFill>
                  <a:srgbClr val="3F3F3F"/>
                </a:solidFill>
                <a:highlight>
                  <a:srgbClr val="FFFFFF"/>
                </a:highlight>
              </a:rPr>
              <a:t>Treats people with cancers that affect blood cells</a:t>
            </a:r>
            <a:endParaRPr sz="2000">
              <a:solidFill>
                <a:srgbClr val="3F3F3F"/>
              </a:solidFill>
              <a:highlight>
                <a:srgbClr val="FFFFFF"/>
              </a:highlight>
            </a:endParaRPr>
          </a:p>
          <a:p>
            <a:pPr marL="457200" lvl="0" indent="-355600" algn="l" rtl="0">
              <a:lnSpc>
                <a:spcPct val="100000"/>
              </a:lnSpc>
              <a:spcBef>
                <a:spcPts val="0"/>
              </a:spcBef>
              <a:spcAft>
                <a:spcPts val="0"/>
              </a:spcAft>
              <a:buClr>
                <a:srgbClr val="3F3F3F"/>
              </a:buClr>
              <a:buSzPts val="2000"/>
              <a:buChar char="•"/>
            </a:pPr>
            <a:r>
              <a:rPr lang="en-US" sz="2000">
                <a:solidFill>
                  <a:srgbClr val="3F3F3F"/>
                </a:solidFill>
                <a:highlight>
                  <a:srgbClr val="FFFFFF"/>
                </a:highlight>
              </a:rPr>
              <a:t>Used for other blood disorders, such as </a:t>
            </a:r>
            <a:r>
              <a:rPr lang="en-US" sz="2000">
                <a:solidFill>
                  <a:srgbClr val="3F3F3F"/>
                </a:solidFill>
                <a:highlight>
                  <a:srgbClr val="FFFFFF"/>
                </a:highlight>
                <a:uFill>
                  <a:noFill/>
                </a:uFill>
                <a:hlinkClick r:id="rId3">
                  <a:extLst>
                    <a:ext uri="{A12FA001-AC4F-418D-AE19-62706E023703}">
                      <ahyp:hlinkClr xmlns:ahyp="http://schemas.microsoft.com/office/drawing/2018/hyperlinkcolor" val="tx"/>
                    </a:ext>
                  </a:extLst>
                </a:hlinkClick>
              </a:rPr>
              <a:t>aplastic anemia</a:t>
            </a:r>
            <a:r>
              <a:rPr lang="en-US" sz="2000">
                <a:solidFill>
                  <a:srgbClr val="3F3F3F"/>
                </a:solidFill>
                <a:highlight>
                  <a:srgbClr val="FFFFFF"/>
                </a:highlight>
              </a:rPr>
              <a:t>, </a:t>
            </a:r>
            <a:r>
              <a:rPr lang="en-US" sz="2000">
                <a:solidFill>
                  <a:srgbClr val="3F3F3F"/>
                </a:solidFill>
                <a:highlight>
                  <a:srgbClr val="FFFFFF"/>
                </a:highlight>
                <a:uFill>
                  <a:noFill/>
                </a:uFill>
                <a:hlinkClick r:id="rId4">
                  <a:extLst>
                    <a:ext uri="{A12FA001-AC4F-418D-AE19-62706E023703}">
                      <ahyp:hlinkClr xmlns:ahyp="http://schemas.microsoft.com/office/drawing/2018/hyperlinkcolor" val="tx"/>
                    </a:ext>
                  </a:extLst>
                </a:hlinkClick>
              </a:rPr>
              <a:t>sickle cell disease</a:t>
            </a:r>
            <a:r>
              <a:rPr lang="en-US" sz="2000">
                <a:solidFill>
                  <a:srgbClr val="3F3F3F"/>
                </a:solidFill>
                <a:highlight>
                  <a:srgbClr val="FFFFFF"/>
                </a:highlight>
              </a:rPr>
              <a:t>, and autoimmune diseases</a:t>
            </a:r>
            <a:endParaRPr sz="2000">
              <a:solidFill>
                <a:srgbClr val="3F3F3F"/>
              </a:solidFill>
              <a:highlight>
                <a:srgbClr val="FFFFFF"/>
              </a:highlight>
            </a:endParaRPr>
          </a:p>
          <a:p>
            <a:pPr marL="457200" lvl="0" indent="-355600" algn="l" rtl="0">
              <a:spcBef>
                <a:spcPts val="0"/>
              </a:spcBef>
              <a:spcAft>
                <a:spcPts val="0"/>
              </a:spcAft>
              <a:buClr>
                <a:srgbClr val="3F3F3F"/>
              </a:buClr>
              <a:buSzPts val="2000"/>
              <a:buChar char="•"/>
            </a:pPr>
            <a:r>
              <a:rPr lang="en-US" sz="2000">
                <a:solidFill>
                  <a:srgbClr val="3F3F3F"/>
                </a:solidFill>
              </a:rPr>
              <a:t>Restores the body's ability to produce new blood cells after treatment with the very high doses of chemotherapy and maybe other treatments, such as radiation therapy, that are used to destroy cancer cells</a:t>
            </a:r>
            <a:endParaRPr sz="2000">
              <a:solidFill>
                <a:srgbClr val="3F3F3F"/>
              </a:solidFill>
              <a:highlight>
                <a:srgbClr val="FFFFFF"/>
              </a:highlight>
            </a:endParaRPr>
          </a:p>
          <a:p>
            <a:pPr marL="0" lvl="0" indent="0" algn="l" rtl="0">
              <a:lnSpc>
                <a:spcPct val="100000"/>
              </a:lnSpc>
              <a:spcBef>
                <a:spcPts val="1500"/>
              </a:spcBef>
              <a:spcAft>
                <a:spcPts val="0"/>
              </a:spcAft>
              <a:buClr>
                <a:schemeClr val="dk1"/>
              </a:buClr>
              <a:buSzPts val="1100"/>
              <a:buFont typeface="Arial"/>
              <a:buNone/>
            </a:pPr>
            <a:endParaRPr sz="2000">
              <a:solidFill>
                <a:srgbClr val="3F3F3F"/>
              </a:solidFill>
              <a:highlight>
                <a:srgbClr val="FFFFFF"/>
              </a:highlight>
            </a:endParaRPr>
          </a:p>
          <a:p>
            <a:pPr marL="0" lvl="0" indent="0" algn="l" rtl="0">
              <a:lnSpc>
                <a:spcPct val="100000"/>
              </a:lnSpc>
              <a:spcBef>
                <a:spcPts val="1500"/>
              </a:spcBef>
              <a:spcAft>
                <a:spcPts val="0"/>
              </a:spcAft>
              <a:buNone/>
            </a:pPr>
            <a:endParaRPr sz="2000">
              <a:solidFill>
                <a:srgbClr val="3F3F3F"/>
              </a:solidFill>
            </a:endParaRPr>
          </a:p>
        </p:txBody>
      </p:sp>
      <p:sp>
        <p:nvSpPr>
          <p:cNvPr id="639" name="Google Shape;639;g2e828e09954_2_36"/>
          <p:cNvSpPr txBox="1"/>
          <p:nvPr/>
        </p:nvSpPr>
        <p:spPr>
          <a:xfrm>
            <a:off x="4118325" y="5048275"/>
            <a:ext cx="5145000" cy="507900"/>
          </a:xfrm>
          <a:prstGeom prst="rect">
            <a:avLst/>
          </a:prstGeom>
          <a:noFill/>
          <a:ln>
            <a:noFill/>
          </a:ln>
        </p:spPr>
        <p:txBody>
          <a:bodyPr spcFirstLastPara="1" wrap="square" lIns="91425" tIns="91425" rIns="91425" bIns="91425" anchor="t" anchorCtr="0">
            <a:spAutoFit/>
          </a:bodyPr>
          <a:lstStyle/>
          <a:p>
            <a:pPr marL="0" lvl="0" indent="0" algn="l" rtl="0">
              <a:lnSpc>
                <a:spcPct val="110000"/>
              </a:lnSpc>
              <a:spcBef>
                <a:spcPts val="2300"/>
              </a:spcBef>
              <a:spcAft>
                <a:spcPts val="2000"/>
              </a:spcAft>
              <a:buNone/>
            </a:pPr>
            <a:r>
              <a:rPr lang="en-US" sz="1000" i="1">
                <a:solidFill>
                  <a:schemeClr val="lt2"/>
                </a:solidFill>
              </a:rPr>
              <a:t>Source: National Cancer Institute Stem Cell Transplants in Cancer Treatment, 2023; Dana-Farber Cancer Institute, 2012</a:t>
            </a:r>
            <a:endParaRPr sz="1000" i="1">
              <a:solidFill>
                <a:schemeClr val="lt2"/>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645" name="Google Shape;645;p40"/>
          <p:cNvSpPr txBox="1">
            <a:spLocks noGrp="1"/>
          </p:cNvSpPr>
          <p:nvPr>
            <p:ph type="title"/>
          </p:nvPr>
        </p:nvSpPr>
        <p:spPr>
          <a:xfrm>
            <a:off x="457200" y="0"/>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r>
              <a:rPr lang="en-US" sz="3600"/>
              <a:t>Palliative Medicine</a:t>
            </a:r>
            <a:endParaRPr/>
          </a:p>
        </p:txBody>
      </p:sp>
      <p:pic>
        <p:nvPicPr>
          <p:cNvPr id="646" name="Google Shape;646;p40" descr="© 2021 Institute for Healthcare Improvement.&#10;&#10;&#10;IHI faculty member Dr. Kate Lally explains the relationship between palliative care and hospice care." title="The difference between palliative care and hospice care">
            <a:hlinkClick r:id="rId3"/>
          </p:cNvPr>
          <p:cNvPicPr preferRelativeResize="0"/>
          <p:nvPr/>
        </p:nvPicPr>
        <p:blipFill>
          <a:blip r:embed="rId4">
            <a:alphaModFix/>
          </a:blip>
          <a:stretch>
            <a:fillRect/>
          </a:stretch>
        </p:blipFill>
        <p:spPr>
          <a:xfrm>
            <a:off x="1033979" y="1075125"/>
            <a:ext cx="7076034" cy="3980275"/>
          </a:xfrm>
          <a:prstGeom prst="rect">
            <a:avLst/>
          </a:prstGeom>
          <a:noFill/>
          <a:ln>
            <a:noFill/>
          </a:ln>
        </p:spPr>
      </p:pic>
      <p:sp>
        <p:nvSpPr>
          <p:cNvPr id="647" name="Google Shape;647;p40"/>
          <p:cNvSpPr txBox="1"/>
          <p:nvPr/>
        </p:nvSpPr>
        <p:spPr>
          <a:xfrm>
            <a:off x="5849700" y="5355350"/>
            <a:ext cx="32424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000" b="0" i="1" u="none" strike="noStrike" cap="none">
                <a:solidFill>
                  <a:schemeClr val="lt2"/>
                </a:solidFill>
                <a:latin typeface="Arial"/>
                <a:ea typeface="Arial"/>
                <a:cs typeface="Arial"/>
                <a:sym typeface="Arial"/>
              </a:rPr>
              <a:t>Source: </a:t>
            </a:r>
            <a:r>
              <a:rPr lang="en-US" sz="1000" i="1">
                <a:solidFill>
                  <a:schemeClr val="lt2"/>
                </a:solidFill>
              </a:rPr>
              <a:t>Institute for Healthcare Improvement, 2015</a:t>
            </a:r>
            <a:endParaRPr sz="12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6"/>
                                        </p:tgtEl>
                                        <p:attrNameLst>
                                          <p:attrName>style.visibility</p:attrName>
                                        </p:attrNameLst>
                                      </p:cBhvr>
                                      <p:to>
                                        <p:strVal val="visible"/>
                                      </p:to>
                                    </p:set>
                                    <p:animEffect transition="in" filter="fade">
                                      <p:cBhvr>
                                        <p:cTn id="7" dur="1000"/>
                                        <p:tgtEl>
                                          <p:spTgt spid="6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Google Shape;653;p41"/>
          <p:cNvSpPr txBox="1">
            <a:spLocks noGrp="1"/>
          </p:cNvSpPr>
          <p:nvPr>
            <p:ph type="title"/>
          </p:nvPr>
        </p:nvSpPr>
        <p:spPr>
          <a:xfrm>
            <a:off x="457200" y="304800"/>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r>
              <a:rPr lang="en-US" sz="3600"/>
              <a:t>Supportive Care Services </a:t>
            </a:r>
            <a:endParaRPr/>
          </a:p>
        </p:txBody>
      </p:sp>
      <p:grpSp>
        <p:nvGrpSpPr>
          <p:cNvPr id="654" name="Google Shape;654;p41"/>
          <p:cNvGrpSpPr/>
          <p:nvPr/>
        </p:nvGrpSpPr>
        <p:grpSpPr>
          <a:xfrm>
            <a:off x="437032" y="1273423"/>
            <a:ext cx="8249768" cy="3931239"/>
            <a:chOff x="-20168" y="54225"/>
            <a:chExt cx="8249768" cy="4464273"/>
          </a:xfrm>
        </p:grpSpPr>
        <p:sp>
          <p:nvSpPr>
            <p:cNvPr id="655" name="Google Shape;655;p41"/>
            <p:cNvSpPr/>
            <p:nvPr/>
          </p:nvSpPr>
          <p:spPr>
            <a:xfrm>
              <a:off x="0" y="54225"/>
              <a:ext cx="8229600" cy="585000"/>
            </a:xfrm>
            <a:prstGeom prst="roundRect">
              <a:avLst>
                <a:gd name="adj" fmla="val 16667"/>
              </a:avLst>
            </a:prstGeom>
            <a:solidFill>
              <a:srgbClr val="365F9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6" name="Google Shape;656;p41"/>
            <p:cNvSpPr txBox="1"/>
            <p:nvPr/>
          </p:nvSpPr>
          <p:spPr>
            <a:xfrm>
              <a:off x="28557" y="82782"/>
              <a:ext cx="8172486" cy="527886"/>
            </a:xfrm>
            <a:prstGeom prst="rect">
              <a:avLst/>
            </a:prstGeom>
            <a:noFill/>
            <a:ln>
              <a:noFill/>
            </a:ln>
          </p:spPr>
          <p:txBody>
            <a:bodyPr spcFirstLastPara="1" wrap="square" lIns="95250" tIns="95250" rIns="95250" bIns="95250" anchor="ctr" anchorCtr="0">
              <a:noAutofit/>
            </a:bodyPr>
            <a:lstStyle/>
            <a:p>
              <a:pPr marL="0" marR="0" lvl="0" indent="0" algn="l" rtl="0">
                <a:lnSpc>
                  <a:spcPct val="90000"/>
                </a:lnSpc>
                <a:spcBef>
                  <a:spcPts val="0"/>
                </a:spcBef>
                <a:spcAft>
                  <a:spcPts val="0"/>
                </a:spcAft>
                <a:buClr>
                  <a:schemeClr val="lt1"/>
                </a:buClr>
                <a:buSzPts val="2500"/>
                <a:buFont typeface="Arial"/>
                <a:buNone/>
              </a:pPr>
              <a:r>
                <a:rPr lang="en-US" sz="2500" b="0" i="0" u="none" strike="noStrike" cap="none">
                  <a:solidFill>
                    <a:schemeClr val="lt1"/>
                  </a:solidFill>
                  <a:latin typeface="Arial"/>
                  <a:ea typeface="Arial"/>
                  <a:cs typeface="Arial"/>
                  <a:sym typeface="Arial"/>
                </a:rPr>
                <a:t>Psychosocial support services</a:t>
              </a:r>
              <a:endParaRPr sz="1400" b="0" i="0" u="none" strike="noStrike" cap="none">
                <a:solidFill>
                  <a:srgbClr val="000000"/>
                </a:solidFill>
                <a:latin typeface="Arial"/>
                <a:ea typeface="Arial"/>
                <a:cs typeface="Arial"/>
                <a:sym typeface="Arial"/>
              </a:endParaRPr>
            </a:p>
          </p:txBody>
        </p:sp>
        <p:sp>
          <p:nvSpPr>
            <p:cNvPr id="657" name="Google Shape;657;p41"/>
            <p:cNvSpPr/>
            <p:nvPr/>
          </p:nvSpPr>
          <p:spPr>
            <a:xfrm>
              <a:off x="0" y="711225"/>
              <a:ext cx="8229600" cy="585000"/>
            </a:xfrm>
            <a:prstGeom prst="roundRect">
              <a:avLst>
                <a:gd name="adj" fmla="val 16667"/>
              </a:avLst>
            </a:prstGeom>
            <a:solidFill>
              <a:srgbClr val="365F9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8" name="Google Shape;658;p41"/>
            <p:cNvSpPr txBox="1"/>
            <p:nvPr/>
          </p:nvSpPr>
          <p:spPr>
            <a:xfrm>
              <a:off x="28557" y="739782"/>
              <a:ext cx="8172486" cy="527886"/>
            </a:xfrm>
            <a:prstGeom prst="rect">
              <a:avLst/>
            </a:prstGeom>
            <a:noFill/>
            <a:ln>
              <a:noFill/>
            </a:ln>
          </p:spPr>
          <p:txBody>
            <a:bodyPr spcFirstLastPara="1" wrap="square" lIns="95250" tIns="95250" rIns="95250" bIns="95250" anchor="ctr" anchorCtr="0">
              <a:noAutofit/>
            </a:bodyPr>
            <a:lstStyle/>
            <a:p>
              <a:pPr marL="0" marR="0" lvl="0" indent="0" algn="l" rtl="0">
                <a:lnSpc>
                  <a:spcPct val="90000"/>
                </a:lnSpc>
                <a:spcBef>
                  <a:spcPts val="0"/>
                </a:spcBef>
                <a:spcAft>
                  <a:spcPts val="0"/>
                </a:spcAft>
                <a:buClr>
                  <a:schemeClr val="lt1"/>
                </a:buClr>
                <a:buSzPts val="2500"/>
                <a:buFont typeface="Arial"/>
                <a:buNone/>
              </a:pPr>
              <a:r>
                <a:rPr lang="en-US" sz="2500" b="0" i="0" u="none" strike="noStrike" cap="none">
                  <a:solidFill>
                    <a:schemeClr val="lt1"/>
                  </a:solidFill>
                  <a:latin typeface="Arial"/>
                  <a:ea typeface="Arial"/>
                  <a:cs typeface="Arial"/>
                  <a:sym typeface="Arial"/>
                </a:rPr>
                <a:t>Rehabilitation</a:t>
              </a:r>
              <a:endParaRPr sz="2500" b="0" i="0" u="none" strike="noStrike" cap="none">
                <a:solidFill>
                  <a:schemeClr val="lt1"/>
                </a:solidFill>
                <a:latin typeface="Arial"/>
                <a:ea typeface="Arial"/>
                <a:cs typeface="Arial"/>
                <a:sym typeface="Arial"/>
              </a:endParaRPr>
            </a:p>
          </p:txBody>
        </p:sp>
        <p:sp>
          <p:nvSpPr>
            <p:cNvPr id="659" name="Google Shape;659;p41"/>
            <p:cNvSpPr/>
            <p:nvPr/>
          </p:nvSpPr>
          <p:spPr>
            <a:xfrm>
              <a:off x="0" y="1296225"/>
              <a:ext cx="8229600" cy="129375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0" name="Google Shape;660;p41"/>
            <p:cNvSpPr txBox="1"/>
            <p:nvPr/>
          </p:nvSpPr>
          <p:spPr>
            <a:xfrm>
              <a:off x="0" y="1296225"/>
              <a:ext cx="8229600" cy="1026600"/>
            </a:xfrm>
            <a:prstGeom prst="rect">
              <a:avLst/>
            </a:prstGeom>
            <a:noFill/>
            <a:ln>
              <a:noFill/>
            </a:ln>
          </p:spPr>
          <p:txBody>
            <a:bodyPr spcFirstLastPara="1" wrap="square" lIns="261275" tIns="31750" rIns="177800" bIns="31750" anchor="t" anchorCtr="0">
              <a:noAutofit/>
            </a:bodyPr>
            <a:lstStyle/>
            <a:p>
              <a:pPr marL="228600" marR="0" lvl="1" indent="-196850" algn="l" rtl="0">
                <a:lnSpc>
                  <a:spcPct val="90000"/>
                </a:lnSpc>
                <a:spcBef>
                  <a:spcPts val="0"/>
                </a:spcBef>
                <a:spcAft>
                  <a:spcPts val="0"/>
                </a:spcAft>
                <a:buClr>
                  <a:schemeClr val="dk1"/>
                </a:buClr>
                <a:buSzPts val="1500"/>
                <a:buFont typeface="Arial"/>
                <a:buChar char="•"/>
              </a:pPr>
              <a:r>
                <a:rPr lang="en-US" sz="1500" b="0" i="0" u="none" strike="noStrike" cap="none">
                  <a:solidFill>
                    <a:schemeClr val="dk1"/>
                  </a:solidFill>
                  <a:latin typeface="Arial"/>
                  <a:ea typeface="Arial"/>
                  <a:cs typeface="Arial"/>
                  <a:sym typeface="Arial"/>
                </a:rPr>
                <a:t>Lymphedema therapy</a:t>
              </a:r>
              <a:endParaRPr sz="1500" b="0" i="0" u="none" strike="noStrike" cap="none">
                <a:solidFill>
                  <a:schemeClr val="dk1"/>
                </a:solidFill>
                <a:latin typeface="Arial"/>
                <a:ea typeface="Arial"/>
                <a:cs typeface="Arial"/>
                <a:sym typeface="Arial"/>
              </a:endParaRPr>
            </a:p>
            <a:p>
              <a:pPr marL="228600" marR="0" lvl="1" indent="-196850" algn="l" rtl="0">
                <a:lnSpc>
                  <a:spcPct val="90000"/>
                </a:lnSpc>
                <a:spcBef>
                  <a:spcPts val="400"/>
                </a:spcBef>
                <a:spcAft>
                  <a:spcPts val="0"/>
                </a:spcAft>
                <a:buClr>
                  <a:schemeClr val="dk1"/>
                </a:buClr>
                <a:buSzPts val="1500"/>
                <a:buFont typeface="Arial"/>
                <a:buChar char="•"/>
              </a:pPr>
              <a:r>
                <a:rPr lang="en-US" sz="1500" b="0" i="0" u="none" strike="noStrike" cap="none">
                  <a:solidFill>
                    <a:schemeClr val="dk1"/>
                  </a:solidFill>
                  <a:latin typeface="Arial"/>
                  <a:ea typeface="Arial"/>
                  <a:cs typeface="Arial"/>
                  <a:sym typeface="Arial"/>
                </a:rPr>
                <a:t>Physical therapy</a:t>
              </a:r>
              <a:endParaRPr sz="1500" b="0" i="0" u="none" strike="noStrike" cap="none">
                <a:solidFill>
                  <a:schemeClr val="dk1"/>
                </a:solidFill>
                <a:latin typeface="Arial"/>
                <a:ea typeface="Arial"/>
                <a:cs typeface="Arial"/>
                <a:sym typeface="Arial"/>
              </a:endParaRPr>
            </a:p>
            <a:p>
              <a:pPr marL="228600" marR="0" lvl="1" indent="-196850" algn="l" rtl="0">
                <a:lnSpc>
                  <a:spcPct val="90000"/>
                </a:lnSpc>
                <a:spcBef>
                  <a:spcPts val="400"/>
                </a:spcBef>
                <a:spcAft>
                  <a:spcPts val="0"/>
                </a:spcAft>
                <a:buClr>
                  <a:schemeClr val="dk1"/>
                </a:buClr>
                <a:buSzPts val="1500"/>
                <a:buFont typeface="Arial"/>
                <a:buChar char="•"/>
              </a:pPr>
              <a:r>
                <a:rPr lang="en-US" sz="1500" b="0" i="0" u="none" strike="noStrike" cap="none">
                  <a:solidFill>
                    <a:schemeClr val="dk1"/>
                  </a:solidFill>
                  <a:latin typeface="Arial"/>
                  <a:ea typeface="Arial"/>
                  <a:cs typeface="Arial"/>
                  <a:sym typeface="Arial"/>
                </a:rPr>
                <a:t>Occupational therapy</a:t>
              </a:r>
              <a:endParaRPr sz="1500" b="0" i="0" u="none" strike="noStrike" cap="none">
                <a:solidFill>
                  <a:schemeClr val="dk1"/>
                </a:solidFill>
                <a:latin typeface="Arial"/>
                <a:ea typeface="Arial"/>
                <a:cs typeface="Arial"/>
                <a:sym typeface="Arial"/>
              </a:endParaRPr>
            </a:p>
            <a:p>
              <a:pPr marL="228600" marR="0" lvl="1" indent="-196850" algn="l" rtl="0">
                <a:lnSpc>
                  <a:spcPct val="90000"/>
                </a:lnSpc>
                <a:spcBef>
                  <a:spcPts val="400"/>
                </a:spcBef>
                <a:spcAft>
                  <a:spcPts val="0"/>
                </a:spcAft>
                <a:buClr>
                  <a:schemeClr val="dk1"/>
                </a:buClr>
                <a:buSzPts val="1500"/>
                <a:buFont typeface="Arial"/>
                <a:buChar char="•"/>
              </a:pPr>
              <a:r>
                <a:rPr lang="en-US" sz="1500" b="0" i="0" u="none" strike="noStrike" cap="none">
                  <a:solidFill>
                    <a:schemeClr val="dk1"/>
                  </a:solidFill>
                  <a:latin typeface="Arial"/>
                  <a:ea typeface="Arial"/>
                  <a:cs typeface="Arial"/>
                  <a:sym typeface="Arial"/>
                </a:rPr>
                <a:t>Speech therapy</a:t>
              </a:r>
              <a:endParaRPr sz="1500" b="0" i="0" u="none" strike="noStrike" cap="none">
                <a:solidFill>
                  <a:schemeClr val="dk1"/>
                </a:solidFill>
                <a:latin typeface="Arial"/>
                <a:ea typeface="Arial"/>
                <a:cs typeface="Arial"/>
                <a:sym typeface="Arial"/>
              </a:endParaRPr>
            </a:p>
          </p:txBody>
        </p:sp>
        <p:sp>
          <p:nvSpPr>
            <p:cNvPr id="661" name="Google Shape;661;p41"/>
            <p:cNvSpPr/>
            <p:nvPr/>
          </p:nvSpPr>
          <p:spPr>
            <a:xfrm>
              <a:off x="0" y="2589974"/>
              <a:ext cx="8229600" cy="585000"/>
            </a:xfrm>
            <a:prstGeom prst="roundRect">
              <a:avLst>
                <a:gd name="adj" fmla="val 16667"/>
              </a:avLst>
            </a:prstGeom>
            <a:solidFill>
              <a:srgbClr val="365F9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2" name="Google Shape;662;p41"/>
            <p:cNvSpPr txBox="1"/>
            <p:nvPr/>
          </p:nvSpPr>
          <p:spPr>
            <a:xfrm>
              <a:off x="28557" y="2618531"/>
              <a:ext cx="8172486" cy="527886"/>
            </a:xfrm>
            <a:prstGeom prst="rect">
              <a:avLst/>
            </a:prstGeom>
            <a:noFill/>
            <a:ln>
              <a:noFill/>
            </a:ln>
          </p:spPr>
          <p:txBody>
            <a:bodyPr spcFirstLastPara="1" wrap="square" lIns="95250" tIns="95250" rIns="95250" bIns="95250" anchor="ctr" anchorCtr="0">
              <a:noAutofit/>
            </a:bodyPr>
            <a:lstStyle/>
            <a:p>
              <a:pPr marL="0" marR="0" lvl="0" indent="0" algn="l" rtl="0">
                <a:lnSpc>
                  <a:spcPct val="90000"/>
                </a:lnSpc>
                <a:spcBef>
                  <a:spcPts val="0"/>
                </a:spcBef>
                <a:spcAft>
                  <a:spcPts val="0"/>
                </a:spcAft>
                <a:buClr>
                  <a:schemeClr val="lt1"/>
                </a:buClr>
                <a:buSzPts val="2500"/>
                <a:buFont typeface="Arial"/>
                <a:buNone/>
              </a:pPr>
              <a:r>
                <a:rPr lang="en-US" sz="2500" b="0" i="0" u="none" strike="noStrike" cap="none">
                  <a:solidFill>
                    <a:schemeClr val="lt1"/>
                  </a:solidFill>
                  <a:latin typeface="Arial"/>
                  <a:ea typeface="Arial"/>
                  <a:cs typeface="Arial"/>
                  <a:sym typeface="Arial"/>
                </a:rPr>
                <a:t>Spiritual support</a:t>
              </a:r>
              <a:endParaRPr sz="1400" b="0" i="0" u="none" strike="noStrike" cap="none">
                <a:solidFill>
                  <a:srgbClr val="000000"/>
                </a:solidFill>
                <a:latin typeface="Arial"/>
                <a:ea typeface="Arial"/>
                <a:cs typeface="Arial"/>
                <a:sym typeface="Arial"/>
              </a:endParaRPr>
            </a:p>
          </p:txBody>
        </p:sp>
        <p:sp>
          <p:nvSpPr>
            <p:cNvPr id="663" name="Google Shape;663;p41"/>
            <p:cNvSpPr/>
            <p:nvPr/>
          </p:nvSpPr>
          <p:spPr>
            <a:xfrm>
              <a:off x="0" y="3246974"/>
              <a:ext cx="8229600" cy="585000"/>
            </a:xfrm>
            <a:prstGeom prst="roundRect">
              <a:avLst>
                <a:gd name="adj" fmla="val 16667"/>
              </a:avLst>
            </a:prstGeom>
            <a:solidFill>
              <a:srgbClr val="365F9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4" name="Google Shape;664;p41"/>
            <p:cNvSpPr txBox="1"/>
            <p:nvPr/>
          </p:nvSpPr>
          <p:spPr>
            <a:xfrm>
              <a:off x="-20168" y="3990498"/>
              <a:ext cx="8172600" cy="528000"/>
            </a:xfrm>
            <a:prstGeom prst="rect">
              <a:avLst/>
            </a:prstGeom>
            <a:noFill/>
            <a:ln>
              <a:noFill/>
            </a:ln>
          </p:spPr>
          <p:txBody>
            <a:bodyPr spcFirstLastPara="1" wrap="square" lIns="95250" tIns="95250" rIns="95250" bIns="95250" anchor="ctr" anchorCtr="0">
              <a:noAutofit/>
            </a:bodyPr>
            <a:lstStyle/>
            <a:p>
              <a:pPr marL="0" marR="0" lvl="0" indent="0" algn="l" rtl="0">
                <a:lnSpc>
                  <a:spcPct val="90000"/>
                </a:lnSpc>
                <a:spcBef>
                  <a:spcPts val="0"/>
                </a:spcBef>
                <a:spcAft>
                  <a:spcPts val="0"/>
                </a:spcAft>
                <a:buClr>
                  <a:schemeClr val="lt1"/>
                </a:buClr>
                <a:buSzPts val="2500"/>
                <a:buFont typeface="Arial"/>
                <a:buNone/>
              </a:pPr>
              <a:r>
                <a:rPr lang="en-US" sz="2500" b="0" i="0" u="none" strike="noStrike" cap="none">
                  <a:solidFill>
                    <a:schemeClr val="lt1"/>
                  </a:solidFill>
                  <a:latin typeface="Arial"/>
                  <a:ea typeface="Arial"/>
                  <a:cs typeface="Arial"/>
                  <a:sym typeface="Arial"/>
                </a:rPr>
                <a:t>Hospice </a:t>
              </a:r>
              <a:endParaRPr sz="2500" b="0" i="0" u="none" strike="noStrike" cap="none">
                <a:solidFill>
                  <a:schemeClr val="lt1"/>
                </a:solidFill>
                <a:latin typeface="Arial"/>
                <a:ea typeface="Arial"/>
                <a:cs typeface="Arial"/>
                <a:sym typeface="Arial"/>
              </a:endParaRPr>
            </a:p>
          </p:txBody>
        </p:sp>
      </p:grpSp>
      <p:sp>
        <p:nvSpPr>
          <p:cNvPr id="665" name="Google Shape;665;p41"/>
          <p:cNvSpPr txBox="1"/>
          <p:nvPr/>
        </p:nvSpPr>
        <p:spPr>
          <a:xfrm>
            <a:off x="1133650" y="4923275"/>
            <a:ext cx="8115900" cy="7080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None/>
            </a:pPr>
            <a:endParaRPr sz="1000" i="1">
              <a:solidFill>
                <a:schemeClr val="lt2"/>
              </a:solidFill>
            </a:endParaRPr>
          </a:p>
          <a:p>
            <a:pPr marL="0" lvl="0" indent="0" algn="r" rtl="0">
              <a:spcBef>
                <a:spcPts val="0"/>
              </a:spcBef>
              <a:spcAft>
                <a:spcPts val="0"/>
              </a:spcAft>
              <a:buNone/>
            </a:pPr>
            <a:endParaRPr sz="1000" i="1">
              <a:solidFill>
                <a:schemeClr val="lt2"/>
              </a:solidFill>
            </a:endParaRPr>
          </a:p>
          <a:p>
            <a:pPr marL="0" lvl="0" indent="0" algn="r" rtl="0">
              <a:spcBef>
                <a:spcPts val="0"/>
              </a:spcBef>
              <a:spcAft>
                <a:spcPts val="0"/>
              </a:spcAft>
              <a:buNone/>
            </a:pPr>
            <a:r>
              <a:rPr lang="en-US" sz="1000" i="1">
                <a:solidFill>
                  <a:schemeClr val="lt2"/>
                </a:solidFill>
              </a:rPr>
              <a:t>Source: National Cancer Institute, 2024; Silver et al. (2013); Livestrong Foundation (n.d.)</a:t>
            </a:r>
            <a:endParaRPr sz="1000" i="1">
              <a:solidFill>
                <a:schemeClr val="lt2"/>
              </a:solidFill>
            </a:endParaRPr>
          </a:p>
          <a:p>
            <a:pPr marL="0" marR="0" lvl="0" indent="0" algn="r" rtl="0">
              <a:lnSpc>
                <a:spcPct val="100000"/>
              </a:lnSpc>
              <a:spcBef>
                <a:spcPts val="0"/>
              </a:spcBef>
              <a:spcAft>
                <a:spcPts val="0"/>
              </a:spcAft>
              <a:buClr>
                <a:srgbClr val="000000"/>
              </a:buClr>
              <a:buSzPts val="1200"/>
              <a:buFont typeface="Arial"/>
              <a:buNone/>
            </a:pPr>
            <a:endParaRPr sz="1000" i="1">
              <a:solidFill>
                <a:schemeClr val="lt2"/>
              </a:solidFill>
            </a:endParaRPr>
          </a:p>
        </p:txBody>
      </p:sp>
      <p:sp>
        <p:nvSpPr>
          <p:cNvPr id="666" name="Google Shape;666;p41"/>
          <p:cNvSpPr txBox="1"/>
          <p:nvPr/>
        </p:nvSpPr>
        <p:spPr>
          <a:xfrm>
            <a:off x="485707" y="4132180"/>
            <a:ext cx="8172600" cy="465000"/>
          </a:xfrm>
          <a:prstGeom prst="rect">
            <a:avLst/>
          </a:prstGeom>
          <a:noFill/>
          <a:ln>
            <a:noFill/>
          </a:ln>
        </p:spPr>
        <p:txBody>
          <a:bodyPr spcFirstLastPara="1" wrap="square" lIns="95250" tIns="95250" rIns="95250" bIns="95250" anchor="ctr" anchorCtr="0">
            <a:noAutofit/>
          </a:bodyPr>
          <a:lstStyle/>
          <a:p>
            <a:pPr marL="0" lvl="0" indent="0" algn="l" rtl="0">
              <a:lnSpc>
                <a:spcPct val="90000"/>
              </a:lnSpc>
              <a:spcBef>
                <a:spcPts val="0"/>
              </a:spcBef>
              <a:spcAft>
                <a:spcPts val="0"/>
              </a:spcAft>
              <a:buClr>
                <a:schemeClr val="lt1"/>
              </a:buClr>
              <a:buSzPts val="2500"/>
              <a:buFont typeface="Arial"/>
              <a:buNone/>
            </a:pPr>
            <a:r>
              <a:rPr lang="en-US" sz="2500">
                <a:solidFill>
                  <a:schemeClr val="lt1"/>
                </a:solidFill>
              </a:rPr>
              <a:t>Palliative care</a:t>
            </a:r>
            <a:r>
              <a:rPr lang="en-US" sz="2500" b="0" i="0" u="none" strike="noStrike" cap="none">
                <a:solidFill>
                  <a:schemeClr val="lt1"/>
                </a:solidFill>
                <a:latin typeface="Arial"/>
                <a:ea typeface="Arial"/>
                <a:cs typeface="Arial"/>
                <a:sym typeface="Arial"/>
              </a:rPr>
              <a:t> </a:t>
            </a:r>
            <a:endParaRPr sz="2500" b="0" i="0" u="none" strike="noStrike" cap="none">
              <a:solidFill>
                <a:schemeClr val="lt1"/>
              </a:solidFill>
              <a:latin typeface="Arial"/>
              <a:ea typeface="Arial"/>
              <a:cs typeface="Arial"/>
              <a:sym typeface="Arial"/>
            </a:endParaRPr>
          </a:p>
        </p:txBody>
      </p:sp>
      <p:sp>
        <p:nvSpPr>
          <p:cNvPr id="667" name="Google Shape;667;p41"/>
          <p:cNvSpPr/>
          <p:nvPr/>
        </p:nvSpPr>
        <p:spPr>
          <a:xfrm>
            <a:off x="484725" y="4639533"/>
            <a:ext cx="8229600" cy="515100"/>
          </a:xfrm>
          <a:prstGeom prst="roundRect">
            <a:avLst>
              <a:gd name="adj" fmla="val 16667"/>
            </a:avLst>
          </a:prstGeom>
          <a:solidFill>
            <a:srgbClr val="365F9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8" name="Google Shape;668;p41"/>
          <p:cNvSpPr txBox="1"/>
          <p:nvPr/>
        </p:nvSpPr>
        <p:spPr>
          <a:xfrm>
            <a:off x="561907" y="4665580"/>
            <a:ext cx="8172600" cy="465000"/>
          </a:xfrm>
          <a:prstGeom prst="rect">
            <a:avLst/>
          </a:prstGeom>
          <a:noFill/>
          <a:ln>
            <a:noFill/>
          </a:ln>
        </p:spPr>
        <p:txBody>
          <a:bodyPr spcFirstLastPara="1" wrap="square" lIns="95250" tIns="95250" rIns="95250" bIns="95250" anchor="ctr" anchorCtr="0">
            <a:noAutofit/>
          </a:bodyPr>
          <a:lstStyle/>
          <a:p>
            <a:pPr marL="0" marR="0" lvl="0" indent="0" algn="l" rtl="0">
              <a:lnSpc>
                <a:spcPct val="90000"/>
              </a:lnSpc>
              <a:spcBef>
                <a:spcPts val="0"/>
              </a:spcBef>
              <a:spcAft>
                <a:spcPts val="0"/>
              </a:spcAft>
              <a:buClr>
                <a:schemeClr val="lt1"/>
              </a:buClr>
              <a:buSzPts val="2500"/>
              <a:buFont typeface="Arial"/>
              <a:buNone/>
            </a:pPr>
            <a:r>
              <a:rPr lang="en-US" sz="2500">
                <a:solidFill>
                  <a:schemeClr val="lt1"/>
                </a:solidFill>
              </a:rPr>
              <a:t>Hospice</a:t>
            </a:r>
            <a:endParaRPr sz="2500" b="0" i="0" u="none" strike="noStrike" cap="none">
              <a:solidFill>
                <a:schemeClr val="lt1"/>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p42"/>
          <p:cNvSpPr txBox="1">
            <a:spLocks noGrp="1"/>
          </p:cNvSpPr>
          <p:nvPr>
            <p:ph type="title"/>
          </p:nvPr>
        </p:nvSpPr>
        <p:spPr>
          <a:xfrm>
            <a:off x="317499" y="223897"/>
            <a:ext cx="9143999" cy="1143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SzPct val="38888"/>
              <a:buNone/>
            </a:pPr>
            <a:r>
              <a:rPr lang="en-US"/>
              <a:t>Complementary and Alternative Medicine (</a:t>
            </a:r>
            <a:r>
              <a:rPr lang="en-U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9"/>
                  </a:ext>
                </a:extLst>
              </a:rPr>
              <a:t>CAM</a:t>
            </a:r>
            <a:r>
              <a:rPr lang="en-US"/>
              <a:t>)</a:t>
            </a:r>
            <a:endParaRPr/>
          </a:p>
        </p:txBody>
      </p:sp>
      <p:sp>
        <p:nvSpPr>
          <p:cNvPr id="675" name="Google Shape;675;p42"/>
          <p:cNvSpPr txBox="1"/>
          <p:nvPr/>
        </p:nvSpPr>
        <p:spPr>
          <a:xfrm>
            <a:off x="5919899" y="5068600"/>
            <a:ext cx="32241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000" b="0" i="1" u="none" strike="noStrike" cap="none">
                <a:solidFill>
                  <a:srgbClr val="7F7F7F"/>
                </a:solidFill>
                <a:latin typeface="Arial"/>
                <a:ea typeface="Arial"/>
                <a:cs typeface="Arial"/>
                <a:sym typeface="Arial"/>
              </a:rPr>
              <a:t>Source: Jun J. Mao et al.</a:t>
            </a:r>
            <a:r>
              <a:rPr lang="en-US" sz="1000" i="1">
                <a:solidFill>
                  <a:srgbClr val="7F7F7F"/>
                </a:solidFill>
              </a:rPr>
              <a:t> (2022); National Cancer Institute 2024</a:t>
            </a:r>
            <a:endParaRPr sz="1200" b="0" i="0" u="none" strike="noStrike" cap="none">
              <a:solidFill>
                <a:srgbClr val="000000"/>
              </a:solidFill>
              <a:latin typeface="Arial"/>
              <a:ea typeface="Arial"/>
              <a:cs typeface="Arial"/>
              <a:sym typeface="Arial"/>
            </a:endParaRPr>
          </a:p>
        </p:txBody>
      </p:sp>
      <p:sp>
        <p:nvSpPr>
          <p:cNvPr id="676" name="Google Shape;676;p42"/>
          <p:cNvSpPr txBox="1"/>
          <p:nvPr/>
        </p:nvSpPr>
        <p:spPr>
          <a:xfrm>
            <a:off x="405450" y="1366900"/>
            <a:ext cx="8333100" cy="37017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1500"/>
              </a:spcBef>
              <a:spcAft>
                <a:spcPts val="0"/>
              </a:spcAft>
              <a:buNone/>
            </a:pPr>
            <a:r>
              <a:rPr lang="en-US" sz="1800">
                <a:solidFill>
                  <a:srgbClr val="1B1B1B"/>
                </a:solidFill>
              </a:rPr>
              <a:t>Complementary and alternative medicine (CAM) is the term for medical products and practices that are not part of </a:t>
            </a:r>
            <a:r>
              <a:rPr lang="en-US" sz="1800">
                <a:solidFill>
                  <a:srgbClr val="1B1B1B"/>
                </a:solidFill>
                <a:uFill>
                  <a:noFill/>
                </a:uFill>
                <a:hlinkClick r:id="rId3">
                  <a:extLst>
                    <a:ext uri="{A12FA001-AC4F-418D-AE19-62706E023703}">
                      <ahyp:hlinkClr xmlns:ahyp="http://schemas.microsoft.com/office/drawing/2018/hyperlinkcolor" val="tx"/>
                    </a:ext>
                  </a:extLst>
                </a:hlinkClick>
              </a:rPr>
              <a:t>standard medical care</a:t>
            </a:r>
            <a:r>
              <a:rPr lang="en-US" sz="1800">
                <a:solidFill>
                  <a:srgbClr val="1B1B1B"/>
                </a:solidFill>
              </a:rPr>
              <a:t>. </a:t>
            </a:r>
            <a:endParaRPr sz="1800">
              <a:solidFill>
                <a:srgbClr val="1B1B1B"/>
              </a:solidFill>
            </a:endParaRPr>
          </a:p>
          <a:p>
            <a:pPr marL="457200" lvl="0" indent="-342900" algn="l" rtl="0">
              <a:lnSpc>
                <a:spcPct val="100000"/>
              </a:lnSpc>
              <a:spcBef>
                <a:spcPts val="1500"/>
              </a:spcBef>
              <a:spcAft>
                <a:spcPts val="0"/>
              </a:spcAft>
              <a:buClr>
                <a:srgbClr val="1B1B1B"/>
              </a:buClr>
              <a:buSzPts val="1800"/>
              <a:buChar char="●"/>
            </a:pPr>
            <a:r>
              <a:rPr lang="en-US" sz="1800" b="1">
                <a:solidFill>
                  <a:srgbClr val="1B1B1B"/>
                </a:solidFill>
              </a:rPr>
              <a:t>Mind–body therapies: </a:t>
            </a:r>
            <a:r>
              <a:rPr lang="en-US" sz="1800">
                <a:solidFill>
                  <a:srgbClr val="1B1B1B"/>
                </a:solidFill>
              </a:rPr>
              <a:t>These combine mental focus, breathing, and body movements to help relax the body and mind</a:t>
            </a:r>
            <a:endParaRPr sz="1800" b="1">
              <a:solidFill>
                <a:srgbClr val="1B1B1B"/>
              </a:solidFill>
            </a:endParaRPr>
          </a:p>
          <a:p>
            <a:pPr marL="457200" lvl="0" indent="-342900" algn="l" rtl="0">
              <a:lnSpc>
                <a:spcPct val="100000"/>
              </a:lnSpc>
              <a:spcBef>
                <a:spcPts val="0"/>
              </a:spcBef>
              <a:spcAft>
                <a:spcPts val="0"/>
              </a:spcAft>
              <a:buClr>
                <a:srgbClr val="1B1B1B"/>
              </a:buClr>
              <a:buSzPts val="1800"/>
              <a:buChar char="●"/>
            </a:pPr>
            <a:r>
              <a:rPr lang="en-US" sz="1800" b="1">
                <a:solidFill>
                  <a:srgbClr val="1B1B1B"/>
                </a:solidFill>
              </a:rPr>
              <a:t>Biologically-based practices: </a:t>
            </a:r>
            <a:r>
              <a:rPr lang="en-US" sz="1800">
                <a:solidFill>
                  <a:srgbClr val="1B1B1B"/>
                </a:solidFill>
              </a:rPr>
              <a:t>Vitamins, supplements, sources found in nature</a:t>
            </a:r>
            <a:endParaRPr sz="1800">
              <a:solidFill>
                <a:srgbClr val="1B1B1B"/>
              </a:solidFill>
            </a:endParaRPr>
          </a:p>
          <a:p>
            <a:pPr marL="457200" lvl="0" indent="-342900" algn="l" rtl="0">
              <a:lnSpc>
                <a:spcPct val="100000"/>
              </a:lnSpc>
              <a:spcBef>
                <a:spcPts val="0"/>
              </a:spcBef>
              <a:spcAft>
                <a:spcPts val="0"/>
              </a:spcAft>
              <a:buClr>
                <a:srgbClr val="1B1B1B"/>
              </a:buClr>
              <a:buSzPts val="1800"/>
              <a:buFont typeface="Roboto"/>
              <a:buChar char="●"/>
            </a:pPr>
            <a:r>
              <a:rPr lang="en-US" sz="1800" b="1">
                <a:solidFill>
                  <a:srgbClr val="1B1B1B"/>
                </a:solidFill>
              </a:rPr>
              <a:t>Manipulative and body-based practices: </a:t>
            </a:r>
            <a:r>
              <a:rPr lang="en-US" sz="1800">
                <a:solidFill>
                  <a:srgbClr val="1B1B1B"/>
                </a:solidFill>
              </a:rPr>
              <a:t>These are based on working with one or more parts of the body.</a:t>
            </a:r>
            <a:endParaRPr sz="1800">
              <a:solidFill>
                <a:schemeClr val="dk1"/>
              </a:solidFill>
            </a:endParaRPr>
          </a:p>
          <a:p>
            <a:pPr marL="457200" lvl="0" indent="-342900" algn="l" rtl="0">
              <a:lnSpc>
                <a:spcPct val="100000"/>
              </a:lnSpc>
              <a:spcBef>
                <a:spcPts val="0"/>
              </a:spcBef>
              <a:spcAft>
                <a:spcPts val="0"/>
              </a:spcAft>
              <a:buClr>
                <a:srgbClr val="1B1B1B"/>
              </a:buClr>
              <a:buSzPts val="1800"/>
              <a:buFont typeface="Roboto"/>
              <a:buChar char="●"/>
            </a:pPr>
            <a:r>
              <a:rPr lang="en-US" sz="1800" b="1">
                <a:solidFill>
                  <a:srgbClr val="1B1B1B"/>
                </a:solidFill>
              </a:rPr>
              <a:t>Energy healing: </a:t>
            </a:r>
            <a:r>
              <a:rPr lang="en-US" sz="1800">
                <a:solidFill>
                  <a:srgbClr val="1B1B1B"/>
                </a:solidFill>
              </a:rPr>
              <a:t>Based on the belief that energy flows through the body, the goal is to balance the energy flow. </a:t>
            </a:r>
            <a:endParaRPr sz="1800" b="1">
              <a:solidFill>
                <a:srgbClr val="1B1B1B"/>
              </a:solidFill>
            </a:endParaRPr>
          </a:p>
          <a:p>
            <a:pPr marL="457200" lvl="0" indent="-342900" algn="l" rtl="0">
              <a:lnSpc>
                <a:spcPct val="100000"/>
              </a:lnSpc>
              <a:spcBef>
                <a:spcPts val="0"/>
              </a:spcBef>
              <a:spcAft>
                <a:spcPts val="0"/>
              </a:spcAft>
              <a:buClr>
                <a:srgbClr val="1B1B1B"/>
              </a:buClr>
              <a:buSzPts val="1800"/>
              <a:buFont typeface="Roboto"/>
              <a:buChar char="●"/>
            </a:pPr>
            <a:r>
              <a:rPr lang="en-US" sz="1800" b="1">
                <a:solidFill>
                  <a:srgbClr val="1B1B1B"/>
                </a:solidFill>
              </a:rPr>
              <a:t>Whole medical systems: </a:t>
            </a:r>
            <a:r>
              <a:rPr lang="en-US" sz="1800">
                <a:solidFill>
                  <a:srgbClr val="1B1B1B"/>
                </a:solidFill>
              </a:rPr>
              <a:t>These are healing systems and beliefs that have evolved over time in different cultures and parts of the world.</a:t>
            </a:r>
            <a:endParaRPr sz="1800">
              <a:solidFill>
                <a:srgbClr val="1B1B1B"/>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sp>
        <p:nvSpPr>
          <p:cNvPr id="682" name="Google Shape;682;p45"/>
          <p:cNvSpPr txBox="1">
            <a:spLocks noGrp="1"/>
          </p:cNvSpPr>
          <p:nvPr>
            <p:ph type="title"/>
          </p:nvPr>
        </p:nvSpPr>
        <p:spPr>
          <a:xfrm>
            <a:off x="457200" y="304800"/>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SzPct val="38888"/>
              <a:buNone/>
            </a:pPr>
            <a:r>
              <a:rPr lang="en-US"/>
              <a:t>Possible Benefits of Complementary Approaches</a:t>
            </a:r>
            <a:endParaRPr/>
          </a:p>
        </p:txBody>
      </p:sp>
      <p:grpSp>
        <p:nvGrpSpPr>
          <p:cNvPr id="683" name="Google Shape;683;p45"/>
          <p:cNvGrpSpPr/>
          <p:nvPr/>
        </p:nvGrpSpPr>
        <p:grpSpPr>
          <a:xfrm>
            <a:off x="685800" y="1706124"/>
            <a:ext cx="8077200" cy="3542400"/>
            <a:chOff x="0" y="101241"/>
            <a:chExt cx="8077200" cy="3542400"/>
          </a:xfrm>
        </p:grpSpPr>
        <p:sp>
          <p:nvSpPr>
            <p:cNvPr id="684" name="Google Shape;684;p45"/>
            <p:cNvSpPr/>
            <p:nvPr/>
          </p:nvSpPr>
          <p:spPr>
            <a:xfrm>
              <a:off x="0" y="337401"/>
              <a:ext cx="8077200" cy="403200"/>
            </a:xfrm>
            <a:prstGeom prst="rect">
              <a:avLst/>
            </a:prstGeom>
            <a:solidFill>
              <a:schemeClr val="lt1">
                <a:alpha val="89411"/>
              </a:schemeClr>
            </a:solidFill>
            <a:ln w="9525" cap="flat" cmpd="sng">
              <a:solidFill>
                <a:schemeClr val="accent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5" name="Google Shape;685;p45"/>
            <p:cNvSpPr/>
            <p:nvPr/>
          </p:nvSpPr>
          <p:spPr>
            <a:xfrm>
              <a:off x="403860" y="101241"/>
              <a:ext cx="5654040" cy="472320"/>
            </a:xfrm>
            <a:prstGeom prst="roundRect">
              <a:avLst>
                <a:gd name="adj" fmla="val 16667"/>
              </a:avLst>
            </a:prstGeom>
            <a:solidFill>
              <a:srgbClr val="365F91"/>
            </a:solid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6" name="Google Shape;686;p45"/>
            <p:cNvSpPr txBox="1"/>
            <p:nvPr/>
          </p:nvSpPr>
          <p:spPr>
            <a:xfrm>
              <a:off x="426917" y="124298"/>
              <a:ext cx="5607926" cy="426206"/>
            </a:xfrm>
            <a:prstGeom prst="rect">
              <a:avLst/>
            </a:prstGeom>
            <a:noFill/>
            <a:ln>
              <a:noFill/>
            </a:ln>
          </p:spPr>
          <p:txBody>
            <a:bodyPr spcFirstLastPara="1" wrap="square" lIns="213700" tIns="0" rIns="213700" bIns="0" anchor="ctr" anchorCtr="0">
              <a:noAutofit/>
            </a:bodyPr>
            <a:lstStyle/>
            <a:p>
              <a:pPr marL="0" marR="0" lvl="0" indent="0" algn="l" rtl="0">
                <a:lnSpc>
                  <a:spcPct val="90000"/>
                </a:lnSpc>
                <a:spcBef>
                  <a:spcPts val="0"/>
                </a:spcBef>
                <a:spcAft>
                  <a:spcPts val="0"/>
                </a:spcAft>
                <a:buClr>
                  <a:schemeClr val="lt1"/>
                </a:buClr>
                <a:buSzPts val="1600"/>
                <a:buFont typeface="Arial"/>
                <a:buNone/>
              </a:pPr>
              <a:r>
                <a:rPr lang="en-US" sz="1600" b="0" i="0" u="none" strike="noStrike" cap="none">
                  <a:solidFill>
                    <a:schemeClr val="lt1"/>
                  </a:solidFill>
                  <a:latin typeface="Arial"/>
                  <a:ea typeface="Arial"/>
                  <a:cs typeface="Arial"/>
                  <a:sym typeface="Arial"/>
                </a:rPr>
                <a:t>Improve response to standard medical treatment</a:t>
              </a:r>
              <a:endParaRPr sz="1400" b="0" i="0" u="none" strike="noStrike" cap="none">
                <a:solidFill>
                  <a:srgbClr val="000000"/>
                </a:solidFill>
                <a:latin typeface="Arial"/>
                <a:ea typeface="Arial"/>
                <a:cs typeface="Arial"/>
                <a:sym typeface="Arial"/>
              </a:endParaRPr>
            </a:p>
          </p:txBody>
        </p:sp>
        <p:sp>
          <p:nvSpPr>
            <p:cNvPr id="687" name="Google Shape;687;p45"/>
            <p:cNvSpPr/>
            <p:nvPr/>
          </p:nvSpPr>
          <p:spPr>
            <a:xfrm>
              <a:off x="0" y="1063161"/>
              <a:ext cx="8077200" cy="403200"/>
            </a:xfrm>
            <a:prstGeom prst="rect">
              <a:avLst/>
            </a:prstGeom>
            <a:solidFill>
              <a:schemeClr val="lt1">
                <a:alpha val="89411"/>
              </a:schemeClr>
            </a:solidFill>
            <a:ln w="9525" cap="flat" cmpd="sng">
              <a:solidFill>
                <a:schemeClr val="accent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8" name="Google Shape;688;p45"/>
            <p:cNvSpPr/>
            <p:nvPr/>
          </p:nvSpPr>
          <p:spPr>
            <a:xfrm>
              <a:off x="403860" y="827001"/>
              <a:ext cx="5654040" cy="472320"/>
            </a:xfrm>
            <a:prstGeom prst="roundRect">
              <a:avLst>
                <a:gd name="adj" fmla="val 16667"/>
              </a:avLst>
            </a:prstGeom>
            <a:solidFill>
              <a:srgbClr val="365F91"/>
            </a:solid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9" name="Google Shape;689;p45"/>
            <p:cNvSpPr txBox="1"/>
            <p:nvPr/>
          </p:nvSpPr>
          <p:spPr>
            <a:xfrm>
              <a:off x="426917" y="850058"/>
              <a:ext cx="5607926" cy="426206"/>
            </a:xfrm>
            <a:prstGeom prst="rect">
              <a:avLst/>
            </a:prstGeom>
            <a:noFill/>
            <a:ln>
              <a:noFill/>
            </a:ln>
          </p:spPr>
          <p:txBody>
            <a:bodyPr spcFirstLastPara="1" wrap="square" lIns="213700" tIns="0" rIns="213700" bIns="0" anchor="ctr" anchorCtr="0">
              <a:noAutofit/>
            </a:bodyPr>
            <a:lstStyle/>
            <a:p>
              <a:pPr marL="0" marR="0" lvl="0" indent="0" algn="l" rtl="0">
                <a:lnSpc>
                  <a:spcPct val="90000"/>
                </a:lnSpc>
                <a:spcBef>
                  <a:spcPts val="0"/>
                </a:spcBef>
                <a:spcAft>
                  <a:spcPts val="0"/>
                </a:spcAft>
                <a:buClr>
                  <a:schemeClr val="lt1"/>
                </a:buClr>
                <a:buSzPts val="1600"/>
                <a:buFont typeface="Arial"/>
                <a:buNone/>
              </a:pPr>
              <a:r>
                <a:rPr lang="en-US" sz="1600" b="0" i="0" u="none" strike="noStrike" cap="none">
                  <a:solidFill>
                    <a:schemeClr val="lt1"/>
                  </a:solidFill>
                  <a:latin typeface="Arial"/>
                  <a:ea typeface="Arial"/>
                  <a:cs typeface="Arial"/>
                  <a:sym typeface="Arial"/>
                </a:rPr>
                <a:t>Manage side effects of cancer treatment</a:t>
              </a:r>
              <a:endParaRPr sz="1400" b="0" i="0" u="none" strike="noStrike" cap="none">
                <a:solidFill>
                  <a:srgbClr val="000000"/>
                </a:solidFill>
                <a:latin typeface="Arial"/>
                <a:ea typeface="Arial"/>
                <a:cs typeface="Arial"/>
                <a:sym typeface="Arial"/>
              </a:endParaRPr>
            </a:p>
          </p:txBody>
        </p:sp>
        <p:sp>
          <p:nvSpPr>
            <p:cNvPr id="690" name="Google Shape;690;p45"/>
            <p:cNvSpPr/>
            <p:nvPr/>
          </p:nvSpPr>
          <p:spPr>
            <a:xfrm>
              <a:off x="0" y="1788921"/>
              <a:ext cx="8077200" cy="403200"/>
            </a:xfrm>
            <a:prstGeom prst="rect">
              <a:avLst/>
            </a:prstGeom>
            <a:solidFill>
              <a:schemeClr val="lt1">
                <a:alpha val="89411"/>
              </a:schemeClr>
            </a:solidFill>
            <a:ln w="9525" cap="flat" cmpd="sng">
              <a:solidFill>
                <a:schemeClr val="accent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1" name="Google Shape;691;p45"/>
            <p:cNvSpPr/>
            <p:nvPr/>
          </p:nvSpPr>
          <p:spPr>
            <a:xfrm>
              <a:off x="403860" y="1552761"/>
              <a:ext cx="5654040" cy="472320"/>
            </a:xfrm>
            <a:prstGeom prst="roundRect">
              <a:avLst>
                <a:gd name="adj" fmla="val 16667"/>
              </a:avLst>
            </a:prstGeom>
            <a:solidFill>
              <a:srgbClr val="365F91"/>
            </a:solid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2" name="Google Shape;692;p45"/>
            <p:cNvSpPr txBox="1"/>
            <p:nvPr/>
          </p:nvSpPr>
          <p:spPr>
            <a:xfrm>
              <a:off x="426917" y="1575818"/>
              <a:ext cx="5607926" cy="426206"/>
            </a:xfrm>
            <a:prstGeom prst="rect">
              <a:avLst/>
            </a:prstGeom>
            <a:noFill/>
            <a:ln>
              <a:noFill/>
            </a:ln>
          </p:spPr>
          <p:txBody>
            <a:bodyPr spcFirstLastPara="1" wrap="square" lIns="213700" tIns="0" rIns="213700" bIns="0" anchor="ctr" anchorCtr="0">
              <a:noAutofit/>
            </a:bodyPr>
            <a:lstStyle/>
            <a:p>
              <a:pPr marL="0" marR="0" lvl="0" indent="0" algn="l" rtl="0">
                <a:lnSpc>
                  <a:spcPct val="90000"/>
                </a:lnSpc>
                <a:spcBef>
                  <a:spcPts val="0"/>
                </a:spcBef>
                <a:spcAft>
                  <a:spcPts val="0"/>
                </a:spcAft>
                <a:buClr>
                  <a:schemeClr val="lt1"/>
                </a:buClr>
                <a:buSzPts val="1600"/>
                <a:buFont typeface="Arial"/>
                <a:buNone/>
              </a:pPr>
              <a:r>
                <a:rPr lang="en-US" sz="1600" b="0" i="0" u="none" strike="noStrike" cap="none">
                  <a:solidFill>
                    <a:schemeClr val="lt1"/>
                  </a:solidFill>
                  <a:latin typeface="Arial"/>
                  <a:ea typeface="Arial"/>
                  <a:cs typeface="Arial"/>
                  <a:sym typeface="Arial"/>
                </a:rPr>
                <a:t>Prevent or manage cancer symptoms</a:t>
              </a:r>
              <a:endParaRPr sz="1400" b="0" i="0" u="none" strike="noStrike" cap="none">
                <a:solidFill>
                  <a:srgbClr val="000000"/>
                </a:solidFill>
                <a:latin typeface="Arial"/>
                <a:ea typeface="Arial"/>
                <a:cs typeface="Arial"/>
                <a:sym typeface="Arial"/>
              </a:endParaRPr>
            </a:p>
          </p:txBody>
        </p:sp>
        <p:sp>
          <p:nvSpPr>
            <p:cNvPr id="693" name="Google Shape;693;p45"/>
            <p:cNvSpPr/>
            <p:nvPr/>
          </p:nvSpPr>
          <p:spPr>
            <a:xfrm>
              <a:off x="0" y="2514681"/>
              <a:ext cx="8077200" cy="403200"/>
            </a:xfrm>
            <a:prstGeom prst="rect">
              <a:avLst/>
            </a:prstGeom>
            <a:solidFill>
              <a:schemeClr val="lt1">
                <a:alpha val="89411"/>
              </a:schemeClr>
            </a:solidFill>
            <a:ln w="9525" cap="flat" cmpd="sng">
              <a:solidFill>
                <a:schemeClr val="accent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4" name="Google Shape;694;p45"/>
            <p:cNvSpPr/>
            <p:nvPr/>
          </p:nvSpPr>
          <p:spPr>
            <a:xfrm>
              <a:off x="403860" y="2278521"/>
              <a:ext cx="5654040" cy="472320"/>
            </a:xfrm>
            <a:prstGeom prst="roundRect">
              <a:avLst>
                <a:gd name="adj" fmla="val 16667"/>
              </a:avLst>
            </a:prstGeom>
            <a:solidFill>
              <a:srgbClr val="365F91"/>
            </a:solid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5" name="Google Shape;695;p45"/>
            <p:cNvSpPr txBox="1"/>
            <p:nvPr/>
          </p:nvSpPr>
          <p:spPr>
            <a:xfrm>
              <a:off x="426917" y="2301578"/>
              <a:ext cx="5607926" cy="426206"/>
            </a:xfrm>
            <a:prstGeom prst="rect">
              <a:avLst/>
            </a:prstGeom>
            <a:noFill/>
            <a:ln>
              <a:noFill/>
            </a:ln>
          </p:spPr>
          <p:txBody>
            <a:bodyPr spcFirstLastPara="1" wrap="square" lIns="213700" tIns="0" rIns="213700" bIns="0" anchor="ctr" anchorCtr="0">
              <a:noAutofit/>
            </a:bodyPr>
            <a:lstStyle/>
            <a:p>
              <a:pPr marL="0" marR="0" lvl="0" indent="0" algn="l" rtl="0">
                <a:lnSpc>
                  <a:spcPct val="90000"/>
                </a:lnSpc>
                <a:spcBef>
                  <a:spcPts val="0"/>
                </a:spcBef>
                <a:spcAft>
                  <a:spcPts val="0"/>
                </a:spcAft>
                <a:buClr>
                  <a:schemeClr val="lt1"/>
                </a:buClr>
                <a:buSzPts val="1600"/>
                <a:buFont typeface="Arial"/>
                <a:buNone/>
              </a:pPr>
              <a:r>
                <a:rPr lang="en-US" sz="1600" b="0" i="0" u="none" strike="noStrike" cap="none">
                  <a:solidFill>
                    <a:schemeClr val="lt1"/>
                  </a:solidFill>
                  <a:latin typeface="Arial"/>
                  <a:ea typeface="Arial"/>
                  <a:cs typeface="Arial"/>
                  <a:sym typeface="Arial"/>
                </a:rPr>
                <a:t>Improve survival</a:t>
              </a:r>
              <a:endParaRPr sz="1400" b="0" i="0" u="none" strike="noStrike" cap="none">
                <a:solidFill>
                  <a:srgbClr val="000000"/>
                </a:solidFill>
                <a:latin typeface="Arial"/>
                <a:ea typeface="Arial"/>
                <a:cs typeface="Arial"/>
                <a:sym typeface="Arial"/>
              </a:endParaRPr>
            </a:p>
          </p:txBody>
        </p:sp>
        <p:sp>
          <p:nvSpPr>
            <p:cNvPr id="696" name="Google Shape;696;p45"/>
            <p:cNvSpPr/>
            <p:nvPr/>
          </p:nvSpPr>
          <p:spPr>
            <a:xfrm>
              <a:off x="0" y="3240441"/>
              <a:ext cx="8077200" cy="403200"/>
            </a:xfrm>
            <a:prstGeom prst="rect">
              <a:avLst/>
            </a:prstGeom>
            <a:solidFill>
              <a:schemeClr val="lt1">
                <a:alpha val="89411"/>
              </a:schemeClr>
            </a:solidFill>
            <a:ln w="9525" cap="flat" cmpd="sng">
              <a:solidFill>
                <a:schemeClr val="accent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7" name="Google Shape;697;p45"/>
            <p:cNvSpPr/>
            <p:nvPr/>
          </p:nvSpPr>
          <p:spPr>
            <a:xfrm>
              <a:off x="403860" y="3004281"/>
              <a:ext cx="5654040" cy="472320"/>
            </a:xfrm>
            <a:prstGeom prst="roundRect">
              <a:avLst>
                <a:gd name="adj" fmla="val 16667"/>
              </a:avLst>
            </a:prstGeom>
            <a:solidFill>
              <a:srgbClr val="365F91"/>
            </a:solid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8" name="Google Shape;698;p45"/>
            <p:cNvSpPr txBox="1"/>
            <p:nvPr/>
          </p:nvSpPr>
          <p:spPr>
            <a:xfrm>
              <a:off x="426917" y="3027338"/>
              <a:ext cx="5607926" cy="426206"/>
            </a:xfrm>
            <a:prstGeom prst="rect">
              <a:avLst/>
            </a:prstGeom>
            <a:noFill/>
            <a:ln>
              <a:noFill/>
            </a:ln>
          </p:spPr>
          <p:txBody>
            <a:bodyPr spcFirstLastPara="1" wrap="square" lIns="213700" tIns="0" rIns="213700" bIns="0" anchor="ctr" anchorCtr="0">
              <a:noAutofit/>
            </a:bodyPr>
            <a:lstStyle/>
            <a:p>
              <a:pPr marL="0" marR="0" lvl="0" indent="0" algn="l" rtl="0">
                <a:lnSpc>
                  <a:spcPct val="90000"/>
                </a:lnSpc>
                <a:spcBef>
                  <a:spcPts val="0"/>
                </a:spcBef>
                <a:spcAft>
                  <a:spcPts val="0"/>
                </a:spcAft>
                <a:buClr>
                  <a:schemeClr val="lt1"/>
                </a:buClr>
                <a:buSzPts val="1600"/>
                <a:buFont typeface="Arial"/>
                <a:buNone/>
              </a:pPr>
              <a:r>
                <a:rPr lang="en-US" sz="1600" b="0" i="0" u="none" strike="noStrike" cap="none">
                  <a:solidFill>
                    <a:schemeClr val="lt1"/>
                  </a:solidFill>
                  <a:latin typeface="Arial"/>
                  <a:ea typeface="Arial"/>
                  <a:cs typeface="Arial"/>
                  <a:sym typeface="Arial"/>
                </a:rPr>
                <a:t>Enhance a sense of well-being and quality of life</a:t>
              </a:r>
              <a:endParaRPr sz="1400" b="0" i="0" u="none" strike="noStrike" cap="none">
                <a:solidFill>
                  <a:srgbClr val="000000"/>
                </a:solidFill>
                <a:latin typeface="Arial"/>
                <a:ea typeface="Arial"/>
                <a:cs typeface="Arial"/>
                <a:sym typeface="Arial"/>
              </a:endParaRPr>
            </a:p>
          </p:txBody>
        </p:sp>
      </p:grpSp>
      <p:sp>
        <p:nvSpPr>
          <p:cNvPr id="699" name="Google Shape;699;p45"/>
          <p:cNvSpPr txBox="1"/>
          <p:nvPr/>
        </p:nvSpPr>
        <p:spPr>
          <a:xfrm>
            <a:off x="5807250" y="5350600"/>
            <a:ext cx="37338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000" b="0" i="1" u="none" strike="noStrike" cap="none">
                <a:solidFill>
                  <a:srgbClr val="7F7F7F"/>
                </a:solidFill>
                <a:latin typeface="Arial"/>
                <a:ea typeface="Arial"/>
                <a:cs typeface="Arial"/>
                <a:sym typeface="Arial"/>
              </a:rPr>
              <a:t>Source: Smith Center for Healing and the Arts 202</a:t>
            </a:r>
            <a:r>
              <a:rPr lang="en-US" sz="1000" i="1">
                <a:solidFill>
                  <a:srgbClr val="7F7F7F"/>
                </a:solidFill>
              </a:rPr>
              <a:t>2</a:t>
            </a:r>
            <a:endParaRPr sz="1200" b="0" i="0" u="none" strike="noStrike" cap="none">
              <a:solidFill>
                <a:srgbClr val="000000"/>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sp>
        <p:nvSpPr>
          <p:cNvPr id="705" name="Google Shape;705;p46"/>
          <p:cNvSpPr txBox="1">
            <a:spLocks noGrp="1"/>
          </p:cNvSpPr>
          <p:nvPr>
            <p:ph type="title"/>
          </p:nvPr>
        </p:nvSpPr>
        <p:spPr>
          <a:xfrm>
            <a:off x="457200" y="304800"/>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SzPct val="38888"/>
              <a:buNone/>
            </a:pPr>
            <a:r>
              <a:rPr lang="en-US"/>
              <a:t>Possible Risks of Complementary Approaches</a:t>
            </a:r>
            <a:endParaRPr/>
          </a:p>
        </p:txBody>
      </p:sp>
      <p:sp>
        <p:nvSpPr>
          <p:cNvPr id="706" name="Google Shape;706;p46"/>
          <p:cNvSpPr txBox="1">
            <a:spLocks noGrp="1"/>
          </p:cNvSpPr>
          <p:nvPr>
            <p:ph type="body" idx="1"/>
          </p:nvPr>
        </p:nvSpPr>
        <p:spPr>
          <a:xfrm>
            <a:off x="498282" y="1425934"/>
            <a:ext cx="8188518" cy="4525963"/>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3F3F3F"/>
              </a:buClr>
              <a:buSzPts val="2800"/>
              <a:buFont typeface="Arial"/>
              <a:buNone/>
            </a:pPr>
            <a:endParaRPr sz="2800"/>
          </a:p>
          <a:p>
            <a:pPr marL="342900" lvl="0" indent="-342900" algn="l" rtl="0">
              <a:lnSpc>
                <a:spcPct val="100000"/>
              </a:lnSpc>
              <a:spcBef>
                <a:spcPts val="600"/>
              </a:spcBef>
              <a:spcAft>
                <a:spcPts val="0"/>
              </a:spcAft>
              <a:buClr>
                <a:srgbClr val="3F3F3F"/>
              </a:buClr>
              <a:buSzPts val="2800"/>
              <a:buFont typeface="Arial"/>
              <a:buChar char="•"/>
            </a:pPr>
            <a:r>
              <a:rPr lang="en-US" sz="2800"/>
              <a:t>Few studies on safety and effectiveness</a:t>
            </a:r>
            <a:endParaRPr/>
          </a:p>
          <a:p>
            <a:pPr marL="342900" lvl="0" indent="-342900" algn="l" rtl="0">
              <a:lnSpc>
                <a:spcPct val="100000"/>
              </a:lnSpc>
              <a:spcBef>
                <a:spcPts val="1200"/>
              </a:spcBef>
              <a:spcAft>
                <a:spcPts val="0"/>
              </a:spcAft>
              <a:buClr>
                <a:srgbClr val="3F3F3F"/>
              </a:buClr>
              <a:buSzPts val="2800"/>
              <a:buFont typeface="Arial"/>
              <a:buChar char="•"/>
            </a:pPr>
            <a:r>
              <a:rPr lang="en-US" sz="2800"/>
              <a:t>No approaches work beyond a shadow of doubt</a:t>
            </a:r>
            <a:endParaRPr/>
          </a:p>
          <a:p>
            <a:pPr marL="342900" lvl="0" indent="-342900" algn="l" rtl="0">
              <a:lnSpc>
                <a:spcPct val="100000"/>
              </a:lnSpc>
              <a:spcBef>
                <a:spcPts val="1200"/>
              </a:spcBef>
              <a:spcAft>
                <a:spcPts val="0"/>
              </a:spcAft>
              <a:buClr>
                <a:srgbClr val="3F3F3F"/>
              </a:buClr>
              <a:buSzPts val="2800"/>
              <a:buFont typeface="Arial"/>
              <a:buChar char="•"/>
            </a:pPr>
            <a:r>
              <a:rPr lang="en-US" sz="2800"/>
              <a:t>Can be harmful</a:t>
            </a:r>
            <a:endParaRPr/>
          </a:p>
          <a:p>
            <a:pPr marL="342900" lvl="0" indent="-342900" algn="l" rtl="0">
              <a:lnSpc>
                <a:spcPct val="100000"/>
              </a:lnSpc>
              <a:spcBef>
                <a:spcPts val="1200"/>
              </a:spcBef>
              <a:spcAft>
                <a:spcPts val="0"/>
              </a:spcAft>
              <a:buClr>
                <a:srgbClr val="3F3F3F"/>
              </a:buClr>
              <a:buSzPts val="2800"/>
              <a:buFont typeface="Arial"/>
              <a:buChar char="•"/>
            </a:pPr>
            <a:r>
              <a:rPr lang="en-US" sz="2800"/>
              <a:t>Can interfere with drugs</a:t>
            </a:r>
            <a:endParaRPr/>
          </a:p>
          <a:p>
            <a:pPr marL="0" lvl="0" indent="0" algn="l" rtl="0">
              <a:lnSpc>
                <a:spcPct val="100000"/>
              </a:lnSpc>
              <a:spcBef>
                <a:spcPts val="1160"/>
              </a:spcBef>
              <a:spcAft>
                <a:spcPts val="0"/>
              </a:spcAft>
              <a:buClr>
                <a:srgbClr val="3F3F3F"/>
              </a:buClr>
              <a:buSzPts val="2800"/>
              <a:buFont typeface="Arial"/>
              <a:buNone/>
            </a:pPr>
            <a:endParaRPr sz="2800"/>
          </a:p>
        </p:txBody>
      </p:sp>
      <p:sp>
        <p:nvSpPr>
          <p:cNvPr id="707" name="Google Shape;707;p46"/>
          <p:cNvSpPr txBox="1"/>
          <p:nvPr/>
        </p:nvSpPr>
        <p:spPr>
          <a:xfrm>
            <a:off x="220875" y="4954625"/>
            <a:ext cx="8695500" cy="4002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000" b="0" i="1" u="none" strike="noStrike" cap="none">
                <a:solidFill>
                  <a:srgbClr val="7F7F7F"/>
                </a:solidFill>
                <a:latin typeface="Arial"/>
                <a:ea typeface="Arial"/>
                <a:cs typeface="Arial"/>
                <a:sym typeface="Arial"/>
              </a:rPr>
              <a:t>Source: </a:t>
            </a:r>
            <a:r>
              <a:rPr lang="en-US" sz="1000" i="1">
                <a:solidFill>
                  <a:srgbClr val="7F7F7F"/>
                </a:solidFill>
              </a:rPr>
              <a:t>National Center for Complementary and Integrative Health 2016, National Cancer Institute Complementary and Alternative Medicine 2024, </a:t>
            </a:r>
            <a:endParaRPr sz="1000" i="1">
              <a:solidFill>
                <a:srgbClr val="7F7F7F"/>
              </a:solidFill>
            </a:endParaRPr>
          </a:p>
          <a:p>
            <a:pPr marL="0" marR="0" lvl="0" indent="0" algn="r" rtl="0">
              <a:lnSpc>
                <a:spcPct val="100000"/>
              </a:lnSpc>
              <a:spcBef>
                <a:spcPts val="0"/>
              </a:spcBef>
              <a:spcAft>
                <a:spcPts val="0"/>
              </a:spcAft>
              <a:buClr>
                <a:srgbClr val="000000"/>
              </a:buClr>
              <a:buSzPts val="1200"/>
              <a:buFont typeface="Arial"/>
              <a:buNone/>
            </a:pPr>
            <a:r>
              <a:rPr lang="en-US" sz="1000" i="1">
                <a:solidFill>
                  <a:srgbClr val="7F7F7F"/>
                </a:solidFill>
              </a:rPr>
              <a:t>City of Hope, 2022</a:t>
            </a:r>
            <a:endParaRPr sz="1000" i="1">
              <a:solidFill>
                <a:srgbClr val="7F7F7F"/>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713" name="Google Shape;713;p47"/>
          <p:cNvSpPr txBox="1">
            <a:spLocks noGrp="1"/>
          </p:cNvSpPr>
          <p:nvPr>
            <p:ph type="title"/>
          </p:nvPr>
        </p:nvSpPr>
        <p:spPr>
          <a:xfrm>
            <a:off x="457200" y="304800"/>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SzPct val="38888"/>
              <a:buNone/>
            </a:pPr>
            <a:r>
              <a:rPr lang="en-US"/>
              <a:t>Evidence-based Cancer Information</a:t>
            </a:r>
            <a:endParaRPr/>
          </a:p>
        </p:txBody>
      </p:sp>
      <p:sp>
        <p:nvSpPr>
          <p:cNvPr id="714" name="Google Shape;714;p47"/>
          <p:cNvSpPr txBox="1">
            <a:spLocks noGrp="1"/>
          </p:cNvSpPr>
          <p:nvPr>
            <p:ph type="body" idx="1"/>
          </p:nvPr>
        </p:nvSpPr>
        <p:spPr>
          <a:xfrm>
            <a:off x="457200" y="1600201"/>
            <a:ext cx="8229600" cy="38100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3F3F3F"/>
              </a:buClr>
              <a:buSzPts val="2000"/>
              <a:buFont typeface="Arial"/>
              <a:buNone/>
            </a:pPr>
            <a:endParaRPr sz="2000"/>
          </a:p>
          <a:p>
            <a:pPr marL="0" lvl="0" indent="0" algn="l" rtl="0">
              <a:lnSpc>
                <a:spcPct val="100000"/>
              </a:lnSpc>
              <a:spcBef>
                <a:spcPts val="1200"/>
              </a:spcBef>
              <a:spcAft>
                <a:spcPts val="0"/>
              </a:spcAft>
              <a:buClr>
                <a:srgbClr val="3F3F3F"/>
              </a:buClr>
              <a:buSzPts val="2000"/>
              <a:buFont typeface="Arial"/>
              <a:buNone/>
            </a:pPr>
            <a:endParaRPr sz="2000"/>
          </a:p>
        </p:txBody>
      </p:sp>
      <p:grpSp>
        <p:nvGrpSpPr>
          <p:cNvPr id="715" name="Google Shape;715;p47"/>
          <p:cNvGrpSpPr/>
          <p:nvPr/>
        </p:nvGrpSpPr>
        <p:grpSpPr>
          <a:xfrm>
            <a:off x="609600" y="1484083"/>
            <a:ext cx="7772400" cy="3836161"/>
            <a:chOff x="0" y="25019"/>
            <a:chExt cx="7772400" cy="3836161"/>
          </a:xfrm>
        </p:grpSpPr>
        <p:sp>
          <p:nvSpPr>
            <p:cNvPr id="716" name="Google Shape;716;p47"/>
            <p:cNvSpPr/>
            <p:nvPr/>
          </p:nvSpPr>
          <p:spPr>
            <a:xfrm>
              <a:off x="0" y="25019"/>
              <a:ext cx="7772400" cy="374400"/>
            </a:xfrm>
            <a:prstGeom prst="roundRect">
              <a:avLst>
                <a:gd name="adj" fmla="val 16667"/>
              </a:avLst>
            </a:prstGeom>
            <a:solidFill>
              <a:srgbClr val="365F9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7" name="Google Shape;717;p47"/>
            <p:cNvSpPr txBox="1"/>
            <p:nvPr/>
          </p:nvSpPr>
          <p:spPr>
            <a:xfrm>
              <a:off x="18277" y="43296"/>
              <a:ext cx="7735846" cy="337846"/>
            </a:xfrm>
            <a:prstGeom prst="rect">
              <a:avLst/>
            </a:prstGeom>
            <a:noFill/>
            <a:ln>
              <a:noFill/>
            </a:ln>
          </p:spPr>
          <p:txBody>
            <a:bodyPr spcFirstLastPara="1" wrap="square" lIns="60950" tIns="60950" rIns="60950" bIns="60950" anchor="ctr" anchorCtr="0">
              <a:noAutofit/>
            </a:bodyPr>
            <a:lstStyle/>
            <a:p>
              <a:pPr marL="0" marR="0" lvl="0" indent="0" algn="l" rtl="0">
                <a:lnSpc>
                  <a:spcPct val="90000"/>
                </a:lnSpc>
                <a:spcBef>
                  <a:spcPts val="0"/>
                </a:spcBef>
                <a:spcAft>
                  <a:spcPts val="0"/>
                </a:spcAft>
                <a:buClr>
                  <a:schemeClr val="lt1"/>
                </a:buClr>
                <a:buSzPts val="1600"/>
                <a:buFont typeface="Arial"/>
                <a:buNone/>
              </a:pPr>
              <a:r>
                <a:rPr lang="en-US" sz="1600" b="0" i="0" u="none" strike="noStrike" cap="none">
                  <a:solidFill>
                    <a:schemeClr val="lt1"/>
                  </a:solidFill>
                  <a:latin typeface="Arial"/>
                  <a:ea typeface="Arial"/>
                  <a:cs typeface="Arial"/>
                  <a:sym typeface="Arial"/>
                </a:rPr>
                <a:t>American Cancer Society</a:t>
              </a:r>
              <a:endParaRPr sz="1400" b="0" i="0" u="none" strike="noStrike" cap="none">
                <a:solidFill>
                  <a:srgbClr val="000000"/>
                </a:solidFill>
                <a:latin typeface="Arial"/>
                <a:ea typeface="Arial"/>
                <a:cs typeface="Arial"/>
                <a:sym typeface="Arial"/>
              </a:endParaRPr>
            </a:p>
          </p:txBody>
        </p:sp>
        <p:sp>
          <p:nvSpPr>
            <p:cNvPr id="718" name="Google Shape;718;p47"/>
            <p:cNvSpPr/>
            <p:nvPr/>
          </p:nvSpPr>
          <p:spPr>
            <a:xfrm>
              <a:off x="0" y="399419"/>
              <a:ext cx="7772400" cy="26496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9" name="Google Shape;719;p47"/>
            <p:cNvSpPr txBox="1"/>
            <p:nvPr/>
          </p:nvSpPr>
          <p:spPr>
            <a:xfrm>
              <a:off x="0" y="399419"/>
              <a:ext cx="7772400" cy="264960"/>
            </a:xfrm>
            <a:prstGeom prst="rect">
              <a:avLst/>
            </a:prstGeom>
            <a:noFill/>
            <a:ln>
              <a:noFill/>
            </a:ln>
          </p:spPr>
          <p:txBody>
            <a:bodyPr spcFirstLastPara="1" wrap="square" lIns="246750" tIns="20300" rIns="113775" bIns="20300" anchor="t" anchorCtr="0">
              <a:noAutofit/>
            </a:bodyPr>
            <a:lstStyle/>
            <a:p>
              <a:pPr marL="114300" marR="0" lvl="1" indent="-114300" algn="l" rtl="0">
                <a:lnSpc>
                  <a:spcPct val="90000"/>
                </a:lnSpc>
                <a:spcBef>
                  <a:spcPts val="0"/>
                </a:spcBef>
                <a:spcAft>
                  <a:spcPts val="0"/>
                </a:spcAft>
                <a:buClr>
                  <a:schemeClr val="dk1"/>
                </a:buClr>
                <a:buSzPts val="1200"/>
                <a:buFont typeface="Arial"/>
                <a:buChar char="•"/>
              </a:pPr>
              <a:r>
                <a:rPr lang="en-US" sz="1200" b="0" i="0" u="none" strike="noStrike" cap="none">
                  <a:solidFill>
                    <a:schemeClr val="dk1"/>
                  </a:solidFill>
                  <a:latin typeface="Arial"/>
                  <a:ea typeface="Arial"/>
                  <a:cs typeface="Arial"/>
                  <a:sym typeface="Arial"/>
                </a:rPr>
                <a:t>cancer.org</a:t>
              </a:r>
              <a:endParaRPr sz="1400" b="0" i="0" u="none" strike="noStrike" cap="none">
                <a:solidFill>
                  <a:srgbClr val="000000"/>
                </a:solidFill>
                <a:latin typeface="Arial"/>
                <a:ea typeface="Arial"/>
                <a:cs typeface="Arial"/>
                <a:sym typeface="Arial"/>
              </a:endParaRPr>
            </a:p>
          </p:txBody>
        </p:sp>
        <p:sp>
          <p:nvSpPr>
            <p:cNvPr id="720" name="Google Shape;720;p47"/>
            <p:cNvSpPr/>
            <p:nvPr/>
          </p:nvSpPr>
          <p:spPr>
            <a:xfrm>
              <a:off x="0" y="664379"/>
              <a:ext cx="7772400" cy="374400"/>
            </a:xfrm>
            <a:prstGeom prst="roundRect">
              <a:avLst>
                <a:gd name="adj" fmla="val 16667"/>
              </a:avLst>
            </a:prstGeom>
            <a:solidFill>
              <a:srgbClr val="365F9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1" name="Google Shape;721;p47"/>
            <p:cNvSpPr txBox="1"/>
            <p:nvPr/>
          </p:nvSpPr>
          <p:spPr>
            <a:xfrm>
              <a:off x="18277" y="682656"/>
              <a:ext cx="7735846" cy="337846"/>
            </a:xfrm>
            <a:prstGeom prst="rect">
              <a:avLst/>
            </a:prstGeom>
            <a:noFill/>
            <a:ln>
              <a:noFill/>
            </a:ln>
          </p:spPr>
          <p:txBody>
            <a:bodyPr spcFirstLastPara="1" wrap="square" lIns="60950" tIns="60950" rIns="60950" bIns="60950" anchor="ctr" anchorCtr="0">
              <a:noAutofit/>
            </a:bodyPr>
            <a:lstStyle/>
            <a:p>
              <a:pPr marL="0" marR="0" lvl="0" indent="0" algn="l" rtl="0">
                <a:lnSpc>
                  <a:spcPct val="90000"/>
                </a:lnSpc>
                <a:spcBef>
                  <a:spcPts val="0"/>
                </a:spcBef>
                <a:spcAft>
                  <a:spcPts val="0"/>
                </a:spcAft>
                <a:buClr>
                  <a:schemeClr val="lt1"/>
                </a:buClr>
                <a:buSzPts val="1600"/>
                <a:buFont typeface="Arial"/>
                <a:buNone/>
              </a:pPr>
              <a:r>
                <a:rPr lang="en-US" sz="1600" b="0" i="0" u="none" strike="noStrike" cap="none">
                  <a:solidFill>
                    <a:schemeClr val="lt1"/>
                  </a:solidFill>
                  <a:latin typeface="Arial"/>
                  <a:ea typeface="Arial"/>
                  <a:cs typeface="Arial"/>
                  <a:sym typeface="Arial"/>
                </a:rPr>
                <a:t>American Society of Clinical Oncology</a:t>
              </a:r>
              <a:endParaRPr sz="1400" b="0" i="0" u="none" strike="noStrike" cap="none">
                <a:solidFill>
                  <a:srgbClr val="000000"/>
                </a:solidFill>
                <a:latin typeface="Arial"/>
                <a:ea typeface="Arial"/>
                <a:cs typeface="Arial"/>
                <a:sym typeface="Arial"/>
              </a:endParaRPr>
            </a:p>
          </p:txBody>
        </p:sp>
        <p:sp>
          <p:nvSpPr>
            <p:cNvPr id="722" name="Google Shape;722;p47"/>
            <p:cNvSpPr/>
            <p:nvPr/>
          </p:nvSpPr>
          <p:spPr>
            <a:xfrm>
              <a:off x="0" y="1038779"/>
              <a:ext cx="7772400" cy="26496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3" name="Google Shape;723;p47"/>
            <p:cNvSpPr txBox="1"/>
            <p:nvPr/>
          </p:nvSpPr>
          <p:spPr>
            <a:xfrm>
              <a:off x="0" y="1038779"/>
              <a:ext cx="7772400" cy="264960"/>
            </a:xfrm>
            <a:prstGeom prst="rect">
              <a:avLst/>
            </a:prstGeom>
            <a:noFill/>
            <a:ln>
              <a:noFill/>
            </a:ln>
          </p:spPr>
          <p:txBody>
            <a:bodyPr spcFirstLastPara="1" wrap="square" lIns="246750" tIns="20300" rIns="113775" bIns="20300" anchor="t" anchorCtr="0">
              <a:noAutofit/>
            </a:bodyPr>
            <a:lstStyle/>
            <a:p>
              <a:pPr marL="114300" marR="0" lvl="1" indent="-114300" algn="l" rtl="0">
                <a:lnSpc>
                  <a:spcPct val="90000"/>
                </a:lnSpc>
                <a:spcBef>
                  <a:spcPts val="0"/>
                </a:spcBef>
                <a:spcAft>
                  <a:spcPts val="0"/>
                </a:spcAft>
                <a:buClr>
                  <a:schemeClr val="dk1"/>
                </a:buClr>
                <a:buSzPts val="1200"/>
                <a:buFont typeface="Arial"/>
                <a:buChar char="•"/>
              </a:pPr>
              <a:r>
                <a:rPr lang="en-US" sz="1200" b="0" i="0" u="none" strike="noStrike" cap="none">
                  <a:solidFill>
                    <a:schemeClr val="dk1"/>
                  </a:solidFill>
                  <a:latin typeface="Arial"/>
                  <a:ea typeface="Arial"/>
                  <a:cs typeface="Arial"/>
                  <a:sym typeface="Arial"/>
                </a:rPr>
                <a:t>cancer.net</a:t>
              </a:r>
              <a:endParaRPr sz="1400" b="0" i="0" u="none" strike="noStrike" cap="none">
                <a:solidFill>
                  <a:srgbClr val="000000"/>
                </a:solidFill>
                <a:latin typeface="Arial"/>
                <a:ea typeface="Arial"/>
                <a:cs typeface="Arial"/>
                <a:sym typeface="Arial"/>
              </a:endParaRPr>
            </a:p>
          </p:txBody>
        </p:sp>
        <p:sp>
          <p:nvSpPr>
            <p:cNvPr id="724" name="Google Shape;724;p47"/>
            <p:cNvSpPr/>
            <p:nvPr/>
          </p:nvSpPr>
          <p:spPr>
            <a:xfrm>
              <a:off x="0" y="1299633"/>
              <a:ext cx="7772400" cy="374400"/>
            </a:xfrm>
            <a:prstGeom prst="roundRect">
              <a:avLst>
                <a:gd name="adj" fmla="val 16667"/>
              </a:avLst>
            </a:prstGeom>
            <a:solidFill>
              <a:srgbClr val="365F9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5" name="Google Shape;725;p47"/>
            <p:cNvSpPr txBox="1"/>
            <p:nvPr/>
          </p:nvSpPr>
          <p:spPr>
            <a:xfrm>
              <a:off x="18277" y="1317910"/>
              <a:ext cx="7735846" cy="337846"/>
            </a:xfrm>
            <a:prstGeom prst="rect">
              <a:avLst/>
            </a:prstGeom>
            <a:noFill/>
            <a:ln>
              <a:noFill/>
            </a:ln>
          </p:spPr>
          <p:txBody>
            <a:bodyPr spcFirstLastPara="1" wrap="square" lIns="60950" tIns="60950" rIns="60950" bIns="60950" anchor="ctr" anchorCtr="0">
              <a:noAutofit/>
            </a:bodyPr>
            <a:lstStyle/>
            <a:p>
              <a:pPr marL="0" marR="0" lvl="0" indent="0" algn="l" rtl="0">
                <a:lnSpc>
                  <a:spcPct val="90000"/>
                </a:lnSpc>
                <a:spcBef>
                  <a:spcPts val="0"/>
                </a:spcBef>
                <a:spcAft>
                  <a:spcPts val="0"/>
                </a:spcAft>
                <a:buClr>
                  <a:schemeClr val="lt1"/>
                </a:buClr>
                <a:buSzPts val="1600"/>
                <a:buFont typeface="Arial"/>
                <a:buNone/>
              </a:pPr>
              <a:r>
                <a:rPr lang="en-US" sz="1600" b="0" i="0" u="none" strike="noStrike" cap="none">
                  <a:solidFill>
                    <a:schemeClr val="lt1"/>
                  </a:solidFill>
                  <a:latin typeface="Arial"/>
                  <a:ea typeface="Arial"/>
                  <a:cs typeface="Arial"/>
                  <a:sym typeface="Arial"/>
                </a:rPr>
                <a:t>Centers for Disease Control and Prevention</a:t>
              </a:r>
              <a:endParaRPr sz="1400" b="0" i="0" u="none" strike="noStrike" cap="none">
                <a:solidFill>
                  <a:srgbClr val="000000"/>
                </a:solidFill>
                <a:latin typeface="Arial"/>
                <a:ea typeface="Arial"/>
                <a:cs typeface="Arial"/>
                <a:sym typeface="Arial"/>
              </a:endParaRPr>
            </a:p>
          </p:txBody>
        </p:sp>
        <p:sp>
          <p:nvSpPr>
            <p:cNvPr id="726" name="Google Shape;726;p47"/>
            <p:cNvSpPr/>
            <p:nvPr/>
          </p:nvSpPr>
          <p:spPr>
            <a:xfrm>
              <a:off x="0" y="1678140"/>
              <a:ext cx="7772400" cy="26496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7" name="Google Shape;727;p47"/>
            <p:cNvSpPr txBox="1"/>
            <p:nvPr/>
          </p:nvSpPr>
          <p:spPr>
            <a:xfrm>
              <a:off x="0" y="1678140"/>
              <a:ext cx="7772400" cy="264960"/>
            </a:xfrm>
            <a:prstGeom prst="rect">
              <a:avLst/>
            </a:prstGeom>
            <a:noFill/>
            <a:ln>
              <a:noFill/>
            </a:ln>
          </p:spPr>
          <p:txBody>
            <a:bodyPr spcFirstLastPara="1" wrap="square" lIns="246750" tIns="20300" rIns="113775" bIns="20300" anchor="t" anchorCtr="0">
              <a:noAutofit/>
            </a:bodyPr>
            <a:lstStyle/>
            <a:p>
              <a:pPr marL="114300" marR="0" lvl="1" indent="-114300" algn="l" rtl="0">
                <a:lnSpc>
                  <a:spcPct val="90000"/>
                </a:lnSpc>
                <a:spcBef>
                  <a:spcPts val="0"/>
                </a:spcBef>
                <a:spcAft>
                  <a:spcPts val="0"/>
                </a:spcAft>
                <a:buClr>
                  <a:schemeClr val="dk1"/>
                </a:buClr>
                <a:buSzPts val="1200"/>
                <a:buFont typeface="Arial"/>
                <a:buChar char="•"/>
              </a:pPr>
              <a:r>
                <a:rPr lang="en-US" sz="1200" b="0" i="0" u="none" strike="noStrike" cap="none">
                  <a:solidFill>
                    <a:schemeClr val="dk1"/>
                  </a:solidFill>
                  <a:latin typeface="Arial"/>
                  <a:ea typeface="Arial"/>
                  <a:cs typeface="Arial"/>
                  <a:sym typeface="Arial"/>
                </a:rPr>
                <a:t>cdc.gov/cancer</a:t>
              </a:r>
              <a:endParaRPr sz="1400" b="0" i="0" u="none" strike="noStrike" cap="none">
                <a:solidFill>
                  <a:srgbClr val="000000"/>
                </a:solidFill>
                <a:latin typeface="Arial"/>
                <a:ea typeface="Arial"/>
                <a:cs typeface="Arial"/>
                <a:sym typeface="Arial"/>
              </a:endParaRPr>
            </a:p>
          </p:txBody>
        </p:sp>
        <p:sp>
          <p:nvSpPr>
            <p:cNvPr id="728" name="Google Shape;728;p47"/>
            <p:cNvSpPr/>
            <p:nvPr/>
          </p:nvSpPr>
          <p:spPr>
            <a:xfrm>
              <a:off x="0" y="1943099"/>
              <a:ext cx="7772400" cy="374400"/>
            </a:xfrm>
            <a:prstGeom prst="roundRect">
              <a:avLst>
                <a:gd name="adj" fmla="val 16667"/>
              </a:avLst>
            </a:prstGeom>
            <a:solidFill>
              <a:srgbClr val="365F9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9" name="Google Shape;729;p47"/>
            <p:cNvSpPr txBox="1"/>
            <p:nvPr/>
          </p:nvSpPr>
          <p:spPr>
            <a:xfrm>
              <a:off x="18277" y="1961376"/>
              <a:ext cx="7735846" cy="337846"/>
            </a:xfrm>
            <a:prstGeom prst="rect">
              <a:avLst/>
            </a:prstGeom>
            <a:noFill/>
            <a:ln>
              <a:noFill/>
            </a:ln>
          </p:spPr>
          <p:txBody>
            <a:bodyPr spcFirstLastPara="1" wrap="square" lIns="60950" tIns="60950" rIns="60950" bIns="60950" anchor="ctr" anchorCtr="0">
              <a:noAutofit/>
            </a:bodyPr>
            <a:lstStyle/>
            <a:p>
              <a:pPr marL="0" marR="0" lvl="0" indent="0" algn="l" rtl="0">
                <a:lnSpc>
                  <a:spcPct val="90000"/>
                </a:lnSpc>
                <a:spcBef>
                  <a:spcPts val="0"/>
                </a:spcBef>
                <a:spcAft>
                  <a:spcPts val="0"/>
                </a:spcAft>
                <a:buClr>
                  <a:schemeClr val="lt1"/>
                </a:buClr>
                <a:buSzPts val="1600"/>
                <a:buFont typeface="Arial"/>
                <a:buNone/>
              </a:pPr>
              <a:r>
                <a:rPr lang="en-US" sz="1600">
                  <a:solidFill>
                    <a:schemeClr val="lt1"/>
                  </a:solidFill>
                </a:rPr>
                <a:t>U.S. Department of Health and Human Services - Healthy People 2030</a:t>
              </a:r>
              <a:endParaRPr sz="1600" b="0" i="0" u="none" strike="noStrike" cap="none">
                <a:solidFill>
                  <a:schemeClr val="lt1"/>
                </a:solidFill>
                <a:latin typeface="Arial"/>
                <a:ea typeface="Arial"/>
                <a:cs typeface="Arial"/>
                <a:sym typeface="Arial"/>
              </a:endParaRPr>
            </a:p>
          </p:txBody>
        </p:sp>
        <p:sp>
          <p:nvSpPr>
            <p:cNvPr id="730" name="Google Shape;730;p47"/>
            <p:cNvSpPr/>
            <p:nvPr/>
          </p:nvSpPr>
          <p:spPr>
            <a:xfrm>
              <a:off x="0" y="2317500"/>
              <a:ext cx="7772400" cy="26496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1" name="Google Shape;731;p47"/>
            <p:cNvSpPr txBox="1"/>
            <p:nvPr/>
          </p:nvSpPr>
          <p:spPr>
            <a:xfrm>
              <a:off x="0" y="2317500"/>
              <a:ext cx="7772400" cy="264960"/>
            </a:xfrm>
            <a:prstGeom prst="rect">
              <a:avLst/>
            </a:prstGeom>
            <a:noFill/>
            <a:ln>
              <a:noFill/>
            </a:ln>
          </p:spPr>
          <p:txBody>
            <a:bodyPr spcFirstLastPara="1" wrap="square" lIns="246750" tIns="20300" rIns="113775" bIns="20300" anchor="t" anchorCtr="0">
              <a:noAutofit/>
            </a:bodyPr>
            <a:lstStyle/>
            <a:p>
              <a:pPr marL="114300" marR="0" lvl="1" indent="-114300" algn="l" rtl="0">
                <a:lnSpc>
                  <a:spcPct val="90000"/>
                </a:lnSpc>
                <a:spcBef>
                  <a:spcPts val="0"/>
                </a:spcBef>
                <a:spcAft>
                  <a:spcPts val="0"/>
                </a:spcAft>
                <a:buClr>
                  <a:schemeClr val="dk1"/>
                </a:buClr>
                <a:buSzPts val="1200"/>
                <a:buFont typeface="Arial"/>
                <a:buChar char="•"/>
              </a:pPr>
              <a:r>
                <a:rPr lang="en-US" sz="1200">
                  <a:solidFill>
                    <a:schemeClr val="dk1"/>
                  </a:solidFill>
                </a:rPr>
                <a:t>https://health.gov</a:t>
              </a:r>
              <a:endParaRPr sz="1400" b="0" i="0" u="none" strike="noStrike" cap="none">
                <a:solidFill>
                  <a:srgbClr val="000000"/>
                </a:solidFill>
                <a:latin typeface="Arial"/>
                <a:ea typeface="Arial"/>
                <a:cs typeface="Arial"/>
                <a:sym typeface="Arial"/>
              </a:endParaRPr>
            </a:p>
          </p:txBody>
        </p:sp>
        <p:sp>
          <p:nvSpPr>
            <p:cNvPr id="732" name="Google Shape;732;p47"/>
            <p:cNvSpPr/>
            <p:nvPr/>
          </p:nvSpPr>
          <p:spPr>
            <a:xfrm>
              <a:off x="0" y="2582460"/>
              <a:ext cx="7772400" cy="374400"/>
            </a:xfrm>
            <a:prstGeom prst="roundRect">
              <a:avLst>
                <a:gd name="adj" fmla="val 16667"/>
              </a:avLst>
            </a:prstGeom>
            <a:solidFill>
              <a:srgbClr val="365F9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3" name="Google Shape;733;p47"/>
            <p:cNvSpPr txBox="1"/>
            <p:nvPr/>
          </p:nvSpPr>
          <p:spPr>
            <a:xfrm>
              <a:off x="18277" y="2600737"/>
              <a:ext cx="7735846" cy="337846"/>
            </a:xfrm>
            <a:prstGeom prst="rect">
              <a:avLst/>
            </a:prstGeom>
            <a:noFill/>
            <a:ln>
              <a:noFill/>
            </a:ln>
          </p:spPr>
          <p:txBody>
            <a:bodyPr spcFirstLastPara="1" wrap="square" lIns="60950" tIns="60950" rIns="60950" bIns="60950" anchor="ctr" anchorCtr="0">
              <a:noAutofit/>
            </a:bodyPr>
            <a:lstStyle/>
            <a:p>
              <a:pPr marL="0" marR="0" lvl="0" indent="0" algn="l" rtl="0">
                <a:lnSpc>
                  <a:spcPct val="90000"/>
                </a:lnSpc>
                <a:spcBef>
                  <a:spcPts val="0"/>
                </a:spcBef>
                <a:spcAft>
                  <a:spcPts val="0"/>
                </a:spcAft>
                <a:buClr>
                  <a:schemeClr val="lt1"/>
                </a:buClr>
                <a:buSzPts val="1600"/>
                <a:buFont typeface="Arial"/>
                <a:buNone/>
              </a:pPr>
              <a:r>
                <a:rPr lang="en-US" sz="1600" b="0" i="0" u="none" strike="noStrike" cap="none">
                  <a:solidFill>
                    <a:schemeClr val="lt1"/>
                  </a:solidFill>
                  <a:latin typeface="Arial"/>
                  <a:ea typeface="Arial"/>
                  <a:cs typeface="Arial"/>
                  <a:sym typeface="Arial"/>
                </a:rPr>
                <a:t>National Cancer Institute</a:t>
              </a:r>
              <a:endParaRPr sz="1400" b="0" i="0" u="none" strike="noStrike" cap="none">
                <a:solidFill>
                  <a:srgbClr val="000000"/>
                </a:solidFill>
                <a:latin typeface="Arial"/>
                <a:ea typeface="Arial"/>
                <a:cs typeface="Arial"/>
                <a:sym typeface="Arial"/>
              </a:endParaRPr>
            </a:p>
          </p:txBody>
        </p:sp>
        <p:sp>
          <p:nvSpPr>
            <p:cNvPr id="734" name="Google Shape;734;p47"/>
            <p:cNvSpPr/>
            <p:nvPr/>
          </p:nvSpPr>
          <p:spPr>
            <a:xfrm>
              <a:off x="0" y="2956860"/>
              <a:ext cx="7772400" cy="26496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5" name="Google Shape;735;p47"/>
            <p:cNvSpPr txBox="1"/>
            <p:nvPr/>
          </p:nvSpPr>
          <p:spPr>
            <a:xfrm>
              <a:off x="0" y="2956860"/>
              <a:ext cx="7772400" cy="264960"/>
            </a:xfrm>
            <a:prstGeom prst="rect">
              <a:avLst/>
            </a:prstGeom>
            <a:noFill/>
            <a:ln>
              <a:noFill/>
            </a:ln>
          </p:spPr>
          <p:txBody>
            <a:bodyPr spcFirstLastPara="1" wrap="square" lIns="246750" tIns="20300" rIns="113775" bIns="20300" anchor="t" anchorCtr="0">
              <a:noAutofit/>
            </a:bodyPr>
            <a:lstStyle/>
            <a:p>
              <a:pPr marL="114300" marR="0" lvl="1" indent="-114300" algn="l" rtl="0">
                <a:lnSpc>
                  <a:spcPct val="90000"/>
                </a:lnSpc>
                <a:spcBef>
                  <a:spcPts val="0"/>
                </a:spcBef>
                <a:spcAft>
                  <a:spcPts val="0"/>
                </a:spcAft>
                <a:buClr>
                  <a:schemeClr val="dk1"/>
                </a:buClr>
                <a:buSzPts val="1200"/>
                <a:buFont typeface="Arial"/>
                <a:buChar char="•"/>
              </a:pPr>
              <a:r>
                <a:rPr lang="en-US" sz="1200" b="0" i="0" u="none" strike="noStrike" cap="none">
                  <a:solidFill>
                    <a:schemeClr val="dk1"/>
                  </a:solidFill>
                  <a:latin typeface="Arial"/>
                  <a:ea typeface="Arial"/>
                  <a:cs typeface="Arial"/>
                  <a:sym typeface="Arial"/>
                </a:rPr>
                <a:t>cancer.gov</a:t>
              </a:r>
              <a:endParaRPr sz="1400" b="0" i="0" u="none" strike="noStrike" cap="none">
                <a:solidFill>
                  <a:srgbClr val="000000"/>
                </a:solidFill>
                <a:latin typeface="Arial"/>
                <a:ea typeface="Arial"/>
                <a:cs typeface="Arial"/>
                <a:sym typeface="Arial"/>
              </a:endParaRPr>
            </a:p>
          </p:txBody>
        </p:sp>
        <p:sp>
          <p:nvSpPr>
            <p:cNvPr id="736" name="Google Shape;736;p47"/>
            <p:cNvSpPr/>
            <p:nvPr/>
          </p:nvSpPr>
          <p:spPr>
            <a:xfrm>
              <a:off x="0" y="3221820"/>
              <a:ext cx="7772400" cy="374400"/>
            </a:xfrm>
            <a:prstGeom prst="roundRect">
              <a:avLst>
                <a:gd name="adj" fmla="val 16667"/>
              </a:avLst>
            </a:prstGeom>
            <a:solidFill>
              <a:srgbClr val="365F9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7" name="Google Shape;737;p47"/>
            <p:cNvSpPr txBox="1"/>
            <p:nvPr/>
          </p:nvSpPr>
          <p:spPr>
            <a:xfrm>
              <a:off x="18277" y="3240097"/>
              <a:ext cx="7735846" cy="337846"/>
            </a:xfrm>
            <a:prstGeom prst="rect">
              <a:avLst/>
            </a:prstGeom>
            <a:noFill/>
            <a:ln>
              <a:noFill/>
            </a:ln>
          </p:spPr>
          <p:txBody>
            <a:bodyPr spcFirstLastPara="1" wrap="square" lIns="60950" tIns="60950" rIns="60950" bIns="60950" anchor="ctr" anchorCtr="0">
              <a:noAutofit/>
            </a:bodyPr>
            <a:lstStyle/>
            <a:p>
              <a:pPr marL="0" marR="0" lvl="0" indent="0" algn="l" rtl="0">
                <a:lnSpc>
                  <a:spcPct val="90000"/>
                </a:lnSpc>
                <a:spcBef>
                  <a:spcPts val="0"/>
                </a:spcBef>
                <a:spcAft>
                  <a:spcPts val="0"/>
                </a:spcAft>
                <a:buClr>
                  <a:schemeClr val="lt1"/>
                </a:buClr>
                <a:buSzPts val="1600"/>
                <a:buFont typeface="Arial"/>
                <a:buNone/>
              </a:pPr>
              <a:r>
                <a:rPr lang="en-US" sz="1600" b="0" i="0" u="none" strike="noStrike" cap="none">
                  <a:solidFill>
                    <a:schemeClr val="lt1"/>
                  </a:solidFill>
                  <a:latin typeface="Arial"/>
                  <a:ea typeface="Arial"/>
                  <a:cs typeface="Arial"/>
                  <a:sym typeface="Arial"/>
                </a:rPr>
                <a:t>U.S. Preventive Services Task Force</a:t>
              </a:r>
              <a:endParaRPr sz="1400" b="0" i="0" u="none" strike="noStrike" cap="none">
                <a:solidFill>
                  <a:srgbClr val="000000"/>
                </a:solidFill>
                <a:latin typeface="Arial"/>
                <a:ea typeface="Arial"/>
                <a:cs typeface="Arial"/>
                <a:sym typeface="Arial"/>
              </a:endParaRPr>
            </a:p>
          </p:txBody>
        </p:sp>
        <p:sp>
          <p:nvSpPr>
            <p:cNvPr id="738" name="Google Shape;738;p47"/>
            <p:cNvSpPr/>
            <p:nvPr/>
          </p:nvSpPr>
          <p:spPr>
            <a:xfrm>
              <a:off x="0" y="3596220"/>
              <a:ext cx="7772400" cy="26496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9" name="Google Shape;739;p47"/>
            <p:cNvSpPr txBox="1"/>
            <p:nvPr/>
          </p:nvSpPr>
          <p:spPr>
            <a:xfrm>
              <a:off x="0" y="3596220"/>
              <a:ext cx="7772400" cy="264960"/>
            </a:xfrm>
            <a:prstGeom prst="rect">
              <a:avLst/>
            </a:prstGeom>
            <a:noFill/>
            <a:ln>
              <a:noFill/>
            </a:ln>
          </p:spPr>
          <p:txBody>
            <a:bodyPr spcFirstLastPara="1" wrap="square" lIns="246750" tIns="20300" rIns="113775" bIns="20300" anchor="t" anchorCtr="0">
              <a:noAutofit/>
            </a:bodyPr>
            <a:lstStyle/>
            <a:p>
              <a:pPr marL="114300" marR="0" lvl="1" indent="-114300" algn="l" rtl="0">
                <a:lnSpc>
                  <a:spcPct val="90000"/>
                </a:lnSpc>
                <a:spcBef>
                  <a:spcPts val="0"/>
                </a:spcBef>
                <a:spcAft>
                  <a:spcPts val="0"/>
                </a:spcAft>
                <a:buClr>
                  <a:schemeClr val="dk1"/>
                </a:buClr>
                <a:buSzPts val="1200"/>
                <a:buFont typeface="Arial"/>
                <a:buChar char="•"/>
              </a:pPr>
              <a:r>
                <a:rPr lang="en-US" sz="1200" b="0" i="0" u="none" strike="noStrike" cap="none">
                  <a:solidFill>
                    <a:schemeClr val="dk1"/>
                  </a:solidFill>
                  <a:latin typeface="Arial"/>
                  <a:ea typeface="Arial"/>
                  <a:cs typeface="Arial"/>
                  <a:sym typeface="Arial"/>
                </a:rPr>
                <a:t>http://www.uspreventiveservicestaskforce.org</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sp>
        <p:nvSpPr>
          <p:cNvPr id="745" name="Google Shape;745;g273bf6899fe_0_10"/>
          <p:cNvSpPr txBox="1">
            <a:spLocks noGrp="1"/>
          </p:cNvSpPr>
          <p:nvPr>
            <p:ph type="title"/>
          </p:nvPr>
        </p:nvSpPr>
        <p:spPr>
          <a:xfrm>
            <a:off x="457200" y="457200"/>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SzPct val="38889"/>
              <a:buNone/>
            </a:pPr>
            <a:r>
              <a:rPr lang="en-US"/>
              <a:t>Effects of Cancer Diagnosis and Treatment </a:t>
            </a:r>
            <a:endParaRPr/>
          </a:p>
        </p:txBody>
      </p:sp>
      <p:grpSp>
        <p:nvGrpSpPr>
          <p:cNvPr id="746" name="Google Shape;746;g273bf6899fe_0_10"/>
          <p:cNvGrpSpPr/>
          <p:nvPr/>
        </p:nvGrpSpPr>
        <p:grpSpPr>
          <a:xfrm>
            <a:off x="2782900" y="1692177"/>
            <a:ext cx="3578199" cy="3578199"/>
            <a:chOff x="1719847" y="230200"/>
            <a:chExt cx="3578199" cy="3578199"/>
          </a:xfrm>
        </p:grpSpPr>
        <p:sp>
          <p:nvSpPr>
            <p:cNvPr id="747" name="Google Shape;747;g273bf6899fe_0_10"/>
            <p:cNvSpPr/>
            <p:nvPr/>
          </p:nvSpPr>
          <p:spPr>
            <a:xfrm>
              <a:off x="1719847" y="230200"/>
              <a:ext cx="1748700" cy="1748700"/>
            </a:xfrm>
            <a:custGeom>
              <a:avLst/>
              <a:gdLst/>
              <a:ahLst/>
              <a:cxnLst/>
              <a:rect l="l" t="t" r="r" b="b"/>
              <a:pathLst>
                <a:path w="120000" h="120000" extrusionOk="0">
                  <a:moveTo>
                    <a:pt x="0" y="120000"/>
                  </a:moveTo>
                  <a:lnTo>
                    <a:pt x="0" y="120000"/>
                  </a:lnTo>
                  <a:cubicBezTo>
                    <a:pt x="0" y="53726"/>
                    <a:pt x="53726" y="0"/>
                    <a:pt x="120000" y="0"/>
                  </a:cubicBezTo>
                  <a:lnTo>
                    <a:pt x="120000" y="120000"/>
                  </a:lnTo>
                  <a:close/>
                </a:path>
              </a:pathLst>
            </a:custGeom>
            <a:solidFill>
              <a:srgbClr val="33669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8" name="Google Shape;748;g273bf6899fe_0_10"/>
            <p:cNvSpPr txBox="1"/>
            <p:nvPr/>
          </p:nvSpPr>
          <p:spPr>
            <a:xfrm>
              <a:off x="2232033" y="742386"/>
              <a:ext cx="1236600" cy="1236600"/>
            </a:xfrm>
            <a:prstGeom prst="rect">
              <a:avLst/>
            </a:prstGeom>
            <a:noFill/>
            <a:ln>
              <a:noFill/>
            </a:ln>
          </p:spPr>
          <p:txBody>
            <a:bodyPr spcFirstLastPara="1" wrap="square" lIns="128000" tIns="128000" rIns="128000" bIns="128000" anchor="ctr" anchorCtr="0">
              <a:noAutofit/>
            </a:bodyPr>
            <a:lstStyle/>
            <a:p>
              <a:pPr marL="0" marR="0" lvl="0" indent="0" algn="ctr" rtl="0">
                <a:lnSpc>
                  <a:spcPct val="90000"/>
                </a:lnSpc>
                <a:spcBef>
                  <a:spcPts val="0"/>
                </a:spcBef>
                <a:spcAft>
                  <a:spcPts val="0"/>
                </a:spcAft>
                <a:buClr>
                  <a:schemeClr val="lt1"/>
                </a:buClr>
                <a:buSzPts val="1800"/>
                <a:buFont typeface="Arial"/>
                <a:buNone/>
              </a:pPr>
              <a:r>
                <a:rPr lang="en-US" sz="1800" b="0" i="0" u="none" strike="noStrike" cap="none">
                  <a:solidFill>
                    <a:schemeClr val="lt1"/>
                  </a:solidFill>
                  <a:latin typeface="Arial"/>
                  <a:ea typeface="Arial"/>
                  <a:cs typeface="Arial"/>
                  <a:sym typeface="Arial"/>
                </a:rPr>
                <a:t>Physical</a:t>
              </a:r>
              <a:endParaRPr sz="1400" b="0" i="0" u="none" strike="noStrike" cap="none">
                <a:solidFill>
                  <a:srgbClr val="000000"/>
                </a:solidFill>
                <a:latin typeface="Arial"/>
                <a:ea typeface="Arial"/>
                <a:cs typeface="Arial"/>
                <a:sym typeface="Arial"/>
              </a:endParaRPr>
            </a:p>
          </p:txBody>
        </p:sp>
        <p:sp>
          <p:nvSpPr>
            <p:cNvPr id="749" name="Google Shape;749;g273bf6899fe_0_10"/>
            <p:cNvSpPr/>
            <p:nvPr/>
          </p:nvSpPr>
          <p:spPr>
            <a:xfrm rot="5400000">
              <a:off x="3549346" y="230200"/>
              <a:ext cx="1748700" cy="1748700"/>
            </a:xfrm>
            <a:custGeom>
              <a:avLst/>
              <a:gdLst/>
              <a:ahLst/>
              <a:cxnLst/>
              <a:rect l="l" t="t" r="r" b="b"/>
              <a:pathLst>
                <a:path w="120000" h="120000" extrusionOk="0">
                  <a:moveTo>
                    <a:pt x="0" y="120000"/>
                  </a:moveTo>
                  <a:lnTo>
                    <a:pt x="0" y="120000"/>
                  </a:lnTo>
                  <a:cubicBezTo>
                    <a:pt x="0" y="53726"/>
                    <a:pt x="53726" y="0"/>
                    <a:pt x="120000" y="0"/>
                  </a:cubicBezTo>
                  <a:lnTo>
                    <a:pt x="120000" y="120000"/>
                  </a:lnTo>
                  <a:close/>
                </a:path>
              </a:pathLst>
            </a:custGeom>
            <a:solidFill>
              <a:srgbClr val="33669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0" name="Google Shape;750;g273bf6899fe_0_10"/>
            <p:cNvSpPr txBox="1"/>
            <p:nvPr/>
          </p:nvSpPr>
          <p:spPr>
            <a:xfrm>
              <a:off x="3549317" y="742398"/>
              <a:ext cx="1748700" cy="1236600"/>
            </a:xfrm>
            <a:prstGeom prst="rect">
              <a:avLst/>
            </a:prstGeom>
            <a:noFill/>
            <a:ln>
              <a:noFill/>
            </a:ln>
          </p:spPr>
          <p:txBody>
            <a:bodyPr spcFirstLastPara="1" wrap="square" lIns="128000" tIns="128000" rIns="128000" bIns="128000" anchor="ctr" anchorCtr="0">
              <a:noAutofit/>
            </a:bodyPr>
            <a:lstStyle/>
            <a:p>
              <a:pPr marL="0" marR="0" lvl="0" indent="0" algn="ctr" rtl="0">
                <a:lnSpc>
                  <a:spcPct val="90000"/>
                </a:lnSpc>
                <a:spcBef>
                  <a:spcPts val="0"/>
                </a:spcBef>
                <a:spcAft>
                  <a:spcPts val="0"/>
                </a:spcAft>
                <a:buClr>
                  <a:schemeClr val="lt1"/>
                </a:buClr>
                <a:buSzPts val="1800"/>
                <a:buFont typeface="Arial"/>
                <a:buNone/>
              </a:pPr>
              <a:r>
                <a:rPr lang="en-US" sz="1800" b="0" i="0" u="none" strike="noStrike" cap="none">
                  <a:solidFill>
                    <a:schemeClr val="lt1"/>
                  </a:solidFill>
                  <a:latin typeface="Arial"/>
                  <a:ea typeface="Arial"/>
                  <a:cs typeface="Arial"/>
                  <a:sym typeface="Arial"/>
                </a:rPr>
                <a:t>Psychosocial</a:t>
              </a:r>
              <a:endParaRPr sz="1400" b="0" i="0" u="none" strike="noStrike" cap="none">
                <a:solidFill>
                  <a:srgbClr val="000000"/>
                </a:solidFill>
                <a:latin typeface="Arial"/>
                <a:ea typeface="Arial"/>
                <a:cs typeface="Arial"/>
                <a:sym typeface="Arial"/>
              </a:endParaRPr>
            </a:p>
          </p:txBody>
        </p:sp>
        <p:sp>
          <p:nvSpPr>
            <p:cNvPr id="751" name="Google Shape;751;g273bf6899fe_0_10"/>
            <p:cNvSpPr/>
            <p:nvPr/>
          </p:nvSpPr>
          <p:spPr>
            <a:xfrm rot="10800000">
              <a:off x="3549346" y="2059699"/>
              <a:ext cx="1748700" cy="1748700"/>
            </a:xfrm>
            <a:custGeom>
              <a:avLst/>
              <a:gdLst/>
              <a:ahLst/>
              <a:cxnLst/>
              <a:rect l="l" t="t" r="r" b="b"/>
              <a:pathLst>
                <a:path w="120000" h="120000" extrusionOk="0">
                  <a:moveTo>
                    <a:pt x="0" y="120000"/>
                  </a:moveTo>
                  <a:lnTo>
                    <a:pt x="0" y="120000"/>
                  </a:lnTo>
                  <a:cubicBezTo>
                    <a:pt x="0" y="53726"/>
                    <a:pt x="53726" y="0"/>
                    <a:pt x="120000" y="0"/>
                  </a:cubicBezTo>
                  <a:lnTo>
                    <a:pt x="120000" y="120000"/>
                  </a:lnTo>
                  <a:close/>
                </a:path>
              </a:pathLst>
            </a:custGeom>
            <a:solidFill>
              <a:srgbClr val="5FB6BD"/>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2" name="Google Shape;752;g273bf6899fe_0_10"/>
            <p:cNvSpPr txBox="1"/>
            <p:nvPr/>
          </p:nvSpPr>
          <p:spPr>
            <a:xfrm>
              <a:off x="3549333" y="2059686"/>
              <a:ext cx="1236600" cy="1236600"/>
            </a:xfrm>
            <a:prstGeom prst="rect">
              <a:avLst/>
            </a:prstGeom>
            <a:noFill/>
            <a:ln>
              <a:noFill/>
            </a:ln>
          </p:spPr>
          <p:txBody>
            <a:bodyPr spcFirstLastPara="1" wrap="square" lIns="128000" tIns="128000" rIns="128000" bIns="128000" anchor="ctr" anchorCtr="0">
              <a:noAutofit/>
            </a:bodyPr>
            <a:lstStyle/>
            <a:p>
              <a:pPr marL="0" marR="0" lvl="0" indent="0" algn="ctr" rtl="0">
                <a:lnSpc>
                  <a:spcPct val="90000"/>
                </a:lnSpc>
                <a:spcBef>
                  <a:spcPts val="0"/>
                </a:spcBef>
                <a:spcAft>
                  <a:spcPts val="0"/>
                </a:spcAft>
                <a:buClr>
                  <a:schemeClr val="lt1"/>
                </a:buClr>
                <a:buSzPts val="1800"/>
                <a:buFont typeface="Arial"/>
                <a:buNone/>
              </a:pPr>
              <a:r>
                <a:rPr lang="en-US" sz="1800" b="0" i="0" u="none" strike="noStrike" cap="none">
                  <a:solidFill>
                    <a:schemeClr val="lt1"/>
                  </a:solidFill>
                  <a:latin typeface="Arial"/>
                  <a:ea typeface="Arial"/>
                  <a:cs typeface="Arial"/>
                  <a:sym typeface="Arial"/>
                </a:rPr>
                <a:t>Practical</a:t>
              </a:r>
              <a:endParaRPr sz="1400" b="0" i="0" u="none" strike="noStrike" cap="none">
                <a:solidFill>
                  <a:srgbClr val="000000"/>
                </a:solidFill>
                <a:latin typeface="Arial"/>
                <a:ea typeface="Arial"/>
                <a:cs typeface="Arial"/>
                <a:sym typeface="Arial"/>
              </a:endParaRPr>
            </a:p>
          </p:txBody>
        </p:sp>
        <p:sp>
          <p:nvSpPr>
            <p:cNvPr id="753" name="Google Shape;753;g273bf6899fe_0_10"/>
            <p:cNvSpPr/>
            <p:nvPr/>
          </p:nvSpPr>
          <p:spPr>
            <a:xfrm rot="-5400000">
              <a:off x="1719847" y="2059699"/>
              <a:ext cx="1748700" cy="1748700"/>
            </a:xfrm>
            <a:custGeom>
              <a:avLst/>
              <a:gdLst/>
              <a:ahLst/>
              <a:cxnLst/>
              <a:rect l="l" t="t" r="r" b="b"/>
              <a:pathLst>
                <a:path w="120000" h="120000" extrusionOk="0">
                  <a:moveTo>
                    <a:pt x="0" y="120000"/>
                  </a:moveTo>
                  <a:lnTo>
                    <a:pt x="0" y="120000"/>
                  </a:lnTo>
                  <a:cubicBezTo>
                    <a:pt x="0" y="53726"/>
                    <a:pt x="53726" y="0"/>
                    <a:pt x="120000" y="0"/>
                  </a:cubicBezTo>
                  <a:lnTo>
                    <a:pt x="120000" y="120000"/>
                  </a:lnTo>
                  <a:close/>
                </a:path>
              </a:pathLst>
            </a:custGeom>
            <a:solidFill>
              <a:srgbClr val="88DBEC"/>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4" name="Google Shape;754;g273bf6899fe_0_10"/>
            <p:cNvSpPr txBox="1"/>
            <p:nvPr/>
          </p:nvSpPr>
          <p:spPr>
            <a:xfrm>
              <a:off x="2232033" y="2059686"/>
              <a:ext cx="1236600" cy="1236600"/>
            </a:xfrm>
            <a:prstGeom prst="rect">
              <a:avLst/>
            </a:prstGeom>
            <a:noFill/>
            <a:ln>
              <a:noFill/>
            </a:ln>
          </p:spPr>
          <p:txBody>
            <a:bodyPr spcFirstLastPara="1" wrap="square" lIns="128000" tIns="128000" rIns="128000" bIns="128000" anchor="ctr" anchorCtr="0">
              <a:noAutofit/>
            </a:bodyPr>
            <a:lstStyle/>
            <a:p>
              <a:pPr marL="0" marR="0" lvl="0" indent="0" algn="ctr" rtl="0">
                <a:lnSpc>
                  <a:spcPct val="90000"/>
                </a:lnSpc>
                <a:spcBef>
                  <a:spcPts val="0"/>
                </a:spcBef>
                <a:spcAft>
                  <a:spcPts val="0"/>
                </a:spcAft>
                <a:buClr>
                  <a:srgbClr val="336699"/>
                </a:buClr>
                <a:buSzPts val="1800"/>
                <a:buFont typeface="Arial"/>
                <a:buNone/>
              </a:pPr>
              <a:r>
                <a:rPr lang="en-US" sz="1800" b="0" i="0" u="none" strike="noStrike" cap="none">
                  <a:solidFill>
                    <a:srgbClr val="336699"/>
                  </a:solidFill>
                  <a:latin typeface="Arial"/>
                  <a:ea typeface="Arial"/>
                  <a:cs typeface="Arial"/>
                  <a:sym typeface="Arial"/>
                </a:rPr>
                <a:t>Spiritual</a:t>
              </a:r>
              <a:endParaRPr sz="1400" b="0" i="0" u="none" strike="noStrike" cap="none">
                <a:solidFill>
                  <a:srgbClr val="000000"/>
                </a:solidFill>
                <a:latin typeface="Arial"/>
                <a:ea typeface="Arial"/>
                <a:cs typeface="Arial"/>
                <a:sym typeface="Arial"/>
              </a:endParaRPr>
            </a:p>
          </p:txBody>
        </p:sp>
        <p:sp>
          <p:nvSpPr>
            <p:cNvPr id="755" name="Google Shape;755;g273bf6899fe_0_10"/>
            <p:cNvSpPr/>
            <p:nvPr/>
          </p:nvSpPr>
          <p:spPr>
            <a:xfrm>
              <a:off x="3207061" y="1655826"/>
              <a:ext cx="603900" cy="525000"/>
            </a:xfrm>
            <a:custGeom>
              <a:avLst/>
              <a:gdLst/>
              <a:ahLst/>
              <a:cxnLst/>
              <a:rect l="l" t="t" r="r" b="b"/>
              <a:pathLst>
                <a:path w="120000" h="120000" extrusionOk="0">
                  <a:moveTo>
                    <a:pt x="6522" y="60000"/>
                  </a:moveTo>
                  <a:lnTo>
                    <a:pt x="6522" y="60000"/>
                  </a:lnTo>
                  <a:cubicBezTo>
                    <a:pt x="6522" y="34374"/>
                    <a:pt x="25367" y="12492"/>
                    <a:pt x="51107" y="8231"/>
                  </a:cubicBezTo>
                  <a:cubicBezTo>
                    <a:pt x="76848" y="3970"/>
                    <a:pt x="101961" y="18574"/>
                    <a:pt x="110521" y="42783"/>
                  </a:cubicBezTo>
                  <a:lnTo>
                    <a:pt x="116427" y="42783"/>
                  </a:lnTo>
                  <a:lnTo>
                    <a:pt x="106957" y="60000"/>
                  </a:lnTo>
                  <a:lnTo>
                    <a:pt x="90340" y="42783"/>
                  </a:lnTo>
                  <a:lnTo>
                    <a:pt x="95921" y="42783"/>
                  </a:lnTo>
                  <a:lnTo>
                    <a:pt x="95921" y="42783"/>
                  </a:lnTo>
                  <a:cubicBezTo>
                    <a:pt x="87358" y="27416"/>
                    <a:pt x="68572" y="19475"/>
                    <a:pt x="50448" y="23561"/>
                  </a:cubicBezTo>
                  <a:cubicBezTo>
                    <a:pt x="32324" y="27648"/>
                    <a:pt x="19565" y="42702"/>
                    <a:pt x="19565" y="60000"/>
                  </a:cubicBezTo>
                  <a:close/>
                </a:path>
              </a:pathLst>
            </a:custGeom>
            <a:solidFill>
              <a:srgbClr val="D7ECEE"/>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6" name="Google Shape;756;g273bf6899fe_0_10"/>
            <p:cNvSpPr/>
            <p:nvPr/>
          </p:nvSpPr>
          <p:spPr>
            <a:xfrm rot="10800000">
              <a:off x="3206931" y="1857774"/>
              <a:ext cx="603900" cy="525000"/>
            </a:xfrm>
            <a:custGeom>
              <a:avLst/>
              <a:gdLst/>
              <a:ahLst/>
              <a:cxnLst/>
              <a:rect l="l" t="t" r="r" b="b"/>
              <a:pathLst>
                <a:path w="120000" h="120000" extrusionOk="0">
                  <a:moveTo>
                    <a:pt x="6522" y="60000"/>
                  </a:moveTo>
                  <a:lnTo>
                    <a:pt x="6522" y="60000"/>
                  </a:lnTo>
                  <a:cubicBezTo>
                    <a:pt x="6522" y="34374"/>
                    <a:pt x="25367" y="12492"/>
                    <a:pt x="51107" y="8231"/>
                  </a:cubicBezTo>
                  <a:cubicBezTo>
                    <a:pt x="76848" y="3970"/>
                    <a:pt x="101961" y="18574"/>
                    <a:pt x="110521" y="42783"/>
                  </a:cubicBezTo>
                  <a:lnTo>
                    <a:pt x="116427" y="42783"/>
                  </a:lnTo>
                  <a:lnTo>
                    <a:pt x="106957" y="60000"/>
                  </a:lnTo>
                  <a:lnTo>
                    <a:pt x="90340" y="42783"/>
                  </a:lnTo>
                  <a:lnTo>
                    <a:pt x="95921" y="42783"/>
                  </a:lnTo>
                  <a:lnTo>
                    <a:pt x="95921" y="42783"/>
                  </a:lnTo>
                  <a:cubicBezTo>
                    <a:pt x="87358" y="27416"/>
                    <a:pt x="68572" y="19475"/>
                    <a:pt x="50448" y="23561"/>
                  </a:cubicBezTo>
                  <a:cubicBezTo>
                    <a:pt x="32324" y="27648"/>
                    <a:pt x="19565" y="42702"/>
                    <a:pt x="19565" y="60000"/>
                  </a:cubicBezTo>
                  <a:close/>
                </a:path>
              </a:pathLst>
            </a:custGeom>
            <a:solidFill>
              <a:srgbClr val="D7ECEE"/>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g2e828e09954_2_50"/>
          <p:cNvSpPr txBox="1">
            <a:spLocks noGrp="1"/>
          </p:cNvSpPr>
          <p:nvPr>
            <p:ph type="title"/>
          </p:nvPr>
        </p:nvSpPr>
        <p:spPr>
          <a:xfrm>
            <a:off x="457200" y="304800"/>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r>
              <a:rPr lang="en-US" sz="3600">
                <a:solidFill>
                  <a:srgbClr val="3F3F3F"/>
                </a:solidFill>
              </a:rPr>
              <a:t>Checkpoint Answer</a:t>
            </a:r>
            <a:endParaRPr>
              <a:solidFill>
                <a:srgbClr val="3F3F3F"/>
              </a:solidFill>
            </a:endParaRPr>
          </a:p>
        </p:txBody>
      </p:sp>
      <p:sp>
        <p:nvSpPr>
          <p:cNvPr id="85" name="Google Shape;85;g2e828e09954_2_50"/>
          <p:cNvSpPr txBox="1">
            <a:spLocks noGrp="1"/>
          </p:cNvSpPr>
          <p:nvPr>
            <p:ph type="body" idx="1"/>
          </p:nvPr>
        </p:nvSpPr>
        <p:spPr>
          <a:xfrm>
            <a:off x="457200" y="1600201"/>
            <a:ext cx="8229600" cy="3810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3F3F3F"/>
              </a:buClr>
              <a:buSzPts val="3200"/>
              <a:buFont typeface="Arial"/>
              <a:buNone/>
            </a:pPr>
            <a:r>
              <a:rPr lang="en-US"/>
              <a:t>What is cancer? Choose one: </a:t>
            </a:r>
            <a:endParaRPr/>
          </a:p>
          <a:p>
            <a:pPr marL="0" lvl="0" indent="0" algn="l" rtl="0">
              <a:lnSpc>
                <a:spcPct val="100000"/>
              </a:lnSpc>
              <a:spcBef>
                <a:spcPts val="1200"/>
              </a:spcBef>
              <a:spcAft>
                <a:spcPts val="0"/>
              </a:spcAft>
              <a:buNone/>
            </a:pPr>
            <a:endParaRPr/>
          </a:p>
          <a:p>
            <a:pPr marL="0" lvl="0" indent="0" algn="l" rtl="0">
              <a:lnSpc>
                <a:spcPct val="100000"/>
              </a:lnSpc>
              <a:spcBef>
                <a:spcPts val="1200"/>
              </a:spcBef>
              <a:spcAft>
                <a:spcPts val="0"/>
              </a:spcAft>
              <a:buNone/>
            </a:pPr>
            <a:r>
              <a:rPr lang="en-US"/>
              <a:t>b) Uncontrolled cell growth</a:t>
            </a:r>
            <a:endParaRPr/>
          </a:p>
          <a:p>
            <a:pPr marL="914400" lvl="0" indent="0" algn="l" rtl="0">
              <a:lnSpc>
                <a:spcPct val="100000"/>
              </a:lnSpc>
              <a:spcBef>
                <a:spcPts val="1200"/>
              </a:spcBef>
              <a:spcAft>
                <a:spcPts val="0"/>
              </a:spcAft>
              <a:buNone/>
            </a:pPr>
            <a:endParaRPr sz="1400"/>
          </a:p>
          <a:p>
            <a:pPr marL="457200" lvl="0" indent="0" algn="l" rtl="0">
              <a:lnSpc>
                <a:spcPct val="100000"/>
              </a:lnSpc>
              <a:spcBef>
                <a:spcPts val="1200"/>
              </a:spcBef>
              <a:spcAft>
                <a:spcPts val="0"/>
              </a:spcAft>
              <a:buNone/>
            </a:pPr>
            <a:endParaRPr/>
          </a:p>
          <a:p>
            <a:pPr marL="457200" lvl="0" indent="0" algn="l" rtl="0">
              <a:lnSpc>
                <a:spcPct val="100000"/>
              </a:lnSpc>
              <a:spcBef>
                <a:spcPts val="1200"/>
              </a:spcBef>
              <a:spcAft>
                <a:spcPts val="0"/>
              </a:spcAft>
              <a:buNone/>
            </a:pPr>
            <a:endParaRPr/>
          </a:p>
          <a:p>
            <a:pPr marL="342900" lvl="0" indent="-139700" algn="l" rtl="0">
              <a:lnSpc>
                <a:spcPct val="100000"/>
              </a:lnSpc>
              <a:spcBef>
                <a:spcPts val="1240"/>
              </a:spcBef>
              <a:spcAft>
                <a:spcPts val="0"/>
              </a:spcAft>
              <a:buClr>
                <a:srgbClr val="3F3F3F"/>
              </a:buClr>
              <a:buSzPts val="3200"/>
              <a:buFont typeface="Arial"/>
              <a:buNone/>
            </a:pPr>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61"/>
        <p:cNvGrpSpPr/>
        <p:nvPr/>
      </p:nvGrpSpPr>
      <p:grpSpPr>
        <a:xfrm>
          <a:off x="0" y="0"/>
          <a:ext cx="0" cy="0"/>
          <a:chOff x="0" y="0"/>
          <a:chExt cx="0" cy="0"/>
        </a:xfrm>
      </p:grpSpPr>
      <p:sp>
        <p:nvSpPr>
          <p:cNvPr id="762" name="Google Shape;762;g273bf6899fe_0_27"/>
          <p:cNvSpPr txBox="1">
            <a:spLocks noGrp="1"/>
          </p:cNvSpPr>
          <p:nvPr>
            <p:ph type="title"/>
          </p:nvPr>
        </p:nvSpPr>
        <p:spPr>
          <a:xfrm>
            <a:off x="457200" y="152400"/>
            <a:ext cx="8229600" cy="9906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r>
              <a:rPr lang="en-US" sz="3600"/>
              <a:t>Physical Concerns</a:t>
            </a:r>
            <a:endParaRPr/>
          </a:p>
        </p:txBody>
      </p:sp>
      <p:grpSp>
        <p:nvGrpSpPr>
          <p:cNvPr id="763" name="Google Shape;763;g273bf6899fe_0_27"/>
          <p:cNvGrpSpPr/>
          <p:nvPr/>
        </p:nvGrpSpPr>
        <p:grpSpPr>
          <a:xfrm>
            <a:off x="457200" y="1005626"/>
            <a:ext cx="8077200" cy="4289760"/>
            <a:chOff x="0" y="15025"/>
            <a:chExt cx="8077200" cy="4289760"/>
          </a:xfrm>
        </p:grpSpPr>
        <p:sp>
          <p:nvSpPr>
            <p:cNvPr id="764" name="Google Shape;764;g273bf6899fe_0_27"/>
            <p:cNvSpPr/>
            <p:nvPr/>
          </p:nvSpPr>
          <p:spPr>
            <a:xfrm>
              <a:off x="0" y="192145"/>
              <a:ext cx="8077200" cy="302400"/>
            </a:xfrm>
            <a:prstGeom prst="rect">
              <a:avLst/>
            </a:prstGeom>
            <a:solidFill>
              <a:schemeClr val="lt1">
                <a:alpha val="89410"/>
              </a:schemeClr>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5" name="Google Shape;765;g273bf6899fe_0_27"/>
            <p:cNvSpPr/>
            <p:nvPr/>
          </p:nvSpPr>
          <p:spPr>
            <a:xfrm>
              <a:off x="403860" y="15025"/>
              <a:ext cx="5654100" cy="354300"/>
            </a:xfrm>
            <a:prstGeom prst="roundRect">
              <a:avLst>
                <a:gd name="adj" fmla="val 16667"/>
              </a:avLst>
            </a:prstGeom>
            <a:solidFill>
              <a:srgbClr val="33669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6" name="Google Shape;766;g273bf6899fe_0_27"/>
            <p:cNvSpPr txBox="1"/>
            <p:nvPr/>
          </p:nvSpPr>
          <p:spPr>
            <a:xfrm>
              <a:off x="421153" y="32318"/>
              <a:ext cx="5619600" cy="319800"/>
            </a:xfrm>
            <a:prstGeom prst="rect">
              <a:avLst/>
            </a:prstGeom>
            <a:noFill/>
            <a:ln>
              <a:noFill/>
            </a:ln>
          </p:spPr>
          <p:txBody>
            <a:bodyPr spcFirstLastPara="1" wrap="square" lIns="213700" tIns="0" rIns="213700" bIns="0" anchor="ctr" anchorCtr="0">
              <a:noAutofit/>
            </a:bodyPr>
            <a:lstStyle/>
            <a:p>
              <a:pPr marL="0" marR="0" lvl="0" indent="0" algn="l" rtl="0">
                <a:lnSpc>
                  <a:spcPct val="90000"/>
                </a:lnSpc>
                <a:spcBef>
                  <a:spcPts val="0"/>
                </a:spcBef>
                <a:spcAft>
                  <a:spcPts val="0"/>
                </a:spcAft>
                <a:buClr>
                  <a:schemeClr val="lt1"/>
                </a:buClr>
                <a:buSzPts val="2000"/>
                <a:buFont typeface="Arial"/>
                <a:buNone/>
              </a:pPr>
              <a:r>
                <a:rPr lang="en-US" sz="2000" b="0" i="0" u="none" strike="noStrike" cap="none">
                  <a:solidFill>
                    <a:schemeClr val="lt1"/>
                  </a:solidFill>
                  <a:latin typeface="Arial"/>
                  <a:ea typeface="Arial"/>
                  <a:cs typeface="Arial"/>
                  <a:sym typeface="Arial"/>
                </a:rPr>
                <a:t>Pain</a:t>
              </a:r>
              <a:endParaRPr sz="1400" b="0" i="0" u="none" strike="noStrike" cap="none">
                <a:solidFill>
                  <a:srgbClr val="000000"/>
                </a:solidFill>
                <a:latin typeface="Arial"/>
                <a:ea typeface="Arial"/>
                <a:cs typeface="Arial"/>
                <a:sym typeface="Arial"/>
              </a:endParaRPr>
            </a:p>
          </p:txBody>
        </p:sp>
        <p:sp>
          <p:nvSpPr>
            <p:cNvPr id="767" name="Google Shape;767;g273bf6899fe_0_27"/>
            <p:cNvSpPr/>
            <p:nvPr/>
          </p:nvSpPr>
          <p:spPr>
            <a:xfrm>
              <a:off x="0" y="736465"/>
              <a:ext cx="8077200" cy="302400"/>
            </a:xfrm>
            <a:prstGeom prst="rect">
              <a:avLst/>
            </a:prstGeom>
            <a:solidFill>
              <a:schemeClr val="lt1">
                <a:alpha val="89410"/>
              </a:schemeClr>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8" name="Google Shape;768;g273bf6899fe_0_27"/>
            <p:cNvSpPr/>
            <p:nvPr/>
          </p:nvSpPr>
          <p:spPr>
            <a:xfrm>
              <a:off x="403860" y="559345"/>
              <a:ext cx="5654100" cy="354300"/>
            </a:xfrm>
            <a:prstGeom prst="roundRect">
              <a:avLst>
                <a:gd name="adj" fmla="val 16667"/>
              </a:avLst>
            </a:prstGeom>
            <a:solidFill>
              <a:srgbClr val="33669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9" name="Google Shape;769;g273bf6899fe_0_27"/>
            <p:cNvSpPr txBox="1"/>
            <p:nvPr/>
          </p:nvSpPr>
          <p:spPr>
            <a:xfrm>
              <a:off x="421153" y="576638"/>
              <a:ext cx="5619600" cy="319800"/>
            </a:xfrm>
            <a:prstGeom prst="rect">
              <a:avLst/>
            </a:prstGeom>
            <a:noFill/>
            <a:ln>
              <a:noFill/>
            </a:ln>
          </p:spPr>
          <p:txBody>
            <a:bodyPr spcFirstLastPara="1" wrap="square" lIns="213700" tIns="0" rIns="213700" bIns="0" anchor="ctr" anchorCtr="0">
              <a:noAutofit/>
            </a:bodyPr>
            <a:lstStyle/>
            <a:p>
              <a:pPr marL="0" marR="0" lvl="0" indent="0" algn="l" rtl="0">
                <a:lnSpc>
                  <a:spcPct val="90000"/>
                </a:lnSpc>
                <a:spcBef>
                  <a:spcPts val="0"/>
                </a:spcBef>
                <a:spcAft>
                  <a:spcPts val="0"/>
                </a:spcAft>
                <a:buClr>
                  <a:schemeClr val="lt1"/>
                </a:buClr>
                <a:buSzPts val="2000"/>
                <a:buFont typeface="Arial"/>
                <a:buNone/>
              </a:pPr>
              <a:r>
                <a:rPr lang="en-US" sz="2000" b="0" i="0" u="none" strike="noStrike" cap="none">
                  <a:solidFill>
                    <a:schemeClr val="lt1"/>
                  </a:solidFill>
                  <a:latin typeface="Arial"/>
                  <a:ea typeface="Arial"/>
                  <a:cs typeface="Arial"/>
                  <a:sym typeface="Arial"/>
                </a:rPr>
                <a:t>Fatigue</a:t>
              </a:r>
              <a:endParaRPr sz="2000" b="0" i="0" u="none" strike="noStrike" cap="none">
                <a:solidFill>
                  <a:schemeClr val="lt1"/>
                </a:solidFill>
                <a:latin typeface="Arial"/>
                <a:ea typeface="Arial"/>
                <a:cs typeface="Arial"/>
                <a:sym typeface="Arial"/>
              </a:endParaRPr>
            </a:p>
          </p:txBody>
        </p:sp>
        <p:sp>
          <p:nvSpPr>
            <p:cNvPr id="770" name="Google Shape;770;g273bf6899fe_0_27"/>
            <p:cNvSpPr/>
            <p:nvPr/>
          </p:nvSpPr>
          <p:spPr>
            <a:xfrm>
              <a:off x="0" y="1280785"/>
              <a:ext cx="8077200" cy="302400"/>
            </a:xfrm>
            <a:prstGeom prst="rect">
              <a:avLst/>
            </a:prstGeom>
            <a:solidFill>
              <a:schemeClr val="lt1">
                <a:alpha val="89410"/>
              </a:schemeClr>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1" name="Google Shape;771;g273bf6899fe_0_27"/>
            <p:cNvSpPr/>
            <p:nvPr/>
          </p:nvSpPr>
          <p:spPr>
            <a:xfrm>
              <a:off x="403860" y="1103665"/>
              <a:ext cx="5654100" cy="354300"/>
            </a:xfrm>
            <a:prstGeom prst="roundRect">
              <a:avLst>
                <a:gd name="adj" fmla="val 16667"/>
              </a:avLst>
            </a:prstGeom>
            <a:solidFill>
              <a:srgbClr val="33669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2" name="Google Shape;772;g273bf6899fe_0_27"/>
            <p:cNvSpPr txBox="1"/>
            <p:nvPr/>
          </p:nvSpPr>
          <p:spPr>
            <a:xfrm>
              <a:off x="421153" y="1120958"/>
              <a:ext cx="5619600" cy="319800"/>
            </a:xfrm>
            <a:prstGeom prst="rect">
              <a:avLst/>
            </a:prstGeom>
            <a:noFill/>
            <a:ln>
              <a:noFill/>
            </a:ln>
          </p:spPr>
          <p:txBody>
            <a:bodyPr spcFirstLastPara="1" wrap="square" lIns="213700" tIns="0" rIns="213700" bIns="0" anchor="ctr" anchorCtr="0">
              <a:noAutofit/>
            </a:bodyPr>
            <a:lstStyle/>
            <a:p>
              <a:pPr marL="0" marR="0" lvl="0" indent="0" algn="l" rtl="0">
                <a:lnSpc>
                  <a:spcPct val="90000"/>
                </a:lnSpc>
                <a:spcBef>
                  <a:spcPts val="0"/>
                </a:spcBef>
                <a:spcAft>
                  <a:spcPts val="0"/>
                </a:spcAft>
                <a:buClr>
                  <a:schemeClr val="lt1"/>
                </a:buClr>
                <a:buSzPts val="2000"/>
                <a:buFont typeface="Arial"/>
                <a:buNone/>
              </a:pPr>
              <a:r>
                <a:rPr lang="en-US" sz="2000" b="0" i="0" u="none" strike="noStrike" cap="none">
                  <a:solidFill>
                    <a:schemeClr val="lt1"/>
                  </a:solidFill>
                  <a:latin typeface="Arial"/>
                  <a:ea typeface="Arial"/>
                  <a:cs typeface="Arial"/>
                  <a:sym typeface="Arial"/>
                </a:rPr>
                <a:t>Anemia</a:t>
              </a:r>
              <a:endParaRPr sz="2000" b="0" i="0" u="none" strike="noStrike" cap="none">
                <a:solidFill>
                  <a:schemeClr val="lt1"/>
                </a:solidFill>
                <a:latin typeface="Arial"/>
                <a:ea typeface="Arial"/>
                <a:cs typeface="Arial"/>
                <a:sym typeface="Arial"/>
              </a:endParaRPr>
            </a:p>
          </p:txBody>
        </p:sp>
        <p:sp>
          <p:nvSpPr>
            <p:cNvPr id="773" name="Google Shape;773;g273bf6899fe_0_27"/>
            <p:cNvSpPr/>
            <p:nvPr/>
          </p:nvSpPr>
          <p:spPr>
            <a:xfrm>
              <a:off x="0" y="1825104"/>
              <a:ext cx="8077200" cy="302400"/>
            </a:xfrm>
            <a:prstGeom prst="rect">
              <a:avLst/>
            </a:prstGeom>
            <a:solidFill>
              <a:schemeClr val="lt1">
                <a:alpha val="89410"/>
              </a:schemeClr>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4" name="Google Shape;774;g273bf6899fe_0_27"/>
            <p:cNvSpPr/>
            <p:nvPr/>
          </p:nvSpPr>
          <p:spPr>
            <a:xfrm>
              <a:off x="403860" y="1647984"/>
              <a:ext cx="5654100" cy="354300"/>
            </a:xfrm>
            <a:prstGeom prst="roundRect">
              <a:avLst>
                <a:gd name="adj" fmla="val 16667"/>
              </a:avLst>
            </a:prstGeom>
            <a:solidFill>
              <a:srgbClr val="33669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5" name="Google Shape;775;g273bf6899fe_0_27"/>
            <p:cNvSpPr txBox="1"/>
            <p:nvPr/>
          </p:nvSpPr>
          <p:spPr>
            <a:xfrm>
              <a:off x="421153" y="1665277"/>
              <a:ext cx="5619600" cy="319800"/>
            </a:xfrm>
            <a:prstGeom prst="rect">
              <a:avLst/>
            </a:prstGeom>
            <a:noFill/>
            <a:ln>
              <a:noFill/>
            </a:ln>
          </p:spPr>
          <p:txBody>
            <a:bodyPr spcFirstLastPara="1" wrap="square" lIns="213700" tIns="0" rIns="213700" bIns="0" anchor="ctr" anchorCtr="0">
              <a:noAutofit/>
            </a:bodyPr>
            <a:lstStyle/>
            <a:p>
              <a:pPr marL="0" marR="0" lvl="0" indent="0" algn="l" rtl="0">
                <a:lnSpc>
                  <a:spcPct val="90000"/>
                </a:lnSpc>
                <a:spcBef>
                  <a:spcPts val="0"/>
                </a:spcBef>
                <a:spcAft>
                  <a:spcPts val="0"/>
                </a:spcAft>
                <a:buClr>
                  <a:schemeClr val="lt1"/>
                </a:buClr>
                <a:buSzPts val="2000"/>
                <a:buFont typeface="Arial"/>
                <a:buNone/>
              </a:pPr>
              <a:r>
                <a:rPr lang="en-US" sz="2000" b="0" i="0" u="none" strike="noStrike" cap="none">
                  <a:solidFill>
                    <a:schemeClr val="lt1"/>
                  </a:solidFill>
                  <a:latin typeface="Arial"/>
                  <a:ea typeface="Arial"/>
                  <a:cs typeface="Arial"/>
                  <a:sym typeface="Arial"/>
                </a:rPr>
                <a:t>Weight gain/loss</a:t>
              </a:r>
              <a:endParaRPr sz="2000" b="0" i="0" u="none" strike="noStrike" cap="none">
                <a:solidFill>
                  <a:schemeClr val="lt1"/>
                </a:solidFill>
                <a:latin typeface="Arial"/>
                <a:ea typeface="Arial"/>
                <a:cs typeface="Arial"/>
                <a:sym typeface="Arial"/>
              </a:endParaRPr>
            </a:p>
          </p:txBody>
        </p:sp>
        <p:sp>
          <p:nvSpPr>
            <p:cNvPr id="776" name="Google Shape;776;g273bf6899fe_0_27"/>
            <p:cNvSpPr/>
            <p:nvPr/>
          </p:nvSpPr>
          <p:spPr>
            <a:xfrm>
              <a:off x="0" y="2369424"/>
              <a:ext cx="8077200" cy="302400"/>
            </a:xfrm>
            <a:prstGeom prst="rect">
              <a:avLst/>
            </a:prstGeom>
            <a:solidFill>
              <a:schemeClr val="lt1">
                <a:alpha val="89410"/>
              </a:schemeClr>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7" name="Google Shape;777;g273bf6899fe_0_27"/>
            <p:cNvSpPr/>
            <p:nvPr/>
          </p:nvSpPr>
          <p:spPr>
            <a:xfrm>
              <a:off x="403860" y="2192304"/>
              <a:ext cx="5654100" cy="354300"/>
            </a:xfrm>
            <a:prstGeom prst="roundRect">
              <a:avLst>
                <a:gd name="adj" fmla="val 16667"/>
              </a:avLst>
            </a:prstGeom>
            <a:solidFill>
              <a:srgbClr val="33669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8" name="Google Shape;778;g273bf6899fe_0_27"/>
            <p:cNvSpPr txBox="1"/>
            <p:nvPr/>
          </p:nvSpPr>
          <p:spPr>
            <a:xfrm>
              <a:off x="421153" y="2209597"/>
              <a:ext cx="5619600" cy="319800"/>
            </a:xfrm>
            <a:prstGeom prst="rect">
              <a:avLst/>
            </a:prstGeom>
            <a:noFill/>
            <a:ln>
              <a:noFill/>
            </a:ln>
          </p:spPr>
          <p:txBody>
            <a:bodyPr spcFirstLastPara="1" wrap="square" lIns="213700" tIns="0" rIns="213700" bIns="0" anchor="ctr" anchorCtr="0">
              <a:noAutofit/>
            </a:bodyPr>
            <a:lstStyle/>
            <a:p>
              <a:pPr marL="0" marR="0" lvl="0" indent="0" algn="l" rtl="0">
                <a:lnSpc>
                  <a:spcPct val="90000"/>
                </a:lnSpc>
                <a:spcBef>
                  <a:spcPts val="0"/>
                </a:spcBef>
                <a:spcAft>
                  <a:spcPts val="0"/>
                </a:spcAft>
                <a:buClr>
                  <a:schemeClr val="lt1"/>
                </a:buClr>
                <a:buSzPts val="2000"/>
                <a:buFont typeface="Arial"/>
                <a:buNone/>
              </a:pPr>
              <a:r>
                <a:rPr lang="en-US" sz="2000" b="0" i="0" u="none" strike="noStrike" cap="none">
                  <a:solidFill>
                    <a:schemeClr val="lt1"/>
                  </a:solidFill>
                  <a:latin typeface="Arial"/>
                  <a:ea typeface="Arial"/>
                  <a:cs typeface="Arial"/>
                  <a:sym typeface="Arial"/>
                </a:rPr>
                <a:t>Nausea/vomiting</a:t>
              </a:r>
              <a:endParaRPr sz="2000" b="0" i="0" u="none" strike="noStrike" cap="none">
                <a:solidFill>
                  <a:schemeClr val="lt1"/>
                </a:solidFill>
                <a:latin typeface="Arial"/>
                <a:ea typeface="Arial"/>
                <a:cs typeface="Arial"/>
                <a:sym typeface="Arial"/>
              </a:endParaRPr>
            </a:p>
          </p:txBody>
        </p:sp>
        <p:sp>
          <p:nvSpPr>
            <p:cNvPr id="779" name="Google Shape;779;g273bf6899fe_0_27"/>
            <p:cNvSpPr/>
            <p:nvPr/>
          </p:nvSpPr>
          <p:spPr>
            <a:xfrm>
              <a:off x="0" y="2913744"/>
              <a:ext cx="8077200" cy="302400"/>
            </a:xfrm>
            <a:prstGeom prst="rect">
              <a:avLst/>
            </a:prstGeom>
            <a:solidFill>
              <a:schemeClr val="lt1">
                <a:alpha val="89410"/>
              </a:schemeClr>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0" name="Google Shape;780;g273bf6899fe_0_27"/>
            <p:cNvSpPr/>
            <p:nvPr/>
          </p:nvSpPr>
          <p:spPr>
            <a:xfrm>
              <a:off x="403860" y="2736624"/>
              <a:ext cx="5654100" cy="354300"/>
            </a:xfrm>
            <a:prstGeom prst="roundRect">
              <a:avLst>
                <a:gd name="adj" fmla="val 16667"/>
              </a:avLst>
            </a:prstGeom>
            <a:solidFill>
              <a:srgbClr val="33669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1" name="Google Shape;781;g273bf6899fe_0_27"/>
            <p:cNvSpPr txBox="1"/>
            <p:nvPr/>
          </p:nvSpPr>
          <p:spPr>
            <a:xfrm>
              <a:off x="421153" y="2753917"/>
              <a:ext cx="5619600" cy="319800"/>
            </a:xfrm>
            <a:prstGeom prst="rect">
              <a:avLst/>
            </a:prstGeom>
            <a:noFill/>
            <a:ln>
              <a:noFill/>
            </a:ln>
          </p:spPr>
          <p:txBody>
            <a:bodyPr spcFirstLastPara="1" wrap="square" lIns="213700" tIns="0" rIns="213700" bIns="0" anchor="ctr" anchorCtr="0">
              <a:noAutofit/>
            </a:bodyPr>
            <a:lstStyle/>
            <a:p>
              <a:pPr marL="0" marR="0" lvl="0" indent="0" algn="l" rtl="0">
                <a:lnSpc>
                  <a:spcPct val="90000"/>
                </a:lnSpc>
                <a:spcBef>
                  <a:spcPts val="0"/>
                </a:spcBef>
                <a:spcAft>
                  <a:spcPts val="0"/>
                </a:spcAft>
                <a:buClr>
                  <a:schemeClr val="lt1"/>
                </a:buClr>
                <a:buSzPts val="2000"/>
                <a:buFont typeface="Arial"/>
                <a:buNone/>
              </a:pPr>
              <a:r>
                <a:rPr lang="en-US" sz="2000" b="0" i="0" u="none" strike="noStrike" cap="none">
                  <a:solidFill>
                    <a:schemeClr val="lt1"/>
                  </a:solidFill>
                  <a:latin typeface="Arial"/>
                  <a:ea typeface="Arial"/>
                  <a:cs typeface="Arial"/>
                  <a:sym typeface="Arial"/>
                </a:rPr>
                <a:t>Self-care and mobility issues</a:t>
              </a:r>
              <a:endParaRPr sz="2000" b="0" i="0" u="none" strike="noStrike" cap="none">
                <a:solidFill>
                  <a:schemeClr val="lt1"/>
                </a:solidFill>
                <a:latin typeface="Arial"/>
                <a:ea typeface="Arial"/>
                <a:cs typeface="Arial"/>
                <a:sym typeface="Arial"/>
              </a:endParaRPr>
            </a:p>
          </p:txBody>
        </p:sp>
        <p:sp>
          <p:nvSpPr>
            <p:cNvPr id="782" name="Google Shape;782;g273bf6899fe_0_27"/>
            <p:cNvSpPr/>
            <p:nvPr/>
          </p:nvSpPr>
          <p:spPr>
            <a:xfrm>
              <a:off x="0" y="3458065"/>
              <a:ext cx="8077200" cy="302400"/>
            </a:xfrm>
            <a:prstGeom prst="rect">
              <a:avLst/>
            </a:prstGeom>
            <a:solidFill>
              <a:schemeClr val="lt1">
                <a:alpha val="89410"/>
              </a:schemeClr>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3" name="Google Shape;783;g273bf6899fe_0_27"/>
            <p:cNvSpPr/>
            <p:nvPr/>
          </p:nvSpPr>
          <p:spPr>
            <a:xfrm>
              <a:off x="403860" y="3280944"/>
              <a:ext cx="5654100" cy="354300"/>
            </a:xfrm>
            <a:prstGeom prst="roundRect">
              <a:avLst>
                <a:gd name="adj" fmla="val 16667"/>
              </a:avLst>
            </a:prstGeom>
            <a:solidFill>
              <a:srgbClr val="33669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4" name="Google Shape;784;g273bf6899fe_0_27"/>
            <p:cNvSpPr txBox="1"/>
            <p:nvPr/>
          </p:nvSpPr>
          <p:spPr>
            <a:xfrm>
              <a:off x="421153" y="3298237"/>
              <a:ext cx="5619600" cy="319800"/>
            </a:xfrm>
            <a:prstGeom prst="rect">
              <a:avLst/>
            </a:prstGeom>
            <a:noFill/>
            <a:ln>
              <a:noFill/>
            </a:ln>
          </p:spPr>
          <p:txBody>
            <a:bodyPr spcFirstLastPara="1" wrap="square" lIns="213700" tIns="0" rIns="213700" bIns="0" anchor="ctr" anchorCtr="0">
              <a:noAutofit/>
            </a:bodyPr>
            <a:lstStyle/>
            <a:p>
              <a:pPr marL="0" marR="0" lvl="0" indent="0" algn="l" rtl="0">
                <a:lnSpc>
                  <a:spcPct val="90000"/>
                </a:lnSpc>
                <a:spcBef>
                  <a:spcPts val="0"/>
                </a:spcBef>
                <a:spcAft>
                  <a:spcPts val="0"/>
                </a:spcAft>
                <a:buClr>
                  <a:schemeClr val="lt1"/>
                </a:buClr>
                <a:buSzPts val="2000"/>
                <a:buFont typeface="Arial"/>
                <a:buNone/>
              </a:pPr>
              <a:r>
                <a:rPr lang="en-US" sz="2000" b="0" i="0" u="none" strike="noStrike" cap="none">
                  <a:solidFill>
                    <a:schemeClr val="lt1"/>
                  </a:solidFill>
                  <a:latin typeface="Arial"/>
                  <a:ea typeface="Arial"/>
                  <a:cs typeface="Arial"/>
                  <a:sym typeface="Arial"/>
                </a:rPr>
                <a:t>Other treatment side effects</a:t>
              </a:r>
              <a:endParaRPr sz="2000" b="0" i="0" u="none" strike="noStrike" cap="none">
                <a:solidFill>
                  <a:schemeClr val="lt1"/>
                </a:solidFill>
                <a:latin typeface="Arial"/>
                <a:ea typeface="Arial"/>
                <a:cs typeface="Arial"/>
                <a:sym typeface="Arial"/>
              </a:endParaRPr>
            </a:p>
          </p:txBody>
        </p:sp>
        <p:sp>
          <p:nvSpPr>
            <p:cNvPr id="785" name="Google Shape;785;g273bf6899fe_0_27"/>
            <p:cNvSpPr/>
            <p:nvPr/>
          </p:nvSpPr>
          <p:spPr>
            <a:xfrm>
              <a:off x="0" y="4002385"/>
              <a:ext cx="8077200" cy="302400"/>
            </a:xfrm>
            <a:prstGeom prst="rect">
              <a:avLst/>
            </a:prstGeom>
            <a:solidFill>
              <a:schemeClr val="lt1">
                <a:alpha val="89410"/>
              </a:schemeClr>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6" name="Google Shape;786;g273bf6899fe_0_27"/>
            <p:cNvSpPr/>
            <p:nvPr/>
          </p:nvSpPr>
          <p:spPr>
            <a:xfrm>
              <a:off x="403860" y="3825264"/>
              <a:ext cx="5654100" cy="354300"/>
            </a:xfrm>
            <a:prstGeom prst="roundRect">
              <a:avLst>
                <a:gd name="adj" fmla="val 16667"/>
              </a:avLst>
            </a:prstGeom>
            <a:solidFill>
              <a:srgbClr val="33669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7" name="Google Shape;787;g273bf6899fe_0_27"/>
            <p:cNvSpPr txBox="1"/>
            <p:nvPr/>
          </p:nvSpPr>
          <p:spPr>
            <a:xfrm>
              <a:off x="421153" y="3842557"/>
              <a:ext cx="5619600" cy="319800"/>
            </a:xfrm>
            <a:prstGeom prst="rect">
              <a:avLst/>
            </a:prstGeom>
            <a:noFill/>
            <a:ln>
              <a:noFill/>
            </a:ln>
          </p:spPr>
          <p:txBody>
            <a:bodyPr spcFirstLastPara="1" wrap="square" lIns="213700" tIns="0" rIns="213700" bIns="0" anchor="ctr" anchorCtr="0">
              <a:noAutofit/>
            </a:bodyPr>
            <a:lstStyle/>
            <a:p>
              <a:pPr marL="0" marR="0" lvl="0" indent="0" algn="l" rtl="0">
                <a:lnSpc>
                  <a:spcPct val="90000"/>
                </a:lnSpc>
                <a:spcBef>
                  <a:spcPts val="0"/>
                </a:spcBef>
                <a:spcAft>
                  <a:spcPts val="0"/>
                </a:spcAft>
                <a:buClr>
                  <a:schemeClr val="lt1"/>
                </a:buClr>
                <a:buSzPts val="2000"/>
                <a:buFont typeface="Arial"/>
                <a:buNone/>
              </a:pPr>
              <a:r>
                <a:rPr lang="en-US" sz="2000" b="0" i="0" u="none" strike="noStrike" cap="none">
                  <a:solidFill>
                    <a:schemeClr val="lt1"/>
                  </a:solidFill>
                  <a:latin typeface="Arial"/>
                  <a:ea typeface="Arial"/>
                  <a:cs typeface="Arial"/>
                  <a:sym typeface="Arial"/>
                </a:rPr>
                <a:t>Life-threatening medical emergencies</a:t>
              </a:r>
              <a:endParaRPr sz="2000" b="0" i="0" u="none" strike="noStrike" cap="none">
                <a:solidFill>
                  <a:schemeClr val="lt1"/>
                </a:solidFill>
                <a:latin typeface="Arial"/>
                <a:ea typeface="Arial"/>
                <a:cs typeface="Arial"/>
                <a:sym typeface="Arial"/>
              </a:endParaRPr>
            </a:p>
          </p:txBody>
        </p:sp>
      </p:grpSp>
      <p:sp>
        <p:nvSpPr>
          <p:cNvPr id="788" name="Google Shape;788;g273bf6899fe_0_27"/>
          <p:cNvSpPr txBox="1"/>
          <p:nvPr/>
        </p:nvSpPr>
        <p:spPr>
          <a:xfrm>
            <a:off x="6491425" y="5335550"/>
            <a:ext cx="27771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000" b="0" i="1" u="none" strike="noStrike" cap="none">
                <a:solidFill>
                  <a:srgbClr val="7F7F7F"/>
                </a:solidFill>
                <a:latin typeface="Arial"/>
                <a:ea typeface="Arial"/>
                <a:cs typeface="Arial"/>
                <a:sym typeface="Arial"/>
              </a:rPr>
              <a:t>Source: American </a:t>
            </a:r>
            <a:r>
              <a:rPr lang="en-US" sz="1000" i="1">
                <a:solidFill>
                  <a:srgbClr val="7F7F7F"/>
                </a:solidFill>
              </a:rPr>
              <a:t>Cancer Society</a:t>
            </a:r>
            <a:r>
              <a:rPr lang="en-US" sz="1000" b="0" i="1" u="none" strike="noStrike" cap="none">
                <a:solidFill>
                  <a:srgbClr val="7F7F7F"/>
                </a:solidFill>
                <a:latin typeface="Arial"/>
                <a:ea typeface="Arial"/>
                <a:cs typeface="Arial"/>
                <a:sym typeface="Arial"/>
              </a:rPr>
              <a:t> 20</a:t>
            </a:r>
            <a:r>
              <a:rPr lang="en-US" sz="1000" i="1">
                <a:solidFill>
                  <a:srgbClr val="7F7F7F"/>
                </a:solidFill>
              </a:rPr>
              <a:t>24</a:t>
            </a:r>
            <a:endParaRPr sz="1200" b="0" i="0" u="none" strike="noStrike" cap="none">
              <a:solidFill>
                <a:srgbClr val="000000"/>
              </a:solidFill>
              <a:latin typeface="Arial"/>
              <a:ea typeface="Arial"/>
              <a:cs typeface="Arial"/>
              <a:sym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93"/>
        <p:cNvGrpSpPr/>
        <p:nvPr/>
      </p:nvGrpSpPr>
      <p:grpSpPr>
        <a:xfrm>
          <a:off x="0" y="0"/>
          <a:ext cx="0" cy="0"/>
          <a:chOff x="0" y="0"/>
          <a:chExt cx="0" cy="0"/>
        </a:xfrm>
      </p:grpSpPr>
      <p:sp>
        <p:nvSpPr>
          <p:cNvPr id="794" name="Google Shape;794;g273bf6899fe_0_58"/>
          <p:cNvSpPr txBox="1">
            <a:spLocks noGrp="1"/>
          </p:cNvSpPr>
          <p:nvPr>
            <p:ph type="title"/>
          </p:nvPr>
        </p:nvSpPr>
        <p:spPr>
          <a:xfrm>
            <a:off x="457200" y="152400"/>
            <a:ext cx="8229600" cy="9906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r>
              <a:rPr lang="en-US" sz="3600"/>
              <a:t>Psychosocial Concerns</a:t>
            </a:r>
            <a:endParaRPr/>
          </a:p>
        </p:txBody>
      </p:sp>
      <p:grpSp>
        <p:nvGrpSpPr>
          <p:cNvPr id="795" name="Google Shape;795;g273bf6899fe_0_58"/>
          <p:cNvGrpSpPr/>
          <p:nvPr/>
        </p:nvGrpSpPr>
        <p:grpSpPr>
          <a:xfrm>
            <a:off x="457200" y="1035170"/>
            <a:ext cx="8229600" cy="4268160"/>
            <a:chOff x="0" y="44569"/>
            <a:chExt cx="8229600" cy="4268160"/>
          </a:xfrm>
        </p:grpSpPr>
        <p:sp>
          <p:nvSpPr>
            <p:cNvPr id="796" name="Google Shape;796;g273bf6899fe_0_58"/>
            <p:cNvSpPr/>
            <p:nvPr/>
          </p:nvSpPr>
          <p:spPr>
            <a:xfrm>
              <a:off x="0" y="280729"/>
              <a:ext cx="8229600" cy="403200"/>
            </a:xfrm>
            <a:prstGeom prst="rect">
              <a:avLst/>
            </a:prstGeom>
            <a:solidFill>
              <a:schemeClr val="lt1">
                <a:alpha val="89410"/>
              </a:schemeClr>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7" name="Google Shape;797;g273bf6899fe_0_58"/>
            <p:cNvSpPr/>
            <p:nvPr/>
          </p:nvSpPr>
          <p:spPr>
            <a:xfrm>
              <a:off x="411480" y="44569"/>
              <a:ext cx="5760600" cy="472200"/>
            </a:xfrm>
            <a:prstGeom prst="roundRect">
              <a:avLst>
                <a:gd name="adj" fmla="val 16667"/>
              </a:avLst>
            </a:prstGeom>
            <a:solidFill>
              <a:srgbClr val="33669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8" name="Google Shape;798;g273bf6899fe_0_58"/>
            <p:cNvSpPr txBox="1"/>
            <p:nvPr/>
          </p:nvSpPr>
          <p:spPr>
            <a:xfrm>
              <a:off x="434537" y="67626"/>
              <a:ext cx="5714700" cy="426300"/>
            </a:xfrm>
            <a:prstGeom prst="rect">
              <a:avLst/>
            </a:prstGeom>
            <a:noFill/>
            <a:ln>
              <a:noFill/>
            </a:ln>
          </p:spPr>
          <p:txBody>
            <a:bodyPr spcFirstLastPara="1" wrap="square" lIns="217725" tIns="0" rIns="217725" bIns="0" anchor="ctr" anchorCtr="0">
              <a:noAutofit/>
            </a:bodyPr>
            <a:lstStyle/>
            <a:p>
              <a:pPr marL="0" marR="0" lvl="0" indent="0" algn="l" rtl="0">
                <a:lnSpc>
                  <a:spcPct val="90000"/>
                </a:lnSpc>
                <a:spcBef>
                  <a:spcPts val="0"/>
                </a:spcBef>
                <a:spcAft>
                  <a:spcPts val="0"/>
                </a:spcAft>
                <a:buClr>
                  <a:schemeClr val="lt1"/>
                </a:buClr>
                <a:buSzPts val="2000"/>
                <a:buFont typeface="Arial"/>
                <a:buNone/>
              </a:pPr>
              <a:r>
                <a:rPr lang="en-US" sz="1600" b="0" i="0" u="none" strike="noStrike" cap="none">
                  <a:solidFill>
                    <a:schemeClr val="lt1"/>
                  </a:solidFill>
                  <a:latin typeface="Arial"/>
                  <a:ea typeface="Arial"/>
                  <a:cs typeface="Arial"/>
                  <a:sym typeface="Arial"/>
                </a:rPr>
                <a:t>Body image </a:t>
              </a:r>
              <a:r>
                <a:rPr lang="en-US" sz="1600">
                  <a:solidFill>
                    <a:schemeClr val="lt1"/>
                  </a:solidFill>
                </a:rPr>
                <a:t>concerns</a:t>
              </a:r>
              <a:endParaRPr sz="1600" b="0" i="0" u="none" strike="noStrike" cap="none">
                <a:solidFill>
                  <a:srgbClr val="000000"/>
                </a:solidFill>
                <a:latin typeface="Arial"/>
                <a:ea typeface="Arial"/>
                <a:cs typeface="Arial"/>
                <a:sym typeface="Arial"/>
              </a:endParaRPr>
            </a:p>
          </p:txBody>
        </p:sp>
        <p:sp>
          <p:nvSpPr>
            <p:cNvPr id="799" name="Google Shape;799;g273bf6899fe_0_58"/>
            <p:cNvSpPr/>
            <p:nvPr/>
          </p:nvSpPr>
          <p:spPr>
            <a:xfrm>
              <a:off x="0" y="1006489"/>
              <a:ext cx="8229600" cy="403200"/>
            </a:xfrm>
            <a:prstGeom prst="rect">
              <a:avLst/>
            </a:prstGeom>
            <a:solidFill>
              <a:schemeClr val="lt1">
                <a:alpha val="89410"/>
              </a:schemeClr>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0" name="Google Shape;800;g273bf6899fe_0_58"/>
            <p:cNvSpPr/>
            <p:nvPr/>
          </p:nvSpPr>
          <p:spPr>
            <a:xfrm>
              <a:off x="411480" y="770329"/>
              <a:ext cx="5760600" cy="472200"/>
            </a:xfrm>
            <a:prstGeom prst="roundRect">
              <a:avLst>
                <a:gd name="adj" fmla="val 16667"/>
              </a:avLst>
            </a:prstGeom>
            <a:solidFill>
              <a:srgbClr val="33669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1" name="Google Shape;801;g273bf6899fe_0_58"/>
            <p:cNvSpPr txBox="1"/>
            <p:nvPr/>
          </p:nvSpPr>
          <p:spPr>
            <a:xfrm>
              <a:off x="434537" y="793386"/>
              <a:ext cx="5714700" cy="426300"/>
            </a:xfrm>
            <a:prstGeom prst="rect">
              <a:avLst/>
            </a:prstGeom>
            <a:noFill/>
            <a:ln>
              <a:noFill/>
            </a:ln>
          </p:spPr>
          <p:txBody>
            <a:bodyPr spcFirstLastPara="1" wrap="square" lIns="217725" tIns="0" rIns="217725" bIns="0" anchor="ctr" anchorCtr="0">
              <a:noAutofit/>
            </a:bodyPr>
            <a:lstStyle/>
            <a:p>
              <a:pPr marL="0" marR="0" lvl="0" indent="0" algn="l" rtl="0">
                <a:lnSpc>
                  <a:spcPct val="90000"/>
                </a:lnSpc>
                <a:spcBef>
                  <a:spcPts val="0"/>
                </a:spcBef>
                <a:spcAft>
                  <a:spcPts val="0"/>
                </a:spcAft>
                <a:buClr>
                  <a:schemeClr val="lt1"/>
                </a:buClr>
                <a:buSzPts val="1600"/>
                <a:buFont typeface="Arial"/>
                <a:buNone/>
              </a:pPr>
              <a:r>
                <a:rPr lang="en-US" sz="1600" b="0" i="0" u="none" strike="noStrike" cap="none">
                  <a:solidFill>
                    <a:schemeClr val="lt1"/>
                  </a:solidFill>
                  <a:latin typeface="Arial"/>
                  <a:ea typeface="Arial"/>
                  <a:cs typeface="Arial"/>
                  <a:sym typeface="Arial"/>
                </a:rPr>
                <a:t>Anxiety and depression</a:t>
              </a:r>
              <a:endParaRPr sz="1400" b="0" i="0" u="none" strike="noStrike" cap="none">
                <a:solidFill>
                  <a:srgbClr val="000000"/>
                </a:solidFill>
                <a:latin typeface="Arial"/>
                <a:ea typeface="Arial"/>
                <a:cs typeface="Arial"/>
                <a:sym typeface="Arial"/>
              </a:endParaRPr>
            </a:p>
          </p:txBody>
        </p:sp>
        <p:sp>
          <p:nvSpPr>
            <p:cNvPr id="802" name="Google Shape;802;g273bf6899fe_0_58"/>
            <p:cNvSpPr/>
            <p:nvPr/>
          </p:nvSpPr>
          <p:spPr>
            <a:xfrm>
              <a:off x="0" y="1732249"/>
              <a:ext cx="8229600" cy="403200"/>
            </a:xfrm>
            <a:prstGeom prst="rect">
              <a:avLst/>
            </a:prstGeom>
            <a:solidFill>
              <a:schemeClr val="lt1">
                <a:alpha val="89410"/>
              </a:schemeClr>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3" name="Google Shape;803;g273bf6899fe_0_58"/>
            <p:cNvSpPr/>
            <p:nvPr/>
          </p:nvSpPr>
          <p:spPr>
            <a:xfrm>
              <a:off x="411480" y="1496089"/>
              <a:ext cx="5760600" cy="472200"/>
            </a:xfrm>
            <a:prstGeom prst="roundRect">
              <a:avLst>
                <a:gd name="adj" fmla="val 16667"/>
              </a:avLst>
            </a:prstGeom>
            <a:solidFill>
              <a:srgbClr val="33669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4" name="Google Shape;804;g273bf6899fe_0_58"/>
            <p:cNvSpPr txBox="1"/>
            <p:nvPr/>
          </p:nvSpPr>
          <p:spPr>
            <a:xfrm>
              <a:off x="434537" y="1519146"/>
              <a:ext cx="5714700" cy="426300"/>
            </a:xfrm>
            <a:prstGeom prst="rect">
              <a:avLst/>
            </a:prstGeom>
            <a:noFill/>
            <a:ln>
              <a:noFill/>
            </a:ln>
          </p:spPr>
          <p:txBody>
            <a:bodyPr spcFirstLastPara="1" wrap="square" lIns="217725" tIns="0" rIns="217725" bIns="0" anchor="ctr" anchorCtr="0">
              <a:noAutofit/>
            </a:bodyPr>
            <a:lstStyle/>
            <a:p>
              <a:pPr marL="0" marR="0" lvl="0" indent="0" algn="l" rtl="0">
                <a:lnSpc>
                  <a:spcPct val="90000"/>
                </a:lnSpc>
                <a:spcBef>
                  <a:spcPts val="0"/>
                </a:spcBef>
                <a:spcAft>
                  <a:spcPts val="0"/>
                </a:spcAft>
                <a:buClr>
                  <a:schemeClr val="lt1"/>
                </a:buClr>
                <a:buSzPts val="1600"/>
                <a:buFont typeface="Arial"/>
                <a:buNone/>
              </a:pPr>
              <a:r>
                <a:rPr lang="en-US" sz="1600" b="0" i="0" u="none" strike="noStrike" cap="none">
                  <a:solidFill>
                    <a:schemeClr val="lt1"/>
                  </a:solidFill>
                  <a:latin typeface="Arial"/>
                  <a:ea typeface="Arial"/>
                  <a:cs typeface="Arial"/>
                  <a:sym typeface="Arial"/>
                </a:rPr>
                <a:t>Changes in relationships and roles in family</a:t>
              </a:r>
              <a:endParaRPr sz="1400" b="0" i="0" u="none" strike="noStrike" cap="none">
                <a:solidFill>
                  <a:srgbClr val="000000"/>
                </a:solidFill>
                <a:latin typeface="Arial"/>
                <a:ea typeface="Arial"/>
                <a:cs typeface="Arial"/>
                <a:sym typeface="Arial"/>
              </a:endParaRPr>
            </a:p>
          </p:txBody>
        </p:sp>
        <p:sp>
          <p:nvSpPr>
            <p:cNvPr id="805" name="Google Shape;805;g273bf6899fe_0_58"/>
            <p:cNvSpPr/>
            <p:nvPr/>
          </p:nvSpPr>
          <p:spPr>
            <a:xfrm>
              <a:off x="0" y="2458009"/>
              <a:ext cx="8229600" cy="403200"/>
            </a:xfrm>
            <a:prstGeom prst="rect">
              <a:avLst/>
            </a:prstGeom>
            <a:solidFill>
              <a:schemeClr val="lt1">
                <a:alpha val="89410"/>
              </a:schemeClr>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6" name="Google Shape;806;g273bf6899fe_0_58"/>
            <p:cNvSpPr/>
            <p:nvPr/>
          </p:nvSpPr>
          <p:spPr>
            <a:xfrm>
              <a:off x="411480" y="2221849"/>
              <a:ext cx="5760600" cy="472200"/>
            </a:xfrm>
            <a:prstGeom prst="roundRect">
              <a:avLst>
                <a:gd name="adj" fmla="val 16667"/>
              </a:avLst>
            </a:prstGeom>
            <a:solidFill>
              <a:srgbClr val="33669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7" name="Google Shape;807;g273bf6899fe_0_58"/>
            <p:cNvSpPr txBox="1"/>
            <p:nvPr/>
          </p:nvSpPr>
          <p:spPr>
            <a:xfrm>
              <a:off x="434537" y="2244906"/>
              <a:ext cx="5714700" cy="426300"/>
            </a:xfrm>
            <a:prstGeom prst="rect">
              <a:avLst/>
            </a:prstGeom>
            <a:noFill/>
            <a:ln>
              <a:noFill/>
            </a:ln>
          </p:spPr>
          <p:txBody>
            <a:bodyPr spcFirstLastPara="1" wrap="square" lIns="217725" tIns="0" rIns="217725" bIns="0" anchor="ctr" anchorCtr="0">
              <a:noAutofit/>
            </a:bodyPr>
            <a:lstStyle/>
            <a:p>
              <a:pPr marL="0" marR="0" lvl="0" indent="0" algn="l" rtl="0">
                <a:lnSpc>
                  <a:spcPct val="90000"/>
                </a:lnSpc>
                <a:spcBef>
                  <a:spcPts val="0"/>
                </a:spcBef>
                <a:spcAft>
                  <a:spcPts val="0"/>
                </a:spcAft>
                <a:buClr>
                  <a:schemeClr val="lt1"/>
                </a:buClr>
                <a:buSzPts val="1600"/>
                <a:buFont typeface="Arial"/>
                <a:buNone/>
              </a:pPr>
              <a:r>
                <a:rPr lang="en-US" sz="1600" b="0" i="0" u="none" strike="noStrike" cap="none">
                  <a:solidFill>
                    <a:schemeClr val="lt1"/>
                  </a:solidFill>
                  <a:latin typeface="Arial"/>
                  <a:ea typeface="Arial"/>
                  <a:cs typeface="Arial"/>
                  <a:sym typeface="Arial"/>
                </a:rPr>
                <a:t>Caregiver burden and support needs</a:t>
              </a:r>
              <a:endParaRPr sz="1400" b="0" i="0" u="none" strike="noStrike" cap="none">
                <a:solidFill>
                  <a:srgbClr val="000000"/>
                </a:solidFill>
                <a:latin typeface="Arial"/>
                <a:ea typeface="Arial"/>
                <a:cs typeface="Arial"/>
                <a:sym typeface="Arial"/>
              </a:endParaRPr>
            </a:p>
          </p:txBody>
        </p:sp>
        <p:sp>
          <p:nvSpPr>
            <p:cNvPr id="808" name="Google Shape;808;g273bf6899fe_0_58"/>
            <p:cNvSpPr/>
            <p:nvPr/>
          </p:nvSpPr>
          <p:spPr>
            <a:xfrm>
              <a:off x="0" y="3183769"/>
              <a:ext cx="8229600" cy="403200"/>
            </a:xfrm>
            <a:prstGeom prst="rect">
              <a:avLst/>
            </a:prstGeom>
            <a:solidFill>
              <a:schemeClr val="lt1">
                <a:alpha val="89410"/>
              </a:schemeClr>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9" name="Google Shape;809;g273bf6899fe_0_58"/>
            <p:cNvSpPr/>
            <p:nvPr/>
          </p:nvSpPr>
          <p:spPr>
            <a:xfrm>
              <a:off x="411480" y="2947609"/>
              <a:ext cx="5760600" cy="472200"/>
            </a:xfrm>
            <a:prstGeom prst="roundRect">
              <a:avLst>
                <a:gd name="adj" fmla="val 16667"/>
              </a:avLst>
            </a:prstGeom>
            <a:solidFill>
              <a:srgbClr val="33669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0" name="Google Shape;810;g273bf6899fe_0_58"/>
            <p:cNvSpPr txBox="1"/>
            <p:nvPr/>
          </p:nvSpPr>
          <p:spPr>
            <a:xfrm>
              <a:off x="434537" y="2970666"/>
              <a:ext cx="5714700" cy="426300"/>
            </a:xfrm>
            <a:prstGeom prst="rect">
              <a:avLst/>
            </a:prstGeom>
            <a:noFill/>
            <a:ln>
              <a:noFill/>
            </a:ln>
          </p:spPr>
          <p:txBody>
            <a:bodyPr spcFirstLastPara="1" wrap="square" lIns="217725" tIns="0" rIns="217725" bIns="0" anchor="ctr" anchorCtr="0">
              <a:noAutofit/>
            </a:bodyPr>
            <a:lstStyle/>
            <a:p>
              <a:pPr marL="0" marR="0" lvl="0" indent="0" algn="l" rtl="0">
                <a:lnSpc>
                  <a:spcPct val="90000"/>
                </a:lnSpc>
                <a:spcBef>
                  <a:spcPts val="0"/>
                </a:spcBef>
                <a:spcAft>
                  <a:spcPts val="0"/>
                </a:spcAft>
                <a:buClr>
                  <a:schemeClr val="lt1"/>
                </a:buClr>
                <a:buSzPts val="1600"/>
                <a:buFont typeface="Arial"/>
                <a:buNone/>
              </a:pPr>
              <a:r>
                <a:rPr lang="en-US" sz="1600" b="0" i="0" u="none" strike="noStrike" cap="none">
                  <a:solidFill>
                    <a:schemeClr val="lt1"/>
                  </a:solidFill>
                  <a:latin typeface="Arial"/>
                  <a:ea typeface="Arial"/>
                  <a:cs typeface="Arial"/>
                  <a:sym typeface="Arial"/>
                </a:rPr>
                <a:t>Stigma, fear, social isolation</a:t>
              </a:r>
              <a:endParaRPr sz="1400" b="0" i="0" u="none" strike="noStrike" cap="none">
                <a:solidFill>
                  <a:srgbClr val="000000"/>
                </a:solidFill>
                <a:latin typeface="Arial"/>
                <a:ea typeface="Arial"/>
                <a:cs typeface="Arial"/>
                <a:sym typeface="Arial"/>
              </a:endParaRPr>
            </a:p>
          </p:txBody>
        </p:sp>
        <p:sp>
          <p:nvSpPr>
            <p:cNvPr id="811" name="Google Shape;811;g273bf6899fe_0_58"/>
            <p:cNvSpPr/>
            <p:nvPr/>
          </p:nvSpPr>
          <p:spPr>
            <a:xfrm>
              <a:off x="0" y="3909529"/>
              <a:ext cx="8229600" cy="403200"/>
            </a:xfrm>
            <a:prstGeom prst="rect">
              <a:avLst/>
            </a:prstGeom>
            <a:solidFill>
              <a:schemeClr val="lt1">
                <a:alpha val="89410"/>
              </a:schemeClr>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2" name="Google Shape;812;g273bf6899fe_0_58"/>
            <p:cNvSpPr/>
            <p:nvPr/>
          </p:nvSpPr>
          <p:spPr>
            <a:xfrm>
              <a:off x="411480" y="3673369"/>
              <a:ext cx="5760600" cy="472200"/>
            </a:xfrm>
            <a:prstGeom prst="roundRect">
              <a:avLst>
                <a:gd name="adj" fmla="val 16667"/>
              </a:avLst>
            </a:prstGeom>
            <a:solidFill>
              <a:srgbClr val="33669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3" name="Google Shape;813;g273bf6899fe_0_58"/>
            <p:cNvSpPr txBox="1"/>
            <p:nvPr/>
          </p:nvSpPr>
          <p:spPr>
            <a:xfrm>
              <a:off x="434537" y="3696426"/>
              <a:ext cx="5714700" cy="426300"/>
            </a:xfrm>
            <a:prstGeom prst="rect">
              <a:avLst/>
            </a:prstGeom>
            <a:noFill/>
            <a:ln>
              <a:noFill/>
            </a:ln>
          </p:spPr>
          <p:txBody>
            <a:bodyPr spcFirstLastPara="1" wrap="square" lIns="217725" tIns="0" rIns="217725" bIns="0" anchor="ctr" anchorCtr="0">
              <a:noAutofit/>
            </a:bodyPr>
            <a:lstStyle/>
            <a:p>
              <a:pPr marL="0" marR="0" lvl="0" indent="0" algn="l" rtl="0">
                <a:lnSpc>
                  <a:spcPct val="90000"/>
                </a:lnSpc>
                <a:spcBef>
                  <a:spcPts val="0"/>
                </a:spcBef>
                <a:spcAft>
                  <a:spcPts val="0"/>
                </a:spcAft>
                <a:buClr>
                  <a:schemeClr val="lt1"/>
                </a:buClr>
                <a:buSzPts val="1600"/>
                <a:buFont typeface="Arial"/>
                <a:buNone/>
              </a:pPr>
              <a:r>
                <a:rPr lang="en-US" sz="1600" b="0" i="0" u="none" strike="noStrike" cap="none">
                  <a:solidFill>
                    <a:schemeClr val="lt1"/>
                  </a:solidFill>
                  <a:latin typeface="Arial"/>
                  <a:ea typeface="Arial"/>
                  <a:cs typeface="Arial"/>
                  <a:sym typeface="Arial"/>
                </a:rPr>
                <a:t>Mental </a:t>
              </a:r>
              <a:r>
                <a:rPr lang="en-US" sz="1600">
                  <a:solidFill>
                    <a:schemeClr val="lt1"/>
                  </a:solidFill>
                </a:rPr>
                <a:t>distress</a:t>
              </a:r>
              <a:endParaRPr sz="1400" b="0" i="0" u="none" strike="noStrike" cap="none">
                <a:solidFill>
                  <a:srgbClr val="000000"/>
                </a:solidFill>
                <a:latin typeface="Arial"/>
                <a:ea typeface="Arial"/>
                <a:cs typeface="Arial"/>
                <a:sym typeface="Arial"/>
              </a:endParaRPr>
            </a:p>
          </p:txBody>
        </p:sp>
      </p:grpSp>
      <p:sp>
        <p:nvSpPr>
          <p:cNvPr id="814" name="Google Shape;814;g273bf6899fe_0_58"/>
          <p:cNvSpPr txBox="1"/>
          <p:nvPr/>
        </p:nvSpPr>
        <p:spPr>
          <a:xfrm>
            <a:off x="6514450" y="5303325"/>
            <a:ext cx="26775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000" b="0" i="1" u="none" strike="noStrike" cap="none">
                <a:solidFill>
                  <a:srgbClr val="7F7F7F"/>
                </a:solidFill>
                <a:latin typeface="Arial"/>
                <a:ea typeface="Arial"/>
                <a:cs typeface="Arial"/>
                <a:sym typeface="Arial"/>
              </a:rPr>
              <a:t>Source: American </a:t>
            </a:r>
            <a:r>
              <a:rPr lang="en-US" sz="1000" i="1">
                <a:solidFill>
                  <a:srgbClr val="7F7F7F"/>
                </a:solidFill>
              </a:rPr>
              <a:t>Cancer Society</a:t>
            </a:r>
            <a:r>
              <a:rPr lang="en-US" sz="1000" b="0" i="1" u="none" strike="noStrike" cap="none">
                <a:solidFill>
                  <a:srgbClr val="7F7F7F"/>
                </a:solidFill>
                <a:latin typeface="Arial"/>
                <a:ea typeface="Arial"/>
                <a:cs typeface="Arial"/>
                <a:sym typeface="Arial"/>
              </a:rPr>
              <a:t> 20</a:t>
            </a:r>
            <a:r>
              <a:rPr lang="en-US" sz="1000" i="1">
                <a:solidFill>
                  <a:srgbClr val="7F7F7F"/>
                </a:solidFill>
              </a:rPr>
              <a:t>24</a:t>
            </a:r>
            <a:endParaRPr sz="1200" b="0" i="0" u="none" strike="noStrike" cap="none">
              <a:solidFill>
                <a:srgbClr val="000000"/>
              </a:solidFill>
              <a:latin typeface="Arial"/>
              <a:ea typeface="Arial"/>
              <a:cs typeface="Arial"/>
              <a:sym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819"/>
        <p:cNvGrpSpPr/>
        <p:nvPr/>
      </p:nvGrpSpPr>
      <p:grpSpPr>
        <a:xfrm>
          <a:off x="0" y="0"/>
          <a:ext cx="0" cy="0"/>
          <a:chOff x="0" y="0"/>
          <a:chExt cx="0" cy="0"/>
        </a:xfrm>
      </p:grpSpPr>
      <p:sp>
        <p:nvSpPr>
          <p:cNvPr id="820" name="Google Shape;820;g273bf6899fe_0_83"/>
          <p:cNvSpPr txBox="1">
            <a:spLocks noGrp="1"/>
          </p:cNvSpPr>
          <p:nvPr>
            <p:ph type="title"/>
          </p:nvPr>
        </p:nvSpPr>
        <p:spPr>
          <a:xfrm>
            <a:off x="457200" y="152400"/>
            <a:ext cx="8229600" cy="9906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r>
              <a:rPr lang="en-US" sz="3600"/>
              <a:t>Practical Concerns</a:t>
            </a:r>
            <a:endParaRPr/>
          </a:p>
        </p:txBody>
      </p:sp>
      <p:grpSp>
        <p:nvGrpSpPr>
          <p:cNvPr id="821" name="Google Shape;821;g273bf6899fe_0_83"/>
          <p:cNvGrpSpPr/>
          <p:nvPr/>
        </p:nvGrpSpPr>
        <p:grpSpPr>
          <a:xfrm>
            <a:off x="457200" y="1049820"/>
            <a:ext cx="8077200" cy="4224960"/>
            <a:chOff x="0" y="59219"/>
            <a:chExt cx="8077200" cy="4224960"/>
          </a:xfrm>
        </p:grpSpPr>
        <p:sp>
          <p:nvSpPr>
            <p:cNvPr id="822" name="Google Shape;822;g273bf6899fe_0_83"/>
            <p:cNvSpPr/>
            <p:nvPr/>
          </p:nvSpPr>
          <p:spPr>
            <a:xfrm>
              <a:off x="0" y="413459"/>
              <a:ext cx="8077200" cy="604800"/>
            </a:xfrm>
            <a:prstGeom prst="rect">
              <a:avLst/>
            </a:prstGeom>
            <a:solidFill>
              <a:schemeClr val="lt1">
                <a:alpha val="89410"/>
              </a:schemeClr>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3" name="Google Shape;823;g273bf6899fe_0_83"/>
            <p:cNvSpPr/>
            <p:nvPr/>
          </p:nvSpPr>
          <p:spPr>
            <a:xfrm>
              <a:off x="403860" y="59219"/>
              <a:ext cx="5654100" cy="708600"/>
            </a:xfrm>
            <a:prstGeom prst="roundRect">
              <a:avLst>
                <a:gd name="adj" fmla="val 16667"/>
              </a:avLst>
            </a:prstGeom>
            <a:solidFill>
              <a:srgbClr val="33669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4" name="Google Shape;824;g273bf6899fe_0_83"/>
            <p:cNvSpPr txBox="1"/>
            <p:nvPr/>
          </p:nvSpPr>
          <p:spPr>
            <a:xfrm>
              <a:off x="438445" y="93804"/>
              <a:ext cx="5584800" cy="639300"/>
            </a:xfrm>
            <a:prstGeom prst="rect">
              <a:avLst/>
            </a:prstGeom>
            <a:noFill/>
            <a:ln>
              <a:noFill/>
            </a:ln>
          </p:spPr>
          <p:txBody>
            <a:bodyPr spcFirstLastPara="1" wrap="square" lIns="213700" tIns="0" rIns="213700" bIns="0" anchor="ctr" anchorCtr="0">
              <a:noAutofit/>
            </a:bodyPr>
            <a:lstStyle/>
            <a:p>
              <a:pPr marL="0" marR="0" lvl="0" indent="0" algn="l" rtl="0">
                <a:lnSpc>
                  <a:spcPct val="90000"/>
                </a:lnSpc>
                <a:spcBef>
                  <a:spcPts val="0"/>
                </a:spcBef>
                <a:spcAft>
                  <a:spcPts val="0"/>
                </a:spcAft>
                <a:buClr>
                  <a:schemeClr val="lt1"/>
                </a:buClr>
                <a:buSzPts val="2400"/>
                <a:buFont typeface="Arial"/>
                <a:buNone/>
              </a:pPr>
              <a:r>
                <a:rPr lang="en-US" sz="2400" b="0" i="0" u="none" strike="noStrike" cap="none">
                  <a:solidFill>
                    <a:schemeClr val="lt1"/>
                  </a:solidFill>
                  <a:latin typeface="Arial"/>
                  <a:ea typeface="Arial"/>
                  <a:cs typeface="Arial"/>
                  <a:sym typeface="Arial"/>
                </a:rPr>
                <a:t>Financial</a:t>
              </a:r>
              <a:endParaRPr sz="1400" b="0" i="0" u="none" strike="noStrike" cap="none">
                <a:solidFill>
                  <a:srgbClr val="000000"/>
                </a:solidFill>
                <a:latin typeface="Arial"/>
                <a:ea typeface="Arial"/>
                <a:cs typeface="Arial"/>
                <a:sym typeface="Arial"/>
              </a:endParaRPr>
            </a:p>
          </p:txBody>
        </p:sp>
        <p:sp>
          <p:nvSpPr>
            <p:cNvPr id="825" name="Google Shape;825;g273bf6899fe_0_83"/>
            <p:cNvSpPr/>
            <p:nvPr/>
          </p:nvSpPr>
          <p:spPr>
            <a:xfrm>
              <a:off x="0" y="1502099"/>
              <a:ext cx="8077200" cy="604800"/>
            </a:xfrm>
            <a:prstGeom prst="rect">
              <a:avLst/>
            </a:prstGeom>
            <a:solidFill>
              <a:schemeClr val="lt1">
                <a:alpha val="89410"/>
              </a:schemeClr>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6" name="Google Shape;826;g273bf6899fe_0_83"/>
            <p:cNvSpPr/>
            <p:nvPr/>
          </p:nvSpPr>
          <p:spPr>
            <a:xfrm>
              <a:off x="403860" y="1147859"/>
              <a:ext cx="5654100" cy="708600"/>
            </a:xfrm>
            <a:prstGeom prst="roundRect">
              <a:avLst>
                <a:gd name="adj" fmla="val 16667"/>
              </a:avLst>
            </a:prstGeom>
            <a:solidFill>
              <a:srgbClr val="33669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7" name="Google Shape;827;g273bf6899fe_0_83"/>
            <p:cNvSpPr txBox="1"/>
            <p:nvPr/>
          </p:nvSpPr>
          <p:spPr>
            <a:xfrm>
              <a:off x="438445" y="1182444"/>
              <a:ext cx="5584800" cy="639300"/>
            </a:xfrm>
            <a:prstGeom prst="rect">
              <a:avLst/>
            </a:prstGeom>
            <a:noFill/>
            <a:ln>
              <a:noFill/>
            </a:ln>
          </p:spPr>
          <p:txBody>
            <a:bodyPr spcFirstLastPara="1" wrap="square" lIns="213700" tIns="0" rIns="213700" bIns="0" anchor="ctr" anchorCtr="0">
              <a:noAutofit/>
            </a:bodyPr>
            <a:lstStyle/>
            <a:p>
              <a:pPr marL="0" marR="0" lvl="0" indent="0" algn="l" rtl="0">
                <a:lnSpc>
                  <a:spcPct val="90000"/>
                </a:lnSpc>
                <a:spcBef>
                  <a:spcPts val="0"/>
                </a:spcBef>
                <a:spcAft>
                  <a:spcPts val="0"/>
                </a:spcAft>
                <a:buClr>
                  <a:schemeClr val="lt1"/>
                </a:buClr>
                <a:buSzPts val="2400"/>
                <a:buFont typeface="Arial"/>
                <a:buNone/>
              </a:pPr>
              <a:r>
                <a:rPr lang="en-US" sz="2400" b="0" i="0" u="none" strike="noStrike" cap="none">
                  <a:solidFill>
                    <a:schemeClr val="lt1"/>
                  </a:solidFill>
                  <a:latin typeface="Arial"/>
                  <a:ea typeface="Arial"/>
                  <a:cs typeface="Arial"/>
                  <a:sym typeface="Arial"/>
                </a:rPr>
                <a:t>Ability to work</a:t>
              </a:r>
              <a:endParaRPr sz="2400" b="0" i="0" u="none" strike="noStrike" cap="none">
                <a:solidFill>
                  <a:schemeClr val="lt1"/>
                </a:solidFill>
                <a:latin typeface="Arial"/>
                <a:ea typeface="Arial"/>
                <a:cs typeface="Arial"/>
                <a:sym typeface="Arial"/>
              </a:endParaRPr>
            </a:p>
          </p:txBody>
        </p:sp>
        <p:sp>
          <p:nvSpPr>
            <p:cNvPr id="828" name="Google Shape;828;g273bf6899fe_0_83"/>
            <p:cNvSpPr/>
            <p:nvPr/>
          </p:nvSpPr>
          <p:spPr>
            <a:xfrm>
              <a:off x="0" y="2590739"/>
              <a:ext cx="8077200" cy="604800"/>
            </a:xfrm>
            <a:prstGeom prst="rect">
              <a:avLst/>
            </a:prstGeom>
            <a:solidFill>
              <a:schemeClr val="lt1">
                <a:alpha val="89410"/>
              </a:schemeClr>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9" name="Google Shape;829;g273bf6899fe_0_83"/>
            <p:cNvSpPr/>
            <p:nvPr/>
          </p:nvSpPr>
          <p:spPr>
            <a:xfrm>
              <a:off x="403860" y="2236499"/>
              <a:ext cx="5654100" cy="708600"/>
            </a:xfrm>
            <a:prstGeom prst="roundRect">
              <a:avLst>
                <a:gd name="adj" fmla="val 16667"/>
              </a:avLst>
            </a:prstGeom>
            <a:solidFill>
              <a:srgbClr val="33669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0" name="Google Shape;830;g273bf6899fe_0_83"/>
            <p:cNvSpPr txBox="1"/>
            <p:nvPr/>
          </p:nvSpPr>
          <p:spPr>
            <a:xfrm>
              <a:off x="438445" y="2271084"/>
              <a:ext cx="5584800" cy="639300"/>
            </a:xfrm>
            <a:prstGeom prst="rect">
              <a:avLst/>
            </a:prstGeom>
            <a:noFill/>
            <a:ln>
              <a:noFill/>
            </a:ln>
          </p:spPr>
          <p:txBody>
            <a:bodyPr spcFirstLastPara="1" wrap="square" lIns="213700" tIns="0" rIns="213700" bIns="0" anchor="ctr" anchorCtr="0">
              <a:noAutofit/>
            </a:bodyPr>
            <a:lstStyle/>
            <a:p>
              <a:pPr marL="0" marR="0" lvl="0" indent="0" algn="l" rtl="0">
                <a:lnSpc>
                  <a:spcPct val="90000"/>
                </a:lnSpc>
                <a:spcBef>
                  <a:spcPts val="0"/>
                </a:spcBef>
                <a:spcAft>
                  <a:spcPts val="0"/>
                </a:spcAft>
                <a:buClr>
                  <a:schemeClr val="lt1"/>
                </a:buClr>
                <a:buSzPts val="2400"/>
                <a:buFont typeface="Arial"/>
                <a:buNone/>
              </a:pPr>
              <a:r>
                <a:rPr lang="en-US" sz="2400" b="0" i="0" u="none" strike="noStrike" cap="none">
                  <a:solidFill>
                    <a:schemeClr val="lt1"/>
                  </a:solidFill>
                  <a:latin typeface="Arial"/>
                  <a:ea typeface="Arial"/>
                  <a:cs typeface="Arial"/>
                  <a:sym typeface="Arial"/>
                </a:rPr>
                <a:t>Food, housing, utilities</a:t>
              </a:r>
              <a:endParaRPr sz="2400" b="0" i="0" u="none" strike="noStrike" cap="none">
                <a:solidFill>
                  <a:schemeClr val="lt1"/>
                </a:solidFill>
                <a:latin typeface="Arial"/>
                <a:ea typeface="Arial"/>
                <a:cs typeface="Arial"/>
                <a:sym typeface="Arial"/>
              </a:endParaRPr>
            </a:p>
          </p:txBody>
        </p:sp>
        <p:sp>
          <p:nvSpPr>
            <p:cNvPr id="831" name="Google Shape;831;g273bf6899fe_0_83"/>
            <p:cNvSpPr/>
            <p:nvPr/>
          </p:nvSpPr>
          <p:spPr>
            <a:xfrm>
              <a:off x="0" y="3679379"/>
              <a:ext cx="8077200" cy="604800"/>
            </a:xfrm>
            <a:prstGeom prst="rect">
              <a:avLst/>
            </a:prstGeom>
            <a:solidFill>
              <a:schemeClr val="lt1">
                <a:alpha val="89410"/>
              </a:schemeClr>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2" name="Google Shape;832;g273bf6899fe_0_83"/>
            <p:cNvSpPr/>
            <p:nvPr/>
          </p:nvSpPr>
          <p:spPr>
            <a:xfrm>
              <a:off x="403860" y="3325139"/>
              <a:ext cx="5654100" cy="708600"/>
            </a:xfrm>
            <a:prstGeom prst="roundRect">
              <a:avLst>
                <a:gd name="adj" fmla="val 16667"/>
              </a:avLst>
            </a:prstGeom>
            <a:solidFill>
              <a:srgbClr val="33669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3" name="Google Shape;833;g273bf6899fe_0_83"/>
            <p:cNvSpPr txBox="1"/>
            <p:nvPr/>
          </p:nvSpPr>
          <p:spPr>
            <a:xfrm>
              <a:off x="438445" y="3359724"/>
              <a:ext cx="5584800" cy="639300"/>
            </a:xfrm>
            <a:prstGeom prst="rect">
              <a:avLst/>
            </a:prstGeom>
            <a:noFill/>
            <a:ln>
              <a:noFill/>
            </a:ln>
          </p:spPr>
          <p:txBody>
            <a:bodyPr spcFirstLastPara="1" wrap="square" lIns="213700" tIns="0" rIns="213700" bIns="0" anchor="ctr" anchorCtr="0">
              <a:noAutofit/>
            </a:bodyPr>
            <a:lstStyle/>
            <a:p>
              <a:pPr marL="0" marR="0" lvl="0" indent="0" algn="l" rtl="0">
                <a:lnSpc>
                  <a:spcPct val="90000"/>
                </a:lnSpc>
                <a:spcBef>
                  <a:spcPts val="0"/>
                </a:spcBef>
                <a:spcAft>
                  <a:spcPts val="0"/>
                </a:spcAft>
                <a:buClr>
                  <a:schemeClr val="lt1"/>
                </a:buClr>
                <a:buSzPts val="2400"/>
                <a:buFont typeface="Arial"/>
                <a:buNone/>
              </a:pPr>
              <a:r>
                <a:rPr lang="en-US" sz="2400" b="0" i="0" u="none" strike="noStrike" cap="none">
                  <a:solidFill>
                    <a:schemeClr val="lt1"/>
                  </a:solidFill>
                  <a:latin typeface="Arial"/>
                  <a:ea typeface="Arial"/>
                  <a:cs typeface="Arial"/>
                  <a:sym typeface="Arial"/>
                </a:rPr>
                <a:t>Legal</a:t>
              </a:r>
              <a:endParaRPr sz="2400" b="0" i="0" u="none" strike="noStrike" cap="none">
                <a:solidFill>
                  <a:schemeClr val="lt1"/>
                </a:solidFill>
                <a:latin typeface="Arial"/>
                <a:ea typeface="Arial"/>
                <a:cs typeface="Arial"/>
                <a:sym typeface="Arial"/>
              </a:endParaRPr>
            </a:p>
          </p:txBody>
        </p:sp>
      </p:grpSp>
      <p:sp>
        <p:nvSpPr>
          <p:cNvPr id="834" name="Google Shape;834;g273bf6899fe_0_83"/>
          <p:cNvSpPr txBox="1"/>
          <p:nvPr/>
        </p:nvSpPr>
        <p:spPr>
          <a:xfrm>
            <a:off x="6489175" y="5324600"/>
            <a:ext cx="29268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000" b="0" i="1" u="none" strike="noStrike" cap="none">
                <a:solidFill>
                  <a:srgbClr val="7F7F7F"/>
                </a:solidFill>
                <a:latin typeface="Arial"/>
                <a:ea typeface="Arial"/>
                <a:cs typeface="Arial"/>
                <a:sym typeface="Arial"/>
              </a:rPr>
              <a:t>Source: American </a:t>
            </a:r>
            <a:r>
              <a:rPr lang="en-US" sz="1000" i="1">
                <a:solidFill>
                  <a:srgbClr val="7F7F7F"/>
                </a:solidFill>
              </a:rPr>
              <a:t>Cancer Society</a:t>
            </a:r>
            <a:r>
              <a:rPr lang="en-US" sz="1000" b="0" i="1" u="none" strike="noStrike" cap="none">
                <a:solidFill>
                  <a:srgbClr val="7F7F7F"/>
                </a:solidFill>
                <a:latin typeface="Arial"/>
                <a:ea typeface="Arial"/>
                <a:cs typeface="Arial"/>
                <a:sym typeface="Arial"/>
              </a:rPr>
              <a:t> 20</a:t>
            </a:r>
            <a:r>
              <a:rPr lang="en-US" sz="1000" i="1">
                <a:solidFill>
                  <a:srgbClr val="7F7F7F"/>
                </a:solidFill>
              </a:rPr>
              <a:t>24</a:t>
            </a:r>
            <a:endParaRPr sz="1200" b="0" i="0" u="none" strike="noStrike" cap="none">
              <a:solidFill>
                <a:srgbClr val="000000"/>
              </a:solidFill>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sp>
        <p:nvSpPr>
          <p:cNvPr id="840" name="Google Shape;840;g273bf6899fe_0_102"/>
          <p:cNvSpPr txBox="1">
            <a:spLocks noGrp="1"/>
          </p:cNvSpPr>
          <p:nvPr>
            <p:ph type="title"/>
          </p:nvPr>
        </p:nvSpPr>
        <p:spPr>
          <a:xfrm>
            <a:off x="457200" y="152400"/>
            <a:ext cx="8229600" cy="9906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r>
              <a:rPr lang="en-US" sz="3600"/>
              <a:t>Spiritual Concerns</a:t>
            </a:r>
            <a:endParaRPr/>
          </a:p>
        </p:txBody>
      </p:sp>
      <p:grpSp>
        <p:nvGrpSpPr>
          <p:cNvPr id="841" name="Google Shape;841;g273bf6899fe_0_102"/>
          <p:cNvGrpSpPr/>
          <p:nvPr/>
        </p:nvGrpSpPr>
        <p:grpSpPr>
          <a:xfrm>
            <a:off x="457200" y="1202099"/>
            <a:ext cx="7772400" cy="3920401"/>
            <a:chOff x="0" y="59099"/>
            <a:chExt cx="7772400" cy="3920401"/>
          </a:xfrm>
        </p:grpSpPr>
        <p:sp>
          <p:nvSpPr>
            <p:cNvPr id="842" name="Google Shape;842;g273bf6899fe_0_102"/>
            <p:cNvSpPr/>
            <p:nvPr/>
          </p:nvSpPr>
          <p:spPr>
            <a:xfrm>
              <a:off x="0" y="501899"/>
              <a:ext cx="7772400" cy="756000"/>
            </a:xfrm>
            <a:prstGeom prst="rect">
              <a:avLst/>
            </a:prstGeom>
            <a:solidFill>
              <a:schemeClr val="lt1">
                <a:alpha val="89410"/>
              </a:schemeClr>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3" name="Google Shape;843;g273bf6899fe_0_102"/>
            <p:cNvSpPr/>
            <p:nvPr/>
          </p:nvSpPr>
          <p:spPr>
            <a:xfrm>
              <a:off x="388620" y="59099"/>
              <a:ext cx="5440800" cy="885600"/>
            </a:xfrm>
            <a:prstGeom prst="roundRect">
              <a:avLst>
                <a:gd name="adj" fmla="val 16667"/>
              </a:avLst>
            </a:prstGeom>
            <a:solidFill>
              <a:srgbClr val="33669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4" name="Google Shape;844;g273bf6899fe_0_102"/>
            <p:cNvSpPr txBox="1"/>
            <p:nvPr/>
          </p:nvSpPr>
          <p:spPr>
            <a:xfrm>
              <a:off x="431851" y="102330"/>
              <a:ext cx="5354100" cy="799200"/>
            </a:xfrm>
            <a:prstGeom prst="rect">
              <a:avLst/>
            </a:prstGeom>
            <a:noFill/>
            <a:ln>
              <a:noFill/>
            </a:ln>
          </p:spPr>
          <p:txBody>
            <a:bodyPr spcFirstLastPara="1" wrap="square" lIns="205625" tIns="0" rIns="205625" bIns="0" anchor="ctr" anchorCtr="0">
              <a:noAutofit/>
            </a:bodyPr>
            <a:lstStyle/>
            <a:p>
              <a:pPr marL="0" marR="0" lvl="0" indent="0" algn="l" rtl="0">
                <a:lnSpc>
                  <a:spcPct val="90000"/>
                </a:lnSpc>
                <a:spcBef>
                  <a:spcPts val="0"/>
                </a:spcBef>
                <a:spcAft>
                  <a:spcPts val="0"/>
                </a:spcAft>
                <a:buClr>
                  <a:schemeClr val="lt1"/>
                </a:buClr>
                <a:buSzPts val="2400"/>
                <a:buFont typeface="Arial"/>
                <a:buNone/>
              </a:pPr>
              <a:r>
                <a:rPr lang="en-US" sz="2400" b="0" i="0" u="none" strike="noStrike" cap="none">
                  <a:solidFill>
                    <a:schemeClr val="lt1"/>
                  </a:solidFill>
                  <a:latin typeface="Arial"/>
                  <a:ea typeface="Arial"/>
                  <a:cs typeface="Arial"/>
                  <a:sym typeface="Arial"/>
                </a:rPr>
                <a:t>Finding meaning in illness</a:t>
              </a:r>
              <a:endParaRPr sz="1400" b="0" i="0" u="none" strike="noStrike" cap="none">
                <a:solidFill>
                  <a:srgbClr val="000000"/>
                </a:solidFill>
                <a:latin typeface="Arial"/>
                <a:ea typeface="Arial"/>
                <a:cs typeface="Arial"/>
                <a:sym typeface="Arial"/>
              </a:endParaRPr>
            </a:p>
          </p:txBody>
        </p:sp>
        <p:sp>
          <p:nvSpPr>
            <p:cNvPr id="845" name="Google Shape;845;g273bf6899fe_0_102"/>
            <p:cNvSpPr/>
            <p:nvPr/>
          </p:nvSpPr>
          <p:spPr>
            <a:xfrm>
              <a:off x="0" y="1862700"/>
              <a:ext cx="7772400" cy="756000"/>
            </a:xfrm>
            <a:prstGeom prst="rect">
              <a:avLst/>
            </a:prstGeom>
            <a:solidFill>
              <a:schemeClr val="lt1">
                <a:alpha val="89410"/>
              </a:schemeClr>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6" name="Google Shape;846;g273bf6899fe_0_102"/>
            <p:cNvSpPr/>
            <p:nvPr/>
          </p:nvSpPr>
          <p:spPr>
            <a:xfrm>
              <a:off x="388620" y="1419899"/>
              <a:ext cx="5440800" cy="885600"/>
            </a:xfrm>
            <a:prstGeom prst="roundRect">
              <a:avLst>
                <a:gd name="adj" fmla="val 16667"/>
              </a:avLst>
            </a:prstGeom>
            <a:solidFill>
              <a:srgbClr val="33669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7" name="Google Shape;847;g273bf6899fe_0_102"/>
            <p:cNvSpPr txBox="1"/>
            <p:nvPr/>
          </p:nvSpPr>
          <p:spPr>
            <a:xfrm>
              <a:off x="431851" y="1463130"/>
              <a:ext cx="5354100" cy="799200"/>
            </a:xfrm>
            <a:prstGeom prst="rect">
              <a:avLst/>
            </a:prstGeom>
            <a:noFill/>
            <a:ln>
              <a:noFill/>
            </a:ln>
          </p:spPr>
          <p:txBody>
            <a:bodyPr spcFirstLastPara="1" wrap="square" lIns="205625" tIns="0" rIns="205625" bIns="0" anchor="ctr" anchorCtr="0">
              <a:noAutofit/>
            </a:bodyPr>
            <a:lstStyle/>
            <a:p>
              <a:pPr marL="0" marR="0" lvl="0" indent="0" algn="l" rtl="0">
                <a:lnSpc>
                  <a:spcPct val="90000"/>
                </a:lnSpc>
                <a:spcBef>
                  <a:spcPts val="0"/>
                </a:spcBef>
                <a:spcAft>
                  <a:spcPts val="0"/>
                </a:spcAft>
                <a:buClr>
                  <a:schemeClr val="lt1"/>
                </a:buClr>
                <a:buSzPts val="2400"/>
                <a:buFont typeface="Arial"/>
                <a:buNone/>
              </a:pPr>
              <a:r>
                <a:rPr lang="en-US" sz="2400" b="0" i="0" u="none" strike="noStrike" cap="none">
                  <a:solidFill>
                    <a:schemeClr val="lt1"/>
                  </a:solidFill>
                  <a:latin typeface="Arial"/>
                  <a:ea typeface="Arial"/>
                  <a:cs typeface="Arial"/>
                  <a:sym typeface="Arial"/>
                </a:rPr>
                <a:t>Changes in belief</a:t>
              </a:r>
              <a:endParaRPr sz="2400" b="0" i="0" u="none" strike="noStrike" cap="none">
                <a:solidFill>
                  <a:schemeClr val="lt1"/>
                </a:solidFill>
                <a:latin typeface="Arial"/>
                <a:ea typeface="Arial"/>
                <a:cs typeface="Arial"/>
                <a:sym typeface="Arial"/>
              </a:endParaRPr>
            </a:p>
          </p:txBody>
        </p:sp>
        <p:sp>
          <p:nvSpPr>
            <p:cNvPr id="848" name="Google Shape;848;g273bf6899fe_0_102"/>
            <p:cNvSpPr/>
            <p:nvPr/>
          </p:nvSpPr>
          <p:spPr>
            <a:xfrm>
              <a:off x="0" y="3223500"/>
              <a:ext cx="7772400" cy="756000"/>
            </a:xfrm>
            <a:prstGeom prst="rect">
              <a:avLst/>
            </a:prstGeom>
            <a:solidFill>
              <a:schemeClr val="lt1">
                <a:alpha val="89410"/>
              </a:schemeClr>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9" name="Google Shape;849;g273bf6899fe_0_102"/>
            <p:cNvSpPr/>
            <p:nvPr/>
          </p:nvSpPr>
          <p:spPr>
            <a:xfrm>
              <a:off x="388620" y="2780700"/>
              <a:ext cx="5440800" cy="885600"/>
            </a:xfrm>
            <a:prstGeom prst="roundRect">
              <a:avLst>
                <a:gd name="adj" fmla="val 16667"/>
              </a:avLst>
            </a:prstGeom>
            <a:solidFill>
              <a:srgbClr val="33669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0" name="Google Shape;850;g273bf6899fe_0_102"/>
            <p:cNvSpPr txBox="1"/>
            <p:nvPr/>
          </p:nvSpPr>
          <p:spPr>
            <a:xfrm>
              <a:off x="431851" y="2823931"/>
              <a:ext cx="5354100" cy="799200"/>
            </a:xfrm>
            <a:prstGeom prst="rect">
              <a:avLst/>
            </a:prstGeom>
            <a:noFill/>
            <a:ln>
              <a:noFill/>
            </a:ln>
          </p:spPr>
          <p:txBody>
            <a:bodyPr spcFirstLastPara="1" wrap="square" lIns="205625" tIns="0" rIns="205625" bIns="0" anchor="ctr" anchorCtr="0">
              <a:noAutofit/>
            </a:bodyPr>
            <a:lstStyle/>
            <a:p>
              <a:pPr marL="0" marR="0" lvl="0" indent="0" algn="l" rtl="0">
                <a:lnSpc>
                  <a:spcPct val="90000"/>
                </a:lnSpc>
                <a:spcBef>
                  <a:spcPts val="0"/>
                </a:spcBef>
                <a:spcAft>
                  <a:spcPts val="0"/>
                </a:spcAft>
                <a:buClr>
                  <a:schemeClr val="lt1"/>
                </a:buClr>
                <a:buSzPts val="2400"/>
                <a:buFont typeface="Arial"/>
                <a:buNone/>
              </a:pPr>
              <a:r>
                <a:rPr lang="en-US" sz="2400" b="0" i="0" u="none" strike="noStrike" cap="none">
                  <a:solidFill>
                    <a:schemeClr val="lt1"/>
                  </a:solidFill>
                  <a:latin typeface="Arial"/>
                  <a:ea typeface="Arial"/>
                  <a:cs typeface="Arial"/>
                  <a:sym typeface="Arial"/>
                </a:rPr>
                <a:t>End-of-life</a:t>
              </a:r>
              <a:endParaRPr sz="2400" b="0" i="0" u="none" strike="noStrike" cap="none">
                <a:solidFill>
                  <a:schemeClr val="lt1"/>
                </a:solidFill>
                <a:latin typeface="Arial"/>
                <a:ea typeface="Arial"/>
                <a:cs typeface="Arial"/>
                <a:sym typeface="Arial"/>
              </a:endParaRPr>
            </a:p>
          </p:txBody>
        </p:sp>
      </p:grpSp>
      <p:sp>
        <p:nvSpPr>
          <p:cNvPr id="851" name="Google Shape;851;g273bf6899fe_0_102"/>
          <p:cNvSpPr txBox="1"/>
          <p:nvPr/>
        </p:nvSpPr>
        <p:spPr>
          <a:xfrm>
            <a:off x="6497475" y="5283075"/>
            <a:ext cx="29517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000" b="0" i="1" u="none" strike="noStrike" cap="none">
                <a:solidFill>
                  <a:srgbClr val="7F7F7F"/>
                </a:solidFill>
                <a:latin typeface="Arial"/>
                <a:ea typeface="Arial"/>
                <a:cs typeface="Arial"/>
                <a:sym typeface="Arial"/>
              </a:rPr>
              <a:t>Source: American </a:t>
            </a:r>
            <a:r>
              <a:rPr lang="en-US" sz="1000" i="1">
                <a:solidFill>
                  <a:srgbClr val="7F7F7F"/>
                </a:solidFill>
              </a:rPr>
              <a:t>Cancer Society</a:t>
            </a:r>
            <a:r>
              <a:rPr lang="en-US" sz="1000" b="0" i="1" u="none" strike="noStrike" cap="none">
                <a:solidFill>
                  <a:srgbClr val="7F7F7F"/>
                </a:solidFill>
                <a:latin typeface="Arial"/>
                <a:ea typeface="Arial"/>
                <a:cs typeface="Arial"/>
                <a:sym typeface="Arial"/>
              </a:rPr>
              <a:t> 20</a:t>
            </a:r>
            <a:r>
              <a:rPr lang="en-US" sz="1000" i="1">
                <a:solidFill>
                  <a:srgbClr val="7F7F7F"/>
                </a:solidFill>
              </a:rPr>
              <a:t>24</a:t>
            </a:r>
            <a:endParaRPr sz="1200" b="0" i="0" u="none" strike="noStrike" cap="none">
              <a:solidFill>
                <a:srgbClr val="000000"/>
              </a:solidFill>
              <a:latin typeface="Arial"/>
              <a:ea typeface="Arial"/>
              <a:cs typeface="Arial"/>
              <a:sym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sp>
        <p:nvSpPr>
          <p:cNvPr id="857" name="Google Shape;857;g273bf6899fe_0_118"/>
          <p:cNvSpPr txBox="1">
            <a:spLocks noGrp="1"/>
          </p:cNvSpPr>
          <p:nvPr>
            <p:ph type="title"/>
          </p:nvPr>
        </p:nvSpPr>
        <p:spPr>
          <a:xfrm>
            <a:off x="457200" y="304800"/>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r>
              <a:rPr lang="en-US" sz="4000"/>
              <a:t>Adolescents and Young Adults</a:t>
            </a:r>
            <a:endParaRPr/>
          </a:p>
        </p:txBody>
      </p:sp>
      <p:grpSp>
        <p:nvGrpSpPr>
          <p:cNvPr id="858" name="Google Shape;858;g273bf6899fe_0_118"/>
          <p:cNvGrpSpPr/>
          <p:nvPr/>
        </p:nvGrpSpPr>
        <p:grpSpPr>
          <a:xfrm>
            <a:off x="454308" y="1969716"/>
            <a:ext cx="8272323" cy="2501035"/>
            <a:chOff x="2424" y="573307"/>
            <a:chExt cx="8272323" cy="2501035"/>
          </a:xfrm>
        </p:grpSpPr>
        <p:sp>
          <p:nvSpPr>
            <p:cNvPr id="859" name="Google Shape;859;g273bf6899fe_0_118"/>
            <p:cNvSpPr/>
            <p:nvPr/>
          </p:nvSpPr>
          <p:spPr>
            <a:xfrm>
              <a:off x="2424" y="573307"/>
              <a:ext cx="1923900" cy="1154400"/>
            </a:xfrm>
            <a:prstGeom prst="rect">
              <a:avLst/>
            </a:prstGeom>
            <a:solidFill>
              <a:srgbClr val="33669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0" name="Google Shape;860;g273bf6899fe_0_118"/>
            <p:cNvSpPr txBox="1"/>
            <p:nvPr/>
          </p:nvSpPr>
          <p:spPr>
            <a:xfrm>
              <a:off x="2424" y="573307"/>
              <a:ext cx="1923900" cy="1154400"/>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lt1"/>
                </a:buClr>
                <a:buSzPts val="1600"/>
                <a:buFont typeface="Arial"/>
                <a:buNone/>
              </a:pPr>
              <a:r>
                <a:rPr lang="en-US" sz="1600" b="0" i="0" u="none" strike="noStrike" cap="none">
                  <a:solidFill>
                    <a:schemeClr val="lt1"/>
                  </a:solidFill>
                  <a:latin typeface="Arial"/>
                  <a:ea typeface="Arial"/>
                  <a:cs typeface="Arial"/>
                  <a:sym typeface="Arial"/>
                </a:rPr>
                <a:t>Family dynamics</a:t>
              </a:r>
              <a:endParaRPr sz="1400" b="0" i="0" u="none" strike="noStrike" cap="none">
                <a:solidFill>
                  <a:srgbClr val="000000"/>
                </a:solidFill>
                <a:latin typeface="Arial"/>
                <a:ea typeface="Arial"/>
                <a:cs typeface="Arial"/>
                <a:sym typeface="Arial"/>
              </a:endParaRPr>
            </a:p>
          </p:txBody>
        </p:sp>
        <p:sp>
          <p:nvSpPr>
            <p:cNvPr id="861" name="Google Shape;861;g273bf6899fe_0_118"/>
            <p:cNvSpPr/>
            <p:nvPr/>
          </p:nvSpPr>
          <p:spPr>
            <a:xfrm>
              <a:off x="2118565" y="573307"/>
              <a:ext cx="1923900" cy="1154400"/>
            </a:xfrm>
            <a:prstGeom prst="rect">
              <a:avLst/>
            </a:prstGeom>
            <a:solidFill>
              <a:srgbClr val="33669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2" name="Google Shape;862;g273bf6899fe_0_118"/>
            <p:cNvSpPr txBox="1"/>
            <p:nvPr/>
          </p:nvSpPr>
          <p:spPr>
            <a:xfrm>
              <a:off x="2118565" y="573307"/>
              <a:ext cx="1923900" cy="1154400"/>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lt1"/>
                </a:buClr>
                <a:buSzPts val="1600"/>
                <a:buFont typeface="Arial"/>
                <a:buNone/>
              </a:pPr>
              <a:r>
                <a:rPr lang="en-US" sz="1600" b="0" i="0" u="none" strike="noStrike" cap="none">
                  <a:solidFill>
                    <a:schemeClr val="lt1"/>
                  </a:solidFill>
                  <a:latin typeface="Arial"/>
                  <a:ea typeface="Arial"/>
                  <a:cs typeface="Arial"/>
                  <a:sym typeface="Arial"/>
                </a:rPr>
                <a:t>Disruption to school/work/career</a:t>
              </a:r>
              <a:endParaRPr sz="1400" b="0" i="0" u="none" strike="noStrike" cap="none">
                <a:solidFill>
                  <a:srgbClr val="000000"/>
                </a:solidFill>
                <a:latin typeface="Arial"/>
                <a:ea typeface="Arial"/>
                <a:cs typeface="Arial"/>
                <a:sym typeface="Arial"/>
              </a:endParaRPr>
            </a:p>
          </p:txBody>
        </p:sp>
        <p:sp>
          <p:nvSpPr>
            <p:cNvPr id="863" name="Google Shape;863;g273bf6899fe_0_118"/>
            <p:cNvSpPr/>
            <p:nvPr/>
          </p:nvSpPr>
          <p:spPr>
            <a:xfrm>
              <a:off x="4234706" y="573307"/>
              <a:ext cx="1923900" cy="1154400"/>
            </a:xfrm>
            <a:prstGeom prst="rect">
              <a:avLst/>
            </a:prstGeom>
            <a:solidFill>
              <a:srgbClr val="33669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4" name="Google Shape;864;g273bf6899fe_0_118"/>
            <p:cNvSpPr txBox="1"/>
            <p:nvPr/>
          </p:nvSpPr>
          <p:spPr>
            <a:xfrm>
              <a:off x="4234706" y="573307"/>
              <a:ext cx="1923900" cy="1154400"/>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lt1"/>
                </a:buClr>
                <a:buSzPts val="1600"/>
                <a:buFont typeface="Arial"/>
                <a:buNone/>
              </a:pPr>
              <a:r>
                <a:rPr lang="en-US" sz="1600" b="0" i="0" u="none" strike="noStrike" cap="none">
                  <a:solidFill>
                    <a:schemeClr val="lt1"/>
                  </a:solidFill>
                  <a:latin typeface="Arial"/>
                  <a:ea typeface="Arial"/>
                  <a:cs typeface="Arial"/>
                  <a:sym typeface="Arial"/>
                </a:rPr>
                <a:t>Managing distress/emotions</a:t>
              </a:r>
              <a:endParaRPr sz="1400" b="0" i="0" u="none" strike="noStrike" cap="none">
                <a:solidFill>
                  <a:srgbClr val="000000"/>
                </a:solidFill>
                <a:latin typeface="Arial"/>
                <a:ea typeface="Arial"/>
                <a:cs typeface="Arial"/>
                <a:sym typeface="Arial"/>
              </a:endParaRPr>
            </a:p>
          </p:txBody>
        </p:sp>
        <p:sp>
          <p:nvSpPr>
            <p:cNvPr id="865" name="Google Shape;865;g273bf6899fe_0_118"/>
            <p:cNvSpPr/>
            <p:nvPr/>
          </p:nvSpPr>
          <p:spPr>
            <a:xfrm>
              <a:off x="6350847" y="573307"/>
              <a:ext cx="1923900" cy="1154400"/>
            </a:xfrm>
            <a:prstGeom prst="rect">
              <a:avLst/>
            </a:prstGeom>
            <a:solidFill>
              <a:srgbClr val="33669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6" name="Google Shape;866;g273bf6899fe_0_118"/>
            <p:cNvSpPr txBox="1"/>
            <p:nvPr/>
          </p:nvSpPr>
          <p:spPr>
            <a:xfrm>
              <a:off x="6350847" y="573307"/>
              <a:ext cx="1923900" cy="1154400"/>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lt1"/>
                </a:buClr>
                <a:buSzPts val="1600"/>
                <a:buFont typeface="Arial"/>
                <a:buNone/>
              </a:pPr>
              <a:r>
                <a:rPr lang="en-US" sz="1600" b="0" i="0" u="none" strike="noStrike" cap="none">
                  <a:solidFill>
                    <a:schemeClr val="lt1"/>
                  </a:solidFill>
                  <a:latin typeface="Arial"/>
                  <a:ea typeface="Arial"/>
                  <a:cs typeface="Arial"/>
                  <a:sym typeface="Arial"/>
                </a:rPr>
                <a:t>Isolation</a:t>
              </a:r>
              <a:endParaRPr sz="1400" b="0" i="0" u="none" strike="noStrike" cap="none">
                <a:solidFill>
                  <a:srgbClr val="000000"/>
                </a:solidFill>
                <a:latin typeface="Arial"/>
                <a:ea typeface="Arial"/>
                <a:cs typeface="Arial"/>
                <a:sym typeface="Arial"/>
              </a:endParaRPr>
            </a:p>
          </p:txBody>
        </p:sp>
        <p:sp>
          <p:nvSpPr>
            <p:cNvPr id="867" name="Google Shape;867;g273bf6899fe_0_118"/>
            <p:cNvSpPr/>
            <p:nvPr/>
          </p:nvSpPr>
          <p:spPr>
            <a:xfrm>
              <a:off x="1060495" y="1919942"/>
              <a:ext cx="1923900" cy="1154400"/>
            </a:xfrm>
            <a:prstGeom prst="rect">
              <a:avLst/>
            </a:prstGeom>
            <a:solidFill>
              <a:srgbClr val="33669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8" name="Google Shape;868;g273bf6899fe_0_118"/>
            <p:cNvSpPr txBox="1"/>
            <p:nvPr/>
          </p:nvSpPr>
          <p:spPr>
            <a:xfrm>
              <a:off x="1060495" y="1919942"/>
              <a:ext cx="1923900" cy="1154400"/>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lt1"/>
                </a:buClr>
                <a:buSzPts val="1600"/>
                <a:buFont typeface="Arial"/>
                <a:buNone/>
              </a:pPr>
              <a:r>
                <a:rPr lang="en-US" sz="1600" b="0" i="0" u="none" strike="noStrike" cap="none">
                  <a:solidFill>
                    <a:schemeClr val="lt1"/>
                  </a:solidFill>
                  <a:latin typeface="Arial"/>
                  <a:ea typeface="Arial"/>
                  <a:cs typeface="Arial"/>
                  <a:sym typeface="Arial"/>
                </a:rPr>
                <a:t>Peer groups</a:t>
              </a:r>
              <a:endParaRPr sz="1400" b="0" i="0" u="none" strike="noStrike" cap="none">
                <a:solidFill>
                  <a:srgbClr val="000000"/>
                </a:solidFill>
                <a:latin typeface="Arial"/>
                <a:ea typeface="Arial"/>
                <a:cs typeface="Arial"/>
                <a:sym typeface="Arial"/>
              </a:endParaRPr>
            </a:p>
          </p:txBody>
        </p:sp>
        <p:sp>
          <p:nvSpPr>
            <p:cNvPr id="869" name="Google Shape;869;g273bf6899fe_0_118"/>
            <p:cNvSpPr/>
            <p:nvPr/>
          </p:nvSpPr>
          <p:spPr>
            <a:xfrm>
              <a:off x="3176636" y="1919942"/>
              <a:ext cx="1923900" cy="1154400"/>
            </a:xfrm>
            <a:prstGeom prst="rect">
              <a:avLst/>
            </a:prstGeom>
            <a:solidFill>
              <a:srgbClr val="33669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0" name="Google Shape;870;g273bf6899fe_0_118"/>
            <p:cNvSpPr txBox="1"/>
            <p:nvPr/>
          </p:nvSpPr>
          <p:spPr>
            <a:xfrm>
              <a:off x="3176636" y="1919942"/>
              <a:ext cx="1923900" cy="1154400"/>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lt1"/>
                </a:buClr>
                <a:buSzPts val="1600"/>
                <a:buFont typeface="Arial"/>
                <a:buNone/>
              </a:pPr>
              <a:r>
                <a:rPr lang="en-US" sz="1600" b="0" i="0" u="none" strike="noStrike" cap="none">
                  <a:solidFill>
                    <a:schemeClr val="lt1"/>
                  </a:solidFill>
                  <a:latin typeface="Arial"/>
                  <a:ea typeface="Arial"/>
                  <a:cs typeface="Arial"/>
                  <a:sym typeface="Arial"/>
                </a:rPr>
                <a:t>Sexual relationships/dating</a:t>
              </a:r>
              <a:endParaRPr sz="1400" b="0" i="0" u="none" strike="noStrike" cap="none">
                <a:solidFill>
                  <a:srgbClr val="000000"/>
                </a:solidFill>
                <a:latin typeface="Arial"/>
                <a:ea typeface="Arial"/>
                <a:cs typeface="Arial"/>
                <a:sym typeface="Arial"/>
              </a:endParaRPr>
            </a:p>
          </p:txBody>
        </p:sp>
        <p:sp>
          <p:nvSpPr>
            <p:cNvPr id="871" name="Google Shape;871;g273bf6899fe_0_118"/>
            <p:cNvSpPr/>
            <p:nvPr/>
          </p:nvSpPr>
          <p:spPr>
            <a:xfrm>
              <a:off x="5292777" y="1919942"/>
              <a:ext cx="1923900" cy="1154400"/>
            </a:xfrm>
            <a:prstGeom prst="rect">
              <a:avLst/>
            </a:prstGeom>
            <a:solidFill>
              <a:srgbClr val="33669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2" name="Google Shape;872;g273bf6899fe_0_118"/>
            <p:cNvSpPr txBox="1"/>
            <p:nvPr/>
          </p:nvSpPr>
          <p:spPr>
            <a:xfrm>
              <a:off x="5292777" y="1919942"/>
              <a:ext cx="1923900" cy="1154400"/>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lt1"/>
                </a:buClr>
                <a:buSzPts val="1600"/>
                <a:buFont typeface="Arial"/>
                <a:buNone/>
              </a:pPr>
              <a:r>
                <a:rPr lang="en-US" sz="1600" b="0" i="0" u="none" strike="noStrike" cap="none">
                  <a:solidFill>
                    <a:schemeClr val="lt1"/>
                  </a:solidFill>
                  <a:latin typeface="Arial"/>
                  <a:ea typeface="Arial"/>
                  <a:cs typeface="Arial"/>
                  <a:sym typeface="Arial"/>
                </a:rPr>
                <a:t>Fertility</a:t>
              </a:r>
              <a:endParaRPr sz="1400" b="0" i="0" u="none" strike="noStrike" cap="none">
                <a:solidFill>
                  <a:srgbClr val="000000"/>
                </a:solidFill>
                <a:latin typeface="Arial"/>
                <a:ea typeface="Arial"/>
                <a:cs typeface="Arial"/>
                <a:sym typeface="Arial"/>
              </a:endParaRPr>
            </a:p>
          </p:txBody>
        </p:sp>
      </p:grpSp>
      <p:sp>
        <p:nvSpPr>
          <p:cNvPr id="873" name="Google Shape;873;g273bf6899fe_0_118"/>
          <p:cNvSpPr txBox="1"/>
          <p:nvPr/>
        </p:nvSpPr>
        <p:spPr>
          <a:xfrm>
            <a:off x="6300275" y="5278975"/>
            <a:ext cx="32484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000" b="0" i="1" u="none" strike="noStrike" cap="none">
                <a:solidFill>
                  <a:srgbClr val="7F7F7F"/>
                </a:solidFill>
                <a:latin typeface="Arial"/>
                <a:ea typeface="Arial"/>
                <a:cs typeface="Arial"/>
                <a:sym typeface="Arial"/>
              </a:rPr>
              <a:t>Source: National Cancer Institute </a:t>
            </a:r>
            <a:r>
              <a:rPr lang="en-US" sz="1000" i="1">
                <a:solidFill>
                  <a:srgbClr val="7F7F7F"/>
                </a:solidFill>
              </a:rPr>
              <a:t>AYA, 2024</a:t>
            </a:r>
            <a:endParaRPr sz="1200" b="0" i="0" u="none" strike="noStrike" cap="none">
              <a:solidFill>
                <a:srgbClr val="000000"/>
              </a:solidFill>
              <a:latin typeface="Arial"/>
              <a:ea typeface="Arial"/>
              <a:cs typeface="Arial"/>
              <a:sym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78"/>
        <p:cNvGrpSpPr/>
        <p:nvPr/>
      </p:nvGrpSpPr>
      <p:grpSpPr>
        <a:xfrm>
          <a:off x="0" y="0"/>
          <a:ext cx="0" cy="0"/>
          <a:chOff x="0" y="0"/>
          <a:chExt cx="0" cy="0"/>
        </a:xfrm>
      </p:grpSpPr>
      <p:sp>
        <p:nvSpPr>
          <p:cNvPr id="879" name="Google Shape;879;g273bf6899fe_0_139"/>
          <p:cNvSpPr txBox="1">
            <a:spLocks noGrp="1"/>
          </p:cNvSpPr>
          <p:nvPr>
            <p:ph type="title"/>
          </p:nvPr>
        </p:nvSpPr>
        <p:spPr>
          <a:xfrm>
            <a:off x="457200" y="304800"/>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r>
              <a:rPr lang="en-US" sz="3600"/>
              <a:t>Living with Advanced Cancer</a:t>
            </a:r>
            <a:endParaRPr/>
          </a:p>
        </p:txBody>
      </p:sp>
      <p:sp>
        <p:nvSpPr>
          <p:cNvPr id="880" name="Google Shape;880;g273bf6899fe_0_139"/>
          <p:cNvSpPr txBox="1"/>
          <p:nvPr/>
        </p:nvSpPr>
        <p:spPr>
          <a:xfrm>
            <a:off x="3895775" y="5300775"/>
            <a:ext cx="53910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000" b="0" i="1" u="none" strike="noStrike" cap="none">
                <a:solidFill>
                  <a:schemeClr val="lt2"/>
                </a:solidFill>
                <a:latin typeface="Arial"/>
                <a:ea typeface="Arial"/>
                <a:cs typeface="Arial"/>
                <a:sym typeface="Arial"/>
              </a:rPr>
              <a:t>Source: </a:t>
            </a:r>
            <a:r>
              <a:rPr lang="en-US" sz="1000" i="1">
                <a:solidFill>
                  <a:schemeClr val="lt2"/>
                </a:solidFill>
              </a:rPr>
              <a:t>American Cancer Society Coping with Advanced and Metastatic Cancer 2020</a:t>
            </a:r>
            <a:endParaRPr sz="1000" b="0" i="1" u="none" strike="noStrike" cap="none">
              <a:solidFill>
                <a:schemeClr val="lt2"/>
              </a:solidFill>
              <a:latin typeface="Arial"/>
              <a:ea typeface="Arial"/>
              <a:cs typeface="Arial"/>
              <a:sym typeface="Arial"/>
            </a:endParaRPr>
          </a:p>
        </p:txBody>
      </p:sp>
      <p:grpSp>
        <p:nvGrpSpPr>
          <p:cNvPr id="881" name="Google Shape;881;g273bf6899fe_0_139"/>
          <p:cNvGrpSpPr/>
          <p:nvPr/>
        </p:nvGrpSpPr>
        <p:grpSpPr>
          <a:xfrm>
            <a:off x="-4347009" y="506055"/>
            <a:ext cx="12977945" cy="5541000"/>
            <a:chOff x="-4651809" y="-713145"/>
            <a:chExt cx="12977945" cy="5541000"/>
          </a:xfrm>
        </p:grpSpPr>
        <p:sp>
          <p:nvSpPr>
            <p:cNvPr id="882" name="Google Shape;882;g273bf6899fe_0_139"/>
            <p:cNvSpPr/>
            <p:nvPr/>
          </p:nvSpPr>
          <p:spPr>
            <a:xfrm>
              <a:off x="-4651809" y="-713145"/>
              <a:ext cx="5541000" cy="5541000"/>
            </a:xfrm>
            <a:prstGeom prst="blockArc">
              <a:avLst>
                <a:gd name="adj1" fmla="val 18900000"/>
                <a:gd name="adj2" fmla="val 2700000"/>
                <a:gd name="adj3" fmla="val 390"/>
              </a:avLst>
            </a:prstGeom>
            <a:noFill/>
            <a:ln w="25400" cap="flat" cmpd="sng">
              <a:solidFill>
                <a:srgbClr val="93B1B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3" name="Google Shape;883;g273bf6899fe_0_139"/>
            <p:cNvSpPr/>
            <p:nvPr/>
          </p:nvSpPr>
          <p:spPr>
            <a:xfrm>
              <a:off x="332036" y="216685"/>
              <a:ext cx="7994100" cy="433200"/>
            </a:xfrm>
            <a:prstGeom prst="rect">
              <a:avLst/>
            </a:prstGeom>
            <a:solidFill>
              <a:srgbClr val="33669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4" name="Google Shape;884;g273bf6899fe_0_139"/>
            <p:cNvSpPr txBox="1"/>
            <p:nvPr/>
          </p:nvSpPr>
          <p:spPr>
            <a:xfrm>
              <a:off x="332036" y="216685"/>
              <a:ext cx="7994100" cy="433200"/>
            </a:xfrm>
            <a:prstGeom prst="rect">
              <a:avLst/>
            </a:prstGeom>
            <a:noFill/>
            <a:ln>
              <a:noFill/>
            </a:ln>
          </p:spPr>
          <p:txBody>
            <a:bodyPr spcFirstLastPara="1" wrap="square" lIns="343850" tIns="58400" rIns="58400" bIns="58400" anchor="ctr" anchorCtr="0">
              <a:noAutofit/>
            </a:bodyPr>
            <a:lstStyle/>
            <a:p>
              <a:pPr marL="0" marR="0" lvl="0" indent="0" algn="l" rtl="0">
                <a:lnSpc>
                  <a:spcPct val="90000"/>
                </a:lnSpc>
                <a:spcBef>
                  <a:spcPts val="0"/>
                </a:spcBef>
                <a:spcAft>
                  <a:spcPts val="0"/>
                </a:spcAft>
                <a:buClr>
                  <a:schemeClr val="lt1"/>
                </a:buClr>
                <a:buSzPts val="2300"/>
                <a:buFont typeface="Arial"/>
                <a:buNone/>
              </a:pPr>
              <a:r>
                <a:rPr lang="en-US" sz="2300" b="0" i="0" u="none" strike="noStrike" cap="none">
                  <a:solidFill>
                    <a:schemeClr val="lt1"/>
                  </a:solidFill>
                  <a:latin typeface="Arial"/>
                  <a:ea typeface="Arial"/>
                  <a:cs typeface="Arial"/>
                  <a:sym typeface="Arial"/>
                </a:rPr>
                <a:t>Psychosocial distress</a:t>
              </a:r>
              <a:endParaRPr sz="1400" b="0" i="0" u="none" strike="noStrike" cap="none">
                <a:solidFill>
                  <a:srgbClr val="000000"/>
                </a:solidFill>
                <a:latin typeface="Arial"/>
                <a:ea typeface="Arial"/>
                <a:cs typeface="Arial"/>
                <a:sym typeface="Arial"/>
              </a:endParaRPr>
            </a:p>
          </p:txBody>
        </p:sp>
        <p:sp>
          <p:nvSpPr>
            <p:cNvPr id="885" name="Google Shape;885;g273bf6899fe_0_139"/>
            <p:cNvSpPr/>
            <p:nvPr/>
          </p:nvSpPr>
          <p:spPr>
            <a:xfrm>
              <a:off x="61282" y="162534"/>
              <a:ext cx="541500" cy="541500"/>
            </a:xfrm>
            <a:prstGeom prst="ellipse">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6" name="Google Shape;886;g273bf6899fe_0_139"/>
            <p:cNvSpPr/>
            <p:nvPr/>
          </p:nvSpPr>
          <p:spPr>
            <a:xfrm>
              <a:off x="688378" y="866412"/>
              <a:ext cx="7637700" cy="433200"/>
            </a:xfrm>
            <a:prstGeom prst="rect">
              <a:avLst/>
            </a:prstGeom>
            <a:solidFill>
              <a:srgbClr val="33669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7" name="Google Shape;887;g273bf6899fe_0_139"/>
            <p:cNvSpPr txBox="1"/>
            <p:nvPr/>
          </p:nvSpPr>
          <p:spPr>
            <a:xfrm>
              <a:off x="688378" y="866412"/>
              <a:ext cx="7637700" cy="433200"/>
            </a:xfrm>
            <a:prstGeom prst="rect">
              <a:avLst/>
            </a:prstGeom>
            <a:noFill/>
            <a:ln>
              <a:noFill/>
            </a:ln>
          </p:spPr>
          <p:txBody>
            <a:bodyPr spcFirstLastPara="1" wrap="square" lIns="343850" tIns="58400" rIns="58400" bIns="58400" anchor="ctr" anchorCtr="0">
              <a:noAutofit/>
            </a:bodyPr>
            <a:lstStyle/>
            <a:p>
              <a:pPr marL="0" marR="0" lvl="0" indent="0" algn="l" rtl="0">
                <a:lnSpc>
                  <a:spcPct val="90000"/>
                </a:lnSpc>
                <a:spcBef>
                  <a:spcPts val="0"/>
                </a:spcBef>
                <a:spcAft>
                  <a:spcPts val="0"/>
                </a:spcAft>
                <a:buClr>
                  <a:schemeClr val="lt1"/>
                </a:buClr>
                <a:buSzPts val="2300"/>
                <a:buFont typeface="Arial"/>
                <a:buNone/>
              </a:pPr>
              <a:r>
                <a:rPr lang="en-US" sz="2300" b="0" i="0" u="none" strike="noStrike" cap="none">
                  <a:solidFill>
                    <a:schemeClr val="lt1"/>
                  </a:solidFill>
                  <a:latin typeface="Arial"/>
                  <a:ea typeface="Arial"/>
                  <a:cs typeface="Arial"/>
                  <a:sym typeface="Arial"/>
                </a:rPr>
                <a:t>Emotional support</a:t>
              </a:r>
              <a:endParaRPr sz="1400" b="0" i="0" u="none" strike="noStrike" cap="none">
                <a:solidFill>
                  <a:srgbClr val="000000"/>
                </a:solidFill>
                <a:latin typeface="Arial"/>
                <a:ea typeface="Arial"/>
                <a:cs typeface="Arial"/>
                <a:sym typeface="Arial"/>
              </a:endParaRPr>
            </a:p>
          </p:txBody>
        </p:sp>
        <p:sp>
          <p:nvSpPr>
            <p:cNvPr id="888" name="Google Shape;888;g273bf6899fe_0_139"/>
            <p:cNvSpPr/>
            <p:nvPr/>
          </p:nvSpPr>
          <p:spPr>
            <a:xfrm>
              <a:off x="417624" y="812261"/>
              <a:ext cx="541500" cy="541500"/>
            </a:xfrm>
            <a:prstGeom prst="ellipse">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9" name="Google Shape;889;g273bf6899fe_0_139"/>
            <p:cNvSpPr/>
            <p:nvPr/>
          </p:nvSpPr>
          <p:spPr>
            <a:xfrm>
              <a:off x="851324" y="1516139"/>
              <a:ext cx="7474800" cy="433200"/>
            </a:xfrm>
            <a:prstGeom prst="rect">
              <a:avLst/>
            </a:prstGeom>
            <a:solidFill>
              <a:srgbClr val="33669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0" name="Google Shape;890;g273bf6899fe_0_139"/>
            <p:cNvSpPr txBox="1"/>
            <p:nvPr/>
          </p:nvSpPr>
          <p:spPr>
            <a:xfrm>
              <a:off x="851324" y="1516139"/>
              <a:ext cx="7474800" cy="433200"/>
            </a:xfrm>
            <a:prstGeom prst="rect">
              <a:avLst/>
            </a:prstGeom>
            <a:noFill/>
            <a:ln>
              <a:noFill/>
            </a:ln>
          </p:spPr>
          <p:txBody>
            <a:bodyPr spcFirstLastPara="1" wrap="square" lIns="343850" tIns="58400" rIns="58400" bIns="58400" anchor="ctr" anchorCtr="0">
              <a:noAutofit/>
            </a:bodyPr>
            <a:lstStyle/>
            <a:p>
              <a:pPr marL="0" marR="0" lvl="0" indent="0" algn="l" rtl="0">
                <a:lnSpc>
                  <a:spcPct val="90000"/>
                </a:lnSpc>
                <a:spcBef>
                  <a:spcPts val="0"/>
                </a:spcBef>
                <a:spcAft>
                  <a:spcPts val="0"/>
                </a:spcAft>
                <a:buClr>
                  <a:schemeClr val="lt1"/>
                </a:buClr>
                <a:buSzPts val="2300"/>
                <a:buFont typeface="Arial"/>
                <a:buNone/>
              </a:pPr>
              <a:r>
                <a:rPr lang="en-US" sz="2300" b="0" i="0" u="none" strike="noStrike" cap="none">
                  <a:solidFill>
                    <a:schemeClr val="lt1"/>
                  </a:solidFill>
                  <a:latin typeface="Arial"/>
                  <a:ea typeface="Arial"/>
                  <a:cs typeface="Arial"/>
                  <a:sym typeface="Arial"/>
                </a:rPr>
                <a:t>Information</a:t>
              </a:r>
              <a:endParaRPr sz="1400" b="0" i="0" u="none" strike="noStrike" cap="none">
                <a:solidFill>
                  <a:srgbClr val="000000"/>
                </a:solidFill>
                <a:latin typeface="Arial"/>
                <a:ea typeface="Arial"/>
                <a:cs typeface="Arial"/>
                <a:sym typeface="Arial"/>
              </a:endParaRPr>
            </a:p>
          </p:txBody>
        </p:sp>
        <p:sp>
          <p:nvSpPr>
            <p:cNvPr id="891" name="Google Shape;891;g273bf6899fe_0_139"/>
            <p:cNvSpPr/>
            <p:nvPr/>
          </p:nvSpPr>
          <p:spPr>
            <a:xfrm>
              <a:off x="580570" y="1461988"/>
              <a:ext cx="541500" cy="541500"/>
            </a:xfrm>
            <a:prstGeom prst="ellipse">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2" name="Google Shape;892;g273bf6899fe_0_139"/>
            <p:cNvSpPr/>
            <p:nvPr/>
          </p:nvSpPr>
          <p:spPr>
            <a:xfrm>
              <a:off x="851324" y="2165454"/>
              <a:ext cx="7474800" cy="433200"/>
            </a:xfrm>
            <a:prstGeom prst="rect">
              <a:avLst/>
            </a:prstGeom>
            <a:solidFill>
              <a:srgbClr val="33669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3" name="Google Shape;893;g273bf6899fe_0_139"/>
            <p:cNvSpPr txBox="1"/>
            <p:nvPr/>
          </p:nvSpPr>
          <p:spPr>
            <a:xfrm>
              <a:off x="851324" y="2165454"/>
              <a:ext cx="7474800" cy="433200"/>
            </a:xfrm>
            <a:prstGeom prst="rect">
              <a:avLst/>
            </a:prstGeom>
            <a:noFill/>
            <a:ln>
              <a:noFill/>
            </a:ln>
          </p:spPr>
          <p:txBody>
            <a:bodyPr spcFirstLastPara="1" wrap="square" lIns="343850" tIns="58400" rIns="58400" bIns="58400" anchor="ctr" anchorCtr="0">
              <a:noAutofit/>
            </a:bodyPr>
            <a:lstStyle/>
            <a:p>
              <a:pPr marL="0" marR="0" lvl="0" indent="0" algn="l" rtl="0">
                <a:lnSpc>
                  <a:spcPct val="90000"/>
                </a:lnSpc>
                <a:spcBef>
                  <a:spcPts val="0"/>
                </a:spcBef>
                <a:spcAft>
                  <a:spcPts val="0"/>
                </a:spcAft>
                <a:buClr>
                  <a:schemeClr val="lt1"/>
                </a:buClr>
                <a:buSzPts val="2300"/>
                <a:buFont typeface="Arial"/>
                <a:buNone/>
              </a:pPr>
              <a:r>
                <a:rPr lang="en-US" sz="2300" b="0" i="0" u="none" strike="noStrike" cap="none">
                  <a:solidFill>
                    <a:schemeClr val="lt1"/>
                  </a:solidFill>
                  <a:latin typeface="Arial"/>
                  <a:ea typeface="Arial"/>
                  <a:cs typeface="Arial"/>
                  <a:sym typeface="Arial"/>
                </a:rPr>
                <a:t>Decision making and communication</a:t>
              </a:r>
              <a:endParaRPr sz="1400" b="0" i="0" u="none" strike="noStrike" cap="none">
                <a:solidFill>
                  <a:srgbClr val="000000"/>
                </a:solidFill>
                <a:latin typeface="Arial"/>
                <a:ea typeface="Arial"/>
                <a:cs typeface="Arial"/>
                <a:sym typeface="Arial"/>
              </a:endParaRPr>
            </a:p>
          </p:txBody>
        </p:sp>
        <p:sp>
          <p:nvSpPr>
            <p:cNvPr id="894" name="Google Shape;894;g273bf6899fe_0_139"/>
            <p:cNvSpPr/>
            <p:nvPr/>
          </p:nvSpPr>
          <p:spPr>
            <a:xfrm>
              <a:off x="580570" y="2111303"/>
              <a:ext cx="541500" cy="541500"/>
            </a:xfrm>
            <a:prstGeom prst="ellipse">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5" name="Google Shape;895;g273bf6899fe_0_139"/>
            <p:cNvSpPr/>
            <p:nvPr/>
          </p:nvSpPr>
          <p:spPr>
            <a:xfrm>
              <a:off x="688378" y="2815181"/>
              <a:ext cx="7637700" cy="433200"/>
            </a:xfrm>
            <a:prstGeom prst="rect">
              <a:avLst/>
            </a:prstGeom>
            <a:solidFill>
              <a:srgbClr val="33669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6" name="Google Shape;896;g273bf6899fe_0_139"/>
            <p:cNvSpPr txBox="1"/>
            <p:nvPr/>
          </p:nvSpPr>
          <p:spPr>
            <a:xfrm>
              <a:off x="688378" y="2815181"/>
              <a:ext cx="7637700" cy="433200"/>
            </a:xfrm>
            <a:prstGeom prst="rect">
              <a:avLst/>
            </a:prstGeom>
            <a:noFill/>
            <a:ln>
              <a:noFill/>
            </a:ln>
          </p:spPr>
          <p:txBody>
            <a:bodyPr spcFirstLastPara="1" wrap="square" lIns="343850" tIns="58400" rIns="58400" bIns="58400" anchor="ctr" anchorCtr="0">
              <a:noAutofit/>
            </a:bodyPr>
            <a:lstStyle/>
            <a:p>
              <a:pPr marL="0" marR="0" lvl="0" indent="0" algn="l" rtl="0">
                <a:lnSpc>
                  <a:spcPct val="90000"/>
                </a:lnSpc>
                <a:spcBef>
                  <a:spcPts val="0"/>
                </a:spcBef>
                <a:spcAft>
                  <a:spcPts val="0"/>
                </a:spcAft>
                <a:buClr>
                  <a:schemeClr val="lt1"/>
                </a:buClr>
                <a:buSzPts val="2300"/>
                <a:buFont typeface="Arial"/>
                <a:buNone/>
              </a:pPr>
              <a:r>
                <a:rPr lang="en-US" sz="2300" b="0" i="0" u="none" strike="noStrike" cap="none">
                  <a:solidFill>
                    <a:schemeClr val="lt1"/>
                  </a:solidFill>
                  <a:latin typeface="Arial"/>
                  <a:ea typeface="Arial"/>
                  <a:cs typeface="Arial"/>
                  <a:sym typeface="Arial"/>
                </a:rPr>
                <a:t>Relief of symptoms</a:t>
              </a:r>
              <a:endParaRPr sz="1400" b="0" i="0" u="none" strike="noStrike" cap="none">
                <a:solidFill>
                  <a:srgbClr val="000000"/>
                </a:solidFill>
                <a:latin typeface="Arial"/>
                <a:ea typeface="Arial"/>
                <a:cs typeface="Arial"/>
                <a:sym typeface="Arial"/>
              </a:endParaRPr>
            </a:p>
          </p:txBody>
        </p:sp>
        <p:sp>
          <p:nvSpPr>
            <p:cNvPr id="897" name="Google Shape;897;g273bf6899fe_0_139"/>
            <p:cNvSpPr/>
            <p:nvPr/>
          </p:nvSpPr>
          <p:spPr>
            <a:xfrm>
              <a:off x="417624" y="2761030"/>
              <a:ext cx="541500" cy="541500"/>
            </a:xfrm>
            <a:prstGeom prst="ellipse">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8" name="Google Shape;898;g273bf6899fe_0_139"/>
            <p:cNvSpPr/>
            <p:nvPr/>
          </p:nvSpPr>
          <p:spPr>
            <a:xfrm>
              <a:off x="332036" y="3464908"/>
              <a:ext cx="7994100" cy="433200"/>
            </a:xfrm>
            <a:prstGeom prst="rect">
              <a:avLst/>
            </a:prstGeom>
            <a:solidFill>
              <a:srgbClr val="33669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9" name="Google Shape;899;g273bf6899fe_0_139"/>
            <p:cNvSpPr txBox="1"/>
            <p:nvPr/>
          </p:nvSpPr>
          <p:spPr>
            <a:xfrm>
              <a:off x="332036" y="3464908"/>
              <a:ext cx="7994100" cy="433200"/>
            </a:xfrm>
            <a:prstGeom prst="rect">
              <a:avLst/>
            </a:prstGeom>
            <a:noFill/>
            <a:ln>
              <a:noFill/>
            </a:ln>
          </p:spPr>
          <p:txBody>
            <a:bodyPr spcFirstLastPara="1" wrap="square" lIns="343850" tIns="58400" rIns="58400" bIns="58400" anchor="ctr" anchorCtr="0">
              <a:noAutofit/>
            </a:bodyPr>
            <a:lstStyle/>
            <a:p>
              <a:pPr marL="0" marR="0" lvl="0" indent="0" algn="l" rtl="0">
                <a:lnSpc>
                  <a:spcPct val="90000"/>
                </a:lnSpc>
                <a:spcBef>
                  <a:spcPts val="0"/>
                </a:spcBef>
                <a:spcAft>
                  <a:spcPts val="0"/>
                </a:spcAft>
                <a:buClr>
                  <a:schemeClr val="lt1"/>
                </a:buClr>
                <a:buSzPts val="2300"/>
                <a:buFont typeface="Arial"/>
                <a:buNone/>
              </a:pPr>
              <a:r>
                <a:rPr lang="en-US" sz="2300" b="0" i="0" u="none" strike="noStrike" cap="none">
                  <a:solidFill>
                    <a:schemeClr val="lt1"/>
                  </a:solidFill>
                  <a:latin typeface="Arial"/>
                  <a:ea typeface="Arial"/>
                  <a:cs typeface="Arial"/>
                  <a:sym typeface="Arial"/>
                </a:rPr>
                <a:t>Practical concerns</a:t>
              </a:r>
              <a:endParaRPr sz="1400" b="0" i="0" u="none" strike="noStrike" cap="none">
                <a:solidFill>
                  <a:srgbClr val="000000"/>
                </a:solidFill>
                <a:latin typeface="Arial"/>
                <a:ea typeface="Arial"/>
                <a:cs typeface="Arial"/>
                <a:sym typeface="Arial"/>
              </a:endParaRPr>
            </a:p>
          </p:txBody>
        </p:sp>
        <p:sp>
          <p:nvSpPr>
            <p:cNvPr id="900" name="Google Shape;900;g273bf6899fe_0_139"/>
            <p:cNvSpPr/>
            <p:nvPr/>
          </p:nvSpPr>
          <p:spPr>
            <a:xfrm>
              <a:off x="61282" y="3410757"/>
              <a:ext cx="541500" cy="541500"/>
            </a:xfrm>
            <a:prstGeom prst="ellipse">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905"/>
        <p:cNvGrpSpPr/>
        <p:nvPr/>
      </p:nvGrpSpPr>
      <p:grpSpPr>
        <a:xfrm>
          <a:off x="0" y="0"/>
          <a:ext cx="0" cy="0"/>
          <a:chOff x="0" y="0"/>
          <a:chExt cx="0" cy="0"/>
        </a:xfrm>
      </p:grpSpPr>
      <p:sp>
        <p:nvSpPr>
          <p:cNvPr id="906" name="Google Shape;906;g273bf6899fe_0_177"/>
          <p:cNvSpPr txBox="1">
            <a:spLocks noGrp="1"/>
          </p:cNvSpPr>
          <p:nvPr>
            <p:ph type="title"/>
          </p:nvPr>
        </p:nvSpPr>
        <p:spPr>
          <a:xfrm>
            <a:off x="457200" y="304800"/>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r>
              <a:rPr lang="en-US" sz="3600"/>
              <a:t>Cancer Survivors</a:t>
            </a:r>
            <a:endParaRPr/>
          </a:p>
        </p:txBody>
      </p:sp>
      <p:sp>
        <p:nvSpPr>
          <p:cNvPr id="907" name="Google Shape;907;g273bf6899fe_0_177"/>
          <p:cNvSpPr txBox="1">
            <a:spLocks noGrp="1"/>
          </p:cNvSpPr>
          <p:nvPr>
            <p:ph type="body" idx="1"/>
          </p:nvPr>
        </p:nvSpPr>
        <p:spPr>
          <a:xfrm>
            <a:off x="457200" y="1600201"/>
            <a:ext cx="8229600" cy="3810000"/>
          </a:xfrm>
          <a:prstGeom prst="rect">
            <a:avLst/>
          </a:prstGeom>
          <a:noFill/>
          <a:ln>
            <a:noFill/>
          </a:ln>
        </p:spPr>
        <p:txBody>
          <a:bodyPr spcFirstLastPara="1" wrap="square" lIns="91425" tIns="45700" rIns="91425" bIns="45700" anchor="t" anchorCtr="0">
            <a:normAutofit/>
          </a:bodyPr>
          <a:lstStyle/>
          <a:p>
            <a:pPr marL="514350" lvl="0" indent="-457200" algn="l" rtl="0">
              <a:lnSpc>
                <a:spcPct val="100000"/>
              </a:lnSpc>
              <a:spcBef>
                <a:spcPts val="1200"/>
              </a:spcBef>
              <a:spcAft>
                <a:spcPts val="0"/>
              </a:spcAft>
              <a:buClr>
                <a:srgbClr val="3F3F3F"/>
              </a:buClr>
              <a:buSzPts val="3200"/>
              <a:buFont typeface="Arial"/>
              <a:buChar char="•"/>
            </a:pPr>
            <a:r>
              <a:rPr lang="en-US"/>
              <a:t>From the moment of diagnosis through the balance of life </a:t>
            </a:r>
            <a:endParaRPr/>
          </a:p>
          <a:p>
            <a:pPr marL="971550" lvl="1" indent="-457200" algn="l" rtl="0">
              <a:lnSpc>
                <a:spcPct val="100000"/>
              </a:lnSpc>
              <a:spcBef>
                <a:spcPts val="1200"/>
              </a:spcBef>
              <a:spcAft>
                <a:spcPts val="0"/>
              </a:spcAft>
              <a:buClr>
                <a:srgbClr val="3F3F3F"/>
              </a:buClr>
              <a:buSzPts val="3200"/>
              <a:buFont typeface="Arial"/>
              <a:buChar char="–"/>
            </a:pPr>
            <a:r>
              <a:rPr lang="en-US" sz="3200"/>
              <a:t>Including family and caregivers</a:t>
            </a:r>
            <a:endParaRPr/>
          </a:p>
          <a:p>
            <a:pPr marL="571500" lvl="0" indent="-457200" algn="l" rtl="0">
              <a:lnSpc>
                <a:spcPct val="100000"/>
              </a:lnSpc>
              <a:spcBef>
                <a:spcPts val="1200"/>
              </a:spcBef>
              <a:spcAft>
                <a:spcPts val="0"/>
              </a:spcAft>
              <a:buClr>
                <a:srgbClr val="3F3F3F"/>
              </a:buClr>
              <a:buSzPts val="3200"/>
              <a:buFont typeface="Arial"/>
              <a:buChar char="•"/>
            </a:pPr>
            <a:r>
              <a:rPr lang="en-US"/>
              <a:t>After completion of treatment</a:t>
            </a:r>
            <a:endParaRPr/>
          </a:p>
          <a:p>
            <a:pPr marL="342900" lvl="0" indent="-139700" algn="l" rtl="0">
              <a:lnSpc>
                <a:spcPct val="100000"/>
              </a:lnSpc>
              <a:spcBef>
                <a:spcPts val="1240"/>
              </a:spcBef>
              <a:spcAft>
                <a:spcPts val="0"/>
              </a:spcAft>
              <a:buClr>
                <a:srgbClr val="3F3F3F"/>
              </a:buClr>
              <a:buSzPts val="3200"/>
              <a:buFont typeface="Arial"/>
              <a:buNone/>
            </a:pPr>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912"/>
        <p:cNvGrpSpPr/>
        <p:nvPr/>
      </p:nvGrpSpPr>
      <p:grpSpPr>
        <a:xfrm>
          <a:off x="0" y="0"/>
          <a:ext cx="0" cy="0"/>
          <a:chOff x="0" y="0"/>
          <a:chExt cx="0" cy="0"/>
        </a:xfrm>
      </p:grpSpPr>
      <p:sp>
        <p:nvSpPr>
          <p:cNvPr id="913" name="Google Shape;913;g273bf6899fe_0_183"/>
          <p:cNvSpPr txBox="1">
            <a:spLocks noGrp="1"/>
          </p:cNvSpPr>
          <p:nvPr>
            <p:ph type="title"/>
          </p:nvPr>
        </p:nvSpPr>
        <p:spPr>
          <a:xfrm>
            <a:off x="685800" y="0"/>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r>
              <a:rPr lang="en-US" sz="3600"/>
              <a:t>Long-term and Late Effects</a:t>
            </a:r>
            <a:endParaRPr/>
          </a:p>
        </p:txBody>
      </p:sp>
      <p:sp>
        <p:nvSpPr>
          <p:cNvPr id="914" name="Google Shape;914;g273bf6899fe_0_183"/>
          <p:cNvSpPr txBox="1"/>
          <p:nvPr/>
        </p:nvSpPr>
        <p:spPr>
          <a:xfrm>
            <a:off x="6121831" y="5287990"/>
            <a:ext cx="34872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000" b="0" i="1" u="none" strike="noStrike" cap="none">
                <a:solidFill>
                  <a:schemeClr val="lt2"/>
                </a:solidFill>
                <a:latin typeface="Arial"/>
                <a:ea typeface="Arial"/>
                <a:cs typeface="Arial"/>
                <a:sym typeface="Arial"/>
              </a:rPr>
              <a:t>Sources: Hewitt et al. 2006</a:t>
            </a:r>
            <a:r>
              <a:rPr lang="en-US" sz="1000" i="1">
                <a:solidFill>
                  <a:schemeClr val="lt2"/>
                </a:solidFill>
              </a:rPr>
              <a:t>,</a:t>
            </a:r>
            <a:r>
              <a:rPr lang="en-US" sz="1000" b="0" i="1" u="none" strike="noStrike" cap="none">
                <a:solidFill>
                  <a:schemeClr val="lt2"/>
                </a:solidFill>
                <a:latin typeface="Arial"/>
                <a:ea typeface="Arial"/>
                <a:cs typeface="Arial"/>
                <a:sym typeface="Arial"/>
              </a:rPr>
              <a:t> Mayo Clinic 2014</a:t>
            </a:r>
            <a:endParaRPr sz="1200" b="0" i="0" u="none" strike="noStrike" cap="none">
              <a:solidFill>
                <a:srgbClr val="000000"/>
              </a:solidFill>
              <a:latin typeface="Arial"/>
              <a:ea typeface="Arial"/>
              <a:cs typeface="Arial"/>
              <a:sym typeface="Arial"/>
            </a:endParaRPr>
          </a:p>
        </p:txBody>
      </p:sp>
      <p:graphicFrame>
        <p:nvGraphicFramePr>
          <p:cNvPr id="915" name="Google Shape;915;g273bf6899fe_0_183"/>
          <p:cNvGraphicFramePr/>
          <p:nvPr/>
        </p:nvGraphicFramePr>
        <p:xfrm>
          <a:off x="760028" y="1073223"/>
          <a:ext cx="7162825" cy="4177060"/>
        </p:xfrm>
        <a:graphic>
          <a:graphicData uri="http://schemas.openxmlformats.org/drawingml/2006/table">
            <a:tbl>
              <a:tblPr>
                <a:noFill/>
                <a:tableStyleId>{3E22CB51-CBC7-4DE4-8F08-431298DB0D97}</a:tableStyleId>
              </a:tblPr>
              <a:tblGrid>
                <a:gridCol w="1846075">
                  <a:extLst>
                    <a:ext uri="{9D8B030D-6E8A-4147-A177-3AD203B41FA5}">
                      <a16:colId xmlns:a16="http://schemas.microsoft.com/office/drawing/2014/main" val="20000"/>
                    </a:ext>
                  </a:extLst>
                </a:gridCol>
                <a:gridCol w="2523125">
                  <a:extLst>
                    <a:ext uri="{9D8B030D-6E8A-4147-A177-3AD203B41FA5}">
                      <a16:colId xmlns:a16="http://schemas.microsoft.com/office/drawing/2014/main" val="20001"/>
                    </a:ext>
                  </a:extLst>
                </a:gridCol>
                <a:gridCol w="2793625">
                  <a:extLst>
                    <a:ext uri="{9D8B030D-6E8A-4147-A177-3AD203B41FA5}">
                      <a16:colId xmlns:a16="http://schemas.microsoft.com/office/drawing/2014/main" val="20002"/>
                    </a:ext>
                  </a:extLst>
                </a:gridCol>
              </a:tblGrid>
              <a:tr h="306825">
                <a:tc>
                  <a:txBody>
                    <a:bodyPr/>
                    <a:lstStyle/>
                    <a:p>
                      <a:pPr marL="0" marR="0" lvl="0" indent="0" algn="ctr" rtl="0">
                        <a:lnSpc>
                          <a:spcPct val="100000"/>
                        </a:lnSpc>
                        <a:spcBef>
                          <a:spcPts val="0"/>
                        </a:spcBef>
                        <a:spcAft>
                          <a:spcPts val="0"/>
                        </a:spcAft>
                        <a:buClr>
                          <a:srgbClr val="D5F28E"/>
                        </a:buClr>
                        <a:buSzPts val="1500"/>
                        <a:buFont typeface="Arial"/>
                        <a:buNone/>
                      </a:pPr>
                      <a:r>
                        <a:rPr lang="en-US" sz="1500" b="1" i="0" u="none" strike="noStrike" cap="none">
                          <a:solidFill>
                            <a:srgbClr val="D5F28E"/>
                          </a:solidFill>
                          <a:latin typeface="Arial"/>
                          <a:ea typeface="Arial"/>
                          <a:cs typeface="Arial"/>
                          <a:sym typeface="Arial"/>
                        </a:rPr>
                        <a:t>Treatment</a:t>
                      </a:r>
                      <a:endParaRPr sz="1400" u="none" strike="noStrike" cap="none"/>
                    </a:p>
                  </a:txBody>
                  <a:tcPr marL="86050" marR="86050" marT="43025" marB="430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336FF5"/>
                    </a:solidFill>
                  </a:tcPr>
                </a:tc>
                <a:tc>
                  <a:txBody>
                    <a:bodyPr/>
                    <a:lstStyle/>
                    <a:p>
                      <a:pPr marL="0" marR="0" lvl="0" indent="0" algn="ctr" rtl="0">
                        <a:lnSpc>
                          <a:spcPct val="100000"/>
                        </a:lnSpc>
                        <a:spcBef>
                          <a:spcPts val="0"/>
                        </a:spcBef>
                        <a:spcAft>
                          <a:spcPts val="0"/>
                        </a:spcAft>
                        <a:buClr>
                          <a:srgbClr val="D5F28E"/>
                        </a:buClr>
                        <a:buSzPts val="1500"/>
                        <a:buFont typeface="Arial"/>
                        <a:buNone/>
                      </a:pPr>
                      <a:r>
                        <a:rPr lang="en-US" sz="1500" b="1" i="0" u="none" strike="noStrike" cap="none">
                          <a:solidFill>
                            <a:srgbClr val="D5F28E"/>
                          </a:solidFill>
                          <a:latin typeface="Arial"/>
                          <a:ea typeface="Arial"/>
                          <a:cs typeface="Arial"/>
                          <a:sym typeface="Arial"/>
                        </a:rPr>
                        <a:t>Long-term side effects </a:t>
                      </a:r>
                      <a:endParaRPr sz="1400" u="none" strike="noStrike" cap="none"/>
                    </a:p>
                  </a:txBody>
                  <a:tcPr marL="86050" marR="86050" marT="43025" marB="430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336FF5"/>
                    </a:solidFill>
                  </a:tcPr>
                </a:tc>
                <a:tc>
                  <a:txBody>
                    <a:bodyPr/>
                    <a:lstStyle/>
                    <a:p>
                      <a:pPr marL="0" marR="0" lvl="0" indent="0" algn="ctr" rtl="0">
                        <a:lnSpc>
                          <a:spcPct val="100000"/>
                        </a:lnSpc>
                        <a:spcBef>
                          <a:spcPts val="0"/>
                        </a:spcBef>
                        <a:spcAft>
                          <a:spcPts val="0"/>
                        </a:spcAft>
                        <a:buClr>
                          <a:srgbClr val="D5F28E"/>
                        </a:buClr>
                        <a:buSzPts val="1500"/>
                        <a:buFont typeface="Arial"/>
                        <a:buNone/>
                      </a:pPr>
                      <a:r>
                        <a:rPr lang="en-US" sz="1500" b="1" i="0" u="none" strike="noStrike" cap="none">
                          <a:solidFill>
                            <a:srgbClr val="D5F28E"/>
                          </a:solidFill>
                          <a:latin typeface="Arial"/>
                          <a:ea typeface="Arial"/>
                          <a:cs typeface="Arial"/>
                          <a:sym typeface="Arial"/>
                        </a:rPr>
                        <a:t>Late side effects </a:t>
                      </a:r>
                      <a:endParaRPr sz="1400" u="none" strike="noStrike" cap="none"/>
                    </a:p>
                  </a:txBody>
                  <a:tcPr marL="86050" marR="86050" marT="43025" marB="430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336FF5"/>
                    </a:solidFill>
                  </a:tcPr>
                </a:tc>
                <a:extLst>
                  <a:ext uri="{0D108BD9-81ED-4DB2-BD59-A6C34878D82A}">
                    <a16:rowId xmlns:a16="http://schemas.microsoft.com/office/drawing/2014/main" val="10000"/>
                  </a:ext>
                </a:extLst>
              </a:tr>
              <a:tr h="1489450">
                <a:tc>
                  <a:txBody>
                    <a:bodyPr/>
                    <a:lstStyle/>
                    <a:p>
                      <a:pPr marL="0" marR="0" lvl="0" indent="0" algn="l" rtl="0">
                        <a:lnSpc>
                          <a:spcPct val="100000"/>
                        </a:lnSpc>
                        <a:spcBef>
                          <a:spcPts val="0"/>
                        </a:spcBef>
                        <a:spcAft>
                          <a:spcPts val="0"/>
                        </a:spcAft>
                        <a:buClr>
                          <a:schemeClr val="dk1"/>
                        </a:buClr>
                        <a:buSzPts val="1300"/>
                        <a:buFont typeface="Arial"/>
                        <a:buNone/>
                      </a:pPr>
                      <a:r>
                        <a:rPr lang="en-US" sz="1300" b="1" i="0" u="none" strike="noStrike" cap="none">
                          <a:solidFill>
                            <a:schemeClr val="dk1"/>
                          </a:solidFill>
                          <a:latin typeface="Arial"/>
                          <a:ea typeface="Arial"/>
                          <a:cs typeface="Arial"/>
                          <a:sym typeface="Arial"/>
                        </a:rPr>
                        <a:t>Chemotherapy </a:t>
                      </a:r>
                      <a:endParaRPr sz="1400" u="none" strike="noStrike" cap="none"/>
                    </a:p>
                  </a:txBody>
                  <a:tcPr marL="86050" marR="86050" marT="43025" marB="430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5F28E"/>
                    </a:solidFill>
                  </a:tcPr>
                </a:tc>
                <a:tc>
                  <a:txBody>
                    <a:bodyPr/>
                    <a:lstStyle/>
                    <a:p>
                      <a:pPr marL="0" marR="0" lvl="0" indent="0" algn="l" rtl="0">
                        <a:lnSpc>
                          <a:spcPct val="100000"/>
                        </a:lnSpc>
                        <a:spcBef>
                          <a:spcPts val="0"/>
                        </a:spcBef>
                        <a:spcAft>
                          <a:spcPts val="0"/>
                        </a:spcAft>
                        <a:buClr>
                          <a:schemeClr val="dk1"/>
                        </a:buClr>
                        <a:buSzPts val="1300"/>
                        <a:buFont typeface="Arial"/>
                        <a:buNone/>
                      </a:pPr>
                      <a:r>
                        <a:rPr lang="en-US" sz="1300" b="0" i="0" u="none" strike="noStrike" cap="none">
                          <a:solidFill>
                            <a:schemeClr val="dk1"/>
                          </a:solidFill>
                          <a:latin typeface="Arial"/>
                          <a:ea typeface="Arial"/>
                          <a:cs typeface="Arial"/>
                          <a:sym typeface="Arial"/>
                        </a:rPr>
                        <a:t>Fatigue</a:t>
                      </a:r>
                      <a:br>
                        <a:rPr lang="en-US" sz="1300" b="0" i="0" u="none" strike="noStrike" cap="none">
                          <a:solidFill>
                            <a:schemeClr val="dk1"/>
                          </a:solidFill>
                          <a:latin typeface="Arial"/>
                          <a:ea typeface="Arial"/>
                          <a:cs typeface="Arial"/>
                          <a:sym typeface="Arial"/>
                        </a:rPr>
                      </a:br>
                      <a:r>
                        <a:rPr lang="en-US" sz="1300" b="0" i="0" u="none" strike="noStrike" cap="none">
                          <a:solidFill>
                            <a:schemeClr val="dk1"/>
                          </a:solidFill>
                          <a:latin typeface="Arial"/>
                          <a:ea typeface="Arial"/>
                          <a:cs typeface="Arial"/>
                          <a:sym typeface="Arial"/>
                        </a:rPr>
                        <a:t>Premature menopause </a:t>
                      </a:r>
                      <a:endParaRPr sz="1400" u="none" strike="noStrike" cap="none"/>
                    </a:p>
                    <a:p>
                      <a:pPr marL="0" marR="0" lvl="0" indent="0" algn="l" rtl="0">
                        <a:lnSpc>
                          <a:spcPct val="100000"/>
                        </a:lnSpc>
                        <a:spcBef>
                          <a:spcPts val="260"/>
                        </a:spcBef>
                        <a:spcAft>
                          <a:spcPts val="0"/>
                        </a:spcAft>
                        <a:buClr>
                          <a:schemeClr val="dk1"/>
                        </a:buClr>
                        <a:buSzPts val="1300"/>
                        <a:buFont typeface="Arial"/>
                        <a:buNone/>
                      </a:pPr>
                      <a:r>
                        <a:rPr lang="en-US" sz="1300" b="0" i="0" u="none" strike="noStrike" cap="none">
                          <a:solidFill>
                            <a:schemeClr val="dk1"/>
                          </a:solidFill>
                          <a:latin typeface="Arial"/>
                          <a:ea typeface="Arial"/>
                          <a:cs typeface="Arial"/>
                          <a:sym typeface="Arial"/>
                        </a:rPr>
                        <a:t>Sexual dysfunction               Neuropathy (tingling in hands/feet)</a:t>
                      </a:r>
                      <a:br>
                        <a:rPr lang="en-US" sz="1300" b="0" i="0" u="none" strike="noStrike" cap="none">
                          <a:solidFill>
                            <a:schemeClr val="dk1"/>
                          </a:solidFill>
                          <a:latin typeface="Arial"/>
                          <a:ea typeface="Arial"/>
                          <a:cs typeface="Arial"/>
                          <a:sym typeface="Arial"/>
                        </a:rPr>
                      </a:br>
                      <a:r>
                        <a:rPr lang="en-US" sz="1300" b="0" i="0" u="none" strike="noStrike" cap="none">
                          <a:solidFill>
                            <a:schemeClr val="dk1"/>
                          </a:solidFill>
                          <a:latin typeface="Arial"/>
                          <a:ea typeface="Arial"/>
                          <a:cs typeface="Arial"/>
                          <a:sym typeface="Arial"/>
                        </a:rPr>
                        <a:t>“Chemo brain”</a:t>
                      </a:r>
                      <a:br>
                        <a:rPr lang="en-US" sz="1300" b="0" i="0" u="none" strike="noStrike" cap="none">
                          <a:solidFill>
                            <a:schemeClr val="dk1"/>
                          </a:solidFill>
                          <a:latin typeface="Arial"/>
                          <a:ea typeface="Arial"/>
                          <a:cs typeface="Arial"/>
                          <a:sym typeface="Arial"/>
                        </a:rPr>
                      </a:br>
                      <a:r>
                        <a:rPr lang="en-US" sz="1300" b="0" i="0" u="none" strike="noStrike" cap="none">
                          <a:solidFill>
                            <a:schemeClr val="dk1"/>
                          </a:solidFill>
                          <a:latin typeface="Arial"/>
                          <a:ea typeface="Arial"/>
                          <a:cs typeface="Arial"/>
                          <a:sym typeface="Arial"/>
                        </a:rPr>
                        <a:t>Kidney failure</a:t>
                      </a:r>
                      <a:endParaRPr sz="1400" u="none" strike="noStrike" cap="none"/>
                    </a:p>
                  </a:txBody>
                  <a:tcPr marL="86050" marR="86050" marT="43025" marB="430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300"/>
                        <a:buFont typeface="Arial"/>
                        <a:buNone/>
                      </a:pPr>
                      <a:r>
                        <a:rPr lang="en-US" sz="1300" b="0" i="0" u="none" strike="noStrike" cap="none">
                          <a:solidFill>
                            <a:schemeClr val="dk1"/>
                          </a:solidFill>
                          <a:latin typeface="Arial"/>
                          <a:ea typeface="Arial"/>
                          <a:cs typeface="Arial"/>
                          <a:sym typeface="Arial"/>
                        </a:rPr>
                        <a:t>Vision/cataracts</a:t>
                      </a:r>
                      <a:br>
                        <a:rPr lang="en-US" sz="1300" b="0" i="0" u="none" strike="noStrike" cap="none">
                          <a:solidFill>
                            <a:schemeClr val="dk1"/>
                          </a:solidFill>
                          <a:latin typeface="Arial"/>
                          <a:ea typeface="Arial"/>
                          <a:cs typeface="Arial"/>
                          <a:sym typeface="Arial"/>
                        </a:rPr>
                      </a:br>
                      <a:r>
                        <a:rPr lang="en-US" sz="1300" b="0" i="0" u="none" strike="noStrike" cap="none">
                          <a:solidFill>
                            <a:schemeClr val="dk1"/>
                          </a:solidFill>
                          <a:latin typeface="Arial"/>
                          <a:ea typeface="Arial"/>
                          <a:cs typeface="Arial"/>
                          <a:sym typeface="Arial"/>
                        </a:rPr>
                        <a:t>Infertility</a:t>
                      </a:r>
                      <a:br>
                        <a:rPr lang="en-US" sz="1300" b="0" i="0" u="none" strike="noStrike" cap="none">
                          <a:solidFill>
                            <a:schemeClr val="dk1"/>
                          </a:solidFill>
                          <a:latin typeface="Arial"/>
                          <a:ea typeface="Arial"/>
                          <a:cs typeface="Arial"/>
                          <a:sym typeface="Arial"/>
                        </a:rPr>
                      </a:br>
                      <a:r>
                        <a:rPr lang="en-US" sz="1300" b="0" i="0" u="none" strike="noStrike" cap="none">
                          <a:solidFill>
                            <a:schemeClr val="dk1"/>
                          </a:solidFill>
                          <a:latin typeface="Arial"/>
                          <a:ea typeface="Arial"/>
                          <a:cs typeface="Arial"/>
                          <a:sym typeface="Arial"/>
                        </a:rPr>
                        <a:t>Liver problems</a:t>
                      </a:r>
                      <a:br>
                        <a:rPr lang="en-US" sz="1300" b="0" i="0" u="none" strike="noStrike" cap="none">
                          <a:solidFill>
                            <a:schemeClr val="dk1"/>
                          </a:solidFill>
                          <a:latin typeface="Arial"/>
                          <a:ea typeface="Arial"/>
                          <a:cs typeface="Arial"/>
                          <a:sym typeface="Arial"/>
                        </a:rPr>
                      </a:br>
                      <a:r>
                        <a:rPr lang="en-US" sz="1300" b="0" i="0" u="none" strike="noStrike" cap="none">
                          <a:solidFill>
                            <a:schemeClr val="dk1"/>
                          </a:solidFill>
                          <a:latin typeface="Arial"/>
                          <a:ea typeface="Arial"/>
                          <a:cs typeface="Arial"/>
                          <a:sym typeface="Arial"/>
                        </a:rPr>
                        <a:t>Lung disease</a:t>
                      </a:r>
                      <a:br>
                        <a:rPr lang="en-US" sz="1300" b="0" i="0" u="none" strike="noStrike" cap="none">
                          <a:solidFill>
                            <a:schemeClr val="dk1"/>
                          </a:solidFill>
                          <a:latin typeface="Arial"/>
                          <a:ea typeface="Arial"/>
                          <a:cs typeface="Arial"/>
                          <a:sym typeface="Arial"/>
                        </a:rPr>
                      </a:br>
                      <a:r>
                        <a:rPr lang="en-US" sz="1300" b="0" i="0" u="none" strike="noStrike" cap="none">
                          <a:solidFill>
                            <a:schemeClr val="dk1"/>
                          </a:solidFill>
                          <a:latin typeface="Arial"/>
                          <a:ea typeface="Arial"/>
                          <a:cs typeface="Arial"/>
                          <a:sym typeface="Arial"/>
                        </a:rPr>
                        <a:t>Osteoporosis (bone weakness)</a:t>
                      </a:r>
                      <a:br>
                        <a:rPr lang="en-US" sz="1300" b="0" i="0" u="none" strike="noStrike" cap="none">
                          <a:solidFill>
                            <a:schemeClr val="dk1"/>
                          </a:solidFill>
                          <a:latin typeface="Arial"/>
                          <a:ea typeface="Arial"/>
                          <a:cs typeface="Arial"/>
                          <a:sym typeface="Arial"/>
                        </a:rPr>
                      </a:br>
                      <a:r>
                        <a:rPr lang="en-US" sz="1300" b="0" i="0" u="none" strike="noStrike" cap="none">
                          <a:solidFill>
                            <a:schemeClr val="dk1"/>
                          </a:solidFill>
                          <a:latin typeface="Arial"/>
                          <a:ea typeface="Arial"/>
                          <a:cs typeface="Arial"/>
                          <a:sym typeface="Arial"/>
                        </a:rPr>
                        <a:t>Reduced lung capacity</a:t>
                      </a:r>
                      <a:br>
                        <a:rPr lang="en-US" sz="1300" b="0" i="0" u="none" strike="noStrike" cap="none">
                          <a:solidFill>
                            <a:schemeClr val="dk1"/>
                          </a:solidFill>
                          <a:latin typeface="Arial"/>
                          <a:ea typeface="Arial"/>
                          <a:cs typeface="Arial"/>
                          <a:sym typeface="Arial"/>
                        </a:rPr>
                      </a:br>
                      <a:r>
                        <a:rPr lang="en-US" sz="1300" b="0" i="0" u="none" strike="noStrike" cap="none">
                          <a:solidFill>
                            <a:schemeClr val="dk1"/>
                          </a:solidFill>
                          <a:latin typeface="Arial"/>
                          <a:ea typeface="Arial"/>
                          <a:cs typeface="Arial"/>
                          <a:sym typeface="Arial"/>
                        </a:rPr>
                        <a:t>Second primary cancers </a:t>
                      </a:r>
                      <a:endParaRPr sz="1400" u="none" strike="noStrike" cap="none"/>
                    </a:p>
                  </a:txBody>
                  <a:tcPr marL="86050" marR="86050" marT="43025" marB="430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1645650">
                <a:tc>
                  <a:txBody>
                    <a:bodyPr/>
                    <a:lstStyle/>
                    <a:p>
                      <a:pPr marL="0" marR="0" lvl="0" indent="0" algn="l" rtl="0">
                        <a:lnSpc>
                          <a:spcPct val="100000"/>
                        </a:lnSpc>
                        <a:spcBef>
                          <a:spcPts val="0"/>
                        </a:spcBef>
                        <a:spcAft>
                          <a:spcPts val="0"/>
                        </a:spcAft>
                        <a:buClr>
                          <a:schemeClr val="dk1"/>
                        </a:buClr>
                        <a:buSzPts val="1300"/>
                        <a:buFont typeface="Arial"/>
                        <a:buNone/>
                      </a:pPr>
                      <a:r>
                        <a:rPr lang="en-US" sz="1300" b="1" i="0" u="none" strike="noStrike" cap="none">
                          <a:solidFill>
                            <a:schemeClr val="dk1"/>
                          </a:solidFill>
                          <a:latin typeface="Arial"/>
                          <a:ea typeface="Arial"/>
                          <a:cs typeface="Arial"/>
                          <a:sym typeface="Arial"/>
                        </a:rPr>
                        <a:t>Radiation therapy </a:t>
                      </a:r>
                      <a:endParaRPr sz="1400" u="none" strike="noStrike" cap="none"/>
                    </a:p>
                  </a:txBody>
                  <a:tcPr marL="86050" marR="86050" marT="43025" marB="430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5F28E"/>
                    </a:solidFill>
                  </a:tcPr>
                </a:tc>
                <a:tc>
                  <a:txBody>
                    <a:bodyPr/>
                    <a:lstStyle/>
                    <a:p>
                      <a:pPr marL="0" marR="0" lvl="0" indent="0" algn="l" rtl="0">
                        <a:lnSpc>
                          <a:spcPct val="100000"/>
                        </a:lnSpc>
                        <a:spcBef>
                          <a:spcPts val="0"/>
                        </a:spcBef>
                        <a:spcAft>
                          <a:spcPts val="0"/>
                        </a:spcAft>
                        <a:buClr>
                          <a:schemeClr val="dk1"/>
                        </a:buClr>
                        <a:buSzPts val="1300"/>
                        <a:buFont typeface="Arial"/>
                        <a:buNone/>
                      </a:pPr>
                      <a:r>
                        <a:rPr lang="en-US" sz="1300" b="0" i="0" u="none" strike="noStrike" cap="none">
                          <a:solidFill>
                            <a:schemeClr val="dk1"/>
                          </a:solidFill>
                          <a:latin typeface="Arial"/>
                          <a:ea typeface="Arial"/>
                          <a:cs typeface="Arial"/>
                          <a:sym typeface="Arial"/>
                        </a:rPr>
                        <a:t>Fatigue</a:t>
                      </a:r>
                      <a:br>
                        <a:rPr lang="en-US" sz="1300" b="0" i="0" u="none" strike="noStrike" cap="none">
                          <a:solidFill>
                            <a:schemeClr val="dk1"/>
                          </a:solidFill>
                          <a:latin typeface="Arial"/>
                          <a:ea typeface="Arial"/>
                          <a:cs typeface="Arial"/>
                          <a:sym typeface="Arial"/>
                        </a:rPr>
                      </a:br>
                      <a:r>
                        <a:rPr lang="en-US" sz="1300" b="0" i="0" u="none" strike="noStrike" cap="none">
                          <a:solidFill>
                            <a:schemeClr val="dk1"/>
                          </a:solidFill>
                          <a:latin typeface="Arial"/>
                          <a:ea typeface="Arial"/>
                          <a:cs typeface="Arial"/>
                          <a:sym typeface="Arial"/>
                        </a:rPr>
                        <a:t>Skin sensitivity </a:t>
                      </a:r>
                      <a:endParaRPr sz="1400" u="none" strike="noStrike" cap="none"/>
                    </a:p>
                    <a:p>
                      <a:pPr marL="0" marR="0" lvl="0" indent="0" algn="l" rtl="0">
                        <a:lnSpc>
                          <a:spcPct val="100000"/>
                        </a:lnSpc>
                        <a:spcBef>
                          <a:spcPts val="260"/>
                        </a:spcBef>
                        <a:spcAft>
                          <a:spcPts val="0"/>
                        </a:spcAft>
                        <a:buClr>
                          <a:schemeClr val="dk1"/>
                        </a:buClr>
                        <a:buSzPts val="1300"/>
                        <a:buFont typeface="Arial"/>
                        <a:buNone/>
                      </a:pPr>
                      <a:r>
                        <a:rPr lang="en-US" sz="1300" b="0" i="0" u="none" strike="noStrike" cap="none">
                          <a:solidFill>
                            <a:schemeClr val="dk1"/>
                          </a:solidFill>
                          <a:latin typeface="Arial"/>
                          <a:ea typeface="Arial"/>
                          <a:cs typeface="Arial"/>
                          <a:sym typeface="Arial"/>
                        </a:rPr>
                        <a:t>Lymphedema </a:t>
                      </a:r>
                      <a:br>
                        <a:rPr lang="en-US" sz="1300" b="0" i="0" u="none" strike="noStrike" cap="none">
                          <a:solidFill>
                            <a:schemeClr val="dk1"/>
                          </a:solidFill>
                          <a:latin typeface="Arial"/>
                          <a:ea typeface="Arial"/>
                          <a:cs typeface="Arial"/>
                          <a:sym typeface="Arial"/>
                        </a:rPr>
                      </a:br>
                      <a:r>
                        <a:rPr lang="en-US" sz="1300">
                          <a:solidFill>
                            <a:schemeClr val="dk1"/>
                          </a:solidFill>
                        </a:rPr>
                        <a:t>Sexual dysfunction </a:t>
                      </a:r>
                      <a:endParaRPr sz="1400" u="none" strike="noStrike" cap="none"/>
                    </a:p>
                  </a:txBody>
                  <a:tcPr marL="86050" marR="86050" marT="43025" marB="430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300"/>
                        <a:buFont typeface="Arial"/>
                        <a:buNone/>
                      </a:pPr>
                      <a:r>
                        <a:rPr lang="en-US" sz="1300" b="0" i="0" u="none" strike="noStrike" cap="none">
                          <a:solidFill>
                            <a:schemeClr val="dk1"/>
                          </a:solidFill>
                          <a:latin typeface="Arial"/>
                          <a:ea typeface="Arial"/>
                          <a:cs typeface="Arial"/>
                          <a:sym typeface="Arial"/>
                        </a:rPr>
                        <a:t>Cataracts</a:t>
                      </a:r>
                      <a:br>
                        <a:rPr lang="en-US" sz="1300" b="0" i="0" u="none" strike="noStrike" cap="none">
                          <a:solidFill>
                            <a:schemeClr val="dk1"/>
                          </a:solidFill>
                          <a:latin typeface="Arial"/>
                          <a:ea typeface="Arial"/>
                          <a:cs typeface="Arial"/>
                          <a:sym typeface="Arial"/>
                        </a:rPr>
                      </a:br>
                      <a:r>
                        <a:rPr lang="en-US" sz="1300" b="0" i="0" u="none" strike="noStrike" cap="none">
                          <a:solidFill>
                            <a:schemeClr val="dk1"/>
                          </a:solidFill>
                          <a:latin typeface="Arial"/>
                          <a:ea typeface="Arial"/>
                          <a:cs typeface="Arial"/>
                          <a:sym typeface="Arial"/>
                        </a:rPr>
                        <a:t>Cavities and tooth decay</a:t>
                      </a:r>
                      <a:br>
                        <a:rPr lang="en-US" sz="1300" b="0" i="0" u="none" strike="noStrike" cap="none">
                          <a:solidFill>
                            <a:schemeClr val="dk1"/>
                          </a:solidFill>
                          <a:latin typeface="Arial"/>
                          <a:ea typeface="Arial"/>
                          <a:cs typeface="Arial"/>
                          <a:sym typeface="Arial"/>
                        </a:rPr>
                      </a:br>
                      <a:r>
                        <a:rPr lang="en-US" sz="1300" b="0" i="0" u="none" strike="noStrike" cap="none">
                          <a:solidFill>
                            <a:schemeClr val="dk1"/>
                          </a:solidFill>
                          <a:latin typeface="Arial"/>
                          <a:ea typeface="Arial"/>
                          <a:cs typeface="Arial"/>
                          <a:sym typeface="Arial"/>
                        </a:rPr>
                        <a:t>Cardiovascular disease</a:t>
                      </a:r>
                      <a:br>
                        <a:rPr lang="en-US" sz="1300" b="0" i="0" u="none" strike="noStrike" cap="none">
                          <a:solidFill>
                            <a:schemeClr val="dk1"/>
                          </a:solidFill>
                          <a:latin typeface="Arial"/>
                          <a:ea typeface="Arial"/>
                          <a:cs typeface="Arial"/>
                          <a:sym typeface="Arial"/>
                        </a:rPr>
                      </a:br>
                      <a:r>
                        <a:rPr lang="en-US" sz="1300" b="0" i="0" u="none" strike="noStrike" cap="none">
                          <a:solidFill>
                            <a:schemeClr val="dk1"/>
                          </a:solidFill>
                          <a:latin typeface="Arial"/>
                          <a:ea typeface="Arial"/>
                          <a:cs typeface="Arial"/>
                          <a:sym typeface="Arial"/>
                        </a:rPr>
                        <a:t>Hypothyroidism</a:t>
                      </a:r>
                      <a:br>
                        <a:rPr lang="en-US" sz="1300" b="0" i="0" u="none" strike="noStrike" cap="none">
                          <a:solidFill>
                            <a:schemeClr val="dk1"/>
                          </a:solidFill>
                          <a:latin typeface="Arial"/>
                          <a:ea typeface="Arial"/>
                          <a:cs typeface="Arial"/>
                          <a:sym typeface="Arial"/>
                        </a:rPr>
                      </a:br>
                      <a:r>
                        <a:rPr lang="en-US" sz="1300" b="0" i="0" u="none" strike="noStrike" cap="none">
                          <a:solidFill>
                            <a:schemeClr val="dk1"/>
                          </a:solidFill>
                          <a:latin typeface="Arial"/>
                          <a:ea typeface="Arial"/>
                          <a:cs typeface="Arial"/>
                          <a:sym typeface="Arial"/>
                        </a:rPr>
                        <a:t>Infertility</a:t>
                      </a:r>
                      <a:br>
                        <a:rPr lang="en-US" sz="1300" b="0" i="0" u="none" strike="noStrike" cap="none">
                          <a:solidFill>
                            <a:schemeClr val="dk1"/>
                          </a:solidFill>
                          <a:latin typeface="Arial"/>
                          <a:ea typeface="Arial"/>
                          <a:cs typeface="Arial"/>
                          <a:sym typeface="Arial"/>
                        </a:rPr>
                      </a:br>
                      <a:r>
                        <a:rPr lang="en-US" sz="1300" b="0" i="0" u="none" strike="noStrike" cap="none">
                          <a:solidFill>
                            <a:schemeClr val="dk1"/>
                          </a:solidFill>
                          <a:latin typeface="Arial"/>
                          <a:ea typeface="Arial"/>
                          <a:cs typeface="Arial"/>
                          <a:sym typeface="Arial"/>
                        </a:rPr>
                        <a:t>Lung disease</a:t>
                      </a:r>
                      <a:br>
                        <a:rPr lang="en-US" sz="1300" b="0" i="0" u="none" strike="noStrike" cap="none">
                          <a:solidFill>
                            <a:schemeClr val="dk1"/>
                          </a:solidFill>
                          <a:latin typeface="Arial"/>
                          <a:ea typeface="Arial"/>
                          <a:cs typeface="Arial"/>
                          <a:sym typeface="Arial"/>
                        </a:rPr>
                      </a:br>
                      <a:r>
                        <a:rPr lang="en-US" sz="1300" b="0" i="0" u="none" strike="noStrike" cap="none">
                          <a:solidFill>
                            <a:schemeClr val="dk1"/>
                          </a:solidFill>
                          <a:latin typeface="Arial"/>
                          <a:ea typeface="Arial"/>
                          <a:cs typeface="Arial"/>
                          <a:sym typeface="Arial"/>
                        </a:rPr>
                        <a:t>Intestinal problems</a:t>
                      </a:r>
                      <a:br>
                        <a:rPr lang="en-US" sz="1300" b="0" i="0" u="none" strike="noStrike" cap="none">
                          <a:solidFill>
                            <a:schemeClr val="dk1"/>
                          </a:solidFill>
                          <a:latin typeface="Arial"/>
                          <a:ea typeface="Arial"/>
                          <a:cs typeface="Arial"/>
                          <a:sym typeface="Arial"/>
                        </a:rPr>
                      </a:br>
                      <a:r>
                        <a:rPr lang="en-US" sz="1300" b="0" i="0" u="none" strike="noStrike" cap="none">
                          <a:solidFill>
                            <a:schemeClr val="dk1"/>
                          </a:solidFill>
                          <a:latin typeface="Arial"/>
                          <a:ea typeface="Arial"/>
                          <a:cs typeface="Arial"/>
                          <a:sym typeface="Arial"/>
                        </a:rPr>
                        <a:t>Second primary cancers </a:t>
                      </a:r>
                      <a:endParaRPr sz="1400" u="none" strike="noStrike" cap="none"/>
                    </a:p>
                  </a:txBody>
                  <a:tcPr marL="86050" marR="86050" marT="43025" marB="430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647875">
                <a:tc>
                  <a:txBody>
                    <a:bodyPr/>
                    <a:lstStyle/>
                    <a:p>
                      <a:pPr marL="0" marR="0" lvl="0" indent="0" algn="l" rtl="0">
                        <a:lnSpc>
                          <a:spcPct val="100000"/>
                        </a:lnSpc>
                        <a:spcBef>
                          <a:spcPts val="0"/>
                        </a:spcBef>
                        <a:spcAft>
                          <a:spcPts val="0"/>
                        </a:spcAft>
                        <a:buClr>
                          <a:schemeClr val="dk1"/>
                        </a:buClr>
                        <a:buSzPts val="1300"/>
                        <a:buFont typeface="Arial"/>
                        <a:buNone/>
                      </a:pPr>
                      <a:r>
                        <a:rPr lang="en-US" sz="1300" b="1" i="0" u="none" strike="noStrike" cap="none">
                          <a:solidFill>
                            <a:schemeClr val="dk1"/>
                          </a:solidFill>
                          <a:latin typeface="Arial"/>
                          <a:ea typeface="Arial"/>
                          <a:cs typeface="Arial"/>
                          <a:sym typeface="Arial"/>
                        </a:rPr>
                        <a:t>Surgery </a:t>
                      </a:r>
                      <a:endParaRPr sz="1400" u="none" strike="noStrike" cap="none"/>
                    </a:p>
                  </a:txBody>
                  <a:tcPr marL="86050" marR="86050" marT="43025" marB="430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D5F28E"/>
                    </a:solidFill>
                  </a:tcPr>
                </a:tc>
                <a:tc>
                  <a:txBody>
                    <a:bodyPr/>
                    <a:lstStyle/>
                    <a:p>
                      <a:pPr marL="0" marR="0" lvl="0" indent="0" algn="l" rtl="0">
                        <a:lnSpc>
                          <a:spcPct val="100000"/>
                        </a:lnSpc>
                        <a:spcBef>
                          <a:spcPts val="0"/>
                        </a:spcBef>
                        <a:spcAft>
                          <a:spcPts val="0"/>
                        </a:spcAft>
                        <a:buClr>
                          <a:schemeClr val="dk1"/>
                        </a:buClr>
                        <a:buSzPts val="1300"/>
                        <a:buFont typeface="Arial"/>
                        <a:buNone/>
                      </a:pPr>
                      <a:r>
                        <a:rPr lang="en-US" sz="1300" b="0" i="0" u="none" strike="noStrike" cap="none">
                          <a:solidFill>
                            <a:schemeClr val="dk1"/>
                          </a:solidFill>
                          <a:latin typeface="Arial"/>
                          <a:ea typeface="Arial"/>
                          <a:cs typeface="Arial"/>
                          <a:sym typeface="Arial"/>
                        </a:rPr>
                        <a:t>Sexual dysfunction Incontinence</a:t>
                      </a:r>
                      <a:br>
                        <a:rPr lang="en-US" sz="1300" b="0" i="0" u="none" strike="noStrike" cap="none">
                          <a:solidFill>
                            <a:schemeClr val="dk1"/>
                          </a:solidFill>
                          <a:latin typeface="Arial"/>
                          <a:ea typeface="Arial"/>
                          <a:cs typeface="Arial"/>
                          <a:sym typeface="Arial"/>
                        </a:rPr>
                      </a:br>
                      <a:r>
                        <a:rPr lang="en-US" sz="1300" b="0" i="0" u="none" strike="noStrike" cap="none">
                          <a:solidFill>
                            <a:schemeClr val="dk1"/>
                          </a:solidFill>
                          <a:latin typeface="Arial"/>
                          <a:ea typeface="Arial"/>
                          <a:cs typeface="Arial"/>
                          <a:sym typeface="Arial"/>
                        </a:rPr>
                        <a:t>Pain </a:t>
                      </a:r>
                      <a:endParaRPr sz="1400" u="none" strike="noStrike" cap="none"/>
                    </a:p>
                  </a:txBody>
                  <a:tcPr marL="86050" marR="86050" marT="43025" marB="430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300"/>
                        <a:buFont typeface="Arial"/>
                        <a:buNone/>
                      </a:pPr>
                      <a:r>
                        <a:rPr lang="en-US" sz="1300" b="0" i="0" u="none" strike="noStrike" cap="none">
                          <a:solidFill>
                            <a:schemeClr val="dk1"/>
                          </a:solidFill>
                          <a:latin typeface="Arial"/>
                          <a:ea typeface="Arial"/>
                          <a:cs typeface="Arial"/>
                          <a:sym typeface="Arial"/>
                        </a:rPr>
                        <a:t>Functional disability     </a:t>
                      </a:r>
                      <a:endParaRPr sz="1400" u="none" strike="noStrike" cap="none"/>
                    </a:p>
                    <a:p>
                      <a:pPr marL="0" marR="0" lvl="0" indent="0" algn="l" rtl="0">
                        <a:lnSpc>
                          <a:spcPct val="100000"/>
                        </a:lnSpc>
                        <a:spcBef>
                          <a:spcPts val="260"/>
                        </a:spcBef>
                        <a:spcAft>
                          <a:spcPts val="0"/>
                        </a:spcAft>
                        <a:buClr>
                          <a:schemeClr val="dk1"/>
                        </a:buClr>
                        <a:buSzPts val="1300"/>
                        <a:buFont typeface="Arial"/>
                        <a:buNone/>
                      </a:pPr>
                      <a:r>
                        <a:rPr lang="en-US" sz="1300" b="0" i="0" u="none" strike="noStrike" cap="none">
                          <a:solidFill>
                            <a:schemeClr val="dk1"/>
                          </a:solidFill>
                          <a:latin typeface="Arial"/>
                          <a:ea typeface="Arial"/>
                          <a:cs typeface="Arial"/>
                          <a:sym typeface="Arial"/>
                        </a:rPr>
                        <a:t>Infertility</a:t>
                      </a:r>
                      <a:endParaRPr sz="1400" u="none" strike="noStrike" cap="none"/>
                    </a:p>
                  </a:txBody>
                  <a:tcPr marL="86050" marR="86050" marT="43025" marB="430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920"/>
        <p:cNvGrpSpPr/>
        <p:nvPr/>
      </p:nvGrpSpPr>
      <p:grpSpPr>
        <a:xfrm>
          <a:off x="0" y="0"/>
          <a:ext cx="0" cy="0"/>
          <a:chOff x="0" y="0"/>
          <a:chExt cx="0" cy="0"/>
        </a:xfrm>
      </p:grpSpPr>
      <p:sp>
        <p:nvSpPr>
          <p:cNvPr id="921" name="Google Shape;921;g273bf6899fe_0_190"/>
          <p:cNvSpPr txBox="1">
            <a:spLocks noGrp="1"/>
          </p:cNvSpPr>
          <p:nvPr>
            <p:ph type="title"/>
          </p:nvPr>
        </p:nvSpPr>
        <p:spPr>
          <a:xfrm>
            <a:off x="457200" y="304800"/>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r>
              <a:rPr lang="en-US" sz="3600"/>
              <a:t>Psychosocial Effects </a:t>
            </a:r>
            <a:endParaRPr/>
          </a:p>
        </p:txBody>
      </p:sp>
      <p:pic>
        <p:nvPicPr>
          <p:cNvPr id="922" name="Google Shape;922;g273bf6899fe_0_190" descr="Psycho-oncology plays a crucial role in a patient’s cancer journey and cancer care. Watch Hiba Siddiqui (https://bit.ly/3rRdNgl), Senior Psycho-Oncologist, Psycho-oncology, Max Super Specialty Hospital, Saket, explain the importance of psycho-oncology in improving psychological &amp; social well-being of patients and their caregivers during cancer treatment. &#10;&#10;#Cancer #CancerCare #CancerTreatment #NidarrHamesha &#10;&#10;Visit this link to Book Doctor Appointment: https://www.maxhealthcare.in/book-an-appointment/&#10;&#10;For more information, visit https://www.maxhealthcare.in or call 8860444888.&#10;&#10;Follow Max Healthcare on social media to get latest updates:&#10;https://www.facebook.com/MaxHospitalsIndia/&#10;https://twitter.com/MaxHealthcare&#10;https://www.linkedin.com/company/max-healthcare" title="Understanding the Role of Psycho-oncology in Cancer Care | Hiba Siddiqui | Max Hospital, Saket">
            <a:hlinkClick r:id="rId3"/>
          </p:cNvPr>
          <p:cNvPicPr preferRelativeResize="0"/>
          <p:nvPr/>
        </p:nvPicPr>
        <p:blipFill>
          <a:blip r:embed="rId4">
            <a:alphaModFix/>
          </a:blip>
          <a:stretch>
            <a:fillRect/>
          </a:stretch>
        </p:blipFill>
        <p:spPr>
          <a:xfrm>
            <a:off x="1003225" y="1297688"/>
            <a:ext cx="7307075" cy="4110225"/>
          </a:xfrm>
          <a:prstGeom prst="rect">
            <a:avLst/>
          </a:prstGeom>
          <a:noFill/>
          <a:ln>
            <a:noFill/>
          </a:ln>
        </p:spPr>
      </p:pic>
      <p:sp>
        <p:nvSpPr>
          <p:cNvPr id="923" name="Google Shape;923;g273bf6899fe_0_190"/>
          <p:cNvSpPr txBox="1"/>
          <p:nvPr/>
        </p:nvSpPr>
        <p:spPr>
          <a:xfrm>
            <a:off x="8310300" y="4633650"/>
            <a:ext cx="897300" cy="708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000" b="0" i="1" u="none" strike="noStrike" cap="none">
                <a:solidFill>
                  <a:schemeClr val="lt2"/>
                </a:solidFill>
                <a:latin typeface="Arial"/>
                <a:ea typeface="Arial"/>
                <a:cs typeface="Arial"/>
                <a:sym typeface="Arial"/>
              </a:rPr>
              <a:t>Sources: </a:t>
            </a:r>
            <a:r>
              <a:rPr lang="en-US" sz="1000" i="1">
                <a:solidFill>
                  <a:schemeClr val="lt2"/>
                </a:solidFill>
              </a:rPr>
              <a:t>Max Healthcare, 2022</a:t>
            </a:r>
            <a:endParaRPr sz="12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2"/>
                                        </p:tgtEl>
                                        <p:attrNameLst>
                                          <p:attrName>style.visibility</p:attrName>
                                        </p:attrNameLst>
                                      </p:cBhvr>
                                      <p:to>
                                        <p:strVal val="visible"/>
                                      </p:to>
                                    </p:set>
                                    <p:animEffect transition="in" filter="fade">
                                      <p:cBhvr>
                                        <p:cTn id="7" dur="1000"/>
                                        <p:tgtEl>
                                          <p:spTgt spid="9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929"/>
        <p:cNvGrpSpPr/>
        <p:nvPr/>
      </p:nvGrpSpPr>
      <p:grpSpPr>
        <a:xfrm>
          <a:off x="0" y="0"/>
          <a:ext cx="0" cy="0"/>
          <a:chOff x="0" y="0"/>
          <a:chExt cx="0" cy="0"/>
        </a:xfrm>
      </p:grpSpPr>
      <p:sp>
        <p:nvSpPr>
          <p:cNvPr id="930" name="Google Shape;930;g273bf6899fe_0_202"/>
          <p:cNvSpPr txBox="1">
            <a:spLocks noGrp="1"/>
          </p:cNvSpPr>
          <p:nvPr>
            <p:ph type="title"/>
          </p:nvPr>
        </p:nvSpPr>
        <p:spPr>
          <a:xfrm>
            <a:off x="457200" y="0"/>
            <a:ext cx="8229600" cy="1143000"/>
          </a:xfrm>
          <a:prstGeom prst="rect">
            <a:avLst/>
          </a:prstGeom>
          <a:noFill/>
          <a:ln>
            <a:noFill/>
          </a:ln>
        </p:spPr>
        <p:txBody>
          <a:bodyPr spcFirstLastPara="1" wrap="square" lIns="0" tIns="0" rIns="0" bIns="0" anchor="t" anchorCtr="0">
            <a:normAutofit/>
          </a:bodyPr>
          <a:lstStyle/>
          <a:p>
            <a:pPr marL="0" lvl="0" indent="0" algn="l" rtl="0">
              <a:lnSpc>
                <a:spcPct val="100000"/>
              </a:lnSpc>
              <a:spcBef>
                <a:spcPts val="0"/>
              </a:spcBef>
              <a:spcAft>
                <a:spcPts val="0"/>
              </a:spcAft>
              <a:buSzPts val="1400"/>
              <a:buNone/>
            </a:pPr>
            <a:r>
              <a:rPr lang="en-US" sz="3600"/>
              <a:t>Cancer and Comorbidities</a:t>
            </a:r>
            <a:endParaRPr/>
          </a:p>
        </p:txBody>
      </p:sp>
      <p:sp>
        <p:nvSpPr>
          <p:cNvPr id="931" name="Google Shape;931;g273bf6899fe_0_202"/>
          <p:cNvSpPr/>
          <p:nvPr/>
        </p:nvSpPr>
        <p:spPr>
          <a:xfrm>
            <a:off x="2587525" y="5298700"/>
            <a:ext cx="6451200" cy="3855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2"/>
              </a:buClr>
              <a:buSzPts val="1200"/>
              <a:buFont typeface="Arial"/>
              <a:buNone/>
            </a:pPr>
            <a:r>
              <a:rPr lang="en-US" sz="1000" b="0" i="1" u="none" strike="noStrike" cap="none">
                <a:solidFill>
                  <a:schemeClr val="lt2"/>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2"/>
                  </a:ext>
                </a:extLst>
              </a:rPr>
              <a:t>Source: </a:t>
            </a:r>
            <a:r>
              <a:rPr lang="en-US" sz="1000" i="1">
                <a:solidFill>
                  <a:schemeClr val="lt2"/>
                </a:solidFill>
                <a:latin typeface="Roboto"/>
                <a:ea typeface="Roboto"/>
                <a:cs typeface="Roboto"/>
                <a:sym typeface="Roboto"/>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3"/>
                  </a:ext>
                </a:extLst>
              </a:rPr>
              <a:t>Panigrahi and Ambs (</a:t>
            </a:r>
            <a:r>
              <a:rPr lang="en-US" sz="1000" i="1">
                <a:solidFill>
                  <a:schemeClr val="lt2"/>
                </a:solidFill>
                <a:latin typeface="Roboto"/>
                <a:ea typeface="Roboto"/>
                <a:cs typeface="Roboto"/>
                <a:sym typeface="Roboto"/>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4"/>
                  </a:ext>
                </a:extLst>
              </a:rPr>
              <a:t>2021</a:t>
            </a:r>
            <a:r>
              <a:rPr lang="en-US" sz="1000" i="1">
                <a:solidFill>
                  <a:schemeClr val="lt2"/>
                </a:solidFill>
                <a:latin typeface="Roboto"/>
                <a:ea typeface="Roboto"/>
                <a:cs typeface="Roboto"/>
                <a:sym typeface="Roboto"/>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5"/>
                  </a:ext>
                </a:extLst>
              </a:rPr>
              <a:t>)</a:t>
            </a:r>
            <a:endParaRPr sz="1000" b="0" i="1" u="none" strike="noStrike" cap="none">
              <a:solidFill>
                <a:schemeClr val="lt2"/>
              </a:solidFill>
              <a:latin typeface="Arial"/>
              <a:ea typeface="Arial"/>
              <a:cs typeface="Arial"/>
              <a:sym typeface="Arial"/>
            </a:endParaRPr>
          </a:p>
        </p:txBody>
      </p:sp>
      <p:grpSp>
        <p:nvGrpSpPr>
          <p:cNvPr id="932" name="Google Shape;932;g273bf6899fe_0_202"/>
          <p:cNvGrpSpPr/>
          <p:nvPr/>
        </p:nvGrpSpPr>
        <p:grpSpPr>
          <a:xfrm>
            <a:off x="378900" y="538425"/>
            <a:ext cx="8659825" cy="4760275"/>
            <a:chOff x="378900" y="538425"/>
            <a:chExt cx="8659825" cy="4760275"/>
          </a:xfrm>
        </p:grpSpPr>
        <p:pic>
          <p:nvPicPr>
            <p:cNvPr id="933" name="Google Shape;933;g273bf6899fe_0_202"/>
            <p:cNvPicPr preferRelativeResize="0"/>
            <p:nvPr/>
          </p:nvPicPr>
          <p:blipFill rotWithShape="1">
            <a:blip r:embed="rId3">
              <a:alphaModFix/>
            </a:blip>
            <a:srcRect r="75004" b="18120"/>
            <a:stretch/>
          </p:blipFill>
          <p:spPr>
            <a:xfrm>
              <a:off x="378900" y="538425"/>
              <a:ext cx="2113026" cy="4539624"/>
            </a:xfrm>
            <a:prstGeom prst="rect">
              <a:avLst/>
            </a:prstGeom>
            <a:noFill/>
            <a:ln>
              <a:noFill/>
            </a:ln>
          </p:spPr>
        </p:pic>
        <p:pic>
          <p:nvPicPr>
            <p:cNvPr id="934" name="Google Shape;934;g273bf6899fe_0_202"/>
            <p:cNvPicPr preferRelativeResize="0"/>
            <p:nvPr/>
          </p:nvPicPr>
          <p:blipFill rotWithShape="1">
            <a:blip r:embed="rId3">
              <a:alphaModFix/>
            </a:blip>
            <a:srcRect l="26772" b="23890"/>
            <a:stretch/>
          </p:blipFill>
          <p:spPr>
            <a:xfrm>
              <a:off x="2500125" y="544800"/>
              <a:ext cx="6538600" cy="4539624"/>
            </a:xfrm>
            <a:prstGeom prst="rect">
              <a:avLst/>
            </a:prstGeom>
            <a:noFill/>
            <a:ln>
              <a:noFill/>
            </a:ln>
          </p:spPr>
        </p:pic>
        <p:sp>
          <p:nvSpPr>
            <p:cNvPr id="935" name="Google Shape;935;g273bf6899fe_0_202"/>
            <p:cNvSpPr/>
            <p:nvPr/>
          </p:nvSpPr>
          <p:spPr>
            <a:xfrm>
              <a:off x="1976350" y="4491700"/>
              <a:ext cx="6190500" cy="8070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36" name="Google Shape;936;g273bf6899fe_0_202"/>
            <p:cNvSpPr/>
            <p:nvPr/>
          </p:nvSpPr>
          <p:spPr>
            <a:xfrm>
              <a:off x="2051500" y="4047275"/>
              <a:ext cx="843600" cy="10791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7"/>
          <p:cNvSpPr txBox="1">
            <a:spLocks noGrp="1"/>
          </p:cNvSpPr>
          <p:nvPr>
            <p:ph type="title"/>
          </p:nvPr>
        </p:nvSpPr>
        <p:spPr>
          <a:xfrm>
            <a:off x="457200" y="304800"/>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556"/>
              <a:buNone/>
            </a:pPr>
            <a:r>
              <a:rPr lang="en-US">
                <a:solidFill>
                  <a:srgbClr val="3F3F3F"/>
                </a:solidFill>
              </a:rPr>
              <a:t>Normal Cells vs Cancer Cells</a:t>
            </a:r>
            <a:endParaRPr>
              <a:solidFill>
                <a:srgbClr val="3F3F3F"/>
              </a:solidFill>
            </a:endParaRPr>
          </a:p>
        </p:txBody>
      </p:sp>
      <p:sp>
        <p:nvSpPr>
          <p:cNvPr id="92" name="Google Shape;92;p7"/>
          <p:cNvSpPr/>
          <p:nvPr/>
        </p:nvSpPr>
        <p:spPr>
          <a:xfrm>
            <a:off x="5697350" y="5321775"/>
            <a:ext cx="3596100" cy="293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000" b="0" i="1" u="none" strike="noStrike" cap="none">
                <a:solidFill>
                  <a:srgbClr val="808080"/>
                </a:solidFill>
                <a:latin typeface="Arial"/>
                <a:ea typeface="Arial"/>
                <a:cs typeface="Arial"/>
                <a:sym typeface="Arial"/>
              </a:rPr>
              <a:t>Source: National Cancer Institute</a:t>
            </a:r>
            <a:r>
              <a:rPr lang="en-US" sz="1000" i="1">
                <a:solidFill>
                  <a:srgbClr val="808080"/>
                </a:solidFill>
              </a:rPr>
              <a:t> </a:t>
            </a:r>
            <a:r>
              <a:rPr lang="en-US" sz="1000" b="0" i="1" u="none" strike="noStrike" cap="none">
                <a:solidFill>
                  <a:srgbClr val="808080"/>
                </a:solidFill>
                <a:latin typeface="Arial"/>
                <a:ea typeface="Arial"/>
                <a:cs typeface="Arial"/>
                <a:sym typeface="Arial"/>
              </a:rPr>
              <a:t>What Is Cancer?, </a:t>
            </a:r>
            <a:r>
              <a:rPr lang="en-US" sz="1000" i="1">
                <a:solidFill>
                  <a:srgbClr val="808080"/>
                </a:solidFill>
              </a:rPr>
              <a:t>2021</a:t>
            </a:r>
            <a:endParaRPr sz="1200" b="0" i="0" u="none" strike="noStrike" cap="none">
              <a:solidFill>
                <a:srgbClr val="000000"/>
              </a:solidFill>
              <a:latin typeface="Arial"/>
              <a:ea typeface="Arial"/>
              <a:cs typeface="Arial"/>
              <a:sym typeface="Arial"/>
            </a:endParaRPr>
          </a:p>
        </p:txBody>
      </p:sp>
      <p:pic>
        <p:nvPicPr>
          <p:cNvPr id="93" name="Google Shape;93;p7"/>
          <p:cNvPicPr preferRelativeResize="0"/>
          <p:nvPr/>
        </p:nvPicPr>
        <p:blipFill rotWithShape="1">
          <a:blip r:embed="rId3">
            <a:alphaModFix/>
          </a:blip>
          <a:srcRect t="23076"/>
          <a:stretch/>
        </p:blipFill>
        <p:spPr>
          <a:xfrm>
            <a:off x="575725" y="1213575"/>
            <a:ext cx="3081875" cy="1777975"/>
          </a:xfrm>
          <a:prstGeom prst="rect">
            <a:avLst/>
          </a:prstGeom>
          <a:noFill/>
          <a:ln>
            <a:noFill/>
          </a:ln>
        </p:spPr>
      </p:pic>
      <p:pic>
        <p:nvPicPr>
          <p:cNvPr id="94" name="Google Shape;94;p7"/>
          <p:cNvPicPr preferRelativeResize="0"/>
          <p:nvPr/>
        </p:nvPicPr>
        <p:blipFill>
          <a:blip r:embed="rId4">
            <a:alphaModFix/>
          </a:blip>
          <a:stretch>
            <a:fillRect/>
          </a:stretch>
        </p:blipFill>
        <p:spPr>
          <a:xfrm>
            <a:off x="3105175" y="2530125"/>
            <a:ext cx="5715000" cy="2619375"/>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941"/>
        <p:cNvGrpSpPr/>
        <p:nvPr/>
      </p:nvGrpSpPr>
      <p:grpSpPr>
        <a:xfrm>
          <a:off x="0" y="0"/>
          <a:ext cx="0" cy="0"/>
          <a:chOff x="0" y="0"/>
          <a:chExt cx="0" cy="0"/>
        </a:xfrm>
      </p:grpSpPr>
      <p:sp>
        <p:nvSpPr>
          <p:cNvPr id="942" name="Google Shape;942;g273bf6899fe_0_238"/>
          <p:cNvSpPr txBox="1">
            <a:spLocks noGrp="1"/>
          </p:cNvSpPr>
          <p:nvPr>
            <p:ph type="title"/>
          </p:nvPr>
        </p:nvSpPr>
        <p:spPr>
          <a:xfrm>
            <a:off x="457200" y="304800"/>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556"/>
              <a:buNone/>
            </a:pPr>
            <a:r>
              <a:rPr lang="en-US"/>
              <a:t>Holistic Survivorship Care</a:t>
            </a:r>
            <a:endParaRPr/>
          </a:p>
        </p:txBody>
      </p:sp>
      <p:grpSp>
        <p:nvGrpSpPr>
          <p:cNvPr id="943" name="Google Shape;943;g273bf6899fe_0_238"/>
          <p:cNvGrpSpPr/>
          <p:nvPr/>
        </p:nvGrpSpPr>
        <p:grpSpPr>
          <a:xfrm>
            <a:off x="1612645" y="1526834"/>
            <a:ext cx="5918776" cy="3664003"/>
            <a:chOff x="888745" y="2159"/>
            <a:chExt cx="5918776" cy="3664003"/>
          </a:xfrm>
        </p:grpSpPr>
        <p:sp>
          <p:nvSpPr>
            <p:cNvPr id="944" name="Google Shape;944;g273bf6899fe_0_238"/>
            <p:cNvSpPr/>
            <p:nvPr/>
          </p:nvSpPr>
          <p:spPr>
            <a:xfrm>
              <a:off x="888745" y="2159"/>
              <a:ext cx="2818500" cy="1691100"/>
            </a:xfrm>
            <a:prstGeom prst="rect">
              <a:avLst/>
            </a:prstGeom>
            <a:solidFill>
              <a:srgbClr val="33669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5" name="Google Shape;945;g273bf6899fe_0_238"/>
            <p:cNvSpPr txBox="1"/>
            <p:nvPr/>
          </p:nvSpPr>
          <p:spPr>
            <a:xfrm>
              <a:off x="888745" y="2159"/>
              <a:ext cx="2818500" cy="1691100"/>
            </a:xfrm>
            <a:prstGeom prst="rect">
              <a:avLst/>
            </a:prstGeom>
            <a:noFill/>
            <a:ln>
              <a:noFill/>
            </a:ln>
          </p:spPr>
          <p:txBody>
            <a:bodyPr spcFirstLastPara="1" wrap="square" lIns="87625" tIns="87625" rIns="87625" bIns="87625" anchor="ctr" anchorCtr="0">
              <a:noAutofit/>
            </a:bodyPr>
            <a:lstStyle/>
            <a:p>
              <a:pPr marL="0" marR="0" lvl="0" indent="0" algn="ctr" rtl="0">
                <a:lnSpc>
                  <a:spcPct val="90000"/>
                </a:lnSpc>
                <a:spcBef>
                  <a:spcPts val="0"/>
                </a:spcBef>
                <a:spcAft>
                  <a:spcPts val="0"/>
                </a:spcAft>
                <a:buClr>
                  <a:schemeClr val="lt1"/>
                </a:buClr>
                <a:buSzPts val="2300"/>
                <a:buFont typeface="Arial"/>
                <a:buNone/>
              </a:pPr>
              <a:r>
                <a:rPr lang="en-US" sz="2300" b="0" i="0" u="none" strike="noStrike" cap="none">
                  <a:solidFill>
                    <a:schemeClr val="lt1"/>
                  </a:solidFill>
                  <a:latin typeface="Arial"/>
                  <a:ea typeface="Arial"/>
                  <a:cs typeface="Arial"/>
                  <a:sym typeface="Arial"/>
                </a:rPr>
                <a:t>Prevention and detection of new cancers and recurrent cancer</a:t>
              </a:r>
              <a:endParaRPr sz="1400" b="0" i="0" u="none" strike="noStrike" cap="none">
                <a:solidFill>
                  <a:srgbClr val="000000"/>
                </a:solidFill>
                <a:latin typeface="Arial"/>
                <a:ea typeface="Arial"/>
                <a:cs typeface="Arial"/>
                <a:sym typeface="Arial"/>
              </a:endParaRPr>
            </a:p>
          </p:txBody>
        </p:sp>
        <p:sp>
          <p:nvSpPr>
            <p:cNvPr id="946" name="Google Shape;946;g273bf6899fe_0_238"/>
            <p:cNvSpPr/>
            <p:nvPr/>
          </p:nvSpPr>
          <p:spPr>
            <a:xfrm>
              <a:off x="3989021" y="2159"/>
              <a:ext cx="2818500" cy="1691100"/>
            </a:xfrm>
            <a:prstGeom prst="rect">
              <a:avLst/>
            </a:prstGeom>
            <a:solidFill>
              <a:srgbClr val="33669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7" name="Google Shape;947;g273bf6899fe_0_238"/>
            <p:cNvSpPr txBox="1"/>
            <p:nvPr/>
          </p:nvSpPr>
          <p:spPr>
            <a:xfrm>
              <a:off x="3989021" y="2159"/>
              <a:ext cx="2818500" cy="1691100"/>
            </a:xfrm>
            <a:prstGeom prst="rect">
              <a:avLst/>
            </a:prstGeom>
            <a:noFill/>
            <a:ln>
              <a:noFill/>
            </a:ln>
          </p:spPr>
          <p:txBody>
            <a:bodyPr spcFirstLastPara="1" wrap="square" lIns="87625" tIns="87625" rIns="87625" bIns="87625" anchor="ctr" anchorCtr="0">
              <a:noAutofit/>
            </a:bodyPr>
            <a:lstStyle/>
            <a:p>
              <a:pPr marL="0" marR="0" lvl="0" indent="0" algn="ctr" rtl="0">
                <a:lnSpc>
                  <a:spcPct val="90000"/>
                </a:lnSpc>
                <a:spcBef>
                  <a:spcPts val="0"/>
                </a:spcBef>
                <a:spcAft>
                  <a:spcPts val="0"/>
                </a:spcAft>
                <a:buClr>
                  <a:schemeClr val="lt1"/>
                </a:buClr>
                <a:buSzPts val="2300"/>
                <a:buFont typeface="Arial"/>
                <a:buNone/>
              </a:pPr>
              <a:r>
                <a:rPr lang="en-US" sz="2300" b="0" i="0" u="none" strike="noStrike" cap="none">
                  <a:solidFill>
                    <a:schemeClr val="lt1"/>
                  </a:solidFill>
                  <a:latin typeface="Arial"/>
                  <a:ea typeface="Arial"/>
                  <a:cs typeface="Arial"/>
                  <a:sym typeface="Arial"/>
                </a:rPr>
                <a:t>Surveillance for recurrence or new primary cancers</a:t>
              </a:r>
              <a:endParaRPr sz="1400" b="0" i="0" u="none" strike="noStrike" cap="none">
                <a:solidFill>
                  <a:srgbClr val="000000"/>
                </a:solidFill>
                <a:latin typeface="Arial"/>
                <a:ea typeface="Arial"/>
                <a:cs typeface="Arial"/>
                <a:sym typeface="Arial"/>
              </a:endParaRPr>
            </a:p>
          </p:txBody>
        </p:sp>
        <p:sp>
          <p:nvSpPr>
            <p:cNvPr id="948" name="Google Shape;948;g273bf6899fe_0_238"/>
            <p:cNvSpPr/>
            <p:nvPr/>
          </p:nvSpPr>
          <p:spPr>
            <a:xfrm>
              <a:off x="888745" y="1975062"/>
              <a:ext cx="2818500" cy="1691100"/>
            </a:xfrm>
            <a:prstGeom prst="rect">
              <a:avLst/>
            </a:prstGeom>
            <a:solidFill>
              <a:srgbClr val="33669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9" name="Google Shape;949;g273bf6899fe_0_238"/>
            <p:cNvSpPr txBox="1"/>
            <p:nvPr/>
          </p:nvSpPr>
          <p:spPr>
            <a:xfrm>
              <a:off x="888745" y="1975062"/>
              <a:ext cx="2818500" cy="1691100"/>
            </a:xfrm>
            <a:prstGeom prst="rect">
              <a:avLst/>
            </a:prstGeom>
            <a:noFill/>
            <a:ln>
              <a:noFill/>
            </a:ln>
          </p:spPr>
          <p:txBody>
            <a:bodyPr spcFirstLastPara="1" wrap="square" lIns="87625" tIns="87625" rIns="87625" bIns="87625" anchor="ctr" anchorCtr="0">
              <a:noAutofit/>
            </a:bodyPr>
            <a:lstStyle/>
            <a:p>
              <a:pPr marL="0" marR="0" lvl="0" indent="0" algn="ctr" rtl="0">
                <a:lnSpc>
                  <a:spcPct val="90000"/>
                </a:lnSpc>
                <a:spcBef>
                  <a:spcPts val="0"/>
                </a:spcBef>
                <a:spcAft>
                  <a:spcPts val="0"/>
                </a:spcAft>
                <a:buClr>
                  <a:schemeClr val="lt1"/>
                </a:buClr>
                <a:buSzPts val="2300"/>
                <a:buFont typeface="Arial"/>
                <a:buNone/>
              </a:pPr>
              <a:r>
                <a:rPr lang="en-US" sz="2300" b="0" i="0" u="none" strike="noStrike" cap="none">
                  <a:solidFill>
                    <a:schemeClr val="lt1"/>
                  </a:solidFill>
                  <a:latin typeface="Arial"/>
                  <a:ea typeface="Arial"/>
                  <a:cs typeface="Arial"/>
                  <a:sym typeface="Arial"/>
                </a:rPr>
                <a:t>Interventions for long-term and late effects</a:t>
              </a:r>
              <a:endParaRPr sz="1400" b="0" i="0" u="none" strike="noStrike" cap="none">
                <a:solidFill>
                  <a:srgbClr val="000000"/>
                </a:solidFill>
                <a:latin typeface="Arial"/>
                <a:ea typeface="Arial"/>
                <a:cs typeface="Arial"/>
                <a:sym typeface="Arial"/>
              </a:endParaRPr>
            </a:p>
          </p:txBody>
        </p:sp>
        <p:sp>
          <p:nvSpPr>
            <p:cNvPr id="950" name="Google Shape;950;g273bf6899fe_0_238"/>
            <p:cNvSpPr/>
            <p:nvPr/>
          </p:nvSpPr>
          <p:spPr>
            <a:xfrm>
              <a:off x="3989021" y="1975062"/>
              <a:ext cx="2818500" cy="1691100"/>
            </a:xfrm>
            <a:prstGeom prst="rect">
              <a:avLst/>
            </a:prstGeom>
            <a:solidFill>
              <a:srgbClr val="33669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1" name="Google Shape;951;g273bf6899fe_0_238"/>
            <p:cNvSpPr txBox="1"/>
            <p:nvPr/>
          </p:nvSpPr>
          <p:spPr>
            <a:xfrm>
              <a:off x="3989021" y="1975062"/>
              <a:ext cx="2818500" cy="1691100"/>
            </a:xfrm>
            <a:prstGeom prst="rect">
              <a:avLst/>
            </a:prstGeom>
            <a:noFill/>
            <a:ln>
              <a:noFill/>
            </a:ln>
          </p:spPr>
          <p:txBody>
            <a:bodyPr spcFirstLastPara="1" wrap="square" lIns="87625" tIns="87625" rIns="87625" bIns="87625" anchor="ctr" anchorCtr="0">
              <a:noAutofit/>
            </a:bodyPr>
            <a:lstStyle/>
            <a:p>
              <a:pPr marL="0" marR="0" lvl="0" indent="0" algn="ctr" rtl="0">
                <a:lnSpc>
                  <a:spcPct val="90000"/>
                </a:lnSpc>
                <a:spcBef>
                  <a:spcPts val="0"/>
                </a:spcBef>
                <a:spcAft>
                  <a:spcPts val="0"/>
                </a:spcAft>
                <a:buClr>
                  <a:schemeClr val="lt1"/>
                </a:buClr>
                <a:buSzPts val="2300"/>
                <a:buFont typeface="Arial"/>
                <a:buNone/>
              </a:pPr>
              <a:r>
                <a:rPr lang="en-US" sz="2300" b="0" i="0" u="none" strike="noStrike" cap="none">
                  <a:solidFill>
                    <a:schemeClr val="lt1"/>
                  </a:solidFill>
                  <a:latin typeface="Arial"/>
                  <a:ea typeface="Arial"/>
                  <a:cs typeface="Arial"/>
                  <a:sym typeface="Arial"/>
                </a:rPr>
                <a:t>Coordination between specialists and primary care providers</a:t>
              </a:r>
              <a:endParaRPr sz="1400" b="0" i="0" u="none" strike="noStrike" cap="none">
                <a:solidFill>
                  <a:srgbClr val="000000"/>
                </a:solidFill>
                <a:latin typeface="Arial"/>
                <a:ea typeface="Arial"/>
                <a:cs typeface="Arial"/>
                <a:sym typeface="Arial"/>
              </a:endParaRPr>
            </a:p>
          </p:txBody>
        </p:sp>
      </p:grpSp>
      <p:sp>
        <p:nvSpPr>
          <p:cNvPr id="952" name="Google Shape;952;g273bf6899fe_0_238"/>
          <p:cNvSpPr txBox="1"/>
          <p:nvPr/>
        </p:nvSpPr>
        <p:spPr>
          <a:xfrm>
            <a:off x="2940175" y="5267025"/>
            <a:ext cx="6203700" cy="391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sz="1000" i="1">
                <a:solidFill>
                  <a:schemeClr val="lt2"/>
                </a:solidFill>
              </a:rPr>
              <a:t>Source: National Comprehensive Cancer Network, 2024</a:t>
            </a:r>
            <a:endParaRPr sz="1000" i="1">
              <a:solidFill>
                <a:schemeClr val="lt2"/>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957"/>
        <p:cNvGrpSpPr/>
        <p:nvPr/>
      </p:nvGrpSpPr>
      <p:grpSpPr>
        <a:xfrm>
          <a:off x="0" y="0"/>
          <a:ext cx="0" cy="0"/>
          <a:chOff x="0" y="0"/>
          <a:chExt cx="0" cy="0"/>
        </a:xfrm>
      </p:grpSpPr>
      <p:sp>
        <p:nvSpPr>
          <p:cNvPr id="958" name="Google Shape;958;g273bf6899fe_0_275"/>
          <p:cNvSpPr txBox="1">
            <a:spLocks noGrp="1"/>
          </p:cNvSpPr>
          <p:nvPr>
            <p:ph type="title"/>
          </p:nvPr>
        </p:nvSpPr>
        <p:spPr>
          <a:xfrm>
            <a:off x="457200" y="-152400"/>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r>
              <a:rPr lang="en-US" sz="3000"/>
              <a:t>Common Support Services Requested</a:t>
            </a:r>
            <a:endParaRPr sz="3000"/>
          </a:p>
        </p:txBody>
      </p:sp>
      <p:sp>
        <p:nvSpPr>
          <p:cNvPr id="959" name="Google Shape;959;g273bf6899fe_0_275"/>
          <p:cNvSpPr txBox="1">
            <a:spLocks noGrp="1"/>
          </p:cNvSpPr>
          <p:nvPr>
            <p:ph type="body" idx="1"/>
          </p:nvPr>
        </p:nvSpPr>
        <p:spPr>
          <a:xfrm>
            <a:off x="474000" y="990600"/>
            <a:ext cx="8229600" cy="4454700"/>
          </a:xfrm>
          <a:prstGeom prst="rect">
            <a:avLst/>
          </a:prstGeom>
          <a:noFill/>
          <a:ln>
            <a:noFill/>
          </a:ln>
        </p:spPr>
        <p:txBody>
          <a:bodyPr spcFirstLastPara="1" wrap="square" lIns="400050" tIns="45700" rIns="91425" bIns="45700" anchor="t" anchorCtr="0">
            <a:noAutofit/>
          </a:bodyPr>
          <a:lstStyle/>
          <a:p>
            <a:pPr marL="0" lvl="0" indent="-250825" algn="l" rtl="0">
              <a:lnSpc>
                <a:spcPct val="100000"/>
              </a:lnSpc>
              <a:spcBef>
                <a:spcPts val="2100"/>
              </a:spcBef>
              <a:spcAft>
                <a:spcPts val="0"/>
              </a:spcAft>
              <a:buClr>
                <a:srgbClr val="0D0D0D"/>
              </a:buClr>
              <a:buSzPts val="2150"/>
              <a:buFont typeface="Arial"/>
              <a:buChar char="•"/>
            </a:pPr>
            <a:r>
              <a:rPr lang="en-US" sz="2150" b="1">
                <a:solidFill>
                  <a:srgbClr val="0D0D0D"/>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6"/>
                  </a:ext>
                </a:extLst>
              </a:rPr>
              <a:t>Nutrition information </a:t>
            </a:r>
            <a:r>
              <a:rPr lang="en-US" sz="2150">
                <a:solidFill>
                  <a:srgbClr val="0D0D0D"/>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7"/>
                  </a:ext>
                </a:extLst>
              </a:rPr>
              <a:t>to maintain a healthy diet</a:t>
            </a:r>
            <a:r>
              <a:rPr lang="en-US" sz="2150">
                <a:solidFill>
                  <a:srgbClr val="0D0D0D"/>
                </a:solidFill>
              </a:rPr>
              <a:t>, address specific dietary needs or manage health conditions</a:t>
            </a:r>
            <a:endParaRPr sz="2150">
              <a:solidFill>
                <a:srgbClr val="0D0D0D"/>
              </a:solidFill>
            </a:endParaRPr>
          </a:p>
          <a:p>
            <a:pPr marL="0" lvl="0" indent="-250825" algn="l" rtl="0">
              <a:lnSpc>
                <a:spcPct val="100000"/>
              </a:lnSpc>
              <a:spcBef>
                <a:spcPts val="0"/>
              </a:spcBef>
              <a:spcAft>
                <a:spcPts val="0"/>
              </a:spcAft>
              <a:buClr>
                <a:srgbClr val="0D0D0D"/>
              </a:buClr>
              <a:buSzPts val="2150"/>
              <a:buFont typeface="Arial"/>
              <a:buChar char="•"/>
            </a:pPr>
            <a:r>
              <a:rPr lang="en-US" sz="2150" b="1">
                <a:solidFill>
                  <a:srgbClr val="0D0D0D"/>
                </a:solidFill>
              </a:rPr>
              <a:t>Yoga for physical fitness</a:t>
            </a:r>
            <a:r>
              <a:rPr lang="en-US" sz="2150">
                <a:solidFill>
                  <a:srgbClr val="0D0D0D"/>
                </a:solidFill>
              </a:rPr>
              <a:t> to improve their physical fitness and overall well-being or for </a:t>
            </a:r>
            <a:r>
              <a:rPr lang="en-US" sz="2150" b="1">
                <a:solidFill>
                  <a:srgbClr val="0D0D0D"/>
                </a:solidFill>
              </a:rPr>
              <a:t>stress reduction</a:t>
            </a:r>
            <a:endParaRPr sz="2150" b="1">
              <a:solidFill>
                <a:srgbClr val="0D0D0D"/>
              </a:solidFill>
            </a:endParaRPr>
          </a:p>
          <a:p>
            <a:pPr marL="0" lvl="0" indent="-250825" algn="l" rtl="0">
              <a:lnSpc>
                <a:spcPct val="100000"/>
              </a:lnSpc>
              <a:spcBef>
                <a:spcPts val="0"/>
              </a:spcBef>
              <a:spcAft>
                <a:spcPts val="0"/>
              </a:spcAft>
              <a:buClr>
                <a:srgbClr val="0D0D0D"/>
              </a:buClr>
              <a:buSzPts val="2150"/>
              <a:buFont typeface="Arial"/>
              <a:buChar char="•"/>
            </a:pPr>
            <a:r>
              <a:rPr lang="en-US" sz="2150" b="1">
                <a:solidFill>
                  <a:srgbClr val="0D0D0D"/>
                </a:solidFill>
              </a:rPr>
              <a:t>Cooking classes</a:t>
            </a:r>
            <a:r>
              <a:rPr lang="en-US" sz="2150">
                <a:solidFill>
                  <a:srgbClr val="0D0D0D"/>
                </a:solidFill>
              </a:rPr>
              <a:t> to prepare healthy meals that support their nutritional needs</a:t>
            </a:r>
            <a:endParaRPr sz="2150">
              <a:solidFill>
                <a:srgbClr val="0D0D0D"/>
              </a:solidFill>
            </a:endParaRPr>
          </a:p>
          <a:p>
            <a:pPr marL="0" lvl="0" indent="-250825" algn="l" rtl="0">
              <a:lnSpc>
                <a:spcPct val="100000"/>
              </a:lnSpc>
              <a:spcBef>
                <a:spcPts val="0"/>
              </a:spcBef>
              <a:spcAft>
                <a:spcPts val="0"/>
              </a:spcAft>
              <a:buClr>
                <a:srgbClr val="0D0D0D"/>
              </a:buClr>
              <a:buSzPts val="2150"/>
              <a:buFont typeface="Arial"/>
              <a:buChar char="•"/>
            </a:pPr>
            <a:r>
              <a:rPr lang="en-US" sz="2150" b="1">
                <a:solidFill>
                  <a:srgbClr val="0D0D0D"/>
                </a:solidFill>
              </a:rPr>
              <a:t>Aerobics </a:t>
            </a:r>
            <a:r>
              <a:rPr lang="en-US" sz="2150">
                <a:solidFill>
                  <a:srgbClr val="0D0D0D"/>
                </a:solidFill>
              </a:rPr>
              <a:t>to enhance their cardiovascular health and fitness levels</a:t>
            </a:r>
            <a:endParaRPr sz="2150">
              <a:solidFill>
                <a:srgbClr val="0D0D0D"/>
              </a:solidFill>
            </a:endParaRPr>
          </a:p>
          <a:p>
            <a:pPr marL="0" lvl="0" indent="-250825" algn="l" rtl="0">
              <a:lnSpc>
                <a:spcPct val="100000"/>
              </a:lnSpc>
              <a:spcBef>
                <a:spcPts val="0"/>
              </a:spcBef>
              <a:spcAft>
                <a:spcPts val="0"/>
              </a:spcAft>
              <a:buClr>
                <a:srgbClr val="0D0D0D"/>
              </a:buClr>
              <a:buSzPts val="2150"/>
              <a:buFont typeface="Arial"/>
              <a:buChar char="•"/>
            </a:pPr>
            <a:r>
              <a:rPr lang="en-US" sz="2150" b="1">
                <a:solidFill>
                  <a:srgbClr val="0D0D0D"/>
                </a:solidFill>
              </a:rPr>
              <a:t>Meditation</a:t>
            </a:r>
            <a:r>
              <a:rPr lang="en-US" sz="2150">
                <a:solidFill>
                  <a:srgbClr val="0D0D0D"/>
                </a:solidFill>
              </a:rPr>
              <a:t> to help manage stress and promote mental health</a:t>
            </a:r>
            <a:endParaRPr sz="2150">
              <a:solidFill>
                <a:srgbClr val="0D0D0D"/>
              </a:solidFill>
            </a:endParaRPr>
          </a:p>
          <a:p>
            <a:pPr marL="0" lvl="0" indent="-250825" algn="l" rtl="0">
              <a:lnSpc>
                <a:spcPct val="100000"/>
              </a:lnSpc>
              <a:spcBef>
                <a:spcPts val="0"/>
              </a:spcBef>
              <a:spcAft>
                <a:spcPts val="0"/>
              </a:spcAft>
              <a:buClr>
                <a:srgbClr val="0D0D0D"/>
              </a:buClr>
              <a:buSzPts val="2150"/>
              <a:buFont typeface="Arial"/>
              <a:buChar char="•"/>
            </a:pPr>
            <a:r>
              <a:rPr lang="en-US" sz="2150" b="1">
                <a:solidFill>
                  <a:srgbClr val="0D0D0D"/>
                </a:solidFill>
              </a:rPr>
              <a:t>Swedish massage </a:t>
            </a:r>
            <a:r>
              <a:rPr lang="en-US" sz="2150">
                <a:solidFill>
                  <a:srgbClr val="0D0D0D"/>
                </a:solidFill>
              </a:rPr>
              <a:t>to help relieve pain and promote relaxation.</a:t>
            </a:r>
            <a:endParaRPr sz="2150">
              <a:solidFill>
                <a:srgbClr val="0D0D0D"/>
              </a:solidFill>
            </a:endParaRPr>
          </a:p>
          <a:p>
            <a:pPr marL="0" lvl="0" indent="-250825" algn="l" rtl="0">
              <a:lnSpc>
                <a:spcPct val="100000"/>
              </a:lnSpc>
              <a:spcBef>
                <a:spcPts val="0"/>
              </a:spcBef>
              <a:spcAft>
                <a:spcPts val="0"/>
              </a:spcAft>
              <a:buClr>
                <a:srgbClr val="0D0D0D"/>
              </a:buClr>
              <a:buSzPts val="2150"/>
              <a:buFont typeface="Arial"/>
              <a:buChar char="•"/>
            </a:pPr>
            <a:r>
              <a:rPr lang="en-US" sz="2150" b="1">
                <a:solidFill>
                  <a:srgbClr val="0D0D0D"/>
                </a:solidFill>
              </a:rPr>
              <a:t>Information on herbal and dietary supplements </a:t>
            </a:r>
            <a:r>
              <a:rPr lang="en-US" sz="2150">
                <a:solidFill>
                  <a:srgbClr val="0D0D0D"/>
                </a:solidFill>
              </a:rPr>
              <a:t>to complement their health regimen.</a:t>
            </a:r>
            <a:endParaRPr sz="2150">
              <a:solidFill>
                <a:srgbClr val="0D0D0D"/>
              </a:solidFill>
            </a:endParaRPr>
          </a:p>
        </p:txBody>
      </p:sp>
      <p:sp>
        <p:nvSpPr>
          <p:cNvPr id="960" name="Google Shape;960;g273bf6899fe_0_275"/>
          <p:cNvSpPr txBox="1"/>
          <p:nvPr/>
        </p:nvSpPr>
        <p:spPr>
          <a:xfrm>
            <a:off x="-355600" y="5259250"/>
            <a:ext cx="9261000" cy="4926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000" i="1">
                <a:solidFill>
                  <a:schemeClr val="lt2"/>
                </a:solidFill>
                <a:highlight>
                  <a:srgbClr val="FFFFFF"/>
                </a:highlight>
              </a:rPr>
              <a:t>Source: Flores et al. (2019) </a:t>
            </a:r>
            <a:endParaRPr sz="1000" i="1">
              <a:solidFill>
                <a:schemeClr val="lt2"/>
              </a:solidFill>
              <a:highlight>
                <a:srgbClr val="FFFFFF"/>
              </a:highlight>
            </a:endParaRPr>
          </a:p>
          <a:p>
            <a:pPr marL="0" lvl="0" indent="0" algn="r" rtl="0">
              <a:spcBef>
                <a:spcPts val="0"/>
              </a:spcBef>
              <a:spcAft>
                <a:spcPts val="0"/>
              </a:spcAft>
              <a:buNone/>
            </a:pPr>
            <a:endParaRPr sz="1000" i="1">
              <a:solidFill>
                <a:schemeClr val="lt2"/>
              </a:solidFill>
              <a:highlight>
                <a:srgbClr val="FFFFFF"/>
              </a:highlight>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965"/>
        <p:cNvGrpSpPr/>
        <p:nvPr/>
      </p:nvGrpSpPr>
      <p:grpSpPr>
        <a:xfrm>
          <a:off x="0" y="0"/>
          <a:ext cx="0" cy="0"/>
          <a:chOff x="0" y="0"/>
          <a:chExt cx="0" cy="0"/>
        </a:xfrm>
      </p:grpSpPr>
      <p:sp>
        <p:nvSpPr>
          <p:cNvPr id="966" name="Google Shape;966;g273bf6899fe_0_295"/>
          <p:cNvSpPr txBox="1">
            <a:spLocks noGrp="1"/>
          </p:cNvSpPr>
          <p:nvPr>
            <p:ph type="title"/>
          </p:nvPr>
        </p:nvSpPr>
        <p:spPr>
          <a:xfrm>
            <a:off x="457200" y="304800"/>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r>
              <a:rPr lang="en-US" sz="3600"/>
              <a:t>End of Life</a:t>
            </a:r>
            <a:endParaRPr/>
          </a:p>
        </p:txBody>
      </p:sp>
      <p:sp>
        <p:nvSpPr>
          <p:cNvPr id="967" name="Google Shape;967;g273bf6899fe_0_295"/>
          <p:cNvSpPr txBox="1">
            <a:spLocks noGrp="1"/>
          </p:cNvSpPr>
          <p:nvPr>
            <p:ph type="body" idx="1"/>
          </p:nvPr>
        </p:nvSpPr>
        <p:spPr>
          <a:xfrm>
            <a:off x="457200" y="1600200"/>
            <a:ext cx="5850600" cy="2724900"/>
          </a:xfrm>
          <a:prstGeom prst="rect">
            <a:avLst/>
          </a:prstGeom>
          <a:noFill/>
          <a:ln>
            <a:noFill/>
          </a:ln>
        </p:spPr>
        <p:txBody>
          <a:bodyPr spcFirstLastPara="1" wrap="square" lIns="91425" tIns="45700" rIns="91425" bIns="45700" anchor="t" anchorCtr="0">
            <a:normAutofit fontScale="85000" lnSpcReduction="20000"/>
          </a:bodyPr>
          <a:lstStyle/>
          <a:p>
            <a:pPr marL="342900" lvl="0" indent="-312420" algn="l" rtl="0">
              <a:lnSpc>
                <a:spcPct val="100000"/>
              </a:lnSpc>
              <a:spcBef>
                <a:spcPts val="0"/>
              </a:spcBef>
              <a:spcAft>
                <a:spcPts val="0"/>
              </a:spcAft>
              <a:buClr>
                <a:srgbClr val="3F3F3F"/>
              </a:buClr>
              <a:buSzPct val="100000"/>
              <a:buFont typeface="Arial"/>
              <a:buChar char="•"/>
            </a:pPr>
            <a:r>
              <a:rPr lang="en-US"/>
              <a:t>Pain and symptom management</a:t>
            </a:r>
            <a:endParaRPr/>
          </a:p>
          <a:p>
            <a:pPr marL="342900" lvl="0" indent="-312420" algn="l" rtl="0">
              <a:lnSpc>
                <a:spcPct val="100000"/>
              </a:lnSpc>
              <a:spcBef>
                <a:spcPts val="1200"/>
              </a:spcBef>
              <a:spcAft>
                <a:spcPts val="0"/>
              </a:spcAft>
              <a:buClr>
                <a:srgbClr val="3F3F3F"/>
              </a:buClr>
              <a:buSzPct val="100000"/>
              <a:buFont typeface="Arial"/>
              <a:buChar char="•"/>
            </a:pPr>
            <a:r>
              <a:rPr lang="en-US"/>
              <a:t>Psychosocial and spiritual support</a:t>
            </a:r>
            <a:endParaRPr/>
          </a:p>
          <a:p>
            <a:pPr marL="342900" lvl="0" indent="-312420" algn="l" rtl="0">
              <a:lnSpc>
                <a:spcPct val="100000"/>
              </a:lnSpc>
              <a:spcBef>
                <a:spcPts val="1200"/>
              </a:spcBef>
              <a:spcAft>
                <a:spcPts val="0"/>
              </a:spcAft>
              <a:buClr>
                <a:srgbClr val="3F3F3F"/>
              </a:buClr>
              <a:buSzPct val="100000"/>
              <a:buFont typeface="Arial"/>
              <a:buChar char="•"/>
            </a:pPr>
            <a:r>
              <a:rPr lang="en-US"/>
              <a:t>Counseling and bereavement support</a:t>
            </a:r>
            <a:endParaRPr/>
          </a:p>
          <a:p>
            <a:pPr marL="342900" lvl="0" indent="-312420" algn="l" rtl="0">
              <a:lnSpc>
                <a:spcPct val="100000"/>
              </a:lnSpc>
              <a:spcBef>
                <a:spcPts val="1200"/>
              </a:spcBef>
              <a:spcAft>
                <a:spcPts val="0"/>
              </a:spcAft>
              <a:buClr>
                <a:srgbClr val="3F3F3F"/>
              </a:buClr>
              <a:buSzPct val="100000"/>
              <a:buFont typeface="Arial"/>
              <a:buChar char="•"/>
            </a:pPr>
            <a:r>
              <a:rPr lang="en-US"/>
              <a:t>Hospice care</a:t>
            </a:r>
            <a:endParaRPr/>
          </a:p>
          <a:p>
            <a:pPr marL="342900" lvl="0" indent="-312420" algn="l" rtl="0">
              <a:lnSpc>
                <a:spcPct val="100000"/>
              </a:lnSpc>
              <a:spcBef>
                <a:spcPts val="1200"/>
              </a:spcBef>
              <a:spcAft>
                <a:spcPts val="0"/>
              </a:spcAft>
              <a:buClr>
                <a:srgbClr val="3F3F3F"/>
              </a:buClr>
              <a:buSzPct val="100000"/>
              <a:buFont typeface="Arial"/>
              <a:buChar char="•"/>
            </a:pPr>
            <a:r>
              <a:rPr lang="en-US"/>
              <a:t>Advance directives</a:t>
            </a:r>
            <a:endParaRPr/>
          </a:p>
        </p:txBody>
      </p:sp>
      <p:sp>
        <p:nvSpPr>
          <p:cNvPr id="968" name="Google Shape;968;g273bf6899fe_0_295"/>
          <p:cNvSpPr/>
          <p:nvPr/>
        </p:nvSpPr>
        <p:spPr>
          <a:xfrm>
            <a:off x="5549100" y="5242050"/>
            <a:ext cx="3594900" cy="280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2"/>
              </a:buClr>
              <a:buSzPts val="1200"/>
              <a:buFont typeface="Arial"/>
              <a:buNone/>
            </a:pPr>
            <a:r>
              <a:rPr lang="en-US" sz="1000" b="0" i="1" u="none" strike="noStrike" cap="none">
                <a:solidFill>
                  <a:schemeClr val="lt2"/>
                </a:solidFill>
                <a:latin typeface="Arial"/>
                <a:ea typeface="Arial"/>
                <a:cs typeface="Arial"/>
                <a:sym typeface="Arial"/>
              </a:rPr>
              <a:t>Source: National Cancer Institute End of Life Care 2012 </a:t>
            </a:r>
            <a:endParaRPr sz="1200" b="0" i="0" u="none" strike="noStrike" cap="none">
              <a:solidFill>
                <a:srgbClr val="000000"/>
              </a:solidFill>
              <a:latin typeface="Arial"/>
              <a:ea typeface="Arial"/>
              <a:cs typeface="Arial"/>
              <a:sym typeface="Arial"/>
            </a:endParaRPr>
          </a:p>
        </p:txBody>
      </p:sp>
      <p:pic>
        <p:nvPicPr>
          <p:cNvPr id="969" name="Google Shape;969;g273bf6899fe_0_295" descr="When a person with cancer is nearing the end of life, it can be hard to know what to expect. &#10;&#10;Dr. Timothy Moynihan and patient advocate Andrea Wilson guide viewers through the main focuses of end of life care, communicating about the patient’s final wishes, and coping with difficult emotions. &#10;&#10;More Information&#10;&#10;Advanced Cancer: https://www.cancer.net/navigating-cancer-care/advanced-cancer&#10;&#10;Care Through the Final Days: https://www.cancer.net/navigating-cancer-care/advanced-cancer/care-through-final-days&#10;&#10;Completing Your Life: https://www.cancer.net/navigating-cancer-care/advanced-cancer/completing-your-life&#10;&#10;Advanced Cancer Care Planning booklet (PDF: 32 pages): https://www.cancer.net/sites/cancer.net/files/advanced_cancer_care_planning.pdf" title="Advanced Cancer and End of Life Care">
            <a:hlinkClick r:id="rId3"/>
          </p:cNvPr>
          <p:cNvPicPr preferRelativeResize="0"/>
          <p:nvPr/>
        </p:nvPicPr>
        <p:blipFill>
          <a:blip r:embed="rId4">
            <a:alphaModFix/>
          </a:blip>
          <a:stretch>
            <a:fillRect/>
          </a:stretch>
        </p:blipFill>
        <p:spPr>
          <a:xfrm>
            <a:off x="4572000" y="3196925"/>
            <a:ext cx="3048000" cy="1714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69"/>
                                        </p:tgtEl>
                                        <p:attrNameLst>
                                          <p:attrName>style.visibility</p:attrName>
                                        </p:attrNameLst>
                                      </p:cBhvr>
                                      <p:to>
                                        <p:strVal val="visible"/>
                                      </p:to>
                                    </p:set>
                                    <p:animEffect transition="in" filter="fade">
                                      <p:cBhvr>
                                        <p:cTn id="7" dur="1000"/>
                                        <p:tgtEl>
                                          <p:spTgt spid="9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974"/>
        <p:cNvGrpSpPr/>
        <p:nvPr/>
      </p:nvGrpSpPr>
      <p:grpSpPr>
        <a:xfrm>
          <a:off x="0" y="0"/>
          <a:ext cx="0" cy="0"/>
          <a:chOff x="0" y="0"/>
          <a:chExt cx="0" cy="0"/>
        </a:xfrm>
      </p:grpSpPr>
      <p:sp>
        <p:nvSpPr>
          <p:cNvPr id="975" name="Google Shape;975;p48"/>
          <p:cNvSpPr txBox="1">
            <a:spLocks noGrp="1"/>
          </p:cNvSpPr>
          <p:nvPr>
            <p:ph type="title"/>
          </p:nvPr>
        </p:nvSpPr>
        <p:spPr>
          <a:xfrm>
            <a:off x="457200" y="304800"/>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r>
              <a:rPr lang="en-US" sz="3600"/>
              <a:t>Conclusion</a:t>
            </a:r>
            <a:r>
              <a:rPr lang="en-US"/>
              <a:t> </a:t>
            </a:r>
            <a:endParaRPr/>
          </a:p>
        </p:txBody>
      </p:sp>
      <p:sp>
        <p:nvSpPr>
          <p:cNvPr id="976" name="Google Shape;976;p48"/>
          <p:cNvSpPr txBox="1">
            <a:spLocks noGrp="1"/>
          </p:cNvSpPr>
          <p:nvPr>
            <p:ph type="body" idx="1"/>
          </p:nvPr>
        </p:nvSpPr>
        <p:spPr>
          <a:xfrm>
            <a:off x="381000" y="1371600"/>
            <a:ext cx="8229600" cy="4223400"/>
          </a:xfrm>
          <a:prstGeom prst="rect">
            <a:avLst/>
          </a:prstGeom>
          <a:noFill/>
          <a:ln>
            <a:noFill/>
          </a:ln>
        </p:spPr>
        <p:txBody>
          <a:bodyPr spcFirstLastPara="1" wrap="square" lIns="91425" tIns="45700" rIns="91425" bIns="45700" anchor="t" anchorCtr="0">
            <a:normAutofit/>
          </a:bodyPr>
          <a:lstStyle/>
          <a:p>
            <a:pPr marL="457200" lvl="0" indent="-368300" algn="l" rtl="0">
              <a:spcBef>
                <a:spcPts val="0"/>
              </a:spcBef>
              <a:spcAft>
                <a:spcPts val="0"/>
              </a:spcAft>
              <a:buClr>
                <a:schemeClr val="dk1"/>
              </a:buClr>
              <a:buSzPts val="2200"/>
              <a:buFont typeface="Arial"/>
              <a:buChar char="•"/>
            </a:pPr>
            <a:r>
              <a:rPr lang="en-US" sz="2200">
                <a:solidFill>
                  <a:schemeClr val="dk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4"/>
                  </a:ext>
                </a:extLst>
              </a:rPr>
              <a:t>Describe</a:t>
            </a:r>
            <a:r>
              <a:rPr lang="en-US" sz="2200">
                <a:solidFill>
                  <a:schemeClr val="dk1"/>
                </a:solidFill>
              </a:rPr>
              <a:t> what cancer is</a:t>
            </a:r>
            <a:endParaRPr sz="2200">
              <a:solidFill>
                <a:schemeClr val="dk1"/>
              </a:solidFill>
            </a:endParaRPr>
          </a:p>
          <a:p>
            <a:pPr marL="457200" lvl="0" indent="-368300" algn="l" rtl="0">
              <a:spcBef>
                <a:spcPts val="0"/>
              </a:spcBef>
              <a:spcAft>
                <a:spcPts val="0"/>
              </a:spcAft>
              <a:buClr>
                <a:schemeClr val="dk1"/>
              </a:buClr>
              <a:buSzPts val="2200"/>
              <a:buFont typeface="Arial"/>
              <a:buChar char="•"/>
            </a:pPr>
            <a:r>
              <a:rPr lang="en-US" sz="2200">
                <a:solidFill>
                  <a:schemeClr val="dk1"/>
                </a:solidFill>
              </a:rPr>
              <a:t>Describe current cancer screening guidelines and tests to detect cancer</a:t>
            </a:r>
            <a:endParaRPr sz="2200">
              <a:solidFill>
                <a:schemeClr val="dk1"/>
              </a:solidFill>
            </a:endParaRPr>
          </a:p>
          <a:p>
            <a:pPr marL="457200" lvl="0" indent="-368300" algn="l" rtl="0">
              <a:spcBef>
                <a:spcPts val="0"/>
              </a:spcBef>
              <a:spcAft>
                <a:spcPts val="0"/>
              </a:spcAft>
              <a:buClr>
                <a:schemeClr val="dk1"/>
              </a:buClr>
              <a:buSzPts val="2200"/>
              <a:buFont typeface="Arial"/>
              <a:buChar char="•"/>
            </a:pPr>
            <a:r>
              <a:rPr lang="en-US" sz="2200">
                <a:solidFill>
                  <a:schemeClr val="dk1"/>
                </a:solidFill>
              </a:rPr>
              <a:t>Summarize basic cancer treatment options</a:t>
            </a:r>
            <a:endParaRPr sz="2200">
              <a:solidFill>
                <a:schemeClr val="dk1"/>
              </a:solidFill>
            </a:endParaRPr>
          </a:p>
          <a:p>
            <a:pPr marL="457200" lvl="0" indent="-368300" algn="l" rtl="0">
              <a:spcBef>
                <a:spcPts val="0"/>
              </a:spcBef>
              <a:spcAft>
                <a:spcPts val="0"/>
              </a:spcAft>
              <a:buClr>
                <a:schemeClr val="dk1"/>
              </a:buClr>
              <a:buSzPts val="2200"/>
              <a:buFont typeface="Arial"/>
              <a:buChar char="•"/>
            </a:pPr>
            <a:r>
              <a:rPr lang="en-US" sz="2200">
                <a:solidFill>
                  <a:schemeClr val="dk1"/>
                </a:solidFill>
              </a:rPr>
              <a:t>Identify supportive care services </a:t>
            </a:r>
            <a:endParaRPr sz="2200">
              <a:solidFill>
                <a:schemeClr val="dk1"/>
              </a:solidFill>
            </a:endParaRPr>
          </a:p>
          <a:p>
            <a:pPr marL="457200" lvl="0" indent="-368300" algn="l" rtl="0">
              <a:spcBef>
                <a:spcPts val="0"/>
              </a:spcBef>
              <a:spcAft>
                <a:spcPts val="0"/>
              </a:spcAft>
              <a:buClr>
                <a:schemeClr val="dk1"/>
              </a:buClr>
              <a:buSzPts val="2200"/>
              <a:buFont typeface="Arial"/>
              <a:buChar char="•"/>
            </a:pPr>
            <a:r>
              <a:rPr lang="en-US" sz="2200">
                <a:solidFill>
                  <a:schemeClr val="dk1"/>
                </a:solidFill>
              </a:rPr>
              <a:t>Identify professional resources</a:t>
            </a:r>
            <a:endParaRPr sz="2200">
              <a:solidFill>
                <a:schemeClr val="dk1"/>
              </a:solidFill>
            </a:endParaRPr>
          </a:p>
          <a:p>
            <a:pPr marL="457200" lvl="0" indent="-368300" algn="l" rtl="0">
              <a:spcBef>
                <a:spcPts val="0"/>
              </a:spcBef>
              <a:spcAft>
                <a:spcPts val="0"/>
              </a:spcAft>
              <a:buClr>
                <a:schemeClr val="dk1"/>
              </a:buClr>
              <a:buSzPts val="2200"/>
              <a:buFont typeface="Arial"/>
              <a:buChar char="•"/>
            </a:pPr>
            <a:r>
              <a:rPr lang="en-US" sz="2200">
                <a:solidFill>
                  <a:schemeClr val="dk1"/>
                </a:solidFill>
              </a:rPr>
              <a:t>Describe potential physical, psychological, social and spiritual effects of cancer and cancer treatments</a:t>
            </a:r>
            <a:endParaRPr sz="1800">
              <a:solidFill>
                <a:srgbClr val="0D0D0D"/>
              </a:solidFill>
              <a:highlight>
                <a:srgbClr val="FFFFFF"/>
              </a:highlight>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sp>
        <p:nvSpPr>
          <p:cNvPr id="981" name="Google Shape;981;p49"/>
          <p:cNvSpPr txBox="1">
            <a:spLocks noGrp="1"/>
          </p:cNvSpPr>
          <p:nvPr>
            <p:ph type="title"/>
          </p:nvPr>
        </p:nvSpPr>
        <p:spPr>
          <a:xfrm>
            <a:off x="457200" y="76200"/>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r>
              <a:rPr lang="en-US" sz="3600"/>
              <a:t>References</a:t>
            </a:r>
            <a:endParaRPr/>
          </a:p>
        </p:txBody>
      </p:sp>
      <p:sp>
        <p:nvSpPr>
          <p:cNvPr id="982" name="Google Shape;982;p49"/>
          <p:cNvSpPr txBox="1">
            <a:spLocks noGrp="1"/>
          </p:cNvSpPr>
          <p:nvPr>
            <p:ph type="body" idx="1"/>
          </p:nvPr>
        </p:nvSpPr>
        <p:spPr>
          <a:xfrm>
            <a:off x="334175" y="914400"/>
            <a:ext cx="8657400" cy="4387800"/>
          </a:xfrm>
          <a:prstGeom prst="rect">
            <a:avLst/>
          </a:prstGeom>
          <a:noFill/>
          <a:ln>
            <a:noFill/>
          </a:ln>
        </p:spPr>
        <p:txBody>
          <a:bodyPr spcFirstLastPara="1" wrap="square" lIns="91425" tIns="45700" rIns="91425" bIns="45700" anchor="t" anchorCtr="0">
            <a:noAutofit/>
          </a:bodyPr>
          <a:lstStyle/>
          <a:p>
            <a:pPr marL="457200" lvl="0" indent="-298450" algn="l" rtl="0">
              <a:spcBef>
                <a:spcPts val="360"/>
              </a:spcBef>
              <a:spcAft>
                <a:spcPts val="0"/>
              </a:spcAft>
              <a:buSzPts val="1100"/>
              <a:buChar char="•"/>
            </a:pPr>
            <a:r>
              <a:rPr lang="en-US" sz="1100"/>
              <a:t>American Association for Cancer Research. (2018). Progress Report. </a:t>
            </a:r>
            <a:r>
              <a:rPr lang="en-US" sz="1100" u="sng">
                <a:solidFill>
                  <a:schemeClr val="hlink"/>
                </a:solidFill>
                <a:hlinkClick r:id="rId3"/>
              </a:rPr>
              <a:t>https://cancerprogressreport.aacr.org/wp-content/uploads/sites/2/2020/09/AACR_CPR_2018.pdf</a:t>
            </a:r>
            <a:r>
              <a:rPr lang="en-US" sz="1100"/>
              <a:t> </a:t>
            </a:r>
            <a:endParaRPr sz="1100"/>
          </a:p>
          <a:p>
            <a:pPr marL="457200" lvl="0" indent="-298450" algn="l" rtl="0">
              <a:spcBef>
                <a:spcPts val="360"/>
              </a:spcBef>
              <a:spcAft>
                <a:spcPts val="0"/>
              </a:spcAft>
              <a:buSzPts val="1100"/>
              <a:buChar char="•"/>
            </a:pPr>
            <a:r>
              <a:rPr lang="en-US" sz="1100"/>
              <a:t>American Cancer Society. (n.d.). Cancer screening guidelines. </a:t>
            </a:r>
            <a:r>
              <a:rPr lang="en-US" sz="1100" u="sng">
                <a:solidFill>
                  <a:schemeClr val="hlink"/>
                </a:solidFill>
                <a:hlinkClick r:id="rId4"/>
              </a:rPr>
              <a:t>https://www.cancer.org/healthy/find-cancer-early/cancer-screening-guidelines.html</a:t>
            </a:r>
            <a:r>
              <a:rPr lang="en-US" sz="1100"/>
              <a:t> </a:t>
            </a:r>
            <a:endParaRPr sz="1100"/>
          </a:p>
          <a:p>
            <a:pPr marL="457200" lvl="0" indent="-298450" algn="l" rtl="0">
              <a:spcBef>
                <a:spcPts val="360"/>
              </a:spcBef>
              <a:spcAft>
                <a:spcPts val="0"/>
              </a:spcAft>
              <a:buSzPts val="1100"/>
              <a:buChar char="•"/>
            </a:pPr>
            <a:r>
              <a:rPr lang="en-US" sz="1100"/>
              <a:t>American Cancer Society. (2023). </a:t>
            </a:r>
            <a:r>
              <a:rPr lang="en-US" sz="1100" u="sng">
                <a:solidFill>
                  <a:schemeClr val="hlink"/>
                </a:solidFill>
                <a:hlinkClick r:id="rId5"/>
              </a:rPr>
              <a:t>https://www.cancer.org/content/dam/cancer-org/online-documents/en/pdf/flyers/cancer-screenings-save-lives.pdf</a:t>
            </a:r>
            <a:endParaRPr sz="1100"/>
          </a:p>
          <a:p>
            <a:pPr marL="457200" lvl="0" indent="-298450" algn="l" rtl="0">
              <a:spcBef>
                <a:spcPts val="360"/>
              </a:spcBef>
              <a:spcAft>
                <a:spcPts val="0"/>
              </a:spcAft>
              <a:buSzPts val="1100"/>
              <a:buChar char="•"/>
            </a:pPr>
            <a:r>
              <a:rPr lang="en-US" sz="1100"/>
              <a:t>American Cancer Society (2024). Managing Cancer-Related Side Effects. </a:t>
            </a:r>
            <a:r>
              <a:rPr lang="en-US" sz="1100" u="sng">
                <a:solidFill>
                  <a:schemeClr val="hlink"/>
                </a:solidFill>
                <a:hlinkClick r:id="rId6"/>
              </a:rPr>
              <a:t>https://www.cancer.org/cancer/managing-cancer/side-effects.html</a:t>
            </a:r>
            <a:r>
              <a:rPr lang="en-US" sz="1100"/>
              <a:t> </a:t>
            </a:r>
            <a:endParaRPr sz="1100"/>
          </a:p>
          <a:p>
            <a:pPr marL="457200" lvl="0" indent="-298450" algn="l" rtl="0">
              <a:spcBef>
                <a:spcPts val="360"/>
              </a:spcBef>
              <a:spcAft>
                <a:spcPts val="0"/>
              </a:spcAft>
              <a:buSzPts val="1100"/>
              <a:buChar char="•"/>
            </a:pPr>
            <a:r>
              <a:rPr lang="en-US" sz="1100"/>
              <a:t>American Cancer Society. (2021).  Getting Photodynamic Therapy. </a:t>
            </a:r>
            <a:r>
              <a:rPr lang="en-US" sz="1100" u="sng">
                <a:solidFill>
                  <a:schemeClr val="hlink"/>
                </a:solidFill>
                <a:hlinkClick r:id="rId7"/>
              </a:rPr>
              <a:t>https://www.cancer.org/cancer/managing-cancer/treatment-types/radiation/photodynamic-therapy.htm</a:t>
            </a:r>
            <a:r>
              <a:rPr lang="en-US" sz="1100"/>
              <a:t> </a:t>
            </a:r>
            <a:endParaRPr sz="1100"/>
          </a:p>
          <a:p>
            <a:pPr marL="457200" lvl="0" indent="-298450" algn="l" rtl="0">
              <a:spcBef>
                <a:spcPts val="360"/>
              </a:spcBef>
              <a:spcAft>
                <a:spcPts val="0"/>
              </a:spcAft>
              <a:buSzPts val="1100"/>
              <a:buChar char="•"/>
            </a:pPr>
            <a:r>
              <a:rPr lang="en-US" sz="1100"/>
              <a:t>American Cancer Society. (2022, March 22). HIV infection and AIDS. Retrieved from</a:t>
            </a:r>
            <a:r>
              <a:rPr lang="en-US" sz="1100" u="sng">
                <a:solidFill>
                  <a:schemeClr val="hlink"/>
                </a:solidFill>
                <a:hlinkClick r:id="rId8"/>
              </a:rPr>
              <a:t> https://www.cancer.org/cancer/risk-prevention/infections/hiv-infection-aids/hiv-aids-and-cancer.html#:~:text=KS%20causes%20dark%20purplish%20or,may%20even%20become%20life%2Dthreatening</a:t>
            </a:r>
            <a:endParaRPr sz="1100"/>
          </a:p>
          <a:p>
            <a:pPr marL="457200" lvl="0" indent="-298450" algn="l" rtl="0">
              <a:spcBef>
                <a:spcPts val="360"/>
              </a:spcBef>
              <a:spcAft>
                <a:spcPts val="0"/>
              </a:spcAft>
              <a:buSzPts val="1100"/>
              <a:buChar char="•"/>
            </a:pPr>
            <a:r>
              <a:rPr lang="en-US" sz="1100"/>
              <a:t>American Cancer Society Cancer. (2023). Prevention &amp; Early Detection Facts &amp; Figures 2023 </a:t>
            </a:r>
            <a:r>
              <a:rPr lang="en-US" sz="1100" u="sng">
                <a:solidFill>
                  <a:schemeClr val="hlink"/>
                </a:solidFill>
                <a:hlinkClick r:id="rId9"/>
              </a:rPr>
              <a:t>www.cancer.org/content/dam/cancer-org/research/cancer-facts-and-statistics/cancer-prevention-and-early-detection-facts-and-figures/2024-cped-files/cped-2024-cff.pdf</a:t>
            </a:r>
            <a:endParaRPr sz="1100"/>
          </a:p>
          <a:p>
            <a:pPr marL="457200" lvl="0" indent="-298450" algn="l" rtl="0">
              <a:spcBef>
                <a:spcPts val="360"/>
              </a:spcBef>
              <a:spcAft>
                <a:spcPts val="0"/>
              </a:spcAft>
              <a:buSzPts val="1100"/>
              <a:buChar char="•"/>
            </a:pPr>
            <a:r>
              <a:rPr lang="en-US" sz="1100"/>
              <a:t>American Cancer Society, GWU Cancer Center. (2016). </a:t>
            </a:r>
            <a:r>
              <a:rPr lang="en-US" sz="1100" u="sng">
                <a:solidFill>
                  <a:schemeClr val="hlink"/>
                </a:solidFill>
                <a:hlinkClick r:id="rId10"/>
              </a:rPr>
              <a:t>National Cancer Survivorship Resource Center Toolkit</a:t>
            </a:r>
            <a:r>
              <a:rPr lang="en-US" sz="1100"/>
              <a:t> </a:t>
            </a:r>
            <a:r>
              <a:rPr lang="en-US" sz="1100" u="sng">
                <a:solidFill>
                  <a:schemeClr val="hlink"/>
                </a:solidFill>
                <a:hlinkClick r:id="rId11"/>
              </a:rPr>
              <a:t>https://acs4ccc.org/wp-content/uploads/2022/11/CCC-Tip-Sheet-Survivors-v08FF.pdf</a:t>
            </a:r>
            <a:r>
              <a:rPr lang="en-US" sz="1100"/>
              <a:t> </a:t>
            </a:r>
            <a:endParaRPr sz="1100"/>
          </a:p>
          <a:p>
            <a:pPr marL="457200" lvl="0" indent="-298450" algn="l" rtl="0">
              <a:spcBef>
                <a:spcPts val="360"/>
              </a:spcBef>
              <a:spcAft>
                <a:spcPts val="0"/>
              </a:spcAft>
              <a:buSzPts val="1100"/>
              <a:buChar char="•"/>
            </a:pPr>
            <a:r>
              <a:rPr lang="en-US" sz="1100"/>
              <a:t>American College of Obstetricians and Gynecologists. (2023). Updated Cervical Screening Guidelines. </a:t>
            </a:r>
            <a:r>
              <a:rPr lang="en-US" sz="1100" u="sng">
                <a:solidFill>
                  <a:schemeClr val="hlink"/>
                </a:solidFill>
                <a:hlinkClick r:id="rId12"/>
              </a:rPr>
              <a:t>https://www.acog.org/clinical/clinical-guidance/practice-advisory/articles/2021/04/updated-cervical-cancer-screening-guidelines</a:t>
            </a:r>
            <a:endParaRPr sz="1100"/>
          </a:p>
          <a:p>
            <a:pPr marL="457200" lvl="0" indent="-298450" algn="l" rtl="0">
              <a:spcBef>
                <a:spcPts val="360"/>
              </a:spcBef>
              <a:spcAft>
                <a:spcPts val="0"/>
              </a:spcAft>
              <a:buSzPts val="1100"/>
              <a:buChar char="•"/>
            </a:pPr>
            <a:r>
              <a:rPr lang="en-US" sz="1100"/>
              <a:t>American Institute for Cancer Research. (n.d.). </a:t>
            </a:r>
            <a:r>
              <a:rPr lang="en-US" sz="1100" u="sng">
                <a:solidFill>
                  <a:schemeClr val="hlink"/>
                </a:solidFill>
                <a:hlinkClick r:id="rId13"/>
              </a:rPr>
              <a:t>http://www.aicr.org</a:t>
            </a:r>
            <a:r>
              <a:rPr lang="en-US" sz="1100"/>
              <a:t> </a:t>
            </a:r>
            <a:endParaRPr sz="1100"/>
          </a:p>
          <a:p>
            <a:pPr marL="457200" lvl="0" indent="-298450" algn="l" rtl="0">
              <a:spcBef>
                <a:spcPts val="360"/>
              </a:spcBef>
              <a:spcAft>
                <a:spcPts val="0"/>
              </a:spcAft>
              <a:buSzPts val="1100"/>
              <a:buChar char="•"/>
            </a:pPr>
            <a:r>
              <a:rPr lang="en-US" sz="1100"/>
              <a:t>American Society of Clinical Oncology. (n.d.). Guidelines, tools, &amp; resources. </a:t>
            </a:r>
            <a:r>
              <a:rPr lang="en-US" sz="1100" u="sng">
                <a:solidFill>
                  <a:schemeClr val="hlink"/>
                </a:solidFill>
                <a:hlinkClick r:id="rId14"/>
              </a:rPr>
              <a:t>https://society.asco.org/practice-patients/guidelines</a:t>
            </a:r>
            <a:r>
              <a:rPr lang="en-US" sz="1100"/>
              <a:t> </a:t>
            </a:r>
            <a:endParaRPr sz="1100"/>
          </a:p>
          <a:p>
            <a:pPr marL="457200" lvl="0" indent="-298450" algn="l" rtl="0">
              <a:spcBef>
                <a:spcPts val="360"/>
              </a:spcBef>
              <a:spcAft>
                <a:spcPts val="0"/>
              </a:spcAft>
              <a:buSzPts val="1100"/>
              <a:buChar char="•"/>
            </a:pPr>
            <a:r>
              <a:rPr lang="en-US" sz="1100"/>
              <a:t>American Society of Clinical Oncology. (2021). What is personalized cancer medicine? Cancer.Net.</a:t>
            </a:r>
            <a:br>
              <a:rPr lang="en-US" sz="1100"/>
            </a:br>
            <a:r>
              <a:rPr lang="en-US" sz="1100" u="sng">
                <a:solidFill>
                  <a:schemeClr val="hlink"/>
                </a:solidFill>
                <a:hlinkClick r:id="rId15"/>
              </a:rPr>
              <a:t>http://www.cancer.net/navigating-cancer-care/how-cancer-treated/personalized-and-targeted-therapies/what-personalized-cancer-medicine</a:t>
            </a:r>
            <a:endParaRPr sz="110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986"/>
        <p:cNvGrpSpPr/>
        <p:nvPr/>
      </p:nvGrpSpPr>
      <p:grpSpPr>
        <a:xfrm>
          <a:off x="0" y="0"/>
          <a:ext cx="0" cy="0"/>
          <a:chOff x="0" y="0"/>
          <a:chExt cx="0" cy="0"/>
        </a:xfrm>
      </p:grpSpPr>
      <p:sp>
        <p:nvSpPr>
          <p:cNvPr id="987" name="Google Shape;987;p51"/>
          <p:cNvSpPr txBox="1">
            <a:spLocks noGrp="1"/>
          </p:cNvSpPr>
          <p:nvPr>
            <p:ph type="title"/>
          </p:nvPr>
        </p:nvSpPr>
        <p:spPr>
          <a:xfrm>
            <a:off x="457200" y="304800"/>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r>
              <a:rPr lang="en-US" sz="3600"/>
              <a:t>References (cont.)</a:t>
            </a:r>
            <a:endParaRPr/>
          </a:p>
        </p:txBody>
      </p:sp>
      <p:sp>
        <p:nvSpPr>
          <p:cNvPr id="988" name="Google Shape;988;p51"/>
          <p:cNvSpPr txBox="1">
            <a:spLocks noGrp="1"/>
          </p:cNvSpPr>
          <p:nvPr>
            <p:ph type="body" idx="1"/>
          </p:nvPr>
        </p:nvSpPr>
        <p:spPr>
          <a:xfrm>
            <a:off x="457200" y="1066800"/>
            <a:ext cx="8229600" cy="4495800"/>
          </a:xfrm>
          <a:prstGeom prst="rect">
            <a:avLst/>
          </a:prstGeom>
          <a:noFill/>
          <a:ln>
            <a:noFill/>
          </a:ln>
        </p:spPr>
        <p:txBody>
          <a:bodyPr spcFirstLastPara="1" wrap="square" lIns="91425" tIns="45700" rIns="91425" bIns="45700" anchor="t" anchorCtr="0">
            <a:noAutofit/>
          </a:bodyPr>
          <a:lstStyle/>
          <a:p>
            <a:pPr marL="457200" lvl="0" indent="-298450" algn="l" rtl="0">
              <a:spcBef>
                <a:spcPts val="360"/>
              </a:spcBef>
              <a:spcAft>
                <a:spcPts val="0"/>
              </a:spcAft>
              <a:buSzPts val="1100"/>
              <a:buChar char="•"/>
            </a:pPr>
            <a:r>
              <a:rPr lang="en-US" sz="1100"/>
              <a:t>Amin MB, Greene FL, Edge SB, Compton CC, Gershenwald JE, Brookland RK, Meyer L, Gress DM, Byrd DR, Winchester DP. (2017). The Eighth Edition AJCC Cancer Staging Manual: Continuing to build a bridge from a population-based to a more "personalized" approach to cancer staging. CA Cancer J Clin. 2017 Mar;67(2):93-99. doi: 10.3322/caac.21388.PMID: 28094848 </a:t>
            </a:r>
            <a:endParaRPr sz="1100"/>
          </a:p>
          <a:p>
            <a:pPr marL="457200" lvl="0" indent="-298450" algn="l" rtl="0">
              <a:spcBef>
                <a:spcPts val="360"/>
              </a:spcBef>
              <a:spcAft>
                <a:spcPts val="0"/>
              </a:spcAft>
              <a:buSzPts val="1100"/>
              <a:buChar char="•"/>
            </a:pPr>
            <a:r>
              <a:rPr lang="en-US" sz="1100"/>
              <a:t>American Society of Clinical Oncology </a:t>
            </a:r>
            <a:r>
              <a:rPr lang="en-US" sz="1100" u="sng">
                <a:solidFill>
                  <a:schemeClr val="hlink"/>
                </a:solidFill>
                <a:hlinkClick r:id="rId3"/>
              </a:rPr>
              <a:t>https://ascopubs.org/doi/10.1200/PO.23.00196</a:t>
            </a:r>
            <a:r>
              <a:rPr lang="en-US" sz="1100"/>
              <a:t>  </a:t>
            </a:r>
            <a:endParaRPr sz="1100"/>
          </a:p>
          <a:p>
            <a:pPr marL="457200" lvl="0" indent="-298450" algn="l" rtl="0">
              <a:spcBef>
                <a:spcPts val="360"/>
              </a:spcBef>
              <a:spcAft>
                <a:spcPts val="0"/>
              </a:spcAft>
              <a:buSzPts val="1100"/>
              <a:buChar char="•"/>
            </a:pPr>
            <a:r>
              <a:rPr lang="en-US" sz="1100"/>
              <a:t>American Society of Clinical Oncology Post. (2024). FDA Approves HPV Self-Collection Solution. </a:t>
            </a:r>
            <a:r>
              <a:rPr lang="en-US" sz="1100" u="sng">
                <a:solidFill>
                  <a:schemeClr val="hlink"/>
                </a:solidFill>
                <a:hlinkClick r:id="rId4"/>
              </a:rPr>
              <a:t>https://ascopost.com/news/may-2024/fda-approves-hpv-self-collection-solution/</a:t>
            </a:r>
            <a:r>
              <a:rPr lang="en-US" sz="1100"/>
              <a:t> </a:t>
            </a:r>
            <a:endParaRPr sz="1100"/>
          </a:p>
          <a:p>
            <a:pPr marL="457200" lvl="0" indent="-298450" algn="l" rtl="0">
              <a:spcBef>
                <a:spcPts val="360"/>
              </a:spcBef>
              <a:spcAft>
                <a:spcPts val="0"/>
              </a:spcAft>
              <a:buSzPts val="1100"/>
              <a:buChar char="•"/>
            </a:pPr>
            <a:r>
              <a:rPr lang="en-US" sz="1100"/>
              <a:t>Astrow, A.B., Wexler, A., Texeira, K., He, M.K., &amp; Sulmasy, D.P. (2007). Is failure to meet spiritual needs associated with cancer patients' perceptions of quality of care and their satisfaction with care? Journal of Clinical Oncology, 25(36): 5753‐7. doi: 10.1200/JCO.2007.12.4362. </a:t>
            </a:r>
            <a:endParaRPr sz="1100"/>
          </a:p>
          <a:p>
            <a:pPr marL="457200" lvl="0" indent="-298450" algn="l" rtl="0">
              <a:spcBef>
                <a:spcPts val="360"/>
              </a:spcBef>
              <a:spcAft>
                <a:spcPts val="0"/>
              </a:spcAft>
              <a:buSzPts val="1100"/>
              <a:buChar char="•"/>
            </a:pPr>
            <a:r>
              <a:rPr lang="en-US" sz="1100"/>
              <a:t>BioDigital, Inc. [BioDigital, Inc.]. (2008, October 14). 3D Medical Animation - What is Cancer? [Video]. YouTube. </a:t>
            </a:r>
            <a:r>
              <a:rPr lang="en-US" sz="1100" u="sng">
                <a:solidFill>
                  <a:schemeClr val="hlink"/>
                </a:solidFill>
                <a:hlinkClick r:id="rId5"/>
              </a:rPr>
              <a:t>https://www.youtube.com/watch?v=LEpTTolebqo</a:t>
            </a:r>
            <a:r>
              <a:rPr lang="en-US" sz="1100"/>
              <a:t> </a:t>
            </a:r>
            <a:endParaRPr sz="1100"/>
          </a:p>
          <a:p>
            <a:pPr marL="457200" lvl="0" indent="-298450" algn="l" rtl="0">
              <a:spcBef>
                <a:spcPts val="360"/>
              </a:spcBef>
              <a:spcAft>
                <a:spcPts val="0"/>
              </a:spcAft>
              <a:buSzPts val="1100"/>
              <a:buChar char="•"/>
            </a:pPr>
            <a:r>
              <a:rPr lang="en-US" sz="1100"/>
              <a:t>Caughey, A. B., Krist, A. H., Wolff, T. A., et al. (2021). USPSTF approach to addressing sex and gender when making recommendations for clinical preventive services. JAMA, 326(19), 1953–1961.</a:t>
            </a:r>
            <a:r>
              <a:rPr lang="en-US" sz="1100" u="sng">
                <a:solidFill>
                  <a:schemeClr val="hlink"/>
                </a:solidFill>
                <a:hlinkClick r:id="rId6"/>
              </a:rPr>
              <a:t>https://doi.org/10.1001/jama.2021.15731</a:t>
            </a:r>
            <a:endParaRPr sz="1100"/>
          </a:p>
          <a:p>
            <a:pPr marL="457200" lvl="0" indent="-298450" algn="l" rtl="0">
              <a:spcBef>
                <a:spcPts val="360"/>
              </a:spcBef>
              <a:spcAft>
                <a:spcPts val="0"/>
              </a:spcAft>
              <a:buSzPts val="1100"/>
              <a:buChar char="•"/>
            </a:pPr>
            <a:r>
              <a:rPr lang="en-US" sz="1100"/>
              <a:t>Centers for Disease Control and Prevention. (2024).Preventing Cancer. </a:t>
            </a:r>
            <a:r>
              <a:rPr lang="en-US" sz="1100" u="sng">
                <a:solidFill>
                  <a:schemeClr val="hlink"/>
                </a:solidFill>
                <a:hlinkClick r:id="rId7"/>
              </a:rPr>
              <a:t>https://www.cdc.gov/cancer/prevention/index.html</a:t>
            </a:r>
            <a:r>
              <a:rPr lang="en-US" sz="1100"/>
              <a:t> </a:t>
            </a:r>
            <a:endParaRPr sz="1100"/>
          </a:p>
          <a:p>
            <a:pPr marL="457200" lvl="0" indent="-298450" algn="l" rtl="0">
              <a:spcBef>
                <a:spcPts val="360"/>
              </a:spcBef>
              <a:spcAft>
                <a:spcPts val="0"/>
              </a:spcAft>
              <a:buSzPts val="1100"/>
              <a:buChar char="•"/>
            </a:pPr>
            <a:r>
              <a:rPr lang="en-US" sz="1100"/>
              <a:t>City of Hope. (2022). Natural supplements for cancer patients to avoid. </a:t>
            </a:r>
            <a:r>
              <a:rPr lang="en-US" sz="1100" u="sng">
                <a:solidFill>
                  <a:schemeClr val="hlink"/>
                </a:solidFill>
                <a:hlinkClick r:id="rId8"/>
              </a:rPr>
              <a:t>https://www.cancercenter.com/integrative-care/naturopathic-support/natural-supplements-to-avoid</a:t>
            </a:r>
            <a:r>
              <a:rPr lang="en-US" sz="1100"/>
              <a:t> </a:t>
            </a:r>
            <a:endParaRPr sz="1100"/>
          </a:p>
          <a:p>
            <a:pPr marL="457200" lvl="0" indent="-298450" algn="l" rtl="0">
              <a:spcBef>
                <a:spcPts val="360"/>
              </a:spcBef>
              <a:spcAft>
                <a:spcPts val="0"/>
              </a:spcAft>
              <a:buSzPts val="1100"/>
              <a:buChar char="•"/>
            </a:pPr>
            <a:r>
              <a:rPr lang="en-US" sz="1100"/>
              <a:t>Expert Panel on Breast Imaging, Brown, A., Lourenco, A. P., Niell, B. L., Cronin, B., Dibble, E. H., DiNome, M. L., Goel, M. S., Hansen, J., Heller, S. L., Jochelson, M. S., Karrington, B., Klein, K. A., Mehta, T. S., Newell, M. S., Schechter, L., Stuckey, A. R., Swain, M. E., Tseng, J., Tuscano, D. S., … Moy, L. (2021). ACR Appropriateness Criteria® Transgender Breast Cancer Screening. Journal of the American College of Radiology: JACR, 18(11S), S502–S515. </a:t>
            </a:r>
            <a:r>
              <a:rPr lang="en-US" sz="1100" u="sng">
                <a:solidFill>
                  <a:schemeClr val="hlink"/>
                </a:solidFill>
                <a:hlinkClick r:id="rId9"/>
              </a:rPr>
              <a:t>https://doi.org/10.1016/j.jacr.2021.09.005</a:t>
            </a:r>
            <a:r>
              <a:rPr lang="en-US" sz="1100"/>
              <a:t> </a:t>
            </a:r>
            <a:endParaRPr sz="1100"/>
          </a:p>
          <a:p>
            <a:pPr marL="0" lvl="0" indent="0" algn="l" rtl="0">
              <a:spcBef>
                <a:spcPts val="360"/>
              </a:spcBef>
              <a:spcAft>
                <a:spcPts val="0"/>
              </a:spcAft>
              <a:buNone/>
            </a:pPr>
            <a:endParaRPr sz="1100"/>
          </a:p>
          <a:p>
            <a:pPr marL="0" lvl="0" indent="0" algn="l" rtl="0">
              <a:spcBef>
                <a:spcPts val="360"/>
              </a:spcBef>
              <a:spcAft>
                <a:spcPts val="0"/>
              </a:spcAft>
              <a:buNone/>
            </a:pPr>
            <a:endParaRPr sz="1100"/>
          </a:p>
          <a:p>
            <a:pPr marL="0" lvl="0" indent="0" algn="l" rtl="0">
              <a:spcBef>
                <a:spcPts val="360"/>
              </a:spcBef>
              <a:spcAft>
                <a:spcPts val="0"/>
              </a:spcAft>
              <a:buClr>
                <a:srgbClr val="3F3F3F"/>
              </a:buClr>
              <a:buSzPts val="1200"/>
              <a:buFont typeface="Arial"/>
              <a:buNone/>
            </a:pPr>
            <a:endParaRPr sz="110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992"/>
        <p:cNvGrpSpPr/>
        <p:nvPr/>
      </p:nvGrpSpPr>
      <p:grpSpPr>
        <a:xfrm>
          <a:off x="0" y="0"/>
          <a:ext cx="0" cy="0"/>
          <a:chOff x="0" y="0"/>
          <a:chExt cx="0" cy="0"/>
        </a:xfrm>
      </p:grpSpPr>
      <p:sp>
        <p:nvSpPr>
          <p:cNvPr id="993" name="Google Shape;993;p89"/>
          <p:cNvSpPr txBox="1">
            <a:spLocks noGrp="1"/>
          </p:cNvSpPr>
          <p:nvPr>
            <p:ph type="title"/>
          </p:nvPr>
        </p:nvSpPr>
        <p:spPr>
          <a:xfrm>
            <a:off x="457200" y="304800"/>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r>
              <a:rPr lang="en-US" sz="3600"/>
              <a:t>References (cont.)</a:t>
            </a:r>
            <a:endParaRPr/>
          </a:p>
        </p:txBody>
      </p:sp>
      <p:sp>
        <p:nvSpPr>
          <p:cNvPr id="994" name="Google Shape;994;p89"/>
          <p:cNvSpPr txBox="1">
            <a:spLocks noGrp="1"/>
          </p:cNvSpPr>
          <p:nvPr>
            <p:ph type="body" idx="1"/>
          </p:nvPr>
        </p:nvSpPr>
        <p:spPr>
          <a:xfrm>
            <a:off x="457200" y="1143000"/>
            <a:ext cx="8229600" cy="4245000"/>
          </a:xfrm>
          <a:prstGeom prst="rect">
            <a:avLst/>
          </a:prstGeom>
          <a:noFill/>
          <a:ln>
            <a:noFill/>
          </a:ln>
        </p:spPr>
        <p:txBody>
          <a:bodyPr spcFirstLastPara="1" wrap="square" lIns="91425" tIns="45700" rIns="91425" bIns="45700" anchor="t" anchorCtr="0">
            <a:noAutofit/>
          </a:bodyPr>
          <a:lstStyle/>
          <a:p>
            <a:pPr marL="457200" lvl="0" indent="-298450" algn="l" rtl="0">
              <a:spcBef>
                <a:spcPts val="360"/>
              </a:spcBef>
              <a:spcAft>
                <a:spcPts val="0"/>
              </a:spcAft>
              <a:buSzPts val="1100"/>
              <a:buChar char="•"/>
            </a:pPr>
            <a:r>
              <a:rPr lang="en-US" sz="1100"/>
              <a:t>Flores, T., Glaser, K. M., McDaniel, D., Rokitka, D., Amato, K. A., &amp; Reid, M. E. (2019). Building a comprehensive cancer survivorship program. Ecancermedicalscience, 13, 992. </a:t>
            </a:r>
            <a:r>
              <a:rPr lang="en-US" sz="1100" u="sng">
                <a:solidFill>
                  <a:schemeClr val="hlink"/>
                </a:solidFill>
                <a:hlinkClick r:id="rId3"/>
              </a:rPr>
              <a:t>https://doi.org/10.3332/ecancer.2019.992</a:t>
            </a:r>
            <a:r>
              <a:rPr lang="en-US" sz="1100"/>
              <a:t> </a:t>
            </a:r>
            <a:endParaRPr sz="1100"/>
          </a:p>
          <a:p>
            <a:pPr marL="457200" lvl="0" indent="-298450" algn="l" rtl="0">
              <a:spcBef>
                <a:spcPts val="360"/>
              </a:spcBef>
              <a:spcAft>
                <a:spcPts val="0"/>
              </a:spcAft>
              <a:buSzPts val="1100"/>
              <a:buChar char="•"/>
            </a:pPr>
            <a:r>
              <a:rPr lang="en-US" sz="1100" u="sng">
                <a:solidFill>
                  <a:schemeClr val="hlink"/>
                </a:solidFill>
                <a:hlinkClick r:id="rId4"/>
              </a:rPr>
              <a:t>Hyun-Wook Lee</a:t>
            </a:r>
            <a:r>
              <a:rPr lang="en-US" sz="1100"/>
              <a:t>, </a:t>
            </a:r>
            <a:r>
              <a:rPr lang="en-US" sz="1100" u="sng">
                <a:solidFill>
                  <a:schemeClr val="hlink"/>
                </a:solidFill>
                <a:hlinkClick r:id="rId5"/>
              </a:rPr>
              <a:t>Sung-Hyun Park</a:t>
            </a:r>
            <a:r>
              <a:rPr lang="en-US" sz="1100"/>
              <a:t>, </a:t>
            </a:r>
            <a:r>
              <a:rPr lang="en-US" sz="1100" u="sng">
                <a:solidFill>
                  <a:schemeClr val="hlink"/>
                </a:solidFill>
                <a:hlinkClick r:id="rId6"/>
              </a:rPr>
              <a:t>Mao-wen Weng</a:t>
            </a:r>
            <a:r>
              <a:rPr lang="en-US" sz="1100"/>
              <a:t>, and </a:t>
            </a:r>
            <a:r>
              <a:rPr lang="en-US" sz="1100" u="sng">
                <a:solidFill>
                  <a:schemeClr val="hlink"/>
                </a:solidFill>
                <a:hlinkClick r:id="rId7"/>
              </a:rPr>
              <a:t>Moon-shong Tang</a:t>
            </a:r>
            <a:r>
              <a:rPr lang="en-US" sz="1100"/>
              <a:t>. (2017). E-cigarette smoke damages DNA and reduces repair activity in mouse lung, heart, and bladder as well as in human lung and bladder cells. Proceedings of the National Academy of Sciences of the United States of America. </a:t>
            </a:r>
            <a:r>
              <a:rPr lang="en-US" sz="1100" u="sng">
                <a:solidFill>
                  <a:schemeClr val="hlink"/>
                </a:solidFill>
                <a:hlinkClick r:id="rId8"/>
              </a:rPr>
              <a:t>https://www.pnas.org/doi/10.1073/pnas.1718185115#tab-contributors</a:t>
            </a:r>
            <a:r>
              <a:rPr lang="en-US" sz="1100"/>
              <a:t>    </a:t>
            </a:r>
            <a:endParaRPr sz="1100"/>
          </a:p>
          <a:p>
            <a:pPr marL="457200" lvl="0" indent="-298450" algn="l" rtl="0">
              <a:spcBef>
                <a:spcPts val="360"/>
              </a:spcBef>
              <a:spcAft>
                <a:spcPts val="0"/>
              </a:spcAft>
              <a:buSzPts val="1100"/>
              <a:buChar char="•"/>
            </a:pPr>
            <a:r>
              <a:rPr lang="en-US" sz="1100"/>
              <a:t>Iowa Cancer Consortium. (2023). Quick Cancer Screening Guide Card. </a:t>
            </a:r>
            <a:r>
              <a:rPr lang="en-US" sz="1100" u="sng">
                <a:solidFill>
                  <a:schemeClr val="hlink"/>
                </a:solidFill>
                <a:hlinkClick r:id="rId9"/>
              </a:rPr>
              <a:t>https://canceriowa.org/screening-toolkit/</a:t>
            </a:r>
            <a:r>
              <a:rPr lang="en-US" sz="1100"/>
              <a:t> </a:t>
            </a:r>
            <a:endParaRPr sz="1100"/>
          </a:p>
          <a:p>
            <a:pPr marL="457200" lvl="0" indent="-298450" algn="l" rtl="0">
              <a:spcBef>
                <a:spcPts val="360"/>
              </a:spcBef>
              <a:spcAft>
                <a:spcPts val="0"/>
              </a:spcAft>
              <a:buSzPts val="1100"/>
              <a:buChar char="•"/>
            </a:pPr>
            <a:r>
              <a:rPr lang="en-US" sz="1100"/>
              <a:t>Prevent Cancer Foundation. (2024). Cancer Screenings and Prevention. </a:t>
            </a:r>
            <a:r>
              <a:rPr lang="en-US" sz="1100" u="sng">
                <a:solidFill>
                  <a:schemeClr val="hlink"/>
                </a:solidFill>
                <a:hlinkClick r:id="rId10"/>
              </a:rPr>
              <a:t>https://preventcancer.org/wp-content/uploads/2024/03/2024-3-20-screening-chart.pdf</a:t>
            </a:r>
            <a:r>
              <a:rPr lang="en-US" sz="1100"/>
              <a:t> </a:t>
            </a:r>
            <a:endParaRPr sz="1100"/>
          </a:p>
          <a:p>
            <a:pPr marL="457200" lvl="0" indent="-298450" algn="l" rtl="0">
              <a:spcBef>
                <a:spcPts val="360"/>
              </a:spcBef>
              <a:spcAft>
                <a:spcPts val="0"/>
              </a:spcAft>
              <a:buSzPts val="1100"/>
              <a:buChar char="•"/>
            </a:pPr>
            <a:r>
              <a:rPr lang="en-US" sz="1100"/>
              <a:t>National Cancer Institute. (2023). Diagnosis and Staging.  </a:t>
            </a:r>
            <a:r>
              <a:rPr lang="en-US" sz="1100" u="sng">
                <a:solidFill>
                  <a:schemeClr val="hlink"/>
                </a:solidFill>
                <a:hlinkClick r:id="rId11"/>
              </a:rPr>
              <a:t>https://www.cancer.gov/about-cancer/diagnosis-staging</a:t>
            </a:r>
            <a:r>
              <a:rPr lang="en-US" sz="1100"/>
              <a:t> </a:t>
            </a:r>
            <a:endParaRPr sz="1100"/>
          </a:p>
          <a:p>
            <a:pPr marL="457200" lvl="0" indent="-298450" algn="l" rtl="0">
              <a:spcBef>
                <a:spcPts val="360"/>
              </a:spcBef>
              <a:spcAft>
                <a:spcPts val="0"/>
              </a:spcAft>
              <a:buSzPts val="1100"/>
              <a:buChar char="•"/>
            </a:pPr>
            <a:r>
              <a:rPr lang="en-US" sz="1100"/>
              <a:t>National Cancer Institute. (2024). Surveillance, Epidemiology, and End Results (SEER) Program. </a:t>
            </a:r>
            <a:r>
              <a:rPr lang="en-US" sz="1100" u="sng">
                <a:solidFill>
                  <a:schemeClr val="hlink"/>
                </a:solidFill>
                <a:hlinkClick r:id="rId12"/>
              </a:rPr>
              <a:t>https://seer.cancer.gov/</a:t>
            </a:r>
            <a:r>
              <a:rPr lang="en-US" sz="1100"/>
              <a:t> </a:t>
            </a:r>
            <a:endParaRPr sz="1100"/>
          </a:p>
          <a:p>
            <a:pPr marL="457200" lvl="0" indent="-298450" algn="l" rtl="0">
              <a:spcBef>
                <a:spcPts val="360"/>
              </a:spcBef>
              <a:spcAft>
                <a:spcPts val="0"/>
              </a:spcAft>
              <a:buSzPts val="1100"/>
              <a:buChar char="•"/>
            </a:pPr>
            <a:r>
              <a:rPr lang="en-US" sz="1100"/>
              <a:t>National Cancer Institute. (2019). Symptoms of Cancer. </a:t>
            </a:r>
            <a:r>
              <a:rPr lang="en-US" sz="1100" u="sng">
                <a:solidFill>
                  <a:schemeClr val="hlink"/>
                </a:solidFill>
                <a:hlinkClick r:id="rId13"/>
              </a:rPr>
              <a:t>https://www.cancer.gov/about-cancer/diagnosis-staging/symptoms</a:t>
            </a:r>
            <a:r>
              <a:rPr lang="en-US" sz="1100"/>
              <a:t> </a:t>
            </a:r>
            <a:endParaRPr sz="1100"/>
          </a:p>
          <a:p>
            <a:pPr marL="457200" lvl="0" indent="-298450" algn="l" rtl="0">
              <a:spcBef>
                <a:spcPts val="360"/>
              </a:spcBef>
              <a:spcAft>
                <a:spcPts val="0"/>
              </a:spcAft>
              <a:buSzPts val="1100"/>
              <a:buChar char="•"/>
            </a:pPr>
            <a:r>
              <a:rPr lang="en-US" sz="1100"/>
              <a:t>National Cancer Institute. (2023). Stem Cell Transplants in Cancer Treatment </a:t>
            </a:r>
            <a:r>
              <a:rPr lang="en-US" sz="1100" u="sng">
                <a:solidFill>
                  <a:schemeClr val="hlink"/>
                </a:solidFill>
                <a:hlinkClick r:id="rId14"/>
              </a:rPr>
              <a:t>https://www.cancer.gov/about-cancer/treatment/types/stem-cell-transplant</a:t>
            </a:r>
            <a:r>
              <a:rPr lang="en-US" sz="1100"/>
              <a:t> </a:t>
            </a:r>
            <a:endParaRPr sz="1100"/>
          </a:p>
          <a:p>
            <a:pPr marL="457200" lvl="0" indent="-298450" algn="l" rtl="0">
              <a:spcBef>
                <a:spcPts val="360"/>
              </a:spcBef>
              <a:spcAft>
                <a:spcPts val="0"/>
              </a:spcAft>
              <a:buSzPts val="1100"/>
              <a:buChar char="•"/>
            </a:pPr>
            <a:r>
              <a:rPr lang="en-US" sz="1100"/>
              <a:t>National Cancer Institute. (2021). Hormone Therapy to Treat Cancer. </a:t>
            </a:r>
            <a:r>
              <a:rPr lang="en-US" sz="1100" u="sng">
                <a:solidFill>
                  <a:schemeClr val="hlink"/>
                </a:solidFill>
                <a:hlinkClick r:id="rId15"/>
              </a:rPr>
              <a:t>https://www.cancer.gov/about-cancer/treatment/types/hormone-therapy</a:t>
            </a:r>
            <a:r>
              <a:rPr lang="en-US" sz="1100"/>
              <a:t> </a:t>
            </a:r>
            <a:endParaRPr sz="1100"/>
          </a:p>
          <a:p>
            <a:pPr marL="457200" lvl="0" indent="-298450" algn="l" rtl="0">
              <a:spcBef>
                <a:spcPts val="360"/>
              </a:spcBef>
              <a:spcAft>
                <a:spcPts val="0"/>
              </a:spcAft>
              <a:buSzPts val="1100"/>
              <a:buChar char="•"/>
            </a:pPr>
            <a:r>
              <a:rPr lang="en-US" sz="1100"/>
              <a:t>National Cancer Institute (2024). Screening Tests to Detect Colorectal Cancer and Polyps  </a:t>
            </a:r>
            <a:r>
              <a:rPr lang="en-US" sz="1100" u="sng">
                <a:solidFill>
                  <a:schemeClr val="hlink"/>
                </a:solidFill>
                <a:hlinkClick r:id="rId16"/>
              </a:rPr>
              <a:t>https://www.cancer.gov/types/colorectal/screening-fact-sheet</a:t>
            </a:r>
            <a:r>
              <a:rPr lang="en-US" sz="1100"/>
              <a:t> </a:t>
            </a:r>
            <a:endParaRPr sz="1100"/>
          </a:p>
          <a:p>
            <a:pPr marL="0" lvl="0" indent="0" algn="l" rtl="0">
              <a:spcBef>
                <a:spcPts val="360"/>
              </a:spcBef>
              <a:spcAft>
                <a:spcPts val="0"/>
              </a:spcAft>
              <a:buNone/>
            </a:pPr>
            <a:endParaRPr sz="110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998"/>
        <p:cNvGrpSpPr/>
        <p:nvPr/>
      </p:nvGrpSpPr>
      <p:grpSpPr>
        <a:xfrm>
          <a:off x="0" y="0"/>
          <a:ext cx="0" cy="0"/>
          <a:chOff x="0" y="0"/>
          <a:chExt cx="0" cy="0"/>
        </a:xfrm>
      </p:grpSpPr>
      <p:sp>
        <p:nvSpPr>
          <p:cNvPr id="999" name="Google Shape;999;g2ece8ec1ab6_0_25"/>
          <p:cNvSpPr txBox="1">
            <a:spLocks noGrp="1"/>
          </p:cNvSpPr>
          <p:nvPr>
            <p:ph type="title"/>
          </p:nvPr>
        </p:nvSpPr>
        <p:spPr>
          <a:xfrm>
            <a:off x="457200" y="304800"/>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r>
              <a:rPr lang="en-US" sz="3600"/>
              <a:t>References (cont.)</a:t>
            </a:r>
            <a:endParaRPr/>
          </a:p>
        </p:txBody>
      </p:sp>
      <p:sp>
        <p:nvSpPr>
          <p:cNvPr id="1000" name="Google Shape;1000;g2ece8ec1ab6_0_25"/>
          <p:cNvSpPr txBox="1">
            <a:spLocks noGrp="1"/>
          </p:cNvSpPr>
          <p:nvPr>
            <p:ph type="body" idx="1"/>
          </p:nvPr>
        </p:nvSpPr>
        <p:spPr>
          <a:xfrm>
            <a:off x="457200" y="1143000"/>
            <a:ext cx="8229600" cy="4245000"/>
          </a:xfrm>
          <a:prstGeom prst="rect">
            <a:avLst/>
          </a:prstGeom>
          <a:noFill/>
          <a:ln>
            <a:noFill/>
          </a:ln>
        </p:spPr>
        <p:txBody>
          <a:bodyPr spcFirstLastPara="1" wrap="square" lIns="91425" tIns="45700" rIns="91425" bIns="45700" anchor="t" anchorCtr="0">
            <a:noAutofit/>
          </a:bodyPr>
          <a:lstStyle/>
          <a:p>
            <a:pPr marL="342900" lvl="0" indent="-298450" algn="l" rtl="0">
              <a:spcBef>
                <a:spcPts val="360"/>
              </a:spcBef>
              <a:spcAft>
                <a:spcPts val="0"/>
              </a:spcAft>
              <a:buSzPts val="1100"/>
              <a:buChar char="•"/>
            </a:pPr>
            <a:r>
              <a:rPr lang="en-US" sz="1100"/>
              <a:t>National Cancer Institute. (2024). Prostate Cancer Treatment (PDQ®)–Patient Version </a:t>
            </a:r>
            <a:r>
              <a:rPr lang="en-US" sz="1100" u="sng">
                <a:solidFill>
                  <a:schemeClr val="hlink"/>
                </a:solidFill>
                <a:hlinkClick r:id="rId3"/>
              </a:rPr>
              <a:t>https://www.cancer.gov/types/prostate/patient/prostate-treatment-pdq</a:t>
            </a:r>
            <a:endParaRPr sz="1100"/>
          </a:p>
          <a:p>
            <a:pPr marL="342900" lvl="0" indent="-298450" algn="l" rtl="0">
              <a:spcBef>
                <a:spcPts val="360"/>
              </a:spcBef>
              <a:spcAft>
                <a:spcPts val="0"/>
              </a:spcAft>
              <a:buSzPts val="1100"/>
              <a:buChar char="•"/>
            </a:pPr>
            <a:r>
              <a:rPr lang="en-US" sz="1100"/>
              <a:t>National Cancer Institute (2023). Cancer Prevention Overview (PDQ®)–Health Professional Version </a:t>
            </a:r>
            <a:r>
              <a:rPr lang="en-US" sz="1100" u="sng">
                <a:solidFill>
                  <a:schemeClr val="hlink"/>
                </a:solidFill>
                <a:hlinkClick r:id="rId4"/>
              </a:rPr>
              <a:t>https://www.cancer.gov/about-cancer/causes-prevention/hp-prevention-overview-pdq</a:t>
            </a:r>
            <a:endParaRPr sz="1100"/>
          </a:p>
          <a:p>
            <a:pPr marL="342900" lvl="0" indent="-298450" algn="l" rtl="0">
              <a:spcBef>
                <a:spcPts val="360"/>
              </a:spcBef>
              <a:spcAft>
                <a:spcPts val="0"/>
              </a:spcAft>
              <a:buSzPts val="1100"/>
              <a:buChar char="•"/>
            </a:pPr>
            <a:r>
              <a:rPr lang="en-US" sz="1100"/>
              <a:t>National Cancer Institute. (2021). What is Cancer. </a:t>
            </a:r>
            <a:r>
              <a:rPr lang="en-US" sz="1100" u="sng">
                <a:solidFill>
                  <a:schemeClr val="hlink"/>
                </a:solidFill>
                <a:hlinkClick r:id="rId5"/>
              </a:rPr>
              <a:t>https://www.cancer.gov/about-cancer/understanding/what-is-cancer</a:t>
            </a:r>
            <a:r>
              <a:rPr lang="en-US" sz="1100"/>
              <a:t> </a:t>
            </a:r>
            <a:endParaRPr sz="1100"/>
          </a:p>
          <a:p>
            <a:pPr marL="342900" lvl="0" indent="-298450" algn="l" rtl="0">
              <a:spcBef>
                <a:spcPts val="360"/>
              </a:spcBef>
              <a:spcAft>
                <a:spcPts val="0"/>
              </a:spcAft>
              <a:buSzPts val="1100"/>
              <a:buChar char="•"/>
            </a:pPr>
            <a:r>
              <a:rPr lang="en-US" sz="1100"/>
              <a:t>National Cancer Institute. (2022). Tumor Grade. </a:t>
            </a:r>
            <a:r>
              <a:rPr lang="en-US" sz="1100" u="sng">
                <a:solidFill>
                  <a:schemeClr val="hlink"/>
                </a:solidFill>
                <a:hlinkClick r:id="rId6"/>
              </a:rPr>
              <a:t>https://www.cancer.gov/about-cancer/diagnosis-staging/diagnosis/tumor-grade</a:t>
            </a:r>
            <a:r>
              <a:rPr lang="en-US" sz="1100"/>
              <a:t> </a:t>
            </a:r>
            <a:endParaRPr sz="1100"/>
          </a:p>
          <a:p>
            <a:pPr marL="342900" lvl="0" indent="-298450" algn="l" rtl="0">
              <a:spcBef>
                <a:spcPts val="360"/>
              </a:spcBef>
              <a:spcAft>
                <a:spcPts val="0"/>
              </a:spcAft>
              <a:buSzPts val="1100"/>
              <a:buChar char="•"/>
            </a:pPr>
            <a:r>
              <a:rPr lang="en-US" sz="1100"/>
              <a:t>National Cancer Institute. (2015). Surgery to Treat Cancer. </a:t>
            </a:r>
            <a:r>
              <a:rPr lang="en-US" sz="1100" u="sng">
                <a:solidFill>
                  <a:schemeClr val="hlink"/>
                </a:solidFill>
                <a:hlinkClick r:id="rId7"/>
              </a:rPr>
              <a:t>https://www.cancer.gov/about-cancer/treatment/types/surgery</a:t>
            </a:r>
            <a:r>
              <a:rPr lang="en-US" sz="1100"/>
              <a:t>  </a:t>
            </a:r>
            <a:endParaRPr sz="1100"/>
          </a:p>
          <a:p>
            <a:pPr marL="342900" lvl="0" indent="-298450" algn="l" rtl="0">
              <a:spcBef>
                <a:spcPts val="360"/>
              </a:spcBef>
              <a:spcAft>
                <a:spcPts val="0"/>
              </a:spcAft>
              <a:buSzPts val="1100"/>
              <a:buChar char="•"/>
            </a:pPr>
            <a:r>
              <a:rPr lang="en-US" sz="1100"/>
              <a:t>National Cancer Institute. (2019). Radiation Therapy to Treat Cancer. </a:t>
            </a:r>
            <a:r>
              <a:rPr lang="en-US" sz="1100" u="sng">
                <a:solidFill>
                  <a:schemeClr val="hlink"/>
                </a:solidFill>
                <a:hlinkClick r:id="rId8"/>
              </a:rPr>
              <a:t>https://www.cancer.gov/about-cancer/treatment/types/radiation-therapy</a:t>
            </a:r>
            <a:r>
              <a:rPr lang="en-US" sz="1100"/>
              <a:t> </a:t>
            </a:r>
            <a:endParaRPr sz="1100"/>
          </a:p>
          <a:p>
            <a:pPr marL="342900" lvl="0" indent="-298450" algn="l" rtl="0">
              <a:spcBef>
                <a:spcPts val="360"/>
              </a:spcBef>
              <a:spcAft>
                <a:spcPts val="0"/>
              </a:spcAft>
              <a:buSzPts val="1100"/>
              <a:buChar char="•"/>
            </a:pPr>
            <a:r>
              <a:rPr lang="en-US" sz="1100"/>
              <a:t>National Cancer Institute. (2022). Chemotherapy to Treat Cancer. </a:t>
            </a:r>
            <a:r>
              <a:rPr lang="en-US" sz="1100" u="sng">
                <a:solidFill>
                  <a:schemeClr val="hlink"/>
                </a:solidFill>
                <a:hlinkClick r:id="rId9"/>
              </a:rPr>
              <a:t>https://www.cancer.gov/about-cancer/treatment/types/chemotherapy</a:t>
            </a:r>
            <a:r>
              <a:rPr lang="en-US" sz="1100"/>
              <a:t>  </a:t>
            </a:r>
            <a:endParaRPr sz="1100"/>
          </a:p>
          <a:p>
            <a:pPr marL="342900" lvl="0" indent="-298450" algn="l" rtl="0">
              <a:spcBef>
                <a:spcPts val="360"/>
              </a:spcBef>
              <a:spcAft>
                <a:spcPts val="0"/>
              </a:spcAft>
              <a:buSzPts val="1100"/>
              <a:buChar char="•"/>
            </a:pPr>
            <a:r>
              <a:rPr lang="en-US" sz="1100"/>
              <a:t>National Comprehensive Cancer Network. (n.d.). NCCN guidelines and clinical resources. </a:t>
            </a:r>
            <a:r>
              <a:rPr lang="en-US" sz="1100" u="sng">
                <a:solidFill>
                  <a:schemeClr val="hlink"/>
                </a:solidFill>
                <a:hlinkClick r:id="rId10"/>
              </a:rPr>
              <a:t>https://www.nccn.org/professionals/physician_gls/default.aspx#site</a:t>
            </a:r>
            <a:r>
              <a:rPr lang="en-US" sz="1100"/>
              <a:t> </a:t>
            </a:r>
            <a:endParaRPr sz="1100"/>
          </a:p>
          <a:p>
            <a:pPr marL="342900" lvl="0" indent="-298450" algn="l" rtl="0">
              <a:spcBef>
                <a:spcPts val="360"/>
              </a:spcBef>
              <a:spcAft>
                <a:spcPts val="0"/>
              </a:spcAft>
              <a:buSzPts val="1100"/>
              <a:buChar char="•"/>
            </a:pPr>
            <a:r>
              <a:rPr lang="en-US" sz="1100"/>
              <a:t>National Cancer Institute. (2024). Complementary and Alternative Medicine. </a:t>
            </a:r>
            <a:r>
              <a:rPr lang="en-US" sz="1100" u="sng">
                <a:solidFill>
                  <a:schemeClr val="hlink"/>
                </a:solidFill>
                <a:hlinkClick r:id="rId11"/>
              </a:rPr>
              <a:t>https://www.cancer.gov/about-cancer/treatment/cam</a:t>
            </a:r>
            <a:r>
              <a:rPr lang="en-US" sz="1100"/>
              <a:t> </a:t>
            </a:r>
            <a:endParaRPr sz="1100"/>
          </a:p>
          <a:p>
            <a:pPr marL="342900" lvl="0" indent="-298450" algn="l" rtl="0">
              <a:spcBef>
                <a:spcPts val="360"/>
              </a:spcBef>
              <a:spcAft>
                <a:spcPts val="0"/>
              </a:spcAft>
              <a:buSzPts val="1100"/>
              <a:buChar char="•"/>
            </a:pPr>
            <a:r>
              <a:rPr lang="en-US" sz="1100"/>
              <a:t>National Cancer Institute. (2024). Breast Cancer Screening (PDQ®)--Health Professional Version </a:t>
            </a:r>
            <a:r>
              <a:rPr lang="en-US" sz="1100" u="sng">
                <a:solidFill>
                  <a:schemeClr val="hlink"/>
                </a:solidFill>
                <a:hlinkClick r:id="rId12"/>
              </a:rPr>
              <a:t>https://www.cancer.gov/types/breast/mammograms-fact-sheet</a:t>
            </a:r>
            <a:r>
              <a:rPr lang="en-US" sz="1100"/>
              <a:t>  </a:t>
            </a:r>
            <a:endParaRPr sz="1100"/>
          </a:p>
          <a:p>
            <a:pPr marL="342900" lvl="0" indent="-298450" algn="l" rtl="0">
              <a:spcBef>
                <a:spcPts val="360"/>
              </a:spcBef>
              <a:spcAft>
                <a:spcPts val="0"/>
              </a:spcAft>
              <a:buSzPts val="1100"/>
              <a:buChar char="•"/>
            </a:pPr>
            <a:r>
              <a:rPr lang="en-US" sz="1100"/>
              <a:t>National Cancer Institute. (2021). Hyperthermia to Treat Cancer. </a:t>
            </a:r>
            <a:r>
              <a:rPr lang="en-US" sz="1100" u="sng">
                <a:solidFill>
                  <a:schemeClr val="hlink"/>
                </a:solidFill>
                <a:hlinkClick r:id="rId13"/>
              </a:rPr>
              <a:t>https://www.cancer.gov/about-cancer/treatment/types/hyperthermia</a:t>
            </a:r>
            <a:r>
              <a:rPr lang="en-US" sz="1100"/>
              <a:t> </a:t>
            </a:r>
            <a:endParaRPr sz="1100"/>
          </a:p>
          <a:p>
            <a:pPr marL="342900" lvl="0" indent="-298450" algn="l" rtl="0">
              <a:spcBef>
                <a:spcPts val="360"/>
              </a:spcBef>
              <a:spcAft>
                <a:spcPts val="0"/>
              </a:spcAft>
              <a:buSzPts val="1100"/>
              <a:buChar char="•"/>
            </a:pPr>
            <a:r>
              <a:rPr lang="en-US" sz="1100"/>
              <a:t>National Center for Complementary and Integrative Health. (2016). Are you considering a complementary health approach? Retrieved June 27, 2024, from</a:t>
            </a:r>
            <a:r>
              <a:rPr lang="en-US" sz="1100" u="sng">
                <a:solidFill>
                  <a:schemeClr val="hlink"/>
                </a:solidFill>
                <a:hlinkClick r:id="rId14"/>
              </a:rPr>
              <a:t> https://www.nccih.nih.gov/health/are-you-considering-a-complementary-health-approach</a:t>
            </a:r>
            <a:endParaRPr sz="1100"/>
          </a:p>
          <a:p>
            <a:pPr marL="342900" lvl="0" indent="-228600" algn="l" rtl="0">
              <a:spcBef>
                <a:spcPts val="360"/>
              </a:spcBef>
              <a:spcAft>
                <a:spcPts val="0"/>
              </a:spcAft>
              <a:buNone/>
            </a:pPr>
            <a:endParaRPr sz="110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0" y="0"/>
          <a:ext cx="0" cy="0"/>
          <a:chOff x="0" y="0"/>
          <a:chExt cx="0" cy="0"/>
        </a:xfrm>
      </p:grpSpPr>
      <p:sp>
        <p:nvSpPr>
          <p:cNvPr id="1005" name="Google Shape;1005;g2ece8ec1ab6_0_30"/>
          <p:cNvSpPr txBox="1">
            <a:spLocks noGrp="1"/>
          </p:cNvSpPr>
          <p:nvPr>
            <p:ph type="title"/>
          </p:nvPr>
        </p:nvSpPr>
        <p:spPr>
          <a:xfrm>
            <a:off x="457200" y="304800"/>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r>
              <a:rPr lang="en-US" sz="3600"/>
              <a:t>References (cont.)</a:t>
            </a:r>
            <a:endParaRPr/>
          </a:p>
        </p:txBody>
      </p:sp>
      <p:sp>
        <p:nvSpPr>
          <p:cNvPr id="1006" name="Google Shape;1006;g2ece8ec1ab6_0_30"/>
          <p:cNvSpPr txBox="1">
            <a:spLocks noGrp="1"/>
          </p:cNvSpPr>
          <p:nvPr>
            <p:ph type="body" idx="1"/>
          </p:nvPr>
        </p:nvSpPr>
        <p:spPr>
          <a:xfrm>
            <a:off x="457200" y="1143000"/>
            <a:ext cx="8229600" cy="4245000"/>
          </a:xfrm>
          <a:prstGeom prst="rect">
            <a:avLst/>
          </a:prstGeom>
          <a:noFill/>
          <a:ln>
            <a:noFill/>
          </a:ln>
        </p:spPr>
        <p:txBody>
          <a:bodyPr spcFirstLastPara="1" wrap="square" lIns="91425" tIns="45700" rIns="91425" bIns="45700" anchor="t" anchorCtr="0">
            <a:noAutofit/>
          </a:bodyPr>
          <a:lstStyle/>
          <a:p>
            <a:pPr marL="342900" lvl="0" indent="-298450" algn="l" rtl="0">
              <a:spcBef>
                <a:spcPts val="360"/>
              </a:spcBef>
              <a:spcAft>
                <a:spcPts val="0"/>
              </a:spcAft>
              <a:buSzPts val="1100"/>
              <a:buChar char="•"/>
            </a:pPr>
            <a:r>
              <a:rPr lang="en-US" sz="1100"/>
              <a:t>NewYork-Presbyterian. (2017). Health Matters. </a:t>
            </a:r>
            <a:r>
              <a:rPr lang="en-US" sz="1100" u="sng">
                <a:solidFill>
                  <a:schemeClr val="hlink"/>
                </a:solidFill>
                <a:hlinkClick r:id="rId3"/>
              </a:rPr>
              <a:t>https://healthmatters.nyp.org/precision-medicine/</a:t>
            </a:r>
            <a:r>
              <a:rPr lang="en-US" sz="1100"/>
              <a:t> </a:t>
            </a:r>
            <a:endParaRPr sz="1100"/>
          </a:p>
          <a:p>
            <a:pPr marL="342900" lvl="0" indent="-298450" algn="l" rtl="0">
              <a:spcBef>
                <a:spcPts val="360"/>
              </a:spcBef>
              <a:spcAft>
                <a:spcPts val="0"/>
              </a:spcAft>
              <a:buSzPts val="1100"/>
              <a:buChar char="•"/>
            </a:pPr>
            <a:r>
              <a:rPr lang="en-US" sz="1100"/>
              <a:t>Institute for Healthcare Improvement. (2015). </a:t>
            </a:r>
            <a:r>
              <a:rPr lang="en-US" sz="1100" u="sng">
                <a:solidFill>
                  <a:schemeClr val="hlink"/>
                </a:solidFill>
                <a:hlinkClick r:id="rId4"/>
              </a:rPr>
              <a:t>https://youtu.be/zmo-EBbzOyw      </a:t>
            </a:r>
            <a:endParaRPr sz="1100"/>
          </a:p>
          <a:p>
            <a:pPr marL="342900" lvl="0" indent="-298450" algn="l" rtl="0">
              <a:spcBef>
                <a:spcPts val="360"/>
              </a:spcBef>
              <a:spcAft>
                <a:spcPts val="0"/>
              </a:spcAft>
              <a:buSzPts val="1100"/>
              <a:buChar char="•"/>
            </a:pPr>
            <a:r>
              <a:rPr lang="en-US" sz="1100"/>
              <a:t>Nik-Ahd F, De Hoedt AM, Butler C, et al. (2024). Prostate-Specific Antigen Values in Transgender Women Receiving Estrogen. JAMA. doi:10.1001/jama.2024.9997  </a:t>
            </a:r>
            <a:endParaRPr sz="1100"/>
          </a:p>
          <a:p>
            <a:pPr marL="342900" lvl="0" indent="-298450" algn="l" rtl="0">
              <a:spcBef>
                <a:spcPts val="360"/>
              </a:spcBef>
              <a:spcAft>
                <a:spcPts val="0"/>
              </a:spcAft>
              <a:buSzPts val="1100"/>
              <a:buChar char="•"/>
            </a:pPr>
            <a:r>
              <a:rPr lang="en-US" sz="1100"/>
              <a:t>Mandi L. Pratt-Chapman &amp; Jennifer Potter (2019). Cancer Care Considerations for Sexual and Gender Minority Patients, Oncology Issues, 34:6, 26-36, DOI: 10.1080/10463356.2019.1667673  </a:t>
            </a:r>
            <a:endParaRPr sz="1100"/>
          </a:p>
          <a:p>
            <a:pPr marL="342900" lvl="0" indent="-298450" algn="l" rtl="0">
              <a:spcBef>
                <a:spcPts val="360"/>
              </a:spcBef>
              <a:spcAft>
                <a:spcPts val="0"/>
              </a:spcAft>
              <a:buSzPts val="1100"/>
              <a:buChar char="•"/>
            </a:pPr>
            <a:r>
              <a:rPr lang="en-US" sz="1100"/>
              <a:t>Smith Center for Healing and the Arts. (2022).</a:t>
            </a:r>
            <a:endParaRPr sz="1100"/>
          </a:p>
          <a:p>
            <a:pPr marL="342900" lvl="0" indent="-298450" algn="l" rtl="0">
              <a:spcBef>
                <a:spcPts val="360"/>
              </a:spcBef>
              <a:spcAft>
                <a:spcPts val="0"/>
              </a:spcAft>
              <a:buSzPts val="1100"/>
              <a:buChar char="•"/>
            </a:pPr>
            <a:r>
              <a:rPr lang="en-US" sz="1100"/>
              <a:t>US Preventive Services Task Force. (2021). Final recommendation statement: Lung Cancer Screening. </a:t>
            </a:r>
            <a:r>
              <a:rPr lang="en-US" sz="1100" u="sng">
                <a:solidFill>
                  <a:schemeClr val="hlink"/>
                </a:solidFill>
                <a:hlinkClick r:id="rId5"/>
              </a:rPr>
              <a:t>https://www.uspreventiveservicestaskforce.org/uspstf/recommendation/lung-cancer-screening</a:t>
            </a:r>
            <a:endParaRPr sz="1100"/>
          </a:p>
          <a:p>
            <a:pPr marL="342900" lvl="0" indent="-298450" algn="l" rtl="0">
              <a:spcBef>
                <a:spcPts val="360"/>
              </a:spcBef>
              <a:spcAft>
                <a:spcPts val="0"/>
              </a:spcAft>
              <a:buSzPts val="1100"/>
              <a:buChar char="•"/>
            </a:pPr>
            <a:r>
              <a:rPr lang="en-US" sz="1100"/>
              <a:t>Welsh, E., Andrus, E., Sandler, C., Moravek, M., Stroumsa, D., Kattari, S., Walline, H., Goudsmit, C. and Brouwer, A., (2024). Cervicovaginal and Anal Self-Sampling for Human Papillomavirus Testing in a Transgender and Gender Diverse Population Assigned Female at Birth: Comfort, Difficulty, and Willingness to Use. LGBT Health. Mary Ann Liebert, Inc. DOI: 10.1089/lgbt.2023.0336 </a:t>
            </a:r>
            <a:endParaRPr sz="1100"/>
          </a:p>
          <a:p>
            <a:pPr marL="342900" lvl="0" indent="-298450" algn="l" rtl="0">
              <a:spcBef>
                <a:spcPts val="360"/>
              </a:spcBef>
              <a:spcAft>
                <a:spcPts val="0"/>
              </a:spcAft>
              <a:buSzPts val="1100"/>
              <a:buChar char="•"/>
            </a:pPr>
            <a:r>
              <a:rPr lang="en-US" sz="1100">
                <a:solidFill>
                  <a:schemeClr val="dk1"/>
                </a:solidFill>
              </a:rPr>
              <a:t>National Cancer Institute. (2024). </a:t>
            </a:r>
            <a:r>
              <a:rPr lang="en-US" sz="1100" i="1">
                <a:solidFill>
                  <a:schemeClr val="dk1"/>
                </a:solidFill>
              </a:rPr>
              <a:t>Punch biopsy illustration</a:t>
            </a:r>
            <a:r>
              <a:rPr lang="en-US" sz="1100">
                <a:solidFill>
                  <a:schemeClr val="dk1"/>
                </a:solidFill>
              </a:rPr>
              <a:t> [Illustration]. In </a:t>
            </a:r>
            <a:r>
              <a:rPr lang="en-US" sz="1100" i="1">
                <a:solidFill>
                  <a:schemeClr val="dk1"/>
                </a:solidFill>
              </a:rPr>
              <a:t>Skin cancer treatment (PDQ®)–patient version</a:t>
            </a:r>
            <a:r>
              <a:rPr lang="en-US" sz="1100">
                <a:solidFill>
                  <a:schemeClr val="dk1"/>
                </a:solidFill>
              </a:rPr>
              <a:t>. National Cancer Institute.</a:t>
            </a:r>
            <a:r>
              <a:rPr lang="en-US" sz="1100">
                <a:solidFill>
                  <a:schemeClr val="dk1"/>
                </a:solidFill>
                <a:uFill>
                  <a:noFill/>
                </a:uFill>
                <a:hlinkClick r:id="rId6">
                  <a:extLst>
                    <a:ext uri="{A12FA001-AC4F-418D-AE19-62706E023703}">
                      <ahyp:hlinkClr xmlns:ahyp="http://schemas.microsoft.com/office/drawing/2018/hyperlinkcolor" val="tx"/>
                    </a:ext>
                  </a:extLst>
                </a:hlinkClick>
              </a:rPr>
              <a:t> </a:t>
            </a:r>
            <a:r>
              <a:rPr lang="en-US" sz="1100" u="sng">
                <a:solidFill>
                  <a:schemeClr val="hlink"/>
                </a:solidFill>
                <a:hlinkClick r:id="rId6"/>
              </a:rPr>
              <a:t>https://www.cancer.gov/types/skin/patient/skin-treatment-pdq</a:t>
            </a:r>
            <a:endParaRPr sz="1100"/>
          </a:p>
          <a:p>
            <a:pPr marL="342900" lvl="0" indent="-298450" algn="l" rtl="0">
              <a:spcBef>
                <a:spcPts val="360"/>
              </a:spcBef>
              <a:spcAft>
                <a:spcPts val="0"/>
              </a:spcAft>
              <a:buSzPts val="1100"/>
              <a:buChar char="•"/>
            </a:pPr>
            <a:r>
              <a:rPr lang="en-US" sz="1100">
                <a:solidFill>
                  <a:schemeClr val="dk1"/>
                </a:solidFill>
              </a:rPr>
              <a:t>American Cancer Society. (n.d.). </a:t>
            </a:r>
            <a:r>
              <a:rPr lang="en-US" sz="1100" i="1">
                <a:solidFill>
                  <a:schemeClr val="dk1"/>
                </a:solidFill>
              </a:rPr>
              <a:t>Core needle biopsy illustration</a:t>
            </a:r>
            <a:r>
              <a:rPr lang="en-US" sz="1100">
                <a:solidFill>
                  <a:schemeClr val="dk1"/>
                </a:solidFill>
              </a:rPr>
              <a:t> [Illustration]. In </a:t>
            </a:r>
            <a:r>
              <a:rPr lang="en-US" sz="1100" i="1">
                <a:solidFill>
                  <a:schemeClr val="dk1"/>
                </a:solidFill>
              </a:rPr>
              <a:t>Breast cancer screening tests and early detection: Core needle biopsy of the breast</a:t>
            </a:r>
            <a:r>
              <a:rPr lang="en-US" sz="1100">
                <a:solidFill>
                  <a:schemeClr val="dk1"/>
                </a:solidFill>
              </a:rPr>
              <a:t>.</a:t>
            </a:r>
            <a:r>
              <a:rPr lang="en-US" sz="1100">
                <a:solidFill>
                  <a:schemeClr val="dk1"/>
                </a:solidFill>
                <a:uFill>
                  <a:noFill/>
                </a:uFill>
                <a:hlinkClick r:id="rId7">
                  <a:extLst>
                    <a:ext uri="{A12FA001-AC4F-418D-AE19-62706E023703}">
                      <ahyp:hlinkClr xmlns:ahyp="http://schemas.microsoft.com/office/drawing/2018/hyperlinkcolor" val="tx"/>
                    </a:ext>
                  </a:extLst>
                </a:hlinkClick>
              </a:rPr>
              <a:t> </a:t>
            </a:r>
            <a:r>
              <a:rPr lang="en-US" sz="1100" u="sng">
                <a:solidFill>
                  <a:schemeClr val="hlink"/>
                </a:solidFill>
                <a:hlinkClick r:id="rId7"/>
              </a:rPr>
              <a:t>https://www.cancer.org/cancer/types/breast-cancer/screening-tests-and-early-detection/breast-biopsy/core-needle-biopsy-of-the-breast.html</a:t>
            </a:r>
            <a:endParaRPr sz="1100"/>
          </a:p>
          <a:p>
            <a:pPr marL="342900" lvl="0" indent="-228600" algn="l" rtl="0">
              <a:spcBef>
                <a:spcPts val="360"/>
              </a:spcBef>
              <a:spcAft>
                <a:spcPts val="0"/>
              </a:spcAft>
              <a:buClr>
                <a:schemeClr val="dk1"/>
              </a:buClr>
              <a:buSzPts val="1100"/>
              <a:buFont typeface="Arial"/>
              <a:buNone/>
            </a:pPr>
            <a:endParaRPr sz="1100"/>
          </a:p>
          <a:p>
            <a:pPr marL="342900" lvl="0" indent="-228600" algn="l" rtl="0">
              <a:spcBef>
                <a:spcPts val="360"/>
              </a:spcBef>
              <a:spcAft>
                <a:spcPts val="0"/>
              </a:spcAft>
              <a:buNone/>
            </a:pPr>
            <a:endParaRPr sz="110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010"/>
        <p:cNvGrpSpPr/>
        <p:nvPr/>
      </p:nvGrpSpPr>
      <p:grpSpPr>
        <a:xfrm>
          <a:off x="0" y="0"/>
          <a:ext cx="0" cy="0"/>
          <a:chOff x="0" y="0"/>
          <a:chExt cx="0" cy="0"/>
        </a:xfrm>
      </p:grpSpPr>
      <p:sp>
        <p:nvSpPr>
          <p:cNvPr id="1011" name="Google Shape;1011;p52"/>
          <p:cNvSpPr txBox="1">
            <a:spLocks noGrp="1"/>
          </p:cNvSpPr>
          <p:nvPr>
            <p:ph type="title"/>
          </p:nvPr>
        </p:nvSpPr>
        <p:spPr>
          <a:xfrm>
            <a:off x="457200" y="76200"/>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r>
              <a:rPr lang="en-US" sz="3600"/>
              <a:t>Thank you!</a:t>
            </a:r>
            <a:endParaRPr/>
          </a:p>
        </p:txBody>
      </p:sp>
      <p:sp>
        <p:nvSpPr>
          <p:cNvPr id="1012" name="Google Shape;1012;p52"/>
          <p:cNvSpPr txBox="1">
            <a:spLocks noGrp="1"/>
          </p:cNvSpPr>
          <p:nvPr>
            <p:ph type="body" idx="1"/>
          </p:nvPr>
        </p:nvSpPr>
        <p:spPr>
          <a:xfrm>
            <a:off x="4658075" y="4272825"/>
            <a:ext cx="4397100" cy="1262400"/>
          </a:xfrm>
          <a:prstGeom prst="rect">
            <a:avLst/>
          </a:prstGeom>
          <a:noFill/>
          <a:ln>
            <a:noFill/>
          </a:ln>
        </p:spPr>
        <p:txBody>
          <a:bodyPr spcFirstLastPara="1" wrap="square" lIns="91425" tIns="45700" rIns="91425" bIns="45700" anchor="t" anchorCtr="0">
            <a:normAutofit lnSpcReduction="10000"/>
          </a:bodyPr>
          <a:lstStyle/>
          <a:p>
            <a:pPr marL="0" lvl="0" indent="0" algn="ctr" rtl="0">
              <a:spcBef>
                <a:spcPts val="0"/>
              </a:spcBef>
              <a:spcAft>
                <a:spcPts val="0"/>
              </a:spcAft>
              <a:buClr>
                <a:schemeClr val="dk1"/>
              </a:buClr>
              <a:buSzPts val="1500"/>
              <a:buFont typeface="Arial"/>
              <a:buNone/>
            </a:pPr>
            <a:r>
              <a:rPr lang="en-US" sz="1500"/>
              <a:t>S</a:t>
            </a:r>
            <a:r>
              <a:rPr lang="en-US" sz="1500" i="1"/>
              <a:t>ign up for the GW Cancer Center’s </a:t>
            </a:r>
            <a:br>
              <a:rPr lang="en-US" sz="1500" i="1"/>
            </a:br>
            <a:r>
              <a:rPr lang="en-US" sz="1500" i="1"/>
              <a:t>Cancer Control </a:t>
            </a:r>
            <a:br>
              <a:rPr lang="en-US" sz="1500" i="1"/>
            </a:br>
            <a:r>
              <a:rPr lang="en-US" sz="1500" i="1"/>
              <a:t>Technical Assistance E-Newsletter</a:t>
            </a:r>
            <a:r>
              <a:rPr lang="en-US" sz="1500"/>
              <a:t>:</a:t>
            </a:r>
            <a:endParaRPr sz="1500"/>
          </a:p>
          <a:p>
            <a:pPr marL="0" lvl="0" indent="0" algn="ctr" rtl="0">
              <a:spcBef>
                <a:spcPts val="0"/>
              </a:spcBef>
              <a:spcAft>
                <a:spcPts val="0"/>
              </a:spcAft>
              <a:buClr>
                <a:schemeClr val="dk1"/>
              </a:buClr>
              <a:buSzPts val="1500"/>
              <a:buFont typeface="Arial"/>
              <a:buNone/>
            </a:pPr>
            <a:r>
              <a:rPr lang="en-US" sz="1500"/>
              <a:t> </a:t>
            </a:r>
            <a:r>
              <a:rPr lang="en-US" sz="1500" b="1" u="sng">
                <a:solidFill>
                  <a:schemeClr val="hlink"/>
                </a:solidFill>
                <a:hlinkClick r:id="rId3"/>
              </a:rPr>
              <a:t>TAP Subscription</a:t>
            </a:r>
            <a:endParaRPr b="1"/>
          </a:p>
        </p:txBody>
      </p:sp>
      <p:sp>
        <p:nvSpPr>
          <p:cNvPr id="1013" name="Google Shape;1013;p52"/>
          <p:cNvSpPr txBox="1"/>
          <p:nvPr/>
        </p:nvSpPr>
        <p:spPr>
          <a:xfrm>
            <a:off x="609600" y="4239150"/>
            <a:ext cx="4162800" cy="1477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US" sz="1500" b="0" i="1" u="none" strike="noStrike" cap="none">
                <a:solidFill>
                  <a:srgbClr val="3F3F3F"/>
                </a:solidFill>
                <a:latin typeface="Arial"/>
                <a:ea typeface="Arial"/>
                <a:cs typeface="Arial"/>
                <a:sym typeface="Arial"/>
              </a:rPr>
              <a:t>Sign</a:t>
            </a:r>
            <a:r>
              <a:rPr lang="en-US" sz="1500" i="1">
                <a:solidFill>
                  <a:srgbClr val="3F3F3F"/>
                </a:solidFill>
              </a:rPr>
              <a:t> </a:t>
            </a:r>
            <a:r>
              <a:rPr lang="en-US" sz="1500" b="0" i="1" u="none" strike="noStrike" cap="none">
                <a:solidFill>
                  <a:srgbClr val="3F3F3F"/>
                </a:solidFill>
                <a:latin typeface="Arial"/>
                <a:ea typeface="Arial"/>
                <a:cs typeface="Arial"/>
                <a:sym typeface="Arial"/>
              </a:rPr>
              <a:t>up for the GW Cancer Center’s </a:t>
            </a:r>
            <a:br>
              <a:rPr lang="en-US" sz="1500" b="0" i="1" u="none" strike="noStrike" cap="none">
                <a:solidFill>
                  <a:srgbClr val="3F3F3F"/>
                </a:solidFill>
                <a:latin typeface="Arial"/>
                <a:ea typeface="Arial"/>
                <a:cs typeface="Arial"/>
                <a:sym typeface="Arial"/>
              </a:rPr>
            </a:br>
            <a:r>
              <a:rPr lang="en-US" sz="1500" b="0" i="1" u="none" strike="noStrike" cap="none">
                <a:solidFill>
                  <a:srgbClr val="3F3F3F"/>
                </a:solidFill>
                <a:latin typeface="Arial"/>
                <a:ea typeface="Arial"/>
                <a:cs typeface="Arial"/>
                <a:sym typeface="Arial"/>
              </a:rPr>
              <a:t>Patient Navigation </a:t>
            </a:r>
            <a:br>
              <a:rPr lang="en-US" sz="1500" b="0" i="1" u="none" strike="noStrike" cap="none">
                <a:solidFill>
                  <a:srgbClr val="3F3F3F"/>
                </a:solidFill>
                <a:latin typeface="Arial"/>
                <a:ea typeface="Arial"/>
                <a:cs typeface="Arial"/>
                <a:sym typeface="Arial"/>
              </a:rPr>
            </a:br>
            <a:r>
              <a:rPr lang="en-US" sz="1500" b="0" i="1" u="none" strike="noStrike" cap="none">
                <a:solidFill>
                  <a:srgbClr val="3F3F3F"/>
                </a:solidFill>
                <a:latin typeface="Arial"/>
                <a:ea typeface="Arial"/>
                <a:cs typeface="Arial"/>
                <a:sym typeface="Arial"/>
              </a:rPr>
              <a:t>and Survivorship E-Newsletter</a:t>
            </a:r>
            <a:r>
              <a:rPr lang="en-US" sz="1500" b="0" i="0" u="none" strike="noStrike" cap="none">
                <a:solidFill>
                  <a:srgbClr val="3F3F3F"/>
                </a:solidFill>
                <a:latin typeface="Arial"/>
                <a:ea typeface="Arial"/>
                <a:cs typeface="Arial"/>
                <a:sym typeface="Arial"/>
              </a:rPr>
              <a:t>:</a:t>
            </a:r>
            <a:endParaRPr sz="1500">
              <a:solidFill>
                <a:srgbClr val="3F3F3F"/>
              </a:solidFill>
            </a:endParaRPr>
          </a:p>
          <a:p>
            <a:pPr marL="0" marR="0" lvl="0" indent="0" algn="ctr" rtl="0">
              <a:lnSpc>
                <a:spcPct val="100000"/>
              </a:lnSpc>
              <a:spcBef>
                <a:spcPts val="0"/>
              </a:spcBef>
              <a:spcAft>
                <a:spcPts val="0"/>
              </a:spcAft>
              <a:buClr>
                <a:srgbClr val="000000"/>
              </a:buClr>
              <a:buSzPts val="1500"/>
              <a:buFont typeface="Arial"/>
              <a:buNone/>
            </a:pPr>
            <a:r>
              <a:rPr lang="en-US" sz="1500" b="1" u="sng">
                <a:solidFill>
                  <a:schemeClr val="hlink"/>
                </a:solidFill>
                <a:hlinkClick r:id="rId4"/>
              </a:rPr>
              <a:t>PNS Subscription</a:t>
            </a:r>
            <a:r>
              <a:rPr lang="en-US" sz="1500" b="0" i="0" u="sng" strike="noStrike" cap="none">
                <a:solidFill>
                  <a:srgbClr val="3F3F3F"/>
                </a:solidFill>
                <a:latin typeface="Arial"/>
                <a:ea typeface="Arial"/>
                <a:cs typeface="Arial"/>
                <a:sym typeface="Arial"/>
                <a:hlinkClick r:id="rId5">
                  <a:extLst>
                    <a:ext uri="{A12FA001-AC4F-418D-AE19-62706E023703}">
                      <ahyp:hlinkClr xmlns:ahyp="http://schemas.microsoft.com/office/drawing/2018/hyperlinkcolor" val="tx"/>
                    </a:ext>
                  </a:extLst>
                </a:hlinkClick>
              </a:rPr>
              <a:t>  </a:t>
            </a:r>
            <a:endParaRPr sz="1500" b="0" i="0" u="none" strike="noStrike" cap="none">
              <a:solidFill>
                <a:srgbClr val="3F3F3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500"/>
              <a:buFont typeface="Arial"/>
              <a:buNone/>
            </a:pPr>
            <a:endParaRPr sz="1500" b="1" i="0" u="none" strike="noStrike" cap="none">
              <a:solidFill>
                <a:srgbClr val="0096D6"/>
              </a:solidFill>
              <a:latin typeface="Arial"/>
              <a:ea typeface="Arial"/>
              <a:cs typeface="Arial"/>
              <a:sym typeface="Arial"/>
            </a:endParaRPr>
          </a:p>
        </p:txBody>
      </p:sp>
      <p:pic>
        <p:nvPicPr>
          <p:cNvPr id="1014" name="Google Shape;1014;p52"/>
          <p:cNvPicPr preferRelativeResize="0"/>
          <p:nvPr/>
        </p:nvPicPr>
        <p:blipFill>
          <a:blip r:embed="rId6">
            <a:alphaModFix/>
          </a:blip>
          <a:stretch>
            <a:fillRect/>
          </a:stretch>
        </p:blipFill>
        <p:spPr>
          <a:xfrm>
            <a:off x="1438000" y="1236831"/>
            <a:ext cx="6268009" cy="1067544"/>
          </a:xfrm>
          <a:prstGeom prst="rect">
            <a:avLst/>
          </a:prstGeom>
          <a:noFill/>
          <a:ln>
            <a:noFill/>
          </a:ln>
        </p:spPr>
      </p:pic>
      <p:pic>
        <p:nvPicPr>
          <p:cNvPr id="1015" name="Google Shape;1015;p52"/>
          <p:cNvPicPr preferRelativeResize="0"/>
          <p:nvPr/>
        </p:nvPicPr>
        <p:blipFill>
          <a:blip r:embed="rId7">
            <a:alphaModFix/>
          </a:blip>
          <a:stretch>
            <a:fillRect/>
          </a:stretch>
        </p:blipFill>
        <p:spPr>
          <a:xfrm>
            <a:off x="5963475" y="2380575"/>
            <a:ext cx="1663650" cy="1663650"/>
          </a:xfrm>
          <a:prstGeom prst="rect">
            <a:avLst/>
          </a:prstGeom>
          <a:noFill/>
          <a:ln>
            <a:noFill/>
          </a:ln>
        </p:spPr>
      </p:pic>
      <p:pic>
        <p:nvPicPr>
          <p:cNvPr id="1016" name="Google Shape;1016;p52"/>
          <p:cNvPicPr preferRelativeResize="0"/>
          <p:nvPr/>
        </p:nvPicPr>
        <p:blipFill>
          <a:blip r:embed="rId8">
            <a:alphaModFix/>
          </a:blip>
          <a:stretch>
            <a:fillRect/>
          </a:stretch>
        </p:blipFill>
        <p:spPr>
          <a:xfrm>
            <a:off x="1723613" y="2456775"/>
            <a:ext cx="1629975" cy="16299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8"/>
          <p:cNvSpPr txBox="1">
            <a:spLocks noGrp="1"/>
          </p:cNvSpPr>
          <p:nvPr>
            <p:ph type="title"/>
          </p:nvPr>
        </p:nvSpPr>
        <p:spPr>
          <a:xfrm>
            <a:off x="457200" y="304800"/>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r>
              <a:rPr lang="en-US" sz="3600">
                <a:solidFill>
                  <a:srgbClr val="3F3F3F"/>
                </a:solidFill>
              </a:rPr>
              <a:t>Benign vs Malignant Tumors</a:t>
            </a:r>
            <a:endParaRPr>
              <a:solidFill>
                <a:srgbClr val="3F3F3F"/>
              </a:solidFill>
            </a:endParaRPr>
          </a:p>
        </p:txBody>
      </p:sp>
      <p:grpSp>
        <p:nvGrpSpPr>
          <p:cNvPr id="101" name="Google Shape;101;p8"/>
          <p:cNvGrpSpPr/>
          <p:nvPr/>
        </p:nvGrpSpPr>
        <p:grpSpPr>
          <a:xfrm>
            <a:off x="457240" y="1675350"/>
            <a:ext cx="8305719" cy="3507300"/>
            <a:chOff x="40" y="278350"/>
            <a:chExt cx="8305719" cy="3507300"/>
          </a:xfrm>
        </p:grpSpPr>
        <p:sp>
          <p:nvSpPr>
            <p:cNvPr id="102" name="Google Shape;102;p8"/>
            <p:cNvSpPr/>
            <p:nvPr/>
          </p:nvSpPr>
          <p:spPr>
            <a:xfrm>
              <a:off x="40" y="278350"/>
              <a:ext cx="3881177" cy="1036800"/>
            </a:xfrm>
            <a:prstGeom prst="rect">
              <a:avLst/>
            </a:prstGeom>
            <a:solidFill>
              <a:srgbClr val="365F91"/>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 name="Google Shape;103;p8"/>
            <p:cNvSpPr txBox="1"/>
            <p:nvPr/>
          </p:nvSpPr>
          <p:spPr>
            <a:xfrm>
              <a:off x="40" y="278350"/>
              <a:ext cx="3881177" cy="1036800"/>
            </a:xfrm>
            <a:prstGeom prst="rect">
              <a:avLst/>
            </a:prstGeom>
            <a:noFill/>
            <a:ln>
              <a:noFill/>
            </a:ln>
          </p:spPr>
          <p:txBody>
            <a:bodyPr spcFirstLastPara="1" wrap="square" lIns="256025" tIns="146300" rIns="256025" bIns="146300" anchor="ctr" anchorCtr="0">
              <a:noAutofit/>
            </a:bodyPr>
            <a:lstStyle/>
            <a:p>
              <a:pPr marL="0" marR="0" lvl="0" indent="0" algn="ctr" rtl="0">
                <a:lnSpc>
                  <a:spcPct val="90000"/>
                </a:lnSpc>
                <a:spcBef>
                  <a:spcPts val="0"/>
                </a:spcBef>
                <a:spcAft>
                  <a:spcPts val="0"/>
                </a:spcAft>
                <a:buClr>
                  <a:schemeClr val="lt1"/>
                </a:buClr>
                <a:buSzPts val="3600"/>
                <a:buFont typeface="Arial"/>
                <a:buNone/>
              </a:pPr>
              <a:r>
                <a:rPr lang="en-US" sz="3600" b="0" i="0" u="none" strike="noStrike" cap="none">
                  <a:solidFill>
                    <a:schemeClr val="lt1"/>
                  </a:solidFill>
                  <a:latin typeface="Arial"/>
                  <a:ea typeface="Arial"/>
                  <a:cs typeface="Arial"/>
                  <a:sym typeface="Arial"/>
                </a:rPr>
                <a:t>Benign</a:t>
              </a:r>
              <a:endParaRPr sz="1400" b="0" i="0" u="none" strike="noStrike" cap="none">
                <a:solidFill>
                  <a:srgbClr val="000000"/>
                </a:solidFill>
                <a:latin typeface="Arial"/>
                <a:ea typeface="Arial"/>
                <a:cs typeface="Arial"/>
                <a:sym typeface="Arial"/>
              </a:endParaRPr>
            </a:p>
          </p:txBody>
        </p:sp>
        <p:sp>
          <p:nvSpPr>
            <p:cNvPr id="104" name="Google Shape;104;p8"/>
            <p:cNvSpPr/>
            <p:nvPr/>
          </p:nvSpPr>
          <p:spPr>
            <a:xfrm>
              <a:off x="40" y="1315150"/>
              <a:ext cx="3881177" cy="2470500"/>
            </a:xfrm>
            <a:prstGeom prst="rect">
              <a:avLst/>
            </a:prstGeom>
            <a:solidFill>
              <a:srgbClr val="E7F2F3">
                <a:alpha val="89411"/>
              </a:srgbClr>
            </a:solidFill>
            <a:ln w="25400" cap="flat" cmpd="sng">
              <a:solidFill>
                <a:srgbClr val="E7F2F3">
                  <a:alpha val="89411"/>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8"/>
            <p:cNvSpPr txBox="1"/>
            <p:nvPr/>
          </p:nvSpPr>
          <p:spPr>
            <a:xfrm>
              <a:off x="40" y="1315150"/>
              <a:ext cx="3881177" cy="2470500"/>
            </a:xfrm>
            <a:prstGeom prst="rect">
              <a:avLst/>
            </a:prstGeom>
            <a:noFill/>
            <a:ln>
              <a:noFill/>
            </a:ln>
          </p:spPr>
          <p:txBody>
            <a:bodyPr spcFirstLastPara="1" wrap="square" lIns="192000" tIns="192000" rIns="256025" bIns="288025" anchor="t" anchorCtr="0">
              <a:noAutofit/>
            </a:bodyPr>
            <a:lstStyle/>
            <a:p>
              <a:pPr marL="285750" marR="0" lvl="1" indent="-285750" algn="l" rtl="0">
                <a:lnSpc>
                  <a:spcPct val="90000"/>
                </a:lnSpc>
                <a:spcBef>
                  <a:spcPts val="0"/>
                </a:spcBef>
                <a:spcAft>
                  <a:spcPts val="0"/>
                </a:spcAft>
                <a:buClr>
                  <a:schemeClr val="dk1"/>
                </a:buClr>
                <a:buSzPts val="3600"/>
                <a:buFont typeface="Arial"/>
                <a:buChar char="•"/>
              </a:pPr>
              <a:r>
                <a:rPr lang="en-US" sz="3600" b="0" i="0" u="none" strike="noStrike" cap="none">
                  <a:solidFill>
                    <a:schemeClr val="dk1"/>
                  </a:solidFill>
                  <a:latin typeface="Arial"/>
                  <a:ea typeface="Arial"/>
                  <a:cs typeface="Arial"/>
                  <a:sym typeface="Arial"/>
                </a:rPr>
                <a:t>Non-cancerous</a:t>
              </a:r>
              <a:endParaRPr sz="1400" b="0" i="0" u="none" strike="noStrike" cap="none">
                <a:solidFill>
                  <a:srgbClr val="000000"/>
                </a:solidFill>
                <a:latin typeface="Arial"/>
                <a:ea typeface="Arial"/>
                <a:cs typeface="Arial"/>
                <a:sym typeface="Arial"/>
              </a:endParaRPr>
            </a:p>
            <a:p>
              <a:pPr marL="285750" marR="0" lvl="1" indent="-285750" algn="l" rtl="0">
                <a:lnSpc>
                  <a:spcPct val="90000"/>
                </a:lnSpc>
                <a:spcBef>
                  <a:spcPts val="540"/>
                </a:spcBef>
                <a:spcAft>
                  <a:spcPts val="0"/>
                </a:spcAft>
                <a:buClr>
                  <a:schemeClr val="dk1"/>
                </a:buClr>
                <a:buSzPts val="3600"/>
                <a:buFont typeface="Arial"/>
                <a:buChar char="•"/>
              </a:pPr>
              <a:r>
                <a:rPr lang="en-US" sz="3600" b="0" i="0" u="none" strike="noStrike" cap="none">
                  <a:solidFill>
                    <a:schemeClr val="dk1"/>
                  </a:solidFill>
                  <a:latin typeface="Arial"/>
                  <a:ea typeface="Arial"/>
                  <a:cs typeface="Arial"/>
                  <a:sym typeface="Arial"/>
                </a:rPr>
                <a:t>Do not grow into other tissue</a:t>
              </a:r>
              <a:endParaRPr sz="1400" b="0" i="0" u="none" strike="noStrike" cap="none">
                <a:solidFill>
                  <a:srgbClr val="000000"/>
                </a:solidFill>
                <a:latin typeface="Arial"/>
                <a:ea typeface="Arial"/>
                <a:cs typeface="Arial"/>
                <a:sym typeface="Arial"/>
              </a:endParaRPr>
            </a:p>
          </p:txBody>
        </p:sp>
        <p:sp>
          <p:nvSpPr>
            <p:cNvPr id="106" name="Google Shape;106;p8"/>
            <p:cNvSpPr/>
            <p:nvPr/>
          </p:nvSpPr>
          <p:spPr>
            <a:xfrm>
              <a:off x="4424582" y="278350"/>
              <a:ext cx="3881177" cy="1036800"/>
            </a:xfrm>
            <a:prstGeom prst="rect">
              <a:avLst/>
            </a:prstGeom>
            <a:solidFill>
              <a:srgbClr val="365F91"/>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8"/>
            <p:cNvSpPr txBox="1"/>
            <p:nvPr/>
          </p:nvSpPr>
          <p:spPr>
            <a:xfrm>
              <a:off x="4424582" y="278350"/>
              <a:ext cx="3881177" cy="1036800"/>
            </a:xfrm>
            <a:prstGeom prst="rect">
              <a:avLst/>
            </a:prstGeom>
            <a:noFill/>
            <a:ln>
              <a:noFill/>
            </a:ln>
          </p:spPr>
          <p:txBody>
            <a:bodyPr spcFirstLastPara="1" wrap="square" lIns="256025" tIns="146300" rIns="256025" bIns="146300" anchor="ctr" anchorCtr="0">
              <a:noAutofit/>
            </a:bodyPr>
            <a:lstStyle/>
            <a:p>
              <a:pPr marL="0" marR="0" lvl="0" indent="0" algn="ctr" rtl="0">
                <a:lnSpc>
                  <a:spcPct val="90000"/>
                </a:lnSpc>
                <a:spcBef>
                  <a:spcPts val="0"/>
                </a:spcBef>
                <a:spcAft>
                  <a:spcPts val="0"/>
                </a:spcAft>
                <a:buClr>
                  <a:schemeClr val="lt1"/>
                </a:buClr>
                <a:buSzPts val="3600"/>
                <a:buFont typeface="Arial"/>
                <a:buNone/>
              </a:pPr>
              <a:r>
                <a:rPr lang="en-US" sz="3600" b="0" i="0" u="none" strike="noStrike" cap="none">
                  <a:solidFill>
                    <a:schemeClr val="lt1"/>
                  </a:solidFill>
                  <a:latin typeface="Arial"/>
                  <a:ea typeface="Arial"/>
                  <a:cs typeface="Arial"/>
                  <a:sym typeface="Arial"/>
                </a:rPr>
                <a:t>Malignant</a:t>
              </a:r>
              <a:endParaRPr sz="1400" b="0" i="0" u="none" strike="noStrike" cap="none">
                <a:solidFill>
                  <a:srgbClr val="000000"/>
                </a:solidFill>
                <a:latin typeface="Arial"/>
                <a:ea typeface="Arial"/>
                <a:cs typeface="Arial"/>
                <a:sym typeface="Arial"/>
              </a:endParaRPr>
            </a:p>
          </p:txBody>
        </p:sp>
        <p:sp>
          <p:nvSpPr>
            <p:cNvPr id="108" name="Google Shape;108;p8"/>
            <p:cNvSpPr/>
            <p:nvPr/>
          </p:nvSpPr>
          <p:spPr>
            <a:xfrm>
              <a:off x="4424582" y="1315150"/>
              <a:ext cx="3881177" cy="2470500"/>
            </a:xfrm>
            <a:prstGeom prst="rect">
              <a:avLst/>
            </a:prstGeom>
            <a:solidFill>
              <a:srgbClr val="E7F2F3">
                <a:alpha val="89411"/>
              </a:srgbClr>
            </a:solidFill>
            <a:ln w="25400" cap="flat" cmpd="sng">
              <a:solidFill>
                <a:srgbClr val="E7F2F3">
                  <a:alpha val="89411"/>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 name="Google Shape;109;p8"/>
            <p:cNvSpPr txBox="1"/>
            <p:nvPr/>
          </p:nvSpPr>
          <p:spPr>
            <a:xfrm>
              <a:off x="4424582" y="1315150"/>
              <a:ext cx="3881177" cy="2470500"/>
            </a:xfrm>
            <a:prstGeom prst="rect">
              <a:avLst/>
            </a:prstGeom>
            <a:noFill/>
            <a:ln>
              <a:noFill/>
            </a:ln>
          </p:spPr>
          <p:txBody>
            <a:bodyPr spcFirstLastPara="1" wrap="square" lIns="192000" tIns="192000" rIns="256025" bIns="288025" anchor="t" anchorCtr="0">
              <a:noAutofit/>
            </a:bodyPr>
            <a:lstStyle/>
            <a:p>
              <a:pPr marL="285750" marR="0" lvl="1" indent="-285750" algn="l" rtl="0">
                <a:lnSpc>
                  <a:spcPct val="90000"/>
                </a:lnSpc>
                <a:spcBef>
                  <a:spcPts val="0"/>
                </a:spcBef>
                <a:spcAft>
                  <a:spcPts val="0"/>
                </a:spcAft>
                <a:buClr>
                  <a:schemeClr val="dk1"/>
                </a:buClr>
                <a:buSzPts val="3600"/>
                <a:buFont typeface="Arial"/>
                <a:buChar char="•"/>
              </a:pPr>
              <a:r>
                <a:rPr lang="en-US" sz="3600" b="0" i="0" u="none" strike="noStrike" cap="none">
                  <a:solidFill>
                    <a:schemeClr val="dk1"/>
                  </a:solidFill>
                  <a:latin typeface="Arial"/>
                  <a:ea typeface="Arial"/>
                  <a:cs typeface="Arial"/>
                  <a:sym typeface="Arial"/>
                </a:rPr>
                <a:t>Cancerous</a:t>
              </a:r>
              <a:endParaRPr sz="1400" b="0" i="0" u="none" strike="noStrike" cap="none">
                <a:solidFill>
                  <a:srgbClr val="000000"/>
                </a:solidFill>
                <a:latin typeface="Arial"/>
                <a:ea typeface="Arial"/>
                <a:cs typeface="Arial"/>
                <a:sym typeface="Arial"/>
              </a:endParaRPr>
            </a:p>
            <a:p>
              <a:pPr marL="285750" marR="0" lvl="1" indent="-285750" algn="l" rtl="0">
                <a:lnSpc>
                  <a:spcPct val="90000"/>
                </a:lnSpc>
                <a:spcBef>
                  <a:spcPts val="540"/>
                </a:spcBef>
                <a:spcAft>
                  <a:spcPts val="0"/>
                </a:spcAft>
                <a:buClr>
                  <a:schemeClr val="dk1"/>
                </a:buClr>
                <a:buSzPts val="3600"/>
                <a:buFont typeface="Arial"/>
                <a:buChar char="•"/>
              </a:pPr>
              <a:r>
                <a:rPr lang="en-US" sz="3600" b="0" i="0" u="none" strike="noStrike" cap="none">
                  <a:solidFill>
                    <a:schemeClr val="dk1"/>
                  </a:solidFill>
                  <a:latin typeface="Arial"/>
                  <a:ea typeface="Arial"/>
                  <a:cs typeface="Arial"/>
                  <a:sym typeface="Arial"/>
                </a:rPr>
                <a:t>Invade tissue or spread</a:t>
              </a:r>
              <a:endParaRPr sz="1400" b="0" i="0" u="none" strike="noStrike" cap="none">
                <a:solidFill>
                  <a:srgbClr val="000000"/>
                </a:solidFill>
                <a:latin typeface="Arial"/>
                <a:ea typeface="Arial"/>
                <a:cs typeface="Arial"/>
                <a:sym typeface="Arial"/>
              </a:endParaRPr>
            </a:p>
          </p:txBody>
        </p:sp>
      </p:grpSp>
      <p:sp>
        <p:nvSpPr>
          <p:cNvPr id="110" name="Google Shape;110;p8"/>
          <p:cNvSpPr/>
          <p:nvPr/>
        </p:nvSpPr>
        <p:spPr>
          <a:xfrm>
            <a:off x="5550775" y="5339100"/>
            <a:ext cx="34749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000" b="0" i="1" u="none" strike="noStrike" cap="none">
                <a:solidFill>
                  <a:srgbClr val="808080"/>
                </a:solidFill>
                <a:latin typeface="Arial"/>
                <a:ea typeface="Arial"/>
                <a:cs typeface="Arial"/>
                <a:sym typeface="Arial"/>
              </a:rPr>
              <a:t>Source: National Cancer Institute What is Cancer?,</a:t>
            </a:r>
            <a:r>
              <a:rPr lang="en-US" sz="1000" i="1">
                <a:solidFill>
                  <a:srgbClr val="808080"/>
                </a:solidFill>
              </a:rPr>
              <a:t> </a:t>
            </a:r>
            <a:r>
              <a:rPr lang="en-US" sz="1000" b="0" i="1" u="none" strike="noStrike" cap="none">
                <a:solidFill>
                  <a:srgbClr val="808080"/>
                </a:solidFill>
                <a:latin typeface="Arial"/>
                <a:ea typeface="Arial"/>
                <a:cs typeface="Arial"/>
                <a:sym typeface="Arial"/>
              </a:rPr>
              <a:t>20</a:t>
            </a:r>
            <a:r>
              <a:rPr lang="en-US" sz="1000" i="1">
                <a:solidFill>
                  <a:srgbClr val="808080"/>
                </a:solidFill>
              </a:rPr>
              <a:t>21</a:t>
            </a:r>
            <a:r>
              <a:rPr lang="en-US" sz="1000" b="0" i="1" u="none" strike="noStrike" cap="none">
                <a:solidFill>
                  <a:srgbClr val="808080"/>
                </a:solidFill>
                <a:latin typeface="Arial"/>
                <a:ea typeface="Arial"/>
                <a:cs typeface="Arial"/>
                <a:sym typeface="Arial"/>
              </a:rPr>
              <a:t> </a:t>
            </a:r>
            <a:endParaRPr sz="1200" b="0" i="0" u="none" strike="noStrike" cap="non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9"/>
          <p:cNvSpPr txBox="1">
            <a:spLocks noGrp="1"/>
          </p:cNvSpPr>
          <p:nvPr>
            <p:ph type="title"/>
          </p:nvPr>
        </p:nvSpPr>
        <p:spPr>
          <a:xfrm>
            <a:off x="457200" y="304800"/>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r>
              <a:rPr lang="en-US" sz="3600"/>
              <a:t>Types of Cancer </a:t>
            </a:r>
            <a:endParaRPr/>
          </a:p>
        </p:txBody>
      </p:sp>
      <p:grpSp>
        <p:nvGrpSpPr>
          <p:cNvPr id="117" name="Google Shape;117;p9"/>
          <p:cNvGrpSpPr/>
          <p:nvPr/>
        </p:nvGrpSpPr>
        <p:grpSpPr>
          <a:xfrm>
            <a:off x="266700" y="1349761"/>
            <a:ext cx="8610600" cy="3960078"/>
            <a:chOff x="0" y="1160"/>
            <a:chExt cx="8610600" cy="3960078"/>
          </a:xfrm>
        </p:grpSpPr>
        <p:sp>
          <p:nvSpPr>
            <p:cNvPr id="118" name="Google Shape;118;p9"/>
            <p:cNvSpPr/>
            <p:nvPr/>
          </p:nvSpPr>
          <p:spPr>
            <a:xfrm>
              <a:off x="3444240" y="1160"/>
              <a:ext cx="5166360" cy="920948"/>
            </a:xfrm>
            <a:prstGeom prst="rightArrow">
              <a:avLst>
                <a:gd name="adj1" fmla="val 75000"/>
                <a:gd name="adj2" fmla="val 50000"/>
              </a:avLst>
            </a:prstGeom>
            <a:solidFill>
              <a:srgbClr val="E7F2F3">
                <a:alpha val="89411"/>
              </a:srgbClr>
            </a:solidFill>
            <a:ln w="25400" cap="flat" cmpd="sng">
              <a:solidFill>
                <a:srgbClr val="E7F2F3">
                  <a:alpha val="89411"/>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 name="Google Shape;119;p9"/>
            <p:cNvSpPr txBox="1"/>
            <p:nvPr/>
          </p:nvSpPr>
          <p:spPr>
            <a:xfrm>
              <a:off x="3520440" y="116279"/>
              <a:ext cx="4821000" cy="690600"/>
            </a:xfrm>
            <a:prstGeom prst="rect">
              <a:avLst/>
            </a:prstGeom>
            <a:noFill/>
            <a:ln>
              <a:noFill/>
            </a:ln>
          </p:spPr>
          <p:txBody>
            <a:bodyPr spcFirstLastPara="1" wrap="square" lIns="10150" tIns="10150" rIns="10150" bIns="10150" anchor="t" anchorCtr="0">
              <a:noAutofit/>
            </a:bodyPr>
            <a:lstStyle/>
            <a:p>
              <a:pPr marL="0" marR="0" lvl="0" indent="0" algn="l" rtl="0">
                <a:lnSpc>
                  <a:spcPct val="90000"/>
                </a:lnSpc>
                <a:spcBef>
                  <a:spcPts val="0"/>
                </a:spcBef>
                <a:spcAft>
                  <a:spcPts val="0"/>
                </a:spcAft>
                <a:buNone/>
              </a:pPr>
              <a:r>
                <a:rPr lang="en-US" b="0" i="0" u="none" strike="noStrike" cap="none">
                  <a:solidFill>
                    <a:schemeClr val="dk1"/>
                  </a:solidFill>
                  <a:latin typeface="Arial"/>
                  <a:ea typeface="Arial"/>
                  <a:cs typeface="Arial"/>
                  <a:sym typeface="Arial"/>
                </a:rPr>
                <a:t>Start in the cells that cover external and internal organs or glands</a:t>
              </a:r>
              <a:r>
                <a:rPr lang="en-US">
                  <a:solidFill>
                    <a:schemeClr val="dk1"/>
                  </a:solidFill>
                </a:rPr>
                <a:t>. Co</a:t>
              </a:r>
              <a:r>
                <a:rPr lang="en-US">
                  <a:solidFill>
                    <a:srgbClr val="0D0D0D"/>
                  </a:solidFill>
                </a:rPr>
                <a:t>mmon carcinomas in the United States include lung, breast, prostate and colorectal cancers</a:t>
              </a:r>
              <a:endParaRPr b="0" i="0" u="none" strike="noStrike" cap="none">
                <a:solidFill>
                  <a:schemeClr val="dk1"/>
                </a:solidFill>
                <a:latin typeface="Arial"/>
                <a:ea typeface="Arial"/>
                <a:cs typeface="Arial"/>
                <a:sym typeface="Arial"/>
              </a:endParaRPr>
            </a:p>
          </p:txBody>
        </p:sp>
        <p:sp>
          <p:nvSpPr>
            <p:cNvPr id="120" name="Google Shape;120;p9"/>
            <p:cNvSpPr/>
            <p:nvPr/>
          </p:nvSpPr>
          <p:spPr>
            <a:xfrm>
              <a:off x="0" y="1160"/>
              <a:ext cx="3444240" cy="920948"/>
            </a:xfrm>
            <a:prstGeom prst="roundRect">
              <a:avLst>
                <a:gd name="adj" fmla="val 16667"/>
              </a:avLst>
            </a:prstGeom>
            <a:solidFill>
              <a:srgbClr val="365F9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 name="Google Shape;121;p9"/>
            <p:cNvSpPr txBox="1"/>
            <p:nvPr/>
          </p:nvSpPr>
          <p:spPr>
            <a:xfrm>
              <a:off x="44957" y="46117"/>
              <a:ext cx="3354326" cy="831034"/>
            </a:xfrm>
            <a:prstGeom prst="rect">
              <a:avLst/>
            </a:prstGeom>
            <a:noFill/>
            <a:ln>
              <a:noFill/>
            </a:ln>
          </p:spPr>
          <p:txBody>
            <a:bodyPr spcFirstLastPara="1" wrap="square" lIns="152400" tIns="76200" rIns="152400" bIns="76200" anchor="ctr" anchorCtr="0">
              <a:noAutofit/>
            </a:bodyPr>
            <a:lstStyle/>
            <a:p>
              <a:pPr marL="0" marR="0" lvl="0" indent="0" algn="ctr" rtl="0">
                <a:lnSpc>
                  <a:spcPct val="90000"/>
                </a:lnSpc>
                <a:spcBef>
                  <a:spcPts val="0"/>
                </a:spcBef>
                <a:spcAft>
                  <a:spcPts val="0"/>
                </a:spcAft>
                <a:buClr>
                  <a:schemeClr val="lt1"/>
                </a:buClr>
                <a:buSzPts val="4000"/>
                <a:buFont typeface="Arial"/>
                <a:buNone/>
              </a:pPr>
              <a:r>
                <a:rPr lang="en-US" sz="4000" b="0" i="0" u="none" strike="noStrike" cap="none">
                  <a:solidFill>
                    <a:schemeClr val="lt1"/>
                  </a:solidFill>
                  <a:latin typeface="Arial"/>
                  <a:ea typeface="Arial"/>
                  <a:cs typeface="Arial"/>
                  <a:sym typeface="Arial"/>
                </a:rPr>
                <a:t>Carcinomas</a:t>
              </a:r>
              <a:endParaRPr sz="1400" b="0" i="0" u="none" strike="noStrike" cap="none">
                <a:solidFill>
                  <a:srgbClr val="000000"/>
                </a:solidFill>
                <a:latin typeface="Arial"/>
                <a:ea typeface="Arial"/>
                <a:cs typeface="Arial"/>
                <a:sym typeface="Arial"/>
              </a:endParaRPr>
            </a:p>
          </p:txBody>
        </p:sp>
        <p:sp>
          <p:nvSpPr>
            <p:cNvPr id="122" name="Google Shape;122;p9"/>
            <p:cNvSpPr/>
            <p:nvPr/>
          </p:nvSpPr>
          <p:spPr>
            <a:xfrm>
              <a:off x="3444240" y="1014204"/>
              <a:ext cx="5166360" cy="920948"/>
            </a:xfrm>
            <a:prstGeom prst="rightArrow">
              <a:avLst>
                <a:gd name="adj1" fmla="val 75000"/>
                <a:gd name="adj2" fmla="val 50000"/>
              </a:avLst>
            </a:prstGeom>
            <a:solidFill>
              <a:srgbClr val="E7F2F3">
                <a:alpha val="89411"/>
              </a:srgbClr>
            </a:solidFill>
            <a:ln w="25400" cap="flat" cmpd="sng">
              <a:solidFill>
                <a:srgbClr val="E7F2F3">
                  <a:alpha val="89411"/>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 name="Google Shape;123;p9"/>
            <p:cNvSpPr txBox="1"/>
            <p:nvPr/>
          </p:nvSpPr>
          <p:spPr>
            <a:xfrm>
              <a:off x="3520440" y="1129323"/>
              <a:ext cx="4821000" cy="690600"/>
            </a:xfrm>
            <a:prstGeom prst="rect">
              <a:avLst/>
            </a:prstGeom>
            <a:noFill/>
            <a:ln>
              <a:noFill/>
            </a:ln>
          </p:spPr>
          <p:txBody>
            <a:bodyPr spcFirstLastPara="1" wrap="square" lIns="10150" tIns="10150" rIns="10150" bIns="10150" anchor="t" anchorCtr="0">
              <a:noAutofit/>
            </a:bodyPr>
            <a:lstStyle/>
            <a:p>
              <a:pPr marL="0" marR="0" lvl="0" indent="0" algn="l" rtl="0">
                <a:lnSpc>
                  <a:spcPct val="90000"/>
                </a:lnSpc>
                <a:spcBef>
                  <a:spcPts val="0"/>
                </a:spcBef>
                <a:spcAft>
                  <a:spcPts val="0"/>
                </a:spcAft>
                <a:buNone/>
              </a:pPr>
              <a:r>
                <a:rPr lang="en-US" b="0" i="0" u="none" strike="noStrike" cap="none">
                  <a:solidFill>
                    <a:schemeClr val="dk1"/>
                  </a:solidFill>
                  <a:latin typeface="Arial"/>
                  <a:ea typeface="Arial"/>
                  <a:cs typeface="Arial"/>
                  <a:sym typeface="Arial"/>
                </a:rPr>
                <a:t>Start in cells </a:t>
              </a:r>
              <a:r>
                <a:rPr lang="en-US">
                  <a:solidFill>
                    <a:schemeClr val="dk1"/>
                  </a:solidFill>
                </a:rPr>
                <a:t>of</a:t>
              </a:r>
              <a:r>
                <a:rPr lang="en-US" b="0" i="0" u="none" strike="noStrike" cap="none">
                  <a:solidFill>
                    <a:schemeClr val="dk1"/>
                  </a:solidFill>
                  <a:latin typeface="Arial"/>
                  <a:ea typeface="Arial"/>
                  <a:cs typeface="Arial"/>
                  <a:sym typeface="Arial"/>
                </a:rPr>
                <a:t> the supporting tissues of the body, such as bone, cartilage, fat, connective tissue and muscle</a:t>
              </a:r>
              <a:endParaRPr b="0" i="0" u="none" strike="noStrike" cap="none">
                <a:solidFill>
                  <a:srgbClr val="000000"/>
                </a:solidFill>
                <a:latin typeface="Arial"/>
                <a:ea typeface="Arial"/>
                <a:cs typeface="Arial"/>
                <a:sym typeface="Arial"/>
              </a:endParaRPr>
            </a:p>
          </p:txBody>
        </p:sp>
        <p:sp>
          <p:nvSpPr>
            <p:cNvPr id="124" name="Google Shape;124;p9"/>
            <p:cNvSpPr/>
            <p:nvPr/>
          </p:nvSpPr>
          <p:spPr>
            <a:xfrm>
              <a:off x="0" y="1014204"/>
              <a:ext cx="3444240" cy="920948"/>
            </a:xfrm>
            <a:prstGeom prst="roundRect">
              <a:avLst>
                <a:gd name="adj" fmla="val 16667"/>
              </a:avLst>
            </a:prstGeom>
            <a:solidFill>
              <a:srgbClr val="365F9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 name="Google Shape;125;p9"/>
            <p:cNvSpPr txBox="1"/>
            <p:nvPr/>
          </p:nvSpPr>
          <p:spPr>
            <a:xfrm>
              <a:off x="44957" y="1059161"/>
              <a:ext cx="3354326" cy="831034"/>
            </a:xfrm>
            <a:prstGeom prst="rect">
              <a:avLst/>
            </a:prstGeom>
            <a:noFill/>
            <a:ln>
              <a:noFill/>
            </a:ln>
          </p:spPr>
          <p:txBody>
            <a:bodyPr spcFirstLastPara="1" wrap="square" lIns="152400" tIns="76200" rIns="152400" bIns="76200" anchor="ctr" anchorCtr="0">
              <a:noAutofit/>
            </a:bodyPr>
            <a:lstStyle/>
            <a:p>
              <a:pPr marL="0" marR="0" lvl="0" indent="0" algn="ctr" rtl="0">
                <a:lnSpc>
                  <a:spcPct val="90000"/>
                </a:lnSpc>
                <a:spcBef>
                  <a:spcPts val="0"/>
                </a:spcBef>
                <a:spcAft>
                  <a:spcPts val="0"/>
                </a:spcAft>
                <a:buClr>
                  <a:schemeClr val="lt1"/>
                </a:buClr>
                <a:buSzPts val="4000"/>
                <a:buFont typeface="Arial"/>
                <a:buNone/>
              </a:pPr>
              <a:r>
                <a:rPr lang="en-US" sz="4000" b="0" i="0" u="none" strike="noStrike" cap="none">
                  <a:solidFill>
                    <a:schemeClr val="lt1"/>
                  </a:solidFill>
                  <a:latin typeface="Arial"/>
                  <a:ea typeface="Arial"/>
                  <a:cs typeface="Arial"/>
                  <a:sym typeface="Arial"/>
                </a:rPr>
                <a:t>Sarcomas</a:t>
              </a:r>
              <a:endParaRPr sz="1400" b="0" i="0" u="none" strike="noStrike" cap="none">
                <a:solidFill>
                  <a:srgbClr val="000000"/>
                </a:solidFill>
                <a:latin typeface="Arial"/>
                <a:ea typeface="Arial"/>
                <a:cs typeface="Arial"/>
                <a:sym typeface="Arial"/>
              </a:endParaRPr>
            </a:p>
          </p:txBody>
        </p:sp>
        <p:sp>
          <p:nvSpPr>
            <p:cNvPr id="126" name="Google Shape;126;p9"/>
            <p:cNvSpPr/>
            <p:nvPr/>
          </p:nvSpPr>
          <p:spPr>
            <a:xfrm>
              <a:off x="3444240" y="2027247"/>
              <a:ext cx="5166360" cy="920948"/>
            </a:xfrm>
            <a:prstGeom prst="rightArrow">
              <a:avLst>
                <a:gd name="adj1" fmla="val 75000"/>
                <a:gd name="adj2" fmla="val 50000"/>
              </a:avLst>
            </a:prstGeom>
            <a:solidFill>
              <a:srgbClr val="E7F2F3">
                <a:alpha val="89411"/>
              </a:srgbClr>
            </a:solidFill>
            <a:ln w="25400" cap="flat" cmpd="sng">
              <a:solidFill>
                <a:srgbClr val="E7F2F3">
                  <a:alpha val="89411"/>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 name="Google Shape;127;p9"/>
            <p:cNvSpPr txBox="1"/>
            <p:nvPr/>
          </p:nvSpPr>
          <p:spPr>
            <a:xfrm>
              <a:off x="3520440" y="2142366"/>
              <a:ext cx="4821000" cy="690600"/>
            </a:xfrm>
            <a:prstGeom prst="rect">
              <a:avLst/>
            </a:prstGeom>
            <a:noFill/>
            <a:ln>
              <a:noFill/>
            </a:ln>
          </p:spPr>
          <p:txBody>
            <a:bodyPr spcFirstLastPara="1" wrap="square" lIns="10150" tIns="10150" rIns="10150" bIns="10150" anchor="t" anchorCtr="0">
              <a:noAutofit/>
            </a:bodyPr>
            <a:lstStyle/>
            <a:p>
              <a:pPr marL="0" marR="0" lvl="0" indent="0" algn="l" rtl="0">
                <a:lnSpc>
                  <a:spcPct val="90000"/>
                </a:lnSpc>
                <a:spcBef>
                  <a:spcPts val="0"/>
                </a:spcBef>
                <a:spcAft>
                  <a:spcPts val="0"/>
                </a:spcAft>
                <a:buNone/>
              </a:pPr>
              <a:r>
                <a:rPr lang="en-US" b="0" i="0" u="none" strike="noStrike" cap="none">
                  <a:solidFill>
                    <a:schemeClr val="dk1"/>
                  </a:solidFill>
                  <a:latin typeface="Arial"/>
                  <a:ea typeface="Arial"/>
                  <a:cs typeface="Arial"/>
                  <a:sym typeface="Arial"/>
                </a:rPr>
                <a:t>Start in the lymph nodes and tissues of the body’s immune system</a:t>
              </a:r>
              <a:endParaRPr b="0" i="0" u="none" strike="noStrike" cap="none">
                <a:solidFill>
                  <a:srgbClr val="000000"/>
                </a:solidFill>
                <a:latin typeface="Arial"/>
                <a:ea typeface="Arial"/>
                <a:cs typeface="Arial"/>
                <a:sym typeface="Arial"/>
              </a:endParaRPr>
            </a:p>
          </p:txBody>
        </p:sp>
        <p:sp>
          <p:nvSpPr>
            <p:cNvPr id="128" name="Google Shape;128;p9"/>
            <p:cNvSpPr/>
            <p:nvPr/>
          </p:nvSpPr>
          <p:spPr>
            <a:xfrm>
              <a:off x="0" y="2027247"/>
              <a:ext cx="3444240" cy="920948"/>
            </a:xfrm>
            <a:prstGeom prst="roundRect">
              <a:avLst>
                <a:gd name="adj" fmla="val 16667"/>
              </a:avLst>
            </a:prstGeom>
            <a:solidFill>
              <a:srgbClr val="365F9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 name="Google Shape;129;p9"/>
            <p:cNvSpPr txBox="1"/>
            <p:nvPr/>
          </p:nvSpPr>
          <p:spPr>
            <a:xfrm>
              <a:off x="44957" y="2072204"/>
              <a:ext cx="3354326" cy="831034"/>
            </a:xfrm>
            <a:prstGeom prst="rect">
              <a:avLst/>
            </a:prstGeom>
            <a:noFill/>
            <a:ln>
              <a:noFill/>
            </a:ln>
          </p:spPr>
          <p:txBody>
            <a:bodyPr spcFirstLastPara="1" wrap="square" lIns="152400" tIns="76200" rIns="152400" bIns="76200" anchor="ctr" anchorCtr="0">
              <a:noAutofit/>
            </a:bodyPr>
            <a:lstStyle/>
            <a:p>
              <a:pPr marL="0" marR="0" lvl="0" indent="0" algn="ctr" rtl="0">
                <a:lnSpc>
                  <a:spcPct val="90000"/>
                </a:lnSpc>
                <a:spcBef>
                  <a:spcPts val="0"/>
                </a:spcBef>
                <a:spcAft>
                  <a:spcPts val="0"/>
                </a:spcAft>
                <a:buClr>
                  <a:schemeClr val="lt1"/>
                </a:buClr>
                <a:buSzPts val="4000"/>
                <a:buFont typeface="Arial"/>
                <a:buNone/>
              </a:pPr>
              <a:r>
                <a:rPr lang="en-US" sz="4000" b="0" i="0" u="none" strike="noStrike" cap="none">
                  <a:solidFill>
                    <a:schemeClr val="lt1"/>
                  </a:solidFill>
                  <a:latin typeface="Arial"/>
                  <a:ea typeface="Arial"/>
                  <a:cs typeface="Arial"/>
                  <a:sym typeface="Arial"/>
                </a:rPr>
                <a:t>Lymphomas</a:t>
              </a:r>
              <a:endParaRPr sz="1400" b="0" i="0" u="none" strike="noStrike" cap="none">
                <a:solidFill>
                  <a:srgbClr val="000000"/>
                </a:solidFill>
                <a:latin typeface="Arial"/>
                <a:ea typeface="Arial"/>
                <a:cs typeface="Arial"/>
                <a:sym typeface="Arial"/>
              </a:endParaRPr>
            </a:p>
          </p:txBody>
        </p:sp>
        <p:sp>
          <p:nvSpPr>
            <p:cNvPr id="130" name="Google Shape;130;p9"/>
            <p:cNvSpPr/>
            <p:nvPr/>
          </p:nvSpPr>
          <p:spPr>
            <a:xfrm>
              <a:off x="3444240" y="3040290"/>
              <a:ext cx="5166360" cy="920948"/>
            </a:xfrm>
            <a:prstGeom prst="rightArrow">
              <a:avLst>
                <a:gd name="adj1" fmla="val 75000"/>
                <a:gd name="adj2" fmla="val 50000"/>
              </a:avLst>
            </a:prstGeom>
            <a:solidFill>
              <a:srgbClr val="E7F2F3">
                <a:alpha val="89411"/>
              </a:srgbClr>
            </a:solidFill>
            <a:ln w="25400" cap="flat" cmpd="sng">
              <a:solidFill>
                <a:srgbClr val="E7F2F3">
                  <a:alpha val="89411"/>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 name="Google Shape;131;p9"/>
            <p:cNvSpPr txBox="1"/>
            <p:nvPr/>
          </p:nvSpPr>
          <p:spPr>
            <a:xfrm>
              <a:off x="3520440" y="3155409"/>
              <a:ext cx="4821000" cy="690600"/>
            </a:xfrm>
            <a:prstGeom prst="rect">
              <a:avLst/>
            </a:prstGeom>
            <a:noFill/>
            <a:ln>
              <a:noFill/>
            </a:ln>
          </p:spPr>
          <p:txBody>
            <a:bodyPr spcFirstLastPara="1" wrap="square" lIns="10150" tIns="10150" rIns="10150" bIns="10150" anchor="t" anchorCtr="0">
              <a:noAutofit/>
            </a:bodyPr>
            <a:lstStyle/>
            <a:p>
              <a:pPr marL="0" marR="0" lvl="0" indent="0" algn="l" rtl="0">
                <a:lnSpc>
                  <a:spcPct val="90000"/>
                </a:lnSpc>
                <a:spcBef>
                  <a:spcPts val="0"/>
                </a:spcBef>
                <a:spcAft>
                  <a:spcPts val="0"/>
                </a:spcAft>
                <a:buNone/>
              </a:pPr>
              <a:r>
                <a:rPr lang="en-US" b="0" i="0" u="none" strike="noStrike" cap="none">
                  <a:solidFill>
                    <a:schemeClr val="dk1"/>
                  </a:solidFill>
                  <a:latin typeface="Arial"/>
                  <a:ea typeface="Arial"/>
                  <a:cs typeface="Arial"/>
                  <a:sym typeface="Arial"/>
                </a:rPr>
                <a:t>Start in the immature blood cells that grow in the bone marrow</a:t>
              </a:r>
              <a:endParaRPr b="0" i="0" u="none" strike="noStrike" cap="none">
                <a:solidFill>
                  <a:srgbClr val="000000"/>
                </a:solidFill>
                <a:latin typeface="Arial"/>
                <a:ea typeface="Arial"/>
                <a:cs typeface="Arial"/>
                <a:sym typeface="Arial"/>
              </a:endParaRPr>
            </a:p>
          </p:txBody>
        </p:sp>
        <p:sp>
          <p:nvSpPr>
            <p:cNvPr id="132" name="Google Shape;132;p9"/>
            <p:cNvSpPr/>
            <p:nvPr/>
          </p:nvSpPr>
          <p:spPr>
            <a:xfrm>
              <a:off x="0" y="3040290"/>
              <a:ext cx="3444240" cy="920948"/>
            </a:xfrm>
            <a:prstGeom prst="roundRect">
              <a:avLst>
                <a:gd name="adj" fmla="val 16667"/>
              </a:avLst>
            </a:prstGeom>
            <a:solidFill>
              <a:srgbClr val="365F9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 name="Google Shape;133;p9"/>
            <p:cNvSpPr txBox="1"/>
            <p:nvPr/>
          </p:nvSpPr>
          <p:spPr>
            <a:xfrm>
              <a:off x="44957" y="3085247"/>
              <a:ext cx="3354326" cy="831034"/>
            </a:xfrm>
            <a:prstGeom prst="rect">
              <a:avLst/>
            </a:prstGeom>
            <a:noFill/>
            <a:ln>
              <a:noFill/>
            </a:ln>
          </p:spPr>
          <p:txBody>
            <a:bodyPr spcFirstLastPara="1" wrap="square" lIns="152400" tIns="76200" rIns="152400" bIns="76200" anchor="ctr" anchorCtr="0">
              <a:noAutofit/>
            </a:bodyPr>
            <a:lstStyle/>
            <a:p>
              <a:pPr marL="0" marR="0" lvl="0" indent="0" algn="ctr" rtl="0">
                <a:lnSpc>
                  <a:spcPct val="90000"/>
                </a:lnSpc>
                <a:spcBef>
                  <a:spcPts val="0"/>
                </a:spcBef>
                <a:spcAft>
                  <a:spcPts val="0"/>
                </a:spcAft>
                <a:buClr>
                  <a:schemeClr val="lt1"/>
                </a:buClr>
                <a:buSzPts val="4000"/>
                <a:buFont typeface="Arial"/>
                <a:buNone/>
              </a:pPr>
              <a:r>
                <a:rPr lang="en-US" sz="4000" b="0" i="0" u="none" strike="noStrike" cap="none">
                  <a:solidFill>
                    <a:schemeClr val="lt1"/>
                  </a:solidFill>
                  <a:latin typeface="Arial"/>
                  <a:ea typeface="Arial"/>
                  <a:cs typeface="Arial"/>
                  <a:sym typeface="Arial"/>
                </a:rPr>
                <a:t>Leukemias</a:t>
              </a:r>
              <a:endParaRPr sz="4000" b="0" i="0" u="none" strike="noStrike" cap="none">
                <a:solidFill>
                  <a:schemeClr val="lt1"/>
                </a:solidFill>
                <a:latin typeface="Arial"/>
                <a:ea typeface="Arial"/>
                <a:cs typeface="Arial"/>
                <a:sym typeface="Arial"/>
              </a:endParaRPr>
            </a:p>
          </p:txBody>
        </p:sp>
      </p:grpSp>
      <p:sp>
        <p:nvSpPr>
          <p:cNvPr id="134" name="Google Shape;134;p9"/>
          <p:cNvSpPr/>
          <p:nvPr/>
        </p:nvSpPr>
        <p:spPr>
          <a:xfrm>
            <a:off x="5592300" y="5309850"/>
            <a:ext cx="35166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000" b="0" i="1" u="none" strike="noStrike" cap="none">
                <a:solidFill>
                  <a:srgbClr val="808080"/>
                </a:solidFill>
                <a:latin typeface="Arial"/>
                <a:ea typeface="Arial"/>
                <a:cs typeface="Arial"/>
                <a:sym typeface="Arial"/>
              </a:rPr>
              <a:t>Source: National Cancer Institute What is Cancer?,</a:t>
            </a:r>
            <a:r>
              <a:rPr lang="en-US" sz="1000" i="1">
                <a:solidFill>
                  <a:srgbClr val="808080"/>
                </a:solidFill>
              </a:rPr>
              <a:t> </a:t>
            </a:r>
            <a:r>
              <a:rPr lang="en-US" sz="1000" b="0" i="1" u="none" strike="noStrike" cap="none">
                <a:solidFill>
                  <a:srgbClr val="808080"/>
                </a:solidFill>
                <a:latin typeface="Arial"/>
                <a:ea typeface="Arial"/>
                <a:cs typeface="Arial"/>
                <a:sym typeface="Arial"/>
              </a:rPr>
              <a:t>20</a:t>
            </a:r>
            <a:r>
              <a:rPr lang="en-US" sz="1000" i="1">
                <a:solidFill>
                  <a:srgbClr val="808080"/>
                </a:solidFill>
              </a:rPr>
              <a:t>21</a:t>
            </a:r>
            <a:r>
              <a:rPr lang="en-US" sz="1200" b="0" i="1" u="none" strike="noStrike" cap="none">
                <a:solidFill>
                  <a:srgbClr val="80808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3_Default Design">
  <a:themeElements>
    <a:clrScheme name="Custom 7">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7D5"/>
      </a:hlink>
      <a:folHlink>
        <a:srgbClr val="0098D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19199</Words>
  <Application>Microsoft Office PowerPoint</Application>
  <PresentationFormat>On-screen Show (4:3)</PresentationFormat>
  <Paragraphs>1010</Paragraphs>
  <Slides>79</Slides>
  <Notes>79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79</vt:i4>
      </vt:variant>
    </vt:vector>
  </HeadingPairs>
  <TitlesOfParts>
    <vt:vector size="84" baseType="lpstr">
      <vt:lpstr>Calibri</vt:lpstr>
      <vt:lpstr>Roboto</vt:lpstr>
      <vt:lpstr>Arial</vt:lpstr>
      <vt:lpstr>Trebuchet MS</vt:lpstr>
      <vt:lpstr>3_Default Design</vt:lpstr>
      <vt:lpstr>Cancer Basics: Continuum of Cancer Care</vt:lpstr>
      <vt:lpstr>Acknowledgements</vt:lpstr>
      <vt:lpstr>Learning Objectives</vt:lpstr>
      <vt:lpstr>What is Cancer? </vt:lpstr>
      <vt:lpstr>Checkpoint</vt:lpstr>
      <vt:lpstr>Checkpoint Answer</vt:lpstr>
      <vt:lpstr>Normal Cells vs Cancer Cells</vt:lpstr>
      <vt:lpstr>Benign vs Malignant Tumors</vt:lpstr>
      <vt:lpstr>Types of Cancer </vt:lpstr>
      <vt:lpstr>How are cancers named?</vt:lpstr>
      <vt:lpstr>Invasion and Metastasis</vt:lpstr>
      <vt:lpstr>PowerPoint Presentation</vt:lpstr>
      <vt:lpstr>Checkpoint</vt:lpstr>
      <vt:lpstr>Checkpoint Answer</vt:lpstr>
      <vt:lpstr>Cancer Risk Reduction</vt:lpstr>
      <vt:lpstr>Additional Cancer Risk Factors</vt:lpstr>
      <vt:lpstr>Cancer Risk Reduction</vt:lpstr>
      <vt:lpstr>Signs and Symptoms </vt:lpstr>
      <vt:lpstr>Signs and Symptoms Cont. </vt:lpstr>
      <vt:lpstr>Early Cancer May Not Have Any Symptoms </vt:lpstr>
      <vt:lpstr>Cancer Detection and Diagnosis</vt:lpstr>
      <vt:lpstr>Screening for Early Detection</vt:lpstr>
      <vt:lpstr>PowerPoint Presentation</vt:lpstr>
      <vt:lpstr>PowerPoint Presentation</vt:lpstr>
      <vt:lpstr>Screening for Transgender and Intersex Persons</vt:lpstr>
      <vt:lpstr>Breast Cancer Screening</vt:lpstr>
      <vt:lpstr>Breast Screening for Transgender Persons</vt:lpstr>
      <vt:lpstr>Cervical Cancer Screening </vt:lpstr>
      <vt:lpstr>Prostate Cancer </vt:lpstr>
      <vt:lpstr>Colorectal Cancer Screening </vt:lpstr>
      <vt:lpstr>Lung Cancer Screening </vt:lpstr>
      <vt:lpstr>Biopsy</vt:lpstr>
      <vt:lpstr>Microscopic Appearance of Cancer Cells</vt:lpstr>
      <vt:lpstr>Tumor Grading  </vt:lpstr>
      <vt:lpstr>Cancer Staging </vt:lpstr>
      <vt:lpstr>TNM Staging System</vt:lpstr>
      <vt:lpstr>TNM Staging System</vt:lpstr>
      <vt:lpstr>Tumor Registrars</vt:lpstr>
      <vt:lpstr>Personalized Medicine</vt:lpstr>
      <vt:lpstr>Genetics vs Genomics</vt:lpstr>
      <vt:lpstr>How are genetic tests used?</vt:lpstr>
      <vt:lpstr> Cancer Treatment </vt:lpstr>
      <vt:lpstr>Surgery</vt:lpstr>
      <vt:lpstr>Neo-Adjuvant and Adjuvant Treatment</vt:lpstr>
      <vt:lpstr>Radiation </vt:lpstr>
      <vt:lpstr>Chemotherapy </vt:lpstr>
      <vt:lpstr>Targeted Therapy</vt:lpstr>
      <vt:lpstr>Immunotherapy </vt:lpstr>
      <vt:lpstr>Hormone Therapy</vt:lpstr>
      <vt:lpstr>Photodynamic Therapy</vt:lpstr>
      <vt:lpstr>Hyperthermia</vt:lpstr>
      <vt:lpstr>Stem Cell Transplants</vt:lpstr>
      <vt:lpstr>Palliative Medicine</vt:lpstr>
      <vt:lpstr>Supportive Care Services </vt:lpstr>
      <vt:lpstr>Complementary and Alternative Medicine (CAM)</vt:lpstr>
      <vt:lpstr>Possible Benefits of Complementary Approaches</vt:lpstr>
      <vt:lpstr>Possible Risks of Complementary Approaches</vt:lpstr>
      <vt:lpstr>Evidence-based Cancer Information</vt:lpstr>
      <vt:lpstr>Effects of Cancer Diagnosis and Treatment </vt:lpstr>
      <vt:lpstr>Physical Concerns</vt:lpstr>
      <vt:lpstr>Psychosocial Concerns</vt:lpstr>
      <vt:lpstr>Practical Concerns</vt:lpstr>
      <vt:lpstr>Spiritual Concerns</vt:lpstr>
      <vt:lpstr>Adolescents and Young Adults</vt:lpstr>
      <vt:lpstr>Living with Advanced Cancer</vt:lpstr>
      <vt:lpstr>Cancer Survivors</vt:lpstr>
      <vt:lpstr>Long-term and Late Effects</vt:lpstr>
      <vt:lpstr>Psychosocial Effects </vt:lpstr>
      <vt:lpstr>Cancer and Comorbidities</vt:lpstr>
      <vt:lpstr>Holistic Survivorship Care</vt:lpstr>
      <vt:lpstr>Common Support Services Requested</vt:lpstr>
      <vt:lpstr>End of Life</vt:lpstr>
      <vt:lpstr>Conclusion </vt:lpstr>
      <vt:lpstr>References</vt:lpstr>
      <vt:lpstr>References (cont.)</vt:lpstr>
      <vt:lpstr>References (cont.)</vt:lpstr>
      <vt:lpstr>References (cont.)</vt:lpstr>
      <vt:lpstr>References (cont.)</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Cancer Basics: Continuum of Cancer Care</dc:title>
  <dc:creator>GWU</dc:creator>
  <cp:lastModifiedBy>Angell, Kelly</cp:lastModifiedBy>
  <cp:revision>1</cp:revision>
  <dcterms:created xsi:type="dcterms:W3CDTF">2014-05-08T22:31:29Z</dcterms:created>
  <dcterms:modified xsi:type="dcterms:W3CDTF">2025-03-17T01:50:33Z</dcterms:modified>
</cp:coreProperties>
</file>