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1" roundtripDataSignature="AMtx7mhXOALsUryhOSAvpQIVZVpIByyod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BA342FE-06F7-4900-9B8E-D84549C806BA}">
  <a:tblStyle styleId="{9BA342FE-06F7-4900-9B8E-D84549C806BA}"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746" y="108"/>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7" Type="http://schemas.openxmlformats.org/officeDocument/2006/relationships/slide" Target="slides/slide6.xml"/><Relationship Id="rId71"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9" name="Google Shape;39;p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Welcome to Ethics and Patient Rights, part of the Oncology Patient Navigator Training: The Fundamentals course. My name is ____________ and I will be your presenter for this lesson of the course.</a:t>
            </a:r>
            <a:endParaRPr>
              <a:latin typeface="Arial"/>
              <a:ea typeface="Arial"/>
              <a:cs typeface="Arial"/>
              <a:sym typeface="Arial"/>
            </a:endParaRPr>
          </a:p>
        </p:txBody>
      </p:sp>
      <p:sp>
        <p:nvSpPr>
          <p:cNvPr id="40" name="Google Shape;40;p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8:notes"/>
          <p:cNvSpPr txBox="1">
            <a:spLocks noGrp="1"/>
          </p:cNvSpPr>
          <p:nvPr>
            <p:ph type="body" idx="1"/>
          </p:nvPr>
        </p:nvSpPr>
        <p:spPr>
          <a:xfrm>
            <a:off x="701675" y="4416425"/>
            <a:ext cx="5607049" cy="41830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i="0" u="none" strike="noStrike" cap="none">
                <a:solidFill>
                  <a:schemeClr val="dk1"/>
                </a:solidFill>
                <a:latin typeface="Arial"/>
                <a:ea typeface="Arial"/>
                <a:cs typeface="Arial"/>
                <a:sym typeface="Arial"/>
              </a:rPr>
              <a:t>Video transcript:</a:t>
            </a: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N: Alright, Christopher, I am happy to help you apply to assistance. Now to qualify, we’ll need to answer a few questions, and then I’ll sign and we can send it in.  Is that okay with you?</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P: Sounds like a plan.</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N: Okay, tell what is your income before taxes?</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P: Before taxes, I make, um, $46,000, before taxes.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N: That might be a little bit of a problem for this application.  For this one, you can’t make more than 200% of the Federal Poverty Line.  For a family of 3 in 2004, it would be $39,580.  Can you see it here?</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P: Yes, I see that. But what does that mean for me?</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N: That means that we can’t apply for assistance through this particular foundation, but I know of another group where there is no income limit so as long as they have funds they can give you, and the key is that there are funds available.</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P: Well, truth be told I could really benefit from both right now.  I’m struggling to pay my copay. I have rent, the cost of transportation coming to and from here with gas and parking is astronomical, and my neighbor who does childcare for me let me know she’s going to have to start charging me. So, at this point, I’m pressed for money.</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N: Wow, that must be really, really frustrating.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P: It’s extremely frustrating. And I’m really having a really hard time just trying to make ends meet. So, given I have extenuating circumstances, is there any way you can “deem” me to be a special case?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N: Wow, and I appreciate you asking that but I really wish I could.  I really, really do.  But we will start with the other group that I was telling you about, and we will definitely keep looking.  If this one isn’t right, but we will keep working until we find one that is. How’s that?</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P: It would really, really benefit me if we can somehow make this work for me. If I had the means to pay bills maybe just for this month alone, I think from that point forward I could make it work. If I get assistance now.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N: Yeah, I know, and I really hear you, and I can tell that it would help a lot.  But there are other groups without income requirements. So, unfortunately, you don’t meet the guidelines for this one, or you don’t qualify, but I will do everything that I can to find some assistance for you.</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P: If all that is required for you to do is to simply sign the form to say that I’m eligible, and they’re not asking for any proof of income, how would they ever know?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N: That’s a good question, and I know you want me to be honest, and this is very, it’s a question of being ethical when I sign my name. And we’re going to be looking at other assistance, so it’s important that we start telling the truth now, so we can be consistent throughout. And I know, I really hear what you’re saying and understanding your situation. So this is why if this one, or the next one, doesn’t work, we keep trying, whether it’s this week or the next week, until we find something that will help you.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P: The truth today, the truth tomorrow, is that I desperately need this assistance. Is there any way you could just simply sign the form to say that I am eligible? You know my circumstance, you know how badly I need this? I’m not asking you to do anything dishonest. You know, yourself, how much I need this.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N: I do, and I really hope you understand that it’s important that I verify what you’re saying and you’re slightly over the income level. So I think we should just keep looking until we find something that’s suitable so that we both can be ethical in this, it’s not just me, it’s both of us.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P: But I’m barely, barely over the limit. And you’re here to help me, correct?</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N: Yes, I am.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P: So, I’m only asking you to help. That’s all I’m asking of you.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N: And I’m asking that we help each other. You can help me by entrusting me with this in terms of finding a suitable situation for you. Here’s what I can do because I don’t want you to lose hope.  I can call you at the end of next week with ideas about our next steps.  And we’ll make a plan, which includes the application to some of the other groups that I told you about.  And we’ll be creative, and we’ll look for other resources to make it easier.  Does that work for you?</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P: I have no choice. I guess this is going to have to work. So, okay.</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N: Well thank you, and I really know that you are overwhelmed. Your treatment- and all the other issues, with your rent, your childcare situation- and it will be easier to deal with if you have a strong support system and healthy ways to manage your stress.  Would you be willing to speak about this with our social worker? Specifically about managing your stress?</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P: I don’t know. Maybe. Just about my stress level?</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N: Taking care of yourself while you’re in treatment is so very important.</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P: Yeah, I understand that. But my struggle to get here for my regularly scheduled appointments is more than I can handle. So I don’t know how I will be able to work into my schedule, coming back to meet with a social worker on top of that.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N: Oh I see what you mean. No, no, I’m going to see if she is available now so that she can see you while you’re here and that’s going to eliminate that transportation issue back and forth. And if she can’t see you now, we’ll make sure when your next appointment comes, it’s scheduled around the same time so that you will only have to make one trip, and it won’t be added to your stress level. How’s that?</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P: I can work with that. That sounds like a plan, I can definitely work with that.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N: Thank you, and I really appreciate the trust that you are instilling in me. And I promise you I will work with you until I find some assistance to help you because I really, really understand the situation you are in.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P: Thank you, I really appreciate that. Thank you. </a:t>
            </a: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i="0" u="none" strike="noStrike" cap="none">
              <a:solidFill>
                <a:schemeClr val="dk1"/>
              </a:solidFill>
              <a:latin typeface="Arial"/>
              <a:ea typeface="Arial"/>
              <a:cs typeface="Arial"/>
              <a:sym typeface="Arial"/>
            </a:endParaRPr>
          </a:p>
        </p:txBody>
      </p:sp>
      <p:sp>
        <p:nvSpPr>
          <p:cNvPr id="140" name="Google Shape;140;p8:notes"/>
          <p:cNvSpPr txBox="1">
            <a:spLocks noGrp="1"/>
          </p:cNvSpPr>
          <p:nvPr>
            <p:ph type="sldNum" idx="12"/>
          </p:nvPr>
        </p:nvSpPr>
        <p:spPr>
          <a:xfrm>
            <a:off x="3970337" y="8829675"/>
            <a:ext cx="3038475"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0: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In step one of the ethical decision-making framework, begin by asking, "How should I define and describe this issue?"</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This is where patient-centered care plays a key role. Communicate with members of the healthcare team to inform them of the situation your patient is facing and collaboratively explore potential solutions.</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In Thelma’s case, the key facts are:</a:t>
            </a:r>
            <a:endParaRPr>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a:latin typeface="Arial"/>
                <a:ea typeface="Arial"/>
                <a:cs typeface="Arial"/>
                <a:sym typeface="Arial"/>
              </a:rPr>
              <a:t>The patient’s income does not meet the eligibility criteria for the financial assistance in question.</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Thelma is not responsible for making the application decision.</a:t>
            </a:r>
            <a:endParaRPr>
              <a:latin typeface="Arial"/>
              <a:ea typeface="Arial"/>
              <a:cs typeface="Arial"/>
              <a:sym typeface="Arial"/>
            </a:endParaRPr>
          </a:p>
          <a:p>
            <a:pPr marL="0" lvl="0" indent="0" algn="l" rtl="0">
              <a:lnSpc>
                <a:spcPct val="115000"/>
              </a:lnSpc>
              <a:spcBef>
                <a:spcPts val="1200"/>
              </a:spcBef>
              <a:spcAft>
                <a:spcPts val="1200"/>
              </a:spcAft>
              <a:buSzPts val="1100"/>
              <a:buNone/>
            </a:pPr>
            <a:r>
              <a:rPr lang="en-US">
                <a:latin typeface="Arial"/>
                <a:ea typeface="Arial"/>
                <a:cs typeface="Arial"/>
                <a:sym typeface="Arial"/>
              </a:rPr>
              <a:t>Reflecting on the scenario: If Thelma were to falsify the application, it could jeopardize her ability to secure future funding for patients.</a:t>
            </a:r>
            <a:endParaRPr>
              <a:latin typeface="Arial"/>
              <a:ea typeface="Arial"/>
              <a:cs typeface="Arial"/>
              <a:sym typeface="Arial"/>
            </a:endParaRPr>
          </a:p>
        </p:txBody>
      </p:sp>
      <p:sp>
        <p:nvSpPr>
          <p:cNvPr id="149" name="Google Shape;149;p10: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1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Step two of the ethical decision-making process involves gathering all the necessary facts.</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Consider these questions: What are the relevant facts of the situation? What facts are still unknown? Is it possible to gather more information? Do I have enough details to make an informed decision? Make sure to collect all the pertinent information before taking action.</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Next, identify who has a significant stake in the outcome. Are certain concerns more pressing than others, and why? As a patient navigator, your primary concern is always the patient. Understand what specifically concerns the patient and how they are impacted by the situation.</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Additionally, explore the possible options for action. Have all relevant individuals and groups been consulted? Have creative solutions been explored? Here is where patient-centered care becomes essential. Engage with the healthcare team to discuss the patient’s situation and gather their input for potential solutions.</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In Thelma’s case, the facts are:</a:t>
            </a:r>
            <a:endParaRPr>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a:latin typeface="Arial"/>
                <a:ea typeface="Arial"/>
                <a:cs typeface="Arial"/>
                <a:sym typeface="Arial"/>
              </a:rPr>
              <a:t>The patient does not meet the eligibility criteria for the financial assistance program.</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Other resources may be available to support the patient.</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The patient is seeking financial help.</a:t>
            </a:r>
            <a:endParaRPr>
              <a:latin typeface="Arial"/>
              <a:ea typeface="Arial"/>
              <a:cs typeface="Arial"/>
              <a:sym typeface="Arial"/>
            </a:endParaRPr>
          </a:p>
          <a:p>
            <a:pPr marL="0" lvl="0" indent="0" algn="l" rtl="0">
              <a:lnSpc>
                <a:spcPct val="115000"/>
              </a:lnSpc>
              <a:spcBef>
                <a:spcPts val="1200"/>
              </a:spcBef>
              <a:spcAft>
                <a:spcPts val="1200"/>
              </a:spcAft>
              <a:buClr>
                <a:schemeClr val="dk1"/>
              </a:buClr>
              <a:buSzPts val="1100"/>
              <a:buFont typeface="Arial"/>
              <a:buNone/>
            </a:pPr>
            <a:r>
              <a:rPr lang="en-US">
                <a:latin typeface="Arial"/>
                <a:ea typeface="Arial"/>
                <a:cs typeface="Arial"/>
                <a:sym typeface="Arial"/>
              </a:rPr>
              <a:t>Thelma could either misstate the patient’s income on the application, risking future integrity, or she could explore alternative resources that the patient may be eligible for.</a:t>
            </a:r>
            <a:endParaRPr>
              <a:latin typeface="Arial"/>
              <a:ea typeface="Arial"/>
              <a:cs typeface="Arial"/>
              <a:sym typeface="Arial"/>
            </a:endParaRPr>
          </a:p>
        </p:txBody>
      </p:sp>
      <p:sp>
        <p:nvSpPr>
          <p:cNvPr id="157" name="Google Shape;157;p1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Step three involves evaluating the potential actions using ethical standards. To guide your decision-making, consider the following questions:</a:t>
            </a:r>
            <a:endParaRPr>
              <a:latin typeface="Arial"/>
              <a:ea typeface="Arial"/>
              <a:cs typeface="Arial"/>
              <a:sym typeface="Arial"/>
            </a:endParaRPr>
          </a:p>
          <a:p>
            <a:pPr marL="457200" lvl="0" indent="-304800" algn="l" rtl="0">
              <a:lnSpc>
                <a:spcPct val="115000"/>
              </a:lnSpc>
              <a:spcBef>
                <a:spcPts val="1200"/>
              </a:spcBef>
              <a:spcAft>
                <a:spcPts val="0"/>
              </a:spcAft>
              <a:buClr>
                <a:schemeClr val="dk1"/>
              </a:buClr>
              <a:buSzPts val="1200"/>
              <a:buChar char="●"/>
            </a:pPr>
            <a:r>
              <a:rPr lang="en-US" b="1">
                <a:latin typeface="Arial"/>
                <a:ea typeface="Arial"/>
                <a:cs typeface="Arial"/>
                <a:sym typeface="Arial"/>
              </a:rPr>
              <a:t>Utilitarian Approach</a:t>
            </a:r>
            <a:r>
              <a:rPr lang="en-US">
                <a:latin typeface="Arial"/>
                <a:ea typeface="Arial"/>
                <a:cs typeface="Arial"/>
                <a:sym typeface="Arial"/>
              </a:rPr>
              <a:t>: Which option will generate the most good and cause the least harm? This considers the overall impact of your decision.</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a:latin typeface="Arial"/>
                <a:ea typeface="Arial"/>
                <a:cs typeface="Arial"/>
                <a:sym typeface="Arial"/>
              </a:rPr>
              <a:t>Rights Approach</a:t>
            </a:r>
            <a:r>
              <a:rPr lang="en-US">
                <a:latin typeface="Arial"/>
                <a:ea typeface="Arial"/>
                <a:cs typeface="Arial"/>
                <a:sym typeface="Arial"/>
              </a:rPr>
              <a:t>: Which option most effectively respects the rights of everyone involved? Reflect on the rights of all stakeholders in the decision.</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a:latin typeface="Arial"/>
                <a:ea typeface="Arial"/>
                <a:cs typeface="Arial"/>
                <a:sym typeface="Arial"/>
              </a:rPr>
              <a:t>Justice Approach</a:t>
            </a:r>
            <a:r>
              <a:rPr lang="en-US">
                <a:latin typeface="Arial"/>
                <a:ea typeface="Arial"/>
                <a:cs typeface="Arial"/>
                <a:sym typeface="Arial"/>
              </a:rPr>
              <a:t>: Which option ensures fairness and treats people equally or proportionally? Focus on equity in your actions.</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a:latin typeface="Arial"/>
                <a:ea typeface="Arial"/>
                <a:cs typeface="Arial"/>
                <a:sym typeface="Arial"/>
              </a:rPr>
              <a:t>Common Good Approach</a:t>
            </a:r>
            <a:r>
              <a:rPr lang="en-US">
                <a:latin typeface="Arial"/>
                <a:ea typeface="Arial"/>
                <a:cs typeface="Arial"/>
                <a:sym typeface="Arial"/>
              </a:rPr>
              <a:t>: Which option benefits the community as a whole, rather than just a few individuals? Consider the broader societal impact.</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a:latin typeface="Arial"/>
                <a:ea typeface="Arial"/>
                <a:cs typeface="Arial"/>
                <a:sym typeface="Arial"/>
              </a:rPr>
              <a:t>Virtue Approach</a:t>
            </a:r>
            <a:r>
              <a:rPr lang="en-US">
                <a:latin typeface="Arial"/>
                <a:ea typeface="Arial"/>
                <a:cs typeface="Arial"/>
                <a:sym typeface="Arial"/>
              </a:rPr>
              <a:t>: Which option aligns with the type of person you aspire to be? Think about the values and character you wish to uphold.</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Using these ethical standards, the most appropriate action for Thelma would be not to falsify the application, as doing so would undermine fairness, integrity, and long-term trust in the system.</a:t>
            </a:r>
            <a:endParaRPr>
              <a:latin typeface="Arial"/>
              <a:ea typeface="Arial"/>
              <a:cs typeface="Arial"/>
              <a:sym typeface="Arial"/>
            </a:endParaRPr>
          </a:p>
          <a:p>
            <a:pPr marL="0" lvl="0" indent="0" algn="l" rtl="0">
              <a:lnSpc>
                <a:spcPct val="100000"/>
              </a:lnSpc>
              <a:spcBef>
                <a:spcPts val="1200"/>
              </a:spcBef>
              <a:spcAft>
                <a:spcPts val="0"/>
              </a:spcAft>
              <a:buSzPts val="1400"/>
              <a:buNone/>
            </a:pPr>
            <a:endParaRPr>
              <a:latin typeface="Arial"/>
              <a:ea typeface="Arial"/>
              <a:cs typeface="Arial"/>
              <a:sym typeface="Arial"/>
            </a:endParaRPr>
          </a:p>
        </p:txBody>
      </p:sp>
      <p:sp>
        <p:nvSpPr>
          <p:cNvPr id="171" name="Google Shape;171;p12: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Step four is about making a decision and testing it. After evaluating the options through various ethical lenses, ask yourself: Which option best addresses the situation?</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In Thelma’s case, she could reflect on whether she would feel comfortable sharing her decision publicly. Additionally, she should ensure that her choice aligns with her organization’s policies and values.</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If you're uncertain about an ethical choice, it's always a good idea to consult with your supervisor to determine the most appropriate course of action.</a:t>
            </a:r>
            <a:endParaRPr>
              <a:latin typeface="Arial"/>
              <a:ea typeface="Arial"/>
              <a:cs typeface="Arial"/>
              <a:sym typeface="Arial"/>
            </a:endParaRPr>
          </a:p>
          <a:p>
            <a:pPr marL="0" lvl="0" indent="0" algn="l" rtl="0">
              <a:lnSpc>
                <a:spcPct val="100000"/>
              </a:lnSpc>
              <a:spcBef>
                <a:spcPts val="1200"/>
              </a:spcBef>
              <a:spcAft>
                <a:spcPts val="0"/>
              </a:spcAft>
              <a:buSzPts val="1400"/>
              <a:buNone/>
            </a:pPr>
            <a:endParaRPr>
              <a:latin typeface="Arial"/>
              <a:ea typeface="Arial"/>
              <a:cs typeface="Arial"/>
              <a:sym typeface="Arial"/>
            </a:endParaRPr>
          </a:p>
        </p:txBody>
      </p:sp>
      <p:sp>
        <p:nvSpPr>
          <p:cNvPr id="195" name="Google Shape;195;p1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None/>
            </a:pPr>
            <a:r>
              <a:rPr lang="en-US">
                <a:latin typeface="Arial"/>
                <a:ea typeface="Arial"/>
                <a:cs typeface="Arial"/>
                <a:sym typeface="Arial"/>
              </a:rPr>
              <a:t>Finally, step five involves taking action and reflecting on the outcome.</a:t>
            </a:r>
            <a:endParaRPr>
              <a:latin typeface="Arial"/>
              <a:ea typeface="Arial"/>
              <a:cs typeface="Arial"/>
              <a:sym typeface="Arial"/>
            </a:endParaRPr>
          </a:p>
          <a:p>
            <a:pPr marL="0" lvl="0" indent="0" algn="l" rtl="0">
              <a:lnSpc>
                <a:spcPct val="115000"/>
              </a:lnSpc>
              <a:spcBef>
                <a:spcPts val="1200"/>
              </a:spcBef>
              <a:spcAft>
                <a:spcPts val="0"/>
              </a:spcAft>
              <a:buNone/>
            </a:pPr>
            <a:r>
              <a:rPr lang="en-US">
                <a:latin typeface="Arial"/>
                <a:ea typeface="Arial"/>
                <a:cs typeface="Arial"/>
                <a:sym typeface="Arial"/>
              </a:rPr>
              <a:t>Consider these questions:</a:t>
            </a:r>
            <a:endParaRPr>
              <a:latin typeface="Arial"/>
              <a:ea typeface="Arial"/>
              <a:cs typeface="Arial"/>
              <a:sym typeface="Arial"/>
            </a:endParaRPr>
          </a:p>
          <a:p>
            <a:pPr marL="457200" lvl="0" indent="-304800" algn="l" rtl="0">
              <a:lnSpc>
                <a:spcPct val="115000"/>
              </a:lnSpc>
              <a:spcBef>
                <a:spcPts val="1200"/>
              </a:spcBef>
              <a:spcAft>
                <a:spcPts val="0"/>
              </a:spcAft>
              <a:buClr>
                <a:schemeClr val="dk1"/>
              </a:buClr>
              <a:buSzPts val="1200"/>
              <a:buChar char="●"/>
            </a:pPr>
            <a:r>
              <a:rPr lang="en-US">
                <a:latin typeface="Arial"/>
                <a:ea typeface="Arial"/>
                <a:cs typeface="Arial"/>
                <a:sym typeface="Arial"/>
              </a:rPr>
              <a:t>How can the decision be implemented with the utmost care and attention to the needs of all stakeholders?</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a:latin typeface="Arial"/>
                <a:ea typeface="Arial"/>
                <a:cs typeface="Arial"/>
                <a:sym typeface="Arial"/>
              </a:rPr>
              <a:t>How did the decision ultimately play out, and what lessons can be drawn from this experience?</a:t>
            </a:r>
            <a:endParaRPr>
              <a:latin typeface="Arial"/>
              <a:ea typeface="Arial"/>
              <a:cs typeface="Arial"/>
              <a:sym typeface="Arial"/>
            </a:endParaRPr>
          </a:p>
          <a:p>
            <a:pPr marL="0" lvl="0" indent="0" algn="l" rtl="0">
              <a:lnSpc>
                <a:spcPct val="115000"/>
              </a:lnSpc>
              <a:spcBef>
                <a:spcPts val="1200"/>
              </a:spcBef>
              <a:spcAft>
                <a:spcPts val="0"/>
              </a:spcAft>
              <a:buNone/>
            </a:pPr>
            <a:r>
              <a:rPr lang="en-US">
                <a:latin typeface="Arial"/>
                <a:ea typeface="Arial"/>
                <a:cs typeface="Arial"/>
                <a:sym typeface="Arial"/>
              </a:rPr>
              <a:t>If you were in Thelma’s position, think about how the situation was resolved and what insights you gained from the interaction.</a:t>
            </a:r>
            <a:endParaRPr>
              <a:latin typeface="Arial"/>
              <a:ea typeface="Arial"/>
              <a:cs typeface="Arial"/>
              <a:sym typeface="Arial"/>
            </a:endParaRPr>
          </a:p>
          <a:p>
            <a:pPr marL="0" lvl="0" indent="0" algn="l" rtl="0">
              <a:lnSpc>
                <a:spcPct val="115000"/>
              </a:lnSpc>
              <a:spcBef>
                <a:spcPts val="1200"/>
              </a:spcBef>
              <a:spcAft>
                <a:spcPts val="1200"/>
              </a:spcAft>
              <a:buNone/>
            </a:pPr>
            <a:r>
              <a:rPr lang="en-US">
                <a:latin typeface="Arial"/>
                <a:ea typeface="Arial"/>
                <a:cs typeface="Arial"/>
                <a:sym typeface="Arial"/>
              </a:rPr>
              <a:t>In this section of the lesson, we went over a general overview of ethics, provided you with the four principles of ethics, and introduced a framework for making ethical decisions. Join me in the next section where we will dive into ethical principles as they pertain to patient rights. </a:t>
            </a:r>
            <a:endParaRPr>
              <a:latin typeface="Arial"/>
              <a:ea typeface="Arial"/>
              <a:cs typeface="Arial"/>
              <a:sym typeface="Arial"/>
            </a:endParaRPr>
          </a:p>
        </p:txBody>
      </p:sp>
      <p:sp>
        <p:nvSpPr>
          <p:cNvPr id="203" name="Google Shape;203;p14: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An ethical healthcare system upholds certain standards, and the entire healthcare team, including patient navigators, should strive to integrate these principles into care delivery.</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These standards include:</a:t>
            </a:r>
            <a:endParaRPr>
              <a:latin typeface="Arial"/>
              <a:ea typeface="Arial"/>
              <a:cs typeface="Arial"/>
              <a:sym typeface="Arial"/>
            </a:endParaRPr>
          </a:p>
          <a:p>
            <a:pPr marL="457200" lvl="0" indent="-304800" algn="l" rtl="0">
              <a:lnSpc>
                <a:spcPct val="115000"/>
              </a:lnSpc>
              <a:spcBef>
                <a:spcPts val="1200"/>
              </a:spcBef>
              <a:spcAft>
                <a:spcPts val="0"/>
              </a:spcAft>
              <a:buClr>
                <a:schemeClr val="dk1"/>
              </a:buClr>
              <a:buSzPts val="1200"/>
              <a:buChar char="●"/>
            </a:pPr>
            <a:r>
              <a:rPr lang="en-US" b="1">
                <a:latin typeface="Arial"/>
                <a:ea typeface="Arial"/>
                <a:cs typeface="Arial"/>
                <a:sym typeface="Arial"/>
              </a:rPr>
              <a:t>Respecting the rights, dignity, and safety of patients</a:t>
            </a:r>
            <a:r>
              <a:rPr lang="en-US">
                <a:latin typeface="Arial"/>
                <a:ea typeface="Arial"/>
                <a:cs typeface="Arial"/>
                <a:sym typeface="Arial"/>
              </a:rPr>
              <a:t>: This involves showing respectful attitudes and treating patients as individuals of worth. For example, helping patients understand their care and respecting their preferences for involving family and friends.</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a:latin typeface="Arial"/>
                <a:ea typeface="Arial"/>
                <a:cs typeface="Arial"/>
                <a:sym typeface="Arial"/>
              </a:rPr>
              <a:t>Respecting clinician judgments</a:t>
            </a:r>
            <a:r>
              <a:rPr lang="en-US">
                <a:latin typeface="Arial"/>
                <a:ea typeface="Arial"/>
                <a:cs typeface="Arial"/>
                <a:sym typeface="Arial"/>
              </a:rPr>
              <a:t>: A clinician’s judgment reflects their beliefs on the best course of action for a patient, informed by professional experience, scientific evidence, and the patient’s values. However, in cases of clinical uncertainty or limited evidence, the weight of this judgment may be lessened.</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a:latin typeface="Arial"/>
                <a:ea typeface="Arial"/>
                <a:cs typeface="Arial"/>
                <a:sym typeface="Arial"/>
              </a:rPr>
              <a:t>Providing optimal clinical care</a:t>
            </a:r>
            <a:r>
              <a:rPr lang="en-US">
                <a:latin typeface="Arial"/>
                <a:ea typeface="Arial"/>
                <a:cs typeface="Arial"/>
                <a:sym typeface="Arial"/>
              </a:rPr>
              <a:t>: Ethical care requires assessing whether the expected clinical benefits of an action outweigh the benefits the patient would have experienced without the intervention.</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a:latin typeface="Arial"/>
                <a:ea typeface="Arial"/>
                <a:cs typeface="Arial"/>
                <a:sym typeface="Arial"/>
              </a:rPr>
              <a:t>Avoiding unnecessary risks and burdens on patients</a:t>
            </a:r>
            <a:r>
              <a:rPr lang="en-US">
                <a:latin typeface="Arial"/>
                <a:ea typeface="Arial"/>
                <a:cs typeface="Arial"/>
                <a:sym typeface="Arial"/>
              </a:rPr>
              <a:t>: Ethical decision-making involves weighing the risks and burdens of an action against its potential benefits.</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a:latin typeface="Arial"/>
                <a:ea typeface="Arial"/>
                <a:cs typeface="Arial"/>
                <a:sym typeface="Arial"/>
              </a:rPr>
              <a:t>Understanding and addressing health inequalities</a:t>
            </a:r>
            <a:r>
              <a:rPr lang="en-US">
                <a:latin typeface="Arial"/>
                <a:ea typeface="Arial"/>
                <a:cs typeface="Arial"/>
                <a:sym typeface="Arial"/>
              </a:rPr>
              <a:t>: Patient navigators must ensure their actions do not perpetuate or exacerbate unjust inequalities. Ethical care seeks to reduce disparities in outcomes and access to services.</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a:latin typeface="Arial"/>
                <a:ea typeface="Arial"/>
                <a:cs typeface="Arial"/>
                <a:sym typeface="Arial"/>
              </a:rPr>
              <a:t>Engaging in continuous learning</a:t>
            </a:r>
            <a:r>
              <a:rPr lang="en-US">
                <a:latin typeface="Arial"/>
                <a:ea typeface="Arial"/>
                <a:cs typeface="Arial"/>
                <a:sym typeface="Arial"/>
              </a:rPr>
              <a:t>: Ongoing education and improvement are essential to enhancing the quality of clinical care and health systems.</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a:latin typeface="Arial"/>
                <a:ea typeface="Arial"/>
                <a:cs typeface="Arial"/>
                <a:sym typeface="Arial"/>
              </a:rPr>
              <a:t>Contributing to the overall improvement of healthcare</a:t>
            </a:r>
            <a:r>
              <a:rPr lang="en-US">
                <a:latin typeface="Arial"/>
                <a:ea typeface="Arial"/>
                <a:cs typeface="Arial"/>
                <a:sym typeface="Arial"/>
              </a:rPr>
              <a:t>: Navigators should work towards the common goal of enhancing both the quality and value of healthcare systems for all patients.</a:t>
            </a:r>
            <a:endParaRPr>
              <a:latin typeface="Arial"/>
              <a:ea typeface="Arial"/>
              <a:cs typeface="Arial"/>
              <a:sym typeface="Arial"/>
            </a:endParaRPr>
          </a:p>
          <a:p>
            <a:pPr marL="0" lvl="0" indent="0" algn="l" rtl="0">
              <a:spcBef>
                <a:spcPts val="1200"/>
              </a:spcBef>
              <a:spcAft>
                <a:spcPts val="0"/>
              </a:spcAft>
              <a:buNone/>
            </a:pPr>
            <a:endParaRPr>
              <a:latin typeface="Arial"/>
              <a:ea typeface="Arial"/>
              <a:cs typeface="Arial"/>
              <a:sym typeface="Arial"/>
            </a:endParaRPr>
          </a:p>
        </p:txBody>
      </p:sp>
      <p:sp>
        <p:nvSpPr>
          <p:cNvPr id="215" name="Google Shape;215;p1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fffdbba69a_0_0: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g2fffdbba69a_0_0:notes"/>
          <p:cNvSpPr txBox="1">
            <a:spLocks noGrp="1"/>
          </p:cNvSpPr>
          <p:nvPr>
            <p:ph type="body" idx="1"/>
          </p:nvPr>
        </p:nvSpPr>
        <p:spPr>
          <a:xfrm>
            <a:off x="701675" y="4416425"/>
            <a:ext cx="5607000" cy="4183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Working closely with patients can be both emotionally rewarding and challenging. Building trust is an important part of the patient navigator role, but it is equally important to maintain professional boundaries and care for your own well-being. As you help patients address barriers and connect them with services, you may learn personal details about their lives, leading to the development of trusting relationships. This can sometimes blur the line between a professional and personal relationship.</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Patients may request assistance beyond the scope of your role as a patient navigator. Although it can be difficult to decline a patient's request, it is important to remember your professional boundaries and communicate them clearly, as discussed in the previous lesson. If you are ever uncertain about what is appropriate, consult your supervisor for guidance specific to your setting.</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Engaging with patients beyond your professional responsibilities can expose you to personal liability and create unrealistic expectations. For example, offering rides in your car or lending money can quickly lead to complications. To maintain professionalism, consider the following tips:</a:t>
            </a:r>
            <a:endParaRPr>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a:latin typeface="Arial"/>
                <a:ea typeface="Arial"/>
                <a:cs typeface="Arial"/>
                <a:sym typeface="Arial"/>
              </a:rPr>
              <a:t>Clearly define your role from the start. Provide a list of duties or explain your role and limitations to patients. This helps manage expectations and reduces stress for both you and the patient.</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Set expectations for the future. Let patients know that your goal is to empower them to find services on their own and that your assistance may eventually come to an end.</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Additionally, the Health Insurance Portability and Accountability Act (HIPAA) imposes strict privacy requirements, which we will cover later in this lesson.</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Ensure patient information remains confidential. You will often hear patients discuss their conditions, treatments, and side effects, but it is important not to share this information with others, as doing so would violate privacy laws and have serious legal consequences. Always ensure patient files are closed when not in use and make sure conversations cannot be overheard.</a:t>
            </a:r>
            <a:endParaRPr>
              <a:latin typeface="Arial"/>
              <a:ea typeface="Arial"/>
              <a:cs typeface="Arial"/>
              <a:sym typeface="Arial"/>
            </a:endParaRPr>
          </a:p>
          <a:p>
            <a:pPr marL="0" lvl="0" indent="0" algn="l" rtl="0">
              <a:lnSpc>
                <a:spcPct val="115000"/>
              </a:lnSpc>
              <a:spcBef>
                <a:spcPts val="1200"/>
              </a:spcBef>
              <a:spcAft>
                <a:spcPts val="1200"/>
              </a:spcAft>
              <a:buClr>
                <a:schemeClr val="dk1"/>
              </a:buClr>
              <a:buSzPts val="1100"/>
              <a:buFont typeface="Arial"/>
              <a:buNone/>
            </a:pPr>
            <a:r>
              <a:rPr lang="en-US">
                <a:latin typeface="Arial"/>
                <a:ea typeface="Arial"/>
                <a:cs typeface="Arial"/>
                <a:sym typeface="Arial"/>
              </a:rPr>
              <a:t>Finally, practice patience. Some patients may not follow the advice or use the resources you provide, while others may delay or refuse care. Although this can be frustrating, it is important to remember that patients are ultimately responsible for their own health. Always treat them with respect, understanding, and patience.</a:t>
            </a:r>
            <a:endParaRPr>
              <a:latin typeface="Arial"/>
              <a:ea typeface="Arial"/>
              <a:cs typeface="Arial"/>
              <a:sym typeface="Arial"/>
            </a:endParaRPr>
          </a:p>
        </p:txBody>
      </p:sp>
      <p:sp>
        <p:nvSpPr>
          <p:cNvPr id="245" name="Google Shape;245;g2fffdbba69a_0_0:notes"/>
          <p:cNvSpPr txBox="1">
            <a:spLocks noGrp="1"/>
          </p:cNvSpPr>
          <p:nvPr>
            <p:ph type="sldNum" idx="12"/>
          </p:nvPr>
        </p:nvSpPr>
        <p:spPr>
          <a:xfrm>
            <a:off x="3970337" y="8829675"/>
            <a:ext cx="3038400" cy="4650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fffdbba69a_0_7: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g2fffdbba69a_0_7: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It is important to maintain clear boundaries with patients. These boundaries differentiate a professional relationship from a social or personal one. Setting clear limits helps to:</a:t>
            </a:r>
            <a:endParaRPr>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a:latin typeface="Arial"/>
                <a:ea typeface="Arial"/>
                <a:cs typeface="Arial"/>
                <a:sym typeface="Arial"/>
              </a:rPr>
              <a:t>Keep the focus on both your goals and the patient’s goals within the professional relationship.</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Ensure patient confidentiality is upheld.</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Prevent inappropriate or dual relationships from developing.</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These boundaries are essential for maintaining professionalism and ensuring the best outcomes for your patients.</a:t>
            </a:r>
            <a:endParaRPr>
              <a:latin typeface="Arial"/>
              <a:ea typeface="Arial"/>
              <a:cs typeface="Arial"/>
              <a:sym typeface="Arial"/>
            </a:endParaRPr>
          </a:p>
          <a:p>
            <a:pPr marL="0" lvl="0" indent="0" algn="l" rtl="0">
              <a:lnSpc>
                <a:spcPct val="100000"/>
              </a:lnSpc>
              <a:spcBef>
                <a:spcPts val="1200"/>
              </a:spcBef>
              <a:spcAft>
                <a:spcPts val="0"/>
              </a:spcAft>
              <a:buSzPts val="1400"/>
              <a:buNone/>
            </a:pPr>
            <a:endParaRPr>
              <a:latin typeface="Arial"/>
              <a:ea typeface="Arial"/>
              <a:cs typeface="Arial"/>
              <a:sym typeface="Arial"/>
            </a:endParaRPr>
          </a:p>
        </p:txBody>
      </p:sp>
      <p:sp>
        <p:nvSpPr>
          <p:cNvPr id="253" name="Google Shape;253;g2fffdbba69a_0_7: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fffdbba69a_0_15: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2fffdbba69a_0_15: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highlight>
                  <a:srgbClr val="FFF2CC"/>
                </a:highlight>
                <a:latin typeface="Arial"/>
                <a:ea typeface="Arial"/>
                <a:cs typeface="Arial"/>
                <a:sym typeface="Arial"/>
              </a:rPr>
              <a:t>Let’s observe Pam’s interaction with a patient. Can you identify the boundary issue in the conversation and evaluate how Pam addresses it?</a:t>
            </a:r>
            <a:endParaRPr>
              <a:highlight>
                <a:srgbClr val="FFF2CC"/>
              </a:highlight>
              <a:latin typeface="Arial"/>
              <a:ea typeface="Arial"/>
              <a:cs typeface="Arial"/>
              <a:sym typeface="Arial"/>
            </a:endParaRPr>
          </a:p>
          <a:p>
            <a:pPr marL="0" lvl="0" indent="0" algn="l" rtl="0">
              <a:lnSpc>
                <a:spcPct val="100000"/>
              </a:lnSpc>
              <a:spcBef>
                <a:spcPts val="0"/>
              </a:spcBef>
              <a:spcAft>
                <a:spcPts val="0"/>
              </a:spcAft>
              <a:buSzPts val="1400"/>
              <a:buNone/>
            </a:pPr>
            <a:endParaRPr sz="120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200">
                <a:solidFill>
                  <a:schemeClr val="dk1"/>
                </a:solidFill>
                <a:latin typeface="Arial"/>
                <a:ea typeface="Arial"/>
                <a:cs typeface="Arial"/>
                <a:sym typeface="Arial"/>
              </a:rPr>
              <a:t>Video transcript: 3A</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sz="1200">
                <a:solidFill>
                  <a:schemeClr val="dk1"/>
                </a:solidFill>
                <a:latin typeface="Arial"/>
                <a:ea typeface="Arial"/>
                <a:cs typeface="Arial"/>
                <a:sym typeface="Arial"/>
              </a:rPr>
              <a:t>N: Well are you ready to start radiation next week?  Do you have your childcare lined up and transportation?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sz="120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200">
                <a:solidFill>
                  <a:schemeClr val="dk1"/>
                </a:solidFill>
                <a:latin typeface="Arial"/>
                <a:ea typeface="Arial"/>
                <a:cs typeface="Arial"/>
                <a:sym typeface="Arial"/>
              </a:rPr>
              <a:t>P: Yeah, I’ve got that stuff done, but I am really anxious about this.</a:t>
            </a:r>
            <a:endParaRPr>
              <a:latin typeface="Arial"/>
              <a:ea typeface="Arial"/>
              <a:cs typeface="Arial"/>
              <a:sym typeface="Arial"/>
            </a:endParaRPr>
          </a:p>
          <a:p>
            <a:pPr marL="0" lvl="0" indent="0" algn="l" rtl="0">
              <a:lnSpc>
                <a:spcPct val="100000"/>
              </a:lnSpc>
              <a:spcBef>
                <a:spcPts val="0"/>
              </a:spcBef>
              <a:spcAft>
                <a:spcPts val="0"/>
              </a:spcAft>
              <a:buSzPts val="1400"/>
              <a:buNone/>
            </a:pPr>
            <a:endParaRPr sz="120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200">
                <a:solidFill>
                  <a:schemeClr val="dk1"/>
                </a:solidFill>
                <a:latin typeface="Arial"/>
                <a:ea typeface="Arial"/>
                <a:cs typeface="Arial"/>
                <a:sym typeface="Arial"/>
              </a:rPr>
              <a:t>N: Really, about starting radiation?</a:t>
            </a:r>
            <a:endParaRPr>
              <a:latin typeface="Arial"/>
              <a:ea typeface="Arial"/>
              <a:cs typeface="Arial"/>
              <a:sym typeface="Arial"/>
            </a:endParaRPr>
          </a:p>
          <a:p>
            <a:pPr marL="0" lvl="0" indent="0" algn="l" rtl="0">
              <a:lnSpc>
                <a:spcPct val="100000"/>
              </a:lnSpc>
              <a:spcBef>
                <a:spcPts val="0"/>
              </a:spcBef>
              <a:spcAft>
                <a:spcPts val="0"/>
              </a:spcAft>
              <a:buSzPts val="1400"/>
              <a:buNone/>
            </a:pPr>
            <a:endParaRPr sz="120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200">
                <a:solidFill>
                  <a:schemeClr val="dk1"/>
                </a:solidFill>
                <a:latin typeface="Arial"/>
                <a:ea typeface="Arial"/>
                <a:cs typeface="Arial"/>
                <a:sym typeface="Arial"/>
              </a:rPr>
              <a:t>P: Yeah! Yeah, it’s really stressing me out.  I’m not sleeping.</a:t>
            </a:r>
            <a:endParaRPr>
              <a:latin typeface="Arial"/>
              <a:ea typeface="Arial"/>
              <a:cs typeface="Arial"/>
              <a:sym typeface="Arial"/>
            </a:endParaRPr>
          </a:p>
          <a:p>
            <a:pPr marL="0" lvl="0" indent="0" algn="l" rtl="0">
              <a:lnSpc>
                <a:spcPct val="100000"/>
              </a:lnSpc>
              <a:spcBef>
                <a:spcPts val="0"/>
              </a:spcBef>
              <a:spcAft>
                <a:spcPts val="0"/>
              </a:spcAft>
              <a:buSzPts val="1400"/>
              <a:buNone/>
            </a:pPr>
            <a:endParaRPr sz="120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200">
                <a:solidFill>
                  <a:schemeClr val="dk1"/>
                </a:solidFill>
                <a:latin typeface="Arial"/>
                <a:ea typeface="Arial"/>
                <a:cs typeface="Arial"/>
                <a:sym typeface="Arial"/>
              </a:rPr>
              <a:t>N: Oh, I’m so sorry, that sounds hard. Would you want to talk to someone?  We have a really great social worker.  Joe can help people manage anxiety and cope with treatment.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sz="120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200">
                <a:solidFill>
                  <a:schemeClr val="dk1"/>
                </a:solidFill>
                <a:latin typeface="Arial"/>
                <a:ea typeface="Arial"/>
                <a:cs typeface="Arial"/>
                <a:sym typeface="Arial"/>
              </a:rPr>
              <a:t>P: No, I don’t know Joe.  I don’t want to talk to anyone.  I just want to get it over with.  But will you be there next week?</a:t>
            </a:r>
            <a:endParaRPr>
              <a:latin typeface="Arial"/>
              <a:ea typeface="Arial"/>
              <a:cs typeface="Arial"/>
              <a:sym typeface="Arial"/>
            </a:endParaRPr>
          </a:p>
          <a:p>
            <a:pPr marL="0" lvl="0" indent="0" algn="l" rtl="0">
              <a:lnSpc>
                <a:spcPct val="100000"/>
              </a:lnSpc>
              <a:spcBef>
                <a:spcPts val="0"/>
              </a:spcBef>
              <a:spcAft>
                <a:spcPts val="0"/>
              </a:spcAft>
              <a:buSzPts val="1400"/>
              <a:buNone/>
            </a:pPr>
            <a:endParaRPr sz="120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200">
                <a:solidFill>
                  <a:schemeClr val="dk1"/>
                </a:solidFill>
                <a:latin typeface="Arial"/>
                <a:ea typeface="Arial"/>
                <a:cs typeface="Arial"/>
                <a:sym typeface="Arial"/>
              </a:rPr>
              <a:t>N: No, I’m sorry, I can’t be there, I’m going to be at a conference. I’ll be working but I won’t be at the hospital.</a:t>
            </a:r>
            <a:endParaRPr>
              <a:latin typeface="Arial"/>
              <a:ea typeface="Arial"/>
              <a:cs typeface="Arial"/>
              <a:sym typeface="Arial"/>
            </a:endParaRPr>
          </a:p>
          <a:p>
            <a:pPr marL="0" lvl="0" indent="0" algn="l" rtl="0">
              <a:lnSpc>
                <a:spcPct val="100000"/>
              </a:lnSpc>
              <a:spcBef>
                <a:spcPts val="0"/>
              </a:spcBef>
              <a:spcAft>
                <a:spcPts val="0"/>
              </a:spcAft>
              <a:buSzPts val="1400"/>
              <a:buNone/>
            </a:pPr>
            <a:endParaRPr sz="120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200">
                <a:solidFill>
                  <a:schemeClr val="dk1"/>
                </a:solidFill>
                <a:latin typeface="Arial"/>
                <a:ea typeface="Arial"/>
                <a:cs typeface="Arial"/>
                <a:sym typeface="Arial"/>
              </a:rPr>
              <a:t>P: Oh. Oh, I really don’t know if I can do this.  I at least thought you would be there and I could come and see you before I started.</a:t>
            </a:r>
            <a:endParaRPr>
              <a:latin typeface="Arial"/>
              <a:ea typeface="Arial"/>
              <a:cs typeface="Arial"/>
              <a:sym typeface="Arial"/>
            </a:endParaRPr>
          </a:p>
          <a:p>
            <a:pPr marL="0" lvl="0" indent="0" algn="l" rtl="0">
              <a:lnSpc>
                <a:spcPct val="100000"/>
              </a:lnSpc>
              <a:spcBef>
                <a:spcPts val="0"/>
              </a:spcBef>
              <a:spcAft>
                <a:spcPts val="0"/>
              </a:spcAft>
              <a:buSzPts val="1400"/>
              <a:buNone/>
            </a:pPr>
            <a:endParaRPr sz="120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200">
                <a:solidFill>
                  <a:schemeClr val="dk1"/>
                </a:solidFill>
                <a:latin typeface="Arial"/>
                <a:ea typeface="Arial"/>
                <a:cs typeface="Arial"/>
                <a:sym typeface="Arial"/>
              </a:rPr>
              <a:t>N: Well, let’s see, I can give you my cell phone number and, it’s my personal phone number and I always have it with me, and you can text me, or call me, at any time. And so when you get to the hospital next week, you can send me a message and just let me know how things are going. How’s that?</a:t>
            </a:r>
            <a:endParaRPr>
              <a:latin typeface="Arial"/>
              <a:ea typeface="Arial"/>
              <a:cs typeface="Arial"/>
              <a:sym typeface="Arial"/>
            </a:endParaRPr>
          </a:p>
          <a:p>
            <a:pPr marL="0" lvl="0" indent="0" algn="l" rtl="0">
              <a:lnSpc>
                <a:spcPct val="100000"/>
              </a:lnSpc>
              <a:spcBef>
                <a:spcPts val="0"/>
              </a:spcBef>
              <a:spcAft>
                <a:spcPts val="0"/>
              </a:spcAft>
              <a:buSzPts val="1400"/>
              <a:buNone/>
            </a:pPr>
            <a:endParaRPr sz="120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200">
                <a:solidFill>
                  <a:schemeClr val="dk1"/>
                </a:solidFill>
                <a:latin typeface="Arial"/>
                <a:ea typeface="Arial"/>
                <a:cs typeface="Arial"/>
                <a:sym typeface="Arial"/>
              </a:rPr>
              <a:t>P: Really?  I don’t want to bother you if you have to be at your conference…</a:t>
            </a:r>
            <a:endParaRPr>
              <a:latin typeface="Arial"/>
              <a:ea typeface="Arial"/>
              <a:cs typeface="Arial"/>
              <a:sym typeface="Arial"/>
            </a:endParaRPr>
          </a:p>
          <a:p>
            <a:pPr marL="0" lvl="0" indent="0" algn="l" rtl="0">
              <a:lnSpc>
                <a:spcPct val="100000"/>
              </a:lnSpc>
              <a:spcBef>
                <a:spcPts val="0"/>
              </a:spcBef>
              <a:spcAft>
                <a:spcPts val="0"/>
              </a:spcAft>
              <a:buSzPts val="1400"/>
              <a:buNone/>
            </a:pPr>
            <a:endParaRPr sz="120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200">
                <a:solidFill>
                  <a:schemeClr val="dk1"/>
                </a:solidFill>
                <a:latin typeface="Arial"/>
                <a:ea typeface="Arial"/>
                <a:cs typeface="Arial"/>
                <a:sym typeface="Arial"/>
              </a:rPr>
              <a:t>N: Trust me, its fine. I really don’t mind. I’m worried about you and I want to make sure things go okay.</a:t>
            </a:r>
            <a:endParaRPr>
              <a:latin typeface="Arial"/>
              <a:ea typeface="Arial"/>
              <a:cs typeface="Arial"/>
              <a:sym typeface="Arial"/>
            </a:endParaRPr>
          </a:p>
          <a:p>
            <a:pPr marL="0" lvl="0" indent="0" algn="l" rtl="0">
              <a:lnSpc>
                <a:spcPct val="100000"/>
              </a:lnSpc>
              <a:spcBef>
                <a:spcPts val="0"/>
              </a:spcBef>
              <a:spcAft>
                <a:spcPts val="0"/>
              </a:spcAft>
              <a:buSzPts val="1400"/>
              <a:buNone/>
            </a:pPr>
            <a:endParaRPr sz="120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200">
                <a:solidFill>
                  <a:schemeClr val="dk1"/>
                </a:solidFill>
                <a:latin typeface="Arial"/>
                <a:ea typeface="Arial"/>
                <a:cs typeface="Arial"/>
                <a:sym typeface="Arial"/>
              </a:rPr>
              <a:t>P: Yeah, alright. So, I’ll text you and let you know.</a:t>
            </a:r>
            <a:endParaRPr>
              <a:latin typeface="Arial"/>
              <a:ea typeface="Arial"/>
              <a:cs typeface="Arial"/>
              <a:sym typeface="Arial"/>
            </a:endParaRPr>
          </a:p>
          <a:p>
            <a:pPr marL="0" lvl="0" indent="0" algn="l" rtl="0">
              <a:lnSpc>
                <a:spcPct val="100000"/>
              </a:lnSpc>
              <a:spcBef>
                <a:spcPts val="0"/>
              </a:spcBef>
              <a:spcAft>
                <a:spcPts val="0"/>
              </a:spcAft>
              <a:buSzPts val="1400"/>
              <a:buNone/>
            </a:pPr>
            <a:endParaRPr sz="120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200">
                <a:solidFill>
                  <a:schemeClr val="dk1"/>
                </a:solidFill>
                <a:latin typeface="Arial"/>
                <a:ea typeface="Arial"/>
                <a:cs typeface="Arial"/>
                <a:sym typeface="Arial"/>
              </a:rPr>
              <a:t>N: Sounds good, sounds good. And stop worrying, you’ll beat this!</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261" name="Google Shape;261;g2fffdbba69a_0_15: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2:notes"/>
          <p:cNvSpPr txBox="1">
            <a:spLocks noGrp="1"/>
          </p:cNvSpPr>
          <p:nvPr>
            <p:ph type="body" idx="1"/>
          </p:nvPr>
        </p:nvSpPr>
        <p:spPr>
          <a:xfrm>
            <a:off x="701675" y="4416425"/>
            <a:ext cx="5607049" cy="4183063"/>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Before we begin, we would like to acknowledge the Centers for Disease Control and Prevention for supporting this work. Its contents are solely the responsibility of the authors and do not necessarily represent the official views of the Centers for Disease Control and Prevention.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We would like to thank the Patient Navigator Training Collaborative of the Colorado School of Public Health for generously sharing materials from their in-person training, which we have adapted for this online training.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We would also like to thank the GW Clinical Learning and Simulation Skills (CLASS) Center for providing space to film video simulations for this lesson. We are grateful to Thelma D. Jones for representing her patient navigation expertise in the simulation video in this lesson.</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i="0" u="none" strike="noStrike" cap="none">
              <a:solidFill>
                <a:schemeClr val="dk1"/>
              </a:solidFill>
              <a:latin typeface="Arial"/>
              <a:ea typeface="Arial"/>
              <a:cs typeface="Arial"/>
              <a:sym typeface="Arial"/>
            </a:endParaRPr>
          </a:p>
        </p:txBody>
      </p:sp>
      <p:sp>
        <p:nvSpPr>
          <p:cNvPr id="47" name="Google Shape;47;p2:notes"/>
          <p:cNvSpPr txBox="1">
            <a:spLocks noGrp="1"/>
          </p:cNvSpPr>
          <p:nvPr>
            <p:ph type="sldNum" idx="12"/>
          </p:nvPr>
        </p:nvSpPr>
        <p:spPr>
          <a:xfrm>
            <a:off x="3970337" y="8829675"/>
            <a:ext cx="3038475"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fffdbba69a_0_22: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2fffdbba69a_0_22: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latin typeface="Arial"/>
                <a:ea typeface="Arial"/>
                <a:cs typeface="Arial"/>
                <a:sym typeface="Arial"/>
              </a:rPr>
              <a:t>Pam is well-intentioned but crosses a professional boundary. She feels conflicted, yet ultimately offers the patient her personal cell phone number, which not only oversteps ethical standards but may also violate her organization's policy. Additionally, Pam's comment at the end—"Don’t worry, you’ll beat this"—shifts her role from patient navigator to trying to be a friend. It’s important to remember that Pam cannot predict the outcome, and making promises she cannot control could undermine the trust the patient places in her.</a:t>
            </a:r>
            <a:endParaRPr>
              <a:solidFill>
                <a:srgbClr val="9900FF"/>
              </a:solidFill>
            </a:endParaRPr>
          </a:p>
        </p:txBody>
      </p:sp>
      <p:sp>
        <p:nvSpPr>
          <p:cNvPr id="270" name="Google Shape;270;g2fffdbba69a_0_22: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2fffdbba69a_0_29: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g2fffdbba69a_0_29: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SzPts val="1100"/>
              <a:buNone/>
            </a:pPr>
            <a:r>
              <a:rPr lang="en-US">
                <a:highlight>
                  <a:srgbClr val="FFF2CC"/>
                </a:highlight>
                <a:latin typeface="Arial"/>
                <a:ea typeface="Arial"/>
                <a:cs typeface="Arial"/>
                <a:sym typeface="Arial"/>
              </a:rPr>
              <a:t>Let’s take another moment to observe Pam’s interaction. This time, pay close attention to the changes she makes in her approach. See if you can identify what she did differently.</a:t>
            </a:r>
            <a:endParaRPr>
              <a:highlight>
                <a:srgbClr val="FFF2CC"/>
              </a:highlight>
              <a:latin typeface="Arial"/>
              <a:ea typeface="Arial"/>
              <a:cs typeface="Arial"/>
              <a:sym typeface="Arial"/>
            </a:endParaRPr>
          </a:p>
          <a:p>
            <a:pPr marL="0" lvl="0" indent="0" algn="l" rtl="0">
              <a:lnSpc>
                <a:spcPct val="100000"/>
              </a:lnSpc>
              <a:spcBef>
                <a:spcPts val="1200"/>
              </a:spcBef>
              <a:spcAft>
                <a:spcPts val="0"/>
              </a:spcAft>
              <a:buSzPts val="1400"/>
              <a:buNone/>
            </a:pPr>
            <a:endParaRPr sz="120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200" b="1" u="sng">
                <a:solidFill>
                  <a:schemeClr val="dk1"/>
                </a:solidFill>
                <a:latin typeface="Arial"/>
                <a:ea typeface="Arial"/>
                <a:cs typeface="Arial"/>
                <a:sym typeface="Arial"/>
              </a:rPr>
              <a:t>Video transcript: </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sz="1200">
                <a:solidFill>
                  <a:schemeClr val="dk1"/>
                </a:solidFill>
                <a:latin typeface="Arial"/>
                <a:ea typeface="Arial"/>
                <a:cs typeface="Arial"/>
                <a:sym typeface="Arial"/>
              </a:rPr>
              <a:t>N: So, are you ready to start radiation next week?  Have your babysitting lined up and transportation?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sz="120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200">
                <a:solidFill>
                  <a:schemeClr val="dk1"/>
                </a:solidFill>
                <a:latin typeface="Arial"/>
                <a:ea typeface="Arial"/>
                <a:cs typeface="Arial"/>
                <a:sym typeface="Arial"/>
              </a:rPr>
              <a:t>P: Yeah, I’ve got that stuff done, but I am really anxious about this.</a:t>
            </a:r>
            <a:endParaRPr>
              <a:latin typeface="Arial"/>
              <a:ea typeface="Arial"/>
              <a:cs typeface="Arial"/>
              <a:sym typeface="Arial"/>
            </a:endParaRPr>
          </a:p>
          <a:p>
            <a:pPr marL="0" lvl="0" indent="0" algn="l" rtl="0">
              <a:lnSpc>
                <a:spcPct val="100000"/>
              </a:lnSpc>
              <a:spcBef>
                <a:spcPts val="0"/>
              </a:spcBef>
              <a:spcAft>
                <a:spcPts val="0"/>
              </a:spcAft>
              <a:buSzPts val="1400"/>
              <a:buNone/>
            </a:pPr>
            <a:endParaRPr sz="120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200">
                <a:solidFill>
                  <a:schemeClr val="dk1"/>
                </a:solidFill>
                <a:latin typeface="Arial"/>
                <a:ea typeface="Arial"/>
                <a:cs typeface="Arial"/>
                <a:sym typeface="Arial"/>
              </a:rPr>
              <a:t>N: Really, about starting radiation?</a:t>
            </a:r>
            <a:endParaRPr>
              <a:latin typeface="Arial"/>
              <a:ea typeface="Arial"/>
              <a:cs typeface="Arial"/>
              <a:sym typeface="Arial"/>
            </a:endParaRPr>
          </a:p>
          <a:p>
            <a:pPr marL="0" lvl="0" indent="0" algn="l" rtl="0">
              <a:lnSpc>
                <a:spcPct val="100000"/>
              </a:lnSpc>
              <a:spcBef>
                <a:spcPts val="0"/>
              </a:spcBef>
              <a:spcAft>
                <a:spcPts val="0"/>
              </a:spcAft>
              <a:buSzPts val="1400"/>
              <a:buNone/>
            </a:pPr>
            <a:endParaRPr sz="120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200">
                <a:solidFill>
                  <a:schemeClr val="dk1"/>
                </a:solidFill>
                <a:latin typeface="Arial"/>
                <a:ea typeface="Arial"/>
                <a:cs typeface="Arial"/>
                <a:sym typeface="Arial"/>
              </a:rPr>
              <a:t>P: Yeah! Yeah, I’m really stressing me out.  Yeah, it’s really been stressing me out; I’m not sleeping.</a:t>
            </a:r>
            <a:endParaRPr>
              <a:latin typeface="Arial"/>
              <a:ea typeface="Arial"/>
              <a:cs typeface="Arial"/>
              <a:sym typeface="Arial"/>
            </a:endParaRPr>
          </a:p>
          <a:p>
            <a:pPr marL="0" lvl="0" indent="0" algn="l" rtl="0">
              <a:lnSpc>
                <a:spcPct val="100000"/>
              </a:lnSpc>
              <a:spcBef>
                <a:spcPts val="0"/>
              </a:spcBef>
              <a:spcAft>
                <a:spcPts val="0"/>
              </a:spcAft>
              <a:buSzPts val="1400"/>
              <a:buNone/>
            </a:pPr>
            <a:endParaRPr sz="120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200">
                <a:solidFill>
                  <a:schemeClr val="dk1"/>
                </a:solidFill>
                <a:latin typeface="Arial"/>
                <a:ea typeface="Arial"/>
                <a:cs typeface="Arial"/>
                <a:sym typeface="Arial"/>
              </a:rPr>
              <a:t>N: Oh man, do you want to talk to someone?  We have a great social worker.  Joe is wonderful at talking to people about managing their anxiety and coping with treatment.</a:t>
            </a:r>
            <a:endParaRPr>
              <a:latin typeface="Arial"/>
              <a:ea typeface="Arial"/>
              <a:cs typeface="Arial"/>
              <a:sym typeface="Arial"/>
            </a:endParaRPr>
          </a:p>
          <a:p>
            <a:pPr marL="0" lvl="0" indent="0" algn="l" rtl="0">
              <a:lnSpc>
                <a:spcPct val="100000"/>
              </a:lnSpc>
              <a:spcBef>
                <a:spcPts val="0"/>
              </a:spcBef>
              <a:spcAft>
                <a:spcPts val="0"/>
              </a:spcAft>
              <a:buSzPts val="1400"/>
              <a:buNone/>
            </a:pPr>
            <a:endParaRPr sz="120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200">
                <a:solidFill>
                  <a:schemeClr val="dk1"/>
                </a:solidFill>
                <a:latin typeface="Arial"/>
                <a:ea typeface="Arial"/>
                <a:cs typeface="Arial"/>
                <a:sym typeface="Arial"/>
              </a:rPr>
              <a:t>P: No, I don’t know Joe. And, I don’t want to talk to anyone.  I just want to get it over with.  But will you be there next week?</a:t>
            </a:r>
            <a:endParaRPr>
              <a:latin typeface="Arial"/>
              <a:ea typeface="Arial"/>
              <a:cs typeface="Arial"/>
              <a:sym typeface="Arial"/>
            </a:endParaRPr>
          </a:p>
          <a:p>
            <a:pPr marL="0" lvl="0" indent="0" algn="l" rtl="0">
              <a:lnSpc>
                <a:spcPct val="100000"/>
              </a:lnSpc>
              <a:spcBef>
                <a:spcPts val="0"/>
              </a:spcBef>
              <a:spcAft>
                <a:spcPts val="0"/>
              </a:spcAft>
              <a:buSzPts val="1400"/>
              <a:buNone/>
            </a:pPr>
            <a:endParaRPr sz="120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200">
                <a:solidFill>
                  <a:schemeClr val="dk1"/>
                </a:solidFill>
                <a:latin typeface="Arial"/>
                <a:ea typeface="Arial"/>
                <a:cs typeface="Arial"/>
                <a:sym typeface="Arial"/>
              </a:rPr>
              <a:t>N: You know, no.  I’ll be at a conference next week. I’ll be working but won’t be at the hospital.</a:t>
            </a:r>
            <a:endParaRPr>
              <a:latin typeface="Arial"/>
              <a:ea typeface="Arial"/>
              <a:cs typeface="Arial"/>
              <a:sym typeface="Arial"/>
            </a:endParaRPr>
          </a:p>
          <a:p>
            <a:pPr marL="0" lvl="0" indent="0" algn="l" rtl="0">
              <a:lnSpc>
                <a:spcPct val="100000"/>
              </a:lnSpc>
              <a:spcBef>
                <a:spcPts val="0"/>
              </a:spcBef>
              <a:spcAft>
                <a:spcPts val="0"/>
              </a:spcAft>
              <a:buSzPts val="1400"/>
              <a:buNone/>
            </a:pPr>
            <a:endParaRPr sz="120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200">
                <a:solidFill>
                  <a:schemeClr val="dk1"/>
                </a:solidFill>
                <a:latin typeface="Arial"/>
                <a:ea typeface="Arial"/>
                <a:cs typeface="Arial"/>
                <a:sym typeface="Arial"/>
              </a:rPr>
              <a:t>P: Oh. I really don’t know if I can do this.  I at least thought I could come in and talk to you before I started.</a:t>
            </a:r>
            <a:endParaRPr>
              <a:latin typeface="Arial"/>
              <a:ea typeface="Arial"/>
              <a:cs typeface="Arial"/>
              <a:sym typeface="Arial"/>
            </a:endParaRPr>
          </a:p>
          <a:p>
            <a:pPr marL="0" lvl="0" indent="0" algn="l" rtl="0">
              <a:lnSpc>
                <a:spcPct val="100000"/>
              </a:lnSpc>
              <a:spcBef>
                <a:spcPts val="0"/>
              </a:spcBef>
              <a:spcAft>
                <a:spcPts val="0"/>
              </a:spcAft>
              <a:buSzPts val="1400"/>
              <a:buNone/>
            </a:pPr>
            <a:endParaRPr sz="120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200">
                <a:solidFill>
                  <a:schemeClr val="dk1"/>
                </a:solidFill>
                <a:latin typeface="Arial"/>
                <a:ea typeface="Arial"/>
                <a:cs typeface="Arial"/>
                <a:sym typeface="Arial"/>
              </a:rPr>
              <a:t>N: I’m sorry.  I can’t miss the conference, but you don’t need me.  You are stronger than you think.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sz="120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200">
                <a:solidFill>
                  <a:schemeClr val="dk1"/>
                </a:solidFill>
                <a:latin typeface="Arial"/>
                <a:ea typeface="Arial"/>
                <a:cs typeface="Arial"/>
                <a:sym typeface="Arial"/>
              </a:rPr>
              <a:t>P: (sigh) This is really stressing me out.  What if something happens?</a:t>
            </a:r>
            <a:endParaRPr>
              <a:latin typeface="Arial"/>
              <a:ea typeface="Arial"/>
              <a:cs typeface="Arial"/>
              <a:sym typeface="Arial"/>
            </a:endParaRPr>
          </a:p>
          <a:p>
            <a:pPr marL="0" lvl="0" indent="0" algn="l" rtl="0">
              <a:lnSpc>
                <a:spcPct val="100000"/>
              </a:lnSpc>
              <a:spcBef>
                <a:spcPts val="0"/>
              </a:spcBef>
              <a:spcAft>
                <a:spcPts val="0"/>
              </a:spcAft>
              <a:buSzPts val="1400"/>
              <a:buNone/>
            </a:pPr>
            <a:endParaRPr sz="120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200">
                <a:solidFill>
                  <a:schemeClr val="dk1"/>
                </a:solidFill>
                <a:latin typeface="Arial"/>
                <a:ea typeface="Arial"/>
                <a:cs typeface="Arial"/>
                <a:sym typeface="Arial"/>
              </a:rPr>
              <a:t>N: Well, I know you haven’t met Joe yet, but why don’t you meet him today?  He really is an expert helping people manage their anxiety.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sz="120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200">
                <a:solidFill>
                  <a:schemeClr val="dk1"/>
                </a:solidFill>
                <a:latin typeface="Arial"/>
                <a:ea typeface="Arial"/>
                <a:cs typeface="Arial"/>
                <a:sym typeface="Arial"/>
              </a:rPr>
              <a:t>P: I don’t know.  I don’t want to be psychoanalyzed or whatever.  I don’t need that.</a:t>
            </a:r>
            <a:endParaRPr>
              <a:latin typeface="Arial"/>
              <a:ea typeface="Arial"/>
              <a:cs typeface="Arial"/>
              <a:sym typeface="Arial"/>
            </a:endParaRPr>
          </a:p>
          <a:p>
            <a:pPr marL="0" lvl="0" indent="0" algn="l" rtl="0">
              <a:lnSpc>
                <a:spcPct val="100000"/>
              </a:lnSpc>
              <a:spcBef>
                <a:spcPts val="0"/>
              </a:spcBef>
              <a:spcAft>
                <a:spcPts val="0"/>
              </a:spcAft>
              <a:buSzPts val="1400"/>
              <a:buNone/>
            </a:pPr>
            <a:endParaRPr sz="120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200">
                <a:solidFill>
                  <a:schemeClr val="dk1"/>
                </a:solidFill>
                <a:latin typeface="Arial"/>
                <a:ea typeface="Arial"/>
                <a:cs typeface="Arial"/>
                <a:sym typeface="Arial"/>
              </a:rPr>
              <a:t>N: Well, Joe talks to patients before, during and after treatment. Why don’t you meet with him today, meet with him once, and decide if it’s right for you. And if it doesn’t work, at least you can say you tried.</a:t>
            </a:r>
            <a:endParaRPr>
              <a:latin typeface="Arial"/>
              <a:ea typeface="Arial"/>
              <a:cs typeface="Arial"/>
              <a:sym typeface="Arial"/>
            </a:endParaRPr>
          </a:p>
          <a:p>
            <a:pPr marL="0" lvl="0" indent="0" algn="l" rtl="0">
              <a:lnSpc>
                <a:spcPct val="100000"/>
              </a:lnSpc>
              <a:spcBef>
                <a:spcPts val="0"/>
              </a:spcBef>
              <a:spcAft>
                <a:spcPts val="0"/>
              </a:spcAft>
              <a:buSzPts val="1400"/>
              <a:buNone/>
            </a:pPr>
            <a:endParaRPr sz="120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200">
                <a:solidFill>
                  <a:schemeClr val="dk1"/>
                </a:solidFill>
                <a:latin typeface="Arial"/>
                <a:ea typeface="Arial"/>
                <a:cs typeface="Arial"/>
                <a:sym typeface="Arial"/>
              </a:rPr>
              <a:t>P: Yeah, I guess I can meet him.</a:t>
            </a:r>
            <a:endParaRPr>
              <a:latin typeface="Arial"/>
              <a:ea typeface="Arial"/>
              <a:cs typeface="Arial"/>
              <a:sym typeface="Arial"/>
            </a:endParaRPr>
          </a:p>
          <a:p>
            <a:pPr marL="0" lvl="0" indent="0" algn="l" rtl="0">
              <a:lnSpc>
                <a:spcPct val="100000"/>
              </a:lnSpc>
              <a:spcBef>
                <a:spcPts val="0"/>
              </a:spcBef>
              <a:spcAft>
                <a:spcPts val="0"/>
              </a:spcAft>
              <a:buSzPts val="1400"/>
              <a:buNone/>
            </a:pPr>
            <a:endParaRPr sz="120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200">
                <a:solidFill>
                  <a:schemeClr val="dk1"/>
                </a:solidFill>
                <a:latin typeface="Arial"/>
                <a:ea typeface="Arial"/>
                <a:cs typeface="Arial"/>
                <a:sym typeface="Arial"/>
              </a:rPr>
              <a:t>N: Okay, great.  I think you’ll really like him.</a:t>
            </a:r>
            <a:endParaRPr>
              <a:latin typeface="Arial"/>
              <a:ea typeface="Arial"/>
              <a:cs typeface="Arial"/>
              <a:sym typeface="Arial"/>
            </a:endParaRPr>
          </a:p>
          <a:p>
            <a:pPr marL="0" lvl="0" indent="0" algn="l" rtl="0">
              <a:lnSpc>
                <a:spcPct val="100000"/>
              </a:lnSpc>
              <a:spcBef>
                <a:spcPts val="0"/>
              </a:spcBef>
              <a:spcAft>
                <a:spcPts val="0"/>
              </a:spcAft>
              <a:buSzPts val="1400"/>
              <a:buNone/>
            </a:pPr>
            <a:endParaRPr sz="120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200">
                <a:solidFill>
                  <a:schemeClr val="dk1"/>
                </a:solidFill>
                <a:latin typeface="Arial"/>
                <a:ea typeface="Arial"/>
                <a:cs typeface="Arial"/>
                <a:sym typeface="Arial"/>
              </a:rPr>
              <a:t>P: Alright…</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278" name="Google Shape;278;g2fffdbba69a_0_29: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fffdbba69a_0_36: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g2fffdbba69a_0_36: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200"/>
              <a:buFont typeface="Calibri"/>
              <a:buNone/>
            </a:pPr>
            <a:r>
              <a:rPr lang="en-US">
                <a:latin typeface="Arial"/>
                <a:ea typeface="Arial"/>
                <a:cs typeface="Arial"/>
                <a:sym typeface="Arial"/>
              </a:rPr>
              <a:t>Pam offers support and validation to the patient while appropriately directing her to another qualified member of the care team who can assist with managing her anxiety.</a:t>
            </a: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strike="sngStrike"/>
          </a:p>
          <a:p>
            <a:pPr marL="0" marR="0" lvl="0" indent="0" algn="l" rtl="0">
              <a:lnSpc>
                <a:spcPct val="100000"/>
              </a:lnSpc>
              <a:spcBef>
                <a:spcPts val="0"/>
              </a:spcBef>
              <a:spcAft>
                <a:spcPts val="0"/>
              </a:spcAft>
              <a:buClr>
                <a:schemeClr val="dk1"/>
              </a:buClr>
              <a:buSzPts val="1200"/>
              <a:buFont typeface="Calibri"/>
              <a:buNone/>
            </a:pPr>
            <a:endParaRPr/>
          </a:p>
        </p:txBody>
      </p:sp>
      <p:sp>
        <p:nvSpPr>
          <p:cNvPr id="287" name="Google Shape;287;g2fffdbba69a_0_36: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fffdbba69a_0_43: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g2fffdbba69a_0_43:notes"/>
          <p:cNvSpPr txBox="1">
            <a:spLocks noGrp="1"/>
          </p:cNvSpPr>
          <p:nvPr>
            <p:ph type="body" idx="1"/>
          </p:nvPr>
        </p:nvSpPr>
        <p:spPr>
          <a:xfrm>
            <a:off x="701677" y="4416425"/>
            <a:ext cx="5607000" cy="4183200"/>
          </a:xfrm>
          <a:prstGeom prst="rect">
            <a:avLst/>
          </a:prstGeom>
          <a:noFill/>
          <a:ln>
            <a:noFill/>
          </a:ln>
        </p:spPr>
        <p:txBody>
          <a:bodyPr spcFirstLastPara="1" wrap="square" lIns="91400" tIns="45675" rIns="91400" bIns="456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In patient navigation, certain behaviors can blur the lines of professional boundaries with patients. Let’s explore common challenges for navigators and offer some tips to help maintain appropriate boundaries.</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The first behavior that can blur the line is sharing personal information. It may seem natural to talk about your own life, but doing so can cause the patient to view you more as a friend than a healthcare professional. This might lead the patient to take on your concerns in addition to their own. To stay within professional boundaries, avoid discussing personal life details unless necessary, and never share information to help yourself feel better. Remember that your relationship with the patient should remain therapeutic, not social.</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Accepting or giving gifts, or doing special favors, can also blur professional boundaries. Receiving a gift from a patient might even be perceived as unethical or inappropriate by others. To stay in bounds, always follow your facility’s policies on gifts, and practice graciously declining gifts that exceed these boundaries. It’s helpful to explain to patients that you’re not allowed to accept gifts or tips. If you’re offered a significant or unusual gift, be sure to report it to your supervisor.</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Over-involvement can also blur professional boundaries. Signs include spending too much time with a particular patient, visiting off-duty, or believing that only you can meet the patient’s needs. On the other hand, under-involvement can manifest as neglect or disinterest. To avoid either, focus on your patient’s needs, not personalities. Avoid confusing your needs with the patient’s, and maintain a consistent level of care for every patient, regardless of your emotional connection. If you feel you are becoming too personally involved, discuss your concerns with a supervisor.</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Physical contact can further complicate professional boundaries. While touch can be comforting, it can also be misinterpreted or unwelcome. Sexual or romantic contact with a patient or family member is never allowed. To stay in bounds, use touch only when necessary and with the patient’s consent. Let the patient initiate any contact, and ensure it serves their needs, not your own. If a patient exhibits flirtatious behavior, discourage it, and if you feel attracted to a patient, seek guidance from a supervisor immediately.</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Lastly, always follow any specific guidelines from your organization regarding physical contact. These practices will help you maintain professionalism while supporting your patients effectively.</a:t>
            </a:r>
            <a:endParaRPr>
              <a:latin typeface="Arial"/>
              <a:ea typeface="Arial"/>
              <a:cs typeface="Arial"/>
              <a:sym typeface="Arial"/>
            </a:endParaRPr>
          </a:p>
          <a:p>
            <a:pPr marL="0" marR="0" lvl="0" indent="0" algn="l" rtl="0">
              <a:lnSpc>
                <a:spcPct val="100000"/>
              </a:lnSpc>
              <a:spcBef>
                <a:spcPts val="1200"/>
              </a:spcBef>
              <a:spcAft>
                <a:spcPts val="0"/>
              </a:spcAft>
              <a:buClr>
                <a:schemeClr val="dk1"/>
              </a:buClr>
              <a:buSzPts val="300"/>
              <a:buFont typeface="Arial"/>
              <a:buNone/>
            </a:pPr>
            <a:endParaRPr>
              <a:latin typeface="Arial"/>
              <a:ea typeface="Arial"/>
              <a:cs typeface="Arial"/>
              <a:sym typeface="Arial"/>
            </a:endParaRPr>
          </a:p>
        </p:txBody>
      </p:sp>
      <p:sp>
        <p:nvSpPr>
          <p:cNvPr id="295" name="Google Shape;295;g2fffdbba69a_0_43:notes"/>
          <p:cNvSpPr txBox="1">
            <a:spLocks noGrp="1"/>
          </p:cNvSpPr>
          <p:nvPr>
            <p:ph type="sldNum" idx="12"/>
          </p:nvPr>
        </p:nvSpPr>
        <p:spPr>
          <a:xfrm>
            <a:off x="3970338" y="8829675"/>
            <a:ext cx="3038400" cy="465000"/>
          </a:xfrm>
          <a:prstGeom prst="rect">
            <a:avLst/>
          </a:prstGeom>
          <a:noFill/>
          <a:ln>
            <a:noFill/>
          </a:ln>
        </p:spPr>
        <p:txBody>
          <a:bodyPr spcFirstLastPara="1" wrap="square" lIns="91400" tIns="45675" rIns="91400" bIns="45675"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Calibri"/>
                <a:ea typeface="Calibri"/>
                <a:cs typeface="Calibri"/>
                <a:sym typeface="Calibri"/>
              </a:rPr>
              <a:t>23</a:t>
            </a:fld>
            <a:endParaRPr>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fffdbba69a_0_51: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g2fffdbba69a_0_51: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highlight>
                  <a:srgbClr val="FFF2CC"/>
                </a:highlight>
                <a:latin typeface="Arial"/>
                <a:ea typeface="Arial"/>
                <a:cs typeface="Arial"/>
                <a:sym typeface="Arial"/>
              </a:rPr>
              <a:t>Maintaining clear boundaries can be challenging if you’re not mindful. Let’s observe Fernando as he interacts with a patient who needs to discuss some difficult news. Consider the different ways Fernando could strengthen his approach to maintaining professional boundaries.</a:t>
            </a:r>
            <a:endParaRPr>
              <a:highlight>
                <a:srgbClr val="FFF2CC"/>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sz="1200" b="1" i="0" u="sng" strike="noStrike" cap="none">
                <a:solidFill>
                  <a:schemeClr val="dk1"/>
                </a:solidFill>
                <a:latin typeface="Arial"/>
                <a:ea typeface="Arial"/>
                <a:cs typeface="Arial"/>
                <a:sym typeface="Arial"/>
              </a:rPr>
              <a:t>Video transcript:</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sz="1200">
                <a:solidFill>
                  <a:schemeClr val="dk1"/>
                </a:solidFill>
                <a:latin typeface="Arial"/>
                <a:ea typeface="Arial"/>
                <a:cs typeface="Arial"/>
                <a:sym typeface="Arial"/>
              </a:rPr>
              <a:t>P: Hi, Fernando, I really need to talk to you about my visit with Dr. Luna today.</a:t>
            </a:r>
            <a:endParaRPr>
              <a:latin typeface="Arial"/>
              <a:ea typeface="Arial"/>
              <a:cs typeface="Arial"/>
              <a:sym typeface="Arial"/>
            </a:endParaRPr>
          </a:p>
          <a:p>
            <a:pPr marL="0" lvl="0" indent="0" algn="l" rtl="0">
              <a:lnSpc>
                <a:spcPct val="100000"/>
              </a:lnSpc>
              <a:spcBef>
                <a:spcPts val="0"/>
              </a:spcBef>
              <a:spcAft>
                <a:spcPts val="0"/>
              </a:spcAft>
              <a:buSzPts val="1400"/>
              <a:buNone/>
            </a:pPr>
            <a:endParaRPr sz="120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200">
                <a:solidFill>
                  <a:schemeClr val="dk1"/>
                </a:solidFill>
                <a:latin typeface="Arial"/>
                <a:ea typeface="Arial"/>
                <a:cs typeface="Arial"/>
                <a:sym typeface="Arial"/>
              </a:rPr>
              <a:t>N: Sure, what’s going on?</a:t>
            </a:r>
            <a:endParaRPr>
              <a:latin typeface="Arial"/>
              <a:ea typeface="Arial"/>
              <a:cs typeface="Arial"/>
              <a:sym typeface="Arial"/>
            </a:endParaRPr>
          </a:p>
          <a:p>
            <a:pPr marL="0" lvl="0" indent="0" algn="l" rtl="0">
              <a:lnSpc>
                <a:spcPct val="100000"/>
              </a:lnSpc>
              <a:spcBef>
                <a:spcPts val="0"/>
              </a:spcBef>
              <a:spcAft>
                <a:spcPts val="0"/>
              </a:spcAft>
              <a:buSzPts val="1400"/>
              <a:buNone/>
            </a:pPr>
            <a:endParaRPr sz="120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200">
                <a:solidFill>
                  <a:schemeClr val="dk1"/>
                </a:solidFill>
                <a:latin typeface="Arial"/>
                <a:ea typeface="Arial"/>
                <a:cs typeface="Arial"/>
                <a:sym typeface="Arial"/>
              </a:rPr>
              <a:t>P: He told me the treatment isn’t working.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sz="120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200">
                <a:solidFill>
                  <a:schemeClr val="dk1"/>
                </a:solidFill>
                <a:latin typeface="Arial"/>
                <a:ea typeface="Arial"/>
                <a:cs typeface="Arial"/>
                <a:sym typeface="Arial"/>
              </a:rPr>
              <a:t>N: No, what? How do you know?</a:t>
            </a:r>
            <a:endParaRPr>
              <a:latin typeface="Arial"/>
              <a:ea typeface="Arial"/>
              <a:cs typeface="Arial"/>
              <a:sym typeface="Arial"/>
            </a:endParaRPr>
          </a:p>
          <a:p>
            <a:pPr marL="0" lvl="0" indent="0" algn="l" rtl="0">
              <a:lnSpc>
                <a:spcPct val="100000"/>
              </a:lnSpc>
              <a:spcBef>
                <a:spcPts val="0"/>
              </a:spcBef>
              <a:spcAft>
                <a:spcPts val="0"/>
              </a:spcAft>
              <a:buSzPts val="1400"/>
              <a:buNone/>
            </a:pPr>
            <a:endParaRPr sz="120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200">
                <a:solidFill>
                  <a:schemeClr val="dk1"/>
                </a:solidFill>
                <a:latin typeface="Arial"/>
                <a:ea typeface="Arial"/>
                <a:cs typeface="Arial"/>
                <a:sym typeface="Arial"/>
              </a:rPr>
              <a:t>P: The tumor isn’t shrinking.  This one was kind of my last shot.</a:t>
            </a:r>
            <a:endParaRPr>
              <a:latin typeface="Arial"/>
              <a:ea typeface="Arial"/>
              <a:cs typeface="Arial"/>
              <a:sym typeface="Arial"/>
            </a:endParaRPr>
          </a:p>
          <a:p>
            <a:pPr marL="0" lvl="0" indent="0" algn="l" rtl="0">
              <a:lnSpc>
                <a:spcPct val="100000"/>
              </a:lnSpc>
              <a:spcBef>
                <a:spcPts val="0"/>
              </a:spcBef>
              <a:spcAft>
                <a:spcPts val="0"/>
              </a:spcAft>
              <a:buSzPts val="1400"/>
              <a:buNone/>
            </a:pPr>
            <a:endParaRPr sz="120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200">
                <a:solidFill>
                  <a:schemeClr val="dk1"/>
                </a:solidFill>
                <a:latin typeface="Arial"/>
                <a:ea typeface="Arial"/>
                <a:cs typeface="Arial"/>
                <a:sym typeface="Arial"/>
              </a:rPr>
              <a:t>N: This is horrible news. I’m sorry.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sz="120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200">
                <a:solidFill>
                  <a:schemeClr val="dk1"/>
                </a:solidFill>
                <a:latin typeface="Arial"/>
                <a:ea typeface="Arial"/>
                <a:cs typeface="Arial"/>
                <a:sym typeface="Arial"/>
              </a:rPr>
              <a:t>P: I really don’t know what to think. He did say we could try one more experimental drug, that it could have a lot of side effects and might be risky.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sz="120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200">
                <a:solidFill>
                  <a:schemeClr val="dk1"/>
                </a:solidFill>
                <a:latin typeface="Arial"/>
                <a:ea typeface="Arial"/>
                <a:cs typeface="Arial"/>
                <a:sym typeface="Arial"/>
              </a:rPr>
              <a:t>N: Well, what do you think? What are you going to do?</a:t>
            </a:r>
            <a:endParaRPr>
              <a:latin typeface="Arial"/>
              <a:ea typeface="Arial"/>
              <a:cs typeface="Arial"/>
              <a:sym typeface="Arial"/>
            </a:endParaRPr>
          </a:p>
          <a:p>
            <a:pPr marL="0" lvl="0" indent="0" algn="l" rtl="0">
              <a:lnSpc>
                <a:spcPct val="100000"/>
              </a:lnSpc>
              <a:spcBef>
                <a:spcPts val="0"/>
              </a:spcBef>
              <a:spcAft>
                <a:spcPts val="0"/>
              </a:spcAft>
              <a:buSzPts val="1400"/>
              <a:buNone/>
            </a:pPr>
            <a:endParaRPr sz="120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200">
                <a:solidFill>
                  <a:schemeClr val="dk1"/>
                </a:solidFill>
                <a:latin typeface="Arial"/>
                <a:ea typeface="Arial"/>
                <a:cs typeface="Arial"/>
                <a:sym typeface="Arial"/>
              </a:rPr>
              <a:t>P: I don’t know.  If I’m dying, I don’t want to spend my last weeks or months too sick to do anything.  What would you do?</a:t>
            </a:r>
            <a:endParaRPr>
              <a:latin typeface="Arial"/>
              <a:ea typeface="Arial"/>
              <a:cs typeface="Arial"/>
              <a:sym typeface="Arial"/>
            </a:endParaRPr>
          </a:p>
          <a:p>
            <a:pPr marL="0" lvl="0" indent="0" algn="l" rtl="0">
              <a:lnSpc>
                <a:spcPct val="100000"/>
              </a:lnSpc>
              <a:spcBef>
                <a:spcPts val="0"/>
              </a:spcBef>
              <a:spcAft>
                <a:spcPts val="0"/>
              </a:spcAft>
              <a:buSzPts val="1400"/>
              <a:buNone/>
            </a:pPr>
            <a:endParaRPr sz="120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200">
                <a:solidFill>
                  <a:schemeClr val="dk1"/>
                </a:solidFill>
                <a:latin typeface="Arial"/>
                <a:ea typeface="Arial"/>
                <a:cs typeface="Arial"/>
                <a:sym typeface="Arial"/>
              </a:rPr>
              <a:t>N: If it was me?  I don’t know.  I would guess I would do it, but if you don’t have any other options, then I guess do it.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sz="120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200">
                <a:solidFill>
                  <a:schemeClr val="dk1"/>
                </a:solidFill>
                <a:latin typeface="Arial"/>
                <a:ea typeface="Arial"/>
                <a:cs typeface="Arial"/>
                <a:sym typeface="Arial"/>
              </a:rPr>
              <a:t>P: I’m so scared of dying. I don’t know how to tell my kids.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sz="120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200">
                <a:solidFill>
                  <a:schemeClr val="dk1"/>
                </a:solidFill>
                <a:latin typeface="Arial"/>
                <a:ea typeface="Arial"/>
                <a:cs typeface="Arial"/>
                <a:sym typeface="Arial"/>
              </a:rPr>
              <a:t>N: Well, it sounds like you really should go and talk to your family at this point. I mean, it’s really the only option you have at this point. </a:t>
            </a: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i="0" u="none" strike="noStrike" cap="none">
              <a:solidFill>
                <a:schemeClr val="dk1"/>
              </a:solidFill>
              <a:latin typeface="Arial"/>
              <a:ea typeface="Arial"/>
              <a:cs typeface="Arial"/>
              <a:sym typeface="Arial"/>
            </a:endParaRPr>
          </a:p>
        </p:txBody>
      </p:sp>
      <p:sp>
        <p:nvSpPr>
          <p:cNvPr id="304" name="Google Shape;304;g2fffdbba69a_0_51: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fffdbba69a_0_58: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g2fffdbba69a_0_5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How could Fernando have improved? He started the conversation professionally and composed, but soon crossed his boundaries by feeding into the patient's concerns. Instead of staying calm and neutral, Fernando became personally involved, even offering opinions about what he might do in the patient's situation. His non-verbal communication and actions suggested he lost sight of the health professional/patient relationship. He touched the patient and encouraged her to leave and be with her family, rather than referring her to a professional equipped to help her process this difficult information. Some ways to improve might include:</a:t>
            </a:r>
            <a:endParaRPr>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a:latin typeface="Arial"/>
                <a:ea typeface="Arial"/>
                <a:cs typeface="Arial"/>
                <a:sym typeface="Arial"/>
              </a:rPr>
              <a:t>Acknowledge the difficulty of the situation: He could say, “I’m sorry to hear this news. It must be incredibly tough for you. Would you like me to get assistance from our social worker? She’s very experienced and could offer helpful support.”</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Focus on the patient's needs during this stressful time.</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Be mindful of his body language and non-verbal cues, avoiding looking surprised or upset.</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Avoid touching the patient, especially without permission.</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Refrain from offering advice or attempting to counsel the patient; instead, refer her to a trained team member, like a social worker or clergy member.</a:t>
            </a:r>
            <a:endParaRPr>
              <a:latin typeface="Arial"/>
              <a:ea typeface="Arial"/>
              <a:cs typeface="Arial"/>
              <a:sym typeface="Arial"/>
            </a:endParaRPr>
          </a:p>
        </p:txBody>
      </p:sp>
      <p:sp>
        <p:nvSpPr>
          <p:cNvPr id="312" name="Google Shape;312;g2fffdbba69a_0_5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f6a5ef489f_0_40: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g2f6a5ef489f_0_40: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As we've discussed, being a patient navigator is distinct from being a patient’s friend. As a representative of this profession, it is important to act in accordance with the role defined by your profession and your facility or agency's guidelines. Your responsibilities include:</a:t>
            </a:r>
            <a:endParaRPr>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a:latin typeface="Arial"/>
                <a:ea typeface="Arial"/>
                <a:cs typeface="Arial"/>
                <a:sym typeface="Arial"/>
              </a:rPr>
              <a:t>Utilizing institutional and community resources to provide patients with support and information</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Delivering that support in an effective manner</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Establishing a relationship with patients that is temporary and professional</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Navigators do not act based on personal rules or preferences. Instead, they are expected to uphold the appropriate boundaries set by both the profession and the organization they represent.</a:t>
            </a:r>
            <a:endParaRPr>
              <a:latin typeface="Arial"/>
              <a:ea typeface="Arial"/>
              <a:cs typeface="Arial"/>
              <a:sym typeface="Arial"/>
            </a:endParaRPr>
          </a:p>
          <a:p>
            <a:pPr marL="0" lvl="0" indent="0" algn="l" rtl="0">
              <a:lnSpc>
                <a:spcPct val="100000"/>
              </a:lnSpc>
              <a:spcBef>
                <a:spcPts val="1200"/>
              </a:spcBef>
              <a:spcAft>
                <a:spcPts val="0"/>
              </a:spcAft>
              <a:buSzPts val="1400"/>
              <a:buNone/>
            </a:pPr>
            <a:endParaRPr>
              <a:latin typeface="Arial"/>
              <a:ea typeface="Arial"/>
              <a:cs typeface="Arial"/>
              <a:sym typeface="Arial"/>
            </a:endParaRPr>
          </a:p>
        </p:txBody>
      </p:sp>
      <p:sp>
        <p:nvSpPr>
          <p:cNvPr id="319" name="Google Shape;319;g2f6a5ef489f_0_40: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f6a5ef489f_0_47: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g2f6a5ef489f_0_47: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Jean Watson developed a theory that emphasizes the idea of a caring relationship as reciprocal, particularly in terms of empathy. As a patient navigator, your interest in the field likely stems from a desire to help others. In a "caring relationship," the professional, guided by a natural inclination to care, connects with the emotions of the patient—this connection is known as empathy. This relationship creates a mutual bond, fostering trust between the patient and navigator, which is essential for providing effective support.</a:t>
            </a:r>
            <a:endParaRPr>
              <a:latin typeface="Arial"/>
              <a:ea typeface="Arial"/>
              <a:cs typeface="Arial"/>
              <a:sym typeface="Arial"/>
            </a:endParaRPr>
          </a:p>
          <a:p>
            <a:pPr marL="0" lvl="0" indent="0" algn="l" rtl="0">
              <a:lnSpc>
                <a:spcPct val="100000"/>
              </a:lnSpc>
              <a:spcBef>
                <a:spcPts val="1200"/>
              </a:spcBef>
              <a:spcAft>
                <a:spcPts val="0"/>
              </a:spcAft>
              <a:buSzPts val="1400"/>
              <a:buNone/>
            </a:pPr>
            <a:endParaRPr>
              <a:latin typeface="Arial"/>
              <a:ea typeface="Arial"/>
              <a:cs typeface="Arial"/>
              <a:sym typeface="Arial"/>
            </a:endParaRPr>
          </a:p>
        </p:txBody>
      </p:sp>
      <p:sp>
        <p:nvSpPr>
          <p:cNvPr id="332" name="Google Shape;332;g2f6a5ef489f_0_47: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2f6a5ef489f_0_54: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g2f6a5ef489f_0_54: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However, the focus of the relationship is not reciprocal. The purpose of the encounter is to address the personal needs of the patient, not the professional. It is natural for the patient to focus on how the patient navigator can assist them, often with a “What’s in it for me?” mindset. The patient should remain centered on their own concerns, while the professional's role is to be other-oriented, fully focused on the patient’s needs.</a:t>
            </a:r>
            <a:endParaRPr>
              <a:latin typeface="Arial"/>
              <a:ea typeface="Arial"/>
              <a:cs typeface="Arial"/>
              <a:sym typeface="Arial"/>
            </a:endParaRPr>
          </a:p>
        </p:txBody>
      </p:sp>
      <p:sp>
        <p:nvSpPr>
          <p:cNvPr id="350" name="Google Shape;350;g2f6a5ef489f_0_54: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f6a5ef489f_0_61: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g2f6a5ef489f_0_61: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The caring relationship is also not reciprocal in perspective. The way the navigator views the relationship is different from how the patient experiences it. For example:</a:t>
            </a:r>
            <a:endParaRPr>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a:latin typeface="Arial"/>
                <a:ea typeface="Arial"/>
                <a:cs typeface="Arial"/>
                <a:sym typeface="Arial"/>
              </a:rPr>
              <a:t>The navigator’s perspective is external</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The patient’s perspective is internal</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This dynamic allows the navigator to combine:</a:t>
            </a:r>
            <a:endParaRPr>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a:latin typeface="Arial"/>
                <a:ea typeface="Arial"/>
                <a:cs typeface="Arial"/>
                <a:sym typeface="Arial"/>
              </a:rPr>
              <a:t>Observations of the patient’s emotions and a sense of commitment</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With an objective view of the patient’s situation</a:t>
            </a:r>
            <a:endParaRPr>
              <a:latin typeface="Arial"/>
              <a:ea typeface="Arial"/>
              <a:cs typeface="Arial"/>
              <a:sym typeface="Arial"/>
            </a:endParaRPr>
          </a:p>
          <a:p>
            <a:pPr marL="0" lvl="0" indent="0" algn="l" rtl="0">
              <a:lnSpc>
                <a:spcPct val="115000"/>
              </a:lnSpc>
              <a:spcBef>
                <a:spcPts val="1200"/>
              </a:spcBef>
              <a:spcAft>
                <a:spcPts val="1200"/>
              </a:spcAft>
              <a:buSzPts val="1100"/>
              <a:buNone/>
            </a:pPr>
            <a:r>
              <a:rPr lang="en-US">
                <a:latin typeface="Arial"/>
                <a:ea typeface="Arial"/>
                <a:cs typeface="Arial"/>
                <a:sym typeface="Arial"/>
              </a:rPr>
              <a:t>As discussed in other lessons, it is important for the navigator to actively listen to the patient. Navigators must hear what the patient identifies as their needs, rather than imposing their own views or assumptions. Some helpers may have a strong "need to be needed" and unknowingly operate from this desire, rather than being an objective observer of the patient’s genuine needs. This can manifest as a desire to "fix" or "rescue," imposing values or priorities that may not align with the patient’s own. It is important for navigators to understand their motivations for doing this work. While it is gratifying to know you are making a difference, that should not be the primary motivation for helping others. Sometimes, you may not be able to change patient outcomes, but by maintaining an external and objective perspective, you can offer practical support and resources that genuinely benefit the patient.</a:t>
            </a:r>
            <a:endParaRPr>
              <a:latin typeface="Arial"/>
              <a:ea typeface="Arial"/>
              <a:cs typeface="Arial"/>
              <a:sym typeface="Arial"/>
            </a:endParaRPr>
          </a:p>
        </p:txBody>
      </p:sp>
      <p:sp>
        <p:nvSpPr>
          <p:cNvPr id="365" name="Google Shape;365;g2f6a5ef489f_0_61: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2ffe93efeca_0_6: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g2ffe93efeca_0_6:notes"/>
          <p:cNvSpPr txBox="1">
            <a:spLocks noGrp="1"/>
          </p:cNvSpPr>
          <p:nvPr>
            <p:ph type="body" idx="1"/>
          </p:nvPr>
        </p:nvSpPr>
        <p:spPr>
          <a:xfrm>
            <a:off x="701675" y="4416425"/>
            <a:ext cx="5607000" cy="4183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latin typeface="Arial"/>
                <a:ea typeface="Arial"/>
                <a:cs typeface="Arial"/>
                <a:sym typeface="Arial"/>
              </a:rPr>
              <a:t>We are also grateful for the following professionals who helped to develop and revise this content:</a:t>
            </a:r>
            <a:endParaRPr>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a:latin typeface="Arial"/>
                <a:ea typeface="Arial"/>
                <a:cs typeface="Arial"/>
                <a:sym typeface="Arial"/>
              </a:rPr>
              <a:t> </a:t>
            </a:r>
            <a:endParaRPr>
              <a:latin typeface="Arial"/>
              <a:ea typeface="Arial"/>
              <a:cs typeface="Arial"/>
              <a:sym typeface="Arial"/>
            </a:endParaRPr>
          </a:p>
          <a:p>
            <a:pPr marL="457200" lvl="0" indent="-304800" algn="l" rtl="0">
              <a:spcBef>
                <a:spcPts val="320"/>
              </a:spcBef>
              <a:spcAft>
                <a:spcPts val="0"/>
              </a:spcAft>
              <a:buClr>
                <a:schemeClr val="dk1"/>
              </a:buClr>
              <a:buSzPts val="1200"/>
              <a:buChar char="•"/>
            </a:pPr>
            <a:r>
              <a:rPr lang="en-US">
                <a:latin typeface="Arial"/>
                <a:ea typeface="Arial"/>
                <a:cs typeface="Arial"/>
                <a:sym typeface="Arial"/>
              </a:rPr>
              <a:t>Flint Huffman, National LGBT Network</a:t>
            </a:r>
            <a:endParaRPr>
              <a:latin typeface="Arial"/>
              <a:ea typeface="Arial"/>
              <a:cs typeface="Arial"/>
              <a:sym typeface="Arial"/>
            </a:endParaRPr>
          </a:p>
          <a:p>
            <a:pPr marL="457200" lvl="0" indent="-304800" algn="l" rtl="0">
              <a:spcBef>
                <a:spcPts val="320"/>
              </a:spcBef>
              <a:spcAft>
                <a:spcPts val="0"/>
              </a:spcAft>
              <a:buClr>
                <a:schemeClr val="dk1"/>
              </a:buClr>
              <a:buSzPts val="1200"/>
              <a:buChar char="•"/>
            </a:pPr>
            <a:r>
              <a:rPr lang="en-US">
                <a:latin typeface="Arial"/>
                <a:ea typeface="Arial"/>
                <a:cs typeface="Arial"/>
                <a:sym typeface="Arial"/>
              </a:rPr>
              <a:t>Va'a Tofaeono, </a:t>
            </a:r>
            <a:r>
              <a:rPr lang="en-US">
                <a:solidFill>
                  <a:srgbClr val="1F1F1F"/>
                </a:solidFill>
                <a:latin typeface="Arial"/>
                <a:ea typeface="Arial"/>
                <a:cs typeface="Arial"/>
                <a:sym typeface="Arial"/>
              </a:rPr>
              <a:t>American Samoa Cancer Coalition</a:t>
            </a:r>
            <a:endParaRPr>
              <a:latin typeface="Arial"/>
              <a:ea typeface="Arial"/>
              <a:cs typeface="Arial"/>
              <a:sym typeface="Arial"/>
            </a:endParaRPr>
          </a:p>
          <a:p>
            <a:pPr marL="457200" lvl="0" indent="-304800" algn="l" rtl="0">
              <a:spcBef>
                <a:spcPts val="320"/>
              </a:spcBef>
              <a:spcAft>
                <a:spcPts val="0"/>
              </a:spcAft>
              <a:buClr>
                <a:schemeClr val="dk1"/>
              </a:buClr>
              <a:buSzPts val="1200"/>
              <a:buChar char="•"/>
            </a:pPr>
            <a:r>
              <a:rPr lang="en-US">
                <a:latin typeface="Arial"/>
                <a:ea typeface="Arial"/>
                <a:cs typeface="Arial"/>
                <a:sym typeface="Arial"/>
              </a:rPr>
              <a:t>Erika Bergeron, </a:t>
            </a:r>
            <a:r>
              <a:rPr lang="en-US">
                <a:solidFill>
                  <a:srgbClr val="1F1F1F"/>
                </a:solidFill>
                <a:latin typeface="Arial"/>
                <a:ea typeface="Arial"/>
                <a:cs typeface="Arial"/>
                <a:sym typeface="Arial"/>
              </a:rPr>
              <a:t>Gallaudet University</a:t>
            </a:r>
            <a:endParaRPr>
              <a:latin typeface="Arial"/>
              <a:ea typeface="Arial"/>
              <a:cs typeface="Arial"/>
              <a:sym typeface="Arial"/>
            </a:endParaRPr>
          </a:p>
          <a:p>
            <a:pPr marL="457200" lvl="0" indent="-304800" algn="l" rtl="0">
              <a:spcBef>
                <a:spcPts val="320"/>
              </a:spcBef>
              <a:spcAft>
                <a:spcPts val="0"/>
              </a:spcAft>
              <a:buClr>
                <a:schemeClr val="dk1"/>
              </a:buClr>
              <a:buSzPts val="1200"/>
              <a:buChar char="•"/>
            </a:pPr>
            <a:r>
              <a:rPr lang="en-US">
                <a:latin typeface="Arial"/>
                <a:ea typeface="Arial"/>
                <a:cs typeface="Arial"/>
                <a:sym typeface="Arial"/>
              </a:rPr>
              <a:t>Marcela Gaitan, Nuestra Voces</a:t>
            </a:r>
            <a:endParaRPr>
              <a:latin typeface="Arial"/>
              <a:ea typeface="Arial"/>
              <a:cs typeface="Arial"/>
              <a:sym typeface="Arial"/>
            </a:endParaRPr>
          </a:p>
          <a:p>
            <a:pPr marL="457200" lvl="0" indent="-304800" algn="l" rtl="0">
              <a:spcBef>
                <a:spcPts val="320"/>
              </a:spcBef>
              <a:spcAft>
                <a:spcPts val="0"/>
              </a:spcAft>
              <a:buClr>
                <a:schemeClr val="dk1"/>
              </a:buClr>
              <a:buSzPts val="1200"/>
              <a:buChar char="•"/>
            </a:pPr>
            <a:r>
              <a:rPr lang="en-US">
                <a:latin typeface="Arial"/>
                <a:ea typeface="Arial"/>
                <a:cs typeface="Arial"/>
                <a:sym typeface="Arial"/>
              </a:rPr>
              <a:t>Shonta Chambers, Patient Advocacy Foundation</a:t>
            </a:r>
            <a:endParaRPr>
              <a:latin typeface="Arial"/>
              <a:ea typeface="Arial"/>
              <a:cs typeface="Arial"/>
              <a:sym typeface="Arial"/>
            </a:endParaRPr>
          </a:p>
          <a:p>
            <a:pPr marL="457200" lvl="0" indent="-304800" algn="l" rtl="0">
              <a:spcBef>
                <a:spcPts val="320"/>
              </a:spcBef>
              <a:spcAft>
                <a:spcPts val="0"/>
              </a:spcAft>
              <a:buClr>
                <a:schemeClr val="dk1"/>
              </a:buClr>
              <a:buSzPts val="1200"/>
              <a:buChar char="•"/>
            </a:pPr>
            <a:r>
              <a:rPr lang="en-US">
                <a:latin typeface="Arial"/>
                <a:ea typeface="Arial"/>
                <a:cs typeface="Arial"/>
                <a:sym typeface="Arial"/>
              </a:rPr>
              <a:t>Alex Hurst, </a:t>
            </a:r>
            <a:r>
              <a:rPr lang="en-US">
                <a:solidFill>
                  <a:srgbClr val="1F1F1F"/>
                </a:solidFill>
                <a:latin typeface="Arial"/>
                <a:ea typeface="Arial"/>
                <a:cs typeface="Arial"/>
                <a:sym typeface="Arial"/>
              </a:rPr>
              <a:t>National Council for Mental Wellbeing</a:t>
            </a:r>
            <a:endParaRPr>
              <a:latin typeface="Arial"/>
              <a:ea typeface="Arial"/>
              <a:cs typeface="Arial"/>
              <a:sym typeface="Arial"/>
            </a:endParaRPr>
          </a:p>
          <a:p>
            <a:pPr marL="457200" lvl="0" indent="-304800" algn="l" rtl="0">
              <a:spcBef>
                <a:spcPts val="320"/>
              </a:spcBef>
              <a:spcAft>
                <a:spcPts val="0"/>
              </a:spcAft>
              <a:buClr>
                <a:schemeClr val="dk1"/>
              </a:buClr>
              <a:buSzPts val="1200"/>
              <a:buChar char="•"/>
            </a:pPr>
            <a:r>
              <a:rPr lang="en-US">
                <a:latin typeface="Arial"/>
                <a:ea typeface="Arial"/>
                <a:cs typeface="Arial"/>
                <a:sym typeface="Arial"/>
              </a:rPr>
              <a:t>Zarek Mena, Patient Navigation Advisors</a:t>
            </a:r>
            <a:endParaRPr>
              <a:latin typeface="Arial"/>
              <a:ea typeface="Arial"/>
              <a:cs typeface="Arial"/>
              <a:sym typeface="Arial"/>
            </a:endParaRPr>
          </a:p>
          <a:p>
            <a:pPr marL="457200" lvl="0" indent="-304800" algn="l" rtl="0">
              <a:spcBef>
                <a:spcPts val="360"/>
              </a:spcBef>
              <a:spcAft>
                <a:spcPts val="0"/>
              </a:spcAft>
              <a:buClr>
                <a:schemeClr val="dk1"/>
              </a:buClr>
              <a:buSzPts val="1200"/>
              <a:buChar char="•"/>
            </a:pPr>
            <a:r>
              <a:rPr lang="en-US">
                <a:latin typeface="Arial"/>
                <a:ea typeface="Arial"/>
                <a:cs typeface="Arial"/>
                <a:sym typeface="Arial"/>
              </a:rPr>
              <a:t>Jess Quiring, Patient Navigation Advisors</a:t>
            </a:r>
            <a:endParaRPr>
              <a:latin typeface="Arial"/>
              <a:ea typeface="Arial"/>
              <a:cs typeface="Arial"/>
              <a:sym typeface="Arial"/>
            </a:endParaRPr>
          </a:p>
          <a:p>
            <a:pPr marL="457200" lvl="0" indent="-304800" algn="l" rtl="0">
              <a:spcBef>
                <a:spcPts val="360"/>
              </a:spcBef>
              <a:spcAft>
                <a:spcPts val="0"/>
              </a:spcAft>
              <a:buClr>
                <a:schemeClr val="dk1"/>
              </a:buClr>
              <a:buSzPts val="1200"/>
              <a:buChar char="•"/>
            </a:pPr>
            <a:r>
              <a:rPr lang="en-US">
                <a:latin typeface="Arial"/>
                <a:ea typeface="Arial"/>
                <a:cs typeface="Arial"/>
                <a:sym typeface="Arial"/>
              </a:rPr>
              <a:t>Reesa Sherin, Association of Cancer Care Centers</a:t>
            </a:r>
            <a:endParaRPr>
              <a:latin typeface="Arial"/>
              <a:ea typeface="Arial"/>
              <a:cs typeface="Arial"/>
              <a:sym typeface="Arial"/>
            </a:endParaRPr>
          </a:p>
        </p:txBody>
      </p:sp>
      <p:sp>
        <p:nvSpPr>
          <p:cNvPr id="54" name="Google Shape;54;g2ffe93efeca_0_6:notes"/>
          <p:cNvSpPr txBox="1">
            <a:spLocks noGrp="1"/>
          </p:cNvSpPr>
          <p:nvPr>
            <p:ph type="sldNum" idx="12"/>
          </p:nvPr>
        </p:nvSpPr>
        <p:spPr>
          <a:xfrm>
            <a:off x="3970337" y="8829675"/>
            <a:ext cx="3038400" cy="4650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2fffdbba69a_0_64: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g2fffdbba69a_0_64: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To stay within professional boundaries, it’s important to consistently evaluate your behavior. Before taking any action, remember that patients view you as a representative of both your profession and organization. Consider these questions:</a:t>
            </a:r>
            <a:endParaRPr>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a:latin typeface="Arial"/>
                <a:ea typeface="Arial"/>
                <a:cs typeface="Arial"/>
                <a:sym typeface="Arial"/>
              </a:rPr>
              <a:t>What are my intentions, and how might they be perceived by others?</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Whose needs am I meeting? Is this aligned with the expectations patients have of a healthcare team member?</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What are the likely consequences—both intended and perceived—of my actions? How will this affect patients, their families, other patients, or colleagues?</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Font typeface="Arial"/>
              <a:buChar char="●"/>
            </a:pPr>
            <a:r>
              <a:rPr lang="en-US">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Do I have any Bias? - the same thought processes that make people smart can also make them biased. This tendency for stereotype-confirming thoughts to pass spontaneously through our minds is called implicit bias. It sets people up to overgeneralize, sometimes leading to discrimination even when people feel they are being fair. Implicit bias comes from unconscious and unintentional associations, and results in both favorable and unfavorable judgements of others based on characteristics such as race/ethnicity, religion, and gender. Additional trainings on Implicit Bias can be found in our resources </a:t>
            </a:r>
            <a:r>
              <a:rPr lang="en-US">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section</a:t>
            </a:r>
            <a:r>
              <a:rPr lang="en-US">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 </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Am I maintaining a professional relationship? Does my decision uphold the standards of conduct expected by my employer and profession?</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Navigators must be aware when emotions or personal experiences shift the focus away from the patient. Patients rely on us to keep their best interests at the forefront.</a:t>
            </a:r>
            <a:endParaRPr>
              <a:latin typeface="Arial"/>
              <a:ea typeface="Arial"/>
              <a:cs typeface="Arial"/>
              <a:sym typeface="Arial"/>
            </a:endParaRPr>
          </a:p>
          <a:p>
            <a:pPr marL="0" lvl="0" indent="0" algn="l" rtl="0">
              <a:lnSpc>
                <a:spcPct val="100000"/>
              </a:lnSpc>
              <a:spcBef>
                <a:spcPts val="1200"/>
              </a:spcBef>
              <a:spcAft>
                <a:spcPts val="0"/>
              </a:spcAft>
              <a:buSzPts val="1400"/>
              <a:buNone/>
            </a:pPr>
            <a:endParaRPr>
              <a:latin typeface="Arial"/>
              <a:ea typeface="Arial"/>
              <a:cs typeface="Arial"/>
              <a:sym typeface="Arial"/>
            </a:endParaRPr>
          </a:p>
        </p:txBody>
      </p:sp>
      <p:sp>
        <p:nvSpPr>
          <p:cNvPr id="380" name="Google Shape;380;g2fffdbba69a_0_64: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27fb26c3bd5_0_38: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g27fb26c3bd5_0_3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As you work to meet your patient’s needs, you may encounter situations that challenge your ability to remain professional. In this part of the lesson, we will discuss conflicts of interest and how to navigate them effectively.</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Conflicts of interest occur when a navigator’s personal needs or interests interfere with their ability to act professionally and prioritize the patient’s needs. These situations can compromise professional objectivity and make it difficult to maintain sound judgment.</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For example, a conflict of interest could arise if you are navigating care for friends or neighbors—known as dual relationships. Another instance might be when a healthcare professional receives commissions for recommending products to patients. Conflicts of interest can also occur when loyalty to an employer conflicts with doing what is best for the patient or contradicts ethical obligations.</a:t>
            </a:r>
            <a:endParaRPr>
              <a:latin typeface="Arial"/>
              <a:ea typeface="Arial"/>
              <a:cs typeface="Arial"/>
              <a:sym typeface="Arial"/>
            </a:endParaRPr>
          </a:p>
          <a:p>
            <a:pPr marL="0" lvl="0" indent="0" algn="l" rtl="0">
              <a:lnSpc>
                <a:spcPct val="100000"/>
              </a:lnSpc>
              <a:spcBef>
                <a:spcPts val="1200"/>
              </a:spcBef>
              <a:spcAft>
                <a:spcPts val="0"/>
              </a:spcAft>
              <a:buSzPts val="1400"/>
              <a:buNone/>
            </a:pPr>
            <a:endParaRPr>
              <a:latin typeface="Arial"/>
              <a:ea typeface="Arial"/>
              <a:cs typeface="Arial"/>
              <a:sym typeface="Arial"/>
            </a:endParaRPr>
          </a:p>
        </p:txBody>
      </p:sp>
      <p:sp>
        <p:nvSpPr>
          <p:cNvPr id="388" name="Google Shape;388;g27fb26c3bd5_0_3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7fb26c3bd5_0_0: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g27fb26c3bd5_0_0: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Patients recognize you through both your professional and personal roles, which can sometimes lead to dual relationships. These dual relationships can develop before, during, or after your work with a patient. As a healthcare professional, it is important to maintain clear boundaries in the following scenarios:</a:t>
            </a:r>
            <a:endParaRPr>
              <a:latin typeface="Arial"/>
              <a:ea typeface="Arial"/>
              <a:cs typeface="Arial"/>
              <a:sym typeface="Arial"/>
            </a:endParaRPr>
          </a:p>
          <a:p>
            <a:pPr marL="457200" lvl="0" indent="-304800" algn="l" rtl="0">
              <a:lnSpc>
                <a:spcPct val="115000"/>
              </a:lnSpc>
              <a:spcBef>
                <a:spcPts val="1200"/>
              </a:spcBef>
              <a:spcAft>
                <a:spcPts val="0"/>
              </a:spcAft>
              <a:buClr>
                <a:schemeClr val="dk1"/>
              </a:buClr>
              <a:buSzPts val="1200"/>
              <a:buChar char="●"/>
            </a:pPr>
            <a:r>
              <a:rPr lang="en-US" b="1">
                <a:latin typeface="Arial"/>
                <a:ea typeface="Arial"/>
                <a:cs typeface="Arial"/>
                <a:sym typeface="Arial"/>
              </a:rPr>
              <a:t>Situations where you are viewed as a professional but want to participate as a peer</a:t>
            </a:r>
            <a:r>
              <a:rPr lang="en-US">
                <a:latin typeface="Arial"/>
                <a:ea typeface="Arial"/>
                <a:cs typeface="Arial"/>
                <a:sym typeface="Arial"/>
              </a:rPr>
              <a:t>: For example, if you are facilitating a support group, it’s important not to engage as a participant.</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a:latin typeface="Arial"/>
                <a:ea typeface="Arial"/>
                <a:cs typeface="Arial"/>
                <a:sym typeface="Arial"/>
              </a:rPr>
              <a:t>Social relationships</a:t>
            </a:r>
            <a:r>
              <a:rPr lang="en-US">
                <a:latin typeface="Arial"/>
                <a:ea typeface="Arial"/>
                <a:cs typeface="Arial"/>
                <a:sym typeface="Arial"/>
              </a:rPr>
              <a:t>: Friendships or intimate relationships with patients, such as connecting on social media, are typically inappropriate.</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a:latin typeface="Arial"/>
                <a:ea typeface="Arial"/>
                <a:cs typeface="Arial"/>
                <a:sym typeface="Arial"/>
              </a:rPr>
              <a:t>Business relationships</a:t>
            </a:r>
            <a:r>
              <a:rPr lang="en-US">
                <a:latin typeface="Arial"/>
                <a:ea typeface="Arial"/>
                <a:cs typeface="Arial"/>
                <a:sym typeface="Arial"/>
              </a:rPr>
              <a:t>: Entering into business ventures with patients can create conflicts.</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a:latin typeface="Arial"/>
                <a:ea typeface="Arial"/>
                <a:cs typeface="Arial"/>
                <a:sym typeface="Arial"/>
              </a:rPr>
              <a:t>Financial relationships</a:t>
            </a:r>
            <a:r>
              <a:rPr lang="en-US">
                <a:latin typeface="Arial"/>
                <a:ea typeface="Arial"/>
                <a:cs typeface="Arial"/>
                <a:sym typeface="Arial"/>
              </a:rPr>
              <a:t>: Involvement in financial matters with patients should be avoided.</a:t>
            </a:r>
            <a:endParaRPr>
              <a:latin typeface="Arial"/>
              <a:ea typeface="Arial"/>
              <a:cs typeface="Arial"/>
              <a:sym typeface="Arial"/>
            </a:endParaRPr>
          </a:p>
          <a:p>
            <a:pPr marL="0" lvl="0" indent="0" algn="l" rtl="0">
              <a:lnSpc>
                <a:spcPct val="100000"/>
              </a:lnSpc>
              <a:spcBef>
                <a:spcPts val="1200"/>
              </a:spcBef>
              <a:spcAft>
                <a:spcPts val="0"/>
              </a:spcAft>
              <a:buSzPts val="1400"/>
              <a:buNone/>
            </a:pPr>
            <a:endParaRPr>
              <a:latin typeface="Arial"/>
              <a:ea typeface="Arial"/>
              <a:cs typeface="Arial"/>
              <a:sym typeface="Arial"/>
            </a:endParaRPr>
          </a:p>
        </p:txBody>
      </p:sp>
      <p:sp>
        <p:nvSpPr>
          <p:cNvPr id="406" name="Google Shape;406;g27fb26c3bd5_0_0: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27fb26c3bd5_0_7: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g27fb26c3bd5_0_7: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Dual relationships can present ethical challenges for navigators and may:</a:t>
            </a:r>
            <a:endParaRPr>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a:latin typeface="Arial"/>
                <a:ea typeface="Arial"/>
                <a:cs typeface="Arial"/>
                <a:sym typeface="Arial"/>
              </a:rPr>
              <a:t>Affect the patient’s progress by blurring the lines of professionalism</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Hinder your ability to perform your duties competently and objectively</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Risk breaching the patient’s confidentiality</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Lead to unrealistic expectations from either the patient or the navigator, complicating the professional relationship</a:t>
            </a:r>
            <a:endParaRPr>
              <a:latin typeface="Arial"/>
              <a:ea typeface="Arial"/>
              <a:cs typeface="Arial"/>
              <a:sym typeface="Arial"/>
            </a:endParaRPr>
          </a:p>
          <a:p>
            <a:pPr marL="0" lvl="0" indent="0" algn="l" rtl="0">
              <a:lnSpc>
                <a:spcPct val="100000"/>
              </a:lnSpc>
              <a:spcBef>
                <a:spcPts val="1200"/>
              </a:spcBef>
              <a:spcAft>
                <a:spcPts val="0"/>
              </a:spcAft>
              <a:buSzPts val="1400"/>
              <a:buNone/>
            </a:pPr>
            <a:endParaRPr>
              <a:latin typeface="Arial"/>
              <a:ea typeface="Arial"/>
              <a:cs typeface="Arial"/>
              <a:sym typeface="Arial"/>
            </a:endParaRPr>
          </a:p>
        </p:txBody>
      </p:sp>
      <p:sp>
        <p:nvSpPr>
          <p:cNvPr id="414" name="Google Shape;414;g27fb26c3bd5_0_7: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27fb26c3bd5_0_22: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g27fb26c3bd5_0_22: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Dual relationships can occur and are often unavoidable. It's essential to recognize the risks they pose and learn how to manage them, even after your patient navigation duties have ended. Staying aware of these risks helps you maintain professional boundaries.</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If you're ever unsure whether a dual relationship exists, seek guidance from a supervisor to ensure you're adhering to organizational policies and laws. It’s better to err on the side of caution by asking and confirming rather than assuming something is acceptable. This proactive approach helps maintain professionalism and avoid potential conflicts.</a:t>
            </a:r>
            <a:endParaRPr>
              <a:latin typeface="Arial"/>
              <a:ea typeface="Arial"/>
              <a:cs typeface="Arial"/>
              <a:sym typeface="Arial"/>
            </a:endParaRPr>
          </a:p>
          <a:p>
            <a:pPr marL="0" marR="0" lvl="0" indent="0" algn="l" rtl="0">
              <a:lnSpc>
                <a:spcPct val="100000"/>
              </a:lnSpc>
              <a:spcBef>
                <a:spcPts val="1200"/>
              </a:spcBef>
              <a:spcAft>
                <a:spcPts val="0"/>
              </a:spcAft>
              <a:buSzPts val="1400"/>
              <a:buNone/>
            </a:pPr>
            <a:endParaRPr>
              <a:latin typeface="Arial"/>
              <a:ea typeface="Arial"/>
              <a:cs typeface="Arial"/>
              <a:sym typeface="Arial"/>
            </a:endParaRPr>
          </a:p>
        </p:txBody>
      </p:sp>
      <p:sp>
        <p:nvSpPr>
          <p:cNvPr id="430" name="Google Shape;430;g27fb26c3bd5_0_22: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27fb26c3bd5_0_55: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g27fb26c3bd5_0_55: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Patient navigators can implement various strategies to avoid and manage conflicts of interest. The first step is to consult with your supervisor and review your organization’s policies and procedures. Many organizations have specific definitions and protocols for addressing conflicts of interest, so understanding these guidelines is important.</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Once you're familiar with the relevant policies, actively work to avoid potentially compromising situations, including interactions in digital spaces like social media. Maintain strong professional boundaries, prioritize your patients’ best interests, and adhere to your organization's guidelines when interacting with both patients and external stakeholders.</a:t>
            </a:r>
            <a:endParaRPr>
              <a:latin typeface="Arial"/>
              <a:ea typeface="Arial"/>
              <a:cs typeface="Arial"/>
              <a:sym typeface="Arial"/>
            </a:endParaRPr>
          </a:p>
          <a:p>
            <a:pPr marL="0" lvl="0" indent="0" algn="l" rtl="0">
              <a:lnSpc>
                <a:spcPct val="115000"/>
              </a:lnSpc>
              <a:spcBef>
                <a:spcPts val="1200"/>
              </a:spcBef>
              <a:spcAft>
                <a:spcPts val="1200"/>
              </a:spcAft>
              <a:buSzPts val="1100"/>
              <a:buNone/>
            </a:pPr>
            <a:r>
              <a:rPr lang="en-US">
                <a:latin typeface="Arial"/>
                <a:ea typeface="Arial"/>
                <a:cs typeface="Arial"/>
                <a:sym typeface="Arial"/>
              </a:rPr>
              <a:t>If you do encounter a conflict of interest, it’s important to take immediate action to resolve it. Let’s explore some steps you can follow to address these situations effectively.</a:t>
            </a:r>
            <a:endParaRPr>
              <a:latin typeface="Arial"/>
              <a:ea typeface="Arial"/>
              <a:cs typeface="Arial"/>
              <a:sym typeface="Arial"/>
            </a:endParaRPr>
          </a:p>
        </p:txBody>
      </p:sp>
      <p:sp>
        <p:nvSpPr>
          <p:cNvPr id="447" name="Google Shape;447;g27fb26c3bd5_0_55: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27fb26c3bd5_0_70: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g27fb26c3bd5_0_70: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Always adhere to your organization’s policies for reporting a conflict of interest. Inform your supervisor promptly, and in some cases, it may be necessary to disclose the situation to any patients involved.</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Take steps to resolve the conflict in a way that prioritizes the patient's best interests.</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If applicable, end any dual relationships that could compromise your professional judgment.</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Return any gifts or financial contributions from parties that create a conflict.</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Consult your supervisor if you believe ending the navigation relationship is in the patient's best interest.</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Collaborate with your supervisor to address any conflicts between employer policies and patient needs, ensuring ethical and patient-centered care.</a:t>
            </a:r>
            <a:endParaRPr>
              <a:latin typeface="Arial"/>
              <a:ea typeface="Arial"/>
              <a:cs typeface="Arial"/>
              <a:sym typeface="Arial"/>
            </a:endParaRPr>
          </a:p>
          <a:p>
            <a:pPr marL="0" lvl="0" indent="0" algn="l" rtl="0">
              <a:lnSpc>
                <a:spcPct val="100000"/>
              </a:lnSpc>
              <a:spcBef>
                <a:spcPts val="1200"/>
              </a:spcBef>
              <a:spcAft>
                <a:spcPts val="0"/>
              </a:spcAft>
              <a:buSzPts val="1400"/>
              <a:buNone/>
            </a:pPr>
            <a:endParaRPr>
              <a:latin typeface="Arial"/>
              <a:ea typeface="Arial"/>
              <a:cs typeface="Arial"/>
              <a:sym typeface="Arial"/>
            </a:endParaRPr>
          </a:p>
        </p:txBody>
      </p:sp>
      <p:sp>
        <p:nvSpPr>
          <p:cNvPr id="463" name="Google Shape;463;g27fb26c3bd5_0_70: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27fb26c3bd5_0_82: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g27fb26c3bd5_0_82: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Acting outside of your scope of practice can have significant consequences, depending on the nature of the issue, your institution's policies, and state laws. These consequences may include job loss, personal lawsuits from patients, or even putting your supervisor’s professional license or job at risk. In some cases, you might also face fines or jail time.</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It is important to understand both your organization’s policies and state laws regarding medical liability. Make sure to discuss these with your supervisor to ensure you fully understand your responsibilities and the potential implications.</a:t>
            </a:r>
            <a:endParaRPr>
              <a:latin typeface="Arial"/>
              <a:ea typeface="Arial"/>
              <a:cs typeface="Arial"/>
              <a:sym typeface="Arial"/>
            </a:endParaRPr>
          </a:p>
          <a:p>
            <a:pPr marL="0" marR="0" lvl="0" indent="0" algn="l" rtl="0">
              <a:lnSpc>
                <a:spcPct val="100000"/>
              </a:lnSpc>
              <a:spcBef>
                <a:spcPts val="1200"/>
              </a:spcBef>
              <a:spcAft>
                <a:spcPts val="0"/>
              </a:spcAft>
              <a:buClr>
                <a:schemeClr val="dk1"/>
              </a:buClr>
              <a:buSzPts val="1200"/>
              <a:buFont typeface="Calibri"/>
              <a:buNone/>
            </a:pPr>
            <a:r>
              <a:rPr lang="en-US">
                <a:latin typeface="Arial"/>
                <a:ea typeface="Arial"/>
                <a:cs typeface="Arial"/>
                <a:sym typeface="Arial"/>
              </a:rPr>
              <a:t>In this section, we explored ethics within the healthcare system, the importance of maintaining professional boundaries and fostering ethical relationships with patients, and strategies for managing potential conflicts of interest as a patient navigator. In the final section, we will dive into ethical principles related to compliance with laws, policies, and regulations, as well as patient rights and responsibilities.</a:t>
            </a:r>
            <a:endParaRPr>
              <a:latin typeface="Arial"/>
              <a:ea typeface="Arial"/>
              <a:cs typeface="Arial"/>
              <a:sym typeface="Arial"/>
            </a:endParaRPr>
          </a:p>
        </p:txBody>
      </p:sp>
      <p:sp>
        <p:nvSpPr>
          <p:cNvPr id="476" name="Google Shape;476;g27fb26c3bd5_0_82: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p18:notes"/>
          <p:cNvSpPr txBox="1">
            <a:spLocks noGrp="1"/>
          </p:cNvSpPr>
          <p:nvPr>
            <p:ph type="body" idx="1"/>
          </p:nvPr>
        </p:nvSpPr>
        <p:spPr>
          <a:xfrm>
            <a:off x="701675" y="4416425"/>
            <a:ext cx="5607049" cy="41830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en-US">
                <a:latin typeface="Arial"/>
                <a:ea typeface="Arial"/>
                <a:cs typeface="Arial"/>
                <a:sym typeface="Arial"/>
              </a:rPr>
              <a:t>Anyone who works with patients or handles medical records must be familiar with key ethical and legal considerations. In this section, we will cover the Patient Bill of Rights, patient responsibilities, HIPAA regulations, and the concept of informed consent.</a:t>
            </a:r>
            <a:endParaRPr sz="1200" i="0" u="none" strike="noStrike" cap="none">
              <a:solidFill>
                <a:schemeClr val="dk1"/>
              </a:solidFill>
              <a:latin typeface="Arial"/>
              <a:ea typeface="Arial"/>
              <a:cs typeface="Arial"/>
              <a:sym typeface="Arial"/>
            </a:endParaRPr>
          </a:p>
        </p:txBody>
      </p:sp>
      <p:sp>
        <p:nvSpPr>
          <p:cNvPr id="500" name="Google Shape;500;p18:notes"/>
          <p:cNvSpPr txBox="1">
            <a:spLocks noGrp="1"/>
          </p:cNvSpPr>
          <p:nvPr>
            <p:ph type="sldNum" idx="12"/>
          </p:nvPr>
        </p:nvSpPr>
        <p:spPr>
          <a:xfrm>
            <a:off x="3970337" y="8829675"/>
            <a:ext cx="3038475"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p19:notes"/>
          <p:cNvSpPr txBox="1">
            <a:spLocks noGrp="1"/>
          </p:cNvSpPr>
          <p:nvPr>
            <p:ph type="body" idx="1"/>
          </p:nvPr>
        </p:nvSpPr>
        <p:spPr>
          <a:xfrm>
            <a:off x="701675" y="4416425"/>
            <a:ext cx="5607049"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latin typeface="Arial"/>
                <a:ea typeface="Arial"/>
                <a:cs typeface="Arial"/>
                <a:sym typeface="Arial"/>
              </a:rPr>
              <a:t>Which of the following is a patient responsibility according to the Patient Bill of Rights?</a:t>
            </a:r>
            <a:endParaRPr>
              <a:latin typeface="Arial"/>
              <a:ea typeface="Arial"/>
              <a:cs typeface="Arial"/>
              <a:sym typeface="Arial"/>
            </a:endParaRPr>
          </a:p>
          <a:p>
            <a:pPr marL="914400" lvl="1" indent="-304800" algn="l" rtl="0">
              <a:lnSpc>
                <a:spcPct val="100000"/>
              </a:lnSpc>
              <a:spcBef>
                <a:spcPts val="0"/>
              </a:spcBef>
              <a:spcAft>
                <a:spcPts val="0"/>
              </a:spcAft>
              <a:buClr>
                <a:schemeClr val="dk1"/>
              </a:buClr>
              <a:buSzPts val="1200"/>
              <a:buAutoNum type="alphaLcPeriod"/>
            </a:pPr>
            <a:r>
              <a:rPr lang="en-US">
                <a:solidFill>
                  <a:schemeClr val="dk1"/>
                </a:solidFill>
                <a:latin typeface="Arial"/>
                <a:ea typeface="Arial"/>
                <a:cs typeface="Arial"/>
                <a:sym typeface="Arial"/>
              </a:rPr>
              <a:t>Request personal healthcare records </a:t>
            </a:r>
            <a:endParaRPr>
              <a:latin typeface="Arial"/>
              <a:ea typeface="Arial"/>
              <a:cs typeface="Arial"/>
              <a:sym typeface="Arial"/>
            </a:endParaRPr>
          </a:p>
          <a:p>
            <a:pPr marL="914400" lvl="1" indent="-304800" algn="l" rtl="0">
              <a:lnSpc>
                <a:spcPct val="100000"/>
              </a:lnSpc>
              <a:spcBef>
                <a:spcPts val="0"/>
              </a:spcBef>
              <a:spcAft>
                <a:spcPts val="0"/>
              </a:spcAft>
              <a:buClr>
                <a:schemeClr val="dk1"/>
              </a:buClr>
              <a:buSzPts val="1200"/>
              <a:buAutoNum type="alphaLcPeriod"/>
            </a:pPr>
            <a:r>
              <a:rPr lang="en-US">
                <a:solidFill>
                  <a:schemeClr val="dk1"/>
                </a:solidFill>
                <a:latin typeface="Arial"/>
                <a:ea typeface="Arial"/>
                <a:cs typeface="Arial"/>
                <a:sym typeface="Arial"/>
              </a:rPr>
              <a:t>Choose</a:t>
            </a:r>
            <a:r>
              <a:rPr lang="en-US">
                <a:latin typeface="Arial"/>
                <a:ea typeface="Arial"/>
                <a:cs typeface="Arial"/>
                <a:sym typeface="Arial"/>
              </a:rPr>
              <a:t> doctor</a:t>
            </a:r>
            <a:endParaRPr>
              <a:latin typeface="Arial"/>
              <a:ea typeface="Arial"/>
              <a:cs typeface="Arial"/>
              <a:sym typeface="Arial"/>
            </a:endParaRPr>
          </a:p>
          <a:p>
            <a:pPr marL="914400" lvl="1" indent="-304800" algn="l" rtl="0">
              <a:lnSpc>
                <a:spcPct val="100000"/>
              </a:lnSpc>
              <a:spcBef>
                <a:spcPts val="0"/>
              </a:spcBef>
              <a:spcAft>
                <a:spcPts val="0"/>
              </a:spcAft>
              <a:buClr>
                <a:schemeClr val="dk1"/>
              </a:buClr>
              <a:buSzPts val="1200"/>
              <a:buAutoNum type="alphaLcPeriod"/>
            </a:pPr>
            <a:r>
              <a:rPr lang="en-US">
                <a:solidFill>
                  <a:schemeClr val="dk1"/>
                </a:solidFill>
                <a:latin typeface="Arial"/>
                <a:ea typeface="Arial"/>
                <a:cs typeface="Arial"/>
                <a:sym typeface="Arial"/>
              </a:rPr>
              <a:t>Disclose information about the patient’s health </a:t>
            </a:r>
            <a:endParaRPr>
              <a:latin typeface="Arial"/>
              <a:ea typeface="Arial"/>
              <a:cs typeface="Arial"/>
              <a:sym typeface="Arial"/>
            </a:endParaRPr>
          </a:p>
          <a:p>
            <a:pPr marL="914400" lvl="1" indent="-304800" algn="l" rtl="0">
              <a:lnSpc>
                <a:spcPct val="100000"/>
              </a:lnSpc>
              <a:spcBef>
                <a:spcPts val="0"/>
              </a:spcBef>
              <a:spcAft>
                <a:spcPts val="0"/>
              </a:spcAft>
              <a:buClr>
                <a:schemeClr val="dk1"/>
              </a:buClr>
              <a:buSzPts val="1200"/>
              <a:buAutoNum type="alphaLcPeriod"/>
            </a:pPr>
            <a:r>
              <a:rPr lang="en-US">
                <a:solidFill>
                  <a:schemeClr val="dk1"/>
                </a:solidFill>
                <a:latin typeface="Arial"/>
                <a:ea typeface="Arial"/>
                <a:cs typeface="Arial"/>
                <a:sym typeface="Arial"/>
              </a:rPr>
              <a:t>Complain about their healthcare </a:t>
            </a:r>
            <a:endParaRPr>
              <a:latin typeface="Arial"/>
              <a:ea typeface="Arial"/>
              <a:cs typeface="Arial"/>
              <a:sym typeface="Arial"/>
            </a:endParaRPr>
          </a:p>
          <a:p>
            <a:pPr marL="615950" lvl="1" indent="0" algn="l" rtl="0">
              <a:lnSpc>
                <a:spcPct val="100000"/>
              </a:lnSpc>
              <a:spcBef>
                <a:spcPts val="0"/>
              </a:spcBef>
              <a:spcAft>
                <a:spcPts val="0"/>
              </a:spcAft>
              <a:buClr>
                <a:schemeClr val="dk1"/>
              </a:buClr>
              <a:buSzPts val="1100"/>
              <a:buFont typeface="Arial"/>
              <a:buNone/>
            </a:pPr>
            <a:endParaRPr>
              <a:solidFill>
                <a:schemeClr val="dk1"/>
              </a:solidFill>
              <a:latin typeface="Arial"/>
              <a:ea typeface="Arial"/>
              <a:cs typeface="Arial"/>
              <a:sym typeface="Arial"/>
            </a:endParaRPr>
          </a:p>
          <a:p>
            <a:pPr marL="158750" lvl="0" indent="0" algn="l" rtl="0">
              <a:lnSpc>
                <a:spcPct val="100000"/>
              </a:lnSpc>
              <a:spcBef>
                <a:spcPts val="0"/>
              </a:spcBef>
              <a:spcAft>
                <a:spcPts val="0"/>
              </a:spcAft>
              <a:buClr>
                <a:schemeClr val="dk1"/>
              </a:buClr>
              <a:buSzPts val="1100"/>
              <a:buFont typeface="Arial"/>
              <a:buNone/>
            </a:pPr>
            <a:endParaRPr>
              <a:solidFill>
                <a:schemeClr val="dk1"/>
              </a:solidFill>
              <a:latin typeface="Arial"/>
              <a:ea typeface="Arial"/>
              <a:cs typeface="Arial"/>
              <a:sym typeface="Arial"/>
            </a:endParaRPr>
          </a:p>
        </p:txBody>
      </p:sp>
      <p:sp>
        <p:nvSpPr>
          <p:cNvPr id="515" name="Google Shape;515;p19:notes"/>
          <p:cNvSpPr txBox="1">
            <a:spLocks noGrp="1"/>
          </p:cNvSpPr>
          <p:nvPr>
            <p:ph type="sldNum" idx="12"/>
          </p:nvPr>
        </p:nvSpPr>
        <p:spPr>
          <a:xfrm>
            <a:off x="3970337" y="8829675"/>
            <a:ext cx="3038475"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 name="Google Shape;60;p4:notes"/>
          <p:cNvSpPr txBox="1">
            <a:spLocks noGrp="1"/>
          </p:cNvSpPr>
          <p:nvPr>
            <p:ph type="body" idx="1"/>
          </p:nvPr>
        </p:nvSpPr>
        <p:spPr>
          <a:xfrm>
            <a:off x="701675" y="4416425"/>
            <a:ext cx="5607049" cy="41830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00"/>
              <a:buFont typeface="Arial"/>
              <a:buNone/>
            </a:pPr>
            <a:r>
              <a:rPr lang="en-US" i="0" u="none" strike="noStrike" cap="none">
                <a:solidFill>
                  <a:schemeClr val="dk1"/>
                </a:solidFill>
                <a:latin typeface="Arial"/>
                <a:ea typeface="Arial"/>
                <a:cs typeface="Arial"/>
                <a:sym typeface="Arial"/>
              </a:rPr>
              <a:t>After completing this lesson, you will be able to:</a:t>
            </a:r>
            <a:endParaRPr i="0" u="none" strike="noStrike" cap="none">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300"/>
              <a:buFont typeface="Arial"/>
              <a:buNone/>
            </a:pPr>
            <a:endParaRPr>
              <a:latin typeface="Arial"/>
              <a:ea typeface="Arial"/>
              <a:cs typeface="Arial"/>
              <a:sym typeface="Arial"/>
            </a:endParaRPr>
          </a:p>
          <a:p>
            <a:pPr marL="457200" lvl="0" indent="-304800" algn="l" rtl="0">
              <a:lnSpc>
                <a:spcPct val="90000"/>
              </a:lnSpc>
              <a:spcBef>
                <a:spcPts val="300"/>
              </a:spcBef>
              <a:spcAft>
                <a:spcPts val="0"/>
              </a:spcAft>
              <a:buClr>
                <a:schemeClr val="dk1"/>
              </a:buClr>
              <a:buSzPts val="1200"/>
              <a:buChar char="•"/>
            </a:pPr>
            <a:r>
              <a:rPr lang="en-US">
                <a:latin typeface="Arial"/>
                <a:ea typeface="Arial"/>
                <a:cs typeface="Arial"/>
                <a:sym typeface="Arial"/>
              </a:rPr>
              <a:t>Define ethical standards as it relates to the health care system</a:t>
            </a:r>
            <a:endParaRPr>
              <a:solidFill>
                <a:srgbClr val="3F3F3F"/>
              </a:solidFill>
              <a:latin typeface="Arial"/>
              <a:ea typeface="Arial"/>
              <a:cs typeface="Arial"/>
              <a:sym typeface="Arial"/>
            </a:endParaRPr>
          </a:p>
          <a:p>
            <a:pPr marL="457200" lvl="0" indent="-304800" algn="l" rtl="0">
              <a:lnSpc>
                <a:spcPct val="90000"/>
              </a:lnSpc>
              <a:spcBef>
                <a:spcPts val="600"/>
              </a:spcBef>
              <a:spcAft>
                <a:spcPts val="0"/>
              </a:spcAft>
              <a:buClr>
                <a:schemeClr val="dk1"/>
              </a:buClr>
              <a:buSzPts val="1200"/>
              <a:buChar char="•"/>
            </a:pPr>
            <a:r>
              <a:rPr lang="en-US">
                <a:latin typeface="Arial"/>
                <a:ea typeface="Arial"/>
                <a:cs typeface="Arial"/>
                <a:sym typeface="Arial"/>
              </a:rPr>
              <a:t>Describe a process for ethical decision-making</a:t>
            </a:r>
            <a:endParaRPr>
              <a:solidFill>
                <a:srgbClr val="3F3F3F"/>
              </a:solidFill>
              <a:latin typeface="Arial"/>
              <a:ea typeface="Arial"/>
              <a:cs typeface="Arial"/>
              <a:sym typeface="Arial"/>
            </a:endParaRPr>
          </a:p>
          <a:p>
            <a:pPr marL="457200" lvl="0" indent="-304800" algn="l" rtl="0">
              <a:lnSpc>
                <a:spcPct val="90000"/>
              </a:lnSpc>
              <a:spcBef>
                <a:spcPts val="600"/>
              </a:spcBef>
              <a:spcAft>
                <a:spcPts val="0"/>
              </a:spcAft>
              <a:buClr>
                <a:schemeClr val="dk1"/>
              </a:buClr>
              <a:buSzPts val="1200"/>
              <a:buChar char="•"/>
            </a:pPr>
            <a:r>
              <a:rPr lang="en-US">
                <a:solidFill>
                  <a:srgbClr val="3F3F3F"/>
                </a:solidFill>
                <a:latin typeface="Arial"/>
                <a:ea typeface="Arial"/>
                <a:cs typeface="Arial"/>
                <a:sym typeface="Arial"/>
              </a:rPr>
              <a:t>Describe </a:t>
            </a:r>
            <a:r>
              <a:rPr lang="en-US">
                <a:latin typeface="Arial"/>
                <a:ea typeface="Arial"/>
                <a:cs typeface="Arial"/>
                <a:sym typeface="Arial"/>
              </a:rPr>
              <a:t>strategies to build ethical relationships with patients</a:t>
            </a:r>
            <a:endParaRPr>
              <a:solidFill>
                <a:srgbClr val="3F3F3F"/>
              </a:solidFill>
              <a:latin typeface="Arial"/>
              <a:ea typeface="Arial"/>
              <a:cs typeface="Arial"/>
              <a:sym typeface="Arial"/>
            </a:endParaRPr>
          </a:p>
          <a:p>
            <a:pPr marL="457200" lvl="0" indent="-304800" algn="l" rtl="0">
              <a:lnSpc>
                <a:spcPct val="90000"/>
              </a:lnSpc>
              <a:spcBef>
                <a:spcPts val="600"/>
              </a:spcBef>
              <a:spcAft>
                <a:spcPts val="0"/>
              </a:spcAft>
              <a:buClr>
                <a:schemeClr val="dk1"/>
              </a:buClr>
              <a:buSzPts val="1200"/>
              <a:buChar char="•"/>
            </a:pPr>
            <a:r>
              <a:rPr lang="en-US">
                <a:latin typeface="Arial"/>
                <a:ea typeface="Arial"/>
                <a:cs typeface="Arial"/>
                <a:sym typeface="Arial"/>
              </a:rPr>
              <a:t>Describe the Patient's Bill of Rights</a:t>
            </a:r>
            <a:endParaRPr>
              <a:solidFill>
                <a:srgbClr val="3F3F3F"/>
              </a:solidFill>
              <a:latin typeface="Arial"/>
              <a:ea typeface="Arial"/>
              <a:cs typeface="Arial"/>
              <a:sym typeface="Arial"/>
            </a:endParaRPr>
          </a:p>
          <a:p>
            <a:pPr marL="457200" lvl="0" indent="-304800" algn="l" rtl="0">
              <a:lnSpc>
                <a:spcPct val="90000"/>
              </a:lnSpc>
              <a:spcBef>
                <a:spcPts val="600"/>
              </a:spcBef>
              <a:spcAft>
                <a:spcPts val="0"/>
              </a:spcAft>
              <a:buClr>
                <a:schemeClr val="dk1"/>
              </a:buClr>
              <a:buSzPts val="1200"/>
              <a:buChar char="•"/>
            </a:pPr>
            <a:r>
              <a:rPr lang="en-US">
                <a:latin typeface="Arial"/>
                <a:ea typeface="Arial"/>
                <a:cs typeface="Arial"/>
                <a:sym typeface="Arial"/>
              </a:rPr>
              <a:t>Identify opportunities to support patient rights</a:t>
            </a:r>
            <a:endParaRPr>
              <a:solidFill>
                <a:srgbClr val="3F3F3F"/>
              </a:solidFill>
              <a:latin typeface="Arial"/>
              <a:ea typeface="Arial"/>
              <a:cs typeface="Arial"/>
              <a:sym typeface="Arial"/>
            </a:endParaRPr>
          </a:p>
          <a:p>
            <a:pPr marL="457200" lvl="0" indent="-304800" algn="l" rtl="0">
              <a:lnSpc>
                <a:spcPct val="90000"/>
              </a:lnSpc>
              <a:spcBef>
                <a:spcPts val="600"/>
              </a:spcBef>
              <a:spcAft>
                <a:spcPts val="0"/>
              </a:spcAft>
              <a:buClr>
                <a:schemeClr val="dk1"/>
              </a:buClr>
              <a:buSzPts val="1200"/>
              <a:buChar char="•"/>
            </a:pPr>
            <a:r>
              <a:rPr lang="en-US">
                <a:latin typeface="Arial"/>
                <a:ea typeface="Arial"/>
                <a:cs typeface="Arial"/>
                <a:sym typeface="Arial"/>
              </a:rPr>
              <a:t>Identify ethical principles related to compliance with laws, policies and regulations</a:t>
            </a: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a:latin typeface="Arial"/>
                <a:ea typeface="Arial"/>
                <a:cs typeface="Arial"/>
                <a:sym typeface="Arial"/>
              </a:rPr>
              <a:t>This lesson is organized into three videos that will guide you through key topics, including an introduction to ethics, ethical principles related to patient rights, and important ethical and legal considerations. Let's begin.</a:t>
            </a:r>
            <a:endParaRPr>
              <a:latin typeface="Arial"/>
              <a:ea typeface="Arial"/>
              <a:cs typeface="Arial"/>
              <a:sym typeface="Arial"/>
            </a:endParaRPr>
          </a:p>
        </p:txBody>
      </p:sp>
      <p:sp>
        <p:nvSpPr>
          <p:cNvPr id="61" name="Google Shape;61;p4:notes"/>
          <p:cNvSpPr txBox="1">
            <a:spLocks noGrp="1"/>
          </p:cNvSpPr>
          <p:nvPr>
            <p:ph type="sldNum" idx="12"/>
          </p:nvPr>
        </p:nvSpPr>
        <p:spPr>
          <a:xfrm>
            <a:off x="3970337" y="8829675"/>
            <a:ext cx="3038475"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317d213233e_0_2: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g317d213233e_0_2:notes"/>
          <p:cNvSpPr txBox="1">
            <a:spLocks noGrp="1"/>
          </p:cNvSpPr>
          <p:nvPr>
            <p:ph type="body" idx="1"/>
          </p:nvPr>
        </p:nvSpPr>
        <p:spPr>
          <a:xfrm>
            <a:off x="701675" y="4416425"/>
            <a:ext cx="56070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en-US">
                <a:solidFill>
                  <a:schemeClr val="dk1"/>
                </a:solidFill>
                <a:latin typeface="Arial"/>
                <a:ea typeface="Arial"/>
                <a:cs typeface="Arial"/>
                <a:sym typeface="Arial"/>
              </a:rPr>
              <a:t>The correct answer is C: it is the patient's responsibility to be open about his or her health status to ensure that he or she receives the best treatment possible. Choice A is incorrect. Patients are welcome to request records but it is not a requirement of the patient Bill of Rights. Choice B is also incorrect. In some instances it is not feasible for a patient to choose a particular doctor. For example some health insurance programs appoint health care providers within their networks. Choice D is also incorrect. Patients should voice any concerns about their healthcare but this is not a </a:t>
            </a:r>
            <a:r>
              <a:rPr lang="en-US" b="1">
                <a:solidFill>
                  <a:schemeClr val="dk1"/>
                </a:solidFill>
                <a:latin typeface="Arial"/>
                <a:ea typeface="Arial"/>
                <a:cs typeface="Arial"/>
                <a:sym typeface="Arial"/>
              </a:rPr>
              <a:t>responsibility</a:t>
            </a:r>
            <a:r>
              <a:rPr lang="en-US">
                <a:solidFill>
                  <a:schemeClr val="dk1"/>
                </a:solidFill>
                <a:latin typeface="Arial"/>
                <a:ea typeface="Arial"/>
                <a:cs typeface="Arial"/>
                <a:sym typeface="Arial"/>
              </a:rPr>
              <a:t> of the patient Bill of Rights.</a:t>
            </a:r>
            <a:endParaRPr>
              <a:solidFill>
                <a:schemeClr val="dk1"/>
              </a:solidFill>
              <a:latin typeface="Arial"/>
              <a:ea typeface="Arial"/>
              <a:cs typeface="Arial"/>
              <a:sym typeface="Arial"/>
            </a:endParaRPr>
          </a:p>
          <a:p>
            <a:pPr marL="158750" lvl="0" indent="0" algn="l" rtl="0">
              <a:lnSpc>
                <a:spcPct val="100000"/>
              </a:lnSpc>
              <a:spcBef>
                <a:spcPts val="0"/>
              </a:spcBef>
              <a:spcAft>
                <a:spcPts val="0"/>
              </a:spcAft>
              <a:buClr>
                <a:schemeClr val="dk1"/>
              </a:buClr>
              <a:buSzPts val="1100"/>
              <a:buFont typeface="Arial"/>
              <a:buNone/>
            </a:pPr>
            <a:endParaRPr>
              <a:solidFill>
                <a:schemeClr val="dk1"/>
              </a:solidFill>
              <a:latin typeface="Arial"/>
              <a:ea typeface="Arial"/>
              <a:cs typeface="Arial"/>
              <a:sym typeface="Arial"/>
            </a:endParaRPr>
          </a:p>
        </p:txBody>
      </p:sp>
      <p:sp>
        <p:nvSpPr>
          <p:cNvPr id="522" name="Google Shape;522;g317d213233e_0_2:notes"/>
          <p:cNvSpPr txBox="1">
            <a:spLocks noGrp="1"/>
          </p:cNvSpPr>
          <p:nvPr>
            <p:ph type="sldNum" idx="12"/>
          </p:nvPr>
        </p:nvSpPr>
        <p:spPr>
          <a:xfrm>
            <a:off x="3970337" y="8829675"/>
            <a:ext cx="3038400" cy="4650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p20:notes"/>
          <p:cNvSpPr txBox="1">
            <a:spLocks noGrp="1"/>
          </p:cNvSpPr>
          <p:nvPr>
            <p:ph type="body" idx="1"/>
          </p:nvPr>
        </p:nvSpPr>
        <p:spPr>
          <a:xfrm>
            <a:off x="701675" y="4416425"/>
            <a:ext cx="5607049" cy="4183063"/>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a:latin typeface="Arial"/>
                <a:ea typeface="Arial"/>
                <a:cs typeface="Arial"/>
                <a:sym typeface="Arial"/>
              </a:rPr>
              <a:t>In 1997, President Clinton established the Advisory Commission on Consumer Protection and Quality in the Healthcare Industry to address changes in the healthcare system and recommend improvements. The Commission drafted the Consumer Bill of Rights and Responsibilities to safeguard patients, ensure quality healthcare, and foster trust between patients and healthcare providers. This document also provides protections for healthcare workers and offers patients a way to address issues within the healthcare system. Many healthcare organizations have adopted or adapted the principles of the Consumer Bill of Rights and Responsibilities, so it’s important to check if your organization has its own version.</a:t>
            </a:r>
            <a:endParaRPr>
              <a:latin typeface="Arial"/>
              <a:ea typeface="Arial"/>
              <a:cs typeface="Arial"/>
              <a:sym typeface="Arial"/>
            </a:endParaRPr>
          </a:p>
          <a:p>
            <a:pPr marL="0" lvl="0" indent="0" algn="l" rtl="0">
              <a:lnSpc>
                <a:spcPct val="115000"/>
              </a:lnSpc>
              <a:spcBef>
                <a:spcPts val="1200"/>
              </a:spcBef>
              <a:spcAft>
                <a:spcPts val="0"/>
              </a:spcAft>
              <a:buNone/>
            </a:pPr>
            <a:r>
              <a:rPr lang="en-US">
                <a:latin typeface="Arial"/>
                <a:ea typeface="Arial"/>
                <a:cs typeface="Arial"/>
                <a:sym typeface="Arial"/>
              </a:rPr>
              <a:t>Let’s review these principles, starting with patient rights. Patients have the right to:</a:t>
            </a:r>
            <a:endParaRPr>
              <a:latin typeface="Arial"/>
              <a:ea typeface="Arial"/>
              <a:cs typeface="Arial"/>
              <a:sym typeface="Arial"/>
            </a:endParaRPr>
          </a:p>
          <a:p>
            <a:pPr marL="457200" lvl="0" indent="-304800" algn="l" rtl="0">
              <a:lnSpc>
                <a:spcPct val="115000"/>
              </a:lnSpc>
              <a:spcBef>
                <a:spcPts val="1200"/>
              </a:spcBef>
              <a:spcAft>
                <a:spcPts val="0"/>
              </a:spcAft>
              <a:buClr>
                <a:schemeClr val="dk1"/>
              </a:buClr>
              <a:buSzPts val="1200"/>
              <a:buChar char="●"/>
            </a:pPr>
            <a:r>
              <a:rPr lang="en-US">
                <a:latin typeface="Arial"/>
                <a:ea typeface="Arial"/>
                <a:cs typeface="Arial"/>
                <a:sym typeface="Arial"/>
              </a:rPr>
              <a:t>Access their healthcare records and receive accurate, easy-to-understand information about their health and providers. For patients who communicate in another language, have a physical or mental disability, or require ADA accommodations, healthcare teams are required to provide qualified assistance to ensure informed healthcare decisions.</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a:latin typeface="Arial"/>
                <a:ea typeface="Arial"/>
                <a:cs typeface="Arial"/>
                <a:sym typeface="Arial"/>
              </a:rPr>
              <a:t>Choose their doctors and access plans that provide high-quality care.</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a:latin typeface="Arial"/>
                <a:ea typeface="Arial"/>
                <a:cs typeface="Arial"/>
                <a:sym typeface="Arial"/>
              </a:rPr>
              <a:t>Access emergency services whenever and wherever needed, without needing prior authorization or facing financial penalties.</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a:latin typeface="Arial"/>
                <a:ea typeface="Arial"/>
                <a:cs typeface="Arial"/>
                <a:sym typeface="Arial"/>
              </a:rPr>
              <a:t>Be informed about their treatment options and participate in decisions about their care. If they are unable to make decisions, parents, guardians, family members, or designated individuals may act on their behalf.</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a:latin typeface="Arial"/>
                <a:ea typeface="Arial"/>
                <a:cs typeface="Arial"/>
                <a:sym typeface="Arial"/>
              </a:rPr>
              <a:t>Be treated with respect and without discrimination by medical professionals and health plan administrators.</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a:latin typeface="Arial"/>
                <a:ea typeface="Arial"/>
                <a:cs typeface="Arial"/>
                <a:sym typeface="Arial"/>
              </a:rPr>
              <a:t>Have their health information kept private, ensuring confidentiality during consultations and access to medical records only by those involved in their care. Patients also have the right to review, copy, and request corrections to their medical records if they find inaccuracies.</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a:latin typeface="Arial"/>
                <a:ea typeface="Arial"/>
                <a:cs typeface="Arial"/>
                <a:sym typeface="Arial"/>
              </a:rPr>
              <a:t>File complaints about their healthcare experience, including concerns about wait times, the conduct of healthcare personnel, or the quality of healthcare facilities, and have the right to a fair, fast, and objective review of any complaint.</a:t>
            </a:r>
            <a:endParaRPr>
              <a:latin typeface="Arial"/>
              <a:ea typeface="Arial"/>
              <a:cs typeface="Arial"/>
              <a:sym typeface="Arial"/>
            </a:endParaRPr>
          </a:p>
          <a:p>
            <a:pPr marL="0" lvl="0" indent="0" algn="l" rtl="0">
              <a:lnSpc>
                <a:spcPct val="115000"/>
              </a:lnSpc>
              <a:spcBef>
                <a:spcPts val="1200"/>
              </a:spcBef>
              <a:spcAft>
                <a:spcPts val="0"/>
              </a:spcAft>
              <a:buNone/>
            </a:pPr>
            <a:r>
              <a:rPr lang="en-US">
                <a:latin typeface="Arial"/>
                <a:ea typeface="Arial"/>
                <a:cs typeface="Arial"/>
                <a:sym typeface="Arial"/>
              </a:rPr>
              <a:t>In addition to rights, patients also have responsibilities as outlined in the Consumer Bill of Rights and Responsibilities:</a:t>
            </a:r>
            <a:endParaRPr>
              <a:latin typeface="Arial"/>
              <a:ea typeface="Arial"/>
              <a:cs typeface="Arial"/>
              <a:sym typeface="Arial"/>
            </a:endParaRPr>
          </a:p>
          <a:p>
            <a:pPr marL="457200" lvl="0" indent="-304800" algn="l" rtl="0">
              <a:lnSpc>
                <a:spcPct val="115000"/>
              </a:lnSpc>
              <a:spcBef>
                <a:spcPts val="1200"/>
              </a:spcBef>
              <a:spcAft>
                <a:spcPts val="0"/>
              </a:spcAft>
              <a:buClr>
                <a:schemeClr val="dk1"/>
              </a:buClr>
              <a:buSzPts val="1200"/>
              <a:buChar char="●"/>
            </a:pPr>
            <a:r>
              <a:rPr lang="en-US" b="1">
                <a:latin typeface="Arial"/>
                <a:ea typeface="Arial"/>
                <a:cs typeface="Arial"/>
                <a:sym typeface="Arial"/>
              </a:rPr>
              <a:t>Responsibility for their own health</a:t>
            </a:r>
            <a:r>
              <a:rPr lang="en-US">
                <a:latin typeface="Arial"/>
                <a:ea typeface="Arial"/>
                <a:cs typeface="Arial"/>
                <a:sym typeface="Arial"/>
              </a:rPr>
              <a:t>: This includes maintaining healthy habits like exercising, not smoking, and eating a balanced diet; preventing the spread of disease; collaborating with the healthcare team to make decisions and follow treatment plans; and understanding the limitations and risks inherent in medical care.</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a:latin typeface="Arial"/>
                <a:ea typeface="Arial"/>
                <a:cs typeface="Arial"/>
                <a:sym typeface="Arial"/>
              </a:rPr>
              <a:t>Transparency and communication</a:t>
            </a:r>
            <a:r>
              <a:rPr lang="en-US">
                <a:latin typeface="Arial"/>
                <a:ea typeface="Arial"/>
                <a:cs typeface="Arial"/>
                <a:sym typeface="Arial"/>
              </a:rPr>
              <a:t>: Patients must communicate openly with the healthcare team, providing necessary information and clearly expressing their wants and needs. They are also expected to report any wrongdoing or fraud to the proper authorities.</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a:latin typeface="Arial"/>
                <a:ea typeface="Arial"/>
                <a:cs typeface="Arial"/>
                <a:sym typeface="Arial"/>
              </a:rPr>
              <a:t>Financial and administrative responsibility</a:t>
            </a:r>
            <a:r>
              <a:rPr lang="en-US">
                <a:latin typeface="Arial"/>
                <a:ea typeface="Arial"/>
                <a:cs typeface="Arial"/>
                <a:sym typeface="Arial"/>
              </a:rPr>
              <a:t>: Patients are expected to make a good-faith effort to meet financial obligations and be informed about their health plan, including covered benefits, limitations, and the process for appealing coverage decisions. They should also follow administrative procedures of health plans, healthcare professionals, and government health programs.</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a:latin typeface="Arial"/>
                <a:ea typeface="Arial"/>
                <a:cs typeface="Arial"/>
                <a:sym typeface="Arial"/>
              </a:rPr>
              <a:t>Respect for others</a:t>
            </a:r>
            <a:r>
              <a:rPr lang="en-US">
                <a:latin typeface="Arial"/>
                <a:ea typeface="Arial"/>
                <a:cs typeface="Arial"/>
                <a:sym typeface="Arial"/>
              </a:rPr>
              <a:t>: Patients should show respect for other patients and healthcare workers, while also recognizing that doctors are obligated to provide efficient and equitable care to all patients within the community.</a:t>
            </a:r>
            <a:endParaRPr>
              <a:latin typeface="Arial"/>
              <a:ea typeface="Arial"/>
              <a:cs typeface="Arial"/>
              <a:sym typeface="Arial"/>
            </a:endParaRPr>
          </a:p>
          <a:p>
            <a:pPr marL="0" lvl="0" indent="0" algn="l" rtl="0">
              <a:lnSpc>
                <a:spcPct val="115000"/>
              </a:lnSpc>
              <a:spcBef>
                <a:spcPts val="1200"/>
              </a:spcBef>
              <a:spcAft>
                <a:spcPts val="1200"/>
              </a:spcAft>
              <a:buNone/>
            </a:pPr>
            <a:r>
              <a:rPr lang="en-US">
                <a:latin typeface="Arial"/>
                <a:ea typeface="Arial"/>
                <a:cs typeface="Arial"/>
                <a:sym typeface="Arial"/>
              </a:rPr>
              <a:t>These responsibilities help create a more effective and respectful healthcare environment for both patients and healthcare professionals.</a:t>
            </a:r>
            <a:endParaRPr>
              <a:latin typeface="Arial"/>
              <a:ea typeface="Arial"/>
              <a:cs typeface="Arial"/>
              <a:sym typeface="Arial"/>
            </a:endParaRPr>
          </a:p>
        </p:txBody>
      </p:sp>
      <p:sp>
        <p:nvSpPr>
          <p:cNvPr id="529" name="Google Shape;529;p20:notes"/>
          <p:cNvSpPr txBox="1">
            <a:spLocks noGrp="1"/>
          </p:cNvSpPr>
          <p:nvPr>
            <p:ph type="sldNum" idx="12"/>
          </p:nvPr>
        </p:nvSpPr>
        <p:spPr>
          <a:xfrm>
            <a:off x="3970337" y="8829675"/>
            <a:ext cx="3038475"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8" name="Google Shape;538;p21:notes"/>
          <p:cNvSpPr txBox="1">
            <a:spLocks noGrp="1"/>
          </p:cNvSpPr>
          <p:nvPr>
            <p:ph type="body" idx="1"/>
          </p:nvPr>
        </p:nvSpPr>
        <p:spPr>
          <a:xfrm>
            <a:off x="701675" y="4416425"/>
            <a:ext cx="5607049" cy="4183063"/>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Federal laws require that patients give their informed consent before participating in a clinical trial. However, informed consent is typically required for any medical treatment, not just for clinical trials.</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Informed consent ensures that patients are aware of the procedures, risks, and benefits of a treatment or trial, and that they voluntarily agree to participate. Patients provide informed consent by signing a document that confirms they understand:</a:t>
            </a:r>
            <a:endParaRPr>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a:latin typeface="Arial"/>
                <a:ea typeface="Arial"/>
                <a:cs typeface="Arial"/>
                <a:sym typeface="Arial"/>
              </a:rPr>
              <a:t>The purpose of the treatment or clinical trial,</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What will happen during the treatment or trial,</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The benefits and risks of participating,</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Their rights as a patient, and</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Who to contact with questions or if they feel mistreated.</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The rules guiding informed consent are very strict, and it is essential that patients fully understand their treatment. For patients who do not speak English, the informed consent form must be provided in their preferred language. It is important to respect patients' autonomy by presenting the information in accessible formats and ensuring they fully comprehend their healthcare options before proceeding.</a:t>
            </a:r>
            <a:endParaRPr>
              <a:latin typeface="Arial"/>
              <a:ea typeface="Arial"/>
              <a:cs typeface="Arial"/>
              <a:sym typeface="Arial"/>
            </a:endParaRPr>
          </a:p>
          <a:p>
            <a:pPr marL="0" marR="0" lvl="0" indent="0" algn="l" rtl="0">
              <a:lnSpc>
                <a:spcPct val="100000"/>
              </a:lnSpc>
              <a:spcBef>
                <a:spcPts val="1200"/>
              </a:spcBef>
              <a:spcAft>
                <a:spcPts val="0"/>
              </a:spcAft>
              <a:buClr>
                <a:schemeClr val="dk1"/>
              </a:buClr>
              <a:buSzPts val="300"/>
              <a:buFont typeface="Calibri"/>
              <a:buNone/>
            </a:pPr>
            <a:endParaRPr>
              <a:latin typeface="Arial"/>
              <a:ea typeface="Arial"/>
              <a:cs typeface="Arial"/>
              <a:sym typeface="Arial"/>
            </a:endParaRPr>
          </a:p>
        </p:txBody>
      </p:sp>
      <p:sp>
        <p:nvSpPr>
          <p:cNvPr id="539" name="Google Shape;539;p21:notes"/>
          <p:cNvSpPr txBox="1">
            <a:spLocks noGrp="1"/>
          </p:cNvSpPr>
          <p:nvPr>
            <p:ph type="sldNum" idx="12"/>
          </p:nvPr>
        </p:nvSpPr>
        <p:spPr>
          <a:xfrm>
            <a:off x="3970337" y="8829675"/>
            <a:ext cx="3038475"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2f70a996e5b_0_65: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6" name="Google Shape;546;g2f70a996e5b_0_65:notes"/>
          <p:cNvSpPr txBox="1">
            <a:spLocks noGrp="1"/>
          </p:cNvSpPr>
          <p:nvPr>
            <p:ph type="body" idx="1"/>
          </p:nvPr>
        </p:nvSpPr>
        <p:spPr>
          <a:xfrm>
            <a:off x="701675" y="4416425"/>
            <a:ext cx="5607000" cy="418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a:latin typeface="Arial"/>
                <a:ea typeface="Arial"/>
                <a:cs typeface="Arial"/>
                <a:sym typeface="Arial"/>
              </a:rPr>
              <a:t>Informed consent also requires that healthcare teams cannot withhold health status information from patients. Patients have the right to be fully informed about their health, including any diagnoses, treatment options, and potential outcomes, allowing them to make informed decisions about their care.</a:t>
            </a:r>
            <a:endParaRPr>
              <a:latin typeface="Arial"/>
              <a:ea typeface="Arial"/>
              <a:cs typeface="Arial"/>
              <a:sym typeface="Arial"/>
            </a:endParaRPr>
          </a:p>
          <a:p>
            <a:pPr marL="0" marR="0" lvl="0" indent="0" algn="l" rtl="0">
              <a:lnSpc>
                <a:spcPct val="100000"/>
              </a:lnSpc>
              <a:spcBef>
                <a:spcPts val="0"/>
              </a:spcBef>
              <a:spcAft>
                <a:spcPts val="0"/>
              </a:spcAft>
              <a:buNone/>
            </a:pPr>
            <a:endParaRPr>
              <a:latin typeface="Arial"/>
              <a:ea typeface="Arial"/>
              <a:cs typeface="Arial"/>
              <a:sym typeface="Arial"/>
            </a:endParaRPr>
          </a:p>
        </p:txBody>
      </p:sp>
      <p:sp>
        <p:nvSpPr>
          <p:cNvPr id="547" name="Google Shape;547;g2f70a996e5b_0_65:notes"/>
          <p:cNvSpPr txBox="1">
            <a:spLocks noGrp="1"/>
          </p:cNvSpPr>
          <p:nvPr>
            <p:ph type="sldNum" idx="12"/>
          </p:nvPr>
        </p:nvSpPr>
        <p:spPr>
          <a:xfrm>
            <a:off x="3970337" y="8829675"/>
            <a:ext cx="3038400" cy="4650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2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4" name="Google Shape;554;p22:notes"/>
          <p:cNvSpPr txBox="1">
            <a:spLocks noGrp="1"/>
          </p:cNvSpPr>
          <p:nvPr>
            <p:ph type="body" idx="1"/>
          </p:nvPr>
        </p:nvSpPr>
        <p:spPr>
          <a:xfrm>
            <a:off x="701675" y="4416425"/>
            <a:ext cx="5607049" cy="4183063"/>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You will frequently have opportunities to advocate for patients' rights, including:</a:t>
            </a:r>
            <a:endParaRPr>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a:latin typeface="Arial"/>
                <a:ea typeface="Arial"/>
                <a:cs typeface="Arial"/>
                <a:sym typeface="Arial"/>
              </a:rPr>
              <a:t>Assisting with understanding their condition and treatment options</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Supporting their decision-making process</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Facilitating access to a second opinion</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As a patient navigator, you can provide valuable support by offering resources, helping patients create lists of questions, guiding them in identifying their needs, and empowering them to advocate for themselves.</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However, remember that any clinical questions should always be directed to a healthcare professional. A patient navigator should never make decisions on behalf of patients or influence them toward a specific choice.</a:t>
            </a:r>
            <a:endParaRPr>
              <a:latin typeface="Arial"/>
              <a:ea typeface="Arial"/>
              <a:cs typeface="Arial"/>
              <a:sym typeface="Arial"/>
            </a:endParaRPr>
          </a:p>
          <a:p>
            <a:pPr marL="0" marR="0" lvl="0" indent="0" algn="l" rtl="0">
              <a:lnSpc>
                <a:spcPct val="100000"/>
              </a:lnSpc>
              <a:spcBef>
                <a:spcPts val="1200"/>
              </a:spcBef>
              <a:spcAft>
                <a:spcPts val="0"/>
              </a:spcAft>
              <a:buClr>
                <a:schemeClr val="dk1"/>
              </a:buClr>
              <a:buSzPts val="300"/>
              <a:buFont typeface="Arial"/>
              <a:buNone/>
            </a:pPr>
            <a:endParaRPr>
              <a:latin typeface="Arial"/>
              <a:ea typeface="Arial"/>
              <a:cs typeface="Arial"/>
              <a:sym typeface="Arial"/>
            </a:endParaRPr>
          </a:p>
        </p:txBody>
      </p:sp>
      <p:sp>
        <p:nvSpPr>
          <p:cNvPr id="555" name="Google Shape;555;p22:notes"/>
          <p:cNvSpPr txBox="1">
            <a:spLocks noGrp="1"/>
          </p:cNvSpPr>
          <p:nvPr>
            <p:ph type="sldNum" idx="12"/>
          </p:nvPr>
        </p:nvSpPr>
        <p:spPr>
          <a:xfrm>
            <a:off x="3970337" y="8829675"/>
            <a:ext cx="3038475"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2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1" name="Google Shape;571;p23:notes"/>
          <p:cNvSpPr txBox="1">
            <a:spLocks noGrp="1"/>
          </p:cNvSpPr>
          <p:nvPr>
            <p:ph type="body" idx="1"/>
          </p:nvPr>
        </p:nvSpPr>
        <p:spPr>
          <a:xfrm>
            <a:off x="701675" y="4416425"/>
            <a:ext cx="5607049" cy="4183063"/>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When a patient receives care, they may interact with various healthcare professionals across multiple locations. This often involves the transfer of medical records and billing information between facilities or systems. Since private patient information can be shared across different platforms, it is essential to ensure the protection and confidentiality of that information.</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The Health Insurance Portability and Accountability Act (HIPAA), established in 1996, was designed to protect patient privacy. HIPAA sets strict guidelines on who can access and use a patient's written, spoken, or electronic health information. The regulations also outline how healthcare organizations and insurers must handle and protect this information, including:</a:t>
            </a:r>
            <a:endParaRPr>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a:latin typeface="Arial"/>
                <a:ea typeface="Arial"/>
                <a:cs typeface="Arial"/>
                <a:sym typeface="Arial"/>
              </a:rPr>
              <a:t>Proper procedures for handling protected health information (PHI)</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Guidelines for sharing information</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The types of information that can be shared</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Identifying who is authorized to receive shared information</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Violating HIPAA can lead to civil or criminal penalties, including fines and potential imprisonment. This course provides only a basic overview of HIPAA. Your organization may require you to complete more in-depth HIPAA training. If you have any questions about protecting patient information, consult your supervisor.</a:t>
            </a:r>
            <a:endParaRPr>
              <a:latin typeface="Arial"/>
              <a:ea typeface="Arial"/>
              <a:cs typeface="Arial"/>
              <a:sym typeface="Arial"/>
            </a:endParaRPr>
          </a:p>
          <a:p>
            <a:pPr marL="0" marR="0" lvl="0" indent="0" algn="l" rtl="0">
              <a:lnSpc>
                <a:spcPct val="100000"/>
              </a:lnSpc>
              <a:spcBef>
                <a:spcPts val="1200"/>
              </a:spcBef>
              <a:spcAft>
                <a:spcPts val="0"/>
              </a:spcAft>
              <a:buClr>
                <a:schemeClr val="dk1"/>
              </a:buClr>
              <a:buSzPts val="300"/>
              <a:buFont typeface="Calibri"/>
              <a:buNone/>
            </a:pPr>
            <a:endParaRPr>
              <a:latin typeface="Arial"/>
              <a:ea typeface="Arial"/>
              <a:cs typeface="Arial"/>
              <a:sym typeface="Arial"/>
            </a:endParaRPr>
          </a:p>
        </p:txBody>
      </p:sp>
      <p:sp>
        <p:nvSpPr>
          <p:cNvPr id="572" name="Google Shape;572;p23:notes"/>
          <p:cNvSpPr txBox="1">
            <a:spLocks noGrp="1"/>
          </p:cNvSpPr>
          <p:nvPr>
            <p:ph type="sldNum" idx="12"/>
          </p:nvPr>
        </p:nvSpPr>
        <p:spPr>
          <a:xfrm>
            <a:off x="3970337" y="8829675"/>
            <a:ext cx="3038475"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2f70a996e5b_0_27: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9" name="Google Shape;579;g2f70a996e5b_0_27:notes"/>
          <p:cNvSpPr txBox="1">
            <a:spLocks noGrp="1"/>
          </p:cNvSpPr>
          <p:nvPr>
            <p:ph type="body" idx="1"/>
          </p:nvPr>
        </p:nvSpPr>
        <p:spPr>
          <a:xfrm>
            <a:off x="701675" y="4416425"/>
            <a:ext cx="5607000" cy="418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en-US">
                <a:latin typeface="Arial"/>
                <a:ea typeface="Arial"/>
                <a:cs typeface="Arial"/>
                <a:sym typeface="Arial"/>
              </a:rPr>
              <a:t>The U.S. Department of Health and Human Services offers helpful videos and infographics to assist in explaining privacy rights to your patients. These resources are designed to ensure patients understand how their health information is protected.</a:t>
            </a:r>
            <a:endParaRPr>
              <a:latin typeface="Arial"/>
              <a:ea typeface="Arial"/>
              <a:cs typeface="Arial"/>
              <a:sym typeface="Arial"/>
            </a:endParaRPr>
          </a:p>
        </p:txBody>
      </p:sp>
      <p:sp>
        <p:nvSpPr>
          <p:cNvPr id="580" name="Google Shape;580;g2f70a996e5b_0_27:notes"/>
          <p:cNvSpPr txBox="1">
            <a:spLocks noGrp="1"/>
          </p:cNvSpPr>
          <p:nvPr>
            <p:ph type="sldNum" idx="12"/>
          </p:nvPr>
        </p:nvSpPr>
        <p:spPr>
          <a:xfrm>
            <a:off x="3970337" y="8829675"/>
            <a:ext cx="3038400" cy="4650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2f70a996e5b_0_19: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8" name="Google Shape;588;g2f70a996e5b_0_19:notes"/>
          <p:cNvSpPr txBox="1">
            <a:spLocks noGrp="1"/>
          </p:cNvSpPr>
          <p:nvPr>
            <p:ph type="body" idx="1"/>
          </p:nvPr>
        </p:nvSpPr>
        <p:spPr>
          <a:xfrm>
            <a:off x="701675" y="4416425"/>
            <a:ext cx="5607000" cy="418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en-US">
                <a:latin typeface="Arial"/>
                <a:ea typeface="Arial"/>
                <a:cs typeface="Arial"/>
                <a:sym typeface="Arial"/>
              </a:rPr>
              <a:t>With the advent of new technologies like precision medicine, artificial intelligence, and other innovative treatment methods, it is essential to consider expanded approaches for safeguarding patient privacy. Strategies to address this challenge may include respecting patient-reported privacy preferences, ensuring privacy requirements are consistent across borders, and providing clear explanations of the methods used to protect patient information.</a:t>
            </a:r>
            <a:endParaRPr>
              <a:latin typeface="Arial"/>
              <a:ea typeface="Arial"/>
              <a:cs typeface="Arial"/>
              <a:sym typeface="Arial"/>
            </a:endParaRPr>
          </a:p>
        </p:txBody>
      </p:sp>
      <p:sp>
        <p:nvSpPr>
          <p:cNvPr id="589" name="Google Shape;589;g2f70a996e5b_0_19:notes"/>
          <p:cNvSpPr txBox="1">
            <a:spLocks noGrp="1"/>
          </p:cNvSpPr>
          <p:nvPr>
            <p:ph type="sldNum" idx="12"/>
          </p:nvPr>
        </p:nvSpPr>
        <p:spPr>
          <a:xfrm>
            <a:off x="3970337" y="8829675"/>
            <a:ext cx="3038400" cy="4650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2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 name="Google Shape;596;p24:notes"/>
          <p:cNvSpPr txBox="1">
            <a:spLocks noGrp="1"/>
          </p:cNvSpPr>
          <p:nvPr>
            <p:ph type="body" idx="1"/>
          </p:nvPr>
        </p:nvSpPr>
        <p:spPr>
          <a:xfrm>
            <a:off x="701675" y="4416425"/>
            <a:ext cx="5607049" cy="4183063"/>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Which entities are subject to HIPAA regulations?</a:t>
            </a:r>
            <a:endParaRPr>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a:latin typeface="Arial"/>
                <a:ea typeface="Arial"/>
                <a:cs typeface="Arial"/>
                <a:sym typeface="Arial"/>
              </a:rPr>
              <a:t>Health plans</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Health care clearinghouses</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Health care teams that transmit claims electronically</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Medicare prescription drug card sponsors</a:t>
            </a:r>
            <a:endParaRPr>
              <a:latin typeface="Arial"/>
              <a:ea typeface="Arial"/>
              <a:cs typeface="Arial"/>
              <a:sym typeface="Arial"/>
            </a:endParaRPr>
          </a:p>
          <a:p>
            <a:pPr marL="0" marR="0" lvl="0" indent="0" algn="l" rtl="0">
              <a:lnSpc>
                <a:spcPct val="100000"/>
              </a:lnSpc>
              <a:spcBef>
                <a:spcPts val="1200"/>
              </a:spcBef>
              <a:spcAft>
                <a:spcPts val="0"/>
              </a:spcAft>
              <a:buClr>
                <a:schemeClr val="dk1"/>
              </a:buClr>
              <a:buSzPts val="300"/>
              <a:buFont typeface="Calibri"/>
              <a:buNone/>
            </a:pPr>
            <a:endParaRPr>
              <a:latin typeface="Arial"/>
              <a:ea typeface="Arial"/>
              <a:cs typeface="Arial"/>
              <a:sym typeface="Arial"/>
            </a:endParaRPr>
          </a:p>
        </p:txBody>
      </p:sp>
      <p:sp>
        <p:nvSpPr>
          <p:cNvPr id="597" name="Google Shape;597;p24:notes"/>
          <p:cNvSpPr txBox="1">
            <a:spLocks noGrp="1"/>
          </p:cNvSpPr>
          <p:nvPr>
            <p:ph type="sldNum" idx="12"/>
          </p:nvPr>
        </p:nvSpPr>
        <p:spPr>
          <a:xfrm>
            <a:off x="3970337" y="8829675"/>
            <a:ext cx="3038475"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2f70a996e5b_0_0: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5" name="Google Shape;605;g2f70a996e5b_0_0:notes"/>
          <p:cNvSpPr txBox="1">
            <a:spLocks noGrp="1"/>
          </p:cNvSpPr>
          <p:nvPr>
            <p:ph type="body" idx="1"/>
          </p:nvPr>
        </p:nvSpPr>
        <p:spPr>
          <a:xfrm>
            <a:off x="701675" y="4416425"/>
            <a:ext cx="5607000" cy="418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alibri"/>
              <a:buNone/>
            </a:pPr>
            <a:r>
              <a:rPr lang="en-US">
                <a:latin typeface="Arial"/>
                <a:ea typeface="Arial"/>
                <a:cs typeface="Arial"/>
                <a:sym typeface="Arial"/>
              </a:rPr>
              <a:t>The following entities are not required to follow HIPAA regulations: Employers, life insurance companies, workers' compensation carriers, schools and school districts, state agencies such as child protective services, and law enforcement agencies or municipal offices. It's important to verify if your organization is subject to HIPAA guidelines. While these entities are exempt from HIPAA, they may still be required to adhere to other privacy policies.</a:t>
            </a:r>
            <a:endParaRPr i="0" u="none" strike="noStrike" cap="none">
              <a:solidFill>
                <a:schemeClr val="dk1"/>
              </a:solidFill>
              <a:latin typeface="Arial"/>
              <a:ea typeface="Arial"/>
              <a:cs typeface="Arial"/>
              <a:sym typeface="Arial"/>
            </a:endParaRPr>
          </a:p>
        </p:txBody>
      </p:sp>
      <p:sp>
        <p:nvSpPr>
          <p:cNvPr id="606" name="Google Shape;606;g2f70a996e5b_0_0:notes"/>
          <p:cNvSpPr txBox="1">
            <a:spLocks noGrp="1"/>
          </p:cNvSpPr>
          <p:nvPr>
            <p:ph type="sldNum" idx="12"/>
          </p:nvPr>
        </p:nvSpPr>
        <p:spPr>
          <a:xfrm>
            <a:off x="3970337" y="8829675"/>
            <a:ext cx="3038400" cy="4650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5: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Let's begin this lesson by exploring the foundations of ethics. In this section, you will gain a general overview of ethics, an introduction to philosophical approaches, and a framework for making ethical decisions.</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To grasp the meaning of ethics, it's helpful to first clarify what ethics is NOT:</a:t>
            </a:r>
            <a:endParaRPr>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a:latin typeface="Arial"/>
                <a:ea typeface="Arial"/>
                <a:cs typeface="Arial"/>
                <a:sym typeface="Arial"/>
              </a:rPr>
              <a:t>Ethics is not the same as emotions. While emotions can influence our decisions, they may sometimes lead us away from doing what is right, especially if the right choice is difficult.</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Ethics is not the same as religion. Although many people draw their moral compass from religious beliefs, ethics applies universally, regardless of religious affiliation.</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Ethics is not the same as law. Legal standards may not always align with what is considered ethical in certain situations.</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Ethics is not the same as culture. Cultural norms can shape behavior, but they may not always meet ethical standards.</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Ethics is not the same as science. While science describes how people behave, ethics provides guidance on how people ought to behave.</a:t>
            </a:r>
            <a:endParaRPr>
              <a:latin typeface="Arial"/>
              <a:ea typeface="Arial"/>
              <a:cs typeface="Arial"/>
              <a:sym typeface="Arial"/>
            </a:endParaRPr>
          </a:p>
          <a:p>
            <a:pPr marL="0" lvl="0" indent="0" algn="l" rtl="0">
              <a:lnSpc>
                <a:spcPct val="100000"/>
              </a:lnSpc>
              <a:spcBef>
                <a:spcPts val="1200"/>
              </a:spcBef>
              <a:spcAft>
                <a:spcPts val="0"/>
              </a:spcAft>
              <a:buSzPts val="1400"/>
              <a:buNone/>
            </a:pPr>
            <a:endParaRPr>
              <a:latin typeface="Arial"/>
              <a:ea typeface="Arial"/>
              <a:cs typeface="Arial"/>
              <a:sym typeface="Arial"/>
            </a:endParaRPr>
          </a:p>
        </p:txBody>
      </p:sp>
      <p:sp>
        <p:nvSpPr>
          <p:cNvPr id="68" name="Google Shape;68;p5: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2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4" name="Google Shape;614;p25:notes"/>
          <p:cNvSpPr txBox="1">
            <a:spLocks noGrp="1"/>
          </p:cNvSpPr>
          <p:nvPr>
            <p:ph type="body" idx="1"/>
          </p:nvPr>
        </p:nvSpPr>
        <p:spPr>
          <a:xfrm>
            <a:off x="701675" y="4416425"/>
            <a:ext cx="5607049" cy="4183063"/>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Information protected under HIPAA is referred to as Protected Health Information (PHI). PHI can exist in written, spoken, or electronic formats. For instance, PHI may appear in written or typed entries in medical records, conversations between healthcare professionals about a patient's care, or digital health insurance files that include patient billing details. The specific types of PHI protected by HIPAA include contact information, electronic communication details, dates related to patient care, identifying numbers, device or vehicle identifiers, photographs, fingerprints, voice recordings, or any characteristic that could uniquely identify an individual.</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Examples in your work setting may include clinic notes, lab results, or treatment records in a medical file, voice messages left on a patient's phone confirming an appointment, conversations about patients between healthcare professionals, a physician's recorded transcription of a clinic visit, prescription bottles, or photos of patients posted on public websites.</a:t>
            </a:r>
            <a:endParaRPr>
              <a:latin typeface="Arial"/>
              <a:ea typeface="Arial"/>
              <a:cs typeface="Arial"/>
              <a:sym typeface="Arial"/>
            </a:endParaRPr>
          </a:p>
          <a:p>
            <a:pPr marL="0" marR="0" lvl="0" indent="0" algn="l" rtl="0">
              <a:lnSpc>
                <a:spcPct val="100000"/>
              </a:lnSpc>
              <a:spcBef>
                <a:spcPts val="1200"/>
              </a:spcBef>
              <a:spcAft>
                <a:spcPts val="0"/>
              </a:spcAft>
              <a:buClr>
                <a:schemeClr val="dk1"/>
              </a:buClr>
              <a:buSzPts val="350"/>
              <a:buFont typeface="Calibri"/>
              <a:buNone/>
            </a:pPr>
            <a:endParaRPr>
              <a:latin typeface="Arial"/>
              <a:ea typeface="Arial"/>
              <a:cs typeface="Arial"/>
              <a:sym typeface="Arial"/>
            </a:endParaRPr>
          </a:p>
        </p:txBody>
      </p:sp>
      <p:sp>
        <p:nvSpPr>
          <p:cNvPr id="615" name="Google Shape;615;p25:notes"/>
          <p:cNvSpPr txBox="1">
            <a:spLocks noGrp="1"/>
          </p:cNvSpPr>
          <p:nvPr>
            <p:ph type="sldNum" idx="12"/>
          </p:nvPr>
        </p:nvSpPr>
        <p:spPr>
          <a:xfrm>
            <a:off x="3970337" y="8829675"/>
            <a:ext cx="3038475"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2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1" name="Google Shape;691;p26:notes"/>
          <p:cNvSpPr txBox="1">
            <a:spLocks noGrp="1"/>
          </p:cNvSpPr>
          <p:nvPr>
            <p:ph type="body" idx="1"/>
          </p:nvPr>
        </p:nvSpPr>
        <p:spPr>
          <a:xfrm>
            <a:off x="701675" y="4416425"/>
            <a:ext cx="5607049" cy="41830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en-US">
                <a:latin typeface="Arial"/>
                <a:ea typeface="Arial"/>
                <a:cs typeface="Arial"/>
                <a:sym typeface="Arial"/>
              </a:rPr>
              <a:t>"Identifiers" are pieces of information that can link an individual to their medical records. Examples include a person's name, date of birth, treatment date, and Social Security number. When these identifiers are removed, the information is considered "de-identified," meaning it can no longer be traced back to the individual.</a:t>
            </a:r>
            <a:endParaRPr strike="sngStrike">
              <a:latin typeface="Arial"/>
              <a:ea typeface="Arial"/>
              <a:cs typeface="Arial"/>
              <a:sym typeface="Arial"/>
            </a:endParaRPr>
          </a:p>
        </p:txBody>
      </p:sp>
      <p:sp>
        <p:nvSpPr>
          <p:cNvPr id="692" name="Google Shape;692;p26:notes"/>
          <p:cNvSpPr txBox="1">
            <a:spLocks noGrp="1"/>
          </p:cNvSpPr>
          <p:nvPr>
            <p:ph type="sldNum" idx="12"/>
          </p:nvPr>
        </p:nvSpPr>
        <p:spPr>
          <a:xfrm>
            <a:off x="3970337" y="8829675"/>
            <a:ext cx="3038475"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2f70a996e5b_0_36: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2" name="Google Shape;702;g2f70a996e5b_0_36:notes"/>
          <p:cNvSpPr txBox="1">
            <a:spLocks noGrp="1"/>
          </p:cNvSpPr>
          <p:nvPr>
            <p:ph type="body" idx="1"/>
          </p:nvPr>
        </p:nvSpPr>
        <p:spPr>
          <a:xfrm>
            <a:off x="701675" y="4416425"/>
            <a:ext cx="5607000" cy="418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en-US">
                <a:latin typeface="Arial"/>
                <a:ea typeface="Arial"/>
                <a:cs typeface="Arial"/>
                <a:sym typeface="Arial"/>
              </a:rPr>
              <a:t>There are significant reasons for using de-identified patient information. De-identified data allows public health organizations to gather and share health information without breaching patient privacy or legal regulations. This data can be used in various ways, such as analyzing health statistics, identifying health disparities, improving treatments, and developing new therapies, among other important purposes.</a:t>
            </a:r>
            <a:endParaRPr strike="sngStrike">
              <a:latin typeface="Arial"/>
              <a:ea typeface="Arial"/>
              <a:cs typeface="Arial"/>
              <a:sym typeface="Arial"/>
            </a:endParaRPr>
          </a:p>
        </p:txBody>
      </p:sp>
      <p:sp>
        <p:nvSpPr>
          <p:cNvPr id="703" name="Google Shape;703;g2f70a996e5b_0_36:notes"/>
          <p:cNvSpPr txBox="1">
            <a:spLocks noGrp="1"/>
          </p:cNvSpPr>
          <p:nvPr>
            <p:ph type="sldNum" idx="12"/>
          </p:nvPr>
        </p:nvSpPr>
        <p:spPr>
          <a:xfrm>
            <a:off x="3970337" y="8829675"/>
            <a:ext cx="3038400" cy="4650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2f70a996e5b_0_51: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3" name="Google Shape;713;g2f70a996e5b_0_51:notes"/>
          <p:cNvSpPr txBox="1">
            <a:spLocks noGrp="1"/>
          </p:cNvSpPr>
          <p:nvPr>
            <p:ph type="body" idx="1"/>
          </p:nvPr>
        </p:nvSpPr>
        <p:spPr>
          <a:xfrm>
            <a:off x="701675" y="4416425"/>
            <a:ext cx="5607000" cy="4183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While de-identified data is important for advancing our understanding of how to improve patient care, its use is not without controversy. Concerns exist regarding the creation, use, and disclosure of de-identified health information in research, particularly when done without the individual's knowledge, consent, or authorization, raising significant privacy and ethical issues.</a:t>
            </a:r>
            <a:endParaRPr>
              <a:latin typeface="Arial"/>
              <a:ea typeface="Arial"/>
              <a:cs typeface="Arial"/>
              <a:sym typeface="Arial"/>
            </a:endParaRPr>
          </a:p>
          <a:p>
            <a:pPr marL="0" lvl="0" indent="0" algn="l" rtl="0">
              <a:lnSpc>
                <a:spcPct val="115000"/>
              </a:lnSpc>
              <a:spcBef>
                <a:spcPts val="1200"/>
              </a:spcBef>
              <a:spcAft>
                <a:spcPts val="1200"/>
              </a:spcAft>
              <a:buClr>
                <a:schemeClr val="dk1"/>
              </a:buClr>
              <a:buSzPts val="1100"/>
              <a:buFont typeface="Arial"/>
              <a:buNone/>
            </a:pPr>
            <a:r>
              <a:rPr lang="en-US">
                <a:latin typeface="Arial"/>
                <a:ea typeface="Arial"/>
                <a:cs typeface="Arial"/>
                <a:sym typeface="Arial"/>
              </a:rPr>
              <a:t>Additionally, the unauthorized collection and use of de-identified health data can have a profound impact on Indigenous populations and their rights to self-determination. This brings up the issue of Indigenous Data Sovereignty, which emphasizes a nation's right to govern the collection, ownership, and application of its data. This principle stems from Indigenous communities' inherent rights to govern their people, lands, and resources.</a:t>
            </a:r>
            <a:endParaRPr>
              <a:latin typeface="Arial"/>
              <a:ea typeface="Arial"/>
              <a:cs typeface="Arial"/>
              <a:sym typeface="Arial"/>
            </a:endParaRPr>
          </a:p>
        </p:txBody>
      </p:sp>
      <p:sp>
        <p:nvSpPr>
          <p:cNvPr id="714" name="Google Shape;714;g2f70a996e5b_0_51:notes"/>
          <p:cNvSpPr txBox="1">
            <a:spLocks noGrp="1"/>
          </p:cNvSpPr>
          <p:nvPr>
            <p:ph type="sldNum" idx="12"/>
          </p:nvPr>
        </p:nvSpPr>
        <p:spPr>
          <a:xfrm>
            <a:off x="3970337" y="8829675"/>
            <a:ext cx="3038400" cy="4650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p2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4" name="Google Shape;724;p27:notes"/>
          <p:cNvSpPr txBox="1">
            <a:spLocks noGrp="1"/>
          </p:cNvSpPr>
          <p:nvPr>
            <p:ph type="body" idx="1"/>
          </p:nvPr>
        </p:nvSpPr>
        <p:spPr>
          <a:xfrm>
            <a:off x="701675" y="4416425"/>
            <a:ext cx="5607049" cy="4183063"/>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sz="1100">
                <a:latin typeface="Arial"/>
                <a:ea typeface="Arial"/>
                <a:cs typeface="Arial"/>
                <a:sym typeface="Arial"/>
              </a:rPr>
              <a:t>Here are some key guidelines to help protect Protected Health Information (PHI):</a:t>
            </a:r>
            <a:endParaRPr sz="1100">
              <a:latin typeface="Arial"/>
              <a:ea typeface="Arial"/>
              <a:cs typeface="Arial"/>
              <a:sym typeface="Arial"/>
            </a:endParaRPr>
          </a:p>
          <a:p>
            <a:pPr marL="0" lvl="0" indent="0" algn="l" rtl="0">
              <a:lnSpc>
                <a:spcPct val="115000"/>
              </a:lnSpc>
              <a:spcBef>
                <a:spcPts val="1200"/>
              </a:spcBef>
              <a:spcAft>
                <a:spcPts val="0"/>
              </a:spcAft>
              <a:buNone/>
            </a:pPr>
            <a:r>
              <a:rPr lang="en-US" sz="1100" b="1">
                <a:latin typeface="Arial"/>
                <a:ea typeface="Arial"/>
                <a:cs typeface="Arial"/>
                <a:sym typeface="Arial"/>
              </a:rPr>
              <a:t>Guideline 1: Use only the minimum necessary information.</a:t>
            </a:r>
            <a:br>
              <a:rPr lang="en-US" sz="1100" b="1">
                <a:latin typeface="Arial"/>
                <a:ea typeface="Arial"/>
                <a:cs typeface="Arial"/>
                <a:sym typeface="Arial"/>
              </a:rPr>
            </a:br>
            <a:r>
              <a:rPr lang="en-US" sz="1100">
                <a:latin typeface="Arial"/>
                <a:ea typeface="Arial"/>
                <a:cs typeface="Arial"/>
                <a:sym typeface="Arial"/>
              </a:rPr>
              <a:t>When handling patient information, access only what is needed to perform your job. For example, if you have access to medical records, refrain from viewing clinical notes or unrelated sections unless essential to your duties. When sharing PHI with authorized individuals, ensure you provide only the necessary information.</a:t>
            </a:r>
            <a:endParaRPr sz="1100">
              <a:latin typeface="Arial"/>
              <a:ea typeface="Arial"/>
              <a:cs typeface="Arial"/>
              <a:sym typeface="Arial"/>
            </a:endParaRPr>
          </a:p>
          <a:p>
            <a:pPr marL="0" lvl="0" indent="0" algn="l" rtl="0">
              <a:lnSpc>
                <a:spcPct val="115000"/>
              </a:lnSpc>
              <a:spcBef>
                <a:spcPts val="1200"/>
              </a:spcBef>
              <a:spcAft>
                <a:spcPts val="0"/>
              </a:spcAft>
              <a:buNone/>
            </a:pPr>
            <a:r>
              <a:rPr lang="en-US" sz="1100">
                <a:latin typeface="Arial"/>
                <a:ea typeface="Arial"/>
                <a:cs typeface="Arial"/>
                <a:sym typeface="Arial"/>
              </a:rPr>
              <a:t>For example, a transportation service will only need appointment dates, times, and locations, not details about a patient’s diagnosis. Information can only be shared with explicit patient consent. This leads to the next guideline.</a:t>
            </a:r>
            <a:endParaRPr sz="1100">
              <a:latin typeface="Arial"/>
              <a:ea typeface="Arial"/>
              <a:cs typeface="Arial"/>
              <a:sym typeface="Arial"/>
            </a:endParaRPr>
          </a:p>
          <a:p>
            <a:pPr marL="0" lvl="0" indent="0" algn="l" rtl="0">
              <a:lnSpc>
                <a:spcPct val="115000"/>
              </a:lnSpc>
              <a:spcBef>
                <a:spcPts val="1200"/>
              </a:spcBef>
              <a:spcAft>
                <a:spcPts val="0"/>
              </a:spcAft>
              <a:buNone/>
            </a:pPr>
            <a:r>
              <a:rPr lang="en-US" sz="1100" b="1">
                <a:latin typeface="Arial"/>
                <a:ea typeface="Arial"/>
                <a:cs typeface="Arial"/>
                <a:sym typeface="Arial"/>
              </a:rPr>
              <a:t>Guideline 2: When in doubt, get patient authorization.</a:t>
            </a:r>
            <a:br>
              <a:rPr lang="en-US" sz="1100" b="1">
                <a:latin typeface="Arial"/>
                <a:ea typeface="Arial"/>
                <a:cs typeface="Arial"/>
                <a:sym typeface="Arial"/>
              </a:rPr>
            </a:br>
            <a:r>
              <a:rPr lang="en-US" sz="1100">
                <a:latin typeface="Arial"/>
                <a:ea typeface="Arial"/>
                <a:cs typeface="Arial"/>
                <a:sym typeface="Arial"/>
              </a:rPr>
              <a:t>In general, patient authorization is required to share PHI with entities or individuals not covered by HIPAA. If you are uncertain about sharing information, consult your supervisor and request the patient’s signed authorization form. This form permits you to release the necessary information. Additionally, check if authorization forms are already in the patient’s file. If a family member or caregiver requests information, only provide details relevant to their role in the patient’s care, and ensure documented authorization from the patient allows this. Always verify your facility’s policy on documenting authorization and sharing information.</a:t>
            </a:r>
            <a:endParaRPr sz="1100">
              <a:latin typeface="Arial"/>
              <a:ea typeface="Arial"/>
              <a:cs typeface="Arial"/>
              <a:sym typeface="Arial"/>
            </a:endParaRPr>
          </a:p>
          <a:p>
            <a:pPr marL="0" lvl="0" indent="0" algn="l" rtl="0">
              <a:lnSpc>
                <a:spcPct val="115000"/>
              </a:lnSpc>
              <a:spcBef>
                <a:spcPts val="1200"/>
              </a:spcBef>
              <a:spcAft>
                <a:spcPts val="0"/>
              </a:spcAft>
              <a:buNone/>
            </a:pPr>
            <a:r>
              <a:rPr lang="en-US" sz="1100" b="1">
                <a:latin typeface="Arial"/>
                <a:ea typeface="Arial"/>
                <a:cs typeface="Arial"/>
                <a:sym typeface="Arial"/>
              </a:rPr>
              <a:t>Guideline 3: Keep PHI secure.</a:t>
            </a:r>
            <a:br>
              <a:rPr lang="en-US" sz="1100" b="1">
                <a:latin typeface="Arial"/>
                <a:ea typeface="Arial"/>
                <a:cs typeface="Arial"/>
                <a:sym typeface="Arial"/>
              </a:rPr>
            </a:br>
            <a:r>
              <a:rPr lang="en-US" sz="1100">
                <a:latin typeface="Arial"/>
                <a:ea typeface="Arial"/>
                <a:cs typeface="Arial"/>
                <a:sym typeface="Arial"/>
              </a:rPr>
              <a:t>Maintaining the security of PHI means ensuring it is only accessible to those who are authorized. Some practical ways to secure PHI include:</a:t>
            </a:r>
            <a:endParaRPr sz="110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sz="1100">
                <a:latin typeface="Arial"/>
                <a:ea typeface="Arial"/>
                <a:cs typeface="Arial"/>
                <a:sym typeface="Arial"/>
              </a:rPr>
              <a:t>If PHI is in an area where others could view it, cover or move it.</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Ensure that no one can approach you unnoticed while you work with PHI on your desk or computer.</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When not in use, store PHI in a locked office or file cabinet.</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Promptly remove documents from faxes and copiers.</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Avoid discussing patient information in public areas or where others can overhear.</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Close your office door when speaking with patients.</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Never take files or documents containing PHI out of the office or clinic.</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Shred documents with PHI when no longer needed.</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For electronic PHI, use strong passwords, anti-virus software, regular backups, and encryption.</a:t>
            </a:r>
            <a:endParaRPr>
              <a:latin typeface="Arial"/>
              <a:ea typeface="Arial"/>
              <a:cs typeface="Arial"/>
              <a:sym typeface="Arial"/>
            </a:endParaRPr>
          </a:p>
        </p:txBody>
      </p:sp>
      <p:sp>
        <p:nvSpPr>
          <p:cNvPr id="725" name="Google Shape;725;p27:notes"/>
          <p:cNvSpPr txBox="1">
            <a:spLocks noGrp="1"/>
          </p:cNvSpPr>
          <p:nvPr>
            <p:ph type="sldNum" idx="12"/>
          </p:nvPr>
        </p:nvSpPr>
        <p:spPr>
          <a:xfrm>
            <a:off x="3970337" y="8829675"/>
            <a:ext cx="3038475"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p2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4" name="Google Shape;744;p28: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None/>
            </a:pPr>
            <a:r>
              <a:rPr lang="en-US">
                <a:latin typeface="Arial"/>
                <a:ea typeface="Arial"/>
                <a:cs typeface="Arial"/>
                <a:sym typeface="Arial"/>
              </a:rPr>
              <a:t>HIPAA breaches can lead to serious consequences for everyone involved. Here are some real-life examples of breaches:</a:t>
            </a:r>
            <a:endParaRPr>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a:latin typeface="Arial"/>
                <a:ea typeface="Arial"/>
                <a:cs typeface="Arial"/>
                <a:sym typeface="Arial"/>
              </a:rPr>
              <a:t>A health system unintentionally posted thousands of patient medical records online, exposing sensitive information.</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A pharmacy resold a used computer without properly wiping its data, which still contained customer prescription records, including names, addresses, social security numbers, and medications purchased.</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A county health board member, who also worked as a banker, accessed health records to identify cancer patients and placed notices on their mortgages.</a:t>
            </a:r>
            <a:endParaRPr>
              <a:latin typeface="Arial"/>
              <a:ea typeface="Arial"/>
              <a:cs typeface="Arial"/>
              <a:sym typeface="Arial"/>
            </a:endParaRPr>
          </a:p>
          <a:p>
            <a:pPr marL="0" lvl="0" indent="0" algn="l" rtl="0">
              <a:lnSpc>
                <a:spcPct val="115000"/>
              </a:lnSpc>
              <a:spcBef>
                <a:spcPts val="1200"/>
              </a:spcBef>
              <a:spcAft>
                <a:spcPts val="1200"/>
              </a:spcAft>
              <a:buNone/>
            </a:pPr>
            <a:r>
              <a:rPr lang="en-US">
                <a:latin typeface="Arial"/>
                <a:ea typeface="Arial"/>
                <a:cs typeface="Arial"/>
                <a:sym typeface="Arial"/>
              </a:rPr>
              <a:t>These cases highlight the importance of safeguarding PHI to prevent serious legal and ethical violations.</a:t>
            </a:r>
            <a:endParaRPr>
              <a:latin typeface="Arial"/>
              <a:ea typeface="Arial"/>
              <a:cs typeface="Arial"/>
              <a:sym typeface="Arial"/>
            </a:endParaRPr>
          </a:p>
        </p:txBody>
      </p:sp>
      <p:sp>
        <p:nvSpPr>
          <p:cNvPr id="745" name="Google Shape;745;p28: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2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2" name="Google Shape;752;p29: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None/>
            </a:pPr>
            <a:r>
              <a:rPr lang="en-US" sz="1100">
                <a:latin typeface="Arial"/>
                <a:ea typeface="Arial"/>
                <a:cs typeface="Arial"/>
                <a:sym typeface="Arial"/>
              </a:rPr>
              <a:t>Now that you're more familiar with HIPAA, let's assess whether these examples are HIPAA breaches:</a:t>
            </a:r>
            <a:endParaRPr sz="110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sz="1100" b="1">
                <a:latin typeface="Arial"/>
                <a:ea typeface="Arial"/>
                <a:cs typeface="Arial"/>
                <a:sym typeface="Arial"/>
              </a:rPr>
              <a:t>Taking home your notebook with all your patient information over the weekend?</a:t>
            </a:r>
            <a:br>
              <a:rPr lang="en-US" sz="1100" b="1">
                <a:latin typeface="Arial"/>
                <a:ea typeface="Arial"/>
                <a:cs typeface="Arial"/>
                <a:sym typeface="Arial"/>
              </a:rPr>
            </a:br>
            <a:r>
              <a:rPr lang="en-US" sz="1100" b="1">
                <a:latin typeface="Arial"/>
                <a:ea typeface="Arial"/>
                <a:cs typeface="Arial"/>
                <a:sym typeface="Arial"/>
              </a:rPr>
              <a:t>YES</a:t>
            </a:r>
            <a:r>
              <a:rPr lang="en-US" sz="1100">
                <a:latin typeface="Arial"/>
                <a:ea typeface="Arial"/>
                <a:cs typeface="Arial"/>
                <a:sym typeface="Arial"/>
              </a:rPr>
              <a:t> – Patient information should never be taken home. It must remain in secure, authorized locations.</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b="1">
                <a:latin typeface="Arial"/>
                <a:ea typeface="Arial"/>
                <a:cs typeface="Arial"/>
                <a:sym typeface="Arial"/>
              </a:rPr>
              <a:t>Telling your partner about a patient?</a:t>
            </a:r>
            <a:br>
              <a:rPr lang="en-US" sz="1100" b="1">
                <a:latin typeface="Arial"/>
                <a:ea typeface="Arial"/>
                <a:cs typeface="Arial"/>
                <a:sym typeface="Arial"/>
              </a:rPr>
            </a:br>
            <a:r>
              <a:rPr lang="en-US" sz="1100" b="1">
                <a:latin typeface="Arial"/>
                <a:ea typeface="Arial"/>
                <a:cs typeface="Arial"/>
                <a:sym typeface="Arial"/>
              </a:rPr>
              <a:t>MAYBE</a:t>
            </a:r>
            <a:r>
              <a:rPr lang="en-US" sz="1100">
                <a:latin typeface="Arial"/>
                <a:ea typeface="Arial"/>
                <a:cs typeface="Arial"/>
                <a:sym typeface="Arial"/>
              </a:rPr>
              <a:t> – If no identifiable information is shared, it may not be a HIPAA breach. However, it’s best to avoid discussing patients with anyone not authorized to access that information.</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b="1">
                <a:latin typeface="Arial"/>
                <a:ea typeface="Arial"/>
                <a:cs typeface="Arial"/>
                <a:sym typeface="Arial"/>
              </a:rPr>
              <a:t>Checking the lab results of your neighbor, who you are not navigating?</a:t>
            </a:r>
            <a:br>
              <a:rPr lang="en-US" sz="1100" b="1">
                <a:latin typeface="Arial"/>
                <a:ea typeface="Arial"/>
                <a:cs typeface="Arial"/>
                <a:sym typeface="Arial"/>
              </a:rPr>
            </a:br>
            <a:r>
              <a:rPr lang="en-US" sz="1100" b="1">
                <a:latin typeface="Arial"/>
                <a:ea typeface="Arial"/>
                <a:cs typeface="Arial"/>
                <a:sym typeface="Arial"/>
              </a:rPr>
              <a:t>YES</a:t>
            </a:r>
            <a:r>
              <a:rPr lang="en-US" sz="1100">
                <a:latin typeface="Arial"/>
                <a:ea typeface="Arial"/>
                <a:cs typeface="Arial"/>
                <a:sym typeface="Arial"/>
              </a:rPr>
              <a:t> – You should not access information about patients you are not directly responsible for navigating.</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b="1">
                <a:latin typeface="Arial"/>
                <a:ea typeface="Arial"/>
                <a:cs typeface="Arial"/>
                <a:sym typeface="Arial"/>
              </a:rPr>
              <a:t>Telling the social worker that you believe your patient is suicidal?</a:t>
            </a:r>
            <a:br>
              <a:rPr lang="en-US" sz="1100" b="1">
                <a:latin typeface="Arial"/>
                <a:ea typeface="Arial"/>
                <a:cs typeface="Arial"/>
                <a:sym typeface="Arial"/>
              </a:rPr>
            </a:br>
            <a:r>
              <a:rPr lang="en-US" sz="1100" b="1">
                <a:latin typeface="Arial"/>
                <a:ea typeface="Arial"/>
                <a:cs typeface="Arial"/>
                <a:sym typeface="Arial"/>
              </a:rPr>
              <a:t>NO</a:t>
            </a:r>
            <a:r>
              <a:rPr lang="en-US" sz="1100">
                <a:latin typeface="Arial"/>
                <a:ea typeface="Arial"/>
                <a:cs typeface="Arial"/>
                <a:sym typeface="Arial"/>
              </a:rPr>
              <a:t> – Reporting a patient who may pose harm to themselves or others is a professional obligation and not a HIPAA violation.</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b="1">
                <a:latin typeface="Arial"/>
                <a:ea typeface="Arial"/>
                <a:cs typeface="Arial"/>
                <a:sym typeface="Arial"/>
              </a:rPr>
              <a:t>Having a patient’s information on your computer screen where another patient can see it?</a:t>
            </a:r>
            <a:br>
              <a:rPr lang="en-US" sz="1100" b="1">
                <a:latin typeface="Arial"/>
                <a:ea typeface="Arial"/>
                <a:cs typeface="Arial"/>
                <a:sym typeface="Arial"/>
              </a:rPr>
            </a:br>
            <a:r>
              <a:rPr lang="en-US" sz="1100" b="1">
                <a:latin typeface="Arial"/>
                <a:ea typeface="Arial"/>
                <a:cs typeface="Arial"/>
                <a:sym typeface="Arial"/>
              </a:rPr>
              <a:t>YES</a:t>
            </a:r>
            <a:r>
              <a:rPr lang="en-US" sz="1100">
                <a:latin typeface="Arial"/>
                <a:ea typeface="Arial"/>
                <a:cs typeface="Arial"/>
                <a:sym typeface="Arial"/>
              </a:rPr>
              <a:t> – Patient information should not be visible to others who are not authorized to see it.</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b="1">
                <a:latin typeface="Arial"/>
                <a:ea typeface="Arial"/>
                <a:cs typeface="Arial"/>
                <a:sym typeface="Arial"/>
              </a:rPr>
              <a:t>Leaving sticky notes containing patient information on your desk?</a:t>
            </a:r>
            <a:br>
              <a:rPr lang="en-US" sz="1100" b="1">
                <a:latin typeface="Arial"/>
                <a:ea typeface="Arial"/>
                <a:cs typeface="Arial"/>
                <a:sym typeface="Arial"/>
              </a:rPr>
            </a:br>
            <a:r>
              <a:rPr lang="en-US" sz="1100" b="1">
                <a:latin typeface="Arial"/>
                <a:ea typeface="Arial"/>
                <a:cs typeface="Arial"/>
                <a:sym typeface="Arial"/>
              </a:rPr>
              <a:t>YES</a:t>
            </a:r>
            <a:r>
              <a:rPr lang="en-US" sz="1100">
                <a:latin typeface="Arial"/>
                <a:ea typeface="Arial"/>
                <a:cs typeface="Arial"/>
                <a:sym typeface="Arial"/>
              </a:rPr>
              <a:t> – Patient information should always be kept secure and never left out in the open.</a:t>
            </a:r>
            <a:endParaRPr>
              <a:latin typeface="Arial"/>
              <a:ea typeface="Arial"/>
              <a:cs typeface="Arial"/>
              <a:sym typeface="Arial"/>
            </a:endParaRPr>
          </a:p>
        </p:txBody>
      </p:sp>
      <p:sp>
        <p:nvSpPr>
          <p:cNvPr id="753" name="Google Shape;753;p29: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p3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9" name="Google Shape;759;p30: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As a member of the healthcare team, it is essential to understand the rules and regulations that health professionals must follow to protect both patient rights and the rights of the public.</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In this section, we will cover three key legal obligations: Duty to Warn, abuse reporting requirements, and patient self-harm disclosure.</a:t>
            </a:r>
            <a:endParaRPr>
              <a:latin typeface="Arial"/>
              <a:ea typeface="Arial"/>
              <a:cs typeface="Arial"/>
              <a:sym typeface="Arial"/>
            </a:endParaRPr>
          </a:p>
          <a:p>
            <a:pPr marL="0" lvl="0" indent="0" algn="l" rtl="0">
              <a:lnSpc>
                <a:spcPct val="100000"/>
              </a:lnSpc>
              <a:spcBef>
                <a:spcPts val="1200"/>
              </a:spcBef>
              <a:spcAft>
                <a:spcPts val="0"/>
              </a:spcAft>
              <a:buSzPts val="1400"/>
              <a:buNone/>
            </a:pPr>
            <a:endParaRPr>
              <a:latin typeface="Arial"/>
              <a:ea typeface="Arial"/>
              <a:cs typeface="Arial"/>
              <a:sym typeface="Arial"/>
            </a:endParaRPr>
          </a:p>
        </p:txBody>
      </p:sp>
      <p:sp>
        <p:nvSpPr>
          <p:cNvPr id="760" name="Google Shape;760;p30: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p3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2" name="Google Shape;772;p3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Duty to Warn, as defined by the National Conference of State Legislatures, is a mandatory obligation for certain professionals to report any suspicion that a patient may pose a threat to themselves or others. The specifics of this law vary by state and may include civil and criminal protections for the professional involved. It is important to consult with your supervisor to understand the Duty to Warn requirements and your organization’s reporting procedures.</a:t>
            </a:r>
            <a:endParaRPr>
              <a:latin typeface="Arial"/>
              <a:ea typeface="Arial"/>
              <a:cs typeface="Arial"/>
              <a:sym typeface="Arial"/>
            </a:endParaRPr>
          </a:p>
        </p:txBody>
      </p:sp>
      <p:sp>
        <p:nvSpPr>
          <p:cNvPr id="773" name="Google Shape;773;p3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p3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1" name="Google Shape;781;p3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In any interaction, once rapport is established, a patient may disclose information that raises suspicions of abuse or neglect. Healthcare professionals are mandated to break patient confidentiality and report any suspected abuse or neglect.</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If you are uncertain about how to confirm suspicions or feel uncomfortable with this responsibility, speak with your supervisor to understand your organization's reporting process, legal obligations, protections, and available training. Address any concerns you may have.</a:t>
            </a:r>
            <a:endParaRPr>
              <a:latin typeface="Arial"/>
              <a:ea typeface="Arial"/>
              <a:cs typeface="Arial"/>
              <a:sym typeface="Arial"/>
            </a:endParaRPr>
          </a:p>
          <a:p>
            <a:pPr marL="0" lvl="0" indent="0" algn="l" rtl="0">
              <a:lnSpc>
                <a:spcPct val="115000"/>
              </a:lnSpc>
              <a:spcBef>
                <a:spcPts val="1200"/>
              </a:spcBef>
              <a:spcAft>
                <a:spcPts val="1200"/>
              </a:spcAft>
              <a:buClr>
                <a:schemeClr val="dk1"/>
              </a:buClr>
              <a:buSzPts val="1100"/>
              <a:buFont typeface="Arial"/>
              <a:buNone/>
            </a:pPr>
            <a:r>
              <a:rPr lang="en-US">
                <a:latin typeface="Arial"/>
                <a:ea typeface="Arial"/>
                <a:cs typeface="Arial"/>
                <a:sym typeface="Arial"/>
              </a:rPr>
              <a:t>Most states provide hotlines or helplines to ensure patient safety. As a patient navigator, and even as an informed citizen, it's important to familiarize yourself with local and state laws, as well as reporting agencies on abuse and neglect. Mandatory reporting laws vary by state, so you can look up your state’s regulations by searching for mandated reporting guidelines specific to your state. </a:t>
            </a:r>
            <a:endParaRPr>
              <a:latin typeface="Arial"/>
              <a:ea typeface="Arial"/>
              <a:cs typeface="Arial"/>
              <a:sym typeface="Arial"/>
            </a:endParaRPr>
          </a:p>
        </p:txBody>
      </p:sp>
      <p:sp>
        <p:nvSpPr>
          <p:cNvPr id="782" name="Google Shape;782;p32: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f5460e8187_0_5: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g2f5460e8187_0_5: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Ethics is the formal study of morality from various perspectives. In healthcare, ethical decision-making is guided by four key principles: Autonomy, Beneficence, Non-maleficence, and Justice. These principles serve as the foundation for ethical practices and patient care. </a:t>
            </a:r>
            <a:endParaRPr strike="sngStrike"/>
          </a:p>
        </p:txBody>
      </p:sp>
      <p:sp>
        <p:nvSpPr>
          <p:cNvPr id="78" name="Google Shape;78;g2f5460e8187_0_5: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p3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1" name="Google Shape;791;p3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As a patient navigator and member of the healthcare team, it is not your responsibility to assess a patient’s intention to harm themselves—that is the role of the doctor. However, if a patient expresses harmful intentions or suicidal thoughts, it is your duty to immediately notify the doctor or your supervisor. Always ensure that you follow your facility’s procedures for reporting any such concerns to safeguard the patient’s well-being.</a:t>
            </a:r>
            <a:endParaRPr>
              <a:latin typeface="Arial"/>
              <a:ea typeface="Arial"/>
              <a:cs typeface="Arial"/>
              <a:sym typeface="Arial"/>
            </a:endParaRPr>
          </a:p>
        </p:txBody>
      </p:sp>
      <p:sp>
        <p:nvSpPr>
          <p:cNvPr id="792" name="Google Shape;792;p3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p3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8" name="Google Shape;798;p34:notes"/>
          <p:cNvSpPr txBox="1">
            <a:spLocks noGrp="1"/>
          </p:cNvSpPr>
          <p:nvPr>
            <p:ph type="body" idx="1"/>
          </p:nvPr>
        </p:nvSpPr>
        <p:spPr>
          <a:xfrm>
            <a:off x="701675" y="4416425"/>
            <a:ext cx="5607049" cy="4183063"/>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a:latin typeface="Arial"/>
                <a:ea typeface="Arial"/>
                <a:cs typeface="Arial"/>
                <a:sym typeface="Arial"/>
              </a:rPr>
              <a:t>This concludes the lesson on Ethics and Patient Rights, part of the Oncology Patient Navigator Training: The Fundamentals course. In this lesson, we covered several key topics, including:</a:t>
            </a:r>
            <a:endParaRPr>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a:latin typeface="Arial"/>
                <a:ea typeface="Arial"/>
                <a:cs typeface="Arial"/>
                <a:sym typeface="Arial"/>
              </a:rPr>
              <a:t>Defining ethical standards in relation to the healthcare system</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Describing a process for ethical decision-making</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Exploring strategies to build ethical relationships with patients</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Understanding the Patient’s Bill of Rights</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Identifying opportunities to support patient rights</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Recognizing ethical principles related to compliance with laws, policies, and regulations</a:t>
            </a:r>
            <a:endParaRPr>
              <a:latin typeface="Arial"/>
              <a:ea typeface="Arial"/>
              <a:cs typeface="Arial"/>
              <a:sym typeface="Arial"/>
            </a:endParaRPr>
          </a:p>
          <a:p>
            <a:pPr marL="0" lvl="0" indent="0" algn="l" rtl="0">
              <a:lnSpc>
                <a:spcPct val="115000"/>
              </a:lnSpc>
              <a:spcBef>
                <a:spcPts val="1200"/>
              </a:spcBef>
              <a:spcAft>
                <a:spcPts val="1200"/>
              </a:spcAft>
              <a:buNone/>
            </a:pPr>
            <a:r>
              <a:rPr lang="en-US">
                <a:latin typeface="Arial"/>
                <a:ea typeface="Arial"/>
                <a:cs typeface="Arial"/>
                <a:sym typeface="Arial"/>
              </a:rPr>
              <a:t>Thank you for your participation in this lesson. Your dedication to learning these critical concepts plays an essential role in enhancing patient care and ensuring ethical practices in healthcare navigation.</a:t>
            </a:r>
            <a:endParaRPr>
              <a:latin typeface="Arial"/>
              <a:ea typeface="Arial"/>
              <a:cs typeface="Arial"/>
              <a:sym typeface="Arial"/>
            </a:endParaRPr>
          </a:p>
        </p:txBody>
      </p:sp>
      <p:sp>
        <p:nvSpPr>
          <p:cNvPr id="799" name="Google Shape;799;p34:notes"/>
          <p:cNvSpPr txBox="1">
            <a:spLocks noGrp="1"/>
          </p:cNvSpPr>
          <p:nvPr>
            <p:ph type="sldNum" idx="12"/>
          </p:nvPr>
        </p:nvSpPr>
        <p:spPr>
          <a:xfrm>
            <a:off x="3970337" y="8829675"/>
            <a:ext cx="3038475"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2f5460e8187_0_0: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805" name="Google Shape;805;g2f5460e8187_0_0: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g2f6a5ef489f_0_34: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solidFill>
                <a:srgbClr val="9900FF"/>
              </a:solidFill>
            </a:endParaRPr>
          </a:p>
        </p:txBody>
      </p:sp>
      <p:sp>
        <p:nvSpPr>
          <p:cNvPr id="811" name="Google Shape;811;g2f6a5ef489f_0_34: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2799e61385c_0_1: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817" name="Google Shape;817;g2799e61385c_0_1: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f5460e8187_0_12: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g2f5460e8187_0_12: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Let’s take a closer look at the four key principles of ethics:</a:t>
            </a:r>
            <a:endParaRPr>
              <a:latin typeface="Arial"/>
              <a:ea typeface="Arial"/>
              <a:cs typeface="Arial"/>
              <a:sym typeface="Arial"/>
            </a:endParaRPr>
          </a:p>
          <a:p>
            <a:pPr marL="457200" lvl="0" indent="-304800" algn="l" rtl="0">
              <a:lnSpc>
                <a:spcPct val="115000"/>
              </a:lnSpc>
              <a:spcBef>
                <a:spcPts val="1200"/>
              </a:spcBef>
              <a:spcAft>
                <a:spcPts val="0"/>
              </a:spcAft>
              <a:buClr>
                <a:schemeClr val="dk1"/>
              </a:buClr>
              <a:buSzPts val="1200"/>
              <a:buChar char="●"/>
            </a:pPr>
            <a:r>
              <a:rPr lang="en-US" b="1">
                <a:latin typeface="Arial"/>
                <a:ea typeface="Arial"/>
                <a:cs typeface="Arial"/>
                <a:sym typeface="Arial"/>
              </a:rPr>
              <a:t>Autonomy</a:t>
            </a:r>
            <a:r>
              <a:rPr lang="en-US">
                <a:latin typeface="Arial"/>
                <a:ea typeface="Arial"/>
                <a:cs typeface="Arial"/>
                <a:sym typeface="Arial"/>
              </a:rPr>
              <a:t> refers to an individual’s right to make their own decisions.</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a:latin typeface="Arial"/>
                <a:ea typeface="Arial"/>
                <a:cs typeface="Arial"/>
                <a:sym typeface="Arial"/>
              </a:rPr>
              <a:t>Beneficence</a:t>
            </a:r>
            <a:r>
              <a:rPr lang="en-US">
                <a:latin typeface="Arial"/>
                <a:ea typeface="Arial"/>
                <a:cs typeface="Arial"/>
                <a:sym typeface="Arial"/>
              </a:rPr>
              <a:t> goes beyond avoiding harm; it involves actively doing what is best for another person.</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a:latin typeface="Arial"/>
                <a:ea typeface="Arial"/>
                <a:cs typeface="Arial"/>
                <a:sym typeface="Arial"/>
              </a:rPr>
              <a:t>Non-maleficence</a:t>
            </a:r>
            <a:r>
              <a:rPr lang="en-US">
                <a:latin typeface="Arial"/>
                <a:ea typeface="Arial"/>
                <a:cs typeface="Arial"/>
                <a:sym typeface="Arial"/>
              </a:rPr>
              <a:t> is the commitment to not cause harm and to prevent intentional harm.</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a:latin typeface="Arial"/>
                <a:ea typeface="Arial"/>
                <a:cs typeface="Arial"/>
                <a:sym typeface="Arial"/>
              </a:rPr>
              <a:t>Justice</a:t>
            </a:r>
            <a:r>
              <a:rPr lang="en-US">
                <a:latin typeface="Arial"/>
                <a:ea typeface="Arial"/>
                <a:cs typeface="Arial"/>
                <a:sym typeface="Arial"/>
              </a:rPr>
              <a:t> relates to ensuring fairness and addressing what a person or community rightfully deserves.</a:t>
            </a:r>
            <a:endParaRPr>
              <a:latin typeface="Arial"/>
              <a:ea typeface="Arial"/>
              <a:cs typeface="Arial"/>
              <a:sym typeface="Arial"/>
            </a:endParaRPr>
          </a:p>
        </p:txBody>
      </p:sp>
      <p:sp>
        <p:nvSpPr>
          <p:cNvPr id="86" name="Google Shape;86;g2f5460e8187_0_12: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Now that we have reviewed the principles of ethics, let’s explore the five key sources that can guide ethical decision-making. These approaches help navigate complex situations, though they are not universally agreed upon. People may interpret human rights, civil rights, or the concepts of "the common good" and "harm" differently. While each approach defines ethics uniquely, they often lead to similar solutions in ethical dilemmas.</a:t>
            </a:r>
            <a:endParaRPr>
              <a:latin typeface="Arial"/>
              <a:ea typeface="Arial"/>
              <a:cs typeface="Arial"/>
              <a:sym typeface="Arial"/>
            </a:endParaRPr>
          </a:p>
          <a:p>
            <a:pPr marL="457200" lvl="0" indent="-304800" algn="l" rtl="0">
              <a:lnSpc>
                <a:spcPct val="115000"/>
              </a:lnSpc>
              <a:spcBef>
                <a:spcPts val="1200"/>
              </a:spcBef>
              <a:spcAft>
                <a:spcPts val="0"/>
              </a:spcAft>
              <a:buClr>
                <a:schemeClr val="dk1"/>
              </a:buClr>
              <a:buSzPts val="1200"/>
              <a:buChar char="●"/>
            </a:pPr>
            <a:r>
              <a:rPr lang="en-US" b="1">
                <a:latin typeface="Arial"/>
                <a:ea typeface="Arial"/>
                <a:cs typeface="Arial"/>
                <a:sym typeface="Arial"/>
              </a:rPr>
              <a:t>The Utilitarian Approach</a:t>
            </a:r>
            <a:r>
              <a:rPr lang="en-US">
                <a:latin typeface="Arial"/>
                <a:ea typeface="Arial"/>
                <a:cs typeface="Arial"/>
                <a:sym typeface="Arial"/>
              </a:rPr>
              <a:t> focuses on the outcomes, aiming to choose actions that produce the most good and the least harm.</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a:latin typeface="Arial"/>
                <a:ea typeface="Arial"/>
                <a:cs typeface="Arial"/>
                <a:sym typeface="Arial"/>
              </a:rPr>
              <a:t>The Rights Approach</a:t>
            </a:r>
            <a:r>
              <a:rPr lang="en-US">
                <a:latin typeface="Arial"/>
                <a:ea typeface="Arial"/>
                <a:cs typeface="Arial"/>
                <a:sym typeface="Arial"/>
              </a:rPr>
              <a:t> is grounded in the belief that we must respect the inherent rights of others.</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a:latin typeface="Arial"/>
                <a:ea typeface="Arial"/>
                <a:cs typeface="Arial"/>
                <a:sym typeface="Arial"/>
              </a:rPr>
              <a:t>The Fairness or Justice Approach</a:t>
            </a:r>
            <a:r>
              <a:rPr lang="en-US">
                <a:latin typeface="Arial"/>
                <a:ea typeface="Arial"/>
                <a:cs typeface="Arial"/>
                <a:sym typeface="Arial"/>
              </a:rPr>
              <a:t> emphasizes treating everyone equally, unless there is a valid and ethical reason to treat someone differently.</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a:latin typeface="Arial"/>
                <a:ea typeface="Arial"/>
                <a:cs typeface="Arial"/>
                <a:sym typeface="Arial"/>
              </a:rPr>
              <a:t>The Common Good Approach</a:t>
            </a:r>
            <a:r>
              <a:rPr lang="en-US">
                <a:latin typeface="Arial"/>
                <a:ea typeface="Arial"/>
                <a:cs typeface="Arial"/>
                <a:sym typeface="Arial"/>
              </a:rPr>
              <a:t> highlights the interconnectedness of all people and encourages actions that promote respect and compassion, especially for the vulnerable.</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a:latin typeface="Arial"/>
                <a:ea typeface="Arial"/>
                <a:cs typeface="Arial"/>
                <a:sym typeface="Arial"/>
              </a:rPr>
              <a:t>The Virtue Approach</a:t>
            </a:r>
            <a:r>
              <a:rPr lang="en-US">
                <a:latin typeface="Arial"/>
                <a:ea typeface="Arial"/>
                <a:cs typeface="Arial"/>
                <a:sym typeface="Arial"/>
              </a:rPr>
              <a:t> suggests that ethical decisions should be guided by universal virtues, such as honesty, fairness, courage, compassion, and prudence.</a:t>
            </a:r>
            <a:endParaRPr>
              <a:latin typeface="Arial"/>
              <a:ea typeface="Arial"/>
              <a:cs typeface="Arial"/>
              <a:sym typeface="Arial"/>
            </a:endParaRPr>
          </a:p>
        </p:txBody>
      </p:sp>
      <p:sp>
        <p:nvSpPr>
          <p:cNvPr id="94" name="Google Shape;94;p7: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9:notes"/>
          <p:cNvSpPr txBox="1">
            <a:spLocks noGrp="1"/>
          </p:cNvSpPr>
          <p:nvPr>
            <p:ph type="body" idx="1"/>
          </p:nvPr>
        </p:nvSpPr>
        <p:spPr>
          <a:xfrm>
            <a:off x="701675" y="4416425"/>
            <a:ext cx="5607049" cy="4183063"/>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The ethical decision-making framework serves as a valuable guide to help navigate difficult decisions. It is designed as a tool to use when facing complex ethical situations. Before taking any action, it is important to consult with your manager or supervisor and ensure you are familiar with your organization’s policies.</a:t>
            </a:r>
            <a:endParaRPr>
              <a:latin typeface="Arial"/>
              <a:ea typeface="Arial"/>
              <a:cs typeface="Arial"/>
              <a:sym typeface="Arial"/>
            </a:endParaRPr>
          </a:p>
          <a:p>
            <a:pPr marL="0" lvl="0" indent="0" algn="l" rtl="0">
              <a:lnSpc>
                <a:spcPct val="115000"/>
              </a:lnSpc>
              <a:spcBef>
                <a:spcPts val="1200"/>
              </a:spcBef>
              <a:spcAft>
                <a:spcPts val="1200"/>
              </a:spcAft>
              <a:buClr>
                <a:schemeClr val="dk1"/>
              </a:buClr>
              <a:buSzPts val="1100"/>
              <a:buFont typeface="Arial"/>
              <a:buNone/>
            </a:pPr>
            <a:r>
              <a:rPr lang="en-US">
                <a:latin typeface="Arial"/>
                <a:ea typeface="Arial"/>
                <a:cs typeface="Arial"/>
                <a:sym typeface="Arial"/>
              </a:rPr>
              <a:t>Now, let’s review a brief simulation of an ethical dilemma where the Patient Navigator is pushed to bend the rules. Afterward, we will go through each of the steps in this framework.</a:t>
            </a:r>
            <a:endParaRPr>
              <a:latin typeface="Arial"/>
              <a:ea typeface="Arial"/>
              <a:cs typeface="Arial"/>
              <a:sym typeface="Arial"/>
            </a:endParaRPr>
          </a:p>
        </p:txBody>
      </p:sp>
      <p:sp>
        <p:nvSpPr>
          <p:cNvPr id="112" name="Google Shape;112;p9:notes"/>
          <p:cNvSpPr txBox="1">
            <a:spLocks noGrp="1"/>
          </p:cNvSpPr>
          <p:nvPr>
            <p:ph type="sldNum" idx="12"/>
          </p:nvPr>
        </p:nvSpPr>
        <p:spPr>
          <a:xfrm>
            <a:off x="3970337" y="8829675"/>
            <a:ext cx="3038475"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1">
  <p:cSld name="Title Slide1">
    <p:spTree>
      <p:nvGrpSpPr>
        <p:cNvPr id="1" name="Shape 16"/>
        <p:cNvGrpSpPr/>
        <p:nvPr/>
      </p:nvGrpSpPr>
      <p:grpSpPr>
        <a:xfrm>
          <a:off x="0" y="0"/>
          <a:ext cx="0" cy="0"/>
          <a:chOff x="0" y="0"/>
          <a:chExt cx="0" cy="0"/>
        </a:xfrm>
      </p:grpSpPr>
      <p:pic>
        <p:nvPicPr>
          <p:cNvPr id="17" name="Google Shape;17;p38" descr="PPT-General7.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8" name="Google Shape;18;p38"/>
          <p:cNvSpPr txBox="1">
            <a:spLocks noGrp="1"/>
          </p:cNvSpPr>
          <p:nvPr>
            <p:ph type="subTitle" idx="1"/>
          </p:nvPr>
        </p:nvSpPr>
        <p:spPr>
          <a:xfrm>
            <a:off x="2590800" y="3137687"/>
            <a:ext cx="6324599" cy="1752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640"/>
              </a:spcBef>
              <a:spcAft>
                <a:spcPts val="0"/>
              </a:spcAft>
              <a:buClr>
                <a:srgbClr val="ECE9C6"/>
              </a:buClr>
              <a:buSzPts val="3200"/>
              <a:buFont typeface="Arial"/>
              <a:buNone/>
              <a:defRPr>
                <a:solidFill>
                  <a:srgbClr val="ECE9C6"/>
                </a:solidFill>
                <a:latin typeface="Arial"/>
                <a:ea typeface="Arial"/>
                <a:cs typeface="Arial"/>
                <a:sym typeface="Arial"/>
              </a:defRPr>
            </a:lvl1pPr>
            <a:lvl2pPr lvl="1" algn="ctr">
              <a:lnSpc>
                <a:spcPct val="100000"/>
              </a:lnSpc>
              <a:spcBef>
                <a:spcPts val="560"/>
              </a:spcBef>
              <a:spcAft>
                <a:spcPts val="0"/>
              </a:spcAft>
              <a:buClr>
                <a:srgbClr val="888888"/>
              </a:buClr>
              <a:buSzPts val="2800"/>
              <a:buFont typeface="Arial"/>
              <a:buNone/>
              <a:defRPr>
                <a:solidFill>
                  <a:srgbClr val="888888"/>
                </a:solidFill>
              </a:defRPr>
            </a:lvl2pPr>
            <a:lvl3pPr lvl="2" algn="ctr">
              <a:lnSpc>
                <a:spcPct val="100000"/>
              </a:lnSpc>
              <a:spcBef>
                <a:spcPts val="480"/>
              </a:spcBef>
              <a:spcAft>
                <a:spcPts val="0"/>
              </a:spcAft>
              <a:buClr>
                <a:srgbClr val="888888"/>
              </a:buClr>
              <a:buSzPts val="2400"/>
              <a:buFont typeface="Arial"/>
              <a:buNone/>
              <a:defRPr>
                <a:solidFill>
                  <a:srgbClr val="888888"/>
                </a:solidFill>
              </a:defRPr>
            </a:lvl3pPr>
            <a:lvl4pPr lvl="3" algn="ctr">
              <a:lnSpc>
                <a:spcPct val="100000"/>
              </a:lnSpc>
              <a:spcBef>
                <a:spcPts val="400"/>
              </a:spcBef>
              <a:spcAft>
                <a:spcPts val="0"/>
              </a:spcAft>
              <a:buClr>
                <a:srgbClr val="888888"/>
              </a:buClr>
              <a:buSzPts val="2000"/>
              <a:buFont typeface="Arial"/>
              <a:buNone/>
              <a:defRPr>
                <a:solidFill>
                  <a:srgbClr val="888888"/>
                </a:solidFill>
              </a:defRPr>
            </a:lvl4pPr>
            <a:lvl5pPr lvl="4" algn="ctr">
              <a:lnSpc>
                <a:spcPct val="100000"/>
              </a:lnSpc>
              <a:spcBef>
                <a:spcPts val="400"/>
              </a:spcBef>
              <a:spcAft>
                <a:spcPts val="0"/>
              </a:spcAft>
              <a:buClr>
                <a:srgbClr val="888888"/>
              </a:buClr>
              <a:buSzPts val="2000"/>
              <a:buFont typeface="Arial"/>
              <a:buNone/>
              <a:defRPr>
                <a:solidFill>
                  <a:srgbClr val="888888"/>
                </a:solidFill>
              </a:defRPr>
            </a:lvl5pPr>
            <a:lvl6pPr lvl="5" algn="ctr">
              <a:lnSpc>
                <a:spcPct val="100000"/>
              </a:lnSpc>
              <a:spcBef>
                <a:spcPts val="400"/>
              </a:spcBef>
              <a:spcAft>
                <a:spcPts val="0"/>
              </a:spcAft>
              <a:buClr>
                <a:srgbClr val="888888"/>
              </a:buClr>
              <a:buSzPts val="2000"/>
              <a:buFont typeface="Arial"/>
              <a:buNone/>
              <a:defRPr>
                <a:solidFill>
                  <a:srgbClr val="888888"/>
                </a:solidFill>
              </a:defRPr>
            </a:lvl6pPr>
            <a:lvl7pPr lvl="6" algn="ctr">
              <a:lnSpc>
                <a:spcPct val="100000"/>
              </a:lnSpc>
              <a:spcBef>
                <a:spcPts val="400"/>
              </a:spcBef>
              <a:spcAft>
                <a:spcPts val="0"/>
              </a:spcAft>
              <a:buClr>
                <a:srgbClr val="888888"/>
              </a:buClr>
              <a:buSzPts val="2000"/>
              <a:buFont typeface="Arial"/>
              <a:buNone/>
              <a:defRPr>
                <a:solidFill>
                  <a:srgbClr val="888888"/>
                </a:solidFill>
              </a:defRPr>
            </a:lvl7pPr>
            <a:lvl8pPr lvl="7" algn="ctr">
              <a:lnSpc>
                <a:spcPct val="100000"/>
              </a:lnSpc>
              <a:spcBef>
                <a:spcPts val="400"/>
              </a:spcBef>
              <a:spcAft>
                <a:spcPts val="0"/>
              </a:spcAft>
              <a:buClr>
                <a:srgbClr val="888888"/>
              </a:buClr>
              <a:buSzPts val="2000"/>
              <a:buFont typeface="Arial"/>
              <a:buNone/>
              <a:defRPr>
                <a:solidFill>
                  <a:srgbClr val="888888"/>
                </a:solidFill>
              </a:defRPr>
            </a:lvl8pPr>
            <a:lvl9pPr lvl="8" algn="ctr">
              <a:lnSpc>
                <a:spcPct val="100000"/>
              </a:lnSpc>
              <a:spcBef>
                <a:spcPts val="400"/>
              </a:spcBef>
              <a:spcAft>
                <a:spcPts val="0"/>
              </a:spcAft>
              <a:buClr>
                <a:srgbClr val="888888"/>
              </a:buClr>
              <a:buSzPts val="2000"/>
              <a:buFont typeface="Arial"/>
              <a:buNone/>
              <a:defRPr>
                <a:solidFill>
                  <a:srgbClr val="888888"/>
                </a:solidFill>
              </a:defRPr>
            </a:lvl9pPr>
          </a:lstStyle>
          <a:p>
            <a:endParaRPr/>
          </a:p>
        </p:txBody>
      </p:sp>
      <p:sp>
        <p:nvSpPr>
          <p:cNvPr id="19" name="Google Shape;19;p38"/>
          <p:cNvSpPr txBox="1">
            <a:spLocks noGrp="1"/>
          </p:cNvSpPr>
          <p:nvPr>
            <p:ph type="title"/>
          </p:nvPr>
        </p:nvSpPr>
        <p:spPr>
          <a:xfrm>
            <a:off x="2590800" y="457200"/>
            <a:ext cx="6324599" cy="2514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solidFill>
                  <a:schemeClr val="lt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pic>
        <p:nvPicPr>
          <p:cNvPr id="20" name="Google Shape;20;p38"/>
          <p:cNvPicPr preferRelativeResize="0"/>
          <p:nvPr/>
        </p:nvPicPr>
        <p:blipFill rotWithShape="1">
          <a:blip r:embed="rId3">
            <a:alphaModFix/>
          </a:blip>
          <a:srcRect/>
          <a:stretch/>
        </p:blipFill>
        <p:spPr>
          <a:xfrm>
            <a:off x="5640897" y="5858870"/>
            <a:ext cx="3200400" cy="54193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9"/>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4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3" name="Google Shape;23;p39"/>
          <p:cNvSpPr txBox="1">
            <a:spLocks noGrp="1"/>
          </p:cNvSpPr>
          <p:nvPr>
            <p:ph type="body" idx="1"/>
          </p:nvPr>
        </p:nvSpPr>
        <p:spPr>
          <a:xfrm>
            <a:off x="457200" y="1600201"/>
            <a:ext cx="8229600" cy="38100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3F3F3F"/>
              </a:buClr>
              <a:buSzPts val="1800"/>
              <a:buChar char="•"/>
              <a:defRPr/>
            </a:lvl1pPr>
            <a:lvl2pPr marL="914400" lvl="1" indent="-342900" algn="l">
              <a:lnSpc>
                <a:spcPct val="100000"/>
              </a:lnSpc>
              <a:spcBef>
                <a:spcPts val="360"/>
              </a:spcBef>
              <a:spcAft>
                <a:spcPts val="0"/>
              </a:spcAft>
              <a:buClr>
                <a:srgbClr val="3F3F3F"/>
              </a:buClr>
              <a:buSzPts val="1800"/>
              <a:buChar char="–"/>
              <a:defRPr/>
            </a:lvl2pPr>
            <a:lvl3pPr marL="1371600" lvl="2" indent="-342900" algn="l">
              <a:lnSpc>
                <a:spcPct val="100000"/>
              </a:lnSpc>
              <a:spcBef>
                <a:spcPts val="360"/>
              </a:spcBef>
              <a:spcAft>
                <a:spcPts val="0"/>
              </a:spcAft>
              <a:buClr>
                <a:srgbClr val="3F3F3F"/>
              </a:buClr>
              <a:buSzPts val="1800"/>
              <a:buChar char="•"/>
              <a:defRPr/>
            </a:lvl3pPr>
            <a:lvl4pPr marL="1828800" lvl="3" indent="-342900" algn="l">
              <a:lnSpc>
                <a:spcPct val="100000"/>
              </a:lnSpc>
              <a:spcBef>
                <a:spcPts val="360"/>
              </a:spcBef>
              <a:spcAft>
                <a:spcPts val="0"/>
              </a:spcAft>
              <a:buClr>
                <a:srgbClr val="3F3F3F"/>
              </a:buClr>
              <a:buSzPts val="1800"/>
              <a:buChar char="–"/>
              <a:defRPr/>
            </a:lvl4pPr>
            <a:lvl5pPr marL="2286000" lvl="4" indent="-342900" algn="l">
              <a:lnSpc>
                <a:spcPct val="100000"/>
              </a:lnSpc>
              <a:spcBef>
                <a:spcPts val="360"/>
              </a:spcBef>
              <a:spcAft>
                <a:spcPts val="0"/>
              </a:spcAft>
              <a:buClr>
                <a:srgbClr val="3F3F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
        <p:cNvGrpSpPr/>
        <p:nvPr/>
      </p:nvGrpSpPr>
      <p:grpSpPr>
        <a:xfrm>
          <a:off x="0" y="0"/>
          <a:ext cx="0" cy="0"/>
          <a:chOff x="0" y="0"/>
          <a:chExt cx="0" cy="0"/>
        </a:xfrm>
      </p:grpSpPr>
      <p:sp>
        <p:nvSpPr>
          <p:cNvPr id="25" name="Google Shape;25;p40"/>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6" name="Google Shape;26;p40"/>
          <p:cNvSpPr txBox="1">
            <a:spLocks noGrp="1"/>
          </p:cNvSpPr>
          <p:nvPr>
            <p:ph type="body" idx="1"/>
          </p:nvPr>
        </p:nvSpPr>
        <p:spPr>
          <a:xfrm>
            <a:off x="457200" y="1600201"/>
            <a:ext cx="4038600" cy="38862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rgbClr val="3F3F3F"/>
              </a:buClr>
              <a:buSzPts val="2800"/>
              <a:buFont typeface="Arial"/>
              <a:buChar char="•"/>
              <a:defRPr sz="2800"/>
            </a:lvl1pPr>
            <a:lvl2pPr marL="914400" lvl="1" indent="-381000" algn="l">
              <a:lnSpc>
                <a:spcPct val="100000"/>
              </a:lnSpc>
              <a:spcBef>
                <a:spcPts val="480"/>
              </a:spcBef>
              <a:spcAft>
                <a:spcPts val="0"/>
              </a:spcAft>
              <a:buClr>
                <a:srgbClr val="3F3F3F"/>
              </a:buClr>
              <a:buSzPts val="2400"/>
              <a:buFont typeface="Arial"/>
              <a:buChar char="–"/>
              <a:defRPr sz="2400"/>
            </a:lvl2pPr>
            <a:lvl3pPr marL="1371600" lvl="2" indent="-355600" algn="l">
              <a:lnSpc>
                <a:spcPct val="100000"/>
              </a:lnSpc>
              <a:spcBef>
                <a:spcPts val="400"/>
              </a:spcBef>
              <a:spcAft>
                <a:spcPts val="0"/>
              </a:spcAft>
              <a:buClr>
                <a:srgbClr val="3F3F3F"/>
              </a:buClr>
              <a:buSzPts val="2000"/>
              <a:buFont typeface="Arial"/>
              <a:buChar char="•"/>
              <a:defRPr sz="2000"/>
            </a:lvl3pPr>
            <a:lvl4pPr marL="1828800" lvl="3" indent="-342900" algn="l">
              <a:lnSpc>
                <a:spcPct val="100000"/>
              </a:lnSpc>
              <a:spcBef>
                <a:spcPts val="360"/>
              </a:spcBef>
              <a:spcAft>
                <a:spcPts val="0"/>
              </a:spcAft>
              <a:buClr>
                <a:srgbClr val="3F3F3F"/>
              </a:buClr>
              <a:buSzPts val="1800"/>
              <a:buFont typeface="Arial"/>
              <a:buChar char="–"/>
              <a:defRPr sz="1800"/>
            </a:lvl4pPr>
            <a:lvl5pPr marL="2286000" lvl="4" indent="-342900" algn="l">
              <a:lnSpc>
                <a:spcPct val="100000"/>
              </a:lnSpc>
              <a:spcBef>
                <a:spcPts val="360"/>
              </a:spcBef>
              <a:spcAft>
                <a:spcPts val="0"/>
              </a:spcAft>
              <a:buClr>
                <a:srgbClr val="3F3F3F"/>
              </a:buClr>
              <a:buSzPts val="1800"/>
              <a:buFont typeface="Arial"/>
              <a:buChar char="»"/>
              <a:defRPr sz="1800"/>
            </a:lvl5pPr>
            <a:lvl6pPr marL="2743200" lvl="5" indent="-342900" algn="l">
              <a:lnSpc>
                <a:spcPct val="100000"/>
              </a:lnSpc>
              <a:spcBef>
                <a:spcPts val="360"/>
              </a:spcBef>
              <a:spcAft>
                <a:spcPts val="0"/>
              </a:spcAft>
              <a:buClr>
                <a:schemeClr val="dk1"/>
              </a:buClr>
              <a:buSzPts val="1800"/>
              <a:buFont typeface="Arial"/>
              <a:buChar char="»"/>
              <a:defRPr sz="1800"/>
            </a:lvl6pPr>
            <a:lvl7pPr marL="3200400" lvl="6" indent="-342900" algn="l">
              <a:lnSpc>
                <a:spcPct val="100000"/>
              </a:lnSpc>
              <a:spcBef>
                <a:spcPts val="360"/>
              </a:spcBef>
              <a:spcAft>
                <a:spcPts val="0"/>
              </a:spcAft>
              <a:buClr>
                <a:schemeClr val="dk1"/>
              </a:buClr>
              <a:buSzPts val="1800"/>
              <a:buFont typeface="Arial"/>
              <a:buChar char="»"/>
              <a:defRPr sz="1800"/>
            </a:lvl7pPr>
            <a:lvl8pPr marL="3657600" lvl="7" indent="-342900" algn="l">
              <a:lnSpc>
                <a:spcPct val="100000"/>
              </a:lnSpc>
              <a:spcBef>
                <a:spcPts val="360"/>
              </a:spcBef>
              <a:spcAft>
                <a:spcPts val="0"/>
              </a:spcAft>
              <a:buClr>
                <a:schemeClr val="dk1"/>
              </a:buClr>
              <a:buSzPts val="1800"/>
              <a:buFont typeface="Arial"/>
              <a:buChar char="»"/>
              <a:defRPr sz="1800"/>
            </a:lvl8pPr>
            <a:lvl9pPr marL="4114800" lvl="8" indent="-342900" algn="l">
              <a:lnSpc>
                <a:spcPct val="100000"/>
              </a:lnSpc>
              <a:spcBef>
                <a:spcPts val="360"/>
              </a:spcBef>
              <a:spcAft>
                <a:spcPts val="0"/>
              </a:spcAft>
              <a:buClr>
                <a:schemeClr val="dk1"/>
              </a:buClr>
              <a:buSzPts val="1800"/>
              <a:buFont typeface="Arial"/>
              <a:buChar char="»"/>
              <a:defRPr sz="1800"/>
            </a:lvl9pPr>
          </a:lstStyle>
          <a:p>
            <a:endParaRPr/>
          </a:p>
        </p:txBody>
      </p:sp>
      <p:sp>
        <p:nvSpPr>
          <p:cNvPr id="27" name="Google Shape;27;p40"/>
          <p:cNvSpPr txBox="1">
            <a:spLocks noGrp="1"/>
          </p:cNvSpPr>
          <p:nvPr>
            <p:ph type="body" idx="2"/>
          </p:nvPr>
        </p:nvSpPr>
        <p:spPr>
          <a:xfrm>
            <a:off x="4648200" y="1600201"/>
            <a:ext cx="4038600" cy="38862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rgbClr val="3F3F3F"/>
              </a:buClr>
              <a:buSzPts val="2800"/>
              <a:buFont typeface="Arial"/>
              <a:buChar char="•"/>
              <a:defRPr sz="2800"/>
            </a:lvl1pPr>
            <a:lvl2pPr marL="914400" lvl="1" indent="-381000" algn="l">
              <a:lnSpc>
                <a:spcPct val="100000"/>
              </a:lnSpc>
              <a:spcBef>
                <a:spcPts val="480"/>
              </a:spcBef>
              <a:spcAft>
                <a:spcPts val="0"/>
              </a:spcAft>
              <a:buClr>
                <a:srgbClr val="3F3F3F"/>
              </a:buClr>
              <a:buSzPts val="2400"/>
              <a:buFont typeface="Arial"/>
              <a:buChar char="–"/>
              <a:defRPr sz="2400"/>
            </a:lvl2pPr>
            <a:lvl3pPr marL="1371600" lvl="2" indent="-355600" algn="l">
              <a:lnSpc>
                <a:spcPct val="100000"/>
              </a:lnSpc>
              <a:spcBef>
                <a:spcPts val="400"/>
              </a:spcBef>
              <a:spcAft>
                <a:spcPts val="0"/>
              </a:spcAft>
              <a:buClr>
                <a:srgbClr val="3F3F3F"/>
              </a:buClr>
              <a:buSzPts val="2000"/>
              <a:buFont typeface="Arial"/>
              <a:buChar char="•"/>
              <a:defRPr sz="2000"/>
            </a:lvl3pPr>
            <a:lvl4pPr marL="1828800" lvl="3" indent="-342900" algn="l">
              <a:lnSpc>
                <a:spcPct val="100000"/>
              </a:lnSpc>
              <a:spcBef>
                <a:spcPts val="360"/>
              </a:spcBef>
              <a:spcAft>
                <a:spcPts val="0"/>
              </a:spcAft>
              <a:buClr>
                <a:srgbClr val="3F3F3F"/>
              </a:buClr>
              <a:buSzPts val="1800"/>
              <a:buFont typeface="Arial"/>
              <a:buChar char="–"/>
              <a:defRPr sz="1800"/>
            </a:lvl4pPr>
            <a:lvl5pPr marL="2286000" lvl="4" indent="-342900" algn="l">
              <a:lnSpc>
                <a:spcPct val="100000"/>
              </a:lnSpc>
              <a:spcBef>
                <a:spcPts val="360"/>
              </a:spcBef>
              <a:spcAft>
                <a:spcPts val="0"/>
              </a:spcAft>
              <a:buClr>
                <a:srgbClr val="3F3F3F"/>
              </a:buClr>
              <a:buSzPts val="1800"/>
              <a:buFont typeface="Arial"/>
              <a:buChar char="»"/>
              <a:defRPr sz="1800"/>
            </a:lvl5pPr>
            <a:lvl6pPr marL="2743200" lvl="5" indent="-342900" algn="l">
              <a:lnSpc>
                <a:spcPct val="100000"/>
              </a:lnSpc>
              <a:spcBef>
                <a:spcPts val="360"/>
              </a:spcBef>
              <a:spcAft>
                <a:spcPts val="0"/>
              </a:spcAft>
              <a:buClr>
                <a:schemeClr val="dk1"/>
              </a:buClr>
              <a:buSzPts val="1800"/>
              <a:buFont typeface="Arial"/>
              <a:buChar char="»"/>
              <a:defRPr sz="1800"/>
            </a:lvl6pPr>
            <a:lvl7pPr marL="3200400" lvl="6" indent="-342900" algn="l">
              <a:lnSpc>
                <a:spcPct val="100000"/>
              </a:lnSpc>
              <a:spcBef>
                <a:spcPts val="360"/>
              </a:spcBef>
              <a:spcAft>
                <a:spcPts val="0"/>
              </a:spcAft>
              <a:buClr>
                <a:schemeClr val="dk1"/>
              </a:buClr>
              <a:buSzPts val="1800"/>
              <a:buFont typeface="Arial"/>
              <a:buChar char="»"/>
              <a:defRPr sz="1800"/>
            </a:lvl7pPr>
            <a:lvl8pPr marL="3657600" lvl="7" indent="-342900" algn="l">
              <a:lnSpc>
                <a:spcPct val="100000"/>
              </a:lnSpc>
              <a:spcBef>
                <a:spcPts val="360"/>
              </a:spcBef>
              <a:spcAft>
                <a:spcPts val="0"/>
              </a:spcAft>
              <a:buClr>
                <a:schemeClr val="dk1"/>
              </a:buClr>
              <a:buSzPts val="1800"/>
              <a:buFont typeface="Arial"/>
              <a:buChar char="»"/>
              <a:defRPr sz="1800"/>
            </a:lvl8pPr>
            <a:lvl9pPr marL="4114800" lvl="8" indent="-342900" algn="l">
              <a:lnSpc>
                <a:spcPct val="100000"/>
              </a:lnSpc>
              <a:spcBef>
                <a:spcPts val="360"/>
              </a:spcBef>
              <a:spcAft>
                <a:spcPts val="0"/>
              </a:spcAft>
              <a:buClr>
                <a:schemeClr val="dk1"/>
              </a:buClr>
              <a:buSzPts val="1800"/>
              <a:buFont typeface="Arial"/>
              <a:buChar char="»"/>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8"/>
        <p:cNvGrpSpPr/>
        <p:nvPr/>
      </p:nvGrpSpPr>
      <p:grpSpPr>
        <a:xfrm>
          <a:off x="0" y="0"/>
          <a:ext cx="0" cy="0"/>
          <a:chOff x="0" y="0"/>
          <a:chExt cx="0" cy="0"/>
        </a:xfrm>
      </p:grpSpPr>
      <p:sp>
        <p:nvSpPr>
          <p:cNvPr id="29" name="Google Shape;29;p41"/>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0" name="Google Shape;30;p41"/>
          <p:cNvSpPr txBox="1">
            <a:spLocks noGrp="1"/>
          </p:cNvSpPr>
          <p:nvPr>
            <p:ph type="body" idx="1"/>
          </p:nvPr>
        </p:nvSpPr>
        <p:spPr>
          <a:xfrm>
            <a:off x="457200" y="1600201"/>
            <a:ext cx="8229600" cy="3886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rgbClr val="3F3F3F"/>
              </a:buClr>
              <a:buSzPts val="1800"/>
              <a:buChar char="•"/>
              <a:defRPr/>
            </a:lvl1pPr>
            <a:lvl2pPr marL="914400" lvl="1" indent="-342900" algn="l">
              <a:lnSpc>
                <a:spcPct val="100000"/>
              </a:lnSpc>
              <a:spcBef>
                <a:spcPts val="360"/>
              </a:spcBef>
              <a:spcAft>
                <a:spcPts val="0"/>
              </a:spcAft>
              <a:buClr>
                <a:srgbClr val="3F3F3F"/>
              </a:buClr>
              <a:buSzPts val="1800"/>
              <a:buChar char="–"/>
              <a:defRPr/>
            </a:lvl2pPr>
            <a:lvl3pPr marL="1371600" lvl="2" indent="-342900" algn="l">
              <a:lnSpc>
                <a:spcPct val="100000"/>
              </a:lnSpc>
              <a:spcBef>
                <a:spcPts val="360"/>
              </a:spcBef>
              <a:spcAft>
                <a:spcPts val="0"/>
              </a:spcAft>
              <a:buClr>
                <a:srgbClr val="3F3F3F"/>
              </a:buClr>
              <a:buSzPts val="1800"/>
              <a:buChar char="•"/>
              <a:defRPr/>
            </a:lvl3pPr>
            <a:lvl4pPr marL="1828800" lvl="3" indent="-342900" algn="l">
              <a:lnSpc>
                <a:spcPct val="100000"/>
              </a:lnSpc>
              <a:spcBef>
                <a:spcPts val="360"/>
              </a:spcBef>
              <a:spcAft>
                <a:spcPts val="0"/>
              </a:spcAft>
              <a:buClr>
                <a:srgbClr val="3F3F3F"/>
              </a:buClr>
              <a:buSzPts val="1800"/>
              <a:buChar char="–"/>
              <a:defRPr/>
            </a:lvl4pPr>
            <a:lvl5pPr marL="2286000" lvl="4" indent="-342900" algn="l">
              <a:lnSpc>
                <a:spcPct val="100000"/>
              </a:lnSpc>
              <a:spcBef>
                <a:spcPts val="360"/>
              </a:spcBef>
              <a:spcAft>
                <a:spcPts val="0"/>
              </a:spcAft>
              <a:buClr>
                <a:srgbClr val="3F3F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pic>
        <p:nvPicPr>
          <p:cNvPr id="32" name="Google Shape;32;p42"/>
          <p:cNvPicPr preferRelativeResize="0"/>
          <p:nvPr/>
        </p:nvPicPr>
        <p:blipFill rotWithShape="1">
          <a:blip r:embed="rId2">
            <a:alphaModFix/>
          </a:blip>
          <a:srcRect/>
          <a:stretch/>
        </p:blipFill>
        <p:spPr>
          <a:xfrm>
            <a:off x="0" y="-19050"/>
            <a:ext cx="9144000" cy="323850"/>
          </a:xfrm>
          <a:prstGeom prst="rect">
            <a:avLst/>
          </a:prstGeom>
          <a:noFill/>
          <a:ln>
            <a:noFill/>
          </a:ln>
        </p:spPr>
      </p:pic>
      <p:sp>
        <p:nvSpPr>
          <p:cNvPr id="33" name="Google Shape;33;p42"/>
          <p:cNvSpPr txBox="1">
            <a:spLocks noGrp="1"/>
          </p:cNvSpPr>
          <p:nvPr>
            <p:ph type="title"/>
          </p:nvPr>
        </p:nvSpPr>
        <p:spPr>
          <a:xfrm>
            <a:off x="722312" y="4406900"/>
            <a:ext cx="7772400" cy="1362075"/>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4" name="Google Shape;34;p42"/>
          <p:cNvSpPr txBox="1">
            <a:spLocks noGrp="1"/>
          </p:cNvSpPr>
          <p:nvPr>
            <p:ph type="body" idx="1"/>
          </p:nvPr>
        </p:nvSpPr>
        <p:spPr>
          <a:xfrm>
            <a:off x="722312" y="2906713"/>
            <a:ext cx="7772400" cy="1500187"/>
          </a:xfrm>
          <a:prstGeom prst="rect">
            <a:avLst/>
          </a:prstGeom>
          <a:noFill/>
          <a:ln>
            <a:noFill/>
          </a:ln>
        </p:spPr>
        <p:txBody>
          <a:bodyPr spcFirstLastPara="1" wrap="square" lIns="91425" tIns="91425" rIns="91425" bIns="91425" anchor="b" anchorCtr="0">
            <a:noAutofit/>
          </a:bodyPr>
          <a:lstStyle>
            <a:lvl1pPr marL="457200" lvl="0" indent="-228600" algn="l">
              <a:lnSpc>
                <a:spcPct val="100000"/>
              </a:lnSpc>
              <a:spcBef>
                <a:spcPts val="0"/>
              </a:spcBef>
              <a:spcAft>
                <a:spcPts val="0"/>
              </a:spcAft>
              <a:buClr>
                <a:srgbClr val="3F3F3F"/>
              </a:buClr>
              <a:buSzPts val="3200"/>
              <a:buFont typeface="Arial"/>
              <a:buNone/>
              <a:defRPr/>
            </a:lvl1pPr>
            <a:lvl2pPr marL="914400" lvl="1" indent="-228600" algn="l">
              <a:lnSpc>
                <a:spcPct val="100000"/>
              </a:lnSpc>
              <a:spcBef>
                <a:spcPts val="0"/>
              </a:spcBef>
              <a:spcAft>
                <a:spcPts val="0"/>
              </a:spcAft>
              <a:buClr>
                <a:srgbClr val="3F3F3F"/>
              </a:buClr>
              <a:buSzPts val="2800"/>
              <a:buFont typeface="Arial"/>
              <a:buNone/>
              <a:defRPr/>
            </a:lvl2pPr>
            <a:lvl3pPr marL="1371600" lvl="2" indent="-228600" algn="l">
              <a:lnSpc>
                <a:spcPct val="100000"/>
              </a:lnSpc>
              <a:spcBef>
                <a:spcPts val="0"/>
              </a:spcBef>
              <a:spcAft>
                <a:spcPts val="0"/>
              </a:spcAft>
              <a:buClr>
                <a:srgbClr val="3F3F3F"/>
              </a:buClr>
              <a:buSzPts val="2400"/>
              <a:buFont typeface="Arial"/>
              <a:buNone/>
              <a:defRPr/>
            </a:lvl3pPr>
            <a:lvl4pPr marL="1828800" lvl="3" indent="-228600" algn="l">
              <a:lnSpc>
                <a:spcPct val="100000"/>
              </a:lnSpc>
              <a:spcBef>
                <a:spcPts val="0"/>
              </a:spcBef>
              <a:spcAft>
                <a:spcPts val="0"/>
              </a:spcAft>
              <a:buClr>
                <a:srgbClr val="3F3F3F"/>
              </a:buClr>
              <a:buSzPts val="2000"/>
              <a:buFont typeface="Arial"/>
              <a:buNone/>
              <a:defRPr/>
            </a:lvl4pPr>
            <a:lvl5pPr marL="2286000" lvl="4" indent="-228600" algn="l">
              <a:lnSpc>
                <a:spcPct val="100000"/>
              </a:lnSpc>
              <a:spcBef>
                <a:spcPts val="0"/>
              </a:spcBef>
              <a:spcAft>
                <a:spcPts val="0"/>
              </a:spcAft>
              <a:buClr>
                <a:srgbClr val="3F3F3F"/>
              </a:buClr>
              <a:buSzPts val="2000"/>
              <a:buFont typeface="Arial"/>
              <a:buNone/>
              <a:defRPr/>
            </a:lvl5pPr>
            <a:lvl6pPr marL="2743200" lvl="5" indent="-228600" algn="l">
              <a:lnSpc>
                <a:spcPct val="100000"/>
              </a:lnSpc>
              <a:spcBef>
                <a:spcPts val="0"/>
              </a:spcBef>
              <a:spcAft>
                <a:spcPts val="0"/>
              </a:spcAft>
              <a:buClr>
                <a:schemeClr val="dk1"/>
              </a:buClr>
              <a:buSzPts val="2000"/>
              <a:buFont typeface="Arial"/>
              <a:buNone/>
              <a:defRPr/>
            </a:lvl6pPr>
            <a:lvl7pPr marL="3200400" lvl="6" indent="-228600" algn="l">
              <a:lnSpc>
                <a:spcPct val="100000"/>
              </a:lnSpc>
              <a:spcBef>
                <a:spcPts val="0"/>
              </a:spcBef>
              <a:spcAft>
                <a:spcPts val="0"/>
              </a:spcAft>
              <a:buClr>
                <a:schemeClr val="dk1"/>
              </a:buClr>
              <a:buSzPts val="2000"/>
              <a:buFont typeface="Arial"/>
              <a:buNone/>
              <a:defRPr/>
            </a:lvl7pPr>
            <a:lvl8pPr marL="3657600" lvl="7" indent="-228600" algn="l">
              <a:lnSpc>
                <a:spcPct val="100000"/>
              </a:lnSpc>
              <a:spcBef>
                <a:spcPts val="0"/>
              </a:spcBef>
              <a:spcAft>
                <a:spcPts val="0"/>
              </a:spcAft>
              <a:buClr>
                <a:schemeClr val="dk1"/>
              </a:buClr>
              <a:buSzPts val="2000"/>
              <a:buFont typeface="Arial"/>
              <a:buNone/>
              <a:defRPr/>
            </a:lvl8pPr>
            <a:lvl9pPr marL="4114800" lvl="8" indent="-228600" algn="l">
              <a:lnSpc>
                <a:spcPct val="100000"/>
              </a:lnSpc>
              <a:spcBef>
                <a:spcPts val="0"/>
              </a:spcBef>
              <a:spcAft>
                <a:spcPts val="0"/>
              </a:spcAft>
              <a:buClr>
                <a:schemeClr val="dk1"/>
              </a:buClr>
              <a:buSzPts val="2000"/>
              <a:buFont typeface="Arial"/>
              <a:buNone/>
              <a:defRPr/>
            </a:lvl9pPr>
          </a:lstStyle>
          <a:p>
            <a:endParaRPr/>
          </a:p>
        </p:txBody>
      </p:sp>
      <p:sp>
        <p:nvSpPr>
          <p:cNvPr id="35" name="Google Shape;35;p42"/>
          <p:cNvSpPr txBox="1">
            <a:spLocks noGrp="1"/>
          </p:cNvSpPr>
          <p:nvPr>
            <p:ph type="ftr" idx="11"/>
          </p:nvPr>
        </p:nvSpPr>
        <p:spPr>
          <a:xfrm>
            <a:off x="457200" y="6248400"/>
            <a:ext cx="2895600" cy="476249"/>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6" name="Google Shape;36;p42"/>
          <p:cNvSpPr txBox="1">
            <a:spLocks noGrp="1"/>
          </p:cNvSpPr>
          <p:nvPr>
            <p:ph type="sldNum" idx="12"/>
          </p:nvPr>
        </p:nvSpPr>
        <p:spPr>
          <a:xfrm>
            <a:off x="8458200" y="6381750"/>
            <a:ext cx="685799" cy="476249"/>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1pPr>
            <a:lvl2pPr marL="0" marR="0" lvl="1" indent="0" algn="ctr" rtl="0">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2pPr>
            <a:lvl3pPr marL="0" marR="0" lvl="2" indent="0" algn="ctr" rtl="0">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3pPr>
            <a:lvl4pPr marL="0" marR="0" lvl="3" indent="0" algn="ctr" rtl="0">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4pPr>
            <a:lvl5pPr marL="0" marR="0" lvl="4" indent="0" algn="ctr" rtl="0">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5pPr>
            <a:lvl6pPr marL="0" marR="0" lvl="5" indent="0" algn="ctr" rtl="0">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6pPr>
            <a:lvl7pPr marL="0" marR="0" lvl="6" indent="0" algn="ctr" rtl="0">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7pPr>
            <a:lvl8pPr marL="0" marR="0" lvl="7" indent="0" algn="ctr" rtl="0">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8pPr>
            <a:lvl9pPr marL="0" marR="0" lvl="8" indent="0" algn="ctr" rtl="0">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7" descr="PPT-General6.jpg"/>
          <p:cNvPicPr preferRelativeResize="0"/>
          <p:nvPr/>
        </p:nvPicPr>
        <p:blipFill rotWithShape="1">
          <a:blip r:embed="rId7">
            <a:alphaModFix/>
          </a:blip>
          <a:srcRect r="50038"/>
          <a:stretch/>
        </p:blipFill>
        <p:spPr>
          <a:xfrm>
            <a:off x="4572000" y="-66429"/>
            <a:ext cx="4663440" cy="7000629"/>
          </a:xfrm>
          <a:prstGeom prst="rect">
            <a:avLst/>
          </a:prstGeom>
          <a:noFill/>
          <a:ln>
            <a:noFill/>
          </a:ln>
        </p:spPr>
      </p:pic>
      <p:pic>
        <p:nvPicPr>
          <p:cNvPr id="11" name="Google Shape;11;p37" descr="PPT-General6.jpg"/>
          <p:cNvPicPr preferRelativeResize="0"/>
          <p:nvPr/>
        </p:nvPicPr>
        <p:blipFill rotWithShape="1">
          <a:blip r:embed="rId7">
            <a:alphaModFix/>
          </a:blip>
          <a:srcRect r="50038"/>
          <a:stretch/>
        </p:blipFill>
        <p:spPr>
          <a:xfrm>
            <a:off x="0" y="-66429"/>
            <a:ext cx="4663440" cy="7000629"/>
          </a:xfrm>
          <a:prstGeom prst="rect">
            <a:avLst/>
          </a:prstGeom>
          <a:noFill/>
          <a:ln>
            <a:noFill/>
          </a:ln>
        </p:spPr>
      </p:pic>
      <p:sp>
        <p:nvSpPr>
          <p:cNvPr id="12" name="Google Shape;12;p37"/>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rgbClr val="000000"/>
              </a:buClr>
              <a:buSzPts val="1400"/>
              <a:buFont typeface="Arial"/>
              <a:buNone/>
              <a:defRPr sz="4400" b="1" i="0" u="none" strike="noStrike" cap="none">
                <a:solidFill>
                  <a:srgbClr val="3F3F3F"/>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3600" b="0" i="0" u="none" strike="noStrike" cap="none">
                <a:solidFill>
                  <a:srgbClr val="365F91"/>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3600" b="0" i="0" u="none" strike="noStrike" cap="none">
                <a:solidFill>
                  <a:srgbClr val="365F91"/>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3600" b="0" i="0" u="none" strike="noStrike" cap="none">
                <a:solidFill>
                  <a:srgbClr val="365F91"/>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3600" b="0" i="0" u="none" strike="noStrike" cap="none">
                <a:solidFill>
                  <a:srgbClr val="365F91"/>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rgbClr val="365F91"/>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rgbClr val="365F91"/>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rgbClr val="365F91"/>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rgbClr val="365F91"/>
                </a:solidFill>
                <a:latin typeface="Arial"/>
                <a:ea typeface="Arial"/>
                <a:cs typeface="Arial"/>
                <a:sym typeface="Arial"/>
              </a:defRPr>
            </a:lvl9pPr>
          </a:lstStyle>
          <a:p>
            <a:endParaRPr/>
          </a:p>
        </p:txBody>
      </p:sp>
      <p:sp>
        <p:nvSpPr>
          <p:cNvPr id="13" name="Google Shape;13;p37"/>
          <p:cNvSpPr txBox="1">
            <a:spLocks noGrp="1"/>
          </p:cNvSpPr>
          <p:nvPr>
            <p:ph type="body" idx="1"/>
          </p:nvPr>
        </p:nvSpPr>
        <p:spPr>
          <a:xfrm>
            <a:off x="457200" y="1600201"/>
            <a:ext cx="8229600" cy="38100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rgbClr val="3F3F3F"/>
              </a:buClr>
              <a:buSzPts val="3200"/>
              <a:buFont typeface="Arial"/>
              <a:buChar char="•"/>
              <a:defRPr sz="32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rgbClr val="3F3F3F"/>
              </a:buClr>
              <a:buSzPts val="2800"/>
              <a:buFont typeface="Arial"/>
              <a:buChar char="–"/>
              <a:defRPr sz="2800" b="0" i="0" u="none" strike="noStrike" cap="none">
                <a:solidFill>
                  <a:srgbClr val="3F3F3F"/>
                </a:solidFill>
                <a:latin typeface="Arial"/>
                <a:ea typeface="Arial"/>
                <a:cs typeface="Arial"/>
                <a:sym typeface="Arial"/>
              </a:defRPr>
            </a:lvl2pPr>
            <a:lvl3pPr marL="1371600" marR="0" lvl="2" indent="-381000" algn="l" rtl="0">
              <a:lnSpc>
                <a:spcPct val="100000"/>
              </a:lnSpc>
              <a:spcBef>
                <a:spcPts val="48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3pPr>
            <a:lvl4pPr marL="1828800" marR="0" lvl="3" indent="-355600" algn="l" rtl="0">
              <a:lnSpc>
                <a:spcPct val="100000"/>
              </a:lnSpc>
              <a:spcBef>
                <a:spcPts val="4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4pPr>
            <a:lvl5pPr marL="2286000" marR="0" lvl="4" indent="-355600" algn="l" rtl="0">
              <a:lnSpc>
                <a:spcPct val="100000"/>
              </a:lnSpc>
              <a:spcBef>
                <a:spcPts val="4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4" name="Google Shape;14;p37"/>
          <p:cNvPicPr preferRelativeResize="0"/>
          <p:nvPr/>
        </p:nvPicPr>
        <p:blipFill rotWithShape="1">
          <a:blip r:embed="rId8">
            <a:alphaModFix/>
          </a:blip>
          <a:srcRect/>
          <a:stretch/>
        </p:blipFill>
        <p:spPr>
          <a:xfrm>
            <a:off x="5636004" y="5840274"/>
            <a:ext cx="3200400" cy="541932"/>
          </a:xfrm>
          <a:prstGeom prst="rect">
            <a:avLst/>
          </a:prstGeom>
          <a:noFill/>
          <a:ln>
            <a:noFill/>
          </a:ln>
        </p:spPr>
      </p:pic>
      <p:pic>
        <p:nvPicPr>
          <p:cNvPr id="15" name="Google Shape;15;p37"/>
          <p:cNvPicPr preferRelativeResize="0"/>
          <p:nvPr/>
        </p:nvPicPr>
        <p:blipFill rotWithShape="1">
          <a:blip r:embed="rId9">
            <a:alphaModFix/>
          </a:blip>
          <a:srcRect/>
          <a:stretch/>
        </p:blipFill>
        <p:spPr>
          <a:xfrm>
            <a:off x="381000" y="5745480"/>
            <a:ext cx="960421" cy="73152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youtube.com/watch?v=uaV4Xw4kRGo&amp;list=PLRIKI4g49d06ocKBZEcTHIiGy0uCuTenq&amp;index=14"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youtube.com/watch?v=kZR0whf3tHI&amp;list=PLRIKI4g49d06ocKBZEcTHIiGy0uCuTenq&amp;index=11"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youtube.com/watch?v=rUuYzh6Yuuo&amp;list=PLRIKI4g49d06ocKBZEcTHIiGy0uCuTenq&amp;index=12"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youtube.com/watch?v=r86lNfgC1JE&amp;list=PLRIKI4g49d06ocKBZEcTHIiGy0uCuTenq&amp;index=13"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healthit.gov/sites/default/files/YourHealthInformationYourRights_Infographic-Web.pdf"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hyperlink" Target="https://www.hhs.gov/hipaa/for-individuals/guidance-materials-for-consumers/index.html" TargetMode="Externa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hyperlink" Target="https://www.scu.edu/ethics/ethics-resources/a-framework-for-ethical-decision-making/" TargetMode="External"/><Relationship Id="rId3" Type="http://schemas.openxmlformats.org/officeDocument/2006/relationships/hyperlink" Target="https://www.cms.gov/cciio/resources/fact-sheets-and-faqs/aca-new-patients-bill-of-rights" TargetMode="External"/><Relationship Id="rId7" Type="http://schemas.openxmlformats.org/officeDocument/2006/relationships/hyperlink" Target="https://www.scu.edu/ethics/ethics-resources/ethical-decision-making/"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hyperlink" Target="https://bioethics.jhu.edu/learning-health-systems/framework/" TargetMode="External"/><Relationship Id="rId5" Type="http://schemas.openxmlformats.org/officeDocument/2006/relationships/hyperlink" Target="https://www.ncbi.nlm.nih.gov/books/NBK598383/" TargetMode="External"/><Relationship Id="rId4" Type="http://schemas.openxmlformats.org/officeDocument/2006/relationships/hyperlink" Target="https://www.dcrxce.com/content/implicit-bias-ii-practical-guide-healthcare-settings#group-tabs-node-course-default1" TargetMode="External"/><Relationship Id="rId9" Type="http://schemas.openxmlformats.org/officeDocument/2006/relationships/hyperlink" Target="https://www.ncsl.org/health/mental-health-professionals-duty-to-warn" TargetMode="External"/></Relationships>
</file>

<file path=ppt/slides/_rels/slide63.xml.rels><?xml version="1.0" encoding="UTF-8" standalone="yes"?>
<Relationships xmlns="http://schemas.openxmlformats.org/package/2006/relationships"><Relationship Id="rId8" Type="http://schemas.openxmlformats.org/officeDocument/2006/relationships/hyperlink" Target="https://www.hhs.gov/hipaa/for-professionals/privacy/laws-regulations/index.html" TargetMode="External"/><Relationship Id="rId3" Type="http://schemas.openxmlformats.org/officeDocument/2006/relationships/hyperlink" Target="http://patientnavigatortraining.org/" TargetMode="External"/><Relationship Id="rId7" Type="http://schemas.openxmlformats.org/officeDocument/2006/relationships/hyperlink" Target="https://www.hhs.gov/hipaa/for-individuals/guidance-materials-for-consumers/index.html"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hyperlink" Target="https://www.ncbi.nlm.nih.gov/books/NBK560690/" TargetMode="External"/><Relationship Id="rId11" Type="http://schemas.openxmlformats.org/officeDocument/2006/relationships/hyperlink" Target="https://www.who.int/news-room/articles-detail/health-data-as-a-global-public-good-a-call-for-health-data-governance-30-september" TargetMode="External"/><Relationship Id="rId5" Type="http://schemas.openxmlformats.org/officeDocument/2006/relationships/hyperlink" Target="https://doi.org/10.1055/s-0038-1641193" TargetMode="External"/><Relationship Id="rId10" Type="http://schemas.openxmlformats.org/officeDocument/2006/relationships/hyperlink" Target="https://www.watsoncaringscience.org/" TargetMode="External"/><Relationship Id="rId4" Type="http://schemas.openxmlformats.org/officeDocument/2006/relationships/hyperlink" Target="https://www.opm.gov/healthcare-insurance/healthcare/reference-materials/bill-of-rights/#Objectives" TargetMode="External"/><Relationship Id="rId9" Type="http://schemas.openxmlformats.org/officeDocument/2006/relationships/hyperlink" Target="http://www.ucdmc.ucdavis.edu/compliance/guidance/privacy/example.html" TargetMode="External"/></Relationships>
</file>

<file path=ppt/slides/_rels/slide6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signup.e2ma.net/signup/1979213/1946684/" TargetMode="External"/><Relationship Id="rId7" Type="http://schemas.openxmlformats.org/officeDocument/2006/relationships/image" Target="../media/image18.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visitor.r20.constantcontact.com/manage/optin?v=001lLYlTIgswvK7TYd6aWfL4Acy3Z0lNH2hCHbXC5wQHFOW5Fs64pTWI5uwpBAhqT_mQpHyRczMmUY-zUxoqnCu-cI2TYYzOIhcUyEKWdyB9zw%3D" TargetMode="External"/><Relationship Id="rId4" Type="http://schemas.openxmlformats.org/officeDocument/2006/relationships/hyperlink" Target="https://signup.e2ma.net/signup/1979215/1946684/"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1"/>
          <p:cNvSpPr txBox="1">
            <a:spLocks noGrp="1"/>
          </p:cNvSpPr>
          <p:nvPr>
            <p:ph type="title"/>
          </p:nvPr>
        </p:nvSpPr>
        <p:spPr>
          <a:xfrm>
            <a:off x="454475" y="2643450"/>
            <a:ext cx="7102200" cy="1571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t>Ethics and Patient Rights </a:t>
            </a:r>
            <a:endParaRPr/>
          </a:p>
        </p:txBody>
      </p:sp>
      <p:sp>
        <p:nvSpPr>
          <p:cNvPr id="43" name="Google Shape;43;p1"/>
          <p:cNvSpPr txBox="1"/>
          <p:nvPr/>
        </p:nvSpPr>
        <p:spPr>
          <a:xfrm>
            <a:off x="2746350" y="450700"/>
            <a:ext cx="8157900" cy="1046700"/>
          </a:xfrm>
          <a:prstGeom prst="rect">
            <a:avLst/>
          </a:prstGeom>
          <a:noFill/>
          <a:ln>
            <a:noFill/>
          </a:ln>
        </p:spPr>
        <p:txBody>
          <a:bodyPr spcFirstLastPara="1" wrap="square" lIns="91425" tIns="91425" rIns="91425" bIns="91425" anchor="t" anchorCtr="0">
            <a:spAutoFit/>
          </a:bodyPr>
          <a:lstStyle/>
          <a:p>
            <a:pPr marL="0" lvl="0" indent="0" algn="l" rtl="0">
              <a:spcBef>
                <a:spcPts val="640"/>
              </a:spcBef>
              <a:spcAft>
                <a:spcPts val="0"/>
              </a:spcAft>
              <a:buNone/>
            </a:pPr>
            <a:r>
              <a:rPr lang="en-US" sz="2800">
                <a:solidFill>
                  <a:srgbClr val="FFFFFF"/>
                </a:solidFill>
              </a:rPr>
              <a:t>Oncology Patient Navigator Training: </a:t>
            </a:r>
            <a:br>
              <a:rPr lang="en-US" sz="2800">
                <a:solidFill>
                  <a:srgbClr val="FFFFFF"/>
                </a:solidFill>
              </a:rPr>
            </a:br>
            <a:r>
              <a:rPr lang="en-US" sz="2800">
                <a:solidFill>
                  <a:srgbClr val="FFFFFF"/>
                </a:solidFill>
              </a:rPr>
              <a:t>The Fundamentals</a:t>
            </a:r>
            <a:endParaRPr sz="280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8"/>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900"/>
              <a:buFont typeface="Arial"/>
              <a:buNone/>
            </a:pPr>
            <a:r>
              <a:rPr lang="en-US" sz="3600" i="0" u="none" strike="noStrike" cap="none">
                <a:latin typeface="Arial"/>
                <a:ea typeface="Arial"/>
                <a:cs typeface="Arial"/>
                <a:sym typeface="Arial"/>
              </a:rPr>
              <a:t>Navigating an Ethical Dilemma</a:t>
            </a:r>
            <a:endParaRPr/>
          </a:p>
        </p:txBody>
      </p:sp>
      <p:pic>
        <p:nvPicPr>
          <p:cNvPr id="143" name="Google Shape;143;p8"/>
          <p:cNvPicPr preferRelativeResize="0">
            <a:picLocks noGrp="1"/>
          </p:cNvPicPr>
          <p:nvPr>
            <p:ph type="body" idx="1"/>
          </p:nvPr>
        </p:nvPicPr>
        <p:blipFill rotWithShape="1">
          <a:blip r:embed="rId3">
            <a:alphaModFix/>
          </a:blip>
          <a:srcRect/>
          <a:stretch/>
        </p:blipFill>
        <p:spPr>
          <a:xfrm>
            <a:off x="1482089" y="1447800"/>
            <a:ext cx="6179821" cy="3326130"/>
          </a:xfrm>
          <a:prstGeom prst="rect">
            <a:avLst/>
          </a:prstGeom>
          <a:noFill/>
          <a:ln>
            <a:noFill/>
          </a:ln>
        </p:spPr>
      </p:pic>
      <p:sp>
        <p:nvSpPr>
          <p:cNvPr id="144" name="Google Shape;144;p8"/>
          <p:cNvSpPr txBox="1"/>
          <p:nvPr/>
        </p:nvSpPr>
        <p:spPr>
          <a:xfrm>
            <a:off x="3009899" y="5040868"/>
            <a:ext cx="31242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Click </a:t>
            </a:r>
            <a:r>
              <a:rPr lang="en-US" sz="180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here</a:t>
            </a:r>
            <a:r>
              <a:rPr lang="en-US" sz="1800" b="0" i="0" u="none" strike="noStrike" cap="none">
                <a:solidFill>
                  <a:schemeClr val="dk1"/>
                </a:solidFill>
                <a:latin typeface="Arial"/>
                <a:ea typeface="Arial"/>
                <a:cs typeface="Arial"/>
                <a:sym typeface="Arial"/>
              </a:rPr>
              <a:t> to watch the video</a:t>
            </a:r>
            <a:endParaRPr sz="1400" b="0" i="0" u="none" strike="noStrike" cap="none">
              <a:solidFill>
                <a:srgbClr val="000000"/>
              </a:solidFill>
              <a:latin typeface="Arial"/>
              <a:ea typeface="Arial"/>
              <a:cs typeface="Arial"/>
              <a:sym typeface="Arial"/>
            </a:endParaRPr>
          </a:p>
        </p:txBody>
      </p:sp>
      <p:sp>
        <p:nvSpPr>
          <p:cNvPr id="145" name="Google Shape;145;p8"/>
          <p:cNvSpPr txBox="1"/>
          <p:nvPr/>
        </p:nvSpPr>
        <p:spPr>
          <a:xfrm>
            <a:off x="4724400" y="5322500"/>
            <a:ext cx="44196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a:t>
            </a:r>
            <a:r>
              <a:rPr lang="en-US" sz="1200" i="1">
                <a:solidFill>
                  <a:srgbClr val="7F7F7F"/>
                </a:solidFill>
              </a:rPr>
              <a:t> GW Cancer Center, 2021</a:t>
            </a:r>
            <a:endParaRPr sz="1200" b="0" i="1" u="none" strike="noStrike" cap="none">
              <a:solidFill>
                <a:srgbClr val="7F7F7F"/>
              </a:solidFill>
              <a:latin typeface="Arial"/>
              <a:ea typeface="Arial"/>
              <a:cs typeface="Arial"/>
              <a:sym typeface="Arial"/>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0"/>
          <p:cNvSpPr txBox="1">
            <a:spLocks noGrp="1"/>
          </p:cNvSpPr>
          <p:nvPr>
            <p:ph type="title"/>
          </p:nvPr>
        </p:nvSpPr>
        <p:spPr>
          <a:xfrm>
            <a:off x="457200" y="304800"/>
            <a:ext cx="85344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129629"/>
              <a:buNone/>
            </a:pPr>
            <a:r>
              <a:rPr lang="en-US">
                <a:latin typeface="Arial"/>
                <a:ea typeface="Arial"/>
                <a:cs typeface="Arial"/>
                <a:sym typeface="Arial"/>
              </a:rPr>
              <a:t>Step One: Recognize an Ethical Issue</a:t>
            </a:r>
            <a:r>
              <a:rPr lang="en-US" sz="4000" b="0" i="0" u="none" strike="noStrike">
                <a:solidFill>
                  <a:schemeClr val="dk1"/>
                </a:solidFill>
                <a:latin typeface="Arial"/>
                <a:ea typeface="Arial"/>
                <a:cs typeface="Arial"/>
                <a:sym typeface="Arial"/>
              </a:rPr>
              <a:t> </a:t>
            </a:r>
            <a:endParaRPr sz="1200"/>
          </a:p>
        </p:txBody>
      </p:sp>
      <p:sp>
        <p:nvSpPr>
          <p:cNvPr id="152" name="Google Shape;152;p10"/>
          <p:cNvSpPr txBox="1">
            <a:spLocks noGrp="1"/>
          </p:cNvSpPr>
          <p:nvPr>
            <p:ph type="body" idx="1"/>
          </p:nvPr>
        </p:nvSpPr>
        <p:spPr>
          <a:xfrm>
            <a:off x="428625" y="1416263"/>
            <a:ext cx="8229600" cy="3810000"/>
          </a:xfrm>
          <a:prstGeom prst="rect">
            <a:avLst/>
          </a:prstGeom>
          <a:noFill/>
          <a:ln>
            <a:noFill/>
          </a:ln>
        </p:spPr>
        <p:txBody>
          <a:bodyPr spcFirstLastPara="1" wrap="square" lIns="91425" tIns="45700" rIns="91425" bIns="45700" anchor="t" anchorCtr="0">
            <a:noAutofit/>
          </a:bodyPr>
          <a:lstStyle/>
          <a:p>
            <a:pPr marL="342900" lvl="0" indent="-327025" algn="l" rtl="0">
              <a:lnSpc>
                <a:spcPct val="100000"/>
              </a:lnSpc>
              <a:spcBef>
                <a:spcPts val="0"/>
              </a:spcBef>
              <a:spcAft>
                <a:spcPts val="0"/>
              </a:spcAft>
              <a:buClr>
                <a:srgbClr val="3F3F3F"/>
              </a:buClr>
              <a:buSzPts val="250"/>
              <a:buFont typeface="Arial"/>
              <a:buNone/>
            </a:pPr>
            <a:endParaRPr sz="1000">
              <a:solidFill>
                <a:schemeClr val="dk1"/>
              </a:solidFill>
              <a:latin typeface="Trebuchet MS"/>
              <a:ea typeface="Trebuchet MS"/>
              <a:cs typeface="Trebuchet MS"/>
              <a:sym typeface="Trebuchet MS"/>
            </a:endParaRPr>
          </a:p>
          <a:p>
            <a:pPr marL="342900" lvl="0" indent="-342900" algn="l" rtl="0">
              <a:lnSpc>
                <a:spcPct val="90000"/>
              </a:lnSpc>
              <a:spcBef>
                <a:spcPts val="600"/>
              </a:spcBef>
              <a:spcAft>
                <a:spcPts val="0"/>
              </a:spcAft>
              <a:buClr>
                <a:schemeClr val="dk1"/>
              </a:buClr>
              <a:buSzPts val="2800"/>
              <a:buFont typeface="Arial"/>
              <a:buChar char="•"/>
            </a:pPr>
            <a:r>
              <a:rPr lang="en-US" sz="2800">
                <a:solidFill>
                  <a:schemeClr val="dk1"/>
                </a:solidFill>
              </a:rPr>
              <a:t>Could this decision or situation be damaging to someone or to some group? </a:t>
            </a:r>
            <a:endParaRPr/>
          </a:p>
          <a:p>
            <a:pPr marL="342900" lvl="0" indent="-279400" algn="l" rtl="0">
              <a:lnSpc>
                <a:spcPct val="90000"/>
              </a:lnSpc>
              <a:spcBef>
                <a:spcPts val="1200"/>
              </a:spcBef>
              <a:spcAft>
                <a:spcPts val="0"/>
              </a:spcAft>
              <a:buClr>
                <a:srgbClr val="3F3F3F"/>
              </a:buClr>
              <a:buSzPts val="1000"/>
              <a:buFont typeface="Arial"/>
              <a:buNone/>
            </a:pPr>
            <a:endParaRPr sz="1000">
              <a:solidFill>
                <a:schemeClr val="dk1"/>
              </a:solidFill>
            </a:endParaRPr>
          </a:p>
          <a:p>
            <a:pPr marL="342900" lvl="0" indent="-342900" algn="l" rtl="0">
              <a:lnSpc>
                <a:spcPct val="90000"/>
              </a:lnSpc>
              <a:spcBef>
                <a:spcPts val="1200"/>
              </a:spcBef>
              <a:spcAft>
                <a:spcPts val="0"/>
              </a:spcAft>
              <a:buClr>
                <a:schemeClr val="dk1"/>
              </a:buClr>
              <a:buSzPts val="2800"/>
              <a:buFont typeface="Arial"/>
              <a:buChar char="•"/>
            </a:pPr>
            <a:r>
              <a:rPr lang="en-US" sz="2800">
                <a:solidFill>
                  <a:schemeClr val="dk1"/>
                </a:solidFill>
              </a:rPr>
              <a:t>Does this decision involve a choice between a good and bad alternative, or perhaps between two “goods” or between two “bads”?</a:t>
            </a:r>
            <a:endParaRPr/>
          </a:p>
          <a:p>
            <a:pPr marL="342900" lvl="0" indent="-279400" algn="l" rtl="0">
              <a:lnSpc>
                <a:spcPct val="90000"/>
              </a:lnSpc>
              <a:spcBef>
                <a:spcPts val="1200"/>
              </a:spcBef>
              <a:spcAft>
                <a:spcPts val="0"/>
              </a:spcAft>
              <a:buClr>
                <a:srgbClr val="3F3F3F"/>
              </a:buClr>
              <a:buSzPts val="1000"/>
              <a:buFont typeface="Arial"/>
              <a:buNone/>
            </a:pPr>
            <a:endParaRPr sz="1000">
              <a:solidFill>
                <a:schemeClr val="dk1"/>
              </a:solidFill>
            </a:endParaRPr>
          </a:p>
          <a:p>
            <a:pPr marL="342900" lvl="0" indent="-342900" algn="l" rtl="0">
              <a:lnSpc>
                <a:spcPct val="90000"/>
              </a:lnSpc>
              <a:spcBef>
                <a:spcPts val="1200"/>
              </a:spcBef>
              <a:spcAft>
                <a:spcPts val="0"/>
              </a:spcAft>
              <a:buClr>
                <a:schemeClr val="dk1"/>
              </a:buClr>
              <a:buSzPts val="2800"/>
              <a:buFont typeface="Arial"/>
              <a:buChar char="•"/>
            </a:pPr>
            <a:r>
              <a:rPr lang="en-US" sz="2800">
                <a:solidFill>
                  <a:schemeClr val="dk1"/>
                </a:solidFill>
              </a:rPr>
              <a:t>Is this issue about more than what is legal or what is most efficient? If so, how?</a:t>
            </a:r>
            <a:endParaRPr/>
          </a:p>
          <a:p>
            <a:pPr marL="0" lvl="0" indent="0" algn="l" rtl="0">
              <a:lnSpc>
                <a:spcPct val="100000"/>
              </a:lnSpc>
              <a:spcBef>
                <a:spcPts val="600"/>
              </a:spcBef>
              <a:spcAft>
                <a:spcPts val="0"/>
              </a:spcAft>
              <a:buClr>
                <a:srgbClr val="3F3F3F"/>
              </a:buClr>
              <a:buSzPts val="600"/>
              <a:buFont typeface="Arial"/>
              <a:buNone/>
            </a:pPr>
            <a:endParaRPr sz="2400">
              <a:solidFill>
                <a:schemeClr val="dk1"/>
              </a:solidFill>
            </a:endParaRPr>
          </a:p>
          <a:p>
            <a:pPr marL="0" lvl="0" indent="0" algn="l" rtl="0">
              <a:lnSpc>
                <a:spcPct val="100000"/>
              </a:lnSpc>
              <a:spcBef>
                <a:spcPts val="0"/>
              </a:spcBef>
              <a:spcAft>
                <a:spcPts val="0"/>
              </a:spcAft>
              <a:buClr>
                <a:srgbClr val="3F3F3F"/>
              </a:buClr>
              <a:buSzPts val="600"/>
              <a:buFont typeface="Arial"/>
              <a:buNone/>
            </a:pPr>
            <a:endParaRPr sz="2400">
              <a:solidFill>
                <a:schemeClr val="dk1"/>
              </a:solidFill>
            </a:endParaRPr>
          </a:p>
        </p:txBody>
      </p:sp>
      <p:sp>
        <p:nvSpPr>
          <p:cNvPr id="153" name="Google Shape;153;p10"/>
          <p:cNvSpPr txBox="1"/>
          <p:nvPr/>
        </p:nvSpPr>
        <p:spPr>
          <a:xfrm>
            <a:off x="5257800" y="5271701"/>
            <a:ext cx="38862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a:t>
            </a:r>
            <a:r>
              <a:rPr lang="en-US" sz="1200" i="1">
                <a:solidFill>
                  <a:srgbClr val="7F7F7F"/>
                </a:solidFill>
              </a:rPr>
              <a:t>Markkula Center for Applied Ethics, 2021</a:t>
            </a:r>
            <a:endParaRPr sz="1200" b="0" i="1" u="none" strike="noStrike" cap="none">
              <a:solidFill>
                <a:srgbClr val="7F7F7F"/>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1"/>
          <p:cNvSpPr/>
          <p:nvPr/>
        </p:nvSpPr>
        <p:spPr>
          <a:xfrm>
            <a:off x="606987" y="4006339"/>
            <a:ext cx="4041211" cy="1364273"/>
          </a:xfrm>
          <a:prstGeom prst="rect">
            <a:avLst/>
          </a:prstGeom>
          <a:solidFill>
            <a:srgbClr val="365F91"/>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0" name="Google Shape;160;p11"/>
          <p:cNvSpPr/>
          <p:nvPr/>
        </p:nvSpPr>
        <p:spPr>
          <a:xfrm>
            <a:off x="587110" y="2628470"/>
            <a:ext cx="4061090" cy="1220665"/>
          </a:xfrm>
          <a:prstGeom prst="rect">
            <a:avLst/>
          </a:prstGeom>
          <a:solidFill>
            <a:srgbClr val="365F91"/>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1" name="Google Shape;161;p11"/>
          <p:cNvSpPr/>
          <p:nvPr/>
        </p:nvSpPr>
        <p:spPr>
          <a:xfrm>
            <a:off x="587110" y="1121886"/>
            <a:ext cx="4061090" cy="1364273"/>
          </a:xfrm>
          <a:prstGeom prst="rect">
            <a:avLst/>
          </a:prstGeom>
          <a:solidFill>
            <a:srgbClr val="365F91"/>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2" name="Google Shape;162;p11"/>
          <p:cNvSpPr txBox="1">
            <a:spLocks noGrp="1"/>
          </p:cNvSpPr>
          <p:nvPr>
            <p:ph type="title"/>
          </p:nvPr>
        </p:nvSpPr>
        <p:spPr>
          <a:xfrm>
            <a:off x="457200" y="15329"/>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i="0" u="none" strike="noStrike">
                <a:latin typeface="Arial"/>
                <a:ea typeface="Arial"/>
                <a:cs typeface="Arial"/>
                <a:sym typeface="Arial"/>
              </a:rPr>
              <a:t>Step Two: Get the Facts</a:t>
            </a:r>
            <a:endParaRPr sz="3600">
              <a:latin typeface="Arial"/>
              <a:ea typeface="Arial"/>
              <a:cs typeface="Arial"/>
              <a:sym typeface="Arial"/>
            </a:endParaRPr>
          </a:p>
        </p:txBody>
      </p:sp>
      <p:sp>
        <p:nvSpPr>
          <p:cNvPr id="163" name="Google Shape;163;p11"/>
          <p:cNvSpPr txBox="1">
            <a:spLocks noGrp="1"/>
          </p:cNvSpPr>
          <p:nvPr>
            <p:ph type="body" idx="1"/>
          </p:nvPr>
        </p:nvSpPr>
        <p:spPr>
          <a:xfrm>
            <a:off x="663650" y="4114800"/>
            <a:ext cx="4064400" cy="1220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700"/>
              <a:buFont typeface="Arial"/>
              <a:buNone/>
            </a:pPr>
            <a:r>
              <a:rPr lang="en-US" sz="1700">
                <a:solidFill>
                  <a:schemeClr val="lt1"/>
                </a:solidFill>
              </a:rPr>
              <a:t>What are the options for acting? Have all the relevant persons and groups been consulted? Have I identified creative options?</a:t>
            </a:r>
            <a:endParaRPr sz="1700">
              <a:solidFill>
                <a:schemeClr val="dk1"/>
              </a:solidFill>
            </a:endParaRPr>
          </a:p>
        </p:txBody>
      </p:sp>
      <p:sp>
        <p:nvSpPr>
          <p:cNvPr id="164" name="Google Shape;164;p11"/>
          <p:cNvSpPr/>
          <p:nvPr/>
        </p:nvSpPr>
        <p:spPr>
          <a:xfrm>
            <a:off x="5105400" y="1148976"/>
            <a:ext cx="2921876" cy="415498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The patient doesn’t meet the standards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Other resources may be available for the patient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The patient would like financial assistance</a:t>
            </a:r>
            <a:endParaRPr sz="1400" b="0" i="0" u="none" strike="noStrike" cap="none">
              <a:solidFill>
                <a:srgbClr val="000000"/>
              </a:solidFill>
              <a:latin typeface="Arial"/>
              <a:ea typeface="Arial"/>
              <a:cs typeface="Arial"/>
              <a:sym typeface="Arial"/>
            </a:endParaRPr>
          </a:p>
        </p:txBody>
      </p:sp>
      <p:sp>
        <p:nvSpPr>
          <p:cNvPr id="165" name="Google Shape;165;p11"/>
          <p:cNvSpPr txBox="1"/>
          <p:nvPr/>
        </p:nvSpPr>
        <p:spPr>
          <a:xfrm>
            <a:off x="5145504" y="5232112"/>
            <a:ext cx="3886200"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a:t>
            </a:r>
            <a:r>
              <a:rPr lang="en-US" sz="1200" i="1">
                <a:solidFill>
                  <a:srgbClr val="7F7F7F"/>
                </a:solidFill>
              </a:rPr>
              <a:t>Markkula Center for Applied Ethics, 2021</a:t>
            </a:r>
            <a:endParaRPr sz="1200" b="0" i="1" u="none" strike="noStrike" cap="none">
              <a:solidFill>
                <a:srgbClr val="7F7F7F"/>
              </a:solidFill>
              <a:latin typeface="Arial"/>
              <a:ea typeface="Arial"/>
              <a:cs typeface="Arial"/>
              <a:sym typeface="Arial"/>
            </a:endParaRPr>
          </a:p>
        </p:txBody>
      </p:sp>
      <p:sp>
        <p:nvSpPr>
          <p:cNvPr id="166" name="Google Shape;166;p11"/>
          <p:cNvSpPr txBox="1"/>
          <p:nvPr/>
        </p:nvSpPr>
        <p:spPr>
          <a:xfrm>
            <a:off x="640470" y="1158329"/>
            <a:ext cx="4007730" cy="14003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chemeClr val="lt1"/>
                </a:solidFill>
                <a:latin typeface="Arial"/>
                <a:ea typeface="Arial"/>
                <a:cs typeface="Arial"/>
                <a:sym typeface="Arial"/>
              </a:rPr>
              <a:t>What are the relevant facts of the case? What facts are not known? Can I learn more about the situation? Do I know enough to make a decision?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Arial"/>
              <a:ea typeface="Arial"/>
              <a:cs typeface="Arial"/>
              <a:sym typeface="Arial"/>
            </a:endParaRPr>
          </a:p>
        </p:txBody>
      </p:sp>
      <p:sp>
        <p:nvSpPr>
          <p:cNvPr id="167" name="Google Shape;167;p11"/>
          <p:cNvSpPr txBox="1"/>
          <p:nvPr/>
        </p:nvSpPr>
        <p:spPr>
          <a:xfrm>
            <a:off x="663660" y="2701023"/>
            <a:ext cx="3984539" cy="11387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chemeClr val="lt1"/>
                </a:solidFill>
                <a:latin typeface="Arial"/>
                <a:ea typeface="Arial"/>
                <a:cs typeface="Arial"/>
                <a:sym typeface="Arial"/>
              </a:rPr>
              <a:t>What individuals and groups have an important stake in the outcome? Are some concerns more important? Why?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2"/>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3600" i="0" u="none" strike="noStrike">
                <a:latin typeface="Arial"/>
                <a:ea typeface="Arial"/>
                <a:cs typeface="Arial"/>
                <a:sym typeface="Arial"/>
              </a:rPr>
              <a:t>Step Three: </a:t>
            </a:r>
            <a:br>
              <a:rPr lang="en-US" sz="3600" i="0" u="none" strike="noStrike">
                <a:latin typeface="Arial"/>
                <a:ea typeface="Arial"/>
                <a:cs typeface="Arial"/>
                <a:sym typeface="Arial"/>
              </a:rPr>
            </a:br>
            <a:r>
              <a:rPr lang="en-US" sz="3600" i="0" u="none" strike="noStrike">
                <a:latin typeface="Arial"/>
                <a:ea typeface="Arial"/>
                <a:cs typeface="Arial"/>
                <a:sym typeface="Arial"/>
              </a:rPr>
              <a:t>Evaluate Alternative Actions</a:t>
            </a:r>
            <a:endParaRPr sz="3200">
              <a:latin typeface="Arial"/>
              <a:ea typeface="Arial"/>
              <a:cs typeface="Arial"/>
              <a:sym typeface="Arial"/>
            </a:endParaRPr>
          </a:p>
        </p:txBody>
      </p:sp>
      <p:grpSp>
        <p:nvGrpSpPr>
          <p:cNvPr id="174" name="Google Shape;174;p12"/>
          <p:cNvGrpSpPr/>
          <p:nvPr/>
        </p:nvGrpSpPr>
        <p:grpSpPr>
          <a:xfrm>
            <a:off x="533400" y="1219200"/>
            <a:ext cx="8229600" cy="4525962"/>
            <a:chOff x="0" y="0"/>
            <a:chExt cx="8229600" cy="4525962"/>
          </a:xfrm>
        </p:grpSpPr>
        <p:sp>
          <p:nvSpPr>
            <p:cNvPr id="175" name="Google Shape;175;p12"/>
            <p:cNvSpPr/>
            <p:nvPr/>
          </p:nvSpPr>
          <p:spPr>
            <a:xfrm>
              <a:off x="0" y="1357788"/>
              <a:ext cx="8229600" cy="1810385"/>
            </a:xfrm>
            <a:prstGeom prst="notchedRightArrow">
              <a:avLst>
                <a:gd name="adj1" fmla="val 50000"/>
                <a:gd name="adj2" fmla="val 50000"/>
              </a:avLst>
            </a:prstGeom>
            <a:solidFill>
              <a:srgbClr val="365F9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12"/>
            <p:cNvSpPr/>
            <p:nvPr/>
          </p:nvSpPr>
          <p:spPr>
            <a:xfrm>
              <a:off x="2452" y="0"/>
              <a:ext cx="1334497" cy="181038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12"/>
            <p:cNvSpPr txBox="1"/>
            <p:nvPr/>
          </p:nvSpPr>
          <p:spPr>
            <a:xfrm>
              <a:off x="2452" y="0"/>
              <a:ext cx="1334497" cy="1810385"/>
            </a:xfrm>
            <a:prstGeom prst="rect">
              <a:avLst/>
            </a:prstGeom>
            <a:noFill/>
            <a:ln>
              <a:noFill/>
            </a:ln>
          </p:spPr>
          <p:txBody>
            <a:bodyPr spcFirstLastPara="1" wrap="square" lIns="85325" tIns="85325" rIns="85325" bIns="85325" anchor="b" anchorCtr="0">
              <a:noAutofit/>
            </a:bodyPr>
            <a:lstStyle/>
            <a:p>
              <a:pPr marL="0" marR="0" lvl="0" indent="0" algn="ctr" rtl="0">
                <a:lnSpc>
                  <a:spcPct val="9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Which option will produce the most good and do the least harm? (Utilitarian Approach)</a:t>
              </a:r>
              <a:endParaRPr sz="1200" b="0" i="0" u="none" strike="noStrike" cap="none">
                <a:solidFill>
                  <a:schemeClr val="dk1"/>
                </a:solidFill>
                <a:latin typeface="Arial"/>
                <a:ea typeface="Arial"/>
                <a:cs typeface="Arial"/>
                <a:sym typeface="Arial"/>
              </a:endParaRPr>
            </a:p>
          </p:txBody>
        </p:sp>
        <p:sp>
          <p:nvSpPr>
            <p:cNvPr id="178" name="Google Shape;178;p12"/>
            <p:cNvSpPr/>
            <p:nvPr/>
          </p:nvSpPr>
          <p:spPr>
            <a:xfrm>
              <a:off x="443402" y="2036683"/>
              <a:ext cx="452596" cy="452596"/>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12"/>
            <p:cNvSpPr/>
            <p:nvPr/>
          </p:nvSpPr>
          <p:spPr>
            <a:xfrm>
              <a:off x="1403674" y="2715577"/>
              <a:ext cx="1334497" cy="181038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12"/>
            <p:cNvSpPr txBox="1"/>
            <p:nvPr/>
          </p:nvSpPr>
          <p:spPr>
            <a:xfrm>
              <a:off x="1403674" y="2715577"/>
              <a:ext cx="1334497" cy="1810385"/>
            </a:xfrm>
            <a:prstGeom prst="rect">
              <a:avLst/>
            </a:prstGeom>
            <a:noFill/>
            <a:ln>
              <a:noFill/>
            </a:ln>
          </p:spPr>
          <p:txBody>
            <a:bodyPr spcFirstLastPara="1" wrap="square" lIns="85325" tIns="85325" rIns="85325" bIns="85325" anchor="t" anchorCtr="0">
              <a:noAutofit/>
            </a:bodyPr>
            <a:lstStyle/>
            <a:p>
              <a:pPr marL="0" marR="0" lvl="0" indent="0" algn="ctr" rtl="0">
                <a:lnSpc>
                  <a:spcPct val="9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Which option best respects the rights of all who have a stake? (Rights Approach)</a:t>
              </a:r>
              <a:endParaRPr sz="1200" b="0" i="0" u="none" strike="noStrike" cap="none">
                <a:solidFill>
                  <a:schemeClr val="dk1"/>
                </a:solidFill>
                <a:latin typeface="Arial"/>
                <a:ea typeface="Arial"/>
                <a:cs typeface="Arial"/>
                <a:sym typeface="Arial"/>
              </a:endParaRPr>
            </a:p>
          </p:txBody>
        </p:sp>
        <p:sp>
          <p:nvSpPr>
            <p:cNvPr id="181" name="Google Shape;181;p12"/>
            <p:cNvSpPr/>
            <p:nvPr/>
          </p:nvSpPr>
          <p:spPr>
            <a:xfrm>
              <a:off x="1844624" y="2036683"/>
              <a:ext cx="452596" cy="452596"/>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12"/>
            <p:cNvSpPr/>
            <p:nvPr/>
          </p:nvSpPr>
          <p:spPr>
            <a:xfrm>
              <a:off x="2804896" y="0"/>
              <a:ext cx="1334497" cy="181038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12"/>
            <p:cNvSpPr txBox="1"/>
            <p:nvPr/>
          </p:nvSpPr>
          <p:spPr>
            <a:xfrm>
              <a:off x="2804896" y="0"/>
              <a:ext cx="1334497" cy="1810385"/>
            </a:xfrm>
            <a:prstGeom prst="rect">
              <a:avLst/>
            </a:prstGeom>
            <a:noFill/>
            <a:ln>
              <a:noFill/>
            </a:ln>
          </p:spPr>
          <p:txBody>
            <a:bodyPr spcFirstLastPara="1" wrap="square" lIns="85325" tIns="85325" rIns="85325" bIns="85325" anchor="b" anchorCtr="0">
              <a:noAutofit/>
            </a:bodyPr>
            <a:lstStyle/>
            <a:p>
              <a:pPr marL="0" marR="0" lvl="0" indent="0" algn="ctr" rtl="0">
                <a:lnSpc>
                  <a:spcPct val="9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Which option treats people equally or </a:t>
              </a:r>
              <a:r>
                <a:rPr lang="en-US" sz="1200">
                  <a:solidFill>
                    <a:schemeClr val="dk1"/>
                  </a:solidFill>
                </a:rPr>
                <a:t>proportionally</a:t>
              </a:r>
              <a:r>
                <a:rPr lang="en-US" sz="1200" b="0" i="0" u="none" strike="noStrike" cap="none">
                  <a:solidFill>
                    <a:schemeClr val="dk1"/>
                  </a:solidFill>
                  <a:latin typeface="Arial"/>
                  <a:ea typeface="Arial"/>
                  <a:cs typeface="Arial"/>
                  <a:sym typeface="Arial"/>
                </a:rPr>
                <a:t>? (Justice Approach)</a:t>
              </a:r>
              <a:endParaRPr sz="1200" b="0" i="0" u="none" strike="noStrike" cap="none">
                <a:solidFill>
                  <a:schemeClr val="dk1"/>
                </a:solidFill>
                <a:latin typeface="Arial"/>
                <a:ea typeface="Arial"/>
                <a:cs typeface="Arial"/>
                <a:sym typeface="Arial"/>
              </a:endParaRPr>
            </a:p>
          </p:txBody>
        </p:sp>
        <p:sp>
          <p:nvSpPr>
            <p:cNvPr id="184" name="Google Shape;184;p12"/>
            <p:cNvSpPr/>
            <p:nvPr/>
          </p:nvSpPr>
          <p:spPr>
            <a:xfrm>
              <a:off x="3245846" y="2036683"/>
              <a:ext cx="452596" cy="452596"/>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12"/>
            <p:cNvSpPr/>
            <p:nvPr/>
          </p:nvSpPr>
          <p:spPr>
            <a:xfrm>
              <a:off x="4206118" y="2715577"/>
              <a:ext cx="1796847" cy="181038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12"/>
            <p:cNvSpPr txBox="1"/>
            <p:nvPr/>
          </p:nvSpPr>
          <p:spPr>
            <a:xfrm>
              <a:off x="4206118" y="2715577"/>
              <a:ext cx="1796847" cy="1810385"/>
            </a:xfrm>
            <a:prstGeom prst="rect">
              <a:avLst/>
            </a:prstGeom>
            <a:noFill/>
            <a:ln>
              <a:noFill/>
            </a:ln>
          </p:spPr>
          <p:txBody>
            <a:bodyPr spcFirstLastPara="1" wrap="square" lIns="85325" tIns="85325" rIns="85325" bIns="85325" anchor="t" anchorCtr="0">
              <a:noAutofit/>
            </a:bodyPr>
            <a:lstStyle/>
            <a:p>
              <a:pPr marL="0" marR="0" lvl="0" indent="0" algn="ctr" rtl="0">
                <a:lnSpc>
                  <a:spcPct val="9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Which option best serves the community as a whole, not just some members? (Common Good Approach)</a:t>
              </a:r>
              <a:endParaRPr sz="1200" b="0" i="0" u="none" strike="noStrike" cap="none">
                <a:solidFill>
                  <a:schemeClr val="dk1"/>
                </a:solidFill>
                <a:latin typeface="Arial"/>
                <a:ea typeface="Arial"/>
                <a:cs typeface="Arial"/>
                <a:sym typeface="Arial"/>
              </a:endParaRPr>
            </a:p>
          </p:txBody>
        </p:sp>
        <p:sp>
          <p:nvSpPr>
            <p:cNvPr id="187" name="Google Shape;187;p12"/>
            <p:cNvSpPr/>
            <p:nvPr/>
          </p:nvSpPr>
          <p:spPr>
            <a:xfrm>
              <a:off x="4878243" y="2036683"/>
              <a:ext cx="452596" cy="452596"/>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12"/>
            <p:cNvSpPr/>
            <p:nvPr/>
          </p:nvSpPr>
          <p:spPr>
            <a:xfrm>
              <a:off x="6069690" y="0"/>
              <a:ext cx="1334497" cy="181038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12"/>
            <p:cNvSpPr txBox="1"/>
            <p:nvPr/>
          </p:nvSpPr>
          <p:spPr>
            <a:xfrm>
              <a:off x="6069690" y="0"/>
              <a:ext cx="1334497" cy="1810385"/>
            </a:xfrm>
            <a:prstGeom prst="rect">
              <a:avLst/>
            </a:prstGeom>
            <a:noFill/>
            <a:ln>
              <a:noFill/>
            </a:ln>
          </p:spPr>
          <p:txBody>
            <a:bodyPr spcFirstLastPara="1" wrap="square" lIns="85325" tIns="85325" rIns="85325" bIns="85325" anchor="b" anchorCtr="0">
              <a:noAutofit/>
            </a:bodyPr>
            <a:lstStyle/>
            <a:p>
              <a:pPr marL="0" marR="0" lvl="0" indent="0" algn="ctr" rtl="0">
                <a:lnSpc>
                  <a:spcPct val="9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Which option leads me to act as the sort of person I want to be? (Virtue Approach)</a:t>
              </a:r>
              <a:endParaRPr sz="1200" b="0" i="0" u="none" strike="noStrike" cap="none">
                <a:solidFill>
                  <a:schemeClr val="dk1"/>
                </a:solidFill>
                <a:latin typeface="Arial"/>
                <a:ea typeface="Arial"/>
                <a:cs typeface="Arial"/>
                <a:sym typeface="Arial"/>
              </a:endParaRPr>
            </a:p>
          </p:txBody>
        </p:sp>
        <p:sp>
          <p:nvSpPr>
            <p:cNvPr id="190" name="Google Shape;190;p12"/>
            <p:cNvSpPr/>
            <p:nvPr/>
          </p:nvSpPr>
          <p:spPr>
            <a:xfrm>
              <a:off x="6510640" y="2036683"/>
              <a:ext cx="452596" cy="452596"/>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1" name="Google Shape;191;p12"/>
          <p:cNvSpPr txBox="1"/>
          <p:nvPr/>
        </p:nvSpPr>
        <p:spPr>
          <a:xfrm>
            <a:off x="5181600" y="5257800"/>
            <a:ext cx="3886200"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a:t>
            </a:r>
            <a:r>
              <a:rPr lang="en-US" sz="1200" i="1">
                <a:solidFill>
                  <a:srgbClr val="7F7F7F"/>
                </a:solidFill>
              </a:rPr>
              <a:t> Markkula Center for Applied Ethics, 2021</a:t>
            </a:r>
            <a:endParaRPr sz="1200" b="0" i="1" u="none" strike="noStrike" cap="none">
              <a:solidFill>
                <a:srgbClr val="7F7F7F"/>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3"/>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3600" i="0" u="none" strike="noStrike">
                <a:latin typeface="Arial"/>
                <a:ea typeface="Arial"/>
                <a:cs typeface="Arial"/>
                <a:sym typeface="Arial"/>
              </a:rPr>
              <a:t>Step Four:</a:t>
            </a:r>
            <a:br>
              <a:rPr lang="en-US" sz="3600" i="0" u="none" strike="noStrike">
                <a:latin typeface="Arial"/>
                <a:ea typeface="Arial"/>
                <a:cs typeface="Arial"/>
                <a:sym typeface="Arial"/>
              </a:rPr>
            </a:br>
            <a:r>
              <a:rPr lang="en-US" sz="3600" i="0" u="none" strike="noStrike">
                <a:latin typeface="Arial"/>
                <a:ea typeface="Arial"/>
                <a:cs typeface="Arial"/>
                <a:sym typeface="Arial"/>
              </a:rPr>
              <a:t>Make a Decision and Test It</a:t>
            </a:r>
            <a:endParaRPr sz="3200">
              <a:latin typeface="Arial"/>
              <a:ea typeface="Arial"/>
              <a:cs typeface="Arial"/>
              <a:sym typeface="Arial"/>
            </a:endParaRPr>
          </a:p>
        </p:txBody>
      </p:sp>
      <p:sp>
        <p:nvSpPr>
          <p:cNvPr id="198" name="Google Shape;198;p13"/>
          <p:cNvSpPr txBox="1">
            <a:spLocks noGrp="1"/>
          </p:cNvSpPr>
          <p:nvPr>
            <p:ph type="body" idx="1"/>
          </p:nvPr>
        </p:nvSpPr>
        <p:spPr>
          <a:xfrm>
            <a:off x="457200" y="1600201"/>
            <a:ext cx="8229600" cy="3810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600"/>
              <a:buFont typeface="Arial"/>
              <a:buNone/>
            </a:pPr>
            <a:r>
              <a:rPr lang="en-US" sz="2400">
                <a:solidFill>
                  <a:schemeClr val="dk1"/>
                </a:solidFill>
              </a:rPr>
              <a:t>Considering all these approaches, which option best addresses the situation?</a:t>
            </a:r>
            <a:endParaRPr/>
          </a:p>
          <a:p>
            <a:pPr marL="0" lvl="0" indent="0" algn="l" rtl="0">
              <a:lnSpc>
                <a:spcPct val="100000"/>
              </a:lnSpc>
              <a:spcBef>
                <a:spcPts val="1200"/>
              </a:spcBef>
              <a:spcAft>
                <a:spcPts val="0"/>
              </a:spcAft>
              <a:buClr>
                <a:srgbClr val="3F3F3F"/>
              </a:buClr>
              <a:buSzPts val="600"/>
              <a:buFont typeface="Arial"/>
              <a:buNone/>
            </a:pPr>
            <a:endParaRPr sz="2400">
              <a:solidFill>
                <a:schemeClr val="dk1"/>
              </a:solidFill>
            </a:endParaRPr>
          </a:p>
          <a:p>
            <a:pPr marL="0" lvl="0" indent="0" algn="l" rtl="0">
              <a:lnSpc>
                <a:spcPct val="100000"/>
              </a:lnSpc>
              <a:spcBef>
                <a:spcPts val="1200"/>
              </a:spcBef>
              <a:spcAft>
                <a:spcPts val="0"/>
              </a:spcAft>
              <a:buClr>
                <a:schemeClr val="dk1"/>
              </a:buClr>
              <a:buSzPts val="600"/>
              <a:buFont typeface="Arial"/>
              <a:buNone/>
            </a:pPr>
            <a:r>
              <a:rPr lang="en-US" sz="2400">
                <a:solidFill>
                  <a:schemeClr val="dk1"/>
                </a:solidFill>
              </a:rPr>
              <a:t>If I told someone I respect - or told a television audience - which option I have chosen, what would they say?</a:t>
            </a:r>
            <a:endParaRPr/>
          </a:p>
          <a:p>
            <a:pPr marL="0" lvl="0" indent="0" algn="l" rtl="0">
              <a:lnSpc>
                <a:spcPct val="100000"/>
              </a:lnSpc>
              <a:spcBef>
                <a:spcPts val="600"/>
              </a:spcBef>
              <a:spcAft>
                <a:spcPts val="0"/>
              </a:spcAft>
              <a:buClr>
                <a:srgbClr val="3F3F3F"/>
              </a:buClr>
              <a:buSzPts val="600"/>
              <a:buFont typeface="Arial"/>
              <a:buNone/>
            </a:pPr>
            <a:endParaRPr sz="2400">
              <a:solidFill>
                <a:schemeClr val="dk1"/>
              </a:solidFill>
            </a:endParaRPr>
          </a:p>
        </p:txBody>
      </p:sp>
      <p:sp>
        <p:nvSpPr>
          <p:cNvPr id="199" name="Google Shape;199;p13"/>
          <p:cNvSpPr txBox="1"/>
          <p:nvPr/>
        </p:nvSpPr>
        <p:spPr>
          <a:xfrm>
            <a:off x="5257800" y="5271701"/>
            <a:ext cx="38862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a:t>
            </a:r>
            <a:r>
              <a:rPr lang="en-US" sz="1200" i="1">
                <a:solidFill>
                  <a:srgbClr val="7F7F7F"/>
                </a:solidFill>
              </a:rPr>
              <a:t>Markkula Center for Applied Ethics, 2021</a:t>
            </a:r>
            <a:endParaRPr sz="1200" b="0" i="1" u="none" strike="noStrike" cap="none">
              <a:solidFill>
                <a:srgbClr val="7F7F7F"/>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4"/>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3600" i="0" u="none" strike="noStrike">
                <a:latin typeface="Arial"/>
                <a:ea typeface="Arial"/>
                <a:cs typeface="Arial"/>
                <a:sym typeface="Arial"/>
              </a:rPr>
              <a:t>Step Five: </a:t>
            </a:r>
            <a:br>
              <a:rPr lang="en-US" sz="3600" i="0" u="none" strike="noStrike">
                <a:latin typeface="Arial"/>
                <a:ea typeface="Arial"/>
                <a:cs typeface="Arial"/>
                <a:sym typeface="Arial"/>
              </a:rPr>
            </a:br>
            <a:r>
              <a:rPr lang="en-US" sz="3600" i="0" u="none" strike="noStrike">
                <a:latin typeface="Arial"/>
                <a:ea typeface="Arial"/>
                <a:cs typeface="Arial"/>
                <a:sym typeface="Arial"/>
              </a:rPr>
              <a:t>Act and Reflect on the Outcome</a:t>
            </a:r>
            <a:endParaRPr sz="3200">
              <a:latin typeface="Arial"/>
              <a:ea typeface="Arial"/>
              <a:cs typeface="Arial"/>
              <a:sym typeface="Arial"/>
            </a:endParaRPr>
          </a:p>
        </p:txBody>
      </p:sp>
      <p:grpSp>
        <p:nvGrpSpPr>
          <p:cNvPr id="206" name="Google Shape;206;p14"/>
          <p:cNvGrpSpPr/>
          <p:nvPr/>
        </p:nvGrpSpPr>
        <p:grpSpPr>
          <a:xfrm>
            <a:off x="458204" y="2096447"/>
            <a:ext cx="8227591" cy="2350740"/>
            <a:chOff x="1004" y="1087611"/>
            <a:chExt cx="8227591" cy="2350740"/>
          </a:xfrm>
        </p:grpSpPr>
        <p:sp>
          <p:nvSpPr>
            <p:cNvPr id="207" name="Google Shape;207;p14"/>
            <p:cNvSpPr/>
            <p:nvPr/>
          </p:nvSpPr>
          <p:spPr>
            <a:xfrm>
              <a:off x="1004" y="1087611"/>
              <a:ext cx="3917900" cy="2350740"/>
            </a:xfrm>
            <a:prstGeom prst="rect">
              <a:avLst/>
            </a:prstGeom>
            <a:solidFill>
              <a:srgbClr val="365F9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14"/>
            <p:cNvSpPr txBox="1"/>
            <p:nvPr/>
          </p:nvSpPr>
          <p:spPr>
            <a:xfrm>
              <a:off x="1004" y="1087611"/>
              <a:ext cx="3917900" cy="2350740"/>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lt1"/>
                </a:buClr>
                <a:buSzPts val="2700"/>
                <a:buFont typeface="Arial"/>
                <a:buNone/>
              </a:pPr>
              <a:r>
                <a:rPr lang="en-US" sz="2700" b="0" i="0" u="none" strike="noStrike" cap="none">
                  <a:solidFill>
                    <a:schemeClr val="lt1"/>
                  </a:solidFill>
                  <a:latin typeface="Arial"/>
                  <a:ea typeface="Arial"/>
                  <a:cs typeface="Arial"/>
                  <a:sym typeface="Arial"/>
                </a:rPr>
                <a:t>How can my decision be implemented with the greatest care and attention to the concerns of all stakeholders?</a:t>
              </a:r>
              <a:endParaRPr sz="2700" b="0" i="0" u="none" strike="noStrike" cap="none">
                <a:solidFill>
                  <a:schemeClr val="lt1"/>
                </a:solidFill>
                <a:latin typeface="Arial"/>
                <a:ea typeface="Arial"/>
                <a:cs typeface="Arial"/>
                <a:sym typeface="Arial"/>
              </a:endParaRPr>
            </a:p>
          </p:txBody>
        </p:sp>
        <p:sp>
          <p:nvSpPr>
            <p:cNvPr id="209" name="Google Shape;209;p14"/>
            <p:cNvSpPr/>
            <p:nvPr/>
          </p:nvSpPr>
          <p:spPr>
            <a:xfrm>
              <a:off x="4310695" y="1087611"/>
              <a:ext cx="3917900" cy="2350740"/>
            </a:xfrm>
            <a:prstGeom prst="rect">
              <a:avLst/>
            </a:prstGeom>
            <a:solidFill>
              <a:srgbClr val="365F9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14"/>
            <p:cNvSpPr txBox="1"/>
            <p:nvPr/>
          </p:nvSpPr>
          <p:spPr>
            <a:xfrm>
              <a:off x="4310695" y="1087611"/>
              <a:ext cx="3917900" cy="2350740"/>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lt1"/>
                </a:buClr>
                <a:buSzPts val="2700"/>
                <a:buFont typeface="Arial"/>
                <a:buNone/>
              </a:pPr>
              <a:r>
                <a:rPr lang="en-US" sz="2700" b="0" i="0" u="none" strike="noStrike" cap="none">
                  <a:solidFill>
                    <a:schemeClr val="lt1"/>
                  </a:solidFill>
                  <a:latin typeface="Arial"/>
                  <a:ea typeface="Arial"/>
                  <a:cs typeface="Arial"/>
                  <a:sym typeface="Arial"/>
                </a:rPr>
                <a:t>How did my decision turn out and what have I learned from this specific situation?</a:t>
              </a:r>
              <a:endParaRPr sz="2700" b="0" i="0" u="none" strike="noStrike" cap="none">
                <a:solidFill>
                  <a:schemeClr val="lt1"/>
                </a:solidFill>
                <a:latin typeface="Arial"/>
                <a:ea typeface="Arial"/>
                <a:cs typeface="Arial"/>
                <a:sym typeface="Arial"/>
              </a:endParaRPr>
            </a:p>
          </p:txBody>
        </p:sp>
      </p:grpSp>
      <p:sp>
        <p:nvSpPr>
          <p:cNvPr id="211" name="Google Shape;211;p14"/>
          <p:cNvSpPr txBox="1"/>
          <p:nvPr/>
        </p:nvSpPr>
        <p:spPr>
          <a:xfrm>
            <a:off x="5257800" y="5257800"/>
            <a:ext cx="38862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a:t>
            </a:r>
            <a:r>
              <a:rPr lang="en-US" sz="1200" i="1">
                <a:solidFill>
                  <a:srgbClr val="7F7F7F"/>
                </a:solidFill>
              </a:rPr>
              <a:t>Markkula Center for Applied Ethics, 2021</a:t>
            </a:r>
            <a:endParaRPr sz="1200" b="0" i="1" u="none" strike="noStrike" cap="none">
              <a:solidFill>
                <a:srgbClr val="7F7F7F"/>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6"/>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i="0" u="none" strike="noStrike">
                <a:latin typeface="Arial"/>
                <a:ea typeface="Arial"/>
                <a:cs typeface="Arial"/>
                <a:sym typeface="Arial"/>
              </a:rPr>
              <a:t>Ethics in the Healthcare System</a:t>
            </a:r>
            <a:endParaRPr sz="3600">
              <a:latin typeface="Arial"/>
              <a:ea typeface="Arial"/>
              <a:cs typeface="Arial"/>
              <a:sym typeface="Arial"/>
            </a:endParaRPr>
          </a:p>
          <a:p>
            <a:pPr marL="0" lvl="0" indent="0" algn="l" rtl="0">
              <a:lnSpc>
                <a:spcPct val="100000"/>
              </a:lnSpc>
              <a:spcBef>
                <a:spcPts val="0"/>
              </a:spcBef>
              <a:spcAft>
                <a:spcPts val="0"/>
              </a:spcAft>
              <a:buSzPts val="1400"/>
              <a:buNone/>
            </a:pPr>
            <a:endParaRPr/>
          </a:p>
        </p:txBody>
      </p:sp>
      <p:grpSp>
        <p:nvGrpSpPr>
          <p:cNvPr id="218" name="Google Shape;218;p16"/>
          <p:cNvGrpSpPr/>
          <p:nvPr/>
        </p:nvGrpSpPr>
        <p:grpSpPr>
          <a:xfrm>
            <a:off x="-4438272" y="246189"/>
            <a:ext cx="13294043" cy="6013860"/>
            <a:chOff x="-5047872" y="-773648"/>
            <a:chExt cx="13294043" cy="6013860"/>
          </a:xfrm>
        </p:grpSpPr>
        <p:sp>
          <p:nvSpPr>
            <p:cNvPr id="219" name="Google Shape;219;p16"/>
            <p:cNvSpPr/>
            <p:nvPr/>
          </p:nvSpPr>
          <p:spPr>
            <a:xfrm>
              <a:off x="-5047872" y="-773648"/>
              <a:ext cx="6013860" cy="6013860"/>
            </a:xfrm>
            <a:prstGeom prst="blockArc">
              <a:avLst>
                <a:gd name="adj1" fmla="val 18900000"/>
                <a:gd name="adj2" fmla="val 2700000"/>
                <a:gd name="adj3" fmla="val 359"/>
              </a:avLst>
            </a:prstGeom>
            <a:noFill/>
            <a:ln w="25400" cap="flat" cmpd="sng">
              <a:solidFill>
                <a:srgbClr val="93B1B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16"/>
            <p:cNvSpPr/>
            <p:nvPr/>
          </p:nvSpPr>
          <p:spPr>
            <a:xfrm>
              <a:off x="313329" y="203049"/>
              <a:ext cx="7932841" cy="405921"/>
            </a:xfrm>
            <a:prstGeom prst="rect">
              <a:avLst/>
            </a:prstGeom>
            <a:solidFill>
              <a:srgbClr val="3A6497"/>
            </a:solidFill>
            <a:ln w="25400" cap="flat" cmpd="sng">
              <a:solidFill>
                <a:srgbClr val="A8CAC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16"/>
            <p:cNvSpPr txBox="1"/>
            <p:nvPr/>
          </p:nvSpPr>
          <p:spPr>
            <a:xfrm>
              <a:off x="313329" y="203049"/>
              <a:ext cx="7932841" cy="405921"/>
            </a:xfrm>
            <a:prstGeom prst="rect">
              <a:avLst/>
            </a:prstGeom>
            <a:noFill/>
            <a:ln>
              <a:noFill/>
            </a:ln>
          </p:spPr>
          <p:txBody>
            <a:bodyPr spcFirstLastPara="1" wrap="square" lIns="322200" tIns="30475" rIns="30475" bIns="30475" anchor="ctr" anchorCtr="0">
              <a:noAutofit/>
            </a:bodyPr>
            <a:lstStyle/>
            <a:p>
              <a:pPr marL="0" marR="0" lvl="0" indent="0" algn="l" rtl="0">
                <a:lnSpc>
                  <a:spcPct val="90000"/>
                </a:lnSpc>
                <a:spcBef>
                  <a:spcPts val="0"/>
                </a:spcBef>
                <a:spcAft>
                  <a:spcPts val="0"/>
                </a:spcAft>
                <a:buClr>
                  <a:schemeClr val="lt1"/>
                </a:buClr>
                <a:buSzPts val="1200"/>
                <a:buFont typeface="Arial"/>
                <a:buNone/>
              </a:pPr>
              <a:r>
                <a:rPr lang="en-US" sz="1500" b="0" i="0" u="none" strike="noStrike" cap="none">
                  <a:solidFill>
                    <a:schemeClr val="lt1"/>
                  </a:solidFill>
                  <a:latin typeface="Arial"/>
                  <a:ea typeface="Arial"/>
                  <a:cs typeface="Arial"/>
                  <a:sym typeface="Arial"/>
                </a:rPr>
                <a:t>Respect the rights</a:t>
              </a:r>
              <a:r>
                <a:rPr lang="en-US" sz="1500">
                  <a:solidFill>
                    <a:schemeClr val="lt1"/>
                  </a:solidFill>
                </a:rPr>
                <a:t>, </a:t>
              </a:r>
              <a:r>
                <a:rPr lang="en-US" sz="1500" b="0" i="0" u="none" strike="noStrike" cap="none">
                  <a:solidFill>
                    <a:schemeClr val="lt1"/>
                  </a:solidFill>
                  <a:latin typeface="Arial"/>
                  <a:ea typeface="Arial"/>
                  <a:cs typeface="Arial"/>
                  <a:sym typeface="Arial"/>
                </a:rPr>
                <a:t>dignity and safety of patients</a:t>
              </a:r>
              <a:endParaRPr sz="1500" b="0" i="0" u="none" strike="noStrike" cap="none">
                <a:solidFill>
                  <a:schemeClr val="lt1"/>
                </a:solidFill>
                <a:latin typeface="Arial"/>
                <a:ea typeface="Arial"/>
                <a:cs typeface="Arial"/>
                <a:sym typeface="Arial"/>
              </a:endParaRPr>
            </a:p>
          </p:txBody>
        </p:sp>
        <p:sp>
          <p:nvSpPr>
            <p:cNvPr id="222" name="Google Shape;222;p16"/>
            <p:cNvSpPr/>
            <p:nvPr/>
          </p:nvSpPr>
          <p:spPr>
            <a:xfrm>
              <a:off x="59628" y="152309"/>
              <a:ext cx="507401" cy="507401"/>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16"/>
            <p:cNvSpPr/>
            <p:nvPr/>
          </p:nvSpPr>
          <p:spPr>
            <a:xfrm>
              <a:off x="680927" y="812289"/>
              <a:ext cx="7565243" cy="405921"/>
            </a:xfrm>
            <a:prstGeom prst="rect">
              <a:avLst/>
            </a:prstGeom>
            <a:solidFill>
              <a:srgbClr val="3A6497"/>
            </a:solidFill>
            <a:ln w="25400" cap="flat" cmpd="sng">
              <a:solidFill>
                <a:srgbClr val="A8CAC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16"/>
            <p:cNvSpPr txBox="1"/>
            <p:nvPr/>
          </p:nvSpPr>
          <p:spPr>
            <a:xfrm>
              <a:off x="680927" y="812289"/>
              <a:ext cx="7565243" cy="405921"/>
            </a:xfrm>
            <a:prstGeom prst="rect">
              <a:avLst/>
            </a:prstGeom>
            <a:noFill/>
            <a:ln>
              <a:noFill/>
            </a:ln>
          </p:spPr>
          <p:txBody>
            <a:bodyPr spcFirstLastPara="1" wrap="square" lIns="322200" tIns="30475" rIns="30475" bIns="30475" anchor="ctr" anchorCtr="0">
              <a:noAutofit/>
            </a:bodyPr>
            <a:lstStyle/>
            <a:p>
              <a:pPr marL="0" marR="0" lvl="0" indent="0" algn="l" rtl="0">
                <a:lnSpc>
                  <a:spcPct val="90000"/>
                </a:lnSpc>
                <a:spcBef>
                  <a:spcPts val="0"/>
                </a:spcBef>
                <a:spcAft>
                  <a:spcPts val="0"/>
                </a:spcAft>
                <a:buClr>
                  <a:schemeClr val="lt1"/>
                </a:buClr>
                <a:buSzPts val="1200"/>
                <a:buFont typeface="Arial"/>
                <a:buNone/>
              </a:pPr>
              <a:r>
                <a:rPr lang="en-US" sz="1500" b="0" i="0" u="none" strike="noStrike" cap="none">
                  <a:solidFill>
                    <a:schemeClr val="lt1"/>
                  </a:solidFill>
                  <a:latin typeface="Arial"/>
                  <a:ea typeface="Arial"/>
                  <a:cs typeface="Arial"/>
                  <a:sym typeface="Arial"/>
                </a:rPr>
                <a:t>Respect clinician judgments</a:t>
              </a:r>
              <a:endParaRPr sz="1500" b="0" i="0" u="none" strike="noStrike" cap="none">
                <a:solidFill>
                  <a:schemeClr val="lt1"/>
                </a:solidFill>
                <a:latin typeface="Arial"/>
                <a:ea typeface="Arial"/>
                <a:cs typeface="Arial"/>
                <a:sym typeface="Arial"/>
              </a:endParaRPr>
            </a:p>
          </p:txBody>
        </p:sp>
        <p:sp>
          <p:nvSpPr>
            <p:cNvPr id="225" name="Google Shape;225;p16"/>
            <p:cNvSpPr/>
            <p:nvPr/>
          </p:nvSpPr>
          <p:spPr>
            <a:xfrm>
              <a:off x="427226" y="761548"/>
              <a:ext cx="507401" cy="507401"/>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16"/>
            <p:cNvSpPr/>
            <p:nvPr/>
          </p:nvSpPr>
          <p:spPr>
            <a:xfrm>
              <a:off x="882369" y="1421081"/>
              <a:ext cx="7363801" cy="405921"/>
            </a:xfrm>
            <a:prstGeom prst="rect">
              <a:avLst/>
            </a:prstGeom>
            <a:solidFill>
              <a:srgbClr val="3A6497"/>
            </a:solidFill>
            <a:ln w="25400" cap="flat" cmpd="sng">
              <a:solidFill>
                <a:srgbClr val="A8CAC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16"/>
            <p:cNvSpPr txBox="1"/>
            <p:nvPr/>
          </p:nvSpPr>
          <p:spPr>
            <a:xfrm>
              <a:off x="882369" y="1421081"/>
              <a:ext cx="7363801" cy="405921"/>
            </a:xfrm>
            <a:prstGeom prst="rect">
              <a:avLst/>
            </a:prstGeom>
            <a:noFill/>
            <a:ln>
              <a:noFill/>
            </a:ln>
          </p:spPr>
          <p:txBody>
            <a:bodyPr spcFirstLastPara="1" wrap="square" lIns="322200" tIns="30475" rIns="30475" bIns="30475" anchor="ctr" anchorCtr="0">
              <a:noAutofit/>
            </a:bodyPr>
            <a:lstStyle/>
            <a:p>
              <a:pPr marL="0" marR="0" lvl="0" indent="0" algn="l" rtl="0">
                <a:lnSpc>
                  <a:spcPct val="90000"/>
                </a:lnSpc>
                <a:spcBef>
                  <a:spcPts val="0"/>
                </a:spcBef>
                <a:spcAft>
                  <a:spcPts val="0"/>
                </a:spcAft>
                <a:buClr>
                  <a:schemeClr val="lt1"/>
                </a:buClr>
                <a:buSzPts val="1200"/>
                <a:buFont typeface="Arial"/>
                <a:buNone/>
              </a:pPr>
              <a:r>
                <a:rPr lang="en-US" sz="1500" b="0" i="0" u="none" strike="noStrike" cap="none">
                  <a:solidFill>
                    <a:schemeClr val="lt1"/>
                  </a:solidFill>
                  <a:latin typeface="Arial"/>
                  <a:ea typeface="Arial"/>
                  <a:cs typeface="Arial"/>
                  <a:sym typeface="Arial"/>
                </a:rPr>
                <a:t>Provide optimal clinical care to each patient</a:t>
              </a:r>
              <a:endParaRPr sz="1500" b="0" i="0" u="none" strike="noStrike" cap="none">
                <a:solidFill>
                  <a:schemeClr val="lt1"/>
                </a:solidFill>
                <a:latin typeface="Arial"/>
                <a:ea typeface="Arial"/>
                <a:cs typeface="Arial"/>
                <a:sym typeface="Arial"/>
              </a:endParaRPr>
            </a:p>
          </p:txBody>
        </p:sp>
        <p:sp>
          <p:nvSpPr>
            <p:cNvPr id="228" name="Google Shape;228;p16"/>
            <p:cNvSpPr/>
            <p:nvPr/>
          </p:nvSpPr>
          <p:spPr>
            <a:xfrm>
              <a:off x="628668" y="1370341"/>
              <a:ext cx="507401" cy="507401"/>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16"/>
            <p:cNvSpPr/>
            <p:nvPr/>
          </p:nvSpPr>
          <p:spPr>
            <a:xfrm>
              <a:off x="946688" y="2030320"/>
              <a:ext cx="7299483" cy="405921"/>
            </a:xfrm>
            <a:prstGeom prst="rect">
              <a:avLst/>
            </a:prstGeom>
            <a:solidFill>
              <a:srgbClr val="3A6497"/>
            </a:solidFill>
            <a:ln w="25400" cap="flat" cmpd="sng">
              <a:solidFill>
                <a:srgbClr val="A8CAC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16"/>
            <p:cNvSpPr txBox="1"/>
            <p:nvPr/>
          </p:nvSpPr>
          <p:spPr>
            <a:xfrm>
              <a:off x="946688" y="2030320"/>
              <a:ext cx="7299483" cy="405921"/>
            </a:xfrm>
            <a:prstGeom prst="rect">
              <a:avLst/>
            </a:prstGeom>
            <a:noFill/>
            <a:ln>
              <a:noFill/>
            </a:ln>
          </p:spPr>
          <p:txBody>
            <a:bodyPr spcFirstLastPara="1" wrap="square" lIns="322200" tIns="30475" rIns="30475" bIns="30475" anchor="ctr" anchorCtr="0">
              <a:noAutofit/>
            </a:bodyPr>
            <a:lstStyle/>
            <a:p>
              <a:pPr marL="0" marR="0" lvl="0" indent="0" algn="l" rtl="0">
                <a:lnSpc>
                  <a:spcPct val="90000"/>
                </a:lnSpc>
                <a:spcBef>
                  <a:spcPts val="0"/>
                </a:spcBef>
                <a:spcAft>
                  <a:spcPts val="0"/>
                </a:spcAft>
                <a:buClr>
                  <a:schemeClr val="lt1"/>
                </a:buClr>
                <a:buSzPts val="1200"/>
                <a:buFont typeface="Arial"/>
                <a:buNone/>
              </a:pPr>
              <a:r>
                <a:rPr lang="en-US" sz="1500" b="0" i="0" u="none" strike="noStrike" cap="none">
                  <a:solidFill>
                    <a:schemeClr val="lt1"/>
                  </a:solidFill>
                  <a:latin typeface="Arial"/>
                  <a:ea typeface="Arial"/>
                  <a:cs typeface="Arial"/>
                  <a:sym typeface="Arial"/>
                </a:rPr>
                <a:t>Avoid imposing risks and burdens on patients</a:t>
              </a:r>
              <a:endParaRPr sz="1500" b="0" i="0" u="none" strike="noStrike" cap="none">
                <a:solidFill>
                  <a:schemeClr val="lt1"/>
                </a:solidFill>
                <a:latin typeface="Arial"/>
                <a:ea typeface="Arial"/>
                <a:cs typeface="Arial"/>
                <a:sym typeface="Arial"/>
              </a:endParaRPr>
            </a:p>
          </p:txBody>
        </p:sp>
        <p:sp>
          <p:nvSpPr>
            <p:cNvPr id="231" name="Google Shape;231;p16"/>
            <p:cNvSpPr/>
            <p:nvPr/>
          </p:nvSpPr>
          <p:spPr>
            <a:xfrm>
              <a:off x="692987" y="1979580"/>
              <a:ext cx="507401" cy="507401"/>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16"/>
            <p:cNvSpPr/>
            <p:nvPr/>
          </p:nvSpPr>
          <p:spPr>
            <a:xfrm>
              <a:off x="882369" y="2639560"/>
              <a:ext cx="7363801" cy="405921"/>
            </a:xfrm>
            <a:prstGeom prst="rect">
              <a:avLst/>
            </a:prstGeom>
            <a:solidFill>
              <a:srgbClr val="3A6497"/>
            </a:solidFill>
            <a:ln w="25400" cap="flat" cmpd="sng">
              <a:solidFill>
                <a:srgbClr val="A8CAC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16"/>
            <p:cNvSpPr txBox="1"/>
            <p:nvPr/>
          </p:nvSpPr>
          <p:spPr>
            <a:xfrm>
              <a:off x="882369" y="2639560"/>
              <a:ext cx="7363801" cy="405921"/>
            </a:xfrm>
            <a:prstGeom prst="rect">
              <a:avLst/>
            </a:prstGeom>
            <a:noFill/>
            <a:ln>
              <a:noFill/>
            </a:ln>
          </p:spPr>
          <p:txBody>
            <a:bodyPr spcFirstLastPara="1" wrap="square" lIns="322200" tIns="30475" rIns="30475" bIns="30475" anchor="ctr" anchorCtr="0">
              <a:noAutofit/>
            </a:bodyPr>
            <a:lstStyle/>
            <a:p>
              <a:pPr marL="0" marR="0" lvl="0" indent="0" algn="l" rtl="0">
                <a:lnSpc>
                  <a:spcPct val="90000"/>
                </a:lnSpc>
                <a:spcBef>
                  <a:spcPts val="0"/>
                </a:spcBef>
                <a:spcAft>
                  <a:spcPts val="0"/>
                </a:spcAft>
                <a:buClr>
                  <a:schemeClr val="lt1"/>
                </a:buClr>
                <a:buSzPts val="1200"/>
                <a:buFont typeface="Arial"/>
                <a:buNone/>
              </a:pPr>
              <a:r>
                <a:rPr lang="en-US" sz="1500">
                  <a:solidFill>
                    <a:schemeClr val="lt1"/>
                  </a:solidFill>
                </a:rPr>
                <a:t>Understand and a</a:t>
              </a:r>
              <a:r>
                <a:rPr lang="en-US" sz="1500" b="0" i="0" u="none" strike="noStrike" cap="none">
                  <a:solidFill>
                    <a:schemeClr val="lt1"/>
                  </a:solidFill>
                  <a:latin typeface="Arial"/>
                  <a:ea typeface="Arial"/>
                  <a:cs typeface="Arial"/>
                  <a:sym typeface="Arial"/>
                </a:rPr>
                <a:t>ddress health inequalities</a:t>
              </a:r>
              <a:endParaRPr sz="1500" b="0" i="0" u="none" strike="noStrike" cap="none">
                <a:solidFill>
                  <a:schemeClr val="lt1"/>
                </a:solidFill>
                <a:latin typeface="Arial"/>
                <a:ea typeface="Arial"/>
                <a:cs typeface="Arial"/>
                <a:sym typeface="Arial"/>
              </a:endParaRPr>
            </a:p>
          </p:txBody>
        </p:sp>
        <p:sp>
          <p:nvSpPr>
            <p:cNvPr id="234" name="Google Shape;234;p16"/>
            <p:cNvSpPr/>
            <p:nvPr/>
          </p:nvSpPr>
          <p:spPr>
            <a:xfrm>
              <a:off x="628668" y="2588819"/>
              <a:ext cx="507401" cy="507401"/>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16"/>
            <p:cNvSpPr/>
            <p:nvPr/>
          </p:nvSpPr>
          <p:spPr>
            <a:xfrm>
              <a:off x="680927" y="3248352"/>
              <a:ext cx="7565243" cy="405921"/>
            </a:xfrm>
            <a:prstGeom prst="rect">
              <a:avLst/>
            </a:prstGeom>
            <a:solidFill>
              <a:srgbClr val="3A6497"/>
            </a:solidFill>
            <a:ln w="25400" cap="flat" cmpd="sng">
              <a:solidFill>
                <a:srgbClr val="A8CAC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16"/>
            <p:cNvSpPr txBox="1"/>
            <p:nvPr/>
          </p:nvSpPr>
          <p:spPr>
            <a:xfrm>
              <a:off x="680927" y="3248352"/>
              <a:ext cx="7565243" cy="405921"/>
            </a:xfrm>
            <a:prstGeom prst="rect">
              <a:avLst/>
            </a:prstGeom>
            <a:noFill/>
            <a:ln>
              <a:noFill/>
            </a:ln>
          </p:spPr>
          <p:txBody>
            <a:bodyPr spcFirstLastPara="1" wrap="square" lIns="322200" tIns="30475" rIns="30475" bIns="30475" anchor="ctr" anchorCtr="0">
              <a:noAutofit/>
            </a:bodyPr>
            <a:lstStyle/>
            <a:p>
              <a:pPr marL="0" marR="0" lvl="0" indent="0" algn="l" rtl="0">
                <a:lnSpc>
                  <a:spcPct val="90000"/>
                </a:lnSpc>
                <a:spcBef>
                  <a:spcPts val="0"/>
                </a:spcBef>
                <a:spcAft>
                  <a:spcPts val="0"/>
                </a:spcAft>
                <a:buClr>
                  <a:schemeClr val="lt1"/>
                </a:buClr>
                <a:buSzPts val="1200"/>
                <a:buFont typeface="Arial"/>
                <a:buNone/>
              </a:pPr>
              <a:r>
                <a:rPr lang="en-US" sz="1500" b="0" i="0" u="none" strike="noStrike" cap="none">
                  <a:solidFill>
                    <a:schemeClr val="lt1"/>
                  </a:solidFill>
                  <a:latin typeface="Arial"/>
                  <a:ea typeface="Arial"/>
                  <a:cs typeface="Arial"/>
                  <a:sym typeface="Arial"/>
                </a:rPr>
                <a:t>Conduct continuous learning activities that improve the quality of clinical care and health care systems</a:t>
              </a:r>
              <a:endParaRPr sz="1500" b="0" i="0" u="none" strike="noStrike" cap="none">
                <a:solidFill>
                  <a:schemeClr val="lt1"/>
                </a:solidFill>
                <a:latin typeface="Arial"/>
                <a:ea typeface="Arial"/>
                <a:cs typeface="Arial"/>
                <a:sym typeface="Arial"/>
              </a:endParaRPr>
            </a:p>
          </p:txBody>
        </p:sp>
        <p:sp>
          <p:nvSpPr>
            <p:cNvPr id="237" name="Google Shape;237;p16"/>
            <p:cNvSpPr/>
            <p:nvPr/>
          </p:nvSpPr>
          <p:spPr>
            <a:xfrm>
              <a:off x="427226" y="3197612"/>
              <a:ext cx="507401" cy="507401"/>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16"/>
            <p:cNvSpPr/>
            <p:nvPr/>
          </p:nvSpPr>
          <p:spPr>
            <a:xfrm>
              <a:off x="313329" y="3857591"/>
              <a:ext cx="7932841" cy="405921"/>
            </a:xfrm>
            <a:prstGeom prst="rect">
              <a:avLst/>
            </a:prstGeom>
            <a:solidFill>
              <a:srgbClr val="3A6497"/>
            </a:solidFill>
            <a:ln w="25400" cap="flat" cmpd="sng">
              <a:solidFill>
                <a:srgbClr val="A8CAC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16"/>
            <p:cNvSpPr txBox="1"/>
            <p:nvPr/>
          </p:nvSpPr>
          <p:spPr>
            <a:xfrm>
              <a:off x="313329" y="3857591"/>
              <a:ext cx="7932841" cy="405921"/>
            </a:xfrm>
            <a:prstGeom prst="rect">
              <a:avLst/>
            </a:prstGeom>
            <a:noFill/>
            <a:ln>
              <a:noFill/>
            </a:ln>
          </p:spPr>
          <p:txBody>
            <a:bodyPr spcFirstLastPara="1" wrap="square" lIns="322200" tIns="30475" rIns="30475" bIns="30475" anchor="ctr" anchorCtr="0">
              <a:noAutofit/>
            </a:bodyPr>
            <a:lstStyle/>
            <a:p>
              <a:pPr marL="0" marR="0" lvl="0" indent="0" algn="l" rtl="0">
                <a:lnSpc>
                  <a:spcPct val="90000"/>
                </a:lnSpc>
                <a:spcBef>
                  <a:spcPts val="0"/>
                </a:spcBef>
                <a:spcAft>
                  <a:spcPts val="0"/>
                </a:spcAft>
                <a:buClr>
                  <a:schemeClr val="lt1"/>
                </a:buClr>
                <a:buSzPts val="1200"/>
                <a:buFont typeface="Arial"/>
                <a:buNone/>
              </a:pPr>
              <a:r>
                <a:rPr lang="en-US" sz="1500" b="0" i="0" u="none" strike="noStrike" cap="none">
                  <a:solidFill>
                    <a:schemeClr val="lt1"/>
                  </a:solidFill>
                  <a:latin typeface="Arial"/>
                  <a:ea typeface="Arial"/>
                  <a:cs typeface="Arial"/>
                  <a:sym typeface="Arial"/>
                </a:rPr>
                <a:t>Contribute to the common purpose of improving the quality and value of clinical care and health care systems</a:t>
              </a:r>
              <a:endParaRPr sz="1500" b="0" i="0" u="none" strike="noStrike" cap="none">
                <a:solidFill>
                  <a:schemeClr val="lt1"/>
                </a:solidFill>
                <a:latin typeface="Arial"/>
                <a:ea typeface="Arial"/>
                <a:cs typeface="Arial"/>
                <a:sym typeface="Arial"/>
              </a:endParaRPr>
            </a:p>
          </p:txBody>
        </p:sp>
        <p:sp>
          <p:nvSpPr>
            <p:cNvPr id="240" name="Google Shape;240;p16"/>
            <p:cNvSpPr/>
            <p:nvPr/>
          </p:nvSpPr>
          <p:spPr>
            <a:xfrm>
              <a:off x="59628" y="3806851"/>
              <a:ext cx="507401" cy="507401"/>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1" name="Google Shape;241;p16"/>
          <p:cNvSpPr/>
          <p:nvPr/>
        </p:nvSpPr>
        <p:spPr>
          <a:xfrm>
            <a:off x="3483950" y="5347900"/>
            <a:ext cx="56601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Johns Hopkins</a:t>
            </a:r>
            <a:r>
              <a:rPr lang="en-US" sz="1200" i="1">
                <a:solidFill>
                  <a:srgbClr val="7F7F7F"/>
                </a:solidFill>
              </a:rPr>
              <a:t> Berman Institute of Bioethics, 2024</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2fffdbba69a_0_0"/>
          <p:cNvSpPr txBox="1">
            <a:spLocks noGrp="1"/>
          </p:cNvSpPr>
          <p:nvPr>
            <p:ph type="title"/>
          </p:nvPr>
        </p:nvSpPr>
        <p:spPr>
          <a:xfrm>
            <a:off x="457200" y="215743"/>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900"/>
              <a:buFont typeface="Arial"/>
              <a:buNone/>
            </a:pPr>
            <a:r>
              <a:rPr lang="en-US" sz="3600" i="0" u="none" strike="noStrike" cap="none">
                <a:latin typeface="Arial"/>
                <a:ea typeface="Arial"/>
                <a:cs typeface="Arial"/>
                <a:sym typeface="Arial"/>
              </a:rPr>
              <a:t>Building Strong Ethical Relationships with Patients</a:t>
            </a:r>
            <a:endParaRPr/>
          </a:p>
        </p:txBody>
      </p:sp>
      <p:sp>
        <p:nvSpPr>
          <p:cNvPr id="248" name="Google Shape;248;g2fffdbba69a_0_0"/>
          <p:cNvSpPr txBox="1"/>
          <p:nvPr/>
        </p:nvSpPr>
        <p:spPr>
          <a:xfrm>
            <a:off x="4572000" y="5313215"/>
            <a:ext cx="44196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PN</a:t>
            </a:r>
            <a:r>
              <a:rPr lang="en-US" sz="1200" i="1">
                <a:solidFill>
                  <a:srgbClr val="7F7F7F"/>
                </a:solidFill>
              </a:rPr>
              <a:t>TC</a:t>
            </a:r>
            <a:r>
              <a:rPr lang="en-US" sz="1200" b="0" i="1" u="none" strike="noStrike" cap="none">
                <a:solidFill>
                  <a:srgbClr val="7F7F7F"/>
                </a:solidFill>
                <a:latin typeface="Arial"/>
                <a:ea typeface="Arial"/>
                <a:cs typeface="Arial"/>
                <a:sym typeface="Arial"/>
              </a:rPr>
              <a:t>, n.d.</a:t>
            </a:r>
            <a:endParaRPr sz="1400" b="0" i="0" u="none" strike="noStrike" cap="none">
              <a:solidFill>
                <a:srgbClr val="000000"/>
              </a:solidFill>
              <a:latin typeface="Arial"/>
              <a:ea typeface="Arial"/>
              <a:cs typeface="Arial"/>
              <a:sym typeface="Arial"/>
            </a:endParaRPr>
          </a:p>
        </p:txBody>
      </p:sp>
      <p:sp>
        <p:nvSpPr>
          <p:cNvPr id="249" name="Google Shape;249;g2fffdbba69a_0_0"/>
          <p:cNvSpPr txBox="1"/>
          <p:nvPr/>
        </p:nvSpPr>
        <p:spPr>
          <a:xfrm>
            <a:off x="457200" y="1434952"/>
            <a:ext cx="7680600" cy="3140100"/>
          </a:xfrm>
          <a:prstGeom prst="rect">
            <a:avLst/>
          </a:prstGeom>
          <a:noFill/>
          <a:ln>
            <a:noFill/>
          </a:ln>
        </p:spPr>
        <p:txBody>
          <a:bodyPr spcFirstLastPara="1" wrap="square" lIns="91425" tIns="91425" rIns="91425" bIns="91425" anchor="t" anchorCtr="0">
            <a:spAutoFit/>
          </a:bodyPr>
          <a:lstStyle/>
          <a:p>
            <a:pPr marL="457200" lvl="0" indent="-431800" algn="l" rtl="0">
              <a:spcBef>
                <a:spcPts val="0"/>
              </a:spcBef>
              <a:spcAft>
                <a:spcPts val="0"/>
              </a:spcAft>
              <a:buClr>
                <a:srgbClr val="3F3F3F"/>
              </a:buClr>
              <a:buSzPts val="3200"/>
              <a:buChar char="●"/>
            </a:pPr>
            <a:r>
              <a:rPr lang="en-US" sz="3200">
                <a:solidFill>
                  <a:srgbClr val="3F3F3F"/>
                </a:solidFill>
              </a:rPr>
              <a:t>Be clear about your role up front</a:t>
            </a:r>
            <a:endParaRPr sz="3200">
              <a:solidFill>
                <a:srgbClr val="3F3F3F"/>
              </a:solidFill>
            </a:endParaRPr>
          </a:p>
          <a:p>
            <a:pPr marL="457200" lvl="0" indent="-431800" algn="l" rtl="0">
              <a:spcBef>
                <a:spcPts val="0"/>
              </a:spcBef>
              <a:spcAft>
                <a:spcPts val="0"/>
              </a:spcAft>
              <a:buClr>
                <a:srgbClr val="3F3F3F"/>
              </a:buClr>
              <a:buSzPts val="3200"/>
              <a:buChar char="●"/>
            </a:pPr>
            <a:r>
              <a:rPr lang="en-US" sz="3200">
                <a:solidFill>
                  <a:srgbClr val="3F3F3F"/>
                </a:solidFill>
              </a:rPr>
              <a:t>Keep patient information private</a:t>
            </a:r>
            <a:endParaRPr sz="3200">
              <a:solidFill>
                <a:srgbClr val="3F3F3F"/>
              </a:solidFill>
            </a:endParaRPr>
          </a:p>
          <a:p>
            <a:pPr marL="457200" lvl="0" indent="-431800" algn="l" rtl="0">
              <a:spcBef>
                <a:spcPts val="0"/>
              </a:spcBef>
              <a:spcAft>
                <a:spcPts val="0"/>
              </a:spcAft>
              <a:buClr>
                <a:srgbClr val="3F3F3F"/>
              </a:buClr>
              <a:buSzPts val="3200"/>
              <a:buChar char="●"/>
            </a:pPr>
            <a:r>
              <a:rPr lang="en-US" sz="3200">
                <a:solidFill>
                  <a:srgbClr val="3F3F3F"/>
                </a:solidFill>
              </a:rPr>
              <a:t>Be patient with patients</a:t>
            </a:r>
            <a:endParaRPr sz="3200">
              <a:solidFill>
                <a:srgbClr val="3F3F3F"/>
              </a:solidFill>
            </a:endParaRPr>
          </a:p>
          <a:p>
            <a:pPr marL="457200" lvl="0" indent="-431800" algn="l" rtl="0">
              <a:spcBef>
                <a:spcPts val="0"/>
              </a:spcBef>
              <a:spcAft>
                <a:spcPts val="0"/>
              </a:spcAft>
              <a:buClr>
                <a:srgbClr val="3F3F3F"/>
              </a:buClr>
              <a:buSzPts val="3200"/>
              <a:buChar char="●"/>
            </a:pPr>
            <a:r>
              <a:rPr lang="en-US" sz="3200">
                <a:solidFill>
                  <a:srgbClr val="3F3F3F"/>
                </a:solidFill>
              </a:rPr>
              <a:t>Listen actively and reflectively </a:t>
            </a:r>
            <a:endParaRPr sz="3200">
              <a:solidFill>
                <a:srgbClr val="3F3F3F"/>
              </a:solidFill>
            </a:endParaRPr>
          </a:p>
          <a:p>
            <a:pPr marL="457200" lvl="0" indent="-431800" algn="l" rtl="0">
              <a:spcBef>
                <a:spcPts val="0"/>
              </a:spcBef>
              <a:spcAft>
                <a:spcPts val="0"/>
              </a:spcAft>
              <a:buClr>
                <a:srgbClr val="3F3F3F"/>
              </a:buClr>
              <a:buSzPts val="3200"/>
              <a:buChar char="●"/>
            </a:pPr>
            <a:r>
              <a:rPr lang="en-US" sz="3200">
                <a:solidFill>
                  <a:srgbClr val="3F3F3F"/>
                </a:solidFill>
              </a:rPr>
              <a:t>Focus on the patient</a:t>
            </a:r>
            <a:endParaRPr sz="3200">
              <a:solidFill>
                <a:srgbClr val="3F3F3F"/>
              </a:solidFill>
            </a:endParaRPr>
          </a:p>
          <a:p>
            <a:pPr marL="457200" lvl="0" indent="-431800" algn="l" rtl="0">
              <a:spcBef>
                <a:spcPts val="0"/>
              </a:spcBef>
              <a:spcAft>
                <a:spcPts val="0"/>
              </a:spcAft>
              <a:buClr>
                <a:srgbClr val="3F3F3F"/>
              </a:buClr>
              <a:buSzPts val="3200"/>
              <a:buChar char="●"/>
            </a:pPr>
            <a:r>
              <a:rPr lang="en-US" sz="3200">
                <a:solidFill>
                  <a:srgbClr val="3F3F3F"/>
                </a:solidFill>
              </a:rPr>
              <a:t>Provide accurate information</a:t>
            </a:r>
            <a:endParaRPr sz="3200">
              <a:solidFill>
                <a:srgbClr val="3F3F3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2fffdbba69a_0_7"/>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r>
              <a:rPr lang="en-US" sz="3600">
                <a:latin typeface="Arial"/>
                <a:ea typeface="Arial"/>
                <a:cs typeface="Arial"/>
                <a:sym typeface="Arial"/>
              </a:rPr>
              <a:t>Understanding Professional Boundaries with </a:t>
            </a:r>
            <a:r>
              <a:rPr lang="en-US" sz="360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Patients</a:t>
            </a:r>
            <a:r>
              <a:rPr lang="en-US" sz="3600">
                <a:latin typeface="Arial"/>
                <a:ea typeface="Arial"/>
                <a:cs typeface="Arial"/>
                <a:sym typeface="Arial"/>
              </a:rPr>
              <a:t> </a:t>
            </a:r>
            <a:endParaRPr/>
          </a:p>
        </p:txBody>
      </p:sp>
      <p:sp>
        <p:nvSpPr>
          <p:cNvPr id="256" name="Google Shape;256;g2fffdbba69a_0_7"/>
          <p:cNvSpPr txBox="1">
            <a:spLocks noGrp="1"/>
          </p:cNvSpPr>
          <p:nvPr>
            <p:ph type="body" idx="1"/>
          </p:nvPr>
        </p:nvSpPr>
        <p:spPr>
          <a:xfrm>
            <a:off x="304800" y="1600201"/>
            <a:ext cx="8382000" cy="3810000"/>
          </a:xfrm>
          <a:prstGeom prst="rect">
            <a:avLst/>
          </a:prstGeom>
          <a:noFill/>
          <a:ln>
            <a:noFill/>
          </a:ln>
        </p:spPr>
        <p:txBody>
          <a:bodyPr spcFirstLastPara="1" wrap="square" lIns="91425" tIns="45700" rIns="91425" bIns="45700" anchor="t" anchorCtr="0">
            <a:normAutofit/>
          </a:bodyPr>
          <a:lstStyle/>
          <a:p>
            <a:pPr marL="203200" marR="0" lvl="0" indent="0" algn="l" rtl="0">
              <a:lnSpc>
                <a:spcPct val="90000"/>
              </a:lnSpc>
              <a:spcBef>
                <a:spcPts val="0"/>
              </a:spcBef>
              <a:spcAft>
                <a:spcPts val="0"/>
              </a:spcAft>
              <a:buClr>
                <a:srgbClr val="3F3F3F"/>
              </a:buClr>
              <a:buSzPts val="2800"/>
              <a:buFont typeface="Arial"/>
              <a:buNone/>
            </a:pPr>
            <a:r>
              <a:rPr lang="en-US" sz="2600" i="0" u="none" strike="noStrike">
                <a:latin typeface="Arial"/>
                <a:ea typeface="Arial"/>
                <a:cs typeface="Arial"/>
                <a:sym typeface="Arial"/>
              </a:rPr>
              <a:t>Boundaries distinguish a professional relationship from a social/personal relationship</a:t>
            </a:r>
            <a:endParaRPr sz="3000"/>
          </a:p>
          <a:p>
            <a:pPr marL="203200" marR="0" lvl="0" indent="0" algn="l" rtl="0">
              <a:lnSpc>
                <a:spcPct val="90000"/>
              </a:lnSpc>
              <a:spcBef>
                <a:spcPts val="1200"/>
              </a:spcBef>
              <a:spcAft>
                <a:spcPts val="0"/>
              </a:spcAft>
              <a:buClr>
                <a:srgbClr val="3F3F3F"/>
              </a:buClr>
              <a:buSzPts val="2800"/>
              <a:buFont typeface="Arial"/>
              <a:buNone/>
            </a:pPr>
            <a:r>
              <a:rPr lang="en-US" sz="2600" i="0" u="none" strike="noStrike">
                <a:latin typeface="Arial"/>
                <a:ea typeface="Arial"/>
                <a:cs typeface="Arial"/>
                <a:sym typeface="Arial"/>
              </a:rPr>
              <a:t>Establishin</a:t>
            </a:r>
            <a:r>
              <a:rPr lang="en-US" sz="2600">
                <a:latin typeface="Arial"/>
                <a:ea typeface="Arial"/>
                <a:cs typeface="Arial"/>
                <a:sym typeface="Arial"/>
              </a:rPr>
              <a:t>g </a:t>
            </a:r>
            <a:r>
              <a:rPr lang="en-US" sz="2600" i="0" u="none" strike="noStrike">
                <a:latin typeface="Arial"/>
                <a:ea typeface="Arial"/>
                <a:cs typeface="Arial"/>
                <a:sym typeface="Arial"/>
              </a:rPr>
              <a:t>clear limitations helps to: </a:t>
            </a:r>
            <a:endParaRPr sz="2600"/>
          </a:p>
          <a:p>
            <a:pPr marL="660400" lvl="0" indent="-444500" algn="l" rtl="0">
              <a:lnSpc>
                <a:spcPct val="90000"/>
              </a:lnSpc>
              <a:spcBef>
                <a:spcPts val="1200"/>
              </a:spcBef>
              <a:spcAft>
                <a:spcPts val="0"/>
              </a:spcAft>
              <a:buClr>
                <a:srgbClr val="3F3F3F"/>
              </a:buClr>
              <a:buSzPts val="2600"/>
              <a:buFont typeface="Arial"/>
              <a:buChar char="•"/>
            </a:pPr>
            <a:r>
              <a:rPr lang="en-US" sz="2600" i="0" u="none" strike="noStrike">
                <a:latin typeface="Arial"/>
                <a:ea typeface="Arial"/>
                <a:cs typeface="Arial"/>
                <a:sym typeface="Arial"/>
              </a:rPr>
              <a:t>Maintain focus on your goals &amp; your patient’s goals for your relationship</a:t>
            </a:r>
            <a:endParaRPr sz="3000"/>
          </a:p>
          <a:p>
            <a:pPr marL="660400" lvl="0" indent="-444500" algn="l" rtl="0">
              <a:lnSpc>
                <a:spcPct val="90000"/>
              </a:lnSpc>
              <a:spcBef>
                <a:spcPts val="1200"/>
              </a:spcBef>
              <a:spcAft>
                <a:spcPts val="0"/>
              </a:spcAft>
              <a:buClr>
                <a:srgbClr val="3F3F3F"/>
              </a:buClr>
              <a:buSzPts val="2600"/>
              <a:buFont typeface="Arial"/>
              <a:buChar char="•"/>
            </a:pPr>
            <a:r>
              <a:rPr lang="en-US" sz="2600" i="0" u="none" strike="noStrike">
                <a:latin typeface="Arial"/>
                <a:ea typeface="Arial"/>
                <a:cs typeface="Arial"/>
                <a:sym typeface="Arial"/>
              </a:rPr>
              <a:t>Ensure confidentiality</a:t>
            </a:r>
            <a:endParaRPr sz="3000"/>
          </a:p>
          <a:p>
            <a:pPr marL="660400" lvl="0" indent="-444500" algn="l" rtl="0">
              <a:lnSpc>
                <a:spcPct val="90000"/>
              </a:lnSpc>
              <a:spcBef>
                <a:spcPts val="1200"/>
              </a:spcBef>
              <a:spcAft>
                <a:spcPts val="0"/>
              </a:spcAft>
              <a:buClr>
                <a:srgbClr val="3F3F3F"/>
              </a:buClr>
              <a:buSzPts val="2600"/>
              <a:buFont typeface="Arial"/>
              <a:buChar char="•"/>
            </a:pPr>
            <a:r>
              <a:rPr lang="en-US" sz="2600" i="0" u="none" strike="noStrike">
                <a:latin typeface="Arial"/>
                <a:ea typeface="Arial"/>
                <a:cs typeface="Arial"/>
                <a:sym typeface="Arial"/>
              </a:rPr>
              <a:t>Prevent inappropriate or dual relationships</a:t>
            </a:r>
            <a:endParaRPr sz="3000"/>
          </a:p>
        </p:txBody>
      </p:sp>
      <p:sp>
        <p:nvSpPr>
          <p:cNvPr id="257" name="Google Shape;257;g2fffdbba69a_0_7"/>
          <p:cNvSpPr txBox="1"/>
          <p:nvPr/>
        </p:nvSpPr>
        <p:spPr>
          <a:xfrm>
            <a:off x="4898096" y="5225275"/>
            <a:ext cx="42459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Birkenmaier </a:t>
            </a:r>
            <a:r>
              <a:rPr lang="en-US" sz="1200" i="1">
                <a:solidFill>
                  <a:srgbClr val="7F7F7F"/>
                </a:solidFill>
              </a:rPr>
              <a:t>&amp; Berg-Weger, 2018</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2fffdbba69a_0_15"/>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Video</a:t>
            </a:r>
            <a:endParaRPr/>
          </a:p>
        </p:txBody>
      </p:sp>
      <p:pic>
        <p:nvPicPr>
          <p:cNvPr id="264" name="Google Shape;264;g2fffdbba69a_0_15"/>
          <p:cNvPicPr preferRelativeResize="0">
            <a:picLocks noGrp="1"/>
          </p:cNvPicPr>
          <p:nvPr>
            <p:ph type="body" idx="1"/>
          </p:nvPr>
        </p:nvPicPr>
        <p:blipFill rotWithShape="1">
          <a:blip r:embed="rId3">
            <a:alphaModFix/>
          </a:blip>
          <a:srcRect/>
          <a:stretch/>
        </p:blipFill>
        <p:spPr>
          <a:xfrm>
            <a:off x="1609725" y="1447800"/>
            <a:ext cx="5924700" cy="3199800"/>
          </a:xfrm>
          <a:prstGeom prst="rect">
            <a:avLst/>
          </a:prstGeom>
          <a:noFill/>
          <a:ln>
            <a:noFill/>
          </a:ln>
        </p:spPr>
      </p:pic>
      <p:sp>
        <p:nvSpPr>
          <p:cNvPr id="265" name="Google Shape;265;g2fffdbba69a_0_15"/>
          <p:cNvSpPr txBox="1"/>
          <p:nvPr/>
        </p:nvSpPr>
        <p:spPr>
          <a:xfrm>
            <a:off x="3009900" y="5040868"/>
            <a:ext cx="31242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Click </a:t>
            </a:r>
            <a:r>
              <a:rPr lang="en-US" sz="180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here</a:t>
            </a:r>
            <a:r>
              <a:rPr lang="en-US" sz="1800" b="0" i="0" u="none" strike="noStrike" cap="none">
                <a:solidFill>
                  <a:schemeClr val="dk1"/>
                </a:solidFill>
                <a:latin typeface="Arial"/>
                <a:ea typeface="Arial"/>
                <a:cs typeface="Arial"/>
                <a:sym typeface="Arial"/>
              </a:rPr>
              <a:t> to watch the video</a:t>
            </a:r>
            <a:endParaRPr sz="1400" b="0" i="0" u="none" strike="noStrike" cap="none">
              <a:solidFill>
                <a:srgbClr val="000000"/>
              </a:solidFill>
              <a:latin typeface="Arial"/>
              <a:ea typeface="Arial"/>
              <a:cs typeface="Arial"/>
              <a:sym typeface="Arial"/>
            </a:endParaRPr>
          </a:p>
        </p:txBody>
      </p:sp>
      <p:sp>
        <p:nvSpPr>
          <p:cNvPr id="266" name="Google Shape;266;g2fffdbba69a_0_15"/>
          <p:cNvSpPr txBox="1"/>
          <p:nvPr/>
        </p:nvSpPr>
        <p:spPr>
          <a:xfrm>
            <a:off x="4724400" y="5322500"/>
            <a:ext cx="44196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a:t>
            </a:r>
            <a:r>
              <a:rPr lang="en-US" sz="1200" i="1">
                <a:solidFill>
                  <a:srgbClr val="7F7F7F"/>
                </a:solidFill>
              </a:rPr>
              <a:t> GW Cancer Center, 2021</a:t>
            </a:r>
            <a:endParaRPr sz="1200" b="0" i="1" u="none" strike="noStrike" cap="none">
              <a:solidFill>
                <a:srgbClr val="7F7F7F"/>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2"/>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900"/>
              <a:buFont typeface="Arial"/>
              <a:buNone/>
            </a:pPr>
            <a:r>
              <a:rPr lang="en-US" sz="3600" i="0" u="none" strike="noStrike" cap="none">
                <a:latin typeface="Arial"/>
                <a:ea typeface="Arial"/>
                <a:cs typeface="Arial"/>
                <a:sym typeface="Arial"/>
              </a:rPr>
              <a:t>Acknowledgments</a:t>
            </a:r>
            <a:endParaRPr/>
          </a:p>
        </p:txBody>
      </p:sp>
      <p:sp>
        <p:nvSpPr>
          <p:cNvPr id="50" name="Google Shape;50;p2"/>
          <p:cNvSpPr txBox="1">
            <a:spLocks noGrp="1"/>
          </p:cNvSpPr>
          <p:nvPr>
            <p:ph type="body" idx="1"/>
          </p:nvPr>
        </p:nvSpPr>
        <p:spPr>
          <a:xfrm>
            <a:off x="457200" y="1371600"/>
            <a:ext cx="8229600" cy="3915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3F3F3F"/>
              </a:buClr>
              <a:buSzPts val="3200"/>
              <a:buFont typeface="Arial"/>
              <a:buNone/>
            </a:pPr>
            <a:r>
              <a:rPr lang="en-US" sz="1800">
                <a:solidFill>
                  <a:schemeClr val="dk1"/>
                </a:solidFill>
              </a:rPr>
              <a:t>This work was supported by Cooperative Agreement </a:t>
            </a:r>
            <a:r>
              <a:rPr lang="en-US" sz="1800">
                <a:solidFill>
                  <a:schemeClr val="dk1"/>
                </a:solidFill>
                <a:highlight>
                  <a:schemeClr val="lt1"/>
                </a:highlight>
              </a:rPr>
              <a:t>#NU58DP007539-01</a:t>
            </a:r>
            <a:r>
              <a:rPr lang="en-US" sz="1800">
                <a:solidFill>
                  <a:schemeClr val="dk1"/>
                </a:solidFill>
              </a:rPr>
              <a:t> from the Centers for Disease Control and Prevention. Its contents are solely the responsibility of the authors and do not necessarily represent the official views of the Centers for Disease Control and Prevention.</a:t>
            </a:r>
            <a:endParaRPr sz="1800">
              <a:solidFill>
                <a:schemeClr val="dk1"/>
              </a:solidFill>
            </a:endParaRPr>
          </a:p>
          <a:p>
            <a:pPr marL="203200" lvl="0" indent="0" algn="l" rtl="0">
              <a:lnSpc>
                <a:spcPct val="100000"/>
              </a:lnSpc>
              <a:spcBef>
                <a:spcPts val="180"/>
              </a:spcBef>
              <a:spcAft>
                <a:spcPts val="0"/>
              </a:spcAft>
              <a:buClr>
                <a:srgbClr val="3F3F3F"/>
              </a:buClr>
              <a:buSzPts val="900"/>
              <a:buFont typeface="Arial"/>
              <a:buNone/>
            </a:pPr>
            <a:endParaRPr sz="1800">
              <a:solidFill>
                <a:schemeClr val="dk1"/>
              </a:solidFill>
            </a:endParaRPr>
          </a:p>
          <a:p>
            <a:pPr marL="0" lvl="0" indent="0" algn="l" rtl="0">
              <a:lnSpc>
                <a:spcPct val="100000"/>
              </a:lnSpc>
              <a:spcBef>
                <a:spcPts val="360"/>
              </a:spcBef>
              <a:spcAft>
                <a:spcPts val="0"/>
              </a:spcAft>
              <a:buClr>
                <a:srgbClr val="3F3F3F"/>
              </a:buClr>
              <a:buSzPts val="1800"/>
              <a:buFont typeface="Arial"/>
              <a:buNone/>
            </a:pPr>
            <a:r>
              <a:rPr lang="en-US" sz="1800">
                <a:solidFill>
                  <a:schemeClr val="dk1"/>
                </a:solidFill>
              </a:rPr>
              <a:t>Portions of this lesson have been adapted with permission from:</a:t>
            </a:r>
            <a:endParaRPr sz="1800">
              <a:solidFill>
                <a:schemeClr val="dk1"/>
              </a:solidFill>
            </a:endParaRPr>
          </a:p>
          <a:p>
            <a:pPr marL="488950" lvl="0" indent="-298450" algn="l" rtl="0">
              <a:lnSpc>
                <a:spcPct val="100000"/>
              </a:lnSpc>
              <a:spcBef>
                <a:spcPts val="320"/>
              </a:spcBef>
              <a:spcAft>
                <a:spcPts val="0"/>
              </a:spcAft>
              <a:buClr>
                <a:schemeClr val="dk1"/>
              </a:buClr>
              <a:buSzPts val="1800"/>
              <a:buChar char="•"/>
            </a:pPr>
            <a:r>
              <a:rPr lang="en-US" sz="1800">
                <a:solidFill>
                  <a:schemeClr val="dk1"/>
                </a:solidFill>
              </a:rPr>
              <a:t>The Patient Navigator Training Collaborative of the Colorado School of Public Health</a:t>
            </a:r>
            <a:endParaRPr sz="1800">
              <a:solidFill>
                <a:schemeClr val="dk1"/>
              </a:solidFill>
            </a:endParaRPr>
          </a:p>
          <a:p>
            <a:pPr marL="0" lvl="0" indent="0" algn="l" rtl="0">
              <a:lnSpc>
                <a:spcPct val="100000"/>
              </a:lnSpc>
              <a:spcBef>
                <a:spcPts val="360"/>
              </a:spcBef>
              <a:spcAft>
                <a:spcPts val="0"/>
              </a:spcAft>
              <a:buClr>
                <a:srgbClr val="3F3F3F"/>
              </a:buClr>
              <a:buSzPts val="1800"/>
              <a:buFont typeface="Arial"/>
              <a:buNone/>
            </a:pPr>
            <a:r>
              <a:rPr lang="en-US" sz="1800">
                <a:solidFill>
                  <a:schemeClr val="dk1"/>
                </a:solidFill>
              </a:rPr>
              <a:t>We would like to thank: </a:t>
            </a:r>
            <a:endParaRPr sz="1800">
              <a:solidFill>
                <a:schemeClr val="dk1"/>
              </a:solidFill>
            </a:endParaRPr>
          </a:p>
          <a:p>
            <a:pPr marL="488950" lvl="0" indent="-298450" algn="l" rtl="0">
              <a:lnSpc>
                <a:spcPct val="100000"/>
              </a:lnSpc>
              <a:spcBef>
                <a:spcPts val="320"/>
              </a:spcBef>
              <a:spcAft>
                <a:spcPts val="0"/>
              </a:spcAft>
              <a:buClr>
                <a:schemeClr val="dk1"/>
              </a:buClr>
              <a:buSzPts val="1800"/>
              <a:buChar char="•"/>
            </a:pPr>
            <a:r>
              <a:rPr lang="en-US" sz="1800">
                <a:solidFill>
                  <a:schemeClr val="dk1"/>
                </a:solidFill>
              </a:rPr>
              <a:t>The GW Clinical Learning and Simulation Skills (CLASS) Center for providing space to film video simulations for this lesson</a:t>
            </a:r>
            <a:endParaRPr sz="1800">
              <a:solidFill>
                <a:schemeClr val="dk1"/>
              </a:solidFill>
            </a:endParaRPr>
          </a:p>
          <a:p>
            <a:pPr marL="488950" lvl="0" indent="-298450" algn="l" rtl="0">
              <a:lnSpc>
                <a:spcPct val="100000"/>
              </a:lnSpc>
              <a:spcBef>
                <a:spcPts val="320"/>
              </a:spcBef>
              <a:spcAft>
                <a:spcPts val="0"/>
              </a:spcAft>
              <a:buClr>
                <a:schemeClr val="dk1"/>
              </a:buClr>
              <a:buSzPts val="1800"/>
              <a:buChar char="•"/>
            </a:pPr>
            <a:r>
              <a:rPr lang="en-US" sz="1800">
                <a:solidFill>
                  <a:schemeClr val="dk1"/>
                </a:solidFill>
              </a:rPr>
              <a:t>Patient navigator actors in the simulation video: Thelma D. Jones</a:t>
            </a:r>
            <a:endParaRPr sz="1800">
              <a:solidFill>
                <a:schemeClr val="dk1"/>
              </a:solidFill>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2fffdbba69a_0_22"/>
          <p:cNvSpPr/>
          <p:nvPr/>
        </p:nvSpPr>
        <p:spPr>
          <a:xfrm>
            <a:off x="571500" y="2675966"/>
            <a:ext cx="8001000" cy="2743200"/>
          </a:xfrm>
          <a:prstGeom prst="rect">
            <a:avLst/>
          </a:prstGeom>
          <a:solidFill>
            <a:schemeClr val="accent1"/>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3" name="Google Shape;273;g2fffdbba69a_0_22"/>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r>
              <a:rPr lang="en-US" sz="3600">
                <a:latin typeface="Arial"/>
                <a:ea typeface="Arial"/>
                <a:cs typeface="Arial"/>
                <a:sym typeface="Arial"/>
              </a:rPr>
              <a:t>Understanding </a:t>
            </a:r>
            <a:r>
              <a:rPr lang="en-US" sz="3600" i="0" u="none" strike="noStrike">
                <a:latin typeface="Arial"/>
                <a:ea typeface="Arial"/>
                <a:cs typeface="Arial"/>
                <a:sym typeface="Arial"/>
              </a:rPr>
              <a:t>Professional Boundaries with Patients</a:t>
            </a:r>
            <a:endParaRPr sz="3600" i="0" u="none" strike="noStrike">
              <a:latin typeface="Arial"/>
              <a:ea typeface="Arial"/>
              <a:cs typeface="Arial"/>
              <a:sym typeface="Arial"/>
            </a:endParaRPr>
          </a:p>
        </p:txBody>
      </p:sp>
      <p:sp>
        <p:nvSpPr>
          <p:cNvPr id="274" name="Google Shape;274;g2fffdbba69a_0_22"/>
          <p:cNvSpPr txBox="1">
            <a:spLocks noGrp="1"/>
          </p:cNvSpPr>
          <p:nvPr>
            <p:ph type="body" idx="1"/>
          </p:nvPr>
        </p:nvSpPr>
        <p:spPr>
          <a:xfrm>
            <a:off x="457200" y="1524000"/>
            <a:ext cx="8229600" cy="3810000"/>
          </a:xfrm>
          <a:prstGeom prst="rect">
            <a:avLst/>
          </a:prstGeom>
          <a:noFill/>
          <a:ln>
            <a:noFill/>
          </a:ln>
        </p:spPr>
        <p:txBody>
          <a:bodyPr spcFirstLastPara="1" wrap="square" lIns="91425" tIns="45700" rIns="91425" bIns="45700" anchor="t" anchorCtr="0">
            <a:normAutofit/>
          </a:bodyPr>
          <a:lstStyle/>
          <a:p>
            <a:pPr marL="203200" lvl="0" indent="0" algn="l" rtl="0">
              <a:lnSpc>
                <a:spcPct val="100000"/>
              </a:lnSpc>
              <a:spcBef>
                <a:spcPts val="0"/>
              </a:spcBef>
              <a:spcAft>
                <a:spcPts val="0"/>
              </a:spcAft>
              <a:buClr>
                <a:srgbClr val="3F3F3F"/>
              </a:buClr>
              <a:buSzPts val="3600"/>
              <a:buFont typeface="Arial"/>
              <a:buNone/>
            </a:pPr>
            <a:r>
              <a:rPr lang="en-US">
                <a:latin typeface="Arial"/>
                <a:ea typeface="Arial"/>
                <a:cs typeface="Arial"/>
                <a:sym typeface="Arial"/>
              </a:rPr>
              <a:t>Actions outside professional boundaries:</a:t>
            </a:r>
            <a:r>
              <a:rPr lang="en-US" i="0" u="none" strike="noStrike">
                <a:latin typeface="Arial"/>
                <a:ea typeface="Arial"/>
                <a:cs typeface="Arial"/>
                <a:sym typeface="Arial"/>
              </a:rPr>
              <a:t> </a:t>
            </a:r>
            <a:endParaRPr i="0" u="none" strike="noStrike">
              <a:latin typeface="Arial"/>
              <a:ea typeface="Arial"/>
              <a:cs typeface="Arial"/>
              <a:sym typeface="Arial"/>
            </a:endParaRPr>
          </a:p>
          <a:p>
            <a:pPr marL="203200" lvl="0" indent="0" algn="l" rtl="0">
              <a:lnSpc>
                <a:spcPct val="100000"/>
              </a:lnSpc>
              <a:spcBef>
                <a:spcPts val="0"/>
              </a:spcBef>
              <a:spcAft>
                <a:spcPts val="0"/>
              </a:spcAft>
              <a:buClr>
                <a:srgbClr val="3F3F3F"/>
              </a:buClr>
              <a:buSzPts val="3600"/>
              <a:buFont typeface="Arial"/>
              <a:buNone/>
            </a:pPr>
            <a:endParaRPr sz="2800"/>
          </a:p>
          <a:p>
            <a:pPr marL="203200" lvl="0" indent="0" algn="l" rtl="0">
              <a:lnSpc>
                <a:spcPct val="100000"/>
              </a:lnSpc>
              <a:spcBef>
                <a:spcPts val="0"/>
              </a:spcBef>
              <a:spcAft>
                <a:spcPts val="0"/>
              </a:spcAft>
              <a:buClr>
                <a:srgbClr val="3F3F3F"/>
              </a:buClr>
              <a:buSzPts val="3600"/>
              <a:buFont typeface="Arial"/>
              <a:buNone/>
            </a:pPr>
            <a:endParaRPr sz="2800"/>
          </a:p>
          <a:p>
            <a:pPr marL="774700" lvl="0" indent="-520700" algn="l" rtl="0">
              <a:lnSpc>
                <a:spcPct val="100000"/>
              </a:lnSpc>
              <a:spcBef>
                <a:spcPts val="1200"/>
              </a:spcBef>
              <a:spcAft>
                <a:spcPts val="0"/>
              </a:spcAft>
              <a:buClr>
                <a:srgbClr val="3F3F3F"/>
              </a:buClr>
              <a:buSzPts val="2800"/>
              <a:buFont typeface="Arial"/>
              <a:buChar char="•"/>
            </a:pPr>
            <a:r>
              <a:rPr lang="en-US" sz="2800" i="0" u="none" strike="noStrike">
                <a:latin typeface="Arial"/>
                <a:ea typeface="Arial"/>
                <a:cs typeface="Arial"/>
                <a:sym typeface="Arial"/>
              </a:rPr>
              <a:t>Giving patients your personal cell phone number</a:t>
            </a:r>
            <a:endParaRPr sz="2800"/>
          </a:p>
          <a:p>
            <a:pPr marL="374650" lvl="0" indent="-107950" algn="l" rtl="0">
              <a:lnSpc>
                <a:spcPct val="100000"/>
              </a:lnSpc>
              <a:spcBef>
                <a:spcPts val="1200"/>
              </a:spcBef>
              <a:spcAft>
                <a:spcPts val="0"/>
              </a:spcAft>
              <a:buClr>
                <a:srgbClr val="3F3F3F"/>
              </a:buClr>
              <a:buSzPts val="1000"/>
              <a:buFont typeface="Arial"/>
              <a:buNone/>
            </a:pPr>
            <a:endParaRPr sz="2800" i="0" u="none" strike="noStrike">
              <a:latin typeface="Arial"/>
              <a:ea typeface="Arial"/>
              <a:cs typeface="Arial"/>
              <a:sym typeface="Arial"/>
            </a:endParaRPr>
          </a:p>
          <a:p>
            <a:pPr marL="774700" lvl="0" indent="-520700" algn="l" rtl="0">
              <a:lnSpc>
                <a:spcPct val="100000"/>
              </a:lnSpc>
              <a:spcBef>
                <a:spcPts val="1200"/>
              </a:spcBef>
              <a:spcAft>
                <a:spcPts val="0"/>
              </a:spcAft>
              <a:buClr>
                <a:srgbClr val="3F3F3F"/>
              </a:buClr>
              <a:buSzPts val="2800"/>
              <a:buFont typeface="Arial"/>
              <a:buChar char="•"/>
            </a:pPr>
            <a:r>
              <a:rPr lang="en-US" sz="2800">
                <a:latin typeface="Arial"/>
                <a:ea typeface="Arial"/>
                <a:cs typeface="Arial"/>
                <a:sym typeface="Arial"/>
              </a:rPr>
              <a:t>Trying to be the patient’s friend</a:t>
            </a:r>
            <a:endParaRPr sz="2800" i="0" u="none" strike="noStrike">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2fffdbba69a_0_29"/>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Video</a:t>
            </a:r>
            <a:endParaRPr/>
          </a:p>
        </p:txBody>
      </p:sp>
      <p:pic>
        <p:nvPicPr>
          <p:cNvPr id="281" name="Google Shape;281;g2fffdbba69a_0_29"/>
          <p:cNvPicPr preferRelativeResize="0">
            <a:picLocks noGrp="1"/>
          </p:cNvPicPr>
          <p:nvPr>
            <p:ph type="body" idx="1"/>
          </p:nvPr>
        </p:nvPicPr>
        <p:blipFill rotWithShape="1">
          <a:blip r:embed="rId3">
            <a:alphaModFix/>
          </a:blip>
          <a:srcRect/>
          <a:stretch/>
        </p:blipFill>
        <p:spPr>
          <a:xfrm>
            <a:off x="1562100" y="1447800"/>
            <a:ext cx="6019800" cy="3199800"/>
          </a:xfrm>
          <a:prstGeom prst="rect">
            <a:avLst/>
          </a:prstGeom>
          <a:noFill/>
          <a:ln>
            <a:noFill/>
          </a:ln>
        </p:spPr>
      </p:pic>
      <p:sp>
        <p:nvSpPr>
          <p:cNvPr id="282" name="Google Shape;282;g2fffdbba69a_0_29"/>
          <p:cNvSpPr txBox="1"/>
          <p:nvPr/>
        </p:nvSpPr>
        <p:spPr>
          <a:xfrm>
            <a:off x="2971800" y="5036203"/>
            <a:ext cx="3200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Click </a:t>
            </a:r>
            <a:r>
              <a:rPr lang="en-US" sz="180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here</a:t>
            </a:r>
            <a:r>
              <a:rPr lang="en-US" sz="1800" b="0" i="0" u="none" strike="noStrike" cap="none">
                <a:solidFill>
                  <a:schemeClr val="dk1"/>
                </a:solidFill>
                <a:latin typeface="Arial"/>
                <a:ea typeface="Arial"/>
                <a:cs typeface="Arial"/>
                <a:sym typeface="Arial"/>
              </a:rPr>
              <a:t> to watch the video</a:t>
            </a:r>
            <a:endParaRPr sz="1400" b="0" i="0" u="none" strike="noStrike" cap="none">
              <a:solidFill>
                <a:srgbClr val="000000"/>
              </a:solidFill>
              <a:latin typeface="Arial"/>
              <a:ea typeface="Arial"/>
              <a:cs typeface="Arial"/>
              <a:sym typeface="Arial"/>
            </a:endParaRPr>
          </a:p>
        </p:txBody>
      </p:sp>
      <p:sp>
        <p:nvSpPr>
          <p:cNvPr id="283" name="Google Shape;283;g2fffdbba69a_0_29"/>
          <p:cNvSpPr txBox="1"/>
          <p:nvPr/>
        </p:nvSpPr>
        <p:spPr>
          <a:xfrm>
            <a:off x="4724400" y="5322500"/>
            <a:ext cx="44196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a:t>
            </a:r>
            <a:r>
              <a:rPr lang="en-US" sz="1200" i="1">
                <a:solidFill>
                  <a:srgbClr val="7F7F7F"/>
                </a:solidFill>
              </a:rPr>
              <a:t> GW Cancer Center, 2021</a:t>
            </a:r>
            <a:endParaRPr sz="1200" b="0" i="1" u="none" strike="noStrike" cap="none">
              <a:solidFill>
                <a:srgbClr val="7F7F7F"/>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2fffdbba69a_0_36"/>
          <p:cNvSpPr/>
          <p:nvPr/>
        </p:nvSpPr>
        <p:spPr>
          <a:xfrm>
            <a:off x="400050" y="1996280"/>
            <a:ext cx="8267700" cy="3414000"/>
          </a:xfrm>
          <a:prstGeom prst="rect">
            <a:avLst/>
          </a:prstGeom>
          <a:solidFill>
            <a:schemeClr val="accent1"/>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0" name="Google Shape;290;g2fffdbba69a_0_36"/>
          <p:cNvSpPr txBox="1">
            <a:spLocks noGrp="1"/>
          </p:cNvSpPr>
          <p:nvPr>
            <p:ph type="title"/>
          </p:nvPr>
        </p:nvSpPr>
        <p:spPr>
          <a:xfrm>
            <a:off x="419100" y="152400"/>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r>
              <a:rPr lang="en-US" sz="3600" i="0" u="none" strike="noStrike">
                <a:latin typeface="Arial"/>
                <a:ea typeface="Arial"/>
                <a:cs typeface="Arial"/>
                <a:sym typeface="Arial"/>
              </a:rPr>
              <a:t>Understanding Professional Boundaries with Patients </a:t>
            </a:r>
            <a:endParaRPr/>
          </a:p>
        </p:txBody>
      </p:sp>
      <p:sp>
        <p:nvSpPr>
          <p:cNvPr id="291" name="Google Shape;291;g2fffdbba69a_0_36"/>
          <p:cNvSpPr txBox="1">
            <a:spLocks noGrp="1"/>
          </p:cNvSpPr>
          <p:nvPr>
            <p:ph type="body" idx="1"/>
          </p:nvPr>
        </p:nvSpPr>
        <p:spPr>
          <a:xfrm>
            <a:off x="228600" y="1295399"/>
            <a:ext cx="8267700" cy="4526100"/>
          </a:xfrm>
          <a:prstGeom prst="rect">
            <a:avLst/>
          </a:prstGeom>
          <a:noFill/>
          <a:ln>
            <a:noFill/>
          </a:ln>
        </p:spPr>
        <p:txBody>
          <a:bodyPr spcFirstLastPara="1" wrap="square" lIns="91425" tIns="45700" rIns="91425" bIns="45700" anchor="t" anchorCtr="0">
            <a:normAutofit/>
          </a:bodyPr>
          <a:lstStyle/>
          <a:p>
            <a:pPr marL="203200" lvl="0" indent="0" algn="l" rtl="0">
              <a:lnSpc>
                <a:spcPct val="100000"/>
              </a:lnSpc>
              <a:spcBef>
                <a:spcPts val="0"/>
              </a:spcBef>
              <a:spcAft>
                <a:spcPts val="0"/>
              </a:spcAft>
              <a:buClr>
                <a:srgbClr val="3F3F3F"/>
              </a:buClr>
              <a:buSzPts val="3600"/>
              <a:buFont typeface="Arial"/>
              <a:buNone/>
            </a:pPr>
            <a:r>
              <a:rPr lang="en-US" sz="3600" i="0" u="none" strike="noStrike">
                <a:latin typeface="Arial"/>
                <a:ea typeface="Arial"/>
                <a:cs typeface="Arial"/>
                <a:sym typeface="Arial"/>
              </a:rPr>
              <a:t>Strategies: </a:t>
            </a:r>
            <a:endParaRPr sz="3600">
              <a:latin typeface="Arial"/>
              <a:ea typeface="Arial"/>
              <a:cs typeface="Arial"/>
              <a:sym typeface="Arial"/>
            </a:endParaRPr>
          </a:p>
          <a:p>
            <a:pPr marL="774700" lvl="0" indent="-571500" algn="l" rtl="0">
              <a:lnSpc>
                <a:spcPct val="100000"/>
              </a:lnSpc>
              <a:spcBef>
                <a:spcPts val="1200"/>
              </a:spcBef>
              <a:spcAft>
                <a:spcPts val="0"/>
              </a:spcAft>
              <a:buClr>
                <a:srgbClr val="3F3F3F"/>
              </a:buClr>
              <a:buSzPts val="3600"/>
              <a:buFont typeface="Arial"/>
              <a:buChar char="•"/>
            </a:pPr>
            <a:r>
              <a:rPr lang="en-US" sz="3600" i="0" u="none" strike="noStrike">
                <a:latin typeface="Arial"/>
                <a:ea typeface="Arial"/>
                <a:cs typeface="Arial"/>
                <a:sym typeface="Arial"/>
              </a:rPr>
              <a:t>Use a strengths-based approach</a:t>
            </a:r>
            <a:endParaRPr/>
          </a:p>
          <a:p>
            <a:pPr marL="374650" lvl="0" indent="-107950" algn="l" rtl="0">
              <a:lnSpc>
                <a:spcPct val="100000"/>
              </a:lnSpc>
              <a:spcBef>
                <a:spcPts val="1200"/>
              </a:spcBef>
              <a:spcAft>
                <a:spcPts val="0"/>
              </a:spcAft>
              <a:buClr>
                <a:srgbClr val="3F3F3F"/>
              </a:buClr>
              <a:buSzPts val="1000"/>
              <a:buFont typeface="Arial"/>
              <a:buNone/>
            </a:pPr>
            <a:endParaRPr sz="1000" i="0" u="none" strike="noStrike">
              <a:latin typeface="Arial"/>
              <a:ea typeface="Arial"/>
              <a:cs typeface="Arial"/>
              <a:sym typeface="Arial"/>
            </a:endParaRPr>
          </a:p>
          <a:p>
            <a:pPr marL="774700" lvl="0" indent="-571500" algn="l" rtl="0">
              <a:lnSpc>
                <a:spcPct val="100000"/>
              </a:lnSpc>
              <a:spcBef>
                <a:spcPts val="1200"/>
              </a:spcBef>
              <a:spcAft>
                <a:spcPts val="0"/>
              </a:spcAft>
              <a:buClr>
                <a:srgbClr val="3F3F3F"/>
              </a:buClr>
              <a:buSzPts val="3600"/>
              <a:buFont typeface="Arial"/>
              <a:buChar char="•"/>
            </a:pPr>
            <a:r>
              <a:rPr lang="en-US" sz="3600">
                <a:latin typeface="Arial"/>
                <a:ea typeface="Arial"/>
                <a:cs typeface="Arial"/>
                <a:sym typeface="Arial"/>
              </a:rPr>
              <a:t>Refer to another professional</a:t>
            </a:r>
            <a:endParaRPr/>
          </a:p>
          <a:p>
            <a:pPr marL="374650" lvl="0" indent="-107950" algn="l" rtl="0">
              <a:lnSpc>
                <a:spcPct val="100000"/>
              </a:lnSpc>
              <a:spcBef>
                <a:spcPts val="1200"/>
              </a:spcBef>
              <a:spcAft>
                <a:spcPts val="0"/>
              </a:spcAft>
              <a:buClr>
                <a:srgbClr val="3F3F3F"/>
              </a:buClr>
              <a:buSzPts val="1000"/>
              <a:buFont typeface="Arial"/>
              <a:buNone/>
            </a:pPr>
            <a:endParaRPr sz="1000">
              <a:latin typeface="Arial"/>
              <a:ea typeface="Arial"/>
              <a:cs typeface="Arial"/>
              <a:sym typeface="Arial"/>
            </a:endParaRPr>
          </a:p>
          <a:p>
            <a:pPr marL="774700" lvl="0" indent="-571500" algn="l" rtl="0">
              <a:lnSpc>
                <a:spcPct val="100000"/>
              </a:lnSpc>
              <a:spcBef>
                <a:spcPts val="1200"/>
              </a:spcBef>
              <a:spcAft>
                <a:spcPts val="0"/>
              </a:spcAft>
              <a:buClr>
                <a:srgbClr val="3F3F3F"/>
              </a:buClr>
              <a:buSzPts val="3600"/>
              <a:buFont typeface="Arial"/>
              <a:buChar char="•"/>
            </a:pPr>
            <a:r>
              <a:rPr lang="en-US" sz="3600">
                <a:latin typeface="Arial"/>
                <a:ea typeface="Arial"/>
                <a:cs typeface="Arial"/>
                <a:sym typeface="Arial"/>
              </a:rPr>
              <a:t>Do not give out your personal cell phone number</a:t>
            </a:r>
            <a:endParaRPr sz="3600" i="0" u="none" strike="noStrike">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g2fffdbba69a_0_43"/>
          <p:cNvPicPr preferRelativeResize="0"/>
          <p:nvPr/>
        </p:nvPicPr>
        <p:blipFill>
          <a:blip r:embed="rId3">
            <a:alphaModFix/>
          </a:blip>
          <a:stretch>
            <a:fillRect/>
          </a:stretch>
        </p:blipFill>
        <p:spPr>
          <a:xfrm>
            <a:off x="4137450" y="1621937"/>
            <a:ext cx="4788837" cy="3196163"/>
          </a:xfrm>
          <a:prstGeom prst="rect">
            <a:avLst/>
          </a:prstGeom>
          <a:noFill/>
          <a:ln>
            <a:noFill/>
          </a:ln>
        </p:spPr>
      </p:pic>
      <p:sp>
        <p:nvSpPr>
          <p:cNvPr id="298" name="Google Shape;298;g2fffdbba69a_0_43"/>
          <p:cNvSpPr txBox="1">
            <a:spLocks noGrp="1"/>
          </p:cNvSpPr>
          <p:nvPr>
            <p:ph type="title"/>
          </p:nvPr>
        </p:nvSpPr>
        <p:spPr>
          <a:xfrm>
            <a:off x="246529" y="1435"/>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900"/>
              <a:buFont typeface="Arial"/>
              <a:buNone/>
            </a:pPr>
            <a:r>
              <a:rPr lang="en-US" sz="3600" i="0" u="none" strike="noStrike" cap="none">
                <a:latin typeface="Arial"/>
                <a:ea typeface="Arial"/>
                <a:cs typeface="Arial"/>
                <a:sym typeface="Arial"/>
              </a:rPr>
              <a:t>Blurring Boundaries</a:t>
            </a:r>
            <a:endParaRPr/>
          </a:p>
        </p:txBody>
      </p:sp>
      <p:sp>
        <p:nvSpPr>
          <p:cNvPr id="299" name="Google Shape;299;g2fffdbba69a_0_43"/>
          <p:cNvSpPr txBox="1"/>
          <p:nvPr/>
        </p:nvSpPr>
        <p:spPr>
          <a:xfrm>
            <a:off x="4657164" y="5348209"/>
            <a:ext cx="44196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PN</a:t>
            </a:r>
            <a:r>
              <a:rPr lang="en-US" sz="1200" i="1">
                <a:solidFill>
                  <a:srgbClr val="7F7F7F"/>
                </a:solidFill>
              </a:rPr>
              <a:t>TC</a:t>
            </a:r>
            <a:r>
              <a:rPr lang="en-US" sz="1200" b="0" i="1" u="none" strike="noStrike" cap="none">
                <a:solidFill>
                  <a:srgbClr val="7F7F7F"/>
                </a:solidFill>
                <a:latin typeface="Arial"/>
                <a:ea typeface="Arial"/>
                <a:cs typeface="Arial"/>
                <a:sym typeface="Arial"/>
              </a:rPr>
              <a:t>, n.d.</a:t>
            </a:r>
            <a:endParaRPr sz="1400" b="0" i="0" u="none" strike="noStrike" cap="none">
              <a:solidFill>
                <a:srgbClr val="000000"/>
              </a:solidFill>
              <a:latin typeface="Arial"/>
              <a:ea typeface="Arial"/>
              <a:cs typeface="Arial"/>
              <a:sym typeface="Arial"/>
            </a:endParaRPr>
          </a:p>
        </p:txBody>
      </p:sp>
      <p:graphicFrame>
        <p:nvGraphicFramePr>
          <p:cNvPr id="300" name="Google Shape;300;g2fffdbba69a_0_43"/>
          <p:cNvGraphicFramePr/>
          <p:nvPr/>
        </p:nvGraphicFramePr>
        <p:xfrm>
          <a:off x="551046" y="1454865"/>
          <a:ext cx="3000000" cy="3000000"/>
        </p:xfrm>
        <a:graphic>
          <a:graphicData uri="http://schemas.openxmlformats.org/drawingml/2006/table">
            <a:tbl>
              <a:tblPr>
                <a:noFill/>
                <a:tableStyleId>{9BA342FE-06F7-4900-9B8E-D84549C806BA}</a:tableStyleId>
              </a:tblPr>
              <a:tblGrid>
                <a:gridCol w="3476300">
                  <a:extLst>
                    <a:ext uri="{9D8B030D-6E8A-4147-A177-3AD203B41FA5}">
                      <a16:colId xmlns:a16="http://schemas.microsoft.com/office/drawing/2014/main" val="20000"/>
                    </a:ext>
                  </a:extLst>
                </a:gridCol>
              </a:tblGrid>
              <a:tr h="1336250">
                <a:tc>
                  <a:txBody>
                    <a:bodyPr/>
                    <a:lstStyle/>
                    <a:p>
                      <a:pPr marL="0" marR="0" lvl="0" indent="0" algn="l" rtl="0">
                        <a:lnSpc>
                          <a:spcPct val="100000"/>
                        </a:lnSpc>
                        <a:spcBef>
                          <a:spcPts val="0"/>
                        </a:spcBef>
                        <a:spcAft>
                          <a:spcPts val="0"/>
                        </a:spcAft>
                        <a:buClr>
                          <a:schemeClr val="dk1"/>
                        </a:buClr>
                        <a:buSzPts val="275"/>
                        <a:buFont typeface="Arial"/>
                        <a:buNone/>
                      </a:pPr>
                      <a:r>
                        <a:rPr lang="en-US" sz="2000" b="0" u="none" strike="noStrike" cap="none">
                          <a:solidFill>
                            <a:schemeClr val="dk1"/>
                          </a:solidFill>
                          <a:latin typeface="Arial"/>
                          <a:ea typeface="Arial"/>
                          <a:cs typeface="Arial"/>
                          <a:sym typeface="Arial"/>
                        </a:rPr>
                        <a:t>Sharing Personal Information/ Self-Disclosure/ </a:t>
                      </a:r>
                      <a:endParaRPr sz="2000" b="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75"/>
                        <a:buFont typeface="Arial"/>
                        <a:buNone/>
                      </a:pPr>
                      <a:endParaRPr sz="2000">
                        <a:solidFill>
                          <a:schemeClr val="dk1"/>
                        </a:solidFill>
                      </a:endParaRPr>
                    </a:p>
                    <a:p>
                      <a:pPr marL="0" marR="0" lvl="0" indent="0" algn="l" rtl="0">
                        <a:lnSpc>
                          <a:spcPct val="100000"/>
                        </a:lnSpc>
                        <a:spcBef>
                          <a:spcPts val="0"/>
                        </a:spcBef>
                        <a:spcAft>
                          <a:spcPts val="0"/>
                        </a:spcAft>
                        <a:buClr>
                          <a:schemeClr val="dk1"/>
                        </a:buClr>
                        <a:buSzPts val="275"/>
                        <a:buFont typeface="Arial"/>
                        <a:buNone/>
                      </a:pPr>
                      <a:r>
                        <a:rPr lang="en-US" sz="2000" b="0" u="none" strike="noStrike" cap="none">
                          <a:solidFill>
                            <a:schemeClr val="dk1"/>
                          </a:solidFill>
                          <a:latin typeface="Arial"/>
                          <a:ea typeface="Arial"/>
                          <a:cs typeface="Arial"/>
                          <a:sym typeface="Arial"/>
                        </a:rPr>
                        <a:t>Too much information (TMI)</a:t>
                      </a:r>
                      <a:endParaRPr sz="2300" u="none" strike="noStrike" cap="none"/>
                    </a:p>
                  </a:txBody>
                  <a:tcPr marL="83400" marR="83400" marT="41700" marB="41700">
                    <a:solidFill>
                      <a:srgbClr val="E6B8AF"/>
                    </a:solidFill>
                  </a:tcPr>
                </a:tc>
                <a:extLst>
                  <a:ext uri="{0D108BD9-81ED-4DB2-BD59-A6C34878D82A}">
                    <a16:rowId xmlns:a16="http://schemas.microsoft.com/office/drawing/2014/main" val="10000"/>
                  </a:ext>
                </a:extLst>
              </a:tr>
              <a:tr h="769075">
                <a:tc>
                  <a:txBody>
                    <a:bodyPr/>
                    <a:lstStyle/>
                    <a:p>
                      <a:pPr marL="0" marR="0" lvl="0" indent="0" algn="l" rtl="0">
                        <a:lnSpc>
                          <a:spcPct val="100000"/>
                        </a:lnSpc>
                        <a:spcBef>
                          <a:spcPts val="0"/>
                        </a:spcBef>
                        <a:spcAft>
                          <a:spcPts val="0"/>
                        </a:spcAft>
                        <a:buClr>
                          <a:schemeClr val="dk1"/>
                        </a:buClr>
                        <a:buSzPts val="275"/>
                        <a:buFont typeface="Arial"/>
                        <a:buNone/>
                      </a:pPr>
                      <a:r>
                        <a:rPr lang="en-US" sz="2000" b="0" u="none" strike="noStrike" cap="none">
                          <a:solidFill>
                            <a:schemeClr val="dk1"/>
                          </a:solidFill>
                          <a:latin typeface="Arial"/>
                          <a:ea typeface="Arial"/>
                          <a:cs typeface="Arial"/>
                          <a:sym typeface="Arial"/>
                        </a:rPr>
                        <a:t>Gifts/Favors </a:t>
                      </a:r>
                      <a:endParaRPr sz="2300" u="none" strike="noStrike" cap="none"/>
                    </a:p>
                    <a:p>
                      <a:pPr marL="0" marR="0" lvl="0" indent="0" algn="l" rtl="0">
                        <a:lnSpc>
                          <a:spcPct val="100000"/>
                        </a:lnSpc>
                        <a:spcBef>
                          <a:spcPts val="0"/>
                        </a:spcBef>
                        <a:spcAft>
                          <a:spcPts val="0"/>
                        </a:spcAft>
                        <a:buClr>
                          <a:schemeClr val="dk1"/>
                        </a:buClr>
                        <a:buSzPts val="275"/>
                        <a:buFont typeface="Arial"/>
                        <a:buNone/>
                      </a:pPr>
                      <a:r>
                        <a:rPr lang="en-US" sz="2000" b="0" u="none" strike="noStrike" cap="none">
                          <a:solidFill>
                            <a:schemeClr val="dk1"/>
                          </a:solidFill>
                          <a:latin typeface="Arial"/>
                          <a:ea typeface="Arial"/>
                          <a:cs typeface="Arial"/>
                          <a:sym typeface="Arial"/>
                        </a:rPr>
                        <a:t>(Giving and Receiving)</a:t>
                      </a:r>
                      <a:endParaRPr sz="2300" u="none" strike="noStrike" cap="none"/>
                    </a:p>
                  </a:txBody>
                  <a:tcPr marL="83400" marR="83400" marT="41700" marB="41700">
                    <a:solidFill>
                      <a:srgbClr val="E6B8AF"/>
                    </a:solidFill>
                  </a:tcPr>
                </a:tc>
                <a:extLst>
                  <a:ext uri="{0D108BD9-81ED-4DB2-BD59-A6C34878D82A}">
                    <a16:rowId xmlns:a16="http://schemas.microsoft.com/office/drawing/2014/main" val="10001"/>
                  </a:ext>
                </a:extLst>
              </a:tr>
              <a:tr h="769075">
                <a:tc>
                  <a:txBody>
                    <a:bodyPr/>
                    <a:lstStyle/>
                    <a:p>
                      <a:pPr marL="0" marR="0" lvl="0" indent="0" algn="l" rtl="0">
                        <a:lnSpc>
                          <a:spcPct val="100000"/>
                        </a:lnSpc>
                        <a:spcBef>
                          <a:spcPts val="0"/>
                        </a:spcBef>
                        <a:spcAft>
                          <a:spcPts val="0"/>
                        </a:spcAft>
                        <a:buClr>
                          <a:schemeClr val="dk1"/>
                        </a:buClr>
                        <a:buSzPts val="275"/>
                        <a:buFont typeface="Arial"/>
                        <a:buNone/>
                      </a:pPr>
                      <a:r>
                        <a:rPr lang="en-US" sz="2000" b="0" u="none" strike="noStrike" cap="none">
                          <a:solidFill>
                            <a:schemeClr val="dk1"/>
                          </a:solidFill>
                          <a:latin typeface="Arial"/>
                          <a:ea typeface="Arial"/>
                          <a:cs typeface="Arial"/>
                          <a:sym typeface="Arial"/>
                        </a:rPr>
                        <a:t>Over Involvement </a:t>
                      </a:r>
                      <a:endParaRPr sz="2300" u="none" strike="noStrike" cap="none"/>
                    </a:p>
                    <a:p>
                      <a:pPr marL="0" marR="0" lvl="0" indent="0" algn="l" rtl="0">
                        <a:lnSpc>
                          <a:spcPct val="100000"/>
                        </a:lnSpc>
                        <a:spcBef>
                          <a:spcPts val="0"/>
                        </a:spcBef>
                        <a:spcAft>
                          <a:spcPts val="0"/>
                        </a:spcAft>
                        <a:buClr>
                          <a:schemeClr val="dk1"/>
                        </a:buClr>
                        <a:buSzPts val="275"/>
                        <a:buFont typeface="Arial"/>
                        <a:buNone/>
                      </a:pPr>
                      <a:r>
                        <a:rPr lang="en-US" sz="2000" b="0" u="none" strike="noStrike" cap="none">
                          <a:solidFill>
                            <a:schemeClr val="dk1"/>
                          </a:solidFill>
                          <a:latin typeface="Arial"/>
                          <a:ea typeface="Arial"/>
                          <a:cs typeface="Arial"/>
                          <a:sym typeface="Arial"/>
                        </a:rPr>
                        <a:t>(Developing Friendships)</a:t>
                      </a:r>
                      <a:endParaRPr sz="2300" u="none" strike="noStrike" cap="none"/>
                    </a:p>
                  </a:txBody>
                  <a:tcPr marL="83400" marR="83400" marT="41700" marB="41700">
                    <a:solidFill>
                      <a:srgbClr val="E6B8AF"/>
                    </a:solidFill>
                  </a:tcPr>
                </a:tc>
                <a:extLst>
                  <a:ext uri="{0D108BD9-81ED-4DB2-BD59-A6C34878D82A}">
                    <a16:rowId xmlns:a16="http://schemas.microsoft.com/office/drawing/2014/main" val="10002"/>
                  </a:ext>
                </a:extLst>
              </a:tr>
              <a:tr h="769075">
                <a:tc>
                  <a:txBody>
                    <a:bodyPr/>
                    <a:lstStyle/>
                    <a:p>
                      <a:pPr marL="0" marR="0" lvl="0" indent="0" algn="l" rtl="0">
                        <a:lnSpc>
                          <a:spcPct val="100000"/>
                        </a:lnSpc>
                        <a:spcBef>
                          <a:spcPts val="0"/>
                        </a:spcBef>
                        <a:spcAft>
                          <a:spcPts val="0"/>
                        </a:spcAft>
                        <a:buClr>
                          <a:schemeClr val="dk1"/>
                        </a:buClr>
                        <a:buSzPts val="275"/>
                        <a:buFont typeface="Arial"/>
                        <a:buNone/>
                      </a:pPr>
                      <a:r>
                        <a:rPr lang="en-US" sz="2000" b="0" u="none" strike="noStrike" cap="none">
                          <a:solidFill>
                            <a:schemeClr val="dk1"/>
                          </a:solidFill>
                          <a:latin typeface="Arial"/>
                          <a:ea typeface="Arial"/>
                          <a:cs typeface="Arial"/>
                          <a:sym typeface="Arial"/>
                        </a:rPr>
                        <a:t>Physical Contact/ Touch</a:t>
                      </a:r>
                      <a:endParaRPr sz="2300" u="none" strike="noStrike" cap="none"/>
                    </a:p>
                  </a:txBody>
                  <a:tcPr marL="83400" marR="83400" marT="41700" marB="41700">
                    <a:solidFill>
                      <a:srgbClr val="E6B8AF"/>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2fffdbba69a_0_51"/>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Video</a:t>
            </a:r>
            <a:endParaRPr/>
          </a:p>
        </p:txBody>
      </p:sp>
      <p:pic>
        <p:nvPicPr>
          <p:cNvPr id="307" name="Google Shape;307;g2fffdbba69a_0_51"/>
          <p:cNvPicPr preferRelativeResize="0">
            <a:picLocks noGrp="1"/>
          </p:cNvPicPr>
          <p:nvPr>
            <p:ph type="body" idx="1"/>
          </p:nvPr>
        </p:nvPicPr>
        <p:blipFill rotWithShape="1">
          <a:blip r:embed="rId3">
            <a:alphaModFix/>
          </a:blip>
          <a:srcRect/>
          <a:stretch/>
        </p:blipFill>
        <p:spPr>
          <a:xfrm>
            <a:off x="1586865" y="1447800"/>
            <a:ext cx="5970300" cy="3380700"/>
          </a:xfrm>
          <a:prstGeom prst="rect">
            <a:avLst/>
          </a:prstGeom>
          <a:noFill/>
          <a:ln>
            <a:noFill/>
          </a:ln>
        </p:spPr>
      </p:pic>
      <p:sp>
        <p:nvSpPr>
          <p:cNvPr id="308" name="Google Shape;308;g2fffdbba69a_0_51"/>
          <p:cNvSpPr txBox="1"/>
          <p:nvPr/>
        </p:nvSpPr>
        <p:spPr>
          <a:xfrm>
            <a:off x="2971800" y="5040868"/>
            <a:ext cx="3200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Click </a:t>
            </a:r>
            <a:r>
              <a:rPr lang="en-US" sz="180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here</a:t>
            </a:r>
            <a:r>
              <a:rPr lang="en-US" sz="1800" b="0" i="0" u="none" strike="noStrike" cap="none">
                <a:solidFill>
                  <a:schemeClr val="dk1"/>
                </a:solidFill>
                <a:latin typeface="Arial"/>
                <a:ea typeface="Arial"/>
                <a:cs typeface="Arial"/>
                <a:sym typeface="Arial"/>
              </a:rPr>
              <a:t> to watch the video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2fffdbba69a_0_58"/>
          <p:cNvSpPr txBox="1">
            <a:spLocks noGrp="1"/>
          </p:cNvSpPr>
          <p:nvPr>
            <p:ph type="title"/>
          </p:nvPr>
        </p:nvSpPr>
        <p:spPr>
          <a:xfrm>
            <a:off x="457200" y="134471"/>
            <a:ext cx="8229600" cy="11430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SzPts val="1400"/>
              <a:buNone/>
            </a:pPr>
            <a:r>
              <a:rPr lang="en-US" sz="3600" i="0" u="none" strike="noStrike">
                <a:latin typeface="Arial"/>
                <a:ea typeface="Arial"/>
                <a:cs typeface="Arial"/>
                <a:sym typeface="Arial"/>
              </a:rPr>
              <a:t>Blurring Boundaries</a:t>
            </a:r>
            <a:endParaRPr/>
          </a:p>
        </p:txBody>
      </p:sp>
      <p:sp>
        <p:nvSpPr>
          <p:cNvPr id="315" name="Google Shape;315;g2fffdbba69a_0_58"/>
          <p:cNvSpPr txBox="1">
            <a:spLocks noGrp="1"/>
          </p:cNvSpPr>
          <p:nvPr>
            <p:ph type="body" idx="1"/>
          </p:nvPr>
        </p:nvSpPr>
        <p:spPr>
          <a:xfrm>
            <a:off x="457200" y="1295400"/>
            <a:ext cx="8229600" cy="452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200"/>
              <a:buFont typeface="Arial"/>
              <a:buNone/>
            </a:pPr>
            <a:r>
              <a:rPr lang="en-US" sz="2800">
                <a:solidFill>
                  <a:schemeClr val="dk1"/>
                </a:solidFill>
              </a:rPr>
              <a:t>Focus on what the patient needs</a:t>
            </a:r>
            <a:endParaRPr sz="2800"/>
          </a:p>
          <a:p>
            <a:pPr marL="0" lvl="0" indent="0" algn="l" rtl="0">
              <a:lnSpc>
                <a:spcPct val="100000"/>
              </a:lnSpc>
              <a:spcBef>
                <a:spcPts val="0"/>
              </a:spcBef>
              <a:spcAft>
                <a:spcPts val="0"/>
              </a:spcAft>
              <a:buClr>
                <a:schemeClr val="dk1"/>
              </a:buClr>
              <a:buSzPts val="3200"/>
              <a:buFont typeface="Arial"/>
              <a:buNone/>
            </a:pPr>
            <a:endParaRPr sz="1000"/>
          </a:p>
          <a:p>
            <a:pPr marL="0" lvl="0" indent="0" algn="l" rtl="0">
              <a:lnSpc>
                <a:spcPct val="100000"/>
              </a:lnSpc>
              <a:spcBef>
                <a:spcPts val="1200"/>
              </a:spcBef>
              <a:spcAft>
                <a:spcPts val="0"/>
              </a:spcAft>
              <a:buClr>
                <a:schemeClr val="dk1"/>
              </a:buClr>
              <a:buSzPts val="3200"/>
              <a:buFont typeface="Arial"/>
              <a:buNone/>
            </a:pPr>
            <a:r>
              <a:rPr lang="en-US" sz="2800">
                <a:solidFill>
                  <a:schemeClr val="dk1"/>
                </a:solidFill>
              </a:rPr>
              <a:t>Be self-aware about body language and his non-verbal cues</a:t>
            </a:r>
            <a:endParaRPr sz="2800"/>
          </a:p>
          <a:p>
            <a:pPr marL="0" lvl="0" indent="0" algn="l" rtl="0">
              <a:lnSpc>
                <a:spcPct val="100000"/>
              </a:lnSpc>
              <a:spcBef>
                <a:spcPts val="1200"/>
              </a:spcBef>
              <a:spcAft>
                <a:spcPts val="0"/>
              </a:spcAft>
              <a:buClr>
                <a:srgbClr val="3F3F3F"/>
              </a:buClr>
              <a:buSzPts val="1000"/>
              <a:buFont typeface="Arial"/>
              <a:buNone/>
            </a:pPr>
            <a:endParaRPr sz="1000">
              <a:solidFill>
                <a:schemeClr val="dk1"/>
              </a:solidFill>
            </a:endParaRPr>
          </a:p>
          <a:p>
            <a:pPr marL="0" lvl="0" indent="0" algn="l" rtl="0">
              <a:lnSpc>
                <a:spcPct val="100000"/>
              </a:lnSpc>
              <a:spcBef>
                <a:spcPts val="1200"/>
              </a:spcBef>
              <a:spcAft>
                <a:spcPts val="0"/>
              </a:spcAft>
              <a:buClr>
                <a:schemeClr val="dk1"/>
              </a:buClr>
              <a:buSzPts val="3200"/>
              <a:buFont typeface="Arial"/>
              <a:buNone/>
            </a:pPr>
            <a:r>
              <a:rPr lang="en-US" sz="2800">
                <a:solidFill>
                  <a:schemeClr val="dk1"/>
                </a:solidFill>
              </a:rPr>
              <a:t>Do not touch the patient</a:t>
            </a:r>
            <a:endParaRPr sz="2800"/>
          </a:p>
          <a:p>
            <a:pPr marL="0" lvl="0" indent="0" algn="l" rtl="0">
              <a:lnSpc>
                <a:spcPct val="100000"/>
              </a:lnSpc>
              <a:spcBef>
                <a:spcPts val="1200"/>
              </a:spcBef>
              <a:spcAft>
                <a:spcPts val="0"/>
              </a:spcAft>
              <a:buClr>
                <a:srgbClr val="3F3F3F"/>
              </a:buClr>
              <a:buSzPts val="1000"/>
              <a:buFont typeface="Arial"/>
              <a:buNone/>
            </a:pPr>
            <a:endParaRPr sz="1000">
              <a:solidFill>
                <a:schemeClr val="dk1"/>
              </a:solidFill>
            </a:endParaRPr>
          </a:p>
          <a:p>
            <a:pPr marL="0" lvl="0" indent="0" algn="l" rtl="0">
              <a:lnSpc>
                <a:spcPct val="100000"/>
              </a:lnSpc>
              <a:spcBef>
                <a:spcPts val="1200"/>
              </a:spcBef>
              <a:spcAft>
                <a:spcPts val="0"/>
              </a:spcAft>
              <a:buClr>
                <a:schemeClr val="dk1"/>
              </a:buClr>
              <a:buSzPts val="3200"/>
              <a:buFont typeface="Arial"/>
              <a:buNone/>
            </a:pPr>
            <a:r>
              <a:rPr lang="en-US" sz="2800">
                <a:solidFill>
                  <a:schemeClr val="dk1"/>
                </a:solidFill>
              </a:rPr>
              <a:t>Do not give advice or attempt to counsel the patient; refer to appropriate trained team member</a:t>
            </a:r>
            <a:endParaRPr sz="2800"/>
          </a:p>
          <a:p>
            <a:pPr marL="203200" marR="0" lvl="0" indent="0" algn="l" rtl="0">
              <a:lnSpc>
                <a:spcPct val="100000"/>
              </a:lnSpc>
              <a:spcBef>
                <a:spcPts val="970"/>
              </a:spcBef>
              <a:spcAft>
                <a:spcPts val="0"/>
              </a:spcAft>
              <a:buClr>
                <a:srgbClr val="3F3F3F"/>
              </a:buClr>
              <a:buSzPts val="2000"/>
              <a:buFont typeface="Arial"/>
              <a:buNone/>
            </a:pPr>
            <a:endParaRPr sz="2800" i="0" u="none" strike="noStrike">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2f6a5ef489f_0_40"/>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3600">
                <a:latin typeface="Arial"/>
                <a:ea typeface="Arial"/>
                <a:cs typeface="Arial"/>
                <a:sym typeface="Arial"/>
              </a:rPr>
              <a:t>Being a Navigator is Different from Being a Friend</a:t>
            </a:r>
            <a:endParaRPr/>
          </a:p>
        </p:txBody>
      </p:sp>
      <p:sp>
        <p:nvSpPr>
          <p:cNvPr id="322" name="Google Shape;322;g2f6a5ef489f_0_40"/>
          <p:cNvSpPr txBox="1"/>
          <p:nvPr/>
        </p:nvSpPr>
        <p:spPr>
          <a:xfrm>
            <a:off x="4724400" y="5279092"/>
            <a:ext cx="44196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PN</a:t>
            </a:r>
            <a:r>
              <a:rPr lang="en-US" sz="1200" i="1">
                <a:solidFill>
                  <a:srgbClr val="7F7F7F"/>
                </a:solidFill>
              </a:rPr>
              <a:t>TC</a:t>
            </a:r>
            <a:r>
              <a:rPr lang="en-US" sz="1200" b="0" i="1" u="none" strike="noStrike" cap="none">
                <a:solidFill>
                  <a:srgbClr val="7F7F7F"/>
                </a:solidFill>
                <a:latin typeface="Arial"/>
                <a:ea typeface="Arial"/>
                <a:cs typeface="Arial"/>
                <a:sym typeface="Arial"/>
              </a:rPr>
              <a:t>, n.d.</a:t>
            </a:r>
            <a:endParaRPr sz="1400" b="0" i="0" u="none" strike="noStrike" cap="none">
              <a:solidFill>
                <a:srgbClr val="000000"/>
              </a:solidFill>
              <a:latin typeface="Arial"/>
              <a:ea typeface="Arial"/>
              <a:cs typeface="Arial"/>
              <a:sym typeface="Arial"/>
            </a:endParaRPr>
          </a:p>
        </p:txBody>
      </p:sp>
      <p:pic>
        <p:nvPicPr>
          <p:cNvPr id="323" name="Google Shape;323;g2f6a5ef489f_0_40"/>
          <p:cNvPicPr preferRelativeResize="0"/>
          <p:nvPr/>
        </p:nvPicPr>
        <p:blipFill>
          <a:blip r:embed="rId3">
            <a:alphaModFix/>
          </a:blip>
          <a:stretch>
            <a:fillRect/>
          </a:stretch>
        </p:blipFill>
        <p:spPr>
          <a:xfrm>
            <a:off x="5105691" y="1843988"/>
            <a:ext cx="1465675" cy="2805500"/>
          </a:xfrm>
          <a:prstGeom prst="rect">
            <a:avLst/>
          </a:prstGeom>
          <a:noFill/>
          <a:ln>
            <a:noFill/>
          </a:ln>
        </p:spPr>
      </p:pic>
      <p:pic>
        <p:nvPicPr>
          <p:cNvPr id="324" name="Google Shape;324;g2f6a5ef489f_0_40"/>
          <p:cNvPicPr preferRelativeResize="0"/>
          <p:nvPr/>
        </p:nvPicPr>
        <p:blipFill>
          <a:blip r:embed="rId4">
            <a:alphaModFix/>
          </a:blip>
          <a:stretch>
            <a:fillRect/>
          </a:stretch>
        </p:blipFill>
        <p:spPr>
          <a:xfrm>
            <a:off x="7339274" y="1844011"/>
            <a:ext cx="1465675" cy="2805477"/>
          </a:xfrm>
          <a:prstGeom prst="rect">
            <a:avLst/>
          </a:prstGeom>
          <a:noFill/>
          <a:ln>
            <a:noFill/>
          </a:ln>
        </p:spPr>
      </p:pic>
      <p:sp>
        <p:nvSpPr>
          <p:cNvPr id="325" name="Google Shape;325;g2f6a5ef489f_0_40"/>
          <p:cNvSpPr txBox="1"/>
          <p:nvPr/>
        </p:nvSpPr>
        <p:spPr>
          <a:xfrm>
            <a:off x="579300" y="1668788"/>
            <a:ext cx="4145100" cy="261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a:solidFill>
                  <a:srgbClr val="3F3F3F"/>
                </a:solidFill>
              </a:rPr>
              <a:t>Navigators:</a:t>
            </a:r>
            <a:endParaRPr sz="2200">
              <a:solidFill>
                <a:srgbClr val="3F3F3F"/>
              </a:solidFill>
            </a:endParaRPr>
          </a:p>
          <a:p>
            <a:pPr marL="0" lvl="0" indent="0" algn="l" rtl="0">
              <a:spcBef>
                <a:spcPts val="0"/>
              </a:spcBef>
              <a:spcAft>
                <a:spcPts val="0"/>
              </a:spcAft>
              <a:buNone/>
            </a:pPr>
            <a:endParaRPr sz="1000">
              <a:solidFill>
                <a:srgbClr val="3F3F3F"/>
              </a:solidFill>
            </a:endParaRPr>
          </a:p>
          <a:p>
            <a:pPr marL="457200" lvl="0" indent="-368300" algn="l" rtl="0">
              <a:spcBef>
                <a:spcPts val="0"/>
              </a:spcBef>
              <a:spcAft>
                <a:spcPts val="0"/>
              </a:spcAft>
              <a:buClr>
                <a:srgbClr val="3F3F3F"/>
              </a:buClr>
              <a:buSzPts val="2200"/>
              <a:buChar char="●"/>
            </a:pPr>
            <a:r>
              <a:rPr lang="en-US" sz="2200">
                <a:solidFill>
                  <a:srgbClr val="3F3F3F"/>
                </a:solidFill>
              </a:rPr>
              <a:t>Represent society’s support for the patient</a:t>
            </a:r>
            <a:endParaRPr sz="2200">
              <a:solidFill>
                <a:srgbClr val="3F3F3F"/>
              </a:solidFill>
            </a:endParaRPr>
          </a:p>
          <a:p>
            <a:pPr marL="457200" lvl="0" indent="-368300" algn="l" rtl="0">
              <a:spcBef>
                <a:spcPts val="0"/>
              </a:spcBef>
              <a:spcAft>
                <a:spcPts val="0"/>
              </a:spcAft>
              <a:buClr>
                <a:srgbClr val="3F3F3F"/>
              </a:buClr>
              <a:buSzPts val="2200"/>
              <a:buChar char="●"/>
            </a:pPr>
            <a:r>
              <a:rPr lang="en-US" sz="2200">
                <a:solidFill>
                  <a:srgbClr val="3F3F3F"/>
                </a:solidFill>
              </a:rPr>
              <a:t>Are trained to give that support effectively</a:t>
            </a:r>
            <a:endParaRPr sz="2200">
              <a:solidFill>
                <a:srgbClr val="3F3F3F"/>
              </a:solidFill>
            </a:endParaRPr>
          </a:p>
          <a:p>
            <a:pPr marL="457200" lvl="0" indent="-368300" algn="l" rtl="0">
              <a:spcBef>
                <a:spcPts val="0"/>
              </a:spcBef>
              <a:spcAft>
                <a:spcPts val="0"/>
              </a:spcAft>
              <a:buClr>
                <a:srgbClr val="3F3F3F"/>
              </a:buClr>
              <a:buSzPts val="2200"/>
              <a:buChar char="●"/>
            </a:pPr>
            <a:r>
              <a:rPr lang="en-US" sz="2200">
                <a:solidFill>
                  <a:srgbClr val="3F3F3F"/>
                </a:solidFill>
              </a:rPr>
              <a:t>Are a temporary relationship</a:t>
            </a:r>
            <a:endParaRPr sz="2200">
              <a:solidFill>
                <a:srgbClr val="3F3F3F"/>
              </a:solidFill>
            </a:endParaRPr>
          </a:p>
          <a:p>
            <a:pPr marL="0" lvl="0" indent="0" algn="l" rtl="0">
              <a:spcBef>
                <a:spcPts val="0"/>
              </a:spcBef>
              <a:spcAft>
                <a:spcPts val="0"/>
              </a:spcAft>
              <a:buNone/>
            </a:pPr>
            <a:endParaRPr sz="2200">
              <a:solidFill>
                <a:srgbClr val="3F3F3F"/>
              </a:solidFill>
            </a:endParaRPr>
          </a:p>
        </p:txBody>
      </p:sp>
      <p:sp>
        <p:nvSpPr>
          <p:cNvPr id="326" name="Google Shape;326;g2f6a5ef489f_0_40"/>
          <p:cNvSpPr txBox="1"/>
          <p:nvPr/>
        </p:nvSpPr>
        <p:spPr>
          <a:xfrm>
            <a:off x="4878349" y="4727400"/>
            <a:ext cx="2083500" cy="55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3F3F3F"/>
                </a:solidFill>
              </a:rPr>
              <a:t>Trained Oncology Patient Navigator</a:t>
            </a:r>
            <a:endParaRPr>
              <a:solidFill>
                <a:srgbClr val="3F3F3F"/>
              </a:solidFill>
            </a:endParaRPr>
          </a:p>
        </p:txBody>
      </p:sp>
      <p:sp>
        <p:nvSpPr>
          <p:cNvPr id="327" name="Google Shape;327;g2f6a5ef489f_0_40"/>
          <p:cNvSpPr txBox="1"/>
          <p:nvPr/>
        </p:nvSpPr>
        <p:spPr>
          <a:xfrm>
            <a:off x="6961738" y="4727400"/>
            <a:ext cx="2246400" cy="55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3F3F3F"/>
                </a:solidFill>
              </a:rPr>
              <a:t>Patient</a:t>
            </a:r>
            <a:endParaRPr>
              <a:solidFill>
                <a:srgbClr val="3F3F3F"/>
              </a:solidFill>
            </a:endParaRPr>
          </a:p>
        </p:txBody>
      </p:sp>
      <p:pic>
        <p:nvPicPr>
          <p:cNvPr id="328" name="Google Shape;328;g2f6a5ef489f_0_40"/>
          <p:cNvPicPr preferRelativeResize="0"/>
          <p:nvPr/>
        </p:nvPicPr>
        <p:blipFill>
          <a:blip r:embed="rId5">
            <a:alphaModFix/>
          </a:blip>
          <a:stretch>
            <a:fillRect/>
          </a:stretch>
        </p:blipFill>
        <p:spPr>
          <a:xfrm>
            <a:off x="6492084" y="1935874"/>
            <a:ext cx="884227" cy="2769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g2f6a5ef489f_0_47"/>
          <p:cNvSpPr txBox="1">
            <a:spLocks noGrp="1"/>
          </p:cNvSpPr>
          <p:nvPr>
            <p:ph type="title"/>
          </p:nvPr>
        </p:nvSpPr>
        <p:spPr>
          <a:xfrm>
            <a:off x="304800" y="165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latin typeface="Arial"/>
                <a:ea typeface="Arial"/>
                <a:cs typeface="Arial"/>
                <a:sym typeface="Arial"/>
              </a:rPr>
              <a:t>Caring Relationship</a:t>
            </a:r>
            <a:endParaRPr/>
          </a:p>
        </p:txBody>
      </p:sp>
      <p:sp>
        <p:nvSpPr>
          <p:cNvPr id="335" name="Google Shape;335;g2f6a5ef489f_0_47"/>
          <p:cNvSpPr txBox="1"/>
          <p:nvPr/>
        </p:nvSpPr>
        <p:spPr>
          <a:xfrm>
            <a:off x="5077732" y="5334000"/>
            <a:ext cx="40995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Watson Caring Science Institute</a:t>
            </a:r>
            <a:r>
              <a:rPr lang="en-US" sz="1200" i="1">
                <a:solidFill>
                  <a:srgbClr val="7F7F7F"/>
                </a:solidFill>
              </a:rPr>
              <a:t>,</a:t>
            </a:r>
            <a:r>
              <a:rPr lang="en-US" sz="1200" b="0" i="1" u="none" strike="noStrike" cap="none">
                <a:solidFill>
                  <a:srgbClr val="7F7F7F"/>
                </a:solidFill>
                <a:latin typeface="Arial"/>
                <a:ea typeface="Arial"/>
                <a:cs typeface="Arial"/>
                <a:sym typeface="Arial"/>
              </a:rPr>
              <a:t> 20</a:t>
            </a:r>
            <a:r>
              <a:rPr lang="en-US" sz="1200" i="1">
                <a:solidFill>
                  <a:srgbClr val="7F7F7F"/>
                </a:solidFill>
              </a:rPr>
              <a:t>24</a:t>
            </a:r>
            <a:r>
              <a:rPr lang="en-US" sz="1200" b="0" i="1" u="none" strike="noStrike" cap="none">
                <a:solidFill>
                  <a:srgbClr val="7F7F7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336" name="Google Shape;336;g2f6a5ef489f_0_47"/>
          <p:cNvPicPr preferRelativeResize="0"/>
          <p:nvPr/>
        </p:nvPicPr>
        <p:blipFill>
          <a:blip r:embed="rId3">
            <a:alphaModFix/>
          </a:blip>
          <a:stretch>
            <a:fillRect/>
          </a:stretch>
        </p:blipFill>
        <p:spPr>
          <a:xfrm>
            <a:off x="5105691" y="1843988"/>
            <a:ext cx="1465675" cy="2805500"/>
          </a:xfrm>
          <a:prstGeom prst="rect">
            <a:avLst/>
          </a:prstGeom>
          <a:noFill/>
          <a:ln>
            <a:noFill/>
          </a:ln>
        </p:spPr>
      </p:pic>
      <p:pic>
        <p:nvPicPr>
          <p:cNvPr id="337" name="Google Shape;337;g2f6a5ef489f_0_47"/>
          <p:cNvPicPr preferRelativeResize="0"/>
          <p:nvPr/>
        </p:nvPicPr>
        <p:blipFill>
          <a:blip r:embed="rId4">
            <a:alphaModFix/>
          </a:blip>
          <a:stretch>
            <a:fillRect/>
          </a:stretch>
        </p:blipFill>
        <p:spPr>
          <a:xfrm>
            <a:off x="7339274" y="1844011"/>
            <a:ext cx="1465675" cy="2805477"/>
          </a:xfrm>
          <a:prstGeom prst="rect">
            <a:avLst/>
          </a:prstGeom>
          <a:noFill/>
          <a:ln>
            <a:noFill/>
          </a:ln>
        </p:spPr>
      </p:pic>
      <p:sp>
        <p:nvSpPr>
          <p:cNvPr id="338" name="Google Shape;338;g2f6a5ef489f_0_47"/>
          <p:cNvSpPr txBox="1"/>
          <p:nvPr/>
        </p:nvSpPr>
        <p:spPr>
          <a:xfrm>
            <a:off x="4878349" y="4727400"/>
            <a:ext cx="2083500" cy="55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3F3F3F"/>
                </a:solidFill>
              </a:rPr>
              <a:t>Trained Oncology Patient Navigator</a:t>
            </a:r>
            <a:endParaRPr>
              <a:solidFill>
                <a:srgbClr val="3F3F3F"/>
              </a:solidFill>
            </a:endParaRPr>
          </a:p>
        </p:txBody>
      </p:sp>
      <p:sp>
        <p:nvSpPr>
          <p:cNvPr id="339" name="Google Shape;339;g2f6a5ef489f_0_47"/>
          <p:cNvSpPr txBox="1"/>
          <p:nvPr/>
        </p:nvSpPr>
        <p:spPr>
          <a:xfrm>
            <a:off x="6961738" y="4727400"/>
            <a:ext cx="2246400" cy="55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3F3F3F"/>
                </a:solidFill>
              </a:rPr>
              <a:t>Patient</a:t>
            </a:r>
            <a:endParaRPr>
              <a:solidFill>
                <a:srgbClr val="3F3F3F"/>
              </a:solidFill>
            </a:endParaRPr>
          </a:p>
        </p:txBody>
      </p:sp>
      <p:pic>
        <p:nvPicPr>
          <p:cNvPr id="340" name="Google Shape;340;g2f6a5ef489f_0_47"/>
          <p:cNvPicPr preferRelativeResize="0"/>
          <p:nvPr/>
        </p:nvPicPr>
        <p:blipFill>
          <a:blip r:embed="rId5">
            <a:alphaModFix/>
          </a:blip>
          <a:stretch>
            <a:fillRect/>
          </a:stretch>
        </p:blipFill>
        <p:spPr>
          <a:xfrm>
            <a:off x="6531259" y="2163324"/>
            <a:ext cx="884227" cy="276900"/>
          </a:xfrm>
          <a:prstGeom prst="rect">
            <a:avLst/>
          </a:prstGeom>
          <a:noFill/>
          <a:ln>
            <a:noFill/>
          </a:ln>
        </p:spPr>
      </p:pic>
      <p:sp>
        <p:nvSpPr>
          <p:cNvPr id="341" name="Google Shape;341;g2f6a5ef489f_0_47"/>
          <p:cNvSpPr txBox="1"/>
          <p:nvPr/>
        </p:nvSpPr>
        <p:spPr>
          <a:xfrm>
            <a:off x="426900" y="1239925"/>
            <a:ext cx="4145100" cy="120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a:solidFill>
                  <a:srgbClr val="3F3F3F"/>
                </a:solidFill>
              </a:rPr>
              <a:t>A “Caring Relationship” is reciprocal (mutual) in terms of empathy.</a:t>
            </a:r>
            <a:endParaRPr sz="2200">
              <a:solidFill>
                <a:srgbClr val="3F3F3F"/>
              </a:solidFill>
            </a:endParaRPr>
          </a:p>
        </p:txBody>
      </p:sp>
      <p:sp>
        <p:nvSpPr>
          <p:cNvPr id="342" name="Google Shape;342;g2f6a5ef489f_0_47"/>
          <p:cNvSpPr txBox="1"/>
          <p:nvPr/>
        </p:nvSpPr>
        <p:spPr>
          <a:xfrm>
            <a:off x="494000" y="2750554"/>
            <a:ext cx="4145100" cy="222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a:solidFill>
                  <a:srgbClr val="3F3F3F"/>
                </a:solidFill>
              </a:rPr>
              <a:t>The Navigator understands the emotions that the patient is feeling, which gains the patient’s trust and creates a sense of commitment in the Navigator. </a:t>
            </a:r>
            <a:endParaRPr sz="2200">
              <a:solidFill>
                <a:srgbClr val="3F3F3F"/>
              </a:solidFill>
            </a:endParaRPr>
          </a:p>
        </p:txBody>
      </p:sp>
      <p:pic>
        <p:nvPicPr>
          <p:cNvPr id="343" name="Google Shape;343;g2f6a5ef489f_0_47"/>
          <p:cNvPicPr preferRelativeResize="0"/>
          <p:nvPr/>
        </p:nvPicPr>
        <p:blipFill>
          <a:blip r:embed="rId5">
            <a:alphaModFix/>
          </a:blip>
          <a:stretch>
            <a:fillRect/>
          </a:stretch>
        </p:blipFill>
        <p:spPr>
          <a:xfrm rot="10800000">
            <a:off x="6531259" y="2620924"/>
            <a:ext cx="884227" cy="276900"/>
          </a:xfrm>
          <a:prstGeom prst="rect">
            <a:avLst/>
          </a:prstGeom>
          <a:noFill/>
          <a:ln>
            <a:noFill/>
          </a:ln>
        </p:spPr>
      </p:pic>
      <p:sp>
        <p:nvSpPr>
          <p:cNvPr id="344" name="Google Shape;344;g2f6a5ef489f_0_47"/>
          <p:cNvSpPr txBox="1"/>
          <p:nvPr/>
        </p:nvSpPr>
        <p:spPr>
          <a:xfrm>
            <a:off x="6531313" y="1963525"/>
            <a:ext cx="884100" cy="35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
                <a:solidFill>
                  <a:srgbClr val="3F3F3F"/>
                </a:solidFill>
              </a:rPr>
              <a:t>Empathy</a:t>
            </a:r>
            <a:endParaRPr sz="1000">
              <a:solidFill>
                <a:srgbClr val="3F3F3F"/>
              </a:solidFill>
            </a:endParaRPr>
          </a:p>
        </p:txBody>
      </p:sp>
      <p:sp>
        <p:nvSpPr>
          <p:cNvPr id="345" name="Google Shape;345;g2f6a5ef489f_0_47"/>
          <p:cNvSpPr txBox="1"/>
          <p:nvPr/>
        </p:nvSpPr>
        <p:spPr>
          <a:xfrm>
            <a:off x="6531313" y="2814950"/>
            <a:ext cx="884100" cy="35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000">
                <a:solidFill>
                  <a:srgbClr val="3F3F3F"/>
                </a:solidFill>
              </a:rPr>
              <a:t>Connection</a:t>
            </a:r>
            <a:endParaRPr sz="1000">
              <a:solidFill>
                <a:srgbClr val="3F3F3F"/>
              </a:solidFill>
            </a:endParaRPr>
          </a:p>
        </p:txBody>
      </p:sp>
      <p:pic>
        <p:nvPicPr>
          <p:cNvPr id="346" name="Google Shape;346;g2f6a5ef489f_0_47"/>
          <p:cNvPicPr preferRelativeResize="0"/>
          <p:nvPr/>
        </p:nvPicPr>
        <p:blipFill>
          <a:blip r:embed="rId6">
            <a:alphaModFix/>
          </a:blip>
          <a:stretch>
            <a:fillRect/>
          </a:stretch>
        </p:blipFill>
        <p:spPr>
          <a:xfrm>
            <a:off x="6827869" y="2414456"/>
            <a:ext cx="254925" cy="22555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g2f6a5ef489f_0_54"/>
          <p:cNvSpPr txBox="1">
            <a:spLocks noGrp="1"/>
          </p:cNvSpPr>
          <p:nvPr>
            <p:ph type="title"/>
          </p:nvPr>
        </p:nvSpPr>
        <p:spPr>
          <a:xfrm>
            <a:off x="304800" y="98612"/>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3600">
                <a:latin typeface="Arial"/>
                <a:ea typeface="Arial"/>
                <a:cs typeface="Arial"/>
                <a:sym typeface="Arial"/>
              </a:rPr>
              <a:t>A Caring Relationship is NOT Mutual in Focus…</a:t>
            </a:r>
            <a:endParaRPr/>
          </a:p>
        </p:txBody>
      </p:sp>
      <p:sp>
        <p:nvSpPr>
          <p:cNvPr id="353" name="Google Shape;353;g2f6a5ef489f_0_54"/>
          <p:cNvSpPr txBox="1"/>
          <p:nvPr/>
        </p:nvSpPr>
        <p:spPr>
          <a:xfrm>
            <a:off x="4686300" y="5305819"/>
            <a:ext cx="44196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PN</a:t>
            </a:r>
            <a:r>
              <a:rPr lang="en-US" sz="1200" i="1">
                <a:solidFill>
                  <a:srgbClr val="7F7F7F"/>
                </a:solidFill>
              </a:rPr>
              <a:t>TC</a:t>
            </a:r>
            <a:r>
              <a:rPr lang="en-US" sz="1200" b="0" i="1" u="none" strike="noStrike" cap="none">
                <a:solidFill>
                  <a:srgbClr val="7F7F7F"/>
                </a:solidFill>
                <a:latin typeface="Arial"/>
                <a:ea typeface="Arial"/>
                <a:cs typeface="Arial"/>
                <a:sym typeface="Arial"/>
              </a:rPr>
              <a:t>, n.d.</a:t>
            </a:r>
            <a:endParaRPr sz="1400" b="0" i="0" u="none" strike="noStrike" cap="none">
              <a:solidFill>
                <a:srgbClr val="000000"/>
              </a:solidFill>
              <a:latin typeface="Arial"/>
              <a:ea typeface="Arial"/>
              <a:cs typeface="Arial"/>
              <a:sym typeface="Arial"/>
            </a:endParaRPr>
          </a:p>
        </p:txBody>
      </p:sp>
      <p:pic>
        <p:nvPicPr>
          <p:cNvPr id="354" name="Google Shape;354;g2f6a5ef489f_0_54"/>
          <p:cNvPicPr preferRelativeResize="0"/>
          <p:nvPr/>
        </p:nvPicPr>
        <p:blipFill>
          <a:blip r:embed="rId3">
            <a:alphaModFix/>
          </a:blip>
          <a:stretch>
            <a:fillRect/>
          </a:stretch>
        </p:blipFill>
        <p:spPr>
          <a:xfrm>
            <a:off x="2443266" y="1858625"/>
            <a:ext cx="1264353" cy="2420133"/>
          </a:xfrm>
          <a:prstGeom prst="rect">
            <a:avLst/>
          </a:prstGeom>
          <a:noFill/>
          <a:ln>
            <a:noFill/>
          </a:ln>
        </p:spPr>
      </p:pic>
      <p:sp>
        <p:nvSpPr>
          <p:cNvPr id="355" name="Google Shape;355;g2f6a5ef489f_0_54"/>
          <p:cNvSpPr txBox="1"/>
          <p:nvPr/>
        </p:nvSpPr>
        <p:spPr>
          <a:xfrm>
            <a:off x="2176650" y="4345975"/>
            <a:ext cx="1797600" cy="55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3F3F3F"/>
                </a:solidFill>
              </a:rPr>
              <a:t>Trained Oncology Patient Navigator</a:t>
            </a:r>
            <a:endParaRPr>
              <a:solidFill>
                <a:srgbClr val="3F3F3F"/>
              </a:solidFill>
            </a:endParaRPr>
          </a:p>
        </p:txBody>
      </p:sp>
      <p:sp>
        <p:nvSpPr>
          <p:cNvPr id="356" name="Google Shape;356;g2f6a5ef489f_0_54"/>
          <p:cNvSpPr txBox="1"/>
          <p:nvPr/>
        </p:nvSpPr>
        <p:spPr>
          <a:xfrm>
            <a:off x="5346645" y="4347659"/>
            <a:ext cx="1987200" cy="48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3F3F3F"/>
                </a:solidFill>
              </a:rPr>
              <a:t>Patient</a:t>
            </a:r>
            <a:endParaRPr>
              <a:solidFill>
                <a:srgbClr val="3F3F3F"/>
              </a:solidFill>
            </a:endParaRPr>
          </a:p>
        </p:txBody>
      </p:sp>
      <p:sp>
        <p:nvSpPr>
          <p:cNvPr id="357" name="Google Shape;357;g2f6a5ef489f_0_54"/>
          <p:cNvSpPr txBox="1"/>
          <p:nvPr/>
        </p:nvSpPr>
        <p:spPr>
          <a:xfrm>
            <a:off x="375950" y="2424125"/>
            <a:ext cx="1887900" cy="128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solidFill>
                  <a:srgbClr val="3F3F3F"/>
                </a:solidFill>
              </a:rPr>
              <a:t>The focus for the Patient Navigator is </a:t>
            </a:r>
            <a:r>
              <a:rPr lang="en-US" sz="1800" b="1">
                <a:solidFill>
                  <a:srgbClr val="3F3F3F"/>
                </a:solidFill>
              </a:rPr>
              <a:t>other-directed</a:t>
            </a:r>
            <a:endParaRPr sz="1800" b="1">
              <a:solidFill>
                <a:srgbClr val="3F3F3F"/>
              </a:solidFill>
            </a:endParaRPr>
          </a:p>
        </p:txBody>
      </p:sp>
      <p:sp>
        <p:nvSpPr>
          <p:cNvPr id="358" name="Google Shape;358;g2f6a5ef489f_0_54"/>
          <p:cNvSpPr txBox="1"/>
          <p:nvPr/>
        </p:nvSpPr>
        <p:spPr>
          <a:xfrm>
            <a:off x="7155925" y="2567825"/>
            <a:ext cx="1621200" cy="100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solidFill>
                  <a:srgbClr val="3F3F3F"/>
                </a:solidFill>
              </a:rPr>
              <a:t>The focus for the patient is </a:t>
            </a:r>
            <a:r>
              <a:rPr lang="en-US" sz="1800" b="1">
                <a:solidFill>
                  <a:srgbClr val="3F3F3F"/>
                </a:solidFill>
              </a:rPr>
              <a:t>self-directed</a:t>
            </a:r>
            <a:endParaRPr sz="1800" b="1">
              <a:solidFill>
                <a:srgbClr val="3F3F3F"/>
              </a:solidFill>
            </a:endParaRPr>
          </a:p>
        </p:txBody>
      </p:sp>
      <p:pic>
        <p:nvPicPr>
          <p:cNvPr id="359" name="Google Shape;359;g2f6a5ef489f_0_54"/>
          <p:cNvPicPr preferRelativeResize="0"/>
          <p:nvPr/>
        </p:nvPicPr>
        <p:blipFill>
          <a:blip r:embed="rId4">
            <a:alphaModFix/>
          </a:blip>
          <a:stretch>
            <a:fillRect/>
          </a:stretch>
        </p:blipFill>
        <p:spPr>
          <a:xfrm rot="602109">
            <a:off x="5323895" y="3004024"/>
            <a:ext cx="664906" cy="691176"/>
          </a:xfrm>
          <a:prstGeom prst="rect">
            <a:avLst/>
          </a:prstGeom>
          <a:noFill/>
          <a:ln>
            <a:noFill/>
          </a:ln>
        </p:spPr>
      </p:pic>
      <p:pic>
        <p:nvPicPr>
          <p:cNvPr id="360" name="Google Shape;360;g2f6a5ef489f_0_54"/>
          <p:cNvPicPr preferRelativeResize="0"/>
          <p:nvPr/>
        </p:nvPicPr>
        <p:blipFill>
          <a:blip r:embed="rId5">
            <a:alphaModFix/>
          </a:blip>
          <a:stretch>
            <a:fillRect/>
          </a:stretch>
        </p:blipFill>
        <p:spPr>
          <a:xfrm>
            <a:off x="5713000" y="1858622"/>
            <a:ext cx="1264350" cy="2420103"/>
          </a:xfrm>
          <a:prstGeom prst="rect">
            <a:avLst/>
          </a:prstGeom>
          <a:noFill/>
          <a:ln>
            <a:noFill/>
          </a:ln>
        </p:spPr>
      </p:pic>
      <p:pic>
        <p:nvPicPr>
          <p:cNvPr id="361" name="Google Shape;361;g2f6a5ef489f_0_54"/>
          <p:cNvPicPr preferRelativeResize="0"/>
          <p:nvPr/>
        </p:nvPicPr>
        <p:blipFill>
          <a:blip r:embed="rId6">
            <a:alphaModFix/>
          </a:blip>
          <a:stretch>
            <a:fillRect/>
          </a:stretch>
        </p:blipFill>
        <p:spPr>
          <a:xfrm rot="1022979">
            <a:off x="3630986" y="2849947"/>
            <a:ext cx="884238" cy="2769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g2f6a5ef489f_0_61"/>
          <p:cNvSpPr txBox="1">
            <a:spLocks noGrp="1"/>
          </p:cNvSpPr>
          <p:nvPr>
            <p:ph type="title"/>
          </p:nvPr>
        </p:nvSpPr>
        <p:spPr>
          <a:xfrm>
            <a:off x="457200" y="91914"/>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3600">
                <a:latin typeface="Arial"/>
                <a:ea typeface="Arial"/>
                <a:cs typeface="Arial"/>
                <a:sym typeface="Arial"/>
              </a:rPr>
              <a:t>…And it is NOT Reciprocal in Perspective</a:t>
            </a:r>
            <a:endParaRPr/>
          </a:p>
        </p:txBody>
      </p:sp>
      <p:sp>
        <p:nvSpPr>
          <p:cNvPr id="368" name="Google Shape;368;g2f6a5ef489f_0_61"/>
          <p:cNvSpPr txBox="1"/>
          <p:nvPr/>
        </p:nvSpPr>
        <p:spPr>
          <a:xfrm>
            <a:off x="4724400" y="5257800"/>
            <a:ext cx="44196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PN</a:t>
            </a:r>
            <a:r>
              <a:rPr lang="en-US" sz="1200" i="1">
                <a:solidFill>
                  <a:srgbClr val="7F7F7F"/>
                </a:solidFill>
              </a:rPr>
              <a:t>TC</a:t>
            </a:r>
            <a:r>
              <a:rPr lang="en-US" sz="1200" b="0" i="1" u="none" strike="noStrike" cap="none">
                <a:solidFill>
                  <a:srgbClr val="7F7F7F"/>
                </a:solidFill>
                <a:latin typeface="Arial"/>
                <a:ea typeface="Arial"/>
                <a:cs typeface="Arial"/>
                <a:sym typeface="Arial"/>
              </a:rPr>
              <a:t>, n.d.</a:t>
            </a:r>
            <a:endParaRPr sz="1400" b="0" i="0" u="none" strike="noStrike" cap="none">
              <a:solidFill>
                <a:srgbClr val="000000"/>
              </a:solidFill>
              <a:latin typeface="Arial"/>
              <a:ea typeface="Arial"/>
              <a:cs typeface="Arial"/>
              <a:sym typeface="Arial"/>
            </a:endParaRPr>
          </a:p>
        </p:txBody>
      </p:sp>
      <p:pic>
        <p:nvPicPr>
          <p:cNvPr id="369" name="Google Shape;369;g2f6a5ef489f_0_61"/>
          <p:cNvPicPr preferRelativeResize="0"/>
          <p:nvPr/>
        </p:nvPicPr>
        <p:blipFill>
          <a:blip r:embed="rId3">
            <a:alphaModFix/>
          </a:blip>
          <a:stretch>
            <a:fillRect/>
          </a:stretch>
        </p:blipFill>
        <p:spPr>
          <a:xfrm>
            <a:off x="2443266" y="1858625"/>
            <a:ext cx="1264353" cy="2420133"/>
          </a:xfrm>
          <a:prstGeom prst="rect">
            <a:avLst/>
          </a:prstGeom>
          <a:noFill/>
          <a:ln>
            <a:noFill/>
          </a:ln>
        </p:spPr>
      </p:pic>
      <p:sp>
        <p:nvSpPr>
          <p:cNvPr id="370" name="Google Shape;370;g2f6a5ef489f_0_61"/>
          <p:cNvSpPr txBox="1"/>
          <p:nvPr/>
        </p:nvSpPr>
        <p:spPr>
          <a:xfrm>
            <a:off x="2176650" y="4345975"/>
            <a:ext cx="1797600" cy="55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3F3F3F"/>
                </a:solidFill>
              </a:rPr>
              <a:t>Trained Oncology Patient Navigator</a:t>
            </a:r>
            <a:endParaRPr>
              <a:solidFill>
                <a:srgbClr val="3F3F3F"/>
              </a:solidFill>
            </a:endParaRPr>
          </a:p>
        </p:txBody>
      </p:sp>
      <p:sp>
        <p:nvSpPr>
          <p:cNvPr id="371" name="Google Shape;371;g2f6a5ef489f_0_61"/>
          <p:cNvSpPr txBox="1"/>
          <p:nvPr/>
        </p:nvSpPr>
        <p:spPr>
          <a:xfrm>
            <a:off x="5346645" y="4347659"/>
            <a:ext cx="1987200" cy="48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3F3F3F"/>
                </a:solidFill>
              </a:rPr>
              <a:t>Patient</a:t>
            </a:r>
            <a:endParaRPr>
              <a:solidFill>
                <a:srgbClr val="3F3F3F"/>
              </a:solidFill>
            </a:endParaRPr>
          </a:p>
        </p:txBody>
      </p:sp>
      <p:sp>
        <p:nvSpPr>
          <p:cNvPr id="372" name="Google Shape;372;g2f6a5ef489f_0_61"/>
          <p:cNvSpPr txBox="1"/>
          <p:nvPr/>
        </p:nvSpPr>
        <p:spPr>
          <a:xfrm>
            <a:off x="361075" y="1543225"/>
            <a:ext cx="2258400" cy="91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a:solidFill>
                  <a:srgbClr val="3F3F3F"/>
                </a:solidFill>
              </a:rPr>
              <a:t>The perspective for the Patient Navigator is </a:t>
            </a:r>
            <a:r>
              <a:rPr lang="en-US" sz="1600" b="1">
                <a:solidFill>
                  <a:srgbClr val="3F3F3F"/>
                </a:solidFill>
              </a:rPr>
              <a:t>external</a:t>
            </a:r>
            <a:endParaRPr sz="1600" b="1">
              <a:solidFill>
                <a:srgbClr val="3F3F3F"/>
              </a:solidFill>
            </a:endParaRPr>
          </a:p>
        </p:txBody>
      </p:sp>
      <p:sp>
        <p:nvSpPr>
          <p:cNvPr id="373" name="Google Shape;373;g2f6a5ef489f_0_61"/>
          <p:cNvSpPr txBox="1"/>
          <p:nvPr/>
        </p:nvSpPr>
        <p:spPr>
          <a:xfrm>
            <a:off x="6977350" y="1543225"/>
            <a:ext cx="1922700" cy="91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a:solidFill>
                  <a:srgbClr val="3F3F3F"/>
                </a:solidFill>
              </a:rPr>
              <a:t>The perspective for the patient is </a:t>
            </a:r>
            <a:r>
              <a:rPr lang="en-US" sz="1600" b="1">
                <a:solidFill>
                  <a:srgbClr val="3F3F3F"/>
                </a:solidFill>
              </a:rPr>
              <a:t>internal</a:t>
            </a:r>
            <a:endParaRPr sz="1600" b="1">
              <a:solidFill>
                <a:srgbClr val="3F3F3F"/>
              </a:solidFill>
            </a:endParaRPr>
          </a:p>
        </p:txBody>
      </p:sp>
      <p:pic>
        <p:nvPicPr>
          <p:cNvPr id="374" name="Google Shape;374;g2f6a5ef489f_0_61"/>
          <p:cNvPicPr preferRelativeResize="0"/>
          <p:nvPr/>
        </p:nvPicPr>
        <p:blipFill>
          <a:blip r:embed="rId4">
            <a:alphaModFix/>
          </a:blip>
          <a:stretch>
            <a:fillRect/>
          </a:stretch>
        </p:blipFill>
        <p:spPr>
          <a:xfrm rot="602109">
            <a:off x="5323895" y="3004024"/>
            <a:ext cx="664906" cy="691176"/>
          </a:xfrm>
          <a:prstGeom prst="rect">
            <a:avLst/>
          </a:prstGeom>
          <a:noFill/>
          <a:ln>
            <a:noFill/>
          </a:ln>
        </p:spPr>
      </p:pic>
      <p:pic>
        <p:nvPicPr>
          <p:cNvPr id="375" name="Google Shape;375;g2f6a5ef489f_0_61"/>
          <p:cNvPicPr preferRelativeResize="0"/>
          <p:nvPr/>
        </p:nvPicPr>
        <p:blipFill>
          <a:blip r:embed="rId5">
            <a:alphaModFix/>
          </a:blip>
          <a:stretch>
            <a:fillRect/>
          </a:stretch>
        </p:blipFill>
        <p:spPr>
          <a:xfrm>
            <a:off x="5713000" y="1858622"/>
            <a:ext cx="1264350" cy="2420103"/>
          </a:xfrm>
          <a:prstGeom prst="rect">
            <a:avLst/>
          </a:prstGeom>
          <a:noFill/>
          <a:ln>
            <a:noFill/>
          </a:ln>
        </p:spPr>
      </p:pic>
      <p:pic>
        <p:nvPicPr>
          <p:cNvPr id="376" name="Google Shape;376;g2f6a5ef489f_0_61"/>
          <p:cNvPicPr preferRelativeResize="0"/>
          <p:nvPr/>
        </p:nvPicPr>
        <p:blipFill>
          <a:blip r:embed="rId6">
            <a:alphaModFix/>
          </a:blip>
          <a:stretch>
            <a:fillRect/>
          </a:stretch>
        </p:blipFill>
        <p:spPr>
          <a:xfrm>
            <a:off x="4129897" y="3107924"/>
            <a:ext cx="884227" cy="276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g2ffe93efeca_0_6"/>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900"/>
              <a:buFont typeface="Arial"/>
              <a:buNone/>
            </a:pPr>
            <a:r>
              <a:rPr lang="en-US" sz="3600" i="0" u="none" strike="noStrike" cap="none">
                <a:latin typeface="Arial"/>
                <a:ea typeface="Arial"/>
                <a:cs typeface="Arial"/>
                <a:sym typeface="Arial"/>
              </a:rPr>
              <a:t>Acknowledgments</a:t>
            </a:r>
            <a:endParaRPr/>
          </a:p>
        </p:txBody>
      </p:sp>
      <p:sp>
        <p:nvSpPr>
          <p:cNvPr id="57" name="Google Shape;57;g2ffe93efeca_0_6"/>
          <p:cNvSpPr txBox="1">
            <a:spLocks noGrp="1"/>
          </p:cNvSpPr>
          <p:nvPr>
            <p:ph type="body" idx="1"/>
          </p:nvPr>
        </p:nvSpPr>
        <p:spPr>
          <a:xfrm>
            <a:off x="457200" y="1219200"/>
            <a:ext cx="8229600" cy="4168500"/>
          </a:xfrm>
          <a:prstGeom prst="rect">
            <a:avLst/>
          </a:prstGeom>
          <a:noFill/>
          <a:ln>
            <a:noFill/>
          </a:ln>
        </p:spPr>
        <p:txBody>
          <a:bodyPr spcFirstLastPara="1" wrap="square" lIns="91425" tIns="45700" rIns="91425" bIns="45700" anchor="t" anchorCtr="0">
            <a:noAutofit/>
          </a:bodyPr>
          <a:lstStyle/>
          <a:p>
            <a:pPr marL="0" lvl="0" indent="0" algn="l" rtl="0">
              <a:spcBef>
                <a:spcPts val="320"/>
              </a:spcBef>
              <a:spcAft>
                <a:spcPts val="0"/>
              </a:spcAft>
              <a:buClr>
                <a:schemeClr val="dk1"/>
              </a:buClr>
              <a:buSzPts val="1100"/>
              <a:buFont typeface="Arial"/>
              <a:buNone/>
            </a:pPr>
            <a:r>
              <a:rPr lang="en-US" sz="1800">
                <a:solidFill>
                  <a:schemeClr val="dk1"/>
                </a:solidFill>
              </a:rPr>
              <a:t>We would like to thank the following people for their help with revising this training:</a:t>
            </a:r>
            <a:endParaRPr sz="1800">
              <a:solidFill>
                <a:schemeClr val="dk1"/>
              </a:solidFill>
            </a:endParaRPr>
          </a:p>
          <a:p>
            <a:pPr marL="0" lvl="0" indent="0" algn="l" rtl="0">
              <a:spcBef>
                <a:spcPts val="320"/>
              </a:spcBef>
              <a:spcAft>
                <a:spcPts val="0"/>
              </a:spcAft>
              <a:buClr>
                <a:schemeClr val="dk1"/>
              </a:buClr>
              <a:buSzPts val="1100"/>
              <a:buFont typeface="Arial"/>
              <a:buNone/>
            </a:pPr>
            <a:endParaRPr sz="1800">
              <a:solidFill>
                <a:schemeClr val="dk1"/>
              </a:solidFill>
            </a:endParaRPr>
          </a:p>
          <a:p>
            <a:pPr marL="457200" lvl="0" indent="-342900" algn="l" rtl="0">
              <a:spcBef>
                <a:spcPts val="320"/>
              </a:spcBef>
              <a:spcAft>
                <a:spcPts val="0"/>
              </a:spcAft>
              <a:buClr>
                <a:schemeClr val="dk1"/>
              </a:buClr>
              <a:buSzPts val="1800"/>
              <a:buChar char="•"/>
            </a:pPr>
            <a:r>
              <a:rPr lang="en-US" sz="1800">
                <a:solidFill>
                  <a:schemeClr val="dk1"/>
                </a:solidFill>
              </a:rPr>
              <a:t>Flint Huffman, National LGBT Network</a:t>
            </a:r>
            <a:endParaRPr sz="1800">
              <a:solidFill>
                <a:schemeClr val="dk1"/>
              </a:solidFill>
            </a:endParaRPr>
          </a:p>
          <a:p>
            <a:pPr marL="457200" lvl="0" indent="-342900" algn="l" rtl="0">
              <a:spcBef>
                <a:spcPts val="320"/>
              </a:spcBef>
              <a:spcAft>
                <a:spcPts val="0"/>
              </a:spcAft>
              <a:buClr>
                <a:schemeClr val="dk1"/>
              </a:buClr>
              <a:buSzPts val="1800"/>
              <a:buChar char="•"/>
            </a:pPr>
            <a:r>
              <a:rPr lang="en-US" sz="1800">
                <a:solidFill>
                  <a:schemeClr val="dk1"/>
                </a:solidFill>
              </a:rPr>
              <a:t>Va'a Tofaeono, </a:t>
            </a:r>
            <a:r>
              <a:rPr lang="en-US" sz="1800">
                <a:solidFill>
                  <a:srgbClr val="1F1F1F"/>
                </a:solidFill>
                <a:highlight>
                  <a:srgbClr val="FFFFFF"/>
                </a:highlight>
              </a:rPr>
              <a:t>American Samoa Cancer Coalition</a:t>
            </a:r>
            <a:endParaRPr sz="1800">
              <a:solidFill>
                <a:schemeClr val="dk1"/>
              </a:solidFill>
            </a:endParaRPr>
          </a:p>
          <a:p>
            <a:pPr marL="457200" lvl="0" indent="-342900" algn="l" rtl="0">
              <a:spcBef>
                <a:spcPts val="320"/>
              </a:spcBef>
              <a:spcAft>
                <a:spcPts val="0"/>
              </a:spcAft>
              <a:buClr>
                <a:schemeClr val="dk1"/>
              </a:buClr>
              <a:buSzPts val="1800"/>
              <a:buChar char="•"/>
            </a:pPr>
            <a:r>
              <a:rPr lang="en-US" sz="1800">
                <a:solidFill>
                  <a:schemeClr val="dk1"/>
                </a:solidFill>
              </a:rPr>
              <a:t>Erika Bergeron, </a:t>
            </a:r>
            <a:r>
              <a:rPr lang="en-US" sz="1800">
                <a:solidFill>
                  <a:srgbClr val="1F1F1F"/>
                </a:solidFill>
                <a:highlight>
                  <a:srgbClr val="FFFFFF"/>
                </a:highlight>
              </a:rPr>
              <a:t>Gallaudet University</a:t>
            </a:r>
            <a:endParaRPr sz="1800">
              <a:solidFill>
                <a:schemeClr val="dk1"/>
              </a:solidFill>
            </a:endParaRPr>
          </a:p>
          <a:p>
            <a:pPr marL="457200" lvl="0" indent="-342900" algn="l" rtl="0">
              <a:spcBef>
                <a:spcPts val="320"/>
              </a:spcBef>
              <a:spcAft>
                <a:spcPts val="0"/>
              </a:spcAft>
              <a:buClr>
                <a:schemeClr val="dk1"/>
              </a:buClr>
              <a:buSzPts val="1800"/>
              <a:buChar char="•"/>
            </a:pPr>
            <a:r>
              <a:rPr lang="en-US" sz="1800">
                <a:solidFill>
                  <a:schemeClr val="dk1"/>
                </a:solidFill>
              </a:rPr>
              <a:t>Marcela Gaitan, Nuestras Voces</a:t>
            </a:r>
            <a:endParaRPr sz="1800">
              <a:solidFill>
                <a:schemeClr val="dk1"/>
              </a:solidFill>
            </a:endParaRPr>
          </a:p>
          <a:p>
            <a:pPr marL="457200" lvl="0" indent="-342900" algn="l" rtl="0">
              <a:spcBef>
                <a:spcPts val="320"/>
              </a:spcBef>
              <a:spcAft>
                <a:spcPts val="0"/>
              </a:spcAft>
              <a:buClr>
                <a:schemeClr val="dk1"/>
              </a:buClr>
              <a:buSzPts val="1800"/>
              <a:buChar char="•"/>
            </a:pPr>
            <a:r>
              <a:rPr lang="en-US" sz="1800">
                <a:solidFill>
                  <a:schemeClr val="dk1"/>
                </a:solidFill>
              </a:rPr>
              <a:t>Shonta Chambers, Patient Advocacy Foundation</a:t>
            </a:r>
            <a:endParaRPr sz="1800">
              <a:solidFill>
                <a:schemeClr val="dk1"/>
              </a:solidFill>
            </a:endParaRPr>
          </a:p>
          <a:p>
            <a:pPr marL="457200" lvl="0" indent="-342900" algn="l" rtl="0">
              <a:spcBef>
                <a:spcPts val="320"/>
              </a:spcBef>
              <a:spcAft>
                <a:spcPts val="0"/>
              </a:spcAft>
              <a:buClr>
                <a:schemeClr val="dk1"/>
              </a:buClr>
              <a:buSzPts val="1800"/>
              <a:buChar char="•"/>
            </a:pPr>
            <a:r>
              <a:rPr lang="en-US" sz="1800">
                <a:solidFill>
                  <a:schemeClr val="dk1"/>
                </a:solidFill>
              </a:rPr>
              <a:t>Alex Hurst, </a:t>
            </a:r>
            <a:r>
              <a:rPr lang="en-US" sz="1800">
                <a:solidFill>
                  <a:srgbClr val="1F1F1F"/>
                </a:solidFill>
                <a:highlight>
                  <a:srgbClr val="FFFFFF"/>
                </a:highlight>
              </a:rPr>
              <a:t>National Council for Mental Wellbeing</a:t>
            </a:r>
            <a:endParaRPr sz="1800">
              <a:solidFill>
                <a:schemeClr val="dk1"/>
              </a:solidFill>
            </a:endParaRPr>
          </a:p>
          <a:p>
            <a:pPr marL="457200" lvl="0" indent="-342900" algn="l" rtl="0">
              <a:spcBef>
                <a:spcPts val="320"/>
              </a:spcBef>
              <a:spcAft>
                <a:spcPts val="0"/>
              </a:spcAft>
              <a:buClr>
                <a:schemeClr val="dk1"/>
              </a:buClr>
              <a:buSzPts val="1800"/>
              <a:buChar char="•"/>
            </a:pPr>
            <a:r>
              <a:rPr lang="en-US" sz="1800">
                <a:solidFill>
                  <a:schemeClr val="dk1"/>
                </a:solidFill>
              </a:rPr>
              <a:t>Zarek Mena, Patient Navigation Advisors</a:t>
            </a:r>
            <a:endParaRPr sz="1800">
              <a:solidFill>
                <a:schemeClr val="dk1"/>
              </a:solidFill>
            </a:endParaRPr>
          </a:p>
          <a:p>
            <a:pPr marL="457200" lvl="0" indent="-342900" algn="l" rtl="0">
              <a:spcBef>
                <a:spcPts val="360"/>
              </a:spcBef>
              <a:spcAft>
                <a:spcPts val="0"/>
              </a:spcAft>
              <a:buClr>
                <a:schemeClr val="dk1"/>
              </a:buClr>
              <a:buSzPts val="1800"/>
              <a:buChar char="•"/>
            </a:pPr>
            <a:r>
              <a:rPr lang="en-US" sz="1800">
                <a:solidFill>
                  <a:schemeClr val="dk1"/>
                </a:solidFill>
              </a:rPr>
              <a:t>Jess Quiring, Patient Navigation Advisors</a:t>
            </a:r>
            <a:endParaRPr sz="1800">
              <a:solidFill>
                <a:schemeClr val="dk1"/>
              </a:solidFill>
            </a:endParaRPr>
          </a:p>
          <a:p>
            <a:pPr marL="457200" lvl="0" indent="-342900" algn="l" rtl="0">
              <a:spcBef>
                <a:spcPts val="360"/>
              </a:spcBef>
              <a:spcAft>
                <a:spcPts val="0"/>
              </a:spcAft>
              <a:buClr>
                <a:schemeClr val="dk1"/>
              </a:buClr>
              <a:buSzPts val="1800"/>
              <a:buChar char="•"/>
            </a:pPr>
            <a:r>
              <a:rPr lang="en-US" sz="1800">
                <a:solidFill>
                  <a:schemeClr val="dk1"/>
                </a:solidFill>
              </a:rPr>
              <a:t>Reesa Sherin, Association of Cancer Care Centers</a:t>
            </a:r>
            <a:endParaRPr sz="1800">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g2fffdbba69a_0_64"/>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SzPts val="1400"/>
              <a:buNone/>
            </a:pPr>
            <a:r>
              <a:rPr lang="en-US" sz="3600" i="0" u="none" strike="noStrike">
                <a:latin typeface="Arial"/>
                <a:ea typeface="Arial"/>
                <a:cs typeface="Arial"/>
                <a:sym typeface="Arial"/>
              </a:rPr>
              <a:t>Evaluating Your Behavior</a:t>
            </a:r>
            <a:endParaRPr/>
          </a:p>
        </p:txBody>
      </p:sp>
      <p:sp>
        <p:nvSpPr>
          <p:cNvPr id="383" name="Google Shape;383;g2fffdbba69a_0_64"/>
          <p:cNvSpPr txBox="1">
            <a:spLocks noGrp="1"/>
          </p:cNvSpPr>
          <p:nvPr>
            <p:ph type="body" idx="1"/>
          </p:nvPr>
        </p:nvSpPr>
        <p:spPr>
          <a:xfrm>
            <a:off x="457200" y="1551975"/>
            <a:ext cx="7755000" cy="2972400"/>
          </a:xfrm>
          <a:prstGeom prst="rect">
            <a:avLst/>
          </a:prstGeom>
          <a:noFill/>
          <a:ln>
            <a:noFill/>
          </a:ln>
        </p:spPr>
        <p:txBody>
          <a:bodyPr spcFirstLastPara="1" wrap="square" lIns="91425" tIns="45700" rIns="91425" bIns="45700" anchor="t" anchorCtr="0">
            <a:noAutofit/>
          </a:bodyPr>
          <a:lstStyle/>
          <a:p>
            <a:pPr marL="203200" lvl="0" indent="0" algn="l" rtl="0">
              <a:lnSpc>
                <a:spcPct val="100000"/>
              </a:lnSpc>
              <a:spcBef>
                <a:spcPts val="0"/>
              </a:spcBef>
              <a:spcAft>
                <a:spcPts val="0"/>
              </a:spcAft>
              <a:buClr>
                <a:srgbClr val="3F3F3F"/>
              </a:buClr>
              <a:buSzPts val="1700"/>
              <a:buFont typeface="Arial"/>
              <a:buNone/>
            </a:pPr>
            <a:r>
              <a:rPr lang="en-US" sz="1800" b="1" i="0" u="none" strike="noStrike"/>
              <a:t>What are my intentions? </a:t>
            </a:r>
            <a:r>
              <a:rPr lang="en-US" sz="1800" i="0" u="none" strike="noStrike">
                <a:latin typeface="Arial"/>
                <a:ea typeface="Arial"/>
                <a:cs typeface="Arial"/>
                <a:sym typeface="Arial"/>
              </a:rPr>
              <a:t>How might others perceive my intentions? Whose needs am I meeting? Does the person expect this from a </a:t>
            </a:r>
            <a:r>
              <a:rPr lang="en-US" sz="1800"/>
              <a:t>healthcare</a:t>
            </a:r>
            <a:r>
              <a:rPr lang="en-US" sz="1800" i="0" u="none" strike="noStrike">
                <a:latin typeface="Arial"/>
                <a:ea typeface="Arial"/>
                <a:cs typeface="Arial"/>
                <a:sym typeface="Arial"/>
              </a:rPr>
              <a:t> team member?</a:t>
            </a:r>
            <a:endParaRPr sz="1800"/>
          </a:p>
          <a:p>
            <a:pPr marL="203200" lvl="0" indent="0" algn="l" rtl="0">
              <a:lnSpc>
                <a:spcPct val="100000"/>
              </a:lnSpc>
              <a:spcBef>
                <a:spcPts val="1200"/>
              </a:spcBef>
              <a:spcAft>
                <a:spcPts val="0"/>
              </a:spcAft>
              <a:buClr>
                <a:srgbClr val="3F3F3F"/>
              </a:buClr>
              <a:buSzPts val="1700"/>
              <a:buFont typeface="Arial"/>
              <a:buNone/>
            </a:pPr>
            <a:r>
              <a:rPr lang="en-US" sz="1800" b="1" i="0" u="none" strike="noStrike"/>
              <a:t>What are the likely </a:t>
            </a:r>
            <a:r>
              <a:rPr lang="en-US" sz="1800" b="1"/>
              <a:t>intended or perceived consequences </a:t>
            </a:r>
            <a:r>
              <a:rPr lang="en-US" sz="1800" b="1" i="0" u="none" strike="noStrike"/>
              <a:t>of my actions?</a:t>
            </a:r>
            <a:r>
              <a:rPr lang="en-US" sz="1800" i="0" u="none" strike="noStrike">
                <a:latin typeface="Arial"/>
                <a:ea typeface="Arial"/>
                <a:cs typeface="Arial"/>
                <a:sym typeface="Arial"/>
              </a:rPr>
              <a:t> For patients and families? For other patients and families? For other helpers? </a:t>
            </a:r>
            <a:endParaRPr sz="1800" i="0" u="none" strike="noStrike">
              <a:latin typeface="Arial"/>
              <a:ea typeface="Arial"/>
              <a:cs typeface="Arial"/>
              <a:sym typeface="Arial"/>
            </a:endParaRPr>
          </a:p>
          <a:p>
            <a:pPr marL="203200" lvl="0" indent="0" algn="l" rtl="0">
              <a:lnSpc>
                <a:spcPct val="100000"/>
              </a:lnSpc>
              <a:spcBef>
                <a:spcPts val="1200"/>
              </a:spcBef>
              <a:spcAft>
                <a:spcPts val="0"/>
              </a:spcAft>
              <a:buClr>
                <a:srgbClr val="3F3F3F"/>
              </a:buClr>
              <a:buSzPts val="1700"/>
              <a:buFont typeface="Arial"/>
              <a:buNone/>
            </a:pPr>
            <a:r>
              <a:rPr lang="en-US" sz="1800" b="1"/>
              <a:t>Do I have any bias? </a:t>
            </a:r>
            <a:br>
              <a:rPr lang="en-US" sz="1800" b="1"/>
            </a:br>
            <a:r>
              <a:rPr lang="en-US" sz="1800"/>
              <a:t>Bias can be known or implicit. </a:t>
            </a:r>
            <a:endParaRPr sz="1800"/>
          </a:p>
          <a:p>
            <a:pPr marL="203200" lvl="0" indent="0" algn="l" rtl="0">
              <a:lnSpc>
                <a:spcPct val="100000"/>
              </a:lnSpc>
              <a:spcBef>
                <a:spcPts val="1200"/>
              </a:spcBef>
              <a:spcAft>
                <a:spcPts val="0"/>
              </a:spcAft>
              <a:buClr>
                <a:srgbClr val="3F3F3F"/>
              </a:buClr>
              <a:buSzPts val="1700"/>
              <a:buFont typeface="Arial"/>
              <a:buNone/>
            </a:pPr>
            <a:r>
              <a:rPr lang="en-US" sz="1800" b="1" i="0" u="none" strike="noStrike"/>
              <a:t>Is my professional relationship being maintained?</a:t>
            </a:r>
            <a:r>
              <a:rPr lang="en-US" sz="1800" i="0" u="none" strike="noStrike">
                <a:latin typeface="Arial"/>
                <a:ea typeface="Arial"/>
                <a:cs typeface="Arial"/>
                <a:sym typeface="Arial"/>
              </a:rPr>
              <a:t> How does this decision reflect on the standards of conduct expected for my place of employment and my profession? </a:t>
            </a:r>
            <a:endParaRPr sz="1800"/>
          </a:p>
        </p:txBody>
      </p:sp>
      <p:sp>
        <p:nvSpPr>
          <p:cNvPr id="384" name="Google Shape;384;g2fffdbba69a_0_64"/>
          <p:cNvSpPr txBox="1"/>
          <p:nvPr/>
        </p:nvSpPr>
        <p:spPr>
          <a:xfrm>
            <a:off x="4416150" y="5247400"/>
            <a:ext cx="5152200" cy="39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350" i="1">
                <a:solidFill>
                  <a:srgbClr val="3F3D56"/>
                </a:solidFill>
                <a:highlight>
                  <a:srgbClr val="FFFFFF"/>
                </a:highlight>
              </a:rPr>
              <a:t> Source: DC Center for Rational Prescribing (DCRx). 2024 </a:t>
            </a:r>
            <a:endParaRPr i="1"/>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g27fb26c3bd5_0_38"/>
          <p:cNvSpPr txBox="1">
            <a:spLocks noGrp="1"/>
          </p:cNvSpPr>
          <p:nvPr>
            <p:ph type="title"/>
          </p:nvPr>
        </p:nvSpPr>
        <p:spPr>
          <a:xfrm>
            <a:off x="457200" y="62300"/>
            <a:ext cx="8229600" cy="11430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SzPts val="1400"/>
              <a:buNone/>
            </a:pPr>
            <a:r>
              <a:rPr lang="en-US" sz="3600" i="0" u="none" strike="noStrike">
                <a:latin typeface="Arial"/>
                <a:ea typeface="Arial"/>
                <a:cs typeface="Arial"/>
                <a:sym typeface="Arial"/>
              </a:rPr>
              <a:t>Conflicts of Interest</a:t>
            </a:r>
            <a:endParaRPr/>
          </a:p>
        </p:txBody>
      </p:sp>
      <p:sp>
        <p:nvSpPr>
          <p:cNvPr id="391" name="Google Shape;391;g27fb26c3bd5_0_38"/>
          <p:cNvSpPr txBox="1">
            <a:spLocks noGrp="1"/>
          </p:cNvSpPr>
          <p:nvPr>
            <p:ph type="body" idx="1"/>
          </p:nvPr>
        </p:nvSpPr>
        <p:spPr>
          <a:xfrm>
            <a:off x="457200" y="1295400"/>
            <a:ext cx="8229600" cy="3810000"/>
          </a:xfrm>
          <a:prstGeom prst="rect">
            <a:avLst/>
          </a:prstGeom>
          <a:noFill/>
          <a:ln>
            <a:noFill/>
          </a:ln>
        </p:spPr>
        <p:txBody>
          <a:bodyPr spcFirstLastPara="1" wrap="square" lIns="91425" tIns="45700" rIns="91425" bIns="45700" anchor="t" anchorCtr="0">
            <a:normAutofit/>
          </a:bodyPr>
          <a:lstStyle/>
          <a:p>
            <a:pPr marL="203200" marR="0" lvl="0" indent="0" algn="l" rtl="0">
              <a:lnSpc>
                <a:spcPct val="100000"/>
              </a:lnSpc>
              <a:spcBef>
                <a:spcPts val="0"/>
              </a:spcBef>
              <a:spcAft>
                <a:spcPts val="0"/>
              </a:spcAft>
              <a:buClr>
                <a:srgbClr val="3F3F3F"/>
              </a:buClr>
              <a:buSzPts val="2400"/>
              <a:buFont typeface="Arial"/>
              <a:buNone/>
            </a:pPr>
            <a:r>
              <a:rPr lang="en-US" sz="2400" i="0" u="none" strike="noStrike">
                <a:latin typeface="Arial"/>
                <a:ea typeface="Arial"/>
                <a:cs typeface="Arial"/>
                <a:sym typeface="Arial"/>
              </a:rPr>
              <a:t>When the needs or interests of </a:t>
            </a:r>
            <a:r>
              <a:rPr lang="en-US" sz="2400">
                <a:latin typeface="Arial"/>
                <a:ea typeface="Arial"/>
                <a:cs typeface="Arial"/>
                <a:sym typeface="Arial"/>
              </a:rPr>
              <a:t>a</a:t>
            </a:r>
            <a:r>
              <a:rPr lang="en-US" sz="2400" i="0" u="none" strike="noStrike">
                <a:latin typeface="Arial"/>
                <a:ea typeface="Arial"/>
                <a:cs typeface="Arial"/>
                <a:sym typeface="Arial"/>
              </a:rPr>
              <a:t> navigator impact the navigator’s abilities to act professionally and focus on the needs of the patient. </a:t>
            </a:r>
            <a:endParaRPr sz="2400">
              <a:latin typeface="Arial"/>
              <a:ea typeface="Arial"/>
              <a:cs typeface="Arial"/>
              <a:sym typeface="Arial"/>
            </a:endParaRPr>
          </a:p>
          <a:p>
            <a:pPr marL="203200" marR="0" lvl="0" indent="0" algn="l" rtl="0">
              <a:lnSpc>
                <a:spcPct val="100000"/>
              </a:lnSpc>
              <a:spcBef>
                <a:spcPts val="1200"/>
              </a:spcBef>
              <a:spcAft>
                <a:spcPts val="0"/>
              </a:spcAft>
              <a:buClr>
                <a:srgbClr val="3F3F3F"/>
              </a:buClr>
              <a:buSzPts val="2400"/>
              <a:buFont typeface="Arial"/>
              <a:buNone/>
            </a:pPr>
            <a:r>
              <a:rPr lang="en-US" sz="2400">
                <a:latin typeface="Arial"/>
                <a:ea typeface="Arial"/>
                <a:cs typeface="Arial"/>
                <a:sym typeface="Arial"/>
              </a:rPr>
              <a:t>Examples include:</a:t>
            </a:r>
            <a:endParaRPr/>
          </a:p>
          <a:p>
            <a:pPr marL="603250" lvl="1" indent="0" algn="l" rtl="0">
              <a:lnSpc>
                <a:spcPct val="100000"/>
              </a:lnSpc>
              <a:spcBef>
                <a:spcPts val="1200"/>
              </a:spcBef>
              <a:spcAft>
                <a:spcPts val="0"/>
              </a:spcAft>
              <a:buClr>
                <a:srgbClr val="3F3F3F"/>
              </a:buClr>
              <a:buSzPts val="1800"/>
              <a:buFont typeface="Arial"/>
              <a:buNone/>
            </a:pPr>
            <a:endParaRPr sz="1800">
              <a:latin typeface="Arial"/>
              <a:ea typeface="Arial"/>
              <a:cs typeface="Arial"/>
              <a:sym typeface="Arial"/>
            </a:endParaRPr>
          </a:p>
          <a:p>
            <a:pPr marL="342900" marR="0" lvl="0" indent="-139700" algn="l" rtl="0">
              <a:lnSpc>
                <a:spcPct val="100000"/>
              </a:lnSpc>
              <a:spcBef>
                <a:spcPts val="1240"/>
              </a:spcBef>
              <a:spcAft>
                <a:spcPts val="0"/>
              </a:spcAft>
              <a:buClr>
                <a:srgbClr val="3F3F3F"/>
              </a:buClr>
              <a:buSzPts val="3200"/>
              <a:buFont typeface="Arial"/>
              <a:buNone/>
            </a:pPr>
            <a:endParaRPr b="1" i="0" u="none" strike="noStrike">
              <a:latin typeface="Times New Roman"/>
              <a:ea typeface="Times New Roman"/>
              <a:cs typeface="Times New Roman"/>
              <a:sym typeface="Times New Roman"/>
            </a:endParaRPr>
          </a:p>
        </p:txBody>
      </p:sp>
      <p:sp>
        <p:nvSpPr>
          <p:cNvPr id="392" name="Google Shape;392;g27fb26c3bd5_0_38"/>
          <p:cNvSpPr txBox="1"/>
          <p:nvPr/>
        </p:nvSpPr>
        <p:spPr>
          <a:xfrm>
            <a:off x="6199103" y="5285601"/>
            <a:ext cx="29718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Strom-Gottfried</a:t>
            </a:r>
            <a:r>
              <a:rPr lang="en-US" sz="1200" i="1">
                <a:solidFill>
                  <a:srgbClr val="7F7F7F"/>
                </a:solidFill>
              </a:rPr>
              <a:t>,</a:t>
            </a:r>
            <a:r>
              <a:rPr lang="en-US" sz="1200" b="0" i="1" u="none" strike="noStrike" cap="none">
                <a:solidFill>
                  <a:srgbClr val="7F7F7F"/>
                </a:solidFill>
                <a:latin typeface="Arial"/>
                <a:ea typeface="Arial"/>
                <a:cs typeface="Arial"/>
                <a:sym typeface="Arial"/>
              </a:rPr>
              <a:t> </a:t>
            </a:r>
            <a:r>
              <a:rPr lang="en-US" sz="1200" i="1">
                <a:solidFill>
                  <a:srgbClr val="7F7F7F"/>
                </a:solidFill>
              </a:rPr>
              <a:t>2022</a:t>
            </a:r>
            <a:r>
              <a:rPr lang="en-US" sz="1200" b="0" i="1" u="none" strike="noStrike" cap="none">
                <a:solidFill>
                  <a:srgbClr val="7F7F7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393" name="Google Shape;393;g27fb26c3bd5_0_38"/>
          <p:cNvGrpSpPr/>
          <p:nvPr/>
        </p:nvGrpSpPr>
        <p:grpSpPr>
          <a:xfrm>
            <a:off x="1371600" y="3034182"/>
            <a:ext cx="6096000" cy="2221560"/>
            <a:chOff x="0" y="921220"/>
            <a:chExt cx="6096000" cy="2221560"/>
          </a:xfrm>
        </p:grpSpPr>
        <p:sp>
          <p:nvSpPr>
            <p:cNvPr id="394" name="Google Shape;394;g27fb26c3bd5_0_38"/>
            <p:cNvSpPr/>
            <p:nvPr/>
          </p:nvSpPr>
          <p:spPr>
            <a:xfrm>
              <a:off x="0" y="1172139"/>
              <a:ext cx="6096000" cy="428400"/>
            </a:xfrm>
            <a:prstGeom prst="rect">
              <a:avLst/>
            </a:prstGeom>
            <a:solidFill>
              <a:schemeClr val="lt1">
                <a:alpha val="89410"/>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g27fb26c3bd5_0_38"/>
            <p:cNvSpPr/>
            <p:nvPr/>
          </p:nvSpPr>
          <p:spPr>
            <a:xfrm>
              <a:off x="304800" y="921220"/>
              <a:ext cx="4267200" cy="501900"/>
            </a:xfrm>
            <a:prstGeom prst="roundRect">
              <a:avLst>
                <a:gd name="adj" fmla="val 16667"/>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g27fb26c3bd5_0_38"/>
            <p:cNvSpPr txBox="1"/>
            <p:nvPr/>
          </p:nvSpPr>
          <p:spPr>
            <a:xfrm>
              <a:off x="329298" y="945718"/>
              <a:ext cx="4218300" cy="452700"/>
            </a:xfrm>
            <a:prstGeom prst="rect">
              <a:avLst/>
            </a:prstGeom>
            <a:noFill/>
            <a:ln>
              <a:noFill/>
            </a:ln>
          </p:spPr>
          <p:txBody>
            <a:bodyPr spcFirstLastPara="1" wrap="square" lIns="161275" tIns="0" rIns="161275" bIns="0" anchor="ctr" anchorCtr="0">
              <a:noAutofit/>
            </a:bodyPr>
            <a:lstStyle/>
            <a:p>
              <a:pPr marL="0" marR="0" lvl="0" indent="0" algn="l" rtl="0">
                <a:lnSpc>
                  <a:spcPct val="90000"/>
                </a:lnSpc>
                <a:spcBef>
                  <a:spcPts val="0"/>
                </a:spcBef>
                <a:spcAft>
                  <a:spcPts val="0"/>
                </a:spcAft>
                <a:buClr>
                  <a:schemeClr val="lt1"/>
                </a:buClr>
                <a:buSzPts val="1700"/>
                <a:buFont typeface="Arial"/>
                <a:buNone/>
              </a:pPr>
              <a:r>
                <a:rPr lang="en-US" sz="1700" b="0" i="0" u="none" strike="noStrike" cap="none">
                  <a:solidFill>
                    <a:schemeClr val="lt1"/>
                  </a:solidFill>
                  <a:latin typeface="Arial"/>
                  <a:ea typeface="Arial"/>
                  <a:cs typeface="Arial"/>
                  <a:sym typeface="Arial"/>
                </a:rPr>
                <a:t>Dual relationships</a:t>
              </a:r>
              <a:endParaRPr sz="1400" b="0" i="0" u="none" strike="noStrike" cap="none">
                <a:solidFill>
                  <a:srgbClr val="000000"/>
                </a:solidFill>
                <a:latin typeface="Arial"/>
                <a:ea typeface="Arial"/>
                <a:cs typeface="Arial"/>
                <a:sym typeface="Arial"/>
              </a:endParaRPr>
            </a:p>
          </p:txBody>
        </p:sp>
        <p:sp>
          <p:nvSpPr>
            <p:cNvPr id="397" name="Google Shape;397;g27fb26c3bd5_0_38"/>
            <p:cNvSpPr/>
            <p:nvPr/>
          </p:nvSpPr>
          <p:spPr>
            <a:xfrm>
              <a:off x="0" y="1943260"/>
              <a:ext cx="6096000" cy="428400"/>
            </a:xfrm>
            <a:prstGeom prst="rect">
              <a:avLst/>
            </a:prstGeom>
            <a:solidFill>
              <a:schemeClr val="lt1">
                <a:alpha val="89410"/>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g27fb26c3bd5_0_38"/>
            <p:cNvSpPr/>
            <p:nvPr/>
          </p:nvSpPr>
          <p:spPr>
            <a:xfrm>
              <a:off x="304800" y="1692340"/>
              <a:ext cx="4267200" cy="501900"/>
            </a:xfrm>
            <a:prstGeom prst="roundRect">
              <a:avLst>
                <a:gd name="adj" fmla="val 16667"/>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g27fb26c3bd5_0_38"/>
            <p:cNvSpPr txBox="1"/>
            <p:nvPr/>
          </p:nvSpPr>
          <p:spPr>
            <a:xfrm>
              <a:off x="329298" y="1716838"/>
              <a:ext cx="4218300" cy="452700"/>
            </a:xfrm>
            <a:prstGeom prst="rect">
              <a:avLst/>
            </a:prstGeom>
            <a:noFill/>
            <a:ln>
              <a:noFill/>
            </a:ln>
          </p:spPr>
          <p:txBody>
            <a:bodyPr spcFirstLastPara="1" wrap="square" lIns="161275" tIns="0" rIns="161275" bIns="0" anchor="ctr" anchorCtr="0">
              <a:noAutofit/>
            </a:bodyPr>
            <a:lstStyle/>
            <a:p>
              <a:pPr marL="0" marR="0" lvl="0" indent="0" algn="l" rtl="0">
                <a:lnSpc>
                  <a:spcPct val="90000"/>
                </a:lnSpc>
                <a:spcBef>
                  <a:spcPts val="0"/>
                </a:spcBef>
                <a:spcAft>
                  <a:spcPts val="0"/>
                </a:spcAft>
                <a:buClr>
                  <a:schemeClr val="lt1"/>
                </a:buClr>
                <a:buSzPts val="1700"/>
                <a:buFont typeface="Arial"/>
                <a:buNone/>
              </a:pPr>
              <a:r>
                <a:rPr lang="en-US" sz="1700" b="0" i="0" u="none" strike="noStrike" cap="none">
                  <a:solidFill>
                    <a:schemeClr val="lt1"/>
                  </a:solidFill>
                  <a:latin typeface="Arial"/>
                  <a:ea typeface="Arial"/>
                  <a:cs typeface="Arial"/>
                  <a:sym typeface="Arial"/>
                </a:rPr>
                <a:t>Receiving commissions for sales of products recommended to patients</a:t>
              </a:r>
              <a:endParaRPr sz="1400" b="0" i="0" u="none" strike="noStrike" cap="none">
                <a:solidFill>
                  <a:srgbClr val="000000"/>
                </a:solidFill>
                <a:latin typeface="Arial"/>
                <a:ea typeface="Arial"/>
                <a:cs typeface="Arial"/>
                <a:sym typeface="Arial"/>
              </a:endParaRPr>
            </a:p>
          </p:txBody>
        </p:sp>
        <p:sp>
          <p:nvSpPr>
            <p:cNvPr id="400" name="Google Shape;400;g27fb26c3bd5_0_38"/>
            <p:cNvSpPr/>
            <p:nvPr/>
          </p:nvSpPr>
          <p:spPr>
            <a:xfrm>
              <a:off x="0" y="2714380"/>
              <a:ext cx="6096000" cy="428400"/>
            </a:xfrm>
            <a:prstGeom prst="rect">
              <a:avLst/>
            </a:prstGeom>
            <a:solidFill>
              <a:schemeClr val="lt1">
                <a:alpha val="89410"/>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g27fb26c3bd5_0_38"/>
            <p:cNvSpPr/>
            <p:nvPr/>
          </p:nvSpPr>
          <p:spPr>
            <a:xfrm>
              <a:off x="304800" y="2463460"/>
              <a:ext cx="4267200" cy="501900"/>
            </a:xfrm>
            <a:prstGeom prst="roundRect">
              <a:avLst>
                <a:gd name="adj" fmla="val 16667"/>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g27fb26c3bd5_0_38"/>
            <p:cNvSpPr txBox="1"/>
            <p:nvPr/>
          </p:nvSpPr>
          <p:spPr>
            <a:xfrm>
              <a:off x="329298" y="2487958"/>
              <a:ext cx="4218300" cy="452700"/>
            </a:xfrm>
            <a:prstGeom prst="rect">
              <a:avLst/>
            </a:prstGeom>
            <a:noFill/>
            <a:ln>
              <a:noFill/>
            </a:ln>
          </p:spPr>
          <p:txBody>
            <a:bodyPr spcFirstLastPara="1" wrap="square" lIns="161275" tIns="0" rIns="161275" bIns="0" anchor="ctr" anchorCtr="0">
              <a:noAutofit/>
            </a:bodyPr>
            <a:lstStyle/>
            <a:p>
              <a:pPr marL="0" marR="0" lvl="0" indent="0" algn="l" rtl="0">
                <a:lnSpc>
                  <a:spcPct val="90000"/>
                </a:lnSpc>
                <a:spcBef>
                  <a:spcPts val="0"/>
                </a:spcBef>
                <a:spcAft>
                  <a:spcPts val="0"/>
                </a:spcAft>
                <a:buClr>
                  <a:schemeClr val="lt1"/>
                </a:buClr>
                <a:buSzPts val="1700"/>
                <a:buFont typeface="Arial"/>
                <a:buNone/>
              </a:pPr>
              <a:r>
                <a:rPr lang="en-US" sz="1700" b="0" i="0" u="none" strike="noStrike" cap="none">
                  <a:solidFill>
                    <a:schemeClr val="lt1"/>
                  </a:solidFill>
                  <a:latin typeface="Arial"/>
                  <a:ea typeface="Arial"/>
                  <a:cs typeface="Arial"/>
                  <a:sym typeface="Arial"/>
                </a:rPr>
                <a:t>Loyalty to employer clashes with best interests of patient or ethical obligations</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g27fb26c3bd5_0_0"/>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SzPts val="1400"/>
              <a:buNone/>
            </a:pPr>
            <a:r>
              <a:rPr lang="en-US" sz="3600" i="0" u="none" strike="noStrike">
                <a:latin typeface="Arial"/>
                <a:ea typeface="Arial"/>
                <a:cs typeface="Arial"/>
                <a:sym typeface="Arial"/>
              </a:rPr>
              <a:t>Dual Relationships</a:t>
            </a:r>
            <a:endParaRPr/>
          </a:p>
        </p:txBody>
      </p:sp>
      <p:sp>
        <p:nvSpPr>
          <p:cNvPr id="409" name="Google Shape;409;g27fb26c3bd5_0_0"/>
          <p:cNvSpPr txBox="1">
            <a:spLocks noGrp="1"/>
          </p:cNvSpPr>
          <p:nvPr>
            <p:ph type="body" idx="1"/>
          </p:nvPr>
        </p:nvSpPr>
        <p:spPr>
          <a:xfrm>
            <a:off x="457200" y="1600201"/>
            <a:ext cx="8229600" cy="3810000"/>
          </a:xfrm>
          <a:prstGeom prst="rect">
            <a:avLst/>
          </a:prstGeom>
          <a:noFill/>
          <a:ln>
            <a:noFill/>
          </a:ln>
        </p:spPr>
        <p:txBody>
          <a:bodyPr spcFirstLastPara="1" wrap="square" lIns="91425" tIns="45700" rIns="91425" bIns="45700" anchor="t" anchorCtr="0">
            <a:normAutofit lnSpcReduction="20000"/>
          </a:bodyPr>
          <a:lstStyle/>
          <a:p>
            <a:pPr marL="203200" lvl="0" indent="0" algn="l" rtl="0">
              <a:lnSpc>
                <a:spcPct val="100000"/>
              </a:lnSpc>
              <a:spcBef>
                <a:spcPts val="0"/>
              </a:spcBef>
              <a:spcAft>
                <a:spcPts val="0"/>
              </a:spcAft>
              <a:buClr>
                <a:srgbClr val="3F3F3F"/>
              </a:buClr>
              <a:buSzPts val="2800"/>
              <a:buFont typeface="Arial"/>
              <a:buNone/>
            </a:pPr>
            <a:r>
              <a:rPr lang="en-US" sz="2800">
                <a:latin typeface="Arial"/>
                <a:ea typeface="Arial"/>
                <a:cs typeface="Arial"/>
                <a:sym typeface="Arial"/>
              </a:rPr>
              <a:t>Relationships formed in settings where you are seen as a professional but want to participate as a peer </a:t>
            </a:r>
            <a:endParaRPr/>
          </a:p>
          <a:p>
            <a:pPr marL="203200" lvl="0" indent="0" algn="l" rtl="0">
              <a:lnSpc>
                <a:spcPct val="100000"/>
              </a:lnSpc>
              <a:spcBef>
                <a:spcPts val="1200"/>
              </a:spcBef>
              <a:spcAft>
                <a:spcPts val="0"/>
              </a:spcAft>
              <a:buClr>
                <a:srgbClr val="3F3F3F"/>
              </a:buClr>
              <a:buSzPts val="1100"/>
              <a:buFont typeface="Arial"/>
              <a:buNone/>
            </a:pPr>
            <a:endParaRPr sz="1100">
              <a:latin typeface="Arial"/>
              <a:ea typeface="Arial"/>
              <a:cs typeface="Arial"/>
              <a:sym typeface="Arial"/>
            </a:endParaRPr>
          </a:p>
          <a:p>
            <a:pPr marL="203200" lvl="0" indent="0" algn="l" rtl="0">
              <a:lnSpc>
                <a:spcPct val="100000"/>
              </a:lnSpc>
              <a:spcBef>
                <a:spcPts val="1200"/>
              </a:spcBef>
              <a:spcAft>
                <a:spcPts val="0"/>
              </a:spcAft>
              <a:buClr>
                <a:srgbClr val="3F3F3F"/>
              </a:buClr>
              <a:buSzPts val="2800"/>
              <a:buFont typeface="Arial"/>
              <a:buNone/>
            </a:pPr>
            <a:r>
              <a:rPr lang="en-US" sz="2800" i="0" u="none" strike="noStrike">
                <a:latin typeface="Arial"/>
                <a:ea typeface="Arial"/>
                <a:cs typeface="Arial"/>
                <a:sym typeface="Arial"/>
              </a:rPr>
              <a:t>Social relationships, inc</a:t>
            </a:r>
            <a:r>
              <a:rPr lang="en-US" sz="2800"/>
              <a:t>luding online</a:t>
            </a:r>
            <a:endParaRPr/>
          </a:p>
          <a:p>
            <a:pPr marL="203200" lvl="0" indent="0" algn="l" rtl="0">
              <a:lnSpc>
                <a:spcPct val="100000"/>
              </a:lnSpc>
              <a:spcBef>
                <a:spcPts val="1200"/>
              </a:spcBef>
              <a:spcAft>
                <a:spcPts val="0"/>
              </a:spcAft>
              <a:buClr>
                <a:srgbClr val="3F3F3F"/>
              </a:buClr>
              <a:buSzPts val="1100"/>
              <a:buFont typeface="Arial"/>
              <a:buNone/>
            </a:pPr>
            <a:endParaRPr sz="1100" i="0" u="none" strike="noStrike">
              <a:latin typeface="Arial"/>
              <a:ea typeface="Arial"/>
              <a:cs typeface="Arial"/>
              <a:sym typeface="Arial"/>
            </a:endParaRPr>
          </a:p>
          <a:p>
            <a:pPr marL="203200" lvl="0" indent="0" algn="l" rtl="0">
              <a:lnSpc>
                <a:spcPct val="100000"/>
              </a:lnSpc>
              <a:spcBef>
                <a:spcPts val="1200"/>
              </a:spcBef>
              <a:spcAft>
                <a:spcPts val="0"/>
              </a:spcAft>
              <a:buClr>
                <a:srgbClr val="3F3F3F"/>
              </a:buClr>
              <a:buSzPts val="2800"/>
              <a:buFont typeface="Arial"/>
              <a:buNone/>
            </a:pPr>
            <a:r>
              <a:rPr lang="en-US" sz="2800" i="0" u="none" strike="noStrike">
                <a:latin typeface="Arial"/>
                <a:ea typeface="Arial"/>
                <a:cs typeface="Arial"/>
                <a:sym typeface="Arial"/>
              </a:rPr>
              <a:t>Business-related relationships</a:t>
            </a:r>
            <a:endParaRPr/>
          </a:p>
          <a:p>
            <a:pPr marL="203200" lvl="0" indent="0" algn="l" rtl="0">
              <a:lnSpc>
                <a:spcPct val="100000"/>
              </a:lnSpc>
              <a:spcBef>
                <a:spcPts val="1200"/>
              </a:spcBef>
              <a:spcAft>
                <a:spcPts val="0"/>
              </a:spcAft>
              <a:buClr>
                <a:srgbClr val="3F3F3F"/>
              </a:buClr>
              <a:buSzPts val="1100"/>
              <a:buFont typeface="Arial"/>
              <a:buNone/>
            </a:pPr>
            <a:endParaRPr sz="1100" i="0" u="none" strike="noStrike">
              <a:latin typeface="Arial"/>
              <a:ea typeface="Arial"/>
              <a:cs typeface="Arial"/>
              <a:sym typeface="Arial"/>
            </a:endParaRPr>
          </a:p>
          <a:p>
            <a:pPr marL="203200" lvl="0" indent="0" algn="l" rtl="0">
              <a:lnSpc>
                <a:spcPct val="100000"/>
              </a:lnSpc>
              <a:spcBef>
                <a:spcPts val="1200"/>
              </a:spcBef>
              <a:spcAft>
                <a:spcPts val="0"/>
              </a:spcAft>
              <a:buClr>
                <a:srgbClr val="3F3F3F"/>
              </a:buClr>
              <a:buSzPts val="2800"/>
              <a:buFont typeface="Arial"/>
              <a:buNone/>
            </a:pPr>
            <a:r>
              <a:rPr lang="en-US" sz="2800" i="0" u="none" strike="noStrike">
                <a:latin typeface="Arial"/>
                <a:ea typeface="Arial"/>
                <a:cs typeface="Arial"/>
                <a:sym typeface="Arial"/>
              </a:rPr>
              <a:t>Financial relationships</a:t>
            </a:r>
            <a:endParaRPr/>
          </a:p>
        </p:txBody>
      </p:sp>
      <p:sp>
        <p:nvSpPr>
          <p:cNvPr id="410" name="Google Shape;410;g27fb26c3bd5_0_0"/>
          <p:cNvSpPr txBox="1"/>
          <p:nvPr/>
        </p:nvSpPr>
        <p:spPr>
          <a:xfrm>
            <a:off x="5477701" y="5215975"/>
            <a:ext cx="36663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Birkenmaier</a:t>
            </a:r>
            <a:r>
              <a:rPr lang="en-US" sz="1200" i="1">
                <a:solidFill>
                  <a:srgbClr val="7F7F7F"/>
                </a:solidFill>
              </a:rPr>
              <a:t> &amp; Berg-Weger, 2018</a:t>
            </a:r>
            <a:r>
              <a:rPr lang="en-US" sz="1200" b="0" i="1" u="none" strike="noStrike" cap="none">
                <a:solidFill>
                  <a:srgbClr val="7F7F7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g27fb26c3bd5_0_7"/>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400"/>
              <a:buNone/>
            </a:pPr>
            <a:r>
              <a:rPr lang="en-US" sz="3600">
                <a:latin typeface="Arial"/>
                <a:ea typeface="Arial"/>
                <a:cs typeface="Arial"/>
                <a:sym typeface="Arial"/>
              </a:rPr>
              <a:t>The Ethical Dilemma of Dual Relationships</a:t>
            </a:r>
            <a:endParaRPr/>
          </a:p>
        </p:txBody>
      </p:sp>
      <p:sp>
        <p:nvSpPr>
          <p:cNvPr id="417" name="Google Shape;417;g27fb26c3bd5_0_7"/>
          <p:cNvSpPr txBox="1"/>
          <p:nvPr/>
        </p:nvSpPr>
        <p:spPr>
          <a:xfrm>
            <a:off x="5745124" y="5243125"/>
            <a:ext cx="35133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Birkenmaier</a:t>
            </a:r>
            <a:r>
              <a:rPr lang="en-US" sz="1200" i="1">
                <a:solidFill>
                  <a:srgbClr val="7F7F7F"/>
                </a:solidFill>
              </a:rPr>
              <a:t> &amp; Berg-Weger, 2018</a:t>
            </a:r>
            <a:endParaRPr sz="1400" b="0" i="0" u="none" strike="noStrike" cap="none">
              <a:solidFill>
                <a:srgbClr val="000000"/>
              </a:solidFill>
              <a:latin typeface="Arial"/>
              <a:ea typeface="Arial"/>
              <a:cs typeface="Arial"/>
              <a:sym typeface="Arial"/>
            </a:endParaRPr>
          </a:p>
        </p:txBody>
      </p:sp>
      <p:grpSp>
        <p:nvGrpSpPr>
          <p:cNvPr id="418" name="Google Shape;418;g27fb26c3bd5_0_7"/>
          <p:cNvGrpSpPr/>
          <p:nvPr/>
        </p:nvGrpSpPr>
        <p:grpSpPr>
          <a:xfrm>
            <a:off x="992236" y="1476374"/>
            <a:ext cx="6773886" cy="3857625"/>
            <a:chOff x="1636" y="-1"/>
            <a:chExt cx="6773886" cy="3857625"/>
          </a:xfrm>
        </p:grpSpPr>
        <p:sp>
          <p:nvSpPr>
            <p:cNvPr id="419" name="Google Shape;419;g27fb26c3bd5_0_7"/>
            <p:cNvSpPr/>
            <p:nvPr/>
          </p:nvSpPr>
          <p:spPr>
            <a:xfrm rot="-5400000">
              <a:off x="-1124984" y="1126619"/>
              <a:ext cx="3857625" cy="1604385"/>
            </a:xfrm>
            <a:prstGeom prst="flowChartManualOperation">
              <a:avLst/>
            </a:prstGeom>
            <a:solidFill>
              <a:srgbClr val="BBE0E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g27fb26c3bd5_0_7"/>
            <p:cNvSpPr txBox="1"/>
            <p:nvPr/>
          </p:nvSpPr>
          <p:spPr>
            <a:xfrm>
              <a:off x="1636" y="771524"/>
              <a:ext cx="1604400" cy="2314500"/>
            </a:xfrm>
            <a:prstGeom prst="rect">
              <a:avLst/>
            </a:prstGeom>
            <a:noFill/>
            <a:ln>
              <a:noFill/>
            </a:ln>
          </p:spPr>
          <p:txBody>
            <a:bodyPr spcFirstLastPara="1" wrap="square" lIns="107950" tIns="0" rIns="109525" bIns="0" anchor="ctr" anchorCtr="0">
              <a:noAutofit/>
            </a:bodyPr>
            <a:lstStyle/>
            <a:p>
              <a:pPr marL="0" marR="0" lvl="0" indent="0" algn="ctr" rtl="0">
                <a:lnSpc>
                  <a:spcPct val="90000"/>
                </a:lnSpc>
                <a:spcBef>
                  <a:spcPts val="0"/>
                </a:spcBef>
                <a:spcAft>
                  <a:spcPts val="0"/>
                </a:spcAft>
                <a:buClr>
                  <a:schemeClr val="dk1"/>
                </a:buClr>
                <a:buSzPts val="1700"/>
                <a:buFont typeface="Arial"/>
                <a:buNone/>
              </a:pPr>
              <a:r>
                <a:rPr lang="en-US" sz="1700" b="0" i="0" u="none" strike="noStrike" cap="none">
                  <a:solidFill>
                    <a:schemeClr val="dk1"/>
                  </a:solidFill>
                  <a:latin typeface="Arial"/>
                  <a:ea typeface="Arial"/>
                  <a:cs typeface="Arial"/>
                  <a:sym typeface="Arial"/>
                </a:rPr>
                <a:t>Impact your patient’s progress</a:t>
              </a:r>
              <a:endParaRPr sz="1700" b="0" i="0" u="none" strike="noStrike" cap="none">
                <a:solidFill>
                  <a:schemeClr val="dk1"/>
                </a:solidFill>
                <a:latin typeface="Arial"/>
                <a:ea typeface="Arial"/>
                <a:cs typeface="Arial"/>
                <a:sym typeface="Arial"/>
              </a:endParaRPr>
            </a:p>
          </p:txBody>
        </p:sp>
        <p:sp>
          <p:nvSpPr>
            <p:cNvPr id="421" name="Google Shape;421;g27fb26c3bd5_0_7"/>
            <p:cNvSpPr/>
            <p:nvPr/>
          </p:nvSpPr>
          <p:spPr>
            <a:xfrm rot="-5400000">
              <a:off x="599730" y="1126619"/>
              <a:ext cx="3857625" cy="1604385"/>
            </a:xfrm>
            <a:prstGeom prst="flowChartManualOperation">
              <a:avLst/>
            </a:prstGeom>
            <a:solidFill>
              <a:srgbClr val="BBE0E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g27fb26c3bd5_0_7"/>
            <p:cNvSpPr txBox="1"/>
            <p:nvPr/>
          </p:nvSpPr>
          <p:spPr>
            <a:xfrm>
              <a:off x="1726350" y="771524"/>
              <a:ext cx="1604400" cy="2314500"/>
            </a:xfrm>
            <a:prstGeom prst="rect">
              <a:avLst/>
            </a:prstGeom>
            <a:noFill/>
            <a:ln>
              <a:noFill/>
            </a:ln>
          </p:spPr>
          <p:txBody>
            <a:bodyPr spcFirstLastPara="1" wrap="square" lIns="107950" tIns="0" rIns="109525" bIns="0" anchor="ctr" anchorCtr="0">
              <a:noAutofit/>
            </a:bodyPr>
            <a:lstStyle/>
            <a:p>
              <a:pPr marL="0" marR="0" lvl="0" indent="0" algn="ctr" rtl="0">
                <a:lnSpc>
                  <a:spcPct val="90000"/>
                </a:lnSpc>
                <a:spcBef>
                  <a:spcPts val="0"/>
                </a:spcBef>
                <a:spcAft>
                  <a:spcPts val="0"/>
                </a:spcAft>
                <a:buClr>
                  <a:schemeClr val="dk1"/>
                </a:buClr>
                <a:buSzPts val="1700"/>
                <a:buFont typeface="Arial"/>
                <a:buNone/>
              </a:pPr>
              <a:r>
                <a:rPr lang="en-US" sz="1700" b="0" i="0" u="none" strike="noStrike" cap="none">
                  <a:solidFill>
                    <a:schemeClr val="dk1"/>
                  </a:solidFill>
                  <a:latin typeface="Arial"/>
                  <a:ea typeface="Arial"/>
                  <a:cs typeface="Arial"/>
                  <a:sym typeface="Arial"/>
                </a:rPr>
                <a:t>Impact your ability to competently perform your duties</a:t>
              </a:r>
              <a:endParaRPr sz="1700" b="0" i="0" u="none" strike="noStrike" cap="none">
                <a:solidFill>
                  <a:schemeClr val="dk1"/>
                </a:solidFill>
                <a:latin typeface="Arial"/>
                <a:ea typeface="Arial"/>
                <a:cs typeface="Arial"/>
                <a:sym typeface="Arial"/>
              </a:endParaRPr>
            </a:p>
          </p:txBody>
        </p:sp>
        <p:sp>
          <p:nvSpPr>
            <p:cNvPr id="423" name="Google Shape;423;g27fb26c3bd5_0_7"/>
            <p:cNvSpPr/>
            <p:nvPr/>
          </p:nvSpPr>
          <p:spPr>
            <a:xfrm rot="-5400000">
              <a:off x="2324444" y="1126619"/>
              <a:ext cx="3857625" cy="1604385"/>
            </a:xfrm>
            <a:prstGeom prst="flowChartManualOperation">
              <a:avLst/>
            </a:prstGeom>
            <a:solidFill>
              <a:srgbClr val="BBE0E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g27fb26c3bd5_0_7"/>
            <p:cNvSpPr txBox="1"/>
            <p:nvPr/>
          </p:nvSpPr>
          <p:spPr>
            <a:xfrm>
              <a:off x="3451064" y="771524"/>
              <a:ext cx="1604400" cy="2314500"/>
            </a:xfrm>
            <a:prstGeom prst="rect">
              <a:avLst/>
            </a:prstGeom>
            <a:noFill/>
            <a:ln>
              <a:noFill/>
            </a:ln>
          </p:spPr>
          <p:txBody>
            <a:bodyPr spcFirstLastPara="1" wrap="square" lIns="107950" tIns="0" rIns="109525" bIns="0" anchor="ctr" anchorCtr="0">
              <a:noAutofit/>
            </a:bodyPr>
            <a:lstStyle/>
            <a:p>
              <a:pPr marL="0" marR="0" lvl="0" indent="0" algn="ctr" rtl="0">
                <a:lnSpc>
                  <a:spcPct val="90000"/>
                </a:lnSpc>
                <a:spcBef>
                  <a:spcPts val="0"/>
                </a:spcBef>
                <a:spcAft>
                  <a:spcPts val="0"/>
                </a:spcAft>
                <a:buClr>
                  <a:schemeClr val="dk1"/>
                </a:buClr>
                <a:buSzPts val="1700"/>
                <a:buFont typeface="Arial"/>
                <a:buNone/>
              </a:pPr>
              <a:r>
                <a:rPr lang="en-US" sz="1700" b="0" i="0" u="none" strike="noStrike" cap="none">
                  <a:solidFill>
                    <a:schemeClr val="dk1"/>
                  </a:solidFill>
                  <a:latin typeface="Arial"/>
                  <a:ea typeface="Arial"/>
                  <a:cs typeface="Arial"/>
                  <a:sym typeface="Arial"/>
                </a:rPr>
                <a:t>Could violate your patient’s confidentiality</a:t>
              </a:r>
              <a:endParaRPr sz="1700" b="0" i="0" u="none" strike="noStrike" cap="none">
                <a:solidFill>
                  <a:schemeClr val="dk1"/>
                </a:solidFill>
                <a:latin typeface="Arial"/>
                <a:ea typeface="Arial"/>
                <a:cs typeface="Arial"/>
                <a:sym typeface="Arial"/>
              </a:endParaRPr>
            </a:p>
          </p:txBody>
        </p:sp>
        <p:sp>
          <p:nvSpPr>
            <p:cNvPr id="425" name="Google Shape;425;g27fb26c3bd5_0_7"/>
            <p:cNvSpPr/>
            <p:nvPr/>
          </p:nvSpPr>
          <p:spPr>
            <a:xfrm rot="-5400000">
              <a:off x="4044502" y="1126619"/>
              <a:ext cx="3857625" cy="1604385"/>
            </a:xfrm>
            <a:prstGeom prst="flowChartManualOperation">
              <a:avLst/>
            </a:prstGeom>
            <a:solidFill>
              <a:srgbClr val="BBE0E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g27fb26c3bd5_0_7"/>
            <p:cNvSpPr txBox="1"/>
            <p:nvPr/>
          </p:nvSpPr>
          <p:spPr>
            <a:xfrm>
              <a:off x="5171122" y="771524"/>
              <a:ext cx="1604400" cy="2314500"/>
            </a:xfrm>
            <a:prstGeom prst="rect">
              <a:avLst/>
            </a:prstGeom>
            <a:noFill/>
            <a:ln>
              <a:noFill/>
            </a:ln>
          </p:spPr>
          <p:txBody>
            <a:bodyPr spcFirstLastPara="1" wrap="square" lIns="107950" tIns="0" rIns="109525" bIns="0" anchor="ctr" anchorCtr="0">
              <a:noAutofit/>
            </a:bodyPr>
            <a:lstStyle/>
            <a:p>
              <a:pPr marL="0" marR="0" lvl="0" indent="0" algn="ctr" rtl="0">
                <a:lnSpc>
                  <a:spcPct val="90000"/>
                </a:lnSpc>
                <a:spcBef>
                  <a:spcPts val="0"/>
                </a:spcBef>
                <a:spcAft>
                  <a:spcPts val="0"/>
                </a:spcAft>
                <a:buClr>
                  <a:schemeClr val="dk1"/>
                </a:buClr>
                <a:buSzPts val="1700"/>
                <a:buFont typeface="Arial"/>
                <a:buNone/>
              </a:pPr>
              <a:r>
                <a:rPr lang="en-US" sz="1700" b="0" i="0" u="none" strike="noStrike" cap="none">
                  <a:solidFill>
                    <a:schemeClr val="dk1"/>
                  </a:solidFill>
                  <a:latin typeface="Arial"/>
                  <a:ea typeface="Arial"/>
                  <a:cs typeface="Arial"/>
                  <a:sym typeface="Arial"/>
                </a:rPr>
                <a:t>Lead to unrealistic expectations</a:t>
              </a:r>
              <a:endParaRPr sz="1700" b="0" i="0" u="none" strike="noStrike" cap="none">
                <a:solidFill>
                  <a:schemeClr val="dk1"/>
                </a:solidFill>
                <a:latin typeface="Arial"/>
                <a:ea typeface="Arial"/>
                <a:cs typeface="Arial"/>
                <a:sym typeface="Arial"/>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g27fb26c3bd5_0_22"/>
          <p:cNvSpPr txBox="1">
            <a:spLocks noGrp="1"/>
          </p:cNvSpPr>
          <p:nvPr>
            <p:ph type="title"/>
          </p:nvPr>
        </p:nvSpPr>
        <p:spPr>
          <a:xfrm>
            <a:off x="419100" y="170638"/>
            <a:ext cx="8229600" cy="11430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SzPts val="1400"/>
              <a:buNone/>
            </a:pPr>
            <a:r>
              <a:rPr lang="en-US" sz="3600">
                <a:latin typeface="Arial"/>
                <a:ea typeface="Arial"/>
                <a:cs typeface="Arial"/>
                <a:sym typeface="Arial"/>
              </a:rPr>
              <a:t>How to Address Dual Relationships</a:t>
            </a:r>
            <a:endParaRPr/>
          </a:p>
        </p:txBody>
      </p:sp>
      <p:sp>
        <p:nvSpPr>
          <p:cNvPr id="433" name="Google Shape;433;g27fb26c3bd5_0_22"/>
          <p:cNvSpPr txBox="1"/>
          <p:nvPr/>
        </p:nvSpPr>
        <p:spPr>
          <a:xfrm>
            <a:off x="1991375" y="5264375"/>
            <a:ext cx="71526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Birkenmaier </a:t>
            </a:r>
            <a:r>
              <a:rPr lang="en-US" sz="1200" i="1">
                <a:solidFill>
                  <a:srgbClr val="7F7F7F"/>
                </a:solidFill>
              </a:rPr>
              <a:t> &amp; Berg-Weger, 2018; Jain, n.d.</a:t>
            </a:r>
            <a:endParaRPr sz="1400" b="0" i="0" u="none" strike="noStrike" cap="none">
              <a:solidFill>
                <a:srgbClr val="000000"/>
              </a:solidFill>
              <a:latin typeface="Arial"/>
              <a:ea typeface="Arial"/>
              <a:cs typeface="Arial"/>
              <a:sym typeface="Arial"/>
            </a:endParaRPr>
          </a:p>
        </p:txBody>
      </p:sp>
      <p:grpSp>
        <p:nvGrpSpPr>
          <p:cNvPr id="434" name="Google Shape;434;g27fb26c3bd5_0_22"/>
          <p:cNvGrpSpPr/>
          <p:nvPr/>
        </p:nvGrpSpPr>
        <p:grpSpPr>
          <a:xfrm>
            <a:off x="533400" y="1494298"/>
            <a:ext cx="8382000" cy="3659041"/>
            <a:chOff x="0" y="37379"/>
            <a:chExt cx="8382000" cy="3659041"/>
          </a:xfrm>
        </p:grpSpPr>
        <p:sp>
          <p:nvSpPr>
            <p:cNvPr id="435" name="Google Shape;435;g27fb26c3bd5_0_22"/>
            <p:cNvSpPr/>
            <p:nvPr/>
          </p:nvSpPr>
          <p:spPr>
            <a:xfrm>
              <a:off x="0" y="450659"/>
              <a:ext cx="8382000" cy="705600"/>
            </a:xfrm>
            <a:prstGeom prst="rect">
              <a:avLst/>
            </a:prstGeom>
            <a:solidFill>
              <a:schemeClr val="lt1">
                <a:alpha val="89410"/>
              </a:schemeClr>
            </a:solidFill>
            <a:ln w="25400" cap="flat" cmpd="sng">
              <a:solidFill>
                <a:srgbClr val="365F9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g27fb26c3bd5_0_22"/>
            <p:cNvSpPr/>
            <p:nvPr/>
          </p:nvSpPr>
          <p:spPr>
            <a:xfrm>
              <a:off x="419100" y="37379"/>
              <a:ext cx="5867400" cy="826500"/>
            </a:xfrm>
            <a:prstGeom prst="roundRect">
              <a:avLst>
                <a:gd name="adj" fmla="val 16667"/>
              </a:avLst>
            </a:prstGeom>
            <a:solidFill>
              <a:srgbClr val="365F9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g27fb26c3bd5_0_22"/>
            <p:cNvSpPr txBox="1"/>
            <p:nvPr/>
          </p:nvSpPr>
          <p:spPr>
            <a:xfrm>
              <a:off x="459449" y="77728"/>
              <a:ext cx="5786700" cy="745800"/>
            </a:xfrm>
            <a:prstGeom prst="rect">
              <a:avLst/>
            </a:prstGeom>
            <a:noFill/>
            <a:ln>
              <a:noFill/>
            </a:ln>
          </p:spPr>
          <p:txBody>
            <a:bodyPr spcFirstLastPara="1" wrap="square" lIns="221750" tIns="0" rIns="221750" bIns="0" anchor="ctr" anchorCtr="0">
              <a:noAutofit/>
            </a:bodyPr>
            <a:lstStyle/>
            <a:p>
              <a:pPr marL="0" marR="0" lvl="0" indent="0" algn="l" rtl="0">
                <a:lnSpc>
                  <a:spcPct val="90000"/>
                </a:lnSpc>
                <a:spcBef>
                  <a:spcPts val="0"/>
                </a:spcBef>
                <a:spcAft>
                  <a:spcPts val="0"/>
                </a:spcAft>
                <a:buClr>
                  <a:schemeClr val="lt1"/>
                </a:buClr>
                <a:buSzPts val="2800"/>
                <a:buFont typeface="Arial"/>
                <a:buNone/>
              </a:pPr>
              <a:r>
                <a:rPr lang="en-US" sz="2800">
                  <a:solidFill>
                    <a:schemeClr val="lt1"/>
                  </a:solidFill>
                </a:rPr>
                <a:t>Be aware of risk</a:t>
              </a:r>
              <a:endParaRPr sz="2800" b="0" i="0" u="none" strike="noStrike" cap="none">
                <a:solidFill>
                  <a:schemeClr val="lt1"/>
                </a:solidFill>
                <a:latin typeface="Arial"/>
                <a:ea typeface="Arial"/>
                <a:cs typeface="Arial"/>
                <a:sym typeface="Arial"/>
              </a:endParaRPr>
            </a:p>
          </p:txBody>
        </p:sp>
        <p:sp>
          <p:nvSpPr>
            <p:cNvPr id="438" name="Google Shape;438;g27fb26c3bd5_0_22"/>
            <p:cNvSpPr/>
            <p:nvPr/>
          </p:nvSpPr>
          <p:spPr>
            <a:xfrm>
              <a:off x="0" y="1720740"/>
              <a:ext cx="8382000" cy="705600"/>
            </a:xfrm>
            <a:prstGeom prst="rect">
              <a:avLst/>
            </a:prstGeom>
            <a:solidFill>
              <a:schemeClr val="lt1">
                <a:alpha val="89410"/>
              </a:schemeClr>
            </a:solidFill>
            <a:ln w="25400" cap="flat" cmpd="sng">
              <a:solidFill>
                <a:srgbClr val="365F9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g27fb26c3bd5_0_22"/>
            <p:cNvSpPr/>
            <p:nvPr/>
          </p:nvSpPr>
          <p:spPr>
            <a:xfrm>
              <a:off x="419100" y="1307459"/>
              <a:ext cx="5867400" cy="826500"/>
            </a:xfrm>
            <a:prstGeom prst="roundRect">
              <a:avLst>
                <a:gd name="adj" fmla="val 16667"/>
              </a:avLst>
            </a:prstGeom>
            <a:solidFill>
              <a:srgbClr val="365F9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g27fb26c3bd5_0_22"/>
            <p:cNvSpPr txBox="1"/>
            <p:nvPr/>
          </p:nvSpPr>
          <p:spPr>
            <a:xfrm>
              <a:off x="459449" y="1347808"/>
              <a:ext cx="5786700" cy="745800"/>
            </a:xfrm>
            <a:prstGeom prst="rect">
              <a:avLst/>
            </a:prstGeom>
            <a:noFill/>
            <a:ln>
              <a:noFill/>
            </a:ln>
          </p:spPr>
          <p:txBody>
            <a:bodyPr spcFirstLastPara="1" wrap="square" lIns="221750" tIns="0" rIns="221750" bIns="0" anchor="ctr" anchorCtr="0">
              <a:noAutofit/>
            </a:bodyPr>
            <a:lstStyle/>
            <a:p>
              <a:pPr marL="0" marR="0" lvl="0" indent="0" algn="l" rtl="0">
                <a:lnSpc>
                  <a:spcPct val="90000"/>
                </a:lnSpc>
                <a:spcBef>
                  <a:spcPts val="0"/>
                </a:spcBef>
                <a:spcAft>
                  <a:spcPts val="0"/>
                </a:spcAft>
                <a:buClr>
                  <a:schemeClr val="lt1"/>
                </a:buClr>
                <a:buSzPts val="2800"/>
                <a:buFont typeface="Arial"/>
                <a:buNone/>
              </a:pPr>
              <a:r>
                <a:rPr lang="en-US" sz="2800" b="0" i="0" u="none" strike="noStrike" cap="none">
                  <a:solidFill>
                    <a:schemeClr val="lt1"/>
                  </a:solidFill>
                  <a:latin typeface="Arial"/>
                  <a:ea typeface="Arial"/>
                  <a:cs typeface="Arial"/>
                  <a:sym typeface="Arial"/>
                </a:rPr>
                <a:t>Seek help from a supervisor </a:t>
              </a:r>
              <a:endParaRPr sz="1400" b="0" i="0" u="none" strike="noStrike" cap="none">
                <a:solidFill>
                  <a:srgbClr val="000000"/>
                </a:solidFill>
                <a:latin typeface="Arial"/>
                <a:ea typeface="Arial"/>
                <a:cs typeface="Arial"/>
                <a:sym typeface="Arial"/>
              </a:endParaRPr>
            </a:p>
          </p:txBody>
        </p:sp>
        <p:sp>
          <p:nvSpPr>
            <p:cNvPr id="441" name="Google Shape;441;g27fb26c3bd5_0_22"/>
            <p:cNvSpPr/>
            <p:nvPr/>
          </p:nvSpPr>
          <p:spPr>
            <a:xfrm>
              <a:off x="0" y="2990820"/>
              <a:ext cx="8382000" cy="705600"/>
            </a:xfrm>
            <a:prstGeom prst="rect">
              <a:avLst/>
            </a:prstGeom>
            <a:solidFill>
              <a:schemeClr val="lt1">
                <a:alpha val="89410"/>
              </a:schemeClr>
            </a:solidFill>
            <a:ln w="25400" cap="flat" cmpd="sng">
              <a:solidFill>
                <a:srgbClr val="365F9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g27fb26c3bd5_0_22"/>
            <p:cNvSpPr/>
            <p:nvPr/>
          </p:nvSpPr>
          <p:spPr>
            <a:xfrm>
              <a:off x="419100" y="2577540"/>
              <a:ext cx="5867400" cy="826500"/>
            </a:xfrm>
            <a:prstGeom prst="roundRect">
              <a:avLst>
                <a:gd name="adj" fmla="val 16667"/>
              </a:avLst>
            </a:prstGeom>
            <a:solidFill>
              <a:srgbClr val="365F9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g27fb26c3bd5_0_22"/>
            <p:cNvSpPr txBox="1"/>
            <p:nvPr/>
          </p:nvSpPr>
          <p:spPr>
            <a:xfrm>
              <a:off x="459449" y="2617889"/>
              <a:ext cx="5786700" cy="745800"/>
            </a:xfrm>
            <a:prstGeom prst="rect">
              <a:avLst/>
            </a:prstGeom>
            <a:noFill/>
            <a:ln>
              <a:noFill/>
            </a:ln>
          </p:spPr>
          <p:txBody>
            <a:bodyPr spcFirstLastPara="1" wrap="square" lIns="221750" tIns="0" rIns="221750" bIns="0" anchor="ctr" anchorCtr="0">
              <a:noAutofit/>
            </a:bodyPr>
            <a:lstStyle/>
            <a:p>
              <a:pPr marL="0" marR="0" lvl="0" indent="0" algn="l" rtl="0">
                <a:lnSpc>
                  <a:spcPct val="90000"/>
                </a:lnSpc>
                <a:spcBef>
                  <a:spcPts val="0"/>
                </a:spcBef>
                <a:spcAft>
                  <a:spcPts val="0"/>
                </a:spcAft>
                <a:buClr>
                  <a:schemeClr val="lt1"/>
                </a:buClr>
                <a:buSzPts val="2800"/>
                <a:buFont typeface="Arial"/>
                <a:buNone/>
              </a:pPr>
              <a:r>
                <a:rPr lang="en-US" sz="2800">
                  <a:solidFill>
                    <a:schemeClr val="lt1"/>
                  </a:solidFill>
                </a:rPr>
                <a:t>When in doubt, ask</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g27fb26c3bd5_0_55"/>
          <p:cNvSpPr txBox="1">
            <a:spLocks noGrp="1"/>
          </p:cNvSpPr>
          <p:nvPr>
            <p:ph type="title"/>
          </p:nvPr>
        </p:nvSpPr>
        <p:spPr>
          <a:xfrm>
            <a:off x="457200" y="-45641"/>
            <a:ext cx="8229600" cy="11430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SzPts val="1400"/>
              <a:buNone/>
            </a:pPr>
            <a:r>
              <a:rPr lang="en-US" sz="3600" i="0" u="none" strike="noStrike">
                <a:latin typeface="Arial"/>
                <a:ea typeface="Arial"/>
                <a:cs typeface="Arial"/>
                <a:sym typeface="Arial"/>
              </a:rPr>
              <a:t>Managing Conflicts of Interest</a:t>
            </a:r>
            <a:endParaRPr/>
          </a:p>
        </p:txBody>
      </p:sp>
      <p:grpSp>
        <p:nvGrpSpPr>
          <p:cNvPr id="450" name="Google Shape;450;g27fb26c3bd5_0_55"/>
          <p:cNvGrpSpPr/>
          <p:nvPr/>
        </p:nvGrpSpPr>
        <p:grpSpPr>
          <a:xfrm>
            <a:off x="838200" y="1111459"/>
            <a:ext cx="7391400" cy="4528050"/>
            <a:chOff x="0" y="4018"/>
            <a:chExt cx="7391400" cy="4528050"/>
          </a:xfrm>
        </p:grpSpPr>
        <p:sp>
          <p:nvSpPr>
            <p:cNvPr id="451" name="Google Shape;451;g27fb26c3bd5_0_55"/>
            <p:cNvSpPr/>
            <p:nvPr/>
          </p:nvSpPr>
          <p:spPr>
            <a:xfrm>
              <a:off x="0" y="4018"/>
              <a:ext cx="7391400" cy="1316400"/>
            </a:xfrm>
            <a:prstGeom prst="roundRect">
              <a:avLst>
                <a:gd name="adj" fmla="val 16667"/>
              </a:avLst>
            </a:prstGeom>
            <a:solidFill>
              <a:srgbClr val="3A6497"/>
            </a:solidFill>
            <a:ln w="38100" cap="flat" cmpd="sng">
              <a:solidFill>
                <a:schemeClr val="lt1"/>
              </a:solidFill>
              <a:prstDash val="solid"/>
              <a:round/>
              <a:headEnd type="none" w="sm" len="sm"/>
              <a:tailEnd type="none" w="sm" len="sm"/>
            </a:ln>
            <a:effectLst>
              <a:outerShdw blurRad="40000" dist="20000" dir="5400000" rotWithShape="0">
                <a:srgbClr val="000000">
                  <a:alpha val="372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g27fb26c3bd5_0_55"/>
            <p:cNvSpPr txBox="1"/>
            <p:nvPr/>
          </p:nvSpPr>
          <p:spPr>
            <a:xfrm>
              <a:off x="64254" y="68272"/>
              <a:ext cx="7263000" cy="1187700"/>
            </a:xfrm>
            <a:prstGeom prst="rect">
              <a:avLst/>
            </a:prstGeom>
            <a:noFill/>
            <a:ln>
              <a:noFill/>
            </a:ln>
          </p:spPr>
          <p:txBody>
            <a:bodyPr spcFirstLastPara="1" wrap="square" lIns="95250" tIns="95250" rIns="95250" bIns="95250" anchor="ctr" anchorCtr="0">
              <a:noAutofit/>
            </a:bodyPr>
            <a:lstStyle/>
            <a:p>
              <a:pPr marL="0" marR="0" lvl="0" indent="0" algn="l" rtl="0">
                <a:lnSpc>
                  <a:spcPct val="90000"/>
                </a:lnSpc>
                <a:spcBef>
                  <a:spcPts val="0"/>
                </a:spcBef>
                <a:spcAft>
                  <a:spcPts val="0"/>
                </a:spcAft>
                <a:buClr>
                  <a:schemeClr val="lt1"/>
                </a:buClr>
                <a:buSzPts val="2500"/>
                <a:buFont typeface="Arial"/>
                <a:buNone/>
              </a:pPr>
              <a:r>
                <a:rPr lang="en-US" sz="2500" b="0" i="0" u="none" strike="noStrike" cap="none">
                  <a:solidFill>
                    <a:schemeClr val="lt1"/>
                  </a:solidFill>
                  <a:latin typeface="Arial"/>
                  <a:ea typeface="Arial"/>
                  <a:cs typeface="Arial"/>
                  <a:sym typeface="Arial"/>
                </a:rPr>
                <a:t>Consult your supervisor and research any policies and procedures your organization may have in place</a:t>
              </a:r>
              <a:endParaRPr sz="1400" b="0" i="0" u="none" strike="noStrike" cap="none">
                <a:solidFill>
                  <a:srgbClr val="000000"/>
                </a:solidFill>
                <a:latin typeface="Arial"/>
                <a:ea typeface="Arial"/>
                <a:cs typeface="Arial"/>
                <a:sym typeface="Arial"/>
              </a:endParaRPr>
            </a:p>
          </p:txBody>
        </p:sp>
        <p:sp>
          <p:nvSpPr>
            <p:cNvPr id="453" name="Google Shape;453;g27fb26c3bd5_0_55"/>
            <p:cNvSpPr/>
            <p:nvPr/>
          </p:nvSpPr>
          <p:spPr>
            <a:xfrm>
              <a:off x="0" y="1392268"/>
              <a:ext cx="7391400" cy="1316400"/>
            </a:xfrm>
            <a:prstGeom prst="roundRect">
              <a:avLst>
                <a:gd name="adj" fmla="val 16667"/>
              </a:avLst>
            </a:prstGeom>
            <a:solidFill>
              <a:srgbClr val="3A6497"/>
            </a:solidFill>
            <a:ln w="38100" cap="flat" cmpd="sng">
              <a:solidFill>
                <a:schemeClr val="lt1"/>
              </a:solidFill>
              <a:prstDash val="solid"/>
              <a:round/>
              <a:headEnd type="none" w="sm" len="sm"/>
              <a:tailEnd type="none" w="sm" len="sm"/>
            </a:ln>
            <a:effectLst>
              <a:outerShdw blurRad="40000" dist="20000" dir="5400000" rotWithShape="0">
                <a:srgbClr val="000000">
                  <a:alpha val="372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g27fb26c3bd5_0_55"/>
            <p:cNvSpPr txBox="1"/>
            <p:nvPr/>
          </p:nvSpPr>
          <p:spPr>
            <a:xfrm>
              <a:off x="64254" y="1456522"/>
              <a:ext cx="7263000" cy="1187700"/>
            </a:xfrm>
            <a:prstGeom prst="rect">
              <a:avLst/>
            </a:prstGeom>
            <a:noFill/>
            <a:ln>
              <a:noFill/>
            </a:ln>
          </p:spPr>
          <p:txBody>
            <a:bodyPr spcFirstLastPara="1" wrap="square" lIns="95250" tIns="95250" rIns="95250" bIns="95250" anchor="ctr" anchorCtr="0">
              <a:noAutofit/>
            </a:bodyPr>
            <a:lstStyle/>
            <a:p>
              <a:pPr marL="0" marR="0" lvl="0" indent="0" algn="l" rtl="0">
                <a:lnSpc>
                  <a:spcPct val="90000"/>
                </a:lnSpc>
                <a:spcBef>
                  <a:spcPts val="0"/>
                </a:spcBef>
                <a:spcAft>
                  <a:spcPts val="0"/>
                </a:spcAft>
                <a:buClr>
                  <a:schemeClr val="lt1"/>
                </a:buClr>
                <a:buSzPts val="2500"/>
                <a:buFont typeface="Arial"/>
                <a:buNone/>
              </a:pPr>
              <a:r>
                <a:rPr lang="en-US" sz="2500" b="0" i="0" u="none" strike="noStrike" cap="none">
                  <a:solidFill>
                    <a:schemeClr val="lt1"/>
                  </a:solidFill>
                  <a:latin typeface="Arial"/>
                  <a:ea typeface="Arial"/>
                  <a:cs typeface="Arial"/>
                  <a:sym typeface="Arial"/>
                </a:rPr>
                <a:t>Actively avoid any situations that could be compromising</a:t>
              </a:r>
              <a:endParaRPr sz="1400" b="0" i="0" u="none" strike="noStrike" cap="none">
                <a:solidFill>
                  <a:srgbClr val="000000"/>
                </a:solidFill>
                <a:latin typeface="Arial"/>
                <a:ea typeface="Arial"/>
                <a:cs typeface="Arial"/>
                <a:sym typeface="Arial"/>
              </a:endParaRPr>
            </a:p>
          </p:txBody>
        </p:sp>
        <p:sp>
          <p:nvSpPr>
            <p:cNvPr id="455" name="Google Shape;455;g27fb26c3bd5_0_55"/>
            <p:cNvSpPr/>
            <p:nvPr/>
          </p:nvSpPr>
          <p:spPr>
            <a:xfrm>
              <a:off x="0" y="2780518"/>
              <a:ext cx="7391400" cy="1316400"/>
            </a:xfrm>
            <a:prstGeom prst="roundRect">
              <a:avLst>
                <a:gd name="adj" fmla="val 16667"/>
              </a:avLst>
            </a:prstGeom>
            <a:solidFill>
              <a:srgbClr val="3A6497"/>
            </a:solidFill>
            <a:ln w="38100" cap="flat" cmpd="sng">
              <a:solidFill>
                <a:schemeClr val="lt1"/>
              </a:solidFill>
              <a:prstDash val="solid"/>
              <a:round/>
              <a:headEnd type="none" w="sm" len="sm"/>
              <a:tailEnd type="none" w="sm" len="sm"/>
            </a:ln>
            <a:effectLst>
              <a:outerShdw blurRad="40000" dist="20000" dir="5400000" rotWithShape="0">
                <a:srgbClr val="000000">
                  <a:alpha val="372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g27fb26c3bd5_0_55"/>
            <p:cNvSpPr txBox="1"/>
            <p:nvPr/>
          </p:nvSpPr>
          <p:spPr>
            <a:xfrm>
              <a:off x="64254" y="2844772"/>
              <a:ext cx="7263000" cy="1187700"/>
            </a:xfrm>
            <a:prstGeom prst="rect">
              <a:avLst/>
            </a:prstGeom>
            <a:noFill/>
            <a:ln>
              <a:noFill/>
            </a:ln>
          </p:spPr>
          <p:txBody>
            <a:bodyPr spcFirstLastPara="1" wrap="square" lIns="95250" tIns="95250" rIns="95250" bIns="95250" anchor="ctr" anchorCtr="0">
              <a:noAutofit/>
            </a:bodyPr>
            <a:lstStyle/>
            <a:p>
              <a:pPr marL="0" marR="0" lvl="0" indent="0" algn="l" rtl="0">
                <a:lnSpc>
                  <a:spcPct val="90000"/>
                </a:lnSpc>
                <a:spcBef>
                  <a:spcPts val="0"/>
                </a:spcBef>
                <a:spcAft>
                  <a:spcPts val="0"/>
                </a:spcAft>
                <a:buClr>
                  <a:schemeClr val="lt1"/>
                </a:buClr>
                <a:buSzPts val="2500"/>
                <a:buFont typeface="Arial"/>
                <a:buNone/>
              </a:pPr>
              <a:r>
                <a:rPr lang="en-US" sz="2500" b="0" i="0" u="none" strike="noStrike" cap="none">
                  <a:solidFill>
                    <a:schemeClr val="lt1"/>
                  </a:solidFill>
                  <a:latin typeface="Arial"/>
                  <a:ea typeface="Arial"/>
                  <a:cs typeface="Arial"/>
                  <a:sym typeface="Arial"/>
                </a:rPr>
                <a:t>Take steps to remedy the situation</a:t>
              </a:r>
              <a:endParaRPr sz="2500" b="0" i="0" u="none" strike="noStrike" cap="none">
                <a:solidFill>
                  <a:schemeClr val="lt1"/>
                </a:solidFill>
                <a:latin typeface="Arial"/>
                <a:ea typeface="Arial"/>
                <a:cs typeface="Arial"/>
                <a:sym typeface="Arial"/>
              </a:endParaRPr>
            </a:p>
          </p:txBody>
        </p:sp>
        <p:sp>
          <p:nvSpPr>
            <p:cNvPr id="457" name="Google Shape;457;g27fb26c3bd5_0_55"/>
            <p:cNvSpPr/>
            <p:nvPr/>
          </p:nvSpPr>
          <p:spPr>
            <a:xfrm>
              <a:off x="0" y="4096768"/>
              <a:ext cx="7391400" cy="435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g27fb26c3bd5_0_55"/>
            <p:cNvSpPr txBox="1"/>
            <p:nvPr/>
          </p:nvSpPr>
          <p:spPr>
            <a:xfrm>
              <a:off x="0" y="4096768"/>
              <a:ext cx="7391400" cy="435300"/>
            </a:xfrm>
            <a:prstGeom prst="rect">
              <a:avLst/>
            </a:prstGeom>
            <a:noFill/>
            <a:ln>
              <a:noFill/>
            </a:ln>
          </p:spPr>
          <p:txBody>
            <a:bodyPr spcFirstLastPara="1" wrap="square" lIns="234675" tIns="31750" rIns="177800" bIns="31750" anchor="t" anchorCtr="0">
              <a:noAutofit/>
            </a:bodyPr>
            <a:lstStyle/>
            <a:p>
              <a:pPr marL="228600" marR="0" lvl="1" indent="-101600" algn="l" rtl="0">
                <a:lnSpc>
                  <a:spcPct val="90000"/>
                </a:lnSpc>
                <a:spcBef>
                  <a:spcPts val="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p:txBody>
        </p:sp>
      </p:grpSp>
      <p:sp>
        <p:nvSpPr>
          <p:cNvPr id="459" name="Google Shape;459;g27fb26c3bd5_0_55"/>
          <p:cNvSpPr txBox="1"/>
          <p:nvPr/>
        </p:nvSpPr>
        <p:spPr>
          <a:xfrm>
            <a:off x="6172209" y="5334000"/>
            <a:ext cx="29718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Strom-Gottfried,</a:t>
            </a:r>
            <a:r>
              <a:rPr lang="en-US" sz="1200" i="1">
                <a:solidFill>
                  <a:srgbClr val="7F7F7F"/>
                </a:solidFill>
              </a:rPr>
              <a:t> 2022</a:t>
            </a:r>
            <a:endParaRPr sz="1200" b="0" i="1" u="none" strike="noStrike" cap="none">
              <a:solidFill>
                <a:srgbClr val="7F7F7F"/>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g27fb26c3bd5_0_70"/>
          <p:cNvSpPr txBox="1">
            <a:spLocks noGrp="1"/>
          </p:cNvSpPr>
          <p:nvPr>
            <p:ph type="title"/>
          </p:nvPr>
        </p:nvSpPr>
        <p:spPr>
          <a:xfrm>
            <a:off x="457200" y="12173"/>
            <a:ext cx="8229600" cy="11430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SzPts val="1400"/>
              <a:buNone/>
            </a:pPr>
            <a:r>
              <a:rPr lang="en-US" sz="3600" i="0" u="none" strike="noStrike">
                <a:latin typeface="Arial"/>
                <a:ea typeface="Arial"/>
                <a:cs typeface="Arial"/>
                <a:sym typeface="Arial"/>
              </a:rPr>
              <a:t>Managing Conflicts of Interest</a:t>
            </a:r>
            <a:endParaRPr/>
          </a:p>
        </p:txBody>
      </p:sp>
      <p:sp>
        <p:nvSpPr>
          <p:cNvPr id="466" name="Google Shape;466;g27fb26c3bd5_0_70"/>
          <p:cNvSpPr txBox="1"/>
          <p:nvPr/>
        </p:nvSpPr>
        <p:spPr>
          <a:xfrm>
            <a:off x="6273634" y="5334375"/>
            <a:ext cx="29718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Strom-Gottfried</a:t>
            </a:r>
            <a:r>
              <a:rPr lang="en-US" sz="1200" i="1">
                <a:solidFill>
                  <a:srgbClr val="7F7F7F"/>
                </a:solidFill>
              </a:rPr>
              <a:t>,</a:t>
            </a:r>
            <a:r>
              <a:rPr lang="en-US" sz="1200" b="0" i="1" u="none" strike="noStrike" cap="none">
                <a:solidFill>
                  <a:srgbClr val="7F7F7F"/>
                </a:solidFill>
                <a:latin typeface="Arial"/>
                <a:ea typeface="Arial"/>
                <a:cs typeface="Arial"/>
                <a:sym typeface="Arial"/>
              </a:rPr>
              <a:t> </a:t>
            </a:r>
            <a:r>
              <a:rPr lang="en-US" sz="1200" i="1">
                <a:solidFill>
                  <a:srgbClr val="7F7F7F"/>
                </a:solidFill>
              </a:rPr>
              <a:t>2022</a:t>
            </a:r>
            <a:endParaRPr sz="1200" b="0" i="1" u="none" strike="noStrike" cap="none">
              <a:solidFill>
                <a:srgbClr val="7F7F7F"/>
              </a:solidFill>
              <a:latin typeface="Arial"/>
              <a:ea typeface="Arial"/>
              <a:cs typeface="Arial"/>
              <a:sym typeface="Arial"/>
            </a:endParaRPr>
          </a:p>
        </p:txBody>
      </p:sp>
      <p:sp>
        <p:nvSpPr>
          <p:cNvPr id="467" name="Google Shape;467;g27fb26c3bd5_0_70"/>
          <p:cNvSpPr/>
          <p:nvPr/>
        </p:nvSpPr>
        <p:spPr>
          <a:xfrm>
            <a:off x="457200" y="914400"/>
            <a:ext cx="7277100" cy="635100"/>
          </a:xfrm>
          <a:prstGeom prst="roundRect">
            <a:avLst>
              <a:gd name="adj" fmla="val 16667"/>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Clr>
                <a:schemeClr val="dk1"/>
              </a:buClr>
              <a:buSzPts val="1400"/>
              <a:buFont typeface="Arial"/>
              <a:buNone/>
            </a:pPr>
            <a:r>
              <a:rPr lang="en-US" sz="1800">
                <a:solidFill>
                  <a:schemeClr val="dk1"/>
                </a:solidFill>
              </a:rPr>
              <a:t>Follow your organization’s policies for reporting a conflict of interest</a:t>
            </a:r>
            <a:endParaRPr sz="1800">
              <a:solidFill>
                <a:schemeClr val="dk1"/>
              </a:solidFill>
            </a:endParaRPr>
          </a:p>
        </p:txBody>
      </p:sp>
      <p:sp>
        <p:nvSpPr>
          <p:cNvPr id="468" name="Google Shape;468;g27fb26c3bd5_0_70"/>
          <p:cNvSpPr/>
          <p:nvPr/>
        </p:nvSpPr>
        <p:spPr>
          <a:xfrm>
            <a:off x="457200" y="1692759"/>
            <a:ext cx="7277100" cy="635100"/>
          </a:xfrm>
          <a:prstGeom prst="roundRect">
            <a:avLst>
              <a:gd name="adj" fmla="val 16667"/>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US" sz="1800">
                <a:solidFill>
                  <a:schemeClr val="dk1"/>
                </a:solidFill>
              </a:rPr>
              <a:t>Resolve the issue in a way that is in the best interests of your patients</a:t>
            </a:r>
            <a:endParaRPr sz="1800">
              <a:solidFill>
                <a:schemeClr val="dk1"/>
              </a:solidFill>
            </a:endParaRPr>
          </a:p>
        </p:txBody>
      </p:sp>
      <p:sp>
        <p:nvSpPr>
          <p:cNvPr id="469" name="Google Shape;469;g27fb26c3bd5_0_70"/>
          <p:cNvSpPr/>
          <p:nvPr/>
        </p:nvSpPr>
        <p:spPr>
          <a:xfrm>
            <a:off x="457200" y="2471118"/>
            <a:ext cx="7277100" cy="635100"/>
          </a:xfrm>
          <a:prstGeom prst="roundRect">
            <a:avLst>
              <a:gd name="adj" fmla="val 16667"/>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US" sz="1800">
                <a:solidFill>
                  <a:schemeClr val="dk1"/>
                </a:solidFill>
              </a:rPr>
              <a:t>End any dual relationships</a:t>
            </a:r>
            <a:endParaRPr sz="1800">
              <a:solidFill>
                <a:schemeClr val="dk1"/>
              </a:solidFill>
            </a:endParaRPr>
          </a:p>
        </p:txBody>
      </p:sp>
      <p:sp>
        <p:nvSpPr>
          <p:cNvPr id="470" name="Google Shape;470;g27fb26c3bd5_0_70"/>
          <p:cNvSpPr/>
          <p:nvPr/>
        </p:nvSpPr>
        <p:spPr>
          <a:xfrm>
            <a:off x="457200" y="3249478"/>
            <a:ext cx="7277100" cy="635100"/>
          </a:xfrm>
          <a:prstGeom prst="roundRect">
            <a:avLst>
              <a:gd name="adj" fmla="val 16667"/>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US" sz="1800">
                <a:solidFill>
                  <a:schemeClr val="dk1"/>
                </a:solidFill>
              </a:rPr>
              <a:t>Return any gifts or money</a:t>
            </a:r>
            <a:endParaRPr sz="1800">
              <a:solidFill>
                <a:schemeClr val="dk1"/>
              </a:solidFill>
            </a:endParaRPr>
          </a:p>
        </p:txBody>
      </p:sp>
      <p:sp>
        <p:nvSpPr>
          <p:cNvPr id="471" name="Google Shape;471;g27fb26c3bd5_0_70"/>
          <p:cNvSpPr/>
          <p:nvPr/>
        </p:nvSpPr>
        <p:spPr>
          <a:xfrm>
            <a:off x="457200" y="3992100"/>
            <a:ext cx="7277100" cy="635100"/>
          </a:xfrm>
          <a:prstGeom prst="roundRect">
            <a:avLst>
              <a:gd name="adj" fmla="val 16667"/>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US" sz="1800">
                <a:solidFill>
                  <a:schemeClr val="dk1"/>
                </a:solidFill>
              </a:rPr>
              <a:t>End the navigation relationship</a:t>
            </a:r>
            <a:endParaRPr sz="1800">
              <a:solidFill>
                <a:schemeClr val="dk1"/>
              </a:solidFill>
            </a:endParaRPr>
          </a:p>
        </p:txBody>
      </p:sp>
      <p:sp>
        <p:nvSpPr>
          <p:cNvPr id="472" name="Google Shape;472;g27fb26c3bd5_0_70"/>
          <p:cNvSpPr/>
          <p:nvPr/>
        </p:nvSpPr>
        <p:spPr>
          <a:xfrm>
            <a:off x="457200" y="4775326"/>
            <a:ext cx="7277100" cy="635100"/>
          </a:xfrm>
          <a:prstGeom prst="roundRect">
            <a:avLst>
              <a:gd name="adj" fmla="val 16667"/>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US" sz="1800">
                <a:solidFill>
                  <a:schemeClr val="dk1"/>
                </a:solidFill>
              </a:rPr>
              <a:t>Address any issues with employer policies conflicting with patient needs</a:t>
            </a:r>
            <a:endParaRPr sz="1800">
              <a:solidFill>
                <a:schemeClr val="dk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g27fb26c3bd5_0_82"/>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latin typeface="Arial"/>
                <a:ea typeface="Arial"/>
                <a:cs typeface="Arial"/>
                <a:sym typeface="Arial"/>
              </a:rPr>
              <a:t>Medical Liability and its Implications</a:t>
            </a:r>
            <a:endParaRPr/>
          </a:p>
        </p:txBody>
      </p:sp>
      <p:grpSp>
        <p:nvGrpSpPr>
          <p:cNvPr id="479" name="Google Shape;479;g27fb26c3bd5_0_82"/>
          <p:cNvGrpSpPr/>
          <p:nvPr/>
        </p:nvGrpSpPr>
        <p:grpSpPr>
          <a:xfrm>
            <a:off x="-4072243" y="542936"/>
            <a:ext cx="12318411" cy="5848200"/>
            <a:chOff x="-4910443" y="-752464"/>
            <a:chExt cx="12318411" cy="5848200"/>
          </a:xfrm>
        </p:grpSpPr>
        <p:sp>
          <p:nvSpPr>
            <p:cNvPr id="480" name="Google Shape;480;g27fb26c3bd5_0_82"/>
            <p:cNvSpPr/>
            <p:nvPr/>
          </p:nvSpPr>
          <p:spPr>
            <a:xfrm>
              <a:off x="-4910443" y="-752464"/>
              <a:ext cx="5848200" cy="5848200"/>
            </a:xfrm>
            <a:prstGeom prst="blockArc">
              <a:avLst>
                <a:gd name="adj1" fmla="val 18900000"/>
                <a:gd name="adj2" fmla="val 2700000"/>
                <a:gd name="adj3" fmla="val 369"/>
              </a:avLst>
            </a:prstGeom>
            <a:noFill/>
            <a:ln w="25400" cap="flat" cmpd="sng">
              <a:solidFill>
                <a:srgbClr val="93B1B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g27fb26c3bd5_0_82"/>
            <p:cNvSpPr/>
            <p:nvPr/>
          </p:nvSpPr>
          <p:spPr>
            <a:xfrm>
              <a:off x="410356" y="271375"/>
              <a:ext cx="6997500" cy="543000"/>
            </a:xfrm>
            <a:prstGeom prst="rect">
              <a:avLst/>
            </a:prstGeom>
            <a:solidFill>
              <a:srgbClr val="365F9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g27fb26c3bd5_0_82"/>
            <p:cNvSpPr txBox="1"/>
            <p:nvPr/>
          </p:nvSpPr>
          <p:spPr>
            <a:xfrm>
              <a:off x="410356" y="271375"/>
              <a:ext cx="6997500" cy="543000"/>
            </a:xfrm>
            <a:prstGeom prst="rect">
              <a:avLst/>
            </a:prstGeom>
            <a:noFill/>
            <a:ln>
              <a:noFill/>
            </a:ln>
          </p:spPr>
          <p:txBody>
            <a:bodyPr spcFirstLastPara="1" wrap="square" lIns="431075" tIns="73650" rIns="73650" bIns="73650" anchor="ctr" anchorCtr="0">
              <a:noAutofit/>
            </a:bodyPr>
            <a:lstStyle/>
            <a:p>
              <a:pPr marL="0" marR="0" lvl="0" indent="0" algn="l" rtl="0">
                <a:lnSpc>
                  <a:spcPct val="90000"/>
                </a:lnSpc>
                <a:spcBef>
                  <a:spcPts val="0"/>
                </a:spcBef>
                <a:spcAft>
                  <a:spcPts val="0"/>
                </a:spcAft>
                <a:buClr>
                  <a:schemeClr val="lt1"/>
                </a:buClr>
                <a:buSzPts val="2900"/>
                <a:buFont typeface="Arial"/>
                <a:buNone/>
              </a:pPr>
              <a:r>
                <a:rPr lang="en-US" sz="2900" b="0" i="0" u="none" strike="noStrike" cap="none">
                  <a:solidFill>
                    <a:schemeClr val="lt1"/>
                  </a:solidFill>
                  <a:latin typeface="Arial"/>
                  <a:ea typeface="Arial"/>
                  <a:cs typeface="Arial"/>
                  <a:sym typeface="Arial"/>
                </a:rPr>
                <a:t>Job loss</a:t>
              </a:r>
              <a:endParaRPr sz="1400" b="0" i="0" u="none" strike="noStrike" cap="none">
                <a:solidFill>
                  <a:srgbClr val="000000"/>
                </a:solidFill>
                <a:latin typeface="Arial"/>
                <a:ea typeface="Arial"/>
                <a:cs typeface="Arial"/>
                <a:sym typeface="Arial"/>
              </a:endParaRPr>
            </a:p>
          </p:txBody>
        </p:sp>
        <p:sp>
          <p:nvSpPr>
            <p:cNvPr id="483" name="Google Shape;483;g27fb26c3bd5_0_82"/>
            <p:cNvSpPr/>
            <p:nvPr/>
          </p:nvSpPr>
          <p:spPr>
            <a:xfrm>
              <a:off x="70919" y="203488"/>
              <a:ext cx="678900" cy="678900"/>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g27fb26c3bd5_0_82"/>
            <p:cNvSpPr/>
            <p:nvPr/>
          </p:nvSpPr>
          <p:spPr>
            <a:xfrm>
              <a:off x="799525" y="1085763"/>
              <a:ext cx="6608400" cy="543000"/>
            </a:xfrm>
            <a:prstGeom prst="rect">
              <a:avLst/>
            </a:prstGeom>
            <a:solidFill>
              <a:srgbClr val="365F9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g27fb26c3bd5_0_82"/>
            <p:cNvSpPr txBox="1"/>
            <p:nvPr/>
          </p:nvSpPr>
          <p:spPr>
            <a:xfrm>
              <a:off x="799525" y="1085763"/>
              <a:ext cx="6608400" cy="543000"/>
            </a:xfrm>
            <a:prstGeom prst="rect">
              <a:avLst/>
            </a:prstGeom>
            <a:noFill/>
            <a:ln>
              <a:noFill/>
            </a:ln>
          </p:spPr>
          <p:txBody>
            <a:bodyPr spcFirstLastPara="1" wrap="square" lIns="431075" tIns="73650" rIns="73650" bIns="73650" anchor="ctr" anchorCtr="0">
              <a:noAutofit/>
            </a:bodyPr>
            <a:lstStyle/>
            <a:p>
              <a:pPr marL="0" marR="0" lvl="0" indent="0" algn="l" rtl="0">
                <a:lnSpc>
                  <a:spcPct val="90000"/>
                </a:lnSpc>
                <a:spcBef>
                  <a:spcPts val="0"/>
                </a:spcBef>
                <a:spcAft>
                  <a:spcPts val="0"/>
                </a:spcAft>
                <a:buClr>
                  <a:schemeClr val="lt1"/>
                </a:buClr>
                <a:buSzPts val="2900"/>
                <a:buFont typeface="Arial"/>
                <a:buNone/>
              </a:pPr>
              <a:r>
                <a:rPr lang="en-US" sz="2900" b="0" i="0" u="none" strike="noStrike" cap="none">
                  <a:solidFill>
                    <a:schemeClr val="lt1"/>
                  </a:solidFill>
                  <a:latin typeface="Arial"/>
                  <a:ea typeface="Arial"/>
                  <a:cs typeface="Arial"/>
                  <a:sym typeface="Arial"/>
                </a:rPr>
                <a:t>Lawsuit</a:t>
              </a:r>
              <a:endParaRPr sz="2900" b="0" i="0" u="none" strike="noStrike" cap="none">
                <a:solidFill>
                  <a:schemeClr val="lt1"/>
                </a:solidFill>
                <a:latin typeface="Arial"/>
                <a:ea typeface="Arial"/>
                <a:cs typeface="Arial"/>
                <a:sym typeface="Arial"/>
              </a:endParaRPr>
            </a:p>
          </p:txBody>
        </p:sp>
        <p:sp>
          <p:nvSpPr>
            <p:cNvPr id="486" name="Google Shape;486;g27fb26c3bd5_0_82"/>
            <p:cNvSpPr/>
            <p:nvPr/>
          </p:nvSpPr>
          <p:spPr>
            <a:xfrm>
              <a:off x="460088" y="1017875"/>
              <a:ext cx="678900" cy="678900"/>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g27fb26c3bd5_0_82"/>
            <p:cNvSpPr/>
            <p:nvPr/>
          </p:nvSpPr>
          <p:spPr>
            <a:xfrm>
              <a:off x="918968" y="1900150"/>
              <a:ext cx="6489000" cy="543000"/>
            </a:xfrm>
            <a:prstGeom prst="rect">
              <a:avLst/>
            </a:prstGeom>
            <a:solidFill>
              <a:srgbClr val="365F9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g27fb26c3bd5_0_82"/>
            <p:cNvSpPr txBox="1"/>
            <p:nvPr/>
          </p:nvSpPr>
          <p:spPr>
            <a:xfrm>
              <a:off x="918968" y="1900150"/>
              <a:ext cx="6489000" cy="543000"/>
            </a:xfrm>
            <a:prstGeom prst="rect">
              <a:avLst/>
            </a:prstGeom>
            <a:noFill/>
            <a:ln>
              <a:noFill/>
            </a:ln>
          </p:spPr>
          <p:txBody>
            <a:bodyPr spcFirstLastPara="1" wrap="square" lIns="431075" tIns="73650" rIns="73650" bIns="73650" anchor="ctr" anchorCtr="0">
              <a:noAutofit/>
            </a:bodyPr>
            <a:lstStyle/>
            <a:p>
              <a:pPr marL="0" marR="0" lvl="0" indent="0" algn="l" rtl="0">
                <a:lnSpc>
                  <a:spcPct val="90000"/>
                </a:lnSpc>
                <a:spcBef>
                  <a:spcPts val="0"/>
                </a:spcBef>
                <a:spcAft>
                  <a:spcPts val="0"/>
                </a:spcAft>
                <a:buClr>
                  <a:schemeClr val="lt1"/>
                </a:buClr>
                <a:buSzPts val="2900"/>
                <a:buFont typeface="Arial"/>
                <a:buNone/>
              </a:pPr>
              <a:r>
                <a:rPr lang="en-US" sz="2600" b="0" i="0" u="none" strike="noStrike" cap="none">
                  <a:solidFill>
                    <a:schemeClr val="lt1"/>
                  </a:solidFill>
                  <a:latin typeface="Arial"/>
                  <a:ea typeface="Arial"/>
                  <a:cs typeface="Arial"/>
                  <a:sym typeface="Arial"/>
                </a:rPr>
                <a:t>Limitation, suspension or loss of license</a:t>
              </a:r>
              <a:endParaRPr sz="2600" b="0" i="0" u="none" strike="noStrike" cap="none">
                <a:solidFill>
                  <a:schemeClr val="lt1"/>
                </a:solidFill>
                <a:latin typeface="Arial"/>
                <a:ea typeface="Arial"/>
                <a:cs typeface="Arial"/>
                <a:sym typeface="Arial"/>
              </a:endParaRPr>
            </a:p>
          </p:txBody>
        </p:sp>
        <p:sp>
          <p:nvSpPr>
            <p:cNvPr id="489" name="Google Shape;489;g27fb26c3bd5_0_82"/>
            <p:cNvSpPr/>
            <p:nvPr/>
          </p:nvSpPr>
          <p:spPr>
            <a:xfrm>
              <a:off x="579531" y="1832263"/>
              <a:ext cx="678900" cy="678900"/>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g27fb26c3bd5_0_82"/>
            <p:cNvSpPr/>
            <p:nvPr/>
          </p:nvSpPr>
          <p:spPr>
            <a:xfrm>
              <a:off x="799525" y="2714538"/>
              <a:ext cx="6608400" cy="543000"/>
            </a:xfrm>
            <a:prstGeom prst="rect">
              <a:avLst/>
            </a:prstGeom>
            <a:solidFill>
              <a:srgbClr val="365F9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g27fb26c3bd5_0_82"/>
            <p:cNvSpPr txBox="1"/>
            <p:nvPr/>
          </p:nvSpPr>
          <p:spPr>
            <a:xfrm>
              <a:off x="799525" y="2714538"/>
              <a:ext cx="6608400" cy="543000"/>
            </a:xfrm>
            <a:prstGeom prst="rect">
              <a:avLst/>
            </a:prstGeom>
            <a:noFill/>
            <a:ln>
              <a:noFill/>
            </a:ln>
          </p:spPr>
          <p:txBody>
            <a:bodyPr spcFirstLastPara="1" wrap="square" lIns="431075" tIns="73650" rIns="73650" bIns="73650" anchor="ctr" anchorCtr="0">
              <a:noAutofit/>
            </a:bodyPr>
            <a:lstStyle/>
            <a:p>
              <a:pPr marL="0" marR="0" lvl="0" indent="0" algn="l" rtl="0">
                <a:lnSpc>
                  <a:spcPct val="90000"/>
                </a:lnSpc>
                <a:spcBef>
                  <a:spcPts val="0"/>
                </a:spcBef>
                <a:spcAft>
                  <a:spcPts val="0"/>
                </a:spcAft>
                <a:buClr>
                  <a:schemeClr val="lt1"/>
                </a:buClr>
                <a:buSzPts val="2900"/>
                <a:buFont typeface="Arial"/>
                <a:buNone/>
              </a:pPr>
              <a:r>
                <a:rPr lang="en-US" sz="2900" b="0" i="0" u="none" strike="noStrike" cap="none">
                  <a:solidFill>
                    <a:schemeClr val="lt1"/>
                  </a:solidFill>
                  <a:latin typeface="Arial"/>
                  <a:ea typeface="Arial"/>
                  <a:cs typeface="Arial"/>
                  <a:sym typeface="Arial"/>
                </a:rPr>
                <a:t>Fine</a:t>
              </a:r>
              <a:endParaRPr sz="2900" b="0" i="0" u="none" strike="noStrike" cap="none">
                <a:solidFill>
                  <a:schemeClr val="lt1"/>
                </a:solidFill>
                <a:latin typeface="Arial"/>
                <a:ea typeface="Arial"/>
                <a:cs typeface="Arial"/>
                <a:sym typeface="Arial"/>
              </a:endParaRPr>
            </a:p>
          </p:txBody>
        </p:sp>
        <p:sp>
          <p:nvSpPr>
            <p:cNvPr id="492" name="Google Shape;492;g27fb26c3bd5_0_82"/>
            <p:cNvSpPr/>
            <p:nvPr/>
          </p:nvSpPr>
          <p:spPr>
            <a:xfrm>
              <a:off x="460088" y="2646650"/>
              <a:ext cx="678900" cy="678900"/>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g27fb26c3bd5_0_82"/>
            <p:cNvSpPr/>
            <p:nvPr/>
          </p:nvSpPr>
          <p:spPr>
            <a:xfrm>
              <a:off x="410356" y="3528925"/>
              <a:ext cx="6997500" cy="543000"/>
            </a:xfrm>
            <a:prstGeom prst="rect">
              <a:avLst/>
            </a:prstGeom>
            <a:solidFill>
              <a:srgbClr val="365F9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g27fb26c3bd5_0_82"/>
            <p:cNvSpPr txBox="1"/>
            <p:nvPr/>
          </p:nvSpPr>
          <p:spPr>
            <a:xfrm>
              <a:off x="410356" y="3528925"/>
              <a:ext cx="6997500" cy="543000"/>
            </a:xfrm>
            <a:prstGeom prst="rect">
              <a:avLst/>
            </a:prstGeom>
            <a:noFill/>
            <a:ln>
              <a:noFill/>
            </a:ln>
          </p:spPr>
          <p:txBody>
            <a:bodyPr spcFirstLastPara="1" wrap="square" lIns="431075" tIns="73650" rIns="73650" bIns="73650" anchor="ctr" anchorCtr="0">
              <a:noAutofit/>
            </a:bodyPr>
            <a:lstStyle/>
            <a:p>
              <a:pPr marL="0" marR="0" lvl="0" indent="0" algn="l" rtl="0">
                <a:lnSpc>
                  <a:spcPct val="90000"/>
                </a:lnSpc>
                <a:spcBef>
                  <a:spcPts val="0"/>
                </a:spcBef>
                <a:spcAft>
                  <a:spcPts val="0"/>
                </a:spcAft>
                <a:buClr>
                  <a:schemeClr val="lt1"/>
                </a:buClr>
                <a:buSzPts val="2900"/>
                <a:buFont typeface="Arial"/>
                <a:buNone/>
              </a:pPr>
              <a:r>
                <a:rPr lang="en-US" sz="2900" b="0" i="0" u="none" strike="noStrike" cap="none">
                  <a:solidFill>
                    <a:schemeClr val="lt1"/>
                  </a:solidFill>
                  <a:latin typeface="Arial"/>
                  <a:ea typeface="Arial"/>
                  <a:cs typeface="Arial"/>
                  <a:sym typeface="Arial"/>
                </a:rPr>
                <a:t>Jail time</a:t>
              </a:r>
              <a:endParaRPr sz="2900" b="0" i="0" u="none" strike="noStrike" cap="none">
                <a:solidFill>
                  <a:schemeClr val="lt1"/>
                </a:solidFill>
                <a:latin typeface="Arial"/>
                <a:ea typeface="Arial"/>
                <a:cs typeface="Arial"/>
                <a:sym typeface="Arial"/>
              </a:endParaRPr>
            </a:p>
          </p:txBody>
        </p:sp>
        <p:sp>
          <p:nvSpPr>
            <p:cNvPr id="495" name="Google Shape;495;g27fb26c3bd5_0_82"/>
            <p:cNvSpPr/>
            <p:nvPr/>
          </p:nvSpPr>
          <p:spPr>
            <a:xfrm>
              <a:off x="70919" y="3461038"/>
              <a:ext cx="678900" cy="678900"/>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96" name="Google Shape;496;g27fb26c3bd5_0_82"/>
          <p:cNvSpPr txBox="1"/>
          <p:nvPr/>
        </p:nvSpPr>
        <p:spPr>
          <a:xfrm>
            <a:off x="3770400" y="5301425"/>
            <a:ext cx="5373600" cy="554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i="1">
                <a:solidFill>
                  <a:srgbClr val="7F7F7F"/>
                </a:solidFill>
                <a:highlight>
                  <a:srgbClr val="FFFFFF"/>
                </a:highlight>
              </a:rPr>
              <a:t>Source: Ernstmeyer &amp; Christman, 2022</a:t>
            </a:r>
            <a:endParaRPr sz="1200" i="1">
              <a:solidFill>
                <a:srgbClr val="7F7F7F"/>
              </a:solidFill>
              <a:highlight>
                <a:srgbClr val="FFFFFF"/>
              </a:highlight>
            </a:endParaRPr>
          </a:p>
          <a:p>
            <a:pPr marL="0" lvl="0" indent="0" algn="r" rtl="0">
              <a:spcBef>
                <a:spcPts val="0"/>
              </a:spcBef>
              <a:spcAft>
                <a:spcPts val="0"/>
              </a:spcAft>
              <a:buNone/>
            </a:pPr>
            <a:endParaRPr sz="1200" i="1">
              <a:solidFill>
                <a:srgbClr val="7F7F7F"/>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18"/>
          <p:cNvSpPr txBox="1">
            <a:spLocks noGrp="1"/>
          </p:cNvSpPr>
          <p:nvPr>
            <p:ph type="title"/>
          </p:nvPr>
        </p:nvSpPr>
        <p:spPr>
          <a:xfrm>
            <a:off x="457200" y="457200"/>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900"/>
              <a:buFont typeface="Arial"/>
              <a:buNone/>
            </a:pPr>
            <a:r>
              <a:rPr lang="en-US" sz="3600" i="0" u="none" strike="noStrike" cap="none">
                <a:latin typeface="Arial"/>
                <a:ea typeface="Arial"/>
                <a:cs typeface="Arial"/>
                <a:sym typeface="Arial"/>
              </a:rPr>
              <a:t>Ethical Principles &amp; Compliance with Laws, Policies &amp; Regulations</a:t>
            </a:r>
            <a:endParaRPr/>
          </a:p>
        </p:txBody>
      </p:sp>
      <p:grpSp>
        <p:nvGrpSpPr>
          <p:cNvPr id="503" name="Google Shape;503;p18"/>
          <p:cNvGrpSpPr/>
          <p:nvPr/>
        </p:nvGrpSpPr>
        <p:grpSpPr>
          <a:xfrm>
            <a:off x="1524744" y="1828800"/>
            <a:ext cx="6094511" cy="3537397"/>
            <a:chOff x="744" y="145603"/>
            <a:chExt cx="6094511" cy="3772793"/>
          </a:xfrm>
        </p:grpSpPr>
        <p:sp>
          <p:nvSpPr>
            <p:cNvPr id="504" name="Google Shape;504;p18"/>
            <p:cNvSpPr/>
            <p:nvPr/>
          </p:nvSpPr>
          <p:spPr>
            <a:xfrm>
              <a:off x="744" y="145603"/>
              <a:ext cx="2902148" cy="1741289"/>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365F91"/>
                </a:solidFill>
                <a:latin typeface="Arial"/>
                <a:ea typeface="Arial"/>
                <a:cs typeface="Arial"/>
                <a:sym typeface="Arial"/>
              </a:endParaRPr>
            </a:p>
          </p:txBody>
        </p:sp>
        <p:sp>
          <p:nvSpPr>
            <p:cNvPr id="505" name="Google Shape;505;p18"/>
            <p:cNvSpPr txBox="1"/>
            <p:nvPr/>
          </p:nvSpPr>
          <p:spPr>
            <a:xfrm>
              <a:off x="744" y="145603"/>
              <a:ext cx="2902148" cy="1741289"/>
            </a:xfrm>
            <a:prstGeom prst="rect">
              <a:avLst/>
            </a:prstGeom>
            <a:solidFill>
              <a:srgbClr val="365F91"/>
            </a:solid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Clr>
                  <a:schemeClr val="lt1"/>
                </a:buClr>
                <a:buSzPts val="750"/>
                <a:buFont typeface="Arial"/>
                <a:buNone/>
              </a:pPr>
              <a:r>
                <a:rPr lang="en-US" sz="3000" b="0" i="0" u="none" strike="noStrike" cap="none">
                  <a:solidFill>
                    <a:schemeClr val="lt1"/>
                  </a:solidFill>
                  <a:latin typeface="Arial"/>
                  <a:ea typeface="Arial"/>
                  <a:cs typeface="Arial"/>
                  <a:sym typeface="Arial"/>
                </a:rPr>
                <a:t>Patient Bill of Rights</a:t>
              </a:r>
              <a:endParaRPr sz="1400" b="0" i="0" u="none" strike="noStrike" cap="none">
                <a:solidFill>
                  <a:srgbClr val="000000"/>
                </a:solidFill>
                <a:latin typeface="Arial"/>
                <a:ea typeface="Arial"/>
                <a:cs typeface="Arial"/>
                <a:sym typeface="Arial"/>
              </a:endParaRPr>
            </a:p>
          </p:txBody>
        </p:sp>
        <p:sp>
          <p:nvSpPr>
            <p:cNvPr id="506" name="Google Shape;506;p18"/>
            <p:cNvSpPr/>
            <p:nvPr/>
          </p:nvSpPr>
          <p:spPr>
            <a:xfrm>
              <a:off x="3193107" y="145603"/>
              <a:ext cx="2902148" cy="1741289"/>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365F91"/>
                </a:solidFill>
                <a:latin typeface="Arial"/>
                <a:ea typeface="Arial"/>
                <a:cs typeface="Arial"/>
                <a:sym typeface="Arial"/>
              </a:endParaRPr>
            </a:p>
          </p:txBody>
        </p:sp>
        <p:sp>
          <p:nvSpPr>
            <p:cNvPr id="507" name="Google Shape;507;p18"/>
            <p:cNvSpPr txBox="1"/>
            <p:nvPr/>
          </p:nvSpPr>
          <p:spPr>
            <a:xfrm>
              <a:off x="3193107" y="145603"/>
              <a:ext cx="2902148" cy="1741289"/>
            </a:xfrm>
            <a:prstGeom prst="rect">
              <a:avLst/>
            </a:prstGeom>
            <a:solidFill>
              <a:srgbClr val="365F91"/>
            </a:solid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Clr>
                  <a:schemeClr val="lt1"/>
                </a:buClr>
                <a:buSzPts val="750"/>
                <a:buFont typeface="Arial"/>
                <a:buNone/>
              </a:pPr>
              <a:r>
                <a:rPr lang="en-US" sz="3000" b="0" i="0" u="none" strike="noStrike" cap="none">
                  <a:solidFill>
                    <a:schemeClr val="lt1"/>
                  </a:solidFill>
                  <a:latin typeface="Arial"/>
                  <a:ea typeface="Arial"/>
                  <a:cs typeface="Arial"/>
                  <a:sym typeface="Arial"/>
                </a:rPr>
                <a:t>HIPAA</a:t>
              </a:r>
              <a:endParaRPr sz="1400" b="0" i="0" u="none" strike="noStrike" cap="none">
                <a:solidFill>
                  <a:srgbClr val="000000"/>
                </a:solidFill>
                <a:latin typeface="Arial"/>
                <a:ea typeface="Arial"/>
                <a:cs typeface="Arial"/>
                <a:sym typeface="Arial"/>
              </a:endParaRPr>
            </a:p>
          </p:txBody>
        </p:sp>
        <p:sp>
          <p:nvSpPr>
            <p:cNvPr id="508" name="Google Shape;508;p18"/>
            <p:cNvSpPr/>
            <p:nvPr/>
          </p:nvSpPr>
          <p:spPr>
            <a:xfrm>
              <a:off x="744" y="2177107"/>
              <a:ext cx="2902148" cy="1741289"/>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365F91"/>
                </a:solidFill>
                <a:latin typeface="Arial"/>
                <a:ea typeface="Arial"/>
                <a:cs typeface="Arial"/>
                <a:sym typeface="Arial"/>
              </a:endParaRPr>
            </a:p>
          </p:txBody>
        </p:sp>
        <p:sp>
          <p:nvSpPr>
            <p:cNvPr id="509" name="Google Shape;509;p18"/>
            <p:cNvSpPr txBox="1"/>
            <p:nvPr/>
          </p:nvSpPr>
          <p:spPr>
            <a:xfrm>
              <a:off x="744" y="2177107"/>
              <a:ext cx="2902148" cy="1741289"/>
            </a:xfrm>
            <a:prstGeom prst="rect">
              <a:avLst/>
            </a:prstGeom>
            <a:solidFill>
              <a:srgbClr val="365F91"/>
            </a:solid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Clr>
                  <a:schemeClr val="lt1"/>
                </a:buClr>
                <a:buSzPts val="750"/>
                <a:buFont typeface="Arial"/>
                <a:buNone/>
              </a:pPr>
              <a:r>
                <a:rPr lang="en-US" sz="3000" b="0" i="0" u="none" strike="noStrike" cap="none">
                  <a:solidFill>
                    <a:schemeClr val="lt1"/>
                  </a:solidFill>
                  <a:latin typeface="Arial"/>
                  <a:ea typeface="Arial"/>
                  <a:cs typeface="Arial"/>
                  <a:sym typeface="Arial"/>
                </a:rPr>
                <a:t>Patient Responsibilities</a:t>
              </a:r>
              <a:endParaRPr sz="1400" b="0" i="0" u="none" strike="noStrike" cap="none">
                <a:solidFill>
                  <a:srgbClr val="000000"/>
                </a:solidFill>
                <a:latin typeface="Arial"/>
                <a:ea typeface="Arial"/>
                <a:cs typeface="Arial"/>
                <a:sym typeface="Arial"/>
              </a:endParaRPr>
            </a:p>
          </p:txBody>
        </p:sp>
        <p:sp>
          <p:nvSpPr>
            <p:cNvPr id="510" name="Google Shape;510;p18"/>
            <p:cNvSpPr/>
            <p:nvPr/>
          </p:nvSpPr>
          <p:spPr>
            <a:xfrm>
              <a:off x="3193107" y="2177107"/>
              <a:ext cx="2902148" cy="1741289"/>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365F91"/>
                </a:solidFill>
                <a:latin typeface="Arial"/>
                <a:ea typeface="Arial"/>
                <a:cs typeface="Arial"/>
                <a:sym typeface="Arial"/>
              </a:endParaRPr>
            </a:p>
          </p:txBody>
        </p:sp>
        <p:sp>
          <p:nvSpPr>
            <p:cNvPr id="511" name="Google Shape;511;p18"/>
            <p:cNvSpPr txBox="1"/>
            <p:nvPr/>
          </p:nvSpPr>
          <p:spPr>
            <a:xfrm>
              <a:off x="3193107" y="2177107"/>
              <a:ext cx="2902148" cy="1741289"/>
            </a:xfrm>
            <a:prstGeom prst="rect">
              <a:avLst/>
            </a:prstGeom>
            <a:solidFill>
              <a:srgbClr val="365F91"/>
            </a:solid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Clr>
                  <a:schemeClr val="lt1"/>
                </a:buClr>
                <a:buSzPts val="750"/>
                <a:buFont typeface="Arial"/>
                <a:buNone/>
              </a:pPr>
              <a:r>
                <a:rPr lang="en-US" sz="3000" b="0" i="0" u="none" strike="noStrike" cap="none">
                  <a:solidFill>
                    <a:schemeClr val="lt1"/>
                  </a:solidFill>
                  <a:latin typeface="Arial"/>
                  <a:ea typeface="Arial"/>
                  <a:cs typeface="Arial"/>
                  <a:sym typeface="Arial"/>
                </a:rPr>
                <a:t>Informed Consent</a:t>
              </a:r>
              <a:endParaRPr sz="1400" b="0" i="0" u="none" strike="noStrike" cap="none">
                <a:solidFill>
                  <a:srgbClr val="000000"/>
                </a:solidFill>
                <a:latin typeface="Arial"/>
                <a:ea typeface="Arial"/>
                <a:cs typeface="Arial"/>
                <a:sym typeface="Arial"/>
              </a:endParaRPr>
            </a:p>
          </p:txBody>
        </p:sp>
      </p:gr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19"/>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900"/>
              <a:buFont typeface="Arial"/>
              <a:buNone/>
            </a:pPr>
            <a:r>
              <a:rPr lang="en-US" sz="3600" i="0" u="none" strike="noStrike" cap="none">
                <a:latin typeface="Arial"/>
                <a:ea typeface="Arial"/>
                <a:cs typeface="Arial"/>
                <a:sym typeface="Arial"/>
              </a:rPr>
              <a:t>Checkpoint</a:t>
            </a:r>
            <a:endParaRPr/>
          </a:p>
        </p:txBody>
      </p:sp>
      <p:sp>
        <p:nvSpPr>
          <p:cNvPr id="518" name="Google Shape;518;p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0"/>
              </a:spcBef>
              <a:spcAft>
                <a:spcPts val="0"/>
              </a:spcAft>
              <a:buClr>
                <a:schemeClr val="dk1"/>
              </a:buClr>
              <a:buSzPts val="2400"/>
              <a:buFont typeface="Arial"/>
              <a:buNone/>
            </a:pPr>
            <a:r>
              <a:rPr lang="en-US" sz="2400">
                <a:solidFill>
                  <a:schemeClr val="dk1"/>
                </a:solidFill>
              </a:rPr>
              <a:t>Which of the following is a patient </a:t>
            </a:r>
            <a:r>
              <a:rPr lang="en-US" sz="2400" b="1">
                <a:solidFill>
                  <a:schemeClr val="dk1"/>
                </a:solidFill>
              </a:rPr>
              <a:t>responsibility</a:t>
            </a:r>
            <a:r>
              <a:rPr lang="en-US" sz="2400">
                <a:solidFill>
                  <a:schemeClr val="dk1"/>
                </a:solidFill>
              </a:rPr>
              <a:t> according to the Patient Bill of Rights?</a:t>
            </a:r>
            <a:endParaRPr/>
          </a:p>
          <a:p>
            <a:pPr marL="76200" lvl="0" indent="0" algn="l" rtl="0">
              <a:lnSpc>
                <a:spcPct val="100000"/>
              </a:lnSpc>
              <a:spcBef>
                <a:spcPts val="0"/>
              </a:spcBef>
              <a:spcAft>
                <a:spcPts val="0"/>
              </a:spcAft>
              <a:buClr>
                <a:schemeClr val="dk1"/>
              </a:buClr>
              <a:buSzPts val="2400"/>
              <a:buFont typeface="Arial"/>
              <a:buNone/>
            </a:pPr>
            <a:endParaRPr sz="2400">
              <a:solidFill>
                <a:schemeClr val="dk1"/>
              </a:solidFill>
            </a:endParaRPr>
          </a:p>
          <a:p>
            <a:pPr marL="533400" lvl="0" indent="-457200" algn="l" rtl="0">
              <a:lnSpc>
                <a:spcPct val="100000"/>
              </a:lnSpc>
              <a:spcBef>
                <a:spcPts val="0"/>
              </a:spcBef>
              <a:spcAft>
                <a:spcPts val="0"/>
              </a:spcAft>
              <a:buClr>
                <a:schemeClr val="dk1"/>
              </a:buClr>
              <a:buSzPts val="2400"/>
              <a:buFont typeface="Arial"/>
              <a:buAutoNum type="alphaLcParenR"/>
            </a:pPr>
            <a:r>
              <a:rPr lang="en-US" sz="2400">
                <a:solidFill>
                  <a:schemeClr val="dk1"/>
                </a:solidFill>
              </a:rPr>
              <a:t>Request personal healthcare records</a:t>
            </a:r>
            <a:endParaRPr/>
          </a:p>
          <a:p>
            <a:pPr marL="533400" lvl="0" indent="-457200" algn="l" rtl="0">
              <a:lnSpc>
                <a:spcPct val="100000"/>
              </a:lnSpc>
              <a:spcBef>
                <a:spcPts val="0"/>
              </a:spcBef>
              <a:spcAft>
                <a:spcPts val="0"/>
              </a:spcAft>
              <a:buClr>
                <a:schemeClr val="dk1"/>
              </a:buClr>
              <a:buSzPts val="2400"/>
              <a:buFont typeface="Arial"/>
              <a:buAutoNum type="alphaLcParenR"/>
            </a:pPr>
            <a:r>
              <a:rPr lang="en-US" sz="2400">
                <a:solidFill>
                  <a:schemeClr val="dk1"/>
                </a:solidFill>
              </a:rPr>
              <a:t>Choose doctor</a:t>
            </a:r>
            <a:endParaRPr/>
          </a:p>
          <a:p>
            <a:pPr marL="533400" lvl="0" indent="-457200" algn="l" rtl="0">
              <a:lnSpc>
                <a:spcPct val="100000"/>
              </a:lnSpc>
              <a:spcBef>
                <a:spcPts val="0"/>
              </a:spcBef>
              <a:spcAft>
                <a:spcPts val="0"/>
              </a:spcAft>
              <a:buClr>
                <a:schemeClr val="dk1"/>
              </a:buClr>
              <a:buSzPts val="2400"/>
              <a:buFont typeface="Arial"/>
              <a:buAutoNum type="alphaLcParenR"/>
            </a:pPr>
            <a:r>
              <a:rPr lang="en-US" sz="2400">
                <a:solidFill>
                  <a:schemeClr val="dk1"/>
                </a:solidFill>
              </a:rPr>
              <a:t>Disclose information about their health</a:t>
            </a:r>
            <a:endParaRPr/>
          </a:p>
          <a:p>
            <a:pPr marL="533400" lvl="0" indent="-457200" algn="l" rtl="0">
              <a:lnSpc>
                <a:spcPct val="100000"/>
              </a:lnSpc>
              <a:spcBef>
                <a:spcPts val="0"/>
              </a:spcBef>
              <a:spcAft>
                <a:spcPts val="0"/>
              </a:spcAft>
              <a:buClr>
                <a:schemeClr val="dk1"/>
              </a:buClr>
              <a:buSzPts val="2400"/>
              <a:buFont typeface="Arial"/>
              <a:buAutoNum type="alphaLcParenR"/>
            </a:pPr>
            <a:r>
              <a:rPr lang="en-US" sz="2400">
                <a:solidFill>
                  <a:schemeClr val="dk1"/>
                </a:solidFill>
              </a:rPr>
              <a:t>Complain about their healthcare</a:t>
            </a:r>
            <a:endParaRPr/>
          </a:p>
          <a:p>
            <a:pPr marL="342900" marR="0" lvl="0" indent="-13970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Arial"/>
              <a:ea typeface="Arial"/>
              <a:cs typeface="Arial"/>
              <a:sym typeface="Arial"/>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4"/>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900"/>
              <a:buFont typeface="Arial"/>
              <a:buNone/>
            </a:pPr>
            <a:r>
              <a:rPr lang="en-US" sz="3600" i="0" u="none" strike="noStrike" cap="none">
                <a:latin typeface="Arial"/>
                <a:ea typeface="Arial"/>
                <a:cs typeface="Arial"/>
                <a:sym typeface="Arial"/>
              </a:rPr>
              <a:t>Learning Objectives</a:t>
            </a:r>
            <a:endParaRPr/>
          </a:p>
        </p:txBody>
      </p:sp>
      <p:sp>
        <p:nvSpPr>
          <p:cNvPr id="64" name="Google Shape;64;p4"/>
          <p:cNvSpPr txBox="1">
            <a:spLocks noGrp="1"/>
          </p:cNvSpPr>
          <p:nvPr>
            <p:ph type="body" idx="1"/>
          </p:nvPr>
        </p:nvSpPr>
        <p:spPr>
          <a:xfrm>
            <a:off x="609600" y="1066800"/>
            <a:ext cx="8077200" cy="4267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600"/>
              <a:buFont typeface="Arial"/>
              <a:buNone/>
            </a:pPr>
            <a:endParaRPr sz="2600"/>
          </a:p>
          <a:p>
            <a:pPr marL="342900" lvl="0" indent="-355600" algn="l" rtl="0">
              <a:lnSpc>
                <a:spcPct val="90000"/>
              </a:lnSpc>
              <a:spcBef>
                <a:spcPts val="300"/>
              </a:spcBef>
              <a:spcAft>
                <a:spcPts val="0"/>
              </a:spcAft>
              <a:buClr>
                <a:schemeClr val="dk1"/>
              </a:buClr>
              <a:buSzPts val="2600"/>
              <a:buFont typeface="Arial"/>
              <a:buChar char="•"/>
            </a:pPr>
            <a:r>
              <a:rPr lang="en-US" sz="2600">
                <a:solidFill>
                  <a:schemeClr val="dk1"/>
                </a:solidFill>
              </a:rPr>
              <a:t>Define ethical standards as it relates to the health care system</a:t>
            </a:r>
            <a:endParaRPr sz="2600"/>
          </a:p>
          <a:p>
            <a:pPr marL="342900" lvl="0" indent="-355600" algn="l" rtl="0">
              <a:lnSpc>
                <a:spcPct val="90000"/>
              </a:lnSpc>
              <a:spcBef>
                <a:spcPts val="600"/>
              </a:spcBef>
              <a:spcAft>
                <a:spcPts val="0"/>
              </a:spcAft>
              <a:buClr>
                <a:schemeClr val="dk1"/>
              </a:buClr>
              <a:buSzPts val="2600"/>
              <a:buFont typeface="Arial"/>
              <a:buChar char="•"/>
            </a:pPr>
            <a:r>
              <a:rPr lang="en-US" sz="2600">
                <a:solidFill>
                  <a:schemeClr val="dk1"/>
                </a:solidFill>
              </a:rPr>
              <a:t>Describe a process for ethical decision-making</a:t>
            </a:r>
            <a:endParaRPr sz="2600"/>
          </a:p>
          <a:p>
            <a:pPr marL="342900" lvl="0" indent="-355600" algn="l" rtl="0">
              <a:lnSpc>
                <a:spcPct val="90000"/>
              </a:lnSpc>
              <a:spcBef>
                <a:spcPts val="600"/>
              </a:spcBef>
              <a:spcAft>
                <a:spcPts val="0"/>
              </a:spcAft>
              <a:buClr>
                <a:schemeClr val="dk1"/>
              </a:buClr>
              <a:buSzPts val="2600"/>
              <a:buFont typeface="Arial"/>
              <a:buChar char="•"/>
            </a:pPr>
            <a:r>
              <a:rPr lang="en-US" sz="2600"/>
              <a:t>Describe </a:t>
            </a:r>
            <a:r>
              <a:rPr lang="en-US" sz="2600">
                <a:solidFill>
                  <a:schemeClr val="dk1"/>
                </a:solidFill>
              </a:rPr>
              <a:t>strategies to build ethical relationships with patients</a:t>
            </a:r>
            <a:endParaRPr sz="2600"/>
          </a:p>
          <a:p>
            <a:pPr marL="342900" lvl="0" indent="-355600" algn="l" rtl="0">
              <a:lnSpc>
                <a:spcPct val="90000"/>
              </a:lnSpc>
              <a:spcBef>
                <a:spcPts val="600"/>
              </a:spcBef>
              <a:spcAft>
                <a:spcPts val="0"/>
              </a:spcAft>
              <a:buClr>
                <a:schemeClr val="dk1"/>
              </a:buClr>
              <a:buSzPts val="2600"/>
              <a:buFont typeface="Arial"/>
              <a:buChar char="•"/>
            </a:pPr>
            <a:r>
              <a:rPr lang="en-US" sz="2600">
                <a:solidFill>
                  <a:schemeClr val="dk1"/>
                </a:solidFill>
              </a:rPr>
              <a:t>Describe the Patient's Bill of Rights</a:t>
            </a:r>
            <a:endParaRPr sz="2600"/>
          </a:p>
          <a:p>
            <a:pPr marL="342900" lvl="0" indent="-355600" algn="l" rtl="0">
              <a:lnSpc>
                <a:spcPct val="90000"/>
              </a:lnSpc>
              <a:spcBef>
                <a:spcPts val="600"/>
              </a:spcBef>
              <a:spcAft>
                <a:spcPts val="0"/>
              </a:spcAft>
              <a:buClr>
                <a:schemeClr val="dk1"/>
              </a:buClr>
              <a:buSzPts val="2600"/>
              <a:buFont typeface="Arial"/>
              <a:buChar char="•"/>
            </a:pPr>
            <a:r>
              <a:rPr lang="en-US" sz="2600">
                <a:solidFill>
                  <a:schemeClr val="dk1"/>
                </a:solidFill>
              </a:rPr>
              <a:t>Identify opportunities to support patient rights</a:t>
            </a:r>
            <a:endParaRPr sz="2600"/>
          </a:p>
          <a:p>
            <a:pPr marL="342900" lvl="0" indent="-355600" algn="l" rtl="0">
              <a:lnSpc>
                <a:spcPct val="90000"/>
              </a:lnSpc>
              <a:spcBef>
                <a:spcPts val="600"/>
              </a:spcBef>
              <a:spcAft>
                <a:spcPts val="0"/>
              </a:spcAft>
              <a:buClr>
                <a:schemeClr val="dk1"/>
              </a:buClr>
              <a:buSzPts val="2600"/>
              <a:buFont typeface="Arial"/>
              <a:buChar char="•"/>
            </a:pPr>
            <a:r>
              <a:rPr lang="en-US" sz="2600">
                <a:solidFill>
                  <a:schemeClr val="dk1"/>
                </a:solidFill>
              </a:rPr>
              <a:t>Identify ethical principles related to compliance with laws, policies and regulations</a:t>
            </a:r>
            <a:endParaRPr sz="2600"/>
          </a:p>
          <a:p>
            <a:pPr marL="342900" lvl="0" indent="-190500" algn="l" rtl="0">
              <a:lnSpc>
                <a:spcPct val="90000"/>
              </a:lnSpc>
              <a:spcBef>
                <a:spcPts val="840"/>
              </a:spcBef>
              <a:spcAft>
                <a:spcPts val="0"/>
              </a:spcAft>
              <a:buClr>
                <a:srgbClr val="3F3F3F"/>
              </a:buClr>
              <a:buSzPts val="2400"/>
              <a:buFont typeface="Arial"/>
              <a:buNone/>
            </a:pPr>
            <a:endParaRPr sz="2600">
              <a:solidFill>
                <a:schemeClr val="dk1"/>
              </a:solidFill>
            </a:endParaRP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g317d213233e_0_2"/>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900"/>
              <a:buFont typeface="Arial"/>
              <a:buNone/>
            </a:pPr>
            <a:r>
              <a:rPr lang="en-US" sz="3600" i="0" u="none" strike="noStrike" cap="none">
                <a:latin typeface="Arial"/>
                <a:ea typeface="Arial"/>
                <a:cs typeface="Arial"/>
                <a:sym typeface="Arial"/>
              </a:rPr>
              <a:t>Checkpoint</a:t>
            </a:r>
            <a:endParaRPr/>
          </a:p>
        </p:txBody>
      </p:sp>
      <p:sp>
        <p:nvSpPr>
          <p:cNvPr id="525" name="Google Shape;525;g317d213233e_0_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0"/>
              </a:spcBef>
              <a:spcAft>
                <a:spcPts val="0"/>
              </a:spcAft>
              <a:buClr>
                <a:schemeClr val="dk1"/>
              </a:buClr>
              <a:buSzPts val="2400"/>
              <a:buFont typeface="Arial"/>
              <a:buNone/>
            </a:pPr>
            <a:r>
              <a:rPr lang="en-US" sz="2400">
                <a:solidFill>
                  <a:schemeClr val="dk1"/>
                </a:solidFill>
              </a:rPr>
              <a:t>Which of the following is a patient </a:t>
            </a:r>
            <a:r>
              <a:rPr lang="en-US" sz="2400" b="1">
                <a:solidFill>
                  <a:schemeClr val="dk1"/>
                </a:solidFill>
              </a:rPr>
              <a:t>responsibility</a:t>
            </a:r>
            <a:r>
              <a:rPr lang="en-US" sz="2400">
                <a:solidFill>
                  <a:schemeClr val="dk1"/>
                </a:solidFill>
              </a:rPr>
              <a:t> according to the Patient Bill of Rights?</a:t>
            </a:r>
            <a:endParaRPr/>
          </a:p>
          <a:p>
            <a:pPr marL="76200" lvl="0" indent="0" algn="l" rtl="0">
              <a:lnSpc>
                <a:spcPct val="100000"/>
              </a:lnSpc>
              <a:spcBef>
                <a:spcPts val="0"/>
              </a:spcBef>
              <a:spcAft>
                <a:spcPts val="0"/>
              </a:spcAft>
              <a:buClr>
                <a:schemeClr val="dk1"/>
              </a:buClr>
              <a:buSzPts val="2400"/>
              <a:buFont typeface="Arial"/>
              <a:buNone/>
            </a:pPr>
            <a:endParaRPr sz="2400">
              <a:solidFill>
                <a:schemeClr val="dk1"/>
              </a:solidFill>
            </a:endParaRPr>
          </a:p>
          <a:p>
            <a:pPr marL="457200" lvl="0" indent="0" algn="l" rtl="0">
              <a:lnSpc>
                <a:spcPct val="100000"/>
              </a:lnSpc>
              <a:spcBef>
                <a:spcPts val="0"/>
              </a:spcBef>
              <a:spcAft>
                <a:spcPts val="0"/>
              </a:spcAft>
              <a:buNone/>
            </a:pPr>
            <a:br>
              <a:rPr lang="en-US"/>
            </a:br>
            <a:endParaRPr/>
          </a:p>
          <a:p>
            <a:pPr marL="0" lvl="0" indent="457200" algn="l" rtl="0">
              <a:lnSpc>
                <a:spcPct val="100000"/>
              </a:lnSpc>
              <a:spcBef>
                <a:spcPts val="0"/>
              </a:spcBef>
              <a:spcAft>
                <a:spcPts val="0"/>
              </a:spcAft>
              <a:buNone/>
            </a:pPr>
            <a:r>
              <a:rPr lang="en-US" sz="2400">
                <a:solidFill>
                  <a:schemeClr val="dk1"/>
                </a:solidFill>
              </a:rPr>
              <a:t>c) 	Disclose information about their health</a:t>
            </a:r>
            <a:endParaRPr/>
          </a:p>
          <a:p>
            <a:pPr marL="457200" lvl="0" indent="0" algn="l" rtl="0">
              <a:lnSpc>
                <a:spcPct val="100000"/>
              </a:lnSpc>
              <a:spcBef>
                <a:spcPts val="0"/>
              </a:spcBef>
              <a:spcAft>
                <a:spcPts val="0"/>
              </a:spcAft>
              <a:buNone/>
            </a:pPr>
            <a:endParaRPr/>
          </a:p>
          <a:p>
            <a:pPr marL="342900" marR="0" lvl="0" indent="-13970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20"/>
          <p:cNvSpPr txBox="1">
            <a:spLocks noGrp="1"/>
          </p:cNvSpPr>
          <p:nvPr>
            <p:ph type="title"/>
          </p:nvPr>
        </p:nvSpPr>
        <p:spPr>
          <a:xfrm>
            <a:off x="457200" y="316480"/>
            <a:ext cx="8229600" cy="772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900"/>
              <a:buFont typeface="Arial"/>
              <a:buNone/>
            </a:pPr>
            <a:r>
              <a:rPr lang="en-US" sz="3600" i="0" u="none" strike="noStrike" cap="none">
                <a:latin typeface="Arial"/>
                <a:ea typeface="Arial"/>
                <a:cs typeface="Arial"/>
                <a:sym typeface="Arial"/>
              </a:rPr>
              <a:t>Patient Rights &amp; Responsibilities</a:t>
            </a:r>
            <a:endParaRPr/>
          </a:p>
        </p:txBody>
      </p:sp>
      <p:graphicFrame>
        <p:nvGraphicFramePr>
          <p:cNvPr id="532" name="Google Shape;532;p20"/>
          <p:cNvGraphicFramePr/>
          <p:nvPr/>
        </p:nvGraphicFramePr>
        <p:xfrm>
          <a:off x="1096450" y="1212906"/>
          <a:ext cx="3000000" cy="3000000"/>
        </p:xfrm>
        <a:graphic>
          <a:graphicData uri="http://schemas.openxmlformats.org/drawingml/2006/table">
            <a:tbl>
              <a:tblPr>
                <a:noFill/>
                <a:tableStyleId>{9BA342FE-06F7-4900-9B8E-D84549C806BA}</a:tableStyleId>
              </a:tblPr>
              <a:tblGrid>
                <a:gridCol w="3146625">
                  <a:extLst>
                    <a:ext uri="{9D8B030D-6E8A-4147-A177-3AD203B41FA5}">
                      <a16:colId xmlns:a16="http://schemas.microsoft.com/office/drawing/2014/main" val="20000"/>
                    </a:ext>
                  </a:extLst>
                </a:gridCol>
                <a:gridCol w="3320875">
                  <a:extLst>
                    <a:ext uri="{9D8B030D-6E8A-4147-A177-3AD203B41FA5}">
                      <a16:colId xmlns:a16="http://schemas.microsoft.com/office/drawing/2014/main" val="20001"/>
                    </a:ext>
                  </a:extLst>
                </a:gridCol>
              </a:tblGrid>
              <a:tr h="320475">
                <a:tc>
                  <a:txBody>
                    <a:bodyPr/>
                    <a:lstStyle/>
                    <a:p>
                      <a:pPr marL="0" marR="0" lvl="0" indent="0" algn="l" rtl="0">
                        <a:lnSpc>
                          <a:spcPct val="100000"/>
                        </a:lnSpc>
                        <a:spcBef>
                          <a:spcPts val="0"/>
                        </a:spcBef>
                        <a:spcAft>
                          <a:spcPts val="0"/>
                        </a:spcAft>
                        <a:buClr>
                          <a:schemeClr val="lt1"/>
                        </a:buClr>
                        <a:buSzPts val="350"/>
                        <a:buFont typeface="Arial"/>
                        <a:buNone/>
                      </a:pPr>
                      <a:r>
                        <a:rPr lang="en-US" sz="1900" b="1" u="none" strike="noStrike" cap="none">
                          <a:solidFill>
                            <a:schemeClr val="lt1"/>
                          </a:solidFill>
                        </a:rPr>
                        <a:t>Patient Rights</a:t>
                      </a:r>
                      <a:endParaRPr sz="1900" b="1" u="none" strike="noStrike" cap="none"/>
                    </a:p>
                  </a:txBody>
                  <a:tcPr marL="80125" marR="80125" marT="40075" marB="40075">
                    <a:solidFill>
                      <a:srgbClr val="3A6497"/>
                    </a:solidFill>
                  </a:tcPr>
                </a:tc>
                <a:tc>
                  <a:txBody>
                    <a:bodyPr/>
                    <a:lstStyle/>
                    <a:p>
                      <a:pPr marL="0" marR="0" lvl="0" indent="0" algn="l" rtl="0">
                        <a:lnSpc>
                          <a:spcPct val="100000"/>
                        </a:lnSpc>
                        <a:spcBef>
                          <a:spcPts val="0"/>
                        </a:spcBef>
                        <a:spcAft>
                          <a:spcPts val="0"/>
                        </a:spcAft>
                        <a:buClr>
                          <a:schemeClr val="lt1"/>
                        </a:buClr>
                        <a:buSzPts val="350"/>
                        <a:buFont typeface="Arial"/>
                        <a:buNone/>
                      </a:pPr>
                      <a:r>
                        <a:rPr lang="en-US" sz="1900" b="1" u="none" strike="noStrike" cap="none">
                          <a:solidFill>
                            <a:schemeClr val="lt1"/>
                          </a:solidFill>
                        </a:rPr>
                        <a:t>Patient Responsibilities</a:t>
                      </a:r>
                      <a:endParaRPr sz="1900" b="1" u="none" strike="noStrike" cap="none"/>
                    </a:p>
                  </a:txBody>
                  <a:tcPr marL="80125" marR="80125" marT="40075" marB="40075">
                    <a:solidFill>
                      <a:srgbClr val="3A6497"/>
                    </a:solidFill>
                  </a:tcPr>
                </a:tc>
                <a:extLst>
                  <a:ext uri="{0D108BD9-81ED-4DB2-BD59-A6C34878D82A}">
                    <a16:rowId xmlns:a16="http://schemas.microsoft.com/office/drawing/2014/main" val="10000"/>
                  </a:ext>
                </a:extLst>
              </a:tr>
              <a:tr h="751000">
                <a:tc>
                  <a:txBody>
                    <a:bodyPr/>
                    <a:lstStyle/>
                    <a:p>
                      <a:pPr marL="0" lvl="0" indent="0" algn="l" rtl="0">
                        <a:spcBef>
                          <a:spcPts val="0"/>
                        </a:spcBef>
                        <a:spcAft>
                          <a:spcPts val="0"/>
                        </a:spcAft>
                        <a:buNone/>
                      </a:pPr>
                      <a:endParaRPr/>
                    </a:p>
                  </a:txBody>
                  <a:tcPr marL="80125" marR="80125" marT="40075" marB="40075"/>
                </a:tc>
                <a:tc>
                  <a:txBody>
                    <a:bodyPr/>
                    <a:lstStyle/>
                    <a:p>
                      <a:pPr marL="0" lvl="0" indent="0" algn="l" rtl="0">
                        <a:spcBef>
                          <a:spcPts val="0"/>
                        </a:spcBef>
                        <a:spcAft>
                          <a:spcPts val="0"/>
                        </a:spcAft>
                        <a:buNone/>
                      </a:pPr>
                      <a:endParaRPr/>
                    </a:p>
                  </a:txBody>
                  <a:tcPr marL="80125" marR="80125" marT="40075" marB="40075"/>
                </a:tc>
                <a:extLst>
                  <a:ext uri="{0D108BD9-81ED-4DB2-BD59-A6C34878D82A}">
                    <a16:rowId xmlns:a16="http://schemas.microsoft.com/office/drawing/2014/main" val="10001"/>
                  </a:ext>
                </a:extLst>
              </a:tr>
              <a:tr h="525700">
                <a:tc>
                  <a:txBody>
                    <a:bodyPr/>
                    <a:lstStyle/>
                    <a:p>
                      <a:pPr marL="0" lvl="0" indent="0" algn="l" rtl="0">
                        <a:spcBef>
                          <a:spcPts val="0"/>
                        </a:spcBef>
                        <a:spcAft>
                          <a:spcPts val="0"/>
                        </a:spcAft>
                        <a:buNone/>
                      </a:pPr>
                      <a:endParaRPr/>
                    </a:p>
                  </a:txBody>
                  <a:tcPr marL="80125" marR="80125" marT="40075" marB="40075"/>
                </a:tc>
                <a:tc>
                  <a:txBody>
                    <a:bodyPr/>
                    <a:lstStyle/>
                    <a:p>
                      <a:pPr marL="0" lvl="0" indent="0" algn="l" rtl="0">
                        <a:spcBef>
                          <a:spcPts val="0"/>
                        </a:spcBef>
                        <a:spcAft>
                          <a:spcPts val="0"/>
                        </a:spcAft>
                        <a:buNone/>
                      </a:pPr>
                      <a:endParaRPr/>
                    </a:p>
                  </a:txBody>
                  <a:tcPr marL="80125" marR="80125" marT="40075" marB="40075"/>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endParaRPr/>
                    </a:p>
                  </a:txBody>
                  <a:tcPr marL="80125" marR="80125" marT="40075" marB="40075"/>
                </a:tc>
                <a:tc>
                  <a:txBody>
                    <a:bodyPr/>
                    <a:lstStyle/>
                    <a:p>
                      <a:pPr marL="0" lvl="0" indent="0" algn="l" rtl="0">
                        <a:spcBef>
                          <a:spcPts val="0"/>
                        </a:spcBef>
                        <a:spcAft>
                          <a:spcPts val="0"/>
                        </a:spcAft>
                        <a:buNone/>
                      </a:pPr>
                      <a:endParaRPr/>
                    </a:p>
                  </a:txBody>
                  <a:tcPr marL="80125" marR="80125" marT="40075" marB="40075"/>
                </a:tc>
                <a:extLst>
                  <a:ext uri="{0D108BD9-81ED-4DB2-BD59-A6C34878D82A}">
                    <a16:rowId xmlns:a16="http://schemas.microsoft.com/office/drawing/2014/main" val="10003"/>
                  </a:ext>
                </a:extLst>
              </a:tr>
              <a:tr h="525700">
                <a:tc>
                  <a:txBody>
                    <a:bodyPr/>
                    <a:lstStyle/>
                    <a:p>
                      <a:pPr marL="0" lvl="0" indent="0" algn="l" rtl="0">
                        <a:spcBef>
                          <a:spcPts val="0"/>
                        </a:spcBef>
                        <a:spcAft>
                          <a:spcPts val="0"/>
                        </a:spcAft>
                        <a:buNone/>
                      </a:pPr>
                      <a:endParaRPr/>
                    </a:p>
                  </a:txBody>
                  <a:tcPr marL="80125" marR="80125" marT="40075" marB="40075"/>
                </a:tc>
                <a:tc>
                  <a:txBody>
                    <a:bodyPr/>
                    <a:lstStyle/>
                    <a:p>
                      <a:pPr marL="0" lvl="0" indent="0" algn="l" rtl="0">
                        <a:spcBef>
                          <a:spcPts val="0"/>
                        </a:spcBef>
                        <a:spcAft>
                          <a:spcPts val="0"/>
                        </a:spcAft>
                        <a:buNone/>
                      </a:pPr>
                      <a:endParaRPr/>
                    </a:p>
                  </a:txBody>
                  <a:tcPr marL="80125" marR="80125" marT="40075" marB="40075"/>
                </a:tc>
                <a:extLst>
                  <a:ext uri="{0D108BD9-81ED-4DB2-BD59-A6C34878D82A}">
                    <a16:rowId xmlns:a16="http://schemas.microsoft.com/office/drawing/2014/main" val="10004"/>
                  </a:ext>
                </a:extLst>
              </a:tr>
              <a:tr h="525700">
                <a:tc>
                  <a:txBody>
                    <a:bodyPr/>
                    <a:lstStyle/>
                    <a:p>
                      <a:pPr marL="0" lvl="0" indent="0" algn="l" rtl="0">
                        <a:spcBef>
                          <a:spcPts val="0"/>
                        </a:spcBef>
                        <a:spcAft>
                          <a:spcPts val="0"/>
                        </a:spcAft>
                        <a:buNone/>
                      </a:pPr>
                      <a:endParaRPr/>
                    </a:p>
                  </a:txBody>
                  <a:tcPr marL="80125" marR="80125" marT="40075" marB="40075"/>
                </a:tc>
                <a:tc>
                  <a:txBody>
                    <a:bodyPr/>
                    <a:lstStyle/>
                    <a:p>
                      <a:pPr marL="0" marR="0" lvl="0" indent="0" algn="l" rtl="0">
                        <a:lnSpc>
                          <a:spcPct val="100000"/>
                        </a:lnSpc>
                        <a:spcBef>
                          <a:spcPts val="0"/>
                        </a:spcBef>
                        <a:spcAft>
                          <a:spcPts val="0"/>
                        </a:spcAft>
                        <a:buClr>
                          <a:schemeClr val="dk1"/>
                        </a:buClr>
                        <a:buSzPts val="1600"/>
                        <a:buFont typeface="Arial"/>
                        <a:buNone/>
                      </a:pPr>
                      <a:endParaRPr sz="1600" u="none" strike="noStrike" cap="none">
                        <a:solidFill>
                          <a:srgbClr val="365F91"/>
                        </a:solidFill>
                      </a:endParaRPr>
                    </a:p>
                  </a:txBody>
                  <a:tcPr marL="80125" marR="80125" marT="40075" marB="40075">
                    <a:solidFill>
                      <a:schemeClr val="lt1"/>
                    </a:solidFill>
                  </a:tcPr>
                </a:tc>
                <a:extLst>
                  <a:ext uri="{0D108BD9-81ED-4DB2-BD59-A6C34878D82A}">
                    <a16:rowId xmlns:a16="http://schemas.microsoft.com/office/drawing/2014/main" val="10005"/>
                  </a:ext>
                </a:extLst>
              </a:tr>
              <a:tr h="525700">
                <a:tc>
                  <a:txBody>
                    <a:bodyPr/>
                    <a:lstStyle/>
                    <a:p>
                      <a:pPr marL="0" lvl="0" indent="0" algn="l" rtl="0">
                        <a:spcBef>
                          <a:spcPts val="0"/>
                        </a:spcBef>
                        <a:spcAft>
                          <a:spcPts val="0"/>
                        </a:spcAft>
                        <a:buNone/>
                      </a:pPr>
                      <a:endParaRPr/>
                    </a:p>
                  </a:txBody>
                  <a:tcPr marL="80125" marR="80125" marT="40075" marB="40075"/>
                </a:tc>
                <a:tc>
                  <a:txBody>
                    <a:bodyPr/>
                    <a:lstStyle/>
                    <a:p>
                      <a:pPr marL="0" marR="0" lvl="0" indent="0" algn="l" rtl="0">
                        <a:lnSpc>
                          <a:spcPct val="100000"/>
                        </a:lnSpc>
                        <a:spcBef>
                          <a:spcPts val="0"/>
                        </a:spcBef>
                        <a:spcAft>
                          <a:spcPts val="0"/>
                        </a:spcAft>
                        <a:buClr>
                          <a:schemeClr val="dk1"/>
                        </a:buClr>
                        <a:buSzPts val="1600"/>
                        <a:buFont typeface="Arial"/>
                        <a:buNone/>
                      </a:pPr>
                      <a:endParaRPr sz="1600" u="none" strike="noStrike" cap="none">
                        <a:solidFill>
                          <a:srgbClr val="365F91"/>
                        </a:solidFill>
                      </a:endParaRPr>
                    </a:p>
                  </a:txBody>
                  <a:tcPr marL="80125" marR="80125" marT="40075" marB="40075">
                    <a:solidFill>
                      <a:schemeClr val="lt1"/>
                    </a:solidFill>
                  </a:tcPr>
                </a:tc>
                <a:extLst>
                  <a:ext uri="{0D108BD9-81ED-4DB2-BD59-A6C34878D82A}">
                    <a16:rowId xmlns:a16="http://schemas.microsoft.com/office/drawing/2014/main" val="10006"/>
                  </a:ext>
                </a:extLst>
              </a:tr>
              <a:tr h="320475">
                <a:tc>
                  <a:txBody>
                    <a:bodyPr/>
                    <a:lstStyle/>
                    <a:p>
                      <a:pPr marL="0" lvl="0" indent="0" algn="l" rtl="0">
                        <a:spcBef>
                          <a:spcPts val="0"/>
                        </a:spcBef>
                        <a:spcAft>
                          <a:spcPts val="0"/>
                        </a:spcAft>
                        <a:buNone/>
                      </a:pPr>
                      <a:endParaRPr/>
                    </a:p>
                  </a:txBody>
                  <a:tcPr marL="80125" marR="80125" marT="40075" marB="40075"/>
                </a:tc>
                <a:tc>
                  <a:txBody>
                    <a:bodyPr/>
                    <a:lstStyle/>
                    <a:p>
                      <a:pPr marL="0" marR="0" lvl="0" indent="0" algn="l" rtl="0">
                        <a:lnSpc>
                          <a:spcPct val="100000"/>
                        </a:lnSpc>
                        <a:spcBef>
                          <a:spcPts val="0"/>
                        </a:spcBef>
                        <a:spcAft>
                          <a:spcPts val="0"/>
                        </a:spcAft>
                        <a:buClr>
                          <a:schemeClr val="dk1"/>
                        </a:buClr>
                        <a:buSzPts val="1600"/>
                        <a:buFont typeface="Arial"/>
                        <a:buNone/>
                      </a:pPr>
                      <a:endParaRPr sz="1600" u="none" strike="noStrike" cap="none">
                        <a:solidFill>
                          <a:srgbClr val="365F91"/>
                        </a:solidFill>
                      </a:endParaRPr>
                    </a:p>
                  </a:txBody>
                  <a:tcPr marL="80125" marR="80125" marT="40075" marB="40075">
                    <a:solidFill>
                      <a:schemeClr val="lt1"/>
                    </a:solidFill>
                  </a:tcPr>
                </a:tc>
                <a:extLst>
                  <a:ext uri="{0D108BD9-81ED-4DB2-BD59-A6C34878D82A}">
                    <a16:rowId xmlns:a16="http://schemas.microsoft.com/office/drawing/2014/main" val="10007"/>
                  </a:ext>
                </a:extLst>
              </a:tr>
            </a:tbl>
          </a:graphicData>
        </a:graphic>
      </p:graphicFrame>
      <p:sp>
        <p:nvSpPr>
          <p:cNvPr id="533" name="Google Shape;533;p20"/>
          <p:cNvSpPr/>
          <p:nvPr/>
        </p:nvSpPr>
        <p:spPr>
          <a:xfrm>
            <a:off x="911070" y="5296775"/>
            <a:ext cx="82296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i="1">
                <a:solidFill>
                  <a:srgbClr val="7F7F7F"/>
                </a:solidFill>
              </a:rPr>
              <a:t>Source: Centers for Medicare &amp; Medicaid Services, 2010; Office of Personnel Management, n.d.</a:t>
            </a:r>
            <a:endParaRPr sz="1400" b="0" i="0" u="none" strike="noStrike" cap="none">
              <a:solidFill>
                <a:srgbClr val="000000"/>
              </a:solidFill>
              <a:latin typeface="Arial"/>
              <a:ea typeface="Arial"/>
              <a:cs typeface="Arial"/>
              <a:sym typeface="Arial"/>
            </a:endParaRPr>
          </a:p>
        </p:txBody>
      </p:sp>
      <p:sp>
        <p:nvSpPr>
          <p:cNvPr id="534" name="Google Shape;534;p20"/>
          <p:cNvSpPr txBox="1"/>
          <p:nvPr/>
        </p:nvSpPr>
        <p:spPr>
          <a:xfrm>
            <a:off x="1181200" y="1704525"/>
            <a:ext cx="3078300" cy="3869100"/>
          </a:xfrm>
          <a:prstGeom prst="rect">
            <a:avLst/>
          </a:prstGeom>
          <a:noFill/>
          <a:ln>
            <a:noFill/>
          </a:ln>
        </p:spPr>
        <p:txBody>
          <a:bodyPr spcFirstLastPara="1" wrap="square" lIns="91425" tIns="91425" rIns="91425" bIns="91425" anchor="t" anchorCtr="0">
            <a:noAutofit/>
          </a:bodyPr>
          <a:lstStyle/>
          <a:p>
            <a:pPr marL="285750" lvl="0" indent="-330200" algn="l" rtl="0">
              <a:spcBef>
                <a:spcPts val="0"/>
              </a:spcBef>
              <a:spcAft>
                <a:spcPts val="0"/>
              </a:spcAft>
              <a:buClr>
                <a:schemeClr val="dk1"/>
              </a:buClr>
              <a:buSzPts val="1600"/>
              <a:buChar char="●"/>
            </a:pPr>
            <a:r>
              <a:rPr lang="en-US" sz="1600">
                <a:solidFill>
                  <a:schemeClr val="dk1"/>
                </a:solidFill>
              </a:rPr>
              <a:t>See their healthcare records and get accurate and easy to understand information</a:t>
            </a:r>
            <a:endParaRPr sz="1600">
              <a:solidFill>
                <a:schemeClr val="dk1"/>
              </a:solidFill>
            </a:endParaRPr>
          </a:p>
          <a:p>
            <a:pPr marL="285750" lvl="0" indent="-330200" algn="l" rtl="0">
              <a:spcBef>
                <a:spcPts val="0"/>
              </a:spcBef>
              <a:spcAft>
                <a:spcPts val="0"/>
              </a:spcAft>
              <a:buClr>
                <a:schemeClr val="dk1"/>
              </a:buClr>
              <a:buSzPts val="1600"/>
              <a:buChar char="●"/>
            </a:pPr>
            <a:r>
              <a:rPr lang="en-US" sz="1600">
                <a:solidFill>
                  <a:schemeClr val="dk1"/>
                </a:solidFill>
              </a:rPr>
              <a:t>Choose their doctors and plans</a:t>
            </a:r>
            <a:endParaRPr sz="1600">
              <a:solidFill>
                <a:schemeClr val="dk1"/>
              </a:solidFill>
            </a:endParaRPr>
          </a:p>
          <a:p>
            <a:pPr marL="285750" lvl="0" indent="-330200" algn="l" rtl="0">
              <a:spcBef>
                <a:spcPts val="0"/>
              </a:spcBef>
              <a:spcAft>
                <a:spcPts val="0"/>
              </a:spcAft>
              <a:buClr>
                <a:schemeClr val="dk1"/>
              </a:buClr>
              <a:buSzPts val="1600"/>
              <a:buChar char="●"/>
            </a:pPr>
            <a:r>
              <a:rPr lang="en-US" sz="1600">
                <a:solidFill>
                  <a:schemeClr val="dk1"/>
                </a:solidFill>
              </a:rPr>
              <a:t>Access emergency services</a:t>
            </a:r>
            <a:endParaRPr sz="1600">
              <a:solidFill>
                <a:schemeClr val="dk1"/>
              </a:solidFill>
            </a:endParaRPr>
          </a:p>
          <a:p>
            <a:pPr marL="285750" lvl="0" indent="-330200" algn="l" rtl="0">
              <a:spcBef>
                <a:spcPts val="0"/>
              </a:spcBef>
              <a:spcAft>
                <a:spcPts val="0"/>
              </a:spcAft>
              <a:buClr>
                <a:schemeClr val="dk1"/>
              </a:buClr>
              <a:buSzPts val="1600"/>
              <a:buChar char="●"/>
            </a:pPr>
            <a:r>
              <a:rPr lang="en-US" sz="1600">
                <a:solidFill>
                  <a:schemeClr val="dk1"/>
                </a:solidFill>
              </a:rPr>
              <a:t>Be part of treatment decisions</a:t>
            </a:r>
            <a:endParaRPr sz="1600">
              <a:solidFill>
                <a:schemeClr val="dk1"/>
              </a:solidFill>
            </a:endParaRPr>
          </a:p>
          <a:p>
            <a:pPr marL="285750" lvl="0" indent="-330200" algn="l" rtl="0">
              <a:spcBef>
                <a:spcPts val="0"/>
              </a:spcBef>
              <a:spcAft>
                <a:spcPts val="0"/>
              </a:spcAft>
              <a:buClr>
                <a:schemeClr val="dk1"/>
              </a:buClr>
              <a:buSzPts val="1600"/>
              <a:buChar char="●"/>
            </a:pPr>
            <a:r>
              <a:rPr lang="en-US" sz="1600">
                <a:solidFill>
                  <a:schemeClr val="dk1"/>
                </a:solidFill>
              </a:rPr>
              <a:t>Be treated with respect and without discrimination</a:t>
            </a:r>
            <a:endParaRPr sz="1600">
              <a:solidFill>
                <a:schemeClr val="dk1"/>
              </a:solidFill>
            </a:endParaRPr>
          </a:p>
          <a:p>
            <a:pPr marL="285750" lvl="0" indent="-330200" algn="l" rtl="0">
              <a:spcBef>
                <a:spcPts val="0"/>
              </a:spcBef>
              <a:spcAft>
                <a:spcPts val="0"/>
              </a:spcAft>
              <a:buClr>
                <a:schemeClr val="dk1"/>
              </a:buClr>
              <a:buSzPts val="1600"/>
              <a:buChar char="●"/>
            </a:pPr>
            <a:r>
              <a:rPr lang="en-US" sz="1600">
                <a:solidFill>
                  <a:schemeClr val="dk1"/>
                </a:solidFill>
              </a:rPr>
              <a:t>Have their health information kept private</a:t>
            </a:r>
            <a:endParaRPr sz="1600">
              <a:solidFill>
                <a:schemeClr val="dk1"/>
              </a:solidFill>
            </a:endParaRPr>
          </a:p>
          <a:p>
            <a:pPr marL="285750" lvl="0" indent="-330200" algn="l" rtl="0">
              <a:spcBef>
                <a:spcPts val="0"/>
              </a:spcBef>
              <a:spcAft>
                <a:spcPts val="0"/>
              </a:spcAft>
              <a:buClr>
                <a:schemeClr val="dk1"/>
              </a:buClr>
              <a:buSzPts val="1600"/>
              <a:buChar char="●"/>
            </a:pPr>
            <a:r>
              <a:rPr lang="en-US" sz="1600">
                <a:solidFill>
                  <a:schemeClr val="dk1"/>
                </a:solidFill>
              </a:rPr>
              <a:t>Complain about their healthcare</a:t>
            </a:r>
            <a:endParaRPr sz="1600">
              <a:solidFill>
                <a:schemeClr val="dk1"/>
              </a:solidFill>
            </a:endParaRPr>
          </a:p>
          <a:p>
            <a:pPr marL="0" lvl="0" indent="0" algn="l" rtl="0">
              <a:spcBef>
                <a:spcPts val="0"/>
              </a:spcBef>
              <a:spcAft>
                <a:spcPts val="0"/>
              </a:spcAft>
              <a:buNone/>
            </a:pPr>
            <a:endParaRPr sz="3200">
              <a:solidFill>
                <a:srgbClr val="3F3F3F"/>
              </a:solidFill>
            </a:endParaRPr>
          </a:p>
        </p:txBody>
      </p:sp>
      <p:sp>
        <p:nvSpPr>
          <p:cNvPr id="535" name="Google Shape;535;p20"/>
          <p:cNvSpPr txBox="1"/>
          <p:nvPr/>
        </p:nvSpPr>
        <p:spPr>
          <a:xfrm>
            <a:off x="4407225" y="1718400"/>
            <a:ext cx="2958600" cy="34212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Clr>
                <a:schemeClr val="dk1"/>
              </a:buClr>
              <a:buSzPts val="1600"/>
              <a:buChar char="●"/>
            </a:pPr>
            <a:r>
              <a:rPr lang="en-US" sz="1600">
                <a:solidFill>
                  <a:schemeClr val="dk1"/>
                </a:solidFill>
              </a:rPr>
              <a:t>Patients are responsible for their own health</a:t>
            </a:r>
            <a:endParaRPr sz="1600">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rPr>
              <a:t>Patients must disclose information</a:t>
            </a:r>
            <a:endParaRPr sz="1600">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rPr>
              <a:t>Patients must be financially and administratively responsible</a:t>
            </a:r>
            <a:endParaRPr sz="1600">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rPr>
              <a:t>Patients must be respectful of others</a:t>
            </a:r>
            <a:endParaRPr sz="1600">
              <a:solidFill>
                <a:schemeClr val="dk1"/>
              </a:solidFill>
            </a:endParaRPr>
          </a:p>
          <a:p>
            <a:pPr marL="0" lvl="0" indent="0" algn="l" rtl="0">
              <a:spcBef>
                <a:spcPts val="0"/>
              </a:spcBef>
              <a:spcAft>
                <a:spcPts val="0"/>
              </a:spcAft>
              <a:buNone/>
            </a:pPr>
            <a:endParaRPr sz="1600">
              <a:solidFill>
                <a:srgbClr val="3F3F3F"/>
              </a:solidFill>
            </a:endParaRP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21"/>
          <p:cNvSpPr txBox="1">
            <a:spLocks noGrp="1"/>
          </p:cNvSpPr>
          <p:nvPr>
            <p:ph type="title"/>
          </p:nvPr>
        </p:nvSpPr>
        <p:spPr>
          <a:xfrm>
            <a:off x="457200" y="304800"/>
            <a:ext cx="8229600" cy="76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900"/>
              <a:buFont typeface="Arial"/>
              <a:buNone/>
            </a:pPr>
            <a:r>
              <a:rPr lang="en-US" sz="3600" i="0" u="none" strike="noStrike" cap="none">
                <a:latin typeface="Arial"/>
                <a:ea typeface="Arial"/>
                <a:cs typeface="Arial"/>
                <a:sym typeface="Arial"/>
              </a:rPr>
              <a:t>Informed Consent</a:t>
            </a:r>
            <a:endParaRPr/>
          </a:p>
        </p:txBody>
      </p:sp>
      <p:sp>
        <p:nvSpPr>
          <p:cNvPr id="542" name="Google Shape;542;p21"/>
          <p:cNvSpPr txBox="1">
            <a:spLocks noGrp="1"/>
          </p:cNvSpPr>
          <p:nvPr>
            <p:ph type="body" idx="1"/>
          </p:nvPr>
        </p:nvSpPr>
        <p:spPr>
          <a:xfrm>
            <a:off x="457200" y="1219200"/>
            <a:ext cx="8229600" cy="403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650"/>
              <a:buFont typeface="Arial"/>
              <a:buNone/>
            </a:pPr>
            <a:r>
              <a:rPr lang="en-US" sz="2600" b="0" i="0" u="none" strike="noStrike" cap="none">
                <a:solidFill>
                  <a:schemeClr val="dk1"/>
                </a:solidFill>
                <a:latin typeface="Arial"/>
                <a:ea typeface="Arial"/>
                <a:cs typeface="Arial"/>
                <a:sym typeface="Arial"/>
              </a:rPr>
              <a:t>A patient must understand:</a:t>
            </a:r>
            <a:endParaRPr/>
          </a:p>
          <a:p>
            <a:pPr marL="742950" marR="0" lvl="1" indent="-285750" algn="l" rtl="0">
              <a:lnSpc>
                <a:spcPct val="100000"/>
              </a:lnSpc>
              <a:spcBef>
                <a:spcPts val="560"/>
              </a:spcBef>
              <a:spcAft>
                <a:spcPts val="0"/>
              </a:spcAft>
              <a:buClr>
                <a:schemeClr val="dk1"/>
              </a:buClr>
              <a:buSzPts val="2600"/>
              <a:buFont typeface="Arial"/>
              <a:buChar char="•"/>
            </a:pPr>
            <a:r>
              <a:rPr lang="en-US" sz="2600" b="0" i="0" u="none" strike="noStrike" cap="none">
                <a:solidFill>
                  <a:schemeClr val="dk1"/>
                </a:solidFill>
                <a:latin typeface="Arial"/>
                <a:ea typeface="Arial"/>
                <a:cs typeface="Arial"/>
                <a:sym typeface="Arial"/>
              </a:rPr>
              <a:t>The purpose of the treatment/clinical trial</a:t>
            </a:r>
            <a:endParaRPr/>
          </a:p>
          <a:p>
            <a:pPr marL="742950" marR="0" lvl="1" indent="-285750" algn="l" rtl="0">
              <a:lnSpc>
                <a:spcPct val="100000"/>
              </a:lnSpc>
              <a:spcBef>
                <a:spcPts val="560"/>
              </a:spcBef>
              <a:spcAft>
                <a:spcPts val="0"/>
              </a:spcAft>
              <a:buClr>
                <a:schemeClr val="dk1"/>
              </a:buClr>
              <a:buSzPts val="2600"/>
              <a:buFont typeface="Arial"/>
              <a:buChar char="•"/>
            </a:pPr>
            <a:r>
              <a:rPr lang="en-US" sz="2600" b="0" i="0" u="none" strike="noStrike" cap="none">
                <a:solidFill>
                  <a:schemeClr val="dk1"/>
                </a:solidFill>
                <a:latin typeface="Arial"/>
                <a:ea typeface="Arial"/>
                <a:cs typeface="Arial"/>
                <a:sym typeface="Arial"/>
              </a:rPr>
              <a:t>What will happen during the treatment/clinical trial</a:t>
            </a:r>
            <a:endParaRPr/>
          </a:p>
          <a:p>
            <a:pPr marL="742950" marR="0" lvl="1" indent="-285750" algn="l" rtl="0">
              <a:lnSpc>
                <a:spcPct val="100000"/>
              </a:lnSpc>
              <a:spcBef>
                <a:spcPts val="560"/>
              </a:spcBef>
              <a:spcAft>
                <a:spcPts val="0"/>
              </a:spcAft>
              <a:buClr>
                <a:schemeClr val="dk1"/>
              </a:buClr>
              <a:buSzPts val="2600"/>
              <a:buFont typeface="Arial"/>
              <a:buChar char="•"/>
            </a:pPr>
            <a:r>
              <a:rPr lang="en-US" sz="2600" b="0" i="0" u="none" strike="noStrike" cap="none">
                <a:solidFill>
                  <a:schemeClr val="dk1"/>
                </a:solidFill>
                <a:latin typeface="Arial"/>
                <a:ea typeface="Arial"/>
                <a:cs typeface="Arial"/>
                <a:sym typeface="Arial"/>
              </a:rPr>
              <a:t>Benefits and risks of participating in treatment/the clinical trial</a:t>
            </a:r>
            <a:endParaRPr/>
          </a:p>
          <a:p>
            <a:pPr marL="742950" marR="0" lvl="1" indent="-285750" algn="l" rtl="0">
              <a:lnSpc>
                <a:spcPct val="100000"/>
              </a:lnSpc>
              <a:spcBef>
                <a:spcPts val="560"/>
              </a:spcBef>
              <a:spcAft>
                <a:spcPts val="0"/>
              </a:spcAft>
              <a:buClr>
                <a:schemeClr val="dk1"/>
              </a:buClr>
              <a:buSzPts val="2600"/>
              <a:buFont typeface="Arial"/>
              <a:buChar char="•"/>
            </a:pPr>
            <a:r>
              <a:rPr lang="en-US" sz="2600" b="0" i="0" u="none" strike="noStrike" cap="none">
                <a:solidFill>
                  <a:schemeClr val="dk1"/>
                </a:solidFill>
                <a:latin typeface="Arial"/>
                <a:ea typeface="Arial"/>
                <a:cs typeface="Arial"/>
                <a:sym typeface="Arial"/>
              </a:rPr>
              <a:t>Patients</a:t>
            </a:r>
            <a:r>
              <a:rPr lang="en-US" sz="2600">
                <a:solidFill>
                  <a:schemeClr val="dk1"/>
                </a:solidFill>
              </a:rPr>
              <a:t>’</a:t>
            </a:r>
            <a:r>
              <a:rPr lang="en-US" sz="2600" b="0" i="0" u="none" strike="noStrike" cap="none">
                <a:solidFill>
                  <a:schemeClr val="dk1"/>
                </a:solidFill>
                <a:latin typeface="Arial"/>
                <a:ea typeface="Arial"/>
                <a:cs typeface="Arial"/>
                <a:sym typeface="Arial"/>
              </a:rPr>
              <a:t> rights </a:t>
            </a:r>
            <a:endParaRPr/>
          </a:p>
          <a:p>
            <a:pPr marL="742950" marR="0" lvl="1" indent="-285750" algn="l" rtl="0">
              <a:lnSpc>
                <a:spcPct val="100000"/>
              </a:lnSpc>
              <a:spcBef>
                <a:spcPts val="560"/>
              </a:spcBef>
              <a:spcAft>
                <a:spcPts val="0"/>
              </a:spcAft>
              <a:buClr>
                <a:schemeClr val="dk1"/>
              </a:buClr>
              <a:buSzPts val="2600"/>
              <a:buFont typeface="Arial"/>
              <a:buChar char="•"/>
            </a:pPr>
            <a:r>
              <a:rPr lang="en-US" sz="2600" b="0" i="0" u="none" strike="noStrike" cap="none">
                <a:solidFill>
                  <a:schemeClr val="dk1"/>
                </a:solidFill>
                <a:latin typeface="Arial"/>
                <a:ea typeface="Arial"/>
                <a:cs typeface="Arial"/>
                <a:sym typeface="Arial"/>
              </a:rPr>
              <a:t>Who to contact if the patient has questions or feels they have been mistreated</a:t>
            </a:r>
            <a:endParaRPr/>
          </a:p>
        </p:txBody>
      </p:sp>
      <p:sp>
        <p:nvSpPr>
          <p:cNvPr id="543" name="Google Shape;543;p21"/>
          <p:cNvSpPr txBox="1"/>
          <p:nvPr/>
        </p:nvSpPr>
        <p:spPr>
          <a:xfrm>
            <a:off x="4720389" y="5287089"/>
            <a:ext cx="4419600"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PN</a:t>
            </a:r>
            <a:r>
              <a:rPr lang="en-US" sz="1200" i="1">
                <a:solidFill>
                  <a:srgbClr val="7F7F7F"/>
                </a:solidFill>
              </a:rPr>
              <a:t>TC</a:t>
            </a:r>
            <a:r>
              <a:rPr lang="en-US" sz="1200" b="0" i="1" u="none" strike="noStrike" cap="none">
                <a:solidFill>
                  <a:srgbClr val="7F7F7F"/>
                </a:solidFill>
                <a:latin typeface="Arial"/>
                <a:ea typeface="Arial"/>
                <a:cs typeface="Arial"/>
                <a:sym typeface="Arial"/>
              </a:rPr>
              <a:t>, n.d.</a:t>
            </a: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g2f70a996e5b_0_65"/>
          <p:cNvSpPr txBox="1">
            <a:spLocks noGrp="1"/>
          </p:cNvSpPr>
          <p:nvPr>
            <p:ph type="title"/>
          </p:nvPr>
        </p:nvSpPr>
        <p:spPr>
          <a:xfrm>
            <a:off x="457200" y="316480"/>
            <a:ext cx="8229600" cy="772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900"/>
              <a:buFont typeface="Arial"/>
              <a:buNone/>
            </a:pPr>
            <a:r>
              <a:rPr lang="en-US" sz="3600" i="0" u="none" strike="noStrike" cap="none">
                <a:latin typeface="Arial"/>
                <a:ea typeface="Arial"/>
                <a:cs typeface="Arial"/>
                <a:sym typeface="Arial"/>
              </a:rPr>
              <a:t>Patient</a:t>
            </a:r>
            <a:r>
              <a:rPr lang="en-US" sz="3600"/>
              <a:t>’s</a:t>
            </a:r>
            <a:r>
              <a:rPr lang="en-US" sz="3600" i="0" u="none" strike="noStrike" cap="none">
                <a:latin typeface="Arial"/>
                <a:ea typeface="Arial"/>
                <a:cs typeface="Arial"/>
                <a:sym typeface="Arial"/>
              </a:rPr>
              <a:t> Right to Information</a:t>
            </a:r>
            <a:endParaRPr/>
          </a:p>
        </p:txBody>
      </p:sp>
      <p:sp>
        <p:nvSpPr>
          <p:cNvPr id="550" name="Google Shape;550;g2f70a996e5b_0_65"/>
          <p:cNvSpPr/>
          <p:nvPr/>
        </p:nvSpPr>
        <p:spPr>
          <a:xfrm>
            <a:off x="1733172" y="5296775"/>
            <a:ext cx="74076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i="1">
                <a:solidFill>
                  <a:srgbClr val="7F7F7F"/>
                </a:solidFill>
              </a:rPr>
              <a:t>Source: Centers for Medicare &amp; Medicaid Services, 2010; Office of Personnel Management, n.d.</a:t>
            </a:r>
            <a:endParaRPr sz="1400" b="0" i="0" u="none" strike="noStrike" cap="none">
              <a:solidFill>
                <a:srgbClr val="000000"/>
              </a:solidFill>
              <a:latin typeface="Arial"/>
              <a:ea typeface="Arial"/>
              <a:cs typeface="Arial"/>
              <a:sym typeface="Arial"/>
            </a:endParaRPr>
          </a:p>
        </p:txBody>
      </p:sp>
      <p:sp>
        <p:nvSpPr>
          <p:cNvPr id="551" name="Google Shape;551;g2f70a996e5b_0_65"/>
          <p:cNvSpPr txBox="1"/>
          <p:nvPr/>
        </p:nvSpPr>
        <p:spPr>
          <a:xfrm>
            <a:off x="554225" y="1710600"/>
            <a:ext cx="7685100" cy="215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200">
                <a:solidFill>
                  <a:srgbClr val="3F3F3F"/>
                </a:solidFill>
              </a:rPr>
              <a:t>Informed consent dictates that health care teams may not withhold health status information from patients</a:t>
            </a:r>
            <a:endParaRPr sz="3200">
              <a:solidFill>
                <a:srgbClr val="3F3F3F"/>
              </a:solidFill>
            </a:endParaRPr>
          </a:p>
          <a:p>
            <a:pPr marL="457200" lvl="0" indent="0" algn="l" rtl="0">
              <a:spcBef>
                <a:spcPts val="0"/>
              </a:spcBef>
              <a:spcAft>
                <a:spcPts val="0"/>
              </a:spcAft>
              <a:buNone/>
            </a:pPr>
            <a:endParaRPr sz="3200">
              <a:solidFill>
                <a:srgbClr val="3F3F3F"/>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22"/>
          <p:cNvSpPr txBox="1">
            <a:spLocks noGrp="1"/>
          </p:cNvSpPr>
          <p:nvPr>
            <p:ph type="title"/>
          </p:nvPr>
        </p:nvSpPr>
        <p:spPr>
          <a:xfrm>
            <a:off x="228600" y="106268"/>
            <a:ext cx="8991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900"/>
              <a:buFont typeface="Arial"/>
              <a:buNone/>
            </a:pPr>
            <a:r>
              <a:rPr lang="en-US" sz="3600" i="0" u="none" strike="noStrike" cap="none">
                <a:latin typeface="Arial"/>
                <a:ea typeface="Arial"/>
                <a:cs typeface="Arial"/>
                <a:sym typeface="Arial"/>
              </a:rPr>
              <a:t>Opportunities to Support Patient Rights</a:t>
            </a:r>
            <a:endParaRPr/>
          </a:p>
        </p:txBody>
      </p:sp>
      <p:grpSp>
        <p:nvGrpSpPr>
          <p:cNvPr id="558" name="Google Shape;558;p22"/>
          <p:cNvGrpSpPr/>
          <p:nvPr/>
        </p:nvGrpSpPr>
        <p:grpSpPr>
          <a:xfrm>
            <a:off x="786537" y="1404519"/>
            <a:ext cx="7875727" cy="4048963"/>
            <a:chOff x="353871" y="238498"/>
            <a:chExt cx="7875727" cy="4048963"/>
          </a:xfrm>
        </p:grpSpPr>
        <p:sp>
          <p:nvSpPr>
            <p:cNvPr id="559" name="Google Shape;559;p22"/>
            <p:cNvSpPr/>
            <p:nvPr/>
          </p:nvSpPr>
          <p:spPr>
            <a:xfrm>
              <a:off x="353871" y="238498"/>
              <a:ext cx="1349653" cy="1349653"/>
            </a:xfrm>
            <a:prstGeom prst="ellipse">
              <a:avLst/>
            </a:prstGeom>
            <a:solidFill>
              <a:srgbClr val="3A6497">
                <a:alpha val="49019"/>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0" name="Google Shape;560;p22"/>
            <p:cNvSpPr/>
            <p:nvPr/>
          </p:nvSpPr>
          <p:spPr>
            <a:xfrm>
              <a:off x="1028700" y="238498"/>
              <a:ext cx="7200898" cy="134965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1" name="Google Shape;561;p22"/>
            <p:cNvSpPr txBox="1"/>
            <p:nvPr/>
          </p:nvSpPr>
          <p:spPr>
            <a:xfrm>
              <a:off x="1028700" y="238498"/>
              <a:ext cx="7200898" cy="1349653"/>
            </a:xfrm>
            <a:prstGeom prst="rect">
              <a:avLst/>
            </a:prstGeom>
            <a:noFill/>
            <a:ln>
              <a:noFill/>
            </a:ln>
          </p:spPr>
          <p:txBody>
            <a:bodyPr spcFirstLastPara="1" wrap="square" lIns="0" tIns="45700" rIns="0" bIns="45700" anchor="ctr" anchorCtr="0">
              <a:noAutofit/>
            </a:bodyPr>
            <a:lstStyle/>
            <a:p>
              <a:pPr marL="0" marR="0" lvl="0" indent="0" algn="l" rtl="0">
                <a:lnSpc>
                  <a:spcPct val="90000"/>
                </a:lnSpc>
                <a:spcBef>
                  <a:spcPts val="0"/>
                </a:spcBef>
                <a:spcAft>
                  <a:spcPts val="0"/>
                </a:spcAft>
                <a:buClr>
                  <a:schemeClr val="dk1"/>
                </a:buClr>
                <a:buSzPts val="900"/>
                <a:buFont typeface="Arial"/>
                <a:buNone/>
              </a:pPr>
              <a:r>
                <a:rPr lang="en-US" sz="3600" b="0" i="0" u="none" strike="noStrike" cap="none">
                  <a:solidFill>
                    <a:schemeClr val="dk1"/>
                  </a:solidFill>
                  <a:latin typeface="Arial"/>
                  <a:ea typeface="Arial"/>
                  <a:cs typeface="Arial"/>
                  <a:sym typeface="Arial"/>
                </a:rPr>
                <a:t>Support patient understanding of condition and treatment</a:t>
              </a:r>
              <a:endParaRPr sz="1400" b="0" i="0" u="none" strike="noStrike" cap="none">
                <a:solidFill>
                  <a:srgbClr val="000000"/>
                </a:solidFill>
                <a:latin typeface="Arial"/>
                <a:ea typeface="Arial"/>
                <a:cs typeface="Arial"/>
                <a:sym typeface="Arial"/>
              </a:endParaRPr>
            </a:p>
          </p:txBody>
        </p:sp>
        <p:sp>
          <p:nvSpPr>
            <p:cNvPr id="562" name="Google Shape;562;p22"/>
            <p:cNvSpPr/>
            <p:nvPr/>
          </p:nvSpPr>
          <p:spPr>
            <a:xfrm>
              <a:off x="353871" y="1588154"/>
              <a:ext cx="1349653" cy="1349653"/>
            </a:xfrm>
            <a:prstGeom prst="ellipse">
              <a:avLst/>
            </a:prstGeom>
            <a:solidFill>
              <a:srgbClr val="3A6497">
                <a:alpha val="49019"/>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3" name="Google Shape;563;p22"/>
            <p:cNvSpPr/>
            <p:nvPr/>
          </p:nvSpPr>
          <p:spPr>
            <a:xfrm>
              <a:off x="1028700" y="1588154"/>
              <a:ext cx="7200898" cy="134965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4" name="Google Shape;564;p22"/>
            <p:cNvSpPr txBox="1"/>
            <p:nvPr/>
          </p:nvSpPr>
          <p:spPr>
            <a:xfrm>
              <a:off x="1028700" y="1588154"/>
              <a:ext cx="7200898" cy="1349653"/>
            </a:xfrm>
            <a:prstGeom prst="rect">
              <a:avLst/>
            </a:prstGeom>
            <a:noFill/>
            <a:ln>
              <a:noFill/>
            </a:ln>
          </p:spPr>
          <p:txBody>
            <a:bodyPr spcFirstLastPara="1" wrap="square" lIns="0" tIns="45700" rIns="0" bIns="45700" anchor="ctr" anchorCtr="0">
              <a:noAutofit/>
            </a:bodyPr>
            <a:lstStyle/>
            <a:p>
              <a:pPr marL="0" marR="0" lvl="0" indent="0" algn="l" rtl="0">
                <a:lnSpc>
                  <a:spcPct val="90000"/>
                </a:lnSpc>
                <a:spcBef>
                  <a:spcPts val="0"/>
                </a:spcBef>
                <a:spcAft>
                  <a:spcPts val="0"/>
                </a:spcAft>
                <a:buClr>
                  <a:schemeClr val="dk1"/>
                </a:buClr>
                <a:buSzPts val="900"/>
                <a:buFont typeface="Arial"/>
                <a:buNone/>
              </a:pPr>
              <a:r>
                <a:rPr lang="en-US" sz="3600" b="0" i="0" u="none" strike="noStrike" cap="none">
                  <a:solidFill>
                    <a:schemeClr val="dk1"/>
                  </a:solidFill>
                  <a:latin typeface="Arial"/>
                  <a:ea typeface="Arial"/>
                  <a:cs typeface="Arial"/>
                  <a:sym typeface="Arial"/>
                </a:rPr>
                <a:t>Support patient decision-making</a:t>
              </a:r>
              <a:endParaRPr sz="1400" b="0" i="0" u="none" strike="noStrike" cap="none">
                <a:solidFill>
                  <a:srgbClr val="000000"/>
                </a:solidFill>
                <a:latin typeface="Arial"/>
                <a:ea typeface="Arial"/>
                <a:cs typeface="Arial"/>
                <a:sym typeface="Arial"/>
              </a:endParaRPr>
            </a:p>
          </p:txBody>
        </p:sp>
        <p:sp>
          <p:nvSpPr>
            <p:cNvPr id="565" name="Google Shape;565;p22"/>
            <p:cNvSpPr/>
            <p:nvPr/>
          </p:nvSpPr>
          <p:spPr>
            <a:xfrm>
              <a:off x="353871" y="2937808"/>
              <a:ext cx="1349653" cy="1349653"/>
            </a:xfrm>
            <a:prstGeom prst="ellipse">
              <a:avLst/>
            </a:prstGeom>
            <a:solidFill>
              <a:srgbClr val="3A6497">
                <a:alpha val="49019"/>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6" name="Google Shape;566;p22"/>
            <p:cNvSpPr/>
            <p:nvPr/>
          </p:nvSpPr>
          <p:spPr>
            <a:xfrm>
              <a:off x="1028700" y="2937808"/>
              <a:ext cx="7200898" cy="134965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7" name="Google Shape;567;p22"/>
            <p:cNvSpPr txBox="1"/>
            <p:nvPr/>
          </p:nvSpPr>
          <p:spPr>
            <a:xfrm>
              <a:off x="1028700" y="2937808"/>
              <a:ext cx="7200898" cy="1349653"/>
            </a:xfrm>
            <a:prstGeom prst="rect">
              <a:avLst/>
            </a:prstGeom>
            <a:noFill/>
            <a:ln>
              <a:noFill/>
            </a:ln>
          </p:spPr>
          <p:txBody>
            <a:bodyPr spcFirstLastPara="1" wrap="square" lIns="0" tIns="45700" rIns="0" bIns="45700" anchor="ctr" anchorCtr="0">
              <a:noAutofit/>
            </a:bodyPr>
            <a:lstStyle/>
            <a:p>
              <a:pPr marL="0" marR="0" lvl="0" indent="0" algn="l" rtl="0">
                <a:lnSpc>
                  <a:spcPct val="90000"/>
                </a:lnSpc>
                <a:spcBef>
                  <a:spcPts val="0"/>
                </a:spcBef>
                <a:spcAft>
                  <a:spcPts val="0"/>
                </a:spcAft>
                <a:buClr>
                  <a:schemeClr val="dk1"/>
                </a:buClr>
                <a:buSzPts val="900"/>
                <a:buFont typeface="Arial"/>
                <a:buNone/>
              </a:pPr>
              <a:r>
                <a:rPr lang="en-US" sz="3600" b="0" i="0" u="none" strike="noStrike" cap="none">
                  <a:solidFill>
                    <a:schemeClr val="dk1"/>
                  </a:solidFill>
                  <a:latin typeface="Arial"/>
                  <a:ea typeface="Arial"/>
                  <a:cs typeface="Arial"/>
                  <a:sym typeface="Arial"/>
                </a:rPr>
                <a:t>Support access to second opinion</a:t>
              </a:r>
              <a:endParaRPr sz="1400" b="0" i="0" u="none" strike="noStrike" cap="none">
                <a:solidFill>
                  <a:srgbClr val="000000"/>
                </a:solidFill>
                <a:latin typeface="Arial"/>
                <a:ea typeface="Arial"/>
                <a:cs typeface="Arial"/>
                <a:sym typeface="Arial"/>
              </a:endParaRPr>
            </a:p>
          </p:txBody>
        </p:sp>
      </p:grpSp>
      <p:sp>
        <p:nvSpPr>
          <p:cNvPr id="568" name="Google Shape;568;p22"/>
          <p:cNvSpPr txBox="1"/>
          <p:nvPr/>
        </p:nvSpPr>
        <p:spPr>
          <a:xfrm>
            <a:off x="4724400" y="5314982"/>
            <a:ext cx="4419600"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PN</a:t>
            </a:r>
            <a:r>
              <a:rPr lang="en-US" sz="1200" i="1">
                <a:solidFill>
                  <a:srgbClr val="7F7F7F"/>
                </a:solidFill>
              </a:rPr>
              <a:t>TC</a:t>
            </a:r>
            <a:r>
              <a:rPr lang="en-US" sz="1200" b="0" i="1" u="none" strike="noStrike" cap="none">
                <a:solidFill>
                  <a:srgbClr val="7F7F7F"/>
                </a:solidFill>
                <a:latin typeface="Arial"/>
                <a:ea typeface="Arial"/>
                <a:cs typeface="Arial"/>
                <a:sym typeface="Arial"/>
              </a:rPr>
              <a:t>, n.d.</a:t>
            </a: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23"/>
          <p:cNvSpPr txBox="1">
            <a:spLocks noGrp="1"/>
          </p:cNvSpPr>
          <p:nvPr>
            <p:ph type="title"/>
          </p:nvPr>
        </p:nvSpPr>
        <p:spPr>
          <a:xfrm>
            <a:off x="457200" y="177225"/>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900"/>
              <a:buFont typeface="Arial"/>
              <a:buNone/>
            </a:pPr>
            <a:r>
              <a:rPr lang="en-US" sz="3600" i="0" u="none" strike="noStrike" cap="none">
                <a:latin typeface="Arial"/>
                <a:ea typeface="Arial"/>
                <a:cs typeface="Arial"/>
                <a:sym typeface="Arial"/>
              </a:rPr>
              <a:t>Health Insurance Portability and Accountability Act (HIPAA)</a:t>
            </a:r>
            <a:endParaRPr sz="3600" i="0" u="none" strike="noStrike" cap="none">
              <a:latin typeface="Arial"/>
              <a:ea typeface="Arial"/>
              <a:cs typeface="Arial"/>
              <a:sym typeface="Arial"/>
            </a:endParaRPr>
          </a:p>
        </p:txBody>
      </p:sp>
      <p:sp>
        <p:nvSpPr>
          <p:cNvPr id="575" name="Google Shape;575;p23"/>
          <p:cNvSpPr txBox="1">
            <a:spLocks noGrp="1"/>
          </p:cNvSpPr>
          <p:nvPr>
            <p:ph type="body" idx="1"/>
          </p:nvPr>
        </p:nvSpPr>
        <p:spPr>
          <a:xfrm>
            <a:off x="450574" y="1524000"/>
            <a:ext cx="8229600" cy="4267199"/>
          </a:xfrm>
          <a:prstGeom prst="rect">
            <a:avLst/>
          </a:prstGeom>
          <a:noFill/>
          <a:ln>
            <a:noFill/>
          </a:ln>
        </p:spPr>
        <p:txBody>
          <a:bodyPr spcFirstLastPara="1" wrap="square" lIns="91425" tIns="45700" rIns="91425" bIns="45700" anchor="t" anchorCtr="0">
            <a:normAutofit/>
          </a:bodyPr>
          <a:lstStyle/>
          <a:p>
            <a:pPr marL="546100" lvl="0" indent="-342900" algn="l" rtl="0">
              <a:lnSpc>
                <a:spcPct val="100000"/>
              </a:lnSpc>
              <a:spcBef>
                <a:spcPts val="0"/>
              </a:spcBef>
              <a:spcAft>
                <a:spcPts val="0"/>
              </a:spcAft>
              <a:buClr>
                <a:schemeClr val="dk1"/>
              </a:buClr>
              <a:buSzPts val="2200"/>
              <a:buFont typeface="Arial"/>
              <a:buChar char="•"/>
            </a:pPr>
            <a:r>
              <a:rPr lang="en-US" sz="2200">
                <a:solidFill>
                  <a:schemeClr val="dk1"/>
                </a:solidFill>
                <a:latin typeface="Arial"/>
                <a:ea typeface="Arial"/>
                <a:cs typeface="Arial"/>
                <a:sym typeface="Arial"/>
              </a:rPr>
              <a:t>Created in 1996 to protect patient privacy. HIPAA Privacy Rules:</a:t>
            </a:r>
            <a:endParaRPr/>
          </a:p>
          <a:p>
            <a:pPr marL="977900" lvl="1" indent="-342900" algn="l" rtl="0">
              <a:lnSpc>
                <a:spcPct val="100000"/>
              </a:lnSpc>
              <a:spcBef>
                <a:spcPts val="0"/>
              </a:spcBef>
              <a:spcAft>
                <a:spcPts val="0"/>
              </a:spcAft>
              <a:buClr>
                <a:schemeClr val="dk1"/>
              </a:buClr>
              <a:buSzPts val="2200"/>
              <a:buFont typeface="Arial"/>
              <a:buChar char="–"/>
            </a:pPr>
            <a:r>
              <a:rPr lang="en-US" sz="2200">
                <a:solidFill>
                  <a:schemeClr val="dk1"/>
                </a:solidFill>
                <a:latin typeface="Arial"/>
                <a:ea typeface="Arial"/>
                <a:cs typeface="Arial"/>
                <a:sym typeface="Arial"/>
              </a:rPr>
              <a:t>Set limits on who has the right to use a patient's written, spoken or electronic health information</a:t>
            </a:r>
            <a:endParaRPr/>
          </a:p>
          <a:p>
            <a:pPr marL="977900" lvl="1" indent="-342900" algn="l" rtl="0">
              <a:lnSpc>
                <a:spcPct val="100000"/>
              </a:lnSpc>
              <a:spcBef>
                <a:spcPts val="0"/>
              </a:spcBef>
              <a:spcAft>
                <a:spcPts val="0"/>
              </a:spcAft>
              <a:buClr>
                <a:schemeClr val="dk1"/>
              </a:buClr>
              <a:buSzPts val="2200"/>
              <a:buFont typeface="Arial"/>
              <a:buChar char="–"/>
            </a:pPr>
            <a:r>
              <a:rPr lang="en-US" sz="2200">
                <a:solidFill>
                  <a:schemeClr val="dk1"/>
                </a:solidFill>
                <a:latin typeface="Arial"/>
                <a:ea typeface="Arial"/>
                <a:cs typeface="Arial"/>
                <a:sym typeface="Arial"/>
              </a:rPr>
              <a:t>Describes how healthcare organizations and insurance providers must protect health information including: </a:t>
            </a:r>
            <a:endParaRPr/>
          </a:p>
          <a:p>
            <a:pPr marL="1409700" lvl="2" indent="-342900" algn="l" rtl="0">
              <a:lnSpc>
                <a:spcPct val="100000"/>
              </a:lnSpc>
              <a:spcBef>
                <a:spcPts val="0"/>
              </a:spcBef>
              <a:spcAft>
                <a:spcPts val="0"/>
              </a:spcAft>
              <a:buClr>
                <a:schemeClr val="dk1"/>
              </a:buClr>
              <a:buSzPts val="2200"/>
              <a:buFont typeface="Arial"/>
              <a:buChar char="•"/>
            </a:pPr>
            <a:r>
              <a:rPr lang="en-US" sz="2200">
                <a:solidFill>
                  <a:schemeClr val="dk1"/>
                </a:solidFill>
                <a:latin typeface="Arial"/>
                <a:ea typeface="Arial"/>
                <a:cs typeface="Arial"/>
                <a:sym typeface="Arial"/>
              </a:rPr>
              <a:t>How to handle protected health information</a:t>
            </a:r>
            <a:endParaRPr/>
          </a:p>
          <a:p>
            <a:pPr marL="1409700" lvl="2" indent="-342900" algn="l" rtl="0">
              <a:lnSpc>
                <a:spcPct val="100000"/>
              </a:lnSpc>
              <a:spcBef>
                <a:spcPts val="0"/>
              </a:spcBef>
              <a:spcAft>
                <a:spcPts val="0"/>
              </a:spcAft>
              <a:buClr>
                <a:schemeClr val="dk1"/>
              </a:buClr>
              <a:buSzPts val="2200"/>
              <a:buFont typeface="Arial"/>
              <a:buChar char="•"/>
            </a:pPr>
            <a:r>
              <a:rPr lang="en-US" sz="2200">
                <a:solidFill>
                  <a:schemeClr val="dk1"/>
                </a:solidFill>
                <a:latin typeface="Arial"/>
                <a:ea typeface="Arial"/>
                <a:cs typeface="Arial"/>
                <a:sym typeface="Arial"/>
              </a:rPr>
              <a:t>How to share information</a:t>
            </a:r>
            <a:endParaRPr/>
          </a:p>
          <a:p>
            <a:pPr marL="1409700" lvl="2" indent="-342900" algn="l" rtl="0">
              <a:lnSpc>
                <a:spcPct val="100000"/>
              </a:lnSpc>
              <a:spcBef>
                <a:spcPts val="0"/>
              </a:spcBef>
              <a:spcAft>
                <a:spcPts val="0"/>
              </a:spcAft>
              <a:buClr>
                <a:schemeClr val="dk1"/>
              </a:buClr>
              <a:buSzPts val="2200"/>
              <a:buFont typeface="Arial"/>
              <a:buChar char="•"/>
            </a:pPr>
            <a:r>
              <a:rPr lang="en-US" sz="2200">
                <a:solidFill>
                  <a:schemeClr val="dk1"/>
                </a:solidFill>
                <a:latin typeface="Arial"/>
                <a:ea typeface="Arial"/>
                <a:cs typeface="Arial"/>
                <a:sym typeface="Arial"/>
              </a:rPr>
              <a:t>What type of information can be shared</a:t>
            </a:r>
            <a:endParaRPr/>
          </a:p>
          <a:p>
            <a:pPr marL="1409700" lvl="2" indent="-342900" algn="l" rtl="0">
              <a:lnSpc>
                <a:spcPct val="100000"/>
              </a:lnSpc>
              <a:spcBef>
                <a:spcPts val="0"/>
              </a:spcBef>
              <a:spcAft>
                <a:spcPts val="0"/>
              </a:spcAft>
              <a:buClr>
                <a:schemeClr val="dk1"/>
              </a:buClr>
              <a:buSzPts val="2200"/>
              <a:buFont typeface="Arial"/>
              <a:buChar char="•"/>
            </a:pPr>
            <a:r>
              <a:rPr lang="en-US" sz="2200">
                <a:solidFill>
                  <a:schemeClr val="dk1"/>
                </a:solidFill>
                <a:latin typeface="Arial"/>
                <a:ea typeface="Arial"/>
                <a:cs typeface="Arial"/>
                <a:sym typeface="Arial"/>
              </a:rPr>
              <a:t>With whom they can share information</a:t>
            </a:r>
            <a:endParaRPr sz="2200">
              <a:latin typeface="Arial"/>
              <a:ea typeface="Arial"/>
              <a:cs typeface="Arial"/>
              <a:sym typeface="Arial"/>
            </a:endParaRPr>
          </a:p>
        </p:txBody>
      </p:sp>
      <p:sp>
        <p:nvSpPr>
          <p:cNvPr id="576" name="Google Shape;576;p23"/>
          <p:cNvSpPr txBox="1"/>
          <p:nvPr/>
        </p:nvSpPr>
        <p:spPr>
          <a:xfrm>
            <a:off x="4572000" y="5212150"/>
            <a:ext cx="44958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Department of Health and Human Services, n.d. </a:t>
            </a: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g2f70a996e5b_0_27"/>
          <p:cNvSpPr txBox="1">
            <a:spLocks noGrp="1"/>
          </p:cNvSpPr>
          <p:nvPr>
            <p:ph type="title"/>
          </p:nvPr>
        </p:nvSpPr>
        <p:spPr>
          <a:xfrm>
            <a:off x="457200" y="177225"/>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900"/>
              <a:buFont typeface="Arial"/>
              <a:buNone/>
            </a:pPr>
            <a:r>
              <a:rPr lang="en-US" sz="3600"/>
              <a:t>How to Explain Privacy Rights under HIPAA</a:t>
            </a:r>
            <a:endParaRPr sz="3600" i="0" u="none" strike="noStrike" cap="none">
              <a:latin typeface="Arial"/>
              <a:ea typeface="Arial"/>
              <a:cs typeface="Arial"/>
              <a:sym typeface="Arial"/>
            </a:endParaRPr>
          </a:p>
        </p:txBody>
      </p:sp>
      <p:sp>
        <p:nvSpPr>
          <p:cNvPr id="583" name="Google Shape;583;g2f70a996e5b_0_27"/>
          <p:cNvSpPr txBox="1"/>
          <p:nvPr/>
        </p:nvSpPr>
        <p:spPr>
          <a:xfrm>
            <a:off x="5791200" y="5203625"/>
            <a:ext cx="32766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Petersen, 2018</a:t>
            </a:r>
            <a:endParaRPr sz="1400" b="0" i="0" u="none" strike="noStrike" cap="none">
              <a:solidFill>
                <a:srgbClr val="000000"/>
              </a:solidFill>
              <a:latin typeface="Arial"/>
              <a:ea typeface="Arial"/>
              <a:cs typeface="Arial"/>
              <a:sym typeface="Arial"/>
            </a:endParaRPr>
          </a:p>
        </p:txBody>
      </p:sp>
      <p:pic>
        <p:nvPicPr>
          <p:cNvPr id="584" name="Google Shape;584;g2f70a996e5b_0_27">
            <a:hlinkClick r:id="rId3"/>
          </p:cNvPr>
          <p:cNvPicPr preferRelativeResize="0"/>
          <p:nvPr/>
        </p:nvPicPr>
        <p:blipFill>
          <a:blip r:embed="rId4">
            <a:alphaModFix/>
          </a:blip>
          <a:stretch>
            <a:fillRect/>
          </a:stretch>
        </p:blipFill>
        <p:spPr>
          <a:xfrm>
            <a:off x="1633850" y="2563350"/>
            <a:ext cx="5876301" cy="2542051"/>
          </a:xfrm>
          <a:prstGeom prst="rect">
            <a:avLst/>
          </a:prstGeom>
          <a:noFill/>
          <a:ln>
            <a:noFill/>
          </a:ln>
        </p:spPr>
      </p:pic>
      <p:sp>
        <p:nvSpPr>
          <p:cNvPr id="585" name="Google Shape;585;g2f70a996e5b_0_27"/>
          <p:cNvSpPr txBox="1"/>
          <p:nvPr/>
        </p:nvSpPr>
        <p:spPr>
          <a:xfrm>
            <a:off x="1178700" y="1418425"/>
            <a:ext cx="7508100" cy="1046700"/>
          </a:xfrm>
          <a:prstGeom prst="rect">
            <a:avLst/>
          </a:prstGeom>
          <a:noFill/>
          <a:ln>
            <a:noFill/>
          </a:ln>
        </p:spPr>
        <p:txBody>
          <a:bodyPr spcFirstLastPara="1" wrap="square" lIns="91425" tIns="91425" rIns="91425" bIns="91425" anchor="t" anchorCtr="0">
            <a:spAutoFit/>
          </a:bodyPr>
          <a:lstStyle/>
          <a:p>
            <a:pPr marL="457200" lvl="0" indent="-406400" algn="l" rtl="0">
              <a:spcBef>
                <a:spcPts val="0"/>
              </a:spcBef>
              <a:spcAft>
                <a:spcPts val="0"/>
              </a:spcAft>
              <a:buSzPts val="2800"/>
              <a:buChar char="●"/>
            </a:pPr>
            <a:r>
              <a:rPr lang="en-US" sz="2800">
                <a:solidFill>
                  <a:srgbClr val="3F3F3F"/>
                </a:solidFill>
              </a:rPr>
              <a:t>Find tools to help explain patient rights at </a:t>
            </a:r>
            <a:r>
              <a:rPr lang="en-US" sz="2800" u="sng">
                <a:solidFill>
                  <a:schemeClr val="hlink"/>
                </a:solidFill>
                <a:hlinkClick r:id="rId5"/>
              </a:rPr>
              <a:t>Health Information Privacy</a:t>
            </a:r>
            <a:endParaRPr sz="2800">
              <a:solidFill>
                <a:srgbClr val="3F3F3F"/>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g2f70a996e5b_0_19"/>
          <p:cNvSpPr txBox="1">
            <a:spLocks noGrp="1"/>
          </p:cNvSpPr>
          <p:nvPr>
            <p:ph type="title"/>
          </p:nvPr>
        </p:nvSpPr>
        <p:spPr>
          <a:xfrm>
            <a:off x="457200" y="177225"/>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900"/>
              <a:buFont typeface="Arial"/>
              <a:buNone/>
            </a:pPr>
            <a:r>
              <a:rPr lang="en-US" sz="3600"/>
              <a:t>Privacy Issues in a Technology Age</a:t>
            </a:r>
            <a:endParaRPr sz="3600" i="0" u="none" strike="noStrike" cap="none">
              <a:latin typeface="Arial"/>
              <a:ea typeface="Arial"/>
              <a:cs typeface="Arial"/>
              <a:sym typeface="Arial"/>
            </a:endParaRPr>
          </a:p>
        </p:txBody>
      </p:sp>
      <p:sp>
        <p:nvSpPr>
          <p:cNvPr id="592" name="Google Shape;592;g2f70a996e5b_0_19"/>
          <p:cNvSpPr txBox="1"/>
          <p:nvPr/>
        </p:nvSpPr>
        <p:spPr>
          <a:xfrm>
            <a:off x="5791200" y="5105400"/>
            <a:ext cx="32766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Petersen, 2018</a:t>
            </a:r>
            <a:endParaRPr sz="1400" b="0" i="0" u="none" strike="noStrike" cap="none">
              <a:solidFill>
                <a:srgbClr val="000000"/>
              </a:solidFill>
              <a:latin typeface="Arial"/>
              <a:ea typeface="Arial"/>
              <a:cs typeface="Arial"/>
              <a:sym typeface="Arial"/>
            </a:endParaRPr>
          </a:p>
        </p:txBody>
      </p:sp>
      <p:sp>
        <p:nvSpPr>
          <p:cNvPr id="593" name="Google Shape;593;g2f70a996e5b_0_19"/>
          <p:cNvSpPr txBox="1"/>
          <p:nvPr/>
        </p:nvSpPr>
        <p:spPr>
          <a:xfrm>
            <a:off x="905050" y="1411650"/>
            <a:ext cx="7655400" cy="3140100"/>
          </a:xfrm>
          <a:prstGeom prst="rect">
            <a:avLst/>
          </a:prstGeom>
          <a:noFill/>
          <a:ln>
            <a:noFill/>
          </a:ln>
        </p:spPr>
        <p:txBody>
          <a:bodyPr spcFirstLastPara="1" wrap="square" lIns="91425" tIns="91425" rIns="91425" bIns="91425" anchor="t" anchorCtr="0">
            <a:spAutoFit/>
          </a:bodyPr>
          <a:lstStyle/>
          <a:p>
            <a:pPr marL="457200" lvl="0" indent="-431800" algn="l" rtl="0">
              <a:spcBef>
                <a:spcPts val="0"/>
              </a:spcBef>
              <a:spcAft>
                <a:spcPts val="0"/>
              </a:spcAft>
              <a:buClr>
                <a:srgbClr val="3F3F3F"/>
              </a:buClr>
              <a:buSzPts val="3200"/>
              <a:buChar char="●"/>
            </a:pPr>
            <a:r>
              <a:rPr lang="en-US" sz="3200">
                <a:solidFill>
                  <a:srgbClr val="3F3F3F"/>
                </a:solidFill>
              </a:rPr>
              <a:t>New technologies require wider consideration of ways to preserve patient privacy</a:t>
            </a:r>
            <a:endParaRPr sz="3200">
              <a:solidFill>
                <a:srgbClr val="3F3F3F"/>
              </a:solidFill>
            </a:endParaRPr>
          </a:p>
          <a:p>
            <a:pPr marL="457200" lvl="0" indent="-431800" algn="l" rtl="0">
              <a:spcBef>
                <a:spcPts val="0"/>
              </a:spcBef>
              <a:spcAft>
                <a:spcPts val="0"/>
              </a:spcAft>
              <a:buClr>
                <a:srgbClr val="3F3F3F"/>
              </a:buClr>
              <a:buSzPts val="3200"/>
              <a:buChar char="●"/>
            </a:pPr>
            <a:r>
              <a:rPr lang="en-US" sz="3200">
                <a:solidFill>
                  <a:srgbClr val="3F3F3F"/>
                </a:solidFill>
              </a:rPr>
              <a:t>Patient preferences and perceptions can help guide new approaches to privacy </a:t>
            </a:r>
            <a:endParaRPr sz="3200">
              <a:solidFill>
                <a:srgbClr val="3F3F3F"/>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24"/>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900"/>
              <a:buFont typeface="Arial"/>
              <a:buNone/>
            </a:pPr>
            <a:r>
              <a:rPr lang="en-US" sz="3600" i="0" u="none" strike="noStrike" cap="none">
                <a:latin typeface="Arial"/>
                <a:ea typeface="Arial"/>
                <a:cs typeface="Arial"/>
                <a:sym typeface="Arial"/>
              </a:rPr>
              <a:t>Who is Subject to HIPAA</a:t>
            </a:r>
            <a:endParaRPr/>
          </a:p>
        </p:txBody>
      </p:sp>
      <p:sp>
        <p:nvSpPr>
          <p:cNvPr id="600" name="Google Shape;600;p24"/>
          <p:cNvSpPr txBox="1"/>
          <p:nvPr/>
        </p:nvSpPr>
        <p:spPr>
          <a:xfrm>
            <a:off x="4639917" y="2057400"/>
            <a:ext cx="2514600" cy="415500"/>
          </a:xfrm>
          <a:prstGeom prst="rect">
            <a:avLst/>
          </a:prstGeom>
          <a:noFill/>
          <a:ln>
            <a:noFill/>
          </a:ln>
        </p:spPr>
        <p:txBody>
          <a:bodyPr spcFirstLastPara="1" wrap="square" lIns="91425" tIns="45700" rIns="91425" bIns="45700" anchor="t" anchorCtr="0">
            <a:spAutoFit/>
          </a:bodyPr>
          <a:lstStyle/>
          <a:p>
            <a:pPr marL="342900" marR="0" lvl="0" indent="-209550" algn="l" rtl="0">
              <a:lnSpc>
                <a:spcPct val="100000"/>
              </a:lnSpc>
              <a:spcBef>
                <a:spcPts val="0"/>
              </a:spcBef>
              <a:spcAft>
                <a:spcPts val="0"/>
              </a:spcAft>
              <a:buClr>
                <a:schemeClr val="dk1"/>
              </a:buClr>
              <a:buSzPts val="2100"/>
              <a:buFont typeface="Arial"/>
              <a:buNone/>
            </a:pPr>
            <a:endParaRPr sz="2100" b="0" i="0" u="none" strike="noStrike" cap="none">
              <a:solidFill>
                <a:schemeClr val="dk1"/>
              </a:solidFill>
              <a:latin typeface="Arial"/>
              <a:ea typeface="Arial"/>
              <a:cs typeface="Arial"/>
              <a:sym typeface="Arial"/>
            </a:endParaRPr>
          </a:p>
        </p:txBody>
      </p:sp>
      <p:sp>
        <p:nvSpPr>
          <p:cNvPr id="601" name="Google Shape;601;p24"/>
          <p:cNvSpPr txBox="1"/>
          <p:nvPr/>
        </p:nvSpPr>
        <p:spPr>
          <a:xfrm>
            <a:off x="652525" y="1795800"/>
            <a:ext cx="7655400" cy="3140100"/>
          </a:xfrm>
          <a:prstGeom prst="rect">
            <a:avLst/>
          </a:prstGeom>
          <a:noFill/>
          <a:ln>
            <a:noFill/>
          </a:ln>
        </p:spPr>
        <p:txBody>
          <a:bodyPr spcFirstLastPara="1" wrap="square" lIns="91425" tIns="91425" rIns="91425" bIns="91425" anchor="t" anchorCtr="0">
            <a:spAutoFit/>
          </a:bodyPr>
          <a:lstStyle/>
          <a:p>
            <a:pPr marL="457200" lvl="0" indent="-431800" algn="l" rtl="0">
              <a:spcBef>
                <a:spcPts val="0"/>
              </a:spcBef>
              <a:spcAft>
                <a:spcPts val="0"/>
              </a:spcAft>
              <a:buClr>
                <a:srgbClr val="3F3F3F"/>
              </a:buClr>
              <a:buSzPts val="3200"/>
              <a:buChar char="●"/>
            </a:pPr>
            <a:r>
              <a:rPr lang="en-US" sz="3200">
                <a:solidFill>
                  <a:srgbClr val="3F3F3F"/>
                </a:solidFill>
              </a:rPr>
              <a:t>Health plans</a:t>
            </a:r>
            <a:endParaRPr sz="3200">
              <a:solidFill>
                <a:srgbClr val="3F3F3F"/>
              </a:solidFill>
            </a:endParaRPr>
          </a:p>
          <a:p>
            <a:pPr marL="457200" lvl="0" indent="-431800" algn="l" rtl="0">
              <a:spcBef>
                <a:spcPts val="0"/>
              </a:spcBef>
              <a:spcAft>
                <a:spcPts val="0"/>
              </a:spcAft>
              <a:buClr>
                <a:srgbClr val="3F3F3F"/>
              </a:buClr>
              <a:buSzPts val="3200"/>
              <a:buChar char="●"/>
            </a:pPr>
            <a:r>
              <a:rPr lang="en-US" sz="3200">
                <a:solidFill>
                  <a:srgbClr val="3F3F3F"/>
                </a:solidFill>
              </a:rPr>
              <a:t>Health care clearinghouses</a:t>
            </a:r>
            <a:endParaRPr sz="3200">
              <a:solidFill>
                <a:srgbClr val="3F3F3F"/>
              </a:solidFill>
            </a:endParaRPr>
          </a:p>
          <a:p>
            <a:pPr marL="457200" lvl="0" indent="-431800" algn="l" rtl="0">
              <a:spcBef>
                <a:spcPts val="0"/>
              </a:spcBef>
              <a:spcAft>
                <a:spcPts val="0"/>
              </a:spcAft>
              <a:buClr>
                <a:srgbClr val="3F3F3F"/>
              </a:buClr>
              <a:buSzPts val="3200"/>
              <a:buChar char="●"/>
            </a:pPr>
            <a:r>
              <a:rPr lang="en-US" sz="3200">
                <a:solidFill>
                  <a:srgbClr val="3F3F3F"/>
                </a:solidFill>
              </a:rPr>
              <a:t>Health care teams who transmit claims in electronic form</a:t>
            </a:r>
            <a:endParaRPr sz="3200">
              <a:solidFill>
                <a:srgbClr val="3F3F3F"/>
              </a:solidFill>
            </a:endParaRPr>
          </a:p>
          <a:p>
            <a:pPr marL="457200" lvl="0" indent="-431800" algn="l" rtl="0">
              <a:spcBef>
                <a:spcPts val="0"/>
              </a:spcBef>
              <a:spcAft>
                <a:spcPts val="0"/>
              </a:spcAft>
              <a:buClr>
                <a:srgbClr val="3F3F3F"/>
              </a:buClr>
              <a:buSzPts val="3200"/>
              <a:buChar char="●"/>
            </a:pPr>
            <a:r>
              <a:rPr lang="en-US" sz="3200">
                <a:solidFill>
                  <a:srgbClr val="3F3F3F"/>
                </a:solidFill>
              </a:rPr>
              <a:t>Medicare prescription drug card sponsors</a:t>
            </a:r>
            <a:endParaRPr sz="3200">
              <a:solidFill>
                <a:srgbClr val="3F3F3F"/>
              </a:solidFill>
            </a:endParaRPr>
          </a:p>
        </p:txBody>
      </p:sp>
      <p:sp>
        <p:nvSpPr>
          <p:cNvPr id="602" name="Google Shape;602;p24"/>
          <p:cNvSpPr txBox="1"/>
          <p:nvPr/>
        </p:nvSpPr>
        <p:spPr>
          <a:xfrm>
            <a:off x="4572000" y="5212150"/>
            <a:ext cx="44958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Department of Health and Human Services, n.d. </a:t>
            </a: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g2f70a996e5b_0_0"/>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900"/>
              <a:buFont typeface="Arial"/>
              <a:buNone/>
            </a:pPr>
            <a:r>
              <a:rPr lang="en-US" sz="3600" i="0" u="none" strike="noStrike" cap="none">
                <a:latin typeface="Arial"/>
                <a:ea typeface="Arial"/>
                <a:cs typeface="Arial"/>
                <a:sym typeface="Arial"/>
              </a:rPr>
              <a:t>Who is Not Subject to HIPAA</a:t>
            </a:r>
            <a:endParaRPr/>
          </a:p>
        </p:txBody>
      </p:sp>
      <p:sp>
        <p:nvSpPr>
          <p:cNvPr id="609" name="Google Shape;609;g2f70a996e5b_0_0"/>
          <p:cNvSpPr txBox="1"/>
          <p:nvPr/>
        </p:nvSpPr>
        <p:spPr>
          <a:xfrm>
            <a:off x="612675" y="1770425"/>
            <a:ext cx="3309300" cy="2955300"/>
          </a:xfrm>
          <a:prstGeom prst="rect">
            <a:avLst/>
          </a:prstGeom>
          <a:noFill/>
          <a:ln>
            <a:noFill/>
          </a:ln>
        </p:spPr>
        <p:txBody>
          <a:bodyPr spcFirstLastPara="1" wrap="square" lIns="91425" tIns="91425" rIns="91425" bIns="91425" anchor="t" anchorCtr="0">
            <a:spAutoFit/>
          </a:bodyPr>
          <a:lstStyle/>
          <a:p>
            <a:pPr marL="457200" lvl="0" indent="-419100" algn="l" rtl="0">
              <a:spcBef>
                <a:spcPts val="0"/>
              </a:spcBef>
              <a:spcAft>
                <a:spcPts val="0"/>
              </a:spcAft>
              <a:buClr>
                <a:srgbClr val="3F3F3F"/>
              </a:buClr>
              <a:buSzPts val="3000"/>
              <a:buChar char="●"/>
            </a:pPr>
            <a:r>
              <a:rPr lang="en-US" sz="3000">
                <a:solidFill>
                  <a:srgbClr val="3F3F3F"/>
                </a:solidFill>
              </a:rPr>
              <a:t>Employers</a:t>
            </a:r>
            <a:endParaRPr sz="3000">
              <a:solidFill>
                <a:srgbClr val="3F3F3F"/>
              </a:solidFill>
            </a:endParaRPr>
          </a:p>
          <a:p>
            <a:pPr marL="457200" lvl="0" indent="-419100" algn="l" rtl="0">
              <a:spcBef>
                <a:spcPts val="0"/>
              </a:spcBef>
              <a:spcAft>
                <a:spcPts val="0"/>
              </a:spcAft>
              <a:buClr>
                <a:srgbClr val="3F3F3F"/>
              </a:buClr>
              <a:buSzPts val="3000"/>
              <a:buChar char="●"/>
            </a:pPr>
            <a:r>
              <a:rPr lang="en-US" sz="3000">
                <a:solidFill>
                  <a:srgbClr val="3F3F3F"/>
                </a:solidFill>
              </a:rPr>
              <a:t>Life insurance companies</a:t>
            </a:r>
            <a:endParaRPr sz="3000">
              <a:solidFill>
                <a:srgbClr val="3F3F3F"/>
              </a:solidFill>
            </a:endParaRPr>
          </a:p>
          <a:p>
            <a:pPr marL="457200" lvl="0" indent="-419100" algn="l" rtl="0">
              <a:spcBef>
                <a:spcPts val="0"/>
              </a:spcBef>
              <a:spcAft>
                <a:spcPts val="0"/>
              </a:spcAft>
              <a:buClr>
                <a:srgbClr val="3F3F3F"/>
              </a:buClr>
              <a:buSzPts val="3000"/>
              <a:buChar char="●"/>
            </a:pPr>
            <a:r>
              <a:rPr lang="en-US" sz="3000">
                <a:solidFill>
                  <a:srgbClr val="3F3F3F"/>
                </a:solidFill>
              </a:rPr>
              <a:t>Workers’ compensation carriers</a:t>
            </a:r>
            <a:endParaRPr sz="3000">
              <a:solidFill>
                <a:srgbClr val="3F3F3F"/>
              </a:solidFill>
            </a:endParaRPr>
          </a:p>
        </p:txBody>
      </p:sp>
      <p:sp>
        <p:nvSpPr>
          <p:cNvPr id="610" name="Google Shape;610;g2f70a996e5b_0_0"/>
          <p:cNvSpPr txBox="1"/>
          <p:nvPr/>
        </p:nvSpPr>
        <p:spPr>
          <a:xfrm>
            <a:off x="4413825" y="1770425"/>
            <a:ext cx="3867600" cy="2955300"/>
          </a:xfrm>
          <a:prstGeom prst="rect">
            <a:avLst/>
          </a:prstGeom>
          <a:noFill/>
          <a:ln>
            <a:noFill/>
          </a:ln>
        </p:spPr>
        <p:txBody>
          <a:bodyPr spcFirstLastPara="1" wrap="square" lIns="91425" tIns="91425" rIns="91425" bIns="91425" anchor="t" anchorCtr="0">
            <a:spAutoFit/>
          </a:bodyPr>
          <a:lstStyle/>
          <a:p>
            <a:pPr marL="457200" lvl="0" indent="-419100" algn="l" rtl="0">
              <a:spcBef>
                <a:spcPts val="0"/>
              </a:spcBef>
              <a:spcAft>
                <a:spcPts val="0"/>
              </a:spcAft>
              <a:buClr>
                <a:srgbClr val="3F3F3F"/>
              </a:buClr>
              <a:buSzPts val="3000"/>
              <a:buChar char="●"/>
            </a:pPr>
            <a:r>
              <a:rPr lang="en-US" sz="3000">
                <a:solidFill>
                  <a:srgbClr val="3F3F3F"/>
                </a:solidFill>
              </a:rPr>
              <a:t>Schools and school districts</a:t>
            </a:r>
            <a:endParaRPr sz="3000">
              <a:solidFill>
                <a:srgbClr val="3F3F3F"/>
              </a:solidFill>
            </a:endParaRPr>
          </a:p>
          <a:p>
            <a:pPr marL="457200" lvl="0" indent="-419100" algn="l" rtl="0">
              <a:spcBef>
                <a:spcPts val="0"/>
              </a:spcBef>
              <a:spcAft>
                <a:spcPts val="0"/>
              </a:spcAft>
              <a:buClr>
                <a:srgbClr val="3F3F3F"/>
              </a:buClr>
              <a:buSzPts val="3000"/>
              <a:buChar char="●"/>
            </a:pPr>
            <a:r>
              <a:rPr lang="en-US" sz="3000">
                <a:solidFill>
                  <a:srgbClr val="3F3F3F"/>
                </a:solidFill>
              </a:rPr>
              <a:t>State agencies</a:t>
            </a:r>
            <a:endParaRPr sz="3000">
              <a:solidFill>
                <a:srgbClr val="3F3F3F"/>
              </a:solidFill>
            </a:endParaRPr>
          </a:p>
          <a:p>
            <a:pPr marL="457200" lvl="0" indent="-419100" algn="l" rtl="0">
              <a:spcBef>
                <a:spcPts val="0"/>
              </a:spcBef>
              <a:spcAft>
                <a:spcPts val="0"/>
              </a:spcAft>
              <a:buClr>
                <a:srgbClr val="3F3F3F"/>
              </a:buClr>
              <a:buSzPts val="3000"/>
              <a:buChar char="●"/>
            </a:pPr>
            <a:r>
              <a:rPr lang="en-US" sz="3000">
                <a:solidFill>
                  <a:srgbClr val="3F3F3F"/>
                </a:solidFill>
              </a:rPr>
              <a:t>Law enforcement agencies</a:t>
            </a:r>
            <a:endParaRPr sz="3000">
              <a:solidFill>
                <a:srgbClr val="3F3F3F"/>
              </a:solidFill>
            </a:endParaRPr>
          </a:p>
          <a:p>
            <a:pPr marL="457200" lvl="0" indent="-419100" algn="l" rtl="0">
              <a:spcBef>
                <a:spcPts val="0"/>
              </a:spcBef>
              <a:spcAft>
                <a:spcPts val="0"/>
              </a:spcAft>
              <a:buClr>
                <a:srgbClr val="3F3F3F"/>
              </a:buClr>
              <a:buSzPts val="3000"/>
              <a:buChar char="●"/>
            </a:pPr>
            <a:r>
              <a:rPr lang="en-US" sz="3000">
                <a:solidFill>
                  <a:srgbClr val="3F3F3F"/>
                </a:solidFill>
              </a:rPr>
              <a:t>Municipal offices</a:t>
            </a:r>
            <a:endParaRPr sz="3000">
              <a:solidFill>
                <a:srgbClr val="3F3F3F"/>
              </a:solidFill>
            </a:endParaRPr>
          </a:p>
        </p:txBody>
      </p:sp>
      <p:sp>
        <p:nvSpPr>
          <p:cNvPr id="611" name="Google Shape;611;g2f70a996e5b_0_0"/>
          <p:cNvSpPr txBox="1"/>
          <p:nvPr/>
        </p:nvSpPr>
        <p:spPr>
          <a:xfrm>
            <a:off x="4572000" y="5212150"/>
            <a:ext cx="44958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Department of Health and Human Services, n.d.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5"/>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i="0" u="none" strike="noStrike">
                <a:latin typeface="Arial"/>
                <a:ea typeface="Arial"/>
                <a:cs typeface="Arial"/>
                <a:sym typeface="Arial"/>
              </a:rPr>
              <a:t>What is Ethics? </a:t>
            </a:r>
            <a:endParaRPr sz="3600">
              <a:latin typeface="Arial"/>
              <a:ea typeface="Arial"/>
              <a:cs typeface="Arial"/>
              <a:sym typeface="Arial"/>
            </a:endParaRPr>
          </a:p>
        </p:txBody>
      </p:sp>
      <p:sp>
        <p:nvSpPr>
          <p:cNvPr id="71" name="Google Shape;71;p5"/>
          <p:cNvSpPr txBox="1">
            <a:spLocks noGrp="1"/>
          </p:cNvSpPr>
          <p:nvPr>
            <p:ph type="body" idx="1"/>
          </p:nvPr>
        </p:nvSpPr>
        <p:spPr>
          <a:xfrm>
            <a:off x="457200" y="1600201"/>
            <a:ext cx="8229600" cy="3810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sz="3200"/>
              <a:t>Ethics does not equal:</a:t>
            </a:r>
            <a:endParaRPr/>
          </a:p>
          <a:p>
            <a:pPr marL="457200" lvl="0" indent="-431800" algn="l" rtl="0">
              <a:lnSpc>
                <a:spcPct val="100000"/>
              </a:lnSpc>
              <a:spcBef>
                <a:spcPts val="640"/>
              </a:spcBef>
              <a:spcAft>
                <a:spcPts val="0"/>
              </a:spcAft>
              <a:buSzPts val="3200"/>
              <a:buChar char="•"/>
            </a:pPr>
            <a:r>
              <a:rPr lang="en-US" sz="3200"/>
              <a:t>Emotions</a:t>
            </a:r>
            <a:endParaRPr sz="3200" b="0"/>
          </a:p>
          <a:p>
            <a:pPr marL="457200" lvl="0" indent="-431800" algn="l" rtl="0">
              <a:lnSpc>
                <a:spcPct val="100000"/>
              </a:lnSpc>
              <a:spcBef>
                <a:spcPts val="0"/>
              </a:spcBef>
              <a:spcAft>
                <a:spcPts val="0"/>
              </a:spcAft>
              <a:buSzPts val="3200"/>
              <a:buChar char="•"/>
            </a:pPr>
            <a:r>
              <a:rPr lang="en-US" sz="3200"/>
              <a:t>Religion</a:t>
            </a:r>
            <a:endParaRPr sz="3200" b="0">
              <a:latin typeface="Arial"/>
              <a:ea typeface="Arial"/>
              <a:cs typeface="Arial"/>
              <a:sym typeface="Arial"/>
            </a:endParaRPr>
          </a:p>
          <a:p>
            <a:pPr marL="457200" lvl="0" indent="-431800" algn="l" rtl="0">
              <a:lnSpc>
                <a:spcPct val="100000"/>
              </a:lnSpc>
              <a:spcBef>
                <a:spcPts val="0"/>
              </a:spcBef>
              <a:spcAft>
                <a:spcPts val="0"/>
              </a:spcAft>
              <a:buSzPts val="3200"/>
              <a:buChar char="•"/>
            </a:pPr>
            <a:r>
              <a:rPr lang="en-US" sz="3200"/>
              <a:t>Law</a:t>
            </a:r>
            <a:endParaRPr/>
          </a:p>
          <a:p>
            <a:pPr marL="457200" lvl="0" indent="-431800" algn="l" rtl="0">
              <a:lnSpc>
                <a:spcPct val="100000"/>
              </a:lnSpc>
              <a:spcBef>
                <a:spcPts val="0"/>
              </a:spcBef>
              <a:spcAft>
                <a:spcPts val="0"/>
              </a:spcAft>
              <a:buSzPts val="3200"/>
              <a:buChar char="•"/>
            </a:pPr>
            <a:r>
              <a:rPr lang="en-US" sz="3200"/>
              <a:t>Culture</a:t>
            </a:r>
            <a:endParaRPr/>
          </a:p>
          <a:p>
            <a:pPr marL="457200" lvl="0" indent="-431800" algn="l" rtl="0">
              <a:lnSpc>
                <a:spcPct val="100000"/>
              </a:lnSpc>
              <a:spcBef>
                <a:spcPts val="0"/>
              </a:spcBef>
              <a:spcAft>
                <a:spcPts val="0"/>
              </a:spcAft>
              <a:buSzPts val="3200"/>
              <a:buFont typeface="Arial"/>
              <a:buChar char="•"/>
            </a:pPr>
            <a:r>
              <a:rPr lang="en-US" sz="3200" b="0">
                <a:latin typeface="Arial"/>
                <a:ea typeface="Arial"/>
                <a:cs typeface="Arial"/>
                <a:sym typeface="Arial"/>
              </a:rPr>
              <a:t>Science</a:t>
            </a:r>
            <a:endParaRPr/>
          </a:p>
        </p:txBody>
      </p:sp>
      <p:sp>
        <p:nvSpPr>
          <p:cNvPr id="72" name="Google Shape;72;p5"/>
          <p:cNvSpPr txBox="1"/>
          <p:nvPr/>
        </p:nvSpPr>
        <p:spPr>
          <a:xfrm>
            <a:off x="2590800" y="5233986"/>
            <a:ext cx="64770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Markkula Center for Applied Ethics</a:t>
            </a:r>
            <a:r>
              <a:rPr lang="en-US" sz="1200" i="1">
                <a:solidFill>
                  <a:srgbClr val="7F7F7F"/>
                </a:solidFill>
              </a:rPr>
              <a:t> Framework, 2021</a:t>
            </a:r>
            <a:r>
              <a:rPr lang="en-US" sz="1200" b="0" i="1" u="none" strike="noStrike" cap="none">
                <a:solidFill>
                  <a:srgbClr val="7F7F7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73" name="Google Shape;73;p5"/>
          <p:cNvSpPr/>
          <p:nvPr/>
        </p:nvSpPr>
        <p:spPr>
          <a:xfrm>
            <a:off x="4453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74" name="Google Shape;74;p5"/>
          <p:cNvSpPr/>
          <p:nvPr/>
        </p:nvSpPr>
        <p:spPr>
          <a:xfrm>
            <a:off x="4453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25"/>
          <p:cNvSpPr txBox="1">
            <a:spLocks noGrp="1"/>
          </p:cNvSpPr>
          <p:nvPr>
            <p:ph type="title"/>
          </p:nvPr>
        </p:nvSpPr>
        <p:spPr>
          <a:xfrm>
            <a:off x="0" y="-214847"/>
            <a:ext cx="94488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850"/>
              <a:buFont typeface="Arial"/>
              <a:buNone/>
            </a:pPr>
            <a:r>
              <a:rPr lang="en-US" sz="3400" i="0" u="none" strike="noStrike" cap="none">
                <a:latin typeface="Arial"/>
                <a:ea typeface="Arial"/>
                <a:cs typeface="Arial"/>
                <a:sym typeface="Arial"/>
              </a:rPr>
              <a:t>HIP</a:t>
            </a:r>
            <a:r>
              <a:rPr lang="en-US" sz="3400">
                <a:latin typeface="Arial"/>
                <a:ea typeface="Arial"/>
                <a:cs typeface="Arial"/>
                <a:sym typeface="Arial"/>
              </a:rPr>
              <a:t>A</a:t>
            </a:r>
            <a:r>
              <a:rPr lang="en-US" sz="3400" i="0" u="none" strike="noStrike" cap="none">
                <a:latin typeface="Arial"/>
                <a:ea typeface="Arial"/>
                <a:cs typeface="Arial"/>
                <a:sym typeface="Arial"/>
              </a:rPr>
              <a:t>A &amp; Protected Health Information (PHI)</a:t>
            </a:r>
            <a:endParaRPr/>
          </a:p>
        </p:txBody>
      </p:sp>
      <p:grpSp>
        <p:nvGrpSpPr>
          <p:cNvPr id="618" name="Google Shape;618;p25"/>
          <p:cNvGrpSpPr/>
          <p:nvPr/>
        </p:nvGrpSpPr>
        <p:grpSpPr>
          <a:xfrm>
            <a:off x="457200" y="727844"/>
            <a:ext cx="8445500" cy="4910956"/>
            <a:chOff x="0" y="1432"/>
            <a:chExt cx="8991600" cy="5458133"/>
          </a:xfrm>
        </p:grpSpPr>
        <p:cxnSp>
          <p:nvCxnSpPr>
            <p:cNvPr id="619" name="Google Shape;619;p25"/>
            <p:cNvCxnSpPr/>
            <p:nvPr/>
          </p:nvCxnSpPr>
          <p:spPr>
            <a:xfrm>
              <a:off x="0" y="1432"/>
              <a:ext cx="8991600" cy="0"/>
            </a:xfrm>
            <a:prstGeom prst="straightConnector1">
              <a:avLst/>
            </a:prstGeom>
            <a:solidFill>
              <a:schemeClr val="accent1"/>
            </a:solidFill>
            <a:ln w="25400" cap="flat" cmpd="sng">
              <a:solidFill>
                <a:schemeClr val="accent1"/>
              </a:solidFill>
              <a:prstDash val="solid"/>
              <a:round/>
              <a:headEnd type="none" w="sm" len="sm"/>
              <a:tailEnd type="none" w="sm" len="sm"/>
            </a:ln>
          </p:spPr>
        </p:cxnSp>
        <p:sp>
          <p:nvSpPr>
            <p:cNvPr id="620" name="Google Shape;620;p25"/>
            <p:cNvSpPr/>
            <p:nvPr/>
          </p:nvSpPr>
          <p:spPr>
            <a:xfrm>
              <a:off x="0" y="1432"/>
              <a:ext cx="1798319" cy="93727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1" name="Google Shape;621;p25"/>
            <p:cNvSpPr txBox="1"/>
            <p:nvPr/>
          </p:nvSpPr>
          <p:spPr>
            <a:xfrm>
              <a:off x="0" y="1432"/>
              <a:ext cx="1798319" cy="937276"/>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chemeClr val="dk1"/>
                </a:buClr>
                <a:buSzPts val="350"/>
                <a:buFont typeface="Arial"/>
                <a:buNone/>
              </a:pPr>
              <a:r>
                <a:rPr lang="en-US" sz="1400" b="0" i="0" u="none" strike="noStrike" cap="none">
                  <a:solidFill>
                    <a:schemeClr val="dk1"/>
                  </a:solidFill>
                  <a:latin typeface="Arial"/>
                  <a:ea typeface="Arial"/>
                  <a:cs typeface="Arial"/>
                  <a:sym typeface="Arial"/>
                </a:rPr>
                <a:t>Contact information</a:t>
              </a:r>
              <a:endParaRPr sz="1400" b="0" i="0" u="none" strike="noStrike" cap="none">
                <a:solidFill>
                  <a:srgbClr val="000000"/>
                </a:solidFill>
                <a:latin typeface="Arial"/>
                <a:ea typeface="Arial"/>
                <a:cs typeface="Arial"/>
                <a:sym typeface="Arial"/>
              </a:endParaRPr>
            </a:p>
          </p:txBody>
        </p:sp>
        <p:sp>
          <p:nvSpPr>
            <p:cNvPr id="622" name="Google Shape;622;p25"/>
            <p:cNvSpPr/>
            <p:nvPr/>
          </p:nvSpPr>
          <p:spPr>
            <a:xfrm>
              <a:off x="1933192" y="10265"/>
              <a:ext cx="7058406" cy="17665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3" name="Google Shape;623;p25"/>
            <p:cNvSpPr txBox="1"/>
            <p:nvPr/>
          </p:nvSpPr>
          <p:spPr>
            <a:xfrm>
              <a:off x="1933192" y="10265"/>
              <a:ext cx="7058406" cy="176653"/>
            </a:xfrm>
            <a:prstGeom prst="rect">
              <a:avLst/>
            </a:prstGeom>
            <a:noFill/>
            <a:ln>
              <a:noFill/>
            </a:ln>
          </p:spPr>
          <p:txBody>
            <a:bodyPr spcFirstLastPara="1" wrap="square" lIns="38100" tIns="38100" rIns="38100" bIns="38100" anchor="t" anchorCtr="0">
              <a:noAutofit/>
            </a:bodyPr>
            <a:lstStyle/>
            <a:p>
              <a:pPr marL="0" marR="0" lvl="0" indent="0" algn="l" rtl="0">
                <a:lnSpc>
                  <a:spcPct val="90000"/>
                </a:lnSpc>
                <a:spcBef>
                  <a:spcPts val="0"/>
                </a:spcBef>
                <a:spcAft>
                  <a:spcPts val="0"/>
                </a:spcAft>
                <a:buClr>
                  <a:schemeClr val="dk1"/>
                </a:buClr>
                <a:buSzPts val="250"/>
                <a:buFont typeface="Arial"/>
                <a:buNone/>
              </a:pPr>
              <a:r>
                <a:rPr lang="en-US" sz="900" b="0" i="0" u="none" strike="noStrike" cap="none">
                  <a:solidFill>
                    <a:schemeClr val="dk1"/>
                  </a:solidFill>
                  <a:latin typeface="Arial"/>
                  <a:ea typeface="Arial"/>
                  <a:cs typeface="Arial"/>
                  <a:sym typeface="Arial"/>
                </a:rPr>
                <a:t>Name</a:t>
              </a:r>
              <a:endParaRPr sz="900" b="0" i="0" u="none" strike="noStrike" cap="none">
                <a:solidFill>
                  <a:srgbClr val="000000"/>
                </a:solidFill>
                <a:latin typeface="Arial"/>
                <a:ea typeface="Arial"/>
                <a:cs typeface="Arial"/>
                <a:sym typeface="Arial"/>
              </a:endParaRPr>
            </a:p>
          </p:txBody>
        </p:sp>
        <p:cxnSp>
          <p:nvCxnSpPr>
            <p:cNvPr id="624" name="Google Shape;624;p25"/>
            <p:cNvCxnSpPr/>
            <p:nvPr/>
          </p:nvCxnSpPr>
          <p:spPr>
            <a:xfrm>
              <a:off x="1798318" y="186919"/>
              <a:ext cx="7193279" cy="0"/>
            </a:xfrm>
            <a:prstGeom prst="straightConnector1">
              <a:avLst/>
            </a:prstGeom>
            <a:solidFill>
              <a:schemeClr val="accent1"/>
            </a:solidFill>
            <a:ln w="25400" cap="flat" cmpd="sng">
              <a:solidFill>
                <a:srgbClr val="EBF6F7"/>
              </a:solidFill>
              <a:prstDash val="solid"/>
              <a:round/>
              <a:headEnd type="none" w="sm" len="sm"/>
              <a:tailEnd type="none" w="sm" len="sm"/>
            </a:ln>
          </p:spPr>
        </p:cxnSp>
        <p:sp>
          <p:nvSpPr>
            <p:cNvPr id="625" name="Google Shape;625;p25"/>
            <p:cNvSpPr/>
            <p:nvPr/>
          </p:nvSpPr>
          <p:spPr>
            <a:xfrm>
              <a:off x="1933192" y="195753"/>
              <a:ext cx="7058406" cy="17665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6" name="Google Shape;626;p25"/>
            <p:cNvSpPr txBox="1"/>
            <p:nvPr/>
          </p:nvSpPr>
          <p:spPr>
            <a:xfrm>
              <a:off x="1933192" y="195753"/>
              <a:ext cx="7058406" cy="176653"/>
            </a:xfrm>
            <a:prstGeom prst="rect">
              <a:avLst/>
            </a:prstGeom>
            <a:noFill/>
            <a:ln>
              <a:noFill/>
            </a:ln>
          </p:spPr>
          <p:txBody>
            <a:bodyPr spcFirstLastPara="1" wrap="square" lIns="38100" tIns="38100" rIns="38100" bIns="38100" anchor="t" anchorCtr="0">
              <a:noAutofit/>
            </a:bodyPr>
            <a:lstStyle/>
            <a:p>
              <a:pPr marL="0" marR="0" lvl="0" indent="0" algn="l" rtl="0">
                <a:lnSpc>
                  <a:spcPct val="90000"/>
                </a:lnSpc>
                <a:spcBef>
                  <a:spcPts val="0"/>
                </a:spcBef>
                <a:spcAft>
                  <a:spcPts val="0"/>
                </a:spcAft>
                <a:buClr>
                  <a:schemeClr val="dk1"/>
                </a:buClr>
                <a:buSzPts val="250"/>
                <a:buFont typeface="Arial"/>
                <a:buNone/>
              </a:pPr>
              <a:r>
                <a:rPr lang="en-US" sz="900" b="0" i="0" u="none" strike="noStrike" cap="none">
                  <a:solidFill>
                    <a:schemeClr val="dk1"/>
                  </a:solidFill>
                  <a:latin typeface="Arial"/>
                  <a:ea typeface="Arial"/>
                  <a:cs typeface="Arial"/>
                  <a:sym typeface="Arial"/>
                </a:rPr>
                <a:t>Address (all geographic subdivisions smaller than state, including street address, city, county, ZIP code)</a:t>
              </a:r>
              <a:endParaRPr sz="900" b="0" i="0" u="none" strike="noStrike" cap="none">
                <a:solidFill>
                  <a:srgbClr val="000000"/>
                </a:solidFill>
                <a:latin typeface="Arial"/>
                <a:ea typeface="Arial"/>
                <a:cs typeface="Arial"/>
                <a:sym typeface="Arial"/>
              </a:endParaRPr>
            </a:p>
          </p:txBody>
        </p:sp>
        <p:cxnSp>
          <p:nvCxnSpPr>
            <p:cNvPr id="627" name="Google Shape;627;p25"/>
            <p:cNvCxnSpPr/>
            <p:nvPr/>
          </p:nvCxnSpPr>
          <p:spPr>
            <a:xfrm>
              <a:off x="1798318" y="372407"/>
              <a:ext cx="7193279" cy="0"/>
            </a:xfrm>
            <a:prstGeom prst="straightConnector1">
              <a:avLst/>
            </a:prstGeom>
            <a:solidFill>
              <a:schemeClr val="accent1"/>
            </a:solidFill>
            <a:ln w="25400" cap="flat" cmpd="sng">
              <a:solidFill>
                <a:srgbClr val="EBF6F7"/>
              </a:solidFill>
              <a:prstDash val="solid"/>
              <a:round/>
              <a:headEnd type="none" w="sm" len="sm"/>
              <a:tailEnd type="none" w="sm" len="sm"/>
            </a:ln>
          </p:spPr>
        </p:cxnSp>
        <p:sp>
          <p:nvSpPr>
            <p:cNvPr id="628" name="Google Shape;628;p25"/>
            <p:cNvSpPr/>
            <p:nvPr/>
          </p:nvSpPr>
          <p:spPr>
            <a:xfrm>
              <a:off x="1933192" y="381239"/>
              <a:ext cx="7058406" cy="17665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9" name="Google Shape;629;p25"/>
            <p:cNvSpPr txBox="1"/>
            <p:nvPr/>
          </p:nvSpPr>
          <p:spPr>
            <a:xfrm>
              <a:off x="1933192" y="381239"/>
              <a:ext cx="7058406" cy="176653"/>
            </a:xfrm>
            <a:prstGeom prst="rect">
              <a:avLst/>
            </a:prstGeom>
            <a:noFill/>
            <a:ln>
              <a:noFill/>
            </a:ln>
          </p:spPr>
          <p:txBody>
            <a:bodyPr spcFirstLastPara="1" wrap="square" lIns="38100" tIns="38100" rIns="38100" bIns="38100" anchor="t" anchorCtr="0">
              <a:noAutofit/>
            </a:bodyPr>
            <a:lstStyle/>
            <a:p>
              <a:pPr marL="0" marR="0" lvl="0" indent="0" algn="l" rtl="0">
                <a:lnSpc>
                  <a:spcPct val="90000"/>
                </a:lnSpc>
                <a:spcBef>
                  <a:spcPts val="0"/>
                </a:spcBef>
                <a:spcAft>
                  <a:spcPts val="0"/>
                </a:spcAft>
                <a:buClr>
                  <a:schemeClr val="dk1"/>
                </a:buClr>
                <a:buSzPts val="250"/>
                <a:buFont typeface="Arial"/>
                <a:buNone/>
              </a:pPr>
              <a:r>
                <a:rPr lang="en-US" sz="900" b="0" i="0" u="none" strike="noStrike" cap="none">
                  <a:solidFill>
                    <a:schemeClr val="dk1"/>
                  </a:solidFill>
                  <a:latin typeface="Arial"/>
                  <a:ea typeface="Arial"/>
                  <a:cs typeface="Arial"/>
                  <a:sym typeface="Arial"/>
                </a:rPr>
                <a:t>Telephone numbers</a:t>
              </a:r>
              <a:endParaRPr sz="900" b="0" i="0" u="none" strike="noStrike" cap="none">
                <a:solidFill>
                  <a:srgbClr val="000000"/>
                </a:solidFill>
                <a:latin typeface="Arial"/>
                <a:ea typeface="Arial"/>
                <a:cs typeface="Arial"/>
                <a:sym typeface="Arial"/>
              </a:endParaRPr>
            </a:p>
          </p:txBody>
        </p:sp>
        <p:cxnSp>
          <p:nvCxnSpPr>
            <p:cNvPr id="630" name="Google Shape;630;p25"/>
            <p:cNvCxnSpPr/>
            <p:nvPr/>
          </p:nvCxnSpPr>
          <p:spPr>
            <a:xfrm>
              <a:off x="1798318" y="557895"/>
              <a:ext cx="7193279" cy="0"/>
            </a:xfrm>
            <a:prstGeom prst="straightConnector1">
              <a:avLst/>
            </a:prstGeom>
            <a:solidFill>
              <a:schemeClr val="accent1"/>
            </a:solidFill>
            <a:ln w="25400" cap="flat" cmpd="sng">
              <a:solidFill>
                <a:srgbClr val="EBF6F7"/>
              </a:solidFill>
              <a:prstDash val="solid"/>
              <a:round/>
              <a:headEnd type="none" w="sm" len="sm"/>
              <a:tailEnd type="none" w="sm" len="sm"/>
            </a:ln>
          </p:spPr>
        </p:cxnSp>
        <p:sp>
          <p:nvSpPr>
            <p:cNvPr id="631" name="Google Shape;631;p25"/>
            <p:cNvSpPr/>
            <p:nvPr/>
          </p:nvSpPr>
          <p:spPr>
            <a:xfrm>
              <a:off x="1933192" y="566727"/>
              <a:ext cx="7058406" cy="17665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2" name="Google Shape;632;p25"/>
            <p:cNvSpPr txBox="1"/>
            <p:nvPr/>
          </p:nvSpPr>
          <p:spPr>
            <a:xfrm>
              <a:off x="1933192" y="566727"/>
              <a:ext cx="7058406" cy="176653"/>
            </a:xfrm>
            <a:prstGeom prst="rect">
              <a:avLst/>
            </a:prstGeom>
            <a:noFill/>
            <a:ln>
              <a:noFill/>
            </a:ln>
          </p:spPr>
          <p:txBody>
            <a:bodyPr spcFirstLastPara="1" wrap="square" lIns="38100" tIns="38100" rIns="38100" bIns="38100" anchor="t" anchorCtr="0">
              <a:noAutofit/>
            </a:bodyPr>
            <a:lstStyle/>
            <a:p>
              <a:pPr marL="0" marR="0" lvl="0" indent="0" algn="l" rtl="0">
                <a:lnSpc>
                  <a:spcPct val="90000"/>
                </a:lnSpc>
                <a:spcBef>
                  <a:spcPts val="0"/>
                </a:spcBef>
                <a:spcAft>
                  <a:spcPts val="0"/>
                </a:spcAft>
                <a:buClr>
                  <a:schemeClr val="dk1"/>
                </a:buClr>
                <a:buSzPts val="250"/>
                <a:buFont typeface="Arial"/>
                <a:buNone/>
              </a:pPr>
              <a:r>
                <a:rPr lang="en-US" sz="900" b="0" i="0" u="none" strike="noStrike" cap="none">
                  <a:solidFill>
                    <a:schemeClr val="dk1"/>
                  </a:solidFill>
                  <a:latin typeface="Arial"/>
                  <a:ea typeface="Arial"/>
                  <a:cs typeface="Arial"/>
                  <a:sym typeface="Arial"/>
                </a:rPr>
                <a:t>FAX number</a:t>
              </a:r>
              <a:endParaRPr sz="900" b="0" i="0" u="none" strike="noStrike" cap="none">
                <a:solidFill>
                  <a:srgbClr val="000000"/>
                </a:solidFill>
                <a:latin typeface="Arial"/>
                <a:ea typeface="Arial"/>
                <a:cs typeface="Arial"/>
                <a:sym typeface="Arial"/>
              </a:endParaRPr>
            </a:p>
          </p:txBody>
        </p:sp>
        <p:cxnSp>
          <p:nvCxnSpPr>
            <p:cNvPr id="633" name="Google Shape;633;p25"/>
            <p:cNvCxnSpPr/>
            <p:nvPr/>
          </p:nvCxnSpPr>
          <p:spPr>
            <a:xfrm>
              <a:off x="1798318" y="743381"/>
              <a:ext cx="7193279" cy="0"/>
            </a:xfrm>
            <a:prstGeom prst="straightConnector1">
              <a:avLst/>
            </a:prstGeom>
            <a:solidFill>
              <a:schemeClr val="accent1"/>
            </a:solidFill>
            <a:ln w="25400" cap="flat" cmpd="sng">
              <a:solidFill>
                <a:srgbClr val="EBF6F7"/>
              </a:solidFill>
              <a:prstDash val="solid"/>
              <a:round/>
              <a:headEnd type="none" w="sm" len="sm"/>
              <a:tailEnd type="none" w="sm" len="sm"/>
            </a:ln>
          </p:spPr>
        </p:cxnSp>
        <p:sp>
          <p:nvSpPr>
            <p:cNvPr id="634" name="Google Shape;634;p25"/>
            <p:cNvSpPr/>
            <p:nvPr/>
          </p:nvSpPr>
          <p:spPr>
            <a:xfrm>
              <a:off x="1933192" y="752214"/>
              <a:ext cx="7058406" cy="17665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5" name="Google Shape;635;p25"/>
            <p:cNvSpPr txBox="1"/>
            <p:nvPr/>
          </p:nvSpPr>
          <p:spPr>
            <a:xfrm>
              <a:off x="1933192" y="752214"/>
              <a:ext cx="7058406" cy="176653"/>
            </a:xfrm>
            <a:prstGeom prst="rect">
              <a:avLst/>
            </a:prstGeom>
            <a:noFill/>
            <a:ln>
              <a:noFill/>
            </a:ln>
          </p:spPr>
          <p:txBody>
            <a:bodyPr spcFirstLastPara="1" wrap="square" lIns="38100" tIns="38100" rIns="38100" bIns="38100" anchor="t" anchorCtr="0">
              <a:noAutofit/>
            </a:bodyPr>
            <a:lstStyle/>
            <a:p>
              <a:pPr marL="0" marR="0" lvl="0" indent="0" algn="l" rtl="0">
                <a:lnSpc>
                  <a:spcPct val="90000"/>
                </a:lnSpc>
                <a:spcBef>
                  <a:spcPts val="0"/>
                </a:spcBef>
                <a:spcAft>
                  <a:spcPts val="0"/>
                </a:spcAft>
                <a:buClr>
                  <a:schemeClr val="dk1"/>
                </a:buClr>
                <a:buSzPts val="250"/>
                <a:buFont typeface="Arial"/>
                <a:buNone/>
              </a:pPr>
              <a:r>
                <a:rPr lang="en-US" sz="900" b="0" i="0" u="none" strike="noStrike" cap="none">
                  <a:solidFill>
                    <a:schemeClr val="dk1"/>
                  </a:solidFill>
                  <a:latin typeface="Arial"/>
                  <a:ea typeface="Arial"/>
                  <a:cs typeface="Arial"/>
                  <a:sym typeface="Arial"/>
                </a:rPr>
                <a:t>E-mail address</a:t>
              </a:r>
              <a:endParaRPr sz="900" b="0" i="0" u="none" strike="noStrike" cap="none">
                <a:solidFill>
                  <a:srgbClr val="000000"/>
                </a:solidFill>
                <a:latin typeface="Arial"/>
                <a:ea typeface="Arial"/>
                <a:cs typeface="Arial"/>
                <a:sym typeface="Arial"/>
              </a:endParaRPr>
            </a:p>
          </p:txBody>
        </p:sp>
        <p:cxnSp>
          <p:nvCxnSpPr>
            <p:cNvPr id="636" name="Google Shape;636;p25"/>
            <p:cNvCxnSpPr/>
            <p:nvPr/>
          </p:nvCxnSpPr>
          <p:spPr>
            <a:xfrm>
              <a:off x="1798318" y="928869"/>
              <a:ext cx="7193279" cy="0"/>
            </a:xfrm>
            <a:prstGeom prst="straightConnector1">
              <a:avLst/>
            </a:prstGeom>
            <a:solidFill>
              <a:schemeClr val="accent1"/>
            </a:solidFill>
            <a:ln w="25400" cap="flat" cmpd="sng">
              <a:solidFill>
                <a:srgbClr val="EBF6F7"/>
              </a:solidFill>
              <a:prstDash val="solid"/>
              <a:round/>
              <a:headEnd type="none" w="sm" len="sm"/>
              <a:tailEnd type="none" w="sm" len="sm"/>
            </a:ln>
          </p:spPr>
        </p:cxnSp>
        <p:cxnSp>
          <p:nvCxnSpPr>
            <p:cNvPr id="637" name="Google Shape;637;p25"/>
            <p:cNvCxnSpPr/>
            <p:nvPr/>
          </p:nvCxnSpPr>
          <p:spPr>
            <a:xfrm>
              <a:off x="0" y="938708"/>
              <a:ext cx="8991600" cy="0"/>
            </a:xfrm>
            <a:prstGeom prst="straightConnector1">
              <a:avLst/>
            </a:prstGeom>
            <a:solidFill>
              <a:schemeClr val="accent1"/>
            </a:solidFill>
            <a:ln w="25400" cap="flat" cmpd="sng">
              <a:solidFill>
                <a:schemeClr val="accent1"/>
              </a:solidFill>
              <a:prstDash val="solid"/>
              <a:round/>
              <a:headEnd type="none" w="sm" len="sm"/>
              <a:tailEnd type="none" w="sm" len="sm"/>
            </a:ln>
          </p:spPr>
        </p:cxnSp>
        <p:sp>
          <p:nvSpPr>
            <p:cNvPr id="638" name="Google Shape;638;p25"/>
            <p:cNvSpPr/>
            <p:nvPr/>
          </p:nvSpPr>
          <p:spPr>
            <a:xfrm>
              <a:off x="0" y="938708"/>
              <a:ext cx="1798319" cy="93727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9" name="Google Shape;639;p25"/>
            <p:cNvSpPr txBox="1"/>
            <p:nvPr/>
          </p:nvSpPr>
          <p:spPr>
            <a:xfrm>
              <a:off x="0" y="938708"/>
              <a:ext cx="1798319" cy="937276"/>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chemeClr val="dk1"/>
                </a:buClr>
                <a:buSzPts val="350"/>
                <a:buFont typeface="Arial"/>
                <a:buNone/>
              </a:pPr>
              <a:r>
                <a:rPr lang="en-US" sz="1400" b="0" i="0" u="none" strike="noStrike" cap="none">
                  <a:solidFill>
                    <a:schemeClr val="dk1"/>
                  </a:solidFill>
                  <a:latin typeface="Arial"/>
                  <a:ea typeface="Arial"/>
                  <a:cs typeface="Arial"/>
                  <a:sym typeface="Arial"/>
                </a:rPr>
                <a:t>Electronic contact information</a:t>
              </a:r>
              <a:endParaRPr sz="1400" b="0" i="0" u="none" strike="noStrike" cap="none">
                <a:solidFill>
                  <a:srgbClr val="000000"/>
                </a:solidFill>
                <a:latin typeface="Arial"/>
                <a:ea typeface="Arial"/>
                <a:cs typeface="Arial"/>
                <a:sym typeface="Arial"/>
              </a:endParaRPr>
            </a:p>
          </p:txBody>
        </p:sp>
        <p:sp>
          <p:nvSpPr>
            <p:cNvPr id="640" name="Google Shape;640;p25"/>
            <p:cNvSpPr/>
            <p:nvPr/>
          </p:nvSpPr>
          <p:spPr>
            <a:xfrm>
              <a:off x="1933192" y="960492"/>
              <a:ext cx="7058406" cy="43568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1" name="Google Shape;641;p25"/>
            <p:cNvSpPr txBox="1"/>
            <p:nvPr/>
          </p:nvSpPr>
          <p:spPr>
            <a:xfrm>
              <a:off x="1933192" y="960492"/>
              <a:ext cx="7058406" cy="435686"/>
            </a:xfrm>
            <a:prstGeom prst="rect">
              <a:avLst/>
            </a:prstGeom>
            <a:noFill/>
            <a:ln>
              <a:noFill/>
            </a:ln>
          </p:spPr>
          <p:txBody>
            <a:bodyPr spcFirstLastPara="1" wrap="square" lIns="38100" tIns="38100" rIns="38100" bIns="38100" anchor="t" anchorCtr="0">
              <a:noAutofit/>
            </a:bodyPr>
            <a:lstStyle/>
            <a:p>
              <a:pPr marL="0" marR="0" lvl="0" indent="0" algn="l" rtl="0">
                <a:lnSpc>
                  <a:spcPct val="90000"/>
                </a:lnSpc>
                <a:spcBef>
                  <a:spcPts val="0"/>
                </a:spcBef>
                <a:spcAft>
                  <a:spcPts val="0"/>
                </a:spcAft>
                <a:buClr>
                  <a:schemeClr val="dk1"/>
                </a:buClr>
                <a:buSzPts val="250"/>
                <a:buFont typeface="Arial"/>
                <a:buNone/>
              </a:pPr>
              <a:r>
                <a:rPr lang="en-US" sz="900" b="0" i="0" u="none" strike="noStrike" cap="none">
                  <a:solidFill>
                    <a:schemeClr val="dk1"/>
                  </a:solidFill>
                  <a:latin typeface="Arial"/>
                  <a:ea typeface="Arial"/>
                  <a:cs typeface="Arial"/>
                  <a:sym typeface="Arial"/>
                </a:rPr>
                <a:t>Web URL (web address)</a:t>
              </a:r>
              <a:endParaRPr sz="900" b="0" i="0" u="none" strike="noStrike" cap="none">
                <a:solidFill>
                  <a:srgbClr val="000000"/>
                </a:solidFill>
                <a:latin typeface="Arial"/>
                <a:ea typeface="Arial"/>
                <a:cs typeface="Arial"/>
                <a:sym typeface="Arial"/>
              </a:endParaRPr>
            </a:p>
          </p:txBody>
        </p:sp>
        <p:cxnSp>
          <p:nvCxnSpPr>
            <p:cNvPr id="642" name="Google Shape;642;p25"/>
            <p:cNvCxnSpPr/>
            <p:nvPr/>
          </p:nvCxnSpPr>
          <p:spPr>
            <a:xfrm>
              <a:off x="1798318" y="1396179"/>
              <a:ext cx="7193279" cy="0"/>
            </a:xfrm>
            <a:prstGeom prst="straightConnector1">
              <a:avLst/>
            </a:prstGeom>
            <a:solidFill>
              <a:schemeClr val="accent1"/>
            </a:solidFill>
            <a:ln w="25400" cap="flat" cmpd="sng">
              <a:solidFill>
                <a:srgbClr val="EBF6F7"/>
              </a:solidFill>
              <a:prstDash val="solid"/>
              <a:round/>
              <a:headEnd type="none" w="sm" len="sm"/>
              <a:tailEnd type="none" w="sm" len="sm"/>
            </a:ln>
          </p:spPr>
        </p:cxnSp>
        <p:sp>
          <p:nvSpPr>
            <p:cNvPr id="643" name="Google Shape;643;p25"/>
            <p:cNvSpPr/>
            <p:nvPr/>
          </p:nvSpPr>
          <p:spPr>
            <a:xfrm>
              <a:off x="1933192" y="1417963"/>
              <a:ext cx="7058406" cy="43568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4" name="Google Shape;644;p25"/>
            <p:cNvSpPr txBox="1"/>
            <p:nvPr/>
          </p:nvSpPr>
          <p:spPr>
            <a:xfrm>
              <a:off x="1933192" y="1417963"/>
              <a:ext cx="7058406" cy="435686"/>
            </a:xfrm>
            <a:prstGeom prst="rect">
              <a:avLst/>
            </a:prstGeom>
            <a:noFill/>
            <a:ln>
              <a:noFill/>
            </a:ln>
          </p:spPr>
          <p:txBody>
            <a:bodyPr spcFirstLastPara="1" wrap="square" lIns="38100" tIns="38100" rIns="38100" bIns="38100" anchor="t" anchorCtr="0">
              <a:noAutofit/>
            </a:bodyPr>
            <a:lstStyle/>
            <a:p>
              <a:pPr marL="0" marR="0" lvl="0" indent="0" algn="l" rtl="0">
                <a:lnSpc>
                  <a:spcPct val="90000"/>
                </a:lnSpc>
                <a:spcBef>
                  <a:spcPts val="0"/>
                </a:spcBef>
                <a:spcAft>
                  <a:spcPts val="0"/>
                </a:spcAft>
                <a:buClr>
                  <a:schemeClr val="dk1"/>
                </a:buClr>
                <a:buSzPts val="250"/>
                <a:buFont typeface="Arial"/>
                <a:buNone/>
              </a:pPr>
              <a:r>
                <a:rPr lang="en-US" sz="900" b="0" i="0" u="none" strike="noStrike" cap="none">
                  <a:solidFill>
                    <a:schemeClr val="dk1"/>
                  </a:solidFill>
                  <a:latin typeface="Arial"/>
                  <a:ea typeface="Arial"/>
                  <a:cs typeface="Arial"/>
                  <a:sym typeface="Arial"/>
                </a:rPr>
                <a:t>Internet Protocol (IP) address numbers</a:t>
              </a:r>
              <a:endParaRPr sz="900" b="0" i="0" u="none" strike="noStrike" cap="none">
                <a:solidFill>
                  <a:srgbClr val="000000"/>
                </a:solidFill>
                <a:latin typeface="Arial"/>
                <a:ea typeface="Arial"/>
                <a:cs typeface="Arial"/>
                <a:sym typeface="Arial"/>
              </a:endParaRPr>
            </a:p>
          </p:txBody>
        </p:sp>
        <p:cxnSp>
          <p:nvCxnSpPr>
            <p:cNvPr id="645" name="Google Shape;645;p25"/>
            <p:cNvCxnSpPr/>
            <p:nvPr/>
          </p:nvCxnSpPr>
          <p:spPr>
            <a:xfrm>
              <a:off x="1798318" y="1853650"/>
              <a:ext cx="7193279" cy="0"/>
            </a:xfrm>
            <a:prstGeom prst="straightConnector1">
              <a:avLst/>
            </a:prstGeom>
            <a:solidFill>
              <a:schemeClr val="accent1"/>
            </a:solidFill>
            <a:ln w="25400" cap="flat" cmpd="sng">
              <a:solidFill>
                <a:srgbClr val="EBF6F7"/>
              </a:solidFill>
              <a:prstDash val="solid"/>
              <a:round/>
              <a:headEnd type="none" w="sm" len="sm"/>
              <a:tailEnd type="none" w="sm" len="sm"/>
            </a:ln>
          </p:spPr>
        </p:cxnSp>
        <p:cxnSp>
          <p:nvCxnSpPr>
            <p:cNvPr id="646" name="Google Shape;646;p25"/>
            <p:cNvCxnSpPr/>
            <p:nvPr/>
          </p:nvCxnSpPr>
          <p:spPr>
            <a:xfrm>
              <a:off x="0" y="1875984"/>
              <a:ext cx="8991600" cy="0"/>
            </a:xfrm>
            <a:prstGeom prst="straightConnector1">
              <a:avLst/>
            </a:prstGeom>
            <a:solidFill>
              <a:schemeClr val="accent1"/>
            </a:solidFill>
            <a:ln w="25400" cap="flat" cmpd="sng">
              <a:solidFill>
                <a:schemeClr val="accent1"/>
              </a:solidFill>
              <a:prstDash val="solid"/>
              <a:round/>
              <a:headEnd type="none" w="sm" len="sm"/>
              <a:tailEnd type="none" w="sm" len="sm"/>
            </a:ln>
          </p:spPr>
        </p:cxnSp>
        <p:sp>
          <p:nvSpPr>
            <p:cNvPr id="647" name="Google Shape;647;p25"/>
            <p:cNvSpPr/>
            <p:nvPr/>
          </p:nvSpPr>
          <p:spPr>
            <a:xfrm>
              <a:off x="0" y="1875984"/>
              <a:ext cx="1798319" cy="93727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8" name="Google Shape;648;p25"/>
            <p:cNvSpPr txBox="1"/>
            <p:nvPr/>
          </p:nvSpPr>
          <p:spPr>
            <a:xfrm>
              <a:off x="0" y="1875984"/>
              <a:ext cx="1798319" cy="937276"/>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chemeClr val="dk1"/>
                </a:buClr>
                <a:buSzPts val="350"/>
                <a:buFont typeface="Arial"/>
                <a:buNone/>
              </a:pPr>
              <a:r>
                <a:rPr lang="en-US" sz="1400" b="0" i="0" u="none" strike="noStrike" cap="none">
                  <a:solidFill>
                    <a:schemeClr val="dk1"/>
                  </a:solidFill>
                  <a:latin typeface="Arial"/>
                  <a:ea typeface="Arial"/>
                  <a:cs typeface="Arial"/>
                  <a:sym typeface="Arial"/>
                </a:rPr>
                <a:t>Dates related to a patient or their care</a:t>
              </a:r>
              <a:endParaRPr sz="1400" b="0" i="0" u="none" strike="noStrike" cap="none">
                <a:solidFill>
                  <a:srgbClr val="000000"/>
                </a:solidFill>
                <a:latin typeface="Arial"/>
                <a:ea typeface="Arial"/>
                <a:cs typeface="Arial"/>
                <a:sym typeface="Arial"/>
              </a:endParaRPr>
            </a:p>
          </p:txBody>
        </p:sp>
        <p:sp>
          <p:nvSpPr>
            <p:cNvPr id="649" name="Google Shape;649;p25"/>
            <p:cNvSpPr/>
            <p:nvPr/>
          </p:nvSpPr>
          <p:spPr>
            <a:xfrm>
              <a:off x="1933192" y="1897768"/>
              <a:ext cx="7058406" cy="43568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0" name="Google Shape;650;p25"/>
            <p:cNvSpPr txBox="1"/>
            <p:nvPr/>
          </p:nvSpPr>
          <p:spPr>
            <a:xfrm>
              <a:off x="1933192" y="1897768"/>
              <a:ext cx="7058406" cy="435686"/>
            </a:xfrm>
            <a:prstGeom prst="rect">
              <a:avLst/>
            </a:prstGeom>
            <a:noFill/>
            <a:ln>
              <a:noFill/>
            </a:ln>
          </p:spPr>
          <p:txBody>
            <a:bodyPr spcFirstLastPara="1" wrap="square" lIns="38100" tIns="38100" rIns="38100" bIns="38100" anchor="t" anchorCtr="0">
              <a:noAutofit/>
            </a:bodyPr>
            <a:lstStyle/>
            <a:p>
              <a:pPr marL="0" marR="0" lvl="0" indent="0" algn="l" rtl="0">
                <a:lnSpc>
                  <a:spcPct val="90000"/>
                </a:lnSpc>
                <a:spcBef>
                  <a:spcPts val="0"/>
                </a:spcBef>
                <a:spcAft>
                  <a:spcPts val="0"/>
                </a:spcAft>
                <a:buClr>
                  <a:schemeClr val="dk1"/>
                </a:buClr>
                <a:buSzPts val="250"/>
                <a:buFont typeface="Arial"/>
                <a:buNone/>
              </a:pPr>
              <a:r>
                <a:rPr lang="en-US" sz="900" b="0" i="0" u="none" strike="noStrike" cap="none">
                  <a:solidFill>
                    <a:schemeClr val="dk1"/>
                  </a:solidFill>
                  <a:latin typeface="Arial"/>
                  <a:ea typeface="Arial"/>
                  <a:cs typeface="Arial"/>
                  <a:sym typeface="Arial"/>
                </a:rPr>
                <a:t>Birth or death date</a:t>
              </a:r>
              <a:endParaRPr sz="900" b="0" i="0" u="none" strike="noStrike" cap="none">
                <a:solidFill>
                  <a:srgbClr val="000000"/>
                </a:solidFill>
                <a:latin typeface="Arial"/>
                <a:ea typeface="Arial"/>
                <a:cs typeface="Arial"/>
                <a:sym typeface="Arial"/>
              </a:endParaRPr>
            </a:p>
          </p:txBody>
        </p:sp>
        <p:cxnSp>
          <p:nvCxnSpPr>
            <p:cNvPr id="651" name="Google Shape;651;p25"/>
            <p:cNvCxnSpPr/>
            <p:nvPr/>
          </p:nvCxnSpPr>
          <p:spPr>
            <a:xfrm>
              <a:off x="1798318" y="2333456"/>
              <a:ext cx="7193279" cy="0"/>
            </a:xfrm>
            <a:prstGeom prst="straightConnector1">
              <a:avLst/>
            </a:prstGeom>
            <a:solidFill>
              <a:schemeClr val="accent1"/>
            </a:solidFill>
            <a:ln w="25400" cap="flat" cmpd="sng">
              <a:solidFill>
                <a:srgbClr val="EBF6F7"/>
              </a:solidFill>
              <a:prstDash val="solid"/>
              <a:round/>
              <a:headEnd type="none" w="sm" len="sm"/>
              <a:tailEnd type="none" w="sm" len="sm"/>
            </a:ln>
          </p:spPr>
        </p:cxnSp>
        <p:sp>
          <p:nvSpPr>
            <p:cNvPr id="652" name="Google Shape;652;p25"/>
            <p:cNvSpPr/>
            <p:nvPr/>
          </p:nvSpPr>
          <p:spPr>
            <a:xfrm>
              <a:off x="1933192" y="2355241"/>
              <a:ext cx="7058406" cy="43568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3" name="Google Shape;653;p25"/>
            <p:cNvSpPr txBox="1"/>
            <p:nvPr/>
          </p:nvSpPr>
          <p:spPr>
            <a:xfrm>
              <a:off x="1933192" y="2355241"/>
              <a:ext cx="7058406" cy="435686"/>
            </a:xfrm>
            <a:prstGeom prst="rect">
              <a:avLst/>
            </a:prstGeom>
            <a:noFill/>
            <a:ln>
              <a:noFill/>
            </a:ln>
          </p:spPr>
          <p:txBody>
            <a:bodyPr spcFirstLastPara="1" wrap="square" lIns="38100" tIns="38100" rIns="38100" bIns="38100" anchor="t" anchorCtr="0">
              <a:noAutofit/>
            </a:bodyPr>
            <a:lstStyle/>
            <a:p>
              <a:pPr marL="0" marR="0" lvl="0" indent="0" algn="l" rtl="0">
                <a:lnSpc>
                  <a:spcPct val="90000"/>
                </a:lnSpc>
                <a:spcBef>
                  <a:spcPts val="0"/>
                </a:spcBef>
                <a:spcAft>
                  <a:spcPts val="0"/>
                </a:spcAft>
                <a:buClr>
                  <a:schemeClr val="dk1"/>
                </a:buClr>
                <a:buSzPts val="250"/>
                <a:buFont typeface="Arial"/>
                <a:buNone/>
              </a:pPr>
              <a:r>
                <a:rPr lang="en-US" sz="900" b="0" i="0" u="none" strike="noStrike" cap="none">
                  <a:solidFill>
                    <a:schemeClr val="dk1"/>
                  </a:solidFill>
                  <a:latin typeface="Arial"/>
                  <a:ea typeface="Arial"/>
                  <a:cs typeface="Arial"/>
                  <a:sym typeface="Arial"/>
                </a:rPr>
                <a:t>Admission or discharge date</a:t>
              </a:r>
              <a:endParaRPr sz="900" b="0" i="0" u="none" strike="noStrike" cap="none">
                <a:solidFill>
                  <a:srgbClr val="000000"/>
                </a:solidFill>
                <a:latin typeface="Arial"/>
                <a:ea typeface="Arial"/>
                <a:cs typeface="Arial"/>
                <a:sym typeface="Arial"/>
              </a:endParaRPr>
            </a:p>
          </p:txBody>
        </p:sp>
        <p:cxnSp>
          <p:nvCxnSpPr>
            <p:cNvPr id="654" name="Google Shape;654;p25"/>
            <p:cNvCxnSpPr/>
            <p:nvPr/>
          </p:nvCxnSpPr>
          <p:spPr>
            <a:xfrm>
              <a:off x="1798318" y="2790926"/>
              <a:ext cx="7193279" cy="0"/>
            </a:xfrm>
            <a:prstGeom prst="straightConnector1">
              <a:avLst/>
            </a:prstGeom>
            <a:solidFill>
              <a:schemeClr val="accent1"/>
            </a:solidFill>
            <a:ln w="25400" cap="flat" cmpd="sng">
              <a:solidFill>
                <a:srgbClr val="EBF6F7"/>
              </a:solidFill>
              <a:prstDash val="solid"/>
              <a:round/>
              <a:headEnd type="none" w="sm" len="sm"/>
              <a:tailEnd type="none" w="sm" len="sm"/>
            </a:ln>
          </p:spPr>
        </p:cxnSp>
        <p:cxnSp>
          <p:nvCxnSpPr>
            <p:cNvPr id="655" name="Google Shape;655;p25"/>
            <p:cNvCxnSpPr/>
            <p:nvPr/>
          </p:nvCxnSpPr>
          <p:spPr>
            <a:xfrm>
              <a:off x="0" y="2813260"/>
              <a:ext cx="8991600" cy="0"/>
            </a:xfrm>
            <a:prstGeom prst="straightConnector1">
              <a:avLst/>
            </a:prstGeom>
            <a:solidFill>
              <a:schemeClr val="accent1"/>
            </a:solidFill>
            <a:ln w="25400" cap="flat" cmpd="sng">
              <a:solidFill>
                <a:schemeClr val="accent1"/>
              </a:solidFill>
              <a:prstDash val="solid"/>
              <a:round/>
              <a:headEnd type="none" w="sm" len="sm"/>
              <a:tailEnd type="none" w="sm" len="sm"/>
            </a:ln>
          </p:spPr>
        </p:cxnSp>
        <p:sp>
          <p:nvSpPr>
            <p:cNvPr id="656" name="Google Shape;656;p25"/>
            <p:cNvSpPr/>
            <p:nvPr/>
          </p:nvSpPr>
          <p:spPr>
            <a:xfrm>
              <a:off x="0" y="2813260"/>
              <a:ext cx="1798319" cy="93727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7" name="Google Shape;657;p25"/>
            <p:cNvSpPr txBox="1"/>
            <p:nvPr/>
          </p:nvSpPr>
          <p:spPr>
            <a:xfrm>
              <a:off x="0" y="2813260"/>
              <a:ext cx="1798319" cy="937276"/>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chemeClr val="dk1"/>
                </a:buClr>
                <a:buSzPts val="350"/>
                <a:buFont typeface="Arial"/>
                <a:buNone/>
              </a:pPr>
              <a:r>
                <a:rPr lang="en-US" sz="1400" b="0" i="0" u="none" strike="noStrike" cap="none">
                  <a:solidFill>
                    <a:schemeClr val="dk1"/>
                  </a:solidFill>
                  <a:latin typeface="Arial"/>
                  <a:ea typeface="Arial"/>
                  <a:cs typeface="Arial"/>
                  <a:sym typeface="Arial"/>
                </a:rPr>
                <a:t>Identifying numbers</a:t>
              </a:r>
              <a:endParaRPr sz="1400" b="0" i="0" u="none" strike="noStrike" cap="none">
                <a:solidFill>
                  <a:srgbClr val="000000"/>
                </a:solidFill>
                <a:latin typeface="Arial"/>
                <a:ea typeface="Arial"/>
                <a:cs typeface="Arial"/>
                <a:sym typeface="Arial"/>
              </a:endParaRPr>
            </a:p>
          </p:txBody>
        </p:sp>
        <p:sp>
          <p:nvSpPr>
            <p:cNvPr id="658" name="Google Shape;658;p25"/>
            <p:cNvSpPr/>
            <p:nvPr/>
          </p:nvSpPr>
          <p:spPr>
            <a:xfrm>
              <a:off x="1933192" y="2822093"/>
              <a:ext cx="7058406" cy="17665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9" name="Google Shape;659;p25"/>
            <p:cNvSpPr txBox="1"/>
            <p:nvPr/>
          </p:nvSpPr>
          <p:spPr>
            <a:xfrm>
              <a:off x="1933192" y="2822093"/>
              <a:ext cx="7058406" cy="176653"/>
            </a:xfrm>
            <a:prstGeom prst="rect">
              <a:avLst/>
            </a:prstGeom>
            <a:noFill/>
            <a:ln>
              <a:noFill/>
            </a:ln>
          </p:spPr>
          <p:txBody>
            <a:bodyPr spcFirstLastPara="1" wrap="square" lIns="38100" tIns="38100" rIns="38100" bIns="38100" anchor="t" anchorCtr="0">
              <a:noAutofit/>
            </a:bodyPr>
            <a:lstStyle/>
            <a:p>
              <a:pPr marL="0" marR="0" lvl="0" indent="0" algn="l" rtl="0">
                <a:lnSpc>
                  <a:spcPct val="90000"/>
                </a:lnSpc>
                <a:spcBef>
                  <a:spcPts val="0"/>
                </a:spcBef>
                <a:spcAft>
                  <a:spcPts val="0"/>
                </a:spcAft>
                <a:buClr>
                  <a:schemeClr val="dk1"/>
                </a:buClr>
                <a:buSzPts val="250"/>
                <a:buFont typeface="Arial"/>
                <a:buNone/>
              </a:pPr>
              <a:r>
                <a:rPr lang="en-US" sz="900" b="0" i="0" u="none" strike="noStrike" cap="none">
                  <a:solidFill>
                    <a:schemeClr val="dk1"/>
                  </a:solidFill>
                  <a:latin typeface="Arial"/>
                  <a:ea typeface="Arial"/>
                  <a:cs typeface="Arial"/>
                  <a:sym typeface="Arial"/>
                </a:rPr>
                <a:t>Social Security Number</a:t>
              </a:r>
              <a:endParaRPr sz="900" b="0" i="0" u="none" strike="noStrike" cap="none">
                <a:solidFill>
                  <a:srgbClr val="000000"/>
                </a:solidFill>
                <a:latin typeface="Arial"/>
                <a:ea typeface="Arial"/>
                <a:cs typeface="Arial"/>
                <a:sym typeface="Arial"/>
              </a:endParaRPr>
            </a:p>
          </p:txBody>
        </p:sp>
        <p:cxnSp>
          <p:nvCxnSpPr>
            <p:cNvPr id="660" name="Google Shape;660;p25"/>
            <p:cNvCxnSpPr/>
            <p:nvPr/>
          </p:nvCxnSpPr>
          <p:spPr>
            <a:xfrm>
              <a:off x="1798318" y="2998748"/>
              <a:ext cx="7193279" cy="0"/>
            </a:xfrm>
            <a:prstGeom prst="straightConnector1">
              <a:avLst/>
            </a:prstGeom>
            <a:solidFill>
              <a:schemeClr val="accent1"/>
            </a:solidFill>
            <a:ln w="25400" cap="flat" cmpd="sng">
              <a:solidFill>
                <a:srgbClr val="EBF6F7"/>
              </a:solidFill>
              <a:prstDash val="solid"/>
              <a:round/>
              <a:headEnd type="none" w="sm" len="sm"/>
              <a:tailEnd type="none" w="sm" len="sm"/>
            </a:ln>
          </p:spPr>
        </p:cxnSp>
        <p:sp>
          <p:nvSpPr>
            <p:cNvPr id="661" name="Google Shape;661;p25"/>
            <p:cNvSpPr/>
            <p:nvPr/>
          </p:nvSpPr>
          <p:spPr>
            <a:xfrm>
              <a:off x="1933192" y="3007581"/>
              <a:ext cx="7058406" cy="17665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2" name="Google Shape;662;p25"/>
            <p:cNvSpPr txBox="1"/>
            <p:nvPr/>
          </p:nvSpPr>
          <p:spPr>
            <a:xfrm>
              <a:off x="1933192" y="3007581"/>
              <a:ext cx="7058406" cy="176653"/>
            </a:xfrm>
            <a:prstGeom prst="rect">
              <a:avLst/>
            </a:prstGeom>
            <a:noFill/>
            <a:ln>
              <a:noFill/>
            </a:ln>
          </p:spPr>
          <p:txBody>
            <a:bodyPr spcFirstLastPara="1" wrap="square" lIns="38100" tIns="38100" rIns="38100" bIns="38100" anchor="t" anchorCtr="0">
              <a:noAutofit/>
            </a:bodyPr>
            <a:lstStyle/>
            <a:p>
              <a:pPr marL="0" marR="0" lvl="0" indent="0" algn="l" rtl="0">
                <a:lnSpc>
                  <a:spcPct val="90000"/>
                </a:lnSpc>
                <a:spcBef>
                  <a:spcPts val="0"/>
                </a:spcBef>
                <a:spcAft>
                  <a:spcPts val="0"/>
                </a:spcAft>
                <a:buClr>
                  <a:schemeClr val="dk1"/>
                </a:buClr>
                <a:buSzPts val="250"/>
                <a:buFont typeface="Arial"/>
                <a:buNone/>
              </a:pPr>
              <a:r>
                <a:rPr lang="en-US" sz="900" b="0" i="0" u="none" strike="noStrike" cap="none">
                  <a:solidFill>
                    <a:schemeClr val="dk1"/>
                  </a:solidFill>
                  <a:latin typeface="Arial"/>
                  <a:ea typeface="Arial"/>
                  <a:cs typeface="Arial"/>
                  <a:sym typeface="Arial"/>
                </a:rPr>
                <a:t>Medical record number</a:t>
              </a:r>
              <a:endParaRPr sz="900" b="0" i="0" u="none" strike="noStrike" cap="none">
                <a:solidFill>
                  <a:srgbClr val="000000"/>
                </a:solidFill>
                <a:latin typeface="Arial"/>
                <a:ea typeface="Arial"/>
                <a:cs typeface="Arial"/>
                <a:sym typeface="Arial"/>
              </a:endParaRPr>
            </a:p>
          </p:txBody>
        </p:sp>
        <p:cxnSp>
          <p:nvCxnSpPr>
            <p:cNvPr id="663" name="Google Shape;663;p25"/>
            <p:cNvCxnSpPr/>
            <p:nvPr/>
          </p:nvCxnSpPr>
          <p:spPr>
            <a:xfrm>
              <a:off x="1798318" y="3184235"/>
              <a:ext cx="7193279" cy="0"/>
            </a:xfrm>
            <a:prstGeom prst="straightConnector1">
              <a:avLst/>
            </a:prstGeom>
            <a:solidFill>
              <a:schemeClr val="accent1"/>
            </a:solidFill>
            <a:ln w="25400" cap="flat" cmpd="sng">
              <a:solidFill>
                <a:srgbClr val="EBF6F7"/>
              </a:solidFill>
              <a:prstDash val="solid"/>
              <a:round/>
              <a:headEnd type="none" w="sm" len="sm"/>
              <a:tailEnd type="none" w="sm" len="sm"/>
            </a:ln>
          </p:spPr>
        </p:cxnSp>
        <p:sp>
          <p:nvSpPr>
            <p:cNvPr id="664" name="Google Shape;664;p25"/>
            <p:cNvSpPr/>
            <p:nvPr/>
          </p:nvSpPr>
          <p:spPr>
            <a:xfrm>
              <a:off x="1933192" y="3193067"/>
              <a:ext cx="7058406" cy="17665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5" name="Google Shape;665;p25"/>
            <p:cNvSpPr txBox="1"/>
            <p:nvPr/>
          </p:nvSpPr>
          <p:spPr>
            <a:xfrm>
              <a:off x="1933192" y="3193067"/>
              <a:ext cx="7058406" cy="176653"/>
            </a:xfrm>
            <a:prstGeom prst="rect">
              <a:avLst/>
            </a:prstGeom>
            <a:noFill/>
            <a:ln>
              <a:noFill/>
            </a:ln>
          </p:spPr>
          <p:txBody>
            <a:bodyPr spcFirstLastPara="1" wrap="square" lIns="38100" tIns="38100" rIns="38100" bIns="38100" anchor="t" anchorCtr="0">
              <a:noAutofit/>
            </a:bodyPr>
            <a:lstStyle/>
            <a:p>
              <a:pPr marL="0" marR="0" lvl="0" indent="0" algn="l" rtl="0">
                <a:lnSpc>
                  <a:spcPct val="90000"/>
                </a:lnSpc>
                <a:spcBef>
                  <a:spcPts val="0"/>
                </a:spcBef>
                <a:spcAft>
                  <a:spcPts val="0"/>
                </a:spcAft>
                <a:buClr>
                  <a:schemeClr val="dk1"/>
                </a:buClr>
                <a:buSzPts val="250"/>
                <a:buFont typeface="Arial"/>
                <a:buNone/>
              </a:pPr>
              <a:r>
                <a:rPr lang="en-US" sz="900" b="0" i="0" u="none" strike="noStrike" cap="none">
                  <a:solidFill>
                    <a:schemeClr val="dk1"/>
                  </a:solidFill>
                  <a:latin typeface="Arial"/>
                  <a:ea typeface="Arial"/>
                  <a:cs typeface="Arial"/>
                  <a:sym typeface="Arial"/>
                </a:rPr>
                <a:t>Health plan beneficiary number</a:t>
              </a:r>
              <a:endParaRPr sz="900" b="0" i="0" u="none" strike="noStrike" cap="none">
                <a:solidFill>
                  <a:srgbClr val="000000"/>
                </a:solidFill>
                <a:latin typeface="Arial"/>
                <a:ea typeface="Arial"/>
                <a:cs typeface="Arial"/>
                <a:sym typeface="Arial"/>
              </a:endParaRPr>
            </a:p>
          </p:txBody>
        </p:sp>
        <p:cxnSp>
          <p:nvCxnSpPr>
            <p:cNvPr id="666" name="Google Shape;666;p25"/>
            <p:cNvCxnSpPr/>
            <p:nvPr/>
          </p:nvCxnSpPr>
          <p:spPr>
            <a:xfrm>
              <a:off x="1798318" y="3369723"/>
              <a:ext cx="7193279" cy="0"/>
            </a:xfrm>
            <a:prstGeom prst="straightConnector1">
              <a:avLst/>
            </a:prstGeom>
            <a:solidFill>
              <a:schemeClr val="accent1"/>
            </a:solidFill>
            <a:ln w="25400" cap="flat" cmpd="sng">
              <a:solidFill>
                <a:srgbClr val="EBF6F7"/>
              </a:solidFill>
              <a:prstDash val="solid"/>
              <a:round/>
              <a:headEnd type="none" w="sm" len="sm"/>
              <a:tailEnd type="none" w="sm" len="sm"/>
            </a:ln>
          </p:spPr>
        </p:cxnSp>
        <p:sp>
          <p:nvSpPr>
            <p:cNvPr id="667" name="Google Shape;667;p25"/>
            <p:cNvSpPr/>
            <p:nvPr/>
          </p:nvSpPr>
          <p:spPr>
            <a:xfrm>
              <a:off x="1933192" y="3378555"/>
              <a:ext cx="7058406" cy="17665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8" name="Google Shape;668;p25"/>
            <p:cNvSpPr txBox="1"/>
            <p:nvPr/>
          </p:nvSpPr>
          <p:spPr>
            <a:xfrm>
              <a:off x="1933192" y="3378555"/>
              <a:ext cx="7058406" cy="176653"/>
            </a:xfrm>
            <a:prstGeom prst="rect">
              <a:avLst/>
            </a:prstGeom>
            <a:noFill/>
            <a:ln>
              <a:noFill/>
            </a:ln>
          </p:spPr>
          <p:txBody>
            <a:bodyPr spcFirstLastPara="1" wrap="square" lIns="38100" tIns="38100" rIns="38100" bIns="38100" anchor="t" anchorCtr="0">
              <a:noAutofit/>
            </a:bodyPr>
            <a:lstStyle/>
            <a:p>
              <a:pPr marL="0" marR="0" lvl="0" indent="0" algn="l" rtl="0">
                <a:lnSpc>
                  <a:spcPct val="90000"/>
                </a:lnSpc>
                <a:spcBef>
                  <a:spcPts val="0"/>
                </a:spcBef>
                <a:spcAft>
                  <a:spcPts val="0"/>
                </a:spcAft>
                <a:buClr>
                  <a:schemeClr val="dk1"/>
                </a:buClr>
                <a:buSzPts val="250"/>
                <a:buFont typeface="Arial"/>
                <a:buNone/>
              </a:pPr>
              <a:r>
                <a:rPr lang="en-US" sz="900" b="0" i="0" u="none" strike="noStrike" cap="none">
                  <a:solidFill>
                    <a:schemeClr val="dk1"/>
                  </a:solidFill>
                  <a:latin typeface="Arial"/>
                  <a:ea typeface="Arial"/>
                  <a:cs typeface="Arial"/>
                  <a:sym typeface="Arial"/>
                </a:rPr>
                <a:t>Account number</a:t>
              </a:r>
              <a:endParaRPr sz="900" b="0" i="0" u="none" strike="noStrike" cap="none">
                <a:solidFill>
                  <a:srgbClr val="000000"/>
                </a:solidFill>
                <a:latin typeface="Arial"/>
                <a:ea typeface="Arial"/>
                <a:cs typeface="Arial"/>
                <a:sym typeface="Arial"/>
              </a:endParaRPr>
            </a:p>
          </p:txBody>
        </p:sp>
        <p:cxnSp>
          <p:nvCxnSpPr>
            <p:cNvPr id="669" name="Google Shape;669;p25"/>
            <p:cNvCxnSpPr/>
            <p:nvPr/>
          </p:nvCxnSpPr>
          <p:spPr>
            <a:xfrm>
              <a:off x="1798318" y="3555210"/>
              <a:ext cx="7193279" cy="0"/>
            </a:xfrm>
            <a:prstGeom prst="straightConnector1">
              <a:avLst/>
            </a:prstGeom>
            <a:solidFill>
              <a:schemeClr val="accent1"/>
            </a:solidFill>
            <a:ln w="25400" cap="flat" cmpd="sng">
              <a:solidFill>
                <a:srgbClr val="EBF6F7"/>
              </a:solidFill>
              <a:prstDash val="solid"/>
              <a:round/>
              <a:headEnd type="none" w="sm" len="sm"/>
              <a:tailEnd type="none" w="sm" len="sm"/>
            </a:ln>
          </p:spPr>
        </p:cxnSp>
        <p:sp>
          <p:nvSpPr>
            <p:cNvPr id="670" name="Google Shape;670;p25"/>
            <p:cNvSpPr/>
            <p:nvPr/>
          </p:nvSpPr>
          <p:spPr>
            <a:xfrm>
              <a:off x="1933192" y="3564042"/>
              <a:ext cx="7058406" cy="17665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1" name="Google Shape;671;p25"/>
            <p:cNvSpPr txBox="1"/>
            <p:nvPr/>
          </p:nvSpPr>
          <p:spPr>
            <a:xfrm>
              <a:off x="1933192" y="3564042"/>
              <a:ext cx="7058406" cy="176653"/>
            </a:xfrm>
            <a:prstGeom prst="rect">
              <a:avLst/>
            </a:prstGeom>
            <a:noFill/>
            <a:ln>
              <a:noFill/>
            </a:ln>
          </p:spPr>
          <p:txBody>
            <a:bodyPr spcFirstLastPara="1" wrap="square" lIns="38100" tIns="38100" rIns="38100" bIns="38100" anchor="t" anchorCtr="0">
              <a:noAutofit/>
            </a:bodyPr>
            <a:lstStyle/>
            <a:p>
              <a:pPr marL="0" marR="0" lvl="0" indent="0" algn="l" rtl="0">
                <a:lnSpc>
                  <a:spcPct val="90000"/>
                </a:lnSpc>
                <a:spcBef>
                  <a:spcPts val="0"/>
                </a:spcBef>
                <a:spcAft>
                  <a:spcPts val="0"/>
                </a:spcAft>
                <a:buClr>
                  <a:schemeClr val="dk1"/>
                </a:buClr>
                <a:buSzPts val="250"/>
                <a:buFont typeface="Arial"/>
                <a:buNone/>
              </a:pPr>
              <a:r>
                <a:rPr lang="en-US" sz="900" b="0" i="0" u="none" strike="noStrike" cap="none">
                  <a:solidFill>
                    <a:schemeClr val="dk1"/>
                  </a:solidFill>
                  <a:latin typeface="Arial"/>
                  <a:ea typeface="Arial"/>
                  <a:cs typeface="Arial"/>
                  <a:sym typeface="Arial"/>
                </a:rPr>
                <a:t>Certificate/license number</a:t>
              </a:r>
              <a:endParaRPr sz="900" b="0" i="0" u="none" strike="noStrike" cap="none">
                <a:solidFill>
                  <a:srgbClr val="000000"/>
                </a:solidFill>
                <a:latin typeface="Arial"/>
                <a:ea typeface="Arial"/>
                <a:cs typeface="Arial"/>
                <a:sym typeface="Arial"/>
              </a:endParaRPr>
            </a:p>
          </p:txBody>
        </p:sp>
        <p:cxnSp>
          <p:nvCxnSpPr>
            <p:cNvPr id="672" name="Google Shape;672;p25"/>
            <p:cNvCxnSpPr/>
            <p:nvPr/>
          </p:nvCxnSpPr>
          <p:spPr>
            <a:xfrm>
              <a:off x="1798318" y="3740698"/>
              <a:ext cx="7193279" cy="0"/>
            </a:xfrm>
            <a:prstGeom prst="straightConnector1">
              <a:avLst/>
            </a:prstGeom>
            <a:solidFill>
              <a:schemeClr val="accent1"/>
            </a:solidFill>
            <a:ln w="25400" cap="flat" cmpd="sng">
              <a:solidFill>
                <a:srgbClr val="EBF6F7"/>
              </a:solidFill>
              <a:prstDash val="solid"/>
              <a:round/>
              <a:headEnd type="none" w="sm" len="sm"/>
              <a:tailEnd type="none" w="sm" len="sm"/>
            </a:ln>
          </p:spPr>
        </p:cxnSp>
        <p:cxnSp>
          <p:nvCxnSpPr>
            <p:cNvPr id="673" name="Google Shape;673;p25"/>
            <p:cNvCxnSpPr/>
            <p:nvPr/>
          </p:nvCxnSpPr>
          <p:spPr>
            <a:xfrm>
              <a:off x="0" y="3750537"/>
              <a:ext cx="8991600" cy="0"/>
            </a:xfrm>
            <a:prstGeom prst="straightConnector1">
              <a:avLst/>
            </a:prstGeom>
            <a:solidFill>
              <a:schemeClr val="accent1"/>
            </a:solidFill>
            <a:ln w="25400" cap="flat" cmpd="sng">
              <a:solidFill>
                <a:schemeClr val="accent1"/>
              </a:solidFill>
              <a:prstDash val="solid"/>
              <a:round/>
              <a:headEnd type="none" w="sm" len="sm"/>
              <a:tailEnd type="none" w="sm" len="sm"/>
            </a:ln>
          </p:spPr>
        </p:cxnSp>
        <p:sp>
          <p:nvSpPr>
            <p:cNvPr id="674" name="Google Shape;674;p25"/>
            <p:cNvSpPr/>
            <p:nvPr/>
          </p:nvSpPr>
          <p:spPr>
            <a:xfrm>
              <a:off x="0" y="3750537"/>
              <a:ext cx="1798319" cy="93727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5" name="Google Shape;675;p25"/>
            <p:cNvSpPr txBox="1"/>
            <p:nvPr/>
          </p:nvSpPr>
          <p:spPr>
            <a:xfrm>
              <a:off x="0" y="3750537"/>
              <a:ext cx="1798319" cy="937276"/>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chemeClr val="dk1"/>
                </a:buClr>
                <a:buSzPts val="350"/>
                <a:buFont typeface="Arial"/>
                <a:buNone/>
              </a:pPr>
              <a:r>
                <a:rPr lang="en-US" sz="1400" b="0" i="0" u="none" strike="noStrike" cap="none">
                  <a:solidFill>
                    <a:schemeClr val="dk1"/>
                  </a:solidFill>
                  <a:latin typeface="Arial"/>
                  <a:ea typeface="Arial"/>
                  <a:cs typeface="Arial"/>
                  <a:sym typeface="Arial"/>
                </a:rPr>
                <a:t>Device or vehicle numbers</a:t>
              </a:r>
              <a:endParaRPr sz="1400" b="0" i="0" u="none" strike="noStrike" cap="none">
                <a:solidFill>
                  <a:srgbClr val="000000"/>
                </a:solidFill>
                <a:latin typeface="Arial"/>
                <a:ea typeface="Arial"/>
                <a:cs typeface="Arial"/>
                <a:sym typeface="Arial"/>
              </a:endParaRPr>
            </a:p>
          </p:txBody>
        </p:sp>
        <p:sp>
          <p:nvSpPr>
            <p:cNvPr id="676" name="Google Shape;676;p25"/>
            <p:cNvSpPr/>
            <p:nvPr/>
          </p:nvSpPr>
          <p:spPr>
            <a:xfrm>
              <a:off x="1933192" y="3772321"/>
              <a:ext cx="7058406" cy="43568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7" name="Google Shape;677;p25"/>
            <p:cNvSpPr txBox="1"/>
            <p:nvPr/>
          </p:nvSpPr>
          <p:spPr>
            <a:xfrm>
              <a:off x="1933195" y="3772329"/>
              <a:ext cx="7058400" cy="307800"/>
            </a:xfrm>
            <a:prstGeom prst="rect">
              <a:avLst/>
            </a:prstGeom>
            <a:noFill/>
            <a:ln>
              <a:noFill/>
            </a:ln>
          </p:spPr>
          <p:txBody>
            <a:bodyPr spcFirstLastPara="1" wrap="square" lIns="38100" tIns="38100" rIns="38100" bIns="38100" anchor="t" anchorCtr="0">
              <a:noAutofit/>
            </a:bodyPr>
            <a:lstStyle/>
            <a:p>
              <a:pPr marL="0" marR="0" lvl="0" indent="0" algn="l" rtl="0">
                <a:lnSpc>
                  <a:spcPct val="90000"/>
                </a:lnSpc>
                <a:spcBef>
                  <a:spcPts val="0"/>
                </a:spcBef>
                <a:spcAft>
                  <a:spcPts val="0"/>
                </a:spcAft>
                <a:buClr>
                  <a:schemeClr val="dk1"/>
                </a:buClr>
                <a:buSzPts val="250"/>
                <a:buFont typeface="Arial"/>
                <a:buNone/>
              </a:pPr>
              <a:r>
                <a:rPr lang="en-US" sz="900" b="0" i="0" u="none" strike="noStrike" cap="none">
                  <a:solidFill>
                    <a:schemeClr val="dk1"/>
                  </a:solidFill>
                  <a:latin typeface="Arial"/>
                  <a:ea typeface="Arial"/>
                  <a:cs typeface="Arial"/>
                  <a:sym typeface="Arial"/>
                </a:rPr>
                <a:t>Device identifiers or serial numbers</a:t>
              </a:r>
              <a:endParaRPr sz="900" b="0" i="0" u="none" strike="noStrike" cap="none">
                <a:solidFill>
                  <a:srgbClr val="000000"/>
                </a:solidFill>
                <a:latin typeface="Arial"/>
                <a:ea typeface="Arial"/>
                <a:cs typeface="Arial"/>
                <a:sym typeface="Arial"/>
              </a:endParaRPr>
            </a:p>
          </p:txBody>
        </p:sp>
        <p:cxnSp>
          <p:nvCxnSpPr>
            <p:cNvPr id="678" name="Google Shape;678;p25"/>
            <p:cNvCxnSpPr/>
            <p:nvPr/>
          </p:nvCxnSpPr>
          <p:spPr>
            <a:xfrm>
              <a:off x="1798318" y="4208007"/>
              <a:ext cx="7193279" cy="0"/>
            </a:xfrm>
            <a:prstGeom prst="straightConnector1">
              <a:avLst/>
            </a:prstGeom>
            <a:solidFill>
              <a:schemeClr val="accent1"/>
            </a:solidFill>
            <a:ln w="25400" cap="flat" cmpd="sng">
              <a:solidFill>
                <a:srgbClr val="EBF6F7"/>
              </a:solidFill>
              <a:prstDash val="solid"/>
              <a:round/>
              <a:headEnd type="none" w="sm" len="sm"/>
              <a:tailEnd type="none" w="sm" len="sm"/>
            </a:ln>
          </p:spPr>
        </p:cxnSp>
        <p:sp>
          <p:nvSpPr>
            <p:cNvPr id="679" name="Google Shape;679;p25"/>
            <p:cNvSpPr/>
            <p:nvPr/>
          </p:nvSpPr>
          <p:spPr>
            <a:xfrm>
              <a:off x="1933192" y="4229792"/>
              <a:ext cx="7058406" cy="43568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0" name="Google Shape;680;p25"/>
            <p:cNvSpPr txBox="1"/>
            <p:nvPr/>
          </p:nvSpPr>
          <p:spPr>
            <a:xfrm>
              <a:off x="1933195" y="3967611"/>
              <a:ext cx="7058400" cy="307800"/>
            </a:xfrm>
            <a:prstGeom prst="rect">
              <a:avLst/>
            </a:prstGeom>
            <a:noFill/>
            <a:ln>
              <a:noFill/>
            </a:ln>
          </p:spPr>
          <p:txBody>
            <a:bodyPr spcFirstLastPara="1" wrap="square" lIns="38100" tIns="38100" rIns="38100" bIns="38100" anchor="t" anchorCtr="0">
              <a:noAutofit/>
            </a:bodyPr>
            <a:lstStyle/>
            <a:p>
              <a:pPr marL="0" marR="0" lvl="0" indent="0" algn="l" rtl="0">
                <a:lnSpc>
                  <a:spcPct val="90000"/>
                </a:lnSpc>
                <a:spcBef>
                  <a:spcPts val="0"/>
                </a:spcBef>
                <a:spcAft>
                  <a:spcPts val="0"/>
                </a:spcAft>
                <a:buClr>
                  <a:schemeClr val="dk1"/>
                </a:buClr>
                <a:buSzPts val="250"/>
                <a:buFont typeface="Arial"/>
                <a:buNone/>
              </a:pPr>
              <a:r>
                <a:rPr lang="en-US" sz="900" b="0" i="0" u="none" strike="noStrike" cap="none">
                  <a:solidFill>
                    <a:schemeClr val="dk1"/>
                  </a:solidFill>
                  <a:latin typeface="Arial"/>
                  <a:ea typeface="Arial"/>
                  <a:cs typeface="Arial"/>
                  <a:sym typeface="Arial"/>
                </a:rPr>
                <a:t>Any vehicle or other device serial number</a:t>
              </a:r>
              <a:endParaRPr sz="900" b="0" i="0" u="none" strike="noStrike" cap="none">
                <a:solidFill>
                  <a:srgbClr val="000000"/>
                </a:solidFill>
                <a:latin typeface="Arial"/>
                <a:ea typeface="Arial"/>
                <a:cs typeface="Arial"/>
                <a:sym typeface="Arial"/>
              </a:endParaRPr>
            </a:p>
          </p:txBody>
        </p:sp>
        <p:cxnSp>
          <p:nvCxnSpPr>
            <p:cNvPr id="681" name="Google Shape;681;p25"/>
            <p:cNvCxnSpPr/>
            <p:nvPr/>
          </p:nvCxnSpPr>
          <p:spPr>
            <a:xfrm>
              <a:off x="1798318" y="4665480"/>
              <a:ext cx="7193279" cy="0"/>
            </a:xfrm>
            <a:prstGeom prst="straightConnector1">
              <a:avLst/>
            </a:prstGeom>
            <a:solidFill>
              <a:schemeClr val="accent1"/>
            </a:solidFill>
            <a:ln w="25400" cap="flat" cmpd="sng">
              <a:solidFill>
                <a:srgbClr val="EBF6F7"/>
              </a:solidFill>
              <a:prstDash val="solid"/>
              <a:round/>
              <a:headEnd type="none" w="sm" len="sm"/>
              <a:tailEnd type="none" w="sm" len="sm"/>
            </a:ln>
          </p:spPr>
        </p:cxnSp>
        <p:cxnSp>
          <p:nvCxnSpPr>
            <p:cNvPr id="682" name="Google Shape;682;p25"/>
            <p:cNvCxnSpPr/>
            <p:nvPr/>
          </p:nvCxnSpPr>
          <p:spPr>
            <a:xfrm>
              <a:off x="0" y="4687812"/>
              <a:ext cx="8991600" cy="0"/>
            </a:xfrm>
            <a:prstGeom prst="straightConnector1">
              <a:avLst/>
            </a:prstGeom>
            <a:solidFill>
              <a:schemeClr val="accent1"/>
            </a:solidFill>
            <a:ln w="25400" cap="flat" cmpd="sng">
              <a:solidFill>
                <a:schemeClr val="accent1"/>
              </a:solidFill>
              <a:prstDash val="solid"/>
              <a:round/>
              <a:headEnd type="none" w="sm" len="sm"/>
              <a:tailEnd type="none" w="sm" len="sm"/>
            </a:ln>
          </p:spPr>
        </p:cxnSp>
        <p:sp>
          <p:nvSpPr>
            <p:cNvPr id="683" name="Google Shape;683;p25"/>
            <p:cNvSpPr/>
            <p:nvPr/>
          </p:nvSpPr>
          <p:spPr>
            <a:xfrm>
              <a:off x="0" y="4687812"/>
              <a:ext cx="8991600" cy="37236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n-US" sz="1200">
                  <a:solidFill>
                    <a:schemeClr val="dk1"/>
                  </a:solidFill>
                </a:rPr>
                <a:t>Sexual orientation and/or gender identity</a:t>
              </a:r>
              <a:endParaRPr sz="1200" b="0" i="0" u="none" strike="noStrike" cap="none">
                <a:solidFill>
                  <a:schemeClr val="dk1"/>
                </a:solidFill>
                <a:latin typeface="Arial"/>
                <a:ea typeface="Arial"/>
                <a:cs typeface="Arial"/>
                <a:sym typeface="Arial"/>
              </a:endParaRPr>
            </a:p>
          </p:txBody>
        </p:sp>
        <p:sp>
          <p:nvSpPr>
            <p:cNvPr id="684" name="Google Shape;684;p25"/>
            <p:cNvSpPr txBox="1"/>
            <p:nvPr/>
          </p:nvSpPr>
          <p:spPr>
            <a:xfrm>
              <a:off x="0" y="4383994"/>
              <a:ext cx="8991600" cy="372300"/>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chemeClr val="dk1"/>
                </a:buClr>
                <a:buSzPts val="350"/>
                <a:buFont typeface="Arial"/>
                <a:buNone/>
              </a:pPr>
              <a:r>
                <a:rPr lang="en-US" sz="1200" b="0" i="0" u="none" strike="noStrike" cap="none">
                  <a:solidFill>
                    <a:schemeClr val="dk1"/>
                  </a:solidFill>
                  <a:latin typeface="Arial"/>
                  <a:ea typeface="Arial"/>
                  <a:cs typeface="Arial"/>
                  <a:sym typeface="Arial"/>
                </a:rPr>
                <a:t>Pictures, fingerprints, voice recordings (digital or analog)</a:t>
              </a:r>
              <a:endParaRPr sz="1200" b="0" i="0" u="none" strike="noStrike" cap="none">
                <a:solidFill>
                  <a:srgbClr val="000000"/>
                </a:solidFill>
                <a:latin typeface="Arial"/>
                <a:ea typeface="Arial"/>
                <a:cs typeface="Arial"/>
                <a:sym typeface="Arial"/>
              </a:endParaRPr>
            </a:p>
          </p:txBody>
        </p:sp>
        <p:cxnSp>
          <p:nvCxnSpPr>
            <p:cNvPr id="685" name="Google Shape;685;p25"/>
            <p:cNvCxnSpPr/>
            <p:nvPr/>
          </p:nvCxnSpPr>
          <p:spPr>
            <a:xfrm>
              <a:off x="0" y="5060173"/>
              <a:ext cx="8991600" cy="0"/>
            </a:xfrm>
            <a:prstGeom prst="straightConnector1">
              <a:avLst/>
            </a:prstGeom>
            <a:solidFill>
              <a:schemeClr val="accent1"/>
            </a:solidFill>
            <a:ln w="25400" cap="flat" cmpd="sng">
              <a:solidFill>
                <a:schemeClr val="accent1"/>
              </a:solidFill>
              <a:prstDash val="solid"/>
              <a:round/>
              <a:headEnd type="none" w="sm" len="sm"/>
              <a:tailEnd type="none" w="sm" len="sm"/>
            </a:ln>
          </p:spPr>
        </p:cxnSp>
        <p:sp>
          <p:nvSpPr>
            <p:cNvPr id="686" name="Google Shape;686;p25"/>
            <p:cNvSpPr/>
            <p:nvPr/>
          </p:nvSpPr>
          <p:spPr>
            <a:xfrm>
              <a:off x="0" y="5060173"/>
              <a:ext cx="6431277" cy="39939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7" name="Google Shape;687;p25"/>
            <p:cNvSpPr txBox="1"/>
            <p:nvPr/>
          </p:nvSpPr>
          <p:spPr>
            <a:xfrm>
              <a:off x="0" y="5060173"/>
              <a:ext cx="6431277" cy="399392"/>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chemeClr val="dk1"/>
                </a:buClr>
                <a:buSzPts val="350"/>
                <a:buFont typeface="Arial"/>
                <a:buNone/>
              </a:pPr>
              <a:r>
                <a:rPr lang="en-US" sz="1200" b="0" i="0" u="none" strike="noStrike" cap="none">
                  <a:solidFill>
                    <a:schemeClr val="dk1"/>
                  </a:solidFill>
                  <a:latin typeface="Arial"/>
                  <a:ea typeface="Arial"/>
                  <a:cs typeface="Arial"/>
                  <a:sym typeface="Arial"/>
                </a:rPr>
                <a:t>Any other characteristic that could uniquely identify the individual</a:t>
              </a:r>
              <a:endParaRPr sz="1200" b="0" i="0" u="none" strike="noStrike" cap="none">
                <a:solidFill>
                  <a:srgbClr val="000000"/>
                </a:solidFill>
                <a:latin typeface="Arial"/>
                <a:ea typeface="Arial"/>
                <a:cs typeface="Arial"/>
                <a:sym typeface="Arial"/>
              </a:endParaRPr>
            </a:p>
          </p:txBody>
        </p:sp>
      </p:grpSp>
      <p:sp>
        <p:nvSpPr>
          <p:cNvPr id="688" name="Google Shape;688;p25"/>
          <p:cNvSpPr txBox="1"/>
          <p:nvPr/>
        </p:nvSpPr>
        <p:spPr>
          <a:xfrm>
            <a:off x="4572000" y="5286850"/>
            <a:ext cx="44958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Department of Health and Human Services, n.d. </a:t>
            </a: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26"/>
          <p:cNvSpPr txBox="1">
            <a:spLocks noGrp="1"/>
          </p:cNvSpPr>
          <p:nvPr>
            <p:ph type="title"/>
          </p:nvPr>
        </p:nvSpPr>
        <p:spPr>
          <a:xfrm>
            <a:off x="457200" y="53779"/>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900"/>
              <a:buFont typeface="Arial"/>
              <a:buNone/>
            </a:pPr>
            <a:r>
              <a:rPr lang="en-US" sz="3600" i="0" u="none" strike="noStrike" cap="none">
                <a:latin typeface="Arial"/>
                <a:ea typeface="Arial"/>
                <a:cs typeface="Arial"/>
                <a:sym typeface="Arial"/>
              </a:rPr>
              <a:t>Identifiers</a:t>
            </a:r>
            <a:endParaRPr/>
          </a:p>
        </p:txBody>
      </p:sp>
      <p:sp>
        <p:nvSpPr>
          <p:cNvPr id="695" name="Google Shape;695;p26"/>
          <p:cNvSpPr txBox="1"/>
          <p:nvPr/>
        </p:nvSpPr>
        <p:spPr>
          <a:xfrm>
            <a:off x="4646700" y="5225150"/>
            <a:ext cx="4372200" cy="4617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dk1"/>
              </a:buClr>
              <a:buSzPts val="1200"/>
              <a:buFont typeface="Arial"/>
              <a:buNone/>
            </a:pPr>
            <a:r>
              <a:rPr lang="en-US" sz="1200" i="1">
                <a:solidFill>
                  <a:srgbClr val="7F7F7F"/>
                </a:solidFill>
              </a:rPr>
              <a:t>Source: Department of Health and Human Services, n.d. </a:t>
            </a:r>
            <a:endParaRPr>
              <a:solidFill>
                <a:schemeClr val="dk1"/>
              </a:solidFill>
            </a:endParaRPr>
          </a:p>
          <a:p>
            <a:pPr marL="0" marR="0" lvl="0" indent="0" algn="r" rtl="0">
              <a:lnSpc>
                <a:spcPct val="100000"/>
              </a:lnSpc>
              <a:spcBef>
                <a:spcPts val="0"/>
              </a:spcBef>
              <a:spcAft>
                <a:spcPts val="0"/>
              </a:spcAft>
              <a:buClr>
                <a:srgbClr val="000000"/>
              </a:buClr>
              <a:buSzPts val="1200"/>
              <a:buFont typeface="Arial"/>
              <a:buNone/>
            </a:pPr>
            <a:endParaRPr sz="1200" i="1">
              <a:solidFill>
                <a:srgbClr val="7F7F7F"/>
              </a:solidFill>
            </a:endParaRPr>
          </a:p>
        </p:txBody>
      </p:sp>
      <p:sp>
        <p:nvSpPr>
          <p:cNvPr id="696" name="Google Shape;696;p26"/>
          <p:cNvSpPr/>
          <p:nvPr/>
        </p:nvSpPr>
        <p:spPr>
          <a:xfrm>
            <a:off x="914400" y="1139786"/>
            <a:ext cx="7200900" cy="10425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p26"/>
          <p:cNvSpPr txBox="1"/>
          <p:nvPr/>
        </p:nvSpPr>
        <p:spPr>
          <a:xfrm>
            <a:off x="965289" y="1190675"/>
            <a:ext cx="7099200" cy="940800"/>
          </a:xfrm>
          <a:prstGeom prst="rect">
            <a:avLst/>
          </a:prstGeom>
          <a:noFill/>
          <a:ln>
            <a:noFill/>
          </a:ln>
        </p:spPr>
        <p:txBody>
          <a:bodyPr spcFirstLastPara="1" wrap="square" lIns="102850" tIns="102850" rIns="102850" bIns="102850" anchor="ctr" anchorCtr="0">
            <a:noAutofit/>
          </a:bodyPr>
          <a:lstStyle/>
          <a:p>
            <a:pPr marL="0" marR="0" lvl="0" indent="0" algn="l" rtl="0">
              <a:lnSpc>
                <a:spcPct val="90000"/>
              </a:lnSpc>
              <a:spcBef>
                <a:spcPts val="0"/>
              </a:spcBef>
              <a:spcAft>
                <a:spcPts val="0"/>
              </a:spcAft>
              <a:buClr>
                <a:schemeClr val="dk1"/>
              </a:buClr>
              <a:buSzPts val="2700"/>
              <a:buFont typeface="Arial"/>
              <a:buNone/>
            </a:pPr>
            <a:r>
              <a:rPr lang="en-US" sz="3100" b="0" i="0" u="none" strike="noStrike" cap="none">
                <a:solidFill>
                  <a:schemeClr val="dk1"/>
                </a:solidFill>
                <a:latin typeface="Arial"/>
                <a:ea typeface="Arial"/>
                <a:cs typeface="Arial"/>
                <a:sym typeface="Arial"/>
              </a:rPr>
              <a:t>Identifiers connect a person to their medical information</a:t>
            </a:r>
            <a:endParaRPr sz="3100" b="0" i="0" u="none" strike="noStrike" cap="none">
              <a:solidFill>
                <a:srgbClr val="000000"/>
              </a:solidFill>
              <a:latin typeface="Arial"/>
              <a:ea typeface="Arial"/>
              <a:cs typeface="Arial"/>
              <a:sym typeface="Arial"/>
            </a:endParaRPr>
          </a:p>
        </p:txBody>
      </p:sp>
      <p:sp>
        <p:nvSpPr>
          <p:cNvPr id="698" name="Google Shape;698;p26"/>
          <p:cNvSpPr/>
          <p:nvPr/>
        </p:nvSpPr>
        <p:spPr>
          <a:xfrm>
            <a:off x="914400" y="2182256"/>
            <a:ext cx="7200900" cy="1369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9" name="Google Shape;699;p26"/>
          <p:cNvSpPr txBox="1"/>
          <p:nvPr/>
        </p:nvSpPr>
        <p:spPr>
          <a:xfrm>
            <a:off x="914400" y="2182256"/>
            <a:ext cx="7200900" cy="1369200"/>
          </a:xfrm>
          <a:prstGeom prst="rect">
            <a:avLst/>
          </a:prstGeom>
          <a:noFill/>
          <a:ln>
            <a:noFill/>
          </a:ln>
        </p:spPr>
        <p:txBody>
          <a:bodyPr spcFirstLastPara="1" wrap="square" lIns="228625" tIns="34275" rIns="192000" bIns="34275" anchor="t" anchorCtr="0">
            <a:noAutofit/>
          </a:bodyPr>
          <a:lstStyle/>
          <a:p>
            <a:pPr marL="914400" marR="0" lvl="0" indent="0" algn="l" rtl="0">
              <a:lnSpc>
                <a:spcPct val="90000"/>
              </a:lnSpc>
              <a:spcBef>
                <a:spcPts val="0"/>
              </a:spcBef>
              <a:spcAft>
                <a:spcPts val="0"/>
              </a:spcAft>
              <a:buNone/>
            </a:pPr>
            <a:endParaRPr sz="2100">
              <a:solidFill>
                <a:schemeClr val="dk1"/>
              </a:solidFill>
            </a:endParaRPr>
          </a:p>
          <a:p>
            <a:pPr marL="228600" marR="0" lvl="1" indent="-247650" algn="l" rtl="0">
              <a:lnSpc>
                <a:spcPct val="9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Name</a:t>
            </a:r>
            <a:endParaRPr sz="2400" b="0" i="0" u="none" strike="noStrike" cap="none">
              <a:solidFill>
                <a:srgbClr val="000000"/>
              </a:solidFill>
              <a:latin typeface="Arial"/>
              <a:ea typeface="Arial"/>
              <a:cs typeface="Arial"/>
              <a:sym typeface="Arial"/>
            </a:endParaRPr>
          </a:p>
          <a:p>
            <a:pPr marL="228600" marR="0" lvl="1" indent="-247650" algn="l" rtl="0">
              <a:lnSpc>
                <a:spcPct val="90000"/>
              </a:lnSpc>
              <a:spcBef>
                <a:spcPts val="42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Date of Birth</a:t>
            </a:r>
            <a:endParaRPr sz="2400" b="0" i="0" u="none" strike="noStrike" cap="none">
              <a:solidFill>
                <a:srgbClr val="000000"/>
              </a:solidFill>
              <a:latin typeface="Arial"/>
              <a:ea typeface="Arial"/>
              <a:cs typeface="Arial"/>
              <a:sym typeface="Arial"/>
            </a:endParaRPr>
          </a:p>
          <a:p>
            <a:pPr marL="228600" marR="0" lvl="1" indent="-247650" algn="l" rtl="0">
              <a:lnSpc>
                <a:spcPct val="90000"/>
              </a:lnSpc>
              <a:spcBef>
                <a:spcPts val="420"/>
              </a:spcBef>
              <a:spcAft>
                <a:spcPts val="0"/>
              </a:spcAft>
              <a:buClr>
                <a:schemeClr val="dk1"/>
              </a:buClr>
              <a:buSzPts val="2400"/>
              <a:buFont typeface="Arial"/>
              <a:buChar char="•"/>
            </a:pPr>
            <a:r>
              <a:rPr lang="en-US" sz="2400">
                <a:solidFill>
                  <a:schemeClr val="dk1"/>
                </a:solidFill>
              </a:rPr>
              <a:t>Address or Phone Number</a:t>
            </a:r>
            <a:endParaRPr sz="2400" b="0" i="0" u="none" strike="noStrike" cap="none">
              <a:solidFill>
                <a:srgbClr val="000000"/>
              </a:solidFill>
              <a:latin typeface="Arial"/>
              <a:ea typeface="Arial"/>
              <a:cs typeface="Arial"/>
              <a:sym typeface="Arial"/>
            </a:endParaRPr>
          </a:p>
          <a:p>
            <a:pPr marL="228600" marR="0" lvl="1" indent="-247650" algn="l" rtl="0">
              <a:lnSpc>
                <a:spcPct val="90000"/>
              </a:lnSpc>
              <a:spcBef>
                <a:spcPts val="42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Social Security Number</a:t>
            </a:r>
            <a:endParaRPr sz="2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g2f70a996e5b_0_36"/>
          <p:cNvSpPr txBox="1">
            <a:spLocks noGrp="1"/>
          </p:cNvSpPr>
          <p:nvPr>
            <p:ph type="title"/>
          </p:nvPr>
        </p:nvSpPr>
        <p:spPr>
          <a:xfrm>
            <a:off x="457200" y="53779"/>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900"/>
              <a:buFont typeface="Arial"/>
              <a:buNone/>
            </a:pPr>
            <a:r>
              <a:rPr lang="en-US" sz="3600"/>
              <a:t>De-Identified Patient Information</a:t>
            </a:r>
            <a:endParaRPr/>
          </a:p>
        </p:txBody>
      </p:sp>
      <p:sp>
        <p:nvSpPr>
          <p:cNvPr id="706" name="Google Shape;706;g2f70a996e5b_0_36"/>
          <p:cNvSpPr/>
          <p:nvPr/>
        </p:nvSpPr>
        <p:spPr>
          <a:xfrm>
            <a:off x="700925" y="1432708"/>
            <a:ext cx="7200900" cy="11430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g2f70a996e5b_0_36"/>
          <p:cNvSpPr txBox="1"/>
          <p:nvPr/>
        </p:nvSpPr>
        <p:spPr>
          <a:xfrm>
            <a:off x="751775" y="1574929"/>
            <a:ext cx="7099200" cy="1000800"/>
          </a:xfrm>
          <a:prstGeom prst="rect">
            <a:avLst/>
          </a:prstGeom>
          <a:noFill/>
          <a:ln>
            <a:noFill/>
          </a:ln>
        </p:spPr>
        <p:txBody>
          <a:bodyPr spcFirstLastPara="1" wrap="square" lIns="102850" tIns="102850" rIns="102850" bIns="102850" anchor="ctr" anchorCtr="0">
            <a:noAutofit/>
          </a:bodyPr>
          <a:lstStyle/>
          <a:p>
            <a:pPr marL="0" marR="0" lvl="0" indent="0" algn="l" rtl="0">
              <a:lnSpc>
                <a:spcPct val="90000"/>
              </a:lnSpc>
              <a:spcBef>
                <a:spcPts val="0"/>
              </a:spcBef>
              <a:spcAft>
                <a:spcPts val="0"/>
              </a:spcAft>
              <a:buClr>
                <a:schemeClr val="dk1"/>
              </a:buClr>
              <a:buSzPts val="2700"/>
              <a:buFont typeface="Arial"/>
              <a:buNone/>
            </a:pPr>
            <a:r>
              <a:rPr lang="en-US" sz="3100" b="0" i="0" u="none" strike="noStrike" cap="none">
                <a:solidFill>
                  <a:schemeClr val="dk1"/>
                </a:solidFill>
                <a:latin typeface="Arial"/>
                <a:ea typeface="Arial"/>
                <a:cs typeface="Arial"/>
                <a:sym typeface="Arial"/>
              </a:rPr>
              <a:t>De-identified information has identifiers removed and is used </a:t>
            </a:r>
            <a:r>
              <a:rPr lang="en-US" sz="3100">
                <a:solidFill>
                  <a:schemeClr val="dk1"/>
                </a:solidFill>
              </a:rPr>
              <a:t>to:</a:t>
            </a:r>
            <a:endParaRPr sz="1800" b="0" i="0" u="none" strike="noStrike" cap="none">
              <a:solidFill>
                <a:srgbClr val="000000"/>
              </a:solidFill>
              <a:latin typeface="Arial"/>
              <a:ea typeface="Arial"/>
              <a:cs typeface="Arial"/>
              <a:sym typeface="Arial"/>
            </a:endParaRPr>
          </a:p>
        </p:txBody>
      </p:sp>
      <p:sp>
        <p:nvSpPr>
          <p:cNvPr id="708" name="Google Shape;708;g2f70a996e5b_0_36"/>
          <p:cNvSpPr/>
          <p:nvPr/>
        </p:nvSpPr>
        <p:spPr>
          <a:xfrm>
            <a:off x="700925" y="2655639"/>
            <a:ext cx="7200900" cy="46142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9" name="Google Shape;709;g2f70a996e5b_0_36"/>
          <p:cNvSpPr txBox="1"/>
          <p:nvPr/>
        </p:nvSpPr>
        <p:spPr>
          <a:xfrm>
            <a:off x="700925" y="2655685"/>
            <a:ext cx="7200900" cy="1973270"/>
          </a:xfrm>
          <a:prstGeom prst="rect">
            <a:avLst/>
          </a:prstGeom>
          <a:noFill/>
          <a:ln>
            <a:noFill/>
          </a:ln>
        </p:spPr>
        <p:txBody>
          <a:bodyPr spcFirstLastPara="1" wrap="square" lIns="228625" tIns="34275" rIns="192000" bIns="34275" anchor="t" anchorCtr="0">
            <a:noAutofit/>
          </a:bodyPr>
          <a:lstStyle/>
          <a:p>
            <a:pPr marL="228600" marR="0" lvl="1" indent="-292100" algn="l" rtl="0">
              <a:lnSpc>
                <a:spcPct val="90000"/>
              </a:lnSpc>
              <a:spcBef>
                <a:spcPts val="0"/>
              </a:spcBef>
              <a:spcAft>
                <a:spcPts val="0"/>
              </a:spcAft>
              <a:buClr>
                <a:schemeClr val="dk1"/>
              </a:buClr>
              <a:buSzPts val="3100"/>
              <a:buFont typeface="Arial"/>
              <a:buChar char="•"/>
            </a:pPr>
            <a:r>
              <a:rPr lang="en-US" sz="3100">
                <a:solidFill>
                  <a:schemeClr val="dk1"/>
                </a:solidFill>
              </a:rPr>
              <a:t>Understand health statistics</a:t>
            </a:r>
            <a:endParaRPr sz="3100">
              <a:solidFill>
                <a:schemeClr val="dk1"/>
              </a:solidFill>
            </a:endParaRPr>
          </a:p>
          <a:p>
            <a:pPr marL="228600" marR="0" lvl="1" indent="-292100" algn="l" rtl="0">
              <a:lnSpc>
                <a:spcPct val="90000"/>
              </a:lnSpc>
              <a:spcBef>
                <a:spcPts val="0"/>
              </a:spcBef>
              <a:spcAft>
                <a:spcPts val="0"/>
              </a:spcAft>
              <a:buClr>
                <a:schemeClr val="dk1"/>
              </a:buClr>
              <a:buSzPts val="3100"/>
              <a:buFont typeface="Arial"/>
              <a:buChar char="•"/>
            </a:pPr>
            <a:r>
              <a:rPr lang="en-US" sz="3100">
                <a:solidFill>
                  <a:schemeClr val="dk1"/>
                </a:solidFill>
              </a:rPr>
              <a:t>Understand health disparities</a:t>
            </a:r>
            <a:endParaRPr sz="3100">
              <a:solidFill>
                <a:schemeClr val="dk1"/>
              </a:solidFill>
            </a:endParaRPr>
          </a:p>
          <a:p>
            <a:pPr marL="228600" marR="0" lvl="1" indent="-292100" algn="l" rtl="0">
              <a:lnSpc>
                <a:spcPct val="90000"/>
              </a:lnSpc>
              <a:spcBef>
                <a:spcPts val="0"/>
              </a:spcBef>
              <a:spcAft>
                <a:spcPts val="0"/>
              </a:spcAft>
              <a:buClr>
                <a:schemeClr val="dk1"/>
              </a:buClr>
              <a:buSzPts val="3100"/>
              <a:buFont typeface="Arial"/>
              <a:buChar char="•"/>
            </a:pPr>
            <a:r>
              <a:rPr lang="en-US" sz="3100">
                <a:solidFill>
                  <a:schemeClr val="dk1"/>
                </a:solidFill>
              </a:rPr>
              <a:t>Improve treatments</a:t>
            </a:r>
            <a:endParaRPr sz="3100">
              <a:solidFill>
                <a:schemeClr val="dk1"/>
              </a:solidFill>
            </a:endParaRPr>
          </a:p>
          <a:p>
            <a:pPr marL="228600" marR="0" lvl="1" indent="-292100" algn="l" rtl="0">
              <a:lnSpc>
                <a:spcPct val="90000"/>
              </a:lnSpc>
              <a:spcBef>
                <a:spcPts val="0"/>
              </a:spcBef>
              <a:spcAft>
                <a:spcPts val="0"/>
              </a:spcAft>
              <a:buClr>
                <a:schemeClr val="dk1"/>
              </a:buClr>
              <a:buSzPts val="3100"/>
              <a:buFont typeface="Arial"/>
              <a:buChar char="•"/>
            </a:pPr>
            <a:r>
              <a:rPr lang="en-US" sz="3100">
                <a:solidFill>
                  <a:schemeClr val="dk1"/>
                </a:solidFill>
              </a:rPr>
              <a:t>Develop new therapies</a:t>
            </a:r>
            <a:endParaRPr sz="2400" b="0" i="0" u="none" strike="noStrike" cap="none">
              <a:solidFill>
                <a:srgbClr val="000000"/>
              </a:solidFill>
              <a:latin typeface="Arial"/>
              <a:ea typeface="Arial"/>
              <a:cs typeface="Arial"/>
              <a:sym typeface="Arial"/>
            </a:endParaRPr>
          </a:p>
        </p:txBody>
      </p:sp>
      <p:sp>
        <p:nvSpPr>
          <p:cNvPr id="710" name="Google Shape;710;g2f70a996e5b_0_36"/>
          <p:cNvSpPr txBox="1"/>
          <p:nvPr/>
        </p:nvSpPr>
        <p:spPr>
          <a:xfrm>
            <a:off x="5056400" y="5225150"/>
            <a:ext cx="39624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SEER, n.d.; W.</a:t>
            </a:r>
            <a:r>
              <a:rPr lang="en-US" sz="1200" i="1">
                <a:solidFill>
                  <a:srgbClr val="7F7F7F"/>
                </a:solidFill>
              </a:rPr>
              <a:t>H.O., 2021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g2f70a996e5b_0_51"/>
          <p:cNvSpPr txBox="1">
            <a:spLocks noGrp="1"/>
          </p:cNvSpPr>
          <p:nvPr>
            <p:ph type="title"/>
          </p:nvPr>
        </p:nvSpPr>
        <p:spPr>
          <a:xfrm>
            <a:off x="457200" y="53779"/>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900"/>
              <a:buFont typeface="Arial"/>
              <a:buNone/>
            </a:pPr>
            <a:r>
              <a:rPr lang="en-US" sz="3600"/>
              <a:t>Concerns Around the Use of De-Identified Patient Information</a:t>
            </a:r>
            <a:endParaRPr/>
          </a:p>
        </p:txBody>
      </p:sp>
      <p:sp>
        <p:nvSpPr>
          <p:cNvPr id="717" name="Google Shape;717;g2f70a996e5b_0_51"/>
          <p:cNvSpPr/>
          <p:nvPr/>
        </p:nvSpPr>
        <p:spPr>
          <a:xfrm>
            <a:off x="700925" y="1432708"/>
            <a:ext cx="7200900" cy="11430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8" name="Google Shape;718;g2f70a996e5b_0_51"/>
          <p:cNvSpPr txBox="1"/>
          <p:nvPr/>
        </p:nvSpPr>
        <p:spPr>
          <a:xfrm>
            <a:off x="751775" y="1437520"/>
            <a:ext cx="7099200" cy="977400"/>
          </a:xfrm>
          <a:prstGeom prst="rect">
            <a:avLst/>
          </a:prstGeom>
          <a:noFill/>
          <a:ln>
            <a:noFill/>
          </a:ln>
        </p:spPr>
        <p:txBody>
          <a:bodyPr spcFirstLastPara="1" wrap="square" lIns="102850" tIns="102850" rIns="102850" bIns="102850" anchor="ctr" anchorCtr="0">
            <a:noAutofit/>
          </a:bodyPr>
          <a:lstStyle/>
          <a:p>
            <a:pPr marL="0" marR="0" lvl="0" indent="0" algn="l" rtl="0">
              <a:lnSpc>
                <a:spcPct val="90000"/>
              </a:lnSpc>
              <a:spcBef>
                <a:spcPts val="0"/>
              </a:spcBef>
              <a:spcAft>
                <a:spcPts val="0"/>
              </a:spcAft>
              <a:buClr>
                <a:schemeClr val="dk1"/>
              </a:buClr>
              <a:buSzPts val="2700"/>
              <a:buFont typeface="Arial"/>
              <a:buNone/>
            </a:pPr>
            <a:r>
              <a:rPr lang="en-US" sz="3200">
                <a:solidFill>
                  <a:schemeClr val="dk1"/>
                </a:solidFill>
              </a:rPr>
              <a:t>Concerns about d</a:t>
            </a:r>
            <a:r>
              <a:rPr lang="en-US" sz="3200" b="0" i="0" u="none" strike="noStrike" cap="none">
                <a:solidFill>
                  <a:schemeClr val="dk1"/>
                </a:solidFill>
                <a:latin typeface="Arial"/>
                <a:ea typeface="Arial"/>
                <a:cs typeface="Arial"/>
                <a:sym typeface="Arial"/>
              </a:rPr>
              <a:t>e-identified information include</a:t>
            </a:r>
            <a:endParaRPr sz="3200" b="0" i="0" u="none" strike="noStrike" cap="none">
              <a:solidFill>
                <a:srgbClr val="000000"/>
              </a:solidFill>
              <a:latin typeface="Arial"/>
              <a:ea typeface="Arial"/>
              <a:cs typeface="Arial"/>
              <a:sym typeface="Arial"/>
            </a:endParaRPr>
          </a:p>
        </p:txBody>
      </p:sp>
      <p:sp>
        <p:nvSpPr>
          <p:cNvPr id="719" name="Google Shape;719;g2f70a996e5b_0_51"/>
          <p:cNvSpPr/>
          <p:nvPr/>
        </p:nvSpPr>
        <p:spPr>
          <a:xfrm>
            <a:off x="700925" y="2655639"/>
            <a:ext cx="7200900" cy="46142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0" name="Google Shape;720;g2f70a996e5b_0_51"/>
          <p:cNvSpPr txBox="1"/>
          <p:nvPr/>
        </p:nvSpPr>
        <p:spPr>
          <a:xfrm>
            <a:off x="700925" y="2655639"/>
            <a:ext cx="7200900" cy="461420"/>
          </a:xfrm>
          <a:prstGeom prst="rect">
            <a:avLst/>
          </a:prstGeom>
          <a:noFill/>
          <a:ln>
            <a:noFill/>
          </a:ln>
        </p:spPr>
        <p:txBody>
          <a:bodyPr spcFirstLastPara="1" wrap="square" lIns="228625" tIns="34275" rIns="192000" bIns="34275" anchor="t" anchorCtr="0">
            <a:noAutofit/>
          </a:bodyPr>
          <a:lstStyle/>
          <a:p>
            <a:pPr marL="228600" marR="0" lvl="1" indent="-247650" algn="l" rtl="0">
              <a:lnSpc>
                <a:spcPct val="90000"/>
              </a:lnSpc>
              <a:spcBef>
                <a:spcPts val="0"/>
              </a:spcBef>
              <a:spcAft>
                <a:spcPts val="0"/>
              </a:spcAft>
              <a:buClr>
                <a:schemeClr val="dk1"/>
              </a:buClr>
              <a:buSzPts val="2400"/>
              <a:buFont typeface="Arial"/>
              <a:buChar char="•"/>
            </a:pPr>
            <a:r>
              <a:rPr lang="en-US" sz="2400">
                <a:solidFill>
                  <a:schemeClr val="dk1"/>
                </a:solidFill>
              </a:rPr>
              <a:t>Use and effect on privacy</a:t>
            </a:r>
            <a:endParaRPr sz="2400">
              <a:solidFill>
                <a:schemeClr val="dk1"/>
              </a:solidFill>
            </a:endParaRPr>
          </a:p>
          <a:p>
            <a:pPr marL="228600" marR="0" lvl="1" indent="-247650" algn="l" rtl="0">
              <a:lnSpc>
                <a:spcPct val="90000"/>
              </a:lnSpc>
              <a:spcBef>
                <a:spcPts val="0"/>
              </a:spcBef>
              <a:spcAft>
                <a:spcPts val="0"/>
              </a:spcAft>
              <a:buClr>
                <a:schemeClr val="dk1"/>
              </a:buClr>
              <a:buSzPts val="2400"/>
              <a:buFont typeface="Arial"/>
              <a:buChar char="•"/>
            </a:pPr>
            <a:r>
              <a:rPr lang="en-US" sz="2400">
                <a:solidFill>
                  <a:schemeClr val="dk1"/>
                </a:solidFill>
              </a:rPr>
              <a:t>Disclosure of de-identified information without patient knowledge or consent</a:t>
            </a:r>
            <a:endParaRPr sz="2400">
              <a:solidFill>
                <a:schemeClr val="dk1"/>
              </a:solidFill>
            </a:endParaRPr>
          </a:p>
          <a:p>
            <a:pPr marL="228600" marR="0" lvl="1" indent="-247650" algn="l" rtl="0">
              <a:lnSpc>
                <a:spcPct val="90000"/>
              </a:lnSpc>
              <a:spcBef>
                <a:spcPts val="0"/>
              </a:spcBef>
              <a:spcAft>
                <a:spcPts val="0"/>
              </a:spcAft>
              <a:buClr>
                <a:schemeClr val="dk1"/>
              </a:buClr>
              <a:buSzPts val="2400"/>
              <a:buFont typeface="Arial"/>
              <a:buChar char="•"/>
            </a:pPr>
            <a:r>
              <a:rPr lang="en-US" sz="2400">
                <a:solidFill>
                  <a:schemeClr val="dk1"/>
                </a:solidFill>
              </a:rPr>
              <a:t>Impact on indigenous populations and tribal self-determination</a:t>
            </a:r>
            <a:endParaRPr sz="1700" b="0" i="0" u="none" strike="noStrike" cap="none">
              <a:solidFill>
                <a:srgbClr val="000000"/>
              </a:solidFill>
              <a:latin typeface="Arial"/>
              <a:ea typeface="Arial"/>
              <a:cs typeface="Arial"/>
              <a:sym typeface="Arial"/>
            </a:endParaRPr>
          </a:p>
        </p:txBody>
      </p:sp>
      <p:sp>
        <p:nvSpPr>
          <p:cNvPr id="721" name="Google Shape;721;g2f70a996e5b_0_51"/>
          <p:cNvSpPr txBox="1"/>
          <p:nvPr/>
        </p:nvSpPr>
        <p:spPr>
          <a:xfrm>
            <a:off x="5056400" y="5225150"/>
            <a:ext cx="39624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SEER, n.d.; </a:t>
            </a:r>
            <a:r>
              <a:rPr lang="en-US" sz="1200" i="1">
                <a:solidFill>
                  <a:srgbClr val="7F7F7F"/>
                </a:solidFill>
              </a:rPr>
              <a:t>W.H.O., 2021; SEER, n.d.</a:t>
            </a:r>
            <a:r>
              <a:rPr lang="en-US" sz="1200" b="0" i="1" u="none" strike="noStrike" cap="none">
                <a:solidFill>
                  <a:srgbClr val="7F7F7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p27"/>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900"/>
              <a:buFont typeface="Arial"/>
              <a:buNone/>
            </a:pPr>
            <a:r>
              <a:rPr lang="en-US" sz="3600" i="0" u="none" strike="noStrike" cap="none">
                <a:latin typeface="Arial"/>
                <a:ea typeface="Arial"/>
                <a:cs typeface="Arial"/>
                <a:sym typeface="Arial"/>
              </a:rPr>
              <a:t>Guidelines for Protecting Health Information</a:t>
            </a:r>
            <a:endParaRPr/>
          </a:p>
        </p:txBody>
      </p:sp>
      <p:grpSp>
        <p:nvGrpSpPr>
          <p:cNvPr id="728" name="Google Shape;728;p27"/>
          <p:cNvGrpSpPr/>
          <p:nvPr/>
        </p:nvGrpSpPr>
        <p:grpSpPr>
          <a:xfrm>
            <a:off x="400050" y="1589040"/>
            <a:ext cx="8534399" cy="3679919"/>
            <a:chOff x="0" y="192039"/>
            <a:chExt cx="8534399" cy="3679919"/>
          </a:xfrm>
        </p:grpSpPr>
        <p:sp>
          <p:nvSpPr>
            <p:cNvPr id="729" name="Google Shape;729;p27"/>
            <p:cNvSpPr/>
            <p:nvPr/>
          </p:nvSpPr>
          <p:spPr>
            <a:xfrm>
              <a:off x="0" y="472479"/>
              <a:ext cx="8534399" cy="793011"/>
            </a:xfrm>
            <a:prstGeom prst="rect">
              <a:avLst/>
            </a:prstGeom>
            <a:solidFill>
              <a:schemeClr val="lt1">
                <a:alpha val="89019"/>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0" name="Google Shape;730;p27"/>
            <p:cNvSpPr txBox="1"/>
            <p:nvPr/>
          </p:nvSpPr>
          <p:spPr>
            <a:xfrm>
              <a:off x="0" y="472479"/>
              <a:ext cx="8534399" cy="793011"/>
            </a:xfrm>
            <a:prstGeom prst="rect">
              <a:avLst/>
            </a:prstGeom>
            <a:noFill/>
            <a:ln>
              <a:noFill/>
            </a:ln>
          </p:spPr>
          <p:txBody>
            <a:bodyPr spcFirstLastPara="1" wrap="square" lIns="662350" tIns="395725" rIns="662350" bIns="135125" anchor="t" anchorCtr="0">
              <a:noAutofit/>
            </a:bodyPr>
            <a:lstStyle/>
            <a:p>
              <a:pPr marL="171450" marR="0" lvl="1" indent="-171450" algn="l" rtl="0">
                <a:lnSpc>
                  <a:spcPct val="90000"/>
                </a:lnSpc>
                <a:spcBef>
                  <a:spcPts val="0"/>
                </a:spcBef>
                <a:spcAft>
                  <a:spcPts val="0"/>
                </a:spcAft>
                <a:buClr>
                  <a:schemeClr val="dk1"/>
                </a:buClr>
                <a:buSzPts val="1900"/>
                <a:buFont typeface="Arial"/>
                <a:buChar char="•"/>
              </a:pPr>
              <a:r>
                <a:rPr lang="en-US" sz="1900" b="0" i="0" u="none" strike="noStrike" cap="none">
                  <a:solidFill>
                    <a:schemeClr val="dk1"/>
                  </a:solidFill>
                  <a:latin typeface="Arial"/>
                  <a:ea typeface="Arial"/>
                  <a:cs typeface="Arial"/>
                  <a:sym typeface="Arial"/>
                </a:rPr>
                <a:t>Share only amount needed by other service providers or family</a:t>
              </a:r>
              <a:endParaRPr sz="1400" b="0" i="0" u="none" strike="noStrike" cap="none">
                <a:solidFill>
                  <a:schemeClr val="dk1"/>
                </a:solidFill>
                <a:latin typeface="Arial"/>
                <a:ea typeface="Arial"/>
                <a:cs typeface="Arial"/>
                <a:sym typeface="Arial"/>
              </a:endParaRPr>
            </a:p>
          </p:txBody>
        </p:sp>
        <p:sp>
          <p:nvSpPr>
            <p:cNvPr id="731" name="Google Shape;731;p27"/>
            <p:cNvSpPr/>
            <p:nvPr/>
          </p:nvSpPr>
          <p:spPr>
            <a:xfrm>
              <a:off x="426720" y="192039"/>
              <a:ext cx="5974079" cy="560879"/>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2" name="Google Shape;732;p27"/>
            <p:cNvSpPr txBox="1"/>
            <p:nvPr/>
          </p:nvSpPr>
          <p:spPr>
            <a:xfrm>
              <a:off x="454100" y="219418"/>
              <a:ext cx="5919319" cy="506120"/>
            </a:xfrm>
            <a:prstGeom prst="rect">
              <a:avLst/>
            </a:prstGeom>
            <a:solidFill>
              <a:srgbClr val="3A6497"/>
            </a:solidFill>
            <a:ln>
              <a:noFill/>
            </a:ln>
          </p:spPr>
          <p:txBody>
            <a:bodyPr spcFirstLastPara="1" wrap="square" lIns="225800" tIns="0" rIns="225800" bIns="0" anchor="ctr" anchorCtr="0">
              <a:noAutofit/>
            </a:bodyPr>
            <a:lstStyle/>
            <a:p>
              <a:pPr marL="0" marR="0" lvl="0" indent="0" algn="l" rtl="0">
                <a:lnSpc>
                  <a:spcPct val="90000"/>
                </a:lnSpc>
                <a:spcBef>
                  <a:spcPts val="0"/>
                </a:spcBef>
                <a:spcAft>
                  <a:spcPts val="0"/>
                </a:spcAft>
                <a:buClr>
                  <a:schemeClr val="lt1"/>
                </a:buClr>
                <a:buSzPts val="475"/>
                <a:buFont typeface="Arial"/>
                <a:buNone/>
              </a:pPr>
              <a:r>
                <a:rPr lang="en-US" sz="1900" b="0" i="0" u="none" strike="noStrike" cap="none">
                  <a:solidFill>
                    <a:schemeClr val="lt1"/>
                  </a:solidFill>
                  <a:latin typeface="Arial"/>
                  <a:ea typeface="Arial"/>
                  <a:cs typeface="Arial"/>
                  <a:sym typeface="Arial"/>
                </a:rPr>
                <a:t>1. Use only the minimum information needed to do your job</a:t>
              </a:r>
              <a:endParaRPr sz="1400" b="0" i="0" u="none" strike="noStrike" cap="none">
                <a:solidFill>
                  <a:srgbClr val="000000"/>
                </a:solidFill>
                <a:latin typeface="Arial"/>
                <a:ea typeface="Arial"/>
                <a:cs typeface="Arial"/>
                <a:sym typeface="Arial"/>
              </a:endParaRPr>
            </a:p>
          </p:txBody>
        </p:sp>
        <p:sp>
          <p:nvSpPr>
            <p:cNvPr id="733" name="Google Shape;733;p27"/>
            <p:cNvSpPr/>
            <p:nvPr/>
          </p:nvSpPr>
          <p:spPr>
            <a:xfrm>
              <a:off x="0" y="1648532"/>
              <a:ext cx="8534399" cy="793011"/>
            </a:xfrm>
            <a:prstGeom prst="rect">
              <a:avLst/>
            </a:prstGeom>
            <a:solidFill>
              <a:schemeClr val="lt1">
                <a:alpha val="89019"/>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4" name="Google Shape;734;p27"/>
            <p:cNvSpPr txBox="1"/>
            <p:nvPr/>
          </p:nvSpPr>
          <p:spPr>
            <a:xfrm>
              <a:off x="0" y="1648532"/>
              <a:ext cx="8534399" cy="793011"/>
            </a:xfrm>
            <a:prstGeom prst="rect">
              <a:avLst/>
            </a:prstGeom>
            <a:noFill/>
            <a:ln>
              <a:noFill/>
            </a:ln>
          </p:spPr>
          <p:txBody>
            <a:bodyPr spcFirstLastPara="1" wrap="square" lIns="662350" tIns="395725" rIns="662350" bIns="135125" anchor="t" anchorCtr="0">
              <a:noAutofit/>
            </a:bodyPr>
            <a:lstStyle/>
            <a:p>
              <a:pPr marL="171450" marR="0" lvl="1" indent="-171450" algn="l" rtl="0">
                <a:lnSpc>
                  <a:spcPct val="90000"/>
                </a:lnSpc>
                <a:spcBef>
                  <a:spcPts val="0"/>
                </a:spcBef>
                <a:spcAft>
                  <a:spcPts val="0"/>
                </a:spcAft>
                <a:buClr>
                  <a:schemeClr val="dk1"/>
                </a:buClr>
                <a:buSzPts val="1900"/>
                <a:buFont typeface="Arial"/>
                <a:buChar char="•"/>
              </a:pPr>
              <a:r>
                <a:rPr lang="en-US" sz="1900" b="0" i="0" u="none" strike="noStrike" cap="none">
                  <a:solidFill>
                    <a:schemeClr val="dk1"/>
                  </a:solidFill>
                  <a:latin typeface="Arial"/>
                  <a:ea typeface="Arial"/>
                  <a:cs typeface="Arial"/>
                  <a:sym typeface="Arial"/>
                </a:rPr>
                <a:t>Signed form from patient</a:t>
              </a:r>
              <a:endParaRPr sz="1400" b="0" i="0" u="none" strike="noStrike" cap="none">
                <a:solidFill>
                  <a:schemeClr val="dk1"/>
                </a:solidFill>
                <a:latin typeface="Arial"/>
                <a:ea typeface="Arial"/>
                <a:cs typeface="Arial"/>
                <a:sym typeface="Arial"/>
              </a:endParaRPr>
            </a:p>
          </p:txBody>
        </p:sp>
        <p:sp>
          <p:nvSpPr>
            <p:cNvPr id="735" name="Google Shape;735;p27"/>
            <p:cNvSpPr/>
            <p:nvPr/>
          </p:nvSpPr>
          <p:spPr>
            <a:xfrm>
              <a:off x="426720" y="1368091"/>
              <a:ext cx="5974079" cy="560879"/>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6" name="Google Shape;736;p27"/>
            <p:cNvSpPr txBox="1"/>
            <p:nvPr/>
          </p:nvSpPr>
          <p:spPr>
            <a:xfrm>
              <a:off x="454100" y="1395471"/>
              <a:ext cx="5919319" cy="506120"/>
            </a:xfrm>
            <a:prstGeom prst="rect">
              <a:avLst/>
            </a:prstGeom>
            <a:solidFill>
              <a:srgbClr val="3A6497"/>
            </a:solidFill>
            <a:ln>
              <a:noFill/>
            </a:ln>
          </p:spPr>
          <p:txBody>
            <a:bodyPr spcFirstLastPara="1" wrap="square" lIns="225800" tIns="0" rIns="225800" bIns="0" anchor="ctr" anchorCtr="0">
              <a:noAutofit/>
            </a:bodyPr>
            <a:lstStyle/>
            <a:p>
              <a:pPr marL="0" marR="0" lvl="0" indent="0" algn="l" rtl="0">
                <a:lnSpc>
                  <a:spcPct val="90000"/>
                </a:lnSpc>
                <a:spcBef>
                  <a:spcPts val="0"/>
                </a:spcBef>
                <a:spcAft>
                  <a:spcPts val="0"/>
                </a:spcAft>
                <a:buClr>
                  <a:schemeClr val="lt1"/>
                </a:buClr>
                <a:buSzPts val="475"/>
                <a:buFont typeface="Arial"/>
                <a:buNone/>
              </a:pPr>
              <a:r>
                <a:rPr lang="en-US" sz="1900" b="0" i="0" u="none" strike="noStrike" cap="none">
                  <a:solidFill>
                    <a:schemeClr val="lt1"/>
                  </a:solidFill>
                  <a:latin typeface="Arial"/>
                  <a:ea typeface="Arial"/>
                  <a:cs typeface="Arial"/>
                  <a:sym typeface="Arial"/>
                </a:rPr>
                <a:t>2. If in doubt about giving information, get patient authorization.</a:t>
              </a:r>
              <a:endParaRPr sz="1400" b="0" i="0" u="none" strike="noStrike" cap="none">
                <a:solidFill>
                  <a:srgbClr val="000000"/>
                </a:solidFill>
                <a:latin typeface="Arial"/>
                <a:ea typeface="Arial"/>
                <a:cs typeface="Arial"/>
                <a:sym typeface="Arial"/>
              </a:endParaRPr>
            </a:p>
          </p:txBody>
        </p:sp>
        <p:sp>
          <p:nvSpPr>
            <p:cNvPr id="737" name="Google Shape;737;p27"/>
            <p:cNvSpPr/>
            <p:nvPr/>
          </p:nvSpPr>
          <p:spPr>
            <a:xfrm>
              <a:off x="0" y="2824584"/>
              <a:ext cx="8534399" cy="1047374"/>
            </a:xfrm>
            <a:prstGeom prst="rect">
              <a:avLst/>
            </a:prstGeom>
            <a:solidFill>
              <a:schemeClr val="lt1">
                <a:alpha val="89019"/>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8" name="Google Shape;738;p27"/>
            <p:cNvSpPr txBox="1"/>
            <p:nvPr/>
          </p:nvSpPr>
          <p:spPr>
            <a:xfrm>
              <a:off x="0" y="2824584"/>
              <a:ext cx="8534399" cy="1047374"/>
            </a:xfrm>
            <a:prstGeom prst="rect">
              <a:avLst/>
            </a:prstGeom>
            <a:noFill/>
            <a:ln>
              <a:noFill/>
            </a:ln>
          </p:spPr>
          <p:txBody>
            <a:bodyPr spcFirstLastPara="1" wrap="square" lIns="662350" tIns="395725" rIns="662350" bIns="135125" anchor="t" anchorCtr="0">
              <a:noAutofit/>
            </a:bodyPr>
            <a:lstStyle/>
            <a:p>
              <a:pPr marL="171450" marR="0" lvl="1" indent="-171450" algn="l" rtl="0">
                <a:lnSpc>
                  <a:spcPct val="90000"/>
                </a:lnSpc>
                <a:spcBef>
                  <a:spcPts val="0"/>
                </a:spcBef>
                <a:spcAft>
                  <a:spcPts val="0"/>
                </a:spcAft>
                <a:buClr>
                  <a:schemeClr val="dk1"/>
                </a:buClr>
                <a:buSzPts val="1900"/>
                <a:buFont typeface="Arial"/>
                <a:buChar char="•"/>
              </a:pPr>
              <a:r>
                <a:rPr lang="en-US" sz="1900" b="0" i="0" u="none" strike="noStrike" cap="none">
                  <a:solidFill>
                    <a:schemeClr val="dk1"/>
                  </a:solidFill>
                  <a:latin typeface="Arial"/>
                  <a:ea typeface="Arial"/>
                  <a:cs typeface="Arial"/>
                  <a:sym typeface="Arial"/>
                </a:rPr>
                <a:t>Ensure that only those who need to know see or hear patient information </a:t>
              </a:r>
              <a:endParaRPr sz="1400" b="0" i="0" u="none" strike="noStrike" cap="none">
                <a:solidFill>
                  <a:schemeClr val="dk1"/>
                </a:solidFill>
                <a:latin typeface="Arial"/>
                <a:ea typeface="Arial"/>
                <a:cs typeface="Arial"/>
                <a:sym typeface="Arial"/>
              </a:endParaRPr>
            </a:p>
          </p:txBody>
        </p:sp>
        <p:sp>
          <p:nvSpPr>
            <p:cNvPr id="739" name="Google Shape;739;p27"/>
            <p:cNvSpPr/>
            <p:nvPr/>
          </p:nvSpPr>
          <p:spPr>
            <a:xfrm>
              <a:off x="426720" y="2544144"/>
              <a:ext cx="5974079" cy="560879"/>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40" name="Google Shape;740;p27"/>
            <p:cNvSpPr txBox="1"/>
            <p:nvPr/>
          </p:nvSpPr>
          <p:spPr>
            <a:xfrm>
              <a:off x="454100" y="2571525"/>
              <a:ext cx="5919319" cy="506120"/>
            </a:xfrm>
            <a:prstGeom prst="rect">
              <a:avLst/>
            </a:prstGeom>
            <a:solidFill>
              <a:srgbClr val="3A6497"/>
            </a:solidFill>
            <a:ln>
              <a:noFill/>
            </a:ln>
          </p:spPr>
          <p:txBody>
            <a:bodyPr spcFirstLastPara="1" wrap="square" lIns="225800" tIns="0" rIns="225800" bIns="0" anchor="ctr" anchorCtr="0">
              <a:noAutofit/>
            </a:bodyPr>
            <a:lstStyle/>
            <a:p>
              <a:pPr marL="0" marR="0" lvl="0" indent="0" algn="l" rtl="0">
                <a:lnSpc>
                  <a:spcPct val="90000"/>
                </a:lnSpc>
                <a:spcBef>
                  <a:spcPts val="0"/>
                </a:spcBef>
                <a:spcAft>
                  <a:spcPts val="0"/>
                </a:spcAft>
                <a:buClr>
                  <a:schemeClr val="lt1"/>
                </a:buClr>
                <a:buSzPts val="475"/>
                <a:buFont typeface="Arial"/>
                <a:buNone/>
              </a:pPr>
              <a:r>
                <a:rPr lang="en-US" sz="1900" b="0" i="0" u="none" strike="noStrike" cap="none">
                  <a:solidFill>
                    <a:schemeClr val="lt1"/>
                  </a:solidFill>
                  <a:latin typeface="Arial"/>
                  <a:ea typeface="Arial"/>
                  <a:cs typeface="Arial"/>
                  <a:sym typeface="Arial"/>
                </a:rPr>
                <a:t>3. Keep PHI secure</a:t>
              </a:r>
              <a:endParaRPr sz="1400" b="0" i="0" u="none" strike="noStrike" cap="none">
                <a:solidFill>
                  <a:srgbClr val="000000"/>
                </a:solidFill>
                <a:latin typeface="Arial"/>
                <a:ea typeface="Arial"/>
                <a:cs typeface="Arial"/>
                <a:sym typeface="Arial"/>
              </a:endParaRPr>
            </a:p>
          </p:txBody>
        </p:sp>
      </p:grpSp>
      <p:sp>
        <p:nvSpPr>
          <p:cNvPr id="741" name="Google Shape;741;p27"/>
          <p:cNvSpPr txBox="1"/>
          <p:nvPr/>
        </p:nvSpPr>
        <p:spPr>
          <a:xfrm>
            <a:off x="4711700" y="5316378"/>
            <a:ext cx="4419600"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PN</a:t>
            </a:r>
            <a:r>
              <a:rPr lang="en-US" sz="1200" i="1">
                <a:solidFill>
                  <a:srgbClr val="7F7F7F"/>
                </a:solidFill>
              </a:rPr>
              <a:t>TC</a:t>
            </a:r>
            <a:r>
              <a:rPr lang="en-US" sz="1200" b="0" i="1" u="none" strike="noStrike" cap="none">
                <a:solidFill>
                  <a:srgbClr val="7F7F7F"/>
                </a:solidFill>
                <a:latin typeface="Arial"/>
                <a:ea typeface="Arial"/>
                <a:cs typeface="Arial"/>
                <a:sym typeface="Arial"/>
              </a:rPr>
              <a:t>, n.d.</a:t>
            </a: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28"/>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latin typeface="Arial"/>
                <a:ea typeface="Arial"/>
                <a:cs typeface="Arial"/>
                <a:sym typeface="Arial"/>
              </a:rPr>
              <a:t>Examples of HIPAA Breaches</a:t>
            </a:r>
            <a:endParaRPr>
              <a:latin typeface="Arial"/>
              <a:ea typeface="Arial"/>
              <a:cs typeface="Arial"/>
              <a:sym typeface="Arial"/>
            </a:endParaRPr>
          </a:p>
        </p:txBody>
      </p:sp>
      <p:sp>
        <p:nvSpPr>
          <p:cNvPr id="748" name="Google Shape;748;p28"/>
          <p:cNvSpPr txBox="1">
            <a:spLocks noGrp="1"/>
          </p:cNvSpPr>
          <p:nvPr>
            <p:ph type="body" idx="1"/>
          </p:nvPr>
        </p:nvSpPr>
        <p:spPr>
          <a:xfrm>
            <a:off x="457200" y="1600201"/>
            <a:ext cx="8229600" cy="3810000"/>
          </a:xfrm>
          <a:prstGeom prst="rect">
            <a:avLst/>
          </a:prstGeom>
          <a:noFill/>
          <a:ln>
            <a:noFill/>
          </a:ln>
        </p:spPr>
        <p:txBody>
          <a:bodyPr spcFirstLastPara="1" wrap="square" lIns="91425" tIns="45700" rIns="91425" bIns="45700" anchor="t" anchorCtr="0">
            <a:normAutofit lnSpcReduction="10000"/>
          </a:bodyPr>
          <a:lstStyle/>
          <a:p>
            <a:pPr marL="546100" lvl="0" indent="-342900" algn="l" rtl="0">
              <a:lnSpc>
                <a:spcPct val="100000"/>
              </a:lnSpc>
              <a:spcBef>
                <a:spcPts val="0"/>
              </a:spcBef>
              <a:spcAft>
                <a:spcPts val="0"/>
              </a:spcAft>
              <a:buClr>
                <a:srgbClr val="3F3F3F"/>
              </a:buClr>
              <a:buSzPts val="2400"/>
              <a:buFont typeface="Arial"/>
              <a:buChar char="•"/>
            </a:pPr>
            <a:r>
              <a:rPr lang="en-US" sz="2400"/>
              <a:t>A health-system accidentally posted the thousands of its patients medical records online.</a:t>
            </a:r>
            <a:endParaRPr/>
          </a:p>
          <a:p>
            <a:pPr marL="546100" lvl="0" indent="-342900" algn="l" rtl="0">
              <a:lnSpc>
                <a:spcPct val="100000"/>
              </a:lnSpc>
              <a:spcBef>
                <a:spcPts val="1200"/>
              </a:spcBef>
              <a:spcAft>
                <a:spcPts val="0"/>
              </a:spcAft>
              <a:buClr>
                <a:srgbClr val="3F3F3F"/>
              </a:buClr>
              <a:buSzPts val="2400"/>
              <a:buFont typeface="Arial"/>
              <a:buChar char="•"/>
            </a:pPr>
            <a:r>
              <a:rPr lang="en-US" sz="2400"/>
              <a:t>A pharmacy’s used computer was resold while still containing customer’s prescription records. The data included names, addresses, social security numbers and medications purchased.</a:t>
            </a:r>
            <a:endParaRPr/>
          </a:p>
          <a:p>
            <a:pPr marL="546100" lvl="0" indent="-342900" algn="l" rtl="0">
              <a:lnSpc>
                <a:spcPct val="100000"/>
              </a:lnSpc>
              <a:spcBef>
                <a:spcPts val="1200"/>
              </a:spcBef>
              <a:spcAft>
                <a:spcPts val="0"/>
              </a:spcAft>
              <a:buClr>
                <a:srgbClr val="3F3F3F"/>
              </a:buClr>
              <a:buSzPts val="2400"/>
              <a:buFont typeface="Arial"/>
              <a:buChar char="•"/>
            </a:pPr>
            <a:r>
              <a:rPr lang="en-US" sz="2400"/>
              <a:t>A county health board member, who was also a banker, accessed health records and identified cancer patients. The banker placed notices on their mortgages.</a:t>
            </a:r>
            <a:endParaRPr/>
          </a:p>
        </p:txBody>
      </p:sp>
      <p:sp>
        <p:nvSpPr>
          <p:cNvPr id="749" name="Google Shape;749;p28"/>
          <p:cNvSpPr/>
          <p:nvPr/>
        </p:nvSpPr>
        <p:spPr>
          <a:xfrm>
            <a:off x="5136717" y="5285603"/>
            <a:ext cx="4021570"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UC Davis Medical Center</a:t>
            </a:r>
            <a:r>
              <a:rPr lang="en-US" sz="1200" i="1">
                <a:solidFill>
                  <a:srgbClr val="7F7F7F"/>
                </a:solidFill>
              </a:rPr>
              <a:t>,</a:t>
            </a:r>
            <a:r>
              <a:rPr lang="en-US" sz="1200" b="0" i="1" u="none" strike="noStrike" cap="none">
                <a:solidFill>
                  <a:srgbClr val="7F7F7F"/>
                </a:solidFill>
                <a:latin typeface="Arial"/>
                <a:ea typeface="Arial"/>
                <a:cs typeface="Arial"/>
                <a:sym typeface="Arial"/>
              </a:rPr>
              <a:t> 2015</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29"/>
          <p:cNvSpPr txBox="1">
            <a:spLocks noGrp="1"/>
          </p:cNvSpPr>
          <p:nvPr>
            <p:ph type="body" idx="1"/>
          </p:nvPr>
        </p:nvSpPr>
        <p:spPr>
          <a:xfrm>
            <a:off x="457200" y="990600"/>
            <a:ext cx="8229600" cy="44196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3F3F3F"/>
              </a:buClr>
              <a:buSzPts val="2400"/>
              <a:buFont typeface="Arial"/>
              <a:buNone/>
            </a:pPr>
            <a:endParaRPr sz="2400"/>
          </a:p>
          <a:p>
            <a:pPr marL="457200" lvl="0" indent="-387350" algn="l" rtl="0">
              <a:lnSpc>
                <a:spcPct val="100000"/>
              </a:lnSpc>
              <a:spcBef>
                <a:spcPts val="480"/>
              </a:spcBef>
              <a:spcAft>
                <a:spcPts val="0"/>
              </a:spcAft>
              <a:buSzPts val="2500"/>
              <a:buChar char="•"/>
            </a:pPr>
            <a:r>
              <a:rPr lang="en-US" sz="2500"/>
              <a:t>Taking home your notebook with all your patient information on the weekend? </a:t>
            </a:r>
            <a:endParaRPr sz="2500"/>
          </a:p>
          <a:p>
            <a:pPr marL="457200" lvl="0" indent="-387350" algn="l" rtl="0">
              <a:lnSpc>
                <a:spcPct val="100000"/>
              </a:lnSpc>
              <a:spcBef>
                <a:spcPts val="0"/>
              </a:spcBef>
              <a:spcAft>
                <a:spcPts val="0"/>
              </a:spcAft>
              <a:buSzPts val="2500"/>
              <a:buChar char="•"/>
            </a:pPr>
            <a:r>
              <a:rPr lang="en-US" sz="2500"/>
              <a:t>Telling your partner about a patient? </a:t>
            </a:r>
            <a:endParaRPr sz="2500"/>
          </a:p>
          <a:p>
            <a:pPr marL="457200" lvl="0" indent="-387350" algn="l" rtl="0">
              <a:lnSpc>
                <a:spcPct val="100000"/>
              </a:lnSpc>
              <a:spcBef>
                <a:spcPts val="0"/>
              </a:spcBef>
              <a:spcAft>
                <a:spcPts val="0"/>
              </a:spcAft>
              <a:buSzPts val="2500"/>
              <a:buChar char="•"/>
            </a:pPr>
            <a:r>
              <a:rPr lang="en-US" sz="2500"/>
              <a:t>Checking the lab results of your next door neighbor, who you are not navigating? </a:t>
            </a:r>
            <a:endParaRPr sz="2500"/>
          </a:p>
          <a:p>
            <a:pPr marL="457200" lvl="0" indent="-387350" algn="l" rtl="0">
              <a:lnSpc>
                <a:spcPct val="100000"/>
              </a:lnSpc>
              <a:spcBef>
                <a:spcPts val="0"/>
              </a:spcBef>
              <a:spcAft>
                <a:spcPts val="0"/>
              </a:spcAft>
              <a:buSzPts val="2500"/>
              <a:buChar char="•"/>
            </a:pPr>
            <a:r>
              <a:rPr lang="en-US" sz="2500"/>
              <a:t>Telling the social worker that you believe your patient is suicidal? </a:t>
            </a:r>
            <a:endParaRPr sz="2500"/>
          </a:p>
          <a:p>
            <a:pPr marL="457200" lvl="0" indent="-387350" algn="l" rtl="0">
              <a:lnSpc>
                <a:spcPct val="100000"/>
              </a:lnSpc>
              <a:spcBef>
                <a:spcPts val="0"/>
              </a:spcBef>
              <a:spcAft>
                <a:spcPts val="0"/>
              </a:spcAft>
              <a:buSzPts val="2500"/>
              <a:buChar char="•"/>
            </a:pPr>
            <a:r>
              <a:rPr lang="en-US" sz="2500"/>
              <a:t>Having a patient’s information on your computer screen where another patient can see it?</a:t>
            </a:r>
            <a:endParaRPr sz="2500"/>
          </a:p>
          <a:p>
            <a:pPr marL="457200" lvl="0" indent="-387350" algn="l" rtl="0">
              <a:lnSpc>
                <a:spcPct val="100000"/>
              </a:lnSpc>
              <a:spcBef>
                <a:spcPts val="0"/>
              </a:spcBef>
              <a:spcAft>
                <a:spcPts val="0"/>
              </a:spcAft>
              <a:buSzPts val="2500"/>
              <a:buChar char="•"/>
            </a:pPr>
            <a:r>
              <a:rPr lang="en-US" sz="2500"/>
              <a:t>Leaving sticky notes containing patient information on your desk?</a:t>
            </a:r>
            <a:endParaRPr sz="2500"/>
          </a:p>
        </p:txBody>
      </p:sp>
      <p:sp>
        <p:nvSpPr>
          <p:cNvPr id="756" name="Google Shape;756;p29"/>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latin typeface="Arial"/>
                <a:ea typeface="Arial"/>
                <a:cs typeface="Arial"/>
                <a:sym typeface="Arial"/>
              </a:rPr>
              <a:t>Is this a HIPAA Breach?</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30"/>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latin typeface="Arial"/>
                <a:ea typeface="Arial"/>
                <a:cs typeface="Arial"/>
                <a:sym typeface="Arial"/>
              </a:rPr>
              <a:t>Legal Obligations</a:t>
            </a:r>
            <a:endParaRPr>
              <a:latin typeface="Arial"/>
              <a:ea typeface="Arial"/>
              <a:cs typeface="Arial"/>
              <a:sym typeface="Arial"/>
            </a:endParaRPr>
          </a:p>
        </p:txBody>
      </p:sp>
      <p:grpSp>
        <p:nvGrpSpPr>
          <p:cNvPr id="763" name="Google Shape;763;p30"/>
          <p:cNvGrpSpPr/>
          <p:nvPr/>
        </p:nvGrpSpPr>
        <p:grpSpPr>
          <a:xfrm>
            <a:off x="1524744" y="1542603"/>
            <a:ext cx="6094511" cy="3772793"/>
            <a:chOff x="744" y="145603"/>
            <a:chExt cx="6094511" cy="3772793"/>
          </a:xfrm>
        </p:grpSpPr>
        <p:sp>
          <p:nvSpPr>
            <p:cNvPr id="764" name="Google Shape;764;p30"/>
            <p:cNvSpPr/>
            <p:nvPr/>
          </p:nvSpPr>
          <p:spPr>
            <a:xfrm>
              <a:off x="744" y="145603"/>
              <a:ext cx="2902148" cy="1741289"/>
            </a:xfrm>
            <a:prstGeom prst="rect">
              <a:avLst/>
            </a:prstGeom>
            <a:solidFill>
              <a:srgbClr val="3A6497"/>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5" name="Google Shape;765;p30"/>
            <p:cNvSpPr txBox="1"/>
            <p:nvPr/>
          </p:nvSpPr>
          <p:spPr>
            <a:xfrm>
              <a:off x="744" y="145603"/>
              <a:ext cx="2902148" cy="1741289"/>
            </a:xfrm>
            <a:prstGeom prst="rect">
              <a:avLst/>
            </a:prstGeom>
            <a:noFill/>
            <a:ln>
              <a:noFill/>
            </a:ln>
          </p:spPr>
          <p:txBody>
            <a:bodyPr spcFirstLastPara="1" wrap="square" lIns="140950" tIns="140950" rIns="140950" bIns="140950" anchor="ctr" anchorCtr="0">
              <a:noAutofit/>
            </a:bodyPr>
            <a:lstStyle/>
            <a:p>
              <a:pPr marL="0" marR="0" lvl="0" indent="0" algn="ctr" rtl="0">
                <a:lnSpc>
                  <a:spcPct val="90000"/>
                </a:lnSpc>
                <a:spcBef>
                  <a:spcPts val="0"/>
                </a:spcBef>
                <a:spcAft>
                  <a:spcPts val="0"/>
                </a:spcAft>
                <a:buClr>
                  <a:schemeClr val="lt1"/>
                </a:buClr>
                <a:buSzPts val="3700"/>
                <a:buFont typeface="Arial"/>
                <a:buNone/>
              </a:pPr>
              <a:r>
                <a:rPr lang="en-US" sz="3700" b="0" i="0" u="none" strike="noStrike" cap="none">
                  <a:solidFill>
                    <a:schemeClr val="lt1"/>
                  </a:solidFill>
                  <a:latin typeface="Arial"/>
                  <a:ea typeface="Arial"/>
                  <a:cs typeface="Arial"/>
                  <a:sym typeface="Arial"/>
                </a:rPr>
                <a:t>Duty to Warn</a:t>
              </a:r>
              <a:endParaRPr sz="1400" b="0" i="0" u="none" strike="noStrike" cap="none">
                <a:solidFill>
                  <a:srgbClr val="000000"/>
                </a:solidFill>
                <a:latin typeface="Arial"/>
                <a:ea typeface="Arial"/>
                <a:cs typeface="Arial"/>
                <a:sym typeface="Arial"/>
              </a:endParaRPr>
            </a:p>
          </p:txBody>
        </p:sp>
        <p:sp>
          <p:nvSpPr>
            <p:cNvPr id="766" name="Google Shape;766;p30"/>
            <p:cNvSpPr/>
            <p:nvPr/>
          </p:nvSpPr>
          <p:spPr>
            <a:xfrm>
              <a:off x="3193107" y="145603"/>
              <a:ext cx="2902148" cy="1741289"/>
            </a:xfrm>
            <a:prstGeom prst="rect">
              <a:avLst/>
            </a:prstGeom>
            <a:solidFill>
              <a:srgbClr val="3A6497"/>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7" name="Google Shape;767;p30"/>
            <p:cNvSpPr txBox="1"/>
            <p:nvPr/>
          </p:nvSpPr>
          <p:spPr>
            <a:xfrm>
              <a:off x="3193107" y="145603"/>
              <a:ext cx="2902148" cy="1741289"/>
            </a:xfrm>
            <a:prstGeom prst="rect">
              <a:avLst/>
            </a:prstGeom>
            <a:noFill/>
            <a:ln>
              <a:noFill/>
            </a:ln>
          </p:spPr>
          <p:txBody>
            <a:bodyPr spcFirstLastPara="1" wrap="square" lIns="140950" tIns="140950" rIns="140950" bIns="140950" anchor="ctr" anchorCtr="0">
              <a:noAutofit/>
            </a:bodyPr>
            <a:lstStyle/>
            <a:p>
              <a:pPr marL="0" marR="0" lvl="0" indent="0" algn="ctr" rtl="0">
                <a:lnSpc>
                  <a:spcPct val="90000"/>
                </a:lnSpc>
                <a:spcBef>
                  <a:spcPts val="0"/>
                </a:spcBef>
                <a:spcAft>
                  <a:spcPts val="0"/>
                </a:spcAft>
                <a:buClr>
                  <a:schemeClr val="lt1"/>
                </a:buClr>
                <a:buSzPts val="3700"/>
                <a:buFont typeface="Arial"/>
                <a:buNone/>
              </a:pPr>
              <a:r>
                <a:rPr lang="en-US" sz="3700" b="0" i="0" u="none" strike="noStrike" cap="none">
                  <a:solidFill>
                    <a:schemeClr val="lt1"/>
                  </a:solidFill>
                  <a:latin typeface="Arial"/>
                  <a:ea typeface="Arial"/>
                  <a:cs typeface="Arial"/>
                  <a:sym typeface="Arial"/>
                </a:rPr>
                <a:t>Abuse reporting rules</a:t>
              </a:r>
              <a:endParaRPr sz="1400" b="0" i="0" u="none" strike="noStrike" cap="none">
                <a:solidFill>
                  <a:srgbClr val="000000"/>
                </a:solidFill>
                <a:latin typeface="Arial"/>
                <a:ea typeface="Arial"/>
                <a:cs typeface="Arial"/>
                <a:sym typeface="Arial"/>
              </a:endParaRPr>
            </a:p>
          </p:txBody>
        </p:sp>
        <p:sp>
          <p:nvSpPr>
            <p:cNvPr id="768" name="Google Shape;768;p30"/>
            <p:cNvSpPr/>
            <p:nvPr/>
          </p:nvSpPr>
          <p:spPr>
            <a:xfrm>
              <a:off x="1596925" y="2177107"/>
              <a:ext cx="2902148" cy="1741289"/>
            </a:xfrm>
            <a:prstGeom prst="rect">
              <a:avLst/>
            </a:prstGeom>
            <a:solidFill>
              <a:srgbClr val="3A6497"/>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9" name="Google Shape;769;p30"/>
            <p:cNvSpPr txBox="1"/>
            <p:nvPr/>
          </p:nvSpPr>
          <p:spPr>
            <a:xfrm>
              <a:off x="1596925" y="2177107"/>
              <a:ext cx="2902148" cy="1741289"/>
            </a:xfrm>
            <a:prstGeom prst="rect">
              <a:avLst/>
            </a:prstGeom>
            <a:noFill/>
            <a:ln>
              <a:noFill/>
            </a:ln>
          </p:spPr>
          <p:txBody>
            <a:bodyPr spcFirstLastPara="1" wrap="square" lIns="140950" tIns="140950" rIns="140950" bIns="140950" anchor="ctr" anchorCtr="0">
              <a:noAutofit/>
            </a:bodyPr>
            <a:lstStyle/>
            <a:p>
              <a:pPr marL="0" marR="0" lvl="0" indent="0" algn="ctr" rtl="0">
                <a:lnSpc>
                  <a:spcPct val="90000"/>
                </a:lnSpc>
                <a:spcBef>
                  <a:spcPts val="0"/>
                </a:spcBef>
                <a:spcAft>
                  <a:spcPts val="0"/>
                </a:spcAft>
                <a:buClr>
                  <a:schemeClr val="lt1"/>
                </a:buClr>
                <a:buSzPts val="3700"/>
                <a:buFont typeface="Arial"/>
                <a:buNone/>
              </a:pPr>
              <a:r>
                <a:rPr lang="en-US" sz="3700">
                  <a:solidFill>
                    <a:schemeClr val="lt1"/>
                  </a:solidFill>
                </a:rPr>
                <a:t>Patient Self-Harm Disclosure</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31"/>
          <p:cNvSpPr/>
          <p:nvPr/>
        </p:nvSpPr>
        <p:spPr>
          <a:xfrm>
            <a:off x="2133600" y="2362200"/>
            <a:ext cx="4876800" cy="1828800"/>
          </a:xfrm>
          <a:prstGeom prst="rect">
            <a:avLst/>
          </a:prstGeom>
          <a:solidFill>
            <a:schemeClr val="accent1"/>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6" name="Google Shape;776;p31"/>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latin typeface="Arial"/>
                <a:ea typeface="Arial"/>
                <a:cs typeface="Arial"/>
                <a:sym typeface="Arial"/>
              </a:rPr>
              <a:t>Duty to Warn </a:t>
            </a:r>
            <a:endParaRPr/>
          </a:p>
        </p:txBody>
      </p:sp>
      <p:sp>
        <p:nvSpPr>
          <p:cNvPr id="777" name="Google Shape;777;p31"/>
          <p:cNvSpPr txBox="1"/>
          <p:nvPr/>
        </p:nvSpPr>
        <p:spPr>
          <a:xfrm>
            <a:off x="374100" y="5105400"/>
            <a:ext cx="8769900" cy="461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National Conference of State Legislatures. 20</a:t>
            </a:r>
            <a:r>
              <a:rPr lang="en-US" sz="1200" i="1">
                <a:solidFill>
                  <a:srgbClr val="7F7F7F"/>
                </a:solidFill>
              </a:rPr>
              <a:t>24; U.S. Department of Health and Human Services Office for Civil Rights, n.d.</a:t>
            </a:r>
            <a:endParaRPr sz="1400" b="0" i="0" u="none" strike="noStrike" cap="none">
              <a:solidFill>
                <a:srgbClr val="000000"/>
              </a:solidFill>
              <a:latin typeface="Arial"/>
              <a:ea typeface="Arial"/>
              <a:cs typeface="Arial"/>
              <a:sym typeface="Arial"/>
            </a:endParaRPr>
          </a:p>
        </p:txBody>
      </p:sp>
      <p:sp>
        <p:nvSpPr>
          <p:cNvPr id="778" name="Google Shape;778;p31"/>
          <p:cNvSpPr txBox="1"/>
          <p:nvPr/>
        </p:nvSpPr>
        <p:spPr>
          <a:xfrm>
            <a:off x="2552700" y="2743200"/>
            <a:ext cx="403860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Arial"/>
                <a:ea typeface="Arial"/>
                <a:cs typeface="Arial"/>
                <a:sym typeface="Arial"/>
              </a:rPr>
              <a:t>Pose a danger to themselves or others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32"/>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Reporting Abuse or Neglect </a:t>
            </a:r>
            <a:endParaRPr/>
          </a:p>
        </p:txBody>
      </p:sp>
      <p:sp>
        <p:nvSpPr>
          <p:cNvPr id="785" name="Google Shape;785;p32"/>
          <p:cNvSpPr txBox="1">
            <a:spLocks noGrp="1"/>
          </p:cNvSpPr>
          <p:nvPr>
            <p:ph type="body" idx="1"/>
          </p:nvPr>
        </p:nvSpPr>
        <p:spPr>
          <a:xfrm>
            <a:off x="533400" y="1443399"/>
            <a:ext cx="3460500" cy="1825500"/>
          </a:xfrm>
          <a:prstGeom prst="rect">
            <a:avLst/>
          </a:prstGeom>
          <a:solidFill>
            <a:srgbClr val="3A6497"/>
          </a:solidFill>
          <a:ln w="19050" cap="flat" cmpd="sng">
            <a:solidFill>
              <a:srgbClr val="365F91"/>
            </a:solidFill>
            <a:prstDash val="solid"/>
            <a:round/>
            <a:headEnd type="none" w="sm" len="sm"/>
            <a:tailEnd type="none" w="sm" len="sm"/>
          </a:ln>
        </p:spPr>
        <p:txBody>
          <a:bodyPr spcFirstLastPara="1" wrap="square" lIns="91425" tIns="45700" rIns="91425" bIns="45700" anchor="t" anchorCtr="0">
            <a:noAutofit/>
          </a:bodyPr>
          <a:lstStyle/>
          <a:p>
            <a:pPr marL="203200" lvl="0" indent="0" algn="l" rtl="0">
              <a:lnSpc>
                <a:spcPct val="100000"/>
              </a:lnSpc>
              <a:spcBef>
                <a:spcPts val="0"/>
              </a:spcBef>
              <a:spcAft>
                <a:spcPts val="0"/>
              </a:spcAft>
              <a:buClr>
                <a:schemeClr val="lt1"/>
              </a:buClr>
              <a:buSzPts val="2000"/>
              <a:buFont typeface="Arial"/>
              <a:buNone/>
            </a:pPr>
            <a:r>
              <a:rPr lang="en-US" sz="2000">
                <a:solidFill>
                  <a:schemeClr val="lt1"/>
                </a:solidFill>
              </a:rPr>
              <a:t>Human services providers </a:t>
            </a:r>
            <a:endParaRPr sz="2000"/>
          </a:p>
          <a:p>
            <a:pPr marL="203200" lvl="0" indent="0" algn="l" rtl="0">
              <a:lnSpc>
                <a:spcPct val="100000"/>
              </a:lnSpc>
              <a:spcBef>
                <a:spcPts val="400"/>
              </a:spcBef>
              <a:spcAft>
                <a:spcPts val="0"/>
              </a:spcAft>
              <a:buClr>
                <a:schemeClr val="lt1"/>
              </a:buClr>
              <a:buSzPts val="2000"/>
              <a:buFont typeface="Arial"/>
              <a:buNone/>
            </a:pPr>
            <a:r>
              <a:rPr lang="en-US" sz="2000">
                <a:solidFill>
                  <a:schemeClr val="lt1"/>
                </a:solidFill>
              </a:rPr>
              <a:t>Health care professionals</a:t>
            </a:r>
            <a:endParaRPr sz="2000"/>
          </a:p>
          <a:p>
            <a:pPr marL="203200" lvl="0" indent="0" algn="l" rtl="0">
              <a:lnSpc>
                <a:spcPct val="100000"/>
              </a:lnSpc>
              <a:spcBef>
                <a:spcPts val="400"/>
              </a:spcBef>
              <a:spcAft>
                <a:spcPts val="0"/>
              </a:spcAft>
              <a:buClr>
                <a:schemeClr val="lt1"/>
              </a:buClr>
              <a:buSzPts val="2000"/>
              <a:buFont typeface="Arial"/>
              <a:buNone/>
            </a:pPr>
            <a:r>
              <a:rPr lang="en-US" sz="2000">
                <a:solidFill>
                  <a:schemeClr val="lt1"/>
                </a:solidFill>
              </a:rPr>
              <a:t>Child care providers</a:t>
            </a:r>
            <a:endParaRPr sz="2000"/>
          </a:p>
          <a:p>
            <a:pPr marL="203200" lvl="0" indent="0" algn="l" rtl="0">
              <a:lnSpc>
                <a:spcPct val="100000"/>
              </a:lnSpc>
              <a:spcBef>
                <a:spcPts val="400"/>
              </a:spcBef>
              <a:spcAft>
                <a:spcPts val="0"/>
              </a:spcAft>
              <a:buClr>
                <a:schemeClr val="lt1"/>
              </a:buClr>
              <a:buSzPts val="2000"/>
              <a:buFont typeface="Arial"/>
              <a:buNone/>
            </a:pPr>
            <a:r>
              <a:rPr lang="en-US" sz="2000">
                <a:solidFill>
                  <a:schemeClr val="lt1"/>
                </a:solidFill>
              </a:rPr>
              <a:t>Education providers</a:t>
            </a:r>
            <a:endParaRPr sz="2000"/>
          </a:p>
          <a:p>
            <a:pPr marL="203200" lvl="0" indent="0" algn="l" rtl="0">
              <a:lnSpc>
                <a:spcPct val="100000"/>
              </a:lnSpc>
              <a:spcBef>
                <a:spcPts val="400"/>
              </a:spcBef>
              <a:spcAft>
                <a:spcPts val="0"/>
              </a:spcAft>
              <a:buClr>
                <a:schemeClr val="lt1"/>
              </a:buClr>
              <a:buSzPts val="2000"/>
              <a:buFont typeface="Arial"/>
              <a:buNone/>
            </a:pPr>
            <a:r>
              <a:rPr lang="en-US" sz="2000">
                <a:solidFill>
                  <a:schemeClr val="lt1"/>
                </a:solidFill>
              </a:rPr>
              <a:t>Law enforcement</a:t>
            </a:r>
            <a:endParaRPr sz="2000"/>
          </a:p>
        </p:txBody>
      </p:sp>
      <p:sp>
        <p:nvSpPr>
          <p:cNvPr id="786" name="Google Shape;786;p32"/>
          <p:cNvSpPr/>
          <p:nvPr/>
        </p:nvSpPr>
        <p:spPr>
          <a:xfrm>
            <a:off x="5818550" y="5134600"/>
            <a:ext cx="3258900" cy="338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a:t>
            </a:r>
            <a:r>
              <a:rPr lang="en-US" sz="1200" i="1">
                <a:solidFill>
                  <a:srgbClr val="7F7F7F"/>
                </a:solidFill>
              </a:rPr>
              <a:t>Thomas and Reeves, 2023</a:t>
            </a:r>
            <a:endParaRPr sz="1200" b="0" i="1" u="none" strike="noStrike" cap="none">
              <a:solidFill>
                <a:srgbClr val="7F7F7F"/>
              </a:solidFill>
              <a:latin typeface="Arial"/>
              <a:ea typeface="Arial"/>
              <a:cs typeface="Arial"/>
              <a:sym typeface="Arial"/>
            </a:endParaRPr>
          </a:p>
        </p:txBody>
      </p:sp>
      <p:sp>
        <p:nvSpPr>
          <p:cNvPr id="787" name="Google Shape;787;p32"/>
          <p:cNvSpPr/>
          <p:nvPr/>
        </p:nvSpPr>
        <p:spPr>
          <a:xfrm>
            <a:off x="4267200" y="2202449"/>
            <a:ext cx="3352800" cy="1534800"/>
          </a:xfrm>
          <a:prstGeom prst="rect">
            <a:avLst/>
          </a:prstGeom>
          <a:solidFill>
            <a:srgbClr val="3A6497"/>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Talk with you supervisor about the organization’s process for reporting abuse </a:t>
            </a:r>
            <a:endParaRPr sz="1400" b="0" i="0" u="none" strike="noStrike" cap="none">
              <a:solidFill>
                <a:srgbClr val="000000"/>
              </a:solidFill>
              <a:latin typeface="Arial"/>
              <a:ea typeface="Arial"/>
              <a:cs typeface="Arial"/>
              <a:sym typeface="Arial"/>
            </a:endParaRPr>
          </a:p>
        </p:txBody>
      </p:sp>
      <p:sp>
        <p:nvSpPr>
          <p:cNvPr id="788" name="Google Shape;788;p32"/>
          <p:cNvSpPr/>
          <p:nvPr/>
        </p:nvSpPr>
        <p:spPr>
          <a:xfrm>
            <a:off x="533400" y="3633025"/>
            <a:ext cx="3429000" cy="1719300"/>
          </a:xfrm>
          <a:prstGeom prst="rect">
            <a:avLst/>
          </a:prstGeom>
          <a:solidFill>
            <a:srgbClr val="3A6497"/>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Become familiar with the local and state laws and  reporting agencies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g2f5460e8187_0_5"/>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latin typeface="Arial"/>
                <a:ea typeface="Arial"/>
                <a:cs typeface="Arial"/>
                <a:sym typeface="Arial"/>
              </a:rPr>
              <a:t>Definition of Ethics</a:t>
            </a:r>
            <a:endParaRPr/>
          </a:p>
        </p:txBody>
      </p:sp>
      <p:sp>
        <p:nvSpPr>
          <p:cNvPr id="81" name="Google Shape;81;g2f5460e8187_0_5"/>
          <p:cNvSpPr txBox="1">
            <a:spLocks noGrp="1"/>
          </p:cNvSpPr>
          <p:nvPr>
            <p:ph type="body" idx="1"/>
          </p:nvPr>
        </p:nvSpPr>
        <p:spPr>
          <a:xfrm>
            <a:off x="457200" y="1600200"/>
            <a:ext cx="8229600" cy="3534300"/>
          </a:xfrm>
          <a:prstGeom prst="rect">
            <a:avLst/>
          </a:prstGeom>
          <a:noFill/>
          <a:ln>
            <a:noFill/>
          </a:ln>
        </p:spPr>
        <p:txBody>
          <a:bodyPr spcFirstLastPara="1" wrap="square" lIns="91425" tIns="45700" rIns="91425" bIns="45700" anchor="t" anchorCtr="0">
            <a:noAutofit/>
          </a:bodyPr>
          <a:lstStyle/>
          <a:p>
            <a:pPr marL="203200" lvl="0" indent="0" algn="l" rtl="0">
              <a:lnSpc>
                <a:spcPct val="100000"/>
              </a:lnSpc>
              <a:spcBef>
                <a:spcPts val="0"/>
              </a:spcBef>
              <a:spcAft>
                <a:spcPts val="0"/>
              </a:spcAft>
              <a:buClr>
                <a:srgbClr val="3F3F3F"/>
              </a:buClr>
              <a:buSzPts val="2800"/>
              <a:buFont typeface="Arial"/>
              <a:buNone/>
            </a:pPr>
            <a:r>
              <a:rPr lang="en-US" sz="2800">
                <a:solidFill>
                  <a:schemeClr val="dk1"/>
                </a:solidFill>
              </a:rPr>
              <a:t>Ethics is the formal study of morality from a wide range of perspectives and in healthcare based on four principles:</a:t>
            </a:r>
            <a:endParaRPr sz="2800">
              <a:solidFill>
                <a:schemeClr val="dk1"/>
              </a:solidFill>
            </a:endParaRPr>
          </a:p>
          <a:p>
            <a:pPr marL="203200" lvl="0" indent="0" algn="l" rtl="0">
              <a:lnSpc>
                <a:spcPct val="100000"/>
              </a:lnSpc>
              <a:spcBef>
                <a:spcPts val="0"/>
              </a:spcBef>
              <a:spcAft>
                <a:spcPts val="0"/>
              </a:spcAft>
              <a:buClr>
                <a:srgbClr val="3F3F3F"/>
              </a:buClr>
              <a:buSzPts val="2800"/>
              <a:buFont typeface="Arial"/>
              <a:buNone/>
            </a:pPr>
            <a:endParaRPr sz="2000">
              <a:solidFill>
                <a:schemeClr val="dk1"/>
              </a:solidFill>
            </a:endParaRPr>
          </a:p>
          <a:p>
            <a:pPr marL="457200" lvl="0" indent="-406400" algn="l" rtl="0">
              <a:lnSpc>
                <a:spcPct val="100000"/>
              </a:lnSpc>
              <a:spcBef>
                <a:spcPts val="0"/>
              </a:spcBef>
              <a:spcAft>
                <a:spcPts val="0"/>
              </a:spcAft>
              <a:buClr>
                <a:schemeClr val="dk1"/>
              </a:buClr>
              <a:buSzPts val="2800"/>
              <a:buChar char="•"/>
            </a:pPr>
            <a:r>
              <a:rPr lang="en-US" sz="2800">
                <a:solidFill>
                  <a:schemeClr val="dk1"/>
                </a:solidFill>
              </a:rPr>
              <a:t>Autonomy</a:t>
            </a:r>
            <a:endParaRPr sz="2800">
              <a:solidFill>
                <a:schemeClr val="dk1"/>
              </a:solidFill>
            </a:endParaRPr>
          </a:p>
          <a:p>
            <a:pPr marL="457200" lvl="0" indent="-406400" algn="l" rtl="0">
              <a:lnSpc>
                <a:spcPct val="100000"/>
              </a:lnSpc>
              <a:spcBef>
                <a:spcPts val="0"/>
              </a:spcBef>
              <a:spcAft>
                <a:spcPts val="0"/>
              </a:spcAft>
              <a:buClr>
                <a:schemeClr val="dk1"/>
              </a:buClr>
              <a:buSzPts val="2800"/>
              <a:buChar char="•"/>
            </a:pPr>
            <a:r>
              <a:rPr lang="en-US" sz="2800">
                <a:solidFill>
                  <a:schemeClr val="dk1"/>
                </a:solidFill>
              </a:rPr>
              <a:t>Beneficence </a:t>
            </a:r>
            <a:endParaRPr sz="2800">
              <a:solidFill>
                <a:schemeClr val="dk1"/>
              </a:solidFill>
            </a:endParaRPr>
          </a:p>
          <a:p>
            <a:pPr marL="457200" lvl="0" indent="-406400" algn="l" rtl="0">
              <a:lnSpc>
                <a:spcPct val="100000"/>
              </a:lnSpc>
              <a:spcBef>
                <a:spcPts val="0"/>
              </a:spcBef>
              <a:spcAft>
                <a:spcPts val="0"/>
              </a:spcAft>
              <a:buClr>
                <a:schemeClr val="dk1"/>
              </a:buClr>
              <a:buSzPts val="2800"/>
              <a:buChar char="•"/>
            </a:pPr>
            <a:r>
              <a:rPr lang="en-US" sz="2800">
                <a:solidFill>
                  <a:schemeClr val="dk1"/>
                </a:solidFill>
              </a:rPr>
              <a:t>Non-maleficence</a:t>
            </a:r>
            <a:endParaRPr sz="2800">
              <a:solidFill>
                <a:schemeClr val="dk1"/>
              </a:solidFill>
            </a:endParaRPr>
          </a:p>
          <a:p>
            <a:pPr marL="457200" lvl="0" indent="-406400" algn="l" rtl="0">
              <a:lnSpc>
                <a:spcPct val="100000"/>
              </a:lnSpc>
              <a:spcBef>
                <a:spcPts val="0"/>
              </a:spcBef>
              <a:spcAft>
                <a:spcPts val="0"/>
              </a:spcAft>
              <a:buClr>
                <a:schemeClr val="dk1"/>
              </a:buClr>
              <a:buSzPts val="2800"/>
              <a:buChar char="•"/>
            </a:pPr>
            <a:r>
              <a:rPr lang="en-US" sz="2800">
                <a:solidFill>
                  <a:schemeClr val="dk1"/>
                </a:solidFill>
              </a:rPr>
              <a:t>Justice</a:t>
            </a:r>
            <a:endParaRPr sz="2800">
              <a:solidFill>
                <a:schemeClr val="dk1"/>
              </a:solidFill>
            </a:endParaRPr>
          </a:p>
        </p:txBody>
      </p:sp>
      <p:sp>
        <p:nvSpPr>
          <p:cNvPr id="82" name="Google Shape;82;g2f5460e8187_0_5"/>
          <p:cNvSpPr txBox="1"/>
          <p:nvPr/>
        </p:nvSpPr>
        <p:spPr>
          <a:xfrm>
            <a:off x="4591050" y="5271701"/>
            <a:ext cx="44196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Morrison &amp; Furlong, 2019</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33"/>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Patient Self-Harm Disclosure</a:t>
            </a:r>
            <a:endParaRPr/>
          </a:p>
        </p:txBody>
      </p:sp>
      <p:sp>
        <p:nvSpPr>
          <p:cNvPr id="795" name="Google Shape;795;p33"/>
          <p:cNvSpPr txBox="1">
            <a:spLocks noGrp="1"/>
          </p:cNvSpPr>
          <p:nvPr>
            <p:ph type="body" idx="1"/>
          </p:nvPr>
        </p:nvSpPr>
        <p:spPr>
          <a:xfrm>
            <a:off x="457200" y="1600201"/>
            <a:ext cx="8229600" cy="38100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rgbClr val="3F3F3F"/>
              </a:buClr>
              <a:buSzPts val="3200"/>
              <a:buFont typeface="Arial"/>
              <a:buChar char="•"/>
            </a:pPr>
            <a:r>
              <a:rPr lang="en-US"/>
              <a:t>It is not the patient navigator’s role to assess a patient’s intention to harm themselves. </a:t>
            </a:r>
            <a:endParaRPr/>
          </a:p>
          <a:p>
            <a:pPr marL="342900" lvl="0" indent="-342900" algn="l" rtl="0">
              <a:lnSpc>
                <a:spcPct val="100000"/>
              </a:lnSpc>
              <a:spcBef>
                <a:spcPts val="640"/>
              </a:spcBef>
              <a:spcAft>
                <a:spcPts val="0"/>
              </a:spcAft>
              <a:buClr>
                <a:srgbClr val="3F3F3F"/>
              </a:buClr>
              <a:buSzPts val="3200"/>
              <a:buFont typeface="Arial"/>
              <a:buChar char="•"/>
            </a:pPr>
            <a:r>
              <a:rPr lang="en-US"/>
              <a:t>It is your responsibility to seek assistance from the patient’s doctor or your supervisor immediately. </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34"/>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900"/>
              <a:buFont typeface="Arial"/>
              <a:buNone/>
            </a:pPr>
            <a:r>
              <a:rPr lang="en-US" sz="3600" i="0" u="none" strike="noStrike" cap="none">
                <a:latin typeface="Arial"/>
                <a:ea typeface="Arial"/>
                <a:cs typeface="Arial"/>
                <a:sym typeface="Arial"/>
              </a:rPr>
              <a:t>Conclusion</a:t>
            </a:r>
            <a:endParaRPr/>
          </a:p>
        </p:txBody>
      </p:sp>
      <p:sp>
        <p:nvSpPr>
          <p:cNvPr id="802" name="Google Shape;802;p34"/>
          <p:cNvSpPr txBox="1">
            <a:spLocks noGrp="1"/>
          </p:cNvSpPr>
          <p:nvPr>
            <p:ph type="body" idx="1"/>
          </p:nvPr>
        </p:nvSpPr>
        <p:spPr>
          <a:xfrm>
            <a:off x="457200" y="1166019"/>
            <a:ext cx="8229600" cy="439658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US" sz="2600" b="0" i="0" u="none" strike="noStrike" cap="none">
                <a:solidFill>
                  <a:schemeClr val="dk1"/>
                </a:solidFill>
              </a:rPr>
              <a:t>In this </a:t>
            </a:r>
            <a:r>
              <a:rPr lang="en-US" sz="2600">
                <a:solidFill>
                  <a:schemeClr val="dk1"/>
                </a:solidFill>
              </a:rPr>
              <a:t>lesson</a:t>
            </a:r>
            <a:r>
              <a:rPr lang="en-US" sz="2600" b="0" i="0" u="none" strike="noStrike" cap="none">
                <a:solidFill>
                  <a:schemeClr val="dk1"/>
                </a:solidFill>
              </a:rPr>
              <a:t> you learned to:</a:t>
            </a:r>
            <a:endParaRPr sz="2600"/>
          </a:p>
          <a:p>
            <a:pPr marL="457200" lvl="0" indent="-393700" algn="l" rtl="0">
              <a:lnSpc>
                <a:spcPct val="90000"/>
              </a:lnSpc>
              <a:spcBef>
                <a:spcPts val="300"/>
              </a:spcBef>
              <a:spcAft>
                <a:spcPts val="0"/>
              </a:spcAft>
              <a:buClr>
                <a:schemeClr val="dk1"/>
              </a:buClr>
              <a:buSzPts val="2600"/>
              <a:buChar char="•"/>
            </a:pPr>
            <a:r>
              <a:rPr lang="en-US" sz="2600">
                <a:solidFill>
                  <a:schemeClr val="dk1"/>
                </a:solidFill>
              </a:rPr>
              <a:t>Define ethical standards as it relates to the health care system</a:t>
            </a:r>
            <a:endParaRPr sz="2600"/>
          </a:p>
          <a:p>
            <a:pPr marL="457200" lvl="0" indent="-393700" algn="l" rtl="0">
              <a:lnSpc>
                <a:spcPct val="90000"/>
              </a:lnSpc>
              <a:spcBef>
                <a:spcPts val="600"/>
              </a:spcBef>
              <a:spcAft>
                <a:spcPts val="0"/>
              </a:spcAft>
              <a:buClr>
                <a:schemeClr val="dk1"/>
              </a:buClr>
              <a:buSzPts val="2600"/>
              <a:buChar char="•"/>
            </a:pPr>
            <a:r>
              <a:rPr lang="en-US" sz="2600">
                <a:solidFill>
                  <a:schemeClr val="dk1"/>
                </a:solidFill>
              </a:rPr>
              <a:t>Describe a process for ethical decision-making</a:t>
            </a:r>
            <a:endParaRPr sz="2600"/>
          </a:p>
          <a:p>
            <a:pPr marL="457200" lvl="0" indent="-393700" algn="l" rtl="0">
              <a:lnSpc>
                <a:spcPct val="90000"/>
              </a:lnSpc>
              <a:spcBef>
                <a:spcPts val="600"/>
              </a:spcBef>
              <a:spcAft>
                <a:spcPts val="0"/>
              </a:spcAft>
              <a:buClr>
                <a:schemeClr val="dk1"/>
              </a:buClr>
              <a:buSzPts val="2600"/>
              <a:buChar char="•"/>
            </a:pPr>
            <a:r>
              <a:rPr lang="en-US" sz="2600"/>
              <a:t>Describe </a:t>
            </a:r>
            <a:r>
              <a:rPr lang="en-US" sz="2600">
                <a:solidFill>
                  <a:schemeClr val="dk1"/>
                </a:solidFill>
              </a:rPr>
              <a:t>strategies to build ethical relationships with patients</a:t>
            </a:r>
            <a:endParaRPr sz="2600"/>
          </a:p>
          <a:p>
            <a:pPr marL="457200" lvl="0" indent="-393700" algn="l" rtl="0">
              <a:lnSpc>
                <a:spcPct val="90000"/>
              </a:lnSpc>
              <a:spcBef>
                <a:spcPts val="600"/>
              </a:spcBef>
              <a:spcAft>
                <a:spcPts val="0"/>
              </a:spcAft>
              <a:buClr>
                <a:schemeClr val="dk1"/>
              </a:buClr>
              <a:buSzPts val="2600"/>
              <a:buChar char="•"/>
            </a:pPr>
            <a:r>
              <a:rPr lang="en-US" sz="2600">
                <a:solidFill>
                  <a:schemeClr val="dk1"/>
                </a:solidFill>
              </a:rPr>
              <a:t>Describe the Patient's Bill of Rights</a:t>
            </a:r>
            <a:endParaRPr sz="2600"/>
          </a:p>
          <a:p>
            <a:pPr marL="457200" lvl="0" indent="-393700" algn="l" rtl="0">
              <a:lnSpc>
                <a:spcPct val="90000"/>
              </a:lnSpc>
              <a:spcBef>
                <a:spcPts val="600"/>
              </a:spcBef>
              <a:spcAft>
                <a:spcPts val="0"/>
              </a:spcAft>
              <a:buClr>
                <a:schemeClr val="dk1"/>
              </a:buClr>
              <a:buSzPts val="2600"/>
              <a:buChar char="•"/>
            </a:pPr>
            <a:r>
              <a:rPr lang="en-US" sz="2600">
                <a:solidFill>
                  <a:schemeClr val="dk1"/>
                </a:solidFill>
              </a:rPr>
              <a:t>Identify opportunities to support patient rights</a:t>
            </a:r>
            <a:endParaRPr sz="2600"/>
          </a:p>
          <a:p>
            <a:pPr marL="457200" lvl="0" indent="-393700" algn="l" rtl="0">
              <a:lnSpc>
                <a:spcPct val="90000"/>
              </a:lnSpc>
              <a:spcBef>
                <a:spcPts val="600"/>
              </a:spcBef>
              <a:spcAft>
                <a:spcPts val="0"/>
              </a:spcAft>
              <a:buClr>
                <a:schemeClr val="dk1"/>
              </a:buClr>
              <a:buSzPts val="2600"/>
              <a:buChar char="•"/>
            </a:pPr>
            <a:r>
              <a:rPr lang="en-US" sz="2600">
                <a:solidFill>
                  <a:schemeClr val="dk1"/>
                </a:solidFill>
              </a:rPr>
              <a:t>Identify ethical principles related to compliance with laws, policies and regulations</a:t>
            </a:r>
            <a:endParaRPr sz="2600">
              <a:solidFill>
                <a:schemeClr val="dk1"/>
              </a:solidFill>
            </a:endParaRPr>
          </a:p>
          <a:p>
            <a:pPr marL="342900" lvl="0" indent="-88900" algn="l" rtl="0">
              <a:lnSpc>
                <a:spcPct val="90000"/>
              </a:lnSpc>
              <a:spcBef>
                <a:spcPts val="540"/>
              </a:spcBef>
              <a:spcAft>
                <a:spcPts val="0"/>
              </a:spcAft>
              <a:buClr>
                <a:srgbClr val="3F3F3F"/>
              </a:buClr>
              <a:buSzPts val="4000"/>
              <a:buFont typeface="Arial"/>
              <a:buNone/>
            </a:pPr>
            <a:endParaRPr sz="2600">
              <a:solidFill>
                <a:schemeClr val="dk1"/>
              </a:solidFill>
            </a:endParaRPr>
          </a:p>
        </p:txBody>
      </p:sp>
    </p:spTree>
  </p:cSld>
  <p:clrMapOvr>
    <a:masterClrMapping/>
  </p:clrMapOvr>
  <p:transition spd="slow">
    <p:cu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g2f5460e8187_0_0"/>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References</a:t>
            </a:r>
            <a:endParaRPr/>
          </a:p>
        </p:txBody>
      </p:sp>
      <p:sp>
        <p:nvSpPr>
          <p:cNvPr id="808" name="Google Shape;808;g2f5460e8187_0_0"/>
          <p:cNvSpPr txBox="1">
            <a:spLocks noGrp="1"/>
          </p:cNvSpPr>
          <p:nvPr>
            <p:ph type="body" idx="1"/>
          </p:nvPr>
        </p:nvSpPr>
        <p:spPr>
          <a:xfrm>
            <a:off x="457200" y="1371600"/>
            <a:ext cx="8686800" cy="4267200"/>
          </a:xfrm>
          <a:prstGeom prst="rect">
            <a:avLst/>
          </a:prstGeom>
          <a:noFill/>
          <a:ln>
            <a:noFill/>
          </a:ln>
        </p:spPr>
        <p:txBody>
          <a:bodyPr spcFirstLastPara="1" wrap="square" lIns="91425" tIns="45700" rIns="91425" bIns="45700" anchor="t" anchorCtr="0">
            <a:noAutofit/>
          </a:bodyPr>
          <a:lstStyle/>
          <a:p>
            <a:pPr marL="342900" lvl="0" indent="-336550" algn="l" rtl="0">
              <a:lnSpc>
                <a:spcPct val="100000"/>
              </a:lnSpc>
              <a:spcBef>
                <a:spcPts val="0"/>
              </a:spcBef>
              <a:spcAft>
                <a:spcPts val="0"/>
              </a:spcAft>
              <a:buClr>
                <a:srgbClr val="3F3F3F"/>
              </a:buClr>
              <a:buSzPts val="1100"/>
              <a:buFont typeface="Arial"/>
              <a:buChar char="•"/>
            </a:pPr>
            <a:r>
              <a:rPr lang="en-US" sz="1100"/>
              <a:t>Birkenmaier, J., &amp; Berg‐Weger, M. (2018). </a:t>
            </a:r>
            <a:r>
              <a:rPr lang="en-US" sz="1100" i="1"/>
              <a:t>The practicum companion for social work: Integrating class and fieldwork</a:t>
            </a:r>
            <a:r>
              <a:rPr lang="en-US" sz="1100"/>
              <a:t>. 4th ed. Pearson.</a:t>
            </a:r>
            <a:endParaRPr sz="1100"/>
          </a:p>
          <a:p>
            <a:pPr marL="342900" lvl="0" indent="-336550" algn="l" rtl="0">
              <a:lnSpc>
                <a:spcPct val="100000"/>
              </a:lnSpc>
              <a:spcBef>
                <a:spcPts val="0"/>
              </a:spcBef>
              <a:spcAft>
                <a:spcPts val="0"/>
              </a:spcAft>
              <a:buClr>
                <a:schemeClr val="dk1"/>
              </a:buClr>
              <a:buSzPts val="1100"/>
              <a:buChar char="•"/>
            </a:pPr>
            <a:r>
              <a:rPr lang="en-US" sz="1100">
                <a:solidFill>
                  <a:schemeClr val="dk2"/>
                </a:solidFill>
              </a:rPr>
              <a:t>Centers for Medicare &amp; Medicaid Services. (2010, June 22). The Affordable Care Act’s New Patient’s Bill of Rights.  </a:t>
            </a:r>
            <a:r>
              <a:rPr lang="en-US" sz="1100" u="sng">
                <a:solidFill>
                  <a:schemeClr val="hlink"/>
                </a:solidFill>
                <a:hlinkClick r:id="rId3"/>
              </a:rPr>
              <a:t>https://www.cms.gov/cciio/resources/fact-sheets-and-faqs/aca-new-patients-bill-of-rights</a:t>
            </a:r>
            <a:r>
              <a:rPr lang="en-US" sz="1100">
                <a:solidFill>
                  <a:schemeClr val="dk2"/>
                </a:solidFill>
              </a:rPr>
              <a:t> </a:t>
            </a:r>
            <a:endParaRPr sz="1100">
              <a:solidFill>
                <a:schemeClr val="dk2"/>
              </a:solidFill>
            </a:endParaRPr>
          </a:p>
          <a:p>
            <a:pPr marL="342900" lvl="0" indent="-336550" algn="l" rtl="0">
              <a:lnSpc>
                <a:spcPct val="100000"/>
              </a:lnSpc>
              <a:spcBef>
                <a:spcPts val="0"/>
              </a:spcBef>
              <a:spcAft>
                <a:spcPts val="0"/>
              </a:spcAft>
              <a:buClr>
                <a:schemeClr val="dk1"/>
              </a:buClr>
              <a:buSzPts val="1100"/>
              <a:buChar char="•"/>
            </a:pPr>
            <a:r>
              <a:rPr lang="en-US" sz="1100">
                <a:solidFill>
                  <a:schemeClr val="dk2"/>
                </a:solidFill>
              </a:rPr>
              <a:t>DC Center for Rational Prescribing (DCRx). (2024). </a:t>
            </a:r>
            <a:r>
              <a:rPr lang="en-US" sz="1100" i="1">
                <a:solidFill>
                  <a:schemeClr val="dk2"/>
                </a:solidFill>
              </a:rPr>
              <a:t>Implicit Bias II: A Practical Guide for Healthcare Settings. </a:t>
            </a:r>
            <a:r>
              <a:rPr lang="en-US" sz="1100" u="sng">
                <a:solidFill>
                  <a:schemeClr val="hlink"/>
                </a:solidFill>
                <a:hlinkClick r:id="rId4"/>
              </a:rPr>
              <a:t>https://www.dcrxce.com/content/implicit-bias-ii-practical-guide-healthcare-settings#group-tabs-node-course-default1</a:t>
            </a:r>
            <a:r>
              <a:rPr lang="en-US" sz="1100">
                <a:solidFill>
                  <a:schemeClr val="dk1"/>
                </a:solidFill>
              </a:rPr>
              <a:t> </a:t>
            </a:r>
            <a:endParaRPr sz="1100">
              <a:solidFill>
                <a:schemeClr val="dk1"/>
              </a:solidFill>
            </a:endParaRPr>
          </a:p>
          <a:p>
            <a:pPr marL="342900" lvl="0" indent="-336550" algn="l" rtl="0">
              <a:lnSpc>
                <a:spcPct val="100000"/>
              </a:lnSpc>
              <a:spcBef>
                <a:spcPts val="0"/>
              </a:spcBef>
              <a:spcAft>
                <a:spcPts val="0"/>
              </a:spcAft>
              <a:buSzPts val="1100"/>
              <a:buChar char="•"/>
            </a:pPr>
            <a:r>
              <a:rPr lang="en-US" sz="1100"/>
              <a:t>Ernstmeyer, K., &amp; Christman. E. (2022). Nursing Management and Professional Concepts.  Chippewa Valley Technical College. Chapter 5–Legal Implications. </a:t>
            </a:r>
            <a:r>
              <a:rPr lang="en-US" sz="1100" u="sng">
                <a:solidFill>
                  <a:schemeClr val="hlink"/>
                </a:solidFill>
                <a:hlinkClick r:id="rId5"/>
              </a:rPr>
              <a:t>https://www.ncbi.nlm.nih.gov/books/NBK598383/#</a:t>
            </a:r>
            <a:r>
              <a:rPr lang="en-US" sz="1100"/>
              <a:t> </a:t>
            </a:r>
            <a:endParaRPr sz="1100"/>
          </a:p>
          <a:p>
            <a:pPr marL="342900" lvl="0" indent="-336550" algn="l" rtl="0">
              <a:lnSpc>
                <a:spcPct val="100000"/>
              </a:lnSpc>
              <a:spcBef>
                <a:spcPts val="0"/>
              </a:spcBef>
              <a:spcAft>
                <a:spcPts val="0"/>
              </a:spcAft>
              <a:buSzPts val="1100"/>
              <a:buChar char="•"/>
            </a:pPr>
            <a:r>
              <a:rPr lang="en-US" sz="1100"/>
              <a:t>Jain, H. (n.d.). </a:t>
            </a:r>
            <a:r>
              <a:rPr lang="en-US" sz="1100" i="1"/>
              <a:t>The ethical dilemma: Dual relationships in therapeutic practice. </a:t>
            </a:r>
            <a:r>
              <a:rPr lang="en-US" sz="1100"/>
              <a:t>MantraCare. https://mantracare.org/therapy/relationship/dual-relationships/</a:t>
            </a:r>
            <a:endParaRPr sz="1100"/>
          </a:p>
          <a:p>
            <a:pPr marL="342900" lvl="0" indent="-336550" algn="l" rtl="0">
              <a:lnSpc>
                <a:spcPct val="100000"/>
              </a:lnSpc>
              <a:spcBef>
                <a:spcPts val="0"/>
              </a:spcBef>
              <a:spcAft>
                <a:spcPts val="0"/>
              </a:spcAft>
              <a:buClr>
                <a:srgbClr val="3F3F3F"/>
              </a:buClr>
              <a:buSzPts val="1100"/>
              <a:buFont typeface="Arial"/>
              <a:buChar char="•"/>
            </a:pPr>
            <a:r>
              <a:rPr lang="en-US" sz="1100"/>
              <a:t>Johns Hopkins Berman Institute of Bioethics. (2024). </a:t>
            </a:r>
            <a:r>
              <a:rPr lang="en-US" sz="1100" i="1"/>
              <a:t>Framework.</a:t>
            </a:r>
            <a:r>
              <a:rPr lang="en-US" sz="1100"/>
              <a:t> </a:t>
            </a:r>
            <a:r>
              <a:rPr lang="en-US" sz="1100" u="sng">
                <a:solidFill>
                  <a:schemeClr val="hlink"/>
                </a:solidFill>
                <a:hlinkClick r:id="rId6"/>
              </a:rPr>
              <a:t>https://bioethics.jhu.edu/learning-health-systems/framework/</a:t>
            </a:r>
            <a:endParaRPr sz="1100"/>
          </a:p>
          <a:p>
            <a:pPr marL="342900" lvl="0" indent="-336550" algn="l" rtl="0">
              <a:lnSpc>
                <a:spcPct val="100000"/>
              </a:lnSpc>
              <a:spcBef>
                <a:spcPts val="0"/>
              </a:spcBef>
              <a:spcAft>
                <a:spcPts val="0"/>
              </a:spcAft>
              <a:buSzPts val="1100"/>
              <a:buChar char="•"/>
            </a:pPr>
            <a:r>
              <a:rPr lang="en-US" sz="1100"/>
              <a:t>Markkula Center for Applied Ethics at Santa Clara University. (2024). </a:t>
            </a:r>
            <a:r>
              <a:rPr lang="en-US" sz="1100" i="1"/>
              <a:t>Ethical Decision Making. </a:t>
            </a:r>
            <a:r>
              <a:rPr lang="en-US" sz="1100" i="1" u="sng">
                <a:solidFill>
                  <a:schemeClr val="hlink"/>
                </a:solidFill>
                <a:hlinkClick r:id="rId7"/>
              </a:rPr>
              <a:t>https://www.scu.edu/ethics/ethics-resources/ethical-decision-making//</a:t>
            </a:r>
            <a:endParaRPr sz="1100" i="1"/>
          </a:p>
          <a:p>
            <a:pPr marL="342900" lvl="0" indent="-336550" algn="l" rtl="0">
              <a:lnSpc>
                <a:spcPct val="100000"/>
              </a:lnSpc>
              <a:spcBef>
                <a:spcPts val="0"/>
              </a:spcBef>
              <a:spcAft>
                <a:spcPts val="0"/>
              </a:spcAft>
              <a:buSzPts val="1100"/>
              <a:buChar char="•"/>
            </a:pPr>
            <a:r>
              <a:rPr lang="en-US" sz="1100"/>
              <a:t>Markkula Center for Applied Ethics at Santa Clara University. (2021, November 8). </a:t>
            </a:r>
            <a:r>
              <a:rPr lang="en-US" sz="1100" i="1"/>
              <a:t>A Framework for Ethical Decision Making</a:t>
            </a:r>
            <a:r>
              <a:rPr lang="en-US" sz="1100"/>
              <a:t>. </a:t>
            </a:r>
            <a:r>
              <a:rPr lang="en-US" sz="1100" u="sng">
                <a:solidFill>
                  <a:schemeClr val="hlink"/>
                </a:solidFill>
                <a:hlinkClick r:id="rId8"/>
              </a:rPr>
              <a:t>https://www.scu.edu/ethics/ethics-resources/a-framework-for-ethical-decision-making/</a:t>
            </a:r>
            <a:endParaRPr sz="1100"/>
          </a:p>
          <a:p>
            <a:pPr marL="342900" lvl="0" indent="-336550" algn="l" rtl="0">
              <a:lnSpc>
                <a:spcPct val="100000"/>
              </a:lnSpc>
              <a:spcBef>
                <a:spcPts val="240"/>
              </a:spcBef>
              <a:spcAft>
                <a:spcPts val="0"/>
              </a:spcAft>
              <a:buClr>
                <a:srgbClr val="3F3F3F"/>
              </a:buClr>
              <a:buSzPts val="1100"/>
              <a:buFont typeface="Arial"/>
              <a:buChar char="•"/>
            </a:pPr>
            <a:r>
              <a:rPr lang="en-US" sz="1100"/>
              <a:t>Morrison, E., &amp; Furlong, B. (2019). Health Care Ethics: Critical Issues for the 21st Century, 4th Ed. Jones &amp; Bartlett Learning</a:t>
            </a:r>
            <a:endParaRPr sz="1100"/>
          </a:p>
          <a:p>
            <a:pPr marL="342900" lvl="0" indent="-336550" algn="l" rtl="0">
              <a:lnSpc>
                <a:spcPct val="100000"/>
              </a:lnSpc>
              <a:spcBef>
                <a:spcPts val="240"/>
              </a:spcBef>
              <a:spcAft>
                <a:spcPts val="0"/>
              </a:spcAft>
              <a:buClr>
                <a:srgbClr val="3F3F3F"/>
              </a:buClr>
              <a:buSzPts val="1100"/>
              <a:buFont typeface="Arial"/>
              <a:buChar char="•"/>
            </a:pPr>
            <a:r>
              <a:rPr lang="en-US" sz="1100"/>
              <a:t>National Conference of State Legislatures. (2024). </a:t>
            </a:r>
            <a:r>
              <a:rPr lang="en-US" sz="1100" i="1"/>
              <a:t>Mental health professionals’ duty to warn</a:t>
            </a:r>
            <a:r>
              <a:rPr lang="en-US" sz="1100"/>
              <a:t>. </a:t>
            </a:r>
            <a:r>
              <a:rPr lang="en-US" sz="1100" u="sng">
                <a:solidFill>
                  <a:schemeClr val="hlink"/>
                </a:solidFill>
                <a:hlinkClick r:id="rId9"/>
              </a:rPr>
              <a:t>https://www.ncsl.org/health/mental-health-professionals-duty-to-warn</a:t>
            </a:r>
            <a:r>
              <a:rPr lang="en-US" sz="1100"/>
              <a:t>   </a:t>
            </a:r>
            <a:endParaRPr sz="1100"/>
          </a:p>
          <a:p>
            <a:pPr marL="342900" lvl="0" indent="-254000" algn="l" rtl="0">
              <a:lnSpc>
                <a:spcPct val="100000"/>
              </a:lnSpc>
              <a:spcBef>
                <a:spcPts val="280"/>
              </a:spcBef>
              <a:spcAft>
                <a:spcPts val="0"/>
              </a:spcAft>
              <a:buClr>
                <a:srgbClr val="3F3F3F"/>
              </a:buClr>
              <a:buSzPts val="1400"/>
              <a:buFont typeface="Arial"/>
              <a:buNone/>
            </a:pPr>
            <a:endParaRPr sz="110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g2f6a5ef489f_0_34"/>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References</a:t>
            </a:r>
            <a:endParaRPr/>
          </a:p>
        </p:txBody>
      </p:sp>
      <p:sp>
        <p:nvSpPr>
          <p:cNvPr id="814" name="Google Shape;814;g2f6a5ef489f_0_34"/>
          <p:cNvSpPr txBox="1">
            <a:spLocks noGrp="1"/>
          </p:cNvSpPr>
          <p:nvPr>
            <p:ph type="body" idx="1"/>
          </p:nvPr>
        </p:nvSpPr>
        <p:spPr>
          <a:xfrm>
            <a:off x="457200" y="990600"/>
            <a:ext cx="8534400" cy="4267200"/>
          </a:xfrm>
          <a:prstGeom prst="rect">
            <a:avLst/>
          </a:prstGeom>
          <a:noFill/>
          <a:ln>
            <a:noFill/>
          </a:ln>
        </p:spPr>
        <p:txBody>
          <a:bodyPr spcFirstLastPara="1" wrap="square" lIns="91425" tIns="45700" rIns="91425" bIns="45700" anchor="t" anchorCtr="0">
            <a:noAutofit/>
          </a:bodyPr>
          <a:lstStyle/>
          <a:p>
            <a:pPr marL="342900" lvl="0" indent="-336550" algn="l" rtl="0">
              <a:lnSpc>
                <a:spcPct val="100000"/>
              </a:lnSpc>
              <a:spcBef>
                <a:spcPts val="240"/>
              </a:spcBef>
              <a:spcAft>
                <a:spcPts val="0"/>
              </a:spcAft>
              <a:buClr>
                <a:srgbClr val="3F3F3F"/>
              </a:buClr>
              <a:buSzPts val="1100"/>
              <a:buFont typeface="Arial"/>
              <a:buChar char="•"/>
            </a:pPr>
            <a:r>
              <a:rPr lang="en-US" sz="1100"/>
              <a:t>Patient Navigator Training Collaborative. (n.d.). </a:t>
            </a:r>
            <a:r>
              <a:rPr lang="en-US" sz="1100" u="sng">
                <a:solidFill>
                  <a:schemeClr val="hlink"/>
                </a:solidFill>
                <a:hlinkClick r:id="rId3"/>
              </a:rPr>
              <a:t>http://patientnavigatortraining.org/</a:t>
            </a:r>
            <a:endParaRPr sz="1100"/>
          </a:p>
          <a:p>
            <a:pPr marL="342900" lvl="0" indent="-336550" algn="l" rtl="0">
              <a:lnSpc>
                <a:spcPct val="100000"/>
              </a:lnSpc>
              <a:spcBef>
                <a:spcPts val="240"/>
              </a:spcBef>
              <a:spcAft>
                <a:spcPts val="0"/>
              </a:spcAft>
              <a:buSzPts val="1100"/>
              <a:buChar char="•"/>
            </a:pPr>
            <a:r>
              <a:rPr lang="en-US" sz="1100"/>
              <a:t>Patients' bill of rights: Objectives of the patients' bill of rights and responsibilities. (n.d.). U.S. Office of Personnel Management. </a:t>
            </a:r>
            <a:r>
              <a:rPr lang="en-US" sz="1100" u="sng">
                <a:solidFill>
                  <a:schemeClr val="hlink"/>
                </a:solidFill>
                <a:hlinkClick r:id="rId4"/>
              </a:rPr>
              <a:t>https://www.opm.gov/healthcare-insurance/healthcare/reference-materials/bill-of-rights/#Objectives</a:t>
            </a:r>
            <a:endParaRPr sz="1100"/>
          </a:p>
          <a:p>
            <a:pPr marL="342900" lvl="0" indent="-336550" algn="l" rtl="0">
              <a:lnSpc>
                <a:spcPct val="100000"/>
              </a:lnSpc>
              <a:spcBef>
                <a:spcPts val="240"/>
              </a:spcBef>
              <a:spcAft>
                <a:spcPts val="0"/>
              </a:spcAft>
              <a:buSzPts val="1100"/>
              <a:buChar char="•"/>
            </a:pPr>
            <a:r>
              <a:rPr lang="en-US" sz="1100"/>
              <a:t>Petersen, C. (2018). Through patients' eyes: Regulation, technology, privacy, and the future.</a:t>
            </a:r>
            <a:r>
              <a:rPr lang="en-US" sz="1100" i="1"/>
              <a:t> Yearbook of Medical Informatics 27</a:t>
            </a:r>
            <a:r>
              <a:rPr lang="en-US" sz="1100"/>
              <a:t>(1), 10-15. </a:t>
            </a:r>
            <a:r>
              <a:rPr lang="en-US" sz="1100" u="sng">
                <a:solidFill>
                  <a:schemeClr val="hlink"/>
                </a:solidFill>
                <a:hlinkClick r:id="rId5"/>
              </a:rPr>
              <a:t>https://doi.org/10.1055/s-0038-1641193</a:t>
            </a:r>
            <a:endParaRPr sz="1100"/>
          </a:p>
          <a:p>
            <a:pPr marL="342900" lvl="0" indent="-336550" algn="l" rtl="0">
              <a:lnSpc>
                <a:spcPct val="100000"/>
              </a:lnSpc>
              <a:spcBef>
                <a:spcPts val="240"/>
              </a:spcBef>
              <a:spcAft>
                <a:spcPts val="0"/>
              </a:spcAft>
              <a:buSzPts val="1100"/>
              <a:buChar char="•"/>
            </a:pPr>
            <a:r>
              <a:rPr lang="en-US" sz="1100" i="1"/>
              <a:t>Surveillance, Epidemiology, and End Results (SEER) Program. </a:t>
            </a:r>
            <a:r>
              <a:rPr lang="en-US" sz="1100"/>
              <a:t>(n.d.) National Cancer Institute. https://seer.cancer.gov/</a:t>
            </a:r>
            <a:endParaRPr sz="1100"/>
          </a:p>
          <a:p>
            <a:pPr marL="342900" lvl="0" indent="-336550" algn="l" rtl="0">
              <a:lnSpc>
                <a:spcPct val="100000"/>
              </a:lnSpc>
              <a:spcBef>
                <a:spcPts val="240"/>
              </a:spcBef>
              <a:spcAft>
                <a:spcPts val="0"/>
              </a:spcAft>
              <a:buSzPts val="1100"/>
              <a:buChar char="•"/>
            </a:pPr>
            <a:r>
              <a:rPr lang="en-US" sz="1100"/>
              <a:t>Strom-Gottfried, K. (2022). </a:t>
            </a:r>
            <a:r>
              <a:rPr lang="en-US" sz="1100" i="1"/>
              <a:t>Straight talk about professional ethics. </a:t>
            </a:r>
            <a:r>
              <a:rPr lang="en-US" sz="1100"/>
              <a:t>3rd ed</a:t>
            </a:r>
            <a:r>
              <a:rPr lang="en-US" sz="1100" i="1"/>
              <a:t>.</a:t>
            </a:r>
            <a:r>
              <a:rPr lang="en-US" sz="1100"/>
              <a:t> Oxford University Press.</a:t>
            </a:r>
            <a:endParaRPr sz="1100"/>
          </a:p>
          <a:p>
            <a:pPr marL="342900" lvl="0" indent="-336550" algn="l" rtl="0">
              <a:lnSpc>
                <a:spcPct val="100000"/>
              </a:lnSpc>
              <a:spcBef>
                <a:spcPts val="240"/>
              </a:spcBef>
              <a:spcAft>
                <a:spcPts val="0"/>
              </a:spcAft>
              <a:buSzPts val="1100"/>
              <a:buChar char="•"/>
            </a:pPr>
            <a:r>
              <a:rPr lang="en-US" sz="1100"/>
              <a:t>Thomas, R., &amp; Reeves, M. (2023). </a:t>
            </a:r>
            <a:r>
              <a:rPr lang="en-US" sz="1100" i="1"/>
              <a:t>Mandatory reporting laws.</a:t>
            </a:r>
            <a:r>
              <a:rPr lang="en-US" sz="1100"/>
              <a:t> StatPearls Publishing [Internet].  </a:t>
            </a:r>
            <a:r>
              <a:rPr lang="en-US" sz="1100" u="sng">
                <a:solidFill>
                  <a:schemeClr val="hlink"/>
                </a:solidFill>
                <a:hlinkClick r:id="rId6"/>
              </a:rPr>
              <a:t>https://www.ncbi.nlm.nih.gov/books/NBK560690/</a:t>
            </a:r>
            <a:endParaRPr sz="1100"/>
          </a:p>
          <a:p>
            <a:pPr marL="342900" lvl="0" indent="-336550" algn="l" rtl="0">
              <a:lnSpc>
                <a:spcPct val="100000"/>
              </a:lnSpc>
              <a:spcBef>
                <a:spcPts val="280"/>
              </a:spcBef>
              <a:spcAft>
                <a:spcPts val="0"/>
              </a:spcAft>
              <a:buSzPts val="1100"/>
              <a:buChar char="•"/>
            </a:pPr>
            <a:r>
              <a:rPr lang="en-US" sz="1100"/>
              <a:t>U.S. Department of Health and Human Services. (n.d.). HIPAA for Individuals Your Rights under HIPAA. </a:t>
            </a:r>
            <a:r>
              <a:rPr lang="en-US" sz="1100" u="sng">
                <a:solidFill>
                  <a:schemeClr val="hlink"/>
                </a:solidFill>
                <a:hlinkClick r:id="rId7"/>
              </a:rPr>
              <a:t>https://www.hhs.gov/hipaa/for-individuals/guidance-materials-for-consumers/index.html</a:t>
            </a:r>
            <a:r>
              <a:rPr lang="en-US" sz="1100"/>
              <a:t> </a:t>
            </a:r>
            <a:endParaRPr sz="1100"/>
          </a:p>
          <a:p>
            <a:pPr marL="342900" lvl="0" indent="-336550" algn="l" rtl="0">
              <a:lnSpc>
                <a:spcPct val="100000"/>
              </a:lnSpc>
              <a:spcBef>
                <a:spcPts val="280"/>
              </a:spcBef>
              <a:spcAft>
                <a:spcPts val="0"/>
              </a:spcAft>
              <a:buSzPts val="1100"/>
              <a:buChar char="•"/>
            </a:pPr>
            <a:r>
              <a:rPr lang="en-US" sz="1100"/>
              <a:t>U.S. Department of Health and Human Services. Office for Civil Rights. (n.d.). </a:t>
            </a:r>
            <a:r>
              <a:rPr lang="en-US" sz="1100" i="1"/>
              <a:t>HIPAA Privacy Rule and Sharing Information Related to Mental Health.</a:t>
            </a:r>
            <a:r>
              <a:rPr lang="en-US" sz="1100"/>
              <a:t> https://www.hhs.gov/sites/default/files/hipaa-privacy-rule-and-sharing-info-related-to-mental-health.pdf</a:t>
            </a:r>
            <a:endParaRPr sz="1100"/>
          </a:p>
          <a:p>
            <a:pPr marL="342900" lvl="0" indent="-336550" algn="l" rtl="0">
              <a:lnSpc>
                <a:spcPct val="100000"/>
              </a:lnSpc>
              <a:spcBef>
                <a:spcPts val="240"/>
              </a:spcBef>
              <a:spcAft>
                <a:spcPts val="0"/>
              </a:spcAft>
              <a:buClr>
                <a:srgbClr val="3F3F3F"/>
              </a:buClr>
              <a:buSzPts val="1100"/>
              <a:buFont typeface="Arial"/>
              <a:buChar char="•"/>
            </a:pPr>
            <a:r>
              <a:rPr lang="en-US" sz="1100"/>
              <a:t>U.S. Department of Health and Human Services. (n.d.). Summary of the HIPAA Privacy Rule. </a:t>
            </a:r>
            <a:r>
              <a:rPr lang="en-US" sz="1100" u="sng">
                <a:solidFill>
                  <a:schemeClr val="hlink"/>
                </a:solidFill>
                <a:hlinkClick r:id="rId8"/>
              </a:rPr>
              <a:t>https://www.hhs.gov/hipaa/for-professionals/privacy/laws-regulations/index.html</a:t>
            </a:r>
            <a:r>
              <a:rPr lang="en-US" sz="1100"/>
              <a:t> </a:t>
            </a:r>
            <a:endParaRPr sz="1100"/>
          </a:p>
          <a:p>
            <a:pPr marL="342900" lvl="0" indent="-336550" algn="l" rtl="0">
              <a:lnSpc>
                <a:spcPct val="100000"/>
              </a:lnSpc>
              <a:spcBef>
                <a:spcPts val="240"/>
              </a:spcBef>
              <a:spcAft>
                <a:spcPts val="0"/>
              </a:spcAft>
              <a:buClr>
                <a:srgbClr val="3F3F3F"/>
              </a:buClr>
              <a:buSzPts val="1100"/>
              <a:buFont typeface="Arial"/>
              <a:buChar char="•"/>
            </a:pPr>
            <a:r>
              <a:rPr lang="en-US" sz="1100"/>
              <a:t>UC Davis Medical Center. (2015). </a:t>
            </a:r>
            <a:r>
              <a:rPr lang="en-US" sz="1100" i="1"/>
              <a:t>Compliance program</a:t>
            </a:r>
            <a:r>
              <a:rPr lang="en-US" sz="1100"/>
              <a:t>.  </a:t>
            </a:r>
            <a:r>
              <a:rPr lang="en-US" sz="1100" u="sng">
                <a:solidFill>
                  <a:schemeClr val="hlink"/>
                </a:solidFill>
                <a:hlinkClick r:id="rId9"/>
              </a:rPr>
              <a:t>http://www.ucdmc.ucdavis.edu/compliance/guidance/privacy/example.html</a:t>
            </a:r>
            <a:endParaRPr sz="1100"/>
          </a:p>
          <a:p>
            <a:pPr marL="342900" lvl="0" indent="-336550" algn="l" rtl="0">
              <a:lnSpc>
                <a:spcPct val="100000"/>
              </a:lnSpc>
              <a:spcBef>
                <a:spcPts val="240"/>
              </a:spcBef>
              <a:spcAft>
                <a:spcPts val="0"/>
              </a:spcAft>
              <a:buClr>
                <a:srgbClr val="3F3F3F"/>
              </a:buClr>
              <a:buSzPts val="1100"/>
              <a:buFont typeface="Arial"/>
              <a:buChar char="•"/>
            </a:pPr>
            <a:r>
              <a:rPr lang="en-US" sz="1100"/>
              <a:t>Watson Caring Science Institute.</a:t>
            </a:r>
            <a:r>
              <a:rPr lang="en-US" sz="1100" i="1"/>
              <a:t> </a:t>
            </a:r>
            <a:r>
              <a:rPr lang="en-US" sz="1100"/>
              <a:t>(2024). </a:t>
            </a:r>
            <a:r>
              <a:rPr lang="en-US" sz="1100" u="sng">
                <a:solidFill>
                  <a:schemeClr val="hlink"/>
                </a:solidFill>
                <a:hlinkClick r:id="rId10"/>
              </a:rPr>
              <a:t>https://www.watsoncaringscience.org/</a:t>
            </a:r>
            <a:endParaRPr sz="1100"/>
          </a:p>
          <a:p>
            <a:pPr marL="342900" lvl="0" indent="-336550" algn="l" rtl="0">
              <a:lnSpc>
                <a:spcPct val="100000"/>
              </a:lnSpc>
              <a:spcBef>
                <a:spcPts val="240"/>
              </a:spcBef>
              <a:spcAft>
                <a:spcPts val="0"/>
              </a:spcAft>
              <a:buSzPts val="1100"/>
              <a:buChar char="•"/>
            </a:pPr>
            <a:r>
              <a:rPr lang="en-US" sz="1100"/>
              <a:t>World Health Organization. (2021, September 29). Health Data as a global public good – a call for Health Data Governance 30 September. </a:t>
            </a:r>
            <a:r>
              <a:rPr lang="en-US" sz="1100" u="sng">
                <a:solidFill>
                  <a:schemeClr val="hlink"/>
                </a:solidFill>
                <a:hlinkClick r:id="rId11"/>
              </a:rPr>
              <a:t>https://www.who.int/news-room/articles-detail/health-data-as-a-global-public-good-a-call-for-health-data-governance-30-september</a:t>
            </a:r>
            <a:r>
              <a:rPr lang="en-US" sz="1100"/>
              <a:t> </a:t>
            </a:r>
            <a:endParaRPr sz="1100"/>
          </a:p>
          <a:p>
            <a:pPr marL="342900" lvl="0" indent="-254000" algn="l" rtl="0">
              <a:lnSpc>
                <a:spcPct val="100000"/>
              </a:lnSpc>
              <a:spcBef>
                <a:spcPts val="280"/>
              </a:spcBef>
              <a:spcAft>
                <a:spcPts val="0"/>
              </a:spcAft>
              <a:buClr>
                <a:srgbClr val="3F3F3F"/>
              </a:buClr>
              <a:buSzPts val="1400"/>
              <a:buFont typeface="Arial"/>
              <a:buNone/>
            </a:pPr>
            <a:endParaRPr sz="11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g2799e61385c_0_1"/>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Thank you!</a:t>
            </a:r>
            <a:endParaRPr/>
          </a:p>
        </p:txBody>
      </p:sp>
      <p:sp>
        <p:nvSpPr>
          <p:cNvPr id="820" name="Google Shape;820;g2799e61385c_0_1"/>
          <p:cNvSpPr txBox="1">
            <a:spLocks noGrp="1"/>
          </p:cNvSpPr>
          <p:nvPr>
            <p:ph type="body" idx="1"/>
          </p:nvPr>
        </p:nvSpPr>
        <p:spPr>
          <a:xfrm>
            <a:off x="4658075" y="4272825"/>
            <a:ext cx="4397100" cy="1262400"/>
          </a:xfrm>
          <a:prstGeom prst="rect">
            <a:avLst/>
          </a:prstGeom>
          <a:noFill/>
          <a:ln>
            <a:noFill/>
          </a:ln>
        </p:spPr>
        <p:txBody>
          <a:bodyPr spcFirstLastPara="1" wrap="square" lIns="91425" tIns="45700" rIns="91425" bIns="45700" anchor="t" anchorCtr="0">
            <a:normAutofit lnSpcReduction="10000"/>
          </a:bodyPr>
          <a:lstStyle/>
          <a:p>
            <a:pPr marL="0" lvl="0" indent="0" algn="ctr" rtl="0">
              <a:spcBef>
                <a:spcPts val="0"/>
              </a:spcBef>
              <a:spcAft>
                <a:spcPts val="0"/>
              </a:spcAft>
              <a:buClr>
                <a:schemeClr val="dk1"/>
              </a:buClr>
              <a:buSzPts val="1500"/>
              <a:buFont typeface="Arial"/>
              <a:buNone/>
            </a:pPr>
            <a:r>
              <a:rPr lang="en-US" sz="1500"/>
              <a:t>S</a:t>
            </a:r>
            <a:r>
              <a:rPr lang="en-US" sz="1500" i="1"/>
              <a:t>ign up for the GW Cancer Center’s </a:t>
            </a:r>
            <a:br>
              <a:rPr lang="en-US" sz="1500" i="1"/>
            </a:br>
            <a:r>
              <a:rPr lang="en-US" sz="1500" i="1"/>
              <a:t>Cancer Control </a:t>
            </a:r>
            <a:br>
              <a:rPr lang="en-US" sz="1500" i="1"/>
            </a:br>
            <a:r>
              <a:rPr lang="en-US" sz="1500" i="1"/>
              <a:t>Technical Assistance E-Newsletter</a:t>
            </a:r>
            <a:r>
              <a:rPr lang="en-US" sz="1500"/>
              <a:t>:</a:t>
            </a:r>
            <a:endParaRPr sz="1500"/>
          </a:p>
          <a:p>
            <a:pPr marL="0" lvl="0" indent="0" algn="ctr" rtl="0">
              <a:spcBef>
                <a:spcPts val="0"/>
              </a:spcBef>
              <a:spcAft>
                <a:spcPts val="0"/>
              </a:spcAft>
              <a:buClr>
                <a:schemeClr val="dk1"/>
              </a:buClr>
              <a:buSzPts val="1500"/>
              <a:buFont typeface="Arial"/>
              <a:buNone/>
            </a:pPr>
            <a:r>
              <a:rPr lang="en-US" sz="1500"/>
              <a:t> </a:t>
            </a:r>
            <a:r>
              <a:rPr lang="en-US" sz="1500" b="1" u="sng">
                <a:solidFill>
                  <a:schemeClr val="hlink"/>
                </a:solidFill>
                <a:hlinkClick r:id="rId3"/>
              </a:rPr>
              <a:t>TAP Subscription</a:t>
            </a:r>
            <a:endParaRPr b="1"/>
          </a:p>
        </p:txBody>
      </p:sp>
      <p:sp>
        <p:nvSpPr>
          <p:cNvPr id="821" name="Google Shape;821;g2799e61385c_0_1"/>
          <p:cNvSpPr txBox="1"/>
          <p:nvPr/>
        </p:nvSpPr>
        <p:spPr>
          <a:xfrm>
            <a:off x="609600" y="4239150"/>
            <a:ext cx="4162800" cy="1477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0" i="1" u="none" strike="noStrike" cap="none">
                <a:solidFill>
                  <a:srgbClr val="3F3F3F"/>
                </a:solidFill>
                <a:latin typeface="Arial"/>
                <a:ea typeface="Arial"/>
                <a:cs typeface="Arial"/>
                <a:sym typeface="Arial"/>
              </a:rPr>
              <a:t>Sign</a:t>
            </a:r>
            <a:r>
              <a:rPr lang="en-US" sz="1500" i="1">
                <a:solidFill>
                  <a:srgbClr val="3F3F3F"/>
                </a:solidFill>
              </a:rPr>
              <a:t> </a:t>
            </a:r>
            <a:r>
              <a:rPr lang="en-US" sz="1500" b="0" i="1" u="none" strike="noStrike" cap="none">
                <a:solidFill>
                  <a:srgbClr val="3F3F3F"/>
                </a:solidFill>
                <a:latin typeface="Arial"/>
                <a:ea typeface="Arial"/>
                <a:cs typeface="Arial"/>
                <a:sym typeface="Arial"/>
              </a:rPr>
              <a:t>up for the GW Cancer Center’s </a:t>
            </a:r>
            <a:br>
              <a:rPr lang="en-US" sz="1500" b="0" i="1" u="none" strike="noStrike" cap="none">
                <a:solidFill>
                  <a:srgbClr val="3F3F3F"/>
                </a:solidFill>
                <a:latin typeface="Arial"/>
                <a:ea typeface="Arial"/>
                <a:cs typeface="Arial"/>
                <a:sym typeface="Arial"/>
              </a:rPr>
            </a:br>
            <a:r>
              <a:rPr lang="en-US" sz="1500" b="0" i="1" u="none" strike="noStrike" cap="none">
                <a:solidFill>
                  <a:srgbClr val="3F3F3F"/>
                </a:solidFill>
                <a:latin typeface="Arial"/>
                <a:ea typeface="Arial"/>
                <a:cs typeface="Arial"/>
                <a:sym typeface="Arial"/>
              </a:rPr>
              <a:t>Patient Navigation </a:t>
            </a:r>
            <a:br>
              <a:rPr lang="en-US" sz="1500" b="0" i="1" u="none" strike="noStrike" cap="none">
                <a:solidFill>
                  <a:srgbClr val="3F3F3F"/>
                </a:solidFill>
                <a:latin typeface="Arial"/>
                <a:ea typeface="Arial"/>
                <a:cs typeface="Arial"/>
                <a:sym typeface="Arial"/>
              </a:rPr>
            </a:br>
            <a:r>
              <a:rPr lang="en-US" sz="1500" b="0" i="1" u="none" strike="noStrike" cap="none">
                <a:solidFill>
                  <a:srgbClr val="3F3F3F"/>
                </a:solidFill>
                <a:latin typeface="Arial"/>
                <a:ea typeface="Arial"/>
                <a:cs typeface="Arial"/>
                <a:sym typeface="Arial"/>
              </a:rPr>
              <a:t>and Survivorship E-Newsletter</a:t>
            </a:r>
            <a:r>
              <a:rPr lang="en-US" sz="1500" b="0" i="0" u="none" strike="noStrike" cap="none">
                <a:solidFill>
                  <a:srgbClr val="3F3F3F"/>
                </a:solidFill>
                <a:latin typeface="Arial"/>
                <a:ea typeface="Arial"/>
                <a:cs typeface="Arial"/>
                <a:sym typeface="Arial"/>
              </a:rPr>
              <a:t>:</a:t>
            </a:r>
            <a:endParaRPr sz="1500">
              <a:solidFill>
                <a:srgbClr val="3F3F3F"/>
              </a:solidFill>
            </a:endParaRPr>
          </a:p>
          <a:p>
            <a:pPr marL="0" marR="0" lvl="0" indent="0" algn="ctr" rtl="0">
              <a:lnSpc>
                <a:spcPct val="100000"/>
              </a:lnSpc>
              <a:spcBef>
                <a:spcPts val="0"/>
              </a:spcBef>
              <a:spcAft>
                <a:spcPts val="0"/>
              </a:spcAft>
              <a:buClr>
                <a:srgbClr val="000000"/>
              </a:buClr>
              <a:buSzPts val="1500"/>
              <a:buFont typeface="Arial"/>
              <a:buNone/>
            </a:pPr>
            <a:r>
              <a:rPr lang="en-US" sz="1500" b="1" u="sng">
                <a:solidFill>
                  <a:schemeClr val="hlink"/>
                </a:solidFill>
                <a:hlinkClick r:id="rId4"/>
              </a:rPr>
              <a:t>PNS Subscription</a:t>
            </a:r>
            <a:r>
              <a:rPr lang="en-US" sz="1500" b="0" i="0" u="sng" strike="noStrike" cap="none">
                <a:solidFill>
                  <a:srgbClr val="3F3F3F"/>
                </a:solidFill>
                <a:latin typeface="Arial"/>
                <a:ea typeface="Arial"/>
                <a:cs typeface="Arial"/>
                <a:sym typeface="Arial"/>
                <a:hlinkClick r:id="rId5">
                  <a:extLst>
                    <a:ext uri="{A12FA001-AC4F-418D-AE19-62706E023703}">
                      <ahyp:hlinkClr xmlns:ahyp="http://schemas.microsoft.com/office/drawing/2018/hyperlinkcolor" val="tx"/>
                    </a:ext>
                  </a:extLst>
                </a:hlinkClick>
              </a:rPr>
              <a:t>  </a:t>
            </a:r>
            <a:endParaRPr sz="1500" b="0" i="0" u="none" strike="noStrike" cap="none">
              <a:solidFill>
                <a:srgbClr val="3F3F3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3F3F3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endParaRPr sz="1500" b="1" i="0" u="none" strike="noStrike" cap="none">
              <a:solidFill>
                <a:srgbClr val="0096D6"/>
              </a:solidFill>
              <a:latin typeface="Arial"/>
              <a:ea typeface="Arial"/>
              <a:cs typeface="Arial"/>
              <a:sym typeface="Arial"/>
            </a:endParaRPr>
          </a:p>
        </p:txBody>
      </p:sp>
      <p:pic>
        <p:nvPicPr>
          <p:cNvPr id="822" name="Google Shape;822;g2799e61385c_0_1"/>
          <p:cNvPicPr preferRelativeResize="0"/>
          <p:nvPr/>
        </p:nvPicPr>
        <p:blipFill>
          <a:blip r:embed="rId6">
            <a:alphaModFix/>
          </a:blip>
          <a:stretch>
            <a:fillRect/>
          </a:stretch>
        </p:blipFill>
        <p:spPr>
          <a:xfrm>
            <a:off x="1438000" y="1236831"/>
            <a:ext cx="6268009" cy="1067544"/>
          </a:xfrm>
          <a:prstGeom prst="rect">
            <a:avLst/>
          </a:prstGeom>
          <a:noFill/>
          <a:ln>
            <a:noFill/>
          </a:ln>
        </p:spPr>
      </p:pic>
      <p:pic>
        <p:nvPicPr>
          <p:cNvPr id="823" name="Google Shape;823;g2799e61385c_0_1"/>
          <p:cNvPicPr preferRelativeResize="0"/>
          <p:nvPr/>
        </p:nvPicPr>
        <p:blipFill>
          <a:blip r:embed="rId7">
            <a:alphaModFix/>
          </a:blip>
          <a:stretch>
            <a:fillRect/>
          </a:stretch>
        </p:blipFill>
        <p:spPr>
          <a:xfrm>
            <a:off x="5963475" y="2380575"/>
            <a:ext cx="1663650" cy="1663650"/>
          </a:xfrm>
          <a:prstGeom prst="rect">
            <a:avLst/>
          </a:prstGeom>
          <a:noFill/>
          <a:ln>
            <a:noFill/>
          </a:ln>
        </p:spPr>
      </p:pic>
      <p:pic>
        <p:nvPicPr>
          <p:cNvPr id="824" name="Google Shape;824;g2799e61385c_0_1"/>
          <p:cNvPicPr preferRelativeResize="0"/>
          <p:nvPr/>
        </p:nvPicPr>
        <p:blipFill>
          <a:blip r:embed="rId8">
            <a:alphaModFix/>
          </a:blip>
          <a:stretch>
            <a:fillRect/>
          </a:stretch>
        </p:blipFill>
        <p:spPr>
          <a:xfrm>
            <a:off x="1723613" y="2456775"/>
            <a:ext cx="1629975" cy="1629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g2f5460e8187_0_12"/>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Four Principles </a:t>
            </a:r>
            <a:r>
              <a:rPr lang="en-US" sz="3600">
                <a:latin typeface="Arial"/>
                <a:ea typeface="Arial"/>
                <a:cs typeface="Arial"/>
                <a:sym typeface="Arial"/>
              </a:rPr>
              <a:t>of Ethics</a:t>
            </a:r>
            <a:endParaRPr/>
          </a:p>
        </p:txBody>
      </p:sp>
      <p:sp>
        <p:nvSpPr>
          <p:cNvPr id="89" name="Google Shape;89;g2f5460e8187_0_12"/>
          <p:cNvSpPr txBox="1">
            <a:spLocks noGrp="1"/>
          </p:cNvSpPr>
          <p:nvPr>
            <p:ph type="body" idx="1"/>
          </p:nvPr>
        </p:nvSpPr>
        <p:spPr>
          <a:xfrm>
            <a:off x="457200" y="1351100"/>
            <a:ext cx="8229600" cy="4114800"/>
          </a:xfrm>
          <a:prstGeom prst="rect">
            <a:avLst/>
          </a:prstGeom>
          <a:noFill/>
          <a:ln>
            <a:noFill/>
          </a:ln>
        </p:spPr>
        <p:txBody>
          <a:bodyPr spcFirstLastPara="1" wrap="square" lIns="91425" tIns="45700" rIns="91425" bIns="45700" anchor="t" anchorCtr="0">
            <a:normAutofit lnSpcReduction="10000"/>
          </a:bodyPr>
          <a:lstStyle/>
          <a:p>
            <a:pPr marL="203200" lvl="0" indent="0" algn="l" rtl="0">
              <a:lnSpc>
                <a:spcPct val="100000"/>
              </a:lnSpc>
              <a:spcBef>
                <a:spcPts val="0"/>
              </a:spcBef>
              <a:spcAft>
                <a:spcPts val="0"/>
              </a:spcAft>
              <a:buClr>
                <a:srgbClr val="3F3F3F"/>
              </a:buClr>
              <a:buSzPts val="2800"/>
              <a:buFont typeface="Arial"/>
              <a:buNone/>
            </a:pPr>
            <a:r>
              <a:rPr lang="en-US" sz="2600" b="1"/>
              <a:t>Autonomy:</a:t>
            </a:r>
            <a:r>
              <a:rPr lang="en-US" sz="2600"/>
              <a:t> The ability to decide for oneself. </a:t>
            </a:r>
            <a:endParaRPr sz="2600"/>
          </a:p>
          <a:p>
            <a:pPr marL="203200" lvl="0" indent="0" algn="l" rtl="0">
              <a:lnSpc>
                <a:spcPct val="100000"/>
              </a:lnSpc>
              <a:spcBef>
                <a:spcPts val="0"/>
              </a:spcBef>
              <a:spcAft>
                <a:spcPts val="0"/>
              </a:spcAft>
              <a:buClr>
                <a:srgbClr val="3F3F3F"/>
              </a:buClr>
              <a:buSzPts val="2800"/>
              <a:buFont typeface="Arial"/>
              <a:buNone/>
            </a:pPr>
            <a:endParaRPr sz="2600" b="1"/>
          </a:p>
          <a:p>
            <a:pPr marL="203200" lvl="0" indent="0" algn="l" rtl="0">
              <a:lnSpc>
                <a:spcPct val="100000"/>
              </a:lnSpc>
              <a:spcBef>
                <a:spcPts val="0"/>
              </a:spcBef>
              <a:spcAft>
                <a:spcPts val="0"/>
              </a:spcAft>
              <a:buClr>
                <a:srgbClr val="3F3F3F"/>
              </a:buClr>
              <a:buSzPts val="2800"/>
              <a:buFont typeface="Arial"/>
              <a:buNone/>
            </a:pPr>
            <a:r>
              <a:rPr lang="en-US" sz="2600" b="1"/>
              <a:t>Beneficence:</a:t>
            </a:r>
            <a:r>
              <a:rPr lang="en-US" sz="2600"/>
              <a:t> More than just avoiding doing harm. It is that of doing the best for another. </a:t>
            </a:r>
            <a:endParaRPr sz="2600"/>
          </a:p>
          <a:p>
            <a:pPr marL="203200" lvl="0" indent="0" algn="l" rtl="0">
              <a:lnSpc>
                <a:spcPct val="100000"/>
              </a:lnSpc>
              <a:spcBef>
                <a:spcPts val="0"/>
              </a:spcBef>
              <a:spcAft>
                <a:spcPts val="0"/>
              </a:spcAft>
              <a:buClr>
                <a:srgbClr val="3F3F3F"/>
              </a:buClr>
              <a:buSzPts val="2800"/>
              <a:buFont typeface="Arial"/>
              <a:buNone/>
            </a:pPr>
            <a:endParaRPr sz="2600" b="1"/>
          </a:p>
          <a:p>
            <a:pPr marL="203200" lvl="0" indent="0" algn="l" rtl="0">
              <a:lnSpc>
                <a:spcPct val="100000"/>
              </a:lnSpc>
              <a:spcBef>
                <a:spcPts val="0"/>
              </a:spcBef>
              <a:spcAft>
                <a:spcPts val="0"/>
              </a:spcAft>
              <a:buClr>
                <a:srgbClr val="3F3F3F"/>
              </a:buClr>
              <a:buSzPts val="2800"/>
              <a:buFont typeface="Arial"/>
              <a:buNone/>
            </a:pPr>
            <a:r>
              <a:rPr lang="en-US" sz="2600" b="1"/>
              <a:t>Nonmaleficence:</a:t>
            </a:r>
            <a:r>
              <a:rPr lang="en-US" sz="2600"/>
              <a:t> The practice of refraining from causing harm or preventing intentional harm from occurring.</a:t>
            </a:r>
            <a:endParaRPr sz="2600"/>
          </a:p>
          <a:p>
            <a:pPr marL="203200" lvl="0" indent="0" algn="l" rtl="0">
              <a:lnSpc>
                <a:spcPct val="100000"/>
              </a:lnSpc>
              <a:spcBef>
                <a:spcPts val="0"/>
              </a:spcBef>
              <a:spcAft>
                <a:spcPts val="0"/>
              </a:spcAft>
              <a:buClr>
                <a:srgbClr val="3F3F3F"/>
              </a:buClr>
              <a:buSzPts val="2800"/>
              <a:buFont typeface="Arial"/>
              <a:buNone/>
            </a:pPr>
            <a:endParaRPr sz="2600" b="1"/>
          </a:p>
          <a:p>
            <a:pPr marL="203200" lvl="0" indent="0" algn="l" rtl="0">
              <a:lnSpc>
                <a:spcPct val="100000"/>
              </a:lnSpc>
              <a:spcBef>
                <a:spcPts val="0"/>
              </a:spcBef>
              <a:spcAft>
                <a:spcPts val="0"/>
              </a:spcAft>
              <a:buClr>
                <a:srgbClr val="3F3F3F"/>
              </a:buClr>
              <a:buSzPts val="2800"/>
              <a:buFont typeface="Arial"/>
              <a:buNone/>
            </a:pPr>
            <a:r>
              <a:rPr lang="en-US" sz="2600" b="1"/>
              <a:t>Justice:</a:t>
            </a:r>
            <a:r>
              <a:rPr lang="en-US" sz="2600"/>
              <a:t> Actions that provide fairness or address the perception of what a person or community deserves.</a:t>
            </a:r>
            <a:endParaRPr sz="2600"/>
          </a:p>
        </p:txBody>
      </p:sp>
      <p:sp>
        <p:nvSpPr>
          <p:cNvPr id="90" name="Google Shape;90;g2f5460e8187_0_12"/>
          <p:cNvSpPr txBox="1"/>
          <p:nvPr/>
        </p:nvSpPr>
        <p:spPr>
          <a:xfrm>
            <a:off x="4591050" y="5271701"/>
            <a:ext cx="44196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a:t>
            </a:r>
            <a:r>
              <a:rPr lang="en-US" sz="1200" i="1">
                <a:solidFill>
                  <a:srgbClr val="7F7F7F"/>
                </a:solidFill>
              </a:rPr>
              <a:t>Morrison &amp; Furlong, 2019</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xfrm>
            <a:off x="457200" y="304800"/>
            <a:ext cx="85344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i="0" u="none" strike="noStrike">
                <a:latin typeface="Arial"/>
                <a:ea typeface="Arial"/>
                <a:cs typeface="Arial"/>
                <a:sym typeface="Arial"/>
              </a:rPr>
              <a:t>Five Sources of Ethical Standards</a:t>
            </a:r>
            <a:endParaRPr sz="3200">
              <a:latin typeface="Arial"/>
              <a:ea typeface="Arial"/>
              <a:cs typeface="Arial"/>
              <a:sym typeface="Arial"/>
            </a:endParaRPr>
          </a:p>
        </p:txBody>
      </p:sp>
      <p:grpSp>
        <p:nvGrpSpPr>
          <p:cNvPr id="97" name="Google Shape;97;p7"/>
          <p:cNvGrpSpPr/>
          <p:nvPr/>
        </p:nvGrpSpPr>
        <p:grpSpPr>
          <a:xfrm>
            <a:off x="609600" y="1514061"/>
            <a:ext cx="7772400" cy="3769977"/>
            <a:chOff x="0" y="0"/>
            <a:chExt cx="7772400" cy="3769977"/>
          </a:xfrm>
        </p:grpSpPr>
        <p:sp>
          <p:nvSpPr>
            <p:cNvPr id="98" name="Google Shape;98;p7"/>
            <p:cNvSpPr/>
            <p:nvPr/>
          </p:nvSpPr>
          <p:spPr>
            <a:xfrm>
              <a:off x="0" y="0"/>
              <a:ext cx="7772400" cy="678600"/>
            </a:xfrm>
            <a:prstGeom prst="roundRect">
              <a:avLst>
                <a:gd name="adj" fmla="val 16667"/>
              </a:avLst>
            </a:prstGeom>
            <a:solidFill>
              <a:srgbClr val="3A6497"/>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7"/>
            <p:cNvSpPr txBox="1"/>
            <p:nvPr/>
          </p:nvSpPr>
          <p:spPr>
            <a:xfrm>
              <a:off x="33127" y="33127"/>
              <a:ext cx="7706146" cy="612346"/>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Arial"/>
                <a:buNone/>
              </a:pPr>
              <a:r>
                <a:rPr lang="en-US" sz="2900" b="0" i="0" u="none" strike="noStrike" cap="none">
                  <a:solidFill>
                    <a:schemeClr val="lt1"/>
                  </a:solidFill>
                  <a:latin typeface="Arial"/>
                  <a:ea typeface="Arial"/>
                  <a:cs typeface="Arial"/>
                  <a:sym typeface="Arial"/>
                </a:rPr>
                <a:t>Utilitarian Approach</a:t>
              </a:r>
              <a:endParaRPr sz="2900" b="0" i="0" u="none" strike="noStrike" cap="none">
                <a:solidFill>
                  <a:schemeClr val="lt1"/>
                </a:solidFill>
                <a:latin typeface="Arial"/>
                <a:ea typeface="Arial"/>
                <a:cs typeface="Arial"/>
                <a:sym typeface="Arial"/>
              </a:endParaRPr>
            </a:p>
          </p:txBody>
        </p:sp>
        <p:sp>
          <p:nvSpPr>
            <p:cNvPr id="100" name="Google Shape;100;p7"/>
            <p:cNvSpPr/>
            <p:nvPr/>
          </p:nvSpPr>
          <p:spPr>
            <a:xfrm>
              <a:off x="0" y="805017"/>
              <a:ext cx="7772400" cy="678600"/>
            </a:xfrm>
            <a:prstGeom prst="roundRect">
              <a:avLst>
                <a:gd name="adj" fmla="val 16667"/>
              </a:avLst>
            </a:prstGeom>
            <a:solidFill>
              <a:srgbClr val="3A6497"/>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7"/>
            <p:cNvSpPr txBox="1"/>
            <p:nvPr/>
          </p:nvSpPr>
          <p:spPr>
            <a:xfrm>
              <a:off x="33127" y="838144"/>
              <a:ext cx="7706146" cy="612346"/>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Arial"/>
                <a:buNone/>
              </a:pPr>
              <a:r>
                <a:rPr lang="en-US" sz="2900" b="0" i="0" u="none" strike="noStrike" cap="none">
                  <a:solidFill>
                    <a:schemeClr val="lt1"/>
                  </a:solidFill>
                  <a:latin typeface="Arial"/>
                  <a:ea typeface="Arial"/>
                  <a:cs typeface="Arial"/>
                  <a:sym typeface="Arial"/>
                </a:rPr>
                <a:t>Rights Approach</a:t>
              </a:r>
              <a:endParaRPr sz="2900" b="0" i="0" u="none" strike="noStrike" cap="none">
                <a:solidFill>
                  <a:schemeClr val="lt1"/>
                </a:solidFill>
                <a:latin typeface="Arial"/>
                <a:ea typeface="Arial"/>
                <a:cs typeface="Arial"/>
                <a:sym typeface="Arial"/>
              </a:endParaRPr>
            </a:p>
          </p:txBody>
        </p:sp>
        <p:sp>
          <p:nvSpPr>
            <p:cNvPr id="102" name="Google Shape;102;p7"/>
            <p:cNvSpPr/>
            <p:nvPr/>
          </p:nvSpPr>
          <p:spPr>
            <a:xfrm>
              <a:off x="0" y="1567137"/>
              <a:ext cx="7772400" cy="678600"/>
            </a:xfrm>
            <a:prstGeom prst="roundRect">
              <a:avLst>
                <a:gd name="adj" fmla="val 16667"/>
              </a:avLst>
            </a:prstGeom>
            <a:solidFill>
              <a:srgbClr val="3A6497"/>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7"/>
            <p:cNvSpPr txBox="1"/>
            <p:nvPr/>
          </p:nvSpPr>
          <p:spPr>
            <a:xfrm>
              <a:off x="33127" y="1600264"/>
              <a:ext cx="7706146" cy="612346"/>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Arial"/>
                <a:buNone/>
              </a:pPr>
              <a:r>
                <a:rPr lang="en-US" sz="2900" b="0" i="0" u="none" strike="noStrike" cap="none">
                  <a:solidFill>
                    <a:schemeClr val="lt1"/>
                  </a:solidFill>
                  <a:latin typeface="Arial"/>
                  <a:ea typeface="Arial"/>
                  <a:cs typeface="Arial"/>
                  <a:sym typeface="Arial"/>
                </a:rPr>
                <a:t>Fairness or Justice Approach</a:t>
              </a:r>
              <a:endParaRPr sz="2900" b="0" i="0" u="none" strike="noStrike" cap="none">
                <a:solidFill>
                  <a:schemeClr val="lt1"/>
                </a:solidFill>
                <a:latin typeface="Arial"/>
                <a:ea typeface="Arial"/>
                <a:cs typeface="Arial"/>
                <a:sym typeface="Arial"/>
              </a:endParaRPr>
            </a:p>
          </p:txBody>
        </p:sp>
        <p:sp>
          <p:nvSpPr>
            <p:cNvPr id="104" name="Google Shape;104;p7"/>
            <p:cNvSpPr/>
            <p:nvPr/>
          </p:nvSpPr>
          <p:spPr>
            <a:xfrm>
              <a:off x="0" y="2329257"/>
              <a:ext cx="7772400" cy="678600"/>
            </a:xfrm>
            <a:prstGeom prst="roundRect">
              <a:avLst>
                <a:gd name="adj" fmla="val 16667"/>
              </a:avLst>
            </a:prstGeom>
            <a:solidFill>
              <a:srgbClr val="3A6497"/>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7"/>
            <p:cNvSpPr txBox="1"/>
            <p:nvPr/>
          </p:nvSpPr>
          <p:spPr>
            <a:xfrm>
              <a:off x="33127" y="2362384"/>
              <a:ext cx="7706146" cy="612346"/>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Arial"/>
                <a:buNone/>
              </a:pPr>
              <a:r>
                <a:rPr lang="en-US" sz="2900" b="0" i="0" u="none" strike="noStrike" cap="none">
                  <a:solidFill>
                    <a:schemeClr val="lt1"/>
                  </a:solidFill>
                  <a:latin typeface="Arial"/>
                  <a:ea typeface="Arial"/>
                  <a:cs typeface="Arial"/>
                  <a:sym typeface="Arial"/>
                </a:rPr>
                <a:t>Common Good Approach</a:t>
              </a:r>
              <a:endParaRPr sz="2900" b="0" i="0" u="none" strike="noStrike" cap="none">
                <a:solidFill>
                  <a:schemeClr val="lt1"/>
                </a:solidFill>
                <a:latin typeface="Arial"/>
                <a:ea typeface="Arial"/>
                <a:cs typeface="Arial"/>
                <a:sym typeface="Arial"/>
              </a:endParaRPr>
            </a:p>
          </p:txBody>
        </p:sp>
        <p:sp>
          <p:nvSpPr>
            <p:cNvPr id="106" name="Google Shape;106;p7"/>
            <p:cNvSpPr/>
            <p:nvPr/>
          </p:nvSpPr>
          <p:spPr>
            <a:xfrm>
              <a:off x="0" y="3091377"/>
              <a:ext cx="7772400" cy="678600"/>
            </a:xfrm>
            <a:prstGeom prst="roundRect">
              <a:avLst>
                <a:gd name="adj" fmla="val 16667"/>
              </a:avLst>
            </a:prstGeom>
            <a:solidFill>
              <a:srgbClr val="3A6497"/>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7"/>
            <p:cNvSpPr txBox="1"/>
            <p:nvPr/>
          </p:nvSpPr>
          <p:spPr>
            <a:xfrm>
              <a:off x="33127" y="3124504"/>
              <a:ext cx="7706146" cy="612346"/>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Arial"/>
                <a:buNone/>
              </a:pPr>
              <a:r>
                <a:rPr lang="en-US" sz="2900" b="0" i="0" u="none" strike="noStrike" cap="none">
                  <a:solidFill>
                    <a:schemeClr val="lt1"/>
                  </a:solidFill>
                  <a:latin typeface="Arial"/>
                  <a:ea typeface="Arial"/>
                  <a:cs typeface="Arial"/>
                  <a:sym typeface="Arial"/>
                </a:rPr>
                <a:t>Virtue Approach</a:t>
              </a:r>
              <a:endParaRPr sz="2900" b="0" i="0" u="none" strike="noStrike" cap="none">
                <a:solidFill>
                  <a:schemeClr val="lt1"/>
                </a:solidFill>
                <a:latin typeface="Arial"/>
                <a:ea typeface="Arial"/>
                <a:cs typeface="Arial"/>
                <a:sym typeface="Arial"/>
              </a:endParaRPr>
            </a:p>
          </p:txBody>
        </p:sp>
      </p:grpSp>
      <p:sp>
        <p:nvSpPr>
          <p:cNvPr id="108" name="Google Shape;108;p7"/>
          <p:cNvSpPr txBox="1"/>
          <p:nvPr/>
        </p:nvSpPr>
        <p:spPr>
          <a:xfrm>
            <a:off x="4058479" y="5326936"/>
            <a:ext cx="49530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a:t>
            </a:r>
            <a:r>
              <a:rPr lang="en-US" sz="1200" i="1">
                <a:solidFill>
                  <a:srgbClr val="7F7F7F"/>
                </a:solidFill>
              </a:rPr>
              <a:t>Markkula Center for Applied Ethics,</a:t>
            </a:r>
            <a:r>
              <a:rPr lang="en-US" sz="1200" b="0" i="1" u="none" strike="noStrike" cap="none">
                <a:solidFill>
                  <a:srgbClr val="7F7F7F"/>
                </a:solidFill>
                <a:latin typeface="Arial"/>
                <a:ea typeface="Arial"/>
                <a:cs typeface="Arial"/>
                <a:sym typeface="Arial"/>
              </a:rPr>
              <a:t> n.d.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9"/>
          <p:cNvSpPr txBox="1">
            <a:spLocks noGrp="1"/>
          </p:cNvSpPr>
          <p:nvPr>
            <p:ph type="title"/>
          </p:nvPr>
        </p:nvSpPr>
        <p:spPr>
          <a:xfrm>
            <a:off x="190500" y="37116"/>
            <a:ext cx="88392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900"/>
              <a:buFont typeface="Arial"/>
              <a:buNone/>
            </a:pPr>
            <a:r>
              <a:rPr lang="en-US" sz="3600" i="0" u="none" strike="noStrike" cap="none">
                <a:latin typeface="Arial"/>
                <a:ea typeface="Arial"/>
                <a:cs typeface="Arial"/>
                <a:sym typeface="Arial"/>
              </a:rPr>
              <a:t>Framework for Ethical Decision-Making</a:t>
            </a:r>
            <a:endParaRPr/>
          </a:p>
        </p:txBody>
      </p:sp>
      <p:grpSp>
        <p:nvGrpSpPr>
          <p:cNvPr id="115" name="Google Shape;115;p9"/>
          <p:cNvGrpSpPr/>
          <p:nvPr/>
        </p:nvGrpSpPr>
        <p:grpSpPr>
          <a:xfrm>
            <a:off x="571500" y="1462713"/>
            <a:ext cx="8305799" cy="3858773"/>
            <a:chOff x="0" y="1013"/>
            <a:chExt cx="8305799" cy="3858773"/>
          </a:xfrm>
        </p:grpSpPr>
        <p:sp>
          <p:nvSpPr>
            <p:cNvPr id="116" name="Google Shape;116;p9"/>
            <p:cNvSpPr/>
            <p:nvPr/>
          </p:nvSpPr>
          <p:spPr>
            <a:xfrm rot="5400000">
              <a:off x="-130217" y="131230"/>
              <a:ext cx="868114" cy="607680"/>
            </a:xfrm>
            <a:prstGeom prst="chevron">
              <a:avLst>
                <a:gd name="adj" fmla="val 50000"/>
              </a:avLst>
            </a:prstGeom>
            <a:solidFill>
              <a:srgbClr val="365F9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9"/>
            <p:cNvSpPr txBox="1"/>
            <p:nvPr/>
          </p:nvSpPr>
          <p:spPr>
            <a:xfrm>
              <a:off x="0" y="304853"/>
              <a:ext cx="607680" cy="260434"/>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Arial"/>
                <a:buNone/>
              </a:pPr>
              <a:r>
                <a:rPr lang="en-US" sz="1500" b="0" i="0" u="none" strike="noStrike" cap="none">
                  <a:solidFill>
                    <a:schemeClr val="lt1"/>
                  </a:solidFill>
                  <a:latin typeface="Arial"/>
                  <a:ea typeface="Arial"/>
                  <a:cs typeface="Arial"/>
                  <a:sym typeface="Arial"/>
                </a:rPr>
                <a:t>Step 1</a:t>
              </a:r>
              <a:endParaRPr sz="1400" b="0" i="0" u="none" strike="noStrike" cap="none">
                <a:solidFill>
                  <a:srgbClr val="000000"/>
                </a:solidFill>
                <a:latin typeface="Arial"/>
                <a:ea typeface="Arial"/>
                <a:cs typeface="Arial"/>
                <a:sym typeface="Arial"/>
              </a:endParaRPr>
            </a:p>
          </p:txBody>
        </p:sp>
        <p:sp>
          <p:nvSpPr>
            <p:cNvPr id="118" name="Google Shape;118;p9"/>
            <p:cNvSpPr/>
            <p:nvPr/>
          </p:nvSpPr>
          <p:spPr>
            <a:xfrm rot="5400000">
              <a:off x="4174602" y="-3565909"/>
              <a:ext cx="564274" cy="7698119"/>
            </a:xfrm>
            <a:prstGeom prst="round2SameRect">
              <a:avLst>
                <a:gd name="adj1" fmla="val 16667"/>
                <a:gd name="adj2" fmla="val 0"/>
              </a:avLst>
            </a:prstGeom>
            <a:solidFill>
              <a:schemeClr val="lt1">
                <a:alpha val="89411"/>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9"/>
            <p:cNvSpPr txBox="1"/>
            <p:nvPr/>
          </p:nvSpPr>
          <p:spPr>
            <a:xfrm>
              <a:off x="607680" y="28559"/>
              <a:ext cx="7670573" cy="509182"/>
            </a:xfrm>
            <a:prstGeom prst="rect">
              <a:avLst/>
            </a:prstGeom>
            <a:noFill/>
            <a:ln>
              <a:noFill/>
            </a:ln>
          </p:spPr>
          <p:txBody>
            <a:bodyPr spcFirstLastPara="1" wrap="square" lIns="248900" tIns="22225" rIns="22225" bIns="22225" anchor="ctr" anchorCtr="0">
              <a:noAutofit/>
            </a:bodyPr>
            <a:lstStyle/>
            <a:p>
              <a:pPr marL="0" marR="0" lvl="0" indent="0" algn="l" rtl="0">
                <a:lnSpc>
                  <a:spcPct val="90000"/>
                </a:lnSpc>
                <a:spcBef>
                  <a:spcPts val="0"/>
                </a:spcBef>
                <a:spcAft>
                  <a:spcPts val="0"/>
                </a:spcAft>
                <a:buNone/>
              </a:pPr>
              <a:r>
                <a:rPr lang="en-US" sz="3500" b="0" i="0" u="none" strike="noStrike" cap="none">
                  <a:solidFill>
                    <a:schemeClr val="dk1"/>
                  </a:solidFill>
                  <a:latin typeface="Arial"/>
                  <a:ea typeface="Arial"/>
                  <a:cs typeface="Arial"/>
                  <a:sym typeface="Arial"/>
                </a:rPr>
                <a:t>Recognize an ethical issue</a:t>
              </a:r>
              <a:endParaRPr sz="1400" b="0" i="0" u="none" strike="noStrike" cap="none">
                <a:solidFill>
                  <a:srgbClr val="000000"/>
                </a:solidFill>
                <a:latin typeface="Arial"/>
                <a:ea typeface="Arial"/>
                <a:cs typeface="Arial"/>
                <a:sym typeface="Arial"/>
              </a:endParaRPr>
            </a:p>
          </p:txBody>
        </p:sp>
        <p:sp>
          <p:nvSpPr>
            <p:cNvPr id="120" name="Google Shape;120;p9"/>
            <p:cNvSpPr/>
            <p:nvPr/>
          </p:nvSpPr>
          <p:spPr>
            <a:xfrm rot="5400000">
              <a:off x="-130217" y="878895"/>
              <a:ext cx="868114" cy="607680"/>
            </a:xfrm>
            <a:prstGeom prst="chevron">
              <a:avLst>
                <a:gd name="adj" fmla="val 50000"/>
              </a:avLst>
            </a:prstGeom>
            <a:solidFill>
              <a:srgbClr val="365F9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9"/>
            <p:cNvSpPr txBox="1"/>
            <p:nvPr/>
          </p:nvSpPr>
          <p:spPr>
            <a:xfrm>
              <a:off x="0" y="1052518"/>
              <a:ext cx="607680" cy="260434"/>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Arial"/>
                <a:buNone/>
              </a:pPr>
              <a:r>
                <a:rPr lang="en-US" sz="1500" b="0" i="0" u="none" strike="noStrike" cap="none">
                  <a:solidFill>
                    <a:schemeClr val="lt1"/>
                  </a:solidFill>
                  <a:latin typeface="Arial"/>
                  <a:ea typeface="Arial"/>
                  <a:cs typeface="Arial"/>
                  <a:sym typeface="Arial"/>
                </a:rPr>
                <a:t>Step 2</a:t>
              </a:r>
              <a:endParaRPr sz="1400" b="0" i="0" u="none" strike="noStrike" cap="none">
                <a:solidFill>
                  <a:srgbClr val="000000"/>
                </a:solidFill>
                <a:latin typeface="Arial"/>
                <a:ea typeface="Arial"/>
                <a:cs typeface="Arial"/>
                <a:sym typeface="Arial"/>
              </a:endParaRPr>
            </a:p>
          </p:txBody>
        </p:sp>
        <p:sp>
          <p:nvSpPr>
            <p:cNvPr id="122" name="Google Shape;122;p9"/>
            <p:cNvSpPr/>
            <p:nvPr/>
          </p:nvSpPr>
          <p:spPr>
            <a:xfrm rot="5400000">
              <a:off x="4174602" y="-2818244"/>
              <a:ext cx="564274" cy="7698119"/>
            </a:xfrm>
            <a:prstGeom prst="round2SameRect">
              <a:avLst>
                <a:gd name="adj1" fmla="val 16667"/>
                <a:gd name="adj2" fmla="val 0"/>
              </a:avLst>
            </a:prstGeom>
            <a:solidFill>
              <a:schemeClr val="lt1">
                <a:alpha val="89411"/>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9"/>
            <p:cNvSpPr txBox="1"/>
            <p:nvPr/>
          </p:nvSpPr>
          <p:spPr>
            <a:xfrm>
              <a:off x="607680" y="776224"/>
              <a:ext cx="7670573" cy="509182"/>
            </a:xfrm>
            <a:prstGeom prst="rect">
              <a:avLst/>
            </a:prstGeom>
            <a:noFill/>
            <a:ln>
              <a:noFill/>
            </a:ln>
          </p:spPr>
          <p:txBody>
            <a:bodyPr spcFirstLastPara="1" wrap="square" lIns="248900" tIns="22225" rIns="22225" bIns="22225" anchor="ctr" anchorCtr="0">
              <a:noAutofit/>
            </a:bodyPr>
            <a:lstStyle/>
            <a:p>
              <a:pPr marL="0" marR="0" lvl="0" indent="0" algn="l" rtl="0">
                <a:lnSpc>
                  <a:spcPct val="90000"/>
                </a:lnSpc>
                <a:spcBef>
                  <a:spcPts val="0"/>
                </a:spcBef>
                <a:spcAft>
                  <a:spcPts val="0"/>
                </a:spcAft>
                <a:buNone/>
              </a:pPr>
              <a:r>
                <a:rPr lang="en-US" sz="3500" b="0" i="0" u="none" strike="noStrike" cap="none">
                  <a:solidFill>
                    <a:schemeClr val="dk1"/>
                  </a:solidFill>
                  <a:latin typeface="Arial"/>
                  <a:ea typeface="Arial"/>
                  <a:cs typeface="Arial"/>
                  <a:sym typeface="Arial"/>
                </a:rPr>
                <a:t>Get the facts</a:t>
              </a:r>
              <a:endParaRPr sz="1400" b="0" i="0" u="none" strike="noStrike" cap="none">
                <a:solidFill>
                  <a:srgbClr val="000000"/>
                </a:solidFill>
                <a:latin typeface="Arial"/>
                <a:ea typeface="Arial"/>
                <a:cs typeface="Arial"/>
                <a:sym typeface="Arial"/>
              </a:endParaRPr>
            </a:p>
          </p:txBody>
        </p:sp>
        <p:sp>
          <p:nvSpPr>
            <p:cNvPr id="124" name="Google Shape;124;p9"/>
            <p:cNvSpPr/>
            <p:nvPr/>
          </p:nvSpPr>
          <p:spPr>
            <a:xfrm rot="5400000">
              <a:off x="-130217" y="1626559"/>
              <a:ext cx="868114" cy="607680"/>
            </a:xfrm>
            <a:prstGeom prst="chevron">
              <a:avLst>
                <a:gd name="adj" fmla="val 50000"/>
              </a:avLst>
            </a:prstGeom>
            <a:solidFill>
              <a:srgbClr val="365F9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9"/>
            <p:cNvSpPr txBox="1"/>
            <p:nvPr/>
          </p:nvSpPr>
          <p:spPr>
            <a:xfrm>
              <a:off x="0" y="1800182"/>
              <a:ext cx="607680" cy="260434"/>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Arial"/>
                <a:buNone/>
              </a:pPr>
              <a:r>
                <a:rPr lang="en-US" sz="1500" b="0" i="0" u="none" strike="noStrike" cap="none">
                  <a:solidFill>
                    <a:schemeClr val="lt1"/>
                  </a:solidFill>
                  <a:latin typeface="Arial"/>
                  <a:ea typeface="Arial"/>
                  <a:cs typeface="Arial"/>
                  <a:sym typeface="Arial"/>
                </a:rPr>
                <a:t>Step 3</a:t>
              </a:r>
              <a:endParaRPr sz="1400" b="0" i="0" u="none" strike="noStrike" cap="none">
                <a:solidFill>
                  <a:srgbClr val="000000"/>
                </a:solidFill>
                <a:latin typeface="Arial"/>
                <a:ea typeface="Arial"/>
                <a:cs typeface="Arial"/>
                <a:sym typeface="Arial"/>
              </a:endParaRPr>
            </a:p>
          </p:txBody>
        </p:sp>
        <p:sp>
          <p:nvSpPr>
            <p:cNvPr id="126" name="Google Shape;126;p9"/>
            <p:cNvSpPr/>
            <p:nvPr/>
          </p:nvSpPr>
          <p:spPr>
            <a:xfrm rot="5400000">
              <a:off x="4174602" y="-2070579"/>
              <a:ext cx="564274" cy="7698119"/>
            </a:xfrm>
            <a:prstGeom prst="round2SameRect">
              <a:avLst>
                <a:gd name="adj1" fmla="val 16667"/>
                <a:gd name="adj2" fmla="val 0"/>
              </a:avLst>
            </a:prstGeom>
            <a:solidFill>
              <a:schemeClr val="lt1">
                <a:alpha val="89411"/>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9"/>
            <p:cNvSpPr txBox="1"/>
            <p:nvPr/>
          </p:nvSpPr>
          <p:spPr>
            <a:xfrm>
              <a:off x="607680" y="1523889"/>
              <a:ext cx="7670573" cy="509182"/>
            </a:xfrm>
            <a:prstGeom prst="rect">
              <a:avLst/>
            </a:prstGeom>
            <a:noFill/>
            <a:ln>
              <a:noFill/>
            </a:ln>
          </p:spPr>
          <p:txBody>
            <a:bodyPr spcFirstLastPara="1" wrap="square" lIns="248900" tIns="22225" rIns="22225" bIns="22225" anchor="ctr" anchorCtr="0">
              <a:noAutofit/>
            </a:bodyPr>
            <a:lstStyle/>
            <a:p>
              <a:pPr marL="0" marR="0" lvl="0" indent="0" algn="l" rtl="0">
                <a:lnSpc>
                  <a:spcPct val="90000"/>
                </a:lnSpc>
                <a:spcBef>
                  <a:spcPts val="0"/>
                </a:spcBef>
                <a:spcAft>
                  <a:spcPts val="0"/>
                </a:spcAft>
                <a:buNone/>
              </a:pPr>
              <a:r>
                <a:rPr lang="en-US" sz="3500" b="0" i="0" u="none" strike="noStrike" cap="none">
                  <a:solidFill>
                    <a:schemeClr val="dk1"/>
                  </a:solidFill>
                  <a:latin typeface="Arial"/>
                  <a:ea typeface="Arial"/>
                  <a:cs typeface="Arial"/>
                  <a:sym typeface="Arial"/>
                </a:rPr>
                <a:t>Evaluate alternative actions</a:t>
              </a:r>
              <a:endParaRPr sz="1400" b="0" i="0" u="none" strike="noStrike" cap="none">
                <a:solidFill>
                  <a:srgbClr val="000000"/>
                </a:solidFill>
                <a:latin typeface="Arial"/>
                <a:ea typeface="Arial"/>
                <a:cs typeface="Arial"/>
                <a:sym typeface="Arial"/>
              </a:endParaRPr>
            </a:p>
          </p:txBody>
        </p:sp>
        <p:sp>
          <p:nvSpPr>
            <p:cNvPr id="128" name="Google Shape;128;p9"/>
            <p:cNvSpPr/>
            <p:nvPr/>
          </p:nvSpPr>
          <p:spPr>
            <a:xfrm rot="5400000">
              <a:off x="-130217" y="2374224"/>
              <a:ext cx="868114" cy="607680"/>
            </a:xfrm>
            <a:prstGeom prst="chevron">
              <a:avLst>
                <a:gd name="adj" fmla="val 50000"/>
              </a:avLst>
            </a:prstGeom>
            <a:solidFill>
              <a:srgbClr val="365F9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9"/>
            <p:cNvSpPr txBox="1"/>
            <p:nvPr/>
          </p:nvSpPr>
          <p:spPr>
            <a:xfrm>
              <a:off x="0" y="2547847"/>
              <a:ext cx="607680" cy="260434"/>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Arial"/>
                <a:buNone/>
              </a:pPr>
              <a:r>
                <a:rPr lang="en-US" sz="1500" b="0" i="0" u="none" strike="noStrike" cap="none">
                  <a:solidFill>
                    <a:schemeClr val="lt1"/>
                  </a:solidFill>
                  <a:latin typeface="Arial"/>
                  <a:ea typeface="Arial"/>
                  <a:cs typeface="Arial"/>
                  <a:sym typeface="Arial"/>
                </a:rPr>
                <a:t>Step 4</a:t>
              </a:r>
              <a:endParaRPr sz="1400" b="0" i="0" u="none" strike="noStrike" cap="none">
                <a:solidFill>
                  <a:srgbClr val="000000"/>
                </a:solidFill>
                <a:latin typeface="Arial"/>
                <a:ea typeface="Arial"/>
                <a:cs typeface="Arial"/>
                <a:sym typeface="Arial"/>
              </a:endParaRPr>
            </a:p>
          </p:txBody>
        </p:sp>
        <p:sp>
          <p:nvSpPr>
            <p:cNvPr id="130" name="Google Shape;130;p9"/>
            <p:cNvSpPr/>
            <p:nvPr/>
          </p:nvSpPr>
          <p:spPr>
            <a:xfrm rot="5400000">
              <a:off x="4174602" y="-1322915"/>
              <a:ext cx="564274" cy="7698119"/>
            </a:xfrm>
            <a:prstGeom prst="round2SameRect">
              <a:avLst>
                <a:gd name="adj1" fmla="val 16667"/>
                <a:gd name="adj2" fmla="val 0"/>
              </a:avLst>
            </a:prstGeom>
            <a:solidFill>
              <a:schemeClr val="lt1">
                <a:alpha val="89411"/>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9"/>
            <p:cNvSpPr txBox="1"/>
            <p:nvPr/>
          </p:nvSpPr>
          <p:spPr>
            <a:xfrm>
              <a:off x="607680" y="2271553"/>
              <a:ext cx="7670573" cy="509182"/>
            </a:xfrm>
            <a:prstGeom prst="rect">
              <a:avLst/>
            </a:prstGeom>
            <a:noFill/>
            <a:ln>
              <a:noFill/>
            </a:ln>
          </p:spPr>
          <p:txBody>
            <a:bodyPr spcFirstLastPara="1" wrap="square" lIns="248900" tIns="22225" rIns="22225" bIns="22225" anchor="ctr" anchorCtr="0">
              <a:noAutofit/>
            </a:bodyPr>
            <a:lstStyle/>
            <a:p>
              <a:pPr marL="0" marR="0" lvl="0" indent="0" algn="l" rtl="0">
                <a:lnSpc>
                  <a:spcPct val="90000"/>
                </a:lnSpc>
                <a:spcBef>
                  <a:spcPts val="0"/>
                </a:spcBef>
                <a:spcAft>
                  <a:spcPts val="0"/>
                </a:spcAft>
                <a:buNone/>
              </a:pPr>
              <a:r>
                <a:rPr lang="en-US" sz="3500" b="0" i="0" u="none" strike="noStrike" cap="none">
                  <a:solidFill>
                    <a:schemeClr val="dk1"/>
                  </a:solidFill>
                  <a:latin typeface="Arial"/>
                  <a:ea typeface="Arial"/>
                  <a:cs typeface="Arial"/>
                  <a:sym typeface="Arial"/>
                </a:rPr>
                <a:t>Make a decision and test it</a:t>
              </a:r>
              <a:endParaRPr sz="1400" b="0" i="0" u="none" strike="noStrike" cap="none">
                <a:solidFill>
                  <a:srgbClr val="000000"/>
                </a:solidFill>
                <a:latin typeface="Arial"/>
                <a:ea typeface="Arial"/>
                <a:cs typeface="Arial"/>
                <a:sym typeface="Arial"/>
              </a:endParaRPr>
            </a:p>
          </p:txBody>
        </p:sp>
        <p:sp>
          <p:nvSpPr>
            <p:cNvPr id="132" name="Google Shape;132;p9"/>
            <p:cNvSpPr/>
            <p:nvPr/>
          </p:nvSpPr>
          <p:spPr>
            <a:xfrm rot="5400000">
              <a:off x="-130217" y="3121889"/>
              <a:ext cx="868114" cy="607680"/>
            </a:xfrm>
            <a:prstGeom prst="chevron">
              <a:avLst>
                <a:gd name="adj" fmla="val 50000"/>
              </a:avLst>
            </a:prstGeom>
            <a:solidFill>
              <a:srgbClr val="365F9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9"/>
            <p:cNvSpPr txBox="1"/>
            <p:nvPr/>
          </p:nvSpPr>
          <p:spPr>
            <a:xfrm>
              <a:off x="0" y="3295512"/>
              <a:ext cx="607680" cy="260434"/>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Arial"/>
                <a:buNone/>
              </a:pPr>
              <a:r>
                <a:rPr lang="en-US" sz="1500" b="0" i="0" u="none" strike="noStrike" cap="none">
                  <a:solidFill>
                    <a:schemeClr val="lt1"/>
                  </a:solidFill>
                  <a:latin typeface="Arial"/>
                  <a:ea typeface="Arial"/>
                  <a:cs typeface="Arial"/>
                  <a:sym typeface="Arial"/>
                </a:rPr>
                <a:t>Step 5</a:t>
              </a:r>
              <a:endParaRPr sz="1400" b="0" i="0" u="none" strike="noStrike" cap="none">
                <a:solidFill>
                  <a:srgbClr val="000000"/>
                </a:solidFill>
                <a:latin typeface="Arial"/>
                <a:ea typeface="Arial"/>
                <a:cs typeface="Arial"/>
                <a:sym typeface="Arial"/>
              </a:endParaRPr>
            </a:p>
          </p:txBody>
        </p:sp>
        <p:sp>
          <p:nvSpPr>
            <p:cNvPr id="134" name="Google Shape;134;p9"/>
            <p:cNvSpPr/>
            <p:nvPr/>
          </p:nvSpPr>
          <p:spPr>
            <a:xfrm rot="5400000">
              <a:off x="4174602" y="-575250"/>
              <a:ext cx="564274" cy="7698119"/>
            </a:xfrm>
            <a:prstGeom prst="round2SameRect">
              <a:avLst>
                <a:gd name="adj1" fmla="val 16667"/>
                <a:gd name="adj2" fmla="val 0"/>
              </a:avLst>
            </a:prstGeom>
            <a:solidFill>
              <a:schemeClr val="lt1">
                <a:alpha val="89411"/>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9"/>
            <p:cNvSpPr txBox="1"/>
            <p:nvPr/>
          </p:nvSpPr>
          <p:spPr>
            <a:xfrm>
              <a:off x="607680" y="3019218"/>
              <a:ext cx="7670573" cy="509182"/>
            </a:xfrm>
            <a:prstGeom prst="rect">
              <a:avLst/>
            </a:prstGeom>
            <a:noFill/>
            <a:ln>
              <a:noFill/>
            </a:ln>
          </p:spPr>
          <p:txBody>
            <a:bodyPr spcFirstLastPara="1" wrap="square" lIns="248900" tIns="22225" rIns="22225" bIns="22225" anchor="ctr" anchorCtr="0">
              <a:noAutofit/>
            </a:bodyPr>
            <a:lstStyle/>
            <a:p>
              <a:pPr marL="0" marR="0" lvl="0" indent="0" algn="l" rtl="0">
                <a:lnSpc>
                  <a:spcPct val="90000"/>
                </a:lnSpc>
                <a:spcBef>
                  <a:spcPts val="0"/>
                </a:spcBef>
                <a:spcAft>
                  <a:spcPts val="0"/>
                </a:spcAft>
                <a:buNone/>
              </a:pPr>
              <a:r>
                <a:rPr lang="en-US" sz="3500" b="0" i="0" u="none" strike="noStrike" cap="none">
                  <a:solidFill>
                    <a:schemeClr val="dk1"/>
                  </a:solidFill>
                  <a:latin typeface="Arial"/>
                  <a:ea typeface="Arial"/>
                  <a:cs typeface="Arial"/>
                  <a:sym typeface="Arial"/>
                </a:rPr>
                <a:t>Act and reflect on the outcome</a:t>
              </a:r>
              <a:endParaRPr sz="1400" b="0" i="0" u="none" strike="noStrike" cap="none">
                <a:solidFill>
                  <a:srgbClr val="000000"/>
                </a:solidFill>
                <a:latin typeface="Arial"/>
                <a:ea typeface="Arial"/>
                <a:cs typeface="Arial"/>
                <a:sym typeface="Arial"/>
              </a:endParaRPr>
            </a:p>
          </p:txBody>
        </p:sp>
      </p:grpSp>
      <p:sp>
        <p:nvSpPr>
          <p:cNvPr id="136" name="Google Shape;136;p9"/>
          <p:cNvSpPr txBox="1"/>
          <p:nvPr/>
        </p:nvSpPr>
        <p:spPr>
          <a:xfrm>
            <a:off x="4724400" y="5322500"/>
            <a:ext cx="4419600"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a:t>
            </a:r>
            <a:r>
              <a:rPr lang="en-US" sz="1200" i="1">
                <a:solidFill>
                  <a:srgbClr val="7F7F7F"/>
                </a:solidFill>
              </a:rPr>
              <a:t>Markkula Center for Applied Ethics, 2021</a:t>
            </a:r>
            <a:endParaRPr sz="1200" b="0" i="1" u="none" strike="noStrike" cap="none">
              <a:solidFill>
                <a:srgbClr val="7F7F7F"/>
              </a:solidFill>
              <a:latin typeface="Arial"/>
              <a:ea typeface="Arial"/>
              <a:cs typeface="Arial"/>
              <a:sym typeface="Arial"/>
            </a:endParaRPr>
          </a:p>
        </p:txBody>
      </p:sp>
    </p:spTree>
  </p:cSld>
  <p:clrMapOvr>
    <a:masterClrMapping/>
  </p:clrMapOvr>
  <p:transition spd="slow">
    <p:cut/>
  </p:transition>
</p:sld>
</file>

<file path=ppt/theme/theme1.xml><?xml version="1.0" encoding="utf-8"?>
<a:theme xmlns:a="http://schemas.openxmlformats.org/drawingml/2006/main" name="3_Default Design">
  <a:themeElements>
    <a:clrScheme name="Custom 20">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6D6"/>
      </a:hlink>
      <a:folHlink>
        <a:srgbClr val="0096D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14151</Words>
  <Application>Microsoft Office PowerPoint</Application>
  <PresentationFormat>On-screen Show (4:3)</PresentationFormat>
  <Paragraphs>936</Paragraphs>
  <Slides>64</Slides>
  <Notes>64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Arial</vt:lpstr>
      <vt:lpstr>Calibri</vt:lpstr>
      <vt:lpstr>Times New Roman</vt:lpstr>
      <vt:lpstr>Trebuchet MS</vt:lpstr>
      <vt:lpstr>3_Default Design</vt:lpstr>
      <vt:lpstr>Ethics and Patient Rights </vt:lpstr>
      <vt:lpstr>Acknowledgments</vt:lpstr>
      <vt:lpstr>Acknowledgments</vt:lpstr>
      <vt:lpstr>Learning Objectives</vt:lpstr>
      <vt:lpstr>What is Ethics? </vt:lpstr>
      <vt:lpstr>Definition of Ethics</vt:lpstr>
      <vt:lpstr>Four Principles of Ethics</vt:lpstr>
      <vt:lpstr>Five Sources of Ethical Standards</vt:lpstr>
      <vt:lpstr>Framework for Ethical Decision-Making</vt:lpstr>
      <vt:lpstr>Navigating an Ethical Dilemma</vt:lpstr>
      <vt:lpstr>Step One: Recognize an Ethical Issue </vt:lpstr>
      <vt:lpstr>Step Two: Get the Facts</vt:lpstr>
      <vt:lpstr>Step Three:  Evaluate Alternative Actions</vt:lpstr>
      <vt:lpstr>Step Four: Make a Decision and Test It</vt:lpstr>
      <vt:lpstr>Step Five:  Act and Reflect on the Outcome</vt:lpstr>
      <vt:lpstr>Ethics in the Healthcare System </vt:lpstr>
      <vt:lpstr>Building Strong Ethical Relationships with Patients</vt:lpstr>
      <vt:lpstr>Understanding Professional Boundaries with Patients </vt:lpstr>
      <vt:lpstr>Video</vt:lpstr>
      <vt:lpstr>Understanding Professional Boundaries with Patients</vt:lpstr>
      <vt:lpstr>Video</vt:lpstr>
      <vt:lpstr>Understanding Professional Boundaries with Patients </vt:lpstr>
      <vt:lpstr>Blurring Boundaries</vt:lpstr>
      <vt:lpstr>Video</vt:lpstr>
      <vt:lpstr>Blurring Boundaries</vt:lpstr>
      <vt:lpstr>Being a Navigator is Different from Being a Friend</vt:lpstr>
      <vt:lpstr>Caring Relationship</vt:lpstr>
      <vt:lpstr>A Caring Relationship is NOT Mutual in Focus…</vt:lpstr>
      <vt:lpstr>…And it is NOT Reciprocal in Perspective</vt:lpstr>
      <vt:lpstr>Evaluating Your Behavior</vt:lpstr>
      <vt:lpstr>Conflicts of Interest</vt:lpstr>
      <vt:lpstr>Dual Relationships</vt:lpstr>
      <vt:lpstr>The Ethical Dilemma of Dual Relationships</vt:lpstr>
      <vt:lpstr>How to Address Dual Relationships</vt:lpstr>
      <vt:lpstr>Managing Conflicts of Interest</vt:lpstr>
      <vt:lpstr>Managing Conflicts of Interest</vt:lpstr>
      <vt:lpstr>Medical Liability and its Implications</vt:lpstr>
      <vt:lpstr>Ethical Principles &amp; Compliance with Laws, Policies &amp; Regulations</vt:lpstr>
      <vt:lpstr>Checkpoint</vt:lpstr>
      <vt:lpstr>Checkpoint</vt:lpstr>
      <vt:lpstr>Patient Rights &amp; Responsibilities</vt:lpstr>
      <vt:lpstr>Informed Consent</vt:lpstr>
      <vt:lpstr>Patient’s Right to Information</vt:lpstr>
      <vt:lpstr>Opportunities to Support Patient Rights</vt:lpstr>
      <vt:lpstr>Health Insurance Portability and Accountability Act (HIPAA)</vt:lpstr>
      <vt:lpstr>How to Explain Privacy Rights under HIPAA</vt:lpstr>
      <vt:lpstr>Privacy Issues in a Technology Age</vt:lpstr>
      <vt:lpstr>Who is Subject to HIPAA</vt:lpstr>
      <vt:lpstr>Who is Not Subject to HIPAA</vt:lpstr>
      <vt:lpstr>HIPAA &amp; Protected Health Information (PHI)</vt:lpstr>
      <vt:lpstr>Identifiers</vt:lpstr>
      <vt:lpstr>De-Identified Patient Information</vt:lpstr>
      <vt:lpstr>Concerns Around the Use of De-Identified Patient Information</vt:lpstr>
      <vt:lpstr>Guidelines for Protecting Health Information</vt:lpstr>
      <vt:lpstr>Examples of HIPAA Breaches</vt:lpstr>
      <vt:lpstr>Is this a HIPAA Breach?</vt:lpstr>
      <vt:lpstr>Legal Obligations</vt:lpstr>
      <vt:lpstr>Duty to Warn </vt:lpstr>
      <vt:lpstr>Reporting Abuse or Neglect </vt:lpstr>
      <vt:lpstr>Patient Self-Harm Disclosure</vt:lpstr>
      <vt:lpstr>Conclusion</vt:lpstr>
      <vt:lpstr>References</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and Patient Rights </dc:title>
  <dc:creator>GWU</dc:creator>
  <cp:lastModifiedBy>Angell, Kelly</cp:lastModifiedBy>
  <cp:revision>1</cp:revision>
  <dcterms:created xsi:type="dcterms:W3CDTF">2014-05-08T22:31:29Z</dcterms:created>
  <dcterms:modified xsi:type="dcterms:W3CDTF">2025-03-12T14:19:43Z</dcterms:modified>
</cp:coreProperties>
</file>