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7010400" cy="9296400"/>
  <p:embeddedFontLst>
    <p:embeddedFont>
      <p:font typeface="Calibri" panose="020F0502020204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Roboto" panose="02000000000000000000" pitchFamily="2"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024">
          <p15:clr>
            <a:srgbClr val="747775"/>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iPlcA0TUzypnqnjdRgFqqP2s1bP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0928C0-F847-4164-B99B-E3E6ED7290DE}">
  <a:tblStyle styleId="{300928C0-F847-4164-B99B-E3E6ED7290DE}"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4009C43-2A8D-4F3D-BCE9-1804D2F6579B}" styleName="Table_1">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3F9FA"/>
          </a:solidFill>
        </a:fill>
      </a:tcStyle>
    </a:wholeTbl>
    <a:band1H>
      <a:tcTxStyle b="off" i="off"/>
      <a:tcStyle>
        <a:tcBdr/>
        <a:fill>
          <a:solidFill>
            <a:srgbClr val="E7F3F4"/>
          </a:solidFill>
        </a:fill>
      </a:tcStyle>
    </a:band1H>
    <a:band2H>
      <a:tcTxStyle b="off" i="off"/>
      <a:tcStyle>
        <a:tcBdr/>
      </a:tcStyle>
    </a:band2H>
    <a:band1V>
      <a:tcTxStyle b="off" i="off"/>
      <a:tcStyle>
        <a:tcBdr/>
        <a:fill>
          <a:solidFill>
            <a:srgbClr val="E7F3F4"/>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3F9FA"/>
          </a:solidFill>
        </a:fill>
      </a:tcStyle>
    </a:lastRow>
    <a:seCell>
      <a:tcTxStyle b="off" i="off"/>
      <a:tcStyle>
        <a:tcBdr/>
      </a:tcStyle>
    </a:seCell>
    <a:swCell>
      <a:tcTxStyle b="off" i="off"/>
      <a:tcStyle>
        <a:tcBdr/>
      </a:tcStyle>
    </a:swCell>
    <a:firstRow>
      <a:tcTxStyle b="on" i="off"/>
      <a:tcStyle>
        <a:tcBdr/>
        <a:fill>
          <a:solidFill>
            <a:srgbClr val="F3F9FA"/>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guide orient="horz" pos="2160"/>
        <p:guide pos="2880"/>
        <p:guide orient="horz" pos="3024"/>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onnonline.org/images/resources/navigation_tools/2020-AONN-Navigation-Metrics-Toolki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ancercontroltap.org/wp-content/uploads/2021/12/27%20-%20I%20Want%20You%20To%20Know%20Patient%20Card%205x7%20FINAL%20no%20logo%20508.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 name="Google Shape;33;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Welcome to the Program Evaluation and Quality Improvement lesson, part of the Oncology Patient Navigator Training: The Fundamentals course. My name </a:t>
            </a:r>
            <a:r>
              <a:rPr lang="en-US">
                <a:latin typeface="Arial"/>
                <a:ea typeface="Arial"/>
                <a:cs typeface="Arial"/>
                <a:sym typeface="Arial"/>
              </a:rPr>
              <a:t>is ____________________________and </a:t>
            </a:r>
            <a:r>
              <a:rPr lang="en-US" dirty="0">
                <a:latin typeface="Arial"/>
                <a:ea typeface="Arial"/>
                <a:cs typeface="Arial"/>
                <a:sym typeface="Arial"/>
              </a:rPr>
              <a:t>I will be your presenter for this lesson. </a:t>
            </a:r>
            <a:endParaRPr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solidFill>
                <a:srgbClr val="FF0000"/>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34" name="Google Shape;34;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2800"/>
              <a:buFont typeface="Calibri"/>
              <a:buNone/>
            </a:pPr>
            <a:r>
              <a:rPr lang="en-US">
                <a:latin typeface="Arial"/>
                <a:ea typeface="Arial"/>
                <a:cs typeface="Arial"/>
                <a:sym typeface="Arial"/>
              </a:rPr>
              <a:t>Other strategies to evaluate a navigation program are to conduct a formative, process, and outcome evaluation.</a:t>
            </a: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r>
              <a:rPr lang="en-US" b="1">
                <a:latin typeface="Arial"/>
                <a:ea typeface="Arial"/>
                <a:cs typeface="Arial"/>
                <a:sym typeface="Arial"/>
              </a:rPr>
              <a:t>A Formative Evaluation</a:t>
            </a:r>
            <a:r>
              <a:rPr lang="en-US">
                <a:latin typeface="Arial"/>
                <a:ea typeface="Arial"/>
                <a:cs typeface="Arial"/>
                <a:sym typeface="Arial"/>
              </a:rPr>
              <a:t> is done during the development and implementation of a navigation program. It helps provide the best starting point for a navigation program. A formative evaluation allows time for information and materials to be gathered during program planning and development. A needs assessment is an example of formative evaluation. For example you can conduct a patient needs assessment with a patient survey. The survey would inform the healthcare team of what programs patients may be interested in attending. Another example is conducting qualitative research by reviewing documentation on what previous resources or support patients have requested from the clinic.</a:t>
            </a: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r>
              <a:rPr lang="en-US" b="1">
                <a:latin typeface="Arial"/>
                <a:ea typeface="Arial"/>
                <a:cs typeface="Arial"/>
                <a:sym typeface="Arial"/>
              </a:rPr>
              <a:t>A Process Evaluation</a:t>
            </a:r>
            <a:r>
              <a:rPr lang="en-US">
                <a:latin typeface="Arial"/>
                <a:ea typeface="Arial"/>
                <a:cs typeface="Arial"/>
                <a:sym typeface="Arial"/>
              </a:rPr>
              <a:t> involves evaluating the program as it is being implemented. During process evaluation you are reviewing the reach of the program to the patients and community, perceptions of quality, program acceptability by both staff and patients, and exploring patient engagement. An example of process evaluation would be reviewing the number of attendees in a program and how the patient learned about it. </a:t>
            </a: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r>
              <a:rPr lang="en-US" b="1">
                <a:latin typeface="Arial"/>
                <a:ea typeface="Arial"/>
                <a:cs typeface="Arial"/>
                <a:sym typeface="Arial"/>
              </a:rPr>
              <a:t>An Outcome Evaluation</a:t>
            </a:r>
            <a:r>
              <a:rPr lang="en-US">
                <a:latin typeface="Arial"/>
                <a:ea typeface="Arial"/>
                <a:cs typeface="Arial"/>
                <a:sym typeface="Arial"/>
              </a:rPr>
              <a:t> focuses on the longer-term outcomes and sustainability of the navigation program. This step can measure actual psychosocial and financial impact on patients from being connected to support and resources. Some examples of questions asked during outcome evaluation are; Did the program make a difference in the lives of patients or the community? Did the patient adhere to treatment or have any missed visits?</a:t>
            </a: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2800"/>
              <a:buFont typeface="Calibri"/>
              <a:buNone/>
            </a:pPr>
            <a:r>
              <a:rPr lang="en-US">
                <a:latin typeface="Arial"/>
                <a:ea typeface="Arial"/>
                <a:cs typeface="Arial"/>
                <a:sym typeface="Arial"/>
              </a:rPr>
              <a:t>As a patient navigator you may be asked to assist with any or all of these types of evaluations and certainly the data you collect will be used during program evaluation processes.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62" name="Google Shape;162;p1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fc75682b3f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fc75682b3f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Here is an example of a formative, process and outcomes evaluation. In 2024, the World Health Organization published a technical brief on patient navigation for early detection, diagnosis and treatment of breast cancer. Included in the brief was a framework for evaluation that starts with formative evaluation and ends with outcomes evaluation. This may be a useful approach for programs to adopt to optimize fit of their patient navigation program within their context.</a:t>
            </a:r>
            <a:endParaRPr>
              <a:latin typeface="Arial"/>
              <a:ea typeface="Arial"/>
              <a:cs typeface="Arial"/>
              <a:sym typeface="Arial"/>
            </a:endParaRPr>
          </a:p>
        </p:txBody>
      </p:sp>
      <p:sp>
        <p:nvSpPr>
          <p:cNvPr id="186" name="Google Shape;186;g2fc75682b3f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 evaluation of navigation programs through an assessment is required for most accreditation programs is directed by several different organizations, including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br>
              <a:rPr lang="en-US">
                <a:latin typeface="Arial"/>
                <a:ea typeface="Arial"/>
                <a:cs typeface="Arial"/>
                <a:sym typeface="Arial"/>
              </a:rPr>
            </a:br>
            <a:r>
              <a:rPr lang="en-US">
                <a:latin typeface="Arial"/>
                <a:ea typeface="Arial"/>
                <a:cs typeface="Arial"/>
                <a:sym typeface="Arial"/>
              </a:rPr>
              <a:t>The National Comprehensive Cancer Network</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 American Society for Radiation Oncology</a:t>
            </a:r>
            <a:br>
              <a:rPr lang="en-US">
                <a:latin typeface="Arial"/>
                <a:ea typeface="Arial"/>
                <a:cs typeface="Arial"/>
                <a:sym typeface="Arial"/>
              </a:rPr>
            </a:br>
            <a:r>
              <a:rPr lang="en-US">
                <a:latin typeface="Arial"/>
                <a:ea typeface="Arial"/>
                <a:cs typeface="Arial"/>
                <a:sym typeface="Arial"/>
              </a:rPr>
              <a:t>the National Cancer Institute</a:t>
            </a:r>
            <a:br>
              <a:rPr lang="en-US">
                <a:latin typeface="Arial"/>
                <a:ea typeface="Arial"/>
                <a:cs typeface="Arial"/>
                <a:sym typeface="Arial"/>
              </a:rPr>
            </a:br>
            <a:r>
              <a:rPr lang="en-US">
                <a:latin typeface="Arial"/>
                <a:ea typeface="Arial"/>
                <a:cs typeface="Arial"/>
                <a:sym typeface="Arial"/>
              </a:rPr>
              <a:t>The American College of Surgeons CoC Program</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and the American College of Radiology</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One of the most significant milestones in patient navigation is a requirement for institutions accredited by the American College of Surgeons’ Commission on Cancer, or CoC, to document a navigation process and conduct regular community health needs assessments to ensure that their navigation process aligns with patient needs. The CoC has made changes to the standards since first implementing them in 2012, with the most recent standard being 8.1: Addressing Barriers to Care.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 Commission on Cancer, accredits about 1,500 cancer programs across the country. If you work in a CoC-accredited program, you may be involved in this process. And even if you do not work directly for a CoC-accredited program, you may be involved in the community needs assessment if you work with patients at a CoC-accredited institution. Be sure to check annually on any changes to this standard from the CoC as standards change with evolving evidence and practice.</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94" name="Google Shape;194;p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A Community Needs Assessment is a means of identifying and describing community health needs, like the patients you are helping in your organization or cancer care center. It serves as a mechanism to gain the necessary information to make informed choices of what your community needs to improve their health or experience. It can also help identify health disparities and barriers to care in an effort to address the gaps between what is and what should be.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Although the 2020 CoC standards do not specifically require conducting a community health needs assessment or establishing a patient navigation process, conducting a CNA can be a useful approach to identifying barriers to cancer care.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p:txBody>
      </p:sp>
      <p:sp>
        <p:nvSpPr>
          <p:cNvPr id="211" name="Google Shape;211;p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8b16e928c4_0_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8b16e928c4_0_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An excellent resource for assessing and addressing barriers to care within your community is the GW Cancer Center’s Roadmap for Addressing Barriers to Care. This roadmap was developed to guide cancer care professionals and administrators in identifying both health and psychosocial barriers that patients may encounter when accessing care. It provides valuable guidance on conducting a Community Needs Assessment and implementing navigation processes. By utilizing this tool, you can better understand the strengths and gaps within your community, helping to improve the services provided at your cancer center.</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tool can be downloaded from our resource section of this training.</a:t>
            </a:r>
            <a:endParaRPr>
              <a:latin typeface="Arial"/>
              <a:ea typeface="Arial"/>
              <a:cs typeface="Arial"/>
              <a:sym typeface="Arial"/>
            </a:endParaRPr>
          </a:p>
          <a:p>
            <a:pPr marL="0" lvl="0" indent="0" algn="l" rtl="0">
              <a:spcBef>
                <a:spcPts val="120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222" name="Google Shape;222;g28b16e928c4_0_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There are four basic steps in conducting a community needs assessment.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1) Define the scope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2) Collect information</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3) Review and analyze the data </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4) Report on and share the data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31" name="Google Shape;231;p1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8b16e928c4_0_72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8b16e928c4_0_72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We are going to review a case study in conducting a community needs assessment.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Patient feedback was received at a community-based breast cancer treatment center for a concern about chemotherapy induced hair loss. The patient requested a program to address this issue. The breast health team conducted a formative evaluation for starting a cold cap therapy program with a needs assessment.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Their step one was to determine the scope. This included the development of an advisory team of interest holders consisting of a Medical Oncologist, Advanced Practice Nurse, Oncology Certified Patient Navigator and a Nursing Administrator.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Then the advisory team identified roles that would involved to implement the program which included the psychosocial therapist, community fundraisers, scalp cooling device manufactures, and trained cold cappers.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advisory team conducted an analysis of the organizational resources by reviewing staff role delineation and capacity, infrastructure needed such as electrical access, equipment needed, payment processes, assessing the space needed for post infusion cold capping stations, a time study of patient flow from infusion chair to the cold capping station, restroom access, and EMR charting ability.</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next step was for the advisory committee to gather the data. Some of the questions the team needed to answer were: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Which cold cap technology will be used?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much does it cost to have access to cold cap technology?</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Will the patient be responsible for payment?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many patients receive infused chemotherapy who may need a cold cap?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How many patients are without insurance? </a:t>
            </a: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To offset costs, how much money needs to be fundraised to assist under or uninsured patients?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team also explored the patient demographic profiles for cultural and linguistically appropriate materials. Finally they explored the effects of scalp cooling.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third step was to analyze the data. The advisory team used a clear method to review all the data captured and conducted multiple meetings to review data as it was captured.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final step was to report on the findings. The team reported on the efficacy and success rate of cold capping, patient adherence to cold capping, reasons cold capping was successful or unsuccessful for patients, patient access outcomes to financial aid, implications for the nurse educator, and involvement for best outcomes.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Because of the thorough assessment and process of this needs assessment,  A cold cap program was developed with 100% access for all infused chemotherapy patients and a success rate of 84%–88% of patients maintaining more than 50% of their hair was achieved.</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u="sng">
              <a:solidFill>
                <a:srgbClr val="1155CC"/>
              </a:solidFill>
              <a:latin typeface="Arial"/>
              <a:ea typeface="Arial"/>
              <a:cs typeface="Arial"/>
              <a:sym typeface="Arial"/>
            </a:endParaRPr>
          </a:p>
        </p:txBody>
      </p:sp>
      <p:sp>
        <p:nvSpPr>
          <p:cNvPr id="239" name="Google Shape;239;g28b16e928c4_0_72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Data for your community needs assessment can come from a variety of sources. Here are a few:</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a:t>
            </a:r>
            <a:r>
              <a:rPr lang="en-US" b="1">
                <a:latin typeface="Arial"/>
                <a:ea typeface="Arial"/>
                <a:cs typeface="Arial"/>
                <a:sym typeface="Arial"/>
              </a:rPr>
              <a:t> U.S. Cancer Statistics, or USCS</a:t>
            </a:r>
            <a:r>
              <a:rPr lang="en-US">
                <a:latin typeface="Arial"/>
                <a:ea typeface="Arial"/>
                <a:cs typeface="Arial"/>
                <a:sym typeface="Arial"/>
              </a:rPr>
              <a:t>, site combines the National Cancer Institute’s SEER data with the CDC’s National Program of Cancer Registries data.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b="1">
                <a:latin typeface="Arial"/>
                <a:ea typeface="Arial"/>
                <a:cs typeface="Arial"/>
                <a:sym typeface="Arial"/>
              </a:rPr>
              <a:t>The CDC/NCI </a:t>
            </a:r>
            <a:r>
              <a:rPr lang="en-US" b="1">
                <a:solidFill>
                  <a:srgbClr val="212529"/>
                </a:solidFill>
                <a:latin typeface="Arial"/>
                <a:ea typeface="Arial"/>
                <a:cs typeface="Arial"/>
                <a:sym typeface="Arial"/>
              </a:rPr>
              <a:t>State Cancer Profiles</a:t>
            </a:r>
            <a:r>
              <a:rPr lang="en-US">
                <a:solidFill>
                  <a:srgbClr val="212529"/>
                </a:solidFill>
                <a:latin typeface="Arial"/>
                <a:ea typeface="Arial"/>
                <a:cs typeface="Arial"/>
                <a:sym typeface="Arial"/>
              </a:rPr>
              <a:t> is an interactive map engine produced in collaboration between the National Cancer Institute and Centers for Disease Control and Prevention. It was developed with the idea to provide a geographic profile of cancer burden in the United States and reveal geographic disparities in cancer incidence, mortality, risk factors for cancer, and cancer screening, across different population subgroups. The target audiences are health planners, policy makers, and cancer information providers who need quick and easy access to cancer related data and maps to inform and prioritize investments in cancer control.</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The National </a:t>
            </a:r>
            <a:r>
              <a:rPr lang="en-US" sz="1200" b="1">
                <a:latin typeface="Arial"/>
                <a:ea typeface="Arial"/>
                <a:cs typeface="Arial"/>
                <a:sym typeface="Arial"/>
              </a:rPr>
              <a:t>Comprehensive Cancer Control Program</a:t>
            </a:r>
            <a:r>
              <a:rPr lang="en-US" sz="1200">
                <a:latin typeface="Arial"/>
                <a:ea typeface="Arial"/>
                <a:cs typeface="Arial"/>
                <a:sym typeface="Arial"/>
              </a:rPr>
              <a:t> (NCCCP) requires all 50 states, the District of Columbia, 7 tribes and </a:t>
            </a:r>
            <a:r>
              <a:rPr lang="en-US">
                <a:latin typeface="Arial"/>
                <a:ea typeface="Arial"/>
                <a:cs typeface="Arial"/>
                <a:sym typeface="Arial"/>
              </a:rPr>
              <a:t>8</a:t>
            </a:r>
            <a:r>
              <a:rPr lang="en-US" sz="1200">
                <a:latin typeface="Arial"/>
                <a:ea typeface="Arial"/>
                <a:cs typeface="Arial"/>
                <a:sym typeface="Arial"/>
              </a:rPr>
              <a:t> U.S. territories to create comprehensive cancer control plans. Information about your state’s needs and specific goals of your state’s cancer control program are in the plans.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 </a:t>
            </a:r>
            <a:r>
              <a:rPr lang="en-US" b="1">
                <a:latin typeface="Arial"/>
                <a:ea typeface="Arial"/>
                <a:cs typeface="Arial"/>
                <a:sym typeface="Arial"/>
              </a:rPr>
              <a:t>National Cancer Institute provides the Surveillance, Epidemiology, and End Results (SEER) Program</a:t>
            </a:r>
            <a:r>
              <a:rPr lang="en-US">
                <a:latin typeface="Arial"/>
                <a:ea typeface="Arial"/>
                <a:cs typeface="Arial"/>
                <a:sym typeface="Arial"/>
              </a:rPr>
              <a:t>. You can find cancer statistics by type of cancer and demographics.You can also see historical trends and graphs for five-year rate change.</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b="1">
                <a:latin typeface="Arial"/>
                <a:ea typeface="Arial"/>
                <a:cs typeface="Arial"/>
                <a:sym typeface="Arial"/>
              </a:rPr>
              <a:t>Healthy People 20</a:t>
            </a:r>
            <a:r>
              <a:rPr lang="en-US" b="1">
                <a:latin typeface="Arial"/>
                <a:ea typeface="Arial"/>
                <a:cs typeface="Arial"/>
                <a:sym typeface="Arial"/>
              </a:rPr>
              <a:t>3</a:t>
            </a:r>
            <a:r>
              <a:rPr lang="en-US" sz="1200" b="1">
                <a:latin typeface="Arial"/>
                <a:ea typeface="Arial"/>
                <a:cs typeface="Arial"/>
                <a:sym typeface="Arial"/>
              </a:rPr>
              <a:t>0</a:t>
            </a:r>
            <a:r>
              <a:rPr lang="en-US" sz="1200">
                <a:latin typeface="Arial"/>
                <a:ea typeface="Arial"/>
                <a:cs typeface="Arial"/>
                <a:sym typeface="Arial"/>
              </a:rPr>
              <a:t> has a list of key health indicators which are national goals and objectives for improving health, including indicators related to access to health care and cancer care. For example, one indicator is people who have health insurance.</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sz="1200">
                <a:latin typeface="Arial"/>
                <a:ea typeface="Arial"/>
                <a:cs typeface="Arial"/>
                <a:sym typeface="Arial"/>
              </a:rPr>
              <a:t>You can also do your own evaluation and identify priorities based on findings from your assessment. We will talk more about this strategy next.</a:t>
            </a:r>
            <a:endParaRPr sz="1200">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58" name="Google Shape;258;p1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You will have to think about where you can find the information you need to answer your evaluation questions – some sources of data are listed here and include patient records, your cancer registry database, tracking logs, administrative data, meeting summaries, notes and survey results.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79" name="Google Shape;279;p1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8b16e928c4_0_6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8b16e928c4_0_6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solidFill>
                  <a:srgbClr val="2D2E33"/>
                </a:solidFill>
                <a:latin typeface="Arial"/>
                <a:ea typeface="Arial"/>
                <a:cs typeface="Arial"/>
                <a:sym typeface="Arial"/>
              </a:rPr>
              <a:t>The Navigation Metrics toolkit developed by the Academy of Oncology Nurse &amp; Patient Navigators can be a helpful toolkit for the evaluation process. AONN+ has identified 35 evidence-based navigation metrics that are relevant to cancer care, and demonstrate the value and sustainability of oncology navigation. This toolkit was developed to help support the integration of standardized metrics into normal business process. The toolkit provides guidance on how to select, implement, report, and utilize metrics in quality and performance improvement and also strategic decision-making.</a:t>
            </a:r>
            <a:endParaRPr>
              <a:solidFill>
                <a:srgbClr val="2D2E33"/>
              </a:solidFill>
              <a:latin typeface="Arial"/>
              <a:ea typeface="Arial"/>
              <a:cs typeface="Arial"/>
              <a:sym typeface="Arial"/>
            </a:endParaRPr>
          </a:p>
          <a:p>
            <a:pPr marL="0" lvl="0" indent="0" algn="l" rtl="0">
              <a:spcBef>
                <a:spcPts val="0"/>
              </a:spcBef>
              <a:spcAft>
                <a:spcPts val="0"/>
              </a:spcAft>
              <a:buNone/>
            </a:pPr>
            <a:endParaRPr>
              <a:solidFill>
                <a:srgbClr val="2D2E33"/>
              </a:solidFill>
              <a:latin typeface="Arial"/>
              <a:ea typeface="Arial"/>
              <a:cs typeface="Arial"/>
              <a:sym typeface="Arial"/>
            </a:endParaRPr>
          </a:p>
          <a:p>
            <a:pPr marL="0" lvl="0" indent="0" algn="l" rtl="0">
              <a:spcBef>
                <a:spcPts val="0"/>
              </a:spcBef>
              <a:spcAft>
                <a:spcPts val="0"/>
              </a:spcAft>
              <a:buNone/>
            </a:pPr>
            <a:r>
              <a:rPr lang="en-US">
                <a:solidFill>
                  <a:srgbClr val="2D2E33"/>
                </a:solidFill>
                <a:latin typeface="Arial"/>
                <a:ea typeface="Arial"/>
                <a:cs typeface="Arial"/>
                <a:sym typeface="Arial"/>
              </a:rPr>
              <a:t>The implications for navigation practices using quality navigation measures are that they are transformative, support the evaluation of professional practice and care delivery, define oncology navigation practice and outcomes, and are necessary for the sustainability of navigation programs. </a:t>
            </a:r>
            <a:endParaRPr>
              <a:solidFill>
                <a:srgbClr val="2D2E33"/>
              </a:solidFill>
              <a:latin typeface="Arial"/>
              <a:ea typeface="Arial"/>
              <a:cs typeface="Arial"/>
              <a:sym typeface="Arial"/>
            </a:endParaRPr>
          </a:p>
          <a:p>
            <a:pPr marL="0" lvl="0" indent="0" algn="l" rtl="0">
              <a:spcBef>
                <a:spcPts val="0"/>
              </a:spcBef>
              <a:spcAft>
                <a:spcPts val="0"/>
              </a:spcAft>
              <a:buNone/>
            </a:pPr>
            <a:endParaRPr>
              <a:solidFill>
                <a:srgbClr val="2D2E33"/>
              </a:solidFill>
              <a:latin typeface="Arial"/>
              <a:ea typeface="Arial"/>
              <a:cs typeface="Arial"/>
              <a:sym typeface="Arial"/>
            </a:endParaRPr>
          </a:p>
          <a:p>
            <a:pPr marL="0" lvl="0" indent="0" algn="l" rtl="0">
              <a:spcBef>
                <a:spcPts val="0"/>
              </a:spcBef>
              <a:spcAft>
                <a:spcPts val="0"/>
              </a:spcAft>
              <a:buNone/>
            </a:pPr>
            <a:endParaRPr>
              <a:solidFill>
                <a:srgbClr val="2D2E33"/>
              </a:solidFill>
              <a:latin typeface="Arial"/>
              <a:ea typeface="Arial"/>
              <a:cs typeface="Arial"/>
              <a:sym typeface="Arial"/>
            </a:endParaRPr>
          </a:p>
        </p:txBody>
      </p:sp>
      <p:sp>
        <p:nvSpPr>
          <p:cNvPr id="286" name="Google Shape;286;g28b16e928c4_0_6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SzPts val="1100"/>
              <a:buNone/>
            </a:pPr>
            <a:r>
              <a:rPr lang="en-US" sz="1100">
                <a:latin typeface="Arial"/>
                <a:ea typeface="Arial"/>
                <a:cs typeface="Arial"/>
                <a:sym typeface="Arial"/>
              </a:rPr>
              <a:t>Before we begin, we would like to acknowledge the Centers for Disease Control and Prevention for supporting and funding this work. Its contents are solely the responsibility of the authors and do not necessarily represent the official views of the CDC.</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333"/>
              </a:spcBef>
              <a:spcAft>
                <a:spcPts val="0"/>
              </a:spcAft>
              <a:buSzPts val="1100"/>
              <a:buNone/>
            </a:pPr>
            <a:r>
              <a:rPr lang="en-US" sz="1100">
                <a:latin typeface="Arial"/>
                <a:ea typeface="Arial"/>
                <a:cs typeface="Arial"/>
                <a:sym typeface="Arial"/>
              </a:rPr>
              <a:t>We would also like to thank the following for their help with revising this training:</a:t>
            </a:r>
            <a:endParaRPr sz="1100">
              <a:latin typeface="Arial"/>
              <a:ea typeface="Arial"/>
              <a:cs typeface="Arial"/>
              <a:sym typeface="Arial"/>
            </a:endParaRPr>
          </a:p>
          <a:p>
            <a:pPr marL="0" lvl="0" indent="0" algn="l" rtl="0">
              <a:spcBef>
                <a:spcPts val="333"/>
              </a:spcBef>
              <a:spcAft>
                <a:spcPts val="0"/>
              </a:spcAft>
              <a:buClr>
                <a:schemeClr val="dk1"/>
              </a:buClr>
              <a:buSzPts val="1100"/>
              <a:buFont typeface="Arial"/>
              <a:buNone/>
            </a:pPr>
            <a:endParaRPr sz="1100">
              <a:latin typeface="Arial"/>
              <a:ea typeface="Arial"/>
              <a:cs typeface="Arial"/>
              <a:sym typeface="Arial"/>
            </a:endParaRPr>
          </a:p>
          <a:p>
            <a:pPr marL="457200" lvl="0" indent="-298450" algn="l" rtl="0">
              <a:spcBef>
                <a:spcPts val="400"/>
              </a:spcBef>
              <a:spcAft>
                <a:spcPts val="0"/>
              </a:spcAft>
              <a:buClr>
                <a:schemeClr val="dk1"/>
              </a:buClr>
              <a:buSzPts val="1100"/>
              <a:buChar char="•"/>
            </a:pPr>
            <a:r>
              <a:rPr lang="en-US" sz="1100">
                <a:latin typeface="Arial"/>
                <a:ea typeface="Arial"/>
                <a:cs typeface="Arial"/>
                <a:sym typeface="Arial"/>
              </a:rPr>
              <a:t>Monica Dean, of the Academy of Oncology Nurse &amp; Patient Navigators</a:t>
            </a:r>
            <a:endParaRPr sz="1100">
              <a:latin typeface="Arial"/>
              <a:ea typeface="Arial"/>
              <a:cs typeface="Arial"/>
              <a:sym typeface="Arial"/>
            </a:endParaRPr>
          </a:p>
          <a:p>
            <a:pPr marL="457200" lvl="0" indent="-298450" algn="l" rtl="0">
              <a:spcBef>
                <a:spcPts val="400"/>
              </a:spcBef>
              <a:spcAft>
                <a:spcPts val="0"/>
              </a:spcAft>
              <a:buClr>
                <a:schemeClr val="dk1"/>
              </a:buClr>
              <a:buSzPts val="1100"/>
              <a:buChar char="•"/>
            </a:pPr>
            <a:r>
              <a:rPr lang="en-US" sz="1100">
                <a:latin typeface="Arial"/>
                <a:ea typeface="Arial"/>
                <a:cs typeface="Arial"/>
                <a:sym typeface="Arial"/>
              </a:rPr>
              <a:t>Jess Quiring and Zarek Mena, of Patient Navigation Advisors</a:t>
            </a:r>
            <a:endParaRPr sz="1100">
              <a:latin typeface="Arial"/>
              <a:ea typeface="Arial"/>
              <a:cs typeface="Arial"/>
              <a:sym typeface="Arial"/>
            </a:endParaRPr>
          </a:p>
          <a:p>
            <a:pPr marL="457200" lvl="0" indent="-298450" algn="l" rtl="0">
              <a:spcBef>
                <a:spcPts val="400"/>
              </a:spcBef>
              <a:spcAft>
                <a:spcPts val="0"/>
              </a:spcAft>
              <a:buClr>
                <a:schemeClr val="dk1"/>
              </a:buClr>
              <a:buSzPts val="1100"/>
              <a:buChar char="•"/>
            </a:pPr>
            <a:r>
              <a:rPr lang="en-US" sz="1100">
                <a:latin typeface="Arial"/>
                <a:ea typeface="Arial"/>
                <a:cs typeface="Arial"/>
                <a:sym typeface="Arial"/>
              </a:rPr>
              <a:t>and Reesa Sherin, Association of Cancer Care Centers</a:t>
            </a:r>
            <a:endParaRPr sz="400">
              <a:latin typeface="Arial"/>
              <a:ea typeface="Arial"/>
              <a:cs typeface="Arial"/>
              <a:sym typeface="Arial"/>
            </a:endParaRPr>
          </a:p>
        </p:txBody>
      </p:sp>
      <p:sp>
        <p:nvSpPr>
          <p:cNvPr id="41" name="Google Shape;41;p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solidFill>
                  <a:srgbClr val="2D2E33"/>
                </a:solidFill>
                <a:latin typeface="Arial"/>
                <a:ea typeface="Arial"/>
                <a:cs typeface="Arial"/>
                <a:sym typeface="Arial"/>
              </a:rPr>
              <a:t>It is important that oncology patient navigators understand that active participation in data collection, analytics, and reporting outcomes are not added responsibilities but are already a part of the professional role.</a:t>
            </a:r>
            <a:endParaRPr>
              <a:solidFill>
                <a:srgbClr val="2D2E33"/>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solidFill>
                <a:srgbClr val="2D2E33"/>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method of collecting data is in important consideration. Will you get data from the medical record? Hand out surveys and then summarize the data? Keep a tracking log? Or Conduct a focus group?</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evaluation might be quantitative – looking at numbers, like how many patients you gave gas cards to – or qualitative, which is reviewing perceptions and misperceptions, opinions, and words –  for example, asking a patient what they thought of a support group. Qualitative data is used to look for themes in patient responses.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95" name="Google Shape;295;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400"/>
              <a:buNone/>
            </a:pPr>
            <a:r>
              <a:rPr lang="en-US">
                <a:latin typeface="Arial"/>
                <a:ea typeface="Arial"/>
                <a:cs typeface="Arial"/>
                <a:sym typeface="Arial"/>
              </a:rPr>
              <a:t>Now that we have covered formative evaluation, we will move on to process evaluation which involves evaluating the program as it is being implemented. Process evaluation measures program fidelity, or whether it is working how you thought it would, by assessing which activities were implemented, and the quality, strengths and weaknesses of the implementation. Health care measures are often process measures, because it can be hard to measure patient outcomes.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Process evaluation asks: </a:t>
            </a:r>
            <a:endParaRPr>
              <a:latin typeface="Arial"/>
              <a:ea typeface="Arial"/>
              <a:cs typeface="Arial"/>
              <a:sym typeface="Arial"/>
            </a:endParaRPr>
          </a:p>
          <a:p>
            <a:pPr marL="0" lvl="0" indent="0" algn="l" rtl="0">
              <a:lnSpc>
                <a:spcPct val="150000"/>
              </a:lnSpc>
              <a:spcBef>
                <a:spcPts val="300"/>
              </a:spcBef>
              <a:spcAft>
                <a:spcPts val="0"/>
              </a:spcAft>
              <a:buClr>
                <a:schemeClr val="dk1"/>
              </a:buClr>
              <a:buSzPts val="1200"/>
              <a:buChar char="–"/>
            </a:pPr>
            <a:r>
              <a:rPr lang="en-US">
                <a:latin typeface="Arial"/>
                <a:ea typeface="Arial"/>
                <a:cs typeface="Arial"/>
                <a:sym typeface="Arial"/>
              </a:rPr>
              <a:t>What was done?</a:t>
            </a:r>
            <a:endParaRPr>
              <a:latin typeface="Arial"/>
              <a:ea typeface="Arial"/>
              <a:cs typeface="Arial"/>
              <a:sym typeface="Arial"/>
            </a:endParaRPr>
          </a:p>
          <a:p>
            <a:pPr marL="0" lvl="0" indent="0" algn="l" rtl="0">
              <a:lnSpc>
                <a:spcPct val="150000"/>
              </a:lnSpc>
              <a:spcBef>
                <a:spcPts val="300"/>
              </a:spcBef>
              <a:spcAft>
                <a:spcPts val="0"/>
              </a:spcAft>
              <a:buClr>
                <a:schemeClr val="dk1"/>
              </a:buClr>
              <a:buSzPts val="1200"/>
              <a:buChar char="–"/>
            </a:pPr>
            <a:r>
              <a:rPr lang="en-US">
                <a:latin typeface="Arial"/>
                <a:ea typeface="Arial"/>
                <a:cs typeface="Arial"/>
                <a:sym typeface="Arial"/>
              </a:rPr>
              <a:t>How was the program implemented?</a:t>
            </a:r>
            <a:endParaRPr>
              <a:latin typeface="Arial"/>
              <a:ea typeface="Arial"/>
              <a:cs typeface="Arial"/>
              <a:sym typeface="Arial"/>
            </a:endParaRPr>
          </a:p>
          <a:p>
            <a:pPr marL="0" lvl="0" indent="0" algn="l" rtl="0">
              <a:lnSpc>
                <a:spcPct val="150000"/>
              </a:lnSpc>
              <a:spcBef>
                <a:spcPts val="300"/>
              </a:spcBef>
              <a:spcAft>
                <a:spcPts val="0"/>
              </a:spcAft>
              <a:buClr>
                <a:schemeClr val="dk1"/>
              </a:buClr>
              <a:buSzPts val="1200"/>
              <a:buChar char="–"/>
            </a:pPr>
            <a:r>
              <a:rPr lang="en-US">
                <a:latin typeface="Arial"/>
                <a:ea typeface="Arial"/>
                <a:cs typeface="Arial"/>
                <a:sym typeface="Arial"/>
              </a:rPr>
              <a:t>How well was the program implemented?</a:t>
            </a:r>
            <a:endParaRPr>
              <a:latin typeface="Arial"/>
              <a:ea typeface="Arial"/>
              <a:cs typeface="Arial"/>
              <a:sym typeface="Arial"/>
            </a:endParaRPr>
          </a:p>
          <a:p>
            <a:pPr marL="0" lvl="0" indent="0" algn="l" rtl="0">
              <a:lnSpc>
                <a:spcPct val="150000"/>
              </a:lnSpc>
              <a:spcBef>
                <a:spcPts val="300"/>
              </a:spcBef>
              <a:spcAft>
                <a:spcPts val="0"/>
              </a:spcAft>
              <a:buClr>
                <a:schemeClr val="dk1"/>
              </a:buClr>
              <a:buSzPts val="1200"/>
              <a:buChar char="–"/>
            </a:pPr>
            <a:r>
              <a:rPr lang="en-US">
                <a:latin typeface="Arial"/>
                <a:ea typeface="Arial"/>
                <a:cs typeface="Arial"/>
                <a:sym typeface="Arial"/>
              </a:rPr>
              <a:t>Was the program implemented as planned?</a:t>
            </a:r>
            <a:endParaRPr>
              <a:latin typeface="Arial"/>
              <a:ea typeface="Arial"/>
              <a:cs typeface="Arial"/>
              <a:sym typeface="Arial"/>
            </a:endParaRPr>
          </a:p>
          <a:p>
            <a:pPr marL="0" lvl="0" indent="0" algn="l" rtl="0">
              <a:lnSpc>
                <a:spcPct val="150000"/>
              </a:lnSpc>
              <a:spcBef>
                <a:spcPts val="300"/>
              </a:spcBef>
              <a:spcAft>
                <a:spcPts val="0"/>
              </a:spcAft>
              <a:buClr>
                <a:schemeClr val="dk1"/>
              </a:buClr>
              <a:buSzPts val="1200"/>
              <a:buChar char="–"/>
            </a:pPr>
            <a:r>
              <a:rPr lang="en-US">
                <a:latin typeface="Arial"/>
                <a:ea typeface="Arial"/>
                <a:cs typeface="Arial"/>
                <a:sym typeface="Arial"/>
              </a:rPr>
              <a:t>How satisfied are patients or health care team members with the program?</a:t>
            </a:r>
            <a:endParaRPr>
              <a:latin typeface="Arial"/>
              <a:ea typeface="Arial"/>
              <a:cs typeface="Arial"/>
              <a:sym typeface="Arial"/>
            </a:endParaRPr>
          </a:p>
          <a:p>
            <a:pPr marL="0" lvl="0" indent="0" algn="l" rtl="0">
              <a:lnSpc>
                <a:spcPct val="100000"/>
              </a:lnSpc>
              <a:spcBef>
                <a:spcPts val="300"/>
              </a:spcBef>
              <a:spcAft>
                <a:spcPts val="0"/>
              </a:spcAft>
              <a:buClr>
                <a:schemeClr val="dk1"/>
              </a:buClr>
              <a:buSzPts val="1200"/>
              <a:buChar char="–"/>
            </a:pPr>
            <a:r>
              <a:rPr lang="en-US">
                <a:latin typeface="Arial"/>
                <a:ea typeface="Arial"/>
                <a:cs typeface="Arial"/>
                <a:sym typeface="Arial"/>
              </a:rPr>
              <a:t>How can we demonstrate program implementation even before outcomes have been attained?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02" name="Google Shape;302;p1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8b16e928c4_0_7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8b16e928c4_0_7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Here are some possible metrics that could be tracked. Some of these can be tracked by accessing patient records. Others can be tracked by providing surveys to patients to ask about patient satisfaction or patient reported outcomes. All of these methods require more time than evaluating process measures. Keeping a tracking log and adding up columns and boxes for each patient does take time but is fairly straightforward, once you have a system and if you summarize your data at regular intervals.</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Outcome measures require more time. You need time to look at the medical record, note the date of screening and the date of diagnosis and calculate the difference. You may be able to customize software to do this for you, but that will take up-front time and investment.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u="sng">
                <a:solidFill>
                  <a:schemeClr val="hlink"/>
                </a:solidFill>
                <a:latin typeface="Arial"/>
                <a:ea typeface="Arial"/>
                <a:cs typeface="Arial"/>
                <a:sym typeface="Arial"/>
                <a:hlinkClick r:id="rId3"/>
              </a:rPr>
              <a:t>https://aonnonline.org/images/resources/navigation_tools/2020-AONN-Navigation-Metrics-Toolkit.pdf</a:t>
            </a: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321" name="Google Shape;321;g28b16e928c4_0_7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GW Cancer Center “I want you to know” form is a helpful tool and this information tells you WHO you are serving but not WHAT you are doing for the patient. This can be important to funders. This form is available for you to use or adapt. You can access this in the </a:t>
            </a:r>
            <a:r>
              <a:rPr lang="en-US" b="1">
                <a:latin typeface="Arial"/>
                <a:ea typeface="Arial"/>
                <a:cs typeface="Arial"/>
                <a:sym typeface="Arial"/>
              </a:rPr>
              <a:t>Resources</a:t>
            </a:r>
            <a:r>
              <a:rPr lang="en-US">
                <a:latin typeface="Arial"/>
                <a:ea typeface="Arial"/>
                <a:cs typeface="Arial"/>
                <a:sym typeface="Arial"/>
              </a:rPr>
              <a:t> section of the training.</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i="1" u="sng">
                <a:solidFill>
                  <a:schemeClr val="hlink"/>
                </a:solidFill>
                <a:latin typeface="Arial"/>
                <a:ea typeface="Arial"/>
                <a:cs typeface="Arial"/>
                <a:sym typeface="Arial"/>
                <a:hlinkClick r:id="rId3"/>
              </a:rPr>
              <a:t>https://cancercontroltap.org/wp-content/uploads/2021/12/27%20-%20I%20Want%20You%20To%20Know%20Patient%20Card%205x7%20FINAL%20no%20logo%20508.pdf</a:t>
            </a:r>
            <a:r>
              <a:rPr lang="en-US" i="1">
                <a:solidFill>
                  <a:srgbClr val="FF0000"/>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29" name="Google Shape;329;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Patient Navigation Barriers and Outcomes Tool or PN-BOT(TM), is freely available and includes worksheets and barriers list to track specific types of barriers – logistical, insurance-related, financial or employment. More specific logistical categories include transportation, housing, utilities, and dependent care, food and nutrition, clothing and immigration status. Specific insurance barriers include being uninsured, underinsured or having high deductibles or co-pays. Specific financial barriers might be a need for financial planning, low financial literacy or other non-medical financial needs. Employment barriers include being unemployed, needing job accommodations, not being able to work through treatment or having family members with employment difficulties.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This tool provides fields to track when you identified this was a barrier for the patient, the date it was resolved, the action you took to address or resolve the barriers and the time it took you to resolve the barrier. This could be minutes or hours. </a:t>
            </a:r>
            <a:endParaRPr>
              <a:latin typeface="Arial"/>
              <a:ea typeface="Arial"/>
              <a:cs typeface="Arial"/>
              <a:sym typeface="Arial"/>
            </a:endParaRPr>
          </a:p>
        </p:txBody>
      </p:sp>
      <p:sp>
        <p:nvSpPr>
          <p:cNvPr id="338" name="Google Shape;338;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We have reviewed formative evaluation, process evaluation and now we will move on to outcomes evaluation. This evaluation step focuses on the changes that your program will bring about in your populations of focus or social condition. This evaluation is not focused on the program itself, but rather the outcomes or impacts to the people served.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This type of evaluation asks the questions:</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is our program effective? </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How did the program impact the patient? </a:t>
            </a:r>
            <a:endParaRPr>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US">
                <a:latin typeface="Arial"/>
                <a:ea typeface="Arial"/>
                <a:cs typeface="Arial"/>
                <a:sym typeface="Arial"/>
              </a:rPr>
              <a:t>And what evidence demonstrates that our administrators, funders and others should continue to support or fund the program? </a:t>
            </a: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For example, if you set up a program to reduce time to treatment, increase treatment adherence or increase the quality of life for your patients going through treatment, did you succeed in doing so?  If you set up your program to keep patients within your system for a better patient experience and move revenue for your cancer center, did your program do this? If your institution set up a patient navigation program to ensure that it remained accredited, did you maintain your accreditation? While this is not a patient outcome, it is an important outcome for your administrators.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7" name="Google Shape;347;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There are some validated measures you can use. Validated measures have been tested to make sure they measure what they are supposed to measure.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The National Cancer Institute spent several years developing a Patient Experience Survey for Cancer and provides guidance on how to use their survey. You can access these materials in the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Resources section of the training. </a:t>
            </a:r>
            <a:r>
              <a:rPr lang="en-US">
                <a:latin typeface="Arial"/>
                <a:ea typeface="Arial"/>
                <a:cs typeface="Arial"/>
                <a:sym typeface="Arial"/>
              </a:rPr>
              <a:t>You can also make up your own survey with just a few questions to see how patients experienced their cancer care and how satisfied they were with navigation services.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For patient reported outcomes, the FACT-C is an easy way to measure physical well-being, social/family well-being, emotional well-being or functional well-being.</a:t>
            </a:r>
            <a:r>
              <a:rPr lang="en-US" b="1">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r>
              <a:rPr lang="en-US">
                <a:latin typeface="Arial"/>
                <a:ea typeface="Arial"/>
                <a:cs typeface="Arial"/>
                <a:sym typeface="Arial"/>
              </a:rPr>
              <a:t>The National Institutes of Health also spent a great deal of time developing patient reported outcomes measures called PROMIS. These measures cover distress, cognition, fatigue, pain, physical function, sexual function, and emotional support. </a:t>
            </a:r>
            <a:r>
              <a:rPr lang="en-US">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 link to the PROMIS web site is available in the Resources section of this training.</a:t>
            </a: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It can be helpful to access these tools, so you don’t have to start from scratch. Think about what is most important to your patients and your program leadership and measure those outcomes so that your evaluation is manageable.</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57" name="Google Shape;357;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Even if no one has directly asked you to participate in program evaluation, it is important that you track your activities for your own records. And, you never know when someone, such as a funder or an administrator, will want this information. It is much easier to track it as you go along than having to pull together the information at the last minute. In another lesson, we talked about HIPAA and the need to keep patient information secure. Tracking data on your computer is also typically more secure than keeping it in hard copy patient records.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Talk with your supervisor about what information to track and how to best track it. Then make sure you consistently track that information. It helps to set aside a particular time of the day or the week to enter in data. Daily is best, but if that is not possible it should be done in less than a week from the patient encounter. If more than a week goes by, it is likely that you will have trouble accurately remembering patient information.You may refer to the patient encounter in the EHR for patient data details. Accuracy is important for several reasons. First, as we discussed in another lesson, it can help you build trust with your coworkers. Second, the data can impact changes you make to the program, so you need to know that it is accurate to make those changes. And third, funding might be tied to your evaluation data. You may be violating the terms of the funding if your data is inaccurate, or you could risk that you will not be able to get funding in the future.</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67" name="Google Shape;367;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Program evaluation is closely tied to quality and process improvement.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Many institutions have staff that focus on quality improvement. Even if your institution has quality improvement staff, it is still helpful to know about some tools you can use on your own.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Here are some tools that may be helpful. </a:t>
            </a:r>
            <a:endParaRPr>
              <a:latin typeface="Arial"/>
              <a:ea typeface="Arial"/>
              <a:cs typeface="Arial"/>
              <a:sym typeface="Arial"/>
            </a:endParaRPr>
          </a:p>
        </p:txBody>
      </p:sp>
      <p:sp>
        <p:nvSpPr>
          <p:cNvPr id="374" name="Google Shape;374;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 first tool is a patient flow diagram or a process map. It’s pretty much what it sounds like – you map a patient’s experience across the continuum of care, whether that’s in your institution or across a network. Questions you might ask are: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How many times is the patient passed from one person to another?</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Where are delays, queues and waiting built into the process?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Where are the bottlenecks?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What are the longest delays?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What is the approximate time taken for each step or task time?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What is the approximate time between each step or wait time?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How many steps are there for the patient?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How many steps add no value for the patient?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Are there things that are done more than once?</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sz="1200">
                <a:latin typeface="Arial"/>
                <a:ea typeface="Arial"/>
                <a:cs typeface="Arial"/>
                <a:sym typeface="Arial"/>
              </a:rPr>
              <a:t>Where are the problems for the patients?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4" name="Google Shape;384;p27: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After completing this lesson, you will be able to:</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the importance of program evaluation</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potential roles for the patient navigator in evaluating programs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Identify opportunities for quality improvement based on metrics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Identify and implement strategies for quality improvement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the value of patient navigation to different interest holders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Summarize the patient navigation role and responsibility to different interest holders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8" name="Google Shape;48;p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This is just one way of thinking through a patient flow diagram. What happens to the patient at each of these stages?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At screening, think about what happens to the patient – </a:t>
            </a:r>
            <a:r>
              <a:rPr lang="en-US" sz="1200">
                <a:latin typeface="Arial"/>
                <a:ea typeface="Arial"/>
                <a:cs typeface="Arial"/>
                <a:sym typeface="Arial"/>
              </a:rPr>
              <a:t>How long does it take for patients to get test results? What are the biggest barriers?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At diagnosis, </a:t>
            </a:r>
            <a:r>
              <a:rPr lang="en-US" sz="1200">
                <a:latin typeface="Arial"/>
                <a:ea typeface="Arial"/>
                <a:cs typeface="Arial"/>
                <a:sym typeface="Arial"/>
              </a:rPr>
              <a:t>How long does it take to get to diagnosis? When do patient navigators meet patients? What support or information do patients need at diagnosis?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During treatment, </a:t>
            </a:r>
            <a:r>
              <a:rPr lang="en-US" sz="1200">
                <a:latin typeface="Arial"/>
                <a:ea typeface="Arial"/>
                <a:cs typeface="Arial"/>
                <a:sym typeface="Arial"/>
              </a:rPr>
              <a:t>How long does it take for patients to start treatment? How many miss appointments and why? What administrative barriers </a:t>
            </a:r>
            <a:r>
              <a:rPr lang="en-US">
                <a:latin typeface="Arial"/>
                <a:ea typeface="Arial"/>
                <a:cs typeface="Arial"/>
                <a:sym typeface="Arial"/>
              </a:rPr>
              <a:t>d</a:t>
            </a:r>
            <a:r>
              <a:rPr lang="en-US" sz="1200">
                <a:latin typeface="Arial"/>
                <a:ea typeface="Arial"/>
                <a:cs typeface="Arial"/>
                <a:sym typeface="Arial"/>
              </a:rPr>
              <a:t>o they face? </a:t>
            </a: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And once treatment is completed, </a:t>
            </a:r>
            <a:r>
              <a:rPr lang="en-US" sz="1200">
                <a:latin typeface="Arial"/>
                <a:ea typeface="Arial"/>
                <a:cs typeface="Arial"/>
                <a:sym typeface="Arial"/>
              </a:rPr>
              <a:t>Who helps transition the patient to survivorship? What informational needs to patients have? What resources are available?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92" name="Google Shape;392;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8b16e928c4_0_8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8b16e928c4_0_85: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The PDSA tool stands for Plan, Do, Study, and Act.  Imagine that you looked at your flow diagram and found that you spend a lot of time helping patients prepare to talk with their doctors about treatment options. This is time consuming because you sit down with each patient, but you often times give them the same information. Maybe you decide to try something to streamline this process. Your idea is to create a patient binder that includes a lot of the information you give to each patient, but the binder would allow you to more efficiently provide the information to patients.</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a:latin typeface="Arial"/>
                <a:ea typeface="Arial"/>
                <a:cs typeface="Arial"/>
                <a:sym typeface="Arial"/>
              </a:rPr>
              <a:t>So you have planned a change, that’s the P. You want to start with a pilot, or a smaller version of your program, so you don’t throw all of your resources at a solution that may not work. So, in this example, you create the materials and give them to patients, that’s the D or Do. When you have data about your pilot, which might be a patient satisfaction survey or some informal interviews with the doctors and patients, you look at the results and figure out what you want to do. Do you want to expand the project so that all patients get the binder, alter it by changing some of the information or abandon it because it does not seem to be helping. For example, if patients tell you that something is missing from the binder, then you would decide in the Act phase to add the section to your binder. Then you could start over again with the new binder. </a:t>
            </a:r>
            <a:endParaRPr>
              <a:latin typeface="Arial"/>
              <a:ea typeface="Arial"/>
              <a:cs typeface="Arial"/>
              <a:sym typeface="Arial"/>
            </a:endParaRPr>
          </a:p>
        </p:txBody>
      </p:sp>
      <p:sp>
        <p:nvSpPr>
          <p:cNvPr id="420" name="Google Shape;420;g28b16e928c4_0_85: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Let's pause for a </a:t>
            </a:r>
            <a:r>
              <a:rPr lang="en-US">
                <a:latin typeface="Arial"/>
                <a:ea typeface="Arial"/>
                <a:cs typeface="Arial"/>
                <a:sym typeface="Arial"/>
              </a:rPr>
              <a:t>checkpoint</a:t>
            </a:r>
            <a:r>
              <a:rPr lang="en-US" sz="1200">
                <a:solidFill>
                  <a:schemeClr val="dk1"/>
                </a:solidFill>
                <a:latin typeface="Arial"/>
                <a:ea typeface="Arial"/>
                <a:cs typeface="Arial"/>
                <a:sym typeface="Arial"/>
              </a:rPr>
              <a:t>: true or false: coming up with a single statement that describes your role is better than tailoring your statements to match your audience.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This is false. Let's </a:t>
            </a:r>
            <a:r>
              <a:rPr lang="en-US">
                <a:latin typeface="Arial"/>
                <a:ea typeface="Arial"/>
                <a:cs typeface="Arial"/>
                <a:sym typeface="Arial"/>
              </a:rPr>
              <a:t>explore</a:t>
            </a:r>
            <a:r>
              <a:rPr lang="en-US" sz="1200">
                <a:solidFill>
                  <a:schemeClr val="dk1"/>
                </a:solidFill>
                <a:latin typeface="Arial"/>
                <a:ea typeface="Arial"/>
                <a:cs typeface="Arial"/>
                <a:sym typeface="Arial"/>
              </a:rPr>
              <a:t> some different </a:t>
            </a:r>
            <a:r>
              <a:rPr lang="en-US">
                <a:latin typeface="Arial"/>
                <a:ea typeface="Arial"/>
                <a:cs typeface="Arial"/>
                <a:sym typeface="Arial"/>
              </a:rPr>
              <a:t>interest holders</a:t>
            </a:r>
            <a:r>
              <a:rPr lang="en-US" sz="1200">
                <a:solidFill>
                  <a:schemeClr val="dk1"/>
                </a:solidFill>
                <a:latin typeface="Arial"/>
                <a:ea typeface="Arial"/>
                <a:cs typeface="Arial"/>
                <a:sym typeface="Arial"/>
              </a:rPr>
              <a:t> and how to make sure your message matches the </a:t>
            </a:r>
            <a:r>
              <a:rPr lang="en-US">
                <a:latin typeface="Arial"/>
                <a:ea typeface="Arial"/>
                <a:cs typeface="Arial"/>
                <a:sym typeface="Arial"/>
              </a:rPr>
              <a:t>interest holder</a:t>
            </a:r>
            <a:r>
              <a:rPr lang="en-US" sz="1200">
                <a:solidFill>
                  <a:schemeClr val="dk1"/>
                </a:solidFill>
                <a:latin typeface="Arial"/>
                <a:ea typeface="Arial"/>
                <a:cs typeface="Arial"/>
                <a:sym typeface="Arial"/>
              </a:rPr>
              <a:t> and what they value.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49" name="Google Shape;449;p3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Think about the different interest holders that you might want to know about what you do. For example, internal interest holders are part of your organization and could include administration, clinicians and other navigators. External interest holders are outside of your organization and could include funders, partners and patients.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Think about what these interest holders might find valuable and what differences there might be. For example, if you are telling a patient about what you do, you might say something like, “I help address barriers for you to make sure you get the care you need.” But if you were talking to a doctor, you might want to say something that shows how you specifically help the doctor. So maybe you would say something like, “I help take care of the barriers to help keep patients in treatment and so you can focus on their medical needs.”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56" name="Google Shape;456;p3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3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An elevator pitch is a term that originated from the need to have something short and simple to say to someone in an elevator or over a short period of time, like 15 seconds. You can use the concept to think about how you can talk about what you do. An elevator pitch should always be short and simple. It generates excitement and should be compelling.</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People often think of who they are, rather than what they do. For example, instead of saying, “I am a patient navigator,” it is better to describe what that means, such as, “I help people with cancer stay in treatment so they have better outcomes.”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As we just talked about, think about your value to the particular interest holder. We’ll come back to this in a minute. To be able to do this, you need to know your audience and know what’s important to them. Also, it can help to have an action item at the end. If you are talking with a doctor, for example, you could say, “I would love to help you out, so please refer your patients to me.”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Lastly, it is important to practice your elevator pitch. You never know when you will need it.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86" name="Google Shape;486;p3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3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Here are some example scenarios that you might encounter. Look at each one and think about how the </a:t>
            </a:r>
            <a:r>
              <a:rPr lang="en-US">
                <a:latin typeface="Arial"/>
                <a:ea typeface="Arial"/>
                <a:cs typeface="Arial"/>
                <a:sym typeface="Arial"/>
              </a:rPr>
              <a:t>interest holder</a:t>
            </a:r>
            <a:r>
              <a:rPr lang="en-US" sz="1200">
                <a:solidFill>
                  <a:schemeClr val="dk1"/>
                </a:solidFill>
                <a:latin typeface="Arial"/>
                <a:ea typeface="Arial"/>
                <a:cs typeface="Arial"/>
                <a:sym typeface="Arial"/>
              </a:rPr>
              <a:t> and the context might impact what you say about your role as a navigator.</a:t>
            </a:r>
            <a:endParaRPr>
              <a:latin typeface="Arial"/>
              <a:ea typeface="Arial"/>
              <a:cs typeface="Arial"/>
              <a:sym typeface="Arial"/>
            </a:endParaRPr>
          </a:p>
          <a:p>
            <a:pPr marL="0" lvl="0" indent="0" algn="l" rtl="0">
              <a:lnSpc>
                <a:spcPct val="100000"/>
              </a:lnSpc>
              <a:spcBef>
                <a:spcPts val="0"/>
              </a:spcBef>
              <a:spcAft>
                <a:spcPts val="0"/>
              </a:spcAft>
              <a:buSzPts val="1400"/>
              <a:buNone/>
            </a:pP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In Scenario 1 you might mention that in the last year, you've helped decrease the no-show rate by 15 percent. </a:t>
            </a: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In scenario 2 you might describe how you make sure patients know about important community resources that they may need.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In scenario 3 you might explain that you work closely with patients to make sure they are able to get to the care they need by helping with things like insurance and transportation. </a:t>
            </a:r>
            <a:endParaRPr sz="120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sz="1200">
                <a:solidFill>
                  <a:schemeClr val="dk1"/>
                </a:solidFill>
                <a:latin typeface="Arial"/>
                <a:ea typeface="Arial"/>
                <a:cs typeface="Arial"/>
                <a:sym typeface="Arial"/>
              </a:rPr>
              <a:t>In scenario 4, you might mention a patient story that shows how you helped address five b</a:t>
            </a:r>
            <a:r>
              <a:rPr lang="en-US">
                <a:latin typeface="Arial"/>
                <a:ea typeface="Arial"/>
                <a:cs typeface="Arial"/>
                <a:sym typeface="Arial"/>
              </a:rPr>
              <a:t>arriers for</a:t>
            </a:r>
            <a:r>
              <a:rPr lang="en-US" sz="1200">
                <a:solidFill>
                  <a:schemeClr val="dk1"/>
                </a:solidFill>
                <a:latin typeface="Arial"/>
                <a:ea typeface="Arial"/>
                <a:cs typeface="Arial"/>
                <a:sym typeface="Arial"/>
              </a:rPr>
              <a:t> one patient and then note that in the last year you navigated 312 patients who each had an average of four barriers.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i="1">
              <a:latin typeface="Arial"/>
              <a:ea typeface="Arial"/>
              <a:cs typeface="Arial"/>
              <a:sym typeface="Arial"/>
            </a:endParaRPr>
          </a:p>
        </p:txBody>
      </p:sp>
      <p:sp>
        <p:nvSpPr>
          <p:cNvPr id="494" name="Google Shape;494;p3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3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This concludes the Program Evaluation and Quality Improvement lesson, part of the Oncology Patient Navigator Training: The Fundamentals course. In this lesson, you learned to:</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the importance of program evaluation</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potential roles for the patient navigator in evaluating programs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Identify opportunities for quality improvement based on metrics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Identify and implement strategies for quality improvement</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Describe value of patient navigation to different interest holders</a:t>
            </a:r>
            <a:endParaRPr>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a:latin typeface="Arial"/>
                <a:ea typeface="Arial"/>
                <a:cs typeface="Arial"/>
                <a:sym typeface="Arial"/>
              </a:rPr>
              <a:t>Summarize the patient navigation role and responsibility to different interest holders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Thank you for your participation in this lesson. </a:t>
            </a:r>
            <a:endParaRPr>
              <a:latin typeface="Arial"/>
              <a:ea typeface="Arial"/>
              <a:cs typeface="Arial"/>
              <a:sym typeface="Arial"/>
            </a:endParaRPr>
          </a:p>
        </p:txBody>
      </p:sp>
      <p:sp>
        <p:nvSpPr>
          <p:cNvPr id="502" name="Google Shape;502;p3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723900" lvl="0" indent="-241300" algn="l" rtl="0">
              <a:lnSpc>
                <a:spcPct val="155172"/>
              </a:lnSpc>
              <a:spcBef>
                <a:spcPts val="0"/>
              </a:spcBef>
              <a:spcAft>
                <a:spcPts val="0"/>
              </a:spcAft>
              <a:buClr>
                <a:schemeClr val="dk1"/>
              </a:buClr>
              <a:buSzPts val="1100"/>
              <a:buFont typeface="Arial"/>
              <a:buNone/>
            </a:pPr>
            <a:endParaRPr sz="1450" b="1">
              <a:highlight>
                <a:srgbClr val="FFFFFF"/>
              </a:highlight>
              <a:latin typeface="Georgia"/>
              <a:ea typeface="Georgia"/>
              <a:cs typeface="Georgia"/>
              <a:sym typeface="Georgia"/>
            </a:endParaRPr>
          </a:p>
          <a:p>
            <a:pPr marL="0" lvl="0" indent="0" algn="l" rtl="0">
              <a:lnSpc>
                <a:spcPct val="100000"/>
              </a:lnSpc>
              <a:spcBef>
                <a:spcPts val="0"/>
              </a:spcBef>
              <a:spcAft>
                <a:spcPts val="0"/>
              </a:spcAft>
              <a:buSzPts val="1400"/>
              <a:buNone/>
            </a:pPr>
            <a:endParaRPr/>
          </a:p>
        </p:txBody>
      </p:sp>
      <p:sp>
        <p:nvSpPr>
          <p:cNvPr id="508" name="Google Shape;508;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450">
              <a:highlight>
                <a:srgbClr val="FFFFFF"/>
              </a:highlight>
              <a:latin typeface="Georgia"/>
              <a:ea typeface="Georgia"/>
              <a:cs typeface="Georgia"/>
              <a:sym typeface="Georgia"/>
            </a:endParaRPr>
          </a:p>
        </p:txBody>
      </p:sp>
      <p:sp>
        <p:nvSpPr>
          <p:cNvPr id="514" name="Google Shape;514;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32e0db79cab_0_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sz="1450">
              <a:highlight>
                <a:srgbClr val="FFFFFF"/>
              </a:highlight>
              <a:latin typeface="Georgia"/>
              <a:ea typeface="Georgia"/>
              <a:cs typeface="Georgia"/>
              <a:sym typeface="Georgia"/>
            </a:endParaRPr>
          </a:p>
        </p:txBody>
      </p:sp>
      <p:sp>
        <p:nvSpPr>
          <p:cNvPr id="520" name="Google Shape;520;g32e0db79cab_0_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In this section of the lesson, we will introduce you to program evaluation and potential roles for the patient navigator related to program evaluation.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Here are some key definitions to remember for this lesson.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2800"/>
              <a:buFont typeface="Calibri"/>
              <a:buNone/>
            </a:pPr>
            <a:r>
              <a:rPr lang="en-US">
                <a:latin typeface="Arial"/>
                <a:ea typeface="Arial"/>
                <a:cs typeface="Arial"/>
                <a:sym typeface="Arial"/>
              </a:rPr>
              <a:t>Programs are generally a group of resources and activities used together to fulfill one or more purposes, and a program is usually under the leadership of a manager or team.</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2800"/>
              <a:buFont typeface="Calibri"/>
              <a:buNone/>
            </a:pPr>
            <a:r>
              <a:rPr lang="en-US">
                <a:latin typeface="Arial"/>
                <a:ea typeface="Arial"/>
                <a:cs typeface="Arial"/>
                <a:sym typeface="Arial"/>
              </a:rPr>
              <a:t>Program Evaluation is the systematic collection and analysis of information about some or all aspects of a program to guide judgments or decisions.</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2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2800"/>
              <a:buFont typeface="Calibri"/>
              <a:buNone/>
            </a:pPr>
            <a:r>
              <a:rPr lang="en-US">
                <a:latin typeface="Arial"/>
                <a:ea typeface="Arial"/>
                <a:cs typeface="Arial"/>
                <a:sym typeface="Arial"/>
              </a:rPr>
              <a:t>And interest holders are organizations, groups or individuals who have the power to influence your program, have a political interest in your program, or would be impacted by your program’s evaluation or outcomes.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5" name="Google Shape;55;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301cf672260_0_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26" name="Google Shape;526;g301cf672260_0_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There are many reasons for collecting data on patient navigation programs. Some goals of an evaluation can be to:</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help clarify the objectives and improve the program</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demonstrate program effectiveness</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assist with finding additional funding to sustain or continue the program </a:t>
            </a:r>
            <a:endParaRPr>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report value to administrators and advocate for the program by describing effort</a:t>
            </a:r>
            <a:endParaRPr>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US">
                <a:latin typeface="Arial"/>
                <a:ea typeface="Arial"/>
                <a:cs typeface="Arial"/>
                <a:sym typeface="Arial"/>
              </a:rPr>
              <a:t>meet new accreditation requirements for certain cancer programs</a:t>
            </a:r>
            <a:endParaRPr>
              <a:latin typeface="Arial"/>
              <a:ea typeface="Arial"/>
              <a:cs typeface="Arial"/>
              <a:sym typeface="Arial"/>
            </a:endParaRPr>
          </a:p>
          <a:p>
            <a:pPr marL="457200" marR="0" lvl="0" indent="-317500" algn="l" rtl="0">
              <a:lnSpc>
                <a:spcPct val="100000"/>
              </a:lnSpc>
              <a:spcBef>
                <a:spcPts val="0"/>
              </a:spcBef>
              <a:spcAft>
                <a:spcPts val="0"/>
              </a:spcAft>
              <a:buSzPts val="1400"/>
              <a:buFont typeface="Arial"/>
              <a:buChar char="●"/>
            </a:pPr>
            <a:r>
              <a:rPr lang="en-US">
                <a:latin typeface="Arial"/>
                <a:ea typeface="Arial"/>
                <a:cs typeface="Arial"/>
                <a:sym typeface="Arial"/>
              </a:rPr>
              <a:t>meet the needs of patients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Having an evaluation plan can help you with any or all of these. The evaluation plan should be developed before starting the program and should be focused on what really needs to be evaluated and what can be evaluated.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As a patient navigator, you may be responsible for contributing to program evaluation efforts. You might not need to develop a plan yourself, but it is helpful to understand why and how to evaluate your patient navigation program.</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Patient navigation programs cannot be a one-size-fits-all model because they are designed to address the unique needs of specific care settings and patient population. This uniqueness in design, training, and integration of patient navigation programs into care settings has presented challenges for standardized evaluations of patient navigation effectiveness.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75" name="Google Shape;75;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8b16e928c4_0_76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8b16e928c4_0_768: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50000"/>
              </a:lnSpc>
              <a:spcBef>
                <a:spcPts val="1400"/>
              </a:spcBef>
              <a:spcAft>
                <a:spcPts val="0"/>
              </a:spcAft>
              <a:buClr>
                <a:schemeClr val="dk1"/>
              </a:buClr>
              <a:buSzPts val="1100"/>
              <a:buFont typeface="Arial"/>
              <a:buNone/>
            </a:pPr>
            <a:r>
              <a:rPr lang="en-US">
                <a:solidFill>
                  <a:srgbClr val="21212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 a 2022 study of the evaluation of patient navigation implementation, common areas of  improvement in sustainability plans were workflow integration, communication, planning and implementation, and funding stability. Activities in the implementation plans included revising workflows for efficiencies, incorporating quality improvement strategies, and building a business case for patient navigation.</a:t>
            </a:r>
            <a:endParaRPr>
              <a:solidFill>
                <a:srgbClr val="212121"/>
              </a:solidFill>
              <a:latin typeface="Arial"/>
              <a:ea typeface="Arial"/>
              <a:cs typeface="Arial"/>
              <a:sym typeface="Arial"/>
            </a:endParaRPr>
          </a:p>
          <a:p>
            <a:pPr marL="0" lvl="0" indent="0" algn="l" rtl="0">
              <a:spcBef>
                <a:spcPts val="1400"/>
              </a:spcBef>
              <a:spcAft>
                <a:spcPts val="0"/>
              </a:spcAft>
              <a:buNone/>
            </a:pPr>
            <a:endParaRPr>
              <a:solidFill>
                <a:srgbClr val="212121"/>
              </a:solidFill>
              <a:latin typeface="Arial"/>
              <a:ea typeface="Arial"/>
              <a:cs typeface="Arial"/>
              <a:sym typeface="Arial"/>
            </a:endParaRPr>
          </a:p>
        </p:txBody>
      </p:sp>
      <p:sp>
        <p:nvSpPr>
          <p:cNvPr id="83" name="Google Shape;83;g28b16e928c4_0_768: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Program Evaluation Answers These Questions</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1) Does the program improve organization or clinical outcomes?</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2) Does the program support or improve the patient experience?</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3) Does the program demonstrate value to the organization?</a:t>
            </a:r>
            <a:endParaRPr>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4) What can be changed to make the program more effective and improve outcomes?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1" name="Google Shape;91;p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What is an oncology patient navigators part in a program evaluation?</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One role is data collection.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Documenting how you have helped patients is important for program evaluation. Data that a patient navigator collects may be:</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*Patient demographic information including race, sexual identification, and age.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*The patient’s diagnosis and stage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*What psychosocial barriers to care are being addressed.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*What internal and external referrals are being made for the patient.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*How much time is being spent addressing certain tasks for patients.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*Patient acuity, which means the amount of time spent caring for a patient in relation to the patient’s severity of illness and the intensity of their psychosocial needs.</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Patient navigators are also involved in analyzing the data and looking for trends you may see in patient needs or areas of the navigation program that may need improvement. </a:t>
            </a: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spcBef>
                <a:spcPts val="0"/>
              </a:spcBef>
              <a:spcAft>
                <a:spcPts val="0"/>
              </a:spcAft>
              <a:buClr>
                <a:schemeClr val="dk1"/>
              </a:buClr>
              <a:buSzPts val="1200"/>
              <a:buFont typeface="Calibri"/>
              <a:buNone/>
            </a:pPr>
            <a:r>
              <a:rPr lang="en-US">
                <a:latin typeface="Arial"/>
                <a:ea typeface="Arial"/>
                <a:cs typeface="Arial"/>
                <a:sym typeface="Arial"/>
              </a:rPr>
              <a:t>Some navigators may also help with data reporting, such as required information for grant reporting. An example may be how many gas cards have been issued and the demographic of the patients they are given to. This information also contributes to the community needs assessment, or CNA which we discussed in a previous lesson. A patient navigator might also use the data they collect to create and deliver a presentation. Patient navigators should be able to document patient needs, how the needs are addressed, and quantify those actions, with numbers, for the program.</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1">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01" name="Google Shape;101;p1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8b16e928c4_0_78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8b16e928c4_0_78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Now we will discuss how to perform an evaluation. RE-AIM is a framework to guide the planning and evaluation of programs according to the 5 RE-AIM outcomes: Reach, Effectiveness, Adoption, Implementation, and Maintenance.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It has been one of the most commonly used planning and evaluation frameworks across the fields of public health, behavioral science, and implementation science. </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The key evaluation dimensions are </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reach</a:t>
            </a:r>
            <a:r>
              <a:rPr lang="en-US">
                <a:latin typeface="Arial"/>
                <a:ea typeface="Arial"/>
                <a:cs typeface="Arial"/>
                <a:sym typeface="Arial"/>
              </a:rPr>
              <a:t> and </a:t>
            </a:r>
            <a:r>
              <a:rPr lang="en-US" b="1">
                <a:latin typeface="Arial"/>
                <a:ea typeface="Arial"/>
                <a:cs typeface="Arial"/>
                <a:sym typeface="Arial"/>
              </a:rPr>
              <a:t>effectiveness</a:t>
            </a:r>
            <a:r>
              <a:rPr lang="en-US">
                <a:latin typeface="Arial"/>
                <a:ea typeface="Arial"/>
                <a:cs typeface="Arial"/>
                <a:sym typeface="Arial"/>
              </a:rPr>
              <a:t>, at the individual level,</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b="1">
                <a:latin typeface="Arial"/>
                <a:ea typeface="Arial"/>
                <a:cs typeface="Arial"/>
                <a:sym typeface="Arial"/>
              </a:rPr>
              <a:t>adoption</a:t>
            </a:r>
            <a:r>
              <a:rPr lang="en-US">
                <a:latin typeface="Arial"/>
                <a:ea typeface="Arial"/>
                <a:cs typeface="Arial"/>
                <a:sym typeface="Arial"/>
              </a:rPr>
              <a:t> and </a:t>
            </a:r>
            <a:r>
              <a:rPr lang="en-US" b="1">
                <a:latin typeface="Arial"/>
                <a:ea typeface="Arial"/>
                <a:cs typeface="Arial"/>
                <a:sym typeface="Arial"/>
              </a:rPr>
              <a:t>implementation</a:t>
            </a:r>
            <a:r>
              <a:rPr lang="en-US">
                <a:latin typeface="Arial"/>
                <a:ea typeface="Arial"/>
                <a:cs typeface="Arial"/>
                <a:sym typeface="Arial"/>
              </a:rPr>
              <a:t>, within staff, setting, system, or policy levels,</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US">
                <a:latin typeface="Arial"/>
                <a:ea typeface="Arial"/>
                <a:cs typeface="Arial"/>
                <a:sym typeface="Arial"/>
              </a:rPr>
              <a:t>and </a:t>
            </a:r>
            <a:r>
              <a:rPr lang="en-US" b="1">
                <a:latin typeface="Arial"/>
                <a:ea typeface="Arial"/>
                <a:cs typeface="Arial"/>
                <a:sym typeface="Arial"/>
              </a:rPr>
              <a:t>maintenance</a:t>
            </a:r>
            <a:r>
              <a:rPr lang="en-US">
                <a:latin typeface="Arial"/>
                <a:ea typeface="Arial"/>
                <a:cs typeface="Arial"/>
                <a:sym typeface="Arial"/>
              </a:rPr>
              <a:t>, for both individual and staff settings, and system or policy levels.</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p:txBody>
      </p:sp>
      <p:sp>
        <p:nvSpPr>
          <p:cNvPr id="118" name="Google Shape;118;g28b16e928c4_0_78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41"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41"/>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41"/>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41"/>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43"/>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27" name="Google Shape;27;p43"/>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8"/>
        <p:cNvGrpSpPr/>
        <p:nvPr/>
      </p:nvGrpSpPr>
      <p:grpSpPr>
        <a:xfrm>
          <a:off x="0" y="0"/>
          <a:ext cx="0" cy="0"/>
          <a:chOff x="0" y="0"/>
          <a:chExt cx="0" cy="0"/>
        </a:xfrm>
      </p:grpSpPr>
      <p:sp>
        <p:nvSpPr>
          <p:cNvPr id="29" name="Google Shape;29;p4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44"/>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0" descr="PPT-General6.jpg"/>
          <p:cNvPicPr preferRelativeResize="0"/>
          <p:nvPr/>
        </p:nvPicPr>
        <p:blipFill rotWithShape="1">
          <a:blip r:embed="rId6">
            <a:alphaModFix/>
          </a:blip>
          <a:srcRect r="50038"/>
          <a:stretch/>
        </p:blipFill>
        <p:spPr>
          <a:xfrm>
            <a:off x="4572000" y="0"/>
            <a:ext cx="4568428" cy="6858000"/>
          </a:xfrm>
          <a:prstGeom prst="rect">
            <a:avLst/>
          </a:prstGeom>
          <a:noFill/>
          <a:ln>
            <a:noFill/>
          </a:ln>
        </p:spPr>
      </p:pic>
      <p:pic>
        <p:nvPicPr>
          <p:cNvPr id="11" name="Google Shape;11;p40" descr="PPT-General6.jpg"/>
          <p:cNvPicPr preferRelativeResize="0"/>
          <p:nvPr/>
        </p:nvPicPr>
        <p:blipFill rotWithShape="1">
          <a:blip r:embed="rId6">
            <a:alphaModFix/>
          </a:blip>
          <a:srcRect r="50038"/>
          <a:stretch/>
        </p:blipFill>
        <p:spPr>
          <a:xfrm>
            <a:off x="0" y="0"/>
            <a:ext cx="4568428" cy="6858000"/>
          </a:xfrm>
          <a:prstGeom prst="rect">
            <a:avLst/>
          </a:prstGeom>
          <a:noFill/>
          <a:ln>
            <a:noFill/>
          </a:ln>
        </p:spPr>
      </p:pic>
      <p:sp>
        <p:nvSpPr>
          <p:cNvPr id="12" name="Google Shape;12;p4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4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40"/>
          <p:cNvPicPr preferRelativeResize="0"/>
          <p:nvPr/>
        </p:nvPicPr>
        <p:blipFill rotWithShape="1">
          <a:blip r:embed="rId7">
            <a:alphaModFix/>
          </a:blip>
          <a:srcRect/>
          <a:stretch/>
        </p:blipFill>
        <p:spPr>
          <a:xfrm>
            <a:off x="5636004" y="5840274"/>
            <a:ext cx="3200400" cy="541932"/>
          </a:xfrm>
          <a:prstGeom prst="rect">
            <a:avLst/>
          </a:prstGeom>
          <a:noFill/>
          <a:ln>
            <a:noFill/>
          </a:ln>
        </p:spPr>
      </p:pic>
      <p:pic>
        <p:nvPicPr>
          <p:cNvPr id="15" name="Google Shape;15;p40"/>
          <p:cNvPicPr preferRelativeResize="0"/>
          <p:nvPr/>
        </p:nvPicPr>
        <p:blipFill rotWithShape="1">
          <a:blip r:embed="rId8">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ancercontroltap.org/wp-content/uploads/2021/12/27%20-%20I%20Want%20You%20To%20Know%20Patient%20Card%205x7%20FINAL%20no%20logo%20508.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ancercontroltap.org/news/patient-navigation-barriers-and-outcomes-tool-pn-bo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onnonline.org/video-library/4928:learn-how-to-develop-your-elevator-speech"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facs.org/quality-programs/cancer-programs/commission-on-cancer/standards-and-resources/2020/accept/" TargetMode="External"/><Relationship Id="rId3" Type="http://schemas.openxmlformats.org/officeDocument/2006/relationships/hyperlink" Target="https://aonnonline.org/images/resources/navigation_tools/2020-AONN-Navigation-Metrics-Toolkit.pdf" TargetMode="External"/><Relationship Id="rId7" Type="http://schemas.openxmlformats.org/officeDocument/2006/relationships/hyperlink" Target="https://www.cdc.gov/national-program-cancer-registries/index.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www.cdc.gov/comprehensive-cancer-control/about/programs.html" TargetMode="External"/><Relationship Id="rId5" Type="http://schemas.openxmlformats.org/officeDocument/2006/relationships/hyperlink" Target="https://digital.ahrq.gov/health-it-tools-and-resources/evaluation-resources/workflow-assessment-health-it-toolkit/all-workflow-tools/process-0" TargetMode="External"/><Relationship Id="rId10" Type="http://schemas.openxmlformats.org/officeDocument/2006/relationships/hyperlink" Target="https://cancercontroltap.org/wp-content/uploads/2021/09/30%20-%20CoC%20Standard%208.1%20Road%20Map%20FINAL%20508.pdf" TargetMode="External"/><Relationship Id="rId4" Type="http://schemas.openxmlformats.org/officeDocument/2006/relationships/hyperlink" Target="https://www.ahrq.gov/cahps/surveys-guidance/cancer/index.html" TargetMode="External"/><Relationship Id="rId9" Type="http://schemas.openxmlformats.org/officeDocument/2006/relationships/hyperlink" Target="https://doi.org/10.1002/cncr.34058"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doi.org/10.1186/s12913-024-10919-y" TargetMode="External"/><Relationship Id="rId3" Type="http://schemas.openxmlformats.org/officeDocument/2006/relationships/hyperlink" Target="https://cancercontroltap.org/news/i-want-you-know/" TargetMode="External"/><Relationship Id="rId7" Type="http://schemas.openxmlformats.org/officeDocument/2006/relationships/hyperlink" Target="https://doi.org/10.1002/9781119171386"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nihpromis.org/patients/measures?AspxAutoDetectCookieSupport=1" TargetMode="External"/><Relationship Id="rId5" Type="http://schemas.openxmlformats.org/officeDocument/2006/relationships/hyperlink" Target="https://doi.org/10.1017/cts.2021.789" TargetMode="External"/><Relationship Id="rId4" Type="http://schemas.openxmlformats.org/officeDocument/2006/relationships/hyperlink" Target="https://doi.org/10.1188/19.CJON.237-24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023/a:1008821826499"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iris.who.int/bitstream/handle/10665/379225/9789240100954-eng.pdf?sequence=1"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ignup.e2ma.net/signup/1979213/1946684/" TargetMode="External"/><Relationship Id="rId7"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title"/>
          </p:nvPr>
        </p:nvSpPr>
        <p:spPr>
          <a:xfrm>
            <a:off x="779625" y="2233300"/>
            <a:ext cx="7753800" cy="251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Program Evaluation and Quality Improvement </a:t>
            </a:r>
            <a:endParaRPr/>
          </a:p>
        </p:txBody>
      </p:sp>
      <p:sp>
        <p:nvSpPr>
          <p:cNvPr id="37" name="Google Shape;37;p1"/>
          <p:cNvSpPr txBox="1"/>
          <p:nvPr/>
        </p:nvSpPr>
        <p:spPr>
          <a:xfrm>
            <a:off x="2590825" y="472825"/>
            <a:ext cx="82731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Strategies for Evaluation</a:t>
            </a:r>
            <a:endParaRPr/>
          </a:p>
        </p:txBody>
      </p:sp>
      <p:sp>
        <p:nvSpPr>
          <p:cNvPr id="165" name="Google Shape;165;p10"/>
          <p:cNvSpPr/>
          <p:nvPr/>
        </p:nvSpPr>
        <p:spPr>
          <a:xfrm>
            <a:off x="211575" y="1301325"/>
            <a:ext cx="3886200" cy="1066800"/>
          </a:xfrm>
          <a:prstGeom prst="roundRect">
            <a:avLst>
              <a:gd name="adj" fmla="val 16667"/>
            </a:avLst>
          </a:prstGeom>
          <a:solidFill>
            <a:srgbClr val="45818E"/>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Formative Evaluation</a:t>
            </a:r>
            <a:endParaRPr sz="1400" b="0" i="0" u="none" strike="noStrike" cap="none">
              <a:solidFill>
                <a:srgbClr val="000000"/>
              </a:solidFill>
              <a:latin typeface="Arial"/>
              <a:ea typeface="Arial"/>
              <a:cs typeface="Arial"/>
              <a:sym typeface="Arial"/>
            </a:endParaRPr>
          </a:p>
        </p:txBody>
      </p:sp>
      <p:sp>
        <p:nvSpPr>
          <p:cNvPr id="166" name="Google Shape;166;p10"/>
          <p:cNvSpPr/>
          <p:nvPr/>
        </p:nvSpPr>
        <p:spPr>
          <a:xfrm>
            <a:off x="4097775" y="1301325"/>
            <a:ext cx="2133600" cy="1066800"/>
          </a:xfrm>
          <a:prstGeom prst="roundRect">
            <a:avLst>
              <a:gd name="adj" fmla="val 16667"/>
            </a:avLst>
          </a:prstGeom>
          <a:solidFill>
            <a:srgbClr val="3C78D8"/>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Process Evaluation</a:t>
            </a:r>
            <a:endParaRPr sz="1400" b="0" i="0" u="none" strike="noStrike" cap="none">
              <a:solidFill>
                <a:srgbClr val="000000"/>
              </a:solidFill>
              <a:latin typeface="Arial"/>
              <a:ea typeface="Arial"/>
              <a:cs typeface="Arial"/>
              <a:sym typeface="Arial"/>
            </a:endParaRPr>
          </a:p>
        </p:txBody>
      </p:sp>
      <p:sp>
        <p:nvSpPr>
          <p:cNvPr id="167" name="Google Shape;167;p10"/>
          <p:cNvSpPr/>
          <p:nvPr/>
        </p:nvSpPr>
        <p:spPr>
          <a:xfrm>
            <a:off x="6248400" y="1301325"/>
            <a:ext cx="2133600" cy="1066800"/>
          </a:xfrm>
          <a:prstGeom prst="roundRect">
            <a:avLst>
              <a:gd name="adj" fmla="val 16667"/>
            </a:avLst>
          </a:prstGeom>
          <a:solidFill>
            <a:srgbClr val="0096D6"/>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Outcome Evaluation</a:t>
            </a:r>
            <a:endParaRPr sz="1400" b="0" i="0" u="none" strike="noStrike" cap="none">
              <a:solidFill>
                <a:srgbClr val="000000"/>
              </a:solidFill>
              <a:latin typeface="Arial"/>
              <a:ea typeface="Arial"/>
              <a:cs typeface="Arial"/>
              <a:sym typeface="Arial"/>
            </a:endParaRPr>
          </a:p>
        </p:txBody>
      </p:sp>
      <p:sp>
        <p:nvSpPr>
          <p:cNvPr id="168" name="Google Shape;168;p10"/>
          <p:cNvSpPr/>
          <p:nvPr/>
        </p:nvSpPr>
        <p:spPr>
          <a:xfrm>
            <a:off x="304800" y="2514600"/>
            <a:ext cx="1116000" cy="762000"/>
          </a:xfrm>
          <a:prstGeom prst="roundRect">
            <a:avLst>
              <a:gd name="adj" fmla="val 16667"/>
            </a:avLst>
          </a:prstGeom>
          <a:solidFill>
            <a:srgbClr val="A2C4C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Assess</a:t>
            </a:r>
            <a:endParaRPr sz="1400" b="0" i="0" u="none" strike="noStrike" cap="none">
              <a:solidFill>
                <a:srgbClr val="000000"/>
              </a:solidFill>
              <a:latin typeface="Arial"/>
              <a:ea typeface="Arial"/>
              <a:cs typeface="Arial"/>
              <a:sym typeface="Arial"/>
            </a:endParaRPr>
          </a:p>
        </p:txBody>
      </p:sp>
      <p:sp>
        <p:nvSpPr>
          <p:cNvPr id="169" name="Google Shape;169;p10"/>
          <p:cNvSpPr/>
          <p:nvPr/>
        </p:nvSpPr>
        <p:spPr>
          <a:xfrm>
            <a:off x="2400300" y="2514600"/>
            <a:ext cx="1116000" cy="762000"/>
          </a:xfrm>
          <a:prstGeom prst="roundRect">
            <a:avLst>
              <a:gd name="adj" fmla="val 16667"/>
            </a:avLst>
          </a:prstGeom>
          <a:solidFill>
            <a:srgbClr val="A2C4C9"/>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Plan</a:t>
            </a:r>
            <a:endParaRPr sz="1400" b="0" i="0" u="none" strike="noStrike" cap="none">
              <a:solidFill>
                <a:srgbClr val="000000"/>
              </a:solidFill>
              <a:latin typeface="Arial"/>
              <a:ea typeface="Arial"/>
              <a:cs typeface="Arial"/>
              <a:sym typeface="Arial"/>
            </a:endParaRPr>
          </a:p>
        </p:txBody>
      </p:sp>
      <p:sp>
        <p:nvSpPr>
          <p:cNvPr id="170" name="Google Shape;170;p10"/>
          <p:cNvSpPr/>
          <p:nvPr/>
        </p:nvSpPr>
        <p:spPr>
          <a:xfrm>
            <a:off x="4305300" y="2528047"/>
            <a:ext cx="1714500" cy="762000"/>
          </a:xfrm>
          <a:prstGeom prst="roundRect">
            <a:avLst>
              <a:gd name="adj" fmla="val 16667"/>
            </a:avLst>
          </a:prstGeom>
          <a:solidFill>
            <a:srgbClr val="6D9EE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Implement Activities</a:t>
            </a:r>
            <a:endParaRPr sz="1400" b="0" i="0" u="none" strike="noStrike" cap="none">
              <a:solidFill>
                <a:srgbClr val="000000"/>
              </a:solidFill>
              <a:latin typeface="Arial"/>
              <a:ea typeface="Arial"/>
              <a:cs typeface="Arial"/>
              <a:sym typeface="Arial"/>
            </a:endParaRPr>
          </a:p>
        </p:txBody>
      </p:sp>
      <p:sp>
        <p:nvSpPr>
          <p:cNvPr id="171" name="Google Shape;171;p10"/>
          <p:cNvSpPr/>
          <p:nvPr/>
        </p:nvSpPr>
        <p:spPr>
          <a:xfrm>
            <a:off x="6694394" y="2528047"/>
            <a:ext cx="1714500" cy="762000"/>
          </a:xfrm>
          <a:prstGeom prst="roundRect">
            <a:avLst>
              <a:gd name="adj" fmla="val 16667"/>
            </a:avLst>
          </a:prstGeom>
          <a:solidFill>
            <a:srgbClr val="0096D6">
              <a:alpha val="6329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What is expected to change?</a:t>
            </a:r>
            <a:endParaRPr sz="1400" b="0" i="0" u="none" strike="noStrike" cap="none">
              <a:solidFill>
                <a:srgbClr val="000000"/>
              </a:solidFill>
              <a:latin typeface="Arial"/>
              <a:ea typeface="Arial"/>
              <a:cs typeface="Arial"/>
              <a:sym typeface="Arial"/>
            </a:endParaRPr>
          </a:p>
        </p:txBody>
      </p:sp>
      <p:sp>
        <p:nvSpPr>
          <p:cNvPr id="172" name="Google Shape;172;p10"/>
          <p:cNvSpPr/>
          <p:nvPr/>
        </p:nvSpPr>
        <p:spPr>
          <a:xfrm>
            <a:off x="1701613" y="2724150"/>
            <a:ext cx="337200" cy="342900"/>
          </a:xfrm>
          <a:prstGeom prst="rightArrow">
            <a:avLst>
              <a:gd name="adj1" fmla="val 50000"/>
              <a:gd name="adj2" fmla="val 50000"/>
            </a:avLst>
          </a:prstGeom>
          <a:solidFill>
            <a:srgbClr val="004065"/>
          </a:solidFill>
          <a:ln w="254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3" name="Google Shape;173;p10"/>
          <p:cNvSpPr/>
          <p:nvPr/>
        </p:nvSpPr>
        <p:spPr>
          <a:xfrm>
            <a:off x="3886200" y="2711824"/>
            <a:ext cx="337200" cy="342900"/>
          </a:xfrm>
          <a:prstGeom prst="rightArrow">
            <a:avLst>
              <a:gd name="adj1" fmla="val 50000"/>
              <a:gd name="adj2" fmla="val 50000"/>
            </a:avLst>
          </a:prstGeom>
          <a:solidFill>
            <a:srgbClr val="004065"/>
          </a:solidFill>
          <a:ln w="254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4" name="Google Shape;174;p10"/>
          <p:cNvSpPr/>
          <p:nvPr/>
        </p:nvSpPr>
        <p:spPr>
          <a:xfrm>
            <a:off x="6232151" y="2711824"/>
            <a:ext cx="337200" cy="342900"/>
          </a:xfrm>
          <a:prstGeom prst="rightArrow">
            <a:avLst>
              <a:gd name="adj1" fmla="val 50000"/>
              <a:gd name="adj2" fmla="val 50000"/>
            </a:avLst>
          </a:prstGeom>
          <a:solidFill>
            <a:srgbClr val="004065"/>
          </a:solidFill>
          <a:ln w="25400" cap="flat" cmpd="sng">
            <a:solidFill>
              <a:srgbClr val="00406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10"/>
          <p:cNvSpPr txBox="1"/>
          <p:nvPr/>
        </p:nvSpPr>
        <p:spPr>
          <a:xfrm>
            <a:off x="6853700" y="5262125"/>
            <a:ext cx="37062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Fertman &amp; Grim, 2022</a:t>
            </a:r>
            <a:endParaRPr/>
          </a:p>
        </p:txBody>
      </p:sp>
      <p:sp>
        <p:nvSpPr>
          <p:cNvPr id="176" name="Google Shape;176;p10"/>
          <p:cNvSpPr/>
          <p:nvPr/>
        </p:nvSpPr>
        <p:spPr>
          <a:xfrm>
            <a:off x="59175" y="4627475"/>
            <a:ext cx="1598700" cy="436500"/>
          </a:xfrm>
          <a:prstGeom prst="roundRect">
            <a:avLst>
              <a:gd name="adj" fmla="val 16667"/>
            </a:avLst>
          </a:prstGeom>
          <a:solidFill>
            <a:srgbClr val="D0E0E3"/>
          </a:solidFill>
          <a:ln w="25400" cap="flat" cmpd="sng">
            <a:solidFill>
              <a:schemeClr val="dk1"/>
            </a:solidFill>
            <a:prstDash val="solid"/>
            <a:round/>
            <a:headEnd type="none" w="sm" len="sm"/>
            <a:tailEnd type="none" w="sm" len="sm"/>
          </a:ln>
        </p:spPr>
        <p:txBody>
          <a:bodyPr spcFirstLastPara="1" wrap="square" lIns="91425" tIns="228600" rIns="91425" bIns="45700" anchor="ctr" anchorCtr="0">
            <a:noAutofit/>
          </a:bodyPr>
          <a:lstStyle/>
          <a:p>
            <a:pPr marL="0" lvl="0" indent="0" algn="ctr" rtl="0">
              <a:spcBef>
                <a:spcPts val="0"/>
              </a:spcBef>
              <a:spcAft>
                <a:spcPts val="0"/>
              </a:spcAft>
              <a:buClr>
                <a:schemeClr val="dk1"/>
              </a:buClr>
              <a:buSzPts val="2800"/>
              <a:buFont typeface="Calibri"/>
              <a:buNone/>
            </a:pPr>
            <a:r>
              <a:rPr lang="en-US" sz="1600">
                <a:solidFill>
                  <a:schemeClr val="dk1"/>
                </a:solidFill>
              </a:rPr>
              <a:t>ex: patient survey</a:t>
            </a:r>
            <a:endParaRPr sz="16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600">
              <a:solidFill>
                <a:schemeClr val="dk1"/>
              </a:solidFill>
            </a:endParaRPr>
          </a:p>
        </p:txBody>
      </p:sp>
      <p:sp>
        <p:nvSpPr>
          <p:cNvPr id="177" name="Google Shape;177;p10"/>
          <p:cNvSpPr/>
          <p:nvPr/>
        </p:nvSpPr>
        <p:spPr>
          <a:xfrm>
            <a:off x="586550" y="3484475"/>
            <a:ext cx="2777400" cy="762000"/>
          </a:xfrm>
          <a:prstGeom prst="roundRect">
            <a:avLst>
              <a:gd name="adj" fmla="val 16667"/>
            </a:avLst>
          </a:prstGeom>
          <a:solidFill>
            <a:srgbClr val="D0E0E3"/>
          </a:solidFill>
          <a:ln w="25400" cap="flat" cmpd="sng">
            <a:solidFill>
              <a:schemeClr val="dk1"/>
            </a:solidFill>
            <a:prstDash val="solid"/>
            <a:round/>
            <a:headEnd type="none" w="sm" len="sm"/>
            <a:tailEnd type="none" w="sm" len="sm"/>
          </a:ln>
        </p:spPr>
        <p:txBody>
          <a:bodyPr spcFirstLastPara="1" wrap="square" lIns="91425" tIns="228600" rIns="91425" bIns="45700" anchor="ctr" anchorCtr="0">
            <a:noAutofit/>
          </a:bodyPr>
          <a:lstStyle/>
          <a:p>
            <a:pPr marL="0" lvl="0" indent="0" algn="ctr" rtl="0">
              <a:spcBef>
                <a:spcPts val="0"/>
              </a:spcBef>
              <a:spcAft>
                <a:spcPts val="0"/>
              </a:spcAft>
              <a:buClr>
                <a:schemeClr val="dk1"/>
              </a:buClr>
              <a:buSzPts val="2800"/>
              <a:buFont typeface="Calibri"/>
              <a:buNone/>
            </a:pPr>
            <a:r>
              <a:rPr lang="en-US" sz="1600">
                <a:solidFill>
                  <a:schemeClr val="dk1"/>
                </a:solidFill>
              </a:rPr>
              <a:t>A community needs assessment is an example of formative evaluation</a:t>
            </a:r>
            <a:endParaRPr sz="16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600">
              <a:solidFill>
                <a:schemeClr val="dk1"/>
              </a:solidFill>
            </a:endParaRPr>
          </a:p>
        </p:txBody>
      </p:sp>
      <p:sp>
        <p:nvSpPr>
          <p:cNvPr id="178" name="Google Shape;178;p10"/>
          <p:cNvSpPr/>
          <p:nvPr/>
        </p:nvSpPr>
        <p:spPr>
          <a:xfrm>
            <a:off x="4037750" y="3445900"/>
            <a:ext cx="2373000" cy="919200"/>
          </a:xfrm>
          <a:prstGeom prst="roundRect">
            <a:avLst>
              <a:gd name="adj" fmla="val 16667"/>
            </a:avLst>
          </a:prstGeom>
          <a:solidFill>
            <a:srgbClr val="A4C2F4"/>
          </a:solidFill>
          <a:ln w="25400" cap="flat" cmpd="sng">
            <a:solidFill>
              <a:schemeClr val="dk1"/>
            </a:solidFill>
            <a:prstDash val="solid"/>
            <a:round/>
            <a:headEnd type="none" w="sm" len="sm"/>
            <a:tailEnd type="none" w="sm" len="sm"/>
          </a:ln>
        </p:spPr>
        <p:txBody>
          <a:bodyPr spcFirstLastPara="1" wrap="square" lIns="0" tIns="0" rIns="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500">
                <a:solidFill>
                  <a:schemeClr val="dk1"/>
                </a:solidFill>
              </a:rPr>
              <a:t>Review reach of program, perception of quality, program acceptability, </a:t>
            </a:r>
            <a:br>
              <a:rPr lang="en-US" sz="1500">
                <a:solidFill>
                  <a:schemeClr val="dk1"/>
                </a:solidFill>
              </a:rPr>
            </a:br>
            <a:r>
              <a:rPr lang="en-US" sz="1500">
                <a:solidFill>
                  <a:schemeClr val="dk1"/>
                </a:solidFill>
              </a:rPr>
              <a:t>patient engagement</a:t>
            </a:r>
            <a:endParaRPr sz="1300">
              <a:solidFill>
                <a:schemeClr val="dk1"/>
              </a:solidFill>
            </a:endParaRPr>
          </a:p>
        </p:txBody>
      </p:sp>
      <p:sp>
        <p:nvSpPr>
          <p:cNvPr id="179" name="Google Shape;179;p10"/>
          <p:cNvSpPr/>
          <p:nvPr/>
        </p:nvSpPr>
        <p:spPr>
          <a:xfrm>
            <a:off x="1736425" y="4520925"/>
            <a:ext cx="2133600" cy="876000"/>
          </a:xfrm>
          <a:prstGeom prst="roundRect">
            <a:avLst>
              <a:gd name="adj" fmla="val 16667"/>
            </a:avLst>
          </a:prstGeom>
          <a:solidFill>
            <a:srgbClr val="D0E0E3"/>
          </a:solidFill>
          <a:ln w="25400" cap="flat" cmpd="sng">
            <a:solidFill>
              <a:schemeClr val="dk1"/>
            </a:solidFill>
            <a:prstDash val="solid"/>
            <a:round/>
            <a:headEnd type="none" w="sm" len="sm"/>
            <a:tailEnd type="none" w="sm" len="sm"/>
          </a:ln>
        </p:spPr>
        <p:txBody>
          <a:bodyPr spcFirstLastPara="1" wrap="square" lIns="91425" tIns="228600" rIns="91425" bIns="45700" anchor="ctr" anchorCtr="0">
            <a:noAutofit/>
          </a:bodyPr>
          <a:lstStyle/>
          <a:p>
            <a:pPr marL="0" lvl="0" indent="0" algn="ctr" rtl="0">
              <a:spcBef>
                <a:spcPts val="0"/>
              </a:spcBef>
              <a:spcAft>
                <a:spcPts val="0"/>
              </a:spcAft>
              <a:buClr>
                <a:schemeClr val="dk1"/>
              </a:buClr>
              <a:buSzPts val="2800"/>
              <a:buFont typeface="Calibri"/>
              <a:buNone/>
            </a:pPr>
            <a:r>
              <a:rPr lang="en-US" sz="1500">
                <a:solidFill>
                  <a:schemeClr val="dk1"/>
                </a:solidFill>
              </a:rPr>
              <a:t>ex: qualitative research- reviewing past support resources requested</a:t>
            </a:r>
            <a:endParaRPr sz="1500">
              <a:solidFill>
                <a:schemeClr val="dk1"/>
              </a:solidFill>
            </a:endParaRPr>
          </a:p>
          <a:p>
            <a:pPr marL="0" marR="0" lvl="0" indent="0" algn="ctr" rtl="0">
              <a:lnSpc>
                <a:spcPct val="100000"/>
              </a:lnSpc>
              <a:spcBef>
                <a:spcPts val="0"/>
              </a:spcBef>
              <a:spcAft>
                <a:spcPts val="0"/>
              </a:spcAft>
              <a:buClr>
                <a:srgbClr val="000000"/>
              </a:buClr>
              <a:buSzPts val="1800"/>
              <a:buFont typeface="Arial"/>
              <a:buNone/>
            </a:pPr>
            <a:endParaRPr sz="1300">
              <a:solidFill>
                <a:schemeClr val="dk1"/>
              </a:solidFill>
            </a:endParaRPr>
          </a:p>
        </p:txBody>
      </p:sp>
      <p:sp>
        <p:nvSpPr>
          <p:cNvPr id="180" name="Google Shape;180;p10"/>
          <p:cNvSpPr/>
          <p:nvPr/>
        </p:nvSpPr>
        <p:spPr>
          <a:xfrm>
            <a:off x="4043975" y="4520950"/>
            <a:ext cx="2373000" cy="762000"/>
          </a:xfrm>
          <a:prstGeom prst="roundRect">
            <a:avLst>
              <a:gd name="adj" fmla="val 16667"/>
            </a:avLst>
          </a:prstGeom>
          <a:solidFill>
            <a:srgbClr val="A4C2F4"/>
          </a:solidFill>
          <a:ln w="25400" cap="flat" cmpd="sng">
            <a:solidFill>
              <a:schemeClr val="dk1"/>
            </a:solidFill>
            <a:prstDash val="solid"/>
            <a:round/>
            <a:headEnd type="none" w="sm" len="sm"/>
            <a:tailEnd type="none" w="sm" len="sm"/>
          </a:ln>
        </p:spPr>
        <p:txBody>
          <a:bodyPr spcFirstLastPara="1" wrap="square" lIns="0" tIns="0" rIns="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500">
                <a:solidFill>
                  <a:schemeClr val="dk1"/>
                </a:solidFill>
              </a:rPr>
              <a:t>ex: reviewing # of attendees in a program or how they learned about it </a:t>
            </a:r>
            <a:endParaRPr sz="1500">
              <a:solidFill>
                <a:schemeClr val="dk1"/>
              </a:solidFill>
            </a:endParaRPr>
          </a:p>
        </p:txBody>
      </p:sp>
      <p:sp>
        <p:nvSpPr>
          <p:cNvPr id="181" name="Google Shape;181;p10"/>
          <p:cNvSpPr/>
          <p:nvPr/>
        </p:nvSpPr>
        <p:spPr>
          <a:xfrm>
            <a:off x="6721850" y="3484475"/>
            <a:ext cx="1714500" cy="919200"/>
          </a:xfrm>
          <a:prstGeom prst="roundRect">
            <a:avLst>
              <a:gd name="adj" fmla="val 16667"/>
            </a:avLst>
          </a:prstGeom>
          <a:solidFill>
            <a:srgbClr val="0096D6">
              <a:alpha val="24680"/>
            </a:srgbClr>
          </a:solidFill>
          <a:ln w="25400" cap="flat" cmpd="sng">
            <a:solidFill>
              <a:schemeClr val="dk1"/>
            </a:solidFill>
            <a:prstDash val="solid"/>
            <a:round/>
            <a:headEnd type="none" w="sm" len="sm"/>
            <a:tailEnd type="none" w="sm" len="sm"/>
          </a:ln>
        </p:spPr>
        <p:txBody>
          <a:bodyPr spcFirstLastPara="1" wrap="square" lIns="0" tIns="0" rIns="0" bIns="45700" anchor="ctr" anchorCtr="0">
            <a:noAutofit/>
          </a:bodyPr>
          <a:lstStyle/>
          <a:p>
            <a:pPr marL="0" lvl="0" indent="0" algn="ctr" rtl="0">
              <a:spcBef>
                <a:spcPts val="0"/>
              </a:spcBef>
              <a:spcAft>
                <a:spcPts val="0"/>
              </a:spcAft>
              <a:buClr>
                <a:schemeClr val="dk1"/>
              </a:buClr>
              <a:buSzPts val="2800"/>
              <a:buFont typeface="Calibri"/>
              <a:buNone/>
            </a:pPr>
            <a:r>
              <a:rPr lang="en-US" sz="1600">
                <a:solidFill>
                  <a:schemeClr val="dk1"/>
                </a:solidFill>
              </a:rPr>
              <a:t> Measure actual psychosocial and financial impact on patients</a:t>
            </a:r>
            <a:endParaRPr sz="1600">
              <a:solidFill>
                <a:schemeClr val="dk1"/>
              </a:solidFill>
            </a:endParaRPr>
          </a:p>
        </p:txBody>
      </p:sp>
      <p:sp>
        <p:nvSpPr>
          <p:cNvPr id="182" name="Google Shape;182;p10"/>
          <p:cNvSpPr/>
          <p:nvPr/>
        </p:nvSpPr>
        <p:spPr>
          <a:xfrm>
            <a:off x="6618200" y="4500125"/>
            <a:ext cx="2133600" cy="762000"/>
          </a:xfrm>
          <a:prstGeom prst="roundRect">
            <a:avLst>
              <a:gd name="adj" fmla="val 16667"/>
            </a:avLst>
          </a:prstGeom>
          <a:solidFill>
            <a:srgbClr val="0096D6">
              <a:alpha val="24680"/>
            </a:srgbClr>
          </a:solidFill>
          <a:ln w="25400" cap="flat" cmpd="sng">
            <a:solidFill>
              <a:schemeClr val="dk1"/>
            </a:solidFill>
            <a:prstDash val="solid"/>
            <a:round/>
            <a:headEnd type="none" w="sm" len="sm"/>
            <a:tailEnd type="none" w="sm" len="sm"/>
          </a:ln>
        </p:spPr>
        <p:txBody>
          <a:bodyPr spcFirstLastPara="1" wrap="square" lIns="0" tIns="0" rIns="0" bIns="45700" anchor="ctr" anchorCtr="0">
            <a:noAutofit/>
          </a:bodyPr>
          <a:lstStyle/>
          <a:p>
            <a:pPr marL="0" lvl="0" indent="0" algn="ctr" rtl="0">
              <a:spcBef>
                <a:spcPts val="0"/>
              </a:spcBef>
              <a:spcAft>
                <a:spcPts val="0"/>
              </a:spcAft>
              <a:buClr>
                <a:schemeClr val="dk1"/>
              </a:buClr>
              <a:buSzPts val="2800"/>
              <a:buFont typeface="Calibri"/>
              <a:buNone/>
            </a:pPr>
            <a:r>
              <a:rPr lang="en-US" sz="1500">
                <a:solidFill>
                  <a:schemeClr val="dk1"/>
                </a:solidFill>
              </a:rPr>
              <a:t>ex: review of outcomes and pt treatment adherence</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fc75682b3f_0_0"/>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000"/>
              <a:t>Formative Evaluation: World Health Organization Patient Navigation </a:t>
            </a:r>
            <a:br>
              <a:rPr lang="en-US" sz="3000"/>
            </a:br>
            <a:r>
              <a:rPr lang="en-US" sz="3000"/>
              <a:t>Evaluation Approach</a:t>
            </a:r>
            <a:endParaRPr sz="3000"/>
          </a:p>
        </p:txBody>
      </p:sp>
      <p:pic>
        <p:nvPicPr>
          <p:cNvPr id="189" name="Google Shape;189;g2fc75682b3f_0_0"/>
          <p:cNvPicPr preferRelativeResize="0"/>
          <p:nvPr/>
        </p:nvPicPr>
        <p:blipFill>
          <a:blip r:embed="rId3">
            <a:alphaModFix/>
          </a:blip>
          <a:stretch>
            <a:fillRect/>
          </a:stretch>
        </p:blipFill>
        <p:spPr>
          <a:xfrm>
            <a:off x="2359121" y="1706150"/>
            <a:ext cx="4640055" cy="3810001"/>
          </a:xfrm>
          <a:prstGeom prst="rect">
            <a:avLst/>
          </a:prstGeom>
          <a:noFill/>
          <a:ln>
            <a:noFill/>
          </a:ln>
        </p:spPr>
      </p:pic>
      <p:sp>
        <p:nvSpPr>
          <p:cNvPr id="190" name="Google Shape;190;g2fc75682b3f_0_0"/>
          <p:cNvSpPr txBox="1"/>
          <p:nvPr/>
        </p:nvSpPr>
        <p:spPr>
          <a:xfrm>
            <a:off x="5437800" y="5146850"/>
            <a:ext cx="3706200" cy="369300"/>
          </a:xfrm>
          <a:prstGeom prst="rect">
            <a:avLst/>
          </a:prstGeom>
          <a:noFill/>
          <a:ln>
            <a:noFill/>
          </a:ln>
        </p:spPr>
        <p:txBody>
          <a:bodyPr spcFirstLastPara="1" wrap="square" lIns="91425" tIns="91425" rIns="91425" bIns="91425" anchor="t" anchorCtr="0">
            <a:spAutoFit/>
          </a:bodyPr>
          <a:lstStyle/>
          <a:p>
            <a:pPr marL="0" lvl="0" indent="0" algn="r" rtl="0">
              <a:spcBef>
                <a:spcPts val="360"/>
              </a:spcBef>
              <a:spcAft>
                <a:spcPts val="0"/>
              </a:spcAft>
              <a:buNone/>
            </a:pPr>
            <a:r>
              <a:rPr lang="en-US" sz="1200" i="1">
                <a:solidFill>
                  <a:schemeClr val="lt2"/>
                </a:solidFill>
              </a:rPr>
              <a:t>Source: World Health Organization,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457200" y="381000"/>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500"/>
              <a:t>Commission on Cancer </a:t>
            </a:r>
            <a:br>
              <a:rPr lang="en-US" sz="3500"/>
            </a:br>
            <a:r>
              <a:rPr lang="en-US" sz="3500"/>
              <a:t>Addressing Barriers to Care Standard</a:t>
            </a:r>
            <a:endParaRPr sz="3500"/>
          </a:p>
        </p:txBody>
      </p:sp>
      <p:grpSp>
        <p:nvGrpSpPr>
          <p:cNvPr id="197" name="Google Shape;197;p7"/>
          <p:cNvGrpSpPr/>
          <p:nvPr/>
        </p:nvGrpSpPr>
        <p:grpSpPr>
          <a:xfrm>
            <a:off x="383864" y="1676400"/>
            <a:ext cx="8376270" cy="3835831"/>
            <a:chOff x="2864" y="0"/>
            <a:chExt cx="8376270" cy="3835831"/>
          </a:xfrm>
        </p:grpSpPr>
        <p:sp>
          <p:nvSpPr>
            <p:cNvPr id="198" name="Google Shape;198;p7"/>
            <p:cNvSpPr/>
            <p:nvPr/>
          </p:nvSpPr>
          <p:spPr>
            <a:xfrm>
              <a:off x="628649" y="0"/>
              <a:ext cx="7124700" cy="3835831"/>
            </a:xfrm>
            <a:prstGeom prst="rightArrow">
              <a:avLst>
                <a:gd name="adj1" fmla="val 50000"/>
                <a:gd name="adj2" fmla="val 50000"/>
              </a:avLst>
            </a:prstGeom>
            <a:solidFill>
              <a:srgbClr val="C8B1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7"/>
            <p:cNvSpPr/>
            <p:nvPr/>
          </p:nvSpPr>
          <p:spPr>
            <a:xfrm>
              <a:off x="2864" y="1150749"/>
              <a:ext cx="1861393" cy="15343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txBox="1"/>
            <p:nvPr/>
          </p:nvSpPr>
          <p:spPr>
            <a:xfrm>
              <a:off x="77764" y="1225649"/>
              <a:ext cx="1711593" cy="138453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Conduct a community needs assessment at least once during the 3-year survey cycle</a:t>
              </a:r>
              <a:endParaRPr sz="1400" b="0" i="0" u="none" strike="noStrike" cap="none">
                <a:solidFill>
                  <a:srgbClr val="000000"/>
                </a:solidFill>
                <a:latin typeface="Arial"/>
                <a:ea typeface="Arial"/>
                <a:cs typeface="Arial"/>
                <a:sym typeface="Arial"/>
              </a:endParaRPr>
            </a:p>
          </p:txBody>
        </p:sp>
        <p:sp>
          <p:nvSpPr>
            <p:cNvPr id="201" name="Google Shape;201;p7"/>
            <p:cNvSpPr/>
            <p:nvPr/>
          </p:nvSpPr>
          <p:spPr>
            <a:xfrm>
              <a:off x="2174490" y="1150749"/>
              <a:ext cx="1861393" cy="15343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7"/>
            <p:cNvSpPr txBox="1"/>
            <p:nvPr/>
          </p:nvSpPr>
          <p:spPr>
            <a:xfrm>
              <a:off x="2249390" y="1225649"/>
              <a:ext cx="1711593" cy="138453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a:solidFill>
                    <a:schemeClr val="lt1"/>
                  </a:solidFill>
                </a:rPr>
                <a:t>Address barriers to care through </a:t>
              </a:r>
              <a:r>
                <a:rPr lang="en-US" sz="1200" b="0" i="0" u="none" strike="noStrike" cap="none">
                  <a:solidFill>
                    <a:schemeClr val="lt1"/>
                  </a:solidFill>
                  <a:latin typeface="Arial"/>
                  <a:ea typeface="Arial"/>
                  <a:cs typeface="Arial"/>
                  <a:sym typeface="Arial"/>
                </a:rPr>
                <a:t>resources onsite or through the </a:t>
              </a:r>
              <a:r>
                <a:rPr lang="en-US" sz="1200">
                  <a:solidFill>
                    <a:schemeClr val="lt1"/>
                  </a:solidFill>
                </a:rPr>
                <a:t>community</a:t>
              </a:r>
              <a:r>
                <a:rPr lang="en-US" sz="1200" b="0"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3" name="Google Shape;203;p7"/>
            <p:cNvSpPr/>
            <p:nvPr/>
          </p:nvSpPr>
          <p:spPr>
            <a:xfrm>
              <a:off x="4346116" y="1150749"/>
              <a:ext cx="1861393" cy="15343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7"/>
            <p:cNvSpPr txBox="1"/>
            <p:nvPr/>
          </p:nvSpPr>
          <p:spPr>
            <a:xfrm>
              <a:off x="4421016" y="1225649"/>
              <a:ext cx="1711593" cy="138453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Evaluate the patient navigation process each year</a:t>
              </a:r>
              <a:endParaRPr sz="1400" b="0" i="0" u="none" strike="noStrike" cap="none">
                <a:solidFill>
                  <a:srgbClr val="000000"/>
                </a:solidFill>
                <a:latin typeface="Arial"/>
                <a:ea typeface="Arial"/>
                <a:cs typeface="Arial"/>
                <a:sym typeface="Arial"/>
              </a:endParaRPr>
            </a:p>
          </p:txBody>
        </p:sp>
        <p:sp>
          <p:nvSpPr>
            <p:cNvPr id="205" name="Google Shape;205;p7"/>
            <p:cNvSpPr/>
            <p:nvPr/>
          </p:nvSpPr>
          <p:spPr>
            <a:xfrm>
              <a:off x="6517741" y="1150749"/>
              <a:ext cx="1861393" cy="15343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7"/>
            <p:cNvSpPr txBox="1"/>
            <p:nvPr/>
          </p:nvSpPr>
          <p:spPr>
            <a:xfrm>
              <a:off x="6592641" y="1225649"/>
              <a:ext cx="1711593" cy="1384532"/>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Modify the patient navigation process to address newly identified barriers to care</a:t>
              </a:r>
              <a:endParaRPr sz="1400" b="0" i="0" u="none" strike="noStrike" cap="none">
                <a:solidFill>
                  <a:srgbClr val="000000"/>
                </a:solidFill>
                <a:latin typeface="Arial"/>
                <a:ea typeface="Arial"/>
                <a:cs typeface="Arial"/>
                <a:sym typeface="Arial"/>
              </a:endParaRPr>
            </a:p>
          </p:txBody>
        </p:sp>
      </p:grpSp>
      <p:sp>
        <p:nvSpPr>
          <p:cNvPr id="207" name="Google Shape;207;p7"/>
          <p:cNvSpPr txBox="1"/>
          <p:nvPr/>
        </p:nvSpPr>
        <p:spPr>
          <a:xfrm>
            <a:off x="6411375" y="5227775"/>
            <a:ext cx="56409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GW Cancer Center, 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000"/>
              <a:t>Formative Evaluation: </a:t>
            </a:r>
            <a:br>
              <a:rPr lang="en-US" sz="3000"/>
            </a:br>
            <a:r>
              <a:rPr lang="en-US" sz="3000"/>
              <a:t>Community Needs Assessment (CNA) </a:t>
            </a:r>
            <a:endParaRPr sz="3000"/>
          </a:p>
        </p:txBody>
      </p:sp>
      <p:sp>
        <p:nvSpPr>
          <p:cNvPr id="214" name="Google Shape;214;p8"/>
          <p:cNvSpPr/>
          <p:nvPr/>
        </p:nvSpPr>
        <p:spPr>
          <a:xfrm>
            <a:off x="723900" y="1425544"/>
            <a:ext cx="7696200" cy="825642"/>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Cancer committee defines the scope of the needs assessment and must be involved in the design &amp; evaluation</a:t>
            </a:r>
            <a:endParaRPr sz="1400" b="0" i="0" u="none" strike="noStrike" cap="none">
              <a:solidFill>
                <a:srgbClr val="000000"/>
              </a:solidFill>
              <a:latin typeface="Arial"/>
              <a:ea typeface="Arial"/>
              <a:cs typeface="Arial"/>
              <a:sym typeface="Arial"/>
            </a:endParaRPr>
          </a:p>
        </p:txBody>
      </p:sp>
      <p:sp>
        <p:nvSpPr>
          <p:cNvPr id="215" name="Google Shape;215;p8"/>
          <p:cNvSpPr/>
          <p:nvPr/>
        </p:nvSpPr>
        <p:spPr>
          <a:xfrm>
            <a:off x="723900" y="2425339"/>
            <a:ext cx="7696200" cy="825642"/>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Encouraged to work with outreach &amp; marketing at cancer centers as well as community-based organizations outside the facility</a:t>
            </a:r>
            <a:endParaRPr sz="1400" b="0" i="0" u="none" strike="noStrike" cap="none">
              <a:solidFill>
                <a:srgbClr val="000000"/>
              </a:solidFill>
              <a:latin typeface="Arial"/>
              <a:ea typeface="Arial"/>
              <a:cs typeface="Arial"/>
              <a:sym typeface="Arial"/>
            </a:endParaRPr>
          </a:p>
        </p:txBody>
      </p:sp>
      <p:sp>
        <p:nvSpPr>
          <p:cNvPr id="216" name="Google Shape;216;p8"/>
          <p:cNvSpPr/>
          <p:nvPr/>
        </p:nvSpPr>
        <p:spPr>
          <a:xfrm>
            <a:off x="723900" y="3425134"/>
            <a:ext cx="7696200" cy="825642"/>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One system-wide barrier that will have the largest impact on patients is selected each year for improvement</a:t>
            </a:r>
            <a:endParaRPr sz="1400" b="0" i="0" u="none" strike="noStrike" cap="none">
              <a:solidFill>
                <a:srgbClr val="000000"/>
              </a:solidFill>
              <a:latin typeface="Arial"/>
              <a:ea typeface="Arial"/>
              <a:cs typeface="Arial"/>
              <a:sym typeface="Arial"/>
            </a:endParaRPr>
          </a:p>
        </p:txBody>
      </p:sp>
      <p:sp>
        <p:nvSpPr>
          <p:cNvPr id="217" name="Google Shape;217;p8"/>
          <p:cNvSpPr/>
          <p:nvPr/>
        </p:nvSpPr>
        <p:spPr>
          <a:xfrm>
            <a:off x="723900" y="4387333"/>
            <a:ext cx="7696200" cy="825642"/>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 new system-wide barrier must be selected each year</a:t>
            </a:r>
            <a:endParaRPr sz="1400" b="0" i="0" u="none" strike="noStrike" cap="none">
              <a:solidFill>
                <a:srgbClr val="000000"/>
              </a:solidFill>
              <a:latin typeface="Arial"/>
              <a:ea typeface="Arial"/>
              <a:cs typeface="Arial"/>
              <a:sym typeface="Arial"/>
            </a:endParaRPr>
          </a:p>
        </p:txBody>
      </p:sp>
      <p:sp>
        <p:nvSpPr>
          <p:cNvPr id="218" name="Google Shape;218;p8"/>
          <p:cNvSpPr txBox="1"/>
          <p:nvPr/>
        </p:nvSpPr>
        <p:spPr>
          <a:xfrm>
            <a:off x="6411375" y="5257800"/>
            <a:ext cx="56409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GW Cancer Center, 2021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8b16e928c4_0_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360"/>
              </a:spcBef>
              <a:spcAft>
                <a:spcPts val="0"/>
              </a:spcAft>
              <a:buNone/>
            </a:pPr>
            <a:r>
              <a:rPr lang="en-US" sz="3100"/>
              <a:t>Road Map for Addressing Barriers to Care</a:t>
            </a:r>
            <a:endParaRPr sz="3900"/>
          </a:p>
        </p:txBody>
      </p:sp>
      <p:sp>
        <p:nvSpPr>
          <p:cNvPr id="225" name="Google Shape;225;g28b16e928c4_0_2"/>
          <p:cNvSpPr txBox="1">
            <a:spLocks noGrp="1"/>
          </p:cNvSpPr>
          <p:nvPr>
            <p:ph type="body" idx="1"/>
          </p:nvPr>
        </p:nvSpPr>
        <p:spPr>
          <a:xfrm>
            <a:off x="381000" y="1524000"/>
            <a:ext cx="4245900" cy="3810000"/>
          </a:xfrm>
          <a:prstGeom prst="rect">
            <a:avLst/>
          </a:prstGeom>
        </p:spPr>
        <p:txBody>
          <a:bodyPr spcFirstLastPara="1" wrap="square" lIns="91425" tIns="45700" rIns="91425" bIns="45700" anchor="t" anchorCtr="0">
            <a:noAutofit/>
          </a:bodyPr>
          <a:lstStyle/>
          <a:p>
            <a:pPr marL="457200" lvl="0" indent="-330200" algn="l" rtl="0">
              <a:lnSpc>
                <a:spcPct val="100000"/>
              </a:lnSpc>
              <a:spcBef>
                <a:spcPts val="0"/>
              </a:spcBef>
              <a:spcAft>
                <a:spcPts val="0"/>
              </a:spcAft>
              <a:buClr>
                <a:srgbClr val="333333"/>
              </a:buClr>
              <a:buSzPts val="1600"/>
              <a:buChar char="•"/>
            </a:pPr>
            <a:r>
              <a:rPr lang="en-US" sz="1600">
                <a:solidFill>
                  <a:srgbClr val="333333"/>
                </a:solidFill>
                <a:highlight>
                  <a:srgbClr val="FFFFFF"/>
                </a:highlight>
              </a:rPr>
              <a:t>GW Cancer Center developed a road map to guide CCC professionals and administrators in identifying and addressing barriers to accessing health and/or psychosocial cancer care for people with cancer</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Char char="•"/>
            </a:pPr>
            <a:r>
              <a:rPr lang="en-US" sz="1600">
                <a:solidFill>
                  <a:srgbClr val="333333"/>
                </a:solidFill>
                <a:highlight>
                  <a:srgbClr val="FFFFFF"/>
                </a:highlight>
              </a:rPr>
              <a:t>Although the 2020 Commission on Cancer (CoC) standards do not specifically require conducting a community needs assessment (CNA) or establishing a patient navigation process,  road map includes guidance on conducting a CNA.</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Char char="•"/>
            </a:pPr>
            <a:r>
              <a:rPr lang="en-US" sz="1600">
                <a:solidFill>
                  <a:srgbClr val="333333"/>
                </a:solidFill>
                <a:highlight>
                  <a:srgbClr val="FFFFFF"/>
                </a:highlight>
              </a:rPr>
              <a:t>Useful approach to identifying barriers to cancer care</a:t>
            </a:r>
            <a:endParaRPr sz="1600">
              <a:solidFill>
                <a:srgbClr val="333333"/>
              </a:solidFill>
              <a:highlight>
                <a:srgbClr val="FFFFFF"/>
              </a:highlight>
            </a:endParaRPr>
          </a:p>
          <a:p>
            <a:pPr marL="0" lvl="0" indent="0" algn="l" rtl="0">
              <a:lnSpc>
                <a:spcPct val="100000"/>
              </a:lnSpc>
              <a:spcBef>
                <a:spcPts val="900"/>
              </a:spcBef>
              <a:spcAft>
                <a:spcPts val="0"/>
              </a:spcAft>
              <a:buNone/>
            </a:pPr>
            <a:endParaRPr sz="3500"/>
          </a:p>
        </p:txBody>
      </p:sp>
      <p:pic>
        <p:nvPicPr>
          <p:cNvPr id="226" name="Google Shape;226;g28b16e928c4_0_2"/>
          <p:cNvPicPr preferRelativeResize="0"/>
          <p:nvPr/>
        </p:nvPicPr>
        <p:blipFill rotWithShape="1">
          <a:blip r:embed="rId3">
            <a:alphaModFix/>
          </a:blip>
          <a:srcRect l="33462" t="37373" r="35064" b="6918"/>
          <a:stretch/>
        </p:blipFill>
        <p:spPr>
          <a:xfrm>
            <a:off x="4703225" y="1405475"/>
            <a:ext cx="3826910" cy="3810000"/>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27" name="Google Shape;227;g28b16e928c4_0_2"/>
          <p:cNvSpPr txBox="1"/>
          <p:nvPr/>
        </p:nvSpPr>
        <p:spPr>
          <a:xfrm>
            <a:off x="6411375" y="5257800"/>
            <a:ext cx="5640900" cy="3693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200" i="1">
                <a:solidFill>
                  <a:schemeClr val="lt2"/>
                </a:solidFill>
              </a:rPr>
              <a:t>Source: GW Cancer Center, 2021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457200" y="232925"/>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60"/>
              <a:buNone/>
            </a:pPr>
            <a:r>
              <a:rPr lang="en-US" sz="2840"/>
              <a:t>Conducting a Community Needs Assessment</a:t>
            </a:r>
            <a:endParaRPr sz="3200"/>
          </a:p>
        </p:txBody>
      </p:sp>
      <p:sp>
        <p:nvSpPr>
          <p:cNvPr id="234" name="Google Shape;234;p14"/>
          <p:cNvSpPr txBox="1"/>
          <p:nvPr/>
        </p:nvSpPr>
        <p:spPr>
          <a:xfrm>
            <a:off x="457200" y="1586575"/>
            <a:ext cx="77523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rPr>
              <a:t>Steps of community needs assessment:</a:t>
            </a:r>
            <a:endParaRPr sz="2800">
              <a:solidFill>
                <a:schemeClr val="dk1"/>
              </a:solidFill>
            </a:endParaRPr>
          </a:p>
          <a:p>
            <a:pPr marL="457200" lvl="0" indent="-406400" algn="l" rtl="0">
              <a:spcBef>
                <a:spcPts val="0"/>
              </a:spcBef>
              <a:spcAft>
                <a:spcPts val="0"/>
              </a:spcAft>
              <a:buClr>
                <a:schemeClr val="dk1"/>
              </a:buClr>
              <a:buSzPts val="2800"/>
              <a:buAutoNum type="arabicPeriod"/>
            </a:pPr>
            <a:r>
              <a:rPr lang="en-US" sz="2800">
                <a:solidFill>
                  <a:schemeClr val="dk1"/>
                </a:solidFill>
              </a:rPr>
              <a:t>Define the scope </a:t>
            </a:r>
            <a:endParaRPr sz="2800">
              <a:solidFill>
                <a:schemeClr val="dk1"/>
              </a:solidFill>
            </a:endParaRPr>
          </a:p>
          <a:p>
            <a:pPr marL="457200" lvl="0" indent="-406400" algn="l" rtl="0">
              <a:spcBef>
                <a:spcPts val="0"/>
              </a:spcBef>
              <a:spcAft>
                <a:spcPts val="0"/>
              </a:spcAft>
              <a:buClr>
                <a:schemeClr val="dk1"/>
              </a:buClr>
              <a:buSzPts val="2800"/>
              <a:buAutoNum type="arabicPeriod"/>
            </a:pPr>
            <a:r>
              <a:rPr lang="en-US" sz="2800">
                <a:solidFill>
                  <a:schemeClr val="dk1"/>
                </a:solidFill>
              </a:rPr>
              <a:t>Collect information </a:t>
            </a:r>
            <a:endParaRPr sz="2800">
              <a:solidFill>
                <a:schemeClr val="dk1"/>
              </a:solidFill>
            </a:endParaRPr>
          </a:p>
          <a:p>
            <a:pPr marL="457200" lvl="0" indent="-406400" algn="l" rtl="0">
              <a:spcBef>
                <a:spcPts val="0"/>
              </a:spcBef>
              <a:spcAft>
                <a:spcPts val="0"/>
              </a:spcAft>
              <a:buClr>
                <a:schemeClr val="dk1"/>
              </a:buClr>
              <a:buSzPts val="2800"/>
              <a:buAutoNum type="arabicPeriod"/>
            </a:pPr>
            <a:r>
              <a:rPr lang="en-US" sz="2800">
                <a:solidFill>
                  <a:schemeClr val="dk1"/>
                </a:solidFill>
              </a:rPr>
              <a:t>Review and analyze the data </a:t>
            </a:r>
            <a:endParaRPr sz="2800">
              <a:solidFill>
                <a:schemeClr val="dk1"/>
              </a:solidFill>
            </a:endParaRPr>
          </a:p>
          <a:p>
            <a:pPr marL="457200" lvl="0" indent="-406400" algn="l" rtl="0">
              <a:spcBef>
                <a:spcPts val="0"/>
              </a:spcBef>
              <a:spcAft>
                <a:spcPts val="0"/>
              </a:spcAft>
              <a:buClr>
                <a:schemeClr val="dk1"/>
              </a:buClr>
              <a:buSzPts val="2800"/>
              <a:buAutoNum type="arabicPeriod"/>
            </a:pPr>
            <a:r>
              <a:rPr lang="en-US" sz="2800">
                <a:solidFill>
                  <a:schemeClr val="dk1"/>
                </a:solidFill>
              </a:rPr>
              <a:t>Report on and share the data</a:t>
            </a:r>
            <a:endParaRPr sz="3000"/>
          </a:p>
        </p:txBody>
      </p:sp>
      <p:sp>
        <p:nvSpPr>
          <p:cNvPr id="235" name="Google Shape;235;p14"/>
          <p:cNvSpPr txBox="1"/>
          <p:nvPr/>
        </p:nvSpPr>
        <p:spPr>
          <a:xfrm>
            <a:off x="6897000" y="52113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Heery et al., 2019</a:t>
            </a:r>
            <a:endParaRPr sz="1200" i="1">
              <a:solidFill>
                <a:schemeClr val="l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8b16e928c4_0_727"/>
          <p:cNvSpPr txBox="1">
            <a:spLocks noGrp="1"/>
          </p:cNvSpPr>
          <p:nvPr>
            <p:ph type="title"/>
          </p:nvPr>
        </p:nvSpPr>
        <p:spPr>
          <a:xfrm>
            <a:off x="457200" y="1524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990"/>
              <a:buNone/>
            </a:pPr>
            <a:r>
              <a:rPr lang="en-US" sz="3500"/>
              <a:t>Case Study: Needs Assessment</a:t>
            </a:r>
            <a:endParaRPr sz="3300"/>
          </a:p>
        </p:txBody>
      </p:sp>
      <p:grpSp>
        <p:nvGrpSpPr>
          <p:cNvPr id="242" name="Google Shape;242;g28b16e928c4_0_727"/>
          <p:cNvGrpSpPr/>
          <p:nvPr/>
        </p:nvGrpSpPr>
        <p:grpSpPr>
          <a:xfrm>
            <a:off x="102975" y="1119832"/>
            <a:ext cx="2726700" cy="3284693"/>
            <a:chOff x="0" y="1189989"/>
            <a:chExt cx="2726700" cy="3284693"/>
          </a:xfrm>
        </p:grpSpPr>
        <p:sp>
          <p:nvSpPr>
            <p:cNvPr id="243" name="Google Shape;243;g28b16e928c4_0_727"/>
            <p:cNvSpPr/>
            <p:nvPr/>
          </p:nvSpPr>
          <p:spPr>
            <a:xfrm>
              <a:off x="0" y="1189989"/>
              <a:ext cx="2726700" cy="669000"/>
            </a:xfrm>
            <a:prstGeom prst="homePlate">
              <a:avLst>
                <a:gd name="adj" fmla="val 50000"/>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Roboto"/>
                  <a:ea typeface="Roboto"/>
                  <a:cs typeface="Roboto"/>
                  <a:sym typeface="Roboto"/>
                </a:rPr>
                <a:t>Scope</a:t>
              </a:r>
              <a:endParaRPr sz="2200" b="1">
                <a:solidFill>
                  <a:srgbClr val="FFFFFF"/>
                </a:solidFill>
                <a:latin typeface="Roboto"/>
                <a:ea typeface="Roboto"/>
                <a:cs typeface="Roboto"/>
                <a:sym typeface="Roboto"/>
              </a:endParaRPr>
            </a:p>
          </p:txBody>
        </p:sp>
        <p:sp>
          <p:nvSpPr>
            <p:cNvPr id="244" name="Google Shape;244;g28b16e928c4_0_727"/>
            <p:cNvSpPr txBox="1"/>
            <p:nvPr/>
          </p:nvSpPr>
          <p:spPr>
            <a:xfrm>
              <a:off x="0" y="1858982"/>
              <a:ext cx="2541300" cy="2615700"/>
            </a:xfrm>
            <a:prstGeom prst="rect">
              <a:avLst/>
            </a:prstGeom>
            <a:noFill/>
            <a:ln>
              <a:noFill/>
            </a:ln>
          </p:spPr>
          <p:txBody>
            <a:bodyPr spcFirstLastPara="1" wrap="square" lIns="91425" tIns="91425" rIns="91425" bIns="91425" anchor="t" anchorCtr="0">
              <a:noAutofit/>
            </a:bodyPr>
            <a:lstStyle/>
            <a:p>
              <a:pPr marL="171450" lvl="0" indent="-190500" algn="l" rtl="0">
                <a:spcBef>
                  <a:spcPts val="0"/>
                </a:spcBef>
                <a:spcAft>
                  <a:spcPts val="0"/>
                </a:spcAft>
                <a:buClr>
                  <a:schemeClr val="dk1"/>
                </a:buClr>
                <a:buSzPts val="1200"/>
                <a:buChar char="●"/>
              </a:pPr>
              <a:r>
                <a:rPr lang="en-US" sz="1200">
                  <a:solidFill>
                    <a:schemeClr val="dk1"/>
                  </a:solidFill>
                </a:rPr>
                <a:t>Development of an advisory team</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Identified all roles involved</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Analyzed organizational resources and capacity</a:t>
              </a:r>
              <a:endParaRPr sz="1200">
                <a:solidFill>
                  <a:schemeClr val="dk1"/>
                </a:solidFill>
              </a:endParaRPr>
            </a:p>
            <a:p>
              <a:pPr marL="0" lvl="0" indent="57150" algn="l" rtl="0">
                <a:lnSpc>
                  <a:spcPct val="115000"/>
                </a:lnSpc>
                <a:spcBef>
                  <a:spcPts val="0"/>
                </a:spcBef>
                <a:spcAft>
                  <a:spcPts val="0"/>
                </a:spcAft>
                <a:buNone/>
              </a:pPr>
              <a:endParaRPr sz="1200"/>
            </a:p>
          </p:txBody>
        </p:sp>
      </p:grpSp>
      <p:grpSp>
        <p:nvGrpSpPr>
          <p:cNvPr id="245" name="Google Shape;245;g28b16e928c4_0_727"/>
          <p:cNvGrpSpPr/>
          <p:nvPr/>
        </p:nvGrpSpPr>
        <p:grpSpPr>
          <a:xfrm>
            <a:off x="2366400" y="1119618"/>
            <a:ext cx="2541300" cy="3254457"/>
            <a:chOff x="2263425" y="1189775"/>
            <a:chExt cx="2541300" cy="3254457"/>
          </a:xfrm>
        </p:grpSpPr>
        <p:sp>
          <p:nvSpPr>
            <p:cNvPr id="246" name="Google Shape;246;g28b16e928c4_0_727"/>
            <p:cNvSpPr/>
            <p:nvPr/>
          </p:nvSpPr>
          <p:spPr>
            <a:xfrm>
              <a:off x="2263425" y="1189775"/>
              <a:ext cx="2541300" cy="669000"/>
            </a:xfrm>
            <a:prstGeom prst="chevron">
              <a:avLst>
                <a:gd name="adj" fmla="val 50000"/>
              </a:avLst>
            </a:prstGeom>
            <a:solidFill>
              <a:srgbClr val="3D85C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Roboto"/>
                  <a:ea typeface="Roboto"/>
                  <a:cs typeface="Roboto"/>
                  <a:sym typeface="Roboto"/>
                </a:rPr>
                <a:t>Data</a:t>
              </a:r>
              <a:endParaRPr sz="2200" b="1">
                <a:solidFill>
                  <a:srgbClr val="FFFFFF"/>
                </a:solidFill>
                <a:latin typeface="Roboto"/>
                <a:ea typeface="Roboto"/>
                <a:cs typeface="Roboto"/>
                <a:sym typeface="Roboto"/>
              </a:endParaRPr>
            </a:p>
          </p:txBody>
        </p:sp>
        <p:sp>
          <p:nvSpPr>
            <p:cNvPr id="247" name="Google Shape;247;g28b16e928c4_0_727"/>
            <p:cNvSpPr txBox="1"/>
            <p:nvPr/>
          </p:nvSpPr>
          <p:spPr>
            <a:xfrm>
              <a:off x="2263425" y="1828532"/>
              <a:ext cx="2275500" cy="2615700"/>
            </a:xfrm>
            <a:prstGeom prst="rect">
              <a:avLst/>
            </a:prstGeom>
            <a:noFill/>
            <a:ln>
              <a:noFill/>
            </a:ln>
          </p:spPr>
          <p:txBody>
            <a:bodyPr spcFirstLastPara="1" wrap="square" lIns="91425" tIns="91425" rIns="91425" bIns="91425" anchor="t" anchorCtr="0">
              <a:noAutofit/>
            </a:bodyPr>
            <a:lstStyle/>
            <a:p>
              <a:pPr marL="171450" lvl="0" indent="-190500" algn="l" rtl="0">
                <a:spcBef>
                  <a:spcPts val="0"/>
                </a:spcBef>
                <a:spcAft>
                  <a:spcPts val="0"/>
                </a:spcAft>
                <a:buClr>
                  <a:schemeClr val="dk1"/>
                </a:buClr>
                <a:buSzPts val="1200"/>
                <a:buChar char="●"/>
              </a:pPr>
              <a:r>
                <a:rPr lang="en-US" sz="1200">
                  <a:solidFill>
                    <a:schemeClr val="dk1"/>
                  </a:solidFill>
                </a:rPr>
                <a:t>Which cold caps to be used </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Cost of cold caps  </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Will the patient be responsible for payment?</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Calculated patient volume </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Determined the number of uninsured patients </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Determined funds needed to offset cost for uninsured or low income patients</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The patient demographic profiles for cultural and linguistically appropriate materials.</a:t>
              </a:r>
              <a:endParaRPr sz="1200">
                <a:solidFill>
                  <a:schemeClr val="dk1"/>
                </a:solidFill>
              </a:endParaRPr>
            </a:p>
            <a:p>
              <a:pPr marL="171450" lvl="0" indent="-190500" algn="l" rtl="0">
                <a:spcBef>
                  <a:spcPts val="0"/>
                </a:spcBef>
                <a:spcAft>
                  <a:spcPts val="0"/>
                </a:spcAft>
                <a:buClr>
                  <a:schemeClr val="dk1"/>
                </a:buClr>
                <a:buSzPts val="1200"/>
                <a:buChar char="●"/>
              </a:pPr>
              <a:r>
                <a:rPr lang="en-US" sz="1200">
                  <a:solidFill>
                    <a:schemeClr val="dk1"/>
                  </a:solidFill>
                </a:rPr>
                <a:t>Effects of scalp cooling </a:t>
              </a:r>
              <a:endParaRPr sz="1200">
                <a:solidFill>
                  <a:schemeClr val="dk1"/>
                </a:solidFill>
              </a:endParaRPr>
            </a:p>
            <a:p>
              <a:pPr marL="171450" lvl="0" indent="-114300" algn="l" rtl="0">
                <a:lnSpc>
                  <a:spcPct val="115000"/>
                </a:lnSpc>
                <a:spcBef>
                  <a:spcPts val="0"/>
                </a:spcBef>
                <a:spcAft>
                  <a:spcPts val="0"/>
                </a:spcAft>
                <a:buNone/>
              </a:pPr>
              <a:endParaRPr sz="1200"/>
            </a:p>
          </p:txBody>
        </p:sp>
      </p:grpSp>
      <p:grpSp>
        <p:nvGrpSpPr>
          <p:cNvPr id="248" name="Google Shape;248;g28b16e928c4_0_727"/>
          <p:cNvGrpSpPr/>
          <p:nvPr/>
        </p:nvGrpSpPr>
        <p:grpSpPr>
          <a:xfrm>
            <a:off x="4432949" y="1119618"/>
            <a:ext cx="2541300" cy="3254450"/>
            <a:chOff x="4329974" y="1189775"/>
            <a:chExt cx="2541300" cy="3254450"/>
          </a:xfrm>
        </p:grpSpPr>
        <p:sp>
          <p:nvSpPr>
            <p:cNvPr id="249" name="Google Shape;249;g28b16e928c4_0_727"/>
            <p:cNvSpPr/>
            <p:nvPr/>
          </p:nvSpPr>
          <p:spPr>
            <a:xfrm>
              <a:off x="4329974" y="1189775"/>
              <a:ext cx="2541300" cy="669000"/>
            </a:xfrm>
            <a:prstGeom prst="chevron">
              <a:avLst>
                <a:gd name="adj" fmla="val 50000"/>
              </a:avLst>
            </a:prstGeom>
            <a:solidFill>
              <a:srgbClr val="6FA8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Roboto"/>
                  <a:ea typeface="Roboto"/>
                  <a:cs typeface="Roboto"/>
                  <a:sym typeface="Roboto"/>
                </a:rPr>
                <a:t>Analyze</a:t>
              </a:r>
              <a:endParaRPr sz="2200" b="1">
                <a:solidFill>
                  <a:srgbClr val="FFFFFF"/>
                </a:solidFill>
                <a:latin typeface="Roboto"/>
                <a:ea typeface="Roboto"/>
                <a:cs typeface="Roboto"/>
                <a:sym typeface="Roboto"/>
              </a:endParaRPr>
            </a:p>
          </p:txBody>
        </p:sp>
        <p:sp>
          <p:nvSpPr>
            <p:cNvPr id="250" name="Google Shape;250;g28b16e928c4_0_727"/>
            <p:cNvSpPr txBox="1"/>
            <p:nvPr/>
          </p:nvSpPr>
          <p:spPr>
            <a:xfrm>
              <a:off x="4613553" y="1828525"/>
              <a:ext cx="1905000" cy="2615700"/>
            </a:xfrm>
            <a:prstGeom prst="rect">
              <a:avLst/>
            </a:prstGeom>
            <a:noFill/>
            <a:ln>
              <a:noFill/>
            </a:ln>
          </p:spPr>
          <p:txBody>
            <a:bodyPr spcFirstLastPara="1" wrap="square" lIns="91425" tIns="91425" rIns="91425" bIns="91425" anchor="t" anchorCtr="0">
              <a:noAutofit/>
            </a:bodyPr>
            <a:lstStyle/>
            <a:p>
              <a:pPr marL="342900" lvl="0" indent="-190500" algn="l" rtl="0">
                <a:spcBef>
                  <a:spcPts val="0"/>
                </a:spcBef>
                <a:spcAft>
                  <a:spcPts val="0"/>
                </a:spcAft>
                <a:buClr>
                  <a:schemeClr val="dk1"/>
                </a:buClr>
                <a:buSzPts val="1200"/>
                <a:buChar char="●"/>
              </a:pPr>
              <a:r>
                <a:rPr lang="en-US" sz="1200">
                  <a:solidFill>
                    <a:schemeClr val="dk1"/>
                  </a:solidFill>
                </a:rPr>
                <a:t>Used a clear method to review all the data captured</a:t>
              </a:r>
              <a:endParaRPr sz="1200">
                <a:solidFill>
                  <a:schemeClr val="dk1"/>
                </a:solidFill>
              </a:endParaRPr>
            </a:p>
            <a:p>
              <a:pPr marL="342900" lvl="0" indent="-190500" algn="l" rtl="0">
                <a:spcBef>
                  <a:spcPts val="0"/>
                </a:spcBef>
                <a:spcAft>
                  <a:spcPts val="0"/>
                </a:spcAft>
                <a:buClr>
                  <a:schemeClr val="dk1"/>
                </a:buClr>
                <a:buSzPts val="1200"/>
                <a:buChar char="●"/>
              </a:pPr>
              <a:r>
                <a:rPr lang="en-US" sz="1200">
                  <a:solidFill>
                    <a:schemeClr val="dk1"/>
                  </a:solidFill>
                </a:rPr>
                <a:t>The advisory team conducted multiple meetings to review data as it was captured</a:t>
              </a:r>
              <a:endParaRPr sz="1200">
                <a:solidFill>
                  <a:schemeClr val="dk1"/>
                </a:solidFill>
              </a:endParaRPr>
            </a:p>
          </p:txBody>
        </p:sp>
      </p:grpSp>
      <p:grpSp>
        <p:nvGrpSpPr>
          <p:cNvPr id="251" name="Google Shape;251;g28b16e928c4_0_727"/>
          <p:cNvGrpSpPr/>
          <p:nvPr/>
        </p:nvGrpSpPr>
        <p:grpSpPr>
          <a:xfrm>
            <a:off x="6499714" y="1119618"/>
            <a:ext cx="2541300" cy="4192257"/>
            <a:chOff x="6396739" y="1189775"/>
            <a:chExt cx="2541300" cy="4192257"/>
          </a:xfrm>
        </p:grpSpPr>
        <p:sp>
          <p:nvSpPr>
            <p:cNvPr id="252" name="Google Shape;252;g28b16e928c4_0_727"/>
            <p:cNvSpPr/>
            <p:nvPr/>
          </p:nvSpPr>
          <p:spPr>
            <a:xfrm>
              <a:off x="6396739" y="1189775"/>
              <a:ext cx="2541300" cy="669000"/>
            </a:xfrm>
            <a:prstGeom prst="chevron">
              <a:avLst>
                <a:gd name="adj" fmla="val 50000"/>
              </a:avLst>
            </a:prstGeom>
            <a:solidFill>
              <a:srgbClr val="9FC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a:solidFill>
                    <a:srgbClr val="FFFFFF"/>
                  </a:solidFill>
                  <a:latin typeface="Roboto"/>
                  <a:ea typeface="Roboto"/>
                  <a:cs typeface="Roboto"/>
                  <a:sym typeface="Roboto"/>
                </a:rPr>
                <a:t>Report</a:t>
              </a:r>
              <a:endParaRPr sz="2200" b="1">
                <a:solidFill>
                  <a:srgbClr val="FFFFFF"/>
                </a:solidFill>
                <a:latin typeface="Roboto"/>
                <a:ea typeface="Roboto"/>
                <a:cs typeface="Roboto"/>
                <a:sym typeface="Roboto"/>
              </a:endParaRPr>
            </a:p>
          </p:txBody>
        </p:sp>
        <p:sp>
          <p:nvSpPr>
            <p:cNvPr id="253" name="Google Shape;253;g28b16e928c4_0_727"/>
            <p:cNvSpPr txBox="1"/>
            <p:nvPr/>
          </p:nvSpPr>
          <p:spPr>
            <a:xfrm>
              <a:off x="6462925" y="1828532"/>
              <a:ext cx="2475000" cy="3553500"/>
            </a:xfrm>
            <a:prstGeom prst="rect">
              <a:avLst/>
            </a:prstGeom>
            <a:noFill/>
            <a:ln>
              <a:noFill/>
            </a:ln>
          </p:spPr>
          <p:txBody>
            <a:bodyPr spcFirstLastPara="1" wrap="square" lIns="91425" tIns="91425" rIns="91425" bIns="91425" anchor="t" anchorCtr="0">
              <a:noAutofit/>
            </a:bodyPr>
            <a:lstStyle/>
            <a:p>
              <a:pPr marL="228600" lvl="0" indent="-133350" algn="l" rtl="0">
                <a:spcBef>
                  <a:spcPts val="0"/>
                </a:spcBef>
                <a:spcAft>
                  <a:spcPts val="0"/>
                </a:spcAft>
                <a:buClr>
                  <a:schemeClr val="dk1"/>
                </a:buClr>
                <a:buSzPts val="1200"/>
                <a:buChar char="●"/>
              </a:pPr>
              <a:r>
                <a:rPr lang="en-US" sz="1200">
                  <a:solidFill>
                    <a:schemeClr val="dk1"/>
                  </a:solidFill>
                </a:rPr>
                <a:t>Reported on the efficacy/success rate of cold capping</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Reported on patient adherence to cold capping</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Clarified and reported on cold cap coordinator responsibilities</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Identified reasons cold capping was successful or unsuccessful for patients</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Reported on patient access outcomes to financial aid</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Identified and reported on the implications for the nurse educator</a:t>
              </a:r>
              <a:endParaRPr sz="1200">
                <a:solidFill>
                  <a:schemeClr val="dk1"/>
                </a:solidFill>
              </a:endParaRPr>
            </a:p>
            <a:p>
              <a:pPr marL="228600" lvl="0" indent="-133350" algn="l" rtl="0">
                <a:spcBef>
                  <a:spcPts val="0"/>
                </a:spcBef>
                <a:spcAft>
                  <a:spcPts val="0"/>
                </a:spcAft>
                <a:buClr>
                  <a:schemeClr val="dk1"/>
                </a:buClr>
                <a:buSzPts val="1200"/>
                <a:buChar char="●"/>
              </a:pPr>
              <a:r>
                <a:rPr lang="en-US" sz="1200">
                  <a:solidFill>
                    <a:schemeClr val="dk1"/>
                  </a:solidFill>
                </a:rPr>
                <a:t>Reported on family/caregiver involvement for best outcomes</a:t>
              </a:r>
              <a:endParaRPr sz="1200"/>
            </a:p>
          </p:txBody>
        </p:sp>
      </p:grpSp>
      <p:sp>
        <p:nvSpPr>
          <p:cNvPr id="254" name="Google Shape;254;g28b16e928c4_0_727"/>
          <p:cNvSpPr txBox="1"/>
          <p:nvPr/>
        </p:nvSpPr>
        <p:spPr>
          <a:xfrm>
            <a:off x="6974250" y="5201125"/>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Heery et al., 2019</a:t>
            </a:r>
            <a:endParaRPr sz="1200" i="1">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Data Sources for Community Needs Assessment</a:t>
            </a:r>
            <a:endParaRPr/>
          </a:p>
        </p:txBody>
      </p:sp>
      <p:grpSp>
        <p:nvGrpSpPr>
          <p:cNvPr id="261" name="Google Shape;261;p15"/>
          <p:cNvGrpSpPr/>
          <p:nvPr/>
        </p:nvGrpSpPr>
        <p:grpSpPr>
          <a:xfrm>
            <a:off x="838200" y="1912143"/>
            <a:ext cx="7467681" cy="3037375"/>
            <a:chOff x="0" y="515143"/>
            <a:chExt cx="7467681" cy="3037375"/>
          </a:xfrm>
        </p:grpSpPr>
        <p:sp>
          <p:nvSpPr>
            <p:cNvPr id="262" name="Google Shape;262;p15"/>
            <p:cNvSpPr/>
            <p:nvPr/>
          </p:nvSpPr>
          <p:spPr>
            <a:xfrm>
              <a:off x="0" y="515143"/>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5"/>
            <p:cNvSpPr txBox="1"/>
            <p:nvPr/>
          </p:nvSpPr>
          <p:spPr>
            <a:xfrm>
              <a:off x="0" y="515143"/>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a:solidFill>
                    <a:schemeClr val="lt1"/>
                  </a:solidFill>
                </a:rPr>
                <a:t>United States Cancer Statistics (USCS)</a:t>
              </a:r>
              <a:endParaRPr sz="1400" b="0" i="0" u="none" strike="noStrike" cap="none">
                <a:solidFill>
                  <a:srgbClr val="000000"/>
                </a:solidFill>
                <a:latin typeface="Arial"/>
                <a:ea typeface="Arial"/>
                <a:cs typeface="Arial"/>
                <a:sym typeface="Arial"/>
              </a:endParaRPr>
            </a:p>
          </p:txBody>
        </p:sp>
        <p:sp>
          <p:nvSpPr>
            <p:cNvPr id="264" name="Google Shape;264;p15"/>
            <p:cNvSpPr/>
            <p:nvPr/>
          </p:nvSpPr>
          <p:spPr>
            <a:xfrm>
              <a:off x="2566987" y="515143"/>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5"/>
            <p:cNvSpPr txBox="1"/>
            <p:nvPr/>
          </p:nvSpPr>
          <p:spPr>
            <a:xfrm>
              <a:off x="2566987" y="515143"/>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CDC/NCI State Cancer Profiles</a:t>
              </a:r>
              <a:endParaRPr sz="1400" b="0" i="0" u="none" strike="noStrike" cap="none">
                <a:solidFill>
                  <a:srgbClr val="000000"/>
                </a:solidFill>
                <a:latin typeface="Arial"/>
                <a:ea typeface="Arial"/>
                <a:cs typeface="Arial"/>
                <a:sym typeface="Arial"/>
              </a:endParaRPr>
            </a:p>
          </p:txBody>
        </p:sp>
        <p:sp>
          <p:nvSpPr>
            <p:cNvPr id="266" name="Google Shape;266;p15"/>
            <p:cNvSpPr/>
            <p:nvPr/>
          </p:nvSpPr>
          <p:spPr>
            <a:xfrm>
              <a:off x="5133975" y="515143"/>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5"/>
            <p:cNvSpPr txBox="1"/>
            <p:nvPr/>
          </p:nvSpPr>
          <p:spPr>
            <a:xfrm>
              <a:off x="5133975" y="515143"/>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Comprehensive Cancer Control Plans</a:t>
              </a:r>
              <a:endParaRPr sz="1400" b="0" i="0" u="none" strike="noStrike" cap="none">
                <a:solidFill>
                  <a:srgbClr val="000000"/>
                </a:solidFill>
                <a:latin typeface="Arial"/>
                <a:ea typeface="Arial"/>
                <a:cs typeface="Arial"/>
                <a:sym typeface="Arial"/>
              </a:endParaRPr>
            </a:p>
          </p:txBody>
        </p:sp>
        <p:sp>
          <p:nvSpPr>
            <p:cNvPr id="268" name="Google Shape;268;p15"/>
            <p:cNvSpPr/>
            <p:nvPr/>
          </p:nvSpPr>
          <p:spPr>
            <a:xfrm>
              <a:off x="2566981" y="2152419"/>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5"/>
            <p:cNvSpPr txBox="1"/>
            <p:nvPr/>
          </p:nvSpPr>
          <p:spPr>
            <a:xfrm>
              <a:off x="2566981" y="2152406"/>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Healthy People 20</a:t>
              </a:r>
              <a:r>
                <a:rPr lang="en-US" sz="2300">
                  <a:solidFill>
                    <a:schemeClr val="lt1"/>
                  </a:solidFill>
                </a:rPr>
                <a:t>3</a:t>
              </a:r>
              <a:r>
                <a:rPr lang="en-US" sz="2300" b="0" i="0" u="none" strike="noStrike" cap="none">
                  <a:solidFill>
                    <a:schemeClr val="lt1"/>
                  </a:solidFill>
                  <a:latin typeface="Arial"/>
                  <a:ea typeface="Arial"/>
                  <a:cs typeface="Arial"/>
                  <a:sym typeface="Arial"/>
                </a:rPr>
                <a:t>0</a:t>
              </a:r>
              <a:endParaRPr sz="1400" b="0" i="0" u="none" strike="noStrike" cap="none">
                <a:solidFill>
                  <a:srgbClr val="000000"/>
                </a:solidFill>
                <a:latin typeface="Arial"/>
                <a:ea typeface="Arial"/>
                <a:cs typeface="Arial"/>
                <a:sym typeface="Arial"/>
              </a:endParaRPr>
            </a:p>
          </p:txBody>
        </p:sp>
        <p:sp>
          <p:nvSpPr>
            <p:cNvPr id="270" name="Google Shape;270;p15"/>
            <p:cNvSpPr/>
            <p:nvPr/>
          </p:nvSpPr>
          <p:spPr>
            <a:xfrm>
              <a:off x="5133981" y="2152419"/>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5"/>
            <p:cNvSpPr txBox="1"/>
            <p:nvPr/>
          </p:nvSpPr>
          <p:spPr>
            <a:xfrm>
              <a:off x="5133981" y="2152419"/>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Your own program evaluation</a:t>
              </a:r>
              <a:endParaRPr sz="1400" b="0" i="0" u="none" strike="noStrike" cap="none">
                <a:solidFill>
                  <a:srgbClr val="000000"/>
                </a:solidFill>
                <a:latin typeface="Arial"/>
                <a:ea typeface="Arial"/>
                <a:cs typeface="Arial"/>
                <a:sym typeface="Arial"/>
              </a:endParaRPr>
            </a:p>
          </p:txBody>
        </p:sp>
      </p:grpSp>
      <p:sp>
        <p:nvSpPr>
          <p:cNvPr id="272" name="Google Shape;272;p15"/>
          <p:cNvSpPr txBox="1"/>
          <p:nvPr/>
        </p:nvSpPr>
        <p:spPr>
          <a:xfrm>
            <a:off x="332075" y="5186675"/>
            <a:ext cx="8811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a:t>
            </a:r>
            <a:r>
              <a:rPr lang="en-US" sz="1200">
                <a:solidFill>
                  <a:schemeClr val="lt2"/>
                </a:solidFill>
              </a:rPr>
              <a:t>CDC, n.d.; CDC, n.d.; HHS, n.d., NCI, n.d. </a:t>
            </a:r>
            <a:endParaRPr sz="1200">
              <a:solidFill>
                <a:schemeClr val="lt2"/>
              </a:solidFill>
            </a:endParaRPr>
          </a:p>
        </p:txBody>
      </p:sp>
      <p:sp>
        <p:nvSpPr>
          <p:cNvPr id="273" name="Google Shape;273;p15"/>
          <p:cNvSpPr txBox="1"/>
          <p:nvPr/>
        </p:nvSpPr>
        <p:spPr>
          <a:xfrm>
            <a:off x="838212" y="3549418"/>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CDC/NCI State Cancer Profiles</a:t>
            </a:r>
            <a:endParaRPr sz="1400" b="0" i="0" u="none" strike="noStrike" cap="none">
              <a:solidFill>
                <a:srgbClr val="000000"/>
              </a:solidFill>
              <a:latin typeface="Arial"/>
              <a:ea typeface="Arial"/>
              <a:cs typeface="Arial"/>
              <a:sym typeface="Arial"/>
            </a:endParaRPr>
          </a:p>
        </p:txBody>
      </p:sp>
      <p:sp>
        <p:nvSpPr>
          <p:cNvPr id="274" name="Google Shape;274;p15"/>
          <p:cNvSpPr/>
          <p:nvPr/>
        </p:nvSpPr>
        <p:spPr>
          <a:xfrm>
            <a:off x="838206" y="3498468"/>
            <a:ext cx="2333700" cy="1400100"/>
          </a:xfrm>
          <a:prstGeom prst="rect">
            <a:avLst/>
          </a:prstGeom>
          <a:solidFill>
            <a:srgbClr val="0096D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5"/>
          <p:cNvSpPr txBox="1"/>
          <p:nvPr/>
        </p:nvSpPr>
        <p:spPr>
          <a:xfrm>
            <a:off x="838206" y="3498481"/>
            <a:ext cx="2333700" cy="1400100"/>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lt1"/>
              </a:buClr>
              <a:buSzPts val="2300"/>
              <a:buFont typeface="Arial"/>
              <a:buNone/>
            </a:pPr>
            <a:r>
              <a:rPr lang="en-US" sz="2300">
                <a:solidFill>
                  <a:schemeClr val="lt1"/>
                </a:solidFill>
              </a:rPr>
              <a:t>NCI </a:t>
            </a:r>
            <a:br>
              <a:rPr lang="en-US" sz="2300">
                <a:solidFill>
                  <a:schemeClr val="lt1"/>
                </a:solidFill>
              </a:rPr>
            </a:br>
            <a:r>
              <a:rPr lang="en-US" sz="2300">
                <a:solidFill>
                  <a:schemeClr val="lt1"/>
                </a:solidFill>
              </a:rPr>
              <a:t>SEER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Determine Evaluation Metrics and </a:t>
            </a:r>
            <a:br>
              <a:rPr lang="en-US"/>
            </a:br>
            <a:r>
              <a:rPr lang="en-US"/>
              <a:t>Data Sources</a:t>
            </a:r>
            <a:endParaRPr/>
          </a:p>
        </p:txBody>
      </p:sp>
      <p:sp>
        <p:nvSpPr>
          <p:cNvPr id="282" name="Google Shape;282;p1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0000"/>
              </a:lnSpc>
              <a:spcBef>
                <a:spcPts val="0"/>
              </a:spcBef>
              <a:spcAft>
                <a:spcPts val="0"/>
              </a:spcAft>
              <a:buClr>
                <a:srgbClr val="3F3F3F"/>
              </a:buClr>
              <a:buSzPct val="100000"/>
              <a:buFont typeface="Arial"/>
              <a:buNone/>
            </a:pPr>
            <a:r>
              <a:rPr lang="en-US" b="1" u="sng"/>
              <a:t>Where</a:t>
            </a:r>
            <a:r>
              <a:rPr lang="en-US"/>
              <a:t> can we find the information?</a:t>
            </a:r>
            <a:endParaRPr/>
          </a:p>
          <a:p>
            <a:pPr marL="342900" lvl="0" indent="-358140" algn="l" rtl="0">
              <a:lnSpc>
                <a:spcPct val="100000"/>
              </a:lnSpc>
              <a:spcBef>
                <a:spcPts val="744"/>
              </a:spcBef>
              <a:spcAft>
                <a:spcPts val="0"/>
              </a:spcAft>
              <a:buClr>
                <a:srgbClr val="3F3F3F"/>
              </a:buClr>
              <a:buSzPct val="100000"/>
              <a:buFont typeface="Arial"/>
              <a:buChar char="•"/>
            </a:pPr>
            <a:r>
              <a:rPr lang="en-US"/>
              <a:t>Electronic Health Records (EHR)</a:t>
            </a:r>
            <a:endParaRPr/>
          </a:p>
          <a:p>
            <a:pPr marL="342900" lvl="0" indent="-358140" algn="l" rtl="0">
              <a:lnSpc>
                <a:spcPct val="100000"/>
              </a:lnSpc>
              <a:spcBef>
                <a:spcPts val="744"/>
              </a:spcBef>
              <a:spcAft>
                <a:spcPts val="0"/>
              </a:spcAft>
              <a:buClr>
                <a:srgbClr val="3F3F3F"/>
              </a:buClr>
              <a:buSzPct val="100000"/>
              <a:buFont typeface="Arial"/>
              <a:buChar char="•"/>
            </a:pPr>
            <a:r>
              <a:rPr lang="en-US"/>
              <a:t>Cancer registry database</a:t>
            </a:r>
            <a:endParaRPr/>
          </a:p>
          <a:p>
            <a:pPr marL="342900" lvl="0" indent="-358140" algn="l" rtl="0">
              <a:lnSpc>
                <a:spcPct val="100000"/>
              </a:lnSpc>
              <a:spcBef>
                <a:spcPts val="744"/>
              </a:spcBef>
              <a:spcAft>
                <a:spcPts val="0"/>
              </a:spcAft>
              <a:buClr>
                <a:srgbClr val="3F3F3F"/>
              </a:buClr>
              <a:buSzPct val="100000"/>
              <a:buFont typeface="Arial"/>
              <a:buChar char="•"/>
            </a:pPr>
            <a:r>
              <a:rPr lang="en-US"/>
              <a:t>Tracking logs</a:t>
            </a:r>
            <a:endParaRPr/>
          </a:p>
          <a:p>
            <a:pPr marL="342900" lvl="0" indent="-358140" algn="l" rtl="0">
              <a:lnSpc>
                <a:spcPct val="100000"/>
              </a:lnSpc>
              <a:spcBef>
                <a:spcPts val="744"/>
              </a:spcBef>
              <a:spcAft>
                <a:spcPts val="0"/>
              </a:spcAft>
              <a:buClr>
                <a:srgbClr val="3F3F3F"/>
              </a:buClr>
              <a:buSzPct val="100000"/>
              <a:buFont typeface="Arial"/>
              <a:buChar char="•"/>
            </a:pPr>
            <a:r>
              <a:rPr lang="en-US"/>
              <a:t>Administrative data</a:t>
            </a:r>
            <a:endParaRPr/>
          </a:p>
          <a:p>
            <a:pPr marL="342900" lvl="0" indent="-358140" algn="l" rtl="0">
              <a:lnSpc>
                <a:spcPct val="100000"/>
              </a:lnSpc>
              <a:spcBef>
                <a:spcPts val="744"/>
              </a:spcBef>
              <a:spcAft>
                <a:spcPts val="0"/>
              </a:spcAft>
              <a:buClr>
                <a:srgbClr val="3F3F3F"/>
              </a:buClr>
              <a:buSzPct val="100000"/>
              <a:buFont typeface="Arial"/>
              <a:buChar char="•"/>
            </a:pPr>
            <a:r>
              <a:rPr lang="en-US"/>
              <a:t>Meeting summaries</a:t>
            </a:r>
            <a:endParaRPr/>
          </a:p>
          <a:p>
            <a:pPr marL="342900" lvl="0" indent="-358140" algn="l" rtl="0">
              <a:lnSpc>
                <a:spcPct val="100000"/>
              </a:lnSpc>
              <a:spcBef>
                <a:spcPts val="744"/>
              </a:spcBef>
              <a:spcAft>
                <a:spcPts val="0"/>
              </a:spcAft>
              <a:buClr>
                <a:srgbClr val="3F3F3F"/>
              </a:buClr>
              <a:buSzPct val="100000"/>
              <a:buFont typeface="Arial"/>
              <a:buChar char="•"/>
            </a:pPr>
            <a:r>
              <a:rPr lang="en-US"/>
              <a:t>Interview transcripts; notes</a:t>
            </a:r>
            <a:endParaRPr/>
          </a:p>
          <a:p>
            <a:pPr marL="342900" lvl="0" indent="-358140" algn="l" rtl="0">
              <a:lnSpc>
                <a:spcPct val="100000"/>
              </a:lnSpc>
              <a:spcBef>
                <a:spcPts val="744"/>
              </a:spcBef>
              <a:spcAft>
                <a:spcPts val="0"/>
              </a:spcAft>
              <a:buClr>
                <a:srgbClr val="3F3F3F"/>
              </a:buClr>
              <a:buSzPct val="100000"/>
              <a:buFont typeface="Arial"/>
              <a:buChar char="•"/>
            </a:pPr>
            <a:r>
              <a:rPr lang="en-US"/>
              <a:t>Survey results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g28b16e928c4_0_67"/>
          <p:cNvPicPr preferRelativeResize="0"/>
          <p:nvPr/>
        </p:nvPicPr>
        <p:blipFill rotWithShape="1">
          <a:blip r:embed="rId3">
            <a:alphaModFix/>
          </a:blip>
          <a:srcRect l="32768" t="14438" r="33882" b="9486"/>
          <a:stretch/>
        </p:blipFill>
        <p:spPr>
          <a:xfrm>
            <a:off x="173125" y="108750"/>
            <a:ext cx="2811653" cy="360767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89" name="Google Shape;289;g28b16e928c4_0_67"/>
          <p:cNvPicPr preferRelativeResize="0"/>
          <p:nvPr/>
        </p:nvPicPr>
        <p:blipFill rotWithShape="1">
          <a:blip r:embed="rId4">
            <a:alphaModFix/>
          </a:blip>
          <a:srcRect l="32053" t="20467" r="33010" b="5348"/>
          <a:stretch/>
        </p:blipFill>
        <p:spPr>
          <a:xfrm>
            <a:off x="2911424" y="1801426"/>
            <a:ext cx="2925624" cy="3494451"/>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290" name="Google Shape;290;g28b16e928c4_0_67"/>
          <p:cNvPicPr preferRelativeResize="0"/>
          <p:nvPr/>
        </p:nvPicPr>
        <p:blipFill rotWithShape="1">
          <a:blip r:embed="rId5">
            <a:alphaModFix/>
          </a:blip>
          <a:srcRect l="31778" t="15853" r="32235" b="10514"/>
          <a:stretch/>
        </p:blipFill>
        <p:spPr>
          <a:xfrm>
            <a:off x="5766025" y="412450"/>
            <a:ext cx="3134275" cy="360767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291" name="Google Shape;291;g28b16e928c4_0_67"/>
          <p:cNvSpPr txBox="1"/>
          <p:nvPr/>
        </p:nvSpPr>
        <p:spPr>
          <a:xfrm>
            <a:off x="6332500" y="5173000"/>
            <a:ext cx="3134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AONN+ &amp; ACS, 2020</a:t>
            </a:r>
            <a:endParaRPr sz="1200" i="1">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Acknowledgments</a:t>
            </a:r>
            <a:endParaRPr/>
          </a:p>
        </p:txBody>
      </p:sp>
      <p:sp>
        <p:nvSpPr>
          <p:cNvPr id="44" name="Google Shape;44;p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1900">
                <a:solidFill>
                  <a:schemeClr val="dk2"/>
                </a:solidFill>
              </a:rPr>
              <a:t>This work was supported by Cooperative Agreement </a:t>
            </a:r>
            <a:r>
              <a:rPr lang="en-US" sz="1900">
                <a:solidFill>
                  <a:schemeClr val="dk2"/>
                </a:solidFill>
                <a:highlight>
                  <a:schemeClr val="lt1"/>
                </a:highlight>
              </a:rPr>
              <a:t>#NU58DP007539</a:t>
            </a:r>
            <a:r>
              <a:rPr lang="en-US" sz="1900">
                <a:solidFill>
                  <a:schemeClr val="dk2"/>
                </a:solidFill>
              </a:rPr>
              <a:t> from the Centers for Disease Control and Prevention. Its contents are solely the responsibility of the authors and do not necessarily represent the official views of the Centers for Disease Control and Prevention.</a:t>
            </a:r>
            <a:endParaRPr sz="1900">
              <a:solidFill>
                <a:schemeClr val="dk2"/>
              </a:solidFill>
            </a:endParaRPr>
          </a:p>
          <a:p>
            <a:pPr marL="0" lvl="0" indent="0" algn="l" rtl="0">
              <a:spcBef>
                <a:spcPts val="400"/>
              </a:spcBef>
              <a:spcAft>
                <a:spcPts val="0"/>
              </a:spcAft>
              <a:buClr>
                <a:schemeClr val="dk1"/>
              </a:buClr>
              <a:buSzPts val="1100"/>
              <a:buFont typeface="Arial"/>
              <a:buNone/>
            </a:pPr>
            <a:r>
              <a:rPr lang="en-US" sz="1900">
                <a:solidFill>
                  <a:schemeClr val="dk2"/>
                </a:solidFill>
              </a:rPr>
              <a:t>We would also like to thank the following for their assistance with content revision: </a:t>
            </a:r>
            <a:endParaRPr sz="1900">
              <a:solidFill>
                <a:schemeClr val="dk2"/>
              </a:solidFill>
            </a:endParaRPr>
          </a:p>
          <a:p>
            <a:pPr marL="457200" lvl="0" indent="-349250" algn="l" rtl="0">
              <a:spcBef>
                <a:spcPts val="400"/>
              </a:spcBef>
              <a:spcAft>
                <a:spcPts val="0"/>
              </a:spcAft>
              <a:buClr>
                <a:schemeClr val="dk2"/>
              </a:buClr>
              <a:buSzPts val="1900"/>
              <a:buChar char="•"/>
            </a:pPr>
            <a:r>
              <a:rPr lang="en-US" sz="1900">
                <a:solidFill>
                  <a:schemeClr val="dk2"/>
                </a:solidFill>
              </a:rPr>
              <a:t>Monica Dean, Academy of Oncology Nurse &amp; Patient Navigators</a:t>
            </a:r>
            <a:endParaRPr sz="1900">
              <a:solidFill>
                <a:schemeClr val="dk2"/>
              </a:solidFill>
            </a:endParaRPr>
          </a:p>
          <a:p>
            <a:pPr marL="457200" lvl="0" indent="-349250" algn="l" rtl="0">
              <a:spcBef>
                <a:spcPts val="400"/>
              </a:spcBef>
              <a:spcAft>
                <a:spcPts val="0"/>
              </a:spcAft>
              <a:buClr>
                <a:schemeClr val="dk2"/>
              </a:buClr>
              <a:buSzPts val="1900"/>
              <a:buChar char="•"/>
            </a:pPr>
            <a:r>
              <a:rPr lang="en-US" sz="1900">
                <a:solidFill>
                  <a:schemeClr val="dk2"/>
                </a:solidFill>
              </a:rPr>
              <a:t>Jess Quiring, Patient Navigation Advisors</a:t>
            </a:r>
            <a:endParaRPr sz="1900">
              <a:solidFill>
                <a:schemeClr val="dk2"/>
              </a:solidFill>
            </a:endParaRPr>
          </a:p>
          <a:p>
            <a:pPr marL="457200" lvl="0" indent="-349250" algn="l" rtl="0">
              <a:spcBef>
                <a:spcPts val="400"/>
              </a:spcBef>
              <a:spcAft>
                <a:spcPts val="0"/>
              </a:spcAft>
              <a:buClr>
                <a:schemeClr val="dk2"/>
              </a:buClr>
              <a:buSzPts val="1900"/>
              <a:buChar char="•"/>
            </a:pPr>
            <a:r>
              <a:rPr lang="en-US" sz="1900">
                <a:solidFill>
                  <a:schemeClr val="dk2"/>
                </a:solidFill>
              </a:rPr>
              <a:t>Zarek Mena, Patient Navigation Advisors</a:t>
            </a:r>
            <a:endParaRPr sz="1900">
              <a:solidFill>
                <a:schemeClr val="dk2"/>
              </a:solidFill>
            </a:endParaRPr>
          </a:p>
          <a:p>
            <a:pPr marL="457200" lvl="0" indent="-349250" algn="l" rtl="0">
              <a:spcBef>
                <a:spcPts val="400"/>
              </a:spcBef>
              <a:spcAft>
                <a:spcPts val="0"/>
              </a:spcAft>
              <a:buClr>
                <a:schemeClr val="dk2"/>
              </a:buClr>
              <a:buSzPts val="1900"/>
              <a:buChar char="•"/>
            </a:pPr>
            <a:r>
              <a:rPr lang="en-US" sz="1900">
                <a:solidFill>
                  <a:schemeClr val="dk2"/>
                </a:solidFill>
              </a:rPr>
              <a:t>Reesa Sherin, Association of Cancer Care Centers</a:t>
            </a:r>
            <a:endParaRPr sz="1900">
              <a:solidFill>
                <a:schemeClr val="dk2"/>
              </a:solidFill>
            </a:endParaRPr>
          </a:p>
          <a:p>
            <a:pPr marL="0" lvl="0" indent="0" algn="l" rtl="0">
              <a:lnSpc>
                <a:spcPct val="100000"/>
              </a:lnSpc>
              <a:spcBef>
                <a:spcPts val="1544"/>
              </a:spcBef>
              <a:spcAft>
                <a:spcPts val="0"/>
              </a:spcAft>
              <a:buClr>
                <a:srgbClr val="3F3F3F"/>
              </a:buClr>
              <a:buSzPts val="3200"/>
              <a:buFont typeface="Arial"/>
              <a:buNone/>
            </a:pPr>
            <a:endParaRPr sz="19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Determine Evaluation Methods: Data Collection</a:t>
            </a:r>
            <a:endParaRPr/>
          </a:p>
        </p:txBody>
      </p:sp>
      <p:sp>
        <p:nvSpPr>
          <p:cNvPr id="298" name="Google Shape;298;p1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3F3F3F"/>
              </a:buClr>
              <a:buSzPts val="3200"/>
              <a:buFont typeface="Arial"/>
              <a:buNone/>
            </a:pPr>
            <a:r>
              <a:rPr lang="en-US" b="1" u="sng"/>
              <a:t>How</a:t>
            </a:r>
            <a:r>
              <a:rPr lang="en-US"/>
              <a:t> can we obtain the information?</a:t>
            </a:r>
            <a:endParaRPr/>
          </a:p>
          <a:p>
            <a:pPr marL="342900" lvl="0" indent="-358140" algn="l" rtl="0">
              <a:lnSpc>
                <a:spcPct val="100000"/>
              </a:lnSpc>
              <a:spcBef>
                <a:spcPts val="842"/>
              </a:spcBef>
              <a:spcAft>
                <a:spcPts val="0"/>
              </a:spcAft>
              <a:buClr>
                <a:srgbClr val="3F3F3F"/>
              </a:buClr>
              <a:buSzPts val="3200"/>
              <a:buFont typeface="Arial"/>
              <a:buChar char="•"/>
            </a:pPr>
            <a:r>
              <a:rPr lang="en-US"/>
              <a:t>Patient records abstraction</a:t>
            </a:r>
            <a:endParaRPr/>
          </a:p>
          <a:p>
            <a:pPr marL="342900" lvl="0" indent="-358140" algn="l" rtl="0">
              <a:lnSpc>
                <a:spcPct val="100000"/>
              </a:lnSpc>
              <a:spcBef>
                <a:spcPts val="842"/>
              </a:spcBef>
              <a:spcAft>
                <a:spcPts val="0"/>
              </a:spcAft>
              <a:buClr>
                <a:srgbClr val="3F3F3F"/>
              </a:buClr>
              <a:buSzPts val="3200"/>
              <a:buFont typeface="Arial"/>
              <a:buChar char="•"/>
            </a:pPr>
            <a:r>
              <a:rPr lang="en-US"/>
              <a:t>Surveys/questionnaires</a:t>
            </a:r>
            <a:endParaRPr/>
          </a:p>
          <a:p>
            <a:pPr marL="342900" lvl="0" indent="-358140" algn="l" rtl="0">
              <a:lnSpc>
                <a:spcPct val="100000"/>
              </a:lnSpc>
              <a:spcBef>
                <a:spcPts val="842"/>
              </a:spcBef>
              <a:spcAft>
                <a:spcPts val="0"/>
              </a:spcAft>
              <a:buClr>
                <a:srgbClr val="3F3F3F"/>
              </a:buClr>
              <a:buSzPts val="3200"/>
              <a:buFont typeface="Arial"/>
              <a:buChar char="•"/>
            </a:pPr>
            <a:r>
              <a:rPr lang="en-US"/>
              <a:t>Interviews</a:t>
            </a:r>
            <a:endParaRPr/>
          </a:p>
          <a:p>
            <a:pPr marL="342900" lvl="0" indent="-358140" algn="l" rtl="0">
              <a:lnSpc>
                <a:spcPct val="100000"/>
              </a:lnSpc>
              <a:spcBef>
                <a:spcPts val="842"/>
              </a:spcBef>
              <a:spcAft>
                <a:spcPts val="0"/>
              </a:spcAft>
              <a:buClr>
                <a:srgbClr val="3F3F3F"/>
              </a:buClr>
              <a:buSzPts val="3200"/>
              <a:buFont typeface="Arial"/>
              <a:buChar char="•"/>
            </a:pPr>
            <a:r>
              <a:rPr lang="en-US"/>
              <a:t>Review of tracking logs</a:t>
            </a:r>
            <a:endParaRPr/>
          </a:p>
          <a:p>
            <a:pPr marL="342900" lvl="0" indent="-358140" algn="l" rtl="0">
              <a:lnSpc>
                <a:spcPct val="100000"/>
              </a:lnSpc>
              <a:spcBef>
                <a:spcPts val="842"/>
              </a:spcBef>
              <a:spcAft>
                <a:spcPts val="0"/>
              </a:spcAft>
              <a:buClr>
                <a:srgbClr val="3F3F3F"/>
              </a:buClr>
              <a:buSzPts val="3200"/>
              <a:buFont typeface="Arial"/>
              <a:buChar char="•"/>
            </a:pPr>
            <a:r>
              <a:rPr lang="en-US"/>
              <a:t>Focus groups</a:t>
            </a:r>
            <a:endParaRPr/>
          </a:p>
          <a:p>
            <a:pPr marL="0" lvl="0" indent="0" algn="l" rtl="0">
              <a:lnSpc>
                <a:spcPct val="100000"/>
              </a:lnSpc>
              <a:spcBef>
                <a:spcPts val="842"/>
              </a:spcBef>
              <a:spcAft>
                <a:spcPts val="0"/>
              </a:spcAft>
              <a:buClr>
                <a:srgbClr val="3F3F3F"/>
              </a:buClr>
              <a:buSzPts val="3200"/>
              <a:buFont typeface="Arial"/>
              <a:buNone/>
            </a:pPr>
            <a:r>
              <a:rPr lang="en-US"/>
              <a:t>Data Analysis: quantitative and/or qualitative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Process Evaluation </a:t>
            </a:r>
            <a:endParaRPr/>
          </a:p>
        </p:txBody>
      </p:sp>
      <p:grpSp>
        <p:nvGrpSpPr>
          <p:cNvPr id="305" name="Google Shape;305;p16"/>
          <p:cNvGrpSpPr/>
          <p:nvPr/>
        </p:nvGrpSpPr>
        <p:grpSpPr>
          <a:xfrm>
            <a:off x="762000" y="1447800"/>
            <a:ext cx="7315200" cy="3891120"/>
            <a:chOff x="0" y="0"/>
            <a:chExt cx="7315200" cy="3891120"/>
          </a:xfrm>
        </p:grpSpPr>
        <p:sp>
          <p:nvSpPr>
            <p:cNvPr id="306" name="Google Shape;306;p16"/>
            <p:cNvSpPr/>
            <p:nvPr/>
          </p:nvSpPr>
          <p:spPr>
            <a:xfrm>
              <a:off x="0" y="0"/>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6"/>
            <p:cNvSpPr txBox="1"/>
            <p:nvPr/>
          </p:nvSpPr>
          <p:spPr>
            <a:xfrm>
              <a:off x="29700" y="29700"/>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What was done?</a:t>
              </a:r>
              <a:endParaRPr sz="1400" b="0" i="0" u="none" strike="noStrike" cap="none">
                <a:solidFill>
                  <a:srgbClr val="000000"/>
                </a:solidFill>
                <a:latin typeface="Arial"/>
                <a:ea typeface="Arial"/>
                <a:cs typeface="Arial"/>
                <a:sym typeface="Arial"/>
              </a:endParaRPr>
            </a:p>
          </p:txBody>
        </p:sp>
        <p:sp>
          <p:nvSpPr>
            <p:cNvPr id="308" name="Google Shape;308;p16"/>
            <p:cNvSpPr/>
            <p:nvPr/>
          </p:nvSpPr>
          <p:spPr>
            <a:xfrm>
              <a:off x="0" y="664799"/>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6"/>
            <p:cNvSpPr txBox="1"/>
            <p:nvPr/>
          </p:nvSpPr>
          <p:spPr>
            <a:xfrm>
              <a:off x="29700" y="694499"/>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How was the program implemented?</a:t>
              </a:r>
              <a:endParaRPr sz="1400" b="0" i="0" u="none" strike="noStrike" cap="none">
                <a:solidFill>
                  <a:srgbClr val="000000"/>
                </a:solidFill>
                <a:latin typeface="Arial"/>
                <a:ea typeface="Arial"/>
                <a:cs typeface="Arial"/>
                <a:sym typeface="Arial"/>
              </a:endParaRPr>
            </a:p>
          </p:txBody>
        </p:sp>
        <p:sp>
          <p:nvSpPr>
            <p:cNvPr id="310" name="Google Shape;310;p16"/>
            <p:cNvSpPr/>
            <p:nvPr/>
          </p:nvSpPr>
          <p:spPr>
            <a:xfrm>
              <a:off x="0" y="1319279"/>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6"/>
            <p:cNvSpPr txBox="1"/>
            <p:nvPr/>
          </p:nvSpPr>
          <p:spPr>
            <a:xfrm>
              <a:off x="29700" y="1348979"/>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How well was the program implemented?</a:t>
              </a:r>
              <a:endParaRPr sz="1400" b="0" i="0" u="none" strike="noStrike" cap="none">
                <a:solidFill>
                  <a:srgbClr val="000000"/>
                </a:solidFill>
                <a:latin typeface="Arial"/>
                <a:ea typeface="Arial"/>
                <a:cs typeface="Arial"/>
                <a:sym typeface="Arial"/>
              </a:endParaRPr>
            </a:p>
          </p:txBody>
        </p:sp>
        <p:sp>
          <p:nvSpPr>
            <p:cNvPr id="312" name="Google Shape;312;p16"/>
            <p:cNvSpPr/>
            <p:nvPr/>
          </p:nvSpPr>
          <p:spPr>
            <a:xfrm>
              <a:off x="0" y="1973759"/>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6"/>
            <p:cNvSpPr txBox="1"/>
            <p:nvPr/>
          </p:nvSpPr>
          <p:spPr>
            <a:xfrm>
              <a:off x="29700" y="2003459"/>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Was the program implemented as planned?</a:t>
              </a:r>
              <a:endParaRPr sz="1400" b="0" i="0" u="none" strike="noStrike" cap="none">
                <a:solidFill>
                  <a:srgbClr val="000000"/>
                </a:solidFill>
                <a:latin typeface="Arial"/>
                <a:ea typeface="Arial"/>
                <a:cs typeface="Arial"/>
                <a:sym typeface="Arial"/>
              </a:endParaRPr>
            </a:p>
          </p:txBody>
        </p:sp>
        <p:sp>
          <p:nvSpPr>
            <p:cNvPr id="314" name="Google Shape;314;p16"/>
            <p:cNvSpPr/>
            <p:nvPr/>
          </p:nvSpPr>
          <p:spPr>
            <a:xfrm>
              <a:off x="0" y="2628239"/>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6"/>
            <p:cNvSpPr txBox="1"/>
            <p:nvPr/>
          </p:nvSpPr>
          <p:spPr>
            <a:xfrm>
              <a:off x="29700" y="2657939"/>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How satisfied are patients or </a:t>
              </a:r>
              <a:r>
                <a:rPr lang="en-US" sz="1600">
                  <a:solidFill>
                    <a:schemeClr val="lt1"/>
                  </a:solidFill>
                </a:rPr>
                <a:t>health care team members </a:t>
              </a:r>
              <a:r>
                <a:rPr lang="en-US" sz="1600" b="0" i="0" u="none" strike="noStrike" cap="none">
                  <a:solidFill>
                    <a:schemeClr val="lt1"/>
                  </a:solidFill>
                  <a:latin typeface="Arial"/>
                  <a:ea typeface="Arial"/>
                  <a:cs typeface="Arial"/>
                  <a:sym typeface="Arial"/>
                </a:rPr>
                <a:t> with the program?</a:t>
              </a:r>
              <a:endParaRPr sz="1400" b="0" i="0" u="none" strike="noStrike" cap="none">
                <a:solidFill>
                  <a:srgbClr val="000000"/>
                </a:solidFill>
                <a:latin typeface="Arial"/>
                <a:ea typeface="Arial"/>
                <a:cs typeface="Arial"/>
                <a:sym typeface="Arial"/>
              </a:endParaRPr>
            </a:p>
          </p:txBody>
        </p:sp>
        <p:sp>
          <p:nvSpPr>
            <p:cNvPr id="316" name="Google Shape;316;p16"/>
            <p:cNvSpPr/>
            <p:nvPr/>
          </p:nvSpPr>
          <p:spPr>
            <a:xfrm>
              <a:off x="0" y="3282720"/>
              <a:ext cx="7315200" cy="608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6"/>
            <p:cNvSpPr txBox="1"/>
            <p:nvPr/>
          </p:nvSpPr>
          <p:spPr>
            <a:xfrm>
              <a:off x="29700" y="3312420"/>
              <a:ext cx="7255800" cy="549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How can we demonstrate program implementation even before outcomes have been attained?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8b16e928c4_0_77"/>
          <p:cNvSpPr txBox="1">
            <a:spLocks noGrp="1"/>
          </p:cNvSpPr>
          <p:nvPr>
            <p:ph type="title"/>
          </p:nvPr>
        </p:nvSpPr>
        <p:spPr>
          <a:xfrm>
            <a:off x="457200" y="762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Evaluation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Metrics</a:t>
            </a:r>
            <a:endParaRPr/>
          </a:p>
        </p:txBody>
      </p:sp>
      <p:graphicFrame>
        <p:nvGraphicFramePr>
          <p:cNvPr id="324" name="Google Shape;324;g28b16e928c4_0_77"/>
          <p:cNvGraphicFramePr/>
          <p:nvPr/>
        </p:nvGraphicFramePr>
        <p:xfrm>
          <a:off x="709813" y="1040550"/>
          <a:ext cx="3000000" cy="3000000"/>
        </p:xfrm>
        <a:graphic>
          <a:graphicData uri="http://schemas.openxmlformats.org/drawingml/2006/table">
            <a:tbl>
              <a:tblPr firstRow="1" bandRow="1">
                <a:noFill/>
                <a:tableStyleId>{300928C0-F847-4164-B99B-E3E6ED7290DE}</a:tableStyleId>
              </a:tblPr>
              <a:tblGrid>
                <a:gridCol w="2625250">
                  <a:extLst>
                    <a:ext uri="{9D8B030D-6E8A-4147-A177-3AD203B41FA5}">
                      <a16:colId xmlns:a16="http://schemas.microsoft.com/office/drawing/2014/main" val="20000"/>
                    </a:ext>
                  </a:extLst>
                </a:gridCol>
                <a:gridCol w="4946725">
                  <a:extLst>
                    <a:ext uri="{9D8B030D-6E8A-4147-A177-3AD203B41FA5}">
                      <a16:colId xmlns:a16="http://schemas.microsoft.com/office/drawing/2014/main" val="20001"/>
                    </a:ext>
                  </a:extLst>
                </a:gridCol>
              </a:tblGrid>
              <a:tr h="508425">
                <a:tc>
                  <a:txBody>
                    <a:bodyPr/>
                    <a:lstStyle/>
                    <a:p>
                      <a:pPr marL="0" marR="0" lvl="0" indent="0" algn="l" rtl="0">
                        <a:lnSpc>
                          <a:spcPct val="100000"/>
                        </a:lnSpc>
                        <a:spcBef>
                          <a:spcPts val="0"/>
                        </a:spcBef>
                        <a:spcAft>
                          <a:spcPts val="0"/>
                        </a:spcAft>
                        <a:buClr>
                          <a:srgbClr val="000000"/>
                        </a:buClr>
                        <a:buSzPts val="2400"/>
                        <a:buFont typeface="Arial"/>
                        <a:buNone/>
                      </a:pPr>
                      <a:r>
                        <a:rPr lang="en-US" sz="2200"/>
                        <a:t>Metrics</a:t>
                      </a:r>
                      <a:r>
                        <a:rPr lang="en-US" sz="2200" u="none" strike="noStrike" cap="none"/>
                        <a:t> Example</a:t>
                      </a:r>
                      <a:endParaRPr sz="1200" u="none" strike="noStrike" cap="none"/>
                    </a:p>
                  </a:txBody>
                  <a:tcPr marL="91450" marR="91450" marT="45725" marB="45725">
                    <a:solidFill>
                      <a:srgbClr val="0096D6"/>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200"/>
                        <a:t>Measurement Task Examples</a:t>
                      </a:r>
                      <a:endParaRPr sz="1200" u="none" strike="noStrike" cap="none"/>
                    </a:p>
                  </a:txBody>
                  <a:tcPr marL="91450" marR="91450" marT="45725" marB="45725">
                    <a:solidFill>
                      <a:srgbClr val="0096D6"/>
                    </a:solidFill>
                  </a:tcPr>
                </a:tc>
                <a:extLst>
                  <a:ext uri="{0D108BD9-81ED-4DB2-BD59-A6C34878D82A}">
                    <a16:rowId xmlns:a16="http://schemas.microsoft.com/office/drawing/2014/main" val="10000"/>
                  </a:ext>
                </a:extLst>
              </a:tr>
              <a:tr h="508425">
                <a:tc>
                  <a:txBody>
                    <a:bodyPr/>
                    <a:lstStyle/>
                    <a:p>
                      <a:pPr marL="0" marR="0" lvl="0" indent="0" algn="l" rtl="0">
                        <a:lnSpc>
                          <a:spcPct val="100000"/>
                        </a:lnSpc>
                        <a:spcBef>
                          <a:spcPts val="0"/>
                        </a:spcBef>
                        <a:spcAft>
                          <a:spcPts val="0"/>
                        </a:spcAft>
                        <a:buClr>
                          <a:srgbClr val="000000"/>
                        </a:buClr>
                        <a:buSzPts val="1600"/>
                        <a:buFont typeface="Arial"/>
                        <a:buNone/>
                      </a:pPr>
                      <a:r>
                        <a:rPr lang="en-US" sz="1200"/>
                        <a:t>Barriers to Care</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200"/>
                        <a:t>Measure the number and list the specific barriers to care identified by navigator each month</a:t>
                      </a:r>
                      <a:endParaRPr sz="1200" u="none" strike="noStrike" cap="none"/>
                    </a:p>
                  </a:txBody>
                  <a:tcPr marL="91450" marR="91450" marT="45725" marB="45725"/>
                </a:tc>
                <a:extLst>
                  <a:ext uri="{0D108BD9-81ED-4DB2-BD59-A6C34878D82A}">
                    <a16:rowId xmlns:a16="http://schemas.microsoft.com/office/drawing/2014/main" val="10001"/>
                  </a:ext>
                </a:extLst>
              </a:tr>
              <a:tr h="381325">
                <a:tc>
                  <a:txBody>
                    <a:bodyPr/>
                    <a:lstStyle/>
                    <a:p>
                      <a:pPr marL="0" marR="0" lvl="0" indent="0" algn="l" rtl="0">
                        <a:lnSpc>
                          <a:spcPct val="100000"/>
                        </a:lnSpc>
                        <a:spcBef>
                          <a:spcPts val="0"/>
                        </a:spcBef>
                        <a:spcAft>
                          <a:spcPts val="0"/>
                        </a:spcAft>
                        <a:buClr>
                          <a:srgbClr val="000000"/>
                        </a:buClr>
                        <a:buSzPts val="1600"/>
                        <a:buFont typeface="Arial"/>
                        <a:buNone/>
                      </a:pPr>
                      <a:r>
                        <a:rPr lang="en-US" sz="1200" u="none" strike="noStrike" cap="none"/>
                        <a:t>Time from diagnosis to treatment</a:t>
                      </a: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200"/>
                        <a:t>Measure the number of business days from date pathology results were delivered to initial treatment</a:t>
                      </a:r>
                      <a:endParaRPr sz="1200" u="none" strike="noStrike" cap="none"/>
                    </a:p>
                  </a:txBody>
                  <a:tcPr marL="91450" marR="91450" marT="45725" marB="45725"/>
                </a:tc>
                <a:extLst>
                  <a:ext uri="{0D108BD9-81ED-4DB2-BD59-A6C34878D82A}">
                    <a16:rowId xmlns:a16="http://schemas.microsoft.com/office/drawing/2014/main" val="10002"/>
                  </a:ext>
                </a:extLst>
              </a:tr>
              <a:tr h="508425">
                <a:tc>
                  <a:txBody>
                    <a:bodyPr/>
                    <a:lstStyle/>
                    <a:p>
                      <a:pPr marL="0" marR="0" lvl="0" indent="0" algn="l" rtl="0">
                        <a:lnSpc>
                          <a:spcPct val="100000"/>
                        </a:lnSpc>
                        <a:spcBef>
                          <a:spcPts val="0"/>
                        </a:spcBef>
                        <a:spcAft>
                          <a:spcPts val="0"/>
                        </a:spcAft>
                        <a:buClr>
                          <a:srgbClr val="000000"/>
                        </a:buClr>
                        <a:buSzPts val="1600"/>
                        <a:buFont typeface="Arial"/>
                        <a:buNone/>
                      </a:pPr>
                      <a:r>
                        <a:rPr lang="en-US" sz="1200"/>
                        <a:t>Health Economics</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200"/>
                        <a:t>Measure the number of navigated patients readmitted to the hospital at 30, 60, 90 days</a:t>
                      </a:r>
                      <a:endParaRPr sz="1000" u="none" strike="noStrike" cap="none"/>
                    </a:p>
                  </a:txBody>
                  <a:tcPr marL="91450" marR="91450" marT="45725" marB="45725"/>
                </a:tc>
                <a:extLst>
                  <a:ext uri="{0D108BD9-81ED-4DB2-BD59-A6C34878D82A}">
                    <a16:rowId xmlns:a16="http://schemas.microsoft.com/office/drawing/2014/main" val="10003"/>
                  </a:ext>
                </a:extLst>
              </a:tr>
              <a:tr h="508425">
                <a:tc>
                  <a:txBody>
                    <a:bodyPr/>
                    <a:lstStyle/>
                    <a:p>
                      <a:pPr marL="0" marR="0" lvl="0" indent="0" algn="l" rtl="0">
                        <a:lnSpc>
                          <a:spcPct val="100000"/>
                        </a:lnSpc>
                        <a:spcBef>
                          <a:spcPts val="0"/>
                        </a:spcBef>
                        <a:spcAft>
                          <a:spcPts val="0"/>
                        </a:spcAft>
                        <a:buClr>
                          <a:srgbClr val="000000"/>
                        </a:buClr>
                        <a:buSzPts val="1600"/>
                        <a:buFont typeface="Arial"/>
                        <a:buNone/>
                      </a:pPr>
                      <a:r>
                        <a:rPr lang="en-US" sz="1200"/>
                        <a:t>Psychosocial Support </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200"/>
                        <a:t>Measure number of navigated patients referred to support network per month</a:t>
                      </a:r>
                      <a:endParaRPr sz="1200" u="none" strike="noStrike" cap="none"/>
                    </a:p>
                  </a:txBody>
                  <a:tcPr marL="91450" marR="91450" marT="45725" marB="45725"/>
                </a:tc>
                <a:extLst>
                  <a:ext uri="{0D108BD9-81ED-4DB2-BD59-A6C34878D82A}">
                    <a16:rowId xmlns:a16="http://schemas.microsoft.com/office/drawing/2014/main" val="10004"/>
                  </a:ext>
                </a:extLst>
              </a:tr>
              <a:tr h="352950">
                <a:tc>
                  <a:txBody>
                    <a:bodyPr/>
                    <a:lstStyle/>
                    <a:p>
                      <a:pPr marL="0" marR="0" lvl="0" indent="0" algn="l" rtl="0">
                        <a:lnSpc>
                          <a:spcPct val="100000"/>
                        </a:lnSpc>
                        <a:spcBef>
                          <a:spcPts val="0"/>
                        </a:spcBef>
                        <a:spcAft>
                          <a:spcPts val="0"/>
                        </a:spcAft>
                        <a:buClr>
                          <a:srgbClr val="000000"/>
                        </a:buClr>
                        <a:buSzPts val="1600"/>
                        <a:buFont typeface="Arial"/>
                        <a:buNone/>
                      </a:pPr>
                      <a:r>
                        <a:rPr lang="en-US" sz="1200"/>
                        <a:t>Survivorship</a:t>
                      </a: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200"/>
                        <a:t>Measure number of navigated patients referred to palliative care per month</a:t>
                      </a:r>
                      <a:endParaRPr sz="1000" u="none" strike="noStrike" cap="none"/>
                    </a:p>
                  </a:txBody>
                  <a:tcPr marL="91450" marR="91450" marT="45725" marB="45725"/>
                </a:tc>
                <a:extLst>
                  <a:ext uri="{0D108BD9-81ED-4DB2-BD59-A6C34878D82A}">
                    <a16:rowId xmlns:a16="http://schemas.microsoft.com/office/drawing/2014/main" val="10005"/>
                  </a:ext>
                </a:extLst>
              </a:tr>
              <a:tr h="381325">
                <a:tc>
                  <a:txBody>
                    <a:bodyPr/>
                    <a:lstStyle/>
                    <a:p>
                      <a:pPr marL="0" marR="0" lvl="0" indent="0" algn="l" rtl="0">
                        <a:lnSpc>
                          <a:spcPct val="100000"/>
                        </a:lnSpc>
                        <a:spcBef>
                          <a:spcPts val="0"/>
                        </a:spcBef>
                        <a:spcAft>
                          <a:spcPts val="0"/>
                        </a:spcAft>
                        <a:buNone/>
                      </a:pPr>
                      <a:r>
                        <a:rPr lang="en-US" sz="1200"/>
                        <a:t>Patient Advocacy</a:t>
                      </a:r>
                      <a:endParaRPr sz="1200"/>
                    </a:p>
                  </a:txBody>
                  <a:tcPr marL="91450" marR="91450" marT="45725" marB="45725"/>
                </a:tc>
                <a:tc>
                  <a:txBody>
                    <a:bodyPr/>
                    <a:lstStyle/>
                    <a:p>
                      <a:pPr marL="0" marR="0" lvl="0" indent="0" algn="l" rtl="0">
                        <a:lnSpc>
                          <a:spcPct val="100000"/>
                        </a:lnSpc>
                        <a:spcBef>
                          <a:spcPts val="0"/>
                        </a:spcBef>
                        <a:spcAft>
                          <a:spcPts val="0"/>
                        </a:spcAft>
                        <a:buNone/>
                      </a:pPr>
                      <a:r>
                        <a:rPr lang="en-US" sz="1200"/>
                        <a:t>Measure number of navigated patients per month whose preferred learning style was discussed during intake</a:t>
                      </a:r>
                      <a:endParaRPr sz="1200"/>
                    </a:p>
                  </a:txBody>
                  <a:tcPr marL="91450" marR="91450" marT="45725" marB="45725"/>
                </a:tc>
                <a:extLst>
                  <a:ext uri="{0D108BD9-81ED-4DB2-BD59-A6C34878D82A}">
                    <a16:rowId xmlns:a16="http://schemas.microsoft.com/office/drawing/2014/main" val="10006"/>
                  </a:ext>
                </a:extLst>
              </a:tr>
              <a:tr h="381325">
                <a:tc>
                  <a:txBody>
                    <a:bodyPr/>
                    <a:lstStyle/>
                    <a:p>
                      <a:pPr marL="0" marR="0" lvl="0" indent="0" algn="l" rtl="0">
                        <a:lnSpc>
                          <a:spcPct val="100000"/>
                        </a:lnSpc>
                        <a:spcBef>
                          <a:spcPts val="0"/>
                        </a:spcBef>
                        <a:spcAft>
                          <a:spcPts val="0"/>
                        </a:spcAft>
                        <a:buNone/>
                      </a:pPr>
                      <a:r>
                        <a:rPr lang="en-US" sz="1200"/>
                        <a:t>Professional Development</a:t>
                      </a:r>
                      <a:endParaRPr sz="1200"/>
                    </a:p>
                  </a:txBody>
                  <a:tcPr marL="91450" marR="91450" marT="45725" marB="45725"/>
                </a:tc>
                <a:tc>
                  <a:txBody>
                    <a:bodyPr/>
                    <a:lstStyle/>
                    <a:p>
                      <a:pPr marL="0" marR="0" lvl="0" indent="0" algn="l" rtl="0">
                        <a:lnSpc>
                          <a:spcPct val="100000"/>
                        </a:lnSpc>
                        <a:spcBef>
                          <a:spcPts val="0"/>
                        </a:spcBef>
                        <a:spcAft>
                          <a:spcPts val="0"/>
                        </a:spcAft>
                        <a:buNone/>
                      </a:pPr>
                      <a:r>
                        <a:rPr lang="en-US" sz="1200"/>
                        <a:t>Measure percentage of new hires who have completed navigator core competencies training</a:t>
                      </a:r>
                      <a:endParaRPr sz="1200"/>
                    </a:p>
                  </a:txBody>
                  <a:tcPr marL="91450" marR="91450" marT="45725" marB="45725"/>
                </a:tc>
                <a:extLst>
                  <a:ext uri="{0D108BD9-81ED-4DB2-BD59-A6C34878D82A}">
                    <a16:rowId xmlns:a16="http://schemas.microsoft.com/office/drawing/2014/main" val="10007"/>
                  </a:ext>
                </a:extLst>
              </a:tr>
              <a:tr h="381325">
                <a:tc>
                  <a:txBody>
                    <a:bodyPr/>
                    <a:lstStyle/>
                    <a:p>
                      <a:pPr marL="0" marR="0" lvl="0" indent="0" algn="l" rtl="0">
                        <a:lnSpc>
                          <a:spcPct val="100000"/>
                        </a:lnSpc>
                        <a:spcBef>
                          <a:spcPts val="0"/>
                        </a:spcBef>
                        <a:spcAft>
                          <a:spcPts val="0"/>
                        </a:spcAft>
                        <a:buNone/>
                      </a:pPr>
                      <a:r>
                        <a:rPr lang="en-US" sz="1200"/>
                        <a:t>Quality Improvement</a:t>
                      </a:r>
                      <a:endParaRPr sz="1200"/>
                    </a:p>
                  </a:txBody>
                  <a:tcPr marL="91450" marR="91450" marT="45725" marB="45725"/>
                </a:tc>
                <a:tc>
                  <a:txBody>
                    <a:bodyPr/>
                    <a:lstStyle/>
                    <a:p>
                      <a:pPr marL="0" marR="0" lvl="0" indent="0" algn="l" rtl="0">
                        <a:lnSpc>
                          <a:spcPct val="100000"/>
                        </a:lnSpc>
                        <a:spcBef>
                          <a:spcPts val="0"/>
                        </a:spcBef>
                        <a:spcAft>
                          <a:spcPts val="0"/>
                        </a:spcAft>
                        <a:buNone/>
                      </a:pPr>
                      <a:r>
                        <a:rPr lang="en-US" sz="1200"/>
                        <a:t>Measure patient experience of patient satisfaction results per month using survey</a:t>
                      </a:r>
                      <a:endParaRPr sz="1200"/>
                    </a:p>
                  </a:txBody>
                  <a:tcPr marL="91450" marR="91450" marT="45725" marB="45725"/>
                </a:tc>
                <a:extLst>
                  <a:ext uri="{0D108BD9-81ED-4DB2-BD59-A6C34878D82A}">
                    <a16:rowId xmlns:a16="http://schemas.microsoft.com/office/drawing/2014/main" val="10008"/>
                  </a:ext>
                </a:extLst>
              </a:tr>
            </a:tbl>
          </a:graphicData>
        </a:graphic>
      </p:graphicFrame>
      <p:sp>
        <p:nvSpPr>
          <p:cNvPr id="325" name="Google Shape;325;g28b16e928c4_0_77"/>
          <p:cNvSpPr txBox="1"/>
          <p:nvPr/>
        </p:nvSpPr>
        <p:spPr>
          <a:xfrm>
            <a:off x="6535450" y="5227825"/>
            <a:ext cx="279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AONN+ &amp; ACS, 2020</a:t>
            </a:r>
            <a:endParaRPr sz="1200" i="1">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8"/>
          <p:cNvSpPr txBox="1">
            <a:spLocks noGrp="1"/>
          </p:cNvSpPr>
          <p:nvPr>
            <p:ph type="title"/>
          </p:nvPr>
        </p:nvSpPr>
        <p:spPr>
          <a:xfrm>
            <a:off x="228600" y="-2286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2800">
                <a:latin typeface="Arial"/>
                <a:ea typeface="Arial"/>
                <a:cs typeface="Arial"/>
                <a:sym typeface="Arial"/>
              </a:rPr>
              <a:t>Sample Demographic Form</a:t>
            </a:r>
            <a:endParaRPr/>
          </a:p>
        </p:txBody>
      </p:sp>
      <p:pic>
        <p:nvPicPr>
          <p:cNvPr id="332" name="Google Shape;332;p18"/>
          <p:cNvPicPr preferRelativeResize="0"/>
          <p:nvPr/>
        </p:nvPicPr>
        <p:blipFill rotWithShape="1">
          <a:blip r:embed="rId3">
            <a:alphaModFix/>
          </a:blip>
          <a:srcRect/>
          <a:stretch/>
        </p:blipFill>
        <p:spPr>
          <a:xfrm>
            <a:off x="243114" y="609600"/>
            <a:ext cx="4655929" cy="4735466"/>
          </a:xfrm>
          <a:prstGeom prst="rect">
            <a:avLst/>
          </a:prstGeom>
          <a:noFill/>
          <a:ln>
            <a:noFill/>
          </a:ln>
        </p:spPr>
      </p:pic>
      <p:sp>
        <p:nvSpPr>
          <p:cNvPr id="333" name="Google Shape;333;p18"/>
          <p:cNvSpPr txBox="1"/>
          <p:nvPr/>
        </p:nvSpPr>
        <p:spPr>
          <a:xfrm>
            <a:off x="5791200" y="1828800"/>
            <a:ext cx="2819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Available free of charge </a:t>
            </a:r>
            <a:r>
              <a:rPr lang="en-US" sz="3200" b="0" i="0" u="sng" strike="noStrike" cap="none">
                <a:solidFill>
                  <a:schemeClr val="hlink"/>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here</a:t>
            </a:r>
            <a:r>
              <a:rPr lang="en-US" sz="3200" b="0" i="0" u="none" strike="noStrike" cap="none">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endParaRPr sz="1400" b="0" i="0" u="none" strike="noStrike" cap="none">
              <a:solidFill>
                <a:srgbClr val="000000"/>
              </a:solidFill>
              <a:latin typeface="Arial"/>
              <a:ea typeface="Arial"/>
              <a:cs typeface="Arial"/>
              <a:sym typeface="Arial"/>
            </a:endParaRPr>
          </a:p>
        </p:txBody>
      </p:sp>
      <p:sp>
        <p:nvSpPr>
          <p:cNvPr id="334" name="Google Shape;334;p18"/>
          <p:cNvSpPr txBox="1"/>
          <p:nvPr/>
        </p:nvSpPr>
        <p:spPr>
          <a:xfrm>
            <a:off x="6535450" y="5227825"/>
            <a:ext cx="279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GW Cancer Center, 2021</a:t>
            </a:r>
            <a:endParaRPr sz="1200" i="1">
              <a:solidFill>
                <a:schemeClr val="l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19"/>
          <p:cNvPicPr preferRelativeResize="0"/>
          <p:nvPr/>
        </p:nvPicPr>
        <p:blipFill rotWithShape="1">
          <a:blip r:embed="rId3">
            <a:alphaModFix/>
          </a:blip>
          <a:srcRect/>
          <a:stretch/>
        </p:blipFill>
        <p:spPr>
          <a:xfrm>
            <a:off x="228599" y="0"/>
            <a:ext cx="5929823" cy="5410200"/>
          </a:xfrm>
          <a:prstGeom prst="rect">
            <a:avLst/>
          </a:prstGeom>
          <a:noFill/>
          <a:ln>
            <a:noFill/>
          </a:ln>
        </p:spPr>
      </p:pic>
      <p:sp>
        <p:nvSpPr>
          <p:cNvPr id="341" name="Google Shape;341;p19"/>
          <p:cNvSpPr txBox="1"/>
          <p:nvPr/>
        </p:nvSpPr>
        <p:spPr>
          <a:xfrm>
            <a:off x="6381200" y="339650"/>
            <a:ext cx="2209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PN-BOT™ is available free of charge </a:t>
            </a:r>
            <a:r>
              <a:rPr lang="en-US" sz="3200" b="0" i="0" u="sng" strike="noStrike" cap="none">
                <a:solidFill>
                  <a:schemeClr val="hlink"/>
                </a:solidFill>
                <a:latin typeface="Arial"/>
                <a:ea typeface="Arial"/>
                <a:cs typeface="Arial"/>
                <a:sym typeface="Arial"/>
                <a:hlinkClick r:id="rId4"/>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here</a:t>
            </a:r>
            <a:r>
              <a:rPr lang="en-US" sz="32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342" name="Google Shape;342;p19"/>
          <p:cNvPicPr preferRelativeResize="0"/>
          <p:nvPr/>
        </p:nvPicPr>
        <p:blipFill>
          <a:blip r:embed="rId5">
            <a:alphaModFix/>
          </a:blip>
          <a:stretch>
            <a:fillRect/>
          </a:stretch>
        </p:blipFill>
        <p:spPr>
          <a:xfrm>
            <a:off x="6775122" y="3012300"/>
            <a:ext cx="1815875" cy="2169300"/>
          </a:xfrm>
          <a:prstGeom prst="rect">
            <a:avLst/>
          </a:prstGeom>
          <a:noFill/>
          <a:ln>
            <a:noFill/>
          </a:ln>
        </p:spPr>
      </p:pic>
      <p:sp>
        <p:nvSpPr>
          <p:cNvPr id="343" name="Google Shape;343;p19"/>
          <p:cNvSpPr txBox="1"/>
          <p:nvPr/>
        </p:nvSpPr>
        <p:spPr>
          <a:xfrm>
            <a:off x="6535450" y="5227825"/>
            <a:ext cx="279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rPr>
              <a:t>Source: GW Cancer Center, 2021</a:t>
            </a:r>
            <a:endParaRPr sz="1200" i="1">
              <a:solidFill>
                <a:schemeClr val="lt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Outcomes Evaluation </a:t>
            </a:r>
            <a:endParaRPr/>
          </a:p>
        </p:txBody>
      </p:sp>
      <p:sp>
        <p:nvSpPr>
          <p:cNvPr id="350" name="Google Shape;350;p21"/>
          <p:cNvSpPr txBox="1">
            <a:spLocks noGrp="1"/>
          </p:cNvSpPr>
          <p:nvPr>
            <p:ph type="body" idx="1"/>
          </p:nvPr>
        </p:nvSpPr>
        <p:spPr>
          <a:xfrm>
            <a:off x="457200" y="1600201"/>
            <a:ext cx="8229600" cy="137159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2400"/>
              <a:buFont typeface="Arial"/>
              <a:buNone/>
            </a:pPr>
            <a:r>
              <a:rPr lang="en-US" sz="2400" b="1" u="sng"/>
              <a:t>Outcome:</a:t>
            </a:r>
            <a:r>
              <a:rPr lang="en-US" sz="2400" b="1"/>
              <a:t> </a:t>
            </a:r>
            <a:r>
              <a:rPr lang="en-US" sz="2400"/>
              <a:t>The change(s) that your program will bring in your </a:t>
            </a:r>
            <a:r>
              <a:rPr lang="en-US" sz="2400">
                <a:solidFill>
                  <a:srgbClr val="0096D6"/>
                </a:solidFill>
              </a:rPr>
              <a:t>populations of focus </a:t>
            </a:r>
            <a:r>
              <a:rPr lang="en-US" sz="2400"/>
              <a:t>or </a:t>
            </a:r>
            <a:r>
              <a:rPr lang="en-US" sz="2400">
                <a:solidFill>
                  <a:srgbClr val="0096D6"/>
                </a:solidFill>
              </a:rPr>
              <a:t>social condition </a:t>
            </a:r>
            <a:r>
              <a:rPr lang="en-US" sz="2400" i="1"/>
              <a:t>(not the program itself).</a:t>
            </a:r>
            <a:endParaRPr/>
          </a:p>
        </p:txBody>
      </p:sp>
      <p:sp>
        <p:nvSpPr>
          <p:cNvPr id="351" name="Google Shape;351;p21"/>
          <p:cNvSpPr/>
          <p:nvPr/>
        </p:nvSpPr>
        <p:spPr>
          <a:xfrm>
            <a:off x="609600" y="2971800"/>
            <a:ext cx="7086600" cy="6096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lt1"/>
                </a:solidFill>
              </a:rPr>
              <a:t>Was our program effective</a:t>
            </a:r>
            <a:r>
              <a:rPr lang="en-US" sz="18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2" name="Google Shape;352;p21"/>
          <p:cNvSpPr/>
          <p:nvPr/>
        </p:nvSpPr>
        <p:spPr>
          <a:xfrm>
            <a:off x="609600" y="3733799"/>
            <a:ext cx="7086600" cy="609600"/>
          </a:xfrm>
          <a:prstGeom prst="roundRect">
            <a:avLst>
              <a:gd name="adj" fmla="val 16667"/>
            </a:avLst>
          </a:prstGeom>
          <a:solidFill>
            <a:srgbClr val="0096D6"/>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How did the program impact the patient?</a:t>
            </a:r>
            <a:endParaRPr sz="1400" b="0" i="0" u="none" strike="noStrike" cap="none">
              <a:solidFill>
                <a:srgbClr val="000000"/>
              </a:solidFill>
              <a:latin typeface="Arial"/>
              <a:ea typeface="Arial"/>
              <a:cs typeface="Arial"/>
              <a:sym typeface="Arial"/>
            </a:endParaRPr>
          </a:p>
        </p:txBody>
      </p:sp>
      <p:sp>
        <p:nvSpPr>
          <p:cNvPr id="353" name="Google Shape;353;p21"/>
          <p:cNvSpPr/>
          <p:nvPr/>
        </p:nvSpPr>
        <p:spPr>
          <a:xfrm>
            <a:off x="609600" y="4495798"/>
            <a:ext cx="7086600" cy="609600"/>
          </a:xfrm>
          <a:prstGeom prst="roundRect">
            <a:avLst>
              <a:gd name="adj" fmla="val 16667"/>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What evidence demonstrates that our administrators, funders, etc. should continue to support and fund the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Navigation Outcome Measure</a:t>
            </a:r>
            <a:endParaRPr/>
          </a:p>
        </p:txBody>
      </p:sp>
      <p:sp>
        <p:nvSpPr>
          <p:cNvPr id="360" name="Google Shape;360;p23"/>
          <p:cNvSpPr/>
          <p:nvPr/>
        </p:nvSpPr>
        <p:spPr>
          <a:xfrm>
            <a:off x="3048000" y="3810000"/>
            <a:ext cx="2662500" cy="1548000"/>
          </a:xfrm>
          <a:prstGeom prst="rect">
            <a:avLst/>
          </a:prstGeom>
          <a:solidFill>
            <a:srgbClr val="3A6497"/>
          </a:solidFill>
          <a:ln w="25400" cap="flat" cmpd="sng">
            <a:solidFill>
              <a:srgbClr val="0096D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PROMIS</a:t>
            </a:r>
            <a:endParaRPr sz="1400" b="0" i="0" u="none" strike="noStrike" cap="none">
              <a:solidFill>
                <a:srgbClr val="000000"/>
              </a:solidFill>
              <a:latin typeface="Arial"/>
              <a:ea typeface="Arial"/>
              <a:cs typeface="Arial"/>
              <a:sym typeface="Arial"/>
            </a:endParaRPr>
          </a:p>
        </p:txBody>
      </p:sp>
      <p:sp>
        <p:nvSpPr>
          <p:cNvPr id="361" name="Google Shape;361;p23"/>
          <p:cNvSpPr/>
          <p:nvPr/>
        </p:nvSpPr>
        <p:spPr>
          <a:xfrm>
            <a:off x="1341574" y="1959017"/>
            <a:ext cx="2683033" cy="1559903"/>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Patient Experience Survey for Cancer</a:t>
            </a:r>
            <a:endParaRPr sz="1400" b="0" i="0" u="none" strike="noStrike" cap="none">
              <a:solidFill>
                <a:srgbClr val="000000"/>
              </a:solidFill>
              <a:latin typeface="Arial"/>
              <a:ea typeface="Arial"/>
              <a:cs typeface="Arial"/>
              <a:sym typeface="Arial"/>
            </a:endParaRPr>
          </a:p>
        </p:txBody>
      </p:sp>
      <p:sp>
        <p:nvSpPr>
          <p:cNvPr id="362" name="Google Shape;362;p23"/>
          <p:cNvSpPr/>
          <p:nvPr/>
        </p:nvSpPr>
        <p:spPr>
          <a:xfrm>
            <a:off x="4876800" y="1959017"/>
            <a:ext cx="2700618" cy="1570127"/>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FACT-C</a:t>
            </a:r>
            <a:endParaRPr sz="1400" b="0" i="0" u="none" strike="noStrike" cap="none">
              <a:solidFill>
                <a:srgbClr val="000000"/>
              </a:solidFill>
              <a:latin typeface="Arial"/>
              <a:ea typeface="Arial"/>
              <a:cs typeface="Arial"/>
              <a:sym typeface="Arial"/>
            </a:endParaRPr>
          </a:p>
        </p:txBody>
      </p:sp>
      <p:sp>
        <p:nvSpPr>
          <p:cNvPr id="363" name="Google Shape;363;p23"/>
          <p:cNvSpPr txBox="1"/>
          <p:nvPr/>
        </p:nvSpPr>
        <p:spPr>
          <a:xfrm>
            <a:off x="5486400" y="5259325"/>
            <a:ext cx="36093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NIH, n.d.; Ward et al., 1999</a:t>
            </a:r>
            <a:endParaRPr i="1">
              <a:solidFill>
                <a:schemeClr val="l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Tracking Data</a:t>
            </a:r>
            <a:endParaRPr/>
          </a:p>
        </p:txBody>
      </p:sp>
      <p:sp>
        <p:nvSpPr>
          <p:cNvPr id="370" name="Google Shape;370;p24"/>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Keep your own records</a:t>
            </a:r>
            <a:endParaRPr/>
          </a:p>
          <a:p>
            <a:pPr marL="342900" lvl="0" indent="-342900" algn="l" rtl="0">
              <a:lnSpc>
                <a:spcPct val="100000"/>
              </a:lnSpc>
              <a:spcBef>
                <a:spcPts val="640"/>
              </a:spcBef>
              <a:spcAft>
                <a:spcPts val="0"/>
              </a:spcAft>
              <a:buClr>
                <a:srgbClr val="3F3F3F"/>
              </a:buClr>
              <a:buSzPts val="3200"/>
              <a:buFont typeface="Arial"/>
              <a:buChar char="•"/>
            </a:pPr>
            <a:r>
              <a:rPr lang="en-US"/>
              <a:t>Use technology</a:t>
            </a:r>
            <a:endParaRPr/>
          </a:p>
          <a:p>
            <a:pPr marL="342900" lvl="0" indent="-342900" algn="l" rtl="0">
              <a:lnSpc>
                <a:spcPct val="100000"/>
              </a:lnSpc>
              <a:spcBef>
                <a:spcPts val="640"/>
              </a:spcBef>
              <a:spcAft>
                <a:spcPts val="0"/>
              </a:spcAft>
              <a:buClr>
                <a:srgbClr val="3F3F3F"/>
              </a:buClr>
              <a:buSzPts val="3200"/>
              <a:buFont typeface="Arial"/>
              <a:buChar char="•"/>
            </a:pPr>
            <a:r>
              <a:rPr lang="en-US"/>
              <a:t>Track consistently and regularly</a:t>
            </a:r>
            <a:endParaRPr/>
          </a:p>
          <a:p>
            <a:pPr marL="342900" lvl="0" indent="-342900" algn="l" rtl="0">
              <a:lnSpc>
                <a:spcPct val="100000"/>
              </a:lnSpc>
              <a:spcBef>
                <a:spcPts val="640"/>
              </a:spcBef>
              <a:spcAft>
                <a:spcPts val="0"/>
              </a:spcAft>
              <a:buClr>
                <a:srgbClr val="3F3F3F"/>
              </a:buClr>
              <a:buSzPts val="3200"/>
              <a:buFont typeface="Arial"/>
              <a:buChar char="•"/>
            </a:pPr>
            <a:r>
              <a:rPr lang="en-US"/>
              <a:t>Ensure data accuracy</a:t>
            </a:r>
            <a:endParaRPr/>
          </a:p>
          <a:p>
            <a:pPr marL="457200" lvl="0" indent="0" algn="l" rtl="0">
              <a:lnSpc>
                <a:spcPct val="100000"/>
              </a:lnSpc>
              <a:spcBef>
                <a:spcPts val="64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sz="3600"/>
              <a:t>Quality/Process Improvement (Q/PI) Tools</a:t>
            </a:r>
            <a:endParaRPr/>
          </a:p>
        </p:txBody>
      </p:sp>
      <p:sp>
        <p:nvSpPr>
          <p:cNvPr id="377" name="Google Shape;377;p26"/>
          <p:cNvSpPr txBox="1">
            <a:spLocks noGrp="1"/>
          </p:cNvSpPr>
          <p:nvPr>
            <p:ph type="body" idx="1"/>
          </p:nvPr>
        </p:nvSpPr>
        <p:spPr>
          <a:xfrm>
            <a:off x="1447800" y="2734234"/>
            <a:ext cx="6629400" cy="705255"/>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Patient Flow/Process Map</a:t>
            </a:r>
            <a:endParaRPr/>
          </a:p>
        </p:txBody>
      </p:sp>
      <p:sp>
        <p:nvSpPr>
          <p:cNvPr id="378" name="Google Shape;378;p26"/>
          <p:cNvSpPr/>
          <p:nvPr/>
        </p:nvSpPr>
        <p:spPr>
          <a:xfrm>
            <a:off x="1447800" y="1752600"/>
            <a:ext cx="6629400" cy="705254"/>
          </a:xfrm>
          <a:prstGeom prst="roundRect">
            <a:avLst>
              <a:gd name="adj" fmla="val 16667"/>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Understanding the problem</a:t>
            </a:r>
            <a:endParaRPr sz="1400" b="0" i="0" u="none" strike="noStrike" cap="none">
              <a:solidFill>
                <a:srgbClr val="000000"/>
              </a:solidFill>
              <a:latin typeface="Arial"/>
              <a:ea typeface="Arial"/>
              <a:cs typeface="Arial"/>
              <a:sym typeface="Arial"/>
            </a:endParaRPr>
          </a:p>
        </p:txBody>
      </p:sp>
      <p:sp>
        <p:nvSpPr>
          <p:cNvPr id="379" name="Google Shape;379;p26"/>
          <p:cNvSpPr/>
          <p:nvPr/>
        </p:nvSpPr>
        <p:spPr>
          <a:xfrm>
            <a:off x="1425388" y="3594848"/>
            <a:ext cx="6629400" cy="705254"/>
          </a:xfrm>
          <a:prstGeom prst="roundRect">
            <a:avLst>
              <a:gd name="adj" fmla="val 16667"/>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Planning for change</a:t>
            </a:r>
            <a:endParaRPr sz="1400" b="0" i="0" u="none" strike="noStrike" cap="none">
              <a:solidFill>
                <a:srgbClr val="000000"/>
              </a:solidFill>
              <a:latin typeface="Arial"/>
              <a:ea typeface="Arial"/>
              <a:cs typeface="Arial"/>
              <a:sym typeface="Arial"/>
            </a:endParaRPr>
          </a:p>
        </p:txBody>
      </p:sp>
      <p:sp>
        <p:nvSpPr>
          <p:cNvPr id="380" name="Google Shape;380;p26"/>
          <p:cNvSpPr txBox="1"/>
          <p:nvPr/>
        </p:nvSpPr>
        <p:spPr>
          <a:xfrm>
            <a:off x="1479176" y="4477870"/>
            <a:ext cx="6629400" cy="705255"/>
          </a:xfrm>
          <a:prstGeom prst="rect">
            <a:avLst/>
          </a:prstGeom>
          <a:noFill/>
          <a:ln>
            <a:noFill/>
          </a:ln>
        </p:spPr>
        <p:txBody>
          <a:bodyPr spcFirstLastPara="1" wrap="square" lIns="91425" tIns="45700" rIns="91425" bIns="45700" anchor="t" anchorCtr="0">
            <a:normAutofit fontScale="92500"/>
          </a:bodyPr>
          <a:lstStyle/>
          <a:p>
            <a:pPr marL="342900" marR="0" lvl="0" indent="-327660" algn="l" rtl="0">
              <a:lnSpc>
                <a:spcPct val="100000"/>
              </a:lnSpc>
              <a:spcBef>
                <a:spcPts val="0"/>
              </a:spcBef>
              <a:spcAft>
                <a:spcPts val="0"/>
              </a:spcAft>
              <a:buClr>
                <a:srgbClr val="3F3F3F"/>
              </a:buClr>
              <a:buSzPct val="100000"/>
              <a:buFont typeface="Arial"/>
              <a:buChar char="•"/>
            </a:pPr>
            <a:r>
              <a:rPr lang="en-US" sz="3200">
                <a:solidFill>
                  <a:srgbClr val="3F3F3F"/>
                </a:solidFill>
              </a:rPr>
              <a:t>Plan, Do, Study, Act (PDSA)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Q/PI Process Mapping:</a:t>
            </a:r>
            <a:endParaRPr/>
          </a:p>
        </p:txBody>
      </p:sp>
      <p:sp>
        <p:nvSpPr>
          <p:cNvPr id="387" name="Google Shape;387;p27"/>
          <p:cNvSpPr txBox="1"/>
          <p:nvPr/>
        </p:nvSpPr>
        <p:spPr>
          <a:xfrm>
            <a:off x="4191000" y="5257800"/>
            <a:ext cx="47244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Agency for Healthcare Research and Quality</a:t>
            </a:r>
            <a:r>
              <a:rPr lang="en-US" sz="1200" b="0" i="1" u="none" strike="noStrike" cap="none">
                <a:solidFill>
                  <a:srgbClr val="7F7F7F"/>
                </a:solidFill>
                <a:latin typeface="Arial"/>
                <a:ea typeface="Arial"/>
                <a:cs typeface="Arial"/>
                <a:sym typeface="Arial"/>
              </a:rPr>
              <a:t>, n.d. </a:t>
            </a:r>
            <a:endParaRPr sz="1400" b="0" i="0" u="none" strike="noStrike" cap="none">
              <a:solidFill>
                <a:srgbClr val="000000"/>
              </a:solidFill>
              <a:latin typeface="Arial"/>
              <a:ea typeface="Arial"/>
              <a:cs typeface="Arial"/>
              <a:sym typeface="Arial"/>
            </a:endParaRPr>
          </a:p>
        </p:txBody>
      </p:sp>
      <p:graphicFrame>
        <p:nvGraphicFramePr>
          <p:cNvPr id="388" name="Google Shape;388;p27"/>
          <p:cNvGraphicFramePr/>
          <p:nvPr/>
        </p:nvGraphicFramePr>
        <p:xfrm>
          <a:off x="1066800" y="1826260"/>
          <a:ext cx="3000000" cy="3000000"/>
        </p:xfrm>
        <a:graphic>
          <a:graphicData uri="http://schemas.openxmlformats.org/drawingml/2006/table">
            <a:tbl>
              <a:tblPr firstRow="1" bandRow="1">
                <a:noFill/>
                <a:tableStyleId>{24009C43-2A8D-4F3D-BCE9-1804D2F6579B}</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b="0" u="none" strike="noStrike" cap="none"/>
                        <a:t>How many times is the patient passed from one person to another (hand-off)?</a:t>
                      </a:r>
                      <a:endParaRPr sz="1800" b="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u="none" strike="noStrike" cap="none"/>
                        <a:t>Where are delays, queues and waiting built into the process?</a:t>
                      </a:r>
                      <a:endParaRPr sz="1800" b="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Where are the bottlenecks?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What are the longest delays?</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What is the approximate time taken for each step (task time)?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What is the approximate time between each step (wait time)?</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How many steps are there for the patient?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How many steps add no value for the patient?</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Are there things that are done more than once?</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u="none" strike="noStrike" cap="none"/>
                        <a:t>Where are the problems for the patients?</a:t>
                      </a:r>
                      <a:endParaRPr sz="1400" u="none" strike="noStrike" cap="none"/>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Learning Objectives</a:t>
            </a:r>
            <a:endParaRPr/>
          </a:p>
        </p:txBody>
      </p:sp>
      <p:sp>
        <p:nvSpPr>
          <p:cNvPr id="51" name="Google Shape;51;p4"/>
          <p:cNvSpPr txBox="1">
            <a:spLocks noGrp="1"/>
          </p:cNvSpPr>
          <p:nvPr>
            <p:ph type="body" idx="1"/>
          </p:nvPr>
        </p:nvSpPr>
        <p:spPr>
          <a:xfrm>
            <a:off x="152400" y="1600200"/>
            <a:ext cx="8229600" cy="3810000"/>
          </a:xfrm>
          <a:prstGeom prst="rect">
            <a:avLst/>
          </a:prstGeom>
          <a:noFill/>
          <a:ln>
            <a:noFill/>
          </a:ln>
        </p:spPr>
        <p:txBody>
          <a:bodyPr spcFirstLastPara="1" wrap="square" lIns="91425" tIns="45700" rIns="91425" bIns="45700" anchor="t" anchorCtr="0">
            <a:normAutofit fontScale="70000" lnSpcReduction="20000"/>
          </a:bodyPr>
          <a:lstStyle/>
          <a:p>
            <a:pPr marL="857250" lvl="1" indent="-450215" algn="l" rtl="0">
              <a:lnSpc>
                <a:spcPct val="100000"/>
              </a:lnSpc>
              <a:spcBef>
                <a:spcPts val="0"/>
              </a:spcBef>
              <a:spcAft>
                <a:spcPts val="0"/>
              </a:spcAft>
              <a:buClr>
                <a:srgbClr val="3F3F3F"/>
              </a:buClr>
              <a:buSzPct val="100000"/>
              <a:buFont typeface="Arial"/>
              <a:buChar char="•"/>
            </a:pPr>
            <a:r>
              <a:rPr lang="en-US" sz="2942"/>
              <a:t>Describe importance of program evaluation</a:t>
            </a:r>
            <a:endParaRPr sz="2942"/>
          </a:p>
          <a:p>
            <a:pPr marL="857250" lvl="1" indent="-450215" algn="l" rtl="0">
              <a:lnSpc>
                <a:spcPct val="100000"/>
              </a:lnSpc>
              <a:spcBef>
                <a:spcPts val="1200"/>
              </a:spcBef>
              <a:spcAft>
                <a:spcPts val="0"/>
              </a:spcAft>
              <a:buClr>
                <a:srgbClr val="3F3F3F"/>
              </a:buClr>
              <a:buSzPct val="100000"/>
              <a:buFont typeface="Arial"/>
              <a:buChar char="•"/>
            </a:pPr>
            <a:r>
              <a:rPr lang="en-US" sz="2942"/>
              <a:t>Describe potential roles for the patient navigator in evaluating programs</a:t>
            </a:r>
            <a:endParaRPr sz="2942"/>
          </a:p>
          <a:p>
            <a:pPr marL="857250" lvl="1" indent="-450215" algn="l" rtl="0">
              <a:lnSpc>
                <a:spcPct val="100000"/>
              </a:lnSpc>
              <a:spcBef>
                <a:spcPts val="1200"/>
              </a:spcBef>
              <a:spcAft>
                <a:spcPts val="0"/>
              </a:spcAft>
              <a:buClr>
                <a:srgbClr val="3F3F3F"/>
              </a:buClr>
              <a:buSzPct val="100000"/>
              <a:buFont typeface="Arial"/>
              <a:buChar char="•"/>
            </a:pPr>
            <a:r>
              <a:rPr lang="en-US" sz="2942"/>
              <a:t>Identify opportunities for quality improvement based on metrics</a:t>
            </a:r>
            <a:endParaRPr sz="2942"/>
          </a:p>
          <a:p>
            <a:pPr marL="857250" lvl="1" indent="-450215" algn="l" rtl="0">
              <a:lnSpc>
                <a:spcPct val="100000"/>
              </a:lnSpc>
              <a:spcBef>
                <a:spcPts val="1200"/>
              </a:spcBef>
              <a:spcAft>
                <a:spcPts val="0"/>
              </a:spcAft>
              <a:buClr>
                <a:srgbClr val="3F3F3F"/>
              </a:buClr>
              <a:buSzPct val="100000"/>
              <a:buFont typeface="Arial"/>
              <a:buChar char="•"/>
            </a:pPr>
            <a:r>
              <a:rPr lang="en-US" sz="2942"/>
              <a:t>Identify and implement strategies for quality improvement</a:t>
            </a:r>
            <a:endParaRPr sz="2942"/>
          </a:p>
          <a:p>
            <a:pPr marL="857250" lvl="1" indent="-450215" algn="l" rtl="0">
              <a:lnSpc>
                <a:spcPct val="100000"/>
              </a:lnSpc>
              <a:spcBef>
                <a:spcPts val="1200"/>
              </a:spcBef>
              <a:spcAft>
                <a:spcPts val="0"/>
              </a:spcAft>
              <a:buClr>
                <a:srgbClr val="3F3F3F"/>
              </a:buClr>
              <a:buSzPct val="100000"/>
              <a:buFont typeface="Arial"/>
              <a:buChar char="•"/>
            </a:pPr>
            <a:r>
              <a:rPr lang="en-US" sz="2942"/>
              <a:t>Describe value of patient navigation to different interest holders</a:t>
            </a:r>
            <a:endParaRPr sz="2942"/>
          </a:p>
          <a:p>
            <a:pPr marL="857250" lvl="1" indent="-450215" algn="l" rtl="0">
              <a:lnSpc>
                <a:spcPct val="100000"/>
              </a:lnSpc>
              <a:spcBef>
                <a:spcPts val="1200"/>
              </a:spcBef>
              <a:spcAft>
                <a:spcPts val="0"/>
              </a:spcAft>
              <a:buClr>
                <a:srgbClr val="3F3F3F"/>
              </a:buClr>
              <a:buSzPct val="100000"/>
              <a:buFont typeface="Arial"/>
              <a:buChar char="•"/>
            </a:pPr>
            <a:r>
              <a:rPr lang="en-US" sz="2942"/>
              <a:t>Summarize the patient navigation role and responsibility to different interest holders</a:t>
            </a:r>
            <a:endParaRPr sz="2942"/>
          </a:p>
          <a:p>
            <a:pPr marL="0" lvl="0" indent="0" algn="l" rtl="0">
              <a:lnSpc>
                <a:spcPct val="100000"/>
              </a:lnSpc>
              <a:spcBef>
                <a:spcPts val="1200"/>
              </a:spcBef>
              <a:spcAft>
                <a:spcPts val="0"/>
              </a:spcAft>
              <a:buClr>
                <a:srgbClr val="3F3F3F"/>
              </a:buClr>
              <a:buSzPct val="100000"/>
              <a:buFont typeface="Arial"/>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Q/PI Tools: Patient Flow</a:t>
            </a:r>
            <a:endParaRPr/>
          </a:p>
        </p:txBody>
      </p:sp>
      <p:grpSp>
        <p:nvGrpSpPr>
          <p:cNvPr id="395" name="Google Shape;395;p28"/>
          <p:cNvGrpSpPr/>
          <p:nvPr/>
        </p:nvGrpSpPr>
        <p:grpSpPr>
          <a:xfrm>
            <a:off x="457200" y="2299446"/>
            <a:ext cx="7924800" cy="2196429"/>
            <a:chOff x="0" y="0"/>
            <a:chExt cx="7924800" cy="2196429"/>
          </a:xfrm>
        </p:grpSpPr>
        <p:sp>
          <p:nvSpPr>
            <p:cNvPr id="396" name="Google Shape;396;p28"/>
            <p:cNvSpPr/>
            <p:nvPr/>
          </p:nvSpPr>
          <p:spPr>
            <a:xfrm>
              <a:off x="0" y="658905"/>
              <a:ext cx="7924800" cy="878541"/>
            </a:xfrm>
            <a:prstGeom prst="notchedRightArrow">
              <a:avLst>
                <a:gd name="adj1" fmla="val 50000"/>
                <a:gd name="adj2" fmla="val 50000"/>
              </a:avLst>
            </a:prstGeom>
            <a:solidFill>
              <a:srgbClr val="3A6497"/>
            </a:solid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8"/>
            <p:cNvSpPr/>
            <p:nvPr/>
          </p:nvSpPr>
          <p:spPr>
            <a:xfrm>
              <a:off x="3569" y="0"/>
              <a:ext cx="1716911" cy="8785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8"/>
            <p:cNvSpPr txBox="1"/>
            <p:nvPr/>
          </p:nvSpPr>
          <p:spPr>
            <a:xfrm>
              <a:off x="3569" y="0"/>
              <a:ext cx="1716911" cy="878541"/>
            </a:xfrm>
            <a:prstGeom prst="rect">
              <a:avLst/>
            </a:prstGeom>
            <a:noFill/>
            <a:ln>
              <a:noFill/>
            </a:ln>
          </p:spPr>
          <p:txBody>
            <a:bodyPr spcFirstLastPara="1" wrap="square" lIns="149350" tIns="149350" rIns="149350" bIns="149350" anchor="b"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Screening</a:t>
              </a:r>
              <a:endParaRPr sz="1400" b="0" i="0" u="none" strike="noStrike" cap="none">
                <a:solidFill>
                  <a:srgbClr val="000000"/>
                </a:solidFill>
                <a:latin typeface="Arial"/>
                <a:ea typeface="Arial"/>
                <a:cs typeface="Arial"/>
                <a:sym typeface="Arial"/>
              </a:endParaRPr>
            </a:p>
          </p:txBody>
        </p:sp>
        <p:sp>
          <p:nvSpPr>
            <p:cNvPr id="399" name="Google Shape;399;p28"/>
            <p:cNvSpPr/>
            <p:nvPr/>
          </p:nvSpPr>
          <p:spPr>
            <a:xfrm>
              <a:off x="752207" y="988358"/>
              <a:ext cx="219635" cy="219635"/>
            </a:xfrm>
            <a:prstGeom prst="ellipse">
              <a:avLst/>
            </a:prstGeom>
            <a:solidFill>
              <a:srgbClr val="C8B18B"/>
            </a:solidFill>
            <a:ln w="25400" cap="flat" cmpd="sng">
              <a:solidFill>
                <a:srgbClr val="C8B18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8"/>
            <p:cNvSpPr/>
            <p:nvPr/>
          </p:nvSpPr>
          <p:spPr>
            <a:xfrm>
              <a:off x="1806326" y="1317811"/>
              <a:ext cx="1716911" cy="8785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8"/>
            <p:cNvSpPr txBox="1"/>
            <p:nvPr/>
          </p:nvSpPr>
          <p:spPr>
            <a:xfrm>
              <a:off x="1806326" y="1317811"/>
              <a:ext cx="1716911" cy="878541"/>
            </a:xfrm>
            <a:prstGeom prst="rect">
              <a:avLst/>
            </a:prstGeom>
            <a:noFill/>
            <a:ln>
              <a:noFill/>
            </a:ln>
          </p:spPr>
          <p:txBody>
            <a:bodyPr spcFirstLastPara="1" wrap="square" lIns="149350" tIns="149350" rIns="149350" bIns="149350" anchor="t"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Diagnosis</a:t>
              </a:r>
              <a:endParaRPr sz="1400" b="0" i="0" u="none" strike="noStrike" cap="none">
                <a:solidFill>
                  <a:srgbClr val="000000"/>
                </a:solidFill>
                <a:latin typeface="Arial"/>
                <a:ea typeface="Arial"/>
                <a:cs typeface="Arial"/>
                <a:sym typeface="Arial"/>
              </a:endParaRPr>
            </a:p>
          </p:txBody>
        </p:sp>
        <p:sp>
          <p:nvSpPr>
            <p:cNvPr id="402" name="Google Shape;402;p28"/>
            <p:cNvSpPr/>
            <p:nvPr/>
          </p:nvSpPr>
          <p:spPr>
            <a:xfrm>
              <a:off x="2554964" y="988358"/>
              <a:ext cx="219635" cy="219635"/>
            </a:xfrm>
            <a:prstGeom prst="ellipse">
              <a:avLst/>
            </a:prstGeom>
            <a:solidFill>
              <a:srgbClr val="C8B18B"/>
            </a:solidFill>
            <a:ln w="25400" cap="flat" cmpd="sng">
              <a:solidFill>
                <a:srgbClr val="C8B18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8"/>
            <p:cNvSpPr/>
            <p:nvPr/>
          </p:nvSpPr>
          <p:spPr>
            <a:xfrm>
              <a:off x="3609082" y="0"/>
              <a:ext cx="1716911" cy="8785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8"/>
            <p:cNvSpPr txBox="1"/>
            <p:nvPr/>
          </p:nvSpPr>
          <p:spPr>
            <a:xfrm>
              <a:off x="3609082" y="0"/>
              <a:ext cx="1716911" cy="878541"/>
            </a:xfrm>
            <a:prstGeom prst="rect">
              <a:avLst/>
            </a:prstGeom>
            <a:noFill/>
            <a:ln>
              <a:noFill/>
            </a:ln>
          </p:spPr>
          <p:txBody>
            <a:bodyPr spcFirstLastPara="1" wrap="square" lIns="149350" tIns="149350" rIns="149350" bIns="149350" anchor="b"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Treatment</a:t>
              </a:r>
              <a:endParaRPr sz="1400" b="0" i="0" u="none" strike="noStrike" cap="none">
                <a:solidFill>
                  <a:srgbClr val="000000"/>
                </a:solidFill>
                <a:latin typeface="Arial"/>
                <a:ea typeface="Arial"/>
                <a:cs typeface="Arial"/>
                <a:sym typeface="Arial"/>
              </a:endParaRPr>
            </a:p>
          </p:txBody>
        </p:sp>
        <p:sp>
          <p:nvSpPr>
            <p:cNvPr id="405" name="Google Shape;405;p28"/>
            <p:cNvSpPr/>
            <p:nvPr/>
          </p:nvSpPr>
          <p:spPr>
            <a:xfrm>
              <a:off x="4357720" y="988358"/>
              <a:ext cx="219635" cy="219635"/>
            </a:xfrm>
            <a:prstGeom prst="ellipse">
              <a:avLst/>
            </a:prstGeom>
            <a:solidFill>
              <a:srgbClr val="C8B18B"/>
            </a:solidFill>
            <a:ln w="25400" cap="flat" cmpd="sng">
              <a:solidFill>
                <a:srgbClr val="C8B18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8"/>
            <p:cNvSpPr/>
            <p:nvPr/>
          </p:nvSpPr>
          <p:spPr>
            <a:xfrm>
              <a:off x="5411839" y="1317811"/>
              <a:ext cx="1716911" cy="87854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8"/>
            <p:cNvSpPr txBox="1"/>
            <p:nvPr/>
          </p:nvSpPr>
          <p:spPr>
            <a:xfrm>
              <a:off x="5203503" y="1317729"/>
              <a:ext cx="2133600" cy="878700"/>
            </a:xfrm>
            <a:prstGeom prst="rect">
              <a:avLst/>
            </a:prstGeom>
            <a:noFill/>
            <a:ln>
              <a:noFill/>
            </a:ln>
          </p:spPr>
          <p:txBody>
            <a:bodyPr spcFirstLastPara="1" wrap="square" lIns="149350" tIns="149350" rIns="149350" bIns="149350" anchor="t" anchorCtr="0">
              <a:noAutofit/>
            </a:bodyPr>
            <a:lstStyle/>
            <a:p>
              <a:pPr marL="0" marR="0" lvl="0" indent="0" algn="ctr" rtl="0">
                <a:lnSpc>
                  <a:spcPct val="90000"/>
                </a:lnSpc>
                <a:spcBef>
                  <a:spcPts val="0"/>
                </a:spcBef>
                <a:spcAft>
                  <a:spcPts val="0"/>
                </a:spcAft>
                <a:buClr>
                  <a:schemeClr val="dk1"/>
                </a:buClr>
                <a:buSzPts val="2100"/>
                <a:buFont typeface="Arial"/>
                <a:buNone/>
              </a:pPr>
              <a:r>
                <a:rPr lang="en-US" sz="2100" b="0" i="0" u="none" strike="noStrike" cap="none">
                  <a:solidFill>
                    <a:schemeClr val="dk1"/>
                  </a:solidFill>
                  <a:latin typeface="Arial"/>
                  <a:ea typeface="Arial"/>
                  <a:cs typeface="Arial"/>
                  <a:sym typeface="Arial"/>
                </a:rPr>
                <a:t>Post-Treatment</a:t>
              </a:r>
              <a:endParaRPr sz="1400" b="0" i="0" u="none" strike="noStrike" cap="none">
                <a:solidFill>
                  <a:srgbClr val="000000"/>
                </a:solidFill>
                <a:latin typeface="Arial"/>
                <a:ea typeface="Arial"/>
                <a:cs typeface="Arial"/>
                <a:sym typeface="Arial"/>
              </a:endParaRPr>
            </a:p>
          </p:txBody>
        </p:sp>
        <p:sp>
          <p:nvSpPr>
            <p:cNvPr id="408" name="Google Shape;408;p28"/>
            <p:cNvSpPr/>
            <p:nvPr/>
          </p:nvSpPr>
          <p:spPr>
            <a:xfrm>
              <a:off x="6160477" y="988358"/>
              <a:ext cx="219635" cy="219635"/>
            </a:xfrm>
            <a:prstGeom prst="ellipse">
              <a:avLst/>
            </a:prstGeom>
            <a:solidFill>
              <a:srgbClr val="C8B18B"/>
            </a:solidFill>
            <a:ln w="25400" cap="flat" cmpd="sng">
              <a:solidFill>
                <a:srgbClr val="C8B18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9" name="Google Shape;409;p28"/>
          <p:cNvSpPr/>
          <p:nvPr/>
        </p:nvSpPr>
        <p:spPr>
          <a:xfrm>
            <a:off x="457200" y="1333500"/>
            <a:ext cx="1828800" cy="1066800"/>
          </a:xfrm>
          <a:prstGeom prst="rect">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How long does it take for patients to get test results?  What are the biggest barriers?</a:t>
            </a:r>
            <a:endParaRPr sz="1400" b="0" i="0" u="none" strike="noStrike" cap="none">
              <a:solidFill>
                <a:srgbClr val="000000"/>
              </a:solidFill>
              <a:latin typeface="Arial"/>
              <a:ea typeface="Arial"/>
              <a:cs typeface="Arial"/>
              <a:sym typeface="Arial"/>
            </a:endParaRPr>
          </a:p>
        </p:txBody>
      </p:sp>
      <p:sp>
        <p:nvSpPr>
          <p:cNvPr id="410" name="Google Shape;410;p28"/>
          <p:cNvSpPr/>
          <p:nvPr/>
        </p:nvSpPr>
        <p:spPr>
          <a:xfrm>
            <a:off x="2133600" y="4343400"/>
            <a:ext cx="1981200" cy="1066800"/>
          </a:xfrm>
          <a:prstGeom prst="rect">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How long does it take to get to diagnosis? When do PN meet patients? What support or info do patients need at diagnosis?</a:t>
            </a:r>
            <a:endParaRPr sz="1400" b="0" i="0" u="none" strike="noStrike" cap="none">
              <a:solidFill>
                <a:srgbClr val="000000"/>
              </a:solidFill>
              <a:latin typeface="Arial"/>
              <a:ea typeface="Arial"/>
              <a:cs typeface="Arial"/>
              <a:sym typeface="Arial"/>
            </a:endParaRPr>
          </a:p>
        </p:txBody>
      </p:sp>
      <p:sp>
        <p:nvSpPr>
          <p:cNvPr id="411" name="Google Shape;411;p28"/>
          <p:cNvSpPr/>
          <p:nvPr/>
        </p:nvSpPr>
        <p:spPr>
          <a:xfrm>
            <a:off x="4114800" y="1343585"/>
            <a:ext cx="2133600" cy="1066800"/>
          </a:xfrm>
          <a:prstGeom prst="rect">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How long does it take for patients to start treatment? How many miss appointments and why? What administrative barriers do they face?</a:t>
            </a:r>
            <a:endParaRPr sz="1400" b="0" i="0" u="none" strike="noStrike" cap="none">
              <a:solidFill>
                <a:srgbClr val="000000"/>
              </a:solidFill>
              <a:latin typeface="Arial"/>
              <a:ea typeface="Arial"/>
              <a:cs typeface="Arial"/>
              <a:sym typeface="Arial"/>
            </a:endParaRPr>
          </a:p>
        </p:txBody>
      </p:sp>
      <p:sp>
        <p:nvSpPr>
          <p:cNvPr id="412" name="Google Shape;412;p28"/>
          <p:cNvSpPr/>
          <p:nvPr/>
        </p:nvSpPr>
        <p:spPr>
          <a:xfrm>
            <a:off x="5943600" y="4352365"/>
            <a:ext cx="2286000" cy="1066800"/>
          </a:xfrm>
          <a:prstGeom prst="rect">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Who helps transition the patient to survivorship? What informational needs do patients have? What resources are available?</a:t>
            </a:r>
            <a:endParaRPr sz="1400" b="0" i="0" u="none" strike="noStrike" cap="none">
              <a:solidFill>
                <a:srgbClr val="000000"/>
              </a:solidFill>
              <a:latin typeface="Arial"/>
              <a:ea typeface="Arial"/>
              <a:cs typeface="Arial"/>
              <a:sym typeface="Arial"/>
            </a:endParaRPr>
          </a:p>
        </p:txBody>
      </p:sp>
      <p:cxnSp>
        <p:nvCxnSpPr>
          <p:cNvPr id="413" name="Google Shape;413;p28"/>
          <p:cNvCxnSpPr/>
          <p:nvPr/>
        </p:nvCxnSpPr>
        <p:spPr>
          <a:xfrm>
            <a:off x="1371600" y="2514600"/>
            <a:ext cx="0" cy="228600"/>
          </a:xfrm>
          <a:prstGeom prst="straightConnector1">
            <a:avLst/>
          </a:prstGeom>
          <a:noFill/>
          <a:ln w="9525" cap="flat" cmpd="sng">
            <a:solidFill>
              <a:srgbClr val="0096D6"/>
            </a:solidFill>
            <a:prstDash val="solid"/>
            <a:round/>
            <a:headEnd type="none" w="sm" len="sm"/>
            <a:tailEnd type="triangle" w="med" len="med"/>
          </a:ln>
        </p:spPr>
      </p:cxnSp>
      <p:cxnSp>
        <p:nvCxnSpPr>
          <p:cNvPr id="414" name="Google Shape;414;p28"/>
          <p:cNvCxnSpPr/>
          <p:nvPr/>
        </p:nvCxnSpPr>
        <p:spPr>
          <a:xfrm>
            <a:off x="5029200" y="2514600"/>
            <a:ext cx="0" cy="228600"/>
          </a:xfrm>
          <a:prstGeom prst="straightConnector1">
            <a:avLst/>
          </a:prstGeom>
          <a:noFill/>
          <a:ln w="9525" cap="flat" cmpd="sng">
            <a:solidFill>
              <a:srgbClr val="0096D6"/>
            </a:solidFill>
            <a:prstDash val="solid"/>
            <a:round/>
            <a:headEnd type="none" w="sm" len="sm"/>
            <a:tailEnd type="triangle" w="med" len="med"/>
          </a:ln>
        </p:spPr>
      </p:cxnSp>
      <p:cxnSp>
        <p:nvCxnSpPr>
          <p:cNvPr id="415" name="Google Shape;415;p28"/>
          <p:cNvCxnSpPr/>
          <p:nvPr/>
        </p:nvCxnSpPr>
        <p:spPr>
          <a:xfrm rot="10800000">
            <a:off x="3124200" y="4038600"/>
            <a:ext cx="0" cy="228600"/>
          </a:xfrm>
          <a:prstGeom prst="straightConnector1">
            <a:avLst/>
          </a:prstGeom>
          <a:noFill/>
          <a:ln w="9525" cap="flat" cmpd="sng">
            <a:solidFill>
              <a:srgbClr val="0096D6"/>
            </a:solidFill>
            <a:prstDash val="solid"/>
            <a:round/>
            <a:headEnd type="none" w="sm" len="sm"/>
            <a:tailEnd type="triangle" w="med" len="med"/>
          </a:ln>
        </p:spPr>
      </p:cxnSp>
      <p:cxnSp>
        <p:nvCxnSpPr>
          <p:cNvPr id="416" name="Google Shape;416;p28"/>
          <p:cNvCxnSpPr/>
          <p:nvPr/>
        </p:nvCxnSpPr>
        <p:spPr>
          <a:xfrm rot="10800000">
            <a:off x="7467600" y="4038600"/>
            <a:ext cx="0" cy="228600"/>
          </a:xfrm>
          <a:prstGeom prst="straightConnector1">
            <a:avLst/>
          </a:prstGeom>
          <a:noFill/>
          <a:ln w="9525" cap="flat" cmpd="sng">
            <a:solidFill>
              <a:srgbClr val="0096D6"/>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5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500"/>
                                        <p:tgtEl>
                                          <p:spTgt spid="4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fade">
                                      <p:cBhvr>
                                        <p:cTn id="17" dur="5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animEffect transition="in" filter="fade">
                                      <p:cBhvr>
                                        <p:cTn id="22" dur="500"/>
                                        <p:tgtEl>
                                          <p:spTgt spid="4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1"/>
                                        </p:tgtEl>
                                        <p:attrNameLst>
                                          <p:attrName>style.visibility</p:attrName>
                                        </p:attrNameLst>
                                      </p:cBhvr>
                                      <p:to>
                                        <p:strVal val="visible"/>
                                      </p:to>
                                    </p:set>
                                    <p:animEffect transition="in" filter="fade">
                                      <p:cBhvr>
                                        <p:cTn id="27" dur="500"/>
                                        <p:tgtEl>
                                          <p:spTgt spid="4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4"/>
                                        </p:tgtEl>
                                        <p:attrNameLst>
                                          <p:attrName>style.visibility</p:attrName>
                                        </p:attrNameLst>
                                      </p:cBhvr>
                                      <p:to>
                                        <p:strVal val="visible"/>
                                      </p:to>
                                    </p:set>
                                    <p:animEffect transition="in" filter="fade">
                                      <p:cBhvr>
                                        <p:cTn id="32" dur="500"/>
                                        <p:tgtEl>
                                          <p:spTgt spid="4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2"/>
                                        </p:tgtEl>
                                        <p:attrNameLst>
                                          <p:attrName>style.visibility</p:attrName>
                                        </p:attrNameLst>
                                      </p:cBhvr>
                                      <p:to>
                                        <p:strVal val="visible"/>
                                      </p:to>
                                    </p:set>
                                    <p:animEffect transition="in" filter="fade">
                                      <p:cBhvr>
                                        <p:cTn id="37" dur="500"/>
                                        <p:tgtEl>
                                          <p:spTgt spid="4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6"/>
                                        </p:tgtEl>
                                        <p:attrNameLst>
                                          <p:attrName>style.visibility</p:attrName>
                                        </p:attrNameLst>
                                      </p:cBhvr>
                                      <p:to>
                                        <p:strVal val="visible"/>
                                      </p:to>
                                    </p:set>
                                    <p:animEffect transition="in" filter="fade">
                                      <p:cBhvr>
                                        <p:cTn id="42" dur="5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8b16e928c4_0_85"/>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000000"/>
                </a:solidFill>
              </a:rPr>
              <a:t>Planning for Change: PDSA Cycle</a:t>
            </a:r>
            <a:endParaRPr sz="3600"/>
          </a:p>
        </p:txBody>
      </p:sp>
      <p:sp>
        <p:nvSpPr>
          <p:cNvPr id="423" name="Google Shape;423;g28b16e928c4_0_85"/>
          <p:cNvSpPr/>
          <p:nvPr/>
        </p:nvSpPr>
        <p:spPr>
          <a:xfrm rot="-2680203">
            <a:off x="3690677" y="2731753"/>
            <a:ext cx="1252448" cy="1249478"/>
          </a:xfrm>
          <a:prstGeom prst="ellipse">
            <a:avLst/>
          </a:prstGeom>
          <a:solidFill>
            <a:srgbClr val="A1C2FA"/>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grpSp>
        <p:nvGrpSpPr>
          <p:cNvPr id="424" name="Google Shape;424;g28b16e928c4_0_85"/>
          <p:cNvGrpSpPr/>
          <p:nvPr/>
        </p:nvGrpSpPr>
        <p:grpSpPr>
          <a:xfrm>
            <a:off x="1794051" y="2305011"/>
            <a:ext cx="2609455" cy="2509236"/>
            <a:chOff x="1917433" y="1453653"/>
            <a:chExt cx="2742176" cy="2667697"/>
          </a:xfrm>
        </p:grpSpPr>
        <p:sp>
          <p:nvSpPr>
            <p:cNvPr id="425" name="Google Shape;425;g28b16e928c4_0_85"/>
            <p:cNvSpPr/>
            <p:nvPr/>
          </p:nvSpPr>
          <p:spPr>
            <a:xfrm rot="-2700000">
              <a:off x="2440767" y="1711670"/>
              <a:ext cx="1621029" cy="2151664"/>
            </a:xfrm>
            <a:custGeom>
              <a:avLst/>
              <a:gdLst/>
              <a:ahLst/>
              <a:cxnLst/>
              <a:rect l="l" t="t" r="r" b="b"/>
              <a:pathLst>
                <a:path w="250" h="332" extrusionOk="0">
                  <a:moveTo>
                    <a:pt x="32" y="286"/>
                  </a:moveTo>
                  <a:cubicBezTo>
                    <a:pt x="32" y="157"/>
                    <a:pt x="127" y="49"/>
                    <a:pt x="250" y="29"/>
                  </a:cubicBezTo>
                  <a:cubicBezTo>
                    <a:pt x="245" y="19"/>
                    <a:pt x="239" y="9"/>
                    <a:pt x="232" y="0"/>
                  </a:cubicBezTo>
                  <a:cubicBezTo>
                    <a:pt x="100" y="28"/>
                    <a:pt x="0" y="145"/>
                    <a:pt x="0" y="286"/>
                  </a:cubicBezTo>
                  <a:cubicBezTo>
                    <a:pt x="0" y="302"/>
                    <a:pt x="1" y="317"/>
                    <a:pt x="3" y="332"/>
                  </a:cubicBezTo>
                  <a:cubicBezTo>
                    <a:pt x="13" y="325"/>
                    <a:pt x="23" y="319"/>
                    <a:pt x="33" y="314"/>
                  </a:cubicBezTo>
                  <a:cubicBezTo>
                    <a:pt x="33" y="305"/>
                    <a:pt x="32" y="296"/>
                    <a:pt x="32" y="286"/>
                  </a:cubicBezTo>
                  <a:close/>
                </a:path>
              </a:pathLst>
            </a:custGeom>
            <a:solidFill>
              <a:srgbClr val="93C47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26" name="Google Shape;426;g28b16e928c4_0_85"/>
            <p:cNvSpPr/>
            <p:nvPr/>
          </p:nvSpPr>
          <p:spPr>
            <a:xfrm rot="-2700000">
              <a:off x="2689034" y="1771298"/>
              <a:ext cx="1575643" cy="1769691"/>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rgbClr val="93C47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27" name="Google Shape;427;g28b16e928c4_0_85"/>
            <p:cNvSpPr txBox="1"/>
            <p:nvPr/>
          </p:nvSpPr>
          <p:spPr>
            <a:xfrm rot="-5400000">
              <a:off x="2686908" y="2290153"/>
              <a:ext cx="1496100" cy="563100"/>
            </a:xfrm>
            <a:prstGeom prst="rect">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FFFFFF"/>
                  </a:solidFill>
                </a:rPr>
                <a:t>Act</a:t>
              </a:r>
              <a:endParaRPr sz="2800" b="1">
                <a:solidFill>
                  <a:srgbClr val="FFFFFF"/>
                </a:solidFill>
              </a:endParaRPr>
            </a:p>
          </p:txBody>
        </p:sp>
      </p:grpSp>
      <p:grpSp>
        <p:nvGrpSpPr>
          <p:cNvPr id="428" name="Google Shape;428;g28b16e928c4_0_85"/>
          <p:cNvGrpSpPr/>
          <p:nvPr/>
        </p:nvGrpSpPr>
        <p:grpSpPr>
          <a:xfrm>
            <a:off x="3253784" y="3270249"/>
            <a:ext cx="2539938" cy="2582609"/>
            <a:chOff x="3451411" y="2479847"/>
            <a:chExt cx="2669123" cy="2745704"/>
          </a:xfrm>
        </p:grpSpPr>
        <p:sp>
          <p:nvSpPr>
            <p:cNvPr id="429" name="Google Shape;429;g28b16e928c4_0_85"/>
            <p:cNvSpPr/>
            <p:nvPr/>
          </p:nvSpPr>
          <p:spPr>
            <a:xfrm rot="-2700000">
              <a:off x="3709147" y="3080460"/>
              <a:ext cx="2153650" cy="1621060"/>
            </a:xfrm>
            <a:custGeom>
              <a:avLst/>
              <a:gdLst/>
              <a:ahLst/>
              <a:cxnLst/>
              <a:rect l="l" t="t" r="r" b="b"/>
              <a:pathLst>
                <a:path w="333" h="250" extrusionOk="0">
                  <a:moveTo>
                    <a:pt x="287" y="218"/>
                  </a:moveTo>
                  <a:cubicBezTo>
                    <a:pt x="157" y="218"/>
                    <a:pt x="50" y="124"/>
                    <a:pt x="30" y="0"/>
                  </a:cubicBezTo>
                  <a:cubicBezTo>
                    <a:pt x="19" y="5"/>
                    <a:pt x="10" y="11"/>
                    <a:pt x="0" y="18"/>
                  </a:cubicBezTo>
                  <a:cubicBezTo>
                    <a:pt x="28" y="151"/>
                    <a:pt x="146" y="250"/>
                    <a:pt x="287" y="250"/>
                  </a:cubicBezTo>
                  <a:cubicBezTo>
                    <a:pt x="302" y="250"/>
                    <a:pt x="318" y="249"/>
                    <a:pt x="333" y="247"/>
                  </a:cubicBezTo>
                  <a:cubicBezTo>
                    <a:pt x="326" y="237"/>
                    <a:pt x="320" y="227"/>
                    <a:pt x="315" y="217"/>
                  </a:cubicBezTo>
                  <a:cubicBezTo>
                    <a:pt x="306" y="218"/>
                    <a:pt x="296" y="218"/>
                    <a:pt x="287" y="218"/>
                  </a:cubicBezTo>
                  <a:close/>
                </a:path>
              </a:pathLst>
            </a:custGeom>
            <a:solidFill>
              <a:srgbClr val="45818E"/>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0" name="Google Shape;430;g28b16e928c4_0_85"/>
            <p:cNvSpPr/>
            <p:nvPr/>
          </p:nvSpPr>
          <p:spPr>
            <a:xfrm rot="-2700000">
              <a:off x="3773733" y="2873178"/>
              <a:ext cx="1764275" cy="1573502"/>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45818E"/>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1" name="Google Shape;431;g28b16e928c4_0_85"/>
            <p:cNvSpPr txBox="1"/>
            <p:nvPr/>
          </p:nvSpPr>
          <p:spPr>
            <a:xfrm>
              <a:off x="3823936" y="3427182"/>
              <a:ext cx="1496100" cy="563100"/>
            </a:xfrm>
            <a:prstGeom prst="rect">
              <a:avLst/>
            </a:prstGeom>
            <a:solidFill>
              <a:srgbClr val="45818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FFFFFF"/>
                  </a:solidFill>
                </a:rPr>
                <a:t>Study</a:t>
              </a:r>
              <a:endParaRPr sz="2800" b="1">
                <a:solidFill>
                  <a:srgbClr val="FFFFFF"/>
                </a:solidFill>
              </a:endParaRPr>
            </a:p>
          </p:txBody>
        </p:sp>
      </p:grpSp>
      <p:grpSp>
        <p:nvGrpSpPr>
          <p:cNvPr id="432" name="Google Shape;432;g28b16e928c4_0_85"/>
          <p:cNvGrpSpPr/>
          <p:nvPr/>
        </p:nvGrpSpPr>
        <p:grpSpPr>
          <a:xfrm>
            <a:off x="4234234" y="1899048"/>
            <a:ext cx="2611959" cy="2506664"/>
            <a:chOff x="4481729" y="1022053"/>
            <a:chExt cx="2744808" cy="2664963"/>
          </a:xfrm>
        </p:grpSpPr>
        <p:sp>
          <p:nvSpPr>
            <p:cNvPr id="433" name="Google Shape;433;g28b16e928c4_0_85"/>
            <p:cNvSpPr/>
            <p:nvPr/>
          </p:nvSpPr>
          <p:spPr>
            <a:xfrm rot="-2700000">
              <a:off x="5085474" y="1278703"/>
              <a:ext cx="1617163" cy="2151664"/>
            </a:xfrm>
            <a:custGeom>
              <a:avLst/>
              <a:gdLst/>
              <a:ahLst/>
              <a:cxnLst/>
              <a:rect l="l" t="t" r="r" b="b"/>
              <a:pathLst>
                <a:path w="250" h="332" extrusionOk="0">
                  <a:moveTo>
                    <a:pt x="218" y="45"/>
                  </a:moveTo>
                  <a:cubicBezTo>
                    <a:pt x="218" y="175"/>
                    <a:pt x="123" y="282"/>
                    <a:pt x="0" y="303"/>
                  </a:cubicBezTo>
                  <a:cubicBezTo>
                    <a:pt x="5" y="313"/>
                    <a:pt x="11" y="323"/>
                    <a:pt x="18" y="332"/>
                  </a:cubicBezTo>
                  <a:cubicBezTo>
                    <a:pt x="150" y="304"/>
                    <a:pt x="250" y="186"/>
                    <a:pt x="250" y="45"/>
                  </a:cubicBezTo>
                  <a:cubicBezTo>
                    <a:pt x="250" y="30"/>
                    <a:pt x="248" y="15"/>
                    <a:pt x="246" y="0"/>
                  </a:cubicBezTo>
                  <a:cubicBezTo>
                    <a:pt x="237" y="6"/>
                    <a:pt x="226" y="12"/>
                    <a:pt x="216" y="18"/>
                  </a:cubicBezTo>
                  <a:cubicBezTo>
                    <a:pt x="217" y="27"/>
                    <a:pt x="218" y="36"/>
                    <a:pt x="218" y="45"/>
                  </a:cubicBezTo>
                  <a:close/>
                </a:path>
              </a:pathLst>
            </a:custGeom>
            <a:solidFill>
              <a:srgbClr val="8E7CC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4" name="Google Shape;434;g28b16e928c4_0_85"/>
            <p:cNvSpPr/>
            <p:nvPr/>
          </p:nvSpPr>
          <p:spPr>
            <a:xfrm rot="-2700000">
              <a:off x="4874704" y="1604373"/>
              <a:ext cx="1579339" cy="1765685"/>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rgbClr val="8E7CC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5" name="Google Shape;435;g28b16e928c4_0_85"/>
            <p:cNvSpPr txBox="1"/>
            <p:nvPr/>
          </p:nvSpPr>
          <p:spPr>
            <a:xfrm rot="5400000">
              <a:off x="4960966" y="2290154"/>
              <a:ext cx="1496100" cy="563100"/>
            </a:xfrm>
            <a:prstGeom prst="rect">
              <a:avLst/>
            </a:prstGeom>
            <a:solidFill>
              <a:srgbClr val="8E7C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FFFFFF"/>
                  </a:solidFill>
                </a:rPr>
                <a:t>Do </a:t>
              </a:r>
              <a:endParaRPr sz="2800" b="1">
                <a:solidFill>
                  <a:srgbClr val="FFFFFF"/>
                </a:solidFill>
              </a:endParaRPr>
            </a:p>
          </p:txBody>
        </p:sp>
      </p:grpSp>
      <p:grpSp>
        <p:nvGrpSpPr>
          <p:cNvPr id="436" name="Google Shape;436;g28b16e928c4_0_85"/>
          <p:cNvGrpSpPr/>
          <p:nvPr/>
        </p:nvGrpSpPr>
        <p:grpSpPr>
          <a:xfrm>
            <a:off x="2849126" y="865574"/>
            <a:ext cx="2526522" cy="2577321"/>
            <a:chOff x="3026172" y="-76686"/>
            <a:chExt cx="2655026" cy="2740082"/>
          </a:xfrm>
        </p:grpSpPr>
        <p:sp>
          <p:nvSpPr>
            <p:cNvPr id="437" name="Google Shape;437;g28b16e928c4_0_85"/>
            <p:cNvSpPr/>
            <p:nvPr/>
          </p:nvSpPr>
          <p:spPr>
            <a:xfrm rot="-2700000">
              <a:off x="3282650" y="444474"/>
              <a:ext cx="2142068" cy="1612705"/>
            </a:xfrm>
            <a:custGeom>
              <a:avLst/>
              <a:gdLst/>
              <a:ahLst/>
              <a:cxnLst/>
              <a:rect l="l" t="t" r="r" b="b"/>
              <a:pathLst>
                <a:path w="331" h="249" extrusionOk="0">
                  <a:moveTo>
                    <a:pt x="45" y="32"/>
                  </a:moveTo>
                  <a:cubicBezTo>
                    <a:pt x="174" y="32"/>
                    <a:pt x="281" y="126"/>
                    <a:pt x="302" y="249"/>
                  </a:cubicBezTo>
                  <a:cubicBezTo>
                    <a:pt x="312" y="244"/>
                    <a:pt x="322" y="238"/>
                    <a:pt x="331" y="231"/>
                  </a:cubicBezTo>
                  <a:cubicBezTo>
                    <a:pt x="303" y="99"/>
                    <a:pt x="186" y="0"/>
                    <a:pt x="45" y="0"/>
                  </a:cubicBezTo>
                  <a:cubicBezTo>
                    <a:pt x="29" y="0"/>
                    <a:pt x="14" y="1"/>
                    <a:pt x="0" y="3"/>
                  </a:cubicBezTo>
                  <a:cubicBezTo>
                    <a:pt x="6" y="13"/>
                    <a:pt x="12" y="23"/>
                    <a:pt x="17" y="33"/>
                  </a:cubicBezTo>
                  <a:cubicBezTo>
                    <a:pt x="26" y="32"/>
                    <a:pt x="36" y="32"/>
                    <a:pt x="45" y="32"/>
                  </a:cubicBezTo>
                  <a:close/>
                </a:path>
              </a:pathLst>
            </a:custGeom>
            <a:solidFill>
              <a:srgbClr val="3C78D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8" name="Google Shape;438;g28b16e928c4_0_85"/>
            <p:cNvSpPr/>
            <p:nvPr/>
          </p:nvSpPr>
          <p:spPr>
            <a:xfrm rot="-2700000">
              <a:off x="3599956" y="695260"/>
              <a:ext cx="1767975" cy="1573496"/>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rgbClr val="3C78D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3200" b="1"/>
            </a:p>
          </p:txBody>
        </p:sp>
        <p:sp>
          <p:nvSpPr>
            <p:cNvPr id="439" name="Google Shape;439;g28b16e928c4_0_85"/>
            <p:cNvSpPr txBox="1"/>
            <p:nvPr/>
          </p:nvSpPr>
          <p:spPr>
            <a:xfrm>
              <a:off x="3823913" y="1153125"/>
              <a:ext cx="1496100" cy="563100"/>
            </a:xfrm>
            <a:prstGeom prst="rect">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rgbClr val="FFFFFF"/>
                  </a:solidFill>
                </a:rPr>
                <a:t>Plan</a:t>
              </a:r>
              <a:endParaRPr sz="2800" b="1">
                <a:solidFill>
                  <a:srgbClr val="FFFFFF"/>
                </a:solidFill>
              </a:endParaRPr>
            </a:p>
          </p:txBody>
        </p:sp>
      </p:grpSp>
      <p:sp>
        <p:nvSpPr>
          <p:cNvPr id="440" name="Google Shape;440;g28b16e928c4_0_85"/>
          <p:cNvSpPr txBox="1"/>
          <p:nvPr/>
        </p:nvSpPr>
        <p:spPr>
          <a:xfrm>
            <a:off x="3741994" y="2940495"/>
            <a:ext cx="1152900" cy="97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700">
                <a:solidFill>
                  <a:srgbClr val="3F3F3F"/>
                </a:solidFill>
              </a:rPr>
              <a:t>PDSA</a:t>
            </a:r>
            <a:br>
              <a:rPr lang="en-US" sz="2700">
                <a:solidFill>
                  <a:srgbClr val="3F3F3F"/>
                </a:solidFill>
              </a:rPr>
            </a:br>
            <a:r>
              <a:rPr lang="en-US" sz="2700">
                <a:solidFill>
                  <a:srgbClr val="3F3F3F"/>
                </a:solidFill>
              </a:rPr>
              <a:t>Model</a:t>
            </a:r>
            <a:endParaRPr sz="2700">
              <a:solidFill>
                <a:srgbClr val="3F3F3F"/>
              </a:solidFill>
            </a:endParaRPr>
          </a:p>
        </p:txBody>
      </p:sp>
      <p:sp>
        <p:nvSpPr>
          <p:cNvPr id="441" name="Google Shape;441;g28b16e928c4_0_85"/>
          <p:cNvSpPr txBox="1"/>
          <p:nvPr/>
        </p:nvSpPr>
        <p:spPr>
          <a:xfrm>
            <a:off x="273725" y="2711500"/>
            <a:ext cx="2189100" cy="12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3F3F3F"/>
                </a:solidFill>
              </a:rPr>
              <a:t>Make changes based off findings</a:t>
            </a:r>
            <a:endParaRPr sz="2000">
              <a:solidFill>
                <a:srgbClr val="3F3F3F"/>
              </a:solidFill>
            </a:endParaRPr>
          </a:p>
        </p:txBody>
      </p:sp>
      <p:sp>
        <p:nvSpPr>
          <p:cNvPr id="442" name="Google Shape;442;g28b16e928c4_0_85"/>
          <p:cNvSpPr txBox="1"/>
          <p:nvPr/>
        </p:nvSpPr>
        <p:spPr>
          <a:xfrm>
            <a:off x="3024325" y="4996650"/>
            <a:ext cx="3309900" cy="5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3F3F3F"/>
                </a:solidFill>
              </a:rPr>
              <a:t>What does the data say?</a:t>
            </a:r>
            <a:endParaRPr sz="2000">
              <a:solidFill>
                <a:srgbClr val="3F3F3F"/>
              </a:solidFill>
            </a:endParaRPr>
          </a:p>
        </p:txBody>
      </p:sp>
      <p:sp>
        <p:nvSpPr>
          <p:cNvPr id="443" name="Google Shape;443;g28b16e928c4_0_85"/>
          <p:cNvSpPr txBox="1"/>
          <p:nvPr/>
        </p:nvSpPr>
        <p:spPr>
          <a:xfrm>
            <a:off x="6263600" y="2634900"/>
            <a:ext cx="1926000" cy="158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3F3F3F"/>
                </a:solidFill>
              </a:rPr>
              <a:t>When and how were things done?</a:t>
            </a:r>
            <a:endParaRPr sz="2000">
              <a:solidFill>
                <a:srgbClr val="3F3F3F"/>
              </a:solidFill>
            </a:endParaRPr>
          </a:p>
        </p:txBody>
      </p:sp>
      <p:sp>
        <p:nvSpPr>
          <p:cNvPr id="444" name="Google Shape;444;g28b16e928c4_0_85"/>
          <p:cNvSpPr txBox="1"/>
          <p:nvPr/>
        </p:nvSpPr>
        <p:spPr>
          <a:xfrm>
            <a:off x="2703975" y="1195500"/>
            <a:ext cx="37146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3F3F3F"/>
                </a:solidFill>
              </a:rPr>
              <a:t>What will be studied and how</a:t>
            </a:r>
            <a:endParaRPr sz="2000">
              <a:solidFill>
                <a:srgbClr val="3F3F3F"/>
              </a:solidFill>
            </a:endParaRPr>
          </a:p>
        </p:txBody>
      </p:sp>
      <p:sp>
        <p:nvSpPr>
          <p:cNvPr id="445" name="Google Shape;445;g28b16e928c4_0_85"/>
          <p:cNvSpPr txBox="1"/>
          <p:nvPr/>
        </p:nvSpPr>
        <p:spPr>
          <a:xfrm>
            <a:off x="6263600" y="5180850"/>
            <a:ext cx="27900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AONN+ &amp; ACS, 2020</a:t>
            </a:r>
            <a:endParaRPr sz="1200" i="1">
              <a:solidFill>
                <a:schemeClr val="lt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452" name="Google Shape;452;p32"/>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Font typeface="Arial"/>
              <a:buNone/>
            </a:pPr>
            <a:r>
              <a:rPr lang="en-US">
                <a:solidFill>
                  <a:schemeClr val="dk1"/>
                </a:solidFill>
              </a:rPr>
              <a:t>True or False: </a:t>
            </a:r>
            <a:endParaRPr/>
          </a:p>
          <a:p>
            <a:pPr marL="0" lvl="0" indent="0" algn="l" rtl="0">
              <a:lnSpc>
                <a:spcPct val="100000"/>
              </a:lnSpc>
              <a:spcBef>
                <a:spcPts val="640"/>
              </a:spcBef>
              <a:spcAft>
                <a:spcPts val="0"/>
              </a:spcAft>
              <a:buClr>
                <a:schemeClr val="dk1"/>
              </a:buClr>
              <a:buSzPts val="3200"/>
              <a:buFont typeface="Arial"/>
              <a:buNone/>
            </a:pPr>
            <a:r>
              <a:rPr lang="en-US">
                <a:solidFill>
                  <a:schemeClr val="dk1"/>
                </a:solidFill>
              </a:rPr>
              <a:t>Coming up with a single statement that describes your role is better than tailoring your statements to match your audience.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3"/>
          <p:cNvSpPr txBox="1">
            <a:spLocks noGrp="1"/>
          </p:cNvSpPr>
          <p:nvPr>
            <p:ph type="title"/>
          </p:nvPr>
        </p:nvSpPr>
        <p:spPr>
          <a:xfrm>
            <a:off x="447675" y="134779"/>
            <a:ext cx="85344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Demonstrating Value to Interest Holders</a:t>
            </a:r>
            <a:endParaRPr/>
          </a:p>
        </p:txBody>
      </p:sp>
      <p:grpSp>
        <p:nvGrpSpPr>
          <p:cNvPr id="459" name="Google Shape;459;p33"/>
          <p:cNvGrpSpPr/>
          <p:nvPr/>
        </p:nvGrpSpPr>
        <p:grpSpPr>
          <a:xfrm>
            <a:off x="1388924" y="1441827"/>
            <a:ext cx="6213750" cy="3665822"/>
            <a:chOff x="703124" y="201"/>
            <a:chExt cx="6213750" cy="3665822"/>
          </a:xfrm>
        </p:grpSpPr>
        <p:sp>
          <p:nvSpPr>
            <p:cNvPr id="460" name="Google Shape;460;p33"/>
            <p:cNvSpPr/>
            <p:nvPr/>
          </p:nvSpPr>
          <p:spPr>
            <a:xfrm>
              <a:off x="703124" y="201"/>
              <a:ext cx="2903621" cy="725905"/>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3"/>
            <p:cNvSpPr txBox="1"/>
            <p:nvPr/>
          </p:nvSpPr>
          <p:spPr>
            <a:xfrm>
              <a:off x="724385" y="21462"/>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Internal </a:t>
              </a:r>
              <a:r>
                <a:rPr lang="en-US" sz="2400">
                  <a:solidFill>
                    <a:schemeClr val="lt1"/>
                  </a:solidFill>
                </a:rPr>
                <a:t>interest holders</a:t>
              </a:r>
              <a:endParaRPr sz="1400" b="0" i="0" u="none" strike="noStrike" cap="none">
                <a:solidFill>
                  <a:srgbClr val="000000"/>
                </a:solidFill>
                <a:latin typeface="Arial"/>
                <a:ea typeface="Arial"/>
                <a:cs typeface="Arial"/>
                <a:sym typeface="Arial"/>
              </a:endParaRPr>
            </a:p>
          </p:txBody>
        </p:sp>
        <p:sp>
          <p:nvSpPr>
            <p:cNvPr id="462" name="Google Shape;462;p33"/>
            <p:cNvSpPr/>
            <p:nvPr/>
          </p:nvSpPr>
          <p:spPr>
            <a:xfrm rot="5400000">
              <a:off x="2091418" y="789623"/>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3"/>
            <p:cNvSpPr/>
            <p:nvPr/>
          </p:nvSpPr>
          <p:spPr>
            <a:xfrm>
              <a:off x="703124" y="980173"/>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3"/>
            <p:cNvSpPr txBox="1"/>
            <p:nvPr/>
          </p:nvSpPr>
          <p:spPr>
            <a:xfrm>
              <a:off x="724385" y="1001434"/>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Administration</a:t>
              </a:r>
              <a:endParaRPr sz="1400" b="0" i="0" u="none" strike="noStrike" cap="none">
                <a:solidFill>
                  <a:srgbClr val="000000"/>
                </a:solidFill>
                <a:latin typeface="Arial"/>
                <a:ea typeface="Arial"/>
                <a:cs typeface="Arial"/>
                <a:sym typeface="Arial"/>
              </a:endParaRPr>
            </a:p>
          </p:txBody>
        </p:sp>
        <p:sp>
          <p:nvSpPr>
            <p:cNvPr id="465" name="Google Shape;465;p33"/>
            <p:cNvSpPr/>
            <p:nvPr/>
          </p:nvSpPr>
          <p:spPr>
            <a:xfrm rot="5400000">
              <a:off x="2091418" y="1769595"/>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3"/>
            <p:cNvSpPr/>
            <p:nvPr/>
          </p:nvSpPr>
          <p:spPr>
            <a:xfrm>
              <a:off x="703124" y="1960145"/>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3"/>
            <p:cNvSpPr txBox="1"/>
            <p:nvPr/>
          </p:nvSpPr>
          <p:spPr>
            <a:xfrm>
              <a:off x="724385" y="1981406"/>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Clinicians</a:t>
              </a:r>
              <a:endParaRPr sz="1400" b="0" i="0" u="none" strike="noStrike" cap="none">
                <a:solidFill>
                  <a:srgbClr val="000000"/>
                </a:solidFill>
                <a:latin typeface="Arial"/>
                <a:ea typeface="Arial"/>
                <a:cs typeface="Arial"/>
                <a:sym typeface="Arial"/>
              </a:endParaRPr>
            </a:p>
          </p:txBody>
        </p:sp>
        <p:sp>
          <p:nvSpPr>
            <p:cNvPr id="468" name="Google Shape;468;p33"/>
            <p:cNvSpPr/>
            <p:nvPr/>
          </p:nvSpPr>
          <p:spPr>
            <a:xfrm rot="5400000">
              <a:off x="2091418" y="2749568"/>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3"/>
            <p:cNvSpPr/>
            <p:nvPr/>
          </p:nvSpPr>
          <p:spPr>
            <a:xfrm>
              <a:off x="703124" y="2940118"/>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3"/>
            <p:cNvSpPr txBox="1"/>
            <p:nvPr/>
          </p:nvSpPr>
          <p:spPr>
            <a:xfrm>
              <a:off x="724385" y="2961379"/>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Navigators</a:t>
              </a:r>
              <a:endParaRPr sz="1400" b="0" i="0" u="none" strike="noStrike" cap="none">
                <a:solidFill>
                  <a:srgbClr val="000000"/>
                </a:solidFill>
                <a:latin typeface="Arial"/>
                <a:ea typeface="Arial"/>
                <a:cs typeface="Arial"/>
                <a:sym typeface="Arial"/>
              </a:endParaRPr>
            </a:p>
          </p:txBody>
        </p:sp>
        <p:sp>
          <p:nvSpPr>
            <p:cNvPr id="471" name="Google Shape;471;p33"/>
            <p:cNvSpPr/>
            <p:nvPr/>
          </p:nvSpPr>
          <p:spPr>
            <a:xfrm>
              <a:off x="4013253" y="201"/>
              <a:ext cx="2903621" cy="725905"/>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3"/>
            <p:cNvSpPr txBox="1"/>
            <p:nvPr/>
          </p:nvSpPr>
          <p:spPr>
            <a:xfrm>
              <a:off x="4034514" y="21462"/>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External </a:t>
              </a:r>
              <a:r>
                <a:rPr lang="en-US" sz="2400">
                  <a:solidFill>
                    <a:schemeClr val="lt1"/>
                  </a:solidFill>
                </a:rPr>
                <a:t>interest holders</a:t>
              </a:r>
              <a:endParaRPr sz="1400" b="0" i="0" u="none" strike="noStrike" cap="none">
                <a:solidFill>
                  <a:srgbClr val="000000"/>
                </a:solidFill>
                <a:latin typeface="Arial"/>
                <a:ea typeface="Arial"/>
                <a:cs typeface="Arial"/>
                <a:sym typeface="Arial"/>
              </a:endParaRPr>
            </a:p>
          </p:txBody>
        </p:sp>
        <p:sp>
          <p:nvSpPr>
            <p:cNvPr id="473" name="Google Shape;473;p33"/>
            <p:cNvSpPr/>
            <p:nvPr/>
          </p:nvSpPr>
          <p:spPr>
            <a:xfrm rot="5400000">
              <a:off x="5401547" y="789623"/>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3"/>
            <p:cNvSpPr/>
            <p:nvPr/>
          </p:nvSpPr>
          <p:spPr>
            <a:xfrm>
              <a:off x="4013253" y="980173"/>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3"/>
            <p:cNvSpPr txBox="1"/>
            <p:nvPr/>
          </p:nvSpPr>
          <p:spPr>
            <a:xfrm>
              <a:off x="4034514" y="1001434"/>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Funders</a:t>
              </a:r>
              <a:endParaRPr sz="2400" b="0" i="0" u="none" strike="noStrike" cap="none">
                <a:solidFill>
                  <a:schemeClr val="dk1"/>
                </a:solidFill>
                <a:latin typeface="Arial"/>
                <a:ea typeface="Arial"/>
                <a:cs typeface="Arial"/>
                <a:sym typeface="Arial"/>
              </a:endParaRPr>
            </a:p>
          </p:txBody>
        </p:sp>
        <p:sp>
          <p:nvSpPr>
            <p:cNvPr id="476" name="Google Shape;476;p33"/>
            <p:cNvSpPr/>
            <p:nvPr/>
          </p:nvSpPr>
          <p:spPr>
            <a:xfrm rot="5400000">
              <a:off x="5401547" y="1769595"/>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3"/>
            <p:cNvSpPr/>
            <p:nvPr/>
          </p:nvSpPr>
          <p:spPr>
            <a:xfrm>
              <a:off x="4013253" y="1960145"/>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3"/>
            <p:cNvSpPr txBox="1"/>
            <p:nvPr/>
          </p:nvSpPr>
          <p:spPr>
            <a:xfrm>
              <a:off x="4034514" y="1981406"/>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Partners </a:t>
              </a:r>
              <a:endParaRPr sz="2400" b="0" i="0" u="none" strike="noStrike" cap="none">
                <a:solidFill>
                  <a:schemeClr val="dk1"/>
                </a:solidFill>
                <a:latin typeface="Arial"/>
                <a:ea typeface="Arial"/>
                <a:cs typeface="Arial"/>
                <a:sym typeface="Arial"/>
              </a:endParaRPr>
            </a:p>
          </p:txBody>
        </p:sp>
        <p:sp>
          <p:nvSpPr>
            <p:cNvPr id="479" name="Google Shape;479;p33"/>
            <p:cNvSpPr/>
            <p:nvPr/>
          </p:nvSpPr>
          <p:spPr>
            <a:xfrm rot="5400000">
              <a:off x="5401547" y="2749568"/>
              <a:ext cx="127033" cy="127033"/>
            </a:xfrm>
            <a:prstGeom prst="rightArrow">
              <a:avLst>
                <a:gd name="adj1" fmla="val 66700"/>
                <a:gd name="adj2" fmla="val 50000"/>
              </a:avLst>
            </a:prstGeom>
            <a:solidFill>
              <a:srgbClr val="D7EC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3"/>
            <p:cNvSpPr/>
            <p:nvPr/>
          </p:nvSpPr>
          <p:spPr>
            <a:xfrm>
              <a:off x="4013253" y="2940118"/>
              <a:ext cx="2903621" cy="725905"/>
            </a:xfrm>
            <a:prstGeom prst="roundRect">
              <a:avLst>
                <a:gd name="adj" fmla="val 10000"/>
              </a:avLst>
            </a:prstGeom>
            <a:solidFill>
              <a:srgbClr val="C8B18B">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3"/>
            <p:cNvSpPr txBox="1"/>
            <p:nvPr/>
          </p:nvSpPr>
          <p:spPr>
            <a:xfrm>
              <a:off x="4034514" y="2961379"/>
              <a:ext cx="2861099" cy="683383"/>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Patients</a:t>
              </a:r>
              <a:endParaRPr sz="2400" b="0" i="0" u="none" strike="noStrike" cap="none">
                <a:solidFill>
                  <a:schemeClr val="dk1"/>
                </a:solidFill>
                <a:latin typeface="Arial"/>
                <a:ea typeface="Arial"/>
                <a:cs typeface="Arial"/>
                <a:sym typeface="Arial"/>
              </a:endParaRPr>
            </a:p>
          </p:txBody>
        </p:sp>
      </p:grpSp>
      <p:sp>
        <p:nvSpPr>
          <p:cNvPr id="482" name="Google Shape;482;p33"/>
          <p:cNvSpPr txBox="1"/>
          <p:nvPr/>
        </p:nvSpPr>
        <p:spPr>
          <a:xfrm>
            <a:off x="6315075" y="5181600"/>
            <a:ext cx="2667000"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Wilcox &amp; Bruce, 2010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Tips for Crafting an Elevator Pitch</a:t>
            </a:r>
            <a:endParaRPr/>
          </a:p>
        </p:txBody>
      </p:sp>
      <p:sp>
        <p:nvSpPr>
          <p:cNvPr id="489" name="Google Shape;489;p34"/>
          <p:cNvSpPr/>
          <p:nvPr/>
        </p:nvSpPr>
        <p:spPr>
          <a:xfrm>
            <a:off x="1295400" y="1905000"/>
            <a:ext cx="6515700" cy="35601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Keep it short and simple</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Should generate excitement</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Be compelling</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Include the value added to </a:t>
            </a:r>
            <a:r>
              <a:rPr lang="en-US" sz="2200">
                <a:solidFill>
                  <a:schemeClr val="lt1"/>
                </a:solidFill>
              </a:rPr>
              <a:t>interest holder</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Know your audience</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Have an action item at the end</a:t>
            </a:r>
            <a:endParaRPr sz="1200" b="0" i="0" u="none" strike="noStrike" cap="none">
              <a:solidFill>
                <a:srgbClr val="000000"/>
              </a:solidFill>
              <a:latin typeface="Arial"/>
              <a:ea typeface="Arial"/>
              <a:cs typeface="Arial"/>
              <a:sym typeface="Arial"/>
            </a:endParaRPr>
          </a:p>
          <a:p>
            <a:pPr marL="285750" marR="0" lvl="0" indent="-273050" algn="l" rtl="0">
              <a:lnSpc>
                <a:spcPct val="150000"/>
              </a:lnSpc>
              <a:spcBef>
                <a:spcPts val="0"/>
              </a:spcBef>
              <a:spcAft>
                <a:spcPts val="0"/>
              </a:spcAft>
              <a:buClr>
                <a:schemeClr val="lt1"/>
              </a:buClr>
              <a:buSzPts val="2200"/>
              <a:buFont typeface="Noto Sans Symbols"/>
              <a:buChar char="✔"/>
            </a:pPr>
            <a:r>
              <a:rPr lang="en-US" sz="2200" b="0" i="0" u="none" strike="noStrike" cap="none">
                <a:solidFill>
                  <a:schemeClr val="lt1"/>
                </a:solidFill>
                <a:latin typeface="Arial"/>
                <a:ea typeface="Arial"/>
                <a:cs typeface="Arial"/>
                <a:sym typeface="Arial"/>
              </a:rPr>
              <a:t>Practice!</a:t>
            </a:r>
            <a:endParaRPr sz="1200" b="0" i="0" u="none" strike="noStrike" cap="none">
              <a:solidFill>
                <a:srgbClr val="000000"/>
              </a:solidFill>
              <a:latin typeface="Arial"/>
              <a:ea typeface="Arial"/>
              <a:cs typeface="Arial"/>
              <a:sym typeface="Arial"/>
            </a:endParaRPr>
          </a:p>
        </p:txBody>
      </p:sp>
      <p:sp>
        <p:nvSpPr>
          <p:cNvPr id="490" name="Google Shape;490;p34"/>
          <p:cNvSpPr txBox="1"/>
          <p:nvPr/>
        </p:nvSpPr>
        <p:spPr>
          <a:xfrm>
            <a:off x="143925" y="1291175"/>
            <a:ext cx="87420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a:t>Click</a:t>
            </a:r>
            <a:r>
              <a:rPr lang="en-US" sz="2200">
                <a:solidFill>
                  <a:schemeClr val="hlink"/>
                </a:solidFill>
                <a:uFill>
                  <a:noFill/>
                </a:uFill>
                <a:hlinkClick r:id="rId3"/>
              </a:rPr>
              <a:t> </a:t>
            </a:r>
            <a:r>
              <a:rPr lang="en-US" sz="2200" u="sng">
                <a:solidFill>
                  <a:schemeClr val="hlink"/>
                </a:solidFill>
                <a:hlinkClick r:id="rId3"/>
              </a:rPr>
              <a:t>here</a:t>
            </a:r>
            <a:r>
              <a:rPr lang="en-US" sz="2200"/>
              <a:t> to watch a brief video from AONN on elevator pitches </a:t>
            </a:r>
            <a:endParaRPr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Value to Interest Holders</a:t>
            </a:r>
            <a:endParaRPr/>
          </a:p>
        </p:txBody>
      </p:sp>
      <p:graphicFrame>
        <p:nvGraphicFramePr>
          <p:cNvPr id="497" name="Google Shape;497;p35"/>
          <p:cNvGraphicFramePr/>
          <p:nvPr/>
        </p:nvGraphicFramePr>
        <p:xfrm>
          <a:off x="457200" y="1600200"/>
          <a:ext cx="3000000" cy="3000000"/>
        </p:xfrm>
        <a:graphic>
          <a:graphicData uri="http://schemas.openxmlformats.org/drawingml/2006/table">
            <a:tbl>
              <a:tblPr firstRow="1" bandRow="1">
                <a:noFill/>
                <a:tableStyleId>{300928C0-F847-4164-B99B-E3E6ED7290DE}</a:tableStyleId>
              </a:tblPr>
              <a:tblGrid>
                <a:gridCol w="8229600">
                  <a:extLst>
                    <a:ext uri="{9D8B030D-6E8A-4147-A177-3AD203B41FA5}">
                      <a16:colId xmlns:a16="http://schemas.microsoft.com/office/drawing/2014/main" val="20000"/>
                    </a:ext>
                  </a:extLst>
                </a:gridCol>
              </a:tblGrid>
              <a:tr h="685800">
                <a:tc>
                  <a:txBody>
                    <a:bodyPr/>
                    <a:lstStyle/>
                    <a:p>
                      <a:pPr marL="0" marR="0" lvl="0" indent="0" algn="ctr" rtl="0">
                        <a:lnSpc>
                          <a:spcPct val="100000"/>
                        </a:lnSpc>
                        <a:spcBef>
                          <a:spcPts val="0"/>
                        </a:spcBef>
                        <a:spcAft>
                          <a:spcPts val="0"/>
                        </a:spcAft>
                        <a:buClr>
                          <a:srgbClr val="000000"/>
                        </a:buClr>
                        <a:buSzPts val="3200"/>
                        <a:buFont typeface="Arial"/>
                        <a:buNone/>
                      </a:pPr>
                      <a:r>
                        <a:rPr lang="en-US" sz="3200"/>
                        <a:t>Health Care System</a:t>
                      </a:r>
                      <a:endParaRPr sz="1400" u="none" strike="noStrike" cap="none"/>
                    </a:p>
                  </a:txBody>
                  <a:tcPr marL="91450" marR="91450" marT="45725" marB="45725">
                    <a:solidFill>
                      <a:srgbClr val="3A6497"/>
                    </a:solidFill>
                  </a:tcPr>
                </a:tc>
                <a:extLst>
                  <a:ext uri="{0D108BD9-81ED-4DB2-BD59-A6C34878D82A}">
                    <a16:rowId xmlns:a16="http://schemas.microsoft.com/office/drawing/2014/main" val="10000"/>
                  </a:ext>
                </a:extLst>
              </a:tr>
              <a:tr h="2628225">
                <a:tc>
                  <a:txBody>
                    <a:bodyPr/>
                    <a:lstStyle/>
                    <a:p>
                      <a:pPr marL="285750" marR="0" lvl="0" indent="-285750" algn="l" rtl="0">
                        <a:lnSpc>
                          <a:spcPct val="100000"/>
                        </a:lnSpc>
                        <a:spcBef>
                          <a:spcPts val="0"/>
                        </a:spcBef>
                        <a:spcAft>
                          <a:spcPts val="0"/>
                        </a:spcAft>
                        <a:buClr>
                          <a:srgbClr val="000000"/>
                        </a:buClr>
                        <a:buSzPts val="2800"/>
                        <a:buFont typeface="Arial"/>
                        <a:buChar char="•"/>
                      </a:pPr>
                      <a:r>
                        <a:rPr lang="en-US" sz="2800" u="none" strike="noStrike" cap="none">
                          <a:solidFill>
                            <a:srgbClr val="000000"/>
                          </a:solidFill>
                        </a:rPr>
                        <a:t>Reduce no-shows/missed appointments </a:t>
                      </a:r>
                      <a:endParaRPr sz="1400" u="none" strike="noStrike" cap="none"/>
                    </a:p>
                    <a:p>
                      <a:pPr marL="285750" marR="0" lvl="0" indent="-285750" algn="l" rtl="0">
                        <a:lnSpc>
                          <a:spcPct val="100000"/>
                        </a:lnSpc>
                        <a:spcBef>
                          <a:spcPts val="0"/>
                        </a:spcBef>
                        <a:spcAft>
                          <a:spcPts val="0"/>
                        </a:spcAft>
                        <a:buClr>
                          <a:srgbClr val="000000"/>
                        </a:buClr>
                        <a:buSzPts val="2800"/>
                        <a:buFont typeface="Arial"/>
                        <a:buChar char="•"/>
                      </a:pPr>
                      <a:r>
                        <a:rPr lang="en-US" sz="2800" u="none" strike="noStrike" cap="none">
                          <a:solidFill>
                            <a:srgbClr val="000000"/>
                          </a:solidFill>
                        </a:rPr>
                        <a:t>Adherence to treatment</a:t>
                      </a:r>
                      <a:endParaRPr sz="1400" u="none" strike="noStrike" cap="none"/>
                    </a:p>
                    <a:p>
                      <a:pPr marL="285750" marR="0" lvl="0" indent="-285750" algn="l" rtl="0">
                        <a:lnSpc>
                          <a:spcPct val="100000"/>
                        </a:lnSpc>
                        <a:spcBef>
                          <a:spcPts val="0"/>
                        </a:spcBef>
                        <a:spcAft>
                          <a:spcPts val="0"/>
                        </a:spcAft>
                        <a:buClr>
                          <a:srgbClr val="000000"/>
                        </a:buClr>
                        <a:buSzPts val="2800"/>
                        <a:buFont typeface="Arial"/>
                        <a:buChar char="•"/>
                      </a:pPr>
                      <a:r>
                        <a:rPr lang="en-US" sz="2800" u="none" strike="noStrike" cap="none">
                          <a:solidFill>
                            <a:srgbClr val="000000"/>
                          </a:solidFill>
                        </a:rPr>
                        <a:t>Assist with </a:t>
                      </a:r>
                      <a:r>
                        <a:rPr lang="en-US" sz="2800">
                          <a:solidFill>
                            <a:srgbClr val="000000"/>
                          </a:solidFill>
                        </a:rPr>
                        <a:t>non clinical</a:t>
                      </a:r>
                      <a:r>
                        <a:rPr lang="en-US" sz="2800" u="none" strike="noStrike" cap="none">
                          <a:solidFill>
                            <a:srgbClr val="000000"/>
                          </a:solidFill>
                        </a:rPr>
                        <a:t> issues (administrative, financial and practical)</a:t>
                      </a:r>
                      <a:endParaRPr sz="1400" u="none" strike="noStrike" cap="none"/>
                    </a:p>
                    <a:p>
                      <a:pPr marL="285750" marR="0" lvl="0" indent="-285750" algn="l" rtl="0">
                        <a:lnSpc>
                          <a:spcPct val="100000"/>
                        </a:lnSpc>
                        <a:spcBef>
                          <a:spcPts val="0"/>
                        </a:spcBef>
                        <a:spcAft>
                          <a:spcPts val="0"/>
                        </a:spcAft>
                        <a:buClr>
                          <a:srgbClr val="000000"/>
                        </a:buClr>
                        <a:buSzPts val="2800"/>
                        <a:buFont typeface="Arial"/>
                        <a:buChar char="•"/>
                      </a:pPr>
                      <a:r>
                        <a:rPr lang="en-US" sz="2800" u="none" strike="noStrike" cap="none">
                          <a:solidFill>
                            <a:srgbClr val="000000"/>
                          </a:solidFill>
                        </a:rPr>
                        <a:t>Free up their time to address clinical issues</a:t>
                      </a:r>
                      <a:endParaRPr sz="2800" u="none" strike="noStrike" cap="none">
                        <a:solidFill>
                          <a:srgbClr val="000000"/>
                        </a:solidFill>
                      </a:endParaRPr>
                    </a:p>
                  </a:txBody>
                  <a:tcPr marL="91450" marR="91450" marT="45725" marB="45725"/>
                </a:tc>
                <a:extLst>
                  <a:ext uri="{0D108BD9-81ED-4DB2-BD59-A6C34878D82A}">
                    <a16:rowId xmlns:a16="http://schemas.microsoft.com/office/drawing/2014/main" val="10001"/>
                  </a:ext>
                </a:extLst>
              </a:tr>
            </a:tbl>
          </a:graphicData>
        </a:graphic>
      </p:graphicFrame>
      <p:sp>
        <p:nvSpPr>
          <p:cNvPr id="498" name="Google Shape;498;p35"/>
          <p:cNvSpPr txBox="1"/>
          <p:nvPr/>
        </p:nvSpPr>
        <p:spPr>
          <a:xfrm>
            <a:off x="4999575" y="5157950"/>
            <a:ext cx="38718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lt2"/>
                </a:solidFill>
              </a:rPr>
              <a:t>Source: Pratt-Chapman et al., 2021</a:t>
            </a:r>
            <a:endParaRPr sz="1200">
              <a:solidFill>
                <a:schemeClr val="lt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a:t>
            </a:r>
            <a:r>
              <a:rPr lang="en-US"/>
              <a:t> </a:t>
            </a:r>
            <a:endParaRPr/>
          </a:p>
        </p:txBody>
      </p:sp>
      <p:sp>
        <p:nvSpPr>
          <p:cNvPr id="505" name="Google Shape;505;p36"/>
          <p:cNvSpPr txBox="1">
            <a:spLocks noGrp="1"/>
          </p:cNvSpPr>
          <p:nvPr>
            <p:ph type="body" idx="1"/>
          </p:nvPr>
        </p:nvSpPr>
        <p:spPr>
          <a:xfrm>
            <a:off x="457200" y="1476375"/>
            <a:ext cx="8229600" cy="3810000"/>
          </a:xfrm>
          <a:prstGeom prst="rect">
            <a:avLst/>
          </a:prstGeom>
          <a:noFill/>
          <a:ln>
            <a:noFill/>
          </a:ln>
        </p:spPr>
        <p:txBody>
          <a:bodyPr spcFirstLastPara="1" wrap="square" lIns="91425" tIns="45700" rIns="91425" bIns="45700" anchor="t" anchorCtr="0">
            <a:noAutofit/>
          </a:bodyPr>
          <a:lstStyle/>
          <a:p>
            <a:pPr marL="0" lvl="0" indent="0" algn="l" rtl="0">
              <a:lnSpc>
                <a:spcPct val="170000"/>
              </a:lnSpc>
              <a:spcBef>
                <a:spcPts val="0"/>
              </a:spcBef>
              <a:spcAft>
                <a:spcPts val="0"/>
              </a:spcAft>
              <a:buClr>
                <a:srgbClr val="3F3F3F"/>
              </a:buClr>
              <a:buSzPts val="1800"/>
              <a:buFont typeface="Arial"/>
              <a:buNone/>
            </a:pPr>
            <a:r>
              <a:rPr lang="en-US" sz="2000" b="1"/>
              <a:t>In this lesson you learned to:</a:t>
            </a:r>
            <a:endParaRPr sz="3400"/>
          </a:p>
          <a:p>
            <a:pPr marL="342900" lvl="0" indent="-342900" algn="l" rtl="0">
              <a:lnSpc>
                <a:spcPct val="170000"/>
              </a:lnSpc>
              <a:spcBef>
                <a:spcPts val="0"/>
              </a:spcBef>
              <a:spcAft>
                <a:spcPts val="0"/>
              </a:spcAft>
              <a:buClr>
                <a:srgbClr val="3F3F3F"/>
              </a:buClr>
              <a:buSzPts val="1800"/>
              <a:buFont typeface="Arial"/>
              <a:buChar char="•"/>
            </a:pPr>
            <a:r>
              <a:rPr lang="en-US" sz="1800"/>
              <a:t>Describe the importance of program evaluation </a:t>
            </a:r>
            <a:endParaRPr/>
          </a:p>
          <a:p>
            <a:pPr marL="342900" lvl="0" indent="-342900" algn="l" rtl="0">
              <a:lnSpc>
                <a:spcPct val="170000"/>
              </a:lnSpc>
              <a:spcBef>
                <a:spcPts val="0"/>
              </a:spcBef>
              <a:spcAft>
                <a:spcPts val="0"/>
              </a:spcAft>
              <a:buClr>
                <a:srgbClr val="3F3F3F"/>
              </a:buClr>
              <a:buSzPts val="1800"/>
              <a:buFont typeface="Arial"/>
              <a:buChar char="•"/>
            </a:pPr>
            <a:r>
              <a:rPr lang="en-US" sz="1800"/>
              <a:t>Describe potential roles for the patient navigator in evaluating programs</a:t>
            </a:r>
            <a:endParaRPr/>
          </a:p>
          <a:p>
            <a:pPr marL="342900" lvl="0" indent="-342900" algn="l" rtl="0">
              <a:lnSpc>
                <a:spcPct val="170000"/>
              </a:lnSpc>
              <a:spcBef>
                <a:spcPts val="0"/>
              </a:spcBef>
              <a:spcAft>
                <a:spcPts val="0"/>
              </a:spcAft>
              <a:buClr>
                <a:srgbClr val="3F3F3F"/>
              </a:buClr>
              <a:buSzPts val="1800"/>
              <a:buFont typeface="Arial"/>
              <a:buChar char="•"/>
            </a:pPr>
            <a:r>
              <a:rPr lang="en-US" sz="1800"/>
              <a:t>Identify opportunities for quality improvement based on metrics</a:t>
            </a:r>
            <a:endParaRPr/>
          </a:p>
          <a:p>
            <a:pPr marL="342900" lvl="0" indent="-342900" algn="l" rtl="0">
              <a:lnSpc>
                <a:spcPct val="170000"/>
              </a:lnSpc>
              <a:spcBef>
                <a:spcPts val="0"/>
              </a:spcBef>
              <a:spcAft>
                <a:spcPts val="0"/>
              </a:spcAft>
              <a:buClr>
                <a:srgbClr val="3F3F3F"/>
              </a:buClr>
              <a:buSzPts val="1800"/>
              <a:buFont typeface="Arial"/>
              <a:buChar char="•"/>
            </a:pPr>
            <a:r>
              <a:rPr lang="en-US" sz="1800"/>
              <a:t>Identify and implement strategies for quality improvement</a:t>
            </a:r>
            <a:endParaRPr/>
          </a:p>
          <a:p>
            <a:pPr marL="342900" lvl="0" indent="-342900" algn="l" rtl="0">
              <a:lnSpc>
                <a:spcPct val="170000"/>
              </a:lnSpc>
              <a:spcBef>
                <a:spcPts val="0"/>
              </a:spcBef>
              <a:spcAft>
                <a:spcPts val="0"/>
              </a:spcAft>
              <a:buClr>
                <a:srgbClr val="3F3F3F"/>
              </a:buClr>
              <a:buSzPts val="1800"/>
              <a:buFont typeface="Arial"/>
              <a:buChar char="•"/>
            </a:pPr>
            <a:r>
              <a:rPr lang="en-US" sz="1800"/>
              <a:t>Describe value of patient navigation to different interest holders</a:t>
            </a:r>
            <a:endParaRPr/>
          </a:p>
          <a:p>
            <a:pPr marL="342900" lvl="0" indent="-342900" algn="l" rtl="0">
              <a:lnSpc>
                <a:spcPct val="170000"/>
              </a:lnSpc>
              <a:spcBef>
                <a:spcPts val="0"/>
              </a:spcBef>
              <a:spcAft>
                <a:spcPts val="0"/>
              </a:spcAft>
              <a:buClr>
                <a:srgbClr val="3F3F3F"/>
              </a:buClr>
              <a:buSzPts val="1800"/>
              <a:buFont typeface="Arial"/>
              <a:buChar char="•"/>
            </a:pPr>
            <a:r>
              <a:rPr lang="en-US" sz="1800"/>
              <a:t>Summarize the patient navigation role and responsibility to different interest holders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References</a:t>
            </a:r>
            <a:endParaRPr/>
          </a:p>
        </p:txBody>
      </p:sp>
      <p:sp>
        <p:nvSpPr>
          <p:cNvPr id="511" name="Google Shape;511;p37"/>
          <p:cNvSpPr txBox="1">
            <a:spLocks noGrp="1"/>
          </p:cNvSpPr>
          <p:nvPr>
            <p:ph type="body" idx="1"/>
          </p:nvPr>
        </p:nvSpPr>
        <p:spPr>
          <a:xfrm>
            <a:off x="457200" y="1176876"/>
            <a:ext cx="8229600" cy="38100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Academy of Oncology Nurse &amp; Patient Navigators &amp; American Cancer Society. (2020). Navigation Metrics Toolkit. </a:t>
            </a:r>
            <a:r>
              <a:rPr lang="en-US" sz="1100" u="sng">
                <a:solidFill>
                  <a:schemeClr val="hlink"/>
                </a:solidFill>
                <a:hlinkClick r:id="rId3"/>
              </a:rPr>
              <a:t>https://aonnonline.org/images/resources/navigation_tools/2020-AONN-Navigation-Metrics-Toolkit.pdf</a:t>
            </a:r>
            <a:r>
              <a:rPr lang="en-US" sz="1100"/>
              <a:t> </a:t>
            </a:r>
            <a:endParaRPr sz="1100"/>
          </a:p>
          <a:p>
            <a:pPr marL="457200" lvl="0" indent="-298450" algn="l" rtl="0">
              <a:spcBef>
                <a:spcPts val="360"/>
              </a:spcBef>
              <a:spcAft>
                <a:spcPts val="0"/>
              </a:spcAft>
              <a:buSzPts val="1100"/>
              <a:buChar char="•"/>
            </a:pPr>
            <a:r>
              <a:rPr lang="en-US" sz="1100"/>
              <a:t>Agency for Healthcare Research and Quality. (2020). CAHPS Cancer Care Survey. </a:t>
            </a:r>
            <a:r>
              <a:rPr lang="en-US" sz="1100" u="sng">
                <a:solidFill>
                  <a:schemeClr val="hlink"/>
                </a:solidFill>
                <a:hlinkClick r:id="rId4"/>
              </a:rPr>
              <a:t>https://www.ahrq.gov/cahps/surveys-guidance/cancer/index.html</a:t>
            </a:r>
            <a:r>
              <a:rPr lang="en-US" sz="1100"/>
              <a:t> </a:t>
            </a:r>
            <a:endParaRPr sz="1100"/>
          </a:p>
          <a:p>
            <a:pPr marL="457200" lvl="0" indent="-298450" algn="l" rtl="0">
              <a:spcBef>
                <a:spcPts val="360"/>
              </a:spcBef>
              <a:spcAft>
                <a:spcPts val="0"/>
              </a:spcAft>
              <a:buSzPts val="1100"/>
              <a:buChar char="•"/>
            </a:pPr>
            <a:r>
              <a:rPr lang="en-US" sz="1100"/>
              <a:t>Agency for Healthcare Research and Quality. (n.d.). Process mapping. </a:t>
            </a:r>
            <a:r>
              <a:rPr lang="en-US" sz="1100" u="sng">
                <a:solidFill>
                  <a:schemeClr val="hlink"/>
                </a:solidFill>
                <a:hlinkClick r:id="rId5"/>
              </a:rPr>
              <a:t>https://digital.ahrq.gov/health-it-tools-and-resources/evaluation-resources/workflow-assessment-health-it-toolkit/all-workflow-tools/process-0</a:t>
            </a:r>
            <a:r>
              <a:rPr lang="en-US" sz="1100"/>
              <a:t> </a:t>
            </a:r>
            <a:endParaRPr sz="1100"/>
          </a:p>
          <a:p>
            <a:pPr marL="457200" lvl="0" indent="-298450" algn="l" rtl="0">
              <a:spcBef>
                <a:spcPts val="360"/>
              </a:spcBef>
              <a:spcAft>
                <a:spcPts val="0"/>
              </a:spcAft>
              <a:buSzPts val="1100"/>
              <a:buChar char="•"/>
            </a:pPr>
            <a:r>
              <a:rPr lang="en-US" sz="1100"/>
              <a:t>Centers for Disease Control and Prevention National Comprehensive Cancer Control Program. Comprehensive Cancer Control Plans. Retrieved November 11, 2024, from </a:t>
            </a:r>
            <a:r>
              <a:rPr lang="en-US" sz="1100" u="sng">
                <a:solidFill>
                  <a:schemeClr val="hlink"/>
                </a:solidFill>
                <a:hlinkClick r:id="rId6"/>
              </a:rPr>
              <a:t>https://www.cdc.gov/comprehensive-cancer-control/about/programs.html</a:t>
            </a:r>
            <a:r>
              <a:rPr lang="en-US" sz="1100"/>
              <a:t> </a:t>
            </a:r>
            <a:endParaRPr sz="1100"/>
          </a:p>
          <a:p>
            <a:pPr marL="457200" lvl="0" indent="-298450" algn="l" rtl="0">
              <a:spcBef>
                <a:spcPts val="360"/>
              </a:spcBef>
              <a:spcAft>
                <a:spcPts val="0"/>
              </a:spcAft>
              <a:buSzPts val="1100"/>
              <a:buChar char="•"/>
            </a:pPr>
            <a:r>
              <a:rPr lang="en-US" sz="1100"/>
              <a:t>Centers for Disease Control and Prevention. (n.d.) National Program of Cancer Registries. Retrieved November 11, 2024 from </a:t>
            </a:r>
            <a:r>
              <a:rPr lang="en-US" sz="1100" u="sng">
                <a:solidFill>
                  <a:schemeClr val="hlink"/>
                </a:solidFill>
                <a:hlinkClick r:id="rId7"/>
              </a:rPr>
              <a:t>https://www.cdc.gov/national-program-cancer-registries/index.html</a:t>
            </a:r>
            <a:r>
              <a:rPr lang="en-US" sz="1100"/>
              <a:t> </a:t>
            </a:r>
            <a:endParaRPr sz="1100"/>
          </a:p>
          <a:p>
            <a:pPr marL="457200" lvl="0" indent="-298450" algn="l" rtl="0">
              <a:spcBef>
                <a:spcPts val="360"/>
              </a:spcBef>
              <a:spcAft>
                <a:spcPts val="0"/>
              </a:spcAft>
              <a:buSzPts val="1100"/>
              <a:buChar char="•"/>
            </a:pPr>
            <a:r>
              <a:rPr lang="en-US" sz="1100"/>
              <a:t>Commission on Cancer. (2024). Optimal Resources for Cancer Care (2020 Standards). </a:t>
            </a:r>
            <a:r>
              <a:rPr lang="en-US" sz="1100" u="sng">
                <a:solidFill>
                  <a:schemeClr val="hlink"/>
                </a:solidFill>
                <a:hlinkClick r:id="rId8"/>
              </a:rPr>
              <a:t>https://www.facs.org/quality-programs/cancer-programs/commission-on-cancer/standards-and-resources/2020/accept/</a:t>
            </a:r>
            <a:r>
              <a:rPr lang="en-US" sz="1100"/>
              <a:t>  </a:t>
            </a:r>
            <a:endParaRPr sz="1100"/>
          </a:p>
          <a:p>
            <a:pPr marL="457200" lvl="0" indent="-298450" algn="l" rtl="0">
              <a:spcBef>
                <a:spcPts val="360"/>
              </a:spcBef>
              <a:spcAft>
                <a:spcPts val="0"/>
              </a:spcAft>
              <a:buSzPts val="1100"/>
              <a:buChar char="•"/>
            </a:pPr>
            <a:r>
              <a:rPr lang="en-US" sz="1100"/>
              <a:t>Dwyer, A. J., Staples, E. S., Harty, N. M., LeGrice, K. E., Pray, S. L. H., &amp; Risendal, B. C. (2022). What makes for successful patient navigation implementation in cancer prevention and screening programs using an evaluation and sustainability framework. Cancer, 128 Suppl 13, 2636–2648. </a:t>
            </a:r>
            <a:r>
              <a:rPr lang="en-US" sz="1100" u="sng">
                <a:solidFill>
                  <a:schemeClr val="hlink"/>
                </a:solidFill>
                <a:hlinkClick r:id="rId9"/>
              </a:rPr>
              <a:t>https://doi.org/10.1002/cncr.34058</a:t>
            </a:r>
            <a:r>
              <a:rPr lang="en-US" sz="1100"/>
              <a:t> </a:t>
            </a:r>
            <a:endParaRPr sz="1100"/>
          </a:p>
          <a:p>
            <a:pPr marL="457200" lvl="0" indent="-298450" algn="l" rtl="0">
              <a:spcBef>
                <a:spcPts val="360"/>
              </a:spcBef>
              <a:spcAft>
                <a:spcPts val="0"/>
              </a:spcAft>
              <a:buSzPts val="1100"/>
              <a:buChar char="•"/>
            </a:pPr>
            <a:r>
              <a:rPr lang="en-US" sz="1100"/>
              <a:t>Fertman, C. I., &amp; Grim, M. (Eds.). (2022). Health promotion programs : from theory to practice (3rd ed., 77-78). Jossey-Bass. ISBN-13978-1119770886</a:t>
            </a:r>
            <a:endParaRPr sz="1100"/>
          </a:p>
          <a:p>
            <a:pPr marL="457200" lvl="0" indent="-298450" algn="l" rtl="0">
              <a:spcBef>
                <a:spcPts val="360"/>
              </a:spcBef>
              <a:spcAft>
                <a:spcPts val="0"/>
              </a:spcAft>
              <a:buSzPts val="1100"/>
              <a:buChar char="•"/>
            </a:pPr>
            <a:r>
              <a:rPr lang="en-US" sz="1100"/>
              <a:t>GW Cancer Center. (2021). Implementing the Commission on Cancer standard 8.1 addressing barriers to care. </a:t>
            </a:r>
            <a:r>
              <a:rPr lang="en-US" sz="1100" u="sng">
                <a:solidFill>
                  <a:schemeClr val="hlink"/>
                </a:solidFill>
                <a:hlinkClick r:id="rId10"/>
              </a:rPr>
              <a:t>https://cancercontroltap.org/wp-content/uploads/2021/09/30%20-%20CoC%20Standard%208.1%20Road%20Map%20FINAL%20508.pdf</a:t>
            </a:r>
            <a:r>
              <a:rPr lang="en-US" sz="1100"/>
              <a:t> </a:t>
            </a:r>
            <a:endParaRPr sz="1100"/>
          </a:p>
          <a:p>
            <a:pPr marL="0" lvl="0" indent="0" algn="l" rtl="0">
              <a:spcBef>
                <a:spcPts val="360"/>
              </a:spcBef>
              <a:spcAft>
                <a:spcPts val="0"/>
              </a:spcAft>
              <a:buNone/>
            </a:pPr>
            <a:endParaRPr sz="1100"/>
          </a:p>
          <a:p>
            <a:pPr marL="0" lvl="0" indent="0" algn="l" rtl="0">
              <a:spcBef>
                <a:spcPts val="360"/>
              </a:spcBef>
              <a:spcAft>
                <a:spcPts val="0"/>
              </a:spcAft>
              <a:buNone/>
            </a:pPr>
            <a:endParaRPr sz="1100"/>
          </a:p>
          <a:p>
            <a:pPr marL="0" lvl="0" indent="0" algn="l" rtl="0">
              <a:spcBef>
                <a:spcPts val="360"/>
              </a:spcBef>
              <a:spcAft>
                <a:spcPts val="0"/>
              </a:spcAft>
              <a:buNone/>
            </a:pPr>
            <a:endParaRPr sz="11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3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References (Cont.)</a:t>
            </a:r>
            <a:endParaRPr/>
          </a:p>
        </p:txBody>
      </p:sp>
      <p:sp>
        <p:nvSpPr>
          <p:cNvPr id="517" name="Google Shape;517;p38"/>
          <p:cNvSpPr txBox="1">
            <a:spLocks noGrp="1"/>
          </p:cNvSpPr>
          <p:nvPr>
            <p:ph type="body" idx="1"/>
          </p:nvPr>
        </p:nvSpPr>
        <p:spPr>
          <a:xfrm>
            <a:off x="457200" y="1207151"/>
            <a:ext cx="8229600" cy="38100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GW Cancer Center. (2021, November 29). I Want You To Know. </a:t>
            </a:r>
            <a:r>
              <a:rPr lang="en-US" sz="1100" u="sng">
                <a:solidFill>
                  <a:schemeClr val="hlink"/>
                </a:solidFill>
                <a:hlinkClick r:id="rId3"/>
              </a:rPr>
              <a:t>https://cancercontroltap.org/news/i-want-you-know/</a:t>
            </a:r>
            <a:r>
              <a:rPr lang="en-US" sz="1100"/>
              <a:t> </a:t>
            </a:r>
            <a:endParaRPr sz="1100"/>
          </a:p>
          <a:p>
            <a:pPr marL="457200" lvl="0" indent="-298450" algn="l" rtl="0">
              <a:spcBef>
                <a:spcPts val="360"/>
              </a:spcBef>
              <a:spcAft>
                <a:spcPts val="0"/>
              </a:spcAft>
              <a:buSzPts val="1100"/>
              <a:buChar char="•"/>
            </a:pPr>
            <a:r>
              <a:rPr lang="en-US" sz="1100"/>
              <a:t>GW Cancer Center. (2021, September 18). Patient Navigation Barriers and Outcomes Tool (PN-BOT). </a:t>
            </a:r>
            <a:r>
              <a:rPr lang="en-US" sz="1100" u="sng">
                <a:solidFill>
                  <a:schemeClr val="hlink"/>
                </a:solidFill>
                <a:hlinkClick r:id="rId3"/>
              </a:rPr>
              <a:t>https://cancercontroltap.org/news/i-want-you-know/</a:t>
            </a:r>
            <a:r>
              <a:rPr lang="en-US" sz="1100"/>
              <a:t> </a:t>
            </a:r>
            <a:endParaRPr sz="1100"/>
          </a:p>
          <a:p>
            <a:pPr marL="457200" lvl="0" indent="-298450" algn="l" rtl="0">
              <a:spcBef>
                <a:spcPts val="360"/>
              </a:spcBef>
              <a:spcAft>
                <a:spcPts val="0"/>
              </a:spcAft>
              <a:buSzPts val="1100"/>
              <a:buChar char="•"/>
            </a:pPr>
            <a:r>
              <a:rPr lang="en-US" sz="1100"/>
              <a:t>Heery, M., Cohen, S., &amp; Mena, Z. (2019). Scalp cooling: Implementing a cold cap program at a community breast health center. Clinical Journal of Oncology Nursing. 23(3), 237-241. </a:t>
            </a:r>
            <a:r>
              <a:rPr lang="en-US" sz="1100" u="sng">
                <a:solidFill>
                  <a:schemeClr val="hlink"/>
                </a:solidFill>
                <a:hlinkClick r:id="rId4"/>
              </a:rPr>
              <a:t>https://doi.org/10.1188/19.CJON.237-241</a:t>
            </a:r>
            <a:r>
              <a:rPr lang="en-US" sz="1100"/>
              <a:t> </a:t>
            </a:r>
            <a:endParaRPr sz="1100"/>
          </a:p>
          <a:p>
            <a:pPr marL="457200" lvl="0" indent="-298450" algn="l" rtl="0">
              <a:spcBef>
                <a:spcPts val="360"/>
              </a:spcBef>
              <a:spcAft>
                <a:spcPts val="0"/>
              </a:spcAft>
              <a:buSzPts val="1100"/>
              <a:buChar char="•"/>
            </a:pPr>
            <a:r>
              <a:rPr lang="en-US" sz="1100"/>
              <a:t>Holtrop, J. S., Estabrooks, P. A., Gaglio, B., Harden, S. M., Kessler, R. S., King, D. K., Kwan, B. M., Ory, M. G., Rabin, B. A., Shelton, R. C., &amp; Glasgow, R. E. (2021). Understanding and applying the RE-AIM framework: Clarifications and resources. Journal of Clinical and Translational Science, 5(1), e126. </a:t>
            </a:r>
            <a:r>
              <a:rPr lang="en-US" sz="1100" u="sng">
                <a:solidFill>
                  <a:schemeClr val="hlink"/>
                </a:solidFill>
                <a:hlinkClick r:id="rId5"/>
              </a:rPr>
              <a:t>https://doi.org/10.1017/cts.2021.789</a:t>
            </a:r>
            <a:r>
              <a:rPr lang="en-US" sz="1100"/>
              <a:t> </a:t>
            </a:r>
            <a:endParaRPr sz="1100"/>
          </a:p>
          <a:p>
            <a:pPr marL="457200" lvl="0" indent="-298450" algn="l" rtl="0">
              <a:spcBef>
                <a:spcPts val="360"/>
              </a:spcBef>
              <a:spcAft>
                <a:spcPts val="0"/>
              </a:spcAft>
              <a:buSzPts val="1100"/>
              <a:buChar char="•"/>
            </a:pPr>
            <a:r>
              <a:rPr lang="en-US" sz="1100"/>
              <a:t>National Cancer Institute (n.d.) State Cancer Profiles. Retrieved November 11, 2024, from https://statecancerprofiles.cancer.gov/</a:t>
            </a:r>
            <a:endParaRPr sz="1100"/>
          </a:p>
          <a:p>
            <a:pPr marL="457200" lvl="0" indent="-298450" algn="l" rtl="0">
              <a:spcBef>
                <a:spcPts val="360"/>
              </a:spcBef>
              <a:spcAft>
                <a:spcPts val="0"/>
              </a:spcAft>
              <a:buSzPts val="1100"/>
              <a:buChar char="•"/>
            </a:pPr>
            <a:r>
              <a:rPr lang="en-US" sz="1100"/>
              <a:t>National Institutes of Health. (n.d.). PROMIS. </a:t>
            </a:r>
            <a:r>
              <a:rPr lang="en-US" sz="1100" u="sng">
                <a:solidFill>
                  <a:schemeClr val="hlink"/>
                </a:solidFill>
                <a:hlinkClick r:id="rId6"/>
              </a:rPr>
              <a:t>http://www.nihpromis.org/patients/measures?AspxAutoDetectCookieSupport=1</a:t>
            </a:r>
            <a:r>
              <a:rPr lang="en-US" sz="1100"/>
              <a:t> </a:t>
            </a:r>
            <a:endParaRPr sz="1100"/>
          </a:p>
          <a:p>
            <a:pPr marL="457200" lvl="0" indent="-298450" algn="l" rtl="0">
              <a:spcBef>
                <a:spcPts val="360"/>
              </a:spcBef>
              <a:spcAft>
                <a:spcPts val="0"/>
              </a:spcAft>
              <a:buSzPts val="1100"/>
              <a:buChar char="•"/>
            </a:pPr>
            <a:r>
              <a:rPr lang="en-US" sz="1100"/>
              <a:t>Newcomer, K. E., Hatry, H. P., &amp; Wholey, J. S. (2015). Handbook of practical program evaluation: Planning and designing useful evaluations. (Newcomer, K. E., Harry, H. P., &amp; Wholey, J. S., Eds.). 4th ed. Jossey‐Bass. </a:t>
            </a:r>
            <a:r>
              <a:rPr lang="en-US" sz="1100" u="sng">
                <a:solidFill>
                  <a:schemeClr val="hlink"/>
                </a:solidFill>
                <a:hlinkClick r:id="rId7"/>
              </a:rPr>
              <a:t>https://doi.org/10.1002/9781119171386</a:t>
            </a:r>
            <a:r>
              <a:rPr lang="en-US" sz="1100"/>
              <a:t>  </a:t>
            </a:r>
            <a:endParaRPr sz="1100"/>
          </a:p>
          <a:p>
            <a:pPr marL="457200" lvl="0" indent="-298450" algn="l" rtl="0">
              <a:spcBef>
                <a:spcPts val="360"/>
              </a:spcBef>
              <a:spcAft>
                <a:spcPts val="0"/>
              </a:spcAft>
              <a:buSzPts val="1100"/>
              <a:buChar char="•"/>
            </a:pPr>
            <a:r>
              <a:rPr lang="en-US" sz="1100"/>
              <a:t>Pratt-Chapman, M. L., Silber, R., Tang, J., &amp; Le, P. T. D. (2021). Implementation factors for patient navigation program success: A qualitative study. Implementation Science Communications, 2(1), 141. https://doi.org/10.1186/s43058-021-00248-0</a:t>
            </a:r>
            <a:endParaRPr sz="1100"/>
          </a:p>
          <a:p>
            <a:pPr marL="457200" lvl="0" indent="-298450" algn="l" rtl="0">
              <a:spcBef>
                <a:spcPts val="360"/>
              </a:spcBef>
              <a:spcAft>
                <a:spcPts val="0"/>
              </a:spcAft>
              <a:buSzPts val="1100"/>
              <a:buChar char="•"/>
            </a:pPr>
            <a:r>
              <a:rPr lang="en-US" sz="1100"/>
              <a:t>Ver Hoeve, E. S., Calhoun, E., Hernandez, M., High, E., Armin, J. S., Ali-Akbarian, L., Frithsen, M., Andrews, W., &amp; Hamann, H. A. (2024). Evaluating implementation of a community-focused patient navigation intervention at an NCI-designated cancer center using RE-AIM. BMC Health Services Research, 24, 550. </a:t>
            </a:r>
            <a:r>
              <a:rPr lang="en-US" sz="1100" u="sng">
                <a:solidFill>
                  <a:schemeClr val="hlink"/>
                </a:solidFill>
                <a:hlinkClick r:id="rId8"/>
              </a:rPr>
              <a:t>https://doi.org/10.1186/s12913-024-10919-y</a:t>
            </a:r>
            <a:r>
              <a:rPr lang="en-US" sz="1100"/>
              <a:t> </a:t>
            </a:r>
            <a:endParaRPr sz="1100"/>
          </a:p>
          <a:p>
            <a:pPr marL="0" lvl="0" indent="0" algn="l" rtl="0">
              <a:spcBef>
                <a:spcPts val="360"/>
              </a:spcBef>
              <a:spcAft>
                <a:spcPts val="0"/>
              </a:spcAft>
              <a:buNone/>
            </a:pPr>
            <a:endParaRPr sz="11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32e0db79cab_0_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References (Cont.)</a:t>
            </a:r>
            <a:endParaRPr/>
          </a:p>
        </p:txBody>
      </p:sp>
      <p:sp>
        <p:nvSpPr>
          <p:cNvPr id="523" name="Google Shape;523;g32e0db79cab_0_3"/>
          <p:cNvSpPr txBox="1">
            <a:spLocks noGrp="1"/>
          </p:cNvSpPr>
          <p:nvPr>
            <p:ph type="body" idx="1"/>
          </p:nvPr>
        </p:nvSpPr>
        <p:spPr>
          <a:xfrm>
            <a:off x="457200" y="1207151"/>
            <a:ext cx="8229600" cy="3810000"/>
          </a:xfrm>
          <a:prstGeom prst="rect">
            <a:avLst/>
          </a:prstGeom>
          <a:noFill/>
          <a:ln>
            <a:noFill/>
          </a:ln>
        </p:spPr>
        <p:txBody>
          <a:bodyPr spcFirstLastPara="1" wrap="square" lIns="91425" tIns="45700" rIns="91425" bIns="45700" anchor="t" anchorCtr="0">
            <a:noAutofit/>
          </a:bodyPr>
          <a:lstStyle/>
          <a:p>
            <a:pPr marL="457200" lvl="0" indent="-298450" algn="l" rtl="0">
              <a:spcBef>
                <a:spcPts val="360"/>
              </a:spcBef>
              <a:spcAft>
                <a:spcPts val="0"/>
              </a:spcAft>
              <a:buSzPts val="1100"/>
              <a:buChar char="•"/>
            </a:pPr>
            <a:r>
              <a:rPr lang="en-US" sz="1100"/>
              <a:t>Ward, W. L., Hahn, E. A., Mo, F., Hernandez, L., Tulsky, D. S., &amp; Cella, D. (1999). Reliability and validity of the Functional Assessment of Cancer Therapy-Colorectal (FACT-C) quality of life instrument. Quality of Life Research: An International Journal of Quality of Life Aspects of Treatment, Care and Rehabilitation, 8(3), 181–195. </a:t>
            </a:r>
            <a:r>
              <a:rPr lang="en-US" sz="1100" u="sng">
                <a:solidFill>
                  <a:schemeClr val="hlink"/>
                </a:solidFill>
                <a:hlinkClick r:id="rId3"/>
              </a:rPr>
              <a:t>https://doi.org/10.1023/a:1008821826499</a:t>
            </a:r>
            <a:endParaRPr sz="1100"/>
          </a:p>
          <a:p>
            <a:pPr marL="457200" lvl="0" indent="-298450" algn="l" rtl="0">
              <a:spcBef>
                <a:spcPts val="360"/>
              </a:spcBef>
              <a:spcAft>
                <a:spcPts val="0"/>
              </a:spcAft>
              <a:buSzPts val="1100"/>
              <a:buChar char="•"/>
            </a:pPr>
            <a:r>
              <a:rPr lang="en-US" sz="1100"/>
              <a:t>Wilcox, B., &amp; Bruce, S. D. (2010). Patient navigation: A "win‐win" for all involved. Oncology Nursing Forum, 37(1):21‐25. doi: 10.1188/10.ONF.21‐25 </a:t>
            </a:r>
            <a:endParaRPr sz="1100"/>
          </a:p>
          <a:p>
            <a:pPr marL="457200" lvl="0" indent="-298450" algn="l" rtl="0">
              <a:spcBef>
                <a:spcPts val="360"/>
              </a:spcBef>
              <a:spcAft>
                <a:spcPts val="0"/>
              </a:spcAft>
              <a:buSzPts val="1100"/>
              <a:buChar char="•"/>
            </a:pPr>
            <a:r>
              <a:rPr lang="en-US" sz="1100"/>
              <a:t>World Health Organization. (2024). Patient navigation for early detection, diagnosis and treatment of breast cancer: technical brief. </a:t>
            </a:r>
            <a:r>
              <a:rPr lang="en-US" sz="1100" u="sng">
                <a:solidFill>
                  <a:schemeClr val="hlink"/>
                </a:solidFill>
                <a:hlinkClick r:id="rId4"/>
              </a:rPr>
              <a:t>https://iris.who.int/bitstream/handle/10665/379225/9789240100954-eng.pdf?sequence=1</a:t>
            </a:r>
            <a:r>
              <a:rPr lang="en-US" sz="1100"/>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Definitions </a:t>
            </a:r>
            <a:endParaRPr/>
          </a:p>
        </p:txBody>
      </p:sp>
      <p:grpSp>
        <p:nvGrpSpPr>
          <p:cNvPr id="58" name="Google Shape;58;p5"/>
          <p:cNvGrpSpPr/>
          <p:nvPr/>
        </p:nvGrpSpPr>
        <p:grpSpPr>
          <a:xfrm>
            <a:off x="475129" y="1427248"/>
            <a:ext cx="8229600" cy="3806279"/>
            <a:chOff x="0" y="1860"/>
            <a:chExt cx="8229600" cy="3806279"/>
          </a:xfrm>
        </p:grpSpPr>
        <p:sp>
          <p:nvSpPr>
            <p:cNvPr id="59" name="Google Shape;59;p5"/>
            <p:cNvSpPr/>
            <p:nvPr/>
          </p:nvSpPr>
          <p:spPr>
            <a:xfrm rot="5400000">
              <a:off x="5104995" y="-2017695"/>
              <a:ext cx="982265" cy="5266944"/>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
            <p:cNvSpPr txBox="1"/>
            <p:nvPr/>
          </p:nvSpPr>
          <p:spPr>
            <a:xfrm>
              <a:off x="2962656" y="172594"/>
              <a:ext cx="5218994" cy="886365"/>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A program is a group of resources and activities used together to fulfill one or more purposes</a:t>
              </a:r>
              <a:endParaRPr sz="1400" b="0" i="0" u="none" strike="noStrike" cap="none">
                <a:solidFill>
                  <a:srgbClr val="000000"/>
                </a:solidFill>
                <a:latin typeface="Arial"/>
                <a:ea typeface="Arial"/>
                <a:cs typeface="Arial"/>
                <a:sym typeface="Arial"/>
              </a:endParaRPr>
            </a:p>
          </p:txBody>
        </p:sp>
        <p:sp>
          <p:nvSpPr>
            <p:cNvPr id="61" name="Google Shape;61;p5"/>
            <p:cNvSpPr/>
            <p:nvPr/>
          </p:nvSpPr>
          <p:spPr>
            <a:xfrm>
              <a:off x="0" y="1860"/>
              <a:ext cx="2962656" cy="12278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
            <p:cNvSpPr txBox="1"/>
            <p:nvPr/>
          </p:nvSpPr>
          <p:spPr>
            <a:xfrm>
              <a:off x="59938" y="61798"/>
              <a:ext cx="2842780" cy="1107956"/>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Program</a:t>
              </a: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5400000">
              <a:off x="5104995" y="-728472"/>
              <a:ext cx="982265" cy="5266944"/>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5"/>
            <p:cNvSpPr txBox="1"/>
            <p:nvPr/>
          </p:nvSpPr>
          <p:spPr>
            <a:xfrm>
              <a:off x="2962656" y="1461817"/>
              <a:ext cx="5218994" cy="886365"/>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The systematic collection and analysis of information about some or all aspects of a program to guide judgments or decisions</a:t>
              </a:r>
              <a:endParaRPr sz="1400" b="0" i="0" u="none" strike="noStrike" cap="none">
                <a:solidFill>
                  <a:srgbClr val="000000"/>
                </a:solidFill>
                <a:latin typeface="Arial"/>
                <a:ea typeface="Arial"/>
                <a:cs typeface="Arial"/>
                <a:sym typeface="Arial"/>
              </a:endParaRPr>
            </a:p>
          </p:txBody>
        </p:sp>
        <p:sp>
          <p:nvSpPr>
            <p:cNvPr id="65" name="Google Shape;65;p5"/>
            <p:cNvSpPr/>
            <p:nvPr/>
          </p:nvSpPr>
          <p:spPr>
            <a:xfrm>
              <a:off x="0" y="1291083"/>
              <a:ext cx="2962656" cy="12278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txBox="1"/>
            <p:nvPr/>
          </p:nvSpPr>
          <p:spPr>
            <a:xfrm>
              <a:off x="59938" y="1351021"/>
              <a:ext cx="2842780" cy="1107956"/>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Program Evaluation</a:t>
              </a:r>
              <a:endParaRPr sz="1400" b="0" i="0" u="none" strike="noStrike" cap="none">
                <a:solidFill>
                  <a:srgbClr val="000000"/>
                </a:solidFill>
                <a:latin typeface="Arial"/>
                <a:ea typeface="Arial"/>
                <a:cs typeface="Arial"/>
                <a:sym typeface="Arial"/>
              </a:endParaRPr>
            </a:p>
          </p:txBody>
        </p:sp>
        <p:sp>
          <p:nvSpPr>
            <p:cNvPr id="67" name="Google Shape;67;p5"/>
            <p:cNvSpPr/>
            <p:nvPr/>
          </p:nvSpPr>
          <p:spPr>
            <a:xfrm rot="5400000">
              <a:off x="5104995" y="560751"/>
              <a:ext cx="982265" cy="5266944"/>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p:nvPr/>
          </p:nvSpPr>
          <p:spPr>
            <a:xfrm>
              <a:off x="2962656" y="2751040"/>
              <a:ext cx="5218994" cy="886365"/>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Organizations, groups or individuals who have the power to influence your program, have a political interest in your program, or would be </a:t>
              </a:r>
              <a:r>
                <a:rPr lang="en-US" sz="1500">
                  <a:solidFill>
                    <a:schemeClr val="dk1"/>
                  </a:solidFill>
                </a:rPr>
                <a:t>affected</a:t>
              </a:r>
              <a:r>
                <a:rPr lang="en-US" sz="1500" b="0" i="0" u="none" strike="noStrike" cap="none">
                  <a:solidFill>
                    <a:schemeClr val="dk1"/>
                  </a:solidFill>
                  <a:latin typeface="Arial"/>
                  <a:ea typeface="Arial"/>
                  <a:cs typeface="Arial"/>
                  <a:sym typeface="Arial"/>
                </a:rPr>
                <a:t> by your program’s evaluation or outcomes</a:t>
              </a:r>
              <a:endParaRPr sz="1400" b="0" i="0" u="none" strike="noStrike" cap="none">
                <a:solidFill>
                  <a:srgbClr val="000000"/>
                </a:solidFill>
                <a:latin typeface="Arial"/>
                <a:ea typeface="Arial"/>
                <a:cs typeface="Arial"/>
                <a:sym typeface="Arial"/>
              </a:endParaRPr>
            </a:p>
          </p:txBody>
        </p:sp>
        <p:sp>
          <p:nvSpPr>
            <p:cNvPr id="69" name="Google Shape;69;p5"/>
            <p:cNvSpPr/>
            <p:nvPr/>
          </p:nvSpPr>
          <p:spPr>
            <a:xfrm>
              <a:off x="0" y="2580307"/>
              <a:ext cx="2962656" cy="1227832"/>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
            <p:cNvSpPr txBox="1"/>
            <p:nvPr/>
          </p:nvSpPr>
          <p:spPr>
            <a:xfrm>
              <a:off x="59938" y="2640245"/>
              <a:ext cx="2842780" cy="1107956"/>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a:solidFill>
                    <a:schemeClr val="lt1"/>
                  </a:solidFill>
                </a:rPr>
                <a:t>Interest holders</a:t>
              </a:r>
              <a:endParaRPr sz="1400" b="0" i="0" u="none" strike="noStrike" cap="none">
                <a:solidFill>
                  <a:srgbClr val="000000"/>
                </a:solidFill>
                <a:latin typeface="Arial"/>
                <a:ea typeface="Arial"/>
                <a:cs typeface="Arial"/>
                <a:sym typeface="Arial"/>
              </a:endParaRPr>
            </a:p>
          </p:txBody>
        </p:sp>
      </p:grpSp>
      <p:sp>
        <p:nvSpPr>
          <p:cNvPr id="71" name="Google Shape;71;p5"/>
          <p:cNvSpPr txBox="1"/>
          <p:nvPr/>
        </p:nvSpPr>
        <p:spPr>
          <a:xfrm>
            <a:off x="5867400" y="5235388"/>
            <a:ext cx="31422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Newcomer</a:t>
            </a:r>
            <a:r>
              <a:rPr lang="en-US" sz="1200" i="1">
                <a:solidFill>
                  <a:srgbClr val="7F7F7F"/>
                </a:solidFill>
              </a:rPr>
              <a:t> et al.</a:t>
            </a:r>
            <a:r>
              <a:rPr lang="en-US" sz="1200" b="0" i="1" u="none" strike="noStrike" cap="none">
                <a:solidFill>
                  <a:srgbClr val="7F7F7F"/>
                </a:solidFill>
                <a:latin typeface="Arial"/>
                <a:ea typeface="Arial"/>
                <a:cs typeface="Arial"/>
                <a:sym typeface="Arial"/>
              </a:rPr>
              <a:t>, 20</a:t>
            </a:r>
            <a:r>
              <a:rPr lang="en-US" sz="1200" i="1">
                <a:solidFill>
                  <a:srgbClr val="7F7F7F"/>
                </a:solidFill>
              </a:rPr>
              <a:t>15</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301cf672260_0_1"/>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529" name="Google Shape;529;g301cf672260_0_1"/>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u="sng">
                <a:solidFill>
                  <a:schemeClr val="hlink"/>
                </a:solidFill>
                <a:hlinkClick r:id="rId3"/>
              </a:rPr>
              <a:t> </a:t>
            </a:r>
            <a:r>
              <a:rPr lang="en-US" sz="1500" b="1" u="sng">
                <a:solidFill>
                  <a:schemeClr val="hlink"/>
                </a:solidFill>
                <a:hlinkClick r:id="rId3"/>
              </a:rPr>
              <a:t>TAP Subscription</a:t>
            </a:r>
            <a:endParaRPr b="1"/>
          </a:p>
        </p:txBody>
      </p:sp>
      <p:sp>
        <p:nvSpPr>
          <p:cNvPr id="530" name="Google Shape;530;g301cf672260_0_1"/>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531" name="Google Shape;531;g301cf672260_0_1"/>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532" name="Google Shape;532;g301cf672260_0_1"/>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533" name="Google Shape;533;g301cf672260_0_1"/>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Why Program Evaluation?</a:t>
            </a:r>
            <a:endParaRPr/>
          </a:p>
        </p:txBody>
      </p:sp>
      <p:sp>
        <p:nvSpPr>
          <p:cNvPr id="78" name="Google Shape;78;p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0"/>
              </a:spcBef>
              <a:spcAft>
                <a:spcPts val="0"/>
              </a:spcAft>
              <a:buClr>
                <a:srgbClr val="3F3F3F"/>
              </a:buClr>
              <a:buSzPts val="3200"/>
              <a:buFont typeface="Arial"/>
              <a:buChar char="•"/>
            </a:pPr>
            <a:r>
              <a:rPr lang="en-US"/>
              <a:t>Clarify and improve the program</a:t>
            </a:r>
            <a:endParaRPr/>
          </a:p>
          <a:p>
            <a:pPr marL="342900" lvl="0" indent="-342900" algn="l" rtl="0">
              <a:lnSpc>
                <a:spcPct val="100000"/>
              </a:lnSpc>
              <a:spcBef>
                <a:spcPts val="640"/>
              </a:spcBef>
              <a:spcAft>
                <a:spcPts val="0"/>
              </a:spcAft>
              <a:buClr>
                <a:srgbClr val="3F3F3F"/>
              </a:buClr>
              <a:buSzPts val="3200"/>
              <a:buFont typeface="Arial"/>
              <a:buChar char="•"/>
            </a:pPr>
            <a:r>
              <a:rPr lang="en-US"/>
              <a:t>Demonstrate effectiveness</a:t>
            </a:r>
            <a:endParaRPr/>
          </a:p>
          <a:p>
            <a:pPr marL="342900" lvl="0" indent="-342900" algn="l" rtl="0">
              <a:lnSpc>
                <a:spcPct val="100000"/>
              </a:lnSpc>
              <a:spcBef>
                <a:spcPts val="640"/>
              </a:spcBef>
              <a:spcAft>
                <a:spcPts val="0"/>
              </a:spcAft>
              <a:buClr>
                <a:srgbClr val="3F3F3F"/>
              </a:buClr>
              <a:buSzPts val="3200"/>
              <a:buFont typeface="Arial"/>
              <a:buChar char="•"/>
            </a:pPr>
            <a:r>
              <a:rPr lang="en-US"/>
              <a:t>Find additional funding</a:t>
            </a:r>
            <a:endParaRPr/>
          </a:p>
          <a:p>
            <a:pPr marL="342900" lvl="0" indent="-342900" algn="l" rtl="0">
              <a:lnSpc>
                <a:spcPct val="100000"/>
              </a:lnSpc>
              <a:spcBef>
                <a:spcPts val="640"/>
              </a:spcBef>
              <a:spcAft>
                <a:spcPts val="0"/>
              </a:spcAft>
              <a:buClr>
                <a:srgbClr val="3F3F3F"/>
              </a:buClr>
              <a:buSzPts val="3200"/>
              <a:buFont typeface="Arial"/>
              <a:buChar char="•"/>
            </a:pPr>
            <a:r>
              <a:rPr lang="en-US"/>
              <a:t>Report value to administration</a:t>
            </a:r>
            <a:endParaRPr/>
          </a:p>
          <a:p>
            <a:pPr marL="342900" lvl="0" indent="-342900" algn="l" rtl="0">
              <a:lnSpc>
                <a:spcPct val="100000"/>
              </a:lnSpc>
              <a:spcBef>
                <a:spcPts val="640"/>
              </a:spcBef>
              <a:spcAft>
                <a:spcPts val="0"/>
              </a:spcAft>
              <a:buClr>
                <a:srgbClr val="3F3F3F"/>
              </a:buClr>
              <a:buSzPts val="3200"/>
              <a:buFont typeface="Arial"/>
              <a:buChar char="•"/>
            </a:pPr>
            <a:r>
              <a:rPr lang="en-US"/>
              <a:t>Advocate for program  </a:t>
            </a:r>
            <a:endParaRPr/>
          </a:p>
          <a:p>
            <a:pPr marL="342900" lvl="0" indent="-342900" algn="l" rtl="0">
              <a:lnSpc>
                <a:spcPct val="100000"/>
              </a:lnSpc>
              <a:spcBef>
                <a:spcPts val="640"/>
              </a:spcBef>
              <a:spcAft>
                <a:spcPts val="0"/>
              </a:spcAft>
              <a:buClr>
                <a:srgbClr val="3F3F3F"/>
              </a:buClr>
              <a:buSzPts val="3200"/>
              <a:buFont typeface="Arial"/>
              <a:buChar char="•"/>
            </a:pPr>
            <a:r>
              <a:rPr lang="en-US"/>
              <a:t>Meet accreditation requirements</a:t>
            </a:r>
            <a:endParaRPr/>
          </a:p>
          <a:p>
            <a:pPr marL="342900" lvl="0" indent="-342900" algn="l" rtl="0">
              <a:lnSpc>
                <a:spcPct val="100000"/>
              </a:lnSpc>
              <a:spcBef>
                <a:spcPts val="640"/>
              </a:spcBef>
              <a:spcAft>
                <a:spcPts val="0"/>
              </a:spcAft>
              <a:buClr>
                <a:srgbClr val="3F3F3F"/>
              </a:buClr>
              <a:buSzPts val="3200"/>
              <a:buFont typeface="Arial"/>
              <a:buChar char="•"/>
            </a:pPr>
            <a:r>
              <a:rPr lang="en-US"/>
              <a:t>Meet needs of patients </a:t>
            </a:r>
            <a:endParaRPr/>
          </a:p>
        </p:txBody>
      </p:sp>
      <p:sp>
        <p:nvSpPr>
          <p:cNvPr id="79" name="Google Shape;79;p6"/>
          <p:cNvSpPr txBox="1"/>
          <p:nvPr/>
        </p:nvSpPr>
        <p:spPr>
          <a:xfrm>
            <a:off x="6233575" y="5230300"/>
            <a:ext cx="374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highlight>
                  <a:srgbClr val="FFFFFF"/>
                </a:highlight>
              </a:rPr>
              <a:t>Source: Commission on Cancer, 2024. </a:t>
            </a:r>
            <a:endParaRPr sz="1200" i="1">
              <a:solidFill>
                <a:schemeClr val="l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28b16e928c4_0_768"/>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Common Areas for Improvement</a:t>
            </a:r>
            <a:endParaRPr/>
          </a:p>
        </p:txBody>
      </p:sp>
      <p:sp>
        <p:nvSpPr>
          <p:cNvPr id="86" name="Google Shape;86;g28b16e928c4_0_768"/>
          <p:cNvSpPr txBox="1">
            <a:spLocks noGrp="1"/>
          </p:cNvSpPr>
          <p:nvPr>
            <p:ph type="body" idx="1"/>
          </p:nvPr>
        </p:nvSpPr>
        <p:spPr>
          <a:xfrm>
            <a:off x="533400" y="1295401"/>
            <a:ext cx="8229600" cy="38100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2600">
                <a:solidFill>
                  <a:srgbClr val="212121"/>
                </a:solidFill>
                <a:highlight>
                  <a:srgbClr val="FFFFFF"/>
                </a:highlight>
              </a:rPr>
              <a:t>Areas most frequently cited for improvement </a:t>
            </a:r>
            <a:endParaRPr sz="2600">
              <a:solidFill>
                <a:srgbClr val="212121"/>
              </a:solidFill>
              <a:highlight>
                <a:srgbClr val="FFFFFF"/>
              </a:highlight>
            </a:endParaRPr>
          </a:p>
          <a:p>
            <a:pPr marL="457200" lvl="0" indent="-393700" algn="l" rtl="0">
              <a:spcBef>
                <a:spcPts val="360"/>
              </a:spcBef>
              <a:spcAft>
                <a:spcPts val="0"/>
              </a:spcAft>
              <a:buClr>
                <a:srgbClr val="212121"/>
              </a:buClr>
              <a:buSzPts val="2600"/>
              <a:buChar char="•"/>
            </a:pPr>
            <a:r>
              <a:rPr lang="en-US" sz="2600">
                <a:solidFill>
                  <a:srgbClr val="212121"/>
                </a:solidFill>
                <a:highlight>
                  <a:srgbClr val="FFFFFF"/>
                </a:highlight>
              </a:rPr>
              <a:t>Workflow integration</a:t>
            </a:r>
            <a:endParaRPr sz="2600">
              <a:solidFill>
                <a:srgbClr val="212121"/>
              </a:solidFill>
              <a:highlight>
                <a:srgbClr val="FFFFFF"/>
              </a:highlight>
            </a:endParaRPr>
          </a:p>
          <a:p>
            <a:pPr marL="457200" lvl="0" indent="-393700" algn="l" rtl="0">
              <a:spcBef>
                <a:spcPts val="0"/>
              </a:spcBef>
              <a:spcAft>
                <a:spcPts val="0"/>
              </a:spcAft>
              <a:buClr>
                <a:srgbClr val="212121"/>
              </a:buClr>
              <a:buSzPts val="2600"/>
              <a:buChar char="•"/>
            </a:pPr>
            <a:r>
              <a:rPr lang="en-US" sz="2600">
                <a:solidFill>
                  <a:srgbClr val="212121"/>
                </a:solidFill>
                <a:highlight>
                  <a:srgbClr val="FFFFFF"/>
                </a:highlight>
              </a:rPr>
              <a:t>Communication</a:t>
            </a:r>
            <a:endParaRPr sz="2600">
              <a:solidFill>
                <a:srgbClr val="212121"/>
              </a:solidFill>
              <a:highlight>
                <a:srgbClr val="FFFFFF"/>
              </a:highlight>
            </a:endParaRPr>
          </a:p>
          <a:p>
            <a:pPr marL="457200" lvl="0" indent="-393700" algn="l" rtl="0">
              <a:spcBef>
                <a:spcPts val="0"/>
              </a:spcBef>
              <a:spcAft>
                <a:spcPts val="0"/>
              </a:spcAft>
              <a:buClr>
                <a:srgbClr val="212121"/>
              </a:buClr>
              <a:buSzPts val="2600"/>
              <a:buChar char="•"/>
            </a:pPr>
            <a:r>
              <a:rPr lang="en-US" sz="2600">
                <a:solidFill>
                  <a:srgbClr val="212121"/>
                </a:solidFill>
                <a:highlight>
                  <a:srgbClr val="FFFFFF"/>
                </a:highlight>
              </a:rPr>
              <a:t>Planning and implementation</a:t>
            </a:r>
            <a:endParaRPr sz="2600">
              <a:solidFill>
                <a:srgbClr val="212121"/>
              </a:solidFill>
              <a:highlight>
                <a:srgbClr val="FFFFFF"/>
              </a:highlight>
            </a:endParaRPr>
          </a:p>
          <a:p>
            <a:pPr marL="914400" lvl="1" indent="-393700" algn="l" rtl="0">
              <a:spcBef>
                <a:spcPts val="0"/>
              </a:spcBef>
              <a:spcAft>
                <a:spcPts val="0"/>
              </a:spcAft>
              <a:buClr>
                <a:srgbClr val="212121"/>
              </a:buClr>
              <a:buSzPts val="2600"/>
              <a:buChar char="–"/>
            </a:pPr>
            <a:r>
              <a:rPr lang="en-US" sz="2600">
                <a:solidFill>
                  <a:srgbClr val="212121"/>
                </a:solidFill>
                <a:highlight>
                  <a:srgbClr val="FFFFFF"/>
                </a:highlight>
              </a:rPr>
              <a:t>Revising workflows for efficiency</a:t>
            </a:r>
            <a:endParaRPr sz="2600">
              <a:solidFill>
                <a:srgbClr val="212121"/>
              </a:solidFill>
              <a:highlight>
                <a:srgbClr val="FFFFFF"/>
              </a:highlight>
            </a:endParaRPr>
          </a:p>
          <a:p>
            <a:pPr marL="914400" lvl="1" indent="-393700" algn="l" rtl="0">
              <a:spcBef>
                <a:spcPts val="0"/>
              </a:spcBef>
              <a:spcAft>
                <a:spcPts val="0"/>
              </a:spcAft>
              <a:buClr>
                <a:srgbClr val="212121"/>
              </a:buClr>
              <a:buSzPts val="2600"/>
              <a:buChar char="–"/>
            </a:pPr>
            <a:r>
              <a:rPr lang="en-US" sz="2600">
                <a:solidFill>
                  <a:srgbClr val="212121"/>
                </a:solidFill>
                <a:highlight>
                  <a:srgbClr val="FFFFFF"/>
                </a:highlight>
              </a:rPr>
              <a:t>Incorporating quality improvement strategies</a:t>
            </a:r>
            <a:endParaRPr sz="2600">
              <a:solidFill>
                <a:srgbClr val="212121"/>
              </a:solidFill>
              <a:highlight>
                <a:srgbClr val="FFFFFF"/>
              </a:highlight>
            </a:endParaRPr>
          </a:p>
          <a:p>
            <a:pPr marL="914400" lvl="1" indent="-393700" algn="l" rtl="0">
              <a:spcBef>
                <a:spcPts val="0"/>
              </a:spcBef>
              <a:spcAft>
                <a:spcPts val="0"/>
              </a:spcAft>
              <a:buClr>
                <a:srgbClr val="212121"/>
              </a:buClr>
              <a:buSzPts val="2600"/>
              <a:buChar char="–"/>
            </a:pPr>
            <a:r>
              <a:rPr lang="en-US" sz="2600">
                <a:solidFill>
                  <a:srgbClr val="212121"/>
                </a:solidFill>
                <a:highlight>
                  <a:srgbClr val="FFFFFF"/>
                </a:highlight>
              </a:rPr>
              <a:t>Building a business case for patient navigation </a:t>
            </a:r>
            <a:endParaRPr sz="2600">
              <a:solidFill>
                <a:srgbClr val="212121"/>
              </a:solidFill>
              <a:highlight>
                <a:srgbClr val="FFFFFF"/>
              </a:highlight>
            </a:endParaRPr>
          </a:p>
          <a:p>
            <a:pPr marL="457200" lvl="0" indent="-393700" algn="l" rtl="0">
              <a:spcBef>
                <a:spcPts val="0"/>
              </a:spcBef>
              <a:spcAft>
                <a:spcPts val="0"/>
              </a:spcAft>
              <a:buClr>
                <a:srgbClr val="212121"/>
              </a:buClr>
              <a:buSzPts val="2600"/>
              <a:buChar char="•"/>
            </a:pPr>
            <a:r>
              <a:rPr lang="en-US" sz="2600">
                <a:solidFill>
                  <a:srgbClr val="212121"/>
                </a:solidFill>
                <a:highlight>
                  <a:srgbClr val="FFFFFF"/>
                </a:highlight>
              </a:rPr>
              <a:t>Funding stability</a:t>
            </a:r>
            <a:endParaRPr sz="4600"/>
          </a:p>
        </p:txBody>
      </p:sp>
      <p:sp>
        <p:nvSpPr>
          <p:cNvPr id="87" name="Google Shape;87;g28b16e928c4_0_768"/>
          <p:cNvSpPr txBox="1"/>
          <p:nvPr/>
        </p:nvSpPr>
        <p:spPr>
          <a:xfrm>
            <a:off x="6980750" y="5230300"/>
            <a:ext cx="3000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i="1">
                <a:solidFill>
                  <a:schemeClr val="lt2"/>
                </a:solidFill>
                <a:highlight>
                  <a:srgbClr val="FFFFFF"/>
                </a:highlight>
              </a:rPr>
              <a:t>Source: Dwyer et al., 2022</a:t>
            </a:r>
            <a:endParaRPr sz="1200" i="1">
              <a:solidFill>
                <a:schemeClr val="l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Program Evaluation Answers These Questions</a:t>
            </a:r>
            <a:endParaRPr/>
          </a:p>
        </p:txBody>
      </p:sp>
      <p:sp>
        <p:nvSpPr>
          <p:cNvPr id="94" name="Google Shape;94;p9"/>
          <p:cNvSpPr/>
          <p:nvPr/>
        </p:nvSpPr>
        <p:spPr>
          <a:xfrm>
            <a:off x="1197351" y="1568967"/>
            <a:ext cx="3299012" cy="1658327"/>
          </a:xfrm>
          <a:prstGeom prst="rect">
            <a:avLst/>
          </a:prstGeom>
          <a:solidFill>
            <a:srgbClr val="0096D6"/>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a:t>
            </a:r>
            <a:r>
              <a:rPr lang="en-US" sz="1800" b="1">
                <a:solidFill>
                  <a:schemeClr val="lt1"/>
                </a:solidFill>
              </a:rPr>
              <a:t>oes the program improve organization and clinical outcomes?</a:t>
            </a:r>
            <a:endParaRPr sz="1400" b="0" i="0" u="none" strike="noStrike" cap="none">
              <a:solidFill>
                <a:srgbClr val="000000"/>
              </a:solidFill>
              <a:latin typeface="Arial"/>
              <a:ea typeface="Arial"/>
              <a:cs typeface="Arial"/>
              <a:sym typeface="Arial"/>
            </a:endParaRPr>
          </a:p>
        </p:txBody>
      </p:sp>
      <p:sp>
        <p:nvSpPr>
          <p:cNvPr id="95" name="Google Shape;95;p9"/>
          <p:cNvSpPr/>
          <p:nvPr/>
        </p:nvSpPr>
        <p:spPr>
          <a:xfrm>
            <a:off x="4908739" y="1568823"/>
            <a:ext cx="3299012" cy="1649506"/>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rPr>
              <a:t>Does the program support/improve the patient experience?</a:t>
            </a:r>
            <a:endParaRPr sz="1400" b="0" i="0" u="none" strike="noStrike" cap="none">
              <a:solidFill>
                <a:srgbClr val="000000"/>
              </a:solidFill>
              <a:latin typeface="Arial"/>
              <a:ea typeface="Arial"/>
              <a:cs typeface="Arial"/>
              <a:sym typeface="Arial"/>
            </a:endParaRPr>
          </a:p>
        </p:txBody>
      </p:sp>
      <p:sp>
        <p:nvSpPr>
          <p:cNvPr id="96" name="Google Shape;96;p9"/>
          <p:cNvSpPr/>
          <p:nvPr/>
        </p:nvSpPr>
        <p:spPr>
          <a:xfrm>
            <a:off x="4931151" y="3482932"/>
            <a:ext cx="3299012" cy="1658327"/>
          </a:xfrm>
          <a:prstGeom prst="rect">
            <a:avLst/>
          </a:prstGeom>
          <a:solidFill>
            <a:srgbClr val="0096D6"/>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rPr>
              <a:t>Does the program demonstrate value to the organization?</a:t>
            </a:r>
            <a:endParaRPr sz="1400" b="0" i="0" u="none" strike="noStrike" cap="none">
              <a:solidFill>
                <a:srgbClr val="000000"/>
              </a:solidFill>
              <a:latin typeface="Arial"/>
              <a:ea typeface="Arial"/>
              <a:cs typeface="Arial"/>
              <a:sym typeface="Arial"/>
            </a:endParaRPr>
          </a:p>
        </p:txBody>
      </p:sp>
      <p:sp>
        <p:nvSpPr>
          <p:cNvPr id="97" name="Google Shape;97;p9"/>
          <p:cNvSpPr/>
          <p:nvPr/>
        </p:nvSpPr>
        <p:spPr>
          <a:xfrm>
            <a:off x="1197351" y="3514165"/>
            <a:ext cx="3299012" cy="1649506"/>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What can be changed to make the program more effective and improve outcomes?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t>Patient Navigator Role </a:t>
            </a:r>
            <a:br>
              <a:rPr lang="en-US"/>
            </a:br>
            <a:r>
              <a:rPr lang="en-US"/>
              <a:t>in Program Evaluation </a:t>
            </a:r>
            <a:endParaRPr/>
          </a:p>
        </p:txBody>
      </p:sp>
      <p:sp>
        <p:nvSpPr>
          <p:cNvPr id="104" name="Google Shape;104;p11"/>
          <p:cNvSpPr/>
          <p:nvPr/>
        </p:nvSpPr>
        <p:spPr>
          <a:xfrm>
            <a:off x="533400" y="1600200"/>
            <a:ext cx="2590800" cy="11430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Data Collection</a:t>
            </a:r>
            <a:endParaRPr sz="1400" b="0" i="0" u="none" strike="noStrike" cap="none">
              <a:solidFill>
                <a:srgbClr val="000000"/>
              </a:solidFill>
              <a:latin typeface="Arial"/>
              <a:ea typeface="Arial"/>
              <a:cs typeface="Arial"/>
              <a:sym typeface="Arial"/>
            </a:endParaRPr>
          </a:p>
        </p:txBody>
      </p:sp>
      <p:sp>
        <p:nvSpPr>
          <p:cNvPr id="105" name="Google Shape;105;p11"/>
          <p:cNvSpPr/>
          <p:nvPr/>
        </p:nvSpPr>
        <p:spPr>
          <a:xfrm>
            <a:off x="3390900" y="1600200"/>
            <a:ext cx="2590800" cy="1143000"/>
          </a:xfrm>
          <a:prstGeom prst="rect">
            <a:avLst/>
          </a:prstGeom>
          <a:solidFill>
            <a:srgbClr val="004065"/>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Data Analysis</a:t>
            </a:r>
            <a:endParaRPr sz="1400" b="0" i="0" u="none" strike="noStrike" cap="none">
              <a:solidFill>
                <a:srgbClr val="000000"/>
              </a:solidFill>
              <a:latin typeface="Arial"/>
              <a:ea typeface="Arial"/>
              <a:cs typeface="Arial"/>
              <a:sym typeface="Arial"/>
            </a:endParaRPr>
          </a:p>
        </p:txBody>
      </p:sp>
      <p:sp>
        <p:nvSpPr>
          <p:cNvPr id="106" name="Google Shape;106;p11"/>
          <p:cNvSpPr/>
          <p:nvPr/>
        </p:nvSpPr>
        <p:spPr>
          <a:xfrm>
            <a:off x="6248400" y="1600200"/>
            <a:ext cx="2590800" cy="11430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Data Reporting</a:t>
            </a:r>
            <a:endParaRPr sz="1400" b="0" i="0" u="none" strike="noStrike" cap="none">
              <a:solidFill>
                <a:srgbClr val="000000"/>
              </a:solidFill>
              <a:latin typeface="Arial"/>
              <a:ea typeface="Arial"/>
              <a:cs typeface="Arial"/>
              <a:sym typeface="Arial"/>
            </a:endParaRPr>
          </a:p>
        </p:txBody>
      </p:sp>
      <p:sp>
        <p:nvSpPr>
          <p:cNvPr id="107" name="Google Shape;107;p11"/>
          <p:cNvSpPr/>
          <p:nvPr/>
        </p:nvSpPr>
        <p:spPr>
          <a:xfrm>
            <a:off x="533400" y="2895600"/>
            <a:ext cx="2590800" cy="2438400"/>
          </a:xfrm>
          <a:prstGeom prst="rect">
            <a:avLst/>
          </a:prstGeom>
          <a:solidFill>
            <a:srgbClr val="C8B18B"/>
          </a:solidFill>
          <a:ln w="25400" cap="flat" cmpd="sng">
            <a:solidFill>
              <a:srgbClr val="88A3A5"/>
            </a:solidFill>
            <a:prstDash val="solid"/>
            <a:round/>
            <a:headEnd type="none" w="sm" len="sm"/>
            <a:tailEnd type="none" w="sm" len="sm"/>
          </a:ln>
        </p:spPr>
        <p:txBody>
          <a:bodyPr spcFirstLastPara="1" wrap="square" lIns="91425" tIns="0" rIns="91425" bIns="45700" anchor="t" anchorCtr="0">
            <a:noAutofit/>
          </a:bodyPr>
          <a:lstStyle/>
          <a:p>
            <a:pPr marL="457200" marR="0" lvl="0" indent="-323850" algn="l" rtl="0">
              <a:lnSpc>
                <a:spcPct val="100000"/>
              </a:lnSpc>
              <a:spcBef>
                <a:spcPts val="0"/>
              </a:spcBef>
              <a:spcAft>
                <a:spcPts val="0"/>
              </a:spcAft>
              <a:buSzPts val="1500"/>
              <a:buChar char="●"/>
            </a:pPr>
            <a:r>
              <a:rPr lang="en-US" sz="1500"/>
              <a:t>Patient Demographics</a:t>
            </a:r>
            <a:endParaRPr sz="1500"/>
          </a:p>
          <a:p>
            <a:pPr marL="457200" marR="0" lvl="0" indent="-323850" algn="l" rtl="0">
              <a:lnSpc>
                <a:spcPct val="100000"/>
              </a:lnSpc>
              <a:spcBef>
                <a:spcPts val="0"/>
              </a:spcBef>
              <a:spcAft>
                <a:spcPts val="0"/>
              </a:spcAft>
              <a:buSzPts val="1500"/>
              <a:buChar char="●"/>
            </a:pPr>
            <a:r>
              <a:rPr lang="en-US" sz="1500"/>
              <a:t>Patient Diagnosis and Staging</a:t>
            </a:r>
            <a:endParaRPr sz="1500"/>
          </a:p>
          <a:p>
            <a:pPr marL="457200" marR="0" lvl="0" indent="-323850" algn="l" rtl="0">
              <a:lnSpc>
                <a:spcPct val="100000"/>
              </a:lnSpc>
              <a:spcBef>
                <a:spcPts val="0"/>
              </a:spcBef>
              <a:spcAft>
                <a:spcPts val="0"/>
              </a:spcAft>
              <a:buSzPts val="1500"/>
              <a:buChar char="●"/>
            </a:pPr>
            <a:r>
              <a:rPr lang="en-US" sz="1500"/>
              <a:t>Types of barriers addressed</a:t>
            </a:r>
            <a:endParaRPr sz="1500"/>
          </a:p>
          <a:p>
            <a:pPr marL="457200" marR="0" lvl="0" indent="-323850" algn="l" rtl="0">
              <a:lnSpc>
                <a:spcPct val="100000"/>
              </a:lnSpc>
              <a:spcBef>
                <a:spcPts val="0"/>
              </a:spcBef>
              <a:spcAft>
                <a:spcPts val="0"/>
              </a:spcAft>
              <a:buSzPts val="1500"/>
              <a:buChar char="●"/>
            </a:pPr>
            <a:r>
              <a:rPr lang="en-US" sz="1500"/>
              <a:t>Time spent for various tasks</a:t>
            </a:r>
            <a:endParaRPr sz="1500"/>
          </a:p>
          <a:p>
            <a:pPr marL="457200" marR="0" lvl="0" indent="-323850" algn="l" rtl="0">
              <a:lnSpc>
                <a:spcPct val="100000"/>
              </a:lnSpc>
              <a:spcBef>
                <a:spcPts val="0"/>
              </a:spcBef>
              <a:spcAft>
                <a:spcPts val="0"/>
              </a:spcAft>
              <a:buSzPts val="1500"/>
              <a:buChar char="●"/>
            </a:pPr>
            <a:r>
              <a:rPr lang="en-US" sz="1500"/>
              <a:t>Patient acuity</a:t>
            </a:r>
            <a:endParaRPr sz="1500"/>
          </a:p>
        </p:txBody>
      </p:sp>
      <p:sp>
        <p:nvSpPr>
          <p:cNvPr id="108" name="Google Shape;108;p11"/>
          <p:cNvSpPr/>
          <p:nvPr/>
        </p:nvSpPr>
        <p:spPr>
          <a:xfrm>
            <a:off x="3381935" y="2895600"/>
            <a:ext cx="2590800" cy="2438400"/>
          </a:xfrm>
          <a:prstGeom prst="rect">
            <a:avLst/>
          </a:prstGeom>
          <a:solidFill>
            <a:srgbClr val="C8B18B"/>
          </a:solidFill>
          <a:ln w="25400" cap="flat" cmpd="sng">
            <a:solidFill>
              <a:srgbClr val="88A3A5"/>
            </a:solidFill>
            <a:prstDash val="solid"/>
            <a:round/>
            <a:headEnd type="none" w="sm" len="sm"/>
            <a:tailEnd type="none" w="sm" len="sm"/>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Char char="●"/>
            </a:pPr>
            <a:r>
              <a:rPr lang="en-US" sz="1500"/>
              <a:t>Identify and describe trends</a:t>
            </a:r>
            <a:endParaRPr sz="1500" i="0" u="none" strike="noStrike" cap="none">
              <a:solidFill>
                <a:srgbClr val="000000"/>
              </a:solidFill>
            </a:endParaRPr>
          </a:p>
          <a:p>
            <a:pPr marL="457200" marR="0" lvl="0" indent="-323850" algn="l" rtl="0">
              <a:lnSpc>
                <a:spcPct val="100000"/>
              </a:lnSpc>
              <a:spcBef>
                <a:spcPts val="0"/>
              </a:spcBef>
              <a:spcAft>
                <a:spcPts val="0"/>
              </a:spcAft>
              <a:buClr>
                <a:srgbClr val="000000"/>
              </a:buClr>
              <a:buSzPts val="1500"/>
              <a:buChar char="●"/>
            </a:pPr>
            <a:r>
              <a:rPr lang="en-US" sz="1500"/>
              <a:t>Identify areas for improvement</a:t>
            </a:r>
            <a:endParaRPr sz="1500" i="0" u="none" strike="noStrike" cap="none">
              <a:solidFill>
                <a:srgbClr val="000000"/>
              </a:solidFill>
            </a:endParaRPr>
          </a:p>
        </p:txBody>
      </p:sp>
      <p:sp>
        <p:nvSpPr>
          <p:cNvPr id="109" name="Google Shape;109;p11"/>
          <p:cNvSpPr/>
          <p:nvPr/>
        </p:nvSpPr>
        <p:spPr>
          <a:xfrm>
            <a:off x="6230470" y="2895600"/>
            <a:ext cx="2590800" cy="2438400"/>
          </a:xfrm>
          <a:prstGeom prst="rect">
            <a:avLst/>
          </a:prstGeom>
          <a:solidFill>
            <a:srgbClr val="C8B18B"/>
          </a:solidFill>
          <a:ln w="25400" cap="flat" cmpd="sng">
            <a:solidFill>
              <a:srgbClr val="88A3A5"/>
            </a:solidFill>
            <a:prstDash val="solid"/>
            <a:round/>
            <a:headEnd type="none" w="sm" len="sm"/>
            <a:tailEnd type="none" w="sm" len="sm"/>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Char char="●"/>
            </a:pPr>
            <a:r>
              <a:rPr lang="en-US" sz="1500"/>
              <a:t>Community needs assessment data</a:t>
            </a:r>
            <a:endParaRPr sz="1500"/>
          </a:p>
          <a:p>
            <a:pPr marL="457200" marR="0" lvl="0" indent="-323850" algn="l" rtl="0">
              <a:lnSpc>
                <a:spcPct val="100000"/>
              </a:lnSpc>
              <a:spcBef>
                <a:spcPts val="0"/>
              </a:spcBef>
              <a:spcAft>
                <a:spcPts val="0"/>
              </a:spcAft>
              <a:buClr>
                <a:srgbClr val="000000"/>
              </a:buClr>
              <a:buSzPts val="1500"/>
              <a:buChar char="●"/>
            </a:pPr>
            <a:r>
              <a:rPr lang="en-US" sz="1500" i="0" u="none" strike="noStrike" cap="none">
                <a:solidFill>
                  <a:srgbClr val="000000"/>
                </a:solidFill>
              </a:rPr>
              <a:t>Report for </a:t>
            </a:r>
            <a:r>
              <a:rPr lang="en-US" sz="1500"/>
              <a:t>interest holders</a:t>
            </a:r>
            <a:endParaRPr sz="1500" i="0" u="none" strike="noStrike" cap="none">
              <a:solidFill>
                <a:srgbClr val="000000"/>
              </a:solidFill>
            </a:endParaRPr>
          </a:p>
          <a:p>
            <a:pPr marL="457200" marR="0" lvl="0" indent="-323850" algn="l" rtl="0">
              <a:lnSpc>
                <a:spcPct val="100000"/>
              </a:lnSpc>
              <a:spcBef>
                <a:spcPts val="0"/>
              </a:spcBef>
              <a:spcAft>
                <a:spcPts val="0"/>
              </a:spcAft>
              <a:buClr>
                <a:srgbClr val="000000"/>
              </a:buClr>
              <a:buSzPts val="1500"/>
              <a:buChar char="●"/>
            </a:pPr>
            <a:r>
              <a:rPr lang="en-US" sz="1500" i="0" u="none" strike="noStrike" cap="none">
                <a:solidFill>
                  <a:srgbClr val="000000"/>
                </a:solidFill>
              </a:rPr>
              <a:t>Presentations</a:t>
            </a:r>
            <a:endParaRPr sz="1500" i="0" u="none" strike="noStrike" cap="none">
              <a:solidFill>
                <a:srgbClr val="000000"/>
              </a:solidFill>
            </a:endParaRPr>
          </a:p>
          <a:p>
            <a:pPr marL="457200" marR="0" lvl="0" indent="0" algn="l" rtl="0">
              <a:lnSpc>
                <a:spcPct val="100000"/>
              </a:lnSpc>
              <a:spcBef>
                <a:spcPts val="0"/>
              </a:spcBef>
              <a:spcAft>
                <a:spcPts val="0"/>
              </a:spcAft>
              <a:buNone/>
            </a:pPr>
            <a:endParaRPr sz="1500" i="0" u="none" strike="noStrike" cap="none">
              <a:solidFill>
                <a:srgbClr val="000000"/>
              </a:solidFill>
            </a:endParaRPr>
          </a:p>
        </p:txBody>
      </p:sp>
      <p:sp>
        <p:nvSpPr>
          <p:cNvPr id="110" name="Google Shape;110;p11"/>
          <p:cNvSpPr/>
          <p:nvPr/>
        </p:nvSpPr>
        <p:spPr>
          <a:xfrm>
            <a:off x="533400" y="1586753"/>
            <a:ext cx="2590800" cy="11430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Data Collection</a:t>
            </a:r>
            <a:endParaRPr sz="1400" b="0" i="0" u="none" strike="noStrike" cap="none">
              <a:solidFill>
                <a:srgbClr val="000000"/>
              </a:solidFill>
              <a:latin typeface="Arial"/>
              <a:ea typeface="Arial"/>
              <a:cs typeface="Arial"/>
              <a:sym typeface="Arial"/>
            </a:endParaRPr>
          </a:p>
        </p:txBody>
      </p:sp>
      <p:sp>
        <p:nvSpPr>
          <p:cNvPr id="111" name="Google Shape;111;p11"/>
          <p:cNvSpPr/>
          <p:nvPr/>
        </p:nvSpPr>
        <p:spPr>
          <a:xfrm>
            <a:off x="3390900" y="1586753"/>
            <a:ext cx="2590800" cy="1143000"/>
          </a:xfrm>
          <a:prstGeom prst="rect">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Data Analysis</a:t>
            </a: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a:off x="536350" y="5027725"/>
            <a:ext cx="2590800" cy="33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t>Document</a:t>
            </a:r>
            <a:endParaRPr sz="1900" b="1"/>
          </a:p>
        </p:txBody>
      </p:sp>
      <p:sp>
        <p:nvSpPr>
          <p:cNvPr id="113" name="Google Shape;113;p11"/>
          <p:cNvSpPr/>
          <p:nvPr/>
        </p:nvSpPr>
        <p:spPr>
          <a:xfrm>
            <a:off x="3343363" y="5027725"/>
            <a:ext cx="2639700" cy="33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t>Explain with data</a:t>
            </a:r>
            <a:endParaRPr sz="1900" b="1"/>
          </a:p>
        </p:txBody>
      </p:sp>
      <p:sp>
        <p:nvSpPr>
          <p:cNvPr id="114" name="Google Shape;114;p11"/>
          <p:cNvSpPr/>
          <p:nvPr/>
        </p:nvSpPr>
        <p:spPr>
          <a:xfrm>
            <a:off x="6199300" y="5027725"/>
            <a:ext cx="2686500" cy="333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b="1"/>
              <a:t>Report Out</a:t>
            </a:r>
            <a:endParaRPr sz="19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8b16e928c4_0_781"/>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RE-AIM Strategies for Evaluation</a:t>
            </a:r>
            <a:endParaRPr/>
          </a:p>
        </p:txBody>
      </p:sp>
      <p:grpSp>
        <p:nvGrpSpPr>
          <p:cNvPr id="121" name="Google Shape;121;g28b16e928c4_0_781"/>
          <p:cNvGrpSpPr/>
          <p:nvPr/>
        </p:nvGrpSpPr>
        <p:grpSpPr>
          <a:xfrm>
            <a:off x="308838" y="1734250"/>
            <a:ext cx="3558375" cy="924600"/>
            <a:chOff x="308838" y="1242975"/>
            <a:chExt cx="3558375" cy="924600"/>
          </a:xfrm>
        </p:grpSpPr>
        <p:cxnSp>
          <p:nvCxnSpPr>
            <p:cNvPr id="122" name="Google Shape;122;g28b16e928c4_0_781"/>
            <p:cNvCxnSpPr/>
            <p:nvPr/>
          </p:nvCxnSpPr>
          <p:spPr>
            <a:xfrm rot="10800000">
              <a:off x="2642013" y="1654113"/>
              <a:ext cx="1225200" cy="0"/>
            </a:xfrm>
            <a:prstGeom prst="straightConnector1">
              <a:avLst/>
            </a:prstGeom>
            <a:noFill/>
            <a:ln w="9525" cap="flat" cmpd="sng">
              <a:solidFill>
                <a:srgbClr val="307AF3"/>
              </a:solidFill>
              <a:prstDash val="solid"/>
              <a:round/>
              <a:headEnd type="none" w="sm" len="sm"/>
              <a:tailEnd type="oval" w="med" len="med"/>
            </a:ln>
          </p:spPr>
        </p:cxnSp>
        <p:sp>
          <p:nvSpPr>
            <p:cNvPr id="123" name="Google Shape;123;g28b16e928c4_0_781"/>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100" b="1"/>
                <a:t>Reach</a:t>
              </a:r>
              <a:endParaRPr sz="1100" b="1"/>
            </a:p>
            <a:p>
              <a:pPr marL="0" lvl="0" indent="0" algn="r" rtl="0">
                <a:spcBef>
                  <a:spcPts val="0"/>
                </a:spcBef>
                <a:spcAft>
                  <a:spcPts val="0"/>
                </a:spcAft>
                <a:buNone/>
              </a:pPr>
              <a:endParaRPr sz="1100" b="1"/>
            </a:p>
            <a:p>
              <a:pPr marL="0" lvl="0" indent="0" algn="r" rtl="0">
                <a:spcBef>
                  <a:spcPts val="0"/>
                </a:spcBef>
                <a:spcAft>
                  <a:spcPts val="1600"/>
                </a:spcAft>
                <a:buNone/>
              </a:pPr>
              <a:r>
                <a:rPr lang="en-US" sz="1100">
                  <a:solidFill>
                    <a:srgbClr val="333333"/>
                  </a:solidFill>
                  <a:highlight>
                    <a:srgbClr val="FFFFFF"/>
                  </a:highlight>
                </a:rPr>
                <a:t>Measures number, proportion, and representativeness of individuals </a:t>
              </a:r>
              <a:endParaRPr sz="1100" b="1"/>
            </a:p>
          </p:txBody>
        </p:sp>
      </p:grpSp>
      <p:grpSp>
        <p:nvGrpSpPr>
          <p:cNvPr id="124" name="Google Shape;124;g28b16e928c4_0_781"/>
          <p:cNvGrpSpPr/>
          <p:nvPr/>
        </p:nvGrpSpPr>
        <p:grpSpPr>
          <a:xfrm>
            <a:off x="308838" y="3137400"/>
            <a:ext cx="3263100" cy="924600"/>
            <a:chOff x="308838" y="2646125"/>
            <a:chExt cx="3263100" cy="924600"/>
          </a:xfrm>
        </p:grpSpPr>
        <p:cxnSp>
          <p:nvCxnSpPr>
            <p:cNvPr id="125" name="Google Shape;125;g28b16e928c4_0_781"/>
            <p:cNvCxnSpPr/>
            <p:nvPr/>
          </p:nvCxnSpPr>
          <p:spPr>
            <a:xfrm rot="10800000">
              <a:off x="2641938" y="3108425"/>
              <a:ext cx="930000" cy="0"/>
            </a:xfrm>
            <a:prstGeom prst="straightConnector1">
              <a:avLst/>
            </a:prstGeom>
            <a:noFill/>
            <a:ln w="9525" cap="flat" cmpd="sng">
              <a:solidFill>
                <a:srgbClr val="0E63F0"/>
              </a:solidFill>
              <a:prstDash val="solid"/>
              <a:round/>
              <a:headEnd type="none" w="sm" len="sm"/>
              <a:tailEnd type="oval" w="med" len="med"/>
            </a:ln>
          </p:spPr>
        </p:cxnSp>
        <p:sp>
          <p:nvSpPr>
            <p:cNvPr id="126" name="Google Shape;126;g28b16e928c4_0_781"/>
            <p:cNvSpPr txBox="1"/>
            <p:nvPr/>
          </p:nvSpPr>
          <p:spPr>
            <a:xfrm>
              <a:off x="308838" y="2646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100" b="1"/>
                <a:t>Effectiveness</a:t>
              </a:r>
              <a:endParaRPr sz="1100" b="1"/>
            </a:p>
            <a:p>
              <a:pPr marL="0" lvl="0" indent="0" algn="r" rtl="0">
                <a:spcBef>
                  <a:spcPts val="0"/>
                </a:spcBef>
                <a:spcAft>
                  <a:spcPts val="0"/>
                </a:spcAft>
                <a:buNone/>
              </a:pPr>
              <a:endParaRPr sz="1100" b="1"/>
            </a:p>
            <a:p>
              <a:pPr marL="0" lvl="0" indent="0" algn="r" rtl="0">
                <a:spcBef>
                  <a:spcPts val="0"/>
                </a:spcBef>
                <a:spcAft>
                  <a:spcPts val="1600"/>
                </a:spcAft>
                <a:buNone/>
              </a:pPr>
              <a:r>
                <a:rPr lang="en-US" sz="1100">
                  <a:solidFill>
                    <a:srgbClr val="333333"/>
                  </a:solidFill>
                  <a:highlight>
                    <a:srgbClr val="FFFFFF"/>
                  </a:highlight>
                </a:rPr>
                <a:t>The impact of an intervention on outcomes that demonstrate intervention effectiveness and broader outcomes of quality of life, satisfaction, etc.</a:t>
              </a:r>
              <a:endParaRPr sz="1100" b="1"/>
            </a:p>
          </p:txBody>
        </p:sp>
      </p:grpSp>
      <p:grpSp>
        <p:nvGrpSpPr>
          <p:cNvPr id="127" name="Google Shape;127;g28b16e928c4_0_781"/>
          <p:cNvGrpSpPr/>
          <p:nvPr/>
        </p:nvGrpSpPr>
        <p:grpSpPr>
          <a:xfrm>
            <a:off x="4657738" y="3730575"/>
            <a:ext cx="4162750" cy="924600"/>
            <a:chOff x="4657738" y="3239300"/>
            <a:chExt cx="4162750" cy="924600"/>
          </a:xfrm>
        </p:grpSpPr>
        <p:cxnSp>
          <p:nvCxnSpPr>
            <p:cNvPr id="128" name="Google Shape;128;g28b16e928c4_0_781"/>
            <p:cNvCxnSpPr/>
            <p:nvPr/>
          </p:nvCxnSpPr>
          <p:spPr>
            <a:xfrm>
              <a:off x="4657738" y="3854000"/>
              <a:ext cx="1838700" cy="0"/>
            </a:xfrm>
            <a:prstGeom prst="straightConnector1">
              <a:avLst/>
            </a:prstGeom>
            <a:noFill/>
            <a:ln w="9525" cap="flat" cmpd="sng">
              <a:solidFill>
                <a:srgbClr val="0D5CDF"/>
              </a:solidFill>
              <a:prstDash val="solid"/>
              <a:round/>
              <a:headEnd type="none" w="sm" len="sm"/>
              <a:tailEnd type="oval" w="med" len="med"/>
            </a:ln>
          </p:spPr>
        </p:cxnSp>
        <p:sp>
          <p:nvSpPr>
            <p:cNvPr id="129" name="Google Shape;129;g28b16e928c4_0_781"/>
            <p:cNvSpPr txBox="1"/>
            <p:nvPr/>
          </p:nvSpPr>
          <p:spPr>
            <a:xfrm>
              <a:off x="6696488" y="3239300"/>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t>Adoption</a:t>
              </a:r>
              <a:endParaRPr sz="1100" b="1"/>
            </a:p>
            <a:p>
              <a:pPr marL="0" lvl="0" indent="0" algn="l" rtl="0">
                <a:spcBef>
                  <a:spcPts val="0"/>
                </a:spcBef>
                <a:spcAft>
                  <a:spcPts val="0"/>
                </a:spcAft>
                <a:buNone/>
              </a:pPr>
              <a:endParaRPr sz="1100" b="1"/>
            </a:p>
            <a:p>
              <a:pPr marL="0" lvl="0" indent="0" algn="l" rtl="0">
                <a:spcBef>
                  <a:spcPts val="0"/>
                </a:spcBef>
                <a:spcAft>
                  <a:spcPts val="1600"/>
                </a:spcAft>
                <a:buNone/>
              </a:pPr>
              <a:r>
                <a:rPr lang="en-US" sz="1100"/>
                <a:t>Measure of relevant participating factors (number of referrals, number of enrollments in a program)</a:t>
              </a:r>
              <a:endParaRPr sz="1100" b="1"/>
            </a:p>
          </p:txBody>
        </p:sp>
      </p:grpSp>
      <p:grpSp>
        <p:nvGrpSpPr>
          <p:cNvPr id="130" name="Google Shape;130;g28b16e928c4_0_781"/>
          <p:cNvGrpSpPr/>
          <p:nvPr/>
        </p:nvGrpSpPr>
        <p:grpSpPr>
          <a:xfrm>
            <a:off x="5209838" y="1734250"/>
            <a:ext cx="3610650" cy="924600"/>
            <a:chOff x="5209838" y="1242975"/>
            <a:chExt cx="3610650" cy="924600"/>
          </a:xfrm>
        </p:grpSpPr>
        <p:sp>
          <p:nvSpPr>
            <p:cNvPr id="131" name="Google Shape;131;g28b16e928c4_0_781"/>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t>Maintenance</a:t>
              </a:r>
              <a:endParaRPr sz="1100" b="1"/>
            </a:p>
            <a:p>
              <a:pPr marL="0" lvl="0" indent="0" algn="l" rtl="0">
                <a:spcBef>
                  <a:spcPts val="0"/>
                </a:spcBef>
                <a:spcAft>
                  <a:spcPts val="0"/>
                </a:spcAft>
                <a:buNone/>
              </a:pPr>
              <a:endParaRPr sz="1100" b="1"/>
            </a:p>
            <a:p>
              <a:pPr marL="0" lvl="0" indent="0" algn="l" rtl="0">
                <a:spcBef>
                  <a:spcPts val="0"/>
                </a:spcBef>
                <a:spcAft>
                  <a:spcPts val="1600"/>
                </a:spcAft>
                <a:buNone/>
              </a:pPr>
              <a:r>
                <a:rPr lang="en-US" sz="1100"/>
                <a:t>Measures the sustainability of the program</a:t>
              </a:r>
              <a:endParaRPr sz="1100" b="1"/>
            </a:p>
          </p:txBody>
        </p:sp>
        <p:cxnSp>
          <p:nvCxnSpPr>
            <p:cNvPr id="132" name="Google Shape;132;g28b16e928c4_0_781"/>
            <p:cNvCxnSpPr/>
            <p:nvPr/>
          </p:nvCxnSpPr>
          <p:spPr>
            <a:xfrm>
              <a:off x="5209838" y="1654113"/>
              <a:ext cx="1286700" cy="0"/>
            </a:xfrm>
            <a:prstGeom prst="straightConnector1">
              <a:avLst/>
            </a:prstGeom>
            <a:noFill/>
            <a:ln w="9525" cap="flat" cmpd="sng">
              <a:solidFill>
                <a:srgbClr val="0942A1"/>
              </a:solidFill>
              <a:prstDash val="solid"/>
              <a:round/>
              <a:headEnd type="none" w="sm" len="sm"/>
              <a:tailEnd type="oval" w="med" len="med"/>
            </a:ln>
          </p:spPr>
        </p:cxnSp>
      </p:grpSp>
      <p:grpSp>
        <p:nvGrpSpPr>
          <p:cNvPr id="133" name="Google Shape;133;g28b16e928c4_0_781"/>
          <p:cNvGrpSpPr/>
          <p:nvPr/>
        </p:nvGrpSpPr>
        <p:grpSpPr>
          <a:xfrm>
            <a:off x="5610287" y="2804625"/>
            <a:ext cx="2842410" cy="924600"/>
            <a:chOff x="5610288" y="2313350"/>
            <a:chExt cx="2842410" cy="924600"/>
          </a:xfrm>
        </p:grpSpPr>
        <p:cxnSp>
          <p:nvCxnSpPr>
            <p:cNvPr id="134" name="Google Shape;134;g28b16e928c4_0_781"/>
            <p:cNvCxnSpPr/>
            <p:nvPr/>
          </p:nvCxnSpPr>
          <p:spPr>
            <a:xfrm>
              <a:off x="5610288" y="2775650"/>
              <a:ext cx="886200" cy="0"/>
            </a:xfrm>
            <a:prstGeom prst="straightConnector1">
              <a:avLst/>
            </a:prstGeom>
            <a:noFill/>
            <a:ln w="9525" cap="flat" cmpd="sng">
              <a:solidFill>
                <a:srgbClr val="0C57D3"/>
              </a:solidFill>
              <a:prstDash val="solid"/>
              <a:round/>
              <a:headEnd type="none" w="sm" len="sm"/>
              <a:tailEnd type="oval" w="med" len="med"/>
            </a:ln>
          </p:spPr>
        </p:cxnSp>
        <p:sp>
          <p:nvSpPr>
            <p:cNvPr id="135" name="Google Shape;135;g28b16e928c4_0_781"/>
            <p:cNvSpPr txBox="1"/>
            <p:nvPr/>
          </p:nvSpPr>
          <p:spPr>
            <a:xfrm>
              <a:off x="6696498" y="2313350"/>
              <a:ext cx="1756200" cy="92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b="1"/>
                <a:t>Implementation</a:t>
              </a:r>
              <a:endParaRPr sz="1100" b="1"/>
            </a:p>
            <a:p>
              <a:pPr marL="0" lvl="0" indent="0" algn="l" rtl="0">
                <a:spcBef>
                  <a:spcPts val="0"/>
                </a:spcBef>
                <a:spcAft>
                  <a:spcPts val="0"/>
                </a:spcAft>
                <a:buNone/>
              </a:pPr>
              <a:r>
                <a:rPr lang="en-US" sz="1100"/>
                <a:t>Measures the fidelity, feasibility, cost and adaptations</a:t>
              </a:r>
              <a:endParaRPr sz="1100"/>
            </a:p>
            <a:p>
              <a:pPr marL="0" lvl="0" indent="0" algn="l" rtl="0">
                <a:spcBef>
                  <a:spcPts val="0"/>
                </a:spcBef>
                <a:spcAft>
                  <a:spcPts val="1600"/>
                </a:spcAft>
                <a:buNone/>
              </a:pPr>
              <a:endParaRPr sz="1100" b="1"/>
            </a:p>
          </p:txBody>
        </p:sp>
      </p:grpSp>
      <p:grpSp>
        <p:nvGrpSpPr>
          <p:cNvPr id="136" name="Google Shape;136;g28b16e928c4_0_781"/>
          <p:cNvGrpSpPr/>
          <p:nvPr/>
        </p:nvGrpSpPr>
        <p:grpSpPr>
          <a:xfrm>
            <a:off x="2601236" y="1146225"/>
            <a:ext cx="3922200" cy="3915924"/>
            <a:chOff x="2610905" y="610653"/>
            <a:chExt cx="3922200" cy="3922200"/>
          </a:xfrm>
        </p:grpSpPr>
        <p:sp>
          <p:nvSpPr>
            <p:cNvPr id="137" name="Google Shape;137;g28b16e928c4_0_781"/>
            <p:cNvSpPr/>
            <p:nvPr/>
          </p:nvSpPr>
          <p:spPr>
            <a:xfrm rot="-4980021">
              <a:off x="3204123" y="1186472"/>
              <a:ext cx="2771960" cy="2771960"/>
            </a:xfrm>
            <a:prstGeom prst="blockArc">
              <a:avLst>
                <a:gd name="adj1" fmla="val 12602522"/>
                <a:gd name="adj2" fmla="val 16867657"/>
                <a:gd name="adj3" fmla="val 20844"/>
              </a:avLst>
            </a:prstGeom>
            <a:solidFill>
              <a:srgbClr val="0E6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28b16e928c4_0_781"/>
            <p:cNvSpPr/>
            <p:nvPr/>
          </p:nvSpPr>
          <p:spPr>
            <a:xfrm rot="7920309">
              <a:off x="3183402" y="1183149"/>
              <a:ext cx="2777207" cy="2777207"/>
            </a:xfrm>
            <a:prstGeom prst="blockArc">
              <a:avLst>
                <a:gd name="adj1" fmla="val 12602522"/>
                <a:gd name="adj2" fmla="val 16867657"/>
                <a:gd name="adj3" fmla="val 20844"/>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g28b16e928c4_0_781"/>
            <p:cNvSpPr/>
            <p:nvPr/>
          </p:nvSpPr>
          <p:spPr>
            <a:xfrm rot="3600063">
              <a:off x="3186335" y="1195681"/>
              <a:ext cx="2777488" cy="2777488"/>
            </a:xfrm>
            <a:prstGeom prst="blockArc">
              <a:avLst>
                <a:gd name="adj1" fmla="val 12602522"/>
                <a:gd name="adj2" fmla="val 16867657"/>
                <a:gd name="adj3" fmla="val 20844"/>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28b16e928c4_0_781"/>
            <p:cNvSpPr/>
            <p:nvPr/>
          </p:nvSpPr>
          <p:spPr>
            <a:xfrm rot="4024705">
              <a:off x="5326681" y="1940898"/>
              <a:ext cx="578477" cy="579147"/>
            </a:xfrm>
            <a:prstGeom prst="pie">
              <a:avLst>
                <a:gd name="adj1" fmla="val 6190354"/>
                <a:gd name="adj2" fmla="val 14996165"/>
              </a:avLst>
            </a:prstGeom>
            <a:solidFill>
              <a:srgbClr val="0C57D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g28b16e928c4_0_781"/>
            <p:cNvSpPr/>
            <p:nvPr/>
          </p:nvSpPr>
          <p:spPr>
            <a:xfrm rot="-6816027">
              <a:off x="5326729" y="1940918"/>
              <a:ext cx="578485" cy="579035"/>
            </a:xfrm>
            <a:prstGeom prst="pie">
              <a:avLst>
                <a:gd name="adj1" fmla="val 4028252"/>
                <a:gd name="adj2" fmla="val 17183677"/>
              </a:avLst>
            </a:prstGeom>
            <a:solidFill>
              <a:srgbClr val="0C5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28b16e928c4_0_781"/>
            <p:cNvSpPr/>
            <p:nvPr/>
          </p:nvSpPr>
          <p:spPr>
            <a:xfrm rot="-9359762">
              <a:off x="3193941" y="1176205"/>
              <a:ext cx="2777287" cy="2777287"/>
            </a:xfrm>
            <a:prstGeom prst="blockArc">
              <a:avLst>
                <a:gd name="adj1" fmla="val 12602522"/>
                <a:gd name="adj2" fmla="val 16867657"/>
                <a:gd name="adj3" fmla="val 20844"/>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g28b16e928c4_0_781"/>
            <p:cNvSpPr/>
            <p:nvPr/>
          </p:nvSpPr>
          <p:spPr>
            <a:xfrm rot="-8936366">
              <a:off x="3659126" y="3173505"/>
              <a:ext cx="578551" cy="578963"/>
            </a:xfrm>
            <a:prstGeom prst="pie">
              <a:avLst>
                <a:gd name="adj1" fmla="val 6190354"/>
                <a:gd name="adj2" fmla="val 14996165"/>
              </a:avLst>
            </a:prstGeom>
            <a:solidFill>
              <a:srgbClr val="0E63F0"/>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28b16e928c4_0_781"/>
            <p:cNvSpPr/>
            <p:nvPr/>
          </p:nvSpPr>
          <p:spPr>
            <a:xfrm rot="1824498">
              <a:off x="3659375" y="3173497"/>
              <a:ext cx="578475" cy="578885"/>
            </a:xfrm>
            <a:prstGeom prst="pie">
              <a:avLst>
                <a:gd name="adj1" fmla="val 4028252"/>
                <a:gd name="adj2" fmla="val 17183677"/>
              </a:avLst>
            </a:prstGeom>
            <a:solidFill>
              <a:srgbClr val="0E63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8b16e928c4_0_781"/>
            <p:cNvSpPr/>
            <p:nvPr/>
          </p:nvSpPr>
          <p:spPr>
            <a:xfrm rot="-600092">
              <a:off x="3198852" y="1195456"/>
              <a:ext cx="2777611" cy="2777611"/>
            </a:xfrm>
            <a:prstGeom prst="blockArc">
              <a:avLst>
                <a:gd name="adj1" fmla="val 12513247"/>
                <a:gd name="adj2" fmla="val 16867657"/>
                <a:gd name="adj3" fmla="val 20844"/>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g28b16e928c4_0_781"/>
            <p:cNvSpPr/>
            <p:nvPr/>
          </p:nvSpPr>
          <p:spPr>
            <a:xfrm rot="-176551">
              <a:off x="4312105" y="1195442"/>
              <a:ext cx="578563" cy="579162"/>
            </a:xfrm>
            <a:prstGeom prst="pie">
              <a:avLst>
                <a:gd name="adj1" fmla="val 6190354"/>
                <a:gd name="adj2" fmla="val 14996165"/>
              </a:avLst>
            </a:prstGeom>
            <a:solidFill>
              <a:srgbClr val="0942A1"/>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28b16e928c4_0_781"/>
            <p:cNvSpPr/>
            <p:nvPr/>
          </p:nvSpPr>
          <p:spPr>
            <a:xfrm rot="10584085">
              <a:off x="4312088" y="1195622"/>
              <a:ext cx="578340" cy="578939"/>
            </a:xfrm>
            <a:prstGeom prst="pie">
              <a:avLst>
                <a:gd name="adj1" fmla="val 4028252"/>
                <a:gd name="adj2" fmla="val 17183677"/>
              </a:avLst>
            </a:prstGeom>
            <a:solidFill>
              <a:srgbClr val="0942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g28b16e928c4_0_781"/>
            <p:cNvSpPr/>
            <p:nvPr/>
          </p:nvSpPr>
          <p:spPr>
            <a:xfrm rot="8344778">
              <a:off x="4940929" y="3162886"/>
              <a:ext cx="578465" cy="578888"/>
            </a:xfrm>
            <a:prstGeom prst="pie">
              <a:avLst>
                <a:gd name="adj1" fmla="val 6190354"/>
                <a:gd name="adj2" fmla="val 14996165"/>
              </a:avLst>
            </a:prstGeom>
            <a:solidFill>
              <a:srgbClr val="0D5CDF"/>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g28b16e928c4_0_781"/>
            <p:cNvSpPr/>
            <p:nvPr/>
          </p:nvSpPr>
          <p:spPr>
            <a:xfrm rot="-2495643">
              <a:off x="4941000" y="3162728"/>
              <a:ext cx="578445" cy="579093"/>
            </a:xfrm>
            <a:prstGeom prst="pie">
              <a:avLst>
                <a:gd name="adj1" fmla="val 4028252"/>
                <a:gd name="adj2" fmla="val 17183677"/>
              </a:avLst>
            </a:prstGeom>
            <a:solidFill>
              <a:srgbClr val="0D5C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28b16e928c4_0_781"/>
            <p:cNvSpPr/>
            <p:nvPr/>
          </p:nvSpPr>
          <p:spPr>
            <a:xfrm rot="-4556960">
              <a:off x="3257335" y="1939059"/>
              <a:ext cx="578302" cy="578957"/>
            </a:xfrm>
            <a:prstGeom prst="pie">
              <a:avLst>
                <a:gd name="adj1" fmla="val 6190354"/>
                <a:gd name="adj2" fmla="val 14996165"/>
              </a:avLst>
            </a:prstGeom>
            <a:solidFill>
              <a:srgbClr val="307AF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28b16e928c4_0_781"/>
            <p:cNvSpPr/>
            <p:nvPr/>
          </p:nvSpPr>
          <p:spPr>
            <a:xfrm rot="6204541">
              <a:off x="3257468" y="1938977"/>
              <a:ext cx="578264" cy="578917"/>
            </a:xfrm>
            <a:prstGeom prst="pie">
              <a:avLst>
                <a:gd name="adj1" fmla="val 4028252"/>
                <a:gd name="adj2" fmla="val 17183677"/>
              </a:avLst>
            </a:prstGeom>
            <a:solidFill>
              <a:srgbClr val="307A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8b16e928c4_0_781"/>
            <p:cNvSpPr txBox="1"/>
            <p:nvPr/>
          </p:nvSpPr>
          <p:spPr>
            <a:xfrm>
              <a:off x="4341900" y="1271896"/>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M</a:t>
              </a:r>
              <a:endParaRPr sz="1600" b="1">
                <a:solidFill>
                  <a:srgbClr val="FFFFFF"/>
                </a:solidFill>
                <a:latin typeface="Roboto"/>
                <a:ea typeface="Roboto"/>
                <a:cs typeface="Roboto"/>
                <a:sym typeface="Roboto"/>
              </a:endParaRPr>
            </a:p>
          </p:txBody>
        </p:sp>
        <p:sp>
          <p:nvSpPr>
            <p:cNvPr id="153" name="Google Shape;153;g28b16e928c4_0_781"/>
            <p:cNvSpPr txBox="1"/>
            <p:nvPr/>
          </p:nvSpPr>
          <p:spPr>
            <a:xfrm>
              <a:off x="3274219"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R</a:t>
              </a:r>
              <a:endParaRPr sz="1600" b="1">
                <a:solidFill>
                  <a:srgbClr val="FFFFFF"/>
                </a:solidFill>
                <a:latin typeface="Roboto"/>
                <a:ea typeface="Roboto"/>
                <a:cs typeface="Roboto"/>
                <a:sym typeface="Roboto"/>
              </a:endParaRPr>
            </a:p>
          </p:txBody>
        </p:sp>
        <p:sp>
          <p:nvSpPr>
            <p:cNvPr id="154" name="Google Shape;154;g28b16e928c4_0_781"/>
            <p:cNvSpPr txBox="1"/>
            <p:nvPr/>
          </p:nvSpPr>
          <p:spPr>
            <a:xfrm>
              <a:off x="3685317" y="3247321"/>
              <a:ext cx="507900" cy="2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rgbClr val="FFFFFF"/>
                  </a:solidFill>
                  <a:latin typeface="Roboto"/>
                  <a:ea typeface="Roboto"/>
                  <a:cs typeface="Roboto"/>
                  <a:sym typeface="Roboto"/>
                </a:rPr>
                <a:t>E</a:t>
              </a:r>
              <a:endParaRPr sz="1600" b="1">
                <a:solidFill>
                  <a:srgbClr val="FFFFFF"/>
                </a:solidFill>
                <a:latin typeface="Roboto"/>
                <a:ea typeface="Roboto"/>
                <a:cs typeface="Roboto"/>
                <a:sym typeface="Roboto"/>
              </a:endParaRPr>
            </a:p>
          </p:txBody>
        </p:sp>
        <p:sp>
          <p:nvSpPr>
            <p:cNvPr id="155" name="Google Shape;155;g28b16e928c4_0_781"/>
            <p:cNvSpPr txBox="1"/>
            <p:nvPr/>
          </p:nvSpPr>
          <p:spPr>
            <a:xfrm>
              <a:off x="4955323" y="3247321"/>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A</a:t>
              </a:r>
              <a:endParaRPr sz="1600" b="1">
                <a:solidFill>
                  <a:srgbClr val="FFFFFF"/>
                </a:solidFill>
                <a:latin typeface="Roboto"/>
                <a:ea typeface="Roboto"/>
                <a:cs typeface="Roboto"/>
                <a:sym typeface="Roboto"/>
              </a:endParaRPr>
            </a:p>
          </p:txBody>
        </p:sp>
        <p:sp>
          <p:nvSpPr>
            <p:cNvPr id="156" name="Google Shape;156;g28b16e928c4_0_781"/>
            <p:cNvSpPr txBox="1"/>
            <p:nvPr/>
          </p:nvSpPr>
          <p:spPr>
            <a:xfrm>
              <a:off x="5364737" y="2018364"/>
              <a:ext cx="507900" cy="2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Roboto"/>
                  <a:ea typeface="Roboto"/>
                  <a:cs typeface="Roboto"/>
                  <a:sym typeface="Roboto"/>
                </a:rPr>
                <a:t>I</a:t>
              </a:r>
              <a:endParaRPr sz="1600" b="1">
                <a:solidFill>
                  <a:srgbClr val="FFFFFF"/>
                </a:solidFill>
                <a:latin typeface="Roboto"/>
                <a:ea typeface="Roboto"/>
                <a:cs typeface="Roboto"/>
                <a:sym typeface="Roboto"/>
              </a:endParaRPr>
            </a:p>
          </p:txBody>
        </p:sp>
      </p:grpSp>
      <p:sp>
        <p:nvSpPr>
          <p:cNvPr id="157" name="Google Shape;157;g28b16e928c4_0_781"/>
          <p:cNvSpPr/>
          <p:nvPr/>
        </p:nvSpPr>
        <p:spPr>
          <a:xfrm>
            <a:off x="3915825" y="2556925"/>
            <a:ext cx="497400" cy="1259400"/>
          </a:xfrm>
          <a:prstGeom prst="curvedRightArrow">
            <a:avLst>
              <a:gd name="adj1" fmla="val 25000"/>
              <a:gd name="adj2" fmla="val 50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g28b16e928c4_0_781"/>
          <p:cNvSpPr txBox="1"/>
          <p:nvPr/>
        </p:nvSpPr>
        <p:spPr>
          <a:xfrm>
            <a:off x="5447450" y="5181800"/>
            <a:ext cx="3781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lt2"/>
                </a:solidFill>
                <a:highlight>
                  <a:srgbClr val="FFFFFF"/>
                </a:highlight>
              </a:rPr>
              <a:t>Source: Holtrop et al., 2021; Ver Hoeve et al., 2024</a:t>
            </a:r>
            <a:endParaRPr sz="1200">
              <a:solidFill>
                <a:schemeClr val="lt2"/>
              </a:solidFill>
            </a:endParaRPr>
          </a:p>
        </p:txBody>
      </p:sp>
    </p:spTree>
  </p:cSld>
  <p:clrMapOvr>
    <a:masterClrMapping/>
  </p:clrMapOvr>
</p:sld>
</file>

<file path=ppt/theme/theme1.xml><?xml version="1.0" encoding="utf-8"?>
<a:theme xmlns:a="http://schemas.openxmlformats.org/drawingml/2006/main" name="3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8710</Words>
  <Application>Microsoft Office PowerPoint</Application>
  <PresentationFormat>On-screen Show (4:3)</PresentationFormat>
  <Paragraphs>621</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Trebuchet MS</vt:lpstr>
      <vt:lpstr>Roboto</vt:lpstr>
      <vt:lpstr>Calibri</vt:lpstr>
      <vt:lpstr>Noto Sans Symbols</vt:lpstr>
      <vt:lpstr>Georgia</vt:lpstr>
      <vt:lpstr>3_Default Design</vt:lpstr>
      <vt:lpstr>Program Evaluation and Quality Improvement </vt:lpstr>
      <vt:lpstr>Acknowledgments</vt:lpstr>
      <vt:lpstr>Learning Objectives</vt:lpstr>
      <vt:lpstr>Definitions </vt:lpstr>
      <vt:lpstr>Why Program Evaluation?</vt:lpstr>
      <vt:lpstr>Common Areas for Improvement</vt:lpstr>
      <vt:lpstr>Program Evaluation Answers These Questions</vt:lpstr>
      <vt:lpstr>Patient Navigator Role  in Program Evaluation </vt:lpstr>
      <vt:lpstr>RE-AIM Strategies for Evaluation</vt:lpstr>
      <vt:lpstr>Strategies for Evaluation</vt:lpstr>
      <vt:lpstr>Formative Evaluation: World Health Organization Patient Navigation  Evaluation Approach</vt:lpstr>
      <vt:lpstr>Commission on Cancer  Addressing Barriers to Care Standard</vt:lpstr>
      <vt:lpstr>Formative Evaluation:  Community Needs Assessment (CNA) </vt:lpstr>
      <vt:lpstr>Road Map for Addressing Barriers to Care</vt:lpstr>
      <vt:lpstr>Conducting a Community Needs Assessment</vt:lpstr>
      <vt:lpstr>Case Study: Needs Assessment</vt:lpstr>
      <vt:lpstr>Data Sources for Community Needs Assessment</vt:lpstr>
      <vt:lpstr>Determine Evaluation Metrics and  Data Sources</vt:lpstr>
      <vt:lpstr>PowerPoint Presentation</vt:lpstr>
      <vt:lpstr>Determine Evaluation Methods: Data Collection</vt:lpstr>
      <vt:lpstr>Process Evaluation </vt:lpstr>
      <vt:lpstr>Evaluation Metrics</vt:lpstr>
      <vt:lpstr>Sample Demographic Form</vt:lpstr>
      <vt:lpstr>PowerPoint Presentation</vt:lpstr>
      <vt:lpstr>Outcomes Evaluation </vt:lpstr>
      <vt:lpstr>Navigation Outcome Measure</vt:lpstr>
      <vt:lpstr>Tracking Data</vt:lpstr>
      <vt:lpstr>Quality/Process Improvement (Q/PI) Tools</vt:lpstr>
      <vt:lpstr>Q/PI Process Mapping:</vt:lpstr>
      <vt:lpstr>Q/PI Tools: Patient Flow</vt:lpstr>
      <vt:lpstr>Planning for Change: PDSA Cycle</vt:lpstr>
      <vt:lpstr>Checkpoint</vt:lpstr>
      <vt:lpstr>Demonstrating Value to Interest Holders</vt:lpstr>
      <vt:lpstr>Tips for Crafting an Elevator Pitch</vt:lpstr>
      <vt:lpstr>Value to Interest Holders</vt:lpstr>
      <vt:lpstr>Conclusion </vt:lpstr>
      <vt:lpstr>References</vt:lpstr>
      <vt:lpstr>References (Cont.)</vt:lpstr>
      <vt:lpstr>References (Cont.)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and Quality Improvement </dc:title>
  <dc:creator>GWU</dc:creator>
  <cp:lastModifiedBy>Angell, Kelly</cp:lastModifiedBy>
  <cp:revision>1</cp:revision>
  <dcterms:created xsi:type="dcterms:W3CDTF">2014-05-08T22:31:29Z</dcterms:created>
  <dcterms:modified xsi:type="dcterms:W3CDTF">2025-03-12T17:14:30Z</dcterms:modified>
</cp:coreProperties>
</file>