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gMdX6DH8xXP+i/YO+WXReZFV5YO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i Smith"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D6F8595-3E6C-4F52-B213-F83319EB8F5F}">
  <a:tblStyle styleId="{BD6F8595-3E6C-4F52-B213-F83319EB8F5F}"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3F9FA"/>
          </a:solidFill>
        </a:fill>
      </a:tcStyle>
    </a:wholeTbl>
    <a:band1H>
      <a:tcTxStyle b="off" i="off"/>
      <a:tcStyle>
        <a:tcBdr/>
        <a:fill>
          <a:solidFill>
            <a:srgbClr val="E7F3F4"/>
          </a:solidFill>
        </a:fill>
      </a:tcStyle>
    </a:band1H>
    <a:band2H>
      <a:tcTxStyle b="off" i="off"/>
      <a:tcStyle>
        <a:tcBdr/>
      </a:tcStyle>
    </a:band2H>
    <a:band1V>
      <a:tcTxStyle b="off" i="off"/>
      <a:tcStyle>
        <a:tcBdr/>
        <a:fill>
          <a:solidFill>
            <a:srgbClr val="E7F3F4"/>
          </a:solidFill>
        </a:fill>
      </a:tcStyle>
    </a:band1V>
    <a:band2V>
      <a:tcTxStyle b="off" i="off"/>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112" autoAdjust="0"/>
  </p:normalViewPr>
  <p:slideViewPr>
    <p:cSldViewPr snapToGrid="0">
      <p:cViewPr varScale="1">
        <p:scale>
          <a:sx n="59" d="100"/>
          <a:sy n="59" d="100"/>
        </p:scale>
        <p:origin x="3036" y="66"/>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customschemas.google.com/relationships/presentationmetadata" Target="meta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4820"/>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4820"/>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4820"/>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3" name="Google Shape;33;p1: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rmAutofit/>
          </a:bodyPr>
          <a:lstStyle/>
          <a:p>
            <a:pPr marL="0" lvl="0" indent="0" algn="l" rtl="0">
              <a:lnSpc>
                <a:spcPct val="115000"/>
              </a:lnSpc>
              <a:spcBef>
                <a:spcPts val="0"/>
              </a:spcBef>
              <a:spcAft>
                <a:spcPts val="0"/>
              </a:spcAft>
              <a:buClr>
                <a:schemeClr val="dk1"/>
              </a:buClr>
              <a:buSzPts val="1100"/>
              <a:buFont typeface="Arial"/>
              <a:buNone/>
            </a:pPr>
            <a:r>
              <a:rPr lang="en-US" sz="1100" b="1">
                <a:latin typeface="Arial"/>
                <a:ea typeface="Arial"/>
                <a:cs typeface="Arial"/>
                <a:sym typeface="Arial"/>
              </a:rPr>
              <a:t>[TITLE SLIDE]:</a:t>
            </a:r>
            <a:r>
              <a:rPr lang="en-US" sz="1100">
                <a:latin typeface="Arial"/>
                <a:ea typeface="Arial"/>
                <a:cs typeface="Arial"/>
                <a:sym typeface="Arial"/>
              </a:rPr>
              <a:t> Welcome to Medical Terminology. This lesson is part of the GW Oncology Patient Navigator Training: The Fundamentals. My name is NAME, I am the TITLE </a:t>
            </a:r>
            <a:endParaRPr sz="1100">
              <a:solidFill>
                <a:srgbClr val="CC0000"/>
              </a:solidFill>
              <a:latin typeface="Arial"/>
              <a:ea typeface="Arial"/>
              <a:cs typeface="Arial"/>
              <a:sym typeface="Arial"/>
            </a:endParaRPr>
          </a:p>
        </p:txBody>
      </p:sp>
      <p:sp>
        <p:nvSpPr>
          <p:cNvPr id="34" name="Google Shape;34;p1: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11: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Clr>
                <a:schemeClr val="dk1"/>
              </a:buClr>
              <a:buSzPts val="1100"/>
              <a:buFont typeface="Arial"/>
              <a:buNone/>
            </a:pPr>
            <a:r>
              <a:rPr lang="en-US" sz="1100" b="1">
                <a:latin typeface="Arial"/>
                <a:ea typeface="Arial"/>
                <a:cs typeface="Arial"/>
                <a:sym typeface="Arial"/>
              </a:rPr>
              <a:t>[FREQUENT WORD ROOTS - 2]:</a:t>
            </a:r>
            <a:endParaRPr sz="1100">
              <a:latin typeface="Arial"/>
              <a:ea typeface="Arial"/>
              <a:cs typeface="Arial"/>
              <a:sym typeface="Arial"/>
            </a:endParaRPr>
          </a:p>
          <a:p>
            <a:pPr marL="0" lvl="0" indent="0" algn="l" rtl="0">
              <a:spcBef>
                <a:spcPts val="1200"/>
              </a:spcBef>
              <a:spcAft>
                <a:spcPts val="0"/>
              </a:spcAft>
              <a:buClr>
                <a:schemeClr val="dk1"/>
              </a:buClr>
              <a:buSzPts val="1100"/>
              <a:buFont typeface="Arial"/>
              <a:buNone/>
            </a:pPr>
            <a:r>
              <a:rPr lang="en-US" sz="1100">
                <a:latin typeface="Arial"/>
                <a:ea typeface="Arial"/>
                <a:cs typeface="Arial"/>
                <a:sym typeface="Arial"/>
              </a:rPr>
              <a:t>Let’s review some other root words. </a:t>
            </a:r>
            <a:endParaRPr sz="1100">
              <a:latin typeface="Arial"/>
              <a:ea typeface="Arial"/>
              <a:cs typeface="Arial"/>
              <a:sym typeface="Arial"/>
            </a:endParaRPr>
          </a:p>
          <a:p>
            <a:pPr marL="457200" lvl="0" indent="-298450" algn="l" rtl="0">
              <a:spcBef>
                <a:spcPts val="1200"/>
              </a:spcBef>
              <a:spcAft>
                <a:spcPts val="0"/>
              </a:spcAft>
              <a:buClr>
                <a:schemeClr val="dk1"/>
              </a:buClr>
              <a:buSzPts val="1100"/>
              <a:buChar char="●"/>
            </a:pPr>
            <a:r>
              <a:rPr lang="en-US" sz="1100">
                <a:latin typeface="Arial"/>
                <a:ea typeface="Arial"/>
                <a:cs typeface="Arial"/>
                <a:sym typeface="Arial"/>
              </a:rPr>
              <a:t>Cranio originally came from the Greek word "Kranion," meaning “skull.” An example is cranium.</a:t>
            </a:r>
            <a:endParaRPr sz="110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a:latin typeface="Arial"/>
                <a:ea typeface="Arial"/>
                <a:cs typeface="Arial"/>
                <a:sym typeface="Arial"/>
              </a:rPr>
              <a:t>Opthalmo or oculo (AWK-QUE-LO) both describe the eye or eyeball. An example is ophthalmoscope. By breaking down the word into “Opthalmo” and “Scope,” you can identify it as an instrument used to examine the eye.</a:t>
            </a:r>
            <a:endParaRPr sz="110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a:latin typeface="Arial"/>
                <a:ea typeface="Arial"/>
                <a:cs typeface="Arial"/>
                <a:sym typeface="Arial"/>
              </a:rPr>
              <a:t>Oto describes the ear. An example is otology, the study of the ear and its diseases.</a:t>
            </a:r>
            <a:endParaRPr sz="110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a:latin typeface="Arial"/>
                <a:ea typeface="Arial"/>
                <a:cs typeface="Arial"/>
                <a:sym typeface="Arial"/>
              </a:rPr>
              <a:t>Thrombo refers to a blood clot. An example is thrombo-embolism, which describes the blocking of a blood vessel by a particle that has broken away from a blood clot at the site of formation.</a:t>
            </a:r>
            <a:endParaRPr sz="110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a:latin typeface="Arial"/>
                <a:ea typeface="Arial"/>
                <a:cs typeface="Arial"/>
                <a:sym typeface="Arial"/>
              </a:rPr>
              <a:t>Hepato describes the liver. An example is hepatotoxin, meaning a toxin that affects the liver.</a:t>
            </a:r>
            <a:endParaRPr sz="110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a:latin typeface="Arial"/>
                <a:ea typeface="Arial"/>
                <a:cs typeface="Arial"/>
                <a:sym typeface="Arial"/>
              </a:rPr>
              <a:t>Mammo refers to the breast. An example is a mammogram, an x-ray picture of the breast used to detect possible tumors.</a:t>
            </a:r>
            <a:endParaRPr sz="110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a:latin typeface="Arial"/>
                <a:ea typeface="Arial"/>
                <a:cs typeface="Arial"/>
                <a:sym typeface="Arial"/>
              </a:rPr>
              <a:t>Colo describes the colon or large intestine. An example is colostomy, which incorporates the suffix –stomy, meaning the creation of an opening. So, colostomy describes the creation of an artificial opening in the colon.</a:t>
            </a:r>
            <a:endParaRPr sz="110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a:latin typeface="Arial"/>
                <a:ea typeface="Arial"/>
                <a:cs typeface="Arial"/>
                <a:sym typeface="Arial"/>
              </a:rPr>
              <a:t>Gastro refers to the stomach. An example is gastritis, which describes an inflammation of the stomach.</a:t>
            </a:r>
            <a:endParaRPr sz="110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a:latin typeface="Arial"/>
                <a:ea typeface="Arial"/>
                <a:cs typeface="Arial"/>
                <a:sym typeface="Arial"/>
              </a:rPr>
              <a:t>Ileo(ill-eo) describes the small intestine. An example is ileostomy, which is similar to colostomy, meaning a procedure to create an artificial opening in the small intestine.</a:t>
            </a:r>
            <a:endParaRPr sz="110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3"/>
                  </a:ext>
                </a:extLst>
              </a:rPr>
              <a:t>Thoraco</a:t>
            </a:r>
            <a:r>
              <a:rPr lang="en-US" sz="1100">
                <a:latin typeface="Arial"/>
                <a:ea typeface="Arial"/>
                <a:cs typeface="Arial"/>
                <a:sym typeface="Arial"/>
              </a:rPr>
              <a:t> describes the thorax, the part of the body from the neck to the abdomen that encloses the heart and lungs. An example is thoracic surgery, which involves entrance into the chest cavity.</a:t>
            </a:r>
            <a:endParaRPr sz="110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a:latin typeface="Arial"/>
                <a:ea typeface="Arial"/>
                <a:cs typeface="Arial"/>
                <a:sym typeface="Arial"/>
              </a:rPr>
              <a:t>Pneumo or Pleuro describe the lungs or respiratory functions. An example is pneumonitis, an inflammation of the lungs that can affect breathing.</a:t>
            </a:r>
            <a:endParaRPr sz="1100">
              <a:latin typeface="Arial"/>
              <a:ea typeface="Arial"/>
              <a:cs typeface="Arial"/>
              <a:sym typeface="Arial"/>
            </a:endParaRPr>
          </a:p>
          <a:p>
            <a:pPr marL="0" lvl="0" indent="0" algn="l" rtl="0">
              <a:spcBef>
                <a:spcPts val="1200"/>
              </a:spcBef>
              <a:spcAft>
                <a:spcPts val="0"/>
              </a:spcAft>
              <a:buClr>
                <a:schemeClr val="dk1"/>
              </a:buClr>
              <a:buSzPts val="1100"/>
              <a:buFont typeface="Arial"/>
              <a:buNone/>
            </a:pPr>
            <a:r>
              <a:rPr lang="en-US" sz="1100">
                <a:latin typeface="Arial"/>
                <a:ea typeface="Arial"/>
                <a:cs typeface="Arial"/>
                <a:sym typeface="Arial"/>
              </a:rPr>
              <a:t>Now that you are more familiar with some common root words, let’s move on to the suffix of a word.</a:t>
            </a:r>
            <a:endParaRPr/>
          </a:p>
          <a:p>
            <a:pPr marL="0" lvl="0" indent="0" algn="l" rtl="0">
              <a:lnSpc>
                <a:spcPct val="100000"/>
              </a:lnSpc>
              <a:spcBef>
                <a:spcPts val="1200"/>
              </a:spcBef>
              <a:spcAft>
                <a:spcPts val="0"/>
              </a:spcAft>
              <a:buNone/>
            </a:pPr>
            <a:endParaRPr/>
          </a:p>
        </p:txBody>
      </p:sp>
      <p:sp>
        <p:nvSpPr>
          <p:cNvPr id="165" name="Google Shape;165;p11: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7" name="Google Shape;227;p12: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100" b="1">
                <a:latin typeface="Arial"/>
                <a:ea typeface="Arial"/>
                <a:cs typeface="Arial"/>
                <a:sym typeface="Arial"/>
              </a:rPr>
              <a:t>[SUFFIXES]:</a:t>
            </a:r>
            <a:r>
              <a:rPr lang="en-US" sz="1100">
                <a:latin typeface="Arial"/>
                <a:ea typeface="Arial"/>
                <a:cs typeface="Arial"/>
                <a:sym typeface="Arial"/>
              </a:rPr>
              <a:t> The suffix is the third and last component of a word.  It can also help describe size, shape or color but more importantly can tell you what the problem actually is. </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1100">
                <a:latin typeface="Arial"/>
                <a:ea typeface="Arial"/>
                <a:cs typeface="Arial"/>
                <a:sym typeface="Arial"/>
              </a:rPr>
              <a:t>For example:</a:t>
            </a:r>
            <a:endParaRPr sz="1100">
              <a:latin typeface="Arial"/>
              <a:ea typeface="Arial"/>
              <a:cs typeface="Arial"/>
              <a:sym typeface="Arial"/>
            </a:endParaRPr>
          </a:p>
          <a:p>
            <a:pPr marL="457200" lvl="0" indent="-298450" algn="l" rtl="0">
              <a:lnSpc>
                <a:spcPct val="115000"/>
              </a:lnSpc>
              <a:spcBef>
                <a:spcPts val="0"/>
              </a:spcBef>
              <a:spcAft>
                <a:spcPts val="0"/>
              </a:spcAft>
              <a:buClr>
                <a:schemeClr val="dk1"/>
              </a:buClr>
              <a:buSzPts val="1100"/>
              <a:buChar char="●"/>
            </a:pPr>
            <a:r>
              <a:rPr lang="en-US" sz="1100">
                <a:latin typeface="Arial"/>
                <a:ea typeface="Arial"/>
                <a:cs typeface="Arial"/>
                <a:sym typeface="Arial"/>
              </a:rPr>
              <a:t>The suffix “AEMIA” describes the condition of blood. So, the word “LEUKEMIA” means cancer of blood cells.</a:t>
            </a:r>
            <a:endParaRPr sz="1100">
              <a:latin typeface="Arial"/>
              <a:ea typeface="Arial"/>
              <a:cs typeface="Arial"/>
              <a:sym typeface="Arial"/>
            </a:endParaRPr>
          </a:p>
          <a:p>
            <a:pPr marL="457200" lvl="0" indent="-298450" algn="l" rtl="0">
              <a:lnSpc>
                <a:spcPct val="115000"/>
              </a:lnSpc>
              <a:spcBef>
                <a:spcPts val="0"/>
              </a:spcBef>
              <a:spcAft>
                <a:spcPts val="0"/>
              </a:spcAft>
              <a:buClr>
                <a:schemeClr val="dk1"/>
              </a:buClr>
              <a:buSzPts val="1100"/>
              <a:buChar char="●"/>
            </a:pPr>
            <a:r>
              <a:rPr lang="en-US" sz="1100">
                <a:latin typeface="Arial"/>
                <a:ea typeface="Arial"/>
                <a:cs typeface="Arial"/>
                <a:sym typeface="Arial"/>
              </a:rPr>
              <a:t>“ECTOMY” refers to the excision or removal of something. This would mean that “NEPHRECTOMY” is the excision of the kidney. </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110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5"/>
                  </a:ext>
                </a:extLst>
              </a:rPr>
              <a:t>These examples are also listed in the resources section. Take a moment to review these common suffixes. </a:t>
            </a:r>
            <a:endParaRPr/>
          </a:p>
          <a:p>
            <a:pPr marL="0" lvl="0" indent="0" algn="l" rtl="0">
              <a:lnSpc>
                <a:spcPct val="100000"/>
              </a:lnSpc>
              <a:spcBef>
                <a:spcPts val="0"/>
              </a:spcBef>
              <a:spcAft>
                <a:spcPts val="0"/>
              </a:spcAft>
              <a:buSzPts val="1400"/>
              <a:buNone/>
            </a:pPr>
            <a:endParaRPr/>
          </a:p>
        </p:txBody>
      </p:sp>
      <p:sp>
        <p:nvSpPr>
          <p:cNvPr id="228" name="Google Shape;228;p12: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1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5" name="Google Shape;235;p13: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100" b="1">
                <a:latin typeface="Arial"/>
                <a:ea typeface="Arial"/>
                <a:cs typeface="Arial"/>
                <a:sym typeface="Arial"/>
              </a:rPr>
              <a:t>[OTHER COMMON ROOTS AND SUFFIXES]:</a:t>
            </a:r>
            <a:r>
              <a:rPr lang="en-US" sz="1100">
                <a:latin typeface="Arial"/>
                <a:ea typeface="Arial"/>
                <a:cs typeface="Arial"/>
                <a:sym typeface="Arial"/>
              </a:rPr>
              <a:t> </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a:latin typeface="Arial"/>
                <a:ea typeface="Arial"/>
                <a:cs typeface="Arial"/>
                <a:sym typeface="Arial"/>
              </a:rPr>
              <a:t>There are some other root words and suffixes that may be helpful to review. Echo and Electro are two words we haven’t reviewed yet. Echo- describes the use of sounds waves which help to detect the location of any abnormal findings. For example, an echocardiogram describes the use of sound waves to create a picture of the heart. Electro- refers to electricity. For example, an electrocardiogram (often referred to as an EKG or ECG) is a test that records the electrical activity of the heart. Both of these studies can be used to look at how the heart is functioning.</a:t>
            </a: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spcBef>
                <a:spcPts val="0"/>
              </a:spcBef>
              <a:spcAft>
                <a:spcPts val="0"/>
              </a:spcAft>
              <a:buSzPts val="1100"/>
              <a:buNone/>
            </a:pPr>
            <a:r>
              <a:rPr lang="en-US" sz="1100">
                <a:latin typeface="Arial"/>
                <a:ea typeface="Arial"/>
                <a:cs typeface="Arial"/>
                <a:sym typeface="Arial"/>
              </a:rPr>
              <a:t>Some other common suffixes are listed on the screen. </a:t>
            </a:r>
            <a:endParaRPr sz="1100">
              <a:latin typeface="Arial"/>
              <a:ea typeface="Arial"/>
              <a:cs typeface="Arial"/>
              <a:sym typeface="Arial"/>
            </a:endParaRPr>
          </a:p>
          <a:p>
            <a:pPr marL="0" lvl="0" indent="0" algn="l" rtl="0">
              <a:spcBef>
                <a:spcPts val="0"/>
              </a:spcBef>
              <a:spcAft>
                <a:spcPts val="0"/>
              </a:spcAft>
              <a:buSzPts val="1100"/>
              <a:buNone/>
            </a:pPr>
            <a:endParaRPr sz="1100">
              <a:latin typeface="Arial"/>
              <a:ea typeface="Arial"/>
              <a:cs typeface="Arial"/>
              <a:sym typeface="Arial"/>
            </a:endParaRPr>
          </a:p>
          <a:p>
            <a:pPr marL="0" lvl="0" indent="0" algn="l" rtl="0">
              <a:lnSpc>
                <a:spcPct val="100000"/>
              </a:lnSpc>
              <a:spcBef>
                <a:spcPts val="0"/>
              </a:spcBef>
              <a:spcAft>
                <a:spcPts val="0"/>
              </a:spcAft>
              <a:buSzPts val="1400"/>
              <a:buNone/>
            </a:pPr>
            <a:endParaRPr/>
          </a:p>
        </p:txBody>
      </p:sp>
      <p:sp>
        <p:nvSpPr>
          <p:cNvPr id="236" name="Google Shape;236;p13: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4" name="Google Shape;244;p14: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100" b="1">
                <a:latin typeface="Arial"/>
                <a:ea typeface="Arial"/>
                <a:cs typeface="Arial"/>
                <a:sym typeface="Arial"/>
              </a:rPr>
              <a:t>[RESOURCES]: </a:t>
            </a:r>
            <a:r>
              <a:rPr lang="en-US" sz="1100">
                <a:latin typeface="Arial"/>
                <a:ea typeface="Arial"/>
                <a:cs typeface="Arial"/>
                <a:sym typeface="Arial"/>
              </a:rPr>
              <a:t>There are many strategies and resources to help understand and define medical terminology.</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br>
              <a:rPr lang="en-US" sz="1100">
                <a:latin typeface="Arial"/>
                <a:ea typeface="Arial"/>
                <a:cs typeface="Arial"/>
                <a:sym typeface="Arial"/>
              </a:rPr>
            </a:br>
            <a:r>
              <a:rPr lang="en-US" sz="1100">
                <a:latin typeface="Arial"/>
                <a:ea typeface="Arial"/>
                <a:cs typeface="Arial"/>
                <a:sym typeface="Arial"/>
              </a:rPr>
              <a:t> The first resource is the National Cancer Institute’s Dictionary of Cancer Terms. This resource has more than 7,000 terms related to cancer and medicine.</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br>
              <a:rPr lang="en-US" sz="1100">
                <a:latin typeface="Arial"/>
                <a:ea typeface="Arial"/>
                <a:cs typeface="Arial"/>
                <a:sym typeface="Arial"/>
              </a:rPr>
            </a:br>
            <a:r>
              <a:rPr lang="en-US" sz="1100">
                <a:latin typeface="Arial"/>
                <a:ea typeface="Arial"/>
                <a:cs typeface="Arial"/>
                <a:sym typeface="Arial"/>
              </a:rPr>
              <a:t> The second resource the American Cancer Society’s Cancer Glossary. You may want to use this resource to become familiar with the names of some of the more common drugs and treatment options for patients.</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br>
              <a:rPr lang="en-US" sz="1100">
                <a:latin typeface="Arial"/>
                <a:ea typeface="Arial"/>
                <a:cs typeface="Arial"/>
                <a:sym typeface="Arial"/>
              </a:rPr>
            </a:br>
            <a:r>
              <a:rPr lang="en-US" sz="1100">
                <a:latin typeface="Arial"/>
                <a:ea typeface="Arial"/>
                <a:cs typeface="Arial"/>
                <a:sym typeface="Arial"/>
              </a:rPr>
              <a:t> The third resource is a website developed by the University of Minnesota called WebAnatomy. This website has a series of self-test questions on roots, prefixes and suffixes. </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1100">
                <a:latin typeface="Arial"/>
                <a:ea typeface="Arial"/>
                <a:cs typeface="Arial"/>
                <a:sym typeface="Arial"/>
              </a:rPr>
              <a:t>The fourth is the National Library of Medicine, Medical Terminology Standards.</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br>
              <a:rPr lang="en-US" sz="1100">
                <a:latin typeface="Arial"/>
                <a:ea typeface="Arial"/>
                <a:cs typeface="Arial"/>
                <a:sym typeface="Arial"/>
              </a:rPr>
            </a:br>
            <a:r>
              <a:rPr lang="en-US" sz="1100">
                <a:latin typeface="Arial"/>
                <a:ea typeface="Arial"/>
                <a:cs typeface="Arial"/>
                <a:sym typeface="Arial"/>
              </a:rPr>
              <a:t> The fifth resource is the Clinical Research Abbreviations and Acronym Reference sheet.</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br>
              <a:rPr lang="en-US" sz="1100">
                <a:latin typeface="Arial"/>
                <a:ea typeface="Arial"/>
                <a:cs typeface="Arial"/>
                <a:sym typeface="Arial"/>
              </a:rPr>
            </a:br>
            <a:r>
              <a:rPr lang="en-US" sz="1100">
                <a:latin typeface="Arial"/>
                <a:ea typeface="Arial"/>
                <a:cs typeface="Arial"/>
                <a:sym typeface="Arial"/>
              </a:rPr>
              <a:t>More information about these resources can be found in the resources section of this lesson.</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br>
              <a:rPr lang="en-US" sz="1100">
                <a:latin typeface="Arial"/>
                <a:ea typeface="Arial"/>
                <a:cs typeface="Arial"/>
                <a:sym typeface="Arial"/>
              </a:rPr>
            </a:br>
            <a:br>
              <a:rPr lang="en-US" sz="1100">
                <a:latin typeface="Arial"/>
                <a:ea typeface="Arial"/>
                <a:cs typeface="Arial"/>
                <a:sym typeface="Arial"/>
              </a:rPr>
            </a:br>
            <a:endParaRPr sz="1100">
              <a:latin typeface="Arial"/>
              <a:ea typeface="Arial"/>
              <a:cs typeface="Arial"/>
              <a:sym typeface="Arial"/>
            </a:endParaRPr>
          </a:p>
          <a:p>
            <a:pPr marL="0" lvl="0" indent="0" algn="l" rtl="0">
              <a:lnSpc>
                <a:spcPct val="100000"/>
              </a:lnSpc>
              <a:spcBef>
                <a:spcPts val="0"/>
              </a:spcBef>
              <a:spcAft>
                <a:spcPts val="0"/>
              </a:spcAft>
              <a:buSzPts val="1400"/>
              <a:buNone/>
            </a:pPr>
            <a:endParaRPr sz="1100" b="1">
              <a:latin typeface="Arial"/>
              <a:ea typeface="Arial"/>
              <a:cs typeface="Arial"/>
              <a:sym typeface="Arial"/>
            </a:endParaRPr>
          </a:p>
        </p:txBody>
      </p:sp>
      <p:sp>
        <p:nvSpPr>
          <p:cNvPr id="245" name="Google Shape;245;p14: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1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2" name="Google Shape;252;p15: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a:latin typeface="Arial"/>
                <a:ea typeface="Arial"/>
                <a:cs typeface="Arial"/>
                <a:sym typeface="Arial"/>
              </a:rPr>
              <a:t>Let’s review the technique of breaking down words to help you define them. </a:t>
            </a:r>
            <a:endParaRPr>
              <a:latin typeface="Arial"/>
              <a:ea typeface="Arial"/>
              <a:cs typeface="Arial"/>
              <a:sym typeface="Arial"/>
            </a:endParaRPr>
          </a:p>
          <a:p>
            <a:pPr marL="0" lvl="0" indent="0" algn="l" rtl="0">
              <a:lnSpc>
                <a:spcPct val="100000"/>
              </a:lnSpc>
              <a:spcBef>
                <a:spcPts val="0"/>
              </a:spcBef>
              <a:spcAft>
                <a:spcPts val="0"/>
              </a:spcAft>
              <a:buSzPts val="1400"/>
              <a:buNone/>
            </a:pPr>
            <a:r>
              <a:rPr lang="en-US">
                <a:latin typeface="Arial"/>
                <a:ea typeface="Arial"/>
                <a:cs typeface="Arial"/>
                <a:sym typeface="Arial"/>
              </a:rPr>
              <a:t>We will start with:</a:t>
            </a: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Adenocarcinoma: </a:t>
            </a:r>
            <a:endParaRPr>
              <a:latin typeface="Arial"/>
              <a:ea typeface="Arial"/>
              <a:cs typeface="Arial"/>
              <a:sym typeface="Arial"/>
            </a:endParaRPr>
          </a:p>
          <a:p>
            <a:pPr marL="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Choice one from below </a:t>
            </a:r>
            <a:endParaRPr>
              <a:latin typeface="Arial"/>
              <a:ea typeface="Arial"/>
              <a:cs typeface="Arial"/>
              <a:sym typeface="Arial"/>
            </a:endParaRPr>
          </a:p>
          <a:p>
            <a:pPr marL="0" lvl="0" indent="0" algn="l" rtl="0">
              <a:lnSpc>
                <a:spcPct val="100000"/>
              </a:lnSpc>
              <a:spcBef>
                <a:spcPts val="0"/>
              </a:spcBef>
              <a:spcAft>
                <a:spcPts val="0"/>
              </a:spcAft>
              <a:buClr>
                <a:schemeClr val="dk1"/>
              </a:buClr>
              <a:buSzPts val="1200"/>
              <a:buFont typeface="Calibri"/>
              <a:buNone/>
            </a:pPr>
            <a:endParaRPr>
              <a:latin typeface="Arial"/>
              <a:ea typeface="Arial"/>
              <a:cs typeface="Arial"/>
              <a:sym typeface="Arial"/>
            </a:endParaRPr>
          </a:p>
          <a:p>
            <a:pPr marL="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Option A: Adeno – meaning adrenaline, -Carcino – meaning heart, describes a fast beating heart.</a:t>
            </a:r>
            <a:endParaRPr>
              <a:latin typeface="Arial"/>
              <a:ea typeface="Arial"/>
              <a:cs typeface="Arial"/>
              <a:sym typeface="Arial"/>
            </a:endParaRPr>
          </a:p>
          <a:p>
            <a:pPr marL="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Or B: Adeno – meaning glands, -Carcino – meaning cancer, describes cancer in the glands.</a:t>
            </a: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Or C: Adeno – meaning glands, -Carcino – meaning heart, describes heart glands</a:t>
            </a:r>
            <a:endParaRPr>
              <a:latin typeface="Arial"/>
              <a:ea typeface="Arial"/>
              <a:cs typeface="Arial"/>
              <a:sym typeface="Arial"/>
            </a:endParaRPr>
          </a:p>
          <a:p>
            <a:pPr marL="0" lvl="0" indent="0" algn="l" rtl="0">
              <a:lnSpc>
                <a:spcPct val="100000"/>
              </a:lnSpc>
              <a:spcBef>
                <a:spcPts val="0"/>
              </a:spcBef>
              <a:spcAft>
                <a:spcPts val="0"/>
              </a:spcAft>
              <a:buNone/>
            </a:pPr>
            <a:endParaRPr>
              <a:latin typeface="Arial"/>
              <a:ea typeface="Arial"/>
              <a:cs typeface="Arial"/>
              <a:sym typeface="Arial"/>
            </a:endParaRPr>
          </a:p>
          <a:p>
            <a:pPr marL="0" lvl="0" indent="0" algn="l" rtl="0">
              <a:lnSpc>
                <a:spcPct val="100000"/>
              </a:lnSpc>
              <a:spcBef>
                <a:spcPts val="0"/>
              </a:spcBef>
              <a:spcAft>
                <a:spcPts val="0"/>
              </a:spcAft>
              <a:buClr>
                <a:schemeClr val="dk1"/>
              </a:buClr>
              <a:buSzPts val="1200"/>
              <a:buFont typeface="Calibri"/>
              <a:buNone/>
            </a:pP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253" name="Google Shape;253;p15: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2e87af2cdbc_0_0: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0" name="Google Shape;260;g2e87af2cdbc_0_0: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Correct answer: B Adeno – meaning glands, -Carcino – meaning cancer </a:t>
            </a: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Adenocarcinoma describes cancer in the glands.</a:t>
            </a: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endParaRPr>
              <a:latin typeface="Arial"/>
              <a:ea typeface="Arial"/>
              <a:cs typeface="Arial"/>
              <a:sym typeface="Arial"/>
            </a:endParaRPr>
          </a:p>
          <a:p>
            <a:pPr marL="171450" lvl="0" indent="-171450" algn="l" rtl="0">
              <a:lnSpc>
                <a:spcPct val="100000"/>
              </a:lnSpc>
              <a:spcBef>
                <a:spcPts val="0"/>
              </a:spcBef>
              <a:spcAft>
                <a:spcPts val="0"/>
              </a:spcAft>
              <a:buClr>
                <a:schemeClr val="dk1"/>
              </a:buClr>
              <a:buSzPts val="1200"/>
              <a:buChar char="•"/>
            </a:pPr>
            <a:r>
              <a:rPr lang="en-US">
                <a:solidFill>
                  <a:schemeClr val="dk1"/>
                </a:solidFill>
                <a:latin typeface="Arial"/>
                <a:ea typeface="Arial"/>
                <a:cs typeface="Arial"/>
                <a:sym typeface="Arial"/>
              </a:rPr>
              <a:t>Cancer that begins in glandular cells. Glandular cells are found in tissue that lines certain internal organs and makes and releases substances in the body, such as mucus, digestive juices, or other fluids. Most cancers of the breast, pancreas, lung, prostate and colon are adenocarcinomas.</a:t>
            </a:r>
            <a:endParaRPr>
              <a:solidFill>
                <a:schemeClr val="dk1"/>
              </a:solidFill>
              <a:latin typeface="Arial"/>
              <a:ea typeface="Arial"/>
              <a:cs typeface="Arial"/>
              <a:sym typeface="Arial"/>
            </a:endParaRPr>
          </a:p>
          <a:p>
            <a:pPr marL="457200" lvl="0" indent="0" algn="l" rtl="0">
              <a:lnSpc>
                <a:spcPct val="100000"/>
              </a:lnSpc>
              <a:spcBef>
                <a:spcPts val="0"/>
              </a:spcBef>
              <a:spcAft>
                <a:spcPts val="0"/>
              </a:spcAft>
              <a:buNone/>
            </a:pPr>
            <a:endParaRPr>
              <a:latin typeface="Arial"/>
              <a:ea typeface="Arial"/>
              <a:cs typeface="Arial"/>
              <a:sym typeface="Arial"/>
            </a:endParaRPr>
          </a:p>
          <a:p>
            <a:pPr marL="0" lvl="0" indent="0" algn="l" rtl="0">
              <a:lnSpc>
                <a:spcPct val="100000"/>
              </a:lnSpc>
              <a:spcBef>
                <a:spcPts val="0"/>
              </a:spcBef>
              <a:spcAft>
                <a:spcPts val="0"/>
              </a:spcAft>
              <a:buClr>
                <a:schemeClr val="dk1"/>
              </a:buClr>
              <a:buSzPts val="1200"/>
              <a:buFont typeface="Calibri"/>
              <a:buNone/>
            </a:pP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261" name="Google Shape;261;g2e87af2cdbc_0_0:notes"/>
          <p:cNvSpPr txBox="1">
            <a:spLocks noGrp="1"/>
          </p:cNvSpPr>
          <p:nvPr>
            <p:ph type="sldNum" idx="12"/>
          </p:nvPr>
        </p:nvSpPr>
        <p:spPr>
          <a:xfrm>
            <a:off x="3970938" y="8829967"/>
            <a:ext cx="3037800" cy="4647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1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8" name="Google Shape;268;p16: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Our next word is echocardiogram. Choose from one of the options:</a:t>
            </a:r>
            <a:endParaRPr>
              <a:latin typeface="Arial"/>
              <a:ea typeface="Arial"/>
              <a:cs typeface="Arial"/>
              <a:sym typeface="Arial"/>
            </a:endParaRPr>
          </a:p>
          <a:p>
            <a:pPr marL="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Is it A: Echo – meaning light waves, -cardio meaning heart, and -gram meaning size</a:t>
            </a:r>
            <a:endParaRPr>
              <a:latin typeface="Arial"/>
              <a:ea typeface="Arial"/>
              <a:cs typeface="Arial"/>
              <a:sym typeface="Arial"/>
            </a:endParaRPr>
          </a:p>
          <a:p>
            <a:pPr marL="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B: Echo – meaning sound waves, -cardio meaning heart, and -gram meaning size</a:t>
            </a:r>
            <a:endParaRPr>
              <a:latin typeface="Arial"/>
              <a:ea typeface="Arial"/>
              <a:cs typeface="Arial"/>
              <a:sym typeface="Arial"/>
            </a:endParaRPr>
          </a:p>
          <a:p>
            <a:pPr marL="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C: Echo – meaning sound waves, -cardio meaning heart, and -gram meaning picture</a:t>
            </a:r>
            <a:endParaRPr>
              <a:latin typeface="Arial"/>
              <a:ea typeface="Arial"/>
              <a:cs typeface="Arial"/>
              <a:sym typeface="Arial"/>
            </a:endParaRPr>
          </a:p>
          <a:p>
            <a:pPr marL="0" lvl="0" indent="0" algn="l" rtl="0">
              <a:lnSpc>
                <a:spcPct val="100000"/>
              </a:lnSpc>
              <a:spcBef>
                <a:spcPts val="0"/>
              </a:spcBef>
              <a:spcAft>
                <a:spcPts val="0"/>
              </a:spcAft>
              <a:buClr>
                <a:schemeClr val="dk1"/>
              </a:buClr>
              <a:buSzPts val="1200"/>
              <a:buFont typeface="Calibri"/>
              <a:buNone/>
            </a:pP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endParaRPr>
              <a:latin typeface="Arial"/>
              <a:ea typeface="Arial"/>
              <a:cs typeface="Arial"/>
              <a:sym typeface="Arial"/>
            </a:endParaRPr>
          </a:p>
          <a:p>
            <a:pPr marL="0" lvl="0" indent="0" algn="l" rtl="0">
              <a:lnSpc>
                <a:spcPct val="100000"/>
              </a:lnSpc>
              <a:spcBef>
                <a:spcPts val="0"/>
              </a:spcBef>
              <a:spcAft>
                <a:spcPts val="0"/>
              </a:spcAft>
              <a:buNone/>
            </a:pPr>
            <a:endParaRPr strike="sngStrike">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269" name="Google Shape;269;p16: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2e87af2cdbc_0_11: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6" name="Google Shape;276;g2e87af2cdbc_0_11: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Correct answer: C: echo meaning sound waves, cardio meaning heart, and gram meaning picture. An echocardiogram describes the use of sound waves to create a picture of the heart. This study can be used to look at how the heart is functioning.</a:t>
            </a:r>
            <a:endParaRPr>
              <a:latin typeface="Arial"/>
              <a:ea typeface="Arial"/>
              <a:cs typeface="Arial"/>
              <a:sym typeface="Arial"/>
            </a:endParaRPr>
          </a:p>
          <a:p>
            <a:pPr marL="0" lvl="0" indent="0" algn="l" rtl="0">
              <a:lnSpc>
                <a:spcPct val="100000"/>
              </a:lnSpc>
              <a:spcBef>
                <a:spcPts val="0"/>
              </a:spcBef>
              <a:spcAft>
                <a:spcPts val="0"/>
              </a:spcAft>
              <a:buClr>
                <a:schemeClr val="dk1"/>
              </a:buClr>
              <a:buSzPts val="1200"/>
              <a:buFont typeface="Calibri"/>
              <a:buNone/>
            </a:pP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277" name="Google Shape;277;g2e87af2cdbc_0_11:notes"/>
          <p:cNvSpPr txBox="1">
            <a:spLocks noGrp="1"/>
          </p:cNvSpPr>
          <p:nvPr>
            <p:ph type="sldNum" idx="12"/>
          </p:nvPr>
        </p:nvSpPr>
        <p:spPr>
          <a:xfrm>
            <a:off x="3970938" y="8829967"/>
            <a:ext cx="3037800" cy="4647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1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4" name="Google Shape;284;p17: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a:latin typeface="Arial"/>
                <a:ea typeface="Arial"/>
                <a:cs typeface="Arial"/>
                <a:sym typeface="Arial"/>
              </a:rPr>
              <a:t>The next word is dyspnea:</a:t>
            </a:r>
            <a:endParaRPr>
              <a:latin typeface="Arial"/>
              <a:ea typeface="Arial"/>
              <a:cs typeface="Arial"/>
              <a:sym typeface="Arial"/>
            </a:endParaRPr>
          </a:p>
          <a:p>
            <a:pPr marL="0" lvl="0" indent="0" algn="l" rtl="0">
              <a:lnSpc>
                <a:spcPct val="100000"/>
              </a:lnSpc>
              <a:spcBef>
                <a:spcPts val="0"/>
              </a:spcBef>
              <a:spcAft>
                <a:spcPts val="0"/>
              </a:spcAft>
              <a:buSzPts val="1400"/>
              <a:buNone/>
            </a:pPr>
            <a:r>
              <a:rPr lang="en-US">
                <a:latin typeface="Arial"/>
                <a:ea typeface="Arial"/>
                <a:cs typeface="Arial"/>
                <a:sym typeface="Arial"/>
              </a:rPr>
              <a:t>Is it A: Dys- meaning difficult, -pnea, meaning urination, describes trouble with urination.</a:t>
            </a: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B:  Dys- meaning normal, -pnea, meaning respiration, describes normal breathing.</a:t>
            </a: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r>
              <a:rPr lang="en-US">
                <a:latin typeface="Arial"/>
                <a:ea typeface="Arial"/>
                <a:cs typeface="Arial"/>
                <a:sym typeface="Arial"/>
              </a:rPr>
              <a:t>Or C: Dys- meaning difficult,  -pnea, meaning breathing, describing difficulty in breathing </a:t>
            </a: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Calibri"/>
              <a:buNone/>
            </a:pP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p:txBody>
      </p:sp>
      <p:sp>
        <p:nvSpPr>
          <p:cNvPr id="285" name="Google Shape;285;p17: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2e87af2cdbc_0_18: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2" name="Google Shape;292;g2e87af2cdbc_0_18: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a:latin typeface="Arial"/>
                <a:ea typeface="Arial"/>
                <a:cs typeface="Arial"/>
                <a:sym typeface="Arial"/>
              </a:rPr>
              <a:t>The Correct answer: C, </a:t>
            </a:r>
            <a:endParaRPr>
              <a:latin typeface="Arial"/>
              <a:ea typeface="Arial"/>
              <a:cs typeface="Arial"/>
              <a:sym typeface="Arial"/>
            </a:endParaRPr>
          </a:p>
          <a:p>
            <a:pPr marL="0" lvl="0" indent="0" algn="l" rtl="0">
              <a:lnSpc>
                <a:spcPct val="100000"/>
              </a:lnSpc>
              <a:spcBef>
                <a:spcPts val="0"/>
              </a:spcBef>
              <a:spcAft>
                <a:spcPts val="0"/>
              </a:spcAft>
              <a:buSzPts val="1400"/>
              <a:buNone/>
            </a:pPr>
            <a:r>
              <a:rPr lang="en-US">
                <a:latin typeface="Arial"/>
                <a:ea typeface="Arial"/>
                <a:cs typeface="Arial"/>
                <a:sym typeface="Arial"/>
              </a:rPr>
              <a:t>Dys- meaning difficult   -pnea, meaning breathing, describing difficulty in breathing </a:t>
            </a:r>
            <a:endParaRPr>
              <a:latin typeface="Arial"/>
              <a:ea typeface="Arial"/>
              <a:cs typeface="Arial"/>
              <a:sym typeface="Arial"/>
            </a:endParaRPr>
          </a:p>
          <a:p>
            <a:pPr marL="0" lvl="0" indent="0" algn="l" rtl="0">
              <a:lnSpc>
                <a:spcPct val="100000"/>
              </a:lnSpc>
              <a:spcBef>
                <a:spcPts val="0"/>
              </a:spcBef>
              <a:spcAft>
                <a:spcPts val="0"/>
              </a:spcAft>
              <a:buSzPts val="1400"/>
              <a:buNone/>
            </a:pPr>
            <a:endParaRPr>
              <a:latin typeface="Arial"/>
              <a:ea typeface="Arial"/>
              <a:cs typeface="Arial"/>
              <a:sym typeface="Arial"/>
            </a:endParaRPr>
          </a:p>
          <a:p>
            <a:pPr marL="0" lvl="0" indent="0" algn="l" rtl="0">
              <a:lnSpc>
                <a:spcPct val="100000"/>
              </a:lnSpc>
              <a:spcBef>
                <a:spcPts val="0"/>
              </a:spcBef>
              <a:spcAft>
                <a:spcPts val="0"/>
              </a:spcAft>
              <a:buSzPts val="1400"/>
              <a:buNone/>
            </a:pPr>
            <a:r>
              <a:rPr lang="en-US">
                <a:latin typeface="Arial"/>
                <a:ea typeface="Arial"/>
                <a:cs typeface="Arial"/>
                <a:sym typeface="Arial"/>
              </a:rPr>
              <a:t> </a:t>
            </a:r>
            <a:endParaRPr>
              <a:latin typeface="Arial"/>
              <a:ea typeface="Arial"/>
              <a:cs typeface="Arial"/>
              <a:sym typeface="Arial"/>
            </a:endParaRPr>
          </a:p>
        </p:txBody>
      </p:sp>
      <p:sp>
        <p:nvSpPr>
          <p:cNvPr id="293" name="Google Shape;293;g2e87af2cdbc_0_18:notes"/>
          <p:cNvSpPr txBox="1">
            <a:spLocks noGrp="1"/>
          </p:cNvSpPr>
          <p:nvPr>
            <p:ph type="sldNum" idx="12"/>
          </p:nvPr>
        </p:nvSpPr>
        <p:spPr>
          <a:xfrm>
            <a:off x="3970938" y="8829967"/>
            <a:ext cx="3037800" cy="4647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 name="Google Shape;40;p2: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0"/>
              </a:spcBef>
              <a:spcAft>
                <a:spcPts val="0"/>
              </a:spcAft>
              <a:buSzPts val="1100"/>
              <a:buNone/>
            </a:pPr>
            <a:r>
              <a:rPr lang="en-US" sz="1100" b="1">
                <a:latin typeface="Arial"/>
                <a:ea typeface="Arial"/>
                <a:cs typeface="Arial"/>
                <a:sym typeface="Arial"/>
              </a:rPr>
              <a:t>[ACKNOWLEDGEMENTS]:</a:t>
            </a:r>
            <a:r>
              <a:rPr lang="en-US" sz="1100">
                <a:latin typeface="Arial"/>
                <a:ea typeface="Arial"/>
                <a:cs typeface="Arial"/>
                <a:sym typeface="Arial"/>
              </a:rPr>
              <a:t> Before we begin, we would like to acknowledge the Centers for Disease Control and Prevention for supporting and funding this work. Its contents are solely the responsibility of the authors and do not necessarily represent the official views of the CDC.</a:t>
            </a:r>
            <a:endParaRPr sz="1100">
              <a:latin typeface="Arial"/>
              <a:ea typeface="Arial"/>
              <a:cs typeface="Arial"/>
              <a:sym typeface="Arial"/>
            </a:endParaRPr>
          </a:p>
          <a:p>
            <a:pPr marL="0" lvl="0" indent="0" algn="l" rtl="0">
              <a:lnSpc>
                <a:spcPct val="115000"/>
              </a:lnSpc>
              <a:spcBef>
                <a:spcPts val="0"/>
              </a:spcBef>
              <a:spcAft>
                <a:spcPts val="0"/>
              </a:spcAft>
              <a:buSzPts val="1100"/>
              <a:buNone/>
            </a:pPr>
            <a:endParaRPr sz="1100">
              <a:latin typeface="Arial"/>
              <a:ea typeface="Arial"/>
              <a:cs typeface="Arial"/>
              <a:sym typeface="Arial"/>
            </a:endParaRPr>
          </a:p>
          <a:p>
            <a:pPr marL="0" lvl="0" indent="0" algn="l" rtl="0">
              <a:spcBef>
                <a:spcPts val="333"/>
              </a:spcBef>
              <a:spcAft>
                <a:spcPts val="0"/>
              </a:spcAft>
              <a:buSzPts val="1100"/>
              <a:buNone/>
            </a:pPr>
            <a:r>
              <a:rPr lang="en-US" sz="110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We would also like to thank the following professionals for their help with revising this training:</a:t>
            </a:r>
            <a:endParaRPr sz="110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endParaRPr>
          </a:p>
          <a:p>
            <a:pPr marL="0" lvl="0" indent="0" algn="l" rtl="0">
              <a:spcBef>
                <a:spcPts val="333"/>
              </a:spcBef>
              <a:spcAft>
                <a:spcPts val="0"/>
              </a:spcAft>
              <a:buNone/>
            </a:pPr>
            <a:endParaRPr sz="110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endParaRPr>
          </a:p>
          <a:p>
            <a:pPr marL="457200" lvl="0" indent="-298450" algn="l" rtl="0">
              <a:spcBef>
                <a:spcPts val="360"/>
              </a:spcBef>
              <a:spcAft>
                <a:spcPts val="0"/>
              </a:spcAft>
              <a:buClr>
                <a:schemeClr val="dk1"/>
              </a:buClr>
              <a:buSzPts val="1100"/>
              <a:buChar char="•"/>
            </a:pPr>
            <a:r>
              <a:rPr lang="en-US" sz="110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Dr. Laurie Kirstein, Memorial Sloan Kettering Cancer Center</a:t>
            </a:r>
            <a:endParaRPr sz="110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
                </a:ext>
              </a:extLst>
            </a:endParaRPr>
          </a:p>
          <a:p>
            <a:pPr marL="457200" lvl="0" indent="-298450" algn="l" rtl="0">
              <a:spcBef>
                <a:spcPts val="360"/>
              </a:spcBef>
              <a:spcAft>
                <a:spcPts val="0"/>
              </a:spcAft>
              <a:buClr>
                <a:schemeClr val="dk1"/>
              </a:buClr>
              <a:buSzPts val="1100"/>
              <a:buChar char="•"/>
            </a:pPr>
            <a:r>
              <a:rPr lang="en-US" sz="110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
                  </a:ext>
                </a:extLst>
              </a:rPr>
              <a:t>Zarek Mena and Jess Quiring, Patient Navigation Advisors</a:t>
            </a:r>
            <a:endParaRPr sz="110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
                </a:ext>
              </a:extLst>
            </a:endParaRPr>
          </a:p>
          <a:p>
            <a:pPr marL="457200" lvl="0" indent="-298450" algn="l" rtl="0">
              <a:spcBef>
                <a:spcPts val="360"/>
              </a:spcBef>
              <a:spcAft>
                <a:spcPts val="0"/>
              </a:spcAft>
              <a:buClr>
                <a:schemeClr val="dk1"/>
              </a:buClr>
              <a:buSzPts val="1100"/>
              <a:buChar char="•"/>
            </a:pPr>
            <a:r>
              <a:rPr lang="en-US" sz="110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
                  </a:ext>
                </a:extLst>
              </a:rPr>
              <a:t>Reesa Sherin, Association of Cancer Care Centers</a:t>
            </a:r>
            <a:endParaRPr sz="1100">
              <a:latin typeface="Arial"/>
              <a:ea typeface="Arial"/>
              <a:cs typeface="Arial"/>
              <a:sym typeface="Arial"/>
            </a:endParaRPr>
          </a:p>
        </p:txBody>
      </p:sp>
      <p:sp>
        <p:nvSpPr>
          <p:cNvPr id="41" name="Google Shape;41;p2: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p1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0" name="Google Shape;300;p18: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100" b="1">
                <a:solidFill>
                  <a:srgbClr val="0D0D0D"/>
                </a:solidFill>
                <a:latin typeface="Arial"/>
                <a:ea typeface="Arial"/>
                <a:cs typeface="Arial"/>
                <a:sym typeface="Arial"/>
              </a:rPr>
              <a:t>[CONCLUSION]:</a:t>
            </a:r>
            <a:r>
              <a:rPr lang="en-US" sz="1100">
                <a:solidFill>
                  <a:srgbClr val="0D0D0D"/>
                </a:solidFill>
                <a:latin typeface="Arial"/>
                <a:ea typeface="Arial"/>
                <a:cs typeface="Arial"/>
                <a:sym typeface="Arial"/>
              </a:rPr>
              <a:t> This concludes Medical Terminology, a lesson in the GW Oncology Patient Navigation: The Fundamentals course. </a:t>
            </a:r>
            <a:r>
              <a:rPr lang="en-US" sz="1100">
                <a:latin typeface="Arial"/>
                <a:ea typeface="Arial"/>
                <a:cs typeface="Arial"/>
                <a:sym typeface="Arial"/>
              </a:rPr>
              <a:t>After completing this lesson, you learned to:</a:t>
            </a:r>
            <a:endParaRPr sz="1100">
              <a:latin typeface="Arial"/>
              <a:ea typeface="Arial"/>
              <a:cs typeface="Arial"/>
              <a:sym typeface="Arial"/>
            </a:endParaRPr>
          </a:p>
          <a:p>
            <a:pPr marL="457200" lvl="0" indent="-298450" algn="l" rtl="0">
              <a:lnSpc>
                <a:spcPct val="115000"/>
              </a:lnSpc>
              <a:spcBef>
                <a:spcPts val="1200"/>
              </a:spcBef>
              <a:spcAft>
                <a:spcPts val="0"/>
              </a:spcAft>
              <a:buClr>
                <a:srgbClr val="0D0D0D"/>
              </a:buClr>
              <a:buSzPts val="1100"/>
              <a:buChar char="●"/>
            </a:pPr>
            <a:r>
              <a:rPr lang="en-US" sz="1100">
                <a:latin typeface="Arial"/>
                <a:ea typeface="Arial"/>
                <a:cs typeface="Arial"/>
                <a:sym typeface="Arial"/>
              </a:rPr>
              <a:t>Define basic medical terms using prefixes, root words, and suffixes.</a:t>
            </a:r>
            <a:endParaRPr sz="1100">
              <a:latin typeface="Arial"/>
              <a:ea typeface="Arial"/>
              <a:cs typeface="Arial"/>
              <a:sym typeface="Arial"/>
            </a:endParaRPr>
          </a:p>
          <a:p>
            <a:pPr marL="457200" lvl="0" indent="-298450" algn="l" rtl="0">
              <a:lnSpc>
                <a:spcPct val="115000"/>
              </a:lnSpc>
              <a:spcBef>
                <a:spcPts val="0"/>
              </a:spcBef>
              <a:spcAft>
                <a:spcPts val="0"/>
              </a:spcAft>
              <a:buClr>
                <a:srgbClr val="0D0D0D"/>
              </a:buClr>
              <a:buSzPts val="1100"/>
              <a:buChar char="●"/>
            </a:pPr>
            <a:r>
              <a:rPr lang="en-US" sz="1100">
                <a:latin typeface="Arial"/>
                <a:ea typeface="Arial"/>
                <a:cs typeface="Arial"/>
                <a:sym typeface="Arial"/>
              </a:rPr>
              <a:t>Describe common words used in oncology.</a:t>
            </a:r>
            <a:endParaRPr sz="1100">
              <a:latin typeface="Arial"/>
              <a:ea typeface="Arial"/>
              <a:cs typeface="Arial"/>
              <a:sym typeface="Arial"/>
            </a:endParaRPr>
          </a:p>
          <a:p>
            <a:pPr marL="457200" lvl="0" indent="-298450" algn="l" rtl="0">
              <a:lnSpc>
                <a:spcPct val="115000"/>
              </a:lnSpc>
              <a:spcBef>
                <a:spcPts val="0"/>
              </a:spcBef>
              <a:spcAft>
                <a:spcPts val="0"/>
              </a:spcAft>
              <a:buClr>
                <a:srgbClr val="0D0D0D"/>
              </a:buClr>
              <a:buSzPts val="1100"/>
              <a:buChar char="●"/>
            </a:pPr>
            <a:r>
              <a:rPr lang="en-US" sz="1100">
                <a:latin typeface="Arial"/>
                <a:ea typeface="Arial"/>
                <a:cs typeface="Arial"/>
                <a:sym typeface="Arial"/>
              </a:rPr>
              <a:t>Identify resources on basic medical terms.</a:t>
            </a:r>
            <a:endParaRPr sz="11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1100">
                <a:latin typeface="Arial"/>
                <a:ea typeface="Arial"/>
                <a:cs typeface="Arial"/>
                <a:sym typeface="Arial"/>
              </a:rPr>
              <a:t>We have guided you on the use of medical terminology, which is an important skill that will help you define, understand, and use these terms effectively in any healthcare setting and with patients. We encourage you to take some additional time to review the resources below and further familiarize yourself with the terminology. </a:t>
            </a:r>
            <a:endParaRPr sz="1100">
              <a:latin typeface="Arial"/>
              <a:ea typeface="Arial"/>
              <a:cs typeface="Arial"/>
              <a:sym typeface="Arial"/>
            </a:endParaRPr>
          </a:p>
          <a:p>
            <a:pPr marL="0" lvl="0" indent="0" algn="l" rtl="0">
              <a:lnSpc>
                <a:spcPct val="115000"/>
              </a:lnSpc>
              <a:spcBef>
                <a:spcPts val="1200"/>
              </a:spcBef>
              <a:spcAft>
                <a:spcPts val="1200"/>
              </a:spcAft>
              <a:buClr>
                <a:schemeClr val="dk1"/>
              </a:buClr>
              <a:buSzPts val="1100"/>
              <a:buFont typeface="Arial"/>
              <a:buNone/>
            </a:pPr>
            <a:r>
              <a:rPr lang="en-US" sz="1100">
                <a:latin typeface="Arial"/>
                <a:ea typeface="Arial"/>
                <a:cs typeface="Arial"/>
                <a:sym typeface="Arial"/>
              </a:rPr>
              <a:t>Thank you for your participation in this lesson. </a:t>
            </a:r>
            <a:endParaRPr/>
          </a:p>
        </p:txBody>
      </p:sp>
      <p:sp>
        <p:nvSpPr>
          <p:cNvPr id="301" name="Google Shape;301;p18: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19: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sz="1300" b="1">
              <a:solidFill>
                <a:srgbClr val="CC0000"/>
              </a:solidFill>
            </a:endParaRPr>
          </a:p>
        </p:txBody>
      </p:sp>
      <p:sp>
        <p:nvSpPr>
          <p:cNvPr id="307" name="Google Shape;307;p1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g2e87af2cdbc_0_25: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313" name="Google Shape;313;g2e87af2cdbc_0_25: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7" name="Google Shape;47;p4: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100" b="1">
                <a:latin typeface="Arial"/>
                <a:ea typeface="Arial"/>
                <a:cs typeface="Arial"/>
                <a:sym typeface="Arial"/>
              </a:rPr>
              <a:t>[LEARNING OBJECTIVES]:</a:t>
            </a:r>
            <a:r>
              <a:rPr lang="en-US" sz="1100">
                <a:latin typeface="Arial"/>
                <a:ea typeface="Arial"/>
                <a:cs typeface="Arial"/>
                <a:sym typeface="Arial"/>
              </a:rPr>
              <a:t> After completing this lesson, you will be able to:</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100">
              <a:latin typeface="Arial"/>
              <a:ea typeface="Arial"/>
              <a:cs typeface="Arial"/>
              <a:sym typeface="Arial"/>
            </a:endParaRPr>
          </a:p>
          <a:p>
            <a:pPr marL="457200" lvl="0" indent="-298450" algn="l" rtl="0">
              <a:lnSpc>
                <a:spcPct val="115000"/>
              </a:lnSpc>
              <a:spcBef>
                <a:spcPts val="0"/>
              </a:spcBef>
              <a:spcAft>
                <a:spcPts val="0"/>
              </a:spcAft>
              <a:buClr>
                <a:schemeClr val="dk1"/>
              </a:buClr>
              <a:buSzPts val="1100"/>
              <a:buChar char="●"/>
            </a:pPr>
            <a:r>
              <a:rPr lang="en-US" sz="1100">
                <a:latin typeface="Arial"/>
                <a:ea typeface="Arial"/>
                <a:cs typeface="Arial"/>
                <a:sym typeface="Arial"/>
              </a:rPr>
              <a:t>Define basic medical terms using prefixes, root words and suffixes.</a:t>
            </a:r>
            <a:endParaRPr sz="1100">
              <a:latin typeface="Arial"/>
              <a:ea typeface="Arial"/>
              <a:cs typeface="Arial"/>
              <a:sym typeface="Arial"/>
            </a:endParaRPr>
          </a:p>
          <a:p>
            <a:pPr marL="457200" lvl="0" indent="-298450" algn="l" rtl="0">
              <a:lnSpc>
                <a:spcPct val="115000"/>
              </a:lnSpc>
              <a:spcBef>
                <a:spcPts val="0"/>
              </a:spcBef>
              <a:spcAft>
                <a:spcPts val="0"/>
              </a:spcAft>
              <a:buClr>
                <a:schemeClr val="dk1"/>
              </a:buClr>
              <a:buSzPts val="1100"/>
              <a:buChar char="●"/>
            </a:pPr>
            <a:r>
              <a:rPr lang="en-US" sz="1100">
                <a:latin typeface="Arial"/>
                <a:ea typeface="Arial"/>
                <a:cs typeface="Arial"/>
                <a:sym typeface="Arial"/>
              </a:rPr>
              <a:t>Describe common words used in oncology, and </a:t>
            </a:r>
            <a:endParaRPr sz="1100">
              <a:latin typeface="Arial"/>
              <a:ea typeface="Arial"/>
              <a:cs typeface="Arial"/>
              <a:sym typeface="Arial"/>
            </a:endParaRPr>
          </a:p>
          <a:p>
            <a:pPr marL="457200" lvl="0" indent="-298450" algn="l" rtl="0">
              <a:lnSpc>
                <a:spcPct val="115000"/>
              </a:lnSpc>
              <a:spcBef>
                <a:spcPts val="0"/>
              </a:spcBef>
              <a:spcAft>
                <a:spcPts val="0"/>
              </a:spcAft>
              <a:buClr>
                <a:schemeClr val="dk1"/>
              </a:buClr>
              <a:buSzPts val="1100"/>
              <a:buChar char="●"/>
            </a:pPr>
            <a:r>
              <a:rPr lang="en-US" sz="1100">
                <a:latin typeface="Arial"/>
                <a:ea typeface="Arial"/>
                <a:cs typeface="Arial"/>
                <a:sym typeface="Arial"/>
              </a:rPr>
              <a:t>Identify resources on basic medical terms.</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1100">
                <a:latin typeface="Arial"/>
                <a:ea typeface="Arial"/>
                <a:cs typeface="Arial"/>
                <a:sym typeface="Arial"/>
              </a:rPr>
              <a:t>In this lesson we will guide you on the use of medical terminology. This is an important skill which will help you define, understand and use these terms in any healthcare setting and with patients. </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a:latin typeface="Arial"/>
                <a:ea typeface="Arial"/>
                <a:cs typeface="Arial"/>
                <a:sym typeface="Arial"/>
              </a:rPr>
              <a:t>It may be useful to find a medical dictionary or a dictionary that focuses on Greek and Latin word roots since most science and medical terms come from them. We will discuss other useful resources for understanding medical terminology later in the lesson. </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1100">
                <a:latin typeface="Arial"/>
                <a:ea typeface="Arial"/>
                <a:cs typeface="Arial"/>
                <a:sym typeface="Arial"/>
              </a:rPr>
              <a:t>Let’s begin. </a:t>
            </a:r>
            <a:endParaRPr sz="1100">
              <a:latin typeface="Arial"/>
              <a:ea typeface="Arial"/>
              <a:cs typeface="Arial"/>
              <a:sym typeface="Arial"/>
            </a:endParaRPr>
          </a:p>
        </p:txBody>
      </p:sp>
      <p:sp>
        <p:nvSpPr>
          <p:cNvPr id="48" name="Google Shape;48;p4: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5: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4" name="Google Shape;54;p5: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15000"/>
              </a:lnSpc>
              <a:spcBef>
                <a:spcPts val="0"/>
              </a:spcBef>
              <a:spcAft>
                <a:spcPts val="0"/>
              </a:spcAft>
              <a:buSzPts val="1100"/>
              <a:buNone/>
            </a:pPr>
            <a:r>
              <a:rPr lang="en-US" sz="1100" b="1">
                <a:latin typeface="Arial"/>
                <a:ea typeface="Arial"/>
                <a:cs typeface="Arial"/>
                <a:sym typeface="Arial"/>
              </a:rPr>
              <a:t>[HOW TO APPROACH MEDICAL TERMINOLOGY]: </a:t>
            </a:r>
            <a:r>
              <a:rPr lang="en-US" sz="1100">
                <a:latin typeface="Arial"/>
                <a:ea typeface="Arial"/>
                <a:cs typeface="Arial"/>
                <a:sym typeface="Arial"/>
              </a:rPr>
              <a:t>Understanding how complex words are formed from smaller components can assist you in comprehending and defining medical terms. For example, take the word “Oncology.” By breaking it down into its parts, [Onco] and [logy], you can identify [onco] as “tumor” and [logy] as “the study of.” Thus, "Oncology" refers to the study of tumors, and an "Oncologist" is a specialist who studies and treats tumors.</a:t>
            </a:r>
            <a:endParaRPr sz="1100">
              <a:latin typeface="Arial"/>
              <a:ea typeface="Arial"/>
              <a:cs typeface="Arial"/>
              <a:sym typeface="Arial"/>
            </a:endParaRPr>
          </a:p>
          <a:p>
            <a:pPr marL="0" lvl="0" indent="0" algn="l" rtl="0">
              <a:lnSpc>
                <a:spcPct val="115000"/>
              </a:lnSpc>
              <a:spcBef>
                <a:spcPts val="1200"/>
              </a:spcBef>
              <a:spcAft>
                <a:spcPts val="0"/>
              </a:spcAft>
              <a:buSzPts val="1100"/>
              <a:buNone/>
            </a:pPr>
            <a:r>
              <a:rPr lang="en-US" sz="1100">
                <a:latin typeface="Arial"/>
                <a:ea typeface="Arial"/>
                <a:cs typeface="Arial"/>
                <a:sym typeface="Arial"/>
              </a:rPr>
              <a:t>Becoming familiar with frequently used medical and cancer-related terms can be very beneficial. </a:t>
            </a:r>
            <a:r>
              <a:rPr lang="en-US" sz="110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
                  </a:ext>
                </a:extLst>
              </a:rPr>
              <a:t>It’s a good practice to keep a personal list of these terms for quick reference when interacting with people or preparing for daily interactions. </a:t>
            </a:r>
            <a:endParaRPr/>
          </a:p>
          <a:p>
            <a:pPr marL="0" lvl="0" indent="0" algn="l" rtl="0">
              <a:lnSpc>
                <a:spcPct val="100000"/>
              </a:lnSpc>
              <a:spcBef>
                <a:spcPts val="1200"/>
              </a:spcBef>
              <a:spcAft>
                <a:spcPts val="0"/>
              </a:spcAft>
              <a:buSzPts val="1400"/>
              <a:buNone/>
            </a:pPr>
            <a:endParaRPr/>
          </a:p>
        </p:txBody>
      </p:sp>
      <p:sp>
        <p:nvSpPr>
          <p:cNvPr id="55" name="Google Shape;55;p5:notes"/>
          <p:cNvSpPr txBox="1">
            <a:spLocks noGrp="1"/>
          </p:cNvSpPr>
          <p:nvPr>
            <p:ph type="sldNum" idx="12"/>
          </p:nvPr>
        </p:nvSpPr>
        <p:spPr>
          <a:xfrm>
            <a:off x="3970938" y="8829967"/>
            <a:ext cx="3037800" cy="4647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2" name="Google Shape;62;p6: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Clr>
                <a:schemeClr val="dk1"/>
              </a:buClr>
              <a:buSzPts val="1100"/>
              <a:buFont typeface="Arial"/>
              <a:buNone/>
            </a:pPr>
            <a:r>
              <a:rPr lang="en-US" sz="1100" b="1">
                <a:latin typeface="Arial"/>
                <a:ea typeface="Arial"/>
                <a:cs typeface="Arial"/>
                <a:sym typeface="Arial"/>
              </a:rPr>
              <a:t>[WORD BREAKDOWN]:</a:t>
            </a:r>
            <a:r>
              <a:rPr lang="en-US" sz="1100">
                <a:latin typeface="Arial"/>
                <a:ea typeface="Arial"/>
                <a:cs typeface="Arial"/>
                <a:sym typeface="Arial"/>
              </a:rPr>
              <a:t> </a:t>
            </a: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a:latin typeface="Arial"/>
                <a:ea typeface="Arial"/>
                <a:cs typeface="Arial"/>
                <a:sym typeface="Arial"/>
              </a:rPr>
              <a:t>Most medical and science terms have three parts and may seem very complex. But they can be broken down into their parts to give you a basic idea of what they mean: </a:t>
            </a: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a:latin typeface="Arial"/>
                <a:ea typeface="Arial"/>
                <a:cs typeface="Arial"/>
                <a:sym typeface="Arial"/>
              </a:rPr>
              <a:t>The beginning a word  is called a </a:t>
            </a:r>
            <a:r>
              <a:rPr lang="en-US" sz="1100" b="1">
                <a:latin typeface="Arial"/>
                <a:ea typeface="Arial"/>
                <a:cs typeface="Arial"/>
                <a:sym typeface="Arial"/>
              </a:rPr>
              <a:t>prefix:</a:t>
            </a: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a:latin typeface="Arial"/>
                <a:ea typeface="Arial"/>
                <a:cs typeface="Arial"/>
                <a:sym typeface="Arial"/>
              </a:rPr>
              <a:t>This part of the word will usually help you figure out size, color, shape as well as location, direction and amount. </a:t>
            </a: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a:latin typeface="Arial"/>
                <a:ea typeface="Arial"/>
                <a:cs typeface="Arial"/>
                <a:sym typeface="Arial"/>
              </a:rPr>
              <a:t>The middle is known as the </a:t>
            </a:r>
            <a:r>
              <a:rPr lang="en-US" sz="1100" b="1">
                <a:latin typeface="Arial"/>
                <a:ea typeface="Arial"/>
                <a:cs typeface="Arial"/>
                <a:sym typeface="Arial"/>
              </a:rPr>
              <a:t>root:</a:t>
            </a: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a:latin typeface="Arial"/>
                <a:ea typeface="Arial"/>
                <a:cs typeface="Arial"/>
                <a:sym typeface="Arial"/>
              </a:rPr>
              <a:t>This part of the word will usually help you to determine which part of the body it relates to.</a:t>
            </a: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a:latin typeface="Arial"/>
                <a:ea typeface="Arial"/>
                <a:cs typeface="Arial"/>
                <a:sym typeface="Arial"/>
              </a:rPr>
              <a:t>The ending of a word is known as a </a:t>
            </a:r>
            <a:r>
              <a:rPr lang="en-US" sz="1100" b="1">
                <a:latin typeface="Arial"/>
                <a:ea typeface="Arial"/>
                <a:cs typeface="Arial"/>
                <a:sym typeface="Arial"/>
              </a:rPr>
              <a:t>suffix:</a:t>
            </a: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a:latin typeface="Arial"/>
                <a:ea typeface="Arial"/>
                <a:cs typeface="Arial"/>
                <a:sym typeface="Arial"/>
              </a:rPr>
              <a:t>This part can also help describe size, shape or color but more importantly can tell you what the problem actually is.</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
        <p:nvSpPr>
          <p:cNvPr id="63" name="Google Shape;63;p6: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9" name="Google Shape;79;p7: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Clr>
                <a:schemeClr val="dk1"/>
              </a:buClr>
              <a:buSzPts val="1100"/>
              <a:buFont typeface="Arial"/>
              <a:buNone/>
            </a:pPr>
            <a:r>
              <a:rPr lang="en-US" sz="1100" b="1">
                <a:latin typeface="Arial"/>
                <a:ea typeface="Arial"/>
                <a:cs typeface="Arial"/>
                <a:sym typeface="Arial"/>
              </a:rPr>
              <a:t>[PREFIXES]:</a:t>
            </a:r>
            <a:endParaRPr sz="1100" b="1">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a:latin typeface="Arial"/>
                <a:ea typeface="Arial"/>
                <a:cs typeface="Arial"/>
                <a:sym typeface="Arial"/>
              </a:rPr>
              <a:t>Shown on the screen is a list of common prefixes. Remember that a prefix will usually help you determine size, color, shape as well as location, direction and amount. </a:t>
            </a: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a:latin typeface="Arial"/>
                <a:ea typeface="Arial"/>
                <a:cs typeface="Arial"/>
                <a:sym typeface="Arial"/>
              </a:rPr>
              <a:t>For example: In simple terms, a lack of red blood cells can be defined as Anemia.  (A) describes “a lack of” and “Nemia” describes blood.</a:t>
            </a: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100">
              <a:latin typeface="Arial"/>
              <a:ea typeface="Arial"/>
              <a:cs typeface="Arial"/>
              <a:sym typeface="Arial"/>
            </a:endParaRPr>
          </a:p>
          <a:p>
            <a:pPr marL="171450" lvl="0" indent="-165100" algn="l" rtl="0">
              <a:spcBef>
                <a:spcPts val="0"/>
              </a:spcBef>
              <a:spcAft>
                <a:spcPts val="0"/>
              </a:spcAft>
              <a:buClr>
                <a:schemeClr val="dk1"/>
              </a:buClr>
              <a:buSzPts val="1100"/>
              <a:buChar char="•"/>
            </a:pPr>
            <a:r>
              <a:rPr lang="en-US" sz="1100">
                <a:latin typeface="Arial"/>
                <a:ea typeface="Arial"/>
                <a:cs typeface="Arial"/>
                <a:sym typeface="Arial"/>
              </a:rPr>
              <a:t>“Between the ribs” could be described as INTER costal. “Inter” describing between and “costal” describing the ribs. </a:t>
            </a:r>
            <a:endParaRPr sz="1100">
              <a:latin typeface="Arial"/>
              <a:ea typeface="Arial"/>
              <a:cs typeface="Arial"/>
              <a:sym typeface="Arial"/>
            </a:endParaRPr>
          </a:p>
          <a:p>
            <a:pPr marL="171450" lvl="0" indent="-165100" algn="l" rtl="0">
              <a:spcBef>
                <a:spcPts val="0"/>
              </a:spcBef>
              <a:spcAft>
                <a:spcPts val="0"/>
              </a:spcAft>
              <a:buClr>
                <a:schemeClr val="dk1"/>
              </a:buClr>
              <a:buSzPts val="1100"/>
              <a:buChar char="•"/>
            </a:pPr>
            <a:r>
              <a:rPr lang="en-US" sz="1100">
                <a:latin typeface="Arial"/>
                <a:ea typeface="Arial"/>
                <a:cs typeface="Arial"/>
                <a:sym typeface="Arial"/>
              </a:rPr>
              <a:t>SYN describes together; DROME is from the Greek work “run”. </a:t>
            </a:r>
            <a:r>
              <a:rPr lang="en-US" sz="1100" b="1">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
                  </a:ext>
                </a:extLst>
              </a:rPr>
              <a:t>So when you encounter the word syndrome you can determine that it is a group of symptoms occurring or “running” together. </a:t>
            </a:r>
            <a:endParaRPr sz="1100" b="1">
              <a:latin typeface="Arial"/>
              <a:ea typeface="Arial"/>
              <a:cs typeface="Arial"/>
              <a:sym typeface="Arial"/>
            </a:endParaRPr>
          </a:p>
          <a:p>
            <a:pPr marL="171450" lvl="0" indent="-95250" algn="l" rtl="0">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
                  </a:ext>
                </a:extLst>
              </a:rPr>
              <a:t>You may access this chart below in the additional resources. It is good to review so that words can become easier for you to recognize and define when working with patients.  </a:t>
            </a:r>
            <a:endParaRPr sz="1100">
              <a:latin typeface="Arial"/>
              <a:ea typeface="Arial"/>
              <a:cs typeface="Arial"/>
              <a:sym typeface="Arial"/>
            </a:endParaRPr>
          </a:p>
          <a:p>
            <a:pPr marL="0" lvl="0" indent="0" algn="l" rtl="0">
              <a:lnSpc>
                <a:spcPct val="100000"/>
              </a:lnSpc>
              <a:spcBef>
                <a:spcPts val="0"/>
              </a:spcBef>
              <a:spcAft>
                <a:spcPts val="0"/>
              </a:spcAft>
              <a:buClr>
                <a:schemeClr val="dk1"/>
              </a:buClr>
              <a:buSzPts val="1200"/>
              <a:buFont typeface="Arial"/>
              <a:buNone/>
            </a:pPr>
            <a:endParaRPr/>
          </a:p>
          <a:p>
            <a:pPr marL="0" marR="0" lvl="0" indent="0" algn="l" rtl="0">
              <a:lnSpc>
                <a:spcPct val="100000"/>
              </a:lnSpc>
              <a:spcBef>
                <a:spcPts val="0"/>
              </a:spcBef>
              <a:spcAft>
                <a:spcPts val="0"/>
              </a:spcAft>
              <a:buClr>
                <a:schemeClr val="dk1"/>
              </a:buClr>
              <a:buSzPts val="1200"/>
              <a:buFont typeface="Arial"/>
              <a:buNone/>
            </a:pPr>
            <a:endParaRPr/>
          </a:p>
        </p:txBody>
      </p:sp>
      <p:sp>
        <p:nvSpPr>
          <p:cNvPr id="80" name="Google Shape;80;p7: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8: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Clr>
                <a:schemeClr val="dk1"/>
              </a:buClr>
              <a:buSzPts val="1100"/>
              <a:buFont typeface="Arial"/>
              <a:buNone/>
            </a:pPr>
            <a:r>
              <a:rPr lang="en-US" sz="1100" b="1" dirty="0">
                <a:latin typeface="Arial"/>
                <a:ea typeface="Arial"/>
                <a:cs typeface="Arial"/>
                <a:sym typeface="Arial"/>
              </a:rPr>
              <a:t>[PREFIXES]:</a:t>
            </a:r>
            <a:r>
              <a:rPr lang="en-US" sz="1100" dirty="0">
                <a:latin typeface="Arial"/>
                <a:ea typeface="Arial"/>
                <a:cs typeface="Arial"/>
                <a:sym typeface="Arial"/>
              </a:rPr>
              <a:t> Other important prefixes that describe size include: </a:t>
            </a:r>
            <a:endParaRPr sz="11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dirty="0">
                <a:latin typeface="Arial"/>
                <a:ea typeface="Arial"/>
                <a:cs typeface="Arial"/>
                <a:sym typeface="Arial"/>
              </a:rPr>
              <a:t> </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a:latin typeface="Arial"/>
                <a:ea typeface="Arial"/>
                <a:cs typeface="Arial"/>
                <a:sym typeface="Arial"/>
              </a:rPr>
              <a:t>Macro, which describes something large.</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a:latin typeface="Arial"/>
                <a:ea typeface="Arial"/>
                <a:cs typeface="Arial"/>
                <a:sym typeface="Arial"/>
              </a:rPr>
              <a:t>Micro, which describes something small.</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err="1">
                <a:latin typeface="Arial"/>
                <a:ea typeface="Arial"/>
                <a:cs typeface="Arial"/>
                <a:sym typeface="Arial"/>
              </a:rPr>
              <a:t>Megalo</a:t>
            </a:r>
            <a:r>
              <a:rPr lang="en-US" sz="1100" dirty="0">
                <a:latin typeface="Arial"/>
                <a:ea typeface="Arial"/>
                <a:cs typeface="Arial"/>
                <a:sym typeface="Arial"/>
              </a:rPr>
              <a:t> or </a:t>
            </a:r>
            <a:r>
              <a:rPr lang="en-US" sz="1100" dirty="0" err="1">
                <a:latin typeface="Arial"/>
                <a:ea typeface="Arial"/>
                <a:cs typeface="Arial"/>
                <a:sym typeface="Arial"/>
              </a:rPr>
              <a:t>Megaly</a:t>
            </a:r>
            <a:r>
              <a:rPr lang="en-US" sz="1100" dirty="0">
                <a:latin typeface="Arial"/>
                <a:ea typeface="Arial"/>
                <a:cs typeface="Arial"/>
                <a:sym typeface="Arial"/>
              </a:rPr>
              <a:t>, which can be used to describe something abnormally large.</a:t>
            </a:r>
            <a:endParaRPr sz="11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1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b="1" dirty="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rPr>
              <a:t>When describing direction or a location you may see words beginning with these terms: </a:t>
            </a:r>
            <a:endParaRPr sz="1100" b="1"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b="1" dirty="0">
                <a:latin typeface="Arial"/>
                <a:ea typeface="Arial"/>
                <a:cs typeface="Arial"/>
                <a:sym typeface="Arial"/>
              </a:rPr>
              <a:t>Hyper</a:t>
            </a:r>
            <a:r>
              <a:rPr lang="en-US" sz="1100" dirty="0">
                <a:latin typeface="Arial"/>
                <a:ea typeface="Arial"/>
                <a:cs typeface="Arial"/>
                <a:sym typeface="Arial"/>
              </a:rPr>
              <a:t> describes something fast, elevated, overproducing or energetic</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b="1" dirty="0">
                <a:latin typeface="Arial"/>
                <a:ea typeface="Arial"/>
                <a:cs typeface="Arial"/>
                <a:sym typeface="Arial"/>
              </a:rPr>
              <a:t>Hypo</a:t>
            </a:r>
            <a:r>
              <a:rPr lang="en-US" sz="1100" dirty="0">
                <a:latin typeface="Arial"/>
                <a:ea typeface="Arial"/>
                <a:cs typeface="Arial"/>
                <a:sym typeface="Arial"/>
              </a:rPr>
              <a:t> describes  something slow, low, under-producing or low energy </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b="1" dirty="0" err="1">
                <a:latin typeface="Arial"/>
                <a:ea typeface="Arial"/>
                <a:cs typeface="Arial"/>
                <a:sym typeface="Arial"/>
              </a:rPr>
              <a:t>Tachy</a:t>
            </a:r>
            <a:r>
              <a:rPr lang="en-US" sz="1100" b="1" dirty="0">
                <a:latin typeface="Arial"/>
                <a:ea typeface="Arial"/>
                <a:cs typeface="Arial"/>
                <a:sym typeface="Arial"/>
              </a:rPr>
              <a:t> </a:t>
            </a:r>
            <a:r>
              <a:rPr lang="en-US" sz="1100" dirty="0">
                <a:latin typeface="Arial"/>
                <a:ea typeface="Arial"/>
                <a:cs typeface="Arial"/>
                <a:sym typeface="Arial"/>
              </a:rPr>
              <a:t>means rapid. An example may be tachycardia, which describes a rapid heartbeat that is above normal</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b="1" dirty="0">
                <a:latin typeface="Arial"/>
                <a:ea typeface="Arial"/>
                <a:cs typeface="Arial"/>
                <a:sym typeface="Arial"/>
              </a:rPr>
              <a:t>Brady</a:t>
            </a:r>
            <a:r>
              <a:rPr lang="en-US" sz="1100" dirty="0">
                <a:latin typeface="Arial"/>
                <a:ea typeface="Arial"/>
                <a:cs typeface="Arial"/>
                <a:sym typeface="Arial"/>
              </a:rPr>
              <a:t> means slow. An example may be bradycardia,  which then describes a heartbeat below normal rates </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b="1" dirty="0">
                <a:latin typeface="Arial"/>
                <a:ea typeface="Arial"/>
                <a:cs typeface="Arial"/>
                <a:sym typeface="Arial"/>
              </a:rPr>
              <a:t>Extra</a:t>
            </a:r>
            <a:r>
              <a:rPr lang="en-US" sz="1100" dirty="0">
                <a:latin typeface="Arial"/>
                <a:ea typeface="Arial"/>
                <a:cs typeface="Arial"/>
                <a:sym typeface="Arial"/>
              </a:rPr>
              <a:t> is used to describe when something is outside or in excess or beyond. </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b="1" dirty="0">
                <a:latin typeface="Arial"/>
                <a:ea typeface="Arial"/>
                <a:cs typeface="Arial"/>
                <a:sym typeface="Arial"/>
              </a:rPr>
              <a:t>Endo</a:t>
            </a:r>
            <a:r>
              <a:rPr lang="en-US" sz="1100" dirty="0">
                <a:latin typeface="Arial"/>
                <a:ea typeface="Arial"/>
                <a:cs typeface="Arial"/>
                <a:sym typeface="Arial"/>
              </a:rPr>
              <a:t> used to describe something within. An example may be endoskeleton which describes the internal skeleton.</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b="1" dirty="0">
                <a:latin typeface="Arial"/>
                <a:ea typeface="Arial"/>
                <a:cs typeface="Arial"/>
                <a:sym typeface="Arial"/>
              </a:rPr>
              <a:t>Intra</a:t>
            </a:r>
            <a:r>
              <a:rPr lang="en-US" sz="1100" dirty="0">
                <a:latin typeface="Arial"/>
                <a:ea typeface="Arial"/>
                <a:cs typeface="Arial"/>
                <a:sym typeface="Arial"/>
              </a:rPr>
              <a:t> describes within. An example of this would be “intravenous” meaning a person may be receiving their medication directly through their veins. </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a:latin typeface="Arial"/>
                <a:ea typeface="Arial"/>
                <a:cs typeface="Arial"/>
                <a:sym typeface="Arial"/>
              </a:rPr>
              <a:t>The prefix </a:t>
            </a:r>
            <a:r>
              <a:rPr lang="en-US" sz="1100" b="1" dirty="0">
                <a:latin typeface="Arial"/>
                <a:ea typeface="Arial"/>
                <a:cs typeface="Arial"/>
                <a:sym typeface="Arial"/>
              </a:rPr>
              <a:t>inter </a:t>
            </a:r>
            <a:r>
              <a:rPr lang="en-US" sz="1100" dirty="0">
                <a:latin typeface="Arial"/>
                <a:ea typeface="Arial"/>
                <a:cs typeface="Arial"/>
                <a:sym typeface="Arial"/>
              </a:rPr>
              <a:t>describes “between” or “together” or sometimes even “during”. </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b="1" dirty="0">
                <a:latin typeface="Arial"/>
                <a:ea typeface="Arial"/>
                <a:cs typeface="Arial"/>
                <a:sym typeface="Arial"/>
              </a:rPr>
              <a:t>Peri</a:t>
            </a:r>
            <a:r>
              <a:rPr lang="en-US" sz="1100" dirty="0">
                <a:latin typeface="Arial"/>
                <a:ea typeface="Arial"/>
                <a:cs typeface="Arial"/>
                <a:sym typeface="Arial"/>
              </a:rPr>
              <a:t> describes “about” or “around”. A word you may see is pericardium which describes the sac enclosing or “surrounding” the heart.</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a:latin typeface="Arial"/>
                <a:ea typeface="Arial"/>
                <a:cs typeface="Arial"/>
                <a:sym typeface="Arial"/>
              </a:rPr>
              <a:t>and the prefix </a:t>
            </a:r>
            <a:r>
              <a:rPr lang="en-US" sz="1100" b="1" dirty="0">
                <a:latin typeface="Arial"/>
                <a:ea typeface="Arial"/>
                <a:cs typeface="Arial"/>
                <a:sym typeface="Arial"/>
              </a:rPr>
              <a:t>Trans</a:t>
            </a:r>
            <a:r>
              <a:rPr lang="en-US" sz="1100" dirty="0">
                <a:latin typeface="Arial"/>
                <a:ea typeface="Arial"/>
                <a:cs typeface="Arial"/>
                <a:sym typeface="Arial"/>
              </a:rPr>
              <a:t>  describes “ across,”  “beyond” or “through”.</a:t>
            </a:r>
            <a:endParaRPr dirty="0"/>
          </a:p>
        </p:txBody>
      </p:sp>
      <p:sp>
        <p:nvSpPr>
          <p:cNvPr id="88" name="Google Shape;88;p8: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9: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Clr>
                <a:schemeClr val="dk1"/>
              </a:buClr>
              <a:buSzPts val="1100"/>
              <a:buFont typeface="Arial"/>
              <a:buNone/>
            </a:pPr>
            <a:r>
              <a:rPr lang="en-US" sz="1100" b="1" dirty="0">
                <a:latin typeface="Arial"/>
                <a:ea typeface="Arial"/>
                <a:cs typeface="Arial"/>
                <a:sym typeface="Arial"/>
              </a:rPr>
              <a:t>[ROOT WORDS]:</a:t>
            </a:r>
            <a:r>
              <a:rPr lang="en-US" sz="1100" dirty="0">
                <a:latin typeface="Arial"/>
                <a:ea typeface="Arial"/>
                <a:cs typeface="Arial"/>
                <a:sym typeface="Arial"/>
              </a:rPr>
              <a:t> Root words help you know which part of the body a word relates to. </a:t>
            </a:r>
            <a:endParaRPr sz="11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1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dirty="0">
                <a:latin typeface="Arial"/>
                <a:ea typeface="Arial"/>
                <a:cs typeface="Arial"/>
                <a:sym typeface="Arial"/>
              </a:rPr>
              <a:t>For example: Dermatitis. There is no prefix with this word. DERMA is the root word and it means skin. The suffix ITIS describes inflammation. So dermatitis means inflammation of the skin.</a:t>
            </a:r>
            <a:endParaRPr sz="11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1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dirty="0">
                <a:latin typeface="Arial"/>
                <a:ea typeface="Arial"/>
                <a:cs typeface="Arial"/>
                <a:sym typeface="Arial"/>
              </a:rPr>
              <a:t>A cancer-related word you may encounter could be Osteosarcoma. For this word, “osteo” describes a bone or bony tissue and “sarcoma” is defined as any type of “malignant,” or harmful, “tumor”. Sarcomas specifically refer to a  malignant tumor of the connective tissue. So this means that the word osteosarcoma describes bone cancer.</a:t>
            </a:r>
            <a:endParaRPr sz="11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1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dirty="0">
                <a:latin typeface="Arial"/>
                <a:ea typeface="Arial"/>
                <a:cs typeface="Arial"/>
                <a:sym typeface="Arial"/>
              </a:rPr>
              <a:t>Another cancer-related word would be Carcinogenic. “</a:t>
            </a:r>
            <a:r>
              <a:rPr lang="en-US" sz="1100" dirty="0" err="1">
                <a:latin typeface="Arial"/>
                <a:ea typeface="Arial"/>
                <a:cs typeface="Arial"/>
                <a:sym typeface="Arial"/>
              </a:rPr>
              <a:t>Carcino</a:t>
            </a:r>
            <a:r>
              <a:rPr lang="en-US" sz="1100" dirty="0">
                <a:latin typeface="Arial"/>
                <a:ea typeface="Arial"/>
                <a:cs typeface="Arial"/>
                <a:sym typeface="Arial"/>
              </a:rPr>
              <a:t>” describes cancer and remember that cancer means uncontrolled growth of abnormal cells. Genic can be defined as “producing or causing”. So when you put all the words and meanings together you find that carcinogenic describes something that causes cancer. </a:t>
            </a:r>
            <a:endParaRPr sz="11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1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dirty="0">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2"/>
                  </a:ext>
                </a:extLst>
              </a:rPr>
              <a:t>These examples are also listed in the resources section below for your review.  </a:t>
            </a:r>
            <a:endParaRPr dirty="0"/>
          </a:p>
        </p:txBody>
      </p:sp>
      <p:sp>
        <p:nvSpPr>
          <p:cNvPr id="104" name="Google Shape;104;p9: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1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10: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Clr>
                <a:schemeClr val="dk1"/>
              </a:buClr>
              <a:buSzPts val="1100"/>
              <a:buFont typeface="Arial"/>
              <a:buNone/>
            </a:pPr>
            <a:r>
              <a:rPr lang="en-US" sz="1100" b="1" dirty="0">
                <a:latin typeface="Arial"/>
                <a:ea typeface="Arial"/>
                <a:cs typeface="Arial"/>
                <a:sym typeface="Arial"/>
              </a:rPr>
              <a:t>[FREQUENT ROOT WORDS - 1]:</a:t>
            </a:r>
            <a:r>
              <a:rPr lang="en-US" sz="1100" dirty="0">
                <a:latin typeface="Arial"/>
                <a:ea typeface="Arial"/>
                <a:cs typeface="Arial"/>
                <a:sym typeface="Arial"/>
              </a:rPr>
              <a:t> Some important root words to remember are listed here on the screen.</a:t>
            </a:r>
            <a:endParaRPr sz="1100" dirty="0">
              <a:latin typeface="Arial"/>
              <a:ea typeface="Arial"/>
              <a:cs typeface="Arial"/>
              <a:sym typeface="Arial"/>
            </a:endParaRPr>
          </a:p>
          <a:p>
            <a:pPr marL="457200" lvl="0" indent="-298450" algn="l" rtl="0">
              <a:spcBef>
                <a:spcPts val="1200"/>
              </a:spcBef>
              <a:spcAft>
                <a:spcPts val="0"/>
              </a:spcAft>
              <a:buClr>
                <a:schemeClr val="dk1"/>
              </a:buClr>
              <a:buSzPts val="1100"/>
              <a:buChar char="●"/>
            </a:pPr>
            <a:r>
              <a:rPr lang="en-US" sz="1100" dirty="0">
                <a:latin typeface="Arial"/>
                <a:ea typeface="Arial"/>
                <a:cs typeface="Arial"/>
                <a:sym typeface="Arial"/>
              </a:rPr>
              <a:t>Osteo refers to bone.</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err="1">
                <a:latin typeface="Arial"/>
                <a:ea typeface="Arial"/>
                <a:cs typeface="Arial"/>
                <a:sym typeface="Arial"/>
              </a:rPr>
              <a:t>Myo</a:t>
            </a:r>
            <a:r>
              <a:rPr lang="en-US" sz="1100" dirty="0">
                <a:latin typeface="Arial"/>
                <a:ea typeface="Arial"/>
                <a:cs typeface="Arial"/>
                <a:sym typeface="Arial"/>
              </a:rPr>
              <a:t> is commonly used when describing anything related to muscle tissue.</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a:latin typeface="Arial"/>
                <a:ea typeface="Arial"/>
                <a:cs typeface="Arial"/>
                <a:sym typeface="Arial"/>
              </a:rPr>
              <a:t>Neuro pertains to nerves and </a:t>
            </a:r>
            <a:r>
              <a:rPr lang="en-US" sz="1100" dirty="0" err="1">
                <a:latin typeface="Arial"/>
                <a:ea typeface="Arial"/>
                <a:cs typeface="Arial"/>
                <a:sym typeface="Arial"/>
              </a:rPr>
              <a:t>derm</a:t>
            </a:r>
            <a:r>
              <a:rPr lang="en-US" sz="1100" dirty="0">
                <a:latin typeface="Arial"/>
                <a:ea typeface="Arial"/>
                <a:cs typeface="Arial"/>
                <a:sym typeface="Arial"/>
              </a:rPr>
              <a:t> relates to the skin.</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a:latin typeface="Arial"/>
                <a:ea typeface="Arial"/>
                <a:cs typeface="Arial"/>
                <a:sym typeface="Arial"/>
              </a:rPr>
              <a:t>Angio describes blood vessels. For instance, an “angiogram” is a procedure that uses an x-ray image and dye to examine the flow of blood in the blood vessels. A coronary angiogram specifically examines the blood vessels of the heart.</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err="1">
                <a:latin typeface="Arial"/>
                <a:ea typeface="Arial"/>
                <a:cs typeface="Arial"/>
                <a:sym typeface="Arial"/>
              </a:rPr>
              <a:t>Veno</a:t>
            </a:r>
            <a:r>
              <a:rPr lang="en-US" sz="1100" dirty="0">
                <a:latin typeface="Arial"/>
                <a:ea typeface="Arial"/>
                <a:cs typeface="Arial"/>
                <a:sym typeface="Arial"/>
              </a:rPr>
              <a:t> or </a:t>
            </a:r>
            <a:r>
              <a:rPr lang="en-US" sz="1100" dirty="0" err="1">
                <a:latin typeface="Arial"/>
                <a:ea typeface="Arial"/>
                <a:cs typeface="Arial"/>
                <a:sym typeface="Arial"/>
              </a:rPr>
              <a:t>Phlebo</a:t>
            </a:r>
            <a:r>
              <a:rPr lang="en-US" sz="1100" dirty="0">
                <a:latin typeface="Arial"/>
                <a:ea typeface="Arial"/>
                <a:cs typeface="Arial"/>
                <a:sym typeface="Arial"/>
              </a:rPr>
              <a:t> refer to veins. A phlebotomist is a professional who draws blood from the veins.</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a:latin typeface="Arial"/>
                <a:ea typeface="Arial"/>
                <a:cs typeface="Arial"/>
                <a:sym typeface="Arial"/>
              </a:rPr>
              <a:t>Cardio is associated with the heart.</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a:latin typeface="Arial"/>
                <a:ea typeface="Arial"/>
                <a:cs typeface="Arial"/>
                <a:sym typeface="Arial"/>
              </a:rPr>
              <a:t>Rhino is a root word for the nose. An easy way to remember this is to think of a rhinoceros and its prominent horn.</a:t>
            </a:r>
            <a:endParaRPr sz="1100" dirty="0">
              <a:latin typeface="Arial"/>
              <a:ea typeface="Arial"/>
              <a:cs typeface="Arial"/>
              <a:sym typeface="Arial"/>
            </a:endParaRPr>
          </a:p>
          <a:p>
            <a:pPr marL="457200" lvl="0" indent="-298450" algn="l" rtl="0">
              <a:spcBef>
                <a:spcPts val="0"/>
              </a:spcBef>
              <a:spcAft>
                <a:spcPts val="0"/>
              </a:spcAft>
              <a:buClr>
                <a:schemeClr val="dk1"/>
              </a:buClr>
              <a:buSzPts val="1100"/>
              <a:buChar char="●"/>
            </a:pPr>
            <a:r>
              <a:rPr lang="en-US" sz="1100" dirty="0" err="1">
                <a:latin typeface="Arial"/>
                <a:ea typeface="Arial"/>
                <a:cs typeface="Arial"/>
                <a:sym typeface="Arial"/>
              </a:rPr>
              <a:t>Neph</a:t>
            </a:r>
            <a:r>
              <a:rPr lang="en-US" sz="1100" dirty="0">
                <a:latin typeface="Arial"/>
                <a:ea typeface="Arial"/>
                <a:cs typeface="Arial"/>
                <a:sym typeface="Arial"/>
              </a:rPr>
              <a:t> is related to the kidney, primarily because the nephron, an essential part of the kidney, helps filter the blood to produce urine.</a:t>
            </a:r>
            <a:endParaRPr sz="1100" dirty="0">
              <a:latin typeface="Arial"/>
              <a:ea typeface="Arial"/>
              <a:cs typeface="Arial"/>
              <a:sym typeface="Arial"/>
            </a:endParaRPr>
          </a:p>
          <a:p>
            <a:pPr marL="0" lvl="0" indent="0" algn="l" rtl="0">
              <a:spcBef>
                <a:spcPts val="1200"/>
              </a:spcBef>
              <a:spcAft>
                <a:spcPts val="1200"/>
              </a:spcAft>
              <a:buClr>
                <a:schemeClr val="dk1"/>
              </a:buClr>
              <a:buSzPts val="1100"/>
              <a:buFont typeface="Arial"/>
              <a:buNone/>
            </a:pPr>
            <a:r>
              <a:rPr lang="en-US" sz="1100" dirty="0">
                <a:latin typeface="Arial"/>
                <a:ea typeface="Arial"/>
                <a:cs typeface="Arial"/>
                <a:sym typeface="Arial"/>
              </a:rPr>
              <a:t>It's helpful to keep a list of these root words as a quick reference when engaging with patients or preparing for your interactions throughout the day. This approach not only aids in understanding medical terminology but also ensures effective communication.</a:t>
            </a:r>
            <a:endParaRPr dirty="0"/>
          </a:p>
        </p:txBody>
      </p:sp>
      <p:sp>
        <p:nvSpPr>
          <p:cNvPr id="112" name="Google Shape;112;p10: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1">
  <p:cSld name="Title Slide1">
    <p:spTree>
      <p:nvGrpSpPr>
        <p:cNvPr id="1" name="Shape 16"/>
        <p:cNvGrpSpPr/>
        <p:nvPr/>
      </p:nvGrpSpPr>
      <p:grpSpPr>
        <a:xfrm>
          <a:off x="0" y="0"/>
          <a:ext cx="0" cy="0"/>
          <a:chOff x="0" y="0"/>
          <a:chExt cx="0" cy="0"/>
        </a:xfrm>
      </p:grpSpPr>
      <p:pic>
        <p:nvPicPr>
          <p:cNvPr id="17" name="Google Shape;17;p22" descr="PPT-General7.jpg"/>
          <p:cNvPicPr preferRelativeResize="0"/>
          <p:nvPr/>
        </p:nvPicPr>
        <p:blipFill rotWithShape="1">
          <a:blip r:embed="rId2">
            <a:alphaModFix/>
          </a:blip>
          <a:srcRect/>
          <a:stretch/>
        </p:blipFill>
        <p:spPr>
          <a:xfrm>
            <a:off x="0" y="0"/>
            <a:ext cx="9144000" cy="6858000"/>
          </a:xfrm>
          <a:prstGeom prst="rect">
            <a:avLst/>
          </a:prstGeom>
          <a:noFill/>
          <a:ln>
            <a:noFill/>
          </a:ln>
        </p:spPr>
      </p:pic>
      <p:sp>
        <p:nvSpPr>
          <p:cNvPr id="18" name="Google Shape;18;p22"/>
          <p:cNvSpPr txBox="1">
            <a:spLocks noGrp="1"/>
          </p:cNvSpPr>
          <p:nvPr>
            <p:ph type="subTitle" idx="1"/>
          </p:nvPr>
        </p:nvSpPr>
        <p:spPr>
          <a:xfrm>
            <a:off x="2590800" y="3137687"/>
            <a:ext cx="6324599" cy="1752600"/>
          </a:xfrm>
          <a:prstGeom prst="rect">
            <a:avLst/>
          </a:prstGeom>
          <a:noFill/>
          <a:ln>
            <a:noFill/>
          </a:ln>
        </p:spPr>
        <p:txBody>
          <a:bodyPr spcFirstLastPara="1" wrap="square" lIns="91425" tIns="45700" rIns="91425" bIns="45700" anchor="t" anchorCtr="0">
            <a:noAutofit/>
          </a:bodyPr>
          <a:lstStyle>
            <a:lvl1pPr lvl="0" algn="l">
              <a:lnSpc>
                <a:spcPct val="100000"/>
              </a:lnSpc>
              <a:spcBef>
                <a:spcPts val="640"/>
              </a:spcBef>
              <a:spcAft>
                <a:spcPts val="0"/>
              </a:spcAft>
              <a:buClr>
                <a:srgbClr val="ECE9C6"/>
              </a:buClr>
              <a:buSzPts val="3200"/>
              <a:buFont typeface="Arial"/>
              <a:buNone/>
              <a:defRPr>
                <a:solidFill>
                  <a:srgbClr val="ECE9C6"/>
                </a:solidFill>
                <a:latin typeface="Arial"/>
                <a:ea typeface="Arial"/>
                <a:cs typeface="Arial"/>
                <a:sym typeface="Arial"/>
              </a:defRPr>
            </a:lvl1pPr>
            <a:lvl2pPr lvl="1" algn="ctr">
              <a:lnSpc>
                <a:spcPct val="100000"/>
              </a:lnSpc>
              <a:spcBef>
                <a:spcPts val="560"/>
              </a:spcBef>
              <a:spcAft>
                <a:spcPts val="0"/>
              </a:spcAft>
              <a:buClr>
                <a:srgbClr val="888888"/>
              </a:buClr>
              <a:buSzPts val="2800"/>
              <a:buFont typeface="Arial"/>
              <a:buNone/>
              <a:defRPr>
                <a:solidFill>
                  <a:srgbClr val="888888"/>
                </a:solidFill>
              </a:defRPr>
            </a:lvl2pPr>
            <a:lvl3pPr lvl="2" algn="ctr">
              <a:lnSpc>
                <a:spcPct val="100000"/>
              </a:lnSpc>
              <a:spcBef>
                <a:spcPts val="480"/>
              </a:spcBef>
              <a:spcAft>
                <a:spcPts val="0"/>
              </a:spcAft>
              <a:buClr>
                <a:srgbClr val="888888"/>
              </a:buClr>
              <a:buSzPts val="2400"/>
              <a:buFont typeface="Arial"/>
              <a:buNone/>
              <a:defRPr>
                <a:solidFill>
                  <a:srgbClr val="888888"/>
                </a:solidFill>
              </a:defRPr>
            </a:lvl3pPr>
            <a:lvl4pPr lvl="3" algn="ctr">
              <a:lnSpc>
                <a:spcPct val="100000"/>
              </a:lnSpc>
              <a:spcBef>
                <a:spcPts val="400"/>
              </a:spcBef>
              <a:spcAft>
                <a:spcPts val="0"/>
              </a:spcAft>
              <a:buClr>
                <a:srgbClr val="888888"/>
              </a:buClr>
              <a:buSzPts val="2000"/>
              <a:buFont typeface="Arial"/>
              <a:buNone/>
              <a:defRPr>
                <a:solidFill>
                  <a:srgbClr val="888888"/>
                </a:solidFill>
              </a:defRPr>
            </a:lvl4pPr>
            <a:lvl5pPr lvl="4" algn="ctr">
              <a:lnSpc>
                <a:spcPct val="100000"/>
              </a:lnSpc>
              <a:spcBef>
                <a:spcPts val="400"/>
              </a:spcBef>
              <a:spcAft>
                <a:spcPts val="0"/>
              </a:spcAft>
              <a:buClr>
                <a:srgbClr val="888888"/>
              </a:buClr>
              <a:buSzPts val="2000"/>
              <a:buFont typeface="Arial"/>
              <a:buNone/>
              <a:defRPr>
                <a:solidFill>
                  <a:srgbClr val="888888"/>
                </a:solidFill>
              </a:defRPr>
            </a:lvl5pPr>
            <a:lvl6pPr lvl="5" algn="ctr">
              <a:lnSpc>
                <a:spcPct val="100000"/>
              </a:lnSpc>
              <a:spcBef>
                <a:spcPts val="400"/>
              </a:spcBef>
              <a:spcAft>
                <a:spcPts val="0"/>
              </a:spcAft>
              <a:buClr>
                <a:srgbClr val="888888"/>
              </a:buClr>
              <a:buSzPts val="2000"/>
              <a:buFont typeface="Arial"/>
              <a:buNone/>
              <a:defRPr>
                <a:solidFill>
                  <a:srgbClr val="888888"/>
                </a:solidFill>
              </a:defRPr>
            </a:lvl6pPr>
            <a:lvl7pPr lvl="6" algn="ctr">
              <a:lnSpc>
                <a:spcPct val="100000"/>
              </a:lnSpc>
              <a:spcBef>
                <a:spcPts val="400"/>
              </a:spcBef>
              <a:spcAft>
                <a:spcPts val="0"/>
              </a:spcAft>
              <a:buClr>
                <a:srgbClr val="888888"/>
              </a:buClr>
              <a:buSzPts val="2000"/>
              <a:buFont typeface="Arial"/>
              <a:buNone/>
              <a:defRPr>
                <a:solidFill>
                  <a:srgbClr val="888888"/>
                </a:solidFill>
              </a:defRPr>
            </a:lvl7pPr>
            <a:lvl8pPr lvl="7" algn="ctr">
              <a:lnSpc>
                <a:spcPct val="100000"/>
              </a:lnSpc>
              <a:spcBef>
                <a:spcPts val="400"/>
              </a:spcBef>
              <a:spcAft>
                <a:spcPts val="0"/>
              </a:spcAft>
              <a:buClr>
                <a:srgbClr val="888888"/>
              </a:buClr>
              <a:buSzPts val="2000"/>
              <a:buFont typeface="Arial"/>
              <a:buNone/>
              <a:defRPr>
                <a:solidFill>
                  <a:srgbClr val="888888"/>
                </a:solidFill>
              </a:defRPr>
            </a:lvl8pPr>
            <a:lvl9pPr lvl="8" algn="ctr">
              <a:lnSpc>
                <a:spcPct val="100000"/>
              </a:lnSpc>
              <a:spcBef>
                <a:spcPts val="400"/>
              </a:spcBef>
              <a:spcAft>
                <a:spcPts val="0"/>
              </a:spcAft>
              <a:buClr>
                <a:srgbClr val="888888"/>
              </a:buClr>
              <a:buSzPts val="2000"/>
              <a:buFont typeface="Arial"/>
              <a:buNone/>
              <a:defRPr>
                <a:solidFill>
                  <a:srgbClr val="888888"/>
                </a:solidFill>
              </a:defRPr>
            </a:lvl9pPr>
          </a:lstStyle>
          <a:p>
            <a:endParaRPr/>
          </a:p>
        </p:txBody>
      </p:sp>
      <p:sp>
        <p:nvSpPr>
          <p:cNvPr id="19" name="Google Shape;19;p22"/>
          <p:cNvSpPr txBox="1">
            <a:spLocks noGrp="1"/>
          </p:cNvSpPr>
          <p:nvPr>
            <p:ph type="title"/>
          </p:nvPr>
        </p:nvSpPr>
        <p:spPr>
          <a:xfrm>
            <a:off x="2590800" y="457200"/>
            <a:ext cx="6324599" cy="2514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SzPts val="1400"/>
              <a:buNone/>
              <a:defRPr>
                <a:solidFill>
                  <a:schemeClr val="lt1"/>
                </a:solidFill>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pic>
        <p:nvPicPr>
          <p:cNvPr id="20" name="Google Shape;20;p22"/>
          <p:cNvPicPr preferRelativeResize="0"/>
          <p:nvPr/>
        </p:nvPicPr>
        <p:blipFill rotWithShape="1">
          <a:blip r:embed="rId3">
            <a:alphaModFix/>
          </a:blip>
          <a:srcRect/>
          <a:stretch/>
        </p:blipFill>
        <p:spPr>
          <a:xfrm>
            <a:off x="5640897" y="5858870"/>
            <a:ext cx="3200400" cy="54193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3"/>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SzPts val="1400"/>
              <a:buNone/>
              <a:defRPr sz="4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3" name="Google Shape;23;p23"/>
          <p:cNvSpPr txBox="1">
            <a:spLocks noGrp="1"/>
          </p:cNvSpPr>
          <p:nvPr>
            <p:ph type="body" idx="1"/>
          </p:nvPr>
        </p:nvSpPr>
        <p:spPr>
          <a:xfrm>
            <a:off x="457200" y="1600201"/>
            <a:ext cx="8229600" cy="38100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rgbClr val="3F3F3F"/>
              </a:buClr>
              <a:buSzPts val="1800"/>
              <a:buChar char="•"/>
              <a:defRPr/>
            </a:lvl1pPr>
            <a:lvl2pPr marL="914400" lvl="1" indent="-342900" algn="l">
              <a:lnSpc>
                <a:spcPct val="100000"/>
              </a:lnSpc>
              <a:spcBef>
                <a:spcPts val="360"/>
              </a:spcBef>
              <a:spcAft>
                <a:spcPts val="0"/>
              </a:spcAft>
              <a:buClr>
                <a:srgbClr val="3F3F3F"/>
              </a:buClr>
              <a:buSzPts val="1800"/>
              <a:buChar char="–"/>
              <a:defRPr/>
            </a:lvl2pPr>
            <a:lvl3pPr marL="1371600" lvl="2" indent="-342900" algn="l">
              <a:lnSpc>
                <a:spcPct val="100000"/>
              </a:lnSpc>
              <a:spcBef>
                <a:spcPts val="360"/>
              </a:spcBef>
              <a:spcAft>
                <a:spcPts val="0"/>
              </a:spcAft>
              <a:buClr>
                <a:srgbClr val="3F3F3F"/>
              </a:buClr>
              <a:buSzPts val="1800"/>
              <a:buChar char="•"/>
              <a:defRPr/>
            </a:lvl3pPr>
            <a:lvl4pPr marL="1828800" lvl="3" indent="-342900" algn="l">
              <a:lnSpc>
                <a:spcPct val="100000"/>
              </a:lnSpc>
              <a:spcBef>
                <a:spcPts val="360"/>
              </a:spcBef>
              <a:spcAft>
                <a:spcPts val="0"/>
              </a:spcAft>
              <a:buClr>
                <a:srgbClr val="3F3F3F"/>
              </a:buClr>
              <a:buSzPts val="1800"/>
              <a:buChar char="–"/>
              <a:defRPr/>
            </a:lvl4pPr>
            <a:lvl5pPr marL="2286000" lvl="4" indent="-342900" algn="l">
              <a:lnSpc>
                <a:spcPct val="100000"/>
              </a:lnSpc>
              <a:spcBef>
                <a:spcPts val="360"/>
              </a:spcBef>
              <a:spcAft>
                <a:spcPts val="0"/>
              </a:spcAft>
              <a:buClr>
                <a:srgbClr val="3F3F3F"/>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4"/>
        <p:cNvGrpSpPr/>
        <p:nvPr/>
      </p:nvGrpSpPr>
      <p:grpSpPr>
        <a:xfrm>
          <a:off x="0" y="0"/>
          <a:ext cx="0" cy="0"/>
          <a:chOff x="0" y="0"/>
          <a:chExt cx="0" cy="0"/>
        </a:xfrm>
      </p:grpSpPr>
      <p:sp>
        <p:nvSpPr>
          <p:cNvPr id="25" name="Google Shape;25;p24"/>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6" name="Google Shape;26;p24"/>
          <p:cNvSpPr txBox="1">
            <a:spLocks noGrp="1"/>
          </p:cNvSpPr>
          <p:nvPr>
            <p:ph type="body" idx="1"/>
          </p:nvPr>
        </p:nvSpPr>
        <p:spPr>
          <a:xfrm>
            <a:off x="457200" y="1600201"/>
            <a:ext cx="4038600" cy="3886200"/>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Clr>
                <a:srgbClr val="3F3F3F"/>
              </a:buClr>
              <a:buSzPts val="2800"/>
              <a:buFont typeface="Arial"/>
              <a:buChar char="•"/>
              <a:defRPr sz="2800"/>
            </a:lvl1pPr>
            <a:lvl2pPr marL="914400" lvl="1" indent="-381000" algn="l">
              <a:lnSpc>
                <a:spcPct val="100000"/>
              </a:lnSpc>
              <a:spcBef>
                <a:spcPts val="480"/>
              </a:spcBef>
              <a:spcAft>
                <a:spcPts val="0"/>
              </a:spcAft>
              <a:buClr>
                <a:srgbClr val="3F3F3F"/>
              </a:buClr>
              <a:buSzPts val="2400"/>
              <a:buFont typeface="Arial"/>
              <a:buChar char="–"/>
              <a:defRPr sz="2400"/>
            </a:lvl2pPr>
            <a:lvl3pPr marL="1371600" lvl="2" indent="-355600" algn="l">
              <a:lnSpc>
                <a:spcPct val="100000"/>
              </a:lnSpc>
              <a:spcBef>
                <a:spcPts val="400"/>
              </a:spcBef>
              <a:spcAft>
                <a:spcPts val="0"/>
              </a:spcAft>
              <a:buClr>
                <a:srgbClr val="3F3F3F"/>
              </a:buClr>
              <a:buSzPts val="2000"/>
              <a:buFont typeface="Arial"/>
              <a:buChar char="•"/>
              <a:defRPr sz="2000"/>
            </a:lvl3pPr>
            <a:lvl4pPr marL="1828800" lvl="3" indent="-342900" algn="l">
              <a:lnSpc>
                <a:spcPct val="100000"/>
              </a:lnSpc>
              <a:spcBef>
                <a:spcPts val="360"/>
              </a:spcBef>
              <a:spcAft>
                <a:spcPts val="0"/>
              </a:spcAft>
              <a:buClr>
                <a:srgbClr val="3F3F3F"/>
              </a:buClr>
              <a:buSzPts val="1800"/>
              <a:buFont typeface="Arial"/>
              <a:buChar char="–"/>
              <a:defRPr sz="1800"/>
            </a:lvl4pPr>
            <a:lvl5pPr marL="2286000" lvl="4" indent="-342900" algn="l">
              <a:lnSpc>
                <a:spcPct val="100000"/>
              </a:lnSpc>
              <a:spcBef>
                <a:spcPts val="360"/>
              </a:spcBef>
              <a:spcAft>
                <a:spcPts val="0"/>
              </a:spcAft>
              <a:buClr>
                <a:srgbClr val="3F3F3F"/>
              </a:buClr>
              <a:buSzPts val="1800"/>
              <a:buFont typeface="Arial"/>
              <a:buChar char="»"/>
              <a:defRPr sz="1800"/>
            </a:lvl5pPr>
            <a:lvl6pPr marL="2743200" lvl="5" indent="-342900" algn="l">
              <a:lnSpc>
                <a:spcPct val="100000"/>
              </a:lnSpc>
              <a:spcBef>
                <a:spcPts val="360"/>
              </a:spcBef>
              <a:spcAft>
                <a:spcPts val="0"/>
              </a:spcAft>
              <a:buClr>
                <a:schemeClr val="dk1"/>
              </a:buClr>
              <a:buSzPts val="1800"/>
              <a:buFont typeface="Arial"/>
              <a:buChar char="»"/>
              <a:defRPr sz="1800"/>
            </a:lvl6pPr>
            <a:lvl7pPr marL="3200400" lvl="6" indent="-342900" algn="l">
              <a:lnSpc>
                <a:spcPct val="100000"/>
              </a:lnSpc>
              <a:spcBef>
                <a:spcPts val="360"/>
              </a:spcBef>
              <a:spcAft>
                <a:spcPts val="0"/>
              </a:spcAft>
              <a:buClr>
                <a:schemeClr val="dk1"/>
              </a:buClr>
              <a:buSzPts val="1800"/>
              <a:buFont typeface="Arial"/>
              <a:buChar char="»"/>
              <a:defRPr sz="1800"/>
            </a:lvl7pPr>
            <a:lvl8pPr marL="3657600" lvl="7" indent="-342900" algn="l">
              <a:lnSpc>
                <a:spcPct val="100000"/>
              </a:lnSpc>
              <a:spcBef>
                <a:spcPts val="360"/>
              </a:spcBef>
              <a:spcAft>
                <a:spcPts val="0"/>
              </a:spcAft>
              <a:buClr>
                <a:schemeClr val="dk1"/>
              </a:buClr>
              <a:buSzPts val="1800"/>
              <a:buFont typeface="Arial"/>
              <a:buChar char="»"/>
              <a:defRPr sz="1800"/>
            </a:lvl8pPr>
            <a:lvl9pPr marL="4114800" lvl="8" indent="-342900" algn="l">
              <a:lnSpc>
                <a:spcPct val="100000"/>
              </a:lnSpc>
              <a:spcBef>
                <a:spcPts val="360"/>
              </a:spcBef>
              <a:spcAft>
                <a:spcPts val="0"/>
              </a:spcAft>
              <a:buClr>
                <a:schemeClr val="dk1"/>
              </a:buClr>
              <a:buSzPts val="1800"/>
              <a:buFont typeface="Arial"/>
              <a:buChar char="»"/>
              <a:defRPr sz="1800"/>
            </a:lvl9pPr>
          </a:lstStyle>
          <a:p>
            <a:endParaRPr/>
          </a:p>
        </p:txBody>
      </p:sp>
      <p:sp>
        <p:nvSpPr>
          <p:cNvPr id="27" name="Google Shape;27;p24"/>
          <p:cNvSpPr txBox="1">
            <a:spLocks noGrp="1"/>
          </p:cNvSpPr>
          <p:nvPr>
            <p:ph type="body" idx="2"/>
          </p:nvPr>
        </p:nvSpPr>
        <p:spPr>
          <a:xfrm>
            <a:off x="4648200" y="1600201"/>
            <a:ext cx="4038600" cy="3886200"/>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Clr>
                <a:srgbClr val="3F3F3F"/>
              </a:buClr>
              <a:buSzPts val="2800"/>
              <a:buFont typeface="Arial"/>
              <a:buChar char="•"/>
              <a:defRPr sz="2800"/>
            </a:lvl1pPr>
            <a:lvl2pPr marL="914400" lvl="1" indent="-381000" algn="l">
              <a:lnSpc>
                <a:spcPct val="100000"/>
              </a:lnSpc>
              <a:spcBef>
                <a:spcPts val="480"/>
              </a:spcBef>
              <a:spcAft>
                <a:spcPts val="0"/>
              </a:spcAft>
              <a:buClr>
                <a:srgbClr val="3F3F3F"/>
              </a:buClr>
              <a:buSzPts val="2400"/>
              <a:buFont typeface="Arial"/>
              <a:buChar char="–"/>
              <a:defRPr sz="2400"/>
            </a:lvl2pPr>
            <a:lvl3pPr marL="1371600" lvl="2" indent="-355600" algn="l">
              <a:lnSpc>
                <a:spcPct val="100000"/>
              </a:lnSpc>
              <a:spcBef>
                <a:spcPts val="400"/>
              </a:spcBef>
              <a:spcAft>
                <a:spcPts val="0"/>
              </a:spcAft>
              <a:buClr>
                <a:srgbClr val="3F3F3F"/>
              </a:buClr>
              <a:buSzPts val="2000"/>
              <a:buFont typeface="Arial"/>
              <a:buChar char="•"/>
              <a:defRPr sz="2000"/>
            </a:lvl3pPr>
            <a:lvl4pPr marL="1828800" lvl="3" indent="-342900" algn="l">
              <a:lnSpc>
                <a:spcPct val="100000"/>
              </a:lnSpc>
              <a:spcBef>
                <a:spcPts val="360"/>
              </a:spcBef>
              <a:spcAft>
                <a:spcPts val="0"/>
              </a:spcAft>
              <a:buClr>
                <a:srgbClr val="3F3F3F"/>
              </a:buClr>
              <a:buSzPts val="1800"/>
              <a:buFont typeface="Arial"/>
              <a:buChar char="–"/>
              <a:defRPr sz="1800"/>
            </a:lvl4pPr>
            <a:lvl5pPr marL="2286000" lvl="4" indent="-342900" algn="l">
              <a:lnSpc>
                <a:spcPct val="100000"/>
              </a:lnSpc>
              <a:spcBef>
                <a:spcPts val="360"/>
              </a:spcBef>
              <a:spcAft>
                <a:spcPts val="0"/>
              </a:spcAft>
              <a:buClr>
                <a:srgbClr val="3F3F3F"/>
              </a:buClr>
              <a:buSzPts val="1800"/>
              <a:buFont typeface="Arial"/>
              <a:buChar char="»"/>
              <a:defRPr sz="1800"/>
            </a:lvl5pPr>
            <a:lvl6pPr marL="2743200" lvl="5" indent="-342900" algn="l">
              <a:lnSpc>
                <a:spcPct val="100000"/>
              </a:lnSpc>
              <a:spcBef>
                <a:spcPts val="360"/>
              </a:spcBef>
              <a:spcAft>
                <a:spcPts val="0"/>
              </a:spcAft>
              <a:buClr>
                <a:schemeClr val="dk1"/>
              </a:buClr>
              <a:buSzPts val="1800"/>
              <a:buFont typeface="Arial"/>
              <a:buChar char="»"/>
              <a:defRPr sz="1800"/>
            </a:lvl6pPr>
            <a:lvl7pPr marL="3200400" lvl="6" indent="-342900" algn="l">
              <a:lnSpc>
                <a:spcPct val="100000"/>
              </a:lnSpc>
              <a:spcBef>
                <a:spcPts val="360"/>
              </a:spcBef>
              <a:spcAft>
                <a:spcPts val="0"/>
              </a:spcAft>
              <a:buClr>
                <a:schemeClr val="dk1"/>
              </a:buClr>
              <a:buSzPts val="1800"/>
              <a:buFont typeface="Arial"/>
              <a:buChar char="»"/>
              <a:defRPr sz="1800"/>
            </a:lvl7pPr>
            <a:lvl8pPr marL="3657600" lvl="7" indent="-342900" algn="l">
              <a:lnSpc>
                <a:spcPct val="100000"/>
              </a:lnSpc>
              <a:spcBef>
                <a:spcPts val="360"/>
              </a:spcBef>
              <a:spcAft>
                <a:spcPts val="0"/>
              </a:spcAft>
              <a:buClr>
                <a:schemeClr val="dk1"/>
              </a:buClr>
              <a:buSzPts val="1800"/>
              <a:buFont typeface="Arial"/>
              <a:buChar char="»"/>
              <a:defRPr sz="1800"/>
            </a:lvl8pPr>
            <a:lvl9pPr marL="4114800" lvl="8" indent="-342900" algn="l">
              <a:lnSpc>
                <a:spcPct val="100000"/>
              </a:lnSpc>
              <a:spcBef>
                <a:spcPts val="360"/>
              </a:spcBef>
              <a:spcAft>
                <a:spcPts val="0"/>
              </a:spcAft>
              <a:buClr>
                <a:schemeClr val="dk1"/>
              </a:buClr>
              <a:buSzPts val="1800"/>
              <a:buFont typeface="Arial"/>
              <a:buChar char="»"/>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8"/>
        <p:cNvGrpSpPr/>
        <p:nvPr/>
      </p:nvGrpSpPr>
      <p:grpSpPr>
        <a:xfrm>
          <a:off x="0" y="0"/>
          <a:ext cx="0" cy="0"/>
          <a:chOff x="0" y="0"/>
          <a:chExt cx="0" cy="0"/>
        </a:xfrm>
      </p:grpSpPr>
      <p:sp>
        <p:nvSpPr>
          <p:cNvPr id="29" name="Google Shape;29;p25"/>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30" name="Google Shape;30;p25"/>
          <p:cNvSpPr txBox="1">
            <a:spLocks noGrp="1"/>
          </p:cNvSpPr>
          <p:nvPr>
            <p:ph type="body" idx="1"/>
          </p:nvPr>
        </p:nvSpPr>
        <p:spPr>
          <a:xfrm>
            <a:off x="457200" y="1600201"/>
            <a:ext cx="8229600" cy="38862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rgbClr val="3F3F3F"/>
              </a:buClr>
              <a:buSzPts val="1800"/>
              <a:buChar char="•"/>
              <a:defRPr/>
            </a:lvl1pPr>
            <a:lvl2pPr marL="914400" lvl="1" indent="-342900" algn="l">
              <a:lnSpc>
                <a:spcPct val="100000"/>
              </a:lnSpc>
              <a:spcBef>
                <a:spcPts val="360"/>
              </a:spcBef>
              <a:spcAft>
                <a:spcPts val="0"/>
              </a:spcAft>
              <a:buClr>
                <a:srgbClr val="3F3F3F"/>
              </a:buClr>
              <a:buSzPts val="1800"/>
              <a:buChar char="–"/>
              <a:defRPr/>
            </a:lvl2pPr>
            <a:lvl3pPr marL="1371600" lvl="2" indent="-342900" algn="l">
              <a:lnSpc>
                <a:spcPct val="100000"/>
              </a:lnSpc>
              <a:spcBef>
                <a:spcPts val="360"/>
              </a:spcBef>
              <a:spcAft>
                <a:spcPts val="0"/>
              </a:spcAft>
              <a:buClr>
                <a:srgbClr val="3F3F3F"/>
              </a:buClr>
              <a:buSzPts val="1800"/>
              <a:buChar char="•"/>
              <a:defRPr/>
            </a:lvl3pPr>
            <a:lvl4pPr marL="1828800" lvl="3" indent="-342900" algn="l">
              <a:lnSpc>
                <a:spcPct val="100000"/>
              </a:lnSpc>
              <a:spcBef>
                <a:spcPts val="360"/>
              </a:spcBef>
              <a:spcAft>
                <a:spcPts val="0"/>
              </a:spcAft>
              <a:buClr>
                <a:srgbClr val="3F3F3F"/>
              </a:buClr>
              <a:buSzPts val="1800"/>
              <a:buChar char="–"/>
              <a:defRPr/>
            </a:lvl4pPr>
            <a:lvl5pPr marL="2286000" lvl="4" indent="-342900" algn="l">
              <a:lnSpc>
                <a:spcPct val="100000"/>
              </a:lnSpc>
              <a:spcBef>
                <a:spcPts val="360"/>
              </a:spcBef>
              <a:spcAft>
                <a:spcPts val="0"/>
              </a:spcAft>
              <a:buClr>
                <a:srgbClr val="3F3F3F"/>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21" descr="PPT-General6.jpg"/>
          <p:cNvPicPr preferRelativeResize="0"/>
          <p:nvPr/>
        </p:nvPicPr>
        <p:blipFill rotWithShape="1">
          <a:blip r:embed="rId6">
            <a:alphaModFix/>
          </a:blip>
          <a:srcRect r="50038"/>
          <a:stretch/>
        </p:blipFill>
        <p:spPr>
          <a:xfrm>
            <a:off x="4572000" y="-66429"/>
            <a:ext cx="4663440" cy="7000629"/>
          </a:xfrm>
          <a:prstGeom prst="rect">
            <a:avLst/>
          </a:prstGeom>
          <a:noFill/>
          <a:ln>
            <a:noFill/>
          </a:ln>
        </p:spPr>
      </p:pic>
      <p:pic>
        <p:nvPicPr>
          <p:cNvPr id="11" name="Google Shape;11;p21" descr="PPT-General6.jpg"/>
          <p:cNvPicPr preferRelativeResize="0"/>
          <p:nvPr/>
        </p:nvPicPr>
        <p:blipFill rotWithShape="1">
          <a:blip r:embed="rId6">
            <a:alphaModFix/>
          </a:blip>
          <a:srcRect r="50038"/>
          <a:stretch/>
        </p:blipFill>
        <p:spPr>
          <a:xfrm>
            <a:off x="0" y="-66429"/>
            <a:ext cx="4663440" cy="7000629"/>
          </a:xfrm>
          <a:prstGeom prst="rect">
            <a:avLst/>
          </a:prstGeom>
          <a:noFill/>
          <a:ln>
            <a:noFill/>
          </a:ln>
        </p:spPr>
      </p:pic>
      <p:sp>
        <p:nvSpPr>
          <p:cNvPr id="12" name="Google Shape;12;p21"/>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rgbClr val="000000"/>
              </a:buClr>
              <a:buSzPts val="1400"/>
              <a:buFont typeface="Arial"/>
              <a:buNone/>
              <a:defRPr sz="4400" b="1" i="0" u="none" strike="noStrike" cap="none">
                <a:solidFill>
                  <a:srgbClr val="3F3F3F"/>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3600" b="0" i="0" u="none" strike="noStrike" cap="none">
                <a:solidFill>
                  <a:srgbClr val="365F91"/>
                </a:solidFill>
                <a:latin typeface="Trebuchet MS"/>
                <a:ea typeface="Trebuchet MS"/>
                <a:cs typeface="Trebuchet MS"/>
                <a:sym typeface="Trebuchet MS"/>
              </a:defRPr>
            </a:lvl2pPr>
            <a:lvl3pPr marR="0" lvl="2" algn="ctr" rtl="0">
              <a:lnSpc>
                <a:spcPct val="100000"/>
              </a:lnSpc>
              <a:spcBef>
                <a:spcPts val="0"/>
              </a:spcBef>
              <a:spcAft>
                <a:spcPts val="0"/>
              </a:spcAft>
              <a:buClr>
                <a:srgbClr val="000000"/>
              </a:buClr>
              <a:buSzPts val="1400"/>
              <a:buFont typeface="Arial"/>
              <a:buNone/>
              <a:defRPr sz="3600" b="0" i="0" u="none" strike="noStrike" cap="none">
                <a:solidFill>
                  <a:srgbClr val="365F91"/>
                </a:solidFill>
                <a:latin typeface="Trebuchet MS"/>
                <a:ea typeface="Trebuchet MS"/>
                <a:cs typeface="Trebuchet MS"/>
                <a:sym typeface="Trebuchet MS"/>
              </a:defRPr>
            </a:lvl3pPr>
            <a:lvl4pPr marR="0" lvl="3" algn="ctr" rtl="0">
              <a:lnSpc>
                <a:spcPct val="100000"/>
              </a:lnSpc>
              <a:spcBef>
                <a:spcPts val="0"/>
              </a:spcBef>
              <a:spcAft>
                <a:spcPts val="0"/>
              </a:spcAft>
              <a:buClr>
                <a:srgbClr val="000000"/>
              </a:buClr>
              <a:buSzPts val="1400"/>
              <a:buFont typeface="Arial"/>
              <a:buNone/>
              <a:defRPr sz="3600" b="0" i="0" u="none" strike="noStrike" cap="none">
                <a:solidFill>
                  <a:srgbClr val="365F91"/>
                </a:solidFill>
                <a:latin typeface="Trebuchet MS"/>
                <a:ea typeface="Trebuchet MS"/>
                <a:cs typeface="Trebuchet MS"/>
                <a:sym typeface="Trebuchet MS"/>
              </a:defRPr>
            </a:lvl4pPr>
            <a:lvl5pPr marR="0" lvl="4" algn="ctr" rtl="0">
              <a:lnSpc>
                <a:spcPct val="100000"/>
              </a:lnSpc>
              <a:spcBef>
                <a:spcPts val="0"/>
              </a:spcBef>
              <a:spcAft>
                <a:spcPts val="0"/>
              </a:spcAft>
              <a:buClr>
                <a:srgbClr val="000000"/>
              </a:buClr>
              <a:buSzPts val="1400"/>
              <a:buFont typeface="Arial"/>
              <a:buNone/>
              <a:defRPr sz="3600" b="0" i="0" u="none" strike="noStrike" cap="none">
                <a:solidFill>
                  <a:srgbClr val="365F91"/>
                </a:solidFill>
                <a:latin typeface="Trebuchet MS"/>
                <a:ea typeface="Trebuchet MS"/>
                <a:cs typeface="Trebuchet MS"/>
                <a:sym typeface="Trebuchet MS"/>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rgbClr val="365F91"/>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rgbClr val="365F91"/>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rgbClr val="365F91"/>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rgbClr val="365F91"/>
                </a:solidFill>
                <a:latin typeface="Arial"/>
                <a:ea typeface="Arial"/>
                <a:cs typeface="Arial"/>
                <a:sym typeface="Arial"/>
              </a:defRPr>
            </a:lvl9pPr>
          </a:lstStyle>
          <a:p>
            <a:endParaRPr/>
          </a:p>
        </p:txBody>
      </p:sp>
      <p:sp>
        <p:nvSpPr>
          <p:cNvPr id="13" name="Google Shape;13;p21"/>
          <p:cNvSpPr txBox="1">
            <a:spLocks noGrp="1"/>
          </p:cNvSpPr>
          <p:nvPr>
            <p:ph type="body" idx="1"/>
          </p:nvPr>
        </p:nvSpPr>
        <p:spPr>
          <a:xfrm>
            <a:off x="457200" y="1600201"/>
            <a:ext cx="8229600" cy="3810000"/>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rgbClr val="3F3F3F"/>
              </a:buClr>
              <a:buSzPts val="3200"/>
              <a:buFont typeface="Arial"/>
              <a:buChar char="•"/>
              <a:defRPr sz="3200" b="0" i="0" u="none" strike="noStrike" cap="none">
                <a:solidFill>
                  <a:srgbClr val="3F3F3F"/>
                </a:solidFill>
                <a:latin typeface="Arial"/>
                <a:ea typeface="Arial"/>
                <a:cs typeface="Arial"/>
                <a:sym typeface="Arial"/>
              </a:defRPr>
            </a:lvl1pPr>
            <a:lvl2pPr marL="914400" marR="0" lvl="1" indent="-406400" algn="l" rtl="0">
              <a:lnSpc>
                <a:spcPct val="100000"/>
              </a:lnSpc>
              <a:spcBef>
                <a:spcPts val="560"/>
              </a:spcBef>
              <a:spcAft>
                <a:spcPts val="0"/>
              </a:spcAft>
              <a:buClr>
                <a:srgbClr val="3F3F3F"/>
              </a:buClr>
              <a:buSzPts val="2800"/>
              <a:buFont typeface="Arial"/>
              <a:buChar char="–"/>
              <a:defRPr sz="2800" b="0" i="0" u="none" strike="noStrike" cap="none">
                <a:solidFill>
                  <a:srgbClr val="3F3F3F"/>
                </a:solidFill>
                <a:latin typeface="Arial"/>
                <a:ea typeface="Arial"/>
                <a:cs typeface="Arial"/>
                <a:sym typeface="Arial"/>
              </a:defRPr>
            </a:lvl2pPr>
            <a:lvl3pPr marL="1371600" marR="0" lvl="2" indent="-381000" algn="l" rtl="0">
              <a:lnSpc>
                <a:spcPct val="100000"/>
              </a:lnSpc>
              <a:spcBef>
                <a:spcPts val="480"/>
              </a:spcBef>
              <a:spcAft>
                <a:spcPts val="0"/>
              </a:spcAft>
              <a:buClr>
                <a:srgbClr val="3F3F3F"/>
              </a:buClr>
              <a:buSzPts val="2400"/>
              <a:buFont typeface="Arial"/>
              <a:buChar char="•"/>
              <a:defRPr sz="2400" b="0" i="0" u="none" strike="noStrike" cap="none">
                <a:solidFill>
                  <a:srgbClr val="3F3F3F"/>
                </a:solidFill>
                <a:latin typeface="Arial"/>
                <a:ea typeface="Arial"/>
                <a:cs typeface="Arial"/>
                <a:sym typeface="Arial"/>
              </a:defRPr>
            </a:lvl3pPr>
            <a:lvl4pPr marL="1828800" marR="0" lvl="3" indent="-355600" algn="l" rtl="0">
              <a:lnSpc>
                <a:spcPct val="100000"/>
              </a:lnSpc>
              <a:spcBef>
                <a:spcPts val="400"/>
              </a:spcBef>
              <a:spcAft>
                <a:spcPts val="0"/>
              </a:spcAft>
              <a:buClr>
                <a:srgbClr val="3F3F3F"/>
              </a:buClr>
              <a:buSzPts val="2000"/>
              <a:buFont typeface="Arial"/>
              <a:buChar char="–"/>
              <a:defRPr sz="2000" b="0" i="0" u="none" strike="noStrike" cap="none">
                <a:solidFill>
                  <a:srgbClr val="3F3F3F"/>
                </a:solidFill>
                <a:latin typeface="Arial"/>
                <a:ea typeface="Arial"/>
                <a:cs typeface="Arial"/>
                <a:sym typeface="Arial"/>
              </a:defRPr>
            </a:lvl4pPr>
            <a:lvl5pPr marL="2286000" marR="0" lvl="4" indent="-355600" algn="l" rtl="0">
              <a:lnSpc>
                <a:spcPct val="100000"/>
              </a:lnSpc>
              <a:spcBef>
                <a:spcPts val="400"/>
              </a:spcBef>
              <a:spcAft>
                <a:spcPts val="0"/>
              </a:spcAft>
              <a:buClr>
                <a:srgbClr val="3F3F3F"/>
              </a:buClr>
              <a:buSzPts val="2000"/>
              <a:buFont typeface="Arial"/>
              <a:buChar char="»"/>
              <a:defRPr sz="2000" b="0" i="0" u="none" strike="noStrike" cap="none">
                <a:solidFill>
                  <a:srgbClr val="3F3F3F"/>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pic>
        <p:nvPicPr>
          <p:cNvPr id="14" name="Google Shape;14;p21"/>
          <p:cNvPicPr preferRelativeResize="0"/>
          <p:nvPr/>
        </p:nvPicPr>
        <p:blipFill rotWithShape="1">
          <a:blip r:embed="rId7">
            <a:alphaModFix/>
          </a:blip>
          <a:srcRect/>
          <a:stretch/>
        </p:blipFill>
        <p:spPr>
          <a:xfrm>
            <a:off x="5636004" y="5840274"/>
            <a:ext cx="3200400" cy="541932"/>
          </a:xfrm>
          <a:prstGeom prst="rect">
            <a:avLst/>
          </a:prstGeom>
          <a:noFill/>
          <a:ln>
            <a:noFill/>
          </a:ln>
        </p:spPr>
      </p:pic>
      <p:pic>
        <p:nvPicPr>
          <p:cNvPr id="15" name="Google Shape;15;p21"/>
          <p:cNvPicPr preferRelativeResize="0"/>
          <p:nvPr/>
        </p:nvPicPr>
        <p:blipFill rotWithShape="1">
          <a:blip r:embed="rId8">
            <a:alphaModFix/>
          </a:blip>
          <a:srcRect/>
          <a:stretch/>
        </p:blipFill>
        <p:spPr>
          <a:xfrm>
            <a:off x="381000" y="5745480"/>
            <a:ext cx="960421" cy="73152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cancer.gov/publications/dictionaries/cancer-terms/" TargetMode="External"/><Relationship Id="rId7" Type="http://schemas.openxmlformats.org/officeDocument/2006/relationships/hyperlink" Target="https://www.nrgoncology.org/LinkClick.aspx?fileticket=LTQBHRh5jjg%3D&amp;portalid=0"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hyperlink" Target="https://lhncbc.nlm.nih.gov/MOR/" TargetMode="External"/><Relationship Id="rId5" Type="http://schemas.openxmlformats.org/officeDocument/2006/relationships/hyperlink" Target="https://webanatomy.umn.edu/" TargetMode="External"/><Relationship Id="rId4" Type="http://schemas.openxmlformats.org/officeDocument/2006/relationships/hyperlink" Target="https://www.cancer.org/cancer/understanding-cancer/glossary.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cancer.gov/publications/dictionaries/cancer-term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dictionary.reference.com/" TargetMode="External"/><Relationship Id="rId5" Type="http://schemas.openxmlformats.org/officeDocument/2006/relationships/hyperlink" Target="https://www.youtube.com/watch?v=3fiEszFPRE8&amp;feature=youtu.be" TargetMode="External"/><Relationship Id="rId4" Type="http://schemas.openxmlformats.org/officeDocument/2006/relationships/hyperlink" Target="http://dictionary.reference.com" TargetMode="External"/></Relationships>
</file>

<file path=ppt/slides/_rels/slide2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signup.e2ma.net/signup/1979213/1946684/" TargetMode="External"/><Relationship Id="rId7"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s://visitor.r20.constantcontact.com/manage/optin?v=001lLYlTIgswvK7TYd6aWfL4Acy3Z0lNH2hCHbXC5wQHFOW5Fs64pTWI5uwpBAhqT_mQpHyRczMmUY-zUxoqnCu-cI2TYYzOIhcUyEKWdyB9zw%3D" TargetMode="External"/><Relationship Id="rId4" Type="http://schemas.openxmlformats.org/officeDocument/2006/relationships/hyperlink" Target="https://signup.e2ma.net/signup/1979215/1946684/"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Google Shape;36;p1"/>
          <p:cNvSpPr txBox="1">
            <a:spLocks noGrp="1"/>
          </p:cNvSpPr>
          <p:nvPr>
            <p:ph type="subTitle" idx="1"/>
          </p:nvPr>
        </p:nvSpPr>
        <p:spPr>
          <a:xfrm>
            <a:off x="888375" y="2876200"/>
            <a:ext cx="8164200" cy="804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lt1"/>
              </a:buClr>
              <a:buSzPts val="3200"/>
              <a:buFont typeface="Arial"/>
              <a:buNone/>
            </a:pPr>
            <a:r>
              <a:rPr lang="en-US" sz="4400" b="1">
                <a:solidFill>
                  <a:schemeClr val="lt1"/>
                </a:solidFill>
              </a:rPr>
              <a:t>Medical Terminology</a:t>
            </a:r>
            <a:endParaRPr sz="4400" b="1"/>
          </a:p>
          <a:p>
            <a:pPr marL="0" lvl="0" indent="0" algn="l" rtl="0">
              <a:lnSpc>
                <a:spcPct val="100000"/>
              </a:lnSpc>
              <a:spcBef>
                <a:spcPts val="640"/>
              </a:spcBef>
              <a:spcAft>
                <a:spcPts val="0"/>
              </a:spcAft>
              <a:buClr>
                <a:srgbClr val="ECE9C6"/>
              </a:buClr>
              <a:buSzPts val="3200"/>
              <a:buFont typeface="Arial"/>
              <a:buNone/>
            </a:pPr>
            <a:endParaRPr>
              <a:solidFill>
                <a:schemeClr val="lt1"/>
              </a:solidFill>
            </a:endParaRPr>
          </a:p>
        </p:txBody>
      </p:sp>
      <p:sp>
        <p:nvSpPr>
          <p:cNvPr id="37" name="Google Shape;37;p1"/>
          <p:cNvSpPr txBox="1"/>
          <p:nvPr/>
        </p:nvSpPr>
        <p:spPr>
          <a:xfrm>
            <a:off x="2590825" y="472825"/>
            <a:ext cx="8273100" cy="1046700"/>
          </a:xfrm>
          <a:prstGeom prst="rect">
            <a:avLst/>
          </a:prstGeom>
          <a:noFill/>
          <a:ln>
            <a:noFill/>
          </a:ln>
        </p:spPr>
        <p:txBody>
          <a:bodyPr spcFirstLastPara="1" wrap="square" lIns="91425" tIns="91425" rIns="91425" bIns="91425" anchor="t" anchorCtr="0">
            <a:spAutoFit/>
          </a:bodyPr>
          <a:lstStyle/>
          <a:p>
            <a:pPr marL="0" lvl="0" indent="0" algn="l" rtl="0">
              <a:spcBef>
                <a:spcPts val="640"/>
              </a:spcBef>
              <a:spcAft>
                <a:spcPts val="0"/>
              </a:spcAft>
              <a:buNone/>
            </a:pPr>
            <a:r>
              <a:rPr lang="en-US" sz="2800">
                <a:solidFill>
                  <a:schemeClr val="lt1"/>
                </a:solidFill>
              </a:rPr>
              <a:t>Oncology Patient Navigator Training: </a:t>
            </a:r>
            <a:br>
              <a:rPr lang="en-US" sz="2800">
                <a:solidFill>
                  <a:schemeClr val="lt1"/>
                </a:solidFill>
              </a:rPr>
            </a:br>
            <a:r>
              <a:rPr lang="en-US" sz="2800">
                <a:solidFill>
                  <a:schemeClr val="lt1"/>
                </a:solidFill>
              </a:rPr>
              <a:t>The Fundamentals</a:t>
            </a:r>
            <a:endParaRPr sz="2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1"/>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4"/>
                  </a:ext>
                </a:extLst>
              </a:rPr>
              <a:t>Frequent Root Words</a:t>
            </a:r>
            <a:endParaRPr/>
          </a:p>
        </p:txBody>
      </p:sp>
      <p:sp>
        <p:nvSpPr>
          <p:cNvPr id="168" name="Google Shape;168;p11"/>
          <p:cNvSpPr txBox="1"/>
          <p:nvPr/>
        </p:nvSpPr>
        <p:spPr>
          <a:xfrm>
            <a:off x="6172200" y="5295900"/>
            <a:ext cx="43221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rgbClr val="7F7F7F"/>
                </a:solidFill>
                <a:latin typeface="Arial"/>
                <a:ea typeface="Arial"/>
                <a:cs typeface="Arial"/>
                <a:sym typeface="Arial"/>
              </a:rPr>
              <a:t>Source: Online Etymology Dictionary</a:t>
            </a:r>
            <a:r>
              <a:rPr lang="en-US" sz="1200" i="1">
                <a:solidFill>
                  <a:srgbClr val="7F7F7F"/>
                </a:solidFill>
              </a:rPr>
              <a:t>, (n.d)</a:t>
            </a:r>
            <a:endParaRPr sz="1400" b="0" i="0" u="none" strike="noStrike" cap="none">
              <a:solidFill>
                <a:srgbClr val="000000"/>
              </a:solidFill>
              <a:latin typeface="Arial"/>
              <a:ea typeface="Arial"/>
              <a:cs typeface="Arial"/>
              <a:sym typeface="Arial"/>
            </a:endParaRPr>
          </a:p>
        </p:txBody>
      </p:sp>
      <p:grpSp>
        <p:nvGrpSpPr>
          <p:cNvPr id="169" name="Google Shape;169;p11"/>
          <p:cNvGrpSpPr/>
          <p:nvPr/>
        </p:nvGrpSpPr>
        <p:grpSpPr>
          <a:xfrm>
            <a:off x="404812" y="1290056"/>
            <a:ext cx="8305799" cy="4011187"/>
            <a:chOff x="0" y="70856"/>
            <a:chExt cx="8305799" cy="4011187"/>
          </a:xfrm>
        </p:grpSpPr>
        <p:sp>
          <p:nvSpPr>
            <p:cNvPr id="170" name="Google Shape;170;p11"/>
            <p:cNvSpPr/>
            <p:nvPr/>
          </p:nvSpPr>
          <p:spPr>
            <a:xfrm>
              <a:off x="0" y="80137"/>
              <a:ext cx="2076450" cy="2970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1" name="Google Shape;171;p11"/>
            <p:cNvSpPr txBox="1"/>
            <p:nvPr/>
          </p:nvSpPr>
          <p:spPr>
            <a:xfrm>
              <a:off x="0" y="80137"/>
              <a:ext cx="2076450" cy="297000"/>
            </a:xfrm>
            <a:prstGeom prst="rect">
              <a:avLst/>
            </a:prstGeom>
            <a:noFill/>
            <a:ln>
              <a:noFill/>
            </a:ln>
          </p:spPr>
          <p:txBody>
            <a:bodyPr spcFirstLastPara="1" wrap="square" lIns="106675" tIns="38100" rIns="106675" bIns="38100" anchor="ctr" anchorCtr="0">
              <a:noAutofit/>
            </a:bodyPr>
            <a:lstStyle/>
            <a:p>
              <a:pPr marL="0" marR="0" lvl="0" indent="0" algn="r" rtl="0">
                <a:lnSpc>
                  <a:spcPct val="90000"/>
                </a:lnSpc>
                <a:spcBef>
                  <a:spcPts val="0"/>
                </a:spcBef>
                <a:spcAft>
                  <a:spcPts val="0"/>
                </a:spcAft>
                <a:buClr>
                  <a:schemeClr val="dk1"/>
                </a:buClr>
                <a:buSzPts val="1500"/>
                <a:buFont typeface="Arial"/>
                <a:buNone/>
              </a:pPr>
              <a:r>
                <a:rPr lang="en-US" sz="1500" b="0" i="0" u="none" strike="noStrike" cap="none">
                  <a:solidFill>
                    <a:schemeClr val="dk1"/>
                  </a:solidFill>
                  <a:latin typeface="Arial"/>
                  <a:ea typeface="Arial"/>
                  <a:cs typeface="Arial"/>
                  <a:sym typeface="Arial"/>
                </a:rPr>
                <a:t>Cranio</a:t>
              </a:r>
              <a:endParaRPr sz="1500" b="0" i="0" u="none" strike="noStrike" cap="none">
                <a:solidFill>
                  <a:schemeClr val="dk1"/>
                </a:solidFill>
                <a:latin typeface="Arial"/>
                <a:ea typeface="Arial"/>
                <a:cs typeface="Arial"/>
                <a:sym typeface="Arial"/>
              </a:endParaRPr>
            </a:p>
          </p:txBody>
        </p:sp>
        <p:sp>
          <p:nvSpPr>
            <p:cNvPr id="172" name="Google Shape;172;p11"/>
            <p:cNvSpPr/>
            <p:nvPr/>
          </p:nvSpPr>
          <p:spPr>
            <a:xfrm>
              <a:off x="2076449" y="70856"/>
              <a:ext cx="415290" cy="315562"/>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3" name="Google Shape;173;p11"/>
            <p:cNvSpPr/>
            <p:nvPr/>
          </p:nvSpPr>
          <p:spPr>
            <a:xfrm>
              <a:off x="2657855" y="70856"/>
              <a:ext cx="5647944" cy="315562"/>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4" name="Google Shape;174;p11"/>
            <p:cNvSpPr txBox="1"/>
            <p:nvPr/>
          </p:nvSpPr>
          <p:spPr>
            <a:xfrm>
              <a:off x="2657855" y="70856"/>
              <a:ext cx="5647944" cy="315562"/>
            </a:xfrm>
            <a:prstGeom prst="rect">
              <a:avLst/>
            </a:prstGeom>
            <a:noFill/>
            <a:ln>
              <a:noFill/>
            </a:ln>
          </p:spPr>
          <p:txBody>
            <a:bodyPr spcFirstLastPara="1" wrap="square" lIns="57150" tIns="57150" rIns="57150" bIns="57150" anchor="ctr" anchorCtr="0">
              <a:noAutofit/>
            </a:bodyPr>
            <a:lstStyle/>
            <a:p>
              <a:pPr marL="114300" marR="0" lvl="1" indent="-114300" algn="l" rtl="0">
                <a:lnSpc>
                  <a:spcPct val="90000"/>
                </a:lnSpc>
                <a:spcBef>
                  <a:spcPts val="0"/>
                </a:spcBef>
                <a:spcAft>
                  <a:spcPts val="0"/>
                </a:spcAft>
                <a:buClr>
                  <a:schemeClr val="lt1"/>
                </a:buClr>
                <a:buSzPts val="1500"/>
                <a:buFont typeface="Arial"/>
                <a:buChar char="•"/>
              </a:pPr>
              <a:r>
                <a:rPr lang="en-US" sz="1500" b="0" i="0" u="none" strike="noStrike" cap="none">
                  <a:solidFill>
                    <a:schemeClr val="lt1"/>
                  </a:solidFill>
                  <a:latin typeface="Arial"/>
                  <a:ea typeface="Arial"/>
                  <a:cs typeface="Arial"/>
                  <a:sym typeface="Arial"/>
                </a:rPr>
                <a:t>Skull</a:t>
              </a:r>
              <a:endParaRPr sz="1400" b="0" i="0" u="none" strike="noStrike" cap="none">
                <a:solidFill>
                  <a:srgbClr val="000000"/>
                </a:solidFill>
                <a:latin typeface="Arial"/>
                <a:ea typeface="Arial"/>
                <a:cs typeface="Arial"/>
                <a:sym typeface="Arial"/>
              </a:endParaRPr>
            </a:p>
          </p:txBody>
        </p:sp>
        <p:sp>
          <p:nvSpPr>
            <p:cNvPr id="175" name="Google Shape;175;p11"/>
            <p:cNvSpPr/>
            <p:nvPr/>
          </p:nvSpPr>
          <p:spPr>
            <a:xfrm>
              <a:off x="0" y="449700"/>
              <a:ext cx="2074422" cy="2970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6" name="Google Shape;176;p11"/>
            <p:cNvSpPr txBox="1"/>
            <p:nvPr/>
          </p:nvSpPr>
          <p:spPr>
            <a:xfrm>
              <a:off x="0" y="449700"/>
              <a:ext cx="2074422" cy="297000"/>
            </a:xfrm>
            <a:prstGeom prst="rect">
              <a:avLst/>
            </a:prstGeom>
            <a:noFill/>
            <a:ln>
              <a:noFill/>
            </a:ln>
          </p:spPr>
          <p:txBody>
            <a:bodyPr spcFirstLastPara="1" wrap="square" lIns="106675" tIns="38100" rIns="106675" bIns="38100" anchor="ctr" anchorCtr="0">
              <a:noAutofit/>
            </a:bodyPr>
            <a:lstStyle/>
            <a:p>
              <a:pPr marL="0" marR="0" lvl="0" indent="0" algn="r" rtl="0">
                <a:lnSpc>
                  <a:spcPct val="90000"/>
                </a:lnSpc>
                <a:spcBef>
                  <a:spcPts val="0"/>
                </a:spcBef>
                <a:spcAft>
                  <a:spcPts val="0"/>
                </a:spcAft>
                <a:buClr>
                  <a:schemeClr val="dk1"/>
                </a:buClr>
                <a:buSzPts val="1500"/>
                <a:buFont typeface="Arial"/>
                <a:buNone/>
              </a:pPr>
              <a:r>
                <a:rPr lang="en-US" sz="1500" b="0" i="0" u="none" strike="noStrike" cap="none">
                  <a:solidFill>
                    <a:schemeClr val="dk1"/>
                  </a:solidFill>
                  <a:latin typeface="Arial"/>
                  <a:ea typeface="Arial"/>
                  <a:cs typeface="Arial"/>
                  <a:sym typeface="Arial"/>
                </a:rPr>
                <a:t>Opthalmo or oculo</a:t>
              </a:r>
              <a:endParaRPr sz="1500" b="0" i="0" u="none" strike="noStrike" cap="none">
                <a:solidFill>
                  <a:schemeClr val="dk1"/>
                </a:solidFill>
                <a:latin typeface="Arial"/>
                <a:ea typeface="Arial"/>
                <a:cs typeface="Arial"/>
                <a:sym typeface="Arial"/>
              </a:endParaRPr>
            </a:p>
          </p:txBody>
        </p:sp>
        <p:sp>
          <p:nvSpPr>
            <p:cNvPr id="177" name="Google Shape;177;p11"/>
            <p:cNvSpPr/>
            <p:nvPr/>
          </p:nvSpPr>
          <p:spPr>
            <a:xfrm>
              <a:off x="2074422" y="440418"/>
              <a:ext cx="414884" cy="315562"/>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8" name="Google Shape;178;p11"/>
            <p:cNvSpPr/>
            <p:nvPr/>
          </p:nvSpPr>
          <p:spPr>
            <a:xfrm>
              <a:off x="2655260" y="440418"/>
              <a:ext cx="5642428" cy="315562"/>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9" name="Google Shape;179;p11"/>
            <p:cNvSpPr txBox="1"/>
            <p:nvPr/>
          </p:nvSpPr>
          <p:spPr>
            <a:xfrm>
              <a:off x="2655260" y="440418"/>
              <a:ext cx="5642428" cy="315562"/>
            </a:xfrm>
            <a:prstGeom prst="rect">
              <a:avLst/>
            </a:prstGeom>
            <a:noFill/>
            <a:ln>
              <a:noFill/>
            </a:ln>
          </p:spPr>
          <p:txBody>
            <a:bodyPr spcFirstLastPara="1" wrap="square" lIns="57150" tIns="57150" rIns="57150" bIns="57150" anchor="ctr" anchorCtr="0">
              <a:noAutofit/>
            </a:bodyPr>
            <a:lstStyle/>
            <a:p>
              <a:pPr marL="114300" marR="0" lvl="1" indent="-114300" algn="l" rtl="0">
                <a:lnSpc>
                  <a:spcPct val="90000"/>
                </a:lnSpc>
                <a:spcBef>
                  <a:spcPts val="0"/>
                </a:spcBef>
                <a:spcAft>
                  <a:spcPts val="0"/>
                </a:spcAft>
                <a:buClr>
                  <a:schemeClr val="lt1"/>
                </a:buClr>
                <a:buSzPts val="1500"/>
                <a:buFont typeface="Arial"/>
                <a:buChar char="•"/>
              </a:pPr>
              <a:r>
                <a:rPr lang="en-US" sz="1500" b="0" i="0" u="none" strike="noStrike" cap="none">
                  <a:solidFill>
                    <a:schemeClr val="lt1"/>
                  </a:solidFill>
                  <a:latin typeface="Arial"/>
                  <a:ea typeface="Arial"/>
                  <a:cs typeface="Arial"/>
                  <a:sym typeface="Arial"/>
                </a:rPr>
                <a:t>Eye</a:t>
              </a:r>
              <a:endParaRPr sz="1400" b="0" i="0" u="none" strike="noStrike" cap="none">
                <a:solidFill>
                  <a:srgbClr val="000000"/>
                </a:solidFill>
                <a:latin typeface="Arial"/>
                <a:ea typeface="Arial"/>
                <a:cs typeface="Arial"/>
                <a:sym typeface="Arial"/>
              </a:endParaRPr>
            </a:p>
          </p:txBody>
        </p:sp>
        <p:sp>
          <p:nvSpPr>
            <p:cNvPr id="180" name="Google Shape;180;p11"/>
            <p:cNvSpPr/>
            <p:nvPr/>
          </p:nvSpPr>
          <p:spPr>
            <a:xfrm>
              <a:off x="0" y="819262"/>
              <a:ext cx="2076450" cy="2970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1" name="Google Shape;181;p11"/>
            <p:cNvSpPr txBox="1"/>
            <p:nvPr/>
          </p:nvSpPr>
          <p:spPr>
            <a:xfrm>
              <a:off x="0" y="819262"/>
              <a:ext cx="2076450" cy="297000"/>
            </a:xfrm>
            <a:prstGeom prst="rect">
              <a:avLst/>
            </a:prstGeom>
            <a:noFill/>
            <a:ln>
              <a:noFill/>
            </a:ln>
          </p:spPr>
          <p:txBody>
            <a:bodyPr spcFirstLastPara="1" wrap="square" lIns="106675" tIns="38100" rIns="106675" bIns="38100" anchor="ctr" anchorCtr="0">
              <a:noAutofit/>
            </a:bodyPr>
            <a:lstStyle/>
            <a:p>
              <a:pPr marL="0" marR="0" lvl="0" indent="0" algn="r" rtl="0">
                <a:lnSpc>
                  <a:spcPct val="90000"/>
                </a:lnSpc>
                <a:spcBef>
                  <a:spcPts val="0"/>
                </a:spcBef>
                <a:spcAft>
                  <a:spcPts val="0"/>
                </a:spcAft>
                <a:buClr>
                  <a:schemeClr val="dk1"/>
                </a:buClr>
                <a:buSzPts val="1500"/>
                <a:buFont typeface="Arial"/>
                <a:buNone/>
              </a:pPr>
              <a:r>
                <a:rPr lang="en-US" sz="1500" b="0" i="0" u="none" strike="noStrike" cap="none">
                  <a:solidFill>
                    <a:schemeClr val="dk1"/>
                  </a:solidFill>
                  <a:latin typeface="Arial"/>
                  <a:ea typeface="Arial"/>
                  <a:cs typeface="Arial"/>
                  <a:sym typeface="Arial"/>
                </a:rPr>
                <a:t>Oto</a:t>
              </a:r>
              <a:endParaRPr sz="1500" b="0" i="0" u="none" strike="noStrike" cap="none">
                <a:solidFill>
                  <a:schemeClr val="dk1"/>
                </a:solidFill>
                <a:latin typeface="Arial"/>
                <a:ea typeface="Arial"/>
                <a:cs typeface="Arial"/>
                <a:sym typeface="Arial"/>
              </a:endParaRPr>
            </a:p>
          </p:txBody>
        </p:sp>
        <p:sp>
          <p:nvSpPr>
            <p:cNvPr id="182" name="Google Shape;182;p11"/>
            <p:cNvSpPr/>
            <p:nvPr/>
          </p:nvSpPr>
          <p:spPr>
            <a:xfrm>
              <a:off x="2076449" y="809981"/>
              <a:ext cx="415290" cy="315562"/>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3" name="Google Shape;183;p11"/>
            <p:cNvSpPr/>
            <p:nvPr/>
          </p:nvSpPr>
          <p:spPr>
            <a:xfrm>
              <a:off x="2657855" y="809981"/>
              <a:ext cx="5647944" cy="315562"/>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4" name="Google Shape;184;p11"/>
            <p:cNvSpPr txBox="1"/>
            <p:nvPr/>
          </p:nvSpPr>
          <p:spPr>
            <a:xfrm>
              <a:off x="2657855" y="809981"/>
              <a:ext cx="5647944" cy="315562"/>
            </a:xfrm>
            <a:prstGeom prst="rect">
              <a:avLst/>
            </a:prstGeom>
            <a:noFill/>
            <a:ln>
              <a:noFill/>
            </a:ln>
          </p:spPr>
          <p:txBody>
            <a:bodyPr spcFirstLastPara="1" wrap="square" lIns="57150" tIns="57150" rIns="57150" bIns="57150" anchor="ctr" anchorCtr="0">
              <a:noAutofit/>
            </a:bodyPr>
            <a:lstStyle/>
            <a:p>
              <a:pPr marL="114300" marR="0" lvl="1" indent="-114300" algn="l" rtl="0">
                <a:lnSpc>
                  <a:spcPct val="90000"/>
                </a:lnSpc>
                <a:spcBef>
                  <a:spcPts val="0"/>
                </a:spcBef>
                <a:spcAft>
                  <a:spcPts val="0"/>
                </a:spcAft>
                <a:buClr>
                  <a:schemeClr val="lt1"/>
                </a:buClr>
                <a:buSzPts val="1500"/>
                <a:buFont typeface="Arial"/>
                <a:buChar char="•"/>
              </a:pPr>
              <a:r>
                <a:rPr lang="en-US" sz="1500" b="0" i="0" u="none" strike="noStrike" cap="none">
                  <a:solidFill>
                    <a:schemeClr val="lt1"/>
                  </a:solidFill>
                  <a:latin typeface="Arial"/>
                  <a:ea typeface="Arial"/>
                  <a:cs typeface="Arial"/>
                  <a:sym typeface="Arial"/>
                </a:rPr>
                <a:t>Ear</a:t>
              </a:r>
              <a:endParaRPr sz="1400" b="0" i="0" u="none" strike="noStrike" cap="none">
                <a:solidFill>
                  <a:srgbClr val="000000"/>
                </a:solidFill>
                <a:latin typeface="Arial"/>
                <a:ea typeface="Arial"/>
                <a:cs typeface="Arial"/>
                <a:sym typeface="Arial"/>
              </a:endParaRPr>
            </a:p>
          </p:txBody>
        </p:sp>
        <p:sp>
          <p:nvSpPr>
            <p:cNvPr id="185" name="Google Shape;185;p11"/>
            <p:cNvSpPr/>
            <p:nvPr/>
          </p:nvSpPr>
          <p:spPr>
            <a:xfrm>
              <a:off x="0" y="1188825"/>
              <a:ext cx="2076450" cy="2970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6" name="Google Shape;186;p11"/>
            <p:cNvSpPr txBox="1"/>
            <p:nvPr/>
          </p:nvSpPr>
          <p:spPr>
            <a:xfrm>
              <a:off x="0" y="1188825"/>
              <a:ext cx="2076450" cy="297000"/>
            </a:xfrm>
            <a:prstGeom prst="rect">
              <a:avLst/>
            </a:prstGeom>
            <a:noFill/>
            <a:ln>
              <a:noFill/>
            </a:ln>
          </p:spPr>
          <p:txBody>
            <a:bodyPr spcFirstLastPara="1" wrap="square" lIns="106675" tIns="38100" rIns="106675" bIns="38100" anchor="ctr" anchorCtr="0">
              <a:noAutofit/>
            </a:bodyPr>
            <a:lstStyle/>
            <a:p>
              <a:pPr marL="0" marR="0" lvl="0" indent="0" algn="r" rtl="0">
                <a:lnSpc>
                  <a:spcPct val="90000"/>
                </a:lnSpc>
                <a:spcBef>
                  <a:spcPts val="0"/>
                </a:spcBef>
                <a:spcAft>
                  <a:spcPts val="0"/>
                </a:spcAft>
                <a:buClr>
                  <a:schemeClr val="dk1"/>
                </a:buClr>
                <a:buSzPts val="1500"/>
                <a:buFont typeface="Arial"/>
                <a:buNone/>
              </a:pPr>
              <a:r>
                <a:rPr lang="en-US" sz="1500" b="0" i="0" u="none" strike="noStrike" cap="none">
                  <a:solidFill>
                    <a:schemeClr val="dk1"/>
                  </a:solidFill>
                  <a:latin typeface="Arial"/>
                  <a:ea typeface="Arial"/>
                  <a:cs typeface="Arial"/>
                  <a:sym typeface="Arial"/>
                </a:rPr>
                <a:t>Thromb(o)</a:t>
              </a:r>
              <a:endParaRPr sz="1400" b="0" i="0" u="none" strike="noStrike" cap="none">
                <a:solidFill>
                  <a:srgbClr val="000000"/>
                </a:solidFill>
                <a:latin typeface="Arial"/>
                <a:ea typeface="Arial"/>
                <a:cs typeface="Arial"/>
                <a:sym typeface="Arial"/>
              </a:endParaRPr>
            </a:p>
          </p:txBody>
        </p:sp>
        <p:sp>
          <p:nvSpPr>
            <p:cNvPr id="187" name="Google Shape;187;p11"/>
            <p:cNvSpPr/>
            <p:nvPr/>
          </p:nvSpPr>
          <p:spPr>
            <a:xfrm>
              <a:off x="2076449" y="1179543"/>
              <a:ext cx="415290" cy="315562"/>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8" name="Google Shape;188;p11"/>
            <p:cNvSpPr/>
            <p:nvPr/>
          </p:nvSpPr>
          <p:spPr>
            <a:xfrm>
              <a:off x="2657855" y="1179543"/>
              <a:ext cx="5647944" cy="315562"/>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9" name="Google Shape;189;p11"/>
            <p:cNvSpPr txBox="1"/>
            <p:nvPr/>
          </p:nvSpPr>
          <p:spPr>
            <a:xfrm>
              <a:off x="2657855" y="1179543"/>
              <a:ext cx="5647944" cy="315562"/>
            </a:xfrm>
            <a:prstGeom prst="rect">
              <a:avLst/>
            </a:prstGeom>
            <a:noFill/>
            <a:ln>
              <a:noFill/>
            </a:ln>
          </p:spPr>
          <p:txBody>
            <a:bodyPr spcFirstLastPara="1" wrap="square" lIns="57150" tIns="57150" rIns="57150" bIns="57150" anchor="ctr" anchorCtr="0">
              <a:noAutofit/>
            </a:bodyPr>
            <a:lstStyle/>
            <a:p>
              <a:pPr marL="114300" marR="0" lvl="1" indent="-114300" algn="l" rtl="0">
                <a:lnSpc>
                  <a:spcPct val="90000"/>
                </a:lnSpc>
                <a:spcBef>
                  <a:spcPts val="0"/>
                </a:spcBef>
                <a:spcAft>
                  <a:spcPts val="0"/>
                </a:spcAft>
                <a:buClr>
                  <a:schemeClr val="lt1"/>
                </a:buClr>
                <a:buSzPts val="1500"/>
                <a:buFont typeface="Arial"/>
                <a:buChar char="•"/>
              </a:pPr>
              <a:r>
                <a:rPr lang="en-US" sz="1500" b="0" i="0" u="none" strike="noStrike" cap="none">
                  <a:solidFill>
                    <a:schemeClr val="lt1"/>
                  </a:solidFill>
                  <a:latin typeface="Arial"/>
                  <a:ea typeface="Arial"/>
                  <a:cs typeface="Arial"/>
                  <a:sym typeface="Arial"/>
                </a:rPr>
                <a:t>Blood clot</a:t>
              </a:r>
              <a:endParaRPr sz="1400" b="0" i="0" u="none" strike="noStrike" cap="none">
                <a:solidFill>
                  <a:srgbClr val="000000"/>
                </a:solidFill>
                <a:latin typeface="Arial"/>
                <a:ea typeface="Arial"/>
                <a:cs typeface="Arial"/>
                <a:sym typeface="Arial"/>
              </a:endParaRPr>
            </a:p>
          </p:txBody>
        </p:sp>
        <p:sp>
          <p:nvSpPr>
            <p:cNvPr id="190" name="Google Shape;190;p11"/>
            <p:cNvSpPr/>
            <p:nvPr/>
          </p:nvSpPr>
          <p:spPr>
            <a:xfrm>
              <a:off x="0" y="1558387"/>
              <a:ext cx="2076450" cy="2970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1" name="Google Shape;191;p11"/>
            <p:cNvSpPr txBox="1"/>
            <p:nvPr/>
          </p:nvSpPr>
          <p:spPr>
            <a:xfrm>
              <a:off x="0" y="1558387"/>
              <a:ext cx="2076450" cy="297000"/>
            </a:xfrm>
            <a:prstGeom prst="rect">
              <a:avLst/>
            </a:prstGeom>
            <a:noFill/>
            <a:ln>
              <a:noFill/>
            </a:ln>
          </p:spPr>
          <p:txBody>
            <a:bodyPr spcFirstLastPara="1" wrap="square" lIns="106675" tIns="38100" rIns="106675" bIns="38100" anchor="ctr" anchorCtr="0">
              <a:noAutofit/>
            </a:bodyPr>
            <a:lstStyle/>
            <a:p>
              <a:pPr marL="0" marR="0" lvl="0" indent="0" algn="r" rtl="0">
                <a:lnSpc>
                  <a:spcPct val="90000"/>
                </a:lnSpc>
                <a:spcBef>
                  <a:spcPts val="0"/>
                </a:spcBef>
                <a:spcAft>
                  <a:spcPts val="0"/>
                </a:spcAft>
                <a:buClr>
                  <a:schemeClr val="dk1"/>
                </a:buClr>
                <a:buSzPts val="1500"/>
                <a:buFont typeface="Arial"/>
                <a:buNone/>
              </a:pPr>
              <a:r>
                <a:rPr lang="en-US" sz="1500" b="0" i="0" u="none" strike="noStrike" cap="none">
                  <a:solidFill>
                    <a:schemeClr val="dk1"/>
                  </a:solidFill>
                  <a:latin typeface="Arial"/>
                  <a:ea typeface="Arial"/>
                  <a:cs typeface="Arial"/>
                  <a:sym typeface="Arial"/>
                </a:rPr>
                <a:t>Hepat(o)</a:t>
              </a:r>
              <a:endParaRPr sz="1500" b="0" i="0" u="none" strike="noStrike" cap="none">
                <a:solidFill>
                  <a:schemeClr val="dk1"/>
                </a:solidFill>
                <a:latin typeface="Arial"/>
                <a:ea typeface="Arial"/>
                <a:cs typeface="Arial"/>
                <a:sym typeface="Arial"/>
              </a:endParaRPr>
            </a:p>
          </p:txBody>
        </p:sp>
        <p:sp>
          <p:nvSpPr>
            <p:cNvPr id="192" name="Google Shape;192;p11"/>
            <p:cNvSpPr/>
            <p:nvPr/>
          </p:nvSpPr>
          <p:spPr>
            <a:xfrm>
              <a:off x="2076449" y="1549106"/>
              <a:ext cx="415290" cy="315562"/>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3" name="Google Shape;193;p11"/>
            <p:cNvSpPr/>
            <p:nvPr/>
          </p:nvSpPr>
          <p:spPr>
            <a:xfrm>
              <a:off x="2657855" y="1549106"/>
              <a:ext cx="5647944" cy="315562"/>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4" name="Google Shape;194;p11"/>
            <p:cNvSpPr txBox="1"/>
            <p:nvPr/>
          </p:nvSpPr>
          <p:spPr>
            <a:xfrm>
              <a:off x="2657855" y="1549106"/>
              <a:ext cx="5647944" cy="315562"/>
            </a:xfrm>
            <a:prstGeom prst="rect">
              <a:avLst/>
            </a:prstGeom>
            <a:noFill/>
            <a:ln>
              <a:noFill/>
            </a:ln>
          </p:spPr>
          <p:txBody>
            <a:bodyPr spcFirstLastPara="1" wrap="square" lIns="57150" tIns="57150" rIns="57150" bIns="57150" anchor="ctr" anchorCtr="0">
              <a:noAutofit/>
            </a:bodyPr>
            <a:lstStyle/>
            <a:p>
              <a:pPr marL="114300" marR="0" lvl="1" indent="-114300" algn="l" rtl="0">
                <a:lnSpc>
                  <a:spcPct val="90000"/>
                </a:lnSpc>
                <a:spcBef>
                  <a:spcPts val="0"/>
                </a:spcBef>
                <a:spcAft>
                  <a:spcPts val="0"/>
                </a:spcAft>
                <a:buClr>
                  <a:schemeClr val="lt1"/>
                </a:buClr>
                <a:buSzPts val="1500"/>
                <a:buFont typeface="Arial"/>
                <a:buChar char="•"/>
              </a:pPr>
              <a:r>
                <a:rPr lang="en-US" sz="1500" b="0" i="0" u="none" strike="noStrike" cap="none">
                  <a:solidFill>
                    <a:schemeClr val="lt1"/>
                  </a:solidFill>
                  <a:latin typeface="Arial"/>
                  <a:ea typeface="Arial"/>
                  <a:cs typeface="Arial"/>
                  <a:sym typeface="Arial"/>
                </a:rPr>
                <a:t>Liver</a:t>
              </a:r>
              <a:endParaRPr sz="1400" b="0" i="0" u="none" strike="noStrike" cap="none">
                <a:solidFill>
                  <a:srgbClr val="000000"/>
                </a:solidFill>
                <a:latin typeface="Arial"/>
                <a:ea typeface="Arial"/>
                <a:cs typeface="Arial"/>
                <a:sym typeface="Arial"/>
              </a:endParaRPr>
            </a:p>
          </p:txBody>
        </p:sp>
        <p:sp>
          <p:nvSpPr>
            <p:cNvPr id="195" name="Google Shape;195;p11"/>
            <p:cNvSpPr/>
            <p:nvPr/>
          </p:nvSpPr>
          <p:spPr>
            <a:xfrm>
              <a:off x="0" y="1927950"/>
              <a:ext cx="2076450" cy="2970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6" name="Google Shape;196;p11"/>
            <p:cNvSpPr txBox="1"/>
            <p:nvPr/>
          </p:nvSpPr>
          <p:spPr>
            <a:xfrm>
              <a:off x="0" y="1927950"/>
              <a:ext cx="2076450" cy="297000"/>
            </a:xfrm>
            <a:prstGeom prst="rect">
              <a:avLst/>
            </a:prstGeom>
            <a:noFill/>
            <a:ln>
              <a:noFill/>
            </a:ln>
          </p:spPr>
          <p:txBody>
            <a:bodyPr spcFirstLastPara="1" wrap="square" lIns="106675" tIns="38100" rIns="106675" bIns="38100" anchor="ctr" anchorCtr="0">
              <a:noAutofit/>
            </a:bodyPr>
            <a:lstStyle/>
            <a:p>
              <a:pPr marL="0" marR="0" lvl="0" indent="0" algn="r" rtl="0">
                <a:lnSpc>
                  <a:spcPct val="90000"/>
                </a:lnSpc>
                <a:spcBef>
                  <a:spcPts val="0"/>
                </a:spcBef>
                <a:spcAft>
                  <a:spcPts val="0"/>
                </a:spcAft>
                <a:buClr>
                  <a:schemeClr val="dk1"/>
                </a:buClr>
                <a:buSzPts val="1500"/>
                <a:buFont typeface="Arial"/>
                <a:buNone/>
              </a:pPr>
              <a:r>
                <a:rPr lang="en-US" sz="1500" b="0" i="0" u="none" strike="noStrike" cap="none">
                  <a:solidFill>
                    <a:schemeClr val="dk1"/>
                  </a:solidFill>
                  <a:latin typeface="Arial"/>
                  <a:ea typeface="Arial"/>
                  <a:cs typeface="Arial"/>
                  <a:sym typeface="Arial"/>
                </a:rPr>
                <a:t>Mamm(o)</a:t>
              </a:r>
              <a:endParaRPr sz="1400" b="0" i="0" u="none" strike="noStrike" cap="none">
                <a:solidFill>
                  <a:srgbClr val="000000"/>
                </a:solidFill>
                <a:latin typeface="Arial"/>
                <a:ea typeface="Arial"/>
                <a:cs typeface="Arial"/>
                <a:sym typeface="Arial"/>
              </a:endParaRPr>
            </a:p>
          </p:txBody>
        </p:sp>
        <p:sp>
          <p:nvSpPr>
            <p:cNvPr id="197" name="Google Shape;197;p11"/>
            <p:cNvSpPr/>
            <p:nvPr/>
          </p:nvSpPr>
          <p:spPr>
            <a:xfrm>
              <a:off x="2076449" y="1918668"/>
              <a:ext cx="415290" cy="315562"/>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8" name="Google Shape;198;p11"/>
            <p:cNvSpPr/>
            <p:nvPr/>
          </p:nvSpPr>
          <p:spPr>
            <a:xfrm>
              <a:off x="2657855" y="1918668"/>
              <a:ext cx="5647944" cy="315562"/>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9" name="Google Shape;199;p11"/>
            <p:cNvSpPr txBox="1"/>
            <p:nvPr/>
          </p:nvSpPr>
          <p:spPr>
            <a:xfrm>
              <a:off x="2657855" y="1918668"/>
              <a:ext cx="5647944" cy="315562"/>
            </a:xfrm>
            <a:prstGeom prst="rect">
              <a:avLst/>
            </a:prstGeom>
            <a:noFill/>
            <a:ln>
              <a:noFill/>
            </a:ln>
          </p:spPr>
          <p:txBody>
            <a:bodyPr spcFirstLastPara="1" wrap="square" lIns="57150" tIns="57150" rIns="57150" bIns="57150" anchor="ctr" anchorCtr="0">
              <a:noAutofit/>
            </a:bodyPr>
            <a:lstStyle/>
            <a:p>
              <a:pPr marL="114300" marR="0" lvl="1" indent="-114300" algn="l" rtl="0">
                <a:lnSpc>
                  <a:spcPct val="90000"/>
                </a:lnSpc>
                <a:spcBef>
                  <a:spcPts val="0"/>
                </a:spcBef>
                <a:spcAft>
                  <a:spcPts val="0"/>
                </a:spcAft>
                <a:buClr>
                  <a:schemeClr val="lt1"/>
                </a:buClr>
                <a:buSzPts val="1500"/>
                <a:buFont typeface="Arial"/>
                <a:buChar char="•"/>
              </a:pPr>
              <a:r>
                <a:rPr lang="en-US" sz="1500" b="0" i="0" u="none" strike="noStrike" cap="none">
                  <a:solidFill>
                    <a:schemeClr val="lt1"/>
                  </a:solidFill>
                  <a:latin typeface="Arial"/>
                  <a:ea typeface="Arial"/>
                  <a:cs typeface="Arial"/>
                  <a:sym typeface="Arial"/>
                </a:rPr>
                <a:t>Breast</a:t>
              </a:r>
              <a:endParaRPr sz="1400" b="0" i="0" u="none" strike="noStrike" cap="none">
                <a:solidFill>
                  <a:srgbClr val="000000"/>
                </a:solidFill>
                <a:latin typeface="Arial"/>
                <a:ea typeface="Arial"/>
                <a:cs typeface="Arial"/>
                <a:sym typeface="Arial"/>
              </a:endParaRPr>
            </a:p>
          </p:txBody>
        </p:sp>
        <p:sp>
          <p:nvSpPr>
            <p:cNvPr id="200" name="Google Shape;200;p11"/>
            <p:cNvSpPr/>
            <p:nvPr/>
          </p:nvSpPr>
          <p:spPr>
            <a:xfrm>
              <a:off x="0" y="2297512"/>
              <a:ext cx="2076450" cy="2970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1" name="Google Shape;201;p11"/>
            <p:cNvSpPr txBox="1"/>
            <p:nvPr/>
          </p:nvSpPr>
          <p:spPr>
            <a:xfrm>
              <a:off x="0" y="2297512"/>
              <a:ext cx="2076450" cy="297000"/>
            </a:xfrm>
            <a:prstGeom prst="rect">
              <a:avLst/>
            </a:prstGeom>
            <a:noFill/>
            <a:ln>
              <a:noFill/>
            </a:ln>
          </p:spPr>
          <p:txBody>
            <a:bodyPr spcFirstLastPara="1" wrap="square" lIns="106675" tIns="38100" rIns="106675" bIns="38100" anchor="ctr" anchorCtr="0">
              <a:noAutofit/>
            </a:bodyPr>
            <a:lstStyle/>
            <a:p>
              <a:pPr marL="0" marR="0" lvl="0" indent="0" algn="r" rtl="0">
                <a:lnSpc>
                  <a:spcPct val="90000"/>
                </a:lnSpc>
                <a:spcBef>
                  <a:spcPts val="0"/>
                </a:spcBef>
                <a:spcAft>
                  <a:spcPts val="0"/>
                </a:spcAft>
                <a:buClr>
                  <a:schemeClr val="dk1"/>
                </a:buClr>
                <a:buSzPts val="1500"/>
                <a:buFont typeface="Arial"/>
                <a:buNone/>
              </a:pPr>
              <a:r>
                <a:rPr lang="en-US" sz="1500" b="0" i="0" u="none" strike="noStrike" cap="none">
                  <a:solidFill>
                    <a:schemeClr val="dk1"/>
                  </a:solidFill>
                  <a:latin typeface="Arial"/>
                  <a:ea typeface="Arial"/>
                  <a:cs typeface="Arial"/>
                  <a:sym typeface="Arial"/>
                </a:rPr>
                <a:t>Colo</a:t>
              </a:r>
              <a:endParaRPr sz="1500" b="0" i="0" u="none" strike="noStrike" cap="none">
                <a:solidFill>
                  <a:schemeClr val="dk1"/>
                </a:solidFill>
                <a:latin typeface="Arial"/>
                <a:ea typeface="Arial"/>
                <a:cs typeface="Arial"/>
                <a:sym typeface="Arial"/>
              </a:endParaRPr>
            </a:p>
          </p:txBody>
        </p:sp>
        <p:sp>
          <p:nvSpPr>
            <p:cNvPr id="202" name="Google Shape;202;p11"/>
            <p:cNvSpPr/>
            <p:nvPr/>
          </p:nvSpPr>
          <p:spPr>
            <a:xfrm>
              <a:off x="2076449" y="2288231"/>
              <a:ext cx="415290" cy="315562"/>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3" name="Google Shape;203;p11"/>
            <p:cNvSpPr/>
            <p:nvPr/>
          </p:nvSpPr>
          <p:spPr>
            <a:xfrm>
              <a:off x="2657855" y="2288231"/>
              <a:ext cx="5647944" cy="315562"/>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4" name="Google Shape;204;p11"/>
            <p:cNvSpPr txBox="1"/>
            <p:nvPr/>
          </p:nvSpPr>
          <p:spPr>
            <a:xfrm>
              <a:off x="2657855" y="2288231"/>
              <a:ext cx="5647944" cy="315562"/>
            </a:xfrm>
            <a:prstGeom prst="rect">
              <a:avLst/>
            </a:prstGeom>
            <a:noFill/>
            <a:ln>
              <a:noFill/>
            </a:ln>
          </p:spPr>
          <p:txBody>
            <a:bodyPr spcFirstLastPara="1" wrap="square" lIns="57150" tIns="57150" rIns="57150" bIns="57150" anchor="ctr" anchorCtr="0">
              <a:noAutofit/>
            </a:bodyPr>
            <a:lstStyle/>
            <a:p>
              <a:pPr marL="114300" marR="0" lvl="1" indent="-114300" algn="l" rtl="0">
                <a:lnSpc>
                  <a:spcPct val="90000"/>
                </a:lnSpc>
                <a:spcBef>
                  <a:spcPts val="0"/>
                </a:spcBef>
                <a:spcAft>
                  <a:spcPts val="0"/>
                </a:spcAft>
                <a:buClr>
                  <a:schemeClr val="lt1"/>
                </a:buClr>
                <a:buSzPts val="1500"/>
                <a:buFont typeface="Arial"/>
                <a:buChar char="•"/>
              </a:pPr>
              <a:r>
                <a:rPr lang="en-US" sz="1500" b="0" i="0" u="none" strike="noStrike" cap="none">
                  <a:solidFill>
                    <a:schemeClr val="lt1"/>
                  </a:solidFill>
                  <a:latin typeface="Arial"/>
                  <a:ea typeface="Arial"/>
                  <a:cs typeface="Arial"/>
                  <a:sym typeface="Arial"/>
                </a:rPr>
                <a:t>Large intestine</a:t>
              </a:r>
              <a:endParaRPr sz="1400" b="0" i="0" u="none" strike="noStrike" cap="none">
                <a:solidFill>
                  <a:srgbClr val="000000"/>
                </a:solidFill>
                <a:latin typeface="Arial"/>
                <a:ea typeface="Arial"/>
                <a:cs typeface="Arial"/>
                <a:sym typeface="Arial"/>
              </a:endParaRPr>
            </a:p>
          </p:txBody>
        </p:sp>
        <p:sp>
          <p:nvSpPr>
            <p:cNvPr id="205" name="Google Shape;205;p11"/>
            <p:cNvSpPr/>
            <p:nvPr/>
          </p:nvSpPr>
          <p:spPr>
            <a:xfrm>
              <a:off x="0" y="2667075"/>
              <a:ext cx="2076450" cy="2970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6" name="Google Shape;206;p11"/>
            <p:cNvSpPr txBox="1"/>
            <p:nvPr/>
          </p:nvSpPr>
          <p:spPr>
            <a:xfrm>
              <a:off x="0" y="2667075"/>
              <a:ext cx="2076450" cy="297000"/>
            </a:xfrm>
            <a:prstGeom prst="rect">
              <a:avLst/>
            </a:prstGeom>
            <a:noFill/>
            <a:ln>
              <a:noFill/>
            </a:ln>
          </p:spPr>
          <p:txBody>
            <a:bodyPr spcFirstLastPara="1" wrap="square" lIns="106675" tIns="38100" rIns="106675" bIns="38100" anchor="ctr" anchorCtr="0">
              <a:noAutofit/>
            </a:bodyPr>
            <a:lstStyle/>
            <a:p>
              <a:pPr marL="0" marR="0" lvl="0" indent="0" algn="r" rtl="0">
                <a:lnSpc>
                  <a:spcPct val="90000"/>
                </a:lnSpc>
                <a:spcBef>
                  <a:spcPts val="0"/>
                </a:spcBef>
                <a:spcAft>
                  <a:spcPts val="0"/>
                </a:spcAft>
                <a:buClr>
                  <a:schemeClr val="dk1"/>
                </a:buClr>
                <a:buSzPts val="1500"/>
                <a:buFont typeface="Arial"/>
                <a:buNone/>
              </a:pPr>
              <a:r>
                <a:rPr lang="en-US" sz="1500" b="0" i="0" u="none" strike="noStrike" cap="none">
                  <a:solidFill>
                    <a:schemeClr val="dk1"/>
                  </a:solidFill>
                  <a:latin typeface="Arial"/>
                  <a:ea typeface="Arial"/>
                  <a:cs typeface="Arial"/>
                  <a:sym typeface="Arial"/>
                </a:rPr>
                <a:t>Gastro</a:t>
              </a:r>
              <a:endParaRPr sz="1400" b="0" i="0" u="none" strike="noStrike" cap="none">
                <a:solidFill>
                  <a:srgbClr val="000000"/>
                </a:solidFill>
                <a:latin typeface="Arial"/>
                <a:ea typeface="Arial"/>
                <a:cs typeface="Arial"/>
                <a:sym typeface="Arial"/>
              </a:endParaRPr>
            </a:p>
          </p:txBody>
        </p:sp>
        <p:sp>
          <p:nvSpPr>
            <p:cNvPr id="207" name="Google Shape;207;p11"/>
            <p:cNvSpPr/>
            <p:nvPr/>
          </p:nvSpPr>
          <p:spPr>
            <a:xfrm>
              <a:off x="2076449" y="2657793"/>
              <a:ext cx="415290" cy="315562"/>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8" name="Google Shape;208;p11"/>
            <p:cNvSpPr/>
            <p:nvPr/>
          </p:nvSpPr>
          <p:spPr>
            <a:xfrm>
              <a:off x="2657855" y="2657793"/>
              <a:ext cx="5647944" cy="315562"/>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9" name="Google Shape;209;p11"/>
            <p:cNvSpPr txBox="1"/>
            <p:nvPr/>
          </p:nvSpPr>
          <p:spPr>
            <a:xfrm>
              <a:off x="2657855" y="2657793"/>
              <a:ext cx="5647944" cy="315562"/>
            </a:xfrm>
            <a:prstGeom prst="rect">
              <a:avLst/>
            </a:prstGeom>
            <a:noFill/>
            <a:ln>
              <a:noFill/>
            </a:ln>
          </p:spPr>
          <p:txBody>
            <a:bodyPr spcFirstLastPara="1" wrap="square" lIns="57150" tIns="57150" rIns="57150" bIns="57150" anchor="ctr" anchorCtr="0">
              <a:noAutofit/>
            </a:bodyPr>
            <a:lstStyle/>
            <a:p>
              <a:pPr marL="114300" marR="0" lvl="1" indent="-114300" algn="l" rtl="0">
                <a:lnSpc>
                  <a:spcPct val="90000"/>
                </a:lnSpc>
                <a:spcBef>
                  <a:spcPts val="0"/>
                </a:spcBef>
                <a:spcAft>
                  <a:spcPts val="0"/>
                </a:spcAft>
                <a:buClr>
                  <a:schemeClr val="lt1"/>
                </a:buClr>
                <a:buSzPts val="1500"/>
                <a:buFont typeface="Arial"/>
                <a:buChar char="•"/>
              </a:pPr>
              <a:r>
                <a:rPr lang="en-US" sz="1500" b="0" i="0" u="none" strike="noStrike" cap="none">
                  <a:solidFill>
                    <a:schemeClr val="lt1"/>
                  </a:solidFill>
                  <a:latin typeface="Arial"/>
                  <a:ea typeface="Arial"/>
                  <a:cs typeface="Arial"/>
                  <a:sym typeface="Arial"/>
                </a:rPr>
                <a:t>Stomach</a:t>
              </a:r>
              <a:endParaRPr sz="1400" b="0" i="0" u="none" strike="noStrike" cap="none">
                <a:solidFill>
                  <a:srgbClr val="000000"/>
                </a:solidFill>
                <a:latin typeface="Arial"/>
                <a:ea typeface="Arial"/>
                <a:cs typeface="Arial"/>
                <a:sym typeface="Arial"/>
              </a:endParaRPr>
            </a:p>
          </p:txBody>
        </p:sp>
        <p:sp>
          <p:nvSpPr>
            <p:cNvPr id="210" name="Google Shape;210;p11"/>
            <p:cNvSpPr/>
            <p:nvPr/>
          </p:nvSpPr>
          <p:spPr>
            <a:xfrm>
              <a:off x="0" y="3036637"/>
              <a:ext cx="2076450" cy="2970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1" name="Google Shape;211;p11"/>
            <p:cNvSpPr txBox="1"/>
            <p:nvPr/>
          </p:nvSpPr>
          <p:spPr>
            <a:xfrm>
              <a:off x="0" y="3036637"/>
              <a:ext cx="2076450" cy="297000"/>
            </a:xfrm>
            <a:prstGeom prst="rect">
              <a:avLst/>
            </a:prstGeom>
            <a:noFill/>
            <a:ln>
              <a:noFill/>
            </a:ln>
          </p:spPr>
          <p:txBody>
            <a:bodyPr spcFirstLastPara="1" wrap="square" lIns="106675" tIns="38100" rIns="106675" bIns="38100" anchor="ctr" anchorCtr="0">
              <a:noAutofit/>
            </a:bodyPr>
            <a:lstStyle/>
            <a:p>
              <a:pPr marL="0" marR="0" lvl="0" indent="0" algn="r" rtl="0">
                <a:lnSpc>
                  <a:spcPct val="90000"/>
                </a:lnSpc>
                <a:spcBef>
                  <a:spcPts val="0"/>
                </a:spcBef>
                <a:spcAft>
                  <a:spcPts val="0"/>
                </a:spcAft>
                <a:buClr>
                  <a:schemeClr val="dk1"/>
                </a:buClr>
                <a:buSzPts val="1500"/>
                <a:buFont typeface="Arial"/>
                <a:buNone/>
              </a:pPr>
              <a:r>
                <a:rPr lang="en-US" sz="1500" b="0" i="0" u="none" strike="noStrike" cap="none">
                  <a:solidFill>
                    <a:schemeClr val="dk1"/>
                  </a:solidFill>
                  <a:latin typeface="Arial"/>
                  <a:ea typeface="Arial"/>
                  <a:cs typeface="Arial"/>
                  <a:sym typeface="Arial"/>
                </a:rPr>
                <a:t>Ileo</a:t>
              </a:r>
              <a:endParaRPr sz="1500" b="0" i="0" u="none" strike="noStrike" cap="none">
                <a:solidFill>
                  <a:schemeClr val="dk1"/>
                </a:solidFill>
                <a:latin typeface="Arial"/>
                <a:ea typeface="Arial"/>
                <a:cs typeface="Arial"/>
                <a:sym typeface="Arial"/>
              </a:endParaRPr>
            </a:p>
          </p:txBody>
        </p:sp>
        <p:sp>
          <p:nvSpPr>
            <p:cNvPr id="212" name="Google Shape;212;p11"/>
            <p:cNvSpPr/>
            <p:nvPr/>
          </p:nvSpPr>
          <p:spPr>
            <a:xfrm>
              <a:off x="2076449" y="3027356"/>
              <a:ext cx="415290" cy="315562"/>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3" name="Google Shape;213;p11"/>
            <p:cNvSpPr/>
            <p:nvPr/>
          </p:nvSpPr>
          <p:spPr>
            <a:xfrm>
              <a:off x="2657855" y="3027356"/>
              <a:ext cx="5647944" cy="315562"/>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4" name="Google Shape;214;p11"/>
            <p:cNvSpPr txBox="1"/>
            <p:nvPr/>
          </p:nvSpPr>
          <p:spPr>
            <a:xfrm>
              <a:off x="2657855" y="3027356"/>
              <a:ext cx="5647944" cy="315562"/>
            </a:xfrm>
            <a:prstGeom prst="rect">
              <a:avLst/>
            </a:prstGeom>
            <a:noFill/>
            <a:ln>
              <a:noFill/>
            </a:ln>
          </p:spPr>
          <p:txBody>
            <a:bodyPr spcFirstLastPara="1" wrap="square" lIns="57150" tIns="57150" rIns="57150" bIns="57150" anchor="ctr" anchorCtr="0">
              <a:noAutofit/>
            </a:bodyPr>
            <a:lstStyle/>
            <a:p>
              <a:pPr marL="114300" marR="0" lvl="1" indent="-114300" algn="l" rtl="0">
                <a:lnSpc>
                  <a:spcPct val="90000"/>
                </a:lnSpc>
                <a:spcBef>
                  <a:spcPts val="0"/>
                </a:spcBef>
                <a:spcAft>
                  <a:spcPts val="0"/>
                </a:spcAft>
                <a:buClr>
                  <a:schemeClr val="lt1"/>
                </a:buClr>
                <a:buSzPts val="1500"/>
                <a:buFont typeface="Arial"/>
                <a:buChar char="•"/>
              </a:pPr>
              <a:r>
                <a:rPr lang="en-US" sz="1500" b="0" i="0" u="none" strike="noStrike" cap="none">
                  <a:solidFill>
                    <a:schemeClr val="lt1"/>
                  </a:solidFill>
                  <a:latin typeface="Arial"/>
                  <a:ea typeface="Arial"/>
                  <a:cs typeface="Arial"/>
                  <a:sym typeface="Arial"/>
                </a:rPr>
                <a:t>Small intestine</a:t>
              </a:r>
              <a:endParaRPr sz="1400" b="0" i="0" u="none" strike="noStrike" cap="none">
                <a:solidFill>
                  <a:srgbClr val="000000"/>
                </a:solidFill>
                <a:latin typeface="Arial"/>
                <a:ea typeface="Arial"/>
                <a:cs typeface="Arial"/>
                <a:sym typeface="Arial"/>
              </a:endParaRPr>
            </a:p>
          </p:txBody>
        </p:sp>
        <p:sp>
          <p:nvSpPr>
            <p:cNvPr id="215" name="Google Shape;215;p11"/>
            <p:cNvSpPr/>
            <p:nvPr/>
          </p:nvSpPr>
          <p:spPr>
            <a:xfrm>
              <a:off x="0" y="3406200"/>
              <a:ext cx="2076450" cy="2970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6" name="Google Shape;216;p11"/>
            <p:cNvSpPr txBox="1"/>
            <p:nvPr/>
          </p:nvSpPr>
          <p:spPr>
            <a:xfrm>
              <a:off x="0" y="3406200"/>
              <a:ext cx="2076450" cy="297000"/>
            </a:xfrm>
            <a:prstGeom prst="rect">
              <a:avLst/>
            </a:prstGeom>
            <a:noFill/>
            <a:ln>
              <a:noFill/>
            </a:ln>
          </p:spPr>
          <p:txBody>
            <a:bodyPr spcFirstLastPara="1" wrap="square" lIns="106675" tIns="38100" rIns="106675" bIns="38100" anchor="ctr" anchorCtr="0">
              <a:noAutofit/>
            </a:bodyPr>
            <a:lstStyle/>
            <a:p>
              <a:pPr marL="0" marR="0" lvl="0" indent="0" algn="r" rtl="0">
                <a:lnSpc>
                  <a:spcPct val="90000"/>
                </a:lnSpc>
                <a:spcBef>
                  <a:spcPts val="0"/>
                </a:spcBef>
                <a:spcAft>
                  <a:spcPts val="0"/>
                </a:spcAft>
                <a:buClr>
                  <a:schemeClr val="dk1"/>
                </a:buClr>
                <a:buSzPts val="1500"/>
                <a:buFont typeface="Arial"/>
                <a:buNone/>
              </a:pPr>
              <a:r>
                <a:rPr lang="en-US" sz="1500" b="0" i="0" u="none" strike="noStrike" cap="none">
                  <a:solidFill>
                    <a:schemeClr val="dk1"/>
                  </a:solidFill>
                  <a:latin typeface="Arial"/>
                  <a:ea typeface="Arial"/>
                  <a:cs typeface="Arial"/>
                  <a:sym typeface="Arial"/>
                </a:rPr>
                <a:t>Thorac(o)</a:t>
              </a:r>
              <a:endParaRPr sz="1400" b="0" i="0" u="none" strike="noStrike" cap="none">
                <a:solidFill>
                  <a:srgbClr val="000000"/>
                </a:solidFill>
                <a:latin typeface="Arial"/>
                <a:ea typeface="Arial"/>
                <a:cs typeface="Arial"/>
                <a:sym typeface="Arial"/>
              </a:endParaRPr>
            </a:p>
          </p:txBody>
        </p:sp>
        <p:sp>
          <p:nvSpPr>
            <p:cNvPr id="217" name="Google Shape;217;p11"/>
            <p:cNvSpPr/>
            <p:nvPr/>
          </p:nvSpPr>
          <p:spPr>
            <a:xfrm>
              <a:off x="2076449" y="3396918"/>
              <a:ext cx="415290" cy="315562"/>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8" name="Google Shape;218;p11"/>
            <p:cNvSpPr/>
            <p:nvPr/>
          </p:nvSpPr>
          <p:spPr>
            <a:xfrm>
              <a:off x="2657855" y="3396918"/>
              <a:ext cx="5647944" cy="315562"/>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9" name="Google Shape;219;p11"/>
            <p:cNvSpPr txBox="1"/>
            <p:nvPr/>
          </p:nvSpPr>
          <p:spPr>
            <a:xfrm>
              <a:off x="2657855" y="3396918"/>
              <a:ext cx="5647944" cy="315562"/>
            </a:xfrm>
            <a:prstGeom prst="rect">
              <a:avLst/>
            </a:prstGeom>
            <a:noFill/>
            <a:ln>
              <a:noFill/>
            </a:ln>
          </p:spPr>
          <p:txBody>
            <a:bodyPr spcFirstLastPara="1" wrap="square" lIns="57150" tIns="57150" rIns="57150" bIns="57150" anchor="ctr" anchorCtr="0">
              <a:noAutofit/>
            </a:bodyPr>
            <a:lstStyle/>
            <a:p>
              <a:pPr marL="114300" marR="0" lvl="1" indent="-114300" algn="l" rtl="0">
                <a:lnSpc>
                  <a:spcPct val="90000"/>
                </a:lnSpc>
                <a:spcBef>
                  <a:spcPts val="0"/>
                </a:spcBef>
                <a:spcAft>
                  <a:spcPts val="0"/>
                </a:spcAft>
                <a:buClr>
                  <a:schemeClr val="lt1"/>
                </a:buClr>
                <a:buSzPts val="1500"/>
                <a:buFont typeface="Arial"/>
                <a:buChar char="•"/>
              </a:pPr>
              <a:r>
                <a:rPr lang="en-US" sz="1500" b="0" i="0" u="none" strike="noStrike" cap="none">
                  <a:solidFill>
                    <a:schemeClr val="lt1"/>
                  </a:solidFill>
                  <a:latin typeface="Arial"/>
                  <a:ea typeface="Arial"/>
                  <a:cs typeface="Arial"/>
                  <a:sym typeface="Arial"/>
                </a:rPr>
                <a:t>Chest</a:t>
              </a:r>
              <a:endParaRPr sz="1400" b="0" i="0" u="none" strike="noStrike" cap="none">
                <a:solidFill>
                  <a:srgbClr val="000000"/>
                </a:solidFill>
                <a:latin typeface="Arial"/>
                <a:ea typeface="Arial"/>
                <a:cs typeface="Arial"/>
                <a:sym typeface="Arial"/>
              </a:endParaRPr>
            </a:p>
          </p:txBody>
        </p:sp>
        <p:sp>
          <p:nvSpPr>
            <p:cNvPr id="220" name="Google Shape;220;p11"/>
            <p:cNvSpPr/>
            <p:nvPr/>
          </p:nvSpPr>
          <p:spPr>
            <a:xfrm>
              <a:off x="0" y="3775762"/>
              <a:ext cx="2074422" cy="2970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1" name="Google Shape;221;p11"/>
            <p:cNvSpPr txBox="1"/>
            <p:nvPr/>
          </p:nvSpPr>
          <p:spPr>
            <a:xfrm>
              <a:off x="0" y="3775762"/>
              <a:ext cx="2074422" cy="297000"/>
            </a:xfrm>
            <a:prstGeom prst="rect">
              <a:avLst/>
            </a:prstGeom>
            <a:noFill/>
            <a:ln>
              <a:noFill/>
            </a:ln>
          </p:spPr>
          <p:txBody>
            <a:bodyPr spcFirstLastPara="1" wrap="square" lIns="106675" tIns="38100" rIns="106675" bIns="38100" anchor="ctr" anchorCtr="0">
              <a:noAutofit/>
            </a:bodyPr>
            <a:lstStyle/>
            <a:p>
              <a:pPr marL="0" marR="0" lvl="0" indent="0" algn="r" rtl="0">
                <a:lnSpc>
                  <a:spcPct val="90000"/>
                </a:lnSpc>
                <a:spcBef>
                  <a:spcPts val="0"/>
                </a:spcBef>
                <a:spcAft>
                  <a:spcPts val="0"/>
                </a:spcAft>
                <a:buClr>
                  <a:schemeClr val="dk1"/>
                </a:buClr>
                <a:buSzPts val="1500"/>
                <a:buFont typeface="Arial"/>
                <a:buNone/>
              </a:pPr>
              <a:r>
                <a:rPr lang="en-US" sz="1500" b="0" i="0" u="none" strike="noStrike" cap="none">
                  <a:solidFill>
                    <a:schemeClr val="dk1"/>
                  </a:solidFill>
                  <a:latin typeface="Arial"/>
                  <a:ea typeface="Arial"/>
                  <a:cs typeface="Arial"/>
                  <a:sym typeface="Arial"/>
                </a:rPr>
                <a:t>Pneumo or pleuro</a:t>
              </a:r>
              <a:endParaRPr sz="1500" b="0" i="0" u="none" strike="noStrike" cap="none">
                <a:solidFill>
                  <a:schemeClr val="dk1"/>
                </a:solidFill>
                <a:latin typeface="Arial"/>
                <a:ea typeface="Arial"/>
                <a:cs typeface="Arial"/>
                <a:sym typeface="Arial"/>
              </a:endParaRPr>
            </a:p>
          </p:txBody>
        </p:sp>
        <p:sp>
          <p:nvSpPr>
            <p:cNvPr id="222" name="Google Shape;222;p11"/>
            <p:cNvSpPr/>
            <p:nvPr/>
          </p:nvSpPr>
          <p:spPr>
            <a:xfrm>
              <a:off x="2074422" y="3766481"/>
              <a:ext cx="414884" cy="315562"/>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3" name="Google Shape;223;p11"/>
            <p:cNvSpPr/>
            <p:nvPr/>
          </p:nvSpPr>
          <p:spPr>
            <a:xfrm>
              <a:off x="2655260" y="3766481"/>
              <a:ext cx="5642428" cy="315562"/>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4" name="Google Shape;224;p11"/>
            <p:cNvSpPr txBox="1"/>
            <p:nvPr/>
          </p:nvSpPr>
          <p:spPr>
            <a:xfrm>
              <a:off x="2655260" y="3766481"/>
              <a:ext cx="5642428" cy="315562"/>
            </a:xfrm>
            <a:prstGeom prst="rect">
              <a:avLst/>
            </a:prstGeom>
            <a:noFill/>
            <a:ln>
              <a:noFill/>
            </a:ln>
          </p:spPr>
          <p:txBody>
            <a:bodyPr spcFirstLastPara="1" wrap="square" lIns="57150" tIns="57150" rIns="57150" bIns="57150" anchor="ctr" anchorCtr="0">
              <a:noAutofit/>
            </a:bodyPr>
            <a:lstStyle/>
            <a:p>
              <a:pPr marL="114300" marR="0" lvl="1" indent="-114300" algn="l" rtl="0">
                <a:lnSpc>
                  <a:spcPct val="90000"/>
                </a:lnSpc>
                <a:spcBef>
                  <a:spcPts val="0"/>
                </a:spcBef>
                <a:spcAft>
                  <a:spcPts val="0"/>
                </a:spcAft>
                <a:buClr>
                  <a:schemeClr val="lt1"/>
                </a:buClr>
                <a:buSzPts val="1500"/>
                <a:buFont typeface="Arial"/>
                <a:buChar char="•"/>
              </a:pPr>
              <a:r>
                <a:rPr lang="en-US" sz="1500" b="0" i="0" u="none" strike="noStrike" cap="none">
                  <a:solidFill>
                    <a:schemeClr val="lt1"/>
                  </a:solidFill>
                  <a:latin typeface="Arial"/>
                  <a:ea typeface="Arial"/>
                  <a:cs typeface="Arial"/>
                  <a:sym typeface="Arial"/>
                </a:rPr>
                <a:t>Lung</a:t>
              </a: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12"/>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Suffixes </a:t>
            </a:r>
            <a:endParaRPr/>
          </a:p>
        </p:txBody>
      </p:sp>
      <p:graphicFrame>
        <p:nvGraphicFramePr>
          <p:cNvPr id="231" name="Google Shape;231;p12"/>
          <p:cNvGraphicFramePr/>
          <p:nvPr/>
        </p:nvGraphicFramePr>
        <p:xfrm>
          <a:off x="609600" y="1219200"/>
          <a:ext cx="7709525" cy="4038625"/>
        </p:xfrm>
        <a:graphic>
          <a:graphicData uri="http://schemas.openxmlformats.org/drawingml/2006/table">
            <a:tbl>
              <a:tblPr>
                <a:noFill/>
                <a:tableStyleId>{BD6F8595-3E6C-4F52-B213-F83319EB8F5F}</a:tableStyleId>
              </a:tblPr>
              <a:tblGrid>
                <a:gridCol w="1541900">
                  <a:extLst>
                    <a:ext uri="{9D8B030D-6E8A-4147-A177-3AD203B41FA5}">
                      <a16:colId xmlns:a16="http://schemas.microsoft.com/office/drawing/2014/main" val="20000"/>
                    </a:ext>
                  </a:extLst>
                </a:gridCol>
                <a:gridCol w="2595450">
                  <a:extLst>
                    <a:ext uri="{9D8B030D-6E8A-4147-A177-3AD203B41FA5}">
                      <a16:colId xmlns:a16="http://schemas.microsoft.com/office/drawing/2014/main" val="20001"/>
                    </a:ext>
                  </a:extLst>
                </a:gridCol>
                <a:gridCol w="3572175">
                  <a:extLst>
                    <a:ext uri="{9D8B030D-6E8A-4147-A177-3AD203B41FA5}">
                      <a16:colId xmlns:a16="http://schemas.microsoft.com/office/drawing/2014/main" val="20002"/>
                    </a:ext>
                  </a:extLst>
                </a:gridCol>
              </a:tblGrid>
              <a:tr h="684075">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SUFFIX</a:t>
                      </a:r>
                      <a:endParaRPr sz="1400" b="1"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WHAT IT DESCRIBES </a:t>
                      </a:r>
                      <a:endParaRPr sz="1400" b="1"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EXAMPLE </a:t>
                      </a:r>
                      <a:endParaRPr sz="1400" b="1" i="0" u="none" strike="noStrike" cap="none">
                        <a:solidFill>
                          <a:srgbClr val="000000"/>
                        </a:solidFill>
                        <a:latin typeface="Calibri"/>
                        <a:ea typeface="Calibri"/>
                        <a:cs typeface="Calibri"/>
                        <a:sym typeface="Calibri"/>
                      </a:endParaRPr>
                    </a:p>
                  </a:txBody>
                  <a:tcPr marL="9525" marR="9525" marT="9525" marB="0" anchor="b"/>
                </a:tc>
                <a:extLst>
                  <a:ext uri="{0D108BD9-81ED-4DB2-BD59-A6C34878D82A}">
                    <a16:rowId xmlns:a16="http://schemas.microsoft.com/office/drawing/2014/main" val="10000"/>
                  </a:ext>
                </a:extLst>
              </a:tr>
              <a:tr h="477625">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 -EMIA </a:t>
                      </a:r>
                      <a:endParaRPr sz="1400" b="1"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condition of blood</a:t>
                      </a:r>
                      <a:endParaRPr sz="14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Clr>
                          <a:schemeClr val="dk1"/>
                        </a:buClr>
                        <a:buSzPts val="1400"/>
                        <a:buFont typeface="Arial"/>
                        <a:buNone/>
                      </a:pPr>
                      <a:r>
                        <a:rPr lang="en-US" sz="1400" u="none" strike="noStrike" cap="none"/>
                        <a:t>leuk</a:t>
                      </a:r>
                      <a:r>
                        <a:rPr lang="en-US" sz="1400" b="1" u="none" strike="noStrike" cap="none"/>
                        <a:t>emia</a:t>
                      </a:r>
                      <a:r>
                        <a:rPr lang="en-US" sz="1400" u="none" strike="noStrike" cap="none"/>
                        <a:t> = cancer of blood cells</a:t>
                      </a:r>
                      <a:endParaRPr sz="1400" b="0" i="0" u="none" strike="noStrike" cap="none">
                        <a:solidFill>
                          <a:srgbClr val="000000"/>
                        </a:solidFill>
                        <a:latin typeface="Calibri"/>
                        <a:ea typeface="Calibri"/>
                        <a:cs typeface="Calibri"/>
                        <a:sym typeface="Calibri"/>
                      </a:endParaRPr>
                    </a:p>
                  </a:txBody>
                  <a:tcPr marL="9525" marR="9525" marT="9525" marB="0" anchor="b"/>
                </a:tc>
                <a:extLst>
                  <a:ext uri="{0D108BD9-81ED-4DB2-BD59-A6C34878D82A}">
                    <a16:rowId xmlns:a16="http://schemas.microsoft.com/office/drawing/2014/main" val="10001"/>
                  </a:ext>
                </a:extLst>
              </a:tr>
              <a:tr h="477625">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 -ECTOMY </a:t>
                      </a:r>
                      <a:endParaRPr sz="1400" b="1"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excision / removal</a:t>
                      </a:r>
                      <a:endParaRPr sz="14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nephr</a:t>
                      </a:r>
                      <a:r>
                        <a:rPr lang="en-US" sz="1400" b="1" u="none" strike="noStrike" cap="none"/>
                        <a:t>ectomy</a:t>
                      </a:r>
                      <a:r>
                        <a:rPr lang="en-US" sz="1400" u="none" strike="noStrike" cap="none"/>
                        <a:t> = excision of a kidney</a:t>
                      </a:r>
                      <a:endParaRPr sz="1400" b="0" i="0" u="none" strike="noStrike" cap="none">
                        <a:solidFill>
                          <a:srgbClr val="000000"/>
                        </a:solidFill>
                        <a:latin typeface="Calibri"/>
                        <a:ea typeface="Calibri"/>
                        <a:cs typeface="Calibri"/>
                        <a:sym typeface="Calibri"/>
                      </a:endParaRPr>
                    </a:p>
                  </a:txBody>
                  <a:tcPr marL="9525" marR="9525" marT="9525" marB="0" anchor="b"/>
                </a:tc>
                <a:extLst>
                  <a:ext uri="{0D108BD9-81ED-4DB2-BD59-A6C34878D82A}">
                    <a16:rowId xmlns:a16="http://schemas.microsoft.com/office/drawing/2014/main" val="10002"/>
                  </a:ext>
                </a:extLst>
              </a:tr>
              <a:tr h="4888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  -ITIS </a:t>
                      </a:r>
                      <a:endParaRPr sz="1400" b="1"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inflammation</a:t>
                      </a:r>
                      <a:endParaRPr sz="14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hepat</a:t>
                      </a:r>
                      <a:r>
                        <a:rPr lang="en-US" sz="1400" b="1" u="none" strike="noStrike" cap="none"/>
                        <a:t>itis</a:t>
                      </a:r>
                      <a:r>
                        <a:rPr lang="en-US" sz="1400" u="none" strike="noStrike" cap="none"/>
                        <a:t> = inflammation of the liver</a:t>
                      </a:r>
                      <a:endParaRPr sz="1400" b="0" i="0" u="none" strike="noStrike" cap="none">
                        <a:solidFill>
                          <a:srgbClr val="000000"/>
                        </a:solidFill>
                        <a:latin typeface="Calibri"/>
                        <a:ea typeface="Calibri"/>
                        <a:cs typeface="Calibri"/>
                        <a:sym typeface="Calibri"/>
                      </a:endParaRPr>
                    </a:p>
                  </a:txBody>
                  <a:tcPr marL="9525" marR="9525" marT="9525" marB="0" anchor="b"/>
                </a:tc>
                <a:extLst>
                  <a:ext uri="{0D108BD9-81ED-4DB2-BD59-A6C34878D82A}">
                    <a16:rowId xmlns:a16="http://schemas.microsoft.com/office/drawing/2014/main" val="10003"/>
                  </a:ext>
                </a:extLst>
              </a:tr>
              <a:tr h="477625">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 -OLOGY </a:t>
                      </a:r>
                      <a:endParaRPr sz="1400" b="1"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study / science of</a:t>
                      </a:r>
                      <a:endParaRPr sz="14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Clr>
                          <a:schemeClr val="dk1"/>
                        </a:buClr>
                        <a:buSzPts val="1400"/>
                        <a:buFont typeface="Arial"/>
                        <a:buNone/>
                      </a:pPr>
                      <a:r>
                        <a:rPr lang="en-US" sz="1400" u="none" strike="noStrike" cap="none"/>
                        <a:t>cyto</a:t>
                      </a:r>
                      <a:r>
                        <a:rPr lang="en-US" sz="1400" b="1" u="none" strike="noStrike" cap="none"/>
                        <a:t>logy</a:t>
                      </a:r>
                      <a:r>
                        <a:rPr lang="en-US" sz="1400" u="none" strike="noStrike" cap="none"/>
                        <a:t> = the study of cells</a:t>
                      </a:r>
                      <a:endParaRPr sz="1400" b="0" i="0" u="none" strike="noStrike" cap="none">
                        <a:solidFill>
                          <a:srgbClr val="000000"/>
                        </a:solidFill>
                        <a:latin typeface="Calibri"/>
                        <a:ea typeface="Calibri"/>
                        <a:cs typeface="Calibri"/>
                        <a:sym typeface="Calibri"/>
                      </a:endParaRPr>
                    </a:p>
                  </a:txBody>
                  <a:tcPr marL="9525" marR="9525" marT="9525" marB="0" anchor="b"/>
                </a:tc>
                <a:extLst>
                  <a:ext uri="{0D108BD9-81ED-4DB2-BD59-A6C34878D82A}">
                    <a16:rowId xmlns:a16="http://schemas.microsoft.com/office/drawing/2014/main" val="10004"/>
                  </a:ext>
                </a:extLst>
              </a:tr>
              <a:tr h="477625">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  -OMA </a:t>
                      </a:r>
                      <a:endParaRPr sz="1400" b="1"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tumor</a:t>
                      </a:r>
                      <a:endParaRPr sz="14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Clr>
                          <a:schemeClr val="dk1"/>
                        </a:buClr>
                        <a:buSzPts val="1400"/>
                        <a:buFont typeface="Arial"/>
                        <a:buNone/>
                      </a:pPr>
                      <a:r>
                        <a:rPr lang="en-US" sz="1400" u="none" strike="noStrike" cap="none"/>
                        <a:t>retinoblast</a:t>
                      </a:r>
                      <a:r>
                        <a:rPr lang="en-US" sz="1400" b="1" u="none" strike="noStrike" cap="none"/>
                        <a:t>oma</a:t>
                      </a:r>
                      <a:r>
                        <a:rPr lang="en-US" sz="1400" u="none" strike="noStrike" cap="none"/>
                        <a:t> =</a:t>
                      </a:r>
                      <a:r>
                        <a:rPr lang="en-US" sz="1400" b="0" i="0" u="none" strike="noStrike" cap="none">
                          <a:solidFill>
                            <a:srgbClr val="000000"/>
                          </a:solidFill>
                          <a:latin typeface="Calibri"/>
                          <a:ea typeface="Calibri"/>
                          <a:cs typeface="Calibri"/>
                          <a:sym typeface="Calibri"/>
                        </a:rPr>
                        <a:t> </a:t>
                      </a:r>
                      <a:r>
                        <a:rPr lang="en-US" sz="1400" u="none" strike="noStrike" cap="none"/>
                        <a:t>tumor of the eye </a:t>
                      </a:r>
                      <a:endParaRPr sz="1400" b="0" i="0" u="none" strike="noStrike" cap="none">
                        <a:solidFill>
                          <a:srgbClr val="000000"/>
                        </a:solidFill>
                        <a:latin typeface="Calibri"/>
                        <a:ea typeface="Calibri"/>
                        <a:cs typeface="Calibri"/>
                        <a:sym typeface="Calibri"/>
                      </a:endParaRPr>
                    </a:p>
                  </a:txBody>
                  <a:tcPr marL="9525" marR="9525" marT="9525" marB="0" anchor="b"/>
                </a:tc>
                <a:extLst>
                  <a:ext uri="{0D108BD9-81ED-4DB2-BD59-A6C34878D82A}">
                    <a16:rowId xmlns:a16="http://schemas.microsoft.com/office/drawing/2014/main" val="10005"/>
                  </a:ext>
                </a:extLst>
              </a:tr>
              <a:tr h="477625">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 -PATHY </a:t>
                      </a:r>
                      <a:endParaRPr sz="1400" b="1"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disease</a:t>
                      </a:r>
                      <a:endParaRPr sz="14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Clr>
                          <a:schemeClr val="dk1"/>
                        </a:buClr>
                        <a:buSzPts val="1400"/>
                        <a:buFont typeface="Arial"/>
                        <a:buNone/>
                      </a:pPr>
                      <a:r>
                        <a:rPr lang="en-US" sz="1400" u="none" strike="noStrike" cap="none"/>
                        <a:t>neuro</a:t>
                      </a:r>
                      <a:r>
                        <a:rPr lang="en-US" sz="1400" b="1" u="none" strike="noStrike" cap="none"/>
                        <a:t>pathy</a:t>
                      </a:r>
                      <a:r>
                        <a:rPr lang="en-US" sz="1400" u="none" strike="noStrike" cap="none"/>
                        <a:t> = </a:t>
                      </a:r>
                      <a:r>
                        <a:rPr lang="en-US" sz="1400" b="0" i="0" u="none" strike="noStrike" cap="none">
                          <a:solidFill>
                            <a:srgbClr val="000000"/>
                          </a:solidFill>
                          <a:latin typeface="Calibri"/>
                          <a:ea typeface="Calibri"/>
                          <a:cs typeface="Calibri"/>
                          <a:sym typeface="Calibri"/>
                        </a:rPr>
                        <a:t> </a:t>
                      </a:r>
                      <a:r>
                        <a:rPr lang="en-US" sz="1400" u="none" strike="noStrike" cap="none"/>
                        <a:t>disease of the nervous system </a:t>
                      </a:r>
                      <a:endParaRPr sz="1400" b="0" i="0" u="none" strike="noStrike" cap="none">
                        <a:solidFill>
                          <a:srgbClr val="000000"/>
                        </a:solidFill>
                        <a:latin typeface="Calibri"/>
                        <a:ea typeface="Calibri"/>
                        <a:cs typeface="Calibri"/>
                        <a:sym typeface="Calibri"/>
                      </a:endParaRPr>
                    </a:p>
                  </a:txBody>
                  <a:tcPr marL="9525" marR="9525" marT="9525" marB="0" anchor="b"/>
                </a:tc>
                <a:extLst>
                  <a:ext uri="{0D108BD9-81ED-4DB2-BD59-A6C34878D82A}">
                    <a16:rowId xmlns:a16="http://schemas.microsoft.com/office/drawing/2014/main" val="10006"/>
                  </a:ext>
                </a:extLst>
              </a:tr>
              <a:tr h="477625">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 -OSIS </a:t>
                      </a:r>
                      <a:endParaRPr sz="1400" b="1"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disease /condition</a:t>
                      </a:r>
                      <a:endParaRPr sz="14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Clr>
                          <a:schemeClr val="dk1"/>
                        </a:buClr>
                        <a:buSzPts val="1400"/>
                        <a:buFont typeface="Arial"/>
                        <a:buNone/>
                      </a:pPr>
                      <a:r>
                        <a:rPr lang="en-US" sz="1400" u="none" strike="noStrike" cap="none"/>
                        <a:t>necr</a:t>
                      </a:r>
                      <a:r>
                        <a:rPr lang="en-US" sz="1400" b="1" u="none" strike="noStrike" cap="none"/>
                        <a:t>osis</a:t>
                      </a:r>
                      <a:r>
                        <a:rPr lang="en-US" sz="1400" u="none" strike="noStrike" cap="none"/>
                        <a:t> = </a:t>
                      </a:r>
                      <a:r>
                        <a:rPr lang="en-US" sz="1400" b="0" i="0" u="none" strike="noStrike" cap="none">
                          <a:solidFill>
                            <a:srgbClr val="000000"/>
                          </a:solidFill>
                          <a:latin typeface="Calibri"/>
                          <a:ea typeface="Calibri"/>
                          <a:cs typeface="Calibri"/>
                          <a:sym typeface="Calibri"/>
                        </a:rPr>
                        <a:t> </a:t>
                      </a:r>
                      <a:r>
                        <a:rPr lang="en-US" sz="1400" u="none" strike="noStrike" cap="none"/>
                        <a:t>dying cells </a:t>
                      </a:r>
                      <a:endParaRPr sz="1400" b="0" i="0" u="none" strike="noStrike" cap="none">
                        <a:solidFill>
                          <a:srgbClr val="000000"/>
                        </a:solidFill>
                        <a:latin typeface="Calibri"/>
                        <a:ea typeface="Calibri"/>
                        <a:cs typeface="Calibri"/>
                        <a:sym typeface="Calibri"/>
                      </a:endParaRPr>
                    </a:p>
                  </a:txBody>
                  <a:tcPr marL="9525" marR="9525" marT="9525" marB="0" anchor="b"/>
                </a:tc>
                <a:extLst>
                  <a:ext uri="{0D108BD9-81ED-4DB2-BD59-A6C34878D82A}">
                    <a16:rowId xmlns:a16="http://schemas.microsoft.com/office/drawing/2014/main" val="10007"/>
                  </a:ext>
                </a:extLst>
              </a:tr>
            </a:tbl>
          </a:graphicData>
        </a:graphic>
      </p:graphicFrame>
      <p:sp>
        <p:nvSpPr>
          <p:cNvPr id="232" name="Google Shape;232;p12"/>
          <p:cNvSpPr txBox="1"/>
          <p:nvPr/>
        </p:nvSpPr>
        <p:spPr>
          <a:xfrm>
            <a:off x="2603500" y="5347900"/>
            <a:ext cx="68478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 </a:t>
            </a:r>
            <a:r>
              <a:rPr lang="en-US" sz="1200" i="1">
                <a:solidFill>
                  <a:schemeClr val="lt2"/>
                </a:solidFill>
              </a:rPr>
              <a:t> American Heritage Stedman’s Medical Dictionary, 2024;The Penguin Prof,</a:t>
            </a:r>
            <a:r>
              <a:rPr lang="en-US" sz="1200" b="0" i="1" u="none" strike="noStrike" cap="none">
                <a:solidFill>
                  <a:schemeClr val="lt2"/>
                </a:solidFill>
                <a:latin typeface="Arial"/>
                <a:ea typeface="Arial"/>
                <a:cs typeface="Arial"/>
                <a:sym typeface="Arial"/>
              </a:rPr>
              <a:t>. 201</a:t>
            </a:r>
            <a:r>
              <a:rPr lang="en-US" sz="1200" i="1">
                <a:solidFill>
                  <a:schemeClr val="lt2"/>
                </a:solidFill>
              </a:rPr>
              <a:t>1</a:t>
            </a:r>
            <a:endParaRPr sz="1200" b="0" i="1" u="none" strike="noStrike" cap="none">
              <a:solidFill>
                <a:schemeClr val="lt2"/>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13"/>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600"/>
              <a:t>Other Common Roots and Suffixes </a:t>
            </a:r>
            <a:endParaRPr/>
          </a:p>
        </p:txBody>
      </p:sp>
      <p:sp>
        <p:nvSpPr>
          <p:cNvPr id="239" name="Google Shape;239;p13"/>
          <p:cNvSpPr txBox="1">
            <a:spLocks noGrp="1"/>
          </p:cNvSpPr>
          <p:nvPr>
            <p:ph type="body" idx="1"/>
          </p:nvPr>
        </p:nvSpPr>
        <p:spPr>
          <a:xfrm>
            <a:off x="490537" y="1461701"/>
            <a:ext cx="4038600" cy="380999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3F3F3F"/>
              </a:buClr>
              <a:buSzPts val="2000"/>
              <a:buFont typeface="Arial"/>
              <a:buNone/>
            </a:pPr>
            <a:r>
              <a:rPr lang="en-US" sz="2000"/>
              <a:t>Tests and Procedures</a:t>
            </a:r>
            <a:endParaRPr/>
          </a:p>
          <a:p>
            <a:pPr marL="457200" lvl="1" indent="0" algn="l" rtl="0">
              <a:lnSpc>
                <a:spcPct val="100000"/>
              </a:lnSpc>
              <a:spcBef>
                <a:spcPts val="1200"/>
              </a:spcBef>
              <a:spcAft>
                <a:spcPts val="0"/>
              </a:spcAft>
              <a:buClr>
                <a:srgbClr val="3F3F3F"/>
              </a:buClr>
              <a:buSzPts val="1800"/>
              <a:buFont typeface="Arial"/>
              <a:buNone/>
            </a:pPr>
            <a:r>
              <a:rPr lang="en-US" sz="1800"/>
              <a:t>Echo-</a:t>
            </a:r>
            <a:endParaRPr/>
          </a:p>
          <a:p>
            <a:pPr marL="457200" lvl="1" indent="0" algn="l" rtl="0">
              <a:lnSpc>
                <a:spcPct val="100000"/>
              </a:lnSpc>
              <a:spcBef>
                <a:spcPts val="1200"/>
              </a:spcBef>
              <a:spcAft>
                <a:spcPts val="0"/>
              </a:spcAft>
              <a:buClr>
                <a:srgbClr val="3F3F3F"/>
              </a:buClr>
              <a:buSzPts val="1800"/>
              <a:buFont typeface="Arial"/>
              <a:buNone/>
            </a:pPr>
            <a:r>
              <a:rPr lang="en-US" sz="1800"/>
              <a:t>Electro-</a:t>
            </a:r>
            <a:endParaRPr/>
          </a:p>
          <a:p>
            <a:pPr marL="457200" lvl="1" indent="0" algn="l" rtl="0">
              <a:lnSpc>
                <a:spcPct val="100000"/>
              </a:lnSpc>
              <a:spcBef>
                <a:spcPts val="1200"/>
              </a:spcBef>
              <a:spcAft>
                <a:spcPts val="0"/>
              </a:spcAft>
              <a:buClr>
                <a:srgbClr val="3F3F3F"/>
              </a:buClr>
              <a:buSzPts val="1800"/>
              <a:buFont typeface="Arial"/>
              <a:buNone/>
            </a:pPr>
            <a:r>
              <a:rPr lang="en-US" sz="1800"/>
              <a:t>-   gram</a:t>
            </a:r>
            <a:endParaRPr/>
          </a:p>
          <a:p>
            <a:pPr marL="742950" lvl="1" indent="-285750" algn="l" rtl="0">
              <a:lnSpc>
                <a:spcPct val="100000"/>
              </a:lnSpc>
              <a:spcBef>
                <a:spcPts val="1200"/>
              </a:spcBef>
              <a:spcAft>
                <a:spcPts val="0"/>
              </a:spcAft>
              <a:buClr>
                <a:srgbClr val="3F3F3F"/>
              </a:buClr>
              <a:buSzPts val="1800"/>
              <a:buFont typeface="Arial"/>
              <a:buChar char="-"/>
            </a:pPr>
            <a:r>
              <a:rPr lang="en-US" sz="1800"/>
              <a:t>graph(y)</a:t>
            </a:r>
            <a:endParaRPr/>
          </a:p>
          <a:p>
            <a:pPr marL="742950" lvl="1" indent="-285750" algn="l" rtl="0">
              <a:lnSpc>
                <a:spcPct val="100000"/>
              </a:lnSpc>
              <a:spcBef>
                <a:spcPts val="1200"/>
              </a:spcBef>
              <a:spcAft>
                <a:spcPts val="0"/>
              </a:spcAft>
              <a:buClr>
                <a:srgbClr val="3F3F3F"/>
              </a:buClr>
              <a:buSzPts val="1800"/>
              <a:buFont typeface="Arial"/>
              <a:buChar char="-"/>
            </a:pPr>
            <a:r>
              <a:rPr lang="en-US" sz="1800"/>
              <a:t>otomy</a:t>
            </a:r>
            <a:endParaRPr sz="1800"/>
          </a:p>
          <a:p>
            <a:pPr marL="742950" lvl="1" indent="-285750" algn="l" rtl="0">
              <a:lnSpc>
                <a:spcPct val="100000"/>
              </a:lnSpc>
              <a:spcBef>
                <a:spcPts val="1200"/>
              </a:spcBef>
              <a:spcAft>
                <a:spcPts val="0"/>
              </a:spcAft>
              <a:buClr>
                <a:srgbClr val="3F3F3F"/>
              </a:buClr>
              <a:buSzPts val="1800"/>
              <a:buFont typeface="Arial"/>
              <a:buChar char="-"/>
            </a:pPr>
            <a:r>
              <a:rPr lang="en-US" sz="1800"/>
              <a:t>scopy</a:t>
            </a:r>
            <a:endParaRPr sz="1800"/>
          </a:p>
          <a:p>
            <a:pPr marL="742950" lvl="1" indent="-285750" algn="l" rtl="0">
              <a:lnSpc>
                <a:spcPct val="100000"/>
              </a:lnSpc>
              <a:spcBef>
                <a:spcPts val="1200"/>
              </a:spcBef>
              <a:spcAft>
                <a:spcPts val="0"/>
              </a:spcAft>
              <a:buClr>
                <a:srgbClr val="3F3F3F"/>
              </a:buClr>
              <a:buSzPts val="1800"/>
              <a:buFont typeface="Arial"/>
              <a:buChar char="-"/>
            </a:pPr>
            <a:r>
              <a:rPr lang="en-US" sz="1800"/>
              <a:t>stomy</a:t>
            </a:r>
            <a:endParaRPr sz="1800"/>
          </a:p>
          <a:p>
            <a:pPr marL="742950" lvl="1" indent="-133350" algn="l" rtl="0">
              <a:lnSpc>
                <a:spcPct val="100000"/>
              </a:lnSpc>
              <a:spcBef>
                <a:spcPts val="1200"/>
              </a:spcBef>
              <a:spcAft>
                <a:spcPts val="0"/>
              </a:spcAft>
              <a:buClr>
                <a:srgbClr val="3F3F3F"/>
              </a:buClr>
              <a:buSzPts val="2400"/>
              <a:buFont typeface="Arial"/>
              <a:buNone/>
            </a:pPr>
            <a:endParaRPr/>
          </a:p>
        </p:txBody>
      </p:sp>
      <p:sp>
        <p:nvSpPr>
          <p:cNvPr id="240" name="Google Shape;240;p13"/>
          <p:cNvSpPr txBox="1">
            <a:spLocks noGrp="1"/>
          </p:cNvSpPr>
          <p:nvPr>
            <p:ph type="body" idx="2"/>
          </p:nvPr>
        </p:nvSpPr>
        <p:spPr>
          <a:xfrm>
            <a:off x="3276600" y="1905000"/>
            <a:ext cx="4495800" cy="452596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3F3F3F"/>
              </a:buClr>
              <a:buSzPts val="1800"/>
              <a:buFont typeface="Arial"/>
              <a:buNone/>
            </a:pPr>
            <a:r>
              <a:rPr lang="en-US" sz="1800"/>
              <a:t>Using ultrasonic waves</a:t>
            </a:r>
            <a:endParaRPr/>
          </a:p>
          <a:p>
            <a:pPr marL="0" lvl="0" indent="0" algn="l" rtl="0">
              <a:lnSpc>
                <a:spcPct val="100000"/>
              </a:lnSpc>
              <a:spcBef>
                <a:spcPts val="1200"/>
              </a:spcBef>
              <a:spcAft>
                <a:spcPts val="0"/>
              </a:spcAft>
              <a:buClr>
                <a:srgbClr val="3F3F3F"/>
              </a:buClr>
              <a:buSzPts val="1800"/>
              <a:buFont typeface="Arial"/>
              <a:buNone/>
            </a:pPr>
            <a:r>
              <a:rPr lang="en-US" sz="1800"/>
              <a:t>Using electricity</a:t>
            </a:r>
            <a:endParaRPr strike="sngStrike"/>
          </a:p>
          <a:p>
            <a:pPr marL="0" lvl="0" indent="0" algn="l" rtl="0">
              <a:lnSpc>
                <a:spcPct val="100000"/>
              </a:lnSpc>
              <a:spcBef>
                <a:spcPts val="1200"/>
              </a:spcBef>
              <a:spcAft>
                <a:spcPts val="0"/>
              </a:spcAft>
              <a:buClr>
                <a:srgbClr val="3F3F3F"/>
              </a:buClr>
              <a:buSzPts val="1800"/>
              <a:buFont typeface="Arial"/>
              <a:buNone/>
            </a:pPr>
            <a:r>
              <a:rPr lang="en-US" sz="1800"/>
              <a:t>Picture</a:t>
            </a:r>
            <a:endParaRPr/>
          </a:p>
          <a:p>
            <a:pPr marL="0" lvl="0" indent="0" algn="l" rtl="0">
              <a:lnSpc>
                <a:spcPct val="100000"/>
              </a:lnSpc>
              <a:spcBef>
                <a:spcPts val="1200"/>
              </a:spcBef>
              <a:spcAft>
                <a:spcPts val="0"/>
              </a:spcAft>
              <a:buClr>
                <a:srgbClr val="3F3F3F"/>
              </a:buClr>
              <a:buSzPts val="1800"/>
              <a:buFont typeface="Arial"/>
              <a:buNone/>
            </a:pPr>
            <a:r>
              <a:rPr lang="en-US" sz="1800"/>
              <a:t>Process of making an image</a:t>
            </a:r>
            <a:endParaRPr/>
          </a:p>
          <a:p>
            <a:pPr marL="0" lvl="0" indent="0" algn="l" rtl="0">
              <a:lnSpc>
                <a:spcPct val="100000"/>
              </a:lnSpc>
              <a:spcBef>
                <a:spcPts val="1200"/>
              </a:spcBef>
              <a:spcAft>
                <a:spcPts val="0"/>
              </a:spcAft>
              <a:buClr>
                <a:srgbClr val="3F3F3F"/>
              </a:buClr>
              <a:buSzPts val="1800"/>
              <a:buFont typeface="Arial"/>
              <a:buNone/>
            </a:pPr>
            <a:r>
              <a:rPr lang="en-US" sz="1800"/>
              <a:t>Making a cut in</a:t>
            </a:r>
            <a:endParaRPr/>
          </a:p>
          <a:p>
            <a:pPr marL="0" lvl="0" indent="0" algn="l" rtl="0">
              <a:lnSpc>
                <a:spcPct val="100000"/>
              </a:lnSpc>
              <a:spcBef>
                <a:spcPts val="1200"/>
              </a:spcBef>
              <a:spcAft>
                <a:spcPts val="0"/>
              </a:spcAft>
              <a:buClr>
                <a:srgbClr val="3F3F3F"/>
              </a:buClr>
              <a:buSzPts val="1800"/>
              <a:buFont typeface="Arial"/>
              <a:buNone/>
            </a:pPr>
            <a:r>
              <a:rPr lang="en-US" sz="1800"/>
              <a:t>Using an instrument for viewing</a:t>
            </a:r>
            <a:endParaRPr/>
          </a:p>
          <a:p>
            <a:pPr marL="0" lvl="0" indent="0" algn="l" rtl="0">
              <a:lnSpc>
                <a:spcPct val="100000"/>
              </a:lnSpc>
              <a:spcBef>
                <a:spcPts val="1200"/>
              </a:spcBef>
              <a:spcAft>
                <a:spcPts val="0"/>
              </a:spcAft>
              <a:buClr>
                <a:srgbClr val="3F3F3F"/>
              </a:buClr>
              <a:buSzPts val="1800"/>
              <a:buFont typeface="Arial"/>
              <a:buNone/>
            </a:pPr>
            <a:r>
              <a:rPr lang="en-US" sz="1800"/>
              <a:t>Create an opening </a:t>
            </a:r>
            <a:endParaRPr/>
          </a:p>
          <a:p>
            <a:pPr marL="0" lvl="0" indent="0" algn="l" rtl="0">
              <a:lnSpc>
                <a:spcPct val="100000"/>
              </a:lnSpc>
              <a:spcBef>
                <a:spcPts val="1200"/>
              </a:spcBef>
              <a:spcAft>
                <a:spcPts val="0"/>
              </a:spcAft>
              <a:buClr>
                <a:srgbClr val="3F3F3F"/>
              </a:buClr>
              <a:buSzPts val="2400"/>
              <a:buFont typeface="Arial"/>
              <a:buNone/>
            </a:pPr>
            <a:endParaRPr sz="2400"/>
          </a:p>
        </p:txBody>
      </p:sp>
      <p:sp>
        <p:nvSpPr>
          <p:cNvPr id="241" name="Google Shape;241;p13"/>
          <p:cNvSpPr txBox="1"/>
          <p:nvPr/>
        </p:nvSpPr>
        <p:spPr>
          <a:xfrm>
            <a:off x="2603500" y="5347900"/>
            <a:ext cx="68478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chemeClr val="lt2"/>
                </a:solidFill>
                <a:latin typeface="Arial"/>
                <a:ea typeface="Arial"/>
                <a:cs typeface="Arial"/>
                <a:sym typeface="Arial"/>
              </a:rPr>
              <a:t>Source: </a:t>
            </a:r>
            <a:r>
              <a:rPr lang="en-US" sz="1200" i="1">
                <a:solidFill>
                  <a:schemeClr val="lt2"/>
                </a:solidFill>
              </a:rPr>
              <a:t> American Heritage Stedman’s Medical Dictionary, 2024;The Penguin Prof,</a:t>
            </a:r>
            <a:r>
              <a:rPr lang="en-US" sz="1200" b="0" i="1" u="none" strike="noStrike" cap="none">
                <a:solidFill>
                  <a:schemeClr val="lt2"/>
                </a:solidFill>
                <a:latin typeface="Arial"/>
                <a:ea typeface="Arial"/>
                <a:cs typeface="Arial"/>
                <a:sym typeface="Arial"/>
              </a:rPr>
              <a:t>. 201</a:t>
            </a:r>
            <a:r>
              <a:rPr lang="en-US" sz="1200" i="1">
                <a:solidFill>
                  <a:schemeClr val="lt2"/>
                </a:solidFill>
              </a:rPr>
              <a:t>1</a:t>
            </a:r>
            <a:endParaRPr sz="1200" b="0" i="1" u="none" strike="noStrike" cap="none">
              <a:solidFill>
                <a:schemeClr val="lt2"/>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14"/>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Resources</a:t>
            </a:r>
            <a:r>
              <a:rPr lang="en-US"/>
              <a:t> </a:t>
            </a:r>
            <a:endParaRPr/>
          </a:p>
        </p:txBody>
      </p:sp>
      <p:sp>
        <p:nvSpPr>
          <p:cNvPr id="248" name="Google Shape;248;p14"/>
          <p:cNvSpPr txBox="1">
            <a:spLocks noGrp="1"/>
          </p:cNvSpPr>
          <p:nvPr>
            <p:ph type="body" idx="1"/>
          </p:nvPr>
        </p:nvSpPr>
        <p:spPr>
          <a:xfrm>
            <a:off x="447925" y="1447800"/>
            <a:ext cx="8329800" cy="28644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rgbClr val="3F3F3F"/>
              </a:buClr>
              <a:buSzPts val="2200"/>
              <a:buFont typeface="Arial"/>
              <a:buNone/>
            </a:pPr>
            <a:r>
              <a:rPr lang="en-US" sz="2200" u="sng">
                <a:solidFill>
                  <a:schemeClr val="hlink"/>
                </a:solidFill>
                <a:hlinkClick r:id="rId3"/>
              </a:rPr>
              <a:t>National Cancer Institute’s Dictionary of Cancer Terms</a:t>
            </a:r>
            <a:endParaRPr sz="2200">
              <a:solidFill>
                <a:schemeClr val="dk1"/>
              </a:solidFill>
            </a:endParaRPr>
          </a:p>
          <a:p>
            <a:pPr marL="0" lvl="0" indent="0" algn="l" rtl="0">
              <a:lnSpc>
                <a:spcPct val="115000"/>
              </a:lnSpc>
              <a:spcBef>
                <a:spcPts val="0"/>
              </a:spcBef>
              <a:spcAft>
                <a:spcPts val="0"/>
              </a:spcAft>
              <a:buClr>
                <a:schemeClr val="dk1"/>
              </a:buClr>
              <a:buSzPts val="2200"/>
              <a:buFont typeface="Arial"/>
              <a:buNone/>
            </a:pPr>
            <a:r>
              <a:rPr lang="en-US" sz="2200" u="sng">
                <a:solidFill>
                  <a:schemeClr val="hlink"/>
                </a:solidFill>
                <a:hlinkClick r:id="rId4"/>
              </a:rPr>
              <a:t>American Cancer Society Cancer Glossary</a:t>
            </a:r>
            <a:endParaRPr sz="2200">
              <a:solidFill>
                <a:schemeClr val="dk1"/>
              </a:solidFill>
            </a:endParaRPr>
          </a:p>
          <a:p>
            <a:pPr marL="0" lvl="0" indent="0" algn="l" rtl="0">
              <a:lnSpc>
                <a:spcPct val="115000"/>
              </a:lnSpc>
              <a:spcBef>
                <a:spcPts val="0"/>
              </a:spcBef>
              <a:spcAft>
                <a:spcPts val="0"/>
              </a:spcAft>
              <a:buClr>
                <a:schemeClr val="dk1"/>
              </a:buClr>
              <a:buSzPts val="2200"/>
              <a:buFont typeface="Arial"/>
              <a:buNone/>
            </a:pPr>
            <a:r>
              <a:rPr lang="en-US" sz="2200" u="sng">
                <a:solidFill>
                  <a:schemeClr val="hlink"/>
                </a:solidFill>
                <a:hlinkClick r:id="rId5"/>
              </a:rPr>
              <a:t>University of Minnesota’s WebAnatomy</a:t>
            </a:r>
            <a:endParaRPr sz="22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2200" u="sng">
                <a:solidFill>
                  <a:schemeClr val="hlink"/>
                </a:solidFill>
                <a:hlinkClick r:id="rId6"/>
              </a:rPr>
              <a:t>National Library of Medicine, Medical Terminology Standards</a:t>
            </a:r>
            <a:endParaRPr sz="2200">
              <a:solidFill>
                <a:schemeClr val="dk1"/>
              </a:solidFill>
            </a:endParaRPr>
          </a:p>
          <a:p>
            <a:pPr marL="0" lvl="0" indent="0" algn="l" rtl="0">
              <a:lnSpc>
                <a:spcPct val="115000"/>
              </a:lnSpc>
              <a:spcBef>
                <a:spcPts val="0"/>
              </a:spcBef>
              <a:spcAft>
                <a:spcPts val="0"/>
              </a:spcAft>
              <a:buClr>
                <a:schemeClr val="dk1"/>
              </a:buClr>
              <a:buSzPts val="2200"/>
              <a:buFont typeface="Arial"/>
              <a:buNone/>
            </a:pPr>
            <a:r>
              <a:rPr lang="en-US" sz="2200" u="sng">
                <a:solidFill>
                  <a:schemeClr val="hlink"/>
                </a:solidFill>
                <a:hlinkClick r:id="rId7"/>
              </a:rPr>
              <a:t>Clinical Research Abbreviations/Acronym Reference Sheet</a:t>
            </a:r>
            <a:endParaRPr sz="2200">
              <a:solidFill>
                <a:schemeClr val="dk1"/>
              </a:solidFill>
            </a:endParaRPr>
          </a:p>
        </p:txBody>
      </p:sp>
      <p:sp>
        <p:nvSpPr>
          <p:cNvPr id="249" name="Google Shape;249;p14"/>
          <p:cNvSpPr/>
          <p:nvPr/>
        </p:nvSpPr>
        <p:spPr>
          <a:xfrm>
            <a:off x="520645" y="4294350"/>
            <a:ext cx="7026600" cy="430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15"/>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Checkpoint</a:t>
            </a:r>
            <a:endParaRPr/>
          </a:p>
        </p:txBody>
      </p:sp>
      <p:sp>
        <p:nvSpPr>
          <p:cNvPr id="256" name="Google Shape;256;p15"/>
          <p:cNvSpPr txBox="1">
            <a:spLocks noGrp="1"/>
          </p:cNvSpPr>
          <p:nvPr>
            <p:ph type="body" idx="1"/>
          </p:nvPr>
        </p:nvSpPr>
        <p:spPr>
          <a:xfrm>
            <a:off x="457200" y="1371600"/>
            <a:ext cx="8229600" cy="4525963"/>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3F3F3F"/>
              </a:buClr>
              <a:buSzPts val="2800"/>
              <a:buFont typeface="Arial"/>
              <a:buNone/>
            </a:pPr>
            <a:r>
              <a:rPr lang="en-US" sz="2800"/>
              <a:t>Adenocarcinoma</a:t>
            </a:r>
            <a:endParaRPr/>
          </a:p>
          <a:p>
            <a:pPr marL="342900" lvl="0" indent="-342900" algn="l" rtl="0">
              <a:lnSpc>
                <a:spcPct val="100000"/>
              </a:lnSpc>
              <a:spcBef>
                <a:spcPts val="1200"/>
              </a:spcBef>
              <a:spcAft>
                <a:spcPts val="0"/>
              </a:spcAft>
              <a:buClr>
                <a:srgbClr val="000000"/>
              </a:buClr>
              <a:buSzPts val="2400"/>
              <a:buAutoNum type="alphaLcParenR"/>
            </a:pPr>
            <a:r>
              <a:rPr lang="en-US" sz="2400">
                <a:solidFill>
                  <a:srgbClr val="000000"/>
                </a:solidFill>
              </a:rPr>
              <a:t> Adeno – meaning adrenaline, -Carcino – meaning heart </a:t>
            </a:r>
            <a:r>
              <a:rPr lang="en-US" sz="2400" i="1">
                <a:solidFill>
                  <a:srgbClr val="000000"/>
                </a:solidFill>
              </a:rPr>
              <a:t>describes a fast beating heart</a:t>
            </a:r>
            <a:endParaRPr i="1"/>
          </a:p>
          <a:p>
            <a:pPr marL="342900" lvl="0" indent="-342900" algn="l" rtl="0">
              <a:lnSpc>
                <a:spcPct val="100000"/>
              </a:lnSpc>
              <a:spcBef>
                <a:spcPts val="1200"/>
              </a:spcBef>
              <a:spcAft>
                <a:spcPts val="0"/>
              </a:spcAft>
              <a:buClr>
                <a:srgbClr val="000000"/>
              </a:buClr>
              <a:buSzPts val="2400"/>
              <a:buAutoNum type="alphaLcParenR"/>
            </a:pPr>
            <a:r>
              <a:rPr lang="en-US" sz="2400">
                <a:solidFill>
                  <a:srgbClr val="000000"/>
                </a:solidFill>
              </a:rPr>
              <a:t> Adeno – meaning glands, -Carcino – meaning cancer </a:t>
            </a:r>
            <a:r>
              <a:rPr lang="en-US" sz="2400" i="1">
                <a:solidFill>
                  <a:srgbClr val="000000"/>
                </a:solidFill>
              </a:rPr>
              <a:t>describes cancer in the glands</a:t>
            </a:r>
            <a:endParaRPr i="1"/>
          </a:p>
          <a:p>
            <a:pPr marL="342900" lvl="0" indent="-342900" algn="l" rtl="0">
              <a:lnSpc>
                <a:spcPct val="100000"/>
              </a:lnSpc>
              <a:spcBef>
                <a:spcPts val="1200"/>
              </a:spcBef>
              <a:spcAft>
                <a:spcPts val="0"/>
              </a:spcAft>
              <a:buClr>
                <a:srgbClr val="000000"/>
              </a:buClr>
              <a:buSzPts val="2400"/>
              <a:buAutoNum type="alphaLcParenR"/>
            </a:pPr>
            <a:r>
              <a:rPr lang="en-US" sz="2400">
                <a:solidFill>
                  <a:srgbClr val="000000"/>
                </a:solidFill>
              </a:rPr>
              <a:t> Adeno – meaning glands, -Carcino – meaning heart </a:t>
            </a:r>
            <a:r>
              <a:rPr lang="en-US" sz="2400" i="1">
                <a:solidFill>
                  <a:srgbClr val="000000"/>
                </a:solidFill>
              </a:rPr>
              <a:t>describes heart glands</a:t>
            </a:r>
            <a:endParaRPr sz="2400" i="1"/>
          </a:p>
        </p:txBody>
      </p:sp>
      <p:sp>
        <p:nvSpPr>
          <p:cNvPr id="257" name="Google Shape;257;p15"/>
          <p:cNvSpPr/>
          <p:nvPr/>
        </p:nvSpPr>
        <p:spPr>
          <a:xfrm>
            <a:off x="5638800" y="5257800"/>
            <a:ext cx="35052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rgbClr val="7F7F7F"/>
                </a:solidFill>
                <a:latin typeface="Arial"/>
                <a:ea typeface="Arial"/>
                <a:cs typeface="Arial"/>
                <a:sym typeface="Arial"/>
              </a:rPr>
              <a:t>Source: National Cancer Institute (n.d.</a:t>
            </a:r>
            <a:r>
              <a:rPr lang="en-US" sz="1200" i="1">
                <a:solidFill>
                  <a:srgbClr val="7F7F7F"/>
                </a:solidFill>
              </a:rPr>
              <a:t>)</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g2e87af2cdbc_0_0"/>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Checkpoint Answer</a:t>
            </a:r>
            <a:endParaRPr/>
          </a:p>
        </p:txBody>
      </p:sp>
      <p:sp>
        <p:nvSpPr>
          <p:cNvPr id="264" name="Google Shape;264;g2e87af2cdbc_0_0"/>
          <p:cNvSpPr txBox="1">
            <a:spLocks noGrp="1"/>
          </p:cNvSpPr>
          <p:nvPr>
            <p:ph type="body" idx="1"/>
          </p:nvPr>
        </p:nvSpPr>
        <p:spPr>
          <a:xfrm>
            <a:off x="457200" y="1371600"/>
            <a:ext cx="8229600" cy="45261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3F3F3F"/>
              </a:buClr>
              <a:buSzPts val="2800"/>
              <a:buFont typeface="Arial"/>
              <a:buNone/>
            </a:pPr>
            <a:r>
              <a:rPr lang="en-US" sz="2800"/>
              <a:t>Adenocarcinoma</a:t>
            </a:r>
            <a:endParaRPr/>
          </a:p>
          <a:p>
            <a:pPr marL="457200" lvl="0" indent="0" algn="l" rtl="0">
              <a:lnSpc>
                <a:spcPct val="100000"/>
              </a:lnSpc>
              <a:spcBef>
                <a:spcPts val="1200"/>
              </a:spcBef>
              <a:spcAft>
                <a:spcPts val="0"/>
              </a:spcAft>
              <a:buNone/>
            </a:pPr>
            <a:endParaRPr sz="2400">
              <a:solidFill>
                <a:srgbClr val="000000"/>
              </a:solidFill>
            </a:endParaRPr>
          </a:p>
          <a:p>
            <a:pPr marL="628650" lvl="0" indent="-542925" algn="l" rtl="0">
              <a:lnSpc>
                <a:spcPct val="100000"/>
              </a:lnSpc>
              <a:spcBef>
                <a:spcPts val="1200"/>
              </a:spcBef>
              <a:spcAft>
                <a:spcPts val="0"/>
              </a:spcAft>
              <a:buNone/>
            </a:pPr>
            <a:endParaRPr sz="2400">
              <a:solidFill>
                <a:srgbClr val="000000"/>
              </a:solidFill>
            </a:endParaRPr>
          </a:p>
          <a:p>
            <a:pPr marL="628650" lvl="0" indent="-542925" algn="l" rtl="0">
              <a:lnSpc>
                <a:spcPct val="100000"/>
              </a:lnSpc>
              <a:spcBef>
                <a:spcPts val="1200"/>
              </a:spcBef>
              <a:spcAft>
                <a:spcPts val="0"/>
              </a:spcAft>
              <a:buNone/>
            </a:pPr>
            <a:r>
              <a:rPr lang="en-US" sz="2400">
                <a:solidFill>
                  <a:srgbClr val="000000"/>
                </a:solidFill>
              </a:rPr>
              <a:t>b)   Adeno – meaning glands, -Carcino – meaning cancer   describes cancer glands </a:t>
            </a:r>
            <a:endParaRPr sz="2400"/>
          </a:p>
        </p:txBody>
      </p:sp>
      <p:sp>
        <p:nvSpPr>
          <p:cNvPr id="265" name="Google Shape;265;g2e87af2cdbc_0_0"/>
          <p:cNvSpPr/>
          <p:nvPr/>
        </p:nvSpPr>
        <p:spPr>
          <a:xfrm>
            <a:off x="5638800" y="5257800"/>
            <a:ext cx="3505200" cy="2769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rgbClr val="7F7F7F"/>
                </a:solidFill>
                <a:latin typeface="Arial"/>
                <a:ea typeface="Arial"/>
                <a:cs typeface="Arial"/>
                <a:sym typeface="Arial"/>
              </a:rPr>
              <a:t>Source: </a:t>
            </a:r>
            <a:r>
              <a:rPr lang="en-US" sz="1200" i="1">
                <a:solidFill>
                  <a:srgbClr val="7F7F7F"/>
                </a:solidFill>
              </a:rPr>
              <a:t>National Cancer Institute (n.d.)</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16"/>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Checkpoint</a:t>
            </a:r>
            <a:endParaRPr/>
          </a:p>
        </p:txBody>
      </p:sp>
      <p:sp>
        <p:nvSpPr>
          <p:cNvPr id="272" name="Google Shape;272;p16"/>
          <p:cNvSpPr txBox="1">
            <a:spLocks noGrp="1"/>
          </p:cNvSpPr>
          <p:nvPr>
            <p:ph type="body" idx="1"/>
          </p:nvPr>
        </p:nvSpPr>
        <p:spPr>
          <a:xfrm>
            <a:off x="457200" y="1371600"/>
            <a:ext cx="8229600" cy="4525963"/>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3F3F3F"/>
              </a:buClr>
              <a:buSzPts val="2800"/>
              <a:buFont typeface="Arial"/>
              <a:buNone/>
            </a:pPr>
            <a:r>
              <a:rPr lang="en-US" sz="2800"/>
              <a:t>Echocardiogram</a:t>
            </a:r>
            <a:endParaRPr sz="2400"/>
          </a:p>
          <a:p>
            <a:pPr marL="457200" lvl="0" indent="-457200" algn="l" rtl="0">
              <a:lnSpc>
                <a:spcPct val="100000"/>
              </a:lnSpc>
              <a:spcBef>
                <a:spcPts val="1200"/>
              </a:spcBef>
              <a:spcAft>
                <a:spcPts val="0"/>
              </a:spcAft>
              <a:buClr>
                <a:srgbClr val="000000"/>
              </a:buClr>
              <a:buSzPts val="2400"/>
              <a:buAutoNum type="alphaLcParenR"/>
            </a:pPr>
            <a:r>
              <a:rPr lang="en-US" sz="2400">
                <a:solidFill>
                  <a:srgbClr val="000000"/>
                </a:solidFill>
              </a:rPr>
              <a:t>Echo – meaning light waves, -cardio meaning heart, and -gram meaning size </a:t>
            </a:r>
            <a:endParaRPr/>
          </a:p>
          <a:p>
            <a:pPr marL="457200" lvl="0" indent="-457200" algn="l" rtl="0">
              <a:lnSpc>
                <a:spcPct val="100000"/>
              </a:lnSpc>
              <a:spcBef>
                <a:spcPts val="1200"/>
              </a:spcBef>
              <a:spcAft>
                <a:spcPts val="0"/>
              </a:spcAft>
              <a:buClr>
                <a:srgbClr val="000000"/>
              </a:buClr>
              <a:buSzPts val="2400"/>
              <a:buAutoNum type="alphaLcParenR"/>
            </a:pPr>
            <a:r>
              <a:rPr lang="en-US" sz="2400">
                <a:solidFill>
                  <a:srgbClr val="000000"/>
                </a:solidFill>
              </a:rPr>
              <a:t>Echo – meaning sound waves, -cardio meaning heart, and -gram meaning size</a:t>
            </a:r>
            <a:endParaRPr/>
          </a:p>
          <a:p>
            <a:pPr marL="457200" lvl="0" indent="-457200" algn="l" rtl="0">
              <a:lnSpc>
                <a:spcPct val="100000"/>
              </a:lnSpc>
              <a:spcBef>
                <a:spcPts val="1200"/>
              </a:spcBef>
              <a:spcAft>
                <a:spcPts val="0"/>
              </a:spcAft>
              <a:buClr>
                <a:srgbClr val="000000"/>
              </a:buClr>
              <a:buSzPts val="2400"/>
              <a:buAutoNum type="alphaLcParenR"/>
            </a:pPr>
            <a:r>
              <a:rPr lang="en-US" sz="2400">
                <a:solidFill>
                  <a:srgbClr val="000000"/>
                </a:solidFill>
              </a:rPr>
              <a:t>Echo – meaning sound waves, -cardio meaning heart, and -gram meaning picture</a:t>
            </a:r>
            <a:endParaRPr>
              <a:solidFill>
                <a:srgbClr val="CC0000"/>
              </a:solidFill>
            </a:endParaRPr>
          </a:p>
          <a:p>
            <a:pPr marL="0" lvl="0" indent="0" algn="l" rtl="0">
              <a:lnSpc>
                <a:spcPct val="100000"/>
              </a:lnSpc>
              <a:spcBef>
                <a:spcPts val="1200"/>
              </a:spcBef>
              <a:spcAft>
                <a:spcPts val="0"/>
              </a:spcAft>
              <a:buSzPts val="1800"/>
              <a:buNone/>
            </a:pPr>
            <a:endParaRPr sz="2400">
              <a:solidFill>
                <a:srgbClr val="000000"/>
              </a:solidFill>
            </a:endParaRPr>
          </a:p>
        </p:txBody>
      </p:sp>
      <p:sp>
        <p:nvSpPr>
          <p:cNvPr id="273" name="Google Shape;273;p16"/>
          <p:cNvSpPr/>
          <p:nvPr/>
        </p:nvSpPr>
        <p:spPr>
          <a:xfrm>
            <a:off x="5715000" y="5334000"/>
            <a:ext cx="33528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rgbClr val="7F7F7F"/>
                </a:solidFill>
                <a:latin typeface="Arial"/>
                <a:ea typeface="Arial"/>
                <a:cs typeface="Arial"/>
                <a:sym typeface="Arial"/>
              </a:rPr>
              <a:t>Source: </a:t>
            </a:r>
            <a:r>
              <a:rPr lang="en-US" sz="1200" i="1">
                <a:solidFill>
                  <a:srgbClr val="7F7F7F"/>
                </a:solidFill>
              </a:rPr>
              <a:t>National Cancer Institute (n.d.)</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g2e87af2cdbc_0_11"/>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Checkpoint Answer</a:t>
            </a:r>
            <a:endParaRPr/>
          </a:p>
        </p:txBody>
      </p:sp>
      <p:sp>
        <p:nvSpPr>
          <p:cNvPr id="280" name="Google Shape;280;g2e87af2cdbc_0_11"/>
          <p:cNvSpPr txBox="1">
            <a:spLocks noGrp="1"/>
          </p:cNvSpPr>
          <p:nvPr>
            <p:ph type="body" idx="1"/>
          </p:nvPr>
        </p:nvSpPr>
        <p:spPr>
          <a:xfrm>
            <a:off x="457200" y="1371600"/>
            <a:ext cx="8229600" cy="452610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100000"/>
              </a:lnSpc>
              <a:spcBef>
                <a:spcPts val="0"/>
              </a:spcBef>
              <a:spcAft>
                <a:spcPts val="0"/>
              </a:spcAft>
              <a:buClr>
                <a:srgbClr val="3F3F3F"/>
              </a:buClr>
              <a:buSzPts val="2800"/>
              <a:buFont typeface="Arial"/>
              <a:buNone/>
            </a:pPr>
            <a:r>
              <a:rPr lang="en-US" sz="2800"/>
              <a:t>Echocardiogram</a:t>
            </a:r>
            <a:br>
              <a:rPr lang="en-US" sz="2800"/>
            </a:br>
            <a:br>
              <a:rPr lang="en-US" sz="2800"/>
            </a:br>
            <a:br>
              <a:rPr lang="en-US" sz="2800"/>
            </a:br>
            <a:br>
              <a:rPr lang="en-US" sz="2800"/>
            </a:br>
            <a:br>
              <a:rPr lang="en-US" sz="2800"/>
            </a:br>
            <a:endParaRPr sz="2400"/>
          </a:p>
          <a:p>
            <a:pPr marL="400050" lvl="0" indent="-457200" algn="l" rtl="0">
              <a:lnSpc>
                <a:spcPct val="100000"/>
              </a:lnSpc>
              <a:spcBef>
                <a:spcPts val="1200"/>
              </a:spcBef>
              <a:spcAft>
                <a:spcPts val="0"/>
              </a:spcAft>
              <a:buNone/>
            </a:pPr>
            <a:r>
              <a:rPr lang="en-US" sz="2400">
                <a:solidFill>
                  <a:srgbClr val="000000"/>
                </a:solidFill>
              </a:rPr>
              <a:t>c) 	Echo – meaning sound waves, -cardio meaning heart,   and -gram meaning </a:t>
            </a:r>
            <a:r>
              <a:rPr lang="en-US" sz="2400">
                <a:solidFill>
                  <a:srgbClr val="000000"/>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6"/>
                  </a:ext>
                </a:extLst>
              </a:rPr>
              <a:t>picture</a:t>
            </a:r>
            <a:r>
              <a:rPr lang="en-US" sz="2400">
                <a:solidFill>
                  <a:srgbClr val="000000"/>
                </a:solidFill>
              </a:rPr>
              <a:t> </a:t>
            </a:r>
            <a:endParaRPr/>
          </a:p>
          <a:p>
            <a:pPr marL="457200" lvl="0" indent="0" algn="l" rtl="0">
              <a:lnSpc>
                <a:spcPct val="100000"/>
              </a:lnSpc>
              <a:spcBef>
                <a:spcPts val="1200"/>
              </a:spcBef>
              <a:spcAft>
                <a:spcPts val="0"/>
              </a:spcAft>
              <a:buNone/>
            </a:pPr>
            <a:endParaRPr>
              <a:solidFill>
                <a:srgbClr val="CC0000"/>
              </a:solidFill>
            </a:endParaRPr>
          </a:p>
          <a:p>
            <a:pPr marL="0" lvl="0" indent="0" algn="l" rtl="0">
              <a:lnSpc>
                <a:spcPct val="100000"/>
              </a:lnSpc>
              <a:spcBef>
                <a:spcPts val="1200"/>
              </a:spcBef>
              <a:spcAft>
                <a:spcPts val="0"/>
              </a:spcAft>
              <a:buSzPts val="1800"/>
              <a:buNone/>
            </a:pPr>
            <a:endParaRPr sz="2400">
              <a:solidFill>
                <a:srgbClr val="000000"/>
              </a:solidFill>
            </a:endParaRPr>
          </a:p>
        </p:txBody>
      </p:sp>
      <p:sp>
        <p:nvSpPr>
          <p:cNvPr id="281" name="Google Shape;281;g2e87af2cdbc_0_11"/>
          <p:cNvSpPr/>
          <p:nvPr/>
        </p:nvSpPr>
        <p:spPr>
          <a:xfrm>
            <a:off x="5715000" y="5334000"/>
            <a:ext cx="3352800" cy="2769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rgbClr val="7F7F7F"/>
                </a:solidFill>
                <a:latin typeface="Arial"/>
                <a:ea typeface="Arial"/>
                <a:cs typeface="Arial"/>
                <a:sym typeface="Arial"/>
              </a:rPr>
              <a:t>Source: </a:t>
            </a:r>
            <a:r>
              <a:rPr lang="en-US" sz="1200" i="1">
                <a:solidFill>
                  <a:srgbClr val="7F7F7F"/>
                </a:solidFill>
              </a:rPr>
              <a:t>National Cancer Institute (n.d.)</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17"/>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Checkpoint</a:t>
            </a:r>
            <a:endParaRPr/>
          </a:p>
        </p:txBody>
      </p:sp>
      <p:sp>
        <p:nvSpPr>
          <p:cNvPr id="288" name="Google Shape;288;p17"/>
          <p:cNvSpPr txBox="1">
            <a:spLocks noGrp="1"/>
          </p:cNvSpPr>
          <p:nvPr>
            <p:ph type="body" idx="1"/>
          </p:nvPr>
        </p:nvSpPr>
        <p:spPr>
          <a:xfrm>
            <a:off x="457200" y="1371600"/>
            <a:ext cx="8229600" cy="4525963"/>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3F3F3F"/>
              </a:buClr>
              <a:buSzPts val="2800"/>
              <a:buFont typeface="Arial"/>
              <a:buNone/>
            </a:pPr>
            <a:r>
              <a:rPr lang="en-US" sz="2800"/>
              <a:t>Dyspnea</a:t>
            </a:r>
            <a:endParaRPr sz="2400"/>
          </a:p>
          <a:p>
            <a:pPr marL="457200" lvl="0" indent="-457200" algn="l" rtl="0">
              <a:lnSpc>
                <a:spcPct val="100000"/>
              </a:lnSpc>
              <a:spcBef>
                <a:spcPts val="1200"/>
              </a:spcBef>
              <a:spcAft>
                <a:spcPts val="0"/>
              </a:spcAft>
              <a:buClr>
                <a:srgbClr val="000000"/>
              </a:buClr>
              <a:buSzPts val="2400"/>
              <a:buAutoNum type="alphaLcParenR"/>
            </a:pPr>
            <a:r>
              <a:rPr lang="en-US" sz="2400">
                <a:solidFill>
                  <a:srgbClr val="000000"/>
                </a:solidFill>
              </a:rPr>
              <a:t>Dys- meaning distant pnea – meaning urination </a:t>
            </a:r>
            <a:r>
              <a:rPr lang="en-US" sz="2400" i="1">
                <a:solidFill>
                  <a:srgbClr val="000000"/>
                </a:solidFill>
              </a:rPr>
              <a:t>describes trouble with urination </a:t>
            </a:r>
            <a:endParaRPr i="1"/>
          </a:p>
          <a:p>
            <a:pPr marL="457200" lvl="0" indent="-457200" algn="l" rtl="0">
              <a:lnSpc>
                <a:spcPct val="100000"/>
              </a:lnSpc>
              <a:spcBef>
                <a:spcPts val="1200"/>
              </a:spcBef>
              <a:spcAft>
                <a:spcPts val="0"/>
              </a:spcAft>
              <a:buClr>
                <a:srgbClr val="000000"/>
              </a:buClr>
              <a:buSzPts val="2400"/>
              <a:buAutoNum type="alphaLcParenR"/>
            </a:pPr>
            <a:r>
              <a:rPr lang="en-US" sz="2400">
                <a:solidFill>
                  <a:srgbClr val="000000"/>
                </a:solidFill>
              </a:rPr>
              <a:t>Dys- meaning normal pnea – meaning respiration </a:t>
            </a:r>
            <a:r>
              <a:rPr lang="en-US" sz="2400" i="1">
                <a:solidFill>
                  <a:srgbClr val="000000"/>
                </a:solidFill>
              </a:rPr>
              <a:t>describes normal breathing</a:t>
            </a:r>
            <a:r>
              <a:rPr lang="en-US" sz="2400">
                <a:solidFill>
                  <a:srgbClr val="000000"/>
                </a:solidFill>
              </a:rPr>
              <a:t> </a:t>
            </a:r>
            <a:endParaRPr/>
          </a:p>
          <a:p>
            <a:pPr marL="457200" lvl="0" indent="-457200" algn="l" rtl="0">
              <a:lnSpc>
                <a:spcPct val="100000"/>
              </a:lnSpc>
              <a:spcBef>
                <a:spcPts val="1200"/>
              </a:spcBef>
              <a:spcAft>
                <a:spcPts val="0"/>
              </a:spcAft>
              <a:buClr>
                <a:srgbClr val="000000"/>
              </a:buClr>
              <a:buSzPts val="2400"/>
              <a:buAutoNum type="alphaLcParenR"/>
            </a:pPr>
            <a:r>
              <a:rPr lang="en-US" sz="2400">
                <a:solidFill>
                  <a:srgbClr val="000000"/>
                </a:solidFill>
              </a:rPr>
              <a:t>Dys- meaning difficult pnea – meaning breathing </a:t>
            </a:r>
            <a:r>
              <a:rPr lang="en-US" sz="2400" i="1">
                <a:solidFill>
                  <a:srgbClr val="000000"/>
                </a:solidFill>
              </a:rPr>
              <a:t>describes difficulty in breathing </a:t>
            </a:r>
            <a:endParaRPr i="1"/>
          </a:p>
        </p:txBody>
      </p:sp>
      <p:sp>
        <p:nvSpPr>
          <p:cNvPr id="289" name="Google Shape;289;p17"/>
          <p:cNvSpPr/>
          <p:nvPr/>
        </p:nvSpPr>
        <p:spPr>
          <a:xfrm>
            <a:off x="5715000" y="5334000"/>
            <a:ext cx="45720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rgbClr val="7F7F7F"/>
                </a:solidFill>
                <a:latin typeface="Arial"/>
                <a:ea typeface="Arial"/>
                <a:cs typeface="Arial"/>
                <a:sym typeface="Arial"/>
              </a:rPr>
              <a:t>Source: </a:t>
            </a:r>
            <a:r>
              <a:rPr lang="en-US" sz="1200" i="1">
                <a:solidFill>
                  <a:srgbClr val="7F7F7F"/>
                </a:solidFill>
              </a:rPr>
              <a:t>National Cancer Institute, (n.d.)</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g2e87af2cdbc_0_18"/>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Checkpoint Answer</a:t>
            </a:r>
            <a:endParaRPr/>
          </a:p>
        </p:txBody>
      </p:sp>
      <p:sp>
        <p:nvSpPr>
          <p:cNvPr id="296" name="Google Shape;296;g2e87af2cdbc_0_18"/>
          <p:cNvSpPr txBox="1">
            <a:spLocks noGrp="1"/>
          </p:cNvSpPr>
          <p:nvPr>
            <p:ph type="body" idx="1"/>
          </p:nvPr>
        </p:nvSpPr>
        <p:spPr>
          <a:xfrm>
            <a:off x="457200" y="1371600"/>
            <a:ext cx="8229600" cy="45261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3F3F3F"/>
              </a:buClr>
              <a:buSzPts val="2800"/>
              <a:buFont typeface="Arial"/>
              <a:buNone/>
            </a:pPr>
            <a:r>
              <a:rPr lang="en-US" sz="2800"/>
              <a:t>Dyspnea</a:t>
            </a:r>
            <a:endParaRPr sz="2400"/>
          </a:p>
          <a:p>
            <a:pPr marL="457200" lvl="0" indent="0" algn="l" rtl="0">
              <a:lnSpc>
                <a:spcPct val="100000"/>
              </a:lnSpc>
              <a:spcBef>
                <a:spcPts val="1200"/>
              </a:spcBef>
              <a:spcAft>
                <a:spcPts val="0"/>
              </a:spcAft>
              <a:buNone/>
            </a:pPr>
            <a:endParaRPr sz="2400">
              <a:solidFill>
                <a:srgbClr val="000000"/>
              </a:solidFill>
            </a:endParaRPr>
          </a:p>
          <a:p>
            <a:pPr marL="457200" lvl="0" indent="0" algn="l" rtl="0">
              <a:lnSpc>
                <a:spcPct val="100000"/>
              </a:lnSpc>
              <a:spcBef>
                <a:spcPts val="1200"/>
              </a:spcBef>
              <a:spcAft>
                <a:spcPts val="0"/>
              </a:spcAft>
              <a:buNone/>
            </a:pPr>
            <a:endParaRPr sz="2400">
              <a:solidFill>
                <a:srgbClr val="000000"/>
              </a:solidFill>
            </a:endParaRPr>
          </a:p>
          <a:p>
            <a:pPr marL="457200" lvl="0" indent="0" algn="l" rtl="0">
              <a:lnSpc>
                <a:spcPct val="100000"/>
              </a:lnSpc>
              <a:spcBef>
                <a:spcPts val="1200"/>
              </a:spcBef>
              <a:spcAft>
                <a:spcPts val="0"/>
              </a:spcAft>
              <a:buNone/>
            </a:pPr>
            <a:endParaRPr sz="2400">
              <a:solidFill>
                <a:srgbClr val="000000"/>
              </a:solidFill>
            </a:endParaRPr>
          </a:p>
          <a:p>
            <a:pPr marL="0" lvl="0" indent="0" algn="l" rtl="0">
              <a:lnSpc>
                <a:spcPct val="100000"/>
              </a:lnSpc>
              <a:spcBef>
                <a:spcPts val="1200"/>
              </a:spcBef>
              <a:spcAft>
                <a:spcPts val="0"/>
              </a:spcAft>
              <a:buNone/>
            </a:pPr>
            <a:r>
              <a:rPr lang="en-US" sz="2400">
                <a:solidFill>
                  <a:srgbClr val="000000"/>
                </a:solidFill>
              </a:rPr>
              <a:t>c)	Dys- meaning difficult pnea – meaning breathing describes difficulty in breathing </a:t>
            </a:r>
            <a:endParaRPr/>
          </a:p>
        </p:txBody>
      </p:sp>
      <p:sp>
        <p:nvSpPr>
          <p:cNvPr id="297" name="Google Shape;297;g2e87af2cdbc_0_18"/>
          <p:cNvSpPr/>
          <p:nvPr/>
        </p:nvSpPr>
        <p:spPr>
          <a:xfrm>
            <a:off x="5715000" y="5257800"/>
            <a:ext cx="4572000" cy="2769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rgbClr val="7F7F7F"/>
                </a:solidFill>
                <a:latin typeface="Arial"/>
                <a:ea typeface="Arial"/>
                <a:cs typeface="Arial"/>
                <a:sym typeface="Arial"/>
              </a:rPr>
              <a:t>Source: </a:t>
            </a:r>
            <a:r>
              <a:rPr lang="en-US" sz="1200" i="1">
                <a:solidFill>
                  <a:srgbClr val="7F7F7F"/>
                </a:solidFill>
              </a:rPr>
              <a:t>National Cancer Institute (n.d.)</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Google Shape;43;p2"/>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Acknowledgements</a:t>
            </a:r>
            <a:endParaRPr/>
          </a:p>
        </p:txBody>
      </p:sp>
      <p:sp>
        <p:nvSpPr>
          <p:cNvPr id="44" name="Google Shape;44;p2"/>
          <p:cNvSpPr txBox="1">
            <a:spLocks noGrp="1"/>
          </p:cNvSpPr>
          <p:nvPr>
            <p:ph type="body" idx="1"/>
          </p:nvPr>
        </p:nvSpPr>
        <p:spPr>
          <a:xfrm>
            <a:off x="457200" y="1600201"/>
            <a:ext cx="8229600" cy="3810000"/>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rgbClr val="3F3F3F"/>
              </a:buClr>
              <a:buSzPts val="3200"/>
              <a:buFont typeface="Arial"/>
              <a:buNone/>
            </a:pPr>
            <a:r>
              <a:rPr lang="en-US" sz="2200">
                <a:solidFill>
                  <a:schemeClr val="dk1"/>
                </a:solidFill>
              </a:rPr>
              <a:t>This work was supported by Cooperative Agreement </a:t>
            </a:r>
            <a:r>
              <a:rPr lang="en-US" sz="2200">
                <a:solidFill>
                  <a:schemeClr val="dk1"/>
                </a:solidFill>
                <a:highlight>
                  <a:schemeClr val="lt1"/>
                </a:highlight>
              </a:rPr>
              <a:t>#NU58DP007539-01</a:t>
            </a:r>
            <a:r>
              <a:rPr lang="en-US" sz="2200">
                <a:solidFill>
                  <a:schemeClr val="dk1"/>
                </a:solidFill>
              </a:rPr>
              <a:t> from the Centers for Disease Control and Prevention. Its contents are solely the responsibility of the authors and do not necessarily represent the official views of the Centers for Disease Control and Prevention.</a:t>
            </a:r>
            <a:endParaRPr sz="2200">
              <a:solidFill>
                <a:schemeClr val="dk1"/>
              </a:solidFill>
            </a:endParaRPr>
          </a:p>
          <a:p>
            <a:pPr marL="0" lvl="0" indent="0" algn="l" rtl="0">
              <a:spcBef>
                <a:spcPts val="1200"/>
              </a:spcBef>
              <a:spcAft>
                <a:spcPts val="0"/>
              </a:spcAft>
              <a:buNone/>
            </a:pPr>
            <a:r>
              <a:rPr lang="en-US" sz="2200">
                <a:solidFill>
                  <a:schemeClr val="dk1"/>
                </a:solidFill>
              </a:rPr>
              <a:t>We would like to thank the following for their help with revising this training:</a:t>
            </a:r>
            <a:endParaRPr sz="2200">
              <a:solidFill>
                <a:schemeClr val="dk1"/>
              </a:solidFill>
            </a:endParaRPr>
          </a:p>
          <a:p>
            <a:pPr marL="457200" lvl="0" indent="-368300" algn="l" rtl="0">
              <a:spcBef>
                <a:spcPts val="360"/>
              </a:spcBef>
              <a:spcAft>
                <a:spcPts val="0"/>
              </a:spcAft>
              <a:buClr>
                <a:schemeClr val="dk1"/>
              </a:buClr>
              <a:buSzPts val="2200"/>
              <a:buChar char="•"/>
            </a:pPr>
            <a:r>
              <a:rPr lang="en-US" sz="2200">
                <a:solidFill>
                  <a:schemeClr val="dk1"/>
                </a:solidFill>
              </a:rPr>
              <a:t>Dr. Laurie Kirstein, Memorial Sloan Kettering Cancer Center</a:t>
            </a:r>
            <a:endParaRPr sz="2200">
              <a:solidFill>
                <a:schemeClr val="dk1"/>
              </a:solidFill>
            </a:endParaRPr>
          </a:p>
          <a:p>
            <a:pPr marL="457200" lvl="0" indent="-368300" algn="l" rtl="0">
              <a:spcBef>
                <a:spcPts val="360"/>
              </a:spcBef>
              <a:spcAft>
                <a:spcPts val="0"/>
              </a:spcAft>
              <a:buClr>
                <a:schemeClr val="dk1"/>
              </a:buClr>
              <a:buSzPts val="2200"/>
              <a:buChar char="•"/>
            </a:pPr>
            <a:r>
              <a:rPr lang="en-US" sz="2200">
                <a:solidFill>
                  <a:schemeClr val="dk1"/>
                </a:solidFill>
              </a:rPr>
              <a:t>Zarek Mena, Patient Navigation Advisors</a:t>
            </a:r>
            <a:endParaRPr sz="2200">
              <a:solidFill>
                <a:schemeClr val="dk1"/>
              </a:solidFill>
            </a:endParaRPr>
          </a:p>
          <a:p>
            <a:pPr marL="457200" lvl="0" indent="-368300" algn="l" rtl="0">
              <a:spcBef>
                <a:spcPts val="360"/>
              </a:spcBef>
              <a:spcAft>
                <a:spcPts val="0"/>
              </a:spcAft>
              <a:buClr>
                <a:schemeClr val="dk1"/>
              </a:buClr>
              <a:buSzPts val="2200"/>
              <a:buChar char="•"/>
            </a:pPr>
            <a:r>
              <a:rPr lang="en-US" sz="2200">
                <a:solidFill>
                  <a:schemeClr val="dk1"/>
                </a:solidFill>
              </a:rPr>
              <a:t>Jess Quiring, Patient Navigation Advisors</a:t>
            </a:r>
            <a:endParaRPr sz="2200">
              <a:solidFill>
                <a:schemeClr val="dk1"/>
              </a:solidFill>
            </a:endParaRPr>
          </a:p>
          <a:p>
            <a:pPr marL="457200" lvl="0" indent="-368300" algn="l" rtl="0">
              <a:spcBef>
                <a:spcPts val="360"/>
              </a:spcBef>
              <a:spcAft>
                <a:spcPts val="0"/>
              </a:spcAft>
              <a:buClr>
                <a:schemeClr val="dk1"/>
              </a:buClr>
              <a:buSzPts val="2200"/>
              <a:buChar char="•"/>
            </a:pPr>
            <a:r>
              <a:rPr lang="en-US" sz="2200">
                <a:solidFill>
                  <a:schemeClr val="dk1"/>
                </a:solidFill>
              </a:rPr>
              <a:t>Reesa Sherin, Association of Cancer Care Centers</a:t>
            </a:r>
            <a:endParaRPr sz="2200">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18"/>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Conclusion</a:t>
            </a:r>
            <a:endParaRPr/>
          </a:p>
        </p:txBody>
      </p:sp>
      <p:sp>
        <p:nvSpPr>
          <p:cNvPr id="304" name="Google Shape;304;p18"/>
          <p:cNvSpPr txBox="1">
            <a:spLocks noGrp="1"/>
          </p:cNvSpPr>
          <p:nvPr>
            <p:ph type="body" idx="1"/>
          </p:nvPr>
        </p:nvSpPr>
        <p:spPr>
          <a:xfrm>
            <a:off x="457200" y="1600200"/>
            <a:ext cx="8477400" cy="3810000"/>
          </a:xfrm>
          <a:prstGeom prst="rect">
            <a:avLst/>
          </a:prstGeom>
          <a:noFill/>
          <a:ln>
            <a:noFill/>
          </a:ln>
        </p:spPr>
        <p:txBody>
          <a:bodyPr spcFirstLastPara="1" wrap="square" lIns="91425" tIns="45700" rIns="91425" bIns="45700" anchor="t" anchorCtr="0">
            <a:normAutofit/>
          </a:bodyPr>
          <a:lstStyle/>
          <a:p>
            <a:pPr marL="457200" lvl="0" indent="-431800" algn="l" rtl="0">
              <a:lnSpc>
                <a:spcPct val="100000"/>
              </a:lnSpc>
              <a:spcBef>
                <a:spcPts val="0"/>
              </a:spcBef>
              <a:spcAft>
                <a:spcPts val="0"/>
              </a:spcAft>
              <a:buSzPts val="3200"/>
              <a:buChar char="•"/>
            </a:pPr>
            <a:r>
              <a:rPr lang="en-US"/>
              <a:t>Define basic medical term using prefixes, root words and suffixes</a:t>
            </a:r>
            <a:br>
              <a:rPr lang="en-US"/>
            </a:br>
            <a:endParaRPr/>
          </a:p>
          <a:p>
            <a:pPr marL="457200" lvl="0" indent="-431800" algn="l" rtl="0">
              <a:lnSpc>
                <a:spcPct val="100000"/>
              </a:lnSpc>
              <a:spcBef>
                <a:spcPts val="0"/>
              </a:spcBef>
              <a:spcAft>
                <a:spcPts val="0"/>
              </a:spcAft>
              <a:buSzPts val="3200"/>
              <a:buChar char="•"/>
            </a:pPr>
            <a:r>
              <a:rPr lang="en-US"/>
              <a:t>Describe common words used in oncology</a:t>
            </a:r>
            <a:br>
              <a:rPr lang="en-US"/>
            </a:br>
            <a:endParaRPr/>
          </a:p>
          <a:p>
            <a:pPr marL="457200" lvl="0" indent="-431800" algn="l" rtl="0">
              <a:lnSpc>
                <a:spcPct val="100000"/>
              </a:lnSpc>
              <a:spcBef>
                <a:spcPts val="0"/>
              </a:spcBef>
              <a:spcAft>
                <a:spcPts val="0"/>
              </a:spcAft>
              <a:buSzPts val="3200"/>
              <a:buChar char="•"/>
            </a:pPr>
            <a:r>
              <a:rPr lang="en-US"/>
              <a:t>Identify resources on basic medical terms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19"/>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References</a:t>
            </a:r>
            <a:endParaRPr/>
          </a:p>
        </p:txBody>
      </p:sp>
      <p:sp>
        <p:nvSpPr>
          <p:cNvPr id="310" name="Google Shape;310;p19"/>
          <p:cNvSpPr txBox="1">
            <a:spLocks noGrp="1"/>
          </p:cNvSpPr>
          <p:nvPr>
            <p:ph type="body" idx="1"/>
          </p:nvPr>
        </p:nvSpPr>
        <p:spPr>
          <a:xfrm>
            <a:off x="457200" y="1600201"/>
            <a:ext cx="8382000" cy="3810000"/>
          </a:xfrm>
          <a:prstGeom prst="rect">
            <a:avLst/>
          </a:prstGeom>
          <a:noFill/>
          <a:ln>
            <a:noFill/>
          </a:ln>
        </p:spPr>
        <p:txBody>
          <a:bodyPr spcFirstLastPara="1" wrap="square" lIns="91425" tIns="45700" rIns="91425" bIns="45700" anchor="t" anchorCtr="0">
            <a:normAutofit/>
          </a:bodyPr>
          <a:lstStyle/>
          <a:p>
            <a:pPr marL="457200" lvl="0" indent="-298450" algn="l" rtl="0">
              <a:spcBef>
                <a:spcPts val="360"/>
              </a:spcBef>
              <a:spcAft>
                <a:spcPts val="0"/>
              </a:spcAft>
              <a:buSzPts val="1100"/>
              <a:buChar char="•"/>
            </a:pPr>
            <a:r>
              <a:rPr lang="en-US" sz="1100"/>
              <a:t>National Cancer Institute. (n.d.). Dictionary of cancer terms. </a:t>
            </a:r>
            <a:r>
              <a:rPr lang="en-US" sz="1100" u="sng">
                <a:solidFill>
                  <a:schemeClr val="hlink"/>
                </a:solidFill>
                <a:hlinkClick r:id="rId3"/>
              </a:rPr>
              <a:t>https://www.cancer.gov/publications/dictionaries/cancer-terms/</a:t>
            </a:r>
            <a:r>
              <a:rPr lang="en-US" sz="1100"/>
              <a:t>    </a:t>
            </a:r>
            <a:endParaRPr sz="1100"/>
          </a:p>
          <a:p>
            <a:pPr marL="457200" lvl="0" indent="-298450" algn="l" rtl="0">
              <a:spcBef>
                <a:spcPts val="360"/>
              </a:spcBef>
              <a:spcAft>
                <a:spcPts val="0"/>
              </a:spcAft>
              <a:buSzPts val="1100"/>
              <a:buChar char="•"/>
            </a:pPr>
            <a:r>
              <a:rPr lang="en-US" sz="1100"/>
              <a:t>Online Etymology Dictionary. (n.d.). </a:t>
            </a:r>
            <a:r>
              <a:rPr lang="en-US" sz="1100" u="sng">
                <a:solidFill>
                  <a:schemeClr val="hlink"/>
                </a:solidFill>
                <a:hlinkClick r:id="rId4"/>
              </a:rPr>
              <a:t>http://dictionary.reference.com</a:t>
            </a:r>
            <a:r>
              <a:rPr lang="en-US" sz="1100"/>
              <a:t>    </a:t>
            </a:r>
            <a:endParaRPr sz="1100"/>
          </a:p>
          <a:p>
            <a:pPr marL="457200" lvl="0" indent="-298450" algn="l" rtl="0">
              <a:spcBef>
                <a:spcPts val="360"/>
              </a:spcBef>
              <a:spcAft>
                <a:spcPts val="0"/>
              </a:spcAft>
              <a:buSzPts val="1100"/>
              <a:buChar char="•"/>
            </a:pPr>
            <a:r>
              <a:rPr lang="en-US" sz="1100"/>
              <a:t>Penguin Prof Pages. [ThePenguinProf]. (2011). Medical Terminology [Video file]. </a:t>
            </a:r>
            <a:r>
              <a:rPr lang="en-US" sz="1100" u="sng">
                <a:solidFill>
                  <a:schemeClr val="hlink"/>
                </a:solidFill>
                <a:hlinkClick r:id="rId5"/>
              </a:rPr>
              <a:t>https://www.youtube.com/watch?v=3fiEszFPRE8&amp;feature=youtu.be</a:t>
            </a:r>
            <a:r>
              <a:rPr lang="en-US" sz="1100"/>
              <a:t>  </a:t>
            </a:r>
            <a:endParaRPr sz="1100"/>
          </a:p>
          <a:p>
            <a:pPr marL="457200" lvl="0" indent="-298450" algn="l" rtl="0">
              <a:spcBef>
                <a:spcPts val="360"/>
              </a:spcBef>
              <a:spcAft>
                <a:spcPts val="0"/>
              </a:spcAft>
              <a:buSzPts val="1100"/>
              <a:buChar char="•"/>
            </a:pPr>
            <a:r>
              <a:rPr lang="en-US" sz="1100"/>
              <a:t>The American Heritage Stedman’s Medical Dictionary. (2024). </a:t>
            </a:r>
            <a:r>
              <a:rPr lang="en-US" sz="1100" u="sng">
                <a:solidFill>
                  <a:schemeClr val="hlink"/>
                </a:solidFill>
                <a:hlinkClick r:id="rId6"/>
              </a:rPr>
              <a:t>http://dictionary.reference.com/</a:t>
            </a:r>
            <a:r>
              <a:rPr lang="en-US" sz="1100"/>
              <a:t>.</a:t>
            </a:r>
            <a:endParaRPr sz="1100"/>
          </a:p>
          <a:p>
            <a:pPr marL="457200" lvl="0" indent="0" algn="l" rtl="0">
              <a:spcBef>
                <a:spcPts val="360"/>
              </a:spcBef>
              <a:spcAft>
                <a:spcPts val="0"/>
              </a:spcAft>
              <a:buNone/>
            </a:pPr>
            <a:endParaRPr sz="11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g2e87af2cdbc_0_25"/>
          <p:cNvSpPr txBox="1">
            <a:spLocks noGrp="1"/>
          </p:cNvSpPr>
          <p:nvPr>
            <p:ph type="title"/>
          </p:nvPr>
        </p:nvSpPr>
        <p:spPr>
          <a:xfrm>
            <a:off x="457200" y="762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Thank you!</a:t>
            </a:r>
            <a:endParaRPr/>
          </a:p>
        </p:txBody>
      </p:sp>
      <p:sp>
        <p:nvSpPr>
          <p:cNvPr id="316" name="Google Shape;316;g2e87af2cdbc_0_25"/>
          <p:cNvSpPr txBox="1">
            <a:spLocks noGrp="1"/>
          </p:cNvSpPr>
          <p:nvPr>
            <p:ph type="body" idx="1"/>
          </p:nvPr>
        </p:nvSpPr>
        <p:spPr>
          <a:xfrm>
            <a:off x="4658075" y="4272825"/>
            <a:ext cx="4397100" cy="1262400"/>
          </a:xfrm>
          <a:prstGeom prst="rect">
            <a:avLst/>
          </a:prstGeom>
          <a:noFill/>
          <a:ln>
            <a:noFill/>
          </a:ln>
        </p:spPr>
        <p:txBody>
          <a:bodyPr spcFirstLastPara="1" wrap="square" lIns="91425" tIns="45700" rIns="91425" bIns="45700" anchor="t" anchorCtr="0">
            <a:normAutofit lnSpcReduction="10000"/>
          </a:bodyPr>
          <a:lstStyle/>
          <a:p>
            <a:pPr marL="0" lvl="0" indent="0" algn="ctr" rtl="0">
              <a:spcBef>
                <a:spcPts val="0"/>
              </a:spcBef>
              <a:spcAft>
                <a:spcPts val="0"/>
              </a:spcAft>
              <a:buClr>
                <a:schemeClr val="dk1"/>
              </a:buClr>
              <a:buSzPts val="1500"/>
              <a:buFont typeface="Arial"/>
              <a:buNone/>
            </a:pPr>
            <a:r>
              <a:rPr lang="en-US" sz="1500"/>
              <a:t>S</a:t>
            </a:r>
            <a:r>
              <a:rPr lang="en-US" sz="1500" i="1"/>
              <a:t>ign up for the GW Cancer Center’s </a:t>
            </a:r>
            <a:br>
              <a:rPr lang="en-US" sz="1500" i="1"/>
            </a:br>
            <a:r>
              <a:rPr lang="en-US" sz="1500" i="1"/>
              <a:t>Cancer Control </a:t>
            </a:r>
            <a:br>
              <a:rPr lang="en-US" sz="1500" i="1"/>
            </a:br>
            <a:r>
              <a:rPr lang="en-US" sz="1500" i="1"/>
              <a:t>Technical Assistance E-Newsletter</a:t>
            </a:r>
            <a:r>
              <a:rPr lang="en-US" sz="1500"/>
              <a:t>:</a:t>
            </a:r>
            <a:endParaRPr sz="1500"/>
          </a:p>
          <a:p>
            <a:pPr marL="0" lvl="0" indent="0" algn="ctr" rtl="0">
              <a:spcBef>
                <a:spcPts val="0"/>
              </a:spcBef>
              <a:spcAft>
                <a:spcPts val="0"/>
              </a:spcAft>
              <a:buClr>
                <a:schemeClr val="dk1"/>
              </a:buClr>
              <a:buSzPts val="1500"/>
              <a:buFont typeface="Arial"/>
              <a:buNone/>
            </a:pPr>
            <a:r>
              <a:rPr lang="en-US" sz="1500" u="sng">
                <a:solidFill>
                  <a:schemeClr val="hlink"/>
                </a:solidFill>
                <a:hlinkClick r:id="rId3"/>
              </a:rPr>
              <a:t> </a:t>
            </a:r>
            <a:r>
              <a:rPr lang="en-US" sz="1500" b="1" u="sng">
                <a:solidFill>
                  <a:schemeClr val="hlink"/>
                </a:solidFill>
                <a:hlinkClick r:id="rId3"/>
              </a:rPr>
              <a:t>TAP Subscription</a:t>
            </a:r>
            <a:endParaRPr b="1"/>
          </a:p>
        </p:txBody>
      </p:sp>
      <p:sp>
        <p:nvSpPr>
          <p:cNvPr id="317" name="Google Shape;317;g2e87af2cdbc_0_25"/>
          <p:cNvSpPr txBox="1"/>
          <p:nvPr/>
        </p:nvSpPr>
        <p:spPr>
          <a:xfrm>
            <a:off x="609600" y="4239150"/>
            <a:ext cx="4162800" cy="1477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500"/>
              <a:buFont typeface="Arial"/>
              <a:buNone/>
            </a:pPr>
            <a:r>
              <a:rPr lang="en-US" sz="1500" b="0" i="1" u="none" strike="noStrike" cap="none">
                <a:solidFill>
                  <a:srgbClr val="3F3F3F"/>
                </a:solidFill>
                <a:latin typeface="Arial"/>
                <a:ea typeface="Arial"/>
                <a:cs typeface="Arial"/>
                <a:sym typeface="Arial"/>
              </a:rPr>
              <a:t>Sign</a:t>
            </a:r>
            <a:r>
              <a:rPr lang="en-US" sz="1500" i="1">
                <a:solidFill>
                  <a:srgbClr val="3F3F3F"/>
                </a:solidFill>
              </a:rPr>
              <a:t> </a:t>
            </a:r>
            <a:r>
              <a:rPr lang="en-US" sz="1500" b="0" i="1" u="none" strike="noStrike" cap="none">
                <a:solidFill>
                  <a:srgbClr val="3F3F3F"/>
                </a:solidFill>
                <a:latin typeface="Arial"/>
                <a:ea typeface="Arial"/>
                <a:cs typeface="Arial"/>
                <a:sym typeface="Arial"/>
              </a:rPr>
              <a:t>up for the GW Cancer Center’s </a:t>
            </a:r>
            <a:br>
              <a:rPr lang="en-US" sz="1500" b="0" i="1" u="none" strike="noStrike" cap="none">
                <a:solidFill>
                  <a:srgbClr val="3F3F3F"/>
                </a:solidFill>
                <a:latin typeface="Arial"/>
                <a:ea typeface="Arial"/>
                <a:cs typeface="Arial"/>
                <a:sym typeface="Arial"/>
              </a:rPr>
            </a:br>
            <a:r>
              <a:rPr lang="en-US" sz="1500" b="0" i="1" u="none" strike="noStrike" cap="none">
                <a:solidFill>
                  <a:srgbClr val="3F3F3F"/>
                </a:solidFill>
                <a:latin typeface="Arial"/>
                <a:ea typeface="Arial"/>
                <a:cs typeface="Arial"/>
                <a:sym typeface="Arial"/>
              </a:rPr>
              <a:t>Patient Navigation </a:t>
            </a:r>
            <a:br>
              <a:rPr lang="en-US" sz="1500" b="0" i="1" u="none" strike="noStrike" cap="none">
                <a:solidFill>
                  <a:srgbClr val="3F3F3F"/>
                </a:solidFill>
                <a:latin typeface="Arial"/>
                <a:ea typeface="Arial"/>
                <a:cs typeface="Arial"/>
                <a:sym typeface="Arial"/>
              </a:rPr>
            </a:br>
            <a:r>
              <a:rPr lang="en-US" sz="1500" b="0" i="1" u="none" strike="noStrike" cap="none">
                <a:solidFill>
                  <a:srgbClr val="3F3F3F"/>
                </a:solidFill>
                <a:latin typeface="Arial"/>
                <a:ea typeface="Arial"/>
                <a:cs typeface="Arial"/>
                <a:sym typeface="Arial"/>
              </a:rPr>
              <a:t>and Survivorship E-Newsletter</a:t>
            </a:r>
            <a:r>
              <a:rPr lang="en-US" sz="1500" b="0" i="0" u="none" strike="noStrike" cap="none">
                <a:solidFill>
                  <a:srgbClr val="3F3F3F"/>
                </a:solidFill>
                <a:latin typeface="Arial"/>
                <a:ea typeface="Arial"/>
                <a:cs typeface="Arial"/>
                <a:sym typeface="Arial"/>
              </a:rPr>
              <a:t>:</a:t>
            </a:r>
            <a:endParaRPr sz="1500">
              <a:solidFill>
                <a:srgbClr val="3F3F3F"/>
              </a:solidFill>
            </a:endParaRPr>
          </a:p>
          <a:p>
            <a:pPr marL="0" marR="0" lvl="0" indent="0" algn="ctr" rtl="0">
              <a:lnSpc>
                <a:spcPct val="100000"/>
              </a:lnSpc>
              <a:spcBef>
                <a:spcPts val="0"/>
              </a:spcBef>
              <a:spcAft>
                <a:spcPts val="0"/>
              </a:spcAft>
              <a:buClr>
                <a:srgbClr val="000000"/>
              </a:buClr>
              <a:buSzPts val="1500"/>
              <a:buFont typeface="Arial"/>
              <a:buNone/>
            </a:pPr>
            <a:r>
              <a:rPr lang="en-US" sz="1500" b="1" u="sng">
                <a:solidFill>
                  <a:schemeClr val="hlink"/>
                </a:solidFill>
                <a:hlinkClick r:id="rId4"/>
              </a:rPr>
              <a:t>PNS Subscription</a:t>
            </a:r>
            <a:r>
              <a:rPr lang="en-US" sz="1500" b="0" i="0" u="sng" strike="noStrike" cap="none">
                <a:solidFill>
                  <a:srgbClr val="3F3F3F"/>
                </a:solidFill>
                <a:latin typeface="Arial"/>
                <a:ea typeface="Arial"/>
                <a:cs typeface="Arial"/>
                <a:sym typeface="Arial"/>
                <a:hlinkClick r:id="rId5">
                  <a:extLst>
                    <a:ext uri="{A12FA001-AC4F-418D-AE19-62706E023703}">
                      <ahyp:hlinkClr xmlns:ahyp="http://schemas.microsoft.com/office/drawing/2018/hyperlinkcolor" val="tx"/>
                    </a:ext>
                  </a:extLst>
                </a:hlinkClick>
              </a:rPr>
              <a:t>  </a:t>
            </a:r>
            <a:endParaRPr sz="1500" b="0" i="0" u="none" strike="noStrike" cap="none">
              <a:solidFill>
                <a:srgbClr val="3F3F3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3F3F3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500"/>
              <a:buFont typeface="Arial"/>
              <a:buNone/>
            </a:pPr>
            <a:endParaRPr sz="1500" b="1" i="0" u="none" strike="noStrike" cap="none">
              <a:solidFill>
                <a:srgbClr val="0096D6"/>
              </a:solidFill>
              <a:latin typeface="Arial"/>
              <a:ea typeface="Arial"/>
              <a:cs typeface="Arial"/>
              <a:sym typeface="Arial"/>
            </a:endParaRPr>
          </a:p>
        </p:txBody>
      </p:sp>
      <p:pic>
        <p:nvPicPr>
          <p:cNvPr id="318" name="Google Shape;318;g2e87af2cdbc_0_25"/>
          <p:cNvPicPr preferRelativeResize="0"/>
          <p:nvPr/>
        </p:nvPicPr>
        <p:blipFill>
          <a:blip r:embed="rId6">
            <a:alphaModFix/>
          </a:blip>
          <a:stretch>
            <a:fillRect/>
          </a:stretch>
        </p:blipFill>
        <p:spPr>
          <a:xfrm>
            <a:off x="1438000" y="1236831"/>
            <a:ext cx="6268009" cy="1067544"/>
          </a:xfrm>
          <a:prstGeom prst="rect">
            <a:avLst/>
          </a:prstGeom>
          <a:noFill/>
          <a:ln>
            <a:noFill/>
          </a:ln>
        </p:spPr>
      </p:pic>
      <p:pic>
        <p:nvPicPr>
          <p:cNvPr id="319" name="Google Shape;319;g2e87af2cdbc_0_25"/>
          <p:cNvPicPr preferRelativeResize="0"/>
          <p:nvPr/>
        </p:nvPicPr>
        <p:blipFill>
          <a:blip r:embed="rId7">
            <a:alphaModFix/>
          </a:blip>
          <a:stretch>
            <a:fillRect/>
          </a:stretch>
        </p:blipFill>
        <p:spPr>
          <a:xfrm>
            <a:off x="5963475" y="2380575"/>
            <a:ext cx="1663650" cy="1663650"/>
          </a:xfrm>
          <a:prstGeom prst="rect">
            <a:avLst/>
          </a:prstGeom>
          <a:noFill/>
          <a:ln>
            <a:noFill/>
          </a:ln>
        </p:spPr>
      </p:pic>
      <p:pic>
        <p:nvPicPr>
          <p:cNvPr id="320" name="Google Shape;320;g2e87af2cdbc_0_25"/>
          <p:cNvPicPr preferRelativeResize="0"/>
          <p:nvPr/>
        </p:nvPicPr>
        <p:blipFill>
          <a:blip r:embed="rId8">
            <a:alphaModFix/>
          </a:blip>
          <a:stretch>
            <a:fillRect/>
          </a:stretch>
        </p:blipFill>
        <p:spPr>
          <a:xfrm>
            <a:off x="1723613" y="2456775"/>
            <a:ext cx="1629975" cy="16299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4"/>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Learning Objectives</a:t>
            </a:r>
            <a:endParaRPr/>
          </a:p>
        </p:txBody>
      </p:sp>
      <p:sp>
        <p:nvSpPr>
          <p:cNvPr id="51" name="Google Shape;51;p4"/>
          <p:cNvSpPr txBox="1">
            <a:spLocks noGrp="1"/>
          </p:cNvSpPr>
          <p:nvPr>
            <p:ph type="body" idx="1"/>
          </p:nvPr>
        </p:nvSpPr>
        <p:spPr>
          <a:xfrm>
            <a:off x="457200" y="1676400"/>
            <a:ext cx="8477400" cy="4754700"/>
          </a:xfrm>
          <a:prstGeom prst="rect">
            <a:avLst/>
          </a:prstGeom>
          <a:noFill/>
          <a:ln>
            <a:noFill/>
          </a:ln>
        </p:spPr>
        <p:txBody>
          <a:bodyPr spcFirstLastPara="1" wrap="square" lIns="91425" tIns="45700" rIns="91425" bIns="45700" anchor="t" anchorCtr="0">
            <a:normAutofit/>
          </a:bodyPr>
          <a:lstStyle/>
          <a:p>
            <a:pPr marL="457200" lvl="0" indent="-431800" algn="l" rtl="0">
              <a:spcBef>
                <a:spcPts val="0"/>
              </a:spcBef>
              <a:spcAft>
                <a:spcPts val="0"/>
              </a:spcAft>
              <a:buClr>
                <a:schemeClr val="dk1"/>
              </a:buClr>
              <a:buSzPts val="3200"/>
              <a:buChar char="•"/>
            </a:pPr>
            <a:r>
              <a:rPr lang="en-US">
                <a:solidFill>
                  <a:schemeClr val="dk1"/>
                </a:solidFill>
                <a:highlight>
                  <a:srgbClr val="FFFFFF"/>
                </a:highlight>
              </a:rPr>
              <a:t>Define basic medical terms using prefixes, root words and suffixes</a:t>
            </a:r>
            <a:br>
              <a:rPr lang="en-US">
                <a:solidFill>
                  <a:schemeClr val="dk1"/>
                </a:solidFill>
                <a:highlight>
                  <a:srgbClr val="FFFFFF"/>
                </a:highlight>
              </a:rPr>
            </a:br>
            <a:endParaRPr>
              <a:solidFill>
                <a:schemeClr val="dk1"/>
              </a:solidFill>
              <a:highlight>
                <a:srgbClr val="FFFFFF"/>
              </a:highlight>
            </a:endParaRPr>
          </a:p>
          <a:p>
            <a:pPr marL="457200" lvl="0" indent="-431800" algn="l" rtl="0">
              <a:spcBef>
                <a:spcPts val="0"/>
              </a:spcBef>
              <a:spcAft>
                <a:spcPts val="0"/>
              </a:spcAft>
              <a:buClr>
                <a:schemeClr val="dk1"/>
              </a:buClr>
              <a:buSzPts val="3200"/>
              <a:buChar char="•"/>
            </a:pPr>
            <a:r>
              <a:rPr lang="en-US">
                <a:solidFill>
                  <a:schemeClr val="dk1"/>
                </a:solidFill>
                <a:highlight>
                  <a:srgbClr val="FFFFFF"/>
                </a:highlight>
              </a:rPr>
              <a:t>Describe common words used in oncology</a:t>
            </a:r>
            <a:br>
              <a:rPr lang="en-US">
                <a:solidFill>
                  <a:schemeClr val="dk1"/>
                </a:solidFill>
                <a:highlight>
                  <a:srgbClr val="FFFFFF"/>
                </a:highlight>
              </a:rPr>
            </a:br>
            <a:endParaRPr>
              <a:solidFill>
                <a:schemeClr val="dk1"/>
              </a:solidFill>
              <a:highlight>
                <a:srgbClr val="FFFFFF"/>
              </a:highlight>
            </a:endParaRPr>
          </a:p>
          <a:p>
            <a:pPr marL="457200" lvl="0" indent="-431800" algn="l" rtl="0">
              <a:spcBef>
                <a:spcPts val="0"/>
              </a:spcBef>
              <a:spcAft>
                <a:spcPts val="0"/>
              </a:spcAft>
              <a:buClr>
                <a:schemeClr val="dk1"/>
              </a:buClr>
              <a:buSzPts val="3200"/>
              <a:buChar char="•"/>
            </a:pPr>
            <a:r>
              <a:rPr lang="en-US">
                <a:solidFill>
                  <a:schemeClr val="dk1"/>
                </a:solidFill>
                <a:highlight>
                  <a:srgbClr val="FFFFFF"/>
                </a:highlight>
              </a:rPr>
              <a:t>Identify resources on basic medical terms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5"/>
          <p:cNvSpPr txBox="1">
            <a:spLocks noGrp="1"/>
          </p:cNvSpPr>
          <p:nvPr>
            <p:ph type="title"/>
          </p:nvPr>
        </p:nvSpPr>
        <p:spPr>
          <a:xfrm>
            <a:off x="381000" y="304800"/>
            <a:ext cx="8839200" cy="1143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SzPct val="38889"/>
              <a:buNone/>
            </a:pPr>
            <a:r>
              <a:rPr lang="en-US"/>
              <a:t>How To Approach Medical Terminology</a:t>
            </a:r>
            <a:endParaRPr/>
          </a:p>
        </p:txBody>
      </p:sp>
      <p:sp>
        <p:nvSpPr>
          <p:cNvPr id="58" name="Google Shape;58;p5"/>
          <p:cNvSpPr txBox="1">
            <a:spLocks noGrp="1"/>
          </p:cNvSpPr>
          <p:nvPr>
            <p:ph type="body" idx="1"/>
          </p:nvPr>
        </p:nvSpPr>
        <p:spPr>
          <a:xfrm>
            <a:off x="381000" y="1600200"/>
            <a:ext cx="8534400" cy="3276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3F3F3F"/>
              </a:buClr>
              <a:buSzPts val="2400"/>
              <a:buFont typeface="Arial"/>
              <a:buNone/>
            </a:pPr>
            <a:r>
              <a:rPr lang="en-US" sz="2400">
                <a:solidFill>
                  <a:schemeClr val="dk1"/>
                </a:solidFill>
              </a:rPr>
              <a:t>Develop your skill set </a:t>
            </a:r>
            <a:endParaRPr>
              <a:solidFill>
                <a:schemeClr val="dk1"/>
              </a:solidFill>
            </a:endParaRPr>
          </a:p>
          <a:p>
            <a:pPr marL="742950" lvl="1" indent="-285750" algn="l" rtl="0">
              <a:lnSpc>
                <a:spcPct val="100000"/>
              </a:lnSpc>
              <a:spcBef>
                <a:spcPts val="1200"/>
              </a:spcBef>
              <a:spcAft>
                <a:spcPts val="0"/>
              </a:spcAft>
              <a:buClr>
                <a:schemeClr val="dk1"/>
              </a:buClr>
              <a:buSzPts val="2400"/>
              <a:buFont typeface="Arial"/>
              <a:buChar char="•"/>
            </a:pPr>
            <a:r>
              <a:rPr lang="en-US" sz="2400">
                <a:solidFill>
                  <a:schemeClr val="dk1"/>
                </a:solidFill>
              </a:rPr>
              <a:t>Find a resource that will help you understand Greek/Latin word roots </a:t>
            </a:r>
            <a:endParaRPr>
              <a:solidFill>
                <a:schemeClr val="dk1"/>
              </a:solidFill>
            </a:endParaRPr>
          </a:p>
          <a:p>
            <a:pPr marL="742950" lvl="1" indent="-285750" algn="l" rtl="0">
              <a:lnSpc>
                <a:spcPct val="100000"/>
              </a:lnSpc>
              <a:spcBef>
                <a:spcPts val="1200"/>
              </a:spcBef>
              <a:spcAft>
                <a:spcPts val="0"/>
              </a:spcAft>
              <a:buClr>
                <a:schemeClr val="dk1"/>
              </a:buClr>
              <a:buSzPts val="2400"/>
              <a:buFont typeface="Arial"/>
              <a:buChar char="•"/>
            </a:pPr>
            <a:r>
              <a:rPr lang="en-US" sz="2400">
                <a:solidFill>
                  <a:schemeClr val="dk1"/>
                </a:solidFill>
              </a:rPr>
              <a:t>Learn to break down words to smaller components</a:t>
            </a:r>
            <a:endParaRPr>
              <a:solidFill>
                <a:schemeClr val="dk1"/>
              </a:solidFill>
            </a:endParaRPr>
          </a:p>
          <a:p>
            <a:pPr marL="742950" lvl="1" indent="-285750" algn="l" rtl="0">
              <a:lnSpc>
                <a:spcPct val="100000"/>
              </a:lnSpc>
              <a:spcBef>
                <a:spcPts val="1200"/>
              </a:spcBef>
              <a:spcAft>
                <a:spcPts val="0"/>
              </a:spcAft>
              <a:buClr>
                <a:schemeClr val="dk1"/>
              </a:buClr>
              <a:buSzPts val="2400"/>
              <a:buFont typeface="Arial"/>
              <a:buChar char="•"/>
            </a:pPr>
            <a:r>
              <a:rPr lang="en-US" sz="2400">
                <a:solidFill>
                  <a:schemeClr val="dk1"/>
                </a:solidFill>
              </a:rPr>
              <a:t>Keep your own list of common words</a:t>
            </a:r>
            <a:endParaRPr>
              <a:solidFill>
                <a:schemeClr val="dk1"/>
              </a:solidFill>
            </a:endParaRPr>
          </a:p>
          <a:p>
            <a:pPr marL="457200" lvl="1" indent="0" algn="l" rtl="0">
              <a:lnSpc>
                <a:spcPct val="100000"/>
              </a:lnSpc>
              <a:spcBef>
                <a:spcPts val="1200"/>
              </a:spcBef>
              <a:spcAft>
                <a:spcPts val="0"/>
              </a:spcAft>
              <a:buClr>
                <a:srgbClr val="3F3F3F"/>
              </a:buClr>
              <a:buSzPts val="2400"/>
              <a:buFont typeface="Arial"/>
              <a:buNone/>
            </a:pPr>
            <a:endParaRPr sz="2400">
              <a:solidFill>
                <a:schemeClr val="dk1"/>
              </a:solidFill>
            </a:endParaRPr>
          </a:p>
          <a:p>
            <a:pPr marL="0" lvl="0" indent="0" algn="l" rtl="0">
              <a:lnSpc>
                <a:spcPct val="100000"/>
              </a:lnSpc>
              <a:spcBef>
                <a:spcPts val="1080"/>
              </a:spcBef>
              <a:spcAft>
                <a:spcPts val="0"/>
              </a:spcAft>
              <a:buClr>
                <a:srgbClr val="3F3F3F"/>
              </a:buClr>
              <a:buSzPts val="2400"/>
              <a:buFont typeface="Arial"/>
              <a:buNone/>
            </a:pPr>
            <a:endParaRPr sz="2400">
              <a:solidFill>
                <a:schemeClr val="dk1"/>
              </a:solidFill>
            </a:endParaRPr>
          </a:p>
          <a:p>
            <a:pPr marL="0" lvl="0" indent="0" algn="r" rtl="0">
              <a:lnSpc>
                <a:spcPct val="100000"/>
              </a:lnSpc>
              <a:spcBef>
                <a:spcPts val="200"/>
              </a:spcBef>
              <a:spcAft>
                <a:spcPts val="0"/>
              </a:spcAft>
              <a:buClr>
                <a:srgbClr val="3F3F3F"/>
              </a:buClr>
              <a:buSzPts val="1000"/>
              <a:buFont typeface="Arial"/>
              <a:buNone/>
            </a:pPr>
            <a:endParaRPr sz="1000" i="1">
              <a:solidFill>
                <a:schemeClr val="dk1"/>
              </a:solidFill>
            </a:endParaRPr>
          </a:p>
          <a:p>
            <a:pPr marL="0" lvl="0" indent="0" algn="r" rtl="0">
              <a:lnSpc>
                <a:spcPct val="100000"/>
              </a:lnSpc>
              <a:spcBef>
                <a:spcPts val="240"/>
              </a:spcBef>
              <a:spcAft>
                <a:spcPts val="0"/>
              </a:spcAft>
              <a:buClr>
                <a:schemeClr val="lt2"/>
              </a:buClr>
              <a:buSzPts val="1200"/>
              <a:buFont typeface="Arial"/>
              <a:buNone/>
            </a:pPr>
            <a:br>
              <a:rPr lang="en-US" sz="1200" i="1">
                <a:solidFill>
                  <a:srgbClr val="9E9E9E"/>
                </a:solidFill>
              </a:rPr>
            </a:br>
            <a:r>
              <a:rPr lang="en-US" sz="1200" i="1">
                <a:solidFill>
                  <a:srgbClr val="9E9E9E"/>
                </a:solidFill>
              </a:rPr>
              <a:t>Source: Dictionary.com (n.d.)</a:t>
            </a:r>
            <a:endParaRPr sz="2400" i="1">
              <a:solidFill>
                <a:srgbClr val="9E9E9E"/>
              </a:solidFill>
            </a:endParaRPr>
          </a:p>
          <a:p>
            <a:pPr marL="0" lvl="0" indent="0" algn="l" rtl="0">
              <a:lnSpc>
                <a:spcPct val="100000"/>
              </a:lnSpc>
              <a:spcBef>
                <a:spcPts val="480"/>
              </a:spcBef>
              <a:spcAft>
                <a:spcPts val="0"/>
              </a:spcAft>
              <a:buClr>
                <a:srgbClr val="3F3F3F"/>
              </a:buClr>
              <a:buSzPts val="2400"/>
              <a:buFont typeface="Arial"/>
              <a:buNone/>
            </a:pPr>
            <a:endParaRPr sz="2400" i="1">
              <a:solidFill>
                <a:schemeClr val="dk1"/>
              </a:solidFill>
            </a:endParaRPr>
          </a:p>
          <a:p>
            <a:pPr marL="0" lvl="0" indent="0" algn="l" rtl="0">
              <a:lnSpc>
                <a:spcPct val="100000"/>
              </a:lnSpc>
              <a:spcBef>
                <a:spcPts val="480"/>
              </a:spcBef>
              <a:spcAft>
                <a:spcPts val="0"/>
              </a:spcAft>
              <a:buClr>
                <a:srgbClr val="3F3F3F"/>
              </a:buClr>
              <a:buSzPts val="2400"/>
              <a:buFont typeface="Arial"/>
              <a:buNone/>
            </a:pPr>
            <a:r>
              <a:rPr lang="en-US" sz="2400" i="1">
                <a:solidFill>
                  <a:schemeClr val="dk1"/>
                </a:solidFill>
              </a:rPr>
              <a:t>		</a:t>
            </a:r>
            <a:endParaRPr sz="2400" i="1">
              <a:solidFill>
                <a:schemeClr val="dk1"/>
              </a:solidFill>
            </a:endParaRPr>
          </a:p>
          <a:p>
            <a:pPr marL="0" lvl="0" indent="0" algn="l" rtl="0">
              <a:lnSpc>
                <a:spcPct val="100000"/>
              </a:lnSpc>
              <a:spcBef>
                <a:spcPts val="480"/>
              </a:spcBef>
              <a:spcAft>
                <a:spcPts val="0"/>
              </a:spcAft>
              <a:buClr>
                <a:srgbClr val="3F3F3F"/>
              </a:buClr>
              <a:buSzPts val="2400"/>
              <a:buFont typeface="Arial"/>
              <a:buNone/>
            </a:pPr>
            <a:endParaRPr sz="2400">
              <a:solidFill>
                <a:schemeClr val="dk1"/>
              </a:solidFill>
            </a:endParaRPr>
          </a:p>
        </p:txBody>
      </p:sp>
      <p:sp>
        <p:nvSpPr>
          <p:cNvPr id="59" name="Google Shape;59;p5"/>
          <p:cNvSpPr txBox="1"/>
          <p:nvPr/>
        </p:nvSpPr>
        <p:spPr>
          <a:xfrm>
            <a:off x="2819400" y="4079054"/>
            <a:ext cx="3429000" cy="831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rgbClr val="FF0000"/>
                </a:solidFill>
                <a:latin typeface="Arial"/>
                <a:ea typeface="Arial"/>
                <a:cs typeface="Arial"/>
                <a:sym typeface="Arial"/>
              </a:rPr>
              <a:t>Onco</a:t>
            </a:r>
            <a:r>
              <a:rPr lang="en-US" sz="2400">
                <a:solidFill>
                  <a:srgbClr val="FF0000"/>
                </a:solidFill>
              </a:rPr>
              <a:t> -</a:t>
            </a:r>
            <a:r>
              <a:rPr lang="en-US" sz="2400" b="0" i="0" u="none" strike="noStrike" cap="none">
                <a:solidFill>
                  <a:srgbClr val="FF0000"/>
                </a:solidFill>
                <a:latin typeface="Arial"/>
                <a:ea typeface="Arial"/>
                <a:cs typeface="Arial"/>
                <a:sym typeface="Arial"/>
              </a:rPr>
              <a:t> </a:t>
            </a:r>
            <a:r>
              <a:rPr lang="en-US" sz="2400" b="0" i="0" u="none" strike="noStrike" cap="none">
                <a:solidFill>
                  <a:schemeClr val="dk1"/>
                </a:solidFill>
                <a:latin typeface="Arial"/>
                <a:ea typeface="Arial"/>
                <a:cs typeface="Arial"/>
                <a:sym typeface="Arial"/>
              </a:rPr>
              <a:t>“tumor” + </a:t>
            </a:r>
            <a:r>
              <a:rPr lang="en-US" sz="2400" b="0" i="0" u="none" strike="noStrike" cap="none">
                <a:solidFill>
                  <a:srgbClr val="FF0000"/>
                </a:solidFill>
                <a:latin typeface="Arial"/>
                <a:ea typeface="Arial"/>
                <a:cs typeface="Arial"/>
                <a:sym typeface="Arial"/>
              </a:rPr>
              <a:t>- logy </a:t>
            </a:r>
            <a:r>
              <a:rPr lang="en-US" sz="2400" b="0" i="0" u="none" strike="noStrike" cap="none">
                <a:solidFill>
                  <a:schemeClr val="dk1"/>
                </a:solidFill>
                <a:latin typeface="Arial"/>
                <a:ea typeface="Arial"/>
                <a:cs typeface="Arial"/>
                <a:sym typeface="Arial"/>
              </a:rPr>
              <a:t>“science or study of.”</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6"/>
          <p:cNvSpPr txBox="1">
            <a:spLocks noGrp="1"/>
          </p:cNvSpPr>
          <p:nvPr>
            <p:ph type="title"/>
          </p:nvPr>
        </p:nvSpPr>
        <p:spPr>
          <a:xfrm>
            <a:off x="457200" y="284625"/>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Word Breakdown</a:t>
            </a:r>
            <a:endParaRPr/>
          </a:p>
        </p:txBody>
      </p:sp>
      <p:sp>
        <p:nvSpPr>
          <p:cNvPr id="66" name="Google Shape;66;p6"/>
          <p:cNvSpPr txBox="1"/>
          <p:nvPr/>
        </p:nvSpPr>
        <p:spPr>
          <a:xfrm>
            <a:off x="2275425" y="5312825"/>
            <a:ext cx="75564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rgbClr val="7F7F7F"/>
                </a:solidFill>
                <a:latin typeface="Arial"/>
                <a:ea typeface="Arial"/>
                <a:cs typeface="Arial"/>
                <a:sym typeface="Arial"/>
              </a:rPr>
              <a:t>Source: </a:t>
            </a:r>
            <a:r>
              <a:rPr lang="en-US" sz="1200" i="1">
                <a:solidFill>
                  <a:schemeClr val="lt2"/>
                </a:solidFill>
              </a:rPr>
              <a:t>Source:  American Heritage Stedman’s Medical Dictionary, 2024;The Penguin Prof,. 2011</a:t>
            </a:r>
            <a:endParaRPr sz="1400" b="0" i="0" u="none" strike="noStrike" cap="none">
              <a:solidFill>
                <a:srgbClr val="000000"/>
              </a:solidFill>
              <a:latin typeface="Arial"/>
              <a:ea typeface="Arial"/>
              <a:cs typeface="Arial"/>
              <a:sym typeface="Arial"/>
            </a:endParaRPr>
          </a:p>
        </p:txBody>
      </p:sp>
      <p:sp>
        <p:nvSpPr>
          <p:cNvPr id="67" name="Google Shape;67;p6"/>
          <p:cNvSpPr/>
          <p:nvPr/>
        </p:nvSpPr>
        <p:spPr>
          <a:xfrm>
            <a:off x="920000" y="1528050"/>
            <a:ext cx="2181300" cy="461100"/>
          </a:xfrm>
          <a:prstGeom prst="rect">
            <a:avLst/>
          </a:prstGeom>
          <a:solidFill>
            <a:schemeClr val="accent2"/>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 name="Google Shape;68;p6"/>
          <p:cNvSpPr txBox="1"/>
          <p:nvPr/>
        </p:nvSpPr>
        <p:spPr>
          <a:xfrm>
            <a:off x="920000" y="1528050"/>
            <a:ext cx="2181300" cy="461100"/>
          </a:xfrm>
          <a:prstGeom prst="rect">
            <a:avLst/>
          </a:prstGeom>
          <a:noFill/>
          <a:ln>
            <a:noFill/>
          </a:ln>
        </p:spPr>
        <p:txBody>
          <a:bodyPr spcFirstLastPara="1" wrap="square" lIns="113775" tIns="65000" rIns="113775" bIns="65000" anchor="ctr" anchorCtr="0">
            <a:noAutofit/>
          </a:bodyPr>
          <a:lstStyle/>
          <a:p>
            <a:pPr marL="0" marR="0" lvl="0" indent="0" algn="ctr" rtl="0">
              <a:lnSpc>
                <a:spcPct val="9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Prefix</a:t>
            </a:r>
            <a:endParaRPr sz="1400" b="0" i="0" u="none" strike="noStrike" cap="none">
              <a:solidFill>
                <a:srgbClr val="000000"/>
              </a:solidFill>
              <a:latin typeface="Arial"/>
              <a:ea typeface="Arial"/>
              <a:cs typeface="Arial"/>
              <a:sym typeface="Arial"/>
            </a:endParaRPr>
          </a:p>
        </p:txBody>
      </p:sp>
      <p:sp>
        <p:nvSpPr>
          <p:cNvPr id="69" name="Google Shape;69;p6"/>
          <p:cNvSpPr/>
          <p:nvPr/>
        </p:nvSpPr>
        <p:spPr>
          <a:xfrm>
            <a:off x="920000" y="1989065"/>
            <a:ext cx="2181300" cy="3075900"/>
          </a:xfrm>
          <a:prstGeom prst="rect">
            <a:avLst/>
          </a:prstGeom>
          <a:solidFill>
            <a:srgbClr val="E7F2F3">
              <a:alpha val="89411"/>
            </a:srgbClr>
          </a:solidFill>
          <a:ln w="25400" cap="flat" cmpd="sng">
            <a:solidFill>
              <a:srgbClr val="E7F2F3">
                <a:alpha val="89411"/>
              </a:srgbClr>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 name="Google Shape;70;p6"/>
          <p:cNvSpPr txBox="1"/>
          <p:nvPr/>
        </p:nvSpPr>
        <p:spPr>
          <a:xfrm>
            <a:off x="920000" y="1989065"/>
            <a:ext cx="2181300" cy="3075900"/>
          </a:xfrm>
          <a:prstGeom prst="rect">
            <a:avLst/>
          </a:prstGeom>
          <a:noFill/>
          <a:ln>
            <a:noFill/>
          </a:ln>
        </p:spPr>
        <p:txBody>
          <a:bodyPr spcFirstLastPara="1" wrap="square" lIns="85325" tIns="85325" rIns="113775" bIns="128000" anchor="t" anchorCtr="0">
            <a:noAutofit/>
          </a:bodyPr>
          <a:lstStyle/>
          <a:p>
            <a:pPr marL="171450" marR="0" lvl="1" indent="-171450" algn="l" rtl="0">
              <a:lnSpc>
                <a:spcPct val="90000"/>
              </a:lnSpc>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Helps to describe the location, direction, amount </a:t>
            </a:r>
            <a:endParaRPr sz="1600" b="0" i="0" u="none" strike="noStrike" cap="none">
              <a:solidFill>
                <a:schemeClr val="dk1"/>
              </a:solidFill>
              <a:latin typeface="Arial"/>
              <a:ea typeface="Arial"/>
              <a:cs typeface="Arial"/>
              <a:sym typeface="Arial"/>
            </a:endParaRPr>
          </a:p>
          <a:p>
            <a:pPr marL="342900" marR="0" lvl="2" indent="-171450" algn="l" rtl="0">
              <a:lnSpc>
                <a:spcPct val="90000"/>
              </a:lnSpc>
              <a:spcBef>
                <a:spcPts val="24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Location: near, towards, upon, within, around, </a:t>
            </a:r>
            <a:endParaRPr sz="1600" b="0" i="0" u="none" strike="noStrike" cap="none">
              <a:solidFill>
                <a:schemeClr val="dk1"/>
              </a:solidFill>
              <a:latin typeface="Arial"/>
              <a:ea typeface="Arial"/>
              <a:cs typeface="Arial"/>
              <a:sym typeface="Arial"/>
            </a:endParaRPr>
          </a:p>
          <a:p>
            <a:pPr marL="342900" marR="0" lvl="2" indent="-171450" algn="l" rtl="0">
              <a:lnSpc>
                <a:spcPct val="90000"/>
              </a:lnSpc>
              <a:spcBef>
                <a:spcPts val="24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Direction: away from, beneath, above, between, before, after</a:t>
            </a:r>
            <a:endParaRPr sz="1400" b="0" i="0" u="none" strike="noStrike" cap="none">
              <a:solidFill>
                <a:srgbClr val="000000"/>
              </a:solidFill>
              <a:latin typeface="Arial"/>
              <a:ea typeface="Arial"/>
              <a:cs typeface="Arial"/>
              <a:sym typeface="Arial"/>
            </a:endParaRPr>
          </a:p>
          <a:p>
            <a:pPr marL="342900" marR="0" lvl="2" indent="-171450" algn="l" rtl="0">
              <a:lnSpc>
                <a:spcPct val="90000"/>
              </a:lnSpc>
              <a:spcBef>
                <a:spcPts val="24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Amount: lack of, without, excessive, difficult </a:t>
            </a:r>
            <a:endParaRPr sz="1600" b="0" i="0" u="none" strike="noStrike" cap="none">
              <a:solidFill>
                <a:schemeClr val="dk1"/>
              </a:solidFill>
              <a:latin typeface="Arial"/>
              <a:ea typeface="Arial"/>
              <a:cs typeface="Arial"/>
              <a:sym typeface="Arial"/>
            </a:endParaRPr>
          </a:p>
        </p:txBody>
      </p:sp>
      <p:sp>
        <p:nvSpPr>
          <p:cNvPr id="71" name="Google Shape;71;p6"/>
          <p:cNvSpPr/>
          <p:nvPr/>
        </p:nvSpPr>
        <p:spPr>
          <a:xfrm>
            <a:off x="3406781" y="1528050"/>
            <a:ext cx="2181300" cy="461100"/>
          </a:xfrm>
          <a:prstGeom prst="rect">
            <a:avLst/>
          </a:prstGeom>
          <a:solidFill>
            <a:schemeClr val="accent2"/>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 name="Google Shape;72;p6"/>
          <p:cNvSpPr txBox="1"/>
          <p:nvPr/>
        </p:nvSpPr>
        <p:spPr>
          <a:xfrm>
            <a:off x="3406794" y="1528055"/>
            <a:ext cx="2181300" cy="461100"/>
          </a:xfrm>
          <a:prstGeom prst="rect">
            <a:avLst/>
          </a:prstGeom>
          <a:noFill/>
          <a:ln>
            <a:noFill/>
          </a:ln>
        </p:spPr>
        <p:txBody>
          <a:bodyPr spcFirstLastPara="1" wrap="square" lIns="113775" tIns="65000" rIns="113775" bIns="65000" anchor="ctr" anchorCtr="0">
            <a:noAutofit/>
          </a:bodyPr>
          <a:lstStyle/>
          <a:p>
            <a:pPr marL="0" marR="0" lvl="0" indent="0" algn="ctr" rtl="0">
              <a:lnSpc>
                <a:spcPct val="9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Root</a:t>
            </a:r>
            <a:endParaRPr sz="1600" b="0" i="0" u="none" strike="noStrike" cap="none">
              <a:solidFill>
                <a:schemeClr val="lt1"/>
              </a:solidFill>
              <a:latin typeface="Arial"/>
              <a:ea typeface="Arial"/>
              <a:cs typeface="Arial"/>
              <a:sym typeface="Arial"/>
            </a:endParaRPr>
          </a:p>
        </p:txBody>
      </p:sp>
      <p:sp>
        <p:nvSpPr>
          <p:cNvPr id="73" name="Google Shape;73;p6"/>
          <p:cNvSpPr txBox="1"/>
          <p:nvPr/>
        </p:nvSpPr>
        <p:spPr>
          <a:xfrm>
            <a:off x="3406775" y="1989074"/>
            <a:ext cx="2181300" cy="988200"/>
          </a:xfrm>
          <a:prstGeom prst="rect">
            <a:avLst/>
          </a:prstGeom>
          <a:solidFill>
            <a:srgbClr val="E7F2F3">
              <a:alpha val="89410"/>
            </a:srgbClr>
          </a:solidFill>
          <a:ln>
            <a:noFill/>
          </a:ln>
        </p:spPr>
        <p:txBody>
          <a:bodyPr spcFirstLastPara="1" wrap="square" lIns="85325" tIns="85325" rIns="113775" bIns="128000" anchor="t" anchorCtr="0">
            <a:noAutofit/>
          </a:bodyPr>
          <a:lstStyle/>
          <a:p>
            <a:pPr marL="171450" marR="0" lvl="1" indent="-171450" algn="l" rtl="0">
              <a:lnSpc>
                <a:spcPct val="90000"/>
              </a:lnSpc>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Helps to determine which part of the body it relates to</a:t>
            </a:r>
            <a:endParaRPr sz="1400" b="0" i="0" u="none" strike="noStrike" cap="none">
              <a:solidFill>
                <a:srgbClr val="000000"/>
              </a:solidFill>
              <a:latin typeface="Arial"/>
              <a:ea typeface="Arial"/>
              <a:cs typeface="Arial"/>
              <a:sym typeface="Arial"/>
            </a:endParaRPr>
          </a:p>
        </p:txBody>
      </p:sp>
      <p:sp>
        <p:nvSpPr>
          <p:cNvPr id="74" name="Google Shape;74;p6"/>
          <p:cNvSpPr/>
          <p:nvPr/>
        </p:nvSpPr>
        <p:spPr>
          <a:xfrm>
            <a:off x="5893563" y="1528050"/>
            <a:ext cx="2181300" cy="461100"/>
          </a:xfrm>
          <a:prstGeom prst="rect">
            <a:avLst/>
          </a:prstGeom>
          <a:solidFill>
            <a:schemeClr val="accent2"/>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 name="Google Shape;75;p6"/>
          <p:cNvSpPr txBox="1"/>
          <p:nvPr/>
        </p:nvSpPr>
        <p:spPr>
          <a:xfrm>
            <a:off x="5893563" y="1528050"/>
            <a:ext cx="2181300" cy="461100"/>
          </a:xfrm>
          <a:prstGeom prst="rect">
            <a:avLst/>
          </a:prstGeom>
          <a:noFill/>
          <a:ln>
            <a:noFill/>
          </a:ln>
        </p:spPr>
        <p:txBody>
          <a:bodyPr spcFirstLastPara="1" wrap="square" lIns="113775" tIns="65000" rIns="113775" bIns="65000" anchor="ctr" anchorCtr="0">
            <a:noAutofit/>
          </a:bodyPr>
          <a:lstStyle/>
          <a:p>
            <a:pPr marL="0" marR="0" lvl="0" indent="0" algn="ctr" rtl="0">
              <a:lnSpc>
                <a:spcPct val="90000"/>
              </a:lnSpc>
              <a:spcBef>
                <a:spcPts val="0"/>
              </a:spcBef>
              <a:spcAft>
                <a:spcPts val="0"/>
              </a:spcAft>
              <a:buClr>
                <a:schemeClr val="lt1"/>
              </a:buClr>
              <a:buSzPts val="1600"/>
              <a:buFont typeface="Arial"/>
              <a:buNone/>
            </a:pPr>
            <a:r>
              <a:rPr lang="en-US" sz="1600" b="0" i="0" u="none" strike="noStrike" cap="none">
                <a:solidFill>
                  <a:schemeClr val="lt1"/>
                </a:solidFill>
                <a:latin typeface="Arial"/>
                <a:ea typeface="Arial"/>
                <a:cs typeface="Arial"/>
                <a:sym typeface="Arial"/>
              </a:rPr>
              <a:t>Suffix </a:t>
            </a:r>
            <a:endParaRPr sz="1600" b="0" i="0" u="none" strike="noStrike" cap="none">
              <a:solidFill>
                <a:schemeClr val="lt1"/>
              </a:solidFill>
              <a:latin typeface="Arial"/>
              <a:ea typeface="Arial"/>
              <a:cs typeface="Arial"/>
              <a:sym typeface="Arial"/>
            </a:endParaRPr>
          </a:p>
        </p:txBody>
      </p:sp>
      <p:sp>
        <p:nvSpPr>
          <p:cNvPr id="76" name="Google Shape;76;p6"/>
          <p:cNvSpPr txBox="1"/>
          <p:nvPr/>
        </p:nvSpPr>
        <p:spPr>
          <a:xfrm>
            <a:off x="5893575" y="1989075"/>
            <a:ext cx="2181300" cy="988200"/>
          </a:xfrm>
          <a:prstGeom prst="rect">
            <a:avLst/>
          </a:prstGeom>
          <a:solidFill>
            <a:srgbClr val="E7F2F3">
              <a:alpha val="89410"/>
            </a:srgbClr>
          </a:solidFill>
          <a:ln>
            <a:noFill/>
          </a:ln>
        </p:spPr>
        <p:txBody>
          <a:bodyPr spcFirstLastPara="1" wrap="square" lIns="85325" tIns="85325" rIns="113775" bIns="128000" anchor="t" anchorCtr="0">
            <a:noAutofit/>
          </a:bodyPr>
          <a:lstStyle/>
          <a:p>
            <a:pPr marL="171450" marR="0" lvl="1" indent="-171450" algn="l" rtl="0">
              <a:lnSpc>
                <a:spcPct val="90000"/>
              </a:lnSpc>
              <a:spcBef>
                <a:spcPts val="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Helps to describe what the word or problem relates to</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7"/>
          <p:cNvSpPr txBox="1">
            <a:spLocks noGrp="1"/>
          </p:cNvSpPr>
          <p:nvPr>
            <p:ph type="title"/>
          </p:nvPr>
        </p:nvSpPr>
        <p:spPr>
          <a:xfrm>
            <a:off x="31376" y="0"/>
            <a:ext cx="8229600" cy="762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Prefixes </a:t>
            </a:r>
            <a:endParaRPr/>
          </a:p>
        </p:txBody>
      </p:sp>
      <p:graphicFrame>
        <p:nvGraphicFramePr>
          <p:cNvPr id="83" name="Google Shape;83;p7"/>
          <p:cNvGraphicFramePr/>
          <p:nvPr/>
        </p:nvGraphicFramePr>
        <p:xfrm>
          <a:off x="266700" y="573746"/>
          <a:ext cx="8610600" cy="4881300"/>
        </p:xfrm>
        <a:graphic>
          <a:graphicData uri="http://schemas.openxmlformats.org/drawingml/2006/table">
            <a:tbl>
              <a:tblPr>
                <a:noFill/>
                <a:tableStyleId>{BD6F8595-3E6C-4F52-B213-F83319EB8F5F}</a:tableStyleId>
              </a:tblPr>
              <a:tblGrid>
                <a:gridCol w="1310750">
                  <a:extLst>
                    <a:ext uri="{9D8B030D-6E8A-4147-A177-3AD203B41FA5}">
                      <a16:colId xmlns:a16="http://schemas.microsoft.com/office/drawing/2014/main" val="20000"/>
                    </a:ext>
                  </a:extLst>
                </a:gridCol>
                <a:gridCol w="2302625">
                  <a:extLst>
                    <a:ext uri="{9D8B030D-6E8A-4147-A177-3AD203B41FA5}">
                      <a16:colId xmlns:a16="http://schemas.microsoft.com/office/drawing/2014/main" val="20001"/>
                    </a:ext>
                  </a:extLst>
                </a:gridCol>
                <a:gridCol w="4997225">
                  <a:extLst>
                    <a:ext uri="{9D8B030D-6E8A-4147-A177-3AD203B41FA5}">
                      <a16:colId xmlns:a16="http://schemas.microsoft.com/office/drawing/2014/main" val="20002"/>
                    </a:ext>
                  </a:extLst>
                </a:gridCol>
              </a:tblGrid>
              <a:tr h="231225">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PREFIX </a:t>
                      </a:r>
                      <a:endParaRPr sz="1400" b="1"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WHAT IT DESCRIBES </a:t>
                      </a:r>
                      <a:endParaRPr sz="1400" b="1"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EXAMPLE </a:t>
                      </a:r>
                      <a:endParaRPr sz="1400" b="1"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00"/>
                  </a:ext>
                </a:extLst>
              </a:tr>
              <a:tr h="2331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AN-, A- </a:t>
                      </a:r>
                      <a:endParaRPr sz="1400" b="1" i="0" u="none" strike="noStrike" cap="none">
                        <a:solidFill>
                          <a:srgbClr val="000000"/>
                        </a:solidFill>
                        <a:latin typeface="Arial"/>
                        <a:ea typeface="Arial"/>
                        <a:cs typeface="Arial"/>
                        <a:sym typeface="Arial"/>
                      </a:endParaRPr>
                    </a:p>
                  </a:txBody>
                  <a:tcPr marL="8725" marR="8725" marT="8725" marB="0" anchor="ct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without / lack of</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a</a:t>
                      </a:r>
                      <a:r>
                        <a:rPr lang="en-US" sz="1400" u="none" strike="noStrike" cap="none"/>
                        <a:t>nemia = lack of red blood cells </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01"/>
                  </a:ext>
                </a:extLst>
              </a:tr>
              <a:tr h="2331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AB- </a:t>
                      </a:r>
                      <a:endParaRPr sz="1400" b="1" i="0" u="none" strike="noStrike" cap="none">
                        <a:solidFill>
                          <a:srgbClr val="000000"/>
                        </a:solidFill>
                        <a:latin typeface="Arial"/>
                        <a:ea typeface="Arial"/>
                        <a:cs typeface="Arial"/>
                        <a:sym typeface="Arial"/>
                      </a:endParaRPr>
                    </a:p>
                  </a:txBody>
                  <a:tcPr marL="8725" marR="8725" marT="8725" marB="0" anchor="ct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away from</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ab</a:t>
                      </a:r>
                      <a:r>
                        <a:rPr lang="en-US" sz="1400" u="none" strike="noStrike" cap="none"/>
                        <a:t>normal = away from the normal </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02"/>
                  </a:ext>
                </a:extLst>
              </a:tr>
              <a:tr h="2331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AD- </a:t>
                      </a:r>
                      <a:endParaRPr sz="1400" b="1" i="0" u="none" strike="noStrike" cap="none">
                        <a:solidFill>
                          <a:srgbClr val="000000"/>
                        </a:solidFill>
                        <a:latin typeface="Arial"/>
                        <a:ea typeface="Arial"/>
                        <a:cs typeface="Arial"/>
                        <a:sym typeface="Arial"/>
                      </a:endParaRPr>
                    </a:p>
                  </a:txBody>
                  <a:tcPr marL="8725" marR="8725" marT="8725" marB="0" anchor="ct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near / toward</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ad</a:t>
                      </a:r>
                      <a:r>
                        <a:rPr lang="en-US" sz="1400" u="none" strike="noStrike" cap="none"/>
                        <a:t>renal gland = gland near to the kidney </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03"/>
                  </a:ext>
                </a:extLst>
              </a:tr>
              <a:tr h="2331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BI- </a:t>
                      </a:r>
                      <a:endParaRPr sz="1400" b="1" i="0" u="none" strike="noStrike" cap="none">
                        <a:solidFill>
                          <a:srgbClr val="000000"/>
                        </a:solidFill>
                        <a:latin typeface="Arial"/>
                        <a:ea typeface="Arial"/>
                        <a:cs typeface="Arial"/>
                        <a:sym typeface="Arial"/>
                      </a:endParaRPr>
                    </a:p>
                  </a:txBody>
                  <a:tcPr marL="8725" marR="8725" marT="8725" marB="0" anchor="ct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two / both</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bi</a:t>
                      </a:r>
                      <a:r>
                        <a:rPr lang="en-US" sz="1400" u="none" strike="noStrike" cap="none"/>
                        <a:t>lateral Wilm's = tumor in both kidneys </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04"/>
                  </a:ext>
                </a:extLst>
              </a:tr>
              <a:tr h="2331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DYS-  </a:t>
                      </a:r>
                      <a:endParaRPr sz="1400" b="1" i="0" u="none" strike="noStrike" cap="none">
                        <a:solidFill>
                          <a:srgbClr val="000000"/>
                        </a:solidFill>
                        <a:latin typeface="Arial"/>
                        <a:ea typeface="Arial"/>
                        <a:cs typeface="Arial"/>
                        <a:sym typeface="Arial"/>
                      </a:endParaRPr>
                    </a:p>
                  </a:txBody>
                  <a:tcPr marL="8725" marR="8725" marT="8725" marB="0" anchor="ct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difficult / painful</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chemeClr val="dk1"/>
                        </a:buClr>
                        <a:buSzPts val="1400"/>
                        <a:buFont typeface="Arial"/>
                        <a:buNone/>
                      </a:pPr>
                      <a:r>
                        <a:rPr lang="en-US" sz="1400" b="1" u="none" strike="noStrike" cap="none"/>
                        <a:t>dys</a:t>
                      </a:r>
                      <a:r>
                        <a:rPr lang="en-US" sz="1400" u="none" strike="noStrike" cap="none"/>
                        <a:t>function =</a:t>
                      </a:r>
                      <a:r>
                        <a:rPr lang="en-US" sz="1400" b="0" i="0" u="none" strike="noStrike" cap="none">
                          <a:solidFill>
                            <a:srgbClr val="000000"/>
                          </a:solidFill>
                          <a:latin typeface="Calibri"/>
                          <a:ea typeface="Calibri"/>
                          <a:cs typeface="Calibri"/>
                          <a:sym typeface="Calibri"/>
                        </a:rPr>
                        <a:t> </a:t>
                      </a:r>
                      <a:r>
                        <a:rPr lang="en-US" sz="1400" u="none" strike="noStrike" cap="none"/>
                        <a:t>not working properly</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05"/>
                  </a:ext>
                </a:extLst>
              </a:tr>
              <a:tr h="2331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ECTO- </a:t>
                      </a:r>
                      <a:endParaRPr sz="1400" b="1" i="0" u="none" strike="noStrike" cap="none">
                        <a:solidFill>
                          <a:srgbClr val="000000"/>
                        </a:solidFill>
                        <a:latin typeface="Arial"/>
                        <a:ea typeface="Arial"/>
                        <a:cs typeface="Arial"/>
                        <a:sym typeface="Arial"/>
                      </a:endParaRPr>
                    </a:p>
                  </a:txBody>
                  <a:tcPr marL="8725" marR="8725" marT="8725" marB="0" anchor="ct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outside</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ecto</a:t>
                      </a:r>
                      <a:r>
                        <a:rPr lang="en-US" sz="1400" u="none" strike="noStrike" cap="none"/>
                        <a:t>pic pregnancy = outside the uterine cavity </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06"/>
                  </a:ext>
                </a:extLst>
              </a:tr>
              <a:tr h="453375">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ENDO-  </a:t>
                      </a:r>
                      <a:endParaRPr sz="1400" b="1" i="0" u="none" strike="noStrike" cap="none">
                        <a:solidFill>
                          <a:srgbClr val="000000"/>
                        </a:solidFill>
                        <a:latin typeface="Arial"/>
                        <a:ea typeface="Arial"/>
                        <a:cs typeface="Arial"/>
                        <a:sym typeface="Arial"/>
                      </a:endParaRPr>
                    </a:p>
                  </a:txBody>
                  <a:tcPr marL="8725" marR="8725" marT="8725" marB="0" anchor="ct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inside</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endo</a:t>
                      </a:r>
                      <a:r>
                        <a:rPr lang="en-US" sz="1400" u="none" strike="noStrike" cap="none"/>
                        <a:t>scope = an instrument to look inside the body cavities or organs</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07"/>
                  </a:ext>
                </a:extLst>
              </a:tr>
              <a:tr h="2331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EPI- </a:t>
                      </a:r>
                      <a:endParaRPr sz="1400" b="1" i="0" u="none" strike="noStrike" cap="none">
                        <a:solidFill>
                          <a:srgbClr val="000000"/>
                        </a:solidFill>
                        <a:latin typeface="Arial"/>
                        <a:ea typeface="Arial"/>
                        <a:cs typeface="Arial"/>
                        <a:sym typeface="Arial"/>
                      </a:endParaRPr>
                    </a:p>
                  </a:txBody>
                  <a:tcPr marL="8725" marR="8725" marT="8725" marB="0" anchor="ct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upon</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chemeClr val="dk1"/>
                        </a:buClr>
                        <a:buSzPts val="1400"/>
                        <a:buFont typeface="Arial"/>
                        <a:buNone/>
                      </a:pPr>
                      <a:r>
                        <a:rPr lang="en-US" sz="1400" b="1" u="none" strike="noStrike" cap="none"/>
                        <a:t>epi</a:t>
                      </a:r>
                      <a:r>
                        <a:rPr lang="en-US" sz="1400" u="none" strike="noStrike" cap="none"/>
                        <a:t>dermis = the outer layer of skin </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08"/>
                  </a:ext>
                </a:extLst>
              </a:tr>
              <a:tr h="2331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HYPER- </a:t>
                      </a:r>
                      <a:endParaRPr sz="1400" b="1" i="0" u="none" strike="noStrike" cap="none">
                        <a:solidFill>
                          <a:srgbClr val="000000"/>
                        </a:solidFill>
                        <a:latin typeface="Arial"/>
                        <a:ea typeface="Arial"/>
                        <a:cs typeface="Arial"/>
                        <a:sym typeface="Arial"/>
                      </a:endParaRPr>
                    </a:p>
                  </a:txBody>
                  <a:tcPr marL="8725" marR="8725" marT="8725" marB="0" anchor="ct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excessive / above/increased</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chemeClr val="dk1"/>
                        </a:buClr>
                        <a:buSzPts val="1400"/>
                        <a:buFont typeface="Arial"/>
                        <a:buNone/>
                      </a:pPr>
                      <a:r>
                        <a:rPr lang="en-US" sz="1400" b="1" u="none" strike="noStrike" cap="none"/>
                        <a:t>hyper</a:t>
                      </a:r>
                      <a:r>
                        <a:rPr lang="en-US" sz="1400" u="none" strike="noStrike" cap="none"/>
                        <a:t>glycemia =</a:t>
                      </a:r>
                      <a:r>
                        <a:rPr lang="en-US" sz="1400" b="0" i="0" u="none" strike="noStrike" cap="none">
                          <a:solidFill>
                            <a:srgbClr val="000000"/>
                          </a:solidFill>
                          <a:latin typeface="Calibri"/>
                          <a:ea typeface="Calibri"/>
                          <a:cs typeface="Calibri"/>
                          <a:sym typeface="Calibri"/>
                        </a:rPr>
                        <a:t> </a:t>
                      </a:r>
                      <a:r>
                        <a:rPr lang="en-US" sz="1400" u="none" strike="noStrike" cap="none"/>
                        <a:t>excessive blood sugar levels </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09"/>
                  </a:ext>
                </a:extLst>
              </a:tr>
              <a:tr h="2331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HYPO-</a:t>
                      </a:r>
                      <a:endParaRPr sz="1400" b="1" i="0" u="none" strike="noStrike" cap="none">
                        <a:solidFill>
                          <a:srgbClr val="000000"/>
                        </a:solidFill>
                        <a:latin typeface="Arial"/>
                        <a:ea typeface="Arial"/>
                        <a:cs typeface="Arial"/>
                        <a:sym typeface="Arial"/>
                      </a:endParaRPr>
                    </a:p>
                  </a:txBody>
                  <a:tcPr marL="8725" marR="8725" marT="8725" marB="0" anchor="ct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beneath / below/decreased</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chemeClr val="dk1"/>
                        </a:buClr>
                        <a:buSzPts val="1400"/>
                        <a:buFont typeface="Arial"/>
                        <a:buNone/>
                      </a:pPr>
                      <a:r>
                        <a:rPr lang="en-US" sz="1400" b="1" u="none" strike="noStrike" cap="none"/>
                        <a:t>hypo</a:t>
                      </a:r>
                      <a:r>
                        <a:rPr lang="en-US" sz="1400" u="none" strike="noStrike" cap="none"/>
                        <a:t>dermic = injection below the skin </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10"/>
                  </a:ext>
                </a:extLst>
              </a:tr>
              <a:tr h="2331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INTER- </a:t>
                      </a:r>
                      <a:endParaRPr sz="1400" b="1" i="0" u="none" strike="noStrike" cap="none">
                        <a:solidFill>
                          <a:srgbClr val="000000"/>
                        </a:solidFill>
                        <a:latin typeface="Arial"/>
                        <a:ea typeface="Arial"/>
                        <a:cs typeface="Arial"/>
                        <a:sym typeface="Arial"/>
                      </a:endParaRPr>
                    </a:p>
                  </a:txBody>
                  <a:tcPr marL="8725" marR="8725" marT="8725" marB="0" anchor="ct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between</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inter</a:t>
                      </a:r>
                      <a:r>
                        <a:rPr lang="en-US" sz="1400" u="none" strike="noStrike" cap="none"/>
                        <a:t>costal = between the ribs </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11"/>
                  </a:ext>
                </a:extLst>
              </a:tr>
              <a:tr h="2331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INTRA- </a:t>
                      </a:r>
                      <a:endParaRPr sz="1400" b="1" i="0" u="none" strike="noStrike" cap="none">
                        <a:solidFill>
                          <a:srgbClr val="000000"/>
                        </a:solidFill>
                        <a:latin typeface="Arial"/>
                        <a:ea typeface="Arial"/>
                        <a:cs typeface="Arial"/>
                        <a:sym typeface="Arial"/>
                      </a:endParaRPr>
                    </a:p>
                  </a:txBody>
                  <a:tcPr marL="8725" marR="8725" marT="8725" marB="0" anchor="ct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within / </a:t>
                      </a:r>
                      <a:r>
                        <a:rPr lang="en-US"/>
                        <a:t>i</a:t>
                      </a:r>
                      <a:r>
                        <a:rPr lang="en-US" sz="1400" u="none" strike="noStrike" cap="none"/>
                        <a:t>nside</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intra</a:t>
                      </a:r>
                      <a:r>
                        <a:rPr lang="en-US" sz="1400" u="none" strike="noStrike" cap="none"/>
                        <a:t>venous = into a vein </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12"/>
                  </a:ext>
                </a:extLst>
              </a:tr>
              <a:tr h="2331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PARA- </a:t>
                      </a:r>
                      <a:endParaRPr sz="1400" b="1" i="0" u="none" strike="noStrike" cap="none">
                        <a:solidFill>
                          <a:srgbClr val="000000"/>
                        </a:solidFill>
                        <a:latin typeface="Arial"/>
                        <a:ea typeface="Arial"/>
                        <a:cs typeface="Arial"/>
                        <a:sym typeface="Arial"/>
                      </a:endParaRPr>
                    </a:p>
                  </a:txBody>
                  <a:tcPr marL="8725" marR="8725" marT="8725" marB="0" anchor="ct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beside, about, near</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para</a:t>
                      </a:r>
                      <a:r>
                        <a:rPr lang="en-US" sz="1400" u="none" strike="noStrike" cap="none"/>
                        <a:t>thyroid = beside the thyroid gland </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13"/>
                  </a:ext>
                </a:extLst>
              </a:tr>
              <a:tr h="2331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PERI-</a:t>
                      </a:r>
                      <a:endParaRPr sz="1400" b="1" i="0" u="none" strike="noStrike" cap="none">
                        <a:solidFill>
                          <a:srgbClr val="000000"/>
                        </a:solidFill>
                        <a:latin typeface="Arial"/>
                        <a:ea typeface="Arial"/>
                        <a:cs typeface="Arial"/>
                        <a:sym typeface="Arial"/>
                      </a:endParaRPr>
                    </a:p>
                  </a:txBody>
                  <a:tcPr marL="8725" marR="8725" marT="8725" marB="0" anchor="ct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around</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peri</a:t>
                      </a:r>
                      <a:r>
                        <a:rPr lang="en-US" sz="1400" u="none" strike="noStrike" cap="none"/>
                        <a:t>cardium = membrane around the heart </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14"/>
                  </a:ext>
                </a:extLst>
              </a:tr>
              <a:tr h="2331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PRE- </a:t>
                      </a:r>
                      <a:endParaRPr sz="1400" b="1" i="0" u="none" strike="noStrike" cap="none">
                        <a:solidFill>
                          <a:srgbClr val="000000"/>
                        </a:solidFill>
                        <a:latin typeface="Arial"/>
                        <a:ea typeface="Arial"/>
                        <a:cs typeface="Arial"/>
                        <a:sym typeface="Arial"/>
                      </a:endParaRPr>
                    </a:p>
                  </a:txBody>
                  <a:tcPr marL="8725" marR="8725" marT="8725" marB="0" anchor="ct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before</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pre</a:t>
                      </a:r>
                      <a:r>
                        <a:rPr lang="en-US" sz="1400" u="none" strike="noStrike" cap="none"/>
                        <a:t>natal = before birth </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15"/>
                  </a:ext>
                </a:extLst>
              </a:tr>
              <a:tr h="2331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POST- </a:t>
                      </a:r>
                      <a:endParaRPr sz="1400" b="1" i="0" u="none" strike="noStrike" cap="none">
                        <a:solidFill>
                          <a:srgbClr val="000000"/>
                        </a:solidFill>
                        <a:latin typeface="Arial"/>
                        <a:ea typeface="Arial"/>
                        <a:cs typeface="Arial"/>
                        <a:sym typeface="Arial"/>
                      </a:endParaRPr>
                    </a:p>
                  </a:txBody>
                  <a:tcPr marL="8725" marR="8725" marT="8725" marB="0" anchor="ct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after</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post</a:t>
                      </a:r>
                      <a:r>
                        <a:rPr lang="en-US" sz="1400" u="none" strike="noStrike" cap="none"/>
                        <a:t> surgical stage = stage after surgery </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16"/>
                  </a:ext>
                </a:extLst>
              </a:tr>
              <a:tr h="233150">
                <a:tc>
                  <a:txBody>
                    <a:bodyPr/>
                    <a:lstStyle/>
                    <a:p>
                      <a:pPr marL="0" marR="0" lvl="0" indent="0" algn="l" rtl="0">
                        <a:lnSpc>
                          <a:spcPct val="100000"/>
                        </a:lnSpc>
                        <a:spcBef>
                          <a:spcPts val="0"/>
                        </a:spcBef>
                        <a:spcAft>
                          <a:spcPts val="0"/>
                        </a:spcAft>
                        <a:buNone/>
                      </a:pPr>
                      <a:r>
                        <a:rPr lang="en-US"/>
                        <a:t>SUB-</a:t>
                      </a:r>
                      <a:endParaRPr sz="1400" u="none" strike="noStrike" cap="none"/>
                    </a:p>
                  </a:txBody>
                  <a:tcPr marL="8725" marR="8725" marT="8725" marB="0" anchor="ctr"/>
                </a:tc>
                <a:tc>
                  <a:txBody>
                    <a:bodyPr/>
                    <a:lstStyle/>
                    <a:p>
                      <a:pPr marL="0" marR="0" lvl="0" indent="0" algn="l" rtl="0">
                        <a:lnSpc>
                          <a:spcPct val="100000"/>
                        </a:lnSpc>
                        <a:spcBef>
                          <a:spcPts val="0"/>
                        </a:spcBef>
                        <a:spcAft>
                          <a:spcPts val="0"/>
                        </a:spcAft>
                        <a:buNone/>
                      </a:pPr>
                      <a:r>
                        <a:rPr lang="en-US"/>
                        <a:t>under / below</a:t>
                      </a:r>
                      <a:endParaRPr sz="1400" u="none" strike="noStrike" cap="none"/>
                    </a:p>
                  </a:txBody>
                  <a:tcPr marL="8725" marR="8725" marT="8725" marB="0" anchor="b"/>
                </a:tc>
                <a:tc>
                  <a:txBody>
                    <a:bodyPr/>
                    <a:lstStyle/>
                    <a:p>
                      <a:pPr marL="0" lvl="0" indent="0" algn="l" rtl="0">
                        <a:spcBef>
                          <a:spcPts val="0"/>
                        </a:spcBef>
                        <a:spcAft>
                          <a:spcPts val="0"/>
                        </a:spcAft>
                        <a:buClr>
                          <a:schemeClr val="dk1"/>
                        </a:buClr>
                        <a:buSzPts val="1400"/>
                        <a:buFont typeface="Arial"/>
                        <a:buNone/>
                      </a:pPr>
                      <a:r>
                        <a:rPr lang="en-US" b="1"/>
                        <a:t>sub</a:t>
                      </a:r>
                      <a:r>
                        <a:rPr lang="en-US"/>
                        <a:t>mucosa = tissue below mucus membrane</a:t>
                      </a:r>
                      <a:endParaRPr sz="1400" b="1" u="none" strike="noStrike" cap="none"/>
                    </a:p>
                  </a:txBody>
                  <a:tcPr marL="8725" marR="8725" marT="8725" marB="0" anchor="b"/>
                </a:tc>
                <a:extLst>
                  <a:ext uri="{0D108BD9-81ED-4DB2-BD59-A6C34878D82A}">
                    <a16:rowId xmlns:a16="http://schemas.microsoft.com/office/drawing/2014/main" val="10017"/>
                  </a:ext>
                </a:extLst>
              </a:tr>
              <a:tr h="233150">
                <a:tc>
                  <a:txBody>
                    <a:bodyPr/>
                    <a:lstStyle/>
                    <a:p>
                      <a:pPr marL="0" marR="0" lvl="0" indent="0" algn="l" rtl="0">
                        <a:lnSpc>
                          <a:spcPct val="100000"/>
                        </a:lnSpc>
                        <a:spcBef>
                          <a:spcPts val="0"/>
                        </a:spcBef>
                        <a:spcAft>
                          <a:spcPts val="0"/>
                        </a:spcAft>
                        <a:buNone/>
                      </a:pPr>
                      <a:r>
                        <a:rPr lang="en-US"/>
                        <a:t>SUPRA-</a:t>
                      </a:r>
                      <a:endParaRPr/>
                    </a:p>
                  </a:txBody>
                  <a:tcPr marL="8725" marR="8725" marT="8725" marB="0" anchor="ctr"/>
                </a:tc>
                <a:tc>
                  <a:txBody>
                    <a:bodyPr/>
                    <a:lstStyle/>
                    <a:p>
                      <a:pPr marL="0" marR="0" lvl="0" indent="0" algn="l" rtl="0">
                        <a:lnSpc>
                          <a:spcPct val="100000"/>
                        </a:lnSpc>
                        <a:spcBef>
                          <a:spcPts val="0"/>
                        </a:spcBef>
                        <a:spcAft>
                          <a:spcPts val="0"/>
                        </a:spcAft>
                        <a:buNone/>
                      </a:pPr>
                      <a:r>
                        <a:rPr lang="en-US"/>
                        <a:t>above</a:t>
                      </a:r>
                      <a:endParaRPr/>
                    </a:p>
                  </a:txBody>
                  <a:tcPr marL="8725" marR="8725" marT="8725" marB="0" anchor="b"/>
                </a:tc>
                <a:tc>
                  <a:txBody>
                    <a:bodyPr/>
                    <a:lstStyle/>
                    <a:p>
                      <a:pPr marL="0" lvl="0" indent="0" algn="l" rtl="0">
                        <a:spcBef>
                          <a:spcPts val="0"/>
                        </a:spcBef>
                        <a:spcAft>
                          <a:spcPts val="0"/>
                        </a:spcAft>
                        <a:buNone/>
                      </a:pPr>
                      <a:r>
                        <a:rPr lang="en-US" b="1"/>
                        <a:t>supra</a:t>
                      </a:r>
                      <a:r>
                        <a:rPr lang="en-US"/>
                        <a:t>clavicular = above the clavicle</a:t>
                      </a:r>
                      <a:endParaRPr/>
                    </a:p>
                  </a:txBody>
                  <a:tcPr marL="8725" marR="8725" marT="8725" marB="0" anchor="b"/>
                </a:tc>
                <a:extLst>
                  <a:ext uri="{0D108BD9-81ED-4DB2-BD59-A6C34878D82A}">
                    <a16:rowId xmlns:a16="http://schemas.microsoft.com/office/drawing/2014/main" val="10018"/>
                  </a:ext>
                </a:extLst>
              </a:tr>
              <a:tr h="2331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SYN- </a:t>
                      </a:r>
                      <a:endParaRPr sz="1400" b="1" i="0" u="none" strike="noStrike" cap="none">
                        <a:solidFill>
                          <a:srgbClr val="000000"/>
                        </a:solidFill>
                        <a:latin typeface="Arial"/>
                        <a:ea typeface="Arial"/>
                        <a:cs typeface="Arial"/>
                        <a:sym typeface="Arial"/>
                      </a:endParaRPr>
                    </a:p>
                  </a:txBody>
                  <a:tcPr marL="8725" marR="8725" marT="87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together with</a:t>
                      </a:r>
                      <a:endParaRPr sz="1400" b="0" i="0" u="none" strike="noStrike" cap="none">
                        <a:solidFill>
                          <a:srgbClr val="000000"/>
                        </a:solidFill>
                        <a:latin typeface="Calibri"/>
                        <a:ea typeface="Calibri"/>
                        <a:cs typeface="Calibri"/>
                        <a:sym typeface="Calibri"/>
                      </a:endParaRPr>
                    </a:p>
                  </a:txBody>
                  <a:tcPr marL="8725" marR="8725" marT="8725" marB="0" anchor="b"/>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syn</a:t>
                      </a:r>
                      <a:r>
                        <a:rPr lang="en-US" sz="1400" u="none" strike="noStrike" cap="none"/>
                        <a:t>drome = group of symptoms occurring together</a:t>
                      </a:r>
                      <a:endParaRPr sz="1400" b="0" i="0" u="none" strike="noStrike" cap="none">
                        <a:solidFill>
                          <a:srgbClr val="000000"/>
                        </a:solidFill>
                        <a:latin typeface="Calibri"/>
                        <a:ea typeface="Calibri"/>
                        <a:cs typeface="Calibri"/>
                        <a:sym typeface="Calibri"/>
                      </a:endParaRPr>
                    </a:p>
                  </a:txBody>
                  <a:tcPr marL="8725" marR="8725" marT="8725" marB="0" anchor="b"/>
                </a:tc>
                <a:extLst>
                  <a:ext uri="{0D108BD9-81ED-4DB2-BD59-A6C34878D82A}">
                    <a16:rowId xmlns:a16="http://schemas.microsoft.com/office/drawing/2014/main" val="10019"/>
                  </a:ext>
                </a:extLst>
              </a:tr>
            </a:tbl>
          </a:graphicData>
        </a:graphic>
      </p:graphicFrame>
      <p:sp>
        <p:nvSpPr>
          <p:cNvPr id="84" name="Google Shape;84;p7"/>
          <p:cNvSpPr txBox="1"/>
          <p:nvPr/>
        </p:nvSpPr>
        <p:spPr>
          <a:xfrm>
            <a:off x="5943600" y="5374336"/>
            <a:ext cx="4322064"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rgbClr val="7F7F7F"/>
                </a:solidFill>
                <a:latin typeface="Arial"/>
                <a:ea typeface="Arial"/>
                <a:cs typeface="Arial"/>
                <a:sym typeface="Arial"/>
              </a:rPr>
              <a:t>Source: Online Etymology Dictionary</a:t>
            </a:r>
            <a:r>
              <a:rPr lang="en-US" sz="1200" i="1">
                <a:solidFill>
                  <a:srgbClr val="7F7F7F"/>
                </a:solidFill>
              </a:rPr>
              <a:t>,</a:t>
            </a:r>
            <a:r>
              <a:rPr lang="en-US" sz="1200" b="0" i="1" u="none" strike="noStrike" cap="none">
                <a:solidFill>
                  <a:srgbClr val="7F7F7F"/>
                </a:solidFill>
                <a:latin typeface="Arial"/>
                <a:ea typeface="Arial"/>
                <a:cs typeface="Arial"/>
                <a:sym typeface="Arial"/>
              </a:rPr>
              <a:t> (</a:t>
            </a:r>
            <a:r>
              <a:rPr lang="en-US" sz="1200" i="1">
                <a:solidFill>
                  <a:srgbClr val="7F7F7F"/>
                </a:solidFill>
              </a:rPr>
              <a:t>n.d.)</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8"/>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Prefixes </a:t>
            </a:r>
            <a:endParaRPr/>
          </a:p>
        </p:txBody>
      </p:sp>
      <p:sp>
        <p:nvSpPr>
          <p:cNvPr id="91" name="Google Shape;91;p8"/>
          <p:cNvSpPr txBox="1"/>
          <p:nvPr/>
        </p:nvSpPr>
        <p:spPr>
          <a:xfrm>
            <a:off x="6019800" y="5347900"/>
            <a:ext cx="43221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rgbClr val="7F7F7F"/>
                </a:solidFill>
                <a:latin typeface="Arial"/>
                <a:ea typeface="Arial"/>
                <a:cs typeface="Arial"/>
                <a:sym typeface="Arial"/>
              </a:rPr>
              <a:t>Source: Online Etymology Dictionary</a:t>
            </a:r>
            <a:r>
              <a:rPr lang="en-US" sz="1200" i="1">
                <a:solidFill>
                  <a:srgbClr val="7F7F7F"/>
                </a:solidFill>
              </a:rPr>
              <a:t>,</a:t>
            </a:r>
            <a:r>
              <a:rPr lang="en-US" sz="1200" b="0" i="1" u="none" strike="noStrike" cap="none">
                <a:solidFill>
                  <a:srgbClr val="7F7F7F"/>
                </a:solidFill>
                <a:latin typeface="Arial"/>
                <a:ea typeface="Arial"/>
                <a:cs typeface="Arial"/>
                <a:sym typeface="Arial"/>
              </a:rPr>
              <a:t> (</a:t>
            </a:r>
            <a:r>
              <a:rPr lang="en-US" sz="1200" i="1">
                <a:solidFill>
                  <a:srgbClr val="7F7F7F"/>
                </a:solidFill>
              </a:rPr>
              <a:t>n.d.)</a:t>
            </a:r>
            <a:endParaRPr sz="1400" b="0" i="0" u="none" strike="noStrike" cap="none">
              <a:solidFill>
                <a:srgbClr val="000000"/>
              </a:solidFill>
              <a:latin typeface="Arial"/>
              <a:ea typeface="Arial"/>
              <a:cs typeface="Arial"/>
              <a:sym typeface="Arial"/>
            </a:endParaRPr>
          </a:p>
        </p:txBody>
      </p:sp>
      <p:grpSp>
        <p:nvGrpSpPr>
          <p:cNvPr id="92" name="Google Shape;92;p8"/>
          <p:cNvGrpSpPr/>
          <p:nvPr/>
        </p:nvGrpSpPr>
        <p:grpSpPr>
          <a:xfrm>
            <a:off x="552489" y="1253038"/>
            <a:ext cx="8039021" cy="3970923"/>
            <a:chOff x="39" y="186238"/>
            <a:chExt cx="8039021" cy="3970923"/>
          </a:xfrm>
        </p:grpSpPr>
        <p:sp>
          <p:nvSpPr>
            <p:cNvPr id="93" name="Google Shape;93;p8"/>
            <p:cNvSpPr/>
            <p:nvPr/>
          </p:nvSpPr>
          <p:spPr>
            <a:xfrm>
              <a:off x="39" y="186238"/>
              <a:ext cx="3756552" cy="518400"/>
            </a:xfrm>
            <a:prstGeom prst="rect">
              <a:avLst/>
            </a:prstGeom>
            <a:solidFill>
              <a:schemeClr val="accent2"/>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 name="Google Shape;94;p8"/>
            <p:cNvSpPr txBox="1"/>
            <p:nvPr/>
          </p:nvSpPr>
          <p:spPr>
            <a:xfrm>
              <a:off x="39" y="186238"/>
              <a:ext cx="3756552" cy="518400"/>
            </a:xfrm>
            <a:prstGeom prst="rect">
              <a:avLst/>
            </a:prstGeom>
            <a:noFill/>
            <a:ln>
              <a:noFill/>
            </a:ln>
          </p:spPr>
          <p:txBody>
            <a:bodyPr spcFirstLastPara="1" wrap="square" lIns="128000" tIns="73150" rIns="128000" bIns="73150" anchor="ctr" anchorCtr="0">
              <a:noAutofit/>
            </a:bodyPr>
            <a:lstStyle/>
            <a:p>
              <a:pPr marL="0" marR="0" lvl="0" indent="0" algn="ctr" rtl="0">
                <a:lnSpc>
                  <a:spcPct val="90000"/>
                </a:lnSpc>
                <a:spcBef>
                  <a:spcPts val="0"/>
                </a:spcBef>
                <a:spcAft>
                  <a:spcPts val="0"/>
                </a:spcAft>
                <a:buClr>
                  <a:schemeClr val="lt1"/>
                </a:buClr>
                <a:buSzPts val="1800"/>
                <a:buFont typeface="Arial"/>
                <a:buNone/>
              </a:pPr>
              <a:r>
                <a:rPr lang="en-US" sz="1800" b="0" i="0" u="none" strike="noStrike" cap="none">
                  <a:solidFill>
                    <a:schemeClr val="lt1"/>
                  </a:solidFill>
                  <a:latin typeface="Arial"/>
                  <a:ea typeface="Arial"/>
                  <a:cs typeface="Arial"/>
                  <a:sym typeface="Arial"/>
                </a:rPr>
                <a:t>Size </a:t>
              </a:r>
              <a:endParaRPr sz="1400" b="0" i="0" u="none" strike="noStrike" cap="none">
                <a:solidFill>
                  <a:srgbClr val="000000"/>
                </a:solidFill>
                <a:latin typeface="Arial"/>
                <a:ea typeface="Arial"/>
                <a:cs typeface="Arial"/>
                <a:sym typeface="Arial"/>
              </a:endParaRPr>
            </a:p>
          </p:txBody>
        </p:sp>
        <p:sp>
          <p:nvSpPr>
            <p:cNvPr id="95" name="Google Shape;95;p8"/>
            <p:cNvSpPr/>
            <p:nvPr/>
          </p:nvSpPr>
          <p:spPr>
            <a:xfrm>
              <a:off x="39" y="704638"/>
              <a:ext cx="3756552" cy="3452523"/>
            </a:xfrm>
            <a:prstGeom prst="rect">
              <a:avLst/>
            </a:prstGeom>
            <a:solidFill>
              <a:srgbClr val="E7F2F3">
                <a:alpha val="89411"/>
              </a:srgbClr>
            </a:solidFill>
            <a:ln w="25400" cap="flat" cmpd="sng">
              <a:solidFill>
                <a:srgbClr val="E7F2F3">
                  <a:alpha val="89411"/>
                </a:srgbClr>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 name="Google Shape;96;p8"/>
            <p:cNvSpPr txBox="1"/>
            <p:nvPr/>
          </p:nvSpPr>
          <p:spPr>
            <a:xfrm>
              <a:off x="39" y="704638"/>
              <a:ext cx="3756552" cy="3452523"/>
            </a:xfrm>
            <a:prstGeom prst="rect">
              <a:avLst/>
            </a:prstGeom>
            <a:noFill/>
            <a:ln>
              <a:noFill/>
            </a:ln>
          </p:spPr>
          <p:txBody>
            <a:bodyPr spcFirstLastPara="1" wrap="square" lIns="96000" tIns="96000" rIns="128000" bIns="144000" anchor="t" anchorCtr="0">
              <a:noAutofit/>
            </a:bodyPr>
            <a:lstStyle/>
            <a:p>
              <a:pPr marL="171450" marR="0" lvl="1" indent="-171450" algn="l" rtl="0">
                <a:lnSpc>
                  <a:spcPct val="90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Macro (large) </a:t>
              </a:r>
              <a:endParaRPr sz="1800" b="0" i="0" u="none" strike="noStrike" cap="none">
                <a:solidFill>
                  <a:schemeClr val="dk1"/>
                </a:solidFill>
                <a:latin typeface="Arial"/>
                <a:ea typeface="Arial"/>
                <a:cs typeface="Arial"/>
                <a:sym typeface="Arial"/>
              </a:endParaRPr>
            </a:p>
            <a:p>
              <a:pPr marL="171450" marR="0" lvl="1" indent="-171450" algn="l" rtl="0">
                <a:lnSpc>
                  <a:spcPct val="90000"/>
                </a:lnSpc>
                <a:spcBef>
                  <a:spcPts val="27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Micro (small)</a:t>
              </a:r>
              <a:endParaRPr sz="1800" b="0" i="0" u="none" strike="noStrike" cap="none">
                <a:solidFill>
                  <a:schemeClr val="dk1"/>
                </a:solidFill>
                <a:latin typeface="Arial"/>
                <a:ea typeface="Arial"/>
                <a:cs typeface="Arial"/>
                <a:sym typeface="Arial"/>
              </a:endParaRPr>
            </a:p>
            <a:p>
              <a:pPr marL="171450" marR="0" lvl="1" indent="-171450" algn="l" rtl="0">
                <a:lnSpc>
                  <a:spcPct val="90000"/>
                </a:lnSpc>
                <a:spcBef>
                  <a:spcPts val="27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Megalo or Megaly (abnormally large)</a:t>
              </a:r>
              <a:endParaRPr sz="1400" b="0" i="0" u="none" strike="noStrike" cap="none">
                <a:solidFill>
                  <a:srgbClr val="000000"/>
                </a:solidFill>
                <a:latin typeface="Arial"/>
                <a:ea typeface="Arial"/>
                <a:cs typeface="Arial"/>
                <a:sym typeface="Arial"/>
              </a:endParaRPr>
            </a:p>
          </p:txBody>
        </p:sp>
        <p:sp>
          <p:nvSpPr>
            <p:cNvPr id="97" name="Google Shape;97;p8"/>
            <p:cNvSpPr/>
            <p:nvPr/>
          </p:nvSpPr>
          <p:spPr>
            <a:xfrm>
              <a:off x="4282508" y="186238"/>
              <a:ext cx="3756552" cy="518400"/>
            </a:xfrm>
            <a:prstGeom prst="rect">
              <a:avLst/>
            </a:prstGeom>
            <a:solidFill>
              <a:schemeClr val="accent2"/>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 name="Google Shape;98;p8"/>
            <p:cNvSpPr txBox="1"/>
            <p:nvPr/>
          </p:nvSpPr>
          <p:spPr>
            <a:xfrm>
              <a:off x="4282508" y="186238"/>
              <a:ext cx="3756552" cy="518400"/>
            </a:xfrm>
            <a:prstGeom prst="rect">
              <a:avLst/>
            </a:prstGeom>
            <a:noFill/>
            <a:ln>
              <a:noFill/>
            </a:ln>
          </p:spPr>
          <p:txBody>
            <a:bodyPr spcFirstLastPara="1" wrap="square" lIns="128000" tIns="73150" rIns="128000" bIns="73150" anchor="ctr" anchorCtr="0">
              <a:noAutofit/>
            </a:bodyPr>
            <a:lstStyle/>
            <a:p>
              <a:pPr marL="0" marR="0" lvl="0" indent="0" algn="ctr" rtl="0">
                <a:lnSpc>
                  <a:spcPct val="90000"/>
                </a:lnSpc>
                <a:spcBef>
                  <a:spcPts val="0"/>
                </a:spcBef>
                <a:spcAft>
                  <a:spcPts val="0"/>
                </a:spcAft>
                <a:buClr>
                  <a:schemeClr val="lt1"/>
                </a:buClr>
                <a:buSzPts val="1800"/>
                <a:buFont typeface="Arial"/>
                <a:buNone/>
              </a:pPr>
              <a:r>
                <a:rPr lang="en-US" sz="1800" b="0" i="0" u="none" strike="noStrike" cap="none">
                  <a:solidFill>
                    <a:schemeClr val="lt1"/>
                  </a:solidFill>
                  <a:latin typeface="Arial"/>
                  <a:ea typeface="Arial"/>
                  <a:cs typeface="Arial"/>
                  <a:sym typeface="Arial"/>
                </a:rPr>
                <a:t>Direction and location</a:t>
              </a:r>
              <a:endParaRPr sz="1400" b="0" i="0" u="none" strike="noStrike" cap="none">
                <a:solidFill>
                  <a:srgbClr val="000000"/>
                </a:solidFill>
                <a:latin typeface="Arial"/>
                <a:ea typeface="Arial"/>
                <a:cs typeface="Arial"/>
                <a:sym typeface="Arial"/>
              </a:endParaRPr>
            </a:p>
          </p:txBody>
        </p:sp>
        <p:sp>
          <p:nvSpPr>
            <p:cNvPr id="99" name="Google Shape;99;p8"/>
            <p:cNvSpPr/>
            <p:nvPr/>
          </p:nvSpPr>
          <p:spPr>
            <a:xfrm>
              <a:off x="4282508" y="704638"/>
              <a:ext cx="3756552" cy="3452523"/>
            </a:xfrm>
            <a:prstGeom prst="rect">
              <a:avLst/>
            </a:prstGeom>
            <a:solidFill>
              <a:srgbClr val="E7F2F3">
                <a:alpha val="89411"/>
              </a:srgbClr>
            </a:solidFill>
            <a:ln w="25400" cap="flat" cmpd="sng">
              <a:solidFill>
                <a:srgbClr val="E7F2F3">
                  <a:alpha val="89411"/>
                </a:srgbClr>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 name="Google Shape;100;p8"/>
            <p:cNvSpPr txBox="1"/>
            <p:nvPr/>
          </p:nvSpPr>
          <p:spPr>
            <a:xfrm>
              <a:off x="4282508" y="704638"/>
              <a:ext cx="3756552" cy="3452523"/>
            </a:xfrm>
            <a:prstGeom prst="rect">
              <a:avLst/>
            </a:prstGeom>
            <a:noFill/>
            <a:ln>
              <a:noFill/>
            </a:ln>
          </p:spPr>
          <p:txBody>
            <a:bodyPr spcFirstLastPara="1" wrap="square" lIns="96000" tIns="96000" rIns="128000" bIns="144000" anchor="t" anchorCtr="0">
              <a:noAutofit/>
            </a:bodyPr>
            <a:lstStyle/>
            <a:p>
              <a:pPr marL="171450" marR="0" lvl="1" indent="-171450" algn="l" rtl="0">
                <a:lnSpc>
                  <a:spcPct val="90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Hyper (fast, elevated, overproducing, energetic)</a:t>
              </a:r>
              <a:endParaRPr sz="1800" b="0" i="0" u="none" strike="noStrike" cap="none">
                <a:solidFill>
                  <a:schemeClr val="dk1"/>
                </a:solidFill>
                <a:latin typeface="Arial"/>
                <a:ea typeface="Arial"/>
                <a:cs typeface="Arial"/>
                <a:sym typeface="Arial"/>
              </a:endParaRPr>
            </a:p>
            <a:p>
              <a:pPr marL="171450" marR="0" lvl="1" indent="-171450" algn="l" rtl="0">
                <a:lnSpc>
                  <a:spcPct val="90000"/>
                </a:lnSpc>
                <a:spcBef>
                  <a:spcPts val="27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Hypo (slow, low, under-producing, low energy </a:t>
              </a:r>
              <a:endParaRPr sz="1800" b="0" i="0" u="none" strike="noStrike" cap="none">
                <a:solidFill>
                  <a:schemeClr val="dk1"/>
                </a:solidFill>
                <a:latin typeface="Arial"/>
                <a:ea typeface="Arial"/>
                <a:cs typeface="Arial"/>
                <a:sym typeface="Arial"/>
              </a:endParaRPr>
            </a:p>
            <a:p>
              <a:pPr marL="171450" marR="0" lvl="1" indent="-171450" algn="l" rtl="0">
                <a:lnSpc>
                  <a:spcPct val="90000"/>
                </a:lnSpc>
                <a:spcBef>
                  <a:spcPts val="27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Tachy (rapid)</a:t>
              </a:r>
              <a:endParaRPr sz="1800" b="0" i="0" u="none" strike="noStrike" cap="none">
                <a:solidFill>
                  <a:schemeClr val="dk1"/>
                </a:solidFill>
                <a:latin typeface="Arial"/>
                <a:ea typeface="Arial"/>
                <a:cs typeface="Arial"/>
                <a:sym typeface="Arial"/>
              </a:endParaRPr>
            </a:p>
            <a:p>
              <a:pPr marL="171450" marR="0" lvl="1" indent="-171450" algn="l" rtl="0">
                <a:lnSpc>
                  <a:spcPct val="90000"/>
                </a:lnSpc>
                <a:spcBef>
                  <a:spcPts val="27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Brady (slow)</a:t>
              </a:r>
              <a:endParaRPr sz="1800" b="0" i="0" u="none" strike="noStrike" cap="none">
                <a:solidFill>
                  <a:schemeClr val="dk1"/>
                </a:solidFill>
                <a:latin typeface="Arial"/>
                <a:ea typeface="Arial"/>
                <a:cs typeface="Arial"/>
                <a:sym typeface="Arial"/>
              </a:endParaRPr>
            </a:p>
            <a:p>
              <a:pPr marL="171450" marR="0" lvl="1" indent="-171450" algn="l" rtl="0">
                <a:lnSpc>
                  <a:spcPct val="90000"/>
                </a:lnSpc>
                <a:spcBef>
                  <a:spcPts val="27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Extra (outside, excess, beyond)</a:t>
              </a:r>
              <a:endParaRPr sz="1800" b="0" i="0" u="none" strike="noStrike" cap="none">
                <a:solidFill>
                  <a:schemeClr val="dk1"/>
                </a:solidFill>
                <a:latin typeface="Arial"/>
                <a:ea typeface="Arial"/>
                <a:cs typeface="Arial"/>
                <a:sym typeface="Arial"/>
              </a:endParaRPr>
            </a:p>
            <a:p>
              <a:pPr marL="171450" marR="0" lvl="1" indent="-171450" algn="l" rtl="0">
                <a:lnSpc>
                  <a:spcPct val="90000"/>
                </a:lnSpc>
                <a:spcBef>
                  <a:spcPts val="27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Endo (within)</a:t>
              </a:r>
              <a:endParaRPr sz="1800" b="0" i="0" u="none" strike="noStrike" cap="none">
                <a:solidFill>
                  <a:schemeClr val="dk1"/>
                </a:solidFill>
                <a:latin typeface="Arial"/>
                <a:ea typeface="Arial"/>
                <a:cs typeface="Arial"/>
                <a:sym typeface="Arial"/>
              </a:endParaRPr>
            </a:p>
            <a:p>
              <a:pPr marL="171450" marR="0" lvl="1" indent="-171450" algn="l" rtl="0">
                <a:lnSpc>
                  <a:spcPct val="90000"/>
                </a:lnSpc>
                <a:spcBef>
                  <a:spcPts val="27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Intra (within)</a:t>
              </a:r>
              <a:endParaRPr sz="1800" b="0" i="0" u="none" strike="noStrike" cap="none">
                <a:solidFill>
                  <a:schemeClr val="dk1"/>
                </a:solidFill>
                <a:latin typeface="Arial"/>
                <a:ea typeface="Arial"/>
                <a:cs typeface="Arial"/>
                <a:sym typeface="Arial"/>
              </a:endParaRPr>
            </a:p>
            <a:p>
              <a:pPr marL="171450" marR="0" lvl="1" indent="-171450" algn="l" rtl="0">
                <a:lnSpc>
                  <a:spcPct val="90000"/>
                </a:lnSpc>
                <a:spcBef>
                  <a:spcPts val="27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Inter (between, together, during)</a:t>
              </a:r>
              <a:endParaRPr sz="1800" b="0" i="0" u="none" strike="noStrike" cap="none">
                <a:solidFill>
                  <a:schemeClr val="dk1"/>
                </a:solidFill>
                <a:latin typeface="Arial"/>
                <a:ea typeface="Arial"/>
                <a:cs typeface="Arial"/>
                <a:sym typeface="Arial"/>
              </a:endParaRPr>
            </a:p>
            <a:p>
              <a:pPr marL="171450" marR="0" lvl="1" indent="-171450" algn="l" rtl="0">
                <a:lnSpc>
                  <a:spcPct val="90000"/>
                </a:lnSpc>
                <a:spcBef>
                  <a:spcPts val="27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Peri (about, around, surround)</a:t>
              </a:r>
              <a:endParaRPr sz="1800" b="0" i="0" u="none" strike="noStrike" cap="none">
                <a:solidFill>
                  <a:schemeClr val="dk1"/>
                </a:solidFill>
                <a:latin typeface="Arial"/>
                <a:ea typeface="Arial"/>
                <a:cs typeface="Arial"/>
                <a:sym typeface="Arial"/>
              </a:endParaRPr>
            </a:p>
            <a:p>
              <a:pPr marL="171450" marR="0" lvl="1" indent="-171450" algn="l" rtl="0">
                <a:lnSpc>
                  <a:spcPct val="90000"/>
                </a:lnSpc>
                <a:spcBef>
                  <a:spcPts val="27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Trans (across, beyond, through)</a:t>
              </a:r>
              <a:endParaRPr sz="1800" b="0" i="0" u="none" strike="noStrike" cap="none">
                <a:solidFill>
                  <a:schemeClr val="dk1"/>
                </a:solidFill>
                <a:latin typeface="Arial"/>
                <a:ea typeface="Arial"/>
                <a:cs typeface="Arial"/>
                <a:sym typeface="Aria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9"/>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Root Words</a:t>
            </a:r>
            <a:endParaRPr/>
          </a:p>
        </p:txBody>
      </p:sp>
      <p:graphicFrame>
        <p:nvGraphicFramePr>
          <p:cNvPr id="107" name="Google Shape;107;p9"/>
          <p:cNvGraphicFramePr/>
          <p:nvPr/>
        </p:nvGraphicFramePr>
        <p:xfrm>
          <a:off x="609600" y="1295400"/>
          <a:ext cx="7696175" cy="3678720"/>
        </p:xfrm>
        <a:graphic>
          <a:graphicData uri="http://schemas.openxmlformats.org/drawingml/2006/table">
            <a:tbl>
              <a:tblPr>
                <a:noFill/>
                <a:tableStyleId>{BD6F8595-3E6C-4F52-B213-F83319EB8F5F}</a:tableStyleId>
              </a:tblPr>
              <a:tblGrid>
                <a:gridCol w="1339275">
                  <a:extLst>
                    <a:ext uri="{9D8B030D-6E8A-4147-A177-3AD203B41FA5}">
                      <a16:colId xmlns:a16="http://schemas.microsoft.com/office/drawing/2014/main" val="20000"/>
                    </a:ext>
                  </a:extLst>
                </a:gridCol>
                <a:gridCol w="2406650">
                  <a:extLst>
                    <a:ext uri="{9D8B030D-6E8A-4147-A177-3AD203B41FA5}">
                      <a16:colId xmlns:a16="http://schemas.microsoft.com/office/drawing/2014/main" val="20001"/>
                    </a:ext>
                  </a:extLst>
                </a:gridCol>
                <a:gridCol w="3950250">
                  <a:extLst>
                    <a:ext uri="{9D8B030D-6E8A-4147-A177-3AD203B41FA5}">
                      <a16:colId xmlns:a16="http://schemas.microsoft.com/office/drawing/2014/main" val="20002"/>
                    </a:ext>
                  </a:extLst>
                </a:gridCol>
              </a:tblGrid>
              <a:tr h="248000">
                <a:tc>
                  <a:txBody>
                    <a:bodyPr/>
                    <a:lstStyle/>
                    <a:p>
                      <a:pPr marL="0" marR="0" lvl="0" indent="0" algn="l" rtl="0">
                        <a:lnSpc>
                          <a:spcPct val="100000"/>
                        </a:lnSpc>
                        <a:spcBef>
                          <a:spcPts val="0"/>
                        </a:spcBef>
                        <a:spcAft>
                          <a:spcPts val="0"/>
                        </a:spcAft>
                        <a:buClr>
                          <a:srgbClr val="000000"/>
                        </a:buClr>
                        <a:buSzPts val="1300"/>
                        <a:buFont typeface="Arial"/>
                        <a:buNone/>
                      </a:pPr>
                      <a:r>
                        <a:rPr lang="en-US" sz="1300" b="1" u="none" strike="noStrike" cap="none"/>
                        <a:t>ROOT </a:t>
                      </a:r>
                      <a:endParaRPr sz="1300" b="1"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b="1" u="none" strike="noStrike" cap="none"/>
                        <a:t>WHAT IT DESCRIBES </a:t>
                      </a:r>
                      <a:endParaRPr sz="1300" b="1"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b="1" u="none" strike="noStrike" cap="none"/>
                        <a:t>EXAMPLE </a:t>
                      </a:r>
                      <a:endParaRPr sz="1300" b="1" i="0" u="none" strike="noStrike" cap="none">
                        <a:solidFill>
                          <a:srgbClr val="000000"/>
                        </a:solidFill>
                        <a:latin typeface="Calibri"/>
                        <a:ea typeface="Calibri"/>
                        <a:cs typeface="Calibri"/>
                        <a:sym typeface="Calibri"/>
                      </a:endParaRPr>
                    </a:p>
                  </a:txBody>
                  <a:tcPr marL="8600" marR="8600" marT="8600" marB="0" anchor="b"/>
                </a:tc>
                <a:extLst>
                  <a:ext uri="{0D108BD9-81ED-4DB2-BD59-A6C34878D82A}">
                    <a16:rowId xmlns:a16="http://schemas.microsoft.com/office/drawing/2014/main" val="10000"/>
                  </a:ext>
                </a:extLst>
              </a:tr>
              <a:tr h="2480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BLAST-</a:t>
                      </a:r>
                      <a:endParaRPr sz="1300" b="1"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germ, immature cell</a:t>
                      </a:r>
                      <a:endParaRPr sz="1300" b="0"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b="1" u="none" strike="noStrike" cap="none"/>
                        <a:t>blast</a:t>
                      </a:r>
                      <a:r>
                        <a:rPr lang="en-US" sz="1300" u="none" strike="noStrike" cap="none"/>
                        <a:t>oma = a cancer made of immature cells </a:t>
                      </a:r>
                      <a:endParaRPr sz="1300" b="0" i="0" u="none" strike="noStrike" cap="none">
                        <a:solidFill>
                          <a:srgbClr val="000000"/>
                        </a:solidFill>
                        <a:latin typeface="Calibri"/>
                        <a:ea typeface="Calibri"/>
                        <a:cs typeface="Calibri"/>
                        <a:sym typeface="Calibri"/>
                      </a:endParaRPr>
                    </a:p>
                  </a:txBody>
                  <a:tcPr marL="8600" marR="8600" marT="8600" marB="0" anchor="b"/>
                </a:tc>
                <a:extLst>
                  <a:ext uri="{0D108BD9-81ED-4DB2-BD59-A6C34878D82A}">
                    <a16:rowId xmlns:a16="http://schemas.microsoft.com/office/drawing/2014/main" val="10001"/>
                  </a:ext>
                </a:extLst>
              </a:tr>
              <a:tr h="2480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CARCINO-</a:t>
                      </a:r>
                      <a:endParaRPr sz="1300" b="1"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cancer                      </a:t>
                      </a:r>
                      <a:endParaRPr sz="1300" b="0"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b="1" u="none" strike="noStrike" cap="none"/>
                        <a:t>carcin</a:t>
                      </a:r>
                      <a:r>
                        <a:rPr lang="en-US" sz="1300" u="none" strike="noStrike" cap="none"/>
                        <a:t>ogenic = cancer causing </a:t>
                      </a:r>
                      <a:endParaRPr sz="1300" b="0" i="0" u="none" strike="noStrike" cap="none">
                        <a:solidFill>
                          <a:srgbClr val="000000"/>
                        </a:solidFill>
                        <a:latin typeface="Calibri"/>
                        <a:ea typeface="Calibri"/>
                        <a:cs typeface="Calibri"/>
                        <a:sym typeface="Calibri"/>
                      </a:endParaRPr>
                    </a:p>
                  </a:txBody>
                  <a:tcPr marL="8600" marR="8600" marT="8600" marB="0" anchor="b"/>
                </a:tc>
                <a:extLst>
                  <a:ext uri="{0D108BD9-81ED-4DB2-BD59-A6C34878D82A}">
                    <a16:rowId xmlns:a16="http://schemas.microsoft.com/office/drawing/2014/main" val="10002"/>
                  </a:ext>
                </a:extLst>
              </a:tr>
              <a:tr h="2480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CARDIO-</a:t>
                      </a:r>
                      <a:endParaRPr sz="1300" b="1"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heart</a:t>
                      </a:r>
                      <a:endParaRPr sz="1300" b="0"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b="1" u="none" strike="noStrike" cap="none"/>
                        <a:t>cardio</a:t>
                      </a:r>
                      <a:r>
                        <a:rPr lang="en-US" sz="1300" u="none" strike="noStrike" cap="none"/>
                        <a:t>toxicity = toxicity to the heart </a:t>
                      </a:r>
                      <a:endParaRPr sz="1300" b="0" i="0" u="none" strike="noStrike" cap="none">
                        <a:solidFill>
                          <a:srgbClr val="000000"/>
                        </a:solidFill>
                        <a:latin typeface="Calibri"/>
                        <a:ea typeface="Calibri"/>
                        <a:cs typeface="Calibri"/>
                        <a:sym typeface="Calibri"/>
                      </a:endParaRPr>
                    </a:p>
                  </a:txBody>
                  <a:tcPr marL="8600" marR="8600" marT="8600" marB="0" anchor="b"/>
                </a:tc>
                <a:extLst>
                  <a:ext uri="{0D108BD9-81ED-4DB2-BD59-A6C34878D82A}">
                    <a16:rowId xmlns:a16="http://schemas.microsoft.com/office/drawing/2014/main" val="10003"/>
                  </a:ext>
                </a:extLst>
              </a:tr>
              <a:tr h="2480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CYTO-</a:t>
                      </a:r>
                      <a:endParaRPr sz="1300" b="1"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cell</a:t>
                      </a:r>
                      <a:endParaRPr sz="1300" b="0"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chemeClr val="dk1"/>
                        </a:buClr>
                        <a:buSzPts val="1300"/>
                        <a:buFont typeface="Arial"/>
                        <a:buNone/>
                      </a:pPr>
                      <a:r>
                        <a:rPr lang="en-US" sz="1300" b="1" u="none" strike="noStrike" cap="none"/>
                        <a:t>cyto</a:t>
                      </a:r>
                      <a:r>
                        <a:rPr lang="en-US" sz="1300" u="none" strike="noStrike" cap="none"/>
                        <a:t>toxic =</a:t>
                      </a:r>
                      <a:r>
                        <a:rPr lang="en-US" sz="1300" b="0" i="0" u="none" strike="noStrike" cap="none">
                          <a:solidFill>
                            <a:srgbClr val="000000"/>
                          </a:solidFill>
                          <a:latin typeface="Calibri"/>
                          <a:ea typeface="Calibri"/>
                          <a:cs typeface="Calibri"/>
                          <a:sym typeface="Calibri"/>
                        </a:rPr>
                        <a:t> </a:t>
                      </a:r>
                      <a:r>
                        <a:rPr lang="en-US" sz="1300" u="none" strike="noStrike" cap="none"/>
                        <a:t>toxic to the cell </a:t>
                      </a:r>
                      <a:endParaRPr sz="1300" b="0" i="0" u="none" strike="noStrike" cap="none">
                        <a:solidFill>
                          <a:srgbClr val="000000"/>
                        </a:solidFill>
                        <a:latin typeface="Calibri"/>
                        <a:ea typeface="Calibri"/>
                        <a:cs typeface="Calibri"/>
                        <a:sym typeface="Calibri"/>
                      </a:endParaRPr>
                    </a:p>
                  </a:txBody>
                  <a:tcPr marL="8600" marR="8600" marT="8600" marB="0" anchor="b"/>
                </a:tc>
                <a:extLst>
                  <a:ext uri="{0D108BD9-81ED-4DB2-BD59-A6C34878D82A}">
                    <a16:rowId xmlns:a16="http://schemas.microsoft.com/office/drawing/2014/main" val="10004"/>
                  </a:ext>
                </a:extLst>
              </a:tr>
              <a:tr h="2010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DERMA-</a:t>
                      </a:r>
                      <a:endParaRPr sz="1300" b="1"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skin</a:t>
                      </a:r>
                      <a:endParaRPr sz="1300" b="0"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b="1" u="none" strike="noStrike" cap="none"/>
                        <a:t>derma</a:t>
                      </a:r>
                      <a:r>
                        <a:rPr lang="en-US" sz="1300" u="none" strike="noStrike" cap="none"/>
                        <a:t>titis = inflammation of the skin </a:t>
                      </a:r>
                      <a:endParaRPr sz="1300" b="0" i="0" u="none" strike="noStrike" cap="none">
                        <a:solidFill>
                          <a:srgbClr val="000000"/>
                        </a:solidFill>
                        <a:latin typeface="Calibri"/>
                        <a:ea typeface="Calibri"/>
                        <a:cs typeface="Calibri"/>
                        <a:sym typeface="Calibri"/>
                      </a:endParaRPr>
                    </a:p>
                  </a:txBody>
                  <a:tcPr marL="8600" marR="8600" marT="8600" marB="0" anchor="b"/>
                </a:tc>
                <a:extLst>
                  <a:ext uri="{0D108BD9-81ED-4DB2-BD59-A6C34878D82A}">
                    <a16:rowId xmlns:a16="http://schemas.microsoft.com/office/drawing/2014/main" val="10005"/>
                  </a:ext>
                </a:extLst>
              </a:tr>
              <a:tr h="2480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HISTIO-</a:t>
                      </a:r>
                      <a:endParaRPr sz="1300" b="1"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tissue</a:t>
                      </a:r>
                      <a:endParaRPr sz="1300" b="0"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b="1" i="0" u="none" strike="noStrike" cap="none"/>
                        <a:t>histo</a:t>
                      </a:r>
                      <a:r>
                        <a:rPr lang="en-US" sz="1300" u="none" strike="noStrike" cap="none"/>
                        <a:t>logy = study of tissue</a:t>
                      </a:r>
                      <a:endParaRPr sz="1300" b="0" i="0" u="none" strike="noStrike" cap="none">
                        <a:solidFill>
                          <a:srgbClr val="000000"/>
                        </a:solidFill>
                        <a:latin typeface="Calibri"/>
                        <a:ea typeface="Calibri"/>
                        <a:cs typeface="Calibri"/>
                        <a:sym typeface="Calibri"/>
                      </a:endParaRPr>
                    </a:p>
                  </a:txBody>
                  <a:tcPr marL="8600" marR="8600" marT="8600" marB="0" anchor="b"/>
                </a:tc>
                <a:extLst>
                  <a:ext uri="{0D108BD9-81ED-4DB2-BD59-A6C34878D82A}">
                    <a16:rowId xmlns:a16="http://schemas.microsoft.com/office/drawing/2014/main" val="10006"/>
                  </a:ext>
                </a:extLst>
              </a:tr>
              <a:tr h="2480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HEPATI- </a:t>
                      </a:r>
                      <a:endParaRPr sz="1300" b="1"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liver</a:t>
                      </a:r>
                      <a:endParaRPr sz="1300" b="0"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b="1" u="none" strike="noStrike" cap="none"/>
                        <a:t>hepat</a:t>
                      </a:r>
                      <a:r>
                        <a:rPr lang="en-US" sz="1300" u="none" strike="noStrike" cap="none"/>
                        <a:t>oblastoma = liver cancer </a:t>
                      </a:r>
                      <a:endParaRPr sz="1300" b="0" i="0" u="none" strike="noStrike" cap="none">
                        <a:solidFill>
                          <a:srgbClr val="000000"/>
                        </a:solidFill>
                        <a:latin typeface="Calibri"/>
                        <a:ea typeface="Calibri"/>
                        <a:cs typeface="Calibri"/>
                        <a:sym typeface="Calibri"/>
                      </a:endParaRPr>
                    </a:p>
                  </a:txBody>
                  <a:tcPr marL="8600" marR="8600" marT="8600" marB="0" anchor="b"/>
                </a:tc>
                <a:extLst>
                  <a:ext uri="{0D108BD9-81ED-4DB2-BD59-A6C34878D82A}">
                    <a16:rowId xmlns:a16="http://schemas.microsoft.com/office/drawing/2014/main" val="10007"/>
                  </a:ext>
                </a:extLst>
              </a:tr>
              <a:tr h="2480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MALIGN-</a:t>
                      </a:r>
                      <a:endParaRPr sz="1300" b="1"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bad/harmful</a:t>
                      </a:r>
                      <a:endParaRPr sz="1300" b="0"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b="1" u="none" strike="noStrike" cap="none"/>
                        <a:t>malign</a:t>
                      </a:r>
                      <a:r>
                        <a:rPr lang="en-US" sz="1300" u="none" strike="noStrike" cap="none"/>
                        <a:t>ant = growing, spreading </a:t>
                      </a:r>
                      <a:endParaRPr sz="1300" b="0" i="0" u="none" strike="noStrike" cap="none">
                        <a:solidFill>
                          <a:srgbClr val="000000"/>
                        </a:solidFill>
                        <a:latin typeface="Calibri"/>
                        <a:ea typeface="Calibri"/>
                        <a:cs typeface="Calibri"/>
                        <a:sym typeface="Calibri"/>
                      </a:endParaRPr>
                    </a:p>
                  </a:txBody>
                  <a:tcPr marL="8600" marR="8600" marT="8600" marB="0" anchor="b"/>
                </a:tc>
                <a:extLst>
                  <a:ext uri="{0D108BD9-81ED-4DB2-BD59-A6C34878D82A}">
                    <a16:rowId xmlns:a16="http://schemas.microsoft.com/office/drawing/2014/main" val="10008"/>
                  </a:ext>
                </a:extLst>
              </a:tr>
              <a:tr h="2480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NEPHRO-</a:t>
                      </a:r>
                      <a:endParaRPr sz="1300" b="1"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kidney</a:t>
                      </a:r>
                      <a:endParaRPr sz="1300" b="0"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b="1" u="none" strike="noStrike" cap="none"/>
                        <a:t>nephro</a:t>
                      </a:r>
                      <a:r>
                        <a:rPr lang="en-US" sz="1300" u="none" strike="noStrike" cap="none"/>
                        <a:t>toxic = harmful to the kidneys </a:t>
                      </a:r>
                      <a:endParaRPr sz="1300" b="0" i="0" u="none" strike="noStrike" cap="none">
                        <a:solidFill>
                          <a:srgbClr val="000000"/>
                        </a:solidFill>
                        <a:latin typeface="Calibri"/>
                        <a:ea typeface="Calibri"/>
                        <a:cs typeface="Calibri"/>
                        <a:sym typeface="Calibri"/>
                      </a:endParaRPr>
                    </a:p>
                  </a:txBody>
                  <a:tcPr marL="8600" marR="8600" marT="8600" marB="0" anchor="b"/>
                </a:tc>
                <a:extLst>
                  <a:ext uri="{0D108BD9-81ED-4DB2-BD59-A6C34878D82A}">
                    <a16:rowId xmlns:a16="http://schemas.microsoft.com/office/drawing/2014/main" val="10009"/>
                  </a:ext>
                </a:extLst>
              </a:tr>
              <a:tr h="2480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NEURO-</a:t>
                      </a:r>
                      <a:endParaRPr sz="1300" b="1"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nerves</a:t>
                      </a:r>
                      <a:endParaRPr sz="1300" b="0"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b="1" u="none" strike="noStrike" cap="none"/>
                        <a:t>neuro</a:t>
                      </a:r>
                      <a:r>
                        <a:rPr lang="en-US" sz="1300" u="none" strike="noStrike" cap="none"/>
                        <a:t>blast = an immature nerve cell </a:t>
                      </a:r>
                      <a:endParaRPr sz="1300" b="0" i="0" u="none" strike="noStrike" cap="none">
                        <a:solidFill>
                          <a:srgbClr val="000000"/>
                        </a:solidFill>
                        <a:latin typeface="Calibri"/>
                        <a:ea typeface="Calibri"/>
                        <a:cs typeface="Calibri"/>
                        <a:sym typeface="Calibri"/>
                      </a:endParaRPr>
                    </a:p>
                  </a:txBody>
                  <a:tcPr marL="8600" marR="8600" marT="8600" marB="0" anchor="b"/>
                </a:tc>
                <a:extLst>
                  <a:ext uri="{0D108BD9-81ED-4DB2-BD59-A6C34878D82A}">
                    <a16:rowId xmlns:a16="http://schemas.microsoft.com/office/drawing/2014/main" val="10010"/>
                  </a:ext>
                </a:extLst>
              </a:tr>
              <a:tr h="2480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ONCO- </a:t>
                      </a:r>
                      <a:endParaRPr sz="1300" b="1"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tumor</a:t>
                      </a:r>
                      <a:endParaRPr sz="1300"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b="1" u="none" strike="noStrike" cap="none"/>
                        <a:t>onco</a:t>
                      </a:r>
                      <a:r>
                        <a:rPr lang="en-US" sz="1300" u="none" strike="noStrike" cap="none"/>
                        <a:t>logy = the study of tumors </a:t>
                      </a:r>
                      <a:endParaRPr sz="1300" b="0" i="0" u="none" strike="noStrike" cap="none">
                        <a:solidFill>
                          <a:srgbClr val="000000"/>
                        </a:solidFill>
                        <a:latin typeface="Calibri"/>
                        <a:ea typeface="Calibri"/>
                        <a:cs typeface="Calibri"/>
                        <a:sym typeface="Calibri"/>
                      </a:endParaRPr>
                    </a:p>
                  </a:txBody>
                  <a:tcPr marL="8600" marR="8600" marT="8600" marB="0" anchor="b"/>
                </a:tc>
                <a:extLst>
                  <a:ext uri="{0D108BD9-81ED-4DB2-BD59-A6C34878D82A}">
                    <a16:rowId xmlns:a16="http://schemas.microsoft.com/office/drawing/2014/main" val="10011"/>
                  </a:ext>
                </a:extLst>
              </a:tr>
              <a:tr h="2480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OSTEO- </a:t>
                      </a:r>
                      <a:endParaRPr sz="1300" b="1"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bone/bony tissue</a:t>
                      </a:r>
                      <a:endParaRPr sz="1300" b="0"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chemeClr val="dk1"/>
                        </a:buClr>
                        <a:buSzPts val="1300"/>
                        <a:buFont typeface="Arial"/>
                        <a:buNone/>
                      </a:pPr>
                      <a:r>
                        <a:rPr lang="en-US" sz="1300" b="1" u="none" strike="noStrike" cap="none"/>
                        <a:t>osteo</a:t>
                      </a:r>
                      <a:r>
                        <a:rPr lang="en-US" sz="1300" u="none" strike="noStrike" cap="none"/>
                        <a:t>sarcoma =</a:t>
                      </a:r>
                      <a:r>
                        <a:rPr lang="en-US" sz="1300" b="0" i="0" u="none" strike="noStrike" cap="none">
                          <a:solidFill>
                            <a:srgbClr val="000000"/>
                          </a:solidFill>
                          <a:latin typeface="Calibri"/>
                          <a:ea typeface="Calibri"/>
                          <a:cs typeface="Calibri"/>
                          <a:sym typeface="Calibri"/>
                        </a:rPr>
                        <a:t> </a:t>
                      </a:r>
                      <a:r>
                        <a:rPr lang="en-US" sz="1300" u="none" strike="noStrike" cap="none"/>
                        <a:t>bone cancer </a:t>
                      </a:r>
                      <a:endParaRPr sz="1300" b="0" i="0" u="none" strike="noStrike" cap="none">
                        <a:solidFill>
                          <a:srgbClr val="000000"/>
                        </a:solidFill>
                        <a:latin typeface="Calibri"/>
                        <a:ea typeface="Calibri"/>
                        <a:cs typeface="Calibri"/>
                        <a:sym typeface="Calibri"/>
                      </a:endParaRPr>
                    </a:p>
                  </a:txBody>
                  <a:tcPr marL="8600" marR="8600" marT="8600" marB="0" anchor="b"/>
                </a:tc>
                <a:extLst>
                  <a:ext uri="{0D108BD9-81ED-4DB2-BD59-A6C34878D82A}">
                    <a16:rowId xmlns:a16="http://schemas.microsoft.com/office/drawing/2014/main" val="10012"/>
                  </a:ext>
                </a:extLst>
              </a:tr>
              <a:tr h="2480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PED-</a:t>
                      </a:r>
                      <a:endParaRPr sz="1300"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child</a:t>
                      </a:r>
                      <a:endParaRPr sz="1300" b="0"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b="1" u="none" strike="noStrike" cap="none"/>
                        <a:t>ped</a:t>
                      </a:r>
                      <a:r>
                        <a:rPr lang="en-US" sz="1300" u="none" strike="noStrike" cap="none"/>
                        <a:t>iatric oncology = study of childhood cancer </a:t>
                      </a:r>
                      <a:endParaRPr sz="1300" b="0" i="0" u="none" strike="noStrike" cap="none">
                        <a:solidFill>
                          <a:srgbClr val="000000"/>
                        </a:solidFill>
                        <a:latin typeface="Calibri"/>
                        <a:ea typeface="Calibri"/>
                        <a:cs typeface="Calibri"/>
                        <a:sym typeface="Calibri"/>
                      </a:endParaRPr>
                    </a:p>
                  </a:txBody>
                  <a:tcPr marL="8600" marR="8600" marT="8600" marB="0" anchor="b"/>
                </a:tc>
                <a:extLst>
                  <a:ext uri="{0D108BD9-81ED-4DB2-BD59-A6C34878D82A}">
                    <a16:rowId xmlns:a16="http://schemas.microsoft.com/office/drawing/2014/main" val="10013"/>
                  </a:ext>
                </a:extLst>
              </a:tr>
              <a:tr h="248000">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TOXO-</a:t>
                      </a:r>
                      <a:endParaRPr sz="1300" b="1"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u="none" strike="noStrike" cap="none"/>
                        <a:t>poison</a:t>
                      </a:r>
                      <a:endParaRPr sz="1300" b="0" i="0" u="none" strike="noStrike" cap="none">
                        <a:solidFill>
                          <a:srgbClr val="000000"/>
                        </a:solidFill>
                        <a:latin typeface="Calibri"/>
                        <a:ea typeface="Calibri"/>
                        <a:cs typeface="Calibri"/>
                        <a:sym typeface="Calibri"/>
                      </a:endParaRPr>
                    </a:p>
                  </a:txBody>
                  <a:tcPr marL="8600" marR="8600" marT="8600" marB="0" anchor="b"/>
                </a:tc>
                <a:tc>
                  <a:txBody>
                    <a:bodyPr/>
                    <a:lstStyle/>
                    <a:p>
                      <a:pPr marL="0" marR="0" lvl="0" indent="0" algn="l" rtl="0">
                        <a:lnSpc>
                          <a:spcPct val="100000"/>
                        </a:lnSpc>
                        <a:spcBef>
                          <a:spcPts val="0"/>
                        </a:spcBef>
                        <a:spcAft>
                          <a:spcPts val="0"/>
                        </a:spcAft>
                        <a:buClr>
                          <a:srgbClr val="000000"/>
                        </a:buClr>
                        <a:buSzPts val="1300"/>
                        <a:buFont typeface="Arial"/>
                        <a:buNone/>
                      </a:pPr>
                      <a:r>
                        <a:rPr lang="en-US" sz="1300" b="1" u="none" strike="noStrike" cap="none"/>
                        <a:t>tox</a:t>
                      </a:r>
                      <a:r>
                        <a:rPr lang="en-US" sz="1300" u="none" strike="noStrike" cap="none"/>
                        <a:t>icology = study of poisons </a:t>
                      </a:r>
                      <a:endParaRPr sz="1300" b="0" i="0" u="none" strike="noStrike" cap="none">
                        <a:solidFill>
                          <a:srgbClr val="000000"/>
                        </a:solidFill>
                        <a:latin typeface="Calibri"/>
                        <a:ea typeface="Calibri"/>
                        <a:cs typeface="Calibri"/>
                        <a:sym typeface="Calibri"/>
                      </a:endParaRPr>
                    </a:p>
                  </a:txBody>
                  <a:tcPr marL="8600" marR="8600" marT="8600" marB="0" anchor="b"/>
                </a:tc>
                <a:extLst>
                  <a:ext uri="{0D108BD9-81ED-4DB2-BD59-A6C34878D82A}">
                    <a16:rowId xmlns:a16="http://schemas.microsoft.com/office/drawing/2014/main" val="10014"/>
                  </a:ext>
                </a:extLst>
              </a:tr>
            </a:tbl>
          </a:graphicData>
        </a:graphic>
      </p:graphicFrame>
      <p:sp>
        <p:nvSpPr>
          <p:cNvPr id="108" name="Google Shape;108;p9"/>
          <p:cNvSpPr txBox="1"/>
          <p:nvPr/>
        </p:nvSpPr>
        <p:spPr>
          <a:xfrm>
            <a:off x="6019800" y="5376395"/>
            <a:ext cx="43221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rgbClr val="7F7F7F"/>
                </a:solidFill>
                <a:latin typeface="Arial"/>
                <a:ea typeface="Arial"/>
                <a:cs typeface="Arial"/>
                <a:sym typeface="Arial"/>
              </a:rPr>
              <a:t>Source: Online Etymology Dictionary</a:t>
            </a:r>
            <a:r>
              <a:rPr lang="en-US" sz="1200" i="1">
                <a:solidFill>
                  <a:srgbClr val="7F7F7F"/>
                </a:solidFill>
              </a:rPr>
              <a:t>,</a:t>
            </a:r>
            <a:r>
              <a:rPr lang="en-US" sz="1200" b="0" i="1" u="none" strike="noStrike" cap="none">
                <a:solidFill>
                  <a:srgbClr val="7F7F7F"/>
                </a:solidFill>
                <a:latin typeface="Arial"/>
                <a:ea typeface="Arial"/>
                <a:cs typeface="Arial"/>
                <a:sym typeface="Arial"/>
              </a:rPr>
              <a:t> </a:t>
            </a:r>
            <a:r>
              <a:rPr lang="en-US" sz="1200" i="1">
                <a:solidFill>
                  <a:srgbClr val="7F7F7F"/>
                </a:solidFill>
              </a:rPr>
              <a:t>(n.d.)</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0"/>
          <p:cNvSpPr txBox="1">
            <a:spLocks noGrp="1"/>
          </p:cNvSpPr>
          <p:nvPr>
            <p:ph type="title"/>
          </p:nvPr>
        </p:nvSpPr>
        <p:spPr>
          <a:xfrm>
            <a:off x="457200" y="30480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400"/>
              <a:buNone/>
            </a:pPr>
            <a:r>
              <a:rPr lang="en-US" sz="3600"/>
              <a:t>Frequent Root Words </a:t>
            </a:r>
            <a:endParaRPr/>
          </a:p>
        </p:txBody>
      </p:sp>
      <p:sp>
        <p:nvSpPr>
          <p:cNvPr id="115" name="Google Shape;115;p10"/>
          <p:cNvSpPr txBox="1"/>
          <p:nvPr/>
        </p:nvSpPr>
        <p:spPr>
          <a:xfrm>
            <a:off x="6096000" y="5334000"/>
            <a:ext cx="4322064"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1" u="none" strike="noStrike" cap="none">
                <a:solidFill>
                  <a:srgbClr val="7F7F7F"/>
                </a:solidFill>
                <a:latin typeface="Arial"/>
                <a:ea typeface="Arial"/>
                <a:cs typeface="Arial"/>
                <a:sym typeface="Arial"/>
              </a:rPr>
              <a:t>Source: Online Etymology Dictionary</a:t>
            </a:r>
            <a:r>
              <a:rPr lang="en-US" sz="1200" i="1">
                <a:solidFill>
                  <a:srgbClr val="7F7F7F"/>
                </a:solidFill>
              </a:rPr>
              <a:t>,</a:t>
            </a:r>
            <a:r>
              <a:rPr lang="en-US" sz="1200" b="0" i="1" u="none" strike="noStrike" cap="none">
                <a:solidFill>
                  <a:srgbClr val="7F7F7F"/>
                </a:solidFill>
                <a:latin typeface="Arial"/>
                <a:ea typeface="Arial"/>
                <a:cs typeface="Arial"/>
                <a:sym typeface="Arial"/>
              </a:rPr>
              <a:t> </a:t>
            </a:r>
            <a:r>
              <a:rPr lang="en-US" sz="1200" i="1">
                <a:solidFill>
                  <a:srgbClr val="7F7F7F"/>
                </a:solidFill>
              </a:rPr>
              <a:t>(n.d.)</a:t>
            </a:r>
            <a:endParaRPr sz="1400" b="0" i="0" u="none" strike="noStrike" cap="none">
              <a:solidFill>
                <a:srgbClr val="000000"/>
              </a:solidFill>
              <a:latin typeface="Arial"/>
              <a:ea typeface="Arial"/>
              <a:cs typeface="Arial"/>
              <a:sym typeface="Arial"/>
            </a:endParaRPr>
          </a:p>
        </p:txBody>
      </p:sp>
      <p:grpSp>
        <p:nvGrpSpPr>
          <p:cNvPr id="116" name="Google Shape;116;p10"/>
          <p:cNvGrpSpPr/>
          <p:nvPr/>
        </p:nvGrpSpPr>
        <p:grpSpPr>
          <a:xfrm>
            <a:off x="457200" y="1373232"/>
            <a:ext cx="8305799" cy="3708337"/>
            <a:chOff x="0" y="77832"/>
            <a:chExt cx="8305799" cy="3708337"/>
          </a:xfrm>
        </p:grpSpPr>
        <p:sp>
          <p:nvSpPr>
            <p:cNvPr id="117" name="Google Shape;117;p10"/>
            <p:cNvSpPr/>
            <p:nvPr/>
          </p:nvSpPr>
          <p:spPr>
            <a:xfrm>
              <a:off x="0" y="88351"/>
              <a:ext cx="2076450" cy="336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8" name="Google Shape;118;p10"/>
            <p:cNvSpPr txBox="1"/>
            <p:nvPr/>
          </p:nvSpPr>
          <p:spPr>
            <a:xfrm>
              <a:off x="0" y="88351"/>
              <a:ext cx="2076450" cy="336600"/>
            </a:xfrm>
            <a:prstGeom prst="rect">
              <a:avLst/>
            </a:prstGeom>
            <a:noFill/>
            <a:ln>
              <a:noFill/>
            </a:ln>
          </p:spPr>
          <p:txBody>
            <a:bodyPr spcFirstLastPara="1" wrap="square" lIns="120900" tIns="43175" rIns="120900" bIns="43175" anchor="ctr" anchorCtr="0">
              <a:noAutofit/>
            </a:bodyPr>
            <a:lstStyle/>
            <a:p>
              <a:pPr marL="0" marR="0" lvl="0" indent="0" algn="r" rtl="0">
                <a:lnSpc>
                  <a:spcPct val="90000"/>
                </a:lnSpc>
                <a:spcBef>
                  <a:spcPts val="0"/>
                </a:spcBef>
                <a:spcAft>
                  <a:spcPts val="0"/>
                </a:spcAft>
                <a:buClr>
                  <a:schemeClr val="dk1"/>
                </a:buClr>
                <a:buSzPts val="1700"/>
                <a:buFont typeface="Arial"/>
                <a:buNone/>
              </a:pPr>
              <a:r>
                <a:rPr lang="en-US" sz="1700" b="0" i="0" u="none" strike="noStrike" cap="none">
                  <a:solidFill>
                    <a:schemeClr val="dk1"/>
                  </a:solidFill>
                  <a:latin typeface="Arial"/>
                  <a:ea typeface="Arial"/>
                  <a:cs typeface="Arial"/>
                  <a:sym typeface="Arial"/>
                </a:rPr>
                <a:t>Oste(o)</a:t>
              </a:r>
              <a:endParaRPr sz="1400" b="0" i="0" u="none" strike="noStrike" cap="none">
                <a:solidFill>
                  <a:srgbClr val="000000"/>
                </a:solidFill>
                <a:latin typeface="Arial"/>
                <a:ea typeface="Arial"/>
                <a:cs typeface="Arial"/>
                <a:sym typeface="Arial"/>
              </a:endParaRPr>
            </a:p>
          </p:txBody>
        </p:sp>
        <p:sp>
          <p:nvSpPr>
            <p:cNvPr id="119" name="Google Shape;119;p10"/>
            <p:cNvSpPr/>
            <p:nvPr/>
          </p:nvSpPr>
          <p:spPr>
            <a:xfrm>
              <a:off x="2076449" y="77832"/>
              <a:ext cx="415290" cy="357637"/>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0" name="Google Shape;120;p10"/>
            <p:cNvSpPr/>
            <p:nvPr/>
          </p:nvSpPr>
          <p:spPr>
            <a:xfrm>
              <a:off x="2657855" y="77832"/>
              <a:ext cx="5647944" cy="357637"/>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1" name="Google Shape;121;p10"/>
            <p:cNvSpPr txBox="1"/>
            <p:nvPr/>
          </p:nvSpPr>
          <p:spPr>
            <a:xfrm>
              <a:off x="2657855" y="77832"/>
              <a:ext cx="5647944" cy="357637"/>
            </a:xfrm>
            <a:prstGeom prst="rect">
              <a:avLst/>
            </a:prstGeom>
            <a:noFill/>
            <a:ln>
              <a:noFill/>
            </a:ln>
          </p:spPr>
          <p:txBody>
            <a:bodyPr spcFirstLastPara="1" wrap="square" lIns="64750" tIns="64750" rIns="64750" bIns="64750" anchor="ctr" anchorCtr="0">
              <a:noAutofit/>
            </a:bodyPr>
            <a:lstStyle/>
            <a:p>
              <a:pPr marL="171450" marR="0" lvl="1" indent="-171450" algn="l" rtl="0">
                <a:lnSpc>
                  <a:spcPct val="90000"/>
                </a:lnSpc>
                <a:spcBef>
                  <a:spcPts val="0"/>
                </a:spcBef>
                <a:spcAft>
                  <a:spcPts val="0"/>
                </a:spcAft>
                <a:buClr>
                  <a:schemeClr val="lt1"/>
                </a:buClr>
                <a:buSzPts val="1700"/>
                <a:buFont typeface="Arial"/>
                <a:buChar char="•"/>
              </a:pPr>
              <a:r>
                <a:rPr lang="en-US" sz="1700" b="0" i="0" u="none" strike="noStrike" cap="none">
                  <a:solidFill>
                    <a:schemeClr val="lt1"/>
                  </a:solidFill>
                  <a:latin typeface="Arial"/>
                  <a:ea typeface="Arial"/>
                  <a:cs typeface="Arial"/>
                  <a:sym typeface="Arial"/>
                </a:rPr>
                <a:t>Bone</a:t>
              </a:r>
              <a:endParaRPr sz="1400" b="0" i="0" u="none" strike="noStrike" cap="none">
                <a:solidFill>
                  <a:srgbClr val="000000"/>
                </a:solidFill>
                <a:latin typeface="Arial"/>
                <a:ea typeface="Arial"/>
                <a:cs typeface="Arial"/>
                <a:sym typeface="Arial"/>
              </a:endParaRPr>
            </a:p>
          </p:txBody>
        </p:sp>
        <p:sp>
          <p:nvSpPr>
            <p:cNvPr id="122" name="Google Shape;122;p10"/>
            <p:cNvSpPr/>
            <p:nvPr/>
          </p:nvSpPr>
          <p:spPr>
            <a:xfrm>
              <a:off x="0" y="507188"/>
              <a:ext cx="2076450" cy="336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3" name="Google Shape;123;p10"/>
            <p:cNvSpPr txBox="1"/>
            <p:nvPr/>
          </p:nvSpPr>
          <p:spPr>
            <a:xfrm>
              <a:off x="0" y="507188"/>
              <a:ext cx="2076450" cy="336600"/>
            </a:xfrm>
            <a:prstGeom prst="rect">
              <a:avLst/>
            </a:prstGeom>
            <a:noFill/>
            <a:ln>
              <a:noFill/>
            </a:ln>
          </p:spPr>
          <p:txBody>
            <a:bodyPr spcFirstLastPara="1" wrap="square" lIns="120900" tIns="43175" rIns="120900" bIns="43175" anchor="ctr" anchorCtr="0">
              <a:noAutofit/>
            </a:bodyPr>
            <a:lstStyle/>
            <a:p>
              <a:pPr marL="0" marR="0" lvl="0" indent="0" algn="r" rtl="0">
                <a:lnSpc>
                  <a:spcPct val="90000"/>
                </a:lnSpc>
                <a:spcBef>
                  <a:spcPts val="0"/>
                </a:spcBef>
                <a:spcAft>
                  <a:spcPts val="0"/>
                </a:spcAft>
                <a:buClr>
                  <a:schemeClr val="dk1"/>
                </a:buClr>
                <a:buSzPts val="1700"/>
                <a:buFont typeface="Arial"/>
                <a:buNone/>
              </a:pPr>
              <a:r>
                <a:rPr lang="en-US" sz="1700" b="0" i="0" u="none" strike="noStrike" cap="none">
                  <a:solidFill>
                    <a:schemeClr val="dk1"/>
                  </a:solidFill>
                  <a:latin typeface="Arial"/>
                  <a:ea typeface="Arial"/>
                  <a:cs typeface="Arial"/>
                  <a:sym typeface="Arial"/>
                </a:rPr>
                <a:t>Myo </a:t>
              </a:r>
              <a:endParaRPr sz="1400" b="0" i="0" u="none" strike="noStrike" cap="none">
                <a:solidFill>
                  <a:srgbClr val="000000"/>
                </a:solidFill>
                <a:latin typeface="Arial"/>
                <a:ea typeface="Arial"/>
                <a:cs typeface="Arial"/>
                <a:sym typeface="Arial"/>
              </a:endParaRPr>
            </a:p>
          </p:txBody>
        </p:sp>
        <p:sp>
          <p:nvSpPr>
            <p:cNvPr id="124" name="Google Shape;124;p10"/>
            <p:cNvSpPr/>
            <p:nvPr/>
          </p:nvSpPr>
          <p:spPr>
            <a:xfrm>
              <a:off x="2076449" y="496670"/>
              <a:ext cx="415290" cy="357637"/>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5" name="Google Shape;125;p10"/>
            <p:cNvSpPr/>
            <p:nvPr/>
          </p:nvSpPr>
          <p:spPr>
            <a:xfrm>
              <a:off x="2657855" y="496670"/>
              <a:ext cx="5647944" cy="357637"/>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 name="Google Shape;126;p10"/>
            <p:cNvSpPr txBox="1"/>
            <p:nvPr/>
          </p:nvSpPr>
          <p:spPr>
            <a:xfrm>
              <a:off x="2657855" y="496670"/>
              <a:ext cx="5647944" cy="357637"/>
            </a:xfrm>
            <a:prstGeom prst="rect">
              <a:avLst/>
            </a:prstGeom>
            <a:noFill/>
            <a:ln>
              <a:noFill/>
            </a:ln>
          </p:spPr>
          <p:txBody>
            <a:bodyPr spcFirstLastPara="1" wrap="square" lIns="64750" tIns="64750" rIns="64750" bIns="64750" anchor="ctr" anchorCtr="0">
              <a:noAutofit/>
            </a:bodyPr>
            <a:lstStyle/>
            <a:p>
              <a:pPr marL="171450" marR="0" lvl="1" indent="-171450" algn="l" rtl="0">
                <a:lnSpc>
                  <a:spcPct val="90000"/>
                </a:lnSpc>
                <a:spcBef>
                  <a:spcPts val="0"/>
                </a:spcBef>
                <a:spcAft>
                  <a:spcPts val="0"/>
                </a:spcAft>
                <a:buClr>
                  <a:schemeClr val="lt1"/>
                </a:buClr>
                <a:buSzPts val="1700"/>
                <a:buFont typeface="Arial"/>
                <a:buChar char="•"/>
              </a:pPr>
              <a:r>
                <a:rPr lang="en-US" sz="1700" b="0" i="0" u="none" strike="noStrike" cap="none">
                  <a:solidFill>
                    <a:schemeClr val="lt1"/>
                  </a:solidFill>
                  <a:latin typeface="Arial"/>
                  <a:ea typeface="Arial"/>
                  <a:cs typeface="Arial"/>
                  <a:sym typeface="Arial"/>
                </a:rPr>
                <a:t>Muscle</a:t>
              </a:r>
              <a:endParaRPr sz="1400" b="0" i="0" u="none" strike="noStrike" cap="none">
                <a:solidFill>
                  <a:srgbClr val="000000"/>
                </a:solidFill>
                <a:latin typeface="Arial"/>
                <a:ea typeface="Arial"/>
                <a:cs typeface="Arial"/>
                <a:sym typeface="Arial"/>
              </a:endParaRPr>
            </a:p>
          </p:txBody>
        </p:sp>
        <p:sp>
          <p:nvSpPr>
            <p:cNvPr id="127" name="Google Shape;127;p10"/>
            <p:cNvSpPr/>
            <p:nvPr/>
          </p:nvSpPr>
          <p:spPr>
            <a:xfrm>
              <a:off x="0" y="926026"/>
              <a:ext cx="2076450" cy="336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 name="Google Shape;128;p10"/>
            <p:cNvSpPr txBox="1"/>
            <p:nvPr/>
          </p:nvSpPr>
          <p:spPr>
            <a:xfrm>
              <a:off x="0" y="926026"/>
              <a:ext cx="2076450" cy="336600"/>
            </a:xfrm>
            <a:prstGeom prst="rect">
              <a:avLst/>
            </a:prstGeom>
            <a:noFill/>
            <a:ln>
              <a:noFill/>
            </a:ln>
          </p:spPr>
          <p:txBody>
            <a:bodyPr spcFirstLastPara="1" wrap="square" lIns="120900" tIns="43175" rIns="120900" bIns="43175" anchor="ctr" anchorCtr="0">
              <a:noAutofit/>
            </a:bodyPr>
            <a:lstStyle/>
            <a:p>
              <a:pPr marL="0" marR="0" lvl="0" indent="0" algn="r" rtl="0">
                <a:lnSpc>
                  <a:spcPct val="90000"/>
                </a:lnSpc>
                <a:spcBef>
                  <a:spcPts val="0"/>
                </a:spcBef>
                <a:spcAft>
                  <a:spcPts val="0"/>
                </a:spcAft>
                <a:buClr>
                  <a:schemeClr val="dk1"/>
                </a:buClr>
                <a:buSzPts val="1700"/>
                <a:buFont typeface="Arial"/>
                <a:buNone/>
              </a:pPr>
              <a:r>
                <a:rPr lang="en-US" sz="1700" b="0" i="0" u="none" strike="noStrike" cap="none">
                  <a:solidFill>
                    <a:schemeClr val="dk1"/>
                  </a:solidFill>
                  <a:latin typeface="Arial"/>
                  <a:ea typeface="Arial"/>
                  <a:cs typeface="Arial"/>
                  <a:sym typeface="Arial"/>
                </a:rPr>
                <a:t>Neuro</a:t>
              </a:r>
              <a:endParaRPr sz="1400" b="0" i="0" u="none" strike="noStrike" cap="none">
                <a:solidFill>
                  <a:srgbClr val="000000"/>
                </a:solidFill>
                <a:latin typeface="Arial"/>
                <a:ea typeface="Arial"/>
                <a:cs typeface="Arial"/>
                <a:sym typeface="Arial"/>
              </a:endParaRPr>
            </a:p>
          </p:txBody>
        </p:sp>
        <p:sp>
          <p:nvSpPr>
            <p:cNvPr id="129" name="Google Shape;129;p10"/>
            <p:cNvSpPr/>
            <p:nvPr/>
          </p:nvSpPr>
          <p:spPr>
            <a:xfrm>
              <a:off x="2076449" y="915507"/>
              <a:ext cx="415290" cy="357637"/>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 name="Google Shape;130;p10"/>
            <p:cNvSpPr/>
            <p:nvPr/>
          </p:nvSpPr>
          <p:spPr>
            <a:xfrm>
              <a:off x="2657855" y="915507"/>
              <a:ext cx="5647944" cy="357637"/>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 name="Google Shape;131;p10"/>
            <p:cNvSpPr txBox="1"/>
            <p:nvPr/>
          </p:nvSpPr>
          <p:spPr>
            <a:xfrm>
              <a:off x="2657855" y="915507"/>
              <a:ext cx="5647944" cy="357637"/>
            </a:xfrm>
            <a:prstGeom prst="rect">
              <a:avLst/>
            </a:prstGeom>
            <a:noFill/>
            <a:ln>
              <a:noFill/>
            </a:ln>
          </p:spPr>
          <p:txBody>
            <a:bodyPr spcFirstLastPara="1" wrap="square" lIns="64750" tIns="64750" rIns="64750" bIns="64750" anchor="ctr" anchorCtr="0">
              <a:noAutofit/>
            </a:bodyPr>
            <a:lstStyle/>
            <a:p>
              <a:pPr marL="171450" marR="0" lvl="1" indent="-171450" algn="l" rtl="0">
                <a:lnSpc>
                  <a:spcPct val="90000"/>
                </a:lnSpc>
                <a:spcBef>
                  <a:spcPts val="0"/>
                </a:spcBef>
                <a:spcAft>
                  <a:spcPts val="0"/>
                </a:spcAft>
                <a:buClr>
                  <a:schemeClr val="lt1"/>
                </a:buClr>
                <a:buSzPts val="1700"/>
                <a:buFont typeface="Arial"/>
                <a:buChar char="•"/>
              </a:pPr>
              <a:r>
                <a:rPr lang="en-US" sz="1700" b="0" i="0" u="none" strike="noStrike" cap="none">
                  <a:solidFill>
                    <a:schemeClr val="lt1"/>
                  </a:solidFill>
                  <a:latin typeface="Arial"/>
                  <a:ea typeface="Arial"/>
                  <a:cs typeface="Arial"/>
                  <a:sym typeface="Arial"/>
                </a:rPr>
                <a:t>Nerves</a:t>
              </a:r>
              <a:endParaRPr sz="1400" b="0" i="0" u="none" strike="noStrike" cap="none">
                <a:solidFill>
                  <a:srgbClr val="000000"/>
                </a:solidFill>
                <a:latin typeface="Arial"/>
                <a:ea typeface="Arial"/>
                <a:cs typeface="Arial"/>
                <a:sym typeface="Arial"/>
              </a:endParaRPr>
            </a:p>
          </p:txBody>
        </p:sp>
        <p:sp>
          <p:nvSpPr>
            <p:cNvPr id="132" name="Google Shape;132;p10"/>
            <p:cNvSpPr/>
            <p:nvPr/>
          </p:nvSpPr>
          <p:spPr>
            <a:xfrm>
              <a:off x="0" y="1344863"/>
              <a:ext cx="2076450" cy="336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3" name="Google Shape;133;p10"/>
            <p:cNvSpPr txBox="1"/>
            <p:nvPr/>
          </p:nvSpPr>
          <p:spPr>
            <a:xfrm>
              <a:off x="0" y="1344863"/>
              <a:ext cx="2076450" cy="336600"/>
            </a:xfrm>
            <a:prstGeom prst="rect">
              <a:avLst/>
            </a:prstGeom>
            <a:noFill/>
            <a:ln>
              <a:noFill/>
            </a:ln>
          </p:spPr>
          <p:txBody>
            <a:bodyPr spcFirstLastPara="1" wrap="square" lIns="120900" tIns="43175" rIns="120900" bIns="43175" anchor="ctr" anchorCtr="0">
              <a:noAutofit/>
            </a:bodyPr>
            <a:lstStyle/>
            <a:p>
              <a:pPr marL="0" marR="0" lvl="0" indent="0" algn="r" rtl="0">
                <a:lnSpc>
                  <a:spcPct val="90000"/>
                </a:lnSpc>
                <a:spcBef>
                  <a:spcPts val="0"/>
                </a:spcBef>
                <a:spcAft>
                  <a:spcPts val="0"/>
                </a:spcAft>
                <a:buClr>
                  <a:schemeClr val="dk1"/>
                </a:buClr>
                <a:buSzPts val="1700"/>
                <a:buFont typeface="Arial"/>
                <a:buNone/>
              </a:pPr>
              <a:r>
                <a:rPr lang="en-US" sz="1700" b="0" i="0" u="none" strike="noStrike" cap="none">
                  <a:solidFill>
                    <a:schemeClr val="dk1"/>
                  </a:solidFill>
                  <a:latin typeface="Arial"/>
                  <a:ea typeface="Arial"/>
                  <a:cs typeface="Arial"/>
                  <a:sym typeface="Arial"/>
                </a:rPr>
                <a:t>Derm</a:t>
              </a:r>
              <a:endParaRPr sz="1700" b="0" i="0" u="none" strike="noStrike" cap="none">
                <a:solidFill>
                  <a:schemeClr val="dk1"/>
                </a:solidFill>
                <a:latin typeface="Arial"/>
                <a:ea typeface="Arial"/>
                <a:cs typeface="Arial"/>
                <a:sym typeface="Arial"/>
              </a:endParaRPr>
            </a:p>
          </p:txBody>
        </p:sp>
        <p:sp>
          <p:nvSpPr>
            <p:cNvPr id="134" name="Google Shape;134;p10"/>
            <p:cNvSpPr/>
            <p:nvPr/>
          </p:nvSpPr>
          <p:spPr>
            <a:xfrm>
              <a:off x="2076449" y="1334345"/>
              <a:ext cx="415290" cy="357637"/>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5" name="Google Shape;135;p10"/>
            <p:cNvSpPr/>
            <p:nvPr/>
          </p:nvSpPr>
          <p:spPr>
            <a:xfrm>
              <a:off x="2657855" y="1334345"/>
              <a:ext cx="5647944" cy="357637"/>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6" name="Google Shape;136;p10"/>
            <p:cNvSpPr txBox="1"/>
            <p:nvPr/>
          </p:nvSpPr>
          <p:spPr>
            <a:xfrm>
              <a:off x="2657855" y="1334345"/>
              <a:ext cx="5647944" cy="357637"/>
            </a:xfrm>
            <a:prstGeom prst="rect">
              <a:avLst/>
            </a:prstGeom>
            <a:noFill/>
            <a:ln>
              <a:noFill/>
            </a:ln>
          </p:spPr>
          <p:txBody>
            <a:bodyPr spcFirstLastPara="1" wrap="square" lIns="64750" tIns="64750" rIns="64750" bIns="64750" anchor="ctr" anchorCtr="0">
              <a:noAutofit/>
            </a:bodyPr>
            <a:lstStyle/>
            <a:p>
              <a:pPr marL="171450" marR="0" lvl="1" indent="-171450" algn="l" rtl="0">
                <a:lnSpc>
                  <a:spcPct val="90000"/>
                </a:lnSpc>
                <a:spcBef>
                  <a:spcPts val="0"/>
                </a:spcBef>
                <a:spcAft>
                  <a:spcPts val="0"/>
                </a:spcAft>
                <a:buClr>
                  <a:schemeClr val="lt1"/>
                </a:buClr>
                <a:buSzPts val="1700"/>
                <a:buFont typeface="Arial"/>
                <a:buChar char="•"/>
              </a:pPr>
              <a:r>
                <a:rPr lang="en-US" sz="1700" b="0" i="0" u="none" strike="noStrike" cap="none">
                  <a:solidFill>
                    <a:schemeClr val="lt1"/>
                  </a:solidFill>
                  <a:latin typeface="Arial"/>
                  <a:ea typeface="Arial"/>
                  <a:cs typeface="Arial"/>
                  <a:sym typeface="Arial"/>
                </a:rPr>
                <a:t>Skin</a:t>
              </a:r>
              <a:endParaRPr sz="1400" b="0" i="0" u="none" strike="noStrike" cap="none">
                <a:solidFill>
                  <a:srgbClr val="000000"/>
                </a:solidFill>
                <a:latin typeface="Arial"/>
                <a:ea typeface="Arial"/>
                <a:cs typeface="Arial"/>
                <a:sym typeface="Arial"/>
              </a:endParaRPr>
            </a:p>
          </p:txBody>
        </p:sp>
        <p:sp>
          <p:nvSpPr>
            <p:cNvPr id="137" name="Google Shape;137;p10"/>
            <p:cNvSpPr/>
            <p:nvPr/>
          </p:nvSpPr>
          <p:spPr>
            <a:xfrm>
              <a:off x="0" y="1763701"/>
              <a:ext cx="2076450" cy="336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8" name="Google Shape;138;p10"/>
            <p:cNvSpPr txBox="1"/>
            <p:nvPr/>
          </p:nvSpPr>
          <p:spPr>
            <a:xfrm>
              <a:off x="0" y="1763701"/>
              <a:ext cx="2076450" cy="336600"/>
            </a:xfrm>
            <a:prstGeom prst="rect">
              <a:avLst/>
            </a:prstGeom>
            <a:noFill/>
            <a:ln>
              <a:noFill/>
            </a:ln>
          </p:spPr>
          <p:txBody>
            <a:bodyPr spcFirstLastPara="1" wrap="square" lIns="120900" tIns="43175" rIns="120900" bIns="43175" anchor="ctr" anchorCtr="0">
              <a:noAutofit/>
            </a:bodyPr>
            <a:lstStyle/>
            <a:p>
              <a:pPr marL="0" marR="0" lvl="0" indent="0" algn="r" rtl="0">
                <a:lnSpc>
                  <a:spcPct val="90000"/>
                </a:lnSpc>
                <a:spcBef>
                  <a:spcPts val="0"/>
                </a:spcBef>
                <a:spcAft>
                  <a:spcPts val="0"/>
                </a:spcAft>
                <a:buClr>
                  <a:schemeClr val="dk1"/>
                </a:buClr>
                <a:buSzPts val="1700"/>
                <a:buFont typeface="Arial"/>
                <a:buNone/>
              </a:pPr>
              <a:r>
                <a:rPr lang="en-US" sz="1700" b="0" i="0" u="none" strike="noStrike" cap="none">
                  <a:solidFill>
                    <a:schemeClr val="dk1"/>
                  </a:solidFill>
                  <a:latin typeface="Arial"/>
                  <a:ea typeface="Arial"/>
                  <a:cs typeface="Arial"/>
                  <a:sym typeface="Arial"/>
                </a:rPr>
                <a:t>Angi(o)</a:t>
              </a:r>
              <a:endParaRPr sz="1400" b="0" i="0" u="none" strike="noStrike" cap="none">
                <a:solidFill>
                  <a:srgbClr val="000000"/>
                </a:solidFill>
                <a:latin typeface="Arial"/>
                <a:ea typeface="Arial"/>
                <a:cs typeface="Arial"/>
                <a:sym typeface="Arial"/>
              </a:endParaRPr>
            </a:p>
          </p:txBody>
        </p:sp>
        <p:sp>
          <p:nvSpPr>
            <p:cNvPr id="139" name="Google Shape;139;p10"/>
            <p:cNvSpPr/>
            <p:nvPr/>
          </p:nvSpPr>
          <p:spPr>
            <a:xfrm>
              <a:off x="2076449" y="1753182"/>
              <a:ext cx="415290" cy="357637"/>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0" name="Google Shape;140;p10"/>
            <p:cNvSpPr/>
            <p:nvPr/>
          </p:nvSpPr>
          <p:spPr>
            <a:xfrm>
              <a:off x="2657855" y="1753182"/>
              <a:ext cx="5647944" cy="357637"/>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1" name="Google Shape;141;p10"/>
            <p:cNvSpPr txBox="1"/>
            <p:nvPr/>
          </p:nvSpPr>
          <p:spPr>
            <a:xfrm>
              <a:off x="2657855" y="1753182"/>
              <a:ext cx="5647944" cy="357637"/>
            </a:xfrm>
            <a:prstGeom prst="rect">
              <a:avLst/>
            </a:prstGeom>
            <a:noFill/>
            <a:ln>
              <a:noFill/>
            </a:ln>
          </p:spPr>
          <p:txBody>
            <a:bodyPr spcFirstLastPara="1" wrap="square" lIns="64750" tIns="64750" rIns="64750" bIns="64750" anchor="ctr" anchorCtr="0">
              <a:noAutofit/>
            </a:bodyPr>
            <a:lstStyle/>
            <a:p>
              <a:pPr marL="171450" marR="0" lvl="1" indent="-171450" algn="l" rtl="0">
                <a:lnSpc>
                  <a:spcPct val="90000"/>
                </a:lnSpc>
                <a:spcBef>
                  <a:spcPts val="0"/>
                </a:spcBef>
                <a:spcAft>
                  <a:spcPts val="0"/>
                </a:spcAft>
                <a:buClr>
                  <a:schemeClr val="lt1"/>
                </a:buClr>
                <a:buSzPts val="1700"/>
                <a:buFont typeface="Arial"/>
                <a:buChar char="•"/>
              </a:pPr>
              <a:r>
                <a:rPr lang="en-US" sz="1700" b="0" i="0" u="none" strike="noStrike" cap="none">
                  <a:solidFill>
                    <a:schemeClr val="lt1"/>
                  </a:solidFill>
                  <a:latin typeface="Arial"/>
                  <a:ea typeface="Arial"/>
                  <a:cs typeface="Arial"/>
                  <a:sym typeface="Arial"/>
                </a:rPr>
                <a:t>Blood vessels</a:t>
              </a:r>
              <a:endParaRPr sz="1400" b="0" i="0" u="none" strike="noStrike" cap="none">
                <a:solidFill>
                  <a:srgbClr val="000000"/>
                </a:solidFill>
                <a:latin typeface="Arial"/>
                <a:ea typeface="Arial"/>
                <a:cs typeface="Arial"/>
                <a:sym typeface="Arial"/>
              </a:endParaRPr>
            </a:p>
          </p:txBody>
        </p:sp>
        <p:sp>
          <p:nvSpPr>
            <p:cNvPr id="142" name="Google Shape;142;p10"/>
            <p:cNvSpPr/>
            <p:nvPr/>
          </p:nvSpPr>
          <p:spPr>
            <a:xfrm>
              <a:off x="0" y="2182538"/>
              <a:ext cx="2074422" cy="336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3" name="Google Shape;143;p10"/>
            <p:cNvSpPr txBox="1"/>
            <p:nvPr/>
          </p:nvSpPr>
          <p:spPr>
            <a:xfrm>
              <a:off x="0" y="2182538"/>
              <a:ext cx="2074422" cy="336600"/>
            </a:xfrm>
            <a:prstGeom prst="rect">
              <a:avLst/>
            </a:prstGeom>
            <a:noFill/>
            <a:ln>
              <a:noFill/>
            </a:ln>
          </p:spPr>
          <p:txBody>
            <a:bodyPr spcFirstLastPara="1" wrap="square" lIns="120900" tIns="43175" rIns="120900" bIns="43175" anchor="ctr" anchorCtr="0">
              <a:noAutofit/>
            </a:bodyPr>
            <a:lstStyle/>
            <a:p>
              <a:pPr marL="0" marR="0" lvl="0" indent="0" algn="r" rtl="0">
                <a:lnSpc>
                  <a:spcPct val="90000"/>
                </a:lnSpc>
                <a:spcBef>
                  <a:spcPts val="0"/>
                </a:spcBef>
                <a:spcAft>
                  <a:spcPts val="0"/>
                </a:spcAft>
                <a:buClr>
                  <a:schemeClr val="dk1"/>
                </a:buClr>
                <a:buSzPts val="1700"/>
                <a:buFont typeface="Arial"/>
                <a:buNone/>
              </a:pPr>
              <a:r>
                <a:rPr lang="en-US" sz="1700" b="0" i="0" u="none" strike="noStrike" cap="none">
                  <a:solidFill>
                    <a:schemeClr val="dk1"/>
                  </a:solidFill>
                  <a:latin typeface="Arial"/>
                  <a:ea typeface="Arial"/>
                  <a:cs typeface="Arial"/>
                  <a:sym typeface="Arial"/>
                </a:rPr>
                <a:t>Ven(o) or Phleb(o)</a:t>
              </a:r>
              <a:endParaRPr sz="1400" b="0" i="0" u="none" strike="noStrike" cap="none">
                <a:solidFill>
                  <a:srgbClr val="000000"/>
                </a:solidFill>
                <a:latin typeface="Arial"/>
                <a:ea typeface="Arial"/>
                <a:cs typeface="Arial"/>
                <a:sym typeface="Arial"/>
              </a:endParaRPr>
            </a:p>
          </p:txBody>
        </p:sp>
        <p:sp>
          <p:nvSpPr>
            <p:cNvPr id="144" name="Google Shape;144;p10"/>
            <p:cNvSpPr/>
            <p:nvPr/>
          </p:nvSpPr>
          <p:spPr>
            <a:xfrm>
              <a:off x="2074422" y="2172020"/>
              <a:ext cx="414884" cy="357637"/>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5" name="Google Shape;145;p10"/>
            <p:cNvSpPr/>
            <p:nvPr/>
          </p:nvSpPr>
          <p:spPr>
            <a:xfrm>
              <a:off x="2655260" y="2172020"/>
              <a:ext cx="5642428" cy="357637"/>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6" name="Google Shape;146;p10"/>
            <p:cNvSpPr txBox="1"/>
            <p:nvPr/>
          </p:nvSpPr>
          <p:spPr>
            <a:xfrm>
              <a:off x="2655260" y="2172020"/>
              <a:ext cx="5642428" cy="357637"/>
            </a:xfrm>
            <a:prstGeom prst="rect">
              <a:avLst/>
            </a:prstGeom>
            <a:noFill/>
            <a:ln>
              <a:noFill/>
            </a:ln>
          </p:spPr>
          <p:txBody>
            <a:bodyPr spcFirstLastPara="1" wrap="square" lIns="64750" tIns="64750" rIns="64750" bIns="64750" anchor="ctr" anchorCtr="0">
              <a:noAutofit/>
            </a:bodyPr>
            <a:lstStyle/>
            <a:p>
              <a:pPr marL="171450" marR="0" lvl="1" indent="-171450" algn="l" rtl="0">
                <a:lnSpc>
                  <a:spcPct val="90000"/>
                </a:lnSpc>
                <a:spcBef>
                  <a:spcPts val="0"/>
                </a:spcBef>
                <a:spcAft>
                  <a:spcPts val="0"/>
                </a:spcAft>
                <a:buClr>
                  <a:schemeClr val="lt1"/>
                </a:buClr>
                <a:buSzPts val="1700"/>
                <a:buFont typeface="Arial"/>
                <a:buChar char="•"/>
              </a:pPr>
              <a:r>
                <a:rPr lang="en-US" sz="1700" b="0" i="0" u="none" strike="noStrike" cap="none">
                  <a:solidFill>
                    <a:schemeClr val="lt1"/>
                  </a:solidFill>
                  <a:latin typeface="Arial"/>
                  <a:ea typeface="Arial"/>
                  <a:cs typeface="Arial"/>
                  <a:sym typeface="Arial"/>
                </a:rPr>
                <a:t>Veins</a:t>
              </a:r>
              <a:endParaRPr sz="1400" b="0" i="0" u="none" strike="noStrike" cap="none">
                <a:solidFill>
                  <a:srgbClr val="000000"/>
                </a:solidFill>
                <a:latin typeface="Arial"/>
                <a:ea typeface="Arial"/>
                <a:cs typeface="Arial"/>
                <a:sym typeface="Arial"/>
              </a:endParaRPr>
            </a:p>
          </p:txBody>
        </p:sp>
        <p:sp>
          <p:nvSpPr>
            <p:cNvPr id="147" name="Google Shape;147;p10"/>
            <p:cNvSpPr/>
            <p:nvPr/>
          </p:nvSpPr>
          <p:spPr>
            <a:xfrm>
              <a:off x="0" y="2601376"/>
              <a:ext cx="2076450" cy="336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8" name="Google Shape;148;p10"/>
            <p:cNvSpPr txBox="1"/>
            <p:nvPr/>
          </p:nvSpPr>
          <p:spPr>
            <a:xfrm>
              <a:off x="0" y="2601376"/>
              <a:ext cx="2076450" cy="336600"/>
            </a:xfrm>
            <a:prstGeom prst="rect">
              <a:avLst/>
            </a:prstGeom>
            <a:noFill/>
            <a:ln>
              <a:noFill/>
            </a:ln>
          </p:spPr>
          <p:txBody>
            <a:bodyPr spcFirstLastPara="1" wrap="square" lIns="120900" tIns="43175" rIns="120900" bIns="43175" anchor="ctr" anchorCtr="0">
              <a:noAutofit/>
            </a:bodyPr>
            <a:lstStyle/>
            <a:p>
              <a:pPr marL="0" marR="0" lvl="0" indent="0" algn="r" rtl="0">
                <a:lnSpc>
                  <a:spcPct val="90000"/>
                </a:lnSpc>
                <a:spcBef>
                  <a:spcPts val="0"/>
                </a:spcBef>
                <a:spcAft>
                  <a:spcPts val="0"/>
                </a:spcAft>
                <a:buClr>
                  <a:schemeClr val="dk1"/>
                </a:buClr>
                <a:buSzPts val="1700"/>
                <a:buFont typeface="Arial"/>
                <a:buNone/>
              </a:pPr>
              <a:r>
                <a:rPr lang="en-US" sz="1700" b="0" i="0" u="none" strike="noStrike" cap="none">
                  <a:solidFill>
                    <a:schemeClr val="dk1"/>
                  </a:solidFill>
                  <a:latin typeface="Arial"/>
                  <a:ea typeface="Arial"/>
                  <a:cs typeface="Arial"/>
                  <a:sym typeface="Arial"/>
                </a:rPr>
                <a:t>Cardio</a:t>
              </a:r>
              <a:endParaRPr sz="1400" b="0" i="0" u="none" strike="noStrike" cap="none">
                <a:solidFill>
                  <a:srgbClr val="000000"/>
                </a:solidFill>
                <a:latin typeface="Arial"/>
                <a:ea typeface="Arial"/>
                <a:cs typeface="Arial"/>
                <a:sym typeface="Arial"/>
              </a:endParaRPr>
            </a:p>
          </p:txBody>
        </p:sp>
        <p:sp>
          <p:nvSpPr>
            <p:cNvPr id="149" name="Google Shape;149;p10"/>
            <p:cNvSpPr/>
            <p:nvPr/>
          </p:nvSpPr>
          <p:spPr>
            <a:xfrm>
              <a:off x="2076449" y="2590857"/>
              <a:ext cx="415290" cy="357637"/>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0" name="Google Shape;150;p10"/>
            <p:cNvSpPr/>
            <p:nvPr/>
          </p:nvSpPr>
          <p:spPr>
            <a:xfrm>
              <a:off x="2657855" y="2590857"/>
              <a:ext cx="5647944" cy="357637"/>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1" name="Google Shape;151;p10"/>
            <p:cNvSpPr txBox="1"/>
            <p:nvPr/>
          </p:nvSpPr>
          <p:spPr>
            <a:xfrm>
              <a:off x="2657855" y="2590857"/>
              <a:ext cx="5647944" cy="357637"/>
            </a:xfrm>
            <a:prstGeom prst="rect">
              <a:avLst/>
            </a:prstGeom>
            <a:noFill/>
            <a:ln>
              <a:noFill/>
            </a:ln>
          </p:spPr>
          <p:txBody>
            <a:bodyPr spcFirstLastPara="1" wrap="square" lIns="64750" tIns="64750" rIns="64750" bIns="64750" anchor="ctr" anchorCtr="0">
              <a:noAutofit/>
            </a:bodyPr>
            <a:lstStyle/>
            <a:p>
              <a:pPr marL="171450" marR="0" lvl="1" indent="-171450" algn="l" rtl="0">
                <a:lnSpc>
                  <a:spcPct val="90000"/>
                </a:lnSpc>
                <a:spcBef>
                  <a:spcPts val="0"/>
                </a:spcBef>
                <a:spcAft>
                  <a:spcPts val="0"/>
                </a:spcAft>
                <a:buClr>
                  <a:schemeClr val="lt1"/>
                </a:buClr>
                <a:buSzPts val="1700"/>
                <a:buFont typeface="Arial"/>
                <a:buChar char="•"/>
              </a:pPr>
              <a:r>
                <a:rPr lang="en-US" sz="1700" b="0" i="0" u="none" strike="noStrike" cap="none">
                  <a:solidFill>
                    <a:schemeClr val="lt1"/>
                  </a:solidFill>
                  <a:latin typeface="Arial"/>
                  <a:ea typeface="Arial"/>
                  <a:cs typeface="Arial"/>
                  <a:sym typeface="Arial"/>
                </a:rPr>
                <a:t>Heart</a:t>
              </a:r>
              <a:endParaRPr sz="1400" b="0" i="0" u="none" strike="noStrike" cap="none">
                <a:solidFill>
                  <a:srgbClr val="000000"/>
                </a:solidFill>
                <a:latin typeface="Arial"/>
                <a:ea typeface="Arial"/>
                <a:cs typeface="Arial"/>
                <a:sym typeface="Arial"/>
              </a:endParaRPr>
            </a:p>
          </p:txBody>
        </p:sp>
        <p:sp>
          <p:nvSpPr>
            <p:cNvPr id="152" name="Google Shape;152;p10"/>
            <p:cNvSpPr/>
            <p:nvPr/>
          </p:nvSpPr>
          <p:spPr>
            <a:xfrm>
              <a:off x="0" y="3020214"/>
              <a:ext cx="2076450" cy="336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3" name="Google Shape;153;p10"/>
            <p:cNvSpPr txBox="1"/>
            <p:nvPr/>
          </p:nvSpPr>
          <p:spPr>
            <a:xfrm>
              <a:off x="0" y="3020214"/>
              <a:ext cx="2076450" cy="336600"/>
            </a:xfrm>
            <a:prstGeom prst="rect">
              <a:avLst/>
            </a:prstGeom>
            <a:noFill/>
            <a:ln>
              <a:noFill/>
            </a:ln>
          </p:spPr>
          <p:txBody>
            <a:bodyPr spcFirstLastPara="1" wrap="square" lIns="120900" tIns="43175" rIns="120900" bIns="43175" anchor="ctr" anchorCtr="0">
              <a:noAutofit/>
            </a:bodyPr>
            <a:lstStyle/>
            <a:p>
              <a:pPr marL="0" marR="0" lvl="0" indent="0" algn="r" rtl="0">
                <a:lnSpc>
                  <a:spcPct val="90000"/>
                </a:lnSpc>
                <a:spcBef>
                  <a:spcPts val="0"/>
                </a:spcBef>
                <a:spcAft>
                  <a:spcPts val="0"/>
                </a:spcAft>
                <a:buClr>
                  <a:schemeClr val="dk1"/>
                </a:buClr>
                <a:buSzPts val="1700"/>
                <a:buFont typeface="Arial"/>
                <a:buNone/>
              </a:pPr>
              <a:r>
                <a:rPr lang="en-US" sz="1700" b="0" i="0" u="none" strike="noStrike" cap="none">
                  <a:solidFill>
                    <a:schemeClr val="dk1"/>
                  </a:solidFill>
                  <a:latin typeface="Arial"/>
                  <a:ea typeface="Arial"/>
                  <a:cs typeface="Arial"/>
                  <a:sym typeface="Arial"/>
                </a:rPr>
                <a:t>Rhino</a:t>
              </a:r>
              <a:endParaRPr sz="1400" b="0" i="0" u="none" strike="noStrike" cap="none">
                <a:solidFill>
                  <a:srgbClr val="000000"/>
                </a:solidFill>
                <a:latin typeface="Arial"/>
                <a:ea typeface="Arial"/>
                <a:cs typeface="Arial"/>
                <a:sym typeface="Arial"/>
              </a:endParaRPr>
            </a:p>
          </p:txBody>
        </p:sp>
        <p:sp>
          <p:nvSpPr>
            <p:cNvPr id="154" name="Google Shape;154;p10"/>
            <p:cNvSpPr/>
            <p:nvPr/>
          </p:nvSpPr>
          <p:spPr>
            <a:xfrm>
              <a:off x="2076449" y="3009695"/>
              <a:ext cx="415290" cy="357637"/>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5" name="Google Shape;155;p10"/>
            <p:cNvSpPr/>
            <p:nvPr/>
          </p:nvSpPr>
          <p:spPr>
            <a:xfrm>
              <a:off x="2657855" y="3009695"/>
              <a:ext cx="5647944" cy="357637"/>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6" name="Google Shape;156;p10"/>
            <p:cNvSpPr txBox="1"/>
            <p:nvPr/>
          </p:nvSpPr>
          <p:spPr>
            <a:xfrm>
              <a:off x="2657855" y="3009695"/>
              <a:ext cx="5647944" cy="357637"/>
            </a:xfrm>
            <a:prstGeom prst="rect">
              <a:avLst/>
            </a:prstGeom>
            <a:noFill/>
            <a:ln>
              <a:noFill/>
            </a:ln>
          </p:spPr>
          <p:txBody>
            <a:bodyPr spcFirstLastPara="1" wrap="square" lIns="64750" tIns="64750" rIns="64750" bIns="64750" anchor="ctr" anchorCtr="0">
              <a:noAutofit/>
            </a:bodyPr>
            <a:lstStyle/>
            <a:p>
              <a:pPr marL="171450" marR="0" lvl="1" indent="-171450" algn="l" rtl="0">
                <a:lnSpc>
                  <a:spcPct val="90000"/>
                </a:lnSpc>
                <a:spcBef>
                  <a:spcPts val="0"/>
                </a:spcBef>
                <a:spcAft>
                  <a:spcPts val="0"/>
                </a:spcAft>
                <a:buClr>
                  <a:schemeClr val="lt1"/>
                </a:buClr>
                <a:buSzPts val="1700"/>
                <a:buFont typeface="Arial"/>
                <a:buChar char="•"/>
              </a:pPr>
              <a:r>
                <a:rPr lang="en-US" sz="1700" b="0" i="0" u="none" strike="noStrike" cap="none">
                  <a:solidFill>
                    <a:schemeClr val="lt1"/>
                  </a:solidFill>
                  <a:latin typeface="Arial"/>
                  <a:ea typeface="Arial"/>
                  <a:cs typeface="Arial"/>
                  <a:sym typeface="Arial"/>
                </a:rPr>
                <a:t>Nose</a:t>
              </a:r>
              <a:endParaRPr sz="1400" b="0" i="0" u="none" strike="noStrike" cap="none">
                <a:solidFill>
                  <a:srgbClr val="000000"/>
                </a:solidFill>
                <a:latin typeface="Arial"/>
                <a:ea typeface="Arial"/>
                <a:cs typeface="Arial"/>
                <a:sym typeface="Arial"/>
              </a:endParaRPr>
            </a:p>
          </p:txBody>
        </p:sp>
        <p:sp>
          <p:nvSpPr>
            <p:cNvPr id="157" name="Google Shape;157;p10"/>
            <p:cNvSpPr/>
            <p:nvPr/>
          </p:nvSpPr>
          <p:spPr>
            <a:xfrm>
              <a:off x="0" y="3439051"/>
              <a:ext cx="2076450" cy="336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8" name="Google Shape;158;p10"/>
            <p:cNvSpPr txBox="1"/>
            <p:nvPr/>
          </p:nvSpPr>
          <p:spPr>
            <a:xfrm>
              <a:off x="0" y="3439051"/>
              <a:ext cx="2076450" cy="336600"/>
            </a:xfrm>
            <a:prstGeom prst="rect">
              <a:avLst/>
            </a:prstGeom>
            <a:noFill/>
            <a:ln>
              <a:noFill/>
            </a:ln>
          </p:spPr>
          <p:txBody>
            <a:bodyPr spcFirstLastPara="1" wrap="square" lIns="120900" tIns="43175" rIns="120900" bIns="43175" anchor="ctr" anchorCtr="0">
              <a:noAutofit/>
            </a:bodyPr>
            <a:lstStyle/>
            <a:p>
              <a:pPr marL="0" marR="0" lvl="0" indent="0" algn="r" rtl="0">
                <a:lnSpc>
                  <a:spcPct val="90000"/>
                </a:lnSpc>
                <a:spcBef>
                  <a:spcPts val="0"/>
                </a:spcBef>
                <a:spcAft>
                  <a:spcPts val="0"/>
                </a:spcAft>
                <a:buClr>
                  <a:schemeClr val="dk1"/>
                </a:buClr>
                <a:buSzPts val="1700"/>
                <a:buFont typeface="Arial"/>
                <a:buNone/>
              </a:pPr>
              <a:r>
                <a:rPr lang="en-US" sz="1700" b="0" i="0" u="none" strike="noStrike" cap="none">
                  <a:solidFill>
                    <a:schemeClr val="dk1"/>
                  </a:solidFill>
                  <a:latin typeface="Arial"/>
                  <a:ea typeface="Arial"/>
                  <a:cs typeface="Arial"/>
                  <a:sym typeface="Arial"/>
                </a:rPr>
                <a:t>Neph </a:t>
              </a:r>
              <a:endParaRPr sz="1400" b="0" i="0" u="none" strike="noStrike" cap="none">
                <a:solidFill>
                  <a:srgbClr val="000000"/>
                </a:solidFill>
                <a:latin typeface="Arial"/>
                <a:ea typeface="Arial"/>
                <a:cs typeface="Arial"/>
                <a:sym typeface="Arial"/>
              </a:endParaRPr>
            </a:p>
          </p:txBody>
        </p:sp>
        <p:sp>
          <p:nvSpPr>
            <p:cNvPr id="159" name="Google Shape;159;p10"/>
            <p:cNvSpPr/>
            <p:nvPr/>
          </p:nvSpPr>
          <p:spPr>
            <a:xfrm>
              <a:off x="2076449" y="3428532"/>
              <a:ext cx="415290" cy="357637"/>
            </a:xfrm>
            <a:prstGeom prst="leftBrace">
              <a:avLst>
                <a:gd name="adj1" fmla="val 35000"/>
                <a:gd name="adj2" fmla="val 50000"/>
              </a:avLst>
            </a:prstGeom>
            <a:noFill/>
            <a:ln w="25400" cap="flat" cmpd="sng">
              <a:solidFill>
                <a:srgbClr val="93B1B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0" name="Google Shape;160;p10"/>
            <p:cNvSpPr/>
            <p:nvPr/>
          </p:nvSpPr>
          <p:spPr>
            <a:xfrm>
              <a:off x="2657855" y="3428532"/>
              <a:ext cx="5647944" cy="357637"/>
            </a:xfrm>
            <a:prstGeom prst="rect">
              <a:avLst/>
            </a:prstGeom>
            <a:solidFill>
              <a:schemeClr val="accent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1" name="Google Shape;161;p10"/>
            <p:cNvSpPr txBox="1"/>
            <p:nvPr/>
          </p:nvSpPr>
          <p:spPr>
            <a:xfrm>
              <a:off x="2657855" y="3428532"/>
              <a:ext cx="5647944" cy="357637"/>
            </a:xfrm>
            <a:prstGeom prst="rect">
              <a:avLst/>
            </a:prstGeom>
            <a:noFill/>
            <a:ln>
              <a:noFill/>
            </a:ln>
          </p:spPr>
          <p:txBody>
            <a:bodyPr spcFirstLastPara="1" wrap="square" lIns="64750" tIns="64750" rIns="64750" bIns="64750" anchor="ctr" anchorCtr="0">
              <a:noAutofit/>
            </a:bodyPr>
            <a:lstStyle/>
            <a:p>
              <a:pPr marL="171450" marR="0" lvl="1" indent="-171450" algn="l" rtl="0">
                <a:lnSpc>
                  <a:spcPct val="90000"/>
                </a:lnSpc>
                <a:spcBef>
                  <a:spcPts val="0"/>
                </a:spcBef>
                <a:spcAft>
                  <a:spcPts val="0"/>
                </a:spcAft>
                <a:buClr>
                  <a:schemeClr val="lt1"/>
                </a:buClr>
                <a:buSzPts val="1700"/>
                <a:buFont typeface="Arial"/>
                <a:buChar char="•"/>
              </a:pPr>
              <a:r>
                <a:rPr lang="en-US" sz="1700" b="0" i="0" u="none" strike="noStrike" cap="none">
                  <a:solidFill>
                    <a:schemeClr val="lt1"/>
                  </a:solidFill>
                  <a:latin typeface="Arial"/>
                  <a:ea typeface="Arial"/>
                  <a:cs typeface="Arial"/>
                  <a:sym typeface="Arial"/>
                </a:rPr>
                <a:t>Kidney</a:t>
              </a: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theme/theme1.xml><?xml version="1.0" encoding="utf-8"?>
<a:theme xmlns:a="http://schemas.openxmlformats.org/drawingml/2006/main" name="3_Default Design">
  <a:themeElements>
    <a:clrScheme name="Custom 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6D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3995</Words>
  <Application>Microsoft Office PowerPoint</Application>
  <PresentationFormat>On-screen Show (4:3)</PresentationFormat>
  <Paragraphs>479</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Trebuchet MS</vt:lpstr>
      <vt:lpstr>3_Default Design</vt:lpstr>
      <vt:lpstr>PowerPoint Presentation</vt:lpstr>
      <vt:lpstr>Acknowledgements</vt:lpstr>
      <vt:lpstr>Learning Objectives</vt:lpstr>
      <vt:lpstr>How To Approach Medical Terminology</vt:lpstr>
      <vt:lpstr>Word Breakdown</vt:lpstr>
      <vt:lpstr>Prefixes </vt:lpstr>
      <vt:lpstr>Prefixes </vt:lpstr>
      <vt:lpstr>Root Words</vt:lpstr>
      <vt:lpstr>Frequent Root Words </vt:lpstr>
      <vt:lpstr>Frequent Root Words</vt:lpstr>
      <vt:lpstr>Suffixes </vt:lpstr>
      <vt:lpstr>Other Common Roots and Suffixes </vt:lpstr>
      <vt:lpstr>Resources </vt:lpstr>
      <vt:lpstr>Checkpoint</vt:lpstr>
      <vt:lpstr>Checkpoint Answer</vt:lpstr>
      <vt:lpstr>Checkpoint</vt:lpstr>
      <vt:lpstr>Checkpoint Answer</vt:lpstr>
      <vt:lpstr>Checkpoint</vt:lpstr>
      <vt:lpstr>Checkpoint Answer</vt:lpstr>
      <vt:lpstr>Conclusion</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GWU</dc:creator>
  <cp:lastModifiedBy>Angell, Kelly</cp:lastModifiedBy>
  <cp:revision>2</cp:revision>
  <dcterms:created xsi:type="dcterms:W3CDTF">2014-05-08T22:31:29Z</dcterms:created>
  <dcterms:modified xsi:type="dcterms:W3CDTF">2025-03-17T01:20:22Z</dcterms:modified>
</cp:coreProperties>
</file>