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6858000" type="screen4x3"/>
  <p:notesSz cx="7023100" cy="9309100"/>
  <p:embeddedFontLst>
    <p:embeddedFont>
      <p:font typeface="Calibri" panose="020F0502020204030204" pitchFamily="34" charset="0"/>
      <p:regular r:id="rId49"/>
      <p:bold r:id="rId50"/>
      <p:italic r:id="rId51"/>
      <p:boldItalic r:id="rId52"/>
    </p:embeddedFont>
    <p:embeddedFont>
      <p:font typeface="Roboto" panose="02000000000000000000" pitchFamily="2" charset="0"/>
      <p:regular r:id="rId53"/>
      <p:bold r:id="rId54"/>
      <p:italic r:id="rId55"/>
      <p:boldItalic r:id="rId56"/>
    </p:embeddedFont>
    <p:embeddedFont>
      <p:font typeface="Trebuchet MS" panose="020B0603020202020204" pitchFamily="3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2932">
          <p15:clr>
            <a:srgbClr val="A4A3A4"/>
          </p15:clr>
        </p15:guide>
        <p15:guide id="4" pos="2212">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i29zAlaoydFYRWcqfCqTTc8Kxrj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lly Angell" initials="" lastIdx="1" clrIdx="0"/>
  <p:cmAuthor id="1" name="Ari Smith" initials="" lastIdx="4" clrIdx="1"/>
  <p:cmAuthor id="2" name="Annie Mcdonnell"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B6E0F83-471E-4D75-9BCF-A7B2CA627F5B}">
  <a:tblStyle styleId="{AB6E0F83-471E-4D75-9BCF-A7B2CA627F5B}"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3F9FA"/>
          </a:solidFill>
        </a:fill>
      </a:tcStyle>
    </a:wholeTbl>
    <a:band1H>
      <a:tcTxStyle b="off" i="off"/>
      <a:tcStyle>
        <a:tcBdr/>
        <a:fill>
          <a:solidFill>
            <a:srgbClr val="E7F3F4"/>
          </a:solidFill>
        </a:fill>
      </a:tcStyle>
    </a:band1H>
    <a:band2H>
      <a:tcTxStyle b="off" i="off"/>
      <a:tcStyle>
        <a:tcBdr/>
      </a:tcStyle>
    </a:band2H>
    <a:band1V>
      <a:tcTxStyle b="off" i="off"/>
      <a:tcStyle>
        <a:tcBdr/>
        <a:fill>
          <a:solidFill>
            <a:srgbClr val="E7F3F4"/>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105" autoAdjust="0"/>
  </p:normalViewPr>
  <p:slideViewPr>
    <p:cSldViewPr snapToGrid="0">
      <p:cViewPr varScale="1">
        <p:scale>
          <a:sx n="66" d="100"/>
          <a:sy n="66" d="100"/>
        </p:scale>
        <p:origin x="2826" y="60"/>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tableStyles" Target="tableStyles.xml"/><Relationship Id="rId5" Type="http://schemas.openxmlformats.org/officeDocument/2006/relationships/slide" Target="slides/slide4.xml"/><Relationship Id="rId61" Type="http://customschemas.google.com/relationships/presentationmetadata" Target="meta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t>5-Year Survival</a:t>
            </a:r>
          </a:p>
        </c:rich>
      </c:tx>
      <c:overlay val="0"/>
    </c:title>
    <c:autoTitleDeleted val="0"/>
    <c:plotArea>
      <c:layout/>
      <c:barChart>
        <c:barDir val="col"/>
        <c:grouping val="clustered"/>
        <c:varyColors val="0"/>
        <c:ser>
          <c:idx val="0"/>
          <c:order val="0"/>
          <c:tx>
            <c:strRef>
              <c:f>Sheet1!$B$1</c:f>
              <c:strCache>
                <c:ptCount val="1"/>
                <c:pt idx="0">
                  <c:v>5-Year Survival</c:v>
                </c:pt>
              </c:strCache>
            </c:strRef>
          </c:tx>
          <c:invertIfNegative val="0"/>
          <c:dPt>
            <c:idx val="0"/>
            <c:invertIfNegative val="0"/>
            <c:bubble3D val="0"/>
            <c:spPr>
              <a:solidFill>
                <a:srgbClr val="0096D6"/>
              </a:solidFill>
            </c:spPr>
            <c:extLst>
              <c:ext xmlns:c16="http://schemas.microsoft.com/office/drawing/2014/chart" uri="{C3380CC4-5D6E-409C-BE32-E72D297353CC}">
                <c16:uniqueId val="{00000002-6B84-44B2-8D31-230440C5037B}"/>
              </c:ext>
            </c:extLst>
          </c:dPt>
          <c:dPt>
            <c:idx val="1"/>
            <c:invertIfNegative val="0"/>
            <c:bubble3D val="0"/>
            <c:spPr>
              <a:solidFill>
                <a:srgbClr val="92D050"/>
              </a:solidFill>
            </c:spPr>
            <c:extLst>
              <c:ext xmlns:c16="http://schemas.microsoft.com/office/drawing/2014/chart" uri="{C3380CC4-5D6E-409C-BE32-E72D297353CC}">
                <c16:uniqueId val="{00000001-6B84-44B2-8D31-230440C5037B}"/>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Before</c:v>
                </c:pt>
                <c:pt idx="1">
                  <c:v>After</c:v>
                </c:pt>
              </c:strCache>
            </c:strRef>
          </c:cat>
          <c:val>
            <c:numRef>
              <c:f>Sheet1!$B$2:$B$3</c:f>
              <c:numCache>
                <c:formatCode>0%</c:formatCode>
                <c:ptCount val="2"/>
                <c:pt idx="0">
                  <c:v>0.39</c:v>
                </c:pt>
                <c:pt idx="1">
                  <c:v>0.7</c:v>
                </c:pt>
              </c:numCache>
            </c:numRef>
          </c:val>
          <c:extLst>
            <c:ext xmlns:c16="http://schemas.microsoft.com/office/drawing/2014/chart" uri="{C3380CC4-5D6E-409C-BE32-E72D297353CC}">
              <c16:uniqueId val="{00000000-6B84-44B2-8D31-230440C5037B}"/>
            </c:ext>
          </c:extLst>
        </c:ser>
        <c:dLbls>
          <c:showLegendKey val="0"/>
          <c:showVal val="0"/>
          <c:showCatName val="0"/>
          <c:showSerName val="0"/>
          <c:showPercent val="0"/>
          <c:showBubbleSize val="0"/>
        </c:dLbls>
        <c:gapWidth val="150"/>
        <c:axId val="34715136"/>
        <c:axId val="515925696"/>
      </c:barChart>
      <c:catAx>
        <c:axId val="34715136"/>
        <c:scaling>
          <c:orientation val="minMax"/>
        </c:scaling>
        <c:delete val="0"/>
        <c:axPos val="b"/>
        <c:numFmt formatCode="General" sourceLinked="0"/>
        <c:majorTickMark val="out"/>
        <c:minorTickMark val="none"/>
        <c:tickLblPos val="nextTo"/>
        <c:crossAx val="515925696"/>
        <c:crosses val="autoZero"/>
        <c:auto val="1"/>
        <c:lblAlgn val="ctr"/>
        <c:lblOffset val="100"/>
        <c:noMultiLvlLbl val="0"/>
      </c:catAx>
      <c:valAx>
        <c:axId val="515925696"/>
        <c:scaling>
          <c:orientation val="minMax"/>
        </c:scaling>
        <c:delete val="0"/>
        <c:axPos val="l"/>
        <c:numFmt formatCode="0%" sourceLinked="1"/>
        <c:majorTickMark val="out"/>
        <c:minorTickMark val="none"/>
        <c:tickLblPos val="nextTo"/>
        <c:crossAx val="347151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Late Stage Diagnosis</a:t>
            </a:r>
          </a:p>
        </c:rich>
      </c:tx>
      <c:overlay val="0"/>
    </c:title>
    <c:autoTitleDeleted val="0"/>
    <c:plotArea>
      <c:layout/>
      <c:barChart>
        <c:barDir val="col"/>
        <c:grouping val="clustered"/>
        <c:varyColors val="0"/>
        <c:ser>
          <c:idx val="0"/>
          <c:order val="0"/>
          <c:tx>
            <c:strRef>
              <c:f>Sheet1!$B$1</c:f>
              <c:strCache>
                <c:ptCount val="1"/>
                <c:pt idx="0">
                  <c:v>Late Stage</c:v>
                </c:pt>
              </c:strCache>
            </c:strRef>
          </c:tx>
          <c:spPr>
            <a:solidFill>
              <a:srgbClr val="0096D6"/>
            </a:solidFill>
          </c:spPr>
          <c:invertIfNegative val="0"/>
          <c:dPt>
            <c:idx val="1"/>
            <c:invertIfNegative val="0"/>
            <c:bubble3D val="0"/>
            <c:spPr>
              <a:solidFill>
                <a:srgbClr val="92D050"/>
              </a:solidFill>
            </c:spPr>
            <c:extLst>
              <c:ext xmlns:c16="http://schemas.microsoft.com/office/drawing/2014/chart" uri="{C3380CC4-5D6E-409C-BE32-E72D297353CC}">
                <c16:uniqueId val="{00000001-1DB6-441C-B4B0-446271FDFAB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Before</c:v>
                </c:pt>
                <c:pt idx="1">
                  <c:v>After</c:v>
                </c:pt>
              </c:strCache>
            </c:strRef>
          </c:cat>
          <c:val>
            <c:numRef>
              <c:f>Sheet1!$B$2:$B$3</c:f>
              <c:numCache>
                <c:formatCode>0%</c:formatCode>
                <c:ptCount val="2"/>
                <c:pt idx="0">
                  <c:v>0.49</c:v>
                </c:pt>
                <c:pt idx="1">
                  <c:v>0.21</c:v>
                </c:pt>
              </c:numCache>
            </c:numRef>
          </c:val>
          <c:extLst>
            <c:ext xmlns:c16="http://schemas.microsoft.com/office/drawing/2014/chart" uri="{C3380CC4-5D6E-409C-BE32-E72D297353CC}">
              <c16:uniqueId val="{00000000-1DB6-441C-B4B0-446271FDFAB6}"/>
            </c:ext>
          </c:extLst>
        </c:ser>
        <c:dLbls>
          <c:showLegendKey val="0"/>
          <c:showVal val="0"/>
          <c:showCatName val="0"/>
          <c:showSerName val="0"/>
          <c:showPercent val="0"/>
          <c:showBubbleSize val="0"/>
        </c:dLbls>
        <c:gapWidth val="150"/>
        <c:axId val="540333568"/>
        <c:axId val="515927424"/>
      </c:barChart>
      <c:catAx>
        <c:axId val="540333568"/>
        <c:scaling>
          <c:orientation val="minMax"/>
        </c:scaling>
        <c:delete val="0"/>
        <c:axPos val="b"/>
        <c:numFmt formatCode="General" sourceLinked="0"/>
        <c:majorTickMark val="out"/>
        <c:minorTickMark val="none"/>
        <c:tickLblPos val="nextTo"/>
        <c:crossAx val="515927424"/>
        <c:crosses val="autoZero"/>
        <c:auto val="1"/>
        <c:lblAlgn val="ctr"/>
        <c:lblOffset val="100"/>
        <c:noMultiLvlLbl val="0"/>
      </c:catAx>
      <c:valAx>
        <c:axId val="515927424"/>
        <c:scaling>
          <c:orientation val="minMax"/>
        </c:scaling>
        <c:delete val="0"/>
        <c:axPos val="l"/>
        <c:numFmt formatCode="0%" sourceLinked="1"/>
        <c:majorTickMark val="out"/>
        <c:minorTickMark val="none"/>
        <c:tickLblPos val="nextTo"/>
        <c:crossAx val="540333568"/>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5455"/>
          </a:xfrm>
          <a:prstGeom prst="rect">
            <a:avLst/>
          </a:prstGeom>
          <a:noFill/>
          <a:ln>
            <a:noFill/>
          </a:ln>
        </p:spPr>
        <p:txBody>
          <a:bodyPr spcFirstLastPara="1" wrap="square" lIns="93300" tIns="46650" rIns="93300" bIns="466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5455"/>
          </a:xfrm>
          <a:prstGeom prst="rect">
            <a:avLst/>
          </a:prstGeom>
          <a:noFill/>
          <a:ln>
            <a:noFill/>
          </a:ln>
        </p:spPr>
        <p:txBody>
          <a:bodyPr spcFirstLastPara="1" wrap="square" lIns="93300" tIns="46650" rIns="93300" bIns="466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5455"/>
          </a:xfrm>
          <a:prstGeom prst="rect">
            <a:avLst/>
          </a:prstGeom>
          <a:noFill/>
          <a:ln>
            <a:noFill/>
          </a:ln>
        </p:spPr>
        <p:txBody>
          <a:bodyPr spcFirstLastPara="1" wrap="square" lIns="93300" tIns="46650" rIns="93300" bIns="466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30"/>
            <a:ext cx="3043343" cy="46545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msVX3nbCaLA"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health.gov/our-work/healthy-people-2030/about-healthy-people-2030/health-literacy-healthy-peopl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8" name="Google Shape;48;p1: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Welcome to What is Patient Navigation and What does a Navigator Do? </a:t>
            </a: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This lesson is part of the Oncology Patient Navigator Training: The Fundamentals course. </a:t>
            </a: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My name is [TITLE] from [ORGANIZATION], and I will be your presenter for this lesson.</a:t>
            </a:r>
            <a:endParaRPr sz="1100" dirty="0">
              <a:latin typeface="Arial"/>
              <a:ea typeface="Arial"/>
              <a:cs typeface="Arial"/>
              <a:sym typeface="Arial"/>
            </a:endParaRPr>
          </a:p>
        </p:txBody>
      </p:sp>
      <p:sp>
        <p:nvSpPr>
          <p:cNvPr id="49" name="Google Shape;49;p1:notes"/>
          <p:cNvSpPr txBox="1">
            <a:spLocks noGrp="1"/>
          </p:cNvSpPr>
          <p:nvPr>
            <p:ph type="sldNum" idx="12"/>
          </p:nvPr>
        </p:nvSpPr>
        <p:spPr>
          <a:xfrm>
            <a:off x="3978132" y="8842030"/>
            <a:ext cx="3043343" cy="46545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0143c98ee0_0_60: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30143c98ee0_0_60: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360"/>
              </a:spcBef>
              <a:spcAft>
                <a:spcPts val="0"/>
              </a:spcAft>
              <a:buClr>
                <a:schemeClr val="dk1"/>
              </a:buClr>
              <a:buSzPts val="1100"/>
              <a:buFont typeface="Arial"/>
              <a:buNone/>
            </a:pPr>
            <a:r>
              <a:rPr lang="en-US" sz="1100" b="1">
                <a:latin typeface="Arial"/>
                <a:ea typeface="Arial"/>
                <a:cs typeface="Arial"/>
                <a:sym typeface="Arial"/>
              </a:rPr>
              <a:t>[NAVIGATING SUPPORT ACROSS THE CANCER CONTINUUM]: </a:t>
            </a:r>
            <a:r>
              <a:rPr lang="en-US" sz="1100">
                <a:latin typeface="Arial"/>
                <a:ea typeface="Arial"/>
                <a:cs typeface="Arial"/>
                <a:sym typeface="Arial"/>
              </a:rPr>
              <a:t>Patient navigation can support patients through the cancer care continuum by offering tailored assistance and education at each stage of the journey. Let's explore the areas where patient navigation plays an important role:</a:t>
            </a:r>
            <a:endParaRPr sz="11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1100" b="1">
                <a:latin typeface="Arial"/>
                <a:ea typeface="Arial"/>
                <a:cs typeface="Arial"/>
                <a:sym typeface="Arial"/>
              </a:rPr>
              <a:t>Prevention:</a:t>
            </a:r>
            <a:endParaRPr sz="1100" b="1">
              <a:latin typeface="Arial"/>
              <a:ea typeface="Arial"/>
              <a:cs typeface="Arial"/>
              <a:sym typeface="Arial"/>
            </a:endParaRPr>
          </a:p>
          <a:p>
            <a:pPr marL="457200" lvl="0" indent="-298450" algn="l" rtl="0">
              <a:lnSpc>
                <a:spcPct val="100000"/>
              </a:lnSpc>
              <a:spcBef>
                <a:spcPts val="1200"/>
              </a:spcBef>
              <a:spcAft>
                <a:spcPts val="0"/>
              </a:spcAft>
              <a:buClr>
                <a:schemeClr val="dk1"/>
              </a:buClr>
              <a:buSzPts val="1100"/>
              <a:buChar char="●"/>
            </a:pPr>
            <a:r>
              <a:rPr lang="en-US" sz="1100">
                <a:latin typeface="Arial"/>
                <a:ea typeface="Arial"/>
                <a:cs typeface="Arial"/>
                <a:sym typeface="Arial"/>
              </a:rPr>
              <a:t>Promoting healthy behaviors within specific communities in a culturally-affirming way</a:t>
            </a:r>
            <a:endParaRPr sz="11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1100" b="1">
                <a:latin typeface="Arial"/>
                <a:ea typeface="Arial"/>
                <a:cs typeface="Arial"/>
                <a:sym typeface="Arial"/>
              </a:rPr>
              <a:t>Detection:</a:t>
            </a:r>
            <a:endParaRPr sz="1100" b="1">
              <a:latin typeface="Arial"/>
              <a:ea typeface="Arial"/>
              <a:cs typeface="Arial"/>
              <a:sym typeface="Arial"/>
            </a:endParaRPr>
          </a:p>
          <a:p>
            <a:pPr marL="457200" lvl="0" indent="-298450" algn="l" rtl="0">
              <a:lnSpc>
                <a:spcPct val="100000"/>
              </a:lnSpc>
              <a:spcBef>
                <a:spcPts val="1200"/>
              </a:spcBef>
              <a:spcAft>
                <a:spcPts val="0"/>
              </a:spcAft>
              <a:buClr>
                <a:schemeClr val="dk1"/>
              </a:buClr>
              <a:buSzPts val="1100"/>
              <a:buChar char="●"/>
            </a:pPr>
            <a:r>
              <a:rPr lang="en-US" sz="1100">
                <a:latin typeface="Arial"/>
                <a:ea typeface="Arial"/>
                <a:cs typeface="Arial"/>
                <a:sym typeface="Arial"/>
              </a:rPr>
              <a:t>Educating people about cancer screening guidelines, including age, intervals, and risk factors</a:t>
            </a:r>
            <a:endParaRPr sz="1100">
              <a:latin typeface="Arial"/>
              <a:ea typeface="Arial"/>
              <a:cs typeface="Arial"/>
              <a:sym typeface="Arial"/>
            </a:endParaRPr>
          </a:p>
          <a:p>
            <a:pPr marL="457200" lvl="0" indent="-298450" algn="l" rtl="0">
              <a:lnSpc>
                <a:spcPct val="100000"/>
              </a:lnSpc>
              <a:spcBef>
                <a:spcPts val="0"/>
              </a:spcBef>
              <a:spcAft>
                <a:spcPts val="0"/>
              </a:spcAft>
              <a:buClr>
                <a:schemeClr val="dk1"/>
              </a:buClr>
              <a:buSzPts val="1100"/>
              <a:buChar char="●"/>
            </a:pPr>
            <a:r>
              <a:rPr lang="en-US" sz="1100">
                <a:latin typeface="Arial"/>
                <a:ea typeface="Arial"/>
                <a:cs typeface="Arial"/>
                <a:sym typeface="Arial"/>
              </a:rPr>
              <a:t>Helping people access insurance and screening programs</a:t>
            </a:r>
            <a:endParaRPr sz="11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1100" b="1">
                <a:latin typeface="Arial"/>
                <a:ea typeface="Arial"/>
                <a:cs typeface="Arial"/>
                <a:sym typeface="Arial"/>
              </a:rPr>
              <a:t>Diagnosis:</a:t>
            </a:r>
            <a:endParaRPr sz="1100" b="1">
              <a:latin typeface="Arial"/>
              <a:ea typeface="Arial"/>
              <a:cs typeface="Arial"/>
              <a:sym typeface="Arial"/>
            </a:endParaRPr>
          </a:p>
          <a:p>
            <a:pPr marL="457200" lvl="0" indent="-298450" algn="l" rtl="0">
              <a:lnSpc>
                <a:spcPct val="100000"/>
              </a:lnSpc>
              <a:spcBef>
                <a:spcPts val="1200"/>
              </a:spcBef>
              <a:spcAft>
                <a:spcPts val="0"/>
              </a:spcAft>
              <a:buClr>
                <a:schemeClr val="dk1"/>
              </a:buClr>
              <a:buSzPts val="1100"/>
              <a:buChar char="●"/>
            </a:pPr>
            <a:r>
              <a:rPr lang="en-US" sz="1100">
                <a:latin typeface="Arial"/>
                <a:ea typeface="Arial"/>
                <a:cs typeface="Arial"/>
                <a:sym typeface="Arial"/>
              </a:rPr>
              <a:t>Providing education on healthcare system protocols to help people understand the steps involved</a:t>
            </a:r>
            <a:endParaRPr sz="1100">
              <a:latin typeface="Arial"/>
              <a:ea typeface="Arial"/>
              <a:cs typeface="Arial"/>
              <a:sym typeface="Arial"/>
            </a:endParaRPr>
          </a:p>
          <a:p>
            <a:pPr marL="457200" lvl="0" indent="-298450" algn="l" rtl="0">
              <a:lnSpc>
                <a:spcPct val="100000"/>
              </a:lnSpc>
              <a:spcBef>
                <a:spcPts val="0"/>
              </a:spcBef>
              <a:spcAft>
                <a:spcPts val="0"/>
              </a:spcAft>
              <a:buClr>
                <a:schemeClr val="dk1"/>
              </a:buClr>
              <a:buSzPts val="1100"/>
              <a:buChar char="●"/>
            </a:pPr>
            <a:r>
              <a:rPr lang="en-US" sz="1100">
                <a:latin typeface="Arial"/>
                <a:ea typeface="Arial"/>
                <a:cs typeface="Arial"/>
                <a:sym typeface="Arial"/>
              </a:rPr>
              <a:t>Facilitating coverage of diagnostic procedures</a:t>
            </a:r>
            <a:endParaRPr sz="1100">
              <a:latin typeface="Arial"/>
              <a:ea typeface="Arial"/>
              <a:cs typeface="Arial"/>
              <a:sym typeface="Arial"/>
            </a:endParaRPr>
          </a:p>
          <a:p>
            <a:pPr marL="457200" lvl="0" indent="-298450" algn="l" rtl="0">
              <a:lnSpc>
                <a:spcPct val="100000"/>
              </a:lnSpc>
              <a:spcBef>
                <a:spcPts val="0"/>
              </a:spcBef>
              <a:spcAft>
                <a:spcPts val="0"/>
              </a:spcAft>
              <a:buClr>
                <a:schemeClr val="dk1"/>
              </a:buClr>
              <a:buSzPts val="1100"/>
              <a:buChar char="●"/>
            </a:pPr>
            <a:r>
              <a:rPr lang="en-US" sz="1100">
                <a:latin typeface="Arial"/>
                <a:ea typeface="Arial"/>
                <a:cs typeface="Arial"/>
                <a:sym typeface="Arial"/>
              </a:rPr>
              <a:t>Checking patient understanding of next steps</a:t>
            </a:r>
            <a:endParaRPr sz="11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1100" b="1">
                <a:latin typeface="Arial"/>
                <a:ea typeface="Arial"/>
                <a:cs typeface="Arial"/>
                <a:sym typeface="Arial"/>
              </a:rPr>
              <a:t>Treatment:</a:t>
            </a:r>
            <a:endParaRPr sz="1100" b="1">
              <a:latin typeface="Arial"/>
              <a:ea typeface="Arial"/>
              <a:cs typeface="Arial"/>
              <a:sym typeface="Arial"/>
            </a:endParaRPr>
          </a:p>
          <a:p>
            <a:pPr marL="457200" lvl="0" indent="-298450" algn="l" rtl="0">
              <a:lnSpc>
                <a:spcPct val="100000"/>
              </a:lnSpc>
              <a:spcBef>
                <a:spcPts val="1200"/>
              </a:spcBef>
              <a:spcAft>
                <a:spcPts val="0"/>
              </a:spcAft>
              <a:buClr>
                <a:schemeClr val="dk1"/>
              </a:buClr>
              <a:buSzPts val="1100"/>
              <a:buChar char="●"/>
            </a:pPr>
            <a:r>
              <a:rPr lang="en-US" sz="1100">
                <a:latin typeface="Arial"/>
                <a:ea typeface="Arial"/>
                <a:cs typeface="Arial"/>
                <a:sym typeface="Arial"/>
              </a:rPr>
              <a:t>Assessing language and literacy to help patients comprehend their treatment plans</a:t>
            </a:r>
            <a:endParaRPr sz="1100">
              <a:latin typeface="Arial"/>
              <a:ea typeface="Arial"/>
              <a:cs typeface="Arial"/>
              <a:sym typeface="Arial"/>
            </a:endParaRPr>
          </a:p>
          <a:p>
            <a:pPr marL="457200" lvl="0" indent="-298450" algn="l" rtl="0">
              <a:lnSpc>
                <a:spcPct val="100000"/>
              </a:lnSpc>
              <a:spcBef>
                <a:spcPts val="0"/>
              </a:spcBef>
              <a:spcAft>
                <a:spcPts val="0"/>
              </a:spcAft>
              <a:buClr>
                <a:schemeClr val="dk1"/>
              </a:buClr>
              <a:buSzPts val="1100"/>
              <a:buChar char="●"/>
            </a:pPr>
            <a:r>
              <a:rPr lang="en-US" sz="1100">
                <a:latin typeface="Arial"/>
                <a:ea typeface="Arial"/>
                <a:cs typeface="Arial"/>
                <a:sym typeface="Arial"/>
              </a:rPr>
              <a:t>Helping prioritize questions</a:t>
            </a:r>
            <a:endParaRPr sz="1100">
              <a:latin typeface="Arial"/>
              <a:ea typeface="Arial"/>
              <a:cs typeface="Arial"/>
              <a:sym typeface="Arial"/>
            </a:endParaRPr>
          </a:p>
          <a:p>
            <a:pPr marL="457200" lvl="0" indent="-298450" algn="l" rtl="0">
              <a:lnSpc>
                <a:spcPct val="100000"/>
              </a:lnSpc>
              <a:spcBef>
                <a:spcPts val="0"/>
              </a:spcBef>
              <a:spcAft>
                <a:spcPts val="0"/>
              </a:spcAft>
              <a:buClr>
                <a:schemeClr val="dk1"/>
              </a:buClr>
              <a:buSzPts val="1100"/>
              <a:buChar char="●"/>
            </a:pPr>
            <a:r>
              <a:rPr lang="en-US" sz="1100">
                <a:latin typeface="Arial"/>
                <a:ea typeface="Arial"/>
                <a:cs typeface="Arial"/>
                <a:sym typeface="Arial"/>
              </a:rPr>
              <a:t>Educating on team roles and how each team member supports their care</a:t>
            </a:r>
            <a:endParaRPr sz="1100">
              <a:latin typeface="Arial"/>
              <a:ea typeface="Arial"/>
              <a:cs typeface="Arial"/>
              <a:sym typeface="Arial"/>
            </a:endParaRPr>
          </a:p>
          <a:p>
            <a:pPr marL="457200" lvl="0" indent="-298450" algn="l" rtl="0">
              <a:lnSpc>
                <a:spcPct val="100000"/>
              </a:lnSpc>
              <a:spcBef>
                <a:spcPts val="0"/>
              </a:spcBef>
              <a:spcAft>
                <a:spcPts val="0"/>
              </a:spcAft>
              <a:buClr>
                <a:schemeClr val="dk1"/>
              </a:buClr>
              <a:buSzPts val="1100"/>
              <a:buChar char="●"/>
            </a:pPr>
            <a:r>
              <a:rPr lang="en-US" sz="1100">
                <a:latin typeface="Arial"/>
                <a:ea typeface="Arial"/>
                <a:cs typeface="Arial"/>
                <a:sym typeface="Arial"/>
              </a:rPr>
              <a:t>Supporting adherence to treatment plans</a:t>
            </a:r>
            <a:endParaRPr sz="1100">
              <a:latin typeface="Arial"/>
              <a:ea typeface="Arial"/>
              <a:cs typeface="Arial"/>
              <a:sym typeface="Arial"/>
            </a:endParaRPr>
          </a:p>
          <a:p>
            <a:pPr marL="457200" lvl="0" indent="-298450" algn="l" rtl="0">
              <a:lnSpc>
                <a:spcPct val="100000"/>
              </a:lnSpc>
              <a:spcBef>
                <a:spcPts val="0"/>
              </a:spcBef>
              <a:spcAft>
                <a:spcPts val="0"/>
              </a:spcAft>
              <a:buClr>
                <a:schemeClr val="dk1"/>
              </a:buClr>
              <a:buSzPts val="1100"/>
              <a:buChar char="●"/>
            </a:pPr>
            <a:r>
              <a:rPr lang="en-US" sz="1100">
                <a:latin typeface="Arial"/>
                <a:ea typeface="Arial"/>
                <a:cs typeface="Arial"/>
                <a:sym typeface="Arial"/>
              </a:rPr>
              <a:t>Supporting self-advocacy and shared decision-making.</a:t>
            </a:r>
            <a:endParaRPr sz="1100">
              <a:latin typeface="Arial"/>
              <a:ea typeface="Arial"/>
              <a:cs typeface="Arial"/>
              <a:sym typeface="Arial"/>
            </a:endParaRPr>
          </a:p>
          <a:p>
            <a:pPr marL="457200" lvl="0" indent="-298450" algn="l" rtl="0">
              <a:lnSpc>
                <a:spcPct val="100000"/>
              </a:lnSpc>
              <a:spcBef>
                <a:spcPts val="0"/>
              </a:spcBef>
              <a:spcAft>
                <a:spcPts val="0"/>
              </a:spcAft>
              <a:buClr>
                <a:schemeClr val="dk1"/>
              </a:buClr>
              <a:buSzPts val="1100"/>
              <a:buChar char="●"/>
            </a:pPr>
            <a:r>
              <a:rPr lang="en-US" sz="1100">
                <a:latin typeface="Arial"/>
                <a:ea typeface="Arial"/>
                <a:cs typeface="Arial"/>
                <a:sym typeface="Arial"/>
              </a:rPr>
              <a:t>Assisting with financial aid and resources</a:t>
            </a:r>
            <a:endParaRPr sz="11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1100" b="1">
                <a:latin typeface="Arial"/>
                <a:ea typeface="Arial"/>
                <a:cs typeface="Arial"/>
                <a:sym typeface="Arial"/>
              </a:rPr>
              <a:t>Survivorship:</a:t>
            </a:r>
            <a:endParaRPr sz="1100" b="1">
              <a:latin typeface="Arial"/>
              <a:ea typeface="Arial"/>
              <a:cs typeface="Arial"/>
              <a:sym typeface="Arial"/>
            </a:endParaRPr>
          </a:p>
          <a:p>
            <a:pPr marL="457200" lvl="0" indent="-298450" algn="l" rtl="0">
              <a:lnSpc>
                <a:spcPct val="100000"/>
              </a:lnSpc>
              <a:spcBef>
                <a:spcPts val="1200"/>
              </a:spcBef>
              <a:spcAft>
                <a:spcPts val="0"/>
              </a:spcAft>
              <a:buClr>
                <a:schemeClr val="dk1"/>
              </a:buClr>
              <a:buSzPts val="1100"/>
              <a:buChar char="●"/>
            </a:pPr>
            <a:r>
              <a:rPr lang="en-US" sz="1100">
                <a:latin typeface="Arial"/>
                <a:ea typeface="Arial"/>
                <a:cs typeface="Arial"/>
                <a:sym typeface="Arial"/>
              </a:rPr>
              <a:t>Educating about the importance of follow-up care</a:t>
            </a:r>
            <a:endParaRPr sz="1100">
              <a:latin typeface="Arial"/>
              <a:ea typeface="Arial"/>
              <a:cs typeface="Arial"/>
              <a:sym typeface="Arial"/>
            </a:endParaRPr>
          </a:p>
          <a:p>
            <a:pPr marL="457200" lvl="0" indent="-298450" algn="l" rtl="0">
              <a:lnSpc>
                <a:spcPct val="100000"/>
              </a:lnSpc>
              <a:spcBef>
                <a:spcPts val="0"/>
              </a:spcBef>
              <a:spcAft>
                <a:spcPts val="0"/>
              </a:spcAft>
              <a:buClr>
                <a:schemeClr val="dk1"/>
              </a:buClr>
              <a:buSzPts val="1100"/>
              <a:buChar char="●"/>
            </a:pPr>
            <a:r>
              <a:rPr lang="en-US" sz="1100">
                <a:latin typeface="Arial"/>
                <a:ea typeface="Arial"/>
                <a:cs typeface="Arial"/>
                <a:sym typeface="Arial"/>
              </a:rPr>
              <a:t>Providing reading-level, culturally appropriate, evidence-based information on cancer survivorship</a:t>
            </a:r>
            <a:endParaRPr sz="1100">
              <a:latin typeface="Arial"/>
              <a:ea typeface="Arial"/>
              <a:cs typeface="Arial"/>
              <a:sym typeface="Arial"/>
            </a:endParaRPr>
          </a:p>
          <a:p>
            <a:pPr marL="457200" lvl="0" indent="-298450" algn="l" rtl="0">
              <a:lnSpc>
                <a:spcPct val="100000"/>
              </a:lnSpc>
              <a:spcBef>
                <a:spcPts val="0"/>
              </a:spcBef>
              <a:spcAft>
                <a:spcPts val="0"/>
              </a:spcAft>
              <a:buClr>
                <a:schemeClr val="dk1"/>
              </a:buClr>
              <a:buSzPts val="1100"/>
              <a:buChar char="●"/>
            </a:pPr>
            <a:r>
              <a:rPr lang="en-US" sz="1100">
                <a:latin typeface="Arial"/>
                <a:ea typeface="Arial"/>
                <a:cs typeface="Arial"/>
                <a:sym typeface="Arial"/>
              </a:rPr>
              <a:t>Serving as a liaison for patients and survivorship clinicians</a:t>
            </a:r>
            <a:endParaRPr sz="11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1100" b="1">
                <a:latin typeface="Arial"/>
                <a:ea typeface="Arial"/>
                <a:cs typeface="Arial"/>
                <a:sym typeface="Arial"/>
              </a:rPr>
              <a:t>End-of-Life Care:</a:t>
            </a:r>
            <a:endParaRPr sz="1100" b="1">
              <a:latin typeface="Arial"/>
              <a:ea typeface="Arial"/>
              <a:cs typeface="Arial"/>
              <a:sym typeface="Arial"/>
            </a:endParaRPr>
          </a:p>
          <a:p>
            <a:pPr marL="457200" lvl="0" indent="-298450" algn="l" rtl="0">
              <a:lnSpc>
                <a:spcPct val="100000"/>
              </a:lnSpc>
              <a:spcBef>
                <a:spcPts val="1200"/>
              </a:spcBef>
              <a:spcAft>
                <a:spcPts val="0"/>
              </a:spcAft>
              <a:buClr>
                <a:schemeClr val="dk1"/>
              </a:buClr>
              <a:buSzPts val="1100"/>
              <a:buChar char="●"/>
            </a:pPr>
            <a:r>
              <a:rPr lang="en-US" sz="1100">
                <a:latin typeface="Arial"/>
                <a:ea typeface="Arial"/>
                <a:cs typeface="Arial"/>
                <a:sym typeface="Arial"/>
              </a:rPr>
              <a:t>Educating on the difference between palliative care and hospice</a:t>
            </a:r>
            <a:endParaRPr sz="1100">
              <a:latin typeface="Arial"/>
              <a:ea typeface="Arial"/>
              <a:cs typeface="Arial"/>
              <a:sym typeface="Arial"/>
            </a:endParaRPr>
          </a:p>
          <a:p>
            <a:pPr marL="457200" lvl="0" indent="-298450" algn="l" rtl="0">
              <a:lnSpc>
                <a:spcPct val="100000"/>
              </a:lnSpc>
              <a:spcBef>
                <a:spcPts val="0"/>
              </a:spcBef>
              <a:spcAft>
                <a:spcPts val="0"/>
              </a:spcAft>
              <a:buClr>
                <a:schemeClr val="dk1"/>
              </a:buClr>
              <a:buSzPts val="1100"/>
              <a:buChar char="●"/>
            </a:pPr>
            <a:r>
              <a:rPr lang="en-US" sz="1100">
                <a:latin typeface="Arial"/>
                <a:ea typeface="Arial"/>
                <a:cs typeface="Arial"/>
                <a:sym typeface="Arial"/>
              </a:rPr>
              <a:t>Supporting the completion of advance care directives</a:t>
            </a:r>
            <a:endParaRPr sz="11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1100">
                <a:latin typeface="Arial"/>
                <a:ea typeface="Arial"/>
                <a:cs typeface="Arial"/>
                <a:sym typeface="Arial"/>
              </a:rPr>
              <a:t>Patient navigators have an important role in assisting patients to receive support and information they need at every stage of their cancer care journey. </a:t>
            </a:r>
            <a:endParaRPr>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b="0"/>
          </a:p>
        </p:txBody>
      </p:sp>
      <p:sp>
        <p:nvSpPr>
          <p:cNvPr id="138" name="Google Shape;138;g30143c98ee0_0_60:notes"/>
          <p:cNvSpPr txBox="1">
            <a:spLocks noGrp="1"/>
          </p:cNvSpPr>
          <p:nvPr>
            <p:ph type="sldNum" idx="12"/>
          </p:nvPr>
        </p:nvSpPr>
        <p:spPr>
          <a:xfrm>
            <a:off x="3978132" y="8842030"/>
            <a:ext cx="3043200" cy="465600"/>
          </a:xfrm>
          <a:prstGeom prst="rect">
            <a:avLst/>
          </a:prstGeom>
          <a:noFill/>
          <a:ln>
            <a:noFill/>
          </a:ln>
        </p:spPr>
        <p:txBody>
          <a:bodyPr spcFirstLastPara="1" wrap="square" lIns="93300" tIns="46650" rIns="93300" bIns="46650" anchor="b" anchorCtr="0">
            <a:noAutofit/>
          </a:bodyPr>
          <a:lstStyle/>
          <a:p>
            <a:pPr marL="0" lvl="0" indent="0" algn="l"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5: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You may often hear references to the social determinants of health.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According to the U.S. Department of Health and Human Services, 'Social determinants of health are conditions in the environments in which people are born, live, learn, work, play, worship, and age that affect a wide range of health, functioning, and quality-of-life outcomes and risks.'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As highlighted in the video at the beginning of this lesson, the circumstances and environments surrounding us, the resources we can access, and the support systems available to us significantly shape our lives.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Both social and political determinants of health contribute to and sustain health disparities.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For patient navigators, understanding the impact of these determinants is important in recognizing the diverse challenges that people face beyond the clinical setting.</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64" name="Google Shape;164;p5:notes"/>
          <p:cNvSpPr txBox="1">
            <a:spLocks noGrp="1"/>
          </p:cNvSpPr>
          <p:nvPr>
            <p:ph type="sldNum" idx="12"/>
          </p:nvPr>
        </p:nvSpPr>
        <p:spPr>
          <a:xfrm>
            <a:off x="3978132" y="8842030"/>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f08f95ba76_0_0: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2f08f95ba76_0_0: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To better understand how these factors impact cancer care and health, let's explore five major social determinants of health. These are not all the ways that our contexts influence our health, but these are some of the primary influences on our health:</a:t>
            </a: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en-US" sz="1100" dirty="0">
                <a:latin typeface="Arial"/>
                <a:ea typeface="Arial"/>
                <a:cs typeface="Arial"/>
                <a:sym typeface="Arial"/>
              </a:rPr>
              <a:t>Degree of educational attainment is related to early childhood education and development, literacy, facility in the language that most teachers use in the classroom - in the U.S., this is primarily English. Degree of education includes high school graduation, attainment of a General Education Development (GED) diplomas, and enrollment in higher education, like college and university. </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en-US" sz="1100" dirty="0">
                <a:latin typeface="Arial"/>
                <a:ea typeface="Arial"/>
                <a:cs typeface="Arial"/>
                <a:sym typeface="Arial"/>
              </a:rPr>
              <a:t>Access to quality health care, including access to a regular source of primary care, and health literacy strongly affect a person’s health and health care.</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en-US" sz="1100" dirty="0">
                <a:latin typeface="Arial"/>
                <a:ea typeface="Arial"/>
                <a:cs typeface="Arial"/>
                <a:sym typeface="Arial"/>
              </a:rPr>
              <a:t>Neighborhood and built environment is related to access to healthy foods, quality of housing, crime and violence and environmental conditions</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en-US" sz="1100" dirty="0">
                <a:latin typeface="Arial"/>
                <a:ea typeface="Arial"/>
                <a:cs typeface="Arial"/>
                <a:sym typeface="Arial"/>
              </a:rPr>
              <a:t>Social and community context is affected by the degree of social cohesion a person experiences. Social cohesion means the strength of relationships in someone’s life. Social and community context is also comprised of civic participation; perceptions and experiences of discrimination and privilege, and history of incarceration or institutionalization</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en-US" sz="1100" dirty="0">
                <a:latin typeface="Arial"/>
                <a:ea typeface="Arial"/>
                <a:cs typeface="Arial"/>
                <a:sym typeface="Arial"/>
              </a:rPr>
              <a:t>Economic Stability is influenced by poverty and stability of employment as well as type of employment, benefits, and conditions of employment. Food security and housing stability rely on economic stability.</a:t>
            </a:r>
            <a:endParaRPr sz="1100" dirty="0">
              <a:latin typeface="Arial"/>
              <a:ea typeface="Arial"/>
              <a:cs typeface="Arial"/>
              <a:sym typeface="Arial"/>
            </a:endParaRPr>
          </a:p>
          <a:p>
            <a:pPr marL="0" lvl="0" indent="0" algn="l" rtl="0">
              <a:lnSpc>
                <a:spcPct val="115000"/>
              </a:lnSpc>
              <a:spcBef>
                <a:spcPts val="0"/>
              </a:spcBef>
              <a:spcAft>
                <a:spcPts val="0"/>
              </a:spcAft>
              <a:buSzPts val="1400"/>
              <a:buNone/>
            </a:pPr>
            <a:endParaRPr sz="1100" dirty="0">
              <a:latin typeface="Arial"/>
              <a:ea typeface="Arial"/>
              <a:cs typeface="Arial"/>
              <a:sym typeface="Arial"/>
            </a:endParaRPr>
          </a:p>
          <a:p>
            <a:pPr marL="0" lvl="0" indent="0" algn="l" rtl="0">
              <a:lnSpc>
                <a:spcPct val="115000"/>
              </a:lnSpc>
              <a:spcBef>
                <a:spcPts val="0"/>
              </a:spcBef>
              <a:spcAft>
                <a:spcPts val="0"/>
              </a:spcAft>
              <a:buSzPts val="1400"/>
              <a:buNone/>
            </a:pPr>
            <a:r>
              <a:rPr lang="en-US" sz="11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Proximity of services and transportation to services also affects accessibility. This is because being close enough to a service or social benefit or reliable transportation to that social benefit - such as ability to reach school, a job, a doctor, or emergency care - are fundamental to being able to benefit from that service. In other words, not only do educational services, opportunities for employment, and opportunities for social engagement need to be available; people need to be able to physically get to those services to benefit from them. If someone is not within walking distance or is unable to walk and has no reliable transportation, they will also have challenges getting to a grocery store, a library, a pharmacy and any number of other services that directly affect their health and wellbeing</a:t>
            </a:r>
            <a:r>
              <a:rPr lang="en-US" sz="1100" dirty="0">
                <a:latin typeface="Arial"/>
                <a:ea typeface="Arial"/>
                <a:cs typeface="Arial"/>
                <a:sym typeface="Arial"/>
              </a:rPr>
              <a:t>.</a:t>
            </a: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By understanding a person’s social and political circumstances, navigators can better address barriers to care that directly affect the health and wellbeing of that person.</a:t>
            </a: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p:txBody>
      </p:sp>
      <p:sp>
        <p:nvSpPr>
          <p:cNvPr id="174" name="Google Shape;174;g2f08f95ba76_0_0:notes"/>
          <p:cNvSpPr txBox="1">
            <a:spLocks noGrp="1"/>
          </p:cNvSpPr>
          <p:nvPr>
            <p:ph type="sldNum" idx="12"/>
          </p:nvPr>
        </p:nvSpPr>
        <p:spPr>
          <a:xfrm>
            <a:off x="3978132" y="8842030"/>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15000"/>
              </a:lnSpc>
              <a:spcBef>
                <a:spcPts val="0"/>
              </a:spcBef>
              <a:spcAft>
                <a:spcPts val="0"/>
              </a:spcAft>
              <a:buSzPts val="1100"/>
              <a:buNone/>
            </a:pPr>
            <a:r>
              <a:rPr lang="en-US" sz="1100" dirty="0">
                <a:latin typeface="Arial"/>
                <a:ea typeface="Arial"/>
                <a:cs typeface="Arial"/>
                <a:sym typeface="Arial"/>
              </a:rPr>
              <a:t>Here’s a brief video from the American Public Health Association to learn more about the social determinants of health and understand how those barriers may interfere in a person’s health. </a:t>
            </a:r>
            <a:endParaRPr sz="1100" dirty="0">
              <a:latin typeface="Arial"/>
              <a:ea typeface="Arial"/>
              <a:cs typeface="Arial"/>
              <a:sym typeface="Arial"/>
            </a:endParaRPr>
          </a:p>
          <a:p>
            <a:pPr marL="0" lvl="0" indent="0" algn="l" rtl="0">
              <a:lnSpc>
                <a:spcPct val="115000"/>
              </a:lnSpc>
              <a:spcBef>
                <a:spcPts val="0"/>
              </a:spcBef>
              <a:spcAft>
                <a:spcPts val="0"/>
              </a:spcAft>
              <a:buSzPts val="1100"/>
              <a:buNone/>
            </a:pP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As mentioned in the video, our health is affected by many issues that can work together to be more challenging. It is important that these issues are taken into consideration by the health care team. </a:t>
            </a:r>
            <a:endParaRPr sz="1100"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solidFill>
                <a:srgbClr val="FF0000"/>
              </a:solidFill>
            </a:endParaRPr>
          </a:p>
        </p:txBody>
      </p:sp>
      <p:sp>
        <p:nvSpPr>
          <p:cNvPr id="185" name="Google Shape;185;p7:notes"/>
          <p:cNvSpPr txBox="1">
            <a:spLocks noGrp="1"/>
          </p:cNvSpPr>
          <p:nvPr>
            <p:ph type="sldNum" idx="12"/>
          </p:nvPr>
        </p:nvSpPr>
        <p:spPr>
          <a:xfrm>
            <a:off x="3978132" y="8842030"/>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8: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8: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You might encounter the term underserved or medically underserved population. Medically underserved populations face significant barriers to accessing healthcare, which are influenced by social and political determinants of health previously discussed. </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Medically underserved populations include people who are:</a:t>
            </a:r>
            <a:endParaRPr dirty="0">
              <a:latin typeface="Arial"/>
              <a:ea typeface="Arial"/>
              <a:cs typeface="Arial"/>
              <a:sym typeface="Arial"/>
            </a:endParaRPr>
          </a:p>
          <a:p>
            <a:pPr marL="457200" lvl="0" indent="-317500" algn="l" rtl="0">
              <a:lnSpc>
                <a:spcPct val="115000"/>
              </a:lnSpc>
              <a:spcBef>
                <a:spcPts val="0"/>
              </a:spcBef>
              <a:spcAft>
                <a:spcPts val="0"/>
              </a:spcAft>
              <a:buSzPts val="1400"/>
              <a:buFont typeface="Arial"/>
              <a:buChar char="●"/>
            </a:pPr>
            <a:r>
              <a:rPr lang="en-US" dirty="0">
                <a:latin typeface="Arial"/>
                <a:ea typeface="Arial"/>
                <a:cs typeface="Arial"/>
                <a:sym typeface="Arial"/>
              </a:rPr>
              <a:t>underinsured or uninsured, including young adults and postsecondary graduating students who do not have coverage options through a parent's plan, a student plan, or an employer plan as well as Medicaid-eligible consumers who are not enrolled in coverage despite being eligible for Medicaid</a:t>
            </a:r>
            <a:endParaRPr dirty="0">
              <a:latin typeface="Arial"/>
              <a:ea typeface="Arial"/>
              <a:cs typeface="Arial"/>
              <a:sym typeface="Arial"/>
            </a:endParaRPr>
          </a:p>
          <a:p>
            <a:pPr marL="457200" lvl="0" indent="-317500" algn="l" rtl="0">
              <a:lnSpc>
                <a:spcPct val="115000"/>
              </a:lnSpc>
              <a:spcBef>
                <a:spcPts val="0"/>
              </a:spcBef>
              <a:spcAft>
                <a:spcPts val="0"/>
              </a:spcAft>
              <a:buSzPts val="1400"/>
              <a:buFont typeface="Arial"/>
              <a:buChar char="●"/>
            </a:pPr>
            <a:r>
              <a:rPr lang="en-US" dirty="0">
                <a:latin typeface="Arial"/>
                <a:ea typeface="Arial"/>
                <a:cs typeface="Arial"/>
                <a:sym typeface="Arial"/>
              </a:rPr>
              <a:t>people with lower levels of education</a:t>
            </a:r>
            <a:endParaRPr dirty="0">
              <a:latin typeface="Arial"/>
              <a:ea typeface="Arial"/>
              <a:cs typeface="Arial"/>
              <a:sym typeface="Arial"/>
            </a:endParaRPr>
          </a:p>
          <a:p>
            <a:pPr marL="457200" lvl="0" indent="-317500" algn="l" rtl="0">
              <a:lnSpc>
                <a:spcPct val="115000"/>
              </a:lnSpc>
              <a:spcBef>
                <a:spcPts val="0"/>
              </a:spcBef>
              <a:spcAft>
                <a:spcPts val="0"/>
              </a:spcAft>
              <a:buSzPts val="1400"/>
              <a:buFont typeface="Arial"/>
              <a:buChar char="●"/>
            </a:pPr>
            <a:r>
              <a:rPr lang="en-US" dirty="0">
                <a:latin typeface="Arial"/>
                <a:ea typeface="Arial"/>
                <a:cs typeface="Arial"/>
                <a:sym typeface="Arial"/>
              </a:rPr>
              <a:t>people with limited English proficiency (LEP)</a:t>
            </a:r>
            <a:endParaRPr dirty="0">
              <a:latin typeface="Arial"/>
              <a:ea typeface="Arial"/>
              <a:cs typeface="Arial"/>
              <a:sym typeface="Arial"/>
            </a:endParaRPr>
          </a:p>
          <a:p>
            <a:pPr marL="457200" lvl="0" indent="-317500" algn="l" rtl="0">
              <a:lnSpc>
                <a:spcPct val="115000"/>
              </a:lnSpc>
              <a:spcBef>
                <a:spcPts val="0"/>
              </a:spcBef>
              <a:spcAft>
                <a:spcPts val="0"/>
              </a:spcAft>
              <a:buSzPts val="1400"/>
              <a:buFont typeface="Arial"/>
              <a:buChar char="●"/>
            </a:pPr>
            <a:r>
              <a:rPr lang="en-US" dirty="0">
                <a:latin typeface="Arial"/>
                <a:ea typeface="Arial"/>
                <a:cs typeface="Arial"/>
                <a:sym typeface="Arial"/>
              </a:rPr>
              <a:t>rural and inner-city populations</a:t>
            </a:r>
            <a:endParaRPr dirty="0">
              <a:latin typeface="Arial"/>
              <a:ea typeface="Arial"/>
              <a:cs typeface="Arial"/>
              <a:sym typeface="Arial"/>
            </a:endParaRPr>
          </a:p>
          <a:p>
            <a:pPr marL="457200" lvl="0" indent="-317500" algn="l" rtl="0">
              <a:lnSpc>
                <a:spcPct val="115000"/>
              </a:lnSpc>
              <a:spcBef>
                <a:spcPts val="0"/>
              </a:spcBef>
              <a:spcAft>
                <a:spcPts val="0"/>
              </a:spcAft>
              <a:buSzPts val="1400"/>
              <a:buFont typeface="Arial"/>
              <a:buChar char="●"/>
            </a:pPr>
            <a:r>
              <a:rPr lang="en-US" dirty="0">
                <a:latin typeface="Arial"/>
                <a:ea typeface="Arial"/>
                <a:cs typeface="Arial"/>
                <a:sym typeface="Arial"/>
              </a:rPr>
              <a:t>people who are unemployed</a:t>
            </a:r>
            <a:endParaRPr dirty="0">
              <a:latin typeface="Arial"/>
              <a:ea typeface="Arial"/>
              <a:cs typeface="Arial"/>
              <a:sym typeface="Arial"/>
            </a:endParaRPr>
          </a:p>
          <a:p>
            <a:pPr marL="457200" lvl="0" indent="-317500" algn="l" rtl="0">
              <a:lnSpc>
                <a:spcPct val="115000"/>
              </a:lnSpc>
              <a:spcBef>
                <a:spcPts val="0"/>
              </a:spcBef>
              <a:spcAft>
                <a:spcPts val="0"/>
              </a:spcAft>
              <a:buSzPts val="1400"/>
              <a:buFont typeface="Arial"/>
              <a:buChar char="●"/>
            </a:pPr>
            <a:r>
              <a:rPr lang="en-US" dirty="0">
                <a:latin typeface="Arial"/>
                <a:ea typeface="Arial"/>
                <a:cs typeface="Arial"/>
                <a:sym typeface="Arial"/>
              </a:rPr>
              <a:t>people with lower socioeconomic status</a:t>
            </a:r>
            <a:endParaRPr dirty="0">
              <a:latin typeface="Arial"/>
              <a:ea typeface="Arial"/>
              <a:cs typeface="Arial"/>
              <a:sym typeface="Arial"/>
            </a:endParaRPr>
          </a:p>
          <a:p>
            <a:pPr marL="457200" lvl="0" indent="-317500" algn="l" rtl="0">
              <a:lnSpc>
                <a:spcPct val="115000"/>
              </a:lnSpc>
              <a:spcBef>
                <a:spcPts val="0"/>
              </a:spcBef>
              <a:spcAft>
                <a:spcPts val="0"/>
              </a:spcAft>
              <a:buSzPts val="1400"/>
              <a:buFont typeface="Arial"/>
              <a:buChar char="●"/>
            </a:pPr>
            <a:r>
              <a:rPr lang="en-US" dirty="0">
                <a:latin typeface="Arial"/>
                <a:ea typeface="Arial"/>
                <a:cs typeface="Arial"/>
                <a:sym typeface="Arial"/>
              </a:rPr>
              <a:t>new mothers and women with children</a:t>
            </a:r>
            <a:endParaRPr dirty="0">
              <a:latin typeface="Arial"/>
              <a:ea typeface="Arial"/>
              <a:cs typeface="Arial"/>
              <a:sym typeface="Arial"/>
            </a:endParaRPr>
          </a:p>
          <a:p>
            <a:pPr marL="457200" lvl="0" indent="-317500" algn="l" rtl="0">
              <a:lnSpc>
                <a:spcPct val="115000"/>
              </a:lnSpc>
              <a:spcBef>
                <a:spcPts val="0"/>
              </a:spcBef>
              <a:spcAft>
                <a:spcPts val="0"/>
              </a:spcAft>
              <a:buSzPts val="1400"/>
              <a:buFont typeface="Arial"/>
              <a:buChar char="●"/>
            </a:pPr>
            <a:r>
              <a:rPr lang="en-US" dirty="0">
                <a:latin typeface="Arial"/>
                <a:ea typeface="Arial"/>
                <a:cs typeface="Arial"/>
                <a:sym typeface="Arial"/>
              </a:rPr>
              <a:t>people with disabilities</a:t>
            </a:r>
            <a:endParaRPr dirty="0">
              <a:latin typeface="Arial"/>
              <a:ea typeface="Arial"/>
              <a:cs typeface="Arial"/>
              <a:sym typeface="Arial"/>
            </a:endParaRPr>
          </a:p>
          <a:p>
            <a:pPr marL="457200" lvl="0" indent="-317500" algn="l" rtl="0">
              <a:lnSpc>
                <a:spcPct val="115000"/>
              </a:lnSpc>
              <a:spcBef>
                <a:spcPts val="0"/>
              </a:spcBef>
              <a:spcAft>
                <a:spcPts val="0"/>
              </a:spcAft>
              <a:buSzPts val="1400"/>
              <a:buFont typeface="Arial"/>
              <a:buChar char="●"/>
            </a:pPr>
            <a:r>
              <a:rPr lang="en-US" dirty="0">
                <a:latin typeface="Arial"/>
                <a:ea typeface="Arial"/>
                <a:cs typeface="Arial"/>
                <a:sym typeface="Arial"/>
              </a:rPr>
              <a:t>racial and ethnic minorities in the U.S., including Black, African immigrant, American Indian and Alaska Native, and Hispanic/ Latino populations</a:t>
            </a:r>
            <a:endParaRPr dirty="0">
              <a:latin typeface="Arial"/>
              <a:ea typeface="Arial"/>
              <a:cs typeface="Arial"/>
              <a:sym typeface="Arial"/>
            </a:endParaRPr>
          </a:p>
          <a:p>
            <a:pPr marL="457200" lvl="0" indent="-317500" algn="l" rtl="0">
              <a:lnSpc>
                <a:spcPct val="115000"/>
              </a:lnSpc>
              <a:spcBef>
                <a:spcPts val="0"/>
              </a:spcBef>
              <a:spcAft>
                <a:spcPts val="0"/>
              </a:spcAft>
              <a:buSzPts val="1400"/>
              <a:buFont typeface="Arial"/>
              <a:buChar char="●"/>
            </a:pPr>
            <a:r>
              <a:rPr lang="en-US" dirty="0">
                <a:latin typeface="Arial"/>
                <a:ea typeface="Arial"/>
                <a:cs typeface="Arial"/>
                <a:sym typeface="Arial"/>
              </a:rPr>
              <a:t>refugees, and </a:t>
            </a:r>
            <a:endParaRPr dirty="0">
              <a:latin typeface="Arial"/>
              <a:ea typeface="Arial"/>
              <a:cs typeface="Arial"/>
              <a:sym typeface="Arial"/>
            </a:endParaRPr>
          </a:p>
          <a:p>
            <a:pPr marL="457200" lvl="0" indent="-317500" algn="l" rtl="0">
              <a:lnSpc>
                <a:spcPct val="115000"/>
              </a:lnSpc>
              <a:spcBef>
                <a:spcPts val="0"/>
              </a:spcBef>
              <a:spcAft>
                <a:spcPts val="0"/>
              </a:spcAft>
              <a:buSzPts val="1400"/>
              <a:buFont typeface="Arial"/>
              <a:buChar char="●"/>
            </a:pPr>
            <a:r>
              <a:rPr lang="en-US" dirty="0">
                <a:latin typeface="Arial"/>
                <a:ea typeface="Arial"/>
                <a:cs typeface="Arial"/>
                <a:sym typeface="Arial"/>
              </a:rPr>
              <a:t>lesbian, gay, bisexual, transgender, and queer populations also experience challenges in healthcare that others may not experience due to the impact of societal stigma.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194" name="Google Shape;194;p8:notes"/>
          <p:cNvSpPr txBox="1">
            <a:spLocks noGrp="1"/>
          </p:cNvSpPr>
          <p:nvPr>
            <p:ph type="sldNum" idx="12"/>
          </p:nvPr>
        </p:nvSpPr>
        <p:spPr>
          <a:xfrm>
            <a:off x="3978132" y="8842030"/>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0: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15000"/>
              </a:lnSpc>
              <a:spcBef>
                <a:spcPts val="0"/>
              </a:spcBef>
              <a:spcAft>
                <a:spcPts val="0"/>
              </a:spcAft>
              <a:buSzPts val="1100"/>
              <a:buNone/>
            </a:pPr>
            <a:r>
              <a:rPr lang="en-US" sz="11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Let’s take a moment to review this video from the American Association for Cancer Research on health disparities and what needs to happen to address disparities.</a:t>
            </a:r>
            <a:endParaRPr sz="1100" dirty="0">
              <a:latin typeface="Arial"/>
              <a:ea typeface="Arial"/>
              <a:cs typeface="Arial"/>
              <a:sym typeface="Arial"/>
            </a:endParaRPr>
          </a:p>
          <a:p>
            <a:pPr marL="0" lvl="0" indent="0" algn="l" rtl="0">
              <a:lnSpc>
                <a:spcPct val="115000"/>
              </a:lnSpc>
              <a:spcBef>
                <a:spcPts val="0"/>
              </a:spcBef>
              <a:spcAft>
                <a:spcPts val="0"/>
              </a:spcAft>
              <a:buSzPts val="1100"/>
              <a:buNone/>
            </a:pPr>
            <a:endParaRPr sz="1100" dirty="0">
              <a:latin typeface="Arial"/>
              <a:ea typeface="Arial"/>
              <a:cs typeface="Arial"/>
              <a:sym typeface="Arial"/>
            </a:endParaRPr>
          </a:p>
          <a:p>
            <a:pPr marL="0" lvl="0" indent="0" algn="l" rtl="0">
              <a:lnSpc>
                <a:spcPct val="115000"/>
              </a:lnSpc>
              <a:spcBef>
                <a:spcPts val="0"/>
              </a:spcBef>
              <a:spcAft>
                <a:spcPts val="0"/>
              </a:spcAft>
              <a:buSzPts val="1100"/>
              <a:buNone/>
            </a:pPr>
            <a:endParaRPr sz="1100" dirty="0">
              <a:latin typeface="Arial"/>
              <a:ea typeface="Arial"/>
              <a:cs typeface="Arial"/>
              <a:sym typeface="Arial"/>
            </a:endParaRPr>
          </a:p>
          <a:p>
            <a:pPr marL="0" lvl="0" indent="0" algn="l" rtl="0">
              <a:lnSpc>
                <a:spcPct val="115000"/>
              </a:lnSpc>
              <a:spcBef>
                <a:spcPts val="0"/>
              </a:spcBef>
              <a:spcAft>
                <a:spcPts val="0"/>
              </a:spcAft>
              <a:buSzPts val="1100"/>
              <a:buNone/>
            </a:pPr>
            <a:endParaRPr sz="1100" dirty="0">
              <a:latin typeface="Arial"/>
              <a:ea typeface="Arial"/>
              <a:cs typeface="Arial"/>
              <a:sym typeface="Arial"/>
            </a:endParaRPr>
          </a:p>
        </p:txBody>
      </p:sp>
      <p:sp>
        <p:nvSpPr>
          <p:cNvPr id="223" name="Google Shape;223;p10:notes"/>
          <p:cNvSpPr txBox="1">
            <a:spLocks noGrp="1"/>
          </p:cNvSpPr>
          <p:nvPr>
            <p:ph type="sldNum" idx="12"/>
          </p:nvPr>
        </p:nvSpPr>
        <p:spPr>
          <a:xfrm>
            <a:off x="3978132" y="8842030"/>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1: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As noted in the video you just watched, factors that may contribute to cancer health disparities include financial constraints, psychological challenges, invisibility in the health care system, and logistical challenges.</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Related challenges include:</a:t>
            </a:r>
            <a:endParaRPr dirty="0">
              <a:latin typeface="Arial"/>
              <a:ea typeface="Arial"/>
              <a:cs typeface="Arial"/>
              <a:sym typeface="Arial"/>
            </a:endParaRPr>
          </a:p>
          <a:p>
            <a:pPr marL="457200" lvl="0" indent="-304800" algn="l" rtl="0">
              <a:lnSpc>
                <a:spcPct val="115000"/>
              </a:lnSpc>
              <a:spcBef>
                <a:spcPts val="1200"/>
              </a:spcBef>
              <a:spcAft>
                <a:spcPts val="0"/>
              </a:spcAft>
              <a:buClr>
                <a:schemeClr val="dk1"/>
              </a:buClr>
              <a:buSzPts val="1200"/>
              <a:buAutoNum type="arabicPeriod"/>
            </a:pPr>
            <a:r>
              <a:rPr lang="en-US" dirty="0">
                <a:latin typeface="Arial"/>
                <a:ea typeface="Arial"/>
                <a:cs typeface="Arial"/>
                <a:sym typeface="Arial"/>
              </a:rPr>
              <a:t>Lack of Medical Coverage: Many people either lack health insurance altogether or have insurance that doesn’t cover necessary treatments.</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AutoNum type="arabicPeriod"/>
            </a:pPr>
            <a:r>
              <a:rPr lang="en-US" dirty="0">
                <a:latin typeface="Arial"/>
                <a:ea typeface="Arial"/>
                <a:cs typeface="Arial"/>
                <a:sym typeface="Arial"/>
              </a:rPr>
              <a:t>Barriers to Early Detection and Screening: High costs and low health literacy can prevent early diagnosis and timely intervention.</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AutoNum type="arabicPeriod"/>
            </a:pPr>
            <a:r>
              <a:rPr lang="en-US" dirty="0">
                <a:latin typeface="Arial"/>
                <a:ea typeface="Arial"/>
                <a:cs typeface="Arial"/>
                <a:sym typeface="Arial"/>
              </a:rPr>
              <a:t>Unequal Access to Advanced Treatments: Not everyone has access to the latest and most effective treatments due to disparities in healthcare availability.</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AutoNum type="arabicPeriod"/>
            </a:pPr>
            <a:r>
              <a:rPr lang="en-US" dirty="0">
                <a:latin typeface="Arial"/>
                <a:ea typeface="Arial"/>
                <a:cs typeface="Arial"/>
                <a:sym typeface="Arial"/>
              </a:rPr>
              <a:t>Socioeconomic Status: Factors such as income, education level, and occupation significantly impact a person’s ability to access quality healthcare.</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AutoNum type="arabicPeriod"/>
            </a:pPr>
            <a:r>
              <a:rPr lang="en-US" dirty="0">
                <a:latin typeface="Arial"/>
                <a:ea typeface="Arial"/>
                <a:cs typeface="Arial"/>
                <a:sym typeface="Arial"/>
              </a:rPr>
              <a:t>Healthcare Bias and Social Stigma: Discrimination and bias within the healthcare system, as well as societal stigmas, can further hinder equitable treatment and care.</a:t>
            </a:r>
            <a:endParaRPr dirty="0">
              <a:latin typeface="Arial"/>
              <a:ea typeface="Arial"/>
              <a:cs typeface="Arial"/>
              <a:sym typeface="Arial"/>
            </a:endParaRPr>
          </a:p>
          <a:p>
            <a:pPr marL="0" lvl="0" indent="0" algn="l" rtl="0">
              <a:lnSpc>
                <a:spcPct val="115000"/>
              </a:lnSpc>
              <a:spcBef>
                <a:spcPts val="1200"/>
              </a:spcBef>
              <a:spcAft>
                <a:spcPts val="1200"/>
              </a:spcAft>
              <a:buClr>
                <a:schemeClr val="dk1"/>
              </a:buClr>
              <a:buSzPts val="1100"/>
              <a:buFont typeface="Arial"/>
              <a:buNone/>
            </a:pPr>
            <a:r>
              <a:rPr lang="en-US" dirty="0">
                <a:latin typeface="Arial"/>
                <a:ea typeface="Arial"/>
                <a:cs typeface="Arial"/>
                <a:sym typeface="Arial"/>
              </a:rPr>
              <a:t>These challenges collectively impede access to equitable healthcare for many individuals.</a:t>
            </a:r>
            <a:endParaRPr dirty="0">
              <a:latin typeface="Arial"/>
              <a:ea typeface="Arial"/>
              <a:cs typeface="Arial"/>
              <a:sym typeface="Arial"/>
            </a:endParaRPr>
          </a:p>
        </p:txBody>
      </p:sp>
      <p:sp>
        <p:nvSpPr>
          <p:cNvPr id="232" name="Google Shape;232;p11:notes"/>
          <p:cNvSpPr txBox="1">
            <a:spLocks noGrp="1"/>
          </p:cNvSpPr>
          <p:nvPr>
            <p:ph type="sldNum" idx="12"/>
          </p:nvPr>
        </p:nvSpPr>
        <p:spPr>
          <a:xfrm>
            <a:off x="3978132" y="8842030"/>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2: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2: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The opposite of health disparities is the achievement of health equity.</a:t>
            </a: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Health equity is defined by the World Health Organization as “the absence of unfair, avoidable, or remediable differences among groups of people, whether those groups are defined socially, economically, demographically, or geographically, or by other dimensions of inequality such as sex, gender, ethnicity, disability, or sexual orientation.”</a:t>
            </a: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Patient navigators are essential in helping to achieve health equity. </a:t>
            </a: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b="1" dirty="0">
                <a:latin typeface="Arial"/>
                <a:ea typeface="Arial"/>
                <a:cs typeface="Arial"/>
                <a:sym typeface="Arial"/>
              </a:rPr>
              <a:t>[TRANSITION TO NEXT VIDEO]</a:t>
            </a:r>
            <a:r>
              <a:rPr lang="en-US" sz="1100" dirty="0">
                <a:latin typeface="Arial"/>
                <a:ea typeface="Arial"/>
                <a:cs typeface="Arial"/>
                <a:sym typeface="Arial"/>
              </a:rPr>
              <a:t>: In this section, we have covered the social determinants of health and cancer health disparities. Join me in the next video where we will dive into what patient navigation is, some key milestones and models of patient navigation. </a:t>
            </a: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p>
          <a:p>
            <a:pPr marL="0" lvl="0" indent="0" algn="l" rtl="0">
              <a:lnSpc>
                <a:spcPct val="100000"/>
              </a:lnSpc>
              <a:spcBef>
                <a:spcPts val="0"/>
              </a:spcBef>
              <a:spcAft>
                <a:spcPts val="0"/>
              </a:spcAft>
              <a:buSzPts val="1400"/>
              <a:buNone/>
            </a:pPr>
            <a:endParaRPr sz="1100" dirty="0"/>
          </a:p>
          <a:p>
            <a:pPr marL="0" lvl="0" indent="0" algn="l" rtl="0">
              <a:lnSpc>
                <a:spcPct val="100000"/>
              </a:lnSpc>
              <a:spcBef>
                <a:spcPts val="0"/>
              </a:spcBef>
              <a:spcAft>
                <a:spcPts val="0"/>
              </a:spcAft>
              <a:buSzPts val="1400"/>
              <a:buNone/>
            </a:pPr>
            <a:endParaRPr sz="1100" dirty="0"/>
          </a:p>
        </p:txBody>
      </p:sp>
      <p:sp>
        <p:nvSpPr>
          <p:cNvPr id="240" name="Google Shape;240;p12:notes"/>
          <p:cNvSpPr txBox="1">
            <a:spLocks noGrp="1"/>
          </p:cNvSpPr>
          <p:nvPr>
            <p:ph type="sldNum" idx="12"/>
          </p:nvPr>
        </p:nvSpPr>
        <p:spPr>
          <a:xfrm>
            <a:off x="3978132" y="8842030"/>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ef8197ec87_0_349: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2ef8197ec87_0_349: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15000"/>
              </a:lnSpc>
              <a:spcBef>
                <a:spcPts val="0"/>
              </a:spcBef>
              <a:spcAft>
                <a:spcPts val="0"/>
              </a:spcAft>
              <a:buSzPts val="1400"/>
              <a:buNone/>
            </a:pPr>
            <a:r>
              <a:rPr lang="en-US" dirty="0">
                <a:latin typeface="Arial"/>
                <a:ea typeface="Arial"/>
                <a:cs typeface="Arial"/>
                <a:sym typeface="Arial"/>
              </a:rPr>
              <a:t>In the prior section of this lesson, we’ve discussed social determinants of health which contribute to cancer health disparities. In order to reduce these disparities, let's turn our attention to this next topic to uncover what patient navigation is and how patient navigators contribute to health equity. Before we define patient navigation, let’s learn about its formation.</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Some of the earliest hospitals in the country were established in Philadelphia, New York, Boston, and Baltimore. Pictured here is the Pennsylvania Hospital established in 1751.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In the early 1800’s, social assistance programs in London inspired the development of similar programs in the United States to meet the growing need for organized health care to treat infectious diseases. From 1898 to 1918, the American Hospital Association grew from eight to over 1,000 members. Then in 10 year period between 1905 and 1915 social workers were hired in more than 100 hospitals throughout America.</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250" name="Google Shape;250;g2ef8197ec87_0_349:notes"/>
          <p:cNvSpPr txBox="1">
            <a:spLocks noGrp="1"/>
          </p:cNvSpPr>
          <p:nvPr>
            <p:ph type="sldNum" idx="12"/>
          </p:nvPr>
        </p:nvSpPr>
        <p:spPr>
          <a:xfrm>
            <a:off x="3978132" y="8842030"/>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ef8197ec87_0_81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2ef8197ec87_0_811: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dirty="0">
                <a:solidFill>
                  <a:srgbClr val="212121"/>
                </a:solidFill>
                <a:latin typeface="Arial"/>
                <a:ea typeface="Arial"/>
                <a:cs typeface="Arial"/>
                <a:sym typeface="Arial"/>
              </a:rPr>
              <a:t>Oncology social work evolved as a specialty within medical social work. Pioneers in medical social work developed professional roles similar to those of today’s oncology social workers, working alongside physicians and nurses in hospitals and clinic settings. </a:t>
            </a:r>
            <a:r>
              <a:rPr lang="en-US" dirty="0">
                <a:latin typeface="Arial"/>
                <a:ea typeface="Arial"/>
                <a:cs typeface="Arial"/>
                <a:sym typeface="Arial"/>
              </a:rPr>
              <a:t>Long before the term patient navigation was coined, many of the functions of navigators were being performed by case managers, nurses and social workers. The emergence of patient navigation as its own field allows these health care professionals to focus on their skilled expertise while navigators focus on addressing logistical and practical barriers to care.</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259" name="Google Shape;259;g2ef8197ec87_0_811:notes"/>
          <p:cNvSpPr txBox="1">
            <a:spLocks noGrp="1"/>
          </p:cNvSpPr>
          <p:nvPr>
            <p:ph type="sldNum" idx="12"/>
          </p:nvPr>
        </p:nvSpPr>
        <p:spPr>
          <a:xfrm>
            <a:off x="3978132" y="8842030"/>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 name="Google Shape;55;p2: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Before we begin, we would like to acknowledge the Centers for Disease Control and Prevention for supporting and funding this work.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Its contents are solely the responsibility of the authors and do not necessarily represent the official views of the CDC.</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We would also like to thank:</a:t>
            </a:r>
            <a:endParaRPr sz="1100">
              <a:latin typeface="Arial"/>
              <a:ea typeface="Arial"/>
              <a:cs typeface="Arial"/>
              <a:sym typeface="Arial"/>
            </a:endParaRPr>
          </a:p>
          <a:p>
            <a:pPr marL="342900" lvl="0" indent="-285750" algn="l" rtl="0">
              <a:lnSpc>
                <a:spcPct val="100000"/>
              </a:lnSpc>
              <a:spcBef>
                <a:spcPts val="400"/>
              </a:spcBef>
              <a:spcAft>
                <a:spcPts val="0"/>
              </a:spcAft>
              <a:buClr>
                <a:schemeClr val="dk1"/>
              </a:buClr>
              <a:buSzPts val="1100"/>
              <a:buChar char="•"/>
            </a:pPr>
            <a:r>
              <a:rPr lang="en-US" sz="1100">
                <a:latin typeface="Arial"/>
                <a:ea typeface="Arial"/>
                <a:cs typeface="Arial"/>
                <a:sym typeface="Arial"/>
              </a:rPr>
              <a:t>The American Association for Cancer Research for giving us permission to use their video.</a:t>
            </a:r>
            <a:endParaRPr sz="1100">
              <a:latin typeface="Arial"/>
              <a:ea typeface="Arial"/>
              <a:cs typeface="Arial"/>
              <a:sym typeface="Arial"/>
            </a:endParaRPr>
          </a:p>
          <a:p>
            <a:pPr marL="342900" lvl="0" indent="-285750" algn="l" rtl="0">
              <a:lnSpc>
                <a:spcPct val="100000"/>
              </a:lnSpc>
              <a:spcBef>
                <a:spcPts val="400"/>
              </a:spcBef>
              <a:spcAft>
                <a:spcPts val="0"/>
              </a:spcAft>
              <a:buClr>
                <a:schemeClr val="dk1"/>
              </a:buClr>
              <a:buSzPts val="1100"/>
              <a:buChar char="•"/>
            </a:pPr>
            <a:r>
              <a:rPr lang="en-US" sz="1100">
                <a:latin typeface="Arial"/>
                <a:ea typeface="Arial"/>
                <a:cs typeface="Arial"/>
                <a:sym typeface="Arial"/>
              </a:rPr>
              <a:t>The American Public Health Association for giving us permission to use their video. </a:t>
            </a:r>
            <a:endParaRPr sz="1100">
              <a:latin typeface="Arial"/>
              <a:ea typeface="Arial"/>
              <a:cs typeface="Arial"/>
              <a:sym typeface="Arial"/>
            </a:endParaRPr>
          </a:p>
          <a:p>
            <a:pPr marL="342900" lvl="0" indent="-285750" algn="l" rtl="0">
              <a:lnSpc>
                <a:spcPct val="100000"/>
              </a:lnSpc>
              <a:spcBef>
                <a:spcPts val="400"/>
              </a:spcBef>
              <a:spcAft>
                <a:spcPts val="0"/>
              </a:spcAft>
              <a:buClr>
                <a:schemeClr val="dk1"/>
              </a:buClr>
              <a:buSzPts val="1100"/>
              <a:buChar char="•"/>
            </a:pPr>
            <a:r>
              <a:rPr lang="en-US" sz="1100">
                <a:latin typeface="Arial"/>
                <a:ea typeface="Arial"/>
                <a:cs typeface="Arial"/>
                <a:sym typeface="Arial"/>
              </a:rPr>
              <a:t>Daniel Dawes for permission to use the Allegory of the Orchard Video</a:t>
            </a:r>
            <a:endParaRPr sz="1100">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r>
              <a:rPr lang="en-US" sz="1100">
                <a:latin typeface="Arial"/>
                <a:ea typeface="Arial"/>
                <a:cs typeface="Arial"/>
                <a:sym typeface="Arial"/>
              </a:rPr>
              <a:t>Lastly, we would also like to recognize the following for their help with revising this training:</a:t>
            </a:r>
            <a:endParaRPr sz="2000">
              <a:latin typeface="Arial"/>
              <a:ea typeface="Arial"/>
              <a:cs typeface="Arial"/>
              <a:sym typeface="Arial"/>
            </a:endParaRPr>
          </a:p>
          <a:p>
            <a:pPr marL="457200" lvl="0" indent="-298450" algn="l" rtl="0">
              <a:lnSpc>
                <a:spcPct val="100000"/>
              </a:lnSpc>
              <a:spcBef>
                <a:spcPts val="400"/>
              </a:spcBef>
              <a:spcAft>
                <a:spcPts val="0"/>
              </a:spcAft>
              <a:buClr>
                <a:schemeClr val="dk1"/>
              </a:buClr>
              <a:buSzPts val="1100"/>
              <a:buChar char="•"/>
            </a:pPr>
            <a:r>
              <a:rPr lang="en-US" sz="1100">
                <a:latin typeface="Arial"/>
                <a:ea typeface="Arial"/>
                <a:cs typeface="Arial"/>
                <a:sym typeface="Arial"/>
              </a:rPr>
              <a:t>Monica Dean, Academy of Oncology Nurse &amp; Patient Navigators</a:t>
            </a:r>
            <a:endParaRPr sz="1100">
              <a:latin typeface="Arial"/>
              <a:ea typeface="Arial"/>
              <a:cs typeface="Arial"/>
              <a:sym typeface="Arial"/>
            </a:endParaRPr>
          </a:p>
          <a:p>
            <a:pPr marL="457200" lvl="0" indent="-298450" algn="l" rtl="0">
              <a:lnSpc>
                <a:spcPct val="100000"/>
              </a:lnSpc>
              <a:spcBef>
                <a:spcPts val="400"/>
              </a:spcBef>
              <a:spcAft>
                <a:spcPts val="0"/>
              </a:spcAft>
              <a:buClr>
                <a:schemeClr val="dk1"/>
              </a:buClr>
              <a:buSzPts val="1100"/>
              <a:buChar char="•"/>
            </a:pPr>
            <a:r>
              <a:rPr lang="en-US" sz="1100">
                <a:latin typeface="Arial"/>
                <a:ea typeface="Arial"/>
                <a:cs typeface="Arial"/>
                <a:sym typeface="Arial"/>
              </a:rPr>
              <a:t>Jess Quiring, Patent Navigation Advisors</a:t>
            </a:r>
            <a:endParaRPr sz="1100">
              <a:latin typeface="Arial"/>
              <a:ea typeface="Arial"/>
              <a:cs typeface="Arial"/>
              <a:sym typeface="Arial"/>
            </a:endParaRPr>
          </a:p>
          <a:p>
            <a:pPr marL="457200" lvl="0" indent="-298450" algn="l" rtl="0">
              <a:lnSpc>
                <a:spcPct val="100000"/>
              </a:lnSpc>
              <a:spcBef>
                <a:spcPts val="400"/>
              </a:spcBef>
              <a:spcAft>
                <a:spcPts val="0"/>
              </a:spcAft>
              <a:buClr>
                <a:schemeClr val="dk1"/>
              </a:buClr>
              <a:buSzPts val="1100"/>
              <a:buChar char="•"/>
            </a:pPr>
            <a:r>
              <a:rPr lang="en-US" sz="1100">
                <a:latin typeface="Arial"/>
                <a:ea typeface="Arial"/>
                <a:cs typeface="Arial"/>
                <a:sym typeface="Arial"/>
              </a:rPr>
              <a:t>Zarek Mena, Patient Navigation Advisors</a:t>
            </a:r>
            <a:endParaRPr sz="1100">
              <a:latin typeface="Arial"/>
              <a:ea typeface="Arial"/>
              <a:cs typeface="Arial"/>
              <a:sym typeface="Arial"/>
            </a:endParaRPr>
          </a:p>
          <a:p>
            <a:pPr marL="457200" lvl="0" indent="-298450" algn="l" rtl="0">
              <a:lnSpc>
                <a:spcPct val="100000"/>
              </a:lnSpc>
              <a:spcBef>
                <a:spcPts val="400"/>
              </a:spcBef>
              <a:spcAft>
                <a:spcPts val="0"/>
              </a:spcAft>
              <a:buClr>
                <a:schemeClr val="dk1"/>
              </a:buClr>
              <a:buSzPts val="1100"/>
              <a:buChar char="•"/>
            </a:pPr>
            <a:r>
              <a:rPr lang="en-US" sz="1100">
                <a:latin typeface="Arial"/>
                <a:ea typeface="Arial"/>
                <a:cs typeface="Arial"/>
                <a:sym typeface="Arial"/>
              </a:rPr>
              <a:t>Risa Sherin, Association of Cancer Care Centers</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p:txBody>
      </p:sp>
      <p:sp>
        <p:nvSpPr>
          <p:cNvPr id="56" name="Google Shape;56;p2:notes"/>
          <p:cNvSpPr txBox="1">
            <a:spLocks noGrp="1"/>
          </p:cNvSpPr>
          <p:nvPr>
            <p:ph type="sldNum" idx="12"/>
          </p:nvPr>
        </p:nvSpPr>
        <p:spPr>
          <a:xfrm>
            <a:off x="3978132" y="8842030"/>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5: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With this rich backdrop of care coordination in oncology practice, a new role was distinguished by Dr. Harold Freeman to specifically address nonclinical barriers to care for patients. The first patient navigation program was initiated in 1990 by Dr. Harold P. Freeman in Harlem, New York. Dr. Freeman, a surgeon, observed persistently worse outcomes for the African American women he treated for breast cancer. He noted that half of these people lacked insurance during their initial visit, and their 5-year survival rate was only 39%. Alarmingly, nearly half presented with stage 3 or 4 disease.</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Dr. Freeman recognized that his patients fared much worse compared to national averages, often seeking care only after their cancer had significantly advanced. To address the health disparities among his patients, Dr. Freeman implemented two key initiatives. First, he offered free and low-cost exams and mammograms. Second, he hired patient navigators to help address barriers to timely care. He noticed a number of obstacles that delayed patient care: financial barriers such as lack of health insurance, communication and information barriers, complexities within the medical system, and emotional barriers like fear and distrust.</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As a result of these efforts, the 5-year survival rate for his patients increased dramatically from 39% to 70%. Additionally, the percentage of patients presenting with late-stage disease decreased to about 20%.</a:t>
            </a:r>
            <a:endParaRPr dirty="0">
              <a:latin typeface="Arial"/>
              <a:ea typeface="Arial"/>
              <a:cs typeface="Arial"/>
              <a:sym typeface="Arial"/>
            </a:endParaRPr>
          </a:p>
          <a:p>
            <a:pPr marL="0" lvl="0" indent="0" algn="l" rtl="0">
              <a:lnSpc>
                <a:spcPct val="115000"/>
              </a:lnSpc>
              <a:spcBef>
                <a:spcPts val="1200"/>
              </a:spcBef>
              <a:spcAft>
                <a:spcPts val="1200"/>
              </a:spcAft>
              <a:buClr>
                <a:schemeClr val="dk1"/>
              </a:buClr>
              <a:buSzPts val="1100"/>
              <a:buFont typeface="Arial"/>
              <a:buNone/>
            </a:pPr>
            <a:r>
              <a:rPr lang="en-US" dirty="0">
                <a:latin typeface="Arial"/>
                <a:ea typeface="Arial"/>
                <a:cs typeface="Arial"/>
                <a:sym typeface="Arial"/>
              </a:rPr>
              <a:t>These initiatives led to substantial improvements for patients who had previously faced significant health disparities. </a:t>
            </a:r>
            <a:endParaRPr dirty="0"/>
          </a:p>
        </p:txBody>
      </p:sp>
      <p:sp>
        <p:nvSpPr>
          <p:cNvPr id="284" name="Google Shape;284;p15:notes"/>
          <p:cNvSpPr txBox="1">
            <a:spLocks noGrp="1"/>
          </p:cNvSpPr>
          <p:nvPr>
            <p:ph type="sldNum" idx="12"/>
          </p:nvPr>
        </p:nvSpPr>
        <p:spPr>
          <a:xfrm>
            <a:off x="3978132" y="8842030"/>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4: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4: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15000"/>
              </a:lnSpc>
              <a:spcBef>
                <a:spcPts val="0"/>
              </a:spcBef>
              <a:spcAft>
                <a:spcPts val="0"/>
              </a:spcAft>
              <a:buSzPts val="1400"/>
              <a:buNone/>
            </a:pPr>
            <a:r>
              <a:rPr lang="en-US" dirty="0">
                <a:latin typeface="Arial"/>
                <a:ea typeface="Arial"/>
                <a:cs typeface="Arial"/>
                <a:sym typeface="Arial"/>
              </a:rPr>
              <a:t>Patient navigation, as defined by the Centers for Medicare &amp; Medicaid Services, in the context of healthcare refers to providing individualized help to the patient (and caregiver, if applicable) to identify appropriate practitioners and providers for care needs and support, and access necessary care timely, especially when the landscape is complex and delaying care can be deadly. </a:t>
            </a:r>
            <a:endParaRPr dirty="0">
              <a:latin typeface="Arial"/>
              <a:ea typeface="Arial"/>
              <a:cs typeface="Arial"/>
              <a:sym typeface="Arial"/>
            </a:endParaRPr>
          </a:p>
          <a:p>
            <a:pPr marL="0" lvl="0" indent="0" algn="l" rtl="0">
              <a:lnSpc>
                <a:spcPct val="115000"/>
              </a:lnSpc>
              <a:spcBef>
                <a:spcPts val="0"/>
              </a:spcBef>
              <a:spcAft>
                <a:spcPts val="0"/>
              </a:spcAft>
              <a:buSzPts val="1400"/>
              <a:buNone/>
            </a:pPr>
            <a:endParaRPr dirty="0">
              <a:latin typeface="Arial"/>
              <a:ea typeface="Arial"/>
              <a:cs typeface="Arial"/>
              <a:sym typeface="Arial"/>
            </a:endParaRPr>
          </a:p>
          <a:p>
            <a:pPr marL="0" lvl="0" indent="0" algn="l" rtl="0">
              <a:lnSpc>
                <a:spcPct val="115000"/>
              </a:lnSpc>
              <a:spcBef>
                <a:spcPts val="0"/>
              </a:spcBef>
              <a:spcAft>
                <a:spcPts val="0"/>
              </a:spcAft>
              <a:buSzPts val="1400"/>
              <a:buNone/>
            </a:pPr>
            <a:r>
              <a:rPr lang="en-US" dirty="0">
                <a:latin typeface="Arial"/>
                <a:ea typeface="Arial"/>
                <a:cs typeface="Arial"/>
                <a:sym typeface="Arial"/>
              </a:rPr>
              <a:t>Patient navigation is an evidence-based strategy to address health disparities by providing personalized assistance to people with cancer, survivors, and their families and began as a way to address barriers to care among those having trouble attaining basic, standard of care. Barriers can include lack of reliable transportation, low health literacy, difficulty communicating with healthcare providers, and financial constraints. Patient navigators play an important role in addressing these challenges.</a:t>
            </a:r>
            <a:endParaRPr dirty="0">
              <a:latin typeface="Arial"/>
              <a:ea typeface="Arial"/>
              <a:cs typeface="Arial"/>
              <a:sym typeface="Arial"/>
            </a:endParaRPr>
          </a:p>
          <a:p>
            <a:pPr marL="0" lvl="0" indent="0" algn="l" rtl="0">
              <a:lnSpc>
                <a:spcPct val="115000"/>
              </a:lnSpc>
              <a:spcBef>
                <a:spcPts val="0"/>
              </a:spcBef>
              <a:spcAft>
                <a:spcPts val="0"/>
              </a:spcAft>
              <a:buSzPts val="1400"/>
              <a:buNone/>
            </a:pPr>
            <a:endParaRPr dirty="0">
              <a:latin typeface="Arial"/>
              <a:ea typeface="Arial"/>
              <a:cs typeface="Arial"/>
              <a:sym typeface="Arial"/>
            </a:endParaRPr>
          </a:p>
          <a:p>
            <a:pPr marL="0" lvl="0" indent="0" algn="l" rtl="0">
              <a:lnSpc>
                <a:spcPct val="115000"/>
              </a:lnSpc>
              <a:spcBef>
                <a:spcPts val="0"/>
              </a:spcBef>
              <a:spcAft>
                <a:spcPts val="0"/>
              </a:spcAft>
              <a:buSzPts val="1400"/>
              <a:buNone/>
            </a:pPr>
            <a:r>
              <a:rPr lang="en-US" dirty="0">
                <a:latin typeface="Arial"/>
                <a:ea typeface="Arial"/>
                <a:cs typeface="Arial"/>
                <a:sym typeface="Arial"/>
              </a:rPr>
              <a:t>The Key Aspects of Patient Navigation are:</a:t>
            </a:r>
            <a:endParaRPr dirty="0">
              <a:latin typeface="Arial"/>
              <a:ea typeface="Arial"/>
              <a:cs typeface="Arial"/>
              <a:sym typeface="Arial"/>
            </a:endParaRPr>
          </a:p>
          <a:p>
            <a:pPr marL="457200" lvl="0" indent="-304800" algn="l" rtl="0">
              <a:lnSpc>
                <a:spcPct val="115000"/>
              </a:lnSpc>
              <a:spcBef>
                <a:spcPts val="0"/>
              </a:spcBef>
              <a:spcAft>
                <a:spcPts val="0"/>
              </a:spcAft>
              <a:buSzPts val="1200"/>
              <a:buChar char="●"/>
            </a:pPr>
            <a:r>
              <a:rPr lang="en-US" dirty="0">
                <a:latin typeface="Arial"/>
                <a:ea typeface="Arial"/>
                <a:cs typeface="Arial"/>
                <a:sym typeface="Arial"/>
              </a:rPr>
              <a:t>Addressing Barriers: Patient navigators help people overcome obstacles that make accessing care difficult. For instance, they can arrange transportation to treatment appointments, explain medical information in understandable terms, facilitate communication between patients and healthcare teams, and find financial assistance programs. </a:t>
            </a:r>
            <a:endParaRPr dirty="0">
              <a:latin typeface="Arial"/>
              <a:ea typeface="Arial"/>
              <a:cs typeface="Arial"/>
              <a:sym typeface="Arial"/>
            </a:endParaRPr>
          </a:p>
          <a:p>
            <a:pPr marL="457200" lvl="0" indent="-304800" algn="l" rtl="0">
              <a:lnSpc>
                <a:spcPct val="115000"/>
              </a:lnSpc>
              <a:spcBef>
                <a:spcPts val="0"/>
              </a:spcBef>
              <a:spcAft>
                <a:spcPts val="0"/>
              </a:spcAft>
              <a:buSzPts val="1200"/>
              <a:buChar char="●"/>
            </a:pPr>
            <a:r>
              <a:rPr lang="en-US" dirty="0">
                <a:latin typeface="Arial"/>
                <a:ea typeface="Arial"/>
                <a:cs typeface="Arial"/>
                <a:sym typeface="Arial"/>
              </a:rPr>
              <a:t>Individualized Assistance: A core function of patient navigators is to assess each person's unique needs and preferences. They develop personalized plans to help people overcome barriers, ensuring that the support provided is tailored to each individual's circumstances.</a:t>
            </a:r>
            <a:endParaRPr dirty="0">
              <a:latin typeface="Arial"/>
              <a:ea typeface="Arial"/>
              <a:cs typeface="Arial"/>
              <a:sym typeface="Arial"/>
            </a:endParaRPr>
          </a:p>
          <a:p>
            <a:pPr marL="457200" lvl="0" indent="-304800" algn="l" rtl="0">
              <a:lnSpc>
                <a:spcPct val="115000"/>
              </a:lnSpc>
              <a:spcBef>
                <a:spcPts val="0"/>
              </a:spcBef>
              <a:spcAft>
                <a:spcPts val="0"/>
              </a:spcAft>
              <a:buSzPts val="1200"/>
              <a:buChar char="●"/>
            </a:pPr>
            <a:r>
              <a:rPr lang="en-US" dirty="0">
                <a:latin typeface="Arial"/>
                <a:ea typeface="Arial"/>
                <a:cs typeface="Arial"/>
                <a:sym typeface="Arial"/>
              </a:rPr>
              <a:t>Note that there are limits to what a navigator can do, so while navigators can address barriers to care, not all barriers can be removed for every person. We will learn about addressing barriers to care in another lesson.</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295" name="Google Shape;295;p14:notes"/>
          <p:cNvSpPr txBox="1">
            <a:spLocks noGrp="1"/>
          </p:cNvSpPr>
          <p:nvPr>
            <p:ph type="sldNum" idx="12"/>
          </p:nvPr>
        </p:nvSpPr>
        <p:spPr>
          <a:xfrm>
            <a:off x="3978132" y="8842030"/>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79fd34af69_0_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g279fd34af69_0_0: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There are different roles within and outside the healthcare system that perform navigating functions. Though they may fall under the umbrella term of “navigator,” confusion exists about their unique roles and responsibilities. Community health workers (CHWs), patient navigators, and social workers, all may have overlapping yet distinct roles and responsibilities.</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b="1" dirty="0">
                <a:latin typeface="Arial"/>
                <a:ea typeface="Arial"/>
                <a:cs typeface="Arial"/>
                <a:sym typeface="Arial"/>
              </a:rPr>
              <a:t>A Community Health Worker</a:t>
            </a:r>
            <a:r>
              <a:rPr lang="en-US" dirty="0">
                <a:latin typeface="Arial"/>
                <a:ea typeface="Arial"/>
                <a:cs typeface="Arial"/>
                <a:sym typeface="Arial"/>
              </a:rPr>
              <a:t> is</a:t>
            </a:r>
            <a:r>
              <a:rPr lang="en-US" b="1" dirty="0">
                <a:latin typeface="Arial"/>
                <a:ea typeface="Arial"/>
                <a:cs typeface="Arial"/>
                <a:sym typeface="Arial"/>
              </a:rPr>
              <a:t> </a:t>
            </a:r>
            <a:r>
              <a:rPr lang="en-US" dirty="0">
                <a:latin typeface="Arial"/>
                <a:ea typeface="Arial"/>
                <a:cs typeface="Arial"/>
                <a:sym typeface="Arial"/>
              </a:rPr>
              <a:t>a frontline public health worker who is a trusted member of and/or has an unusually close understanding of the community served. This trusting relationship enables the worker to serve as a liaison, link, or intermediary between health, social services and the community to facilitate access to services and improve the quality and cultural appropriateness of service delivery. A community health worker also builds individual and community capacity by increasing health knowledge and self-sufficiency through a range of activities such as outreach, community education, informal counseling, social support and advocacy.</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b="1" dirty="0">
                <a:latin typeface="Arial"/>
                <a:ea typeface="Arial"/>
                <a:cs typeface="Arial"/>
                <a:sym typeface="Arial"/>
              </a:rPr>
              <a:t>A Professional Navigator is </a:t>
            </a:r>
            <a:r>
              <a:rPr lang="en-US" dirty="0">
                <a:latin typeface="Arial"/>
                <a:ea typeface="Arial"/>
                <a:cs typeface="Arial"/>
                <a:sym typeface="Arial"/>
              </a:rPr>
              <a:t>a trained individual who is employed and paid by a healthcare-, advocacy-, and/or community-based organization to fill the role of a navigator. Positions that fall under the professional navigator category include oncology patient navigators and clinical navigators. Clinical navigators are comprise of oncology nurse navigators and oncology social work navigators. The Oncology Navigator roles we focus on in this training fall under this category.</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b="1" dirty="0">
                <a:latin typeface="Arial"/>
                <a:ea typeface="Arial"/>
                <a:cs typeface="Arial"/>
                <a:sym typeface="Arial"/>
              </a:rPr>
              <a:t>A Social Worker</a:t>
            </a:r>
            <a:r>
              <a:rPr lang="en-US" dirty="0">
                <a:latin typeface="Arial"/>
                <a:ea typeface="Arial"/>
                <a:cs typeface="Arial"/>
                <a:sym typeface="Arial"/>
              </a:rPr>
              <a:t> is a person with various professional activities or methods concretely concerned with providing social services and especially with the investigation, treatment, and material aid of the economically, physically, mentally, or socially disadvantaged.</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305" name="Google Shape;305;g279fd34af69_0_0:notes"/>
          <p:cNvSpPr txBox="1">
            <a:spLocks noGrp="1"/>
          </p:cNvSpPr>
          <p:nvPr>
            <p:ph type="sldNum" idx="12"/>
          </p:nvPr>
        </p:nvSpPr>
        <p:spPr>
          <a:xfrm>
            <a:off x="3978132" y="8842030"/>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312cc399dd5_0_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g312cc399dd5_0_6: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accent4"/>
                </a:solidFill>
                <a:latin typeface="Arial"/>
                <a:ea typeface="Arial"/>
                <a:cs typeface="Arial"/>
                <a:sym typeface="Arial"/>
              </a:rPr>
              <a:t>To help clarify the different roles in oncology, in 2022 the Professional Oncology Navigation Task Force issued standards of oncology navigator professional practice, you may hear these referred to as PONT standards. The standards intend to provide benchmarks for healthcare employers and information for policy and decision makers. The standards provide guidance for application to professional practice.</a:t>
            </a:r>
            <a:endParaRPr dirty="0">
              <a:solidFill>
                <a:schemeClr val="accent4"/>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dirty="0">
              <a:solidFill>
                <a:schemeClr val="accent4"/>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solidFill>
                  <a:schemeClr val="accent4"/>
                </a:solidFill>
                <a:latin typeface="Arial"/>
                <a:ea typeface="Arial"/>
                <a:cs typeface="Arial"/>
                <a:sym typeface="Arial"/>
              </a:rPr>
              <a:t>Definitions of various navigation roles according to these standards fall under the umbrella of professional navigator.  Again a </a:t>
            </a:r>
            <a:r>
              <a:rPr lang="en-US" b="1" dirty="0">
                <a:solidFill>
                  <a:schemeClr val="accent4"/>
                </a:solidFill>
                <a:latin typeface="Arial"/>
                <a:ea typeface="Arial"/>
                <a:cs typeface="Arial"/>
                <a:sym typeface="Arial"/>
              </a:rPr>
              <a:t>Professional Navigator is </a:t>
            </a:r>
            <a:r>
              <a:rPr lang="en-US" dirty="0">
                <a:solidFill>
                  <a:schemeClr val="accent4"/>
                </a:solidFill>
                <a:latin typeface="Arial"/>
                <a:ea typeface="Arial"/>
                <a:cs typeface="Arial"/>
                <a:sym typeface="Arial"/>
              </a:rPr>
              <a:t>a trained individual who is employed and paid by a healthcare-, advocacy-, and/or community-based organization to fill the role of oncology navigator. Positions that fall under the professional navigator category include oncology patient navigators and clinical navigators. Clinical navigators comprise oncology nurse navigators and oncology social work navigators.</a:t>
            </a:r>
            <a:endParaRPr dirty="0">
              <a:solidFill>
                <a:schemeClr val="accent4"/>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dirty="0">
              <a:solidFill>
                <a:schemeClr val="accent4"/>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solidFill>
                  <a:schemeClr val="accent4"/>
                </a:solidFill>
                <a:latin typeface="Arial"/>
                <a:ea typeface="Arial"/>
                <a:cs typeface="Arial"/>
                <a:sym typeface="Arial"/>
              </a:rPr>
              <a:t>According to the PONT standards, </a:t>
            </a:r>
            <a:r>
              <a:rPr lang="en-US" b="1" dirty="0">
                <a:solidFill>
                  <a:schemeClr val="accent4"/>
                </a:solidFill>
                <a:latin typeface="Arial"/>
                <a:ea typeface="Arial"/>
                <a:cs typeface="Arial"/>
                <a:sym typeface="Arial"/>
              </a:rPr>
              <a:t>Oncology Navigation </a:t>
            </a:r>
            <a:r>
              <a:rPr lang="en-US" dirty="0">
                <a:solidFill>
                  <a:schemeClr val="accent4"/>
                </a:solidFill>
                <a:latin typeface="Arial"/>
                <a:ea typeface="Arial"/>
                <a:cs typeface="Arial"/>
                <a:sym typeface="Arial"/>
              </a:rPr>
              <a:t>is defined as individualized assistance offered to patients, families, and caregivers to help overcome healthcare system barriers and facilitate timely access to quality health and psychosocial care from pre diagnosis through all phases of the cancer experience.</a:t>
            </a:r>
            <a:endParaRPr dirty="0">
              <a:solidFill>
                <a:schemeClr val="accent4"/>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dirty="0">
              <a:solidFill>
                <a:schemeClr val="accent4"/>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b="1" dirty="0">
                <a:solidFill>
                  <a:schemeClr val="accent4"/>
                </a:solidFill>
                <a:latin typeface="Arial"/>
                <a:ea typeface="Arial"/>
                <a:cs typeface="Arial"/>
                <a:sym typeface="Arial"/>
              </a:rPr>
              <a:t>An Oncology Patient Navigator </a:t>
            </a:r>
            <a:r>
              <a:rPr lang="en-US" dirty="0">
                <a:solidFill>
                  <a:schemeClr val="accent4"/>
                </a:solidFill>
                <a:latin typeface="Arial"/>
                <a:ea typeface="Arial"/>
                <a:cs typeface="Arial"/>
                <a:sym typeface="Arial"/>
              </a:rPr>
              <a:t>is a </a:t>
            </a:r>
            <a:r>
              <a:rPr lang="en-US" dirty="0" err="1">
                <a:solidFill>
                  <a:schemeClr val="accent4"/>
                </a:solidFill>
                <a:latin typeface="Arial"/>
                <a:ea typeface="Arial"/>
                <a:cs typeface="Arial"/>
                <a:sym typeface="Arial"/>
              </a:rPr>
              <a:t>a</a:t>
            </a:r>
            <a:r>
              <a:rPr lang="en-US" dirty="0">
                <a:solidFill>
                  <a:schemeClr val="accent4"/>
                </a:solidFill>
                <a:latin typeface="Arial"/>
                <a:ea typeface="Arial"/>
                <a:cs typeface="Arial"/>
                <a:sym typeface="Arial"/>
              </a:rPr>
              <a:t> professional who provides individualized assistance to people with cancer and families affected by cancer to improve access to healthcare services. A patient navigator may work within the healthcare system at the point of screening, diagnosis, treatment, or survivorship or across the cancer care spectrum or outside the healthcare system at a community-based organization or as a freelance patient navigator. A patient navigator may be employed by a clinic or a community-based organization and work throughout the community, crossing the clinic threshold to continue to provide a consistent person of contact and support within the healthcare system. A patient navigator does not have or use clinical training.</a:t>
            </a:r>
            <a:endParaRPr dirty="0">
              <a:solidFill>
                <a:schemeClr val="accent4"/>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b="1" dirty="0">
              <a:solidFill>
                <a:schemeClr val="accent4"/>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b="1" dirty="0">
                <a:solidFill>
                  <a:schemeClr val="accent4"/>
                </a:solidFill>
                <a:latin typeface="Arial"/>
                <a:ea typeface="Arial"/>
                <a:cs typeface="Arial"/>
                <a:sym typeface="Arial"/>
              </a:rPr>
              <a:t>A Clinical Navigator/Oncology Nurse Navigator  </a:t>
            </a:r>
            <a:r>
              <a:rPr lang="en-US" dirty="0">
                <a:solidFill>
                  <a:schemeClr val="accent4"/>
                </a:solidFill>
                <a:latin typeface="Arial"/>
                <a:ea typeface="Arial"/>
                <a:cs typeface="Arial"/>
                <a:sym typeface="Arial"/>
              </a:rPr>
              <a:t>is a professional registered nurse with oncology-specific clinical knowledge who offers individual assistance to people with cancer, families, and caregivers to help overcome healthcare system barriers. Using the nursing process, an oncology nurse navigator provides education and resources to facilitate informed decision-making and timely access to quality health and psychosocial care throughout all phases of the cancer continuum.</a:t>
            </a:r>
            <a:endParaRPr dirty="0">
              <a:solidFill>
                <a:schemeClr val="accent4"/>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b="1" dirty="0">
              <a:solidFill>
                <a:schemeClr val="accent4"/>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b="1" dirty="0">
                <a:solidFill>
                  <a:schemeClr val="accent4"/>
                </a:solidFill>
                <a:latin typeface="Arial"/>
                <a:ea typeface="Arial"/>
                <a:cs typeface="Arial"/>
                <a:sym typeface="Arial"/>
              </a:rPr>
              <a:t>A Clinical Navigator/Oncology Social Work Navigator </a:t>
            </a:r>
            <a:r>
              <a:rPr lang="en-US" dirty="0">
                <a:solidFill>
                  <a:schemeClr val="accent4"/>
                </a:solidFill>
                <a:latin typeface="Arial"/>
                <a:ea typeface="Arial"/>
                <a:cs typeface="Arial"/>
                <a:sym typeface="Arial"/>
              </a:rPr>
              <a:t>is a professional social worker with a master’s degree in social work and a clinical license (or equivalent as defined by state laws) with oncology-specific and clinical psychosocial knowledge who offers individual assistance to people with cancer, families, and caregivers to help overcome healthcare system barriers. Using the social work process, an oncology social worker provides education and resources to facilitate informed decision-making and timely access to quality health and psychosocial care throughout all phases of the cancer continuum.</a:t>
            </a:r>
            <a:endParaRPr dirty="0">
              <a:solidFill>
                <a:schemeClr val="accent4"/>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dirty="0">
              <a:solidFill>
                <a:schemeClr val="accent4"/>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solidFill>
                  <a:schemeClr val="accent4"/>
                </a:solidFill>
                <a:latin typeface="Arial"/>
                <a:ea typeface="Arial"/>
                <a:cs typeface="Arial"/>
                <a:sym typeface="Arial"/>
              </a:rPr>
              <a:t>Let’s dive deeper into how their roles compare.</a:t>
            </a:r>
            <a:endParaRPr dirty="0">
              <a:solidFill>
                <a:schemeClr val="accent4"/>
              </a:solidFill>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strike="sngStrike" dirty="0">
              <a:solidFill>
                <a:schemeClr val="accent4"/>
              </a:solidFill>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strike="sngStrike" dirty="0">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strike="sngStrike" dirty="0">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strike="sngStrike" dirty="0">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strike="sngStrike" dirty="0">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strike="sngStrike" dirty="0">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strike="sngStrike" dirty="0">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strike="sngStrike" dirty="0">
                <a:solidFill>
                  <a:srgbClr val="222222"/>
                </a:solidFill>
                <a:latin typeface="Arial"/>
                <a:ea typeface="Arial"/>
                <a:cs typeface="Arial"/>
                <a:sym typeface="Arial"/>
              </a:rPr>
              <a:t>To help </a:t>
            </a:r>
            <a:r>
              <a:rPr lang="en-US" strike="sngStrike" dirty="0">
                <a:solidFill>
                  <a:srgbClr val="222222"/>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clarify</a:t>
            </a:r>
            <a:r>
              <a:rPr lang="en-US" strike="sngStrike" dirty="0">
                <a:solidFill>
                  <a:srgbClr val="222222"/>
                </a:solidFill>
                <a:latin typeface="Arial"/>
                <a:ea typeface="Arial"/>
                <a:cs typeface="Arial"/>
                <a:sym typeface="Arial"/>
              </a:rPr>
              <a:t> the different roles in oncology, in 2022 the Professional Oncology Navigation Task Force issued standards of oncology navigator professional practice, </a:t>
            </a:r>
            <a:r>
              <a:rPr lang="en-US" strike="sngStrike" dirty="0">
                <a:solidFill>
                  <a:srgbClr val="222222"/>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you</a:t>
            </a:r>
            <a:r>
              <a:rPr lang="en-US" strike="sngStrike" dirty="0">
                <a:solidFill>
                  <a:srgbClr val="222222"/>
                </a:solidFill>
                <a:latin typeface="Arial"/>
                <a:ea typeface="Arial"/>
                <a:cs typeface="Arial"/>
                <a:sym typeface="Arial"/>
              </a:rPr>
              <a:t> may hear these referred to as PONT standards. The standards intend to provide benchmarks for healthcare employers and information for policy and decision makers. The standards provide guidance for application to professional practice. </a:t>
            </a:r>
            <a:endParaRPr strike="sngStrike" dirty="0">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strike="sngStrike" dirty="0">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strike="sngStrike" dirty="0">
                <a:solidFill>
                  <a:srgbClr val="222222"/>
                </a:solidFill>
                <a:latin typeface="Arial"/>
                <a:ea typeface="Arial"/>
                <a:cs typeface="Arial"/>
                <a:sym typeface="Arial"/>
              </a:rPr>
              <a:t>Definitions of various navigation roles according to these standards fall under the umbrella of professional navigator.  Again a </a:t>
            </a:r>
            <a:r>
              <a:rPr lang="en-US" b="1" strike="sngStrike" dirty="0">
                <a:solidFill>
                  <a:srgbClr val="222222"/>
                </a:solidFill>
                <a:latin typeface="Arial"/>
                <a:ea typeface="Arial"/>
                <a:cs typeface="Arial"/>
                <a:sym typeface="Arial"/>
              </a:rPr>
              <a:t>Professional Navigator is </a:t>
            </a:r>
            <a:r>
              <a:rPr lang="en-US" strike="sngStrike" dirty="0">
                <a:solidFill>
                  <a:srgbClr val="222222"/>
                </a:solidFill>
                <a:latin typeface="Arial"/>
                <a:ea typeface="Arial"/>
                <a:cs typeface="Arial"/>
                <a:sym typeface="Arial"/>
              </a:rPr>
              <a:t>a trained individual who is employed and paid by a healthcare-, advocacy-, and/or community-based organization to fill the role of oncology navigator. Positions that fall under the professional navigator category include oncology patient navigators and clinical navigators. Clinical navigators comprise oncology nurse navigators and oncology social work navigators.</a:t>
            </a:r>
            <a:endParaRPr strike="sngStrike" dirty="0">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strike="sngStrike" dirty="0">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strike="sngStrike" dirty="0">
                <a:solidFill>
                  <a:srgbClr val="222222"/>
                </a:solidFill>
                <a:latin typeface="Arial"/>
                <a:ea typeface="Arial"/>
                <a:cs typeface="Arial"/>
                <a:sym typeface="Arial"/>
              </a:rPr>
              <a:t>According to the PONT standards, </a:t>
            </a:r>
            <a:r>
              <a:rPr lang="en-US" b="1" strike="sngStrike" dirty="0">
                <a:solidFill>
                  <a:srgbClr val="222222"/>
                </a:solidFill>
                <a:latin typeface="Arial"/>
                <a:ea typeface="Arial"/>
                <a:cs typeface="Arial"/>
                <a:sym typeface="Arial"/>
              </a:rPr>
              <a:t>Oncology Navigation </a:t>
            </a:r>
            <a:r>
              <a:rPr lang="en-US" strike="sngStrike" dirty="0">
                <a:solidFill>
                  <a:srgbClr val="222222"/>
                </a:solidFill>
                <a:latin typeface="Arial"/>
                <a:ea typeface="Arial"/>
                <a:cs typeface="Arial"/>
                <a:sym typeface="Arial"/>
              </a:rPr>
              <a:t>is defined as individualized assistance offered to patients, families, and caregivers to help overcome healthcare system barriers and facilitate timely access to quality health and psychosocial care from pre diagnosis through all phases of the cancer experience.</a:t>
            </a:r>
            <a:endParaRPr strike="sngStrike" dirty="0">
              <a:solidFill>
                <a:srgbClr val="222222"/>
              </a:solidFill>
              <a:latin typeface="Arial"/>
              <a:ea typeface="Arial"/>
              <a:cs typeface="Arial"/>
              <a:sym typeface="Arial"/>
            </a:endParaRPr>
          </a:p>
          <a:p>
            <a:pPr marL="0" lvl="0" indent="0" algn="l" rtl="0">
              <a:lnSpc>
                <a:spcPct val="100000"/>
              </a:lnSpc>
              <a:spcBef>
                <a:spcPts val="0"/>
              </a:spcBef>
              <a:spcAft>
                <a:spcPts val="0"/>
              </a:spcAft>
              <a:buSzPts val="1400"/>
              <a:buNone/>
            </a:pPr>
            <a:endParaRPr strike="sngStrike" dirty="0">
              <a:latin typeface="Arial"/>
              <a:ea typeface="Arial"/>
              <a:cs typeface="Arial"/>
              <a:sym typeface="Arial"/>
            </a:endParaRPr>
          </a:p>
          <a:p>
            <a:pPr marL="0" lvl="0" indent="0" algn="l" rtl="0">
              <a:lnSpc>
                <a:spcPct val="100000"/>
              </a:lnSpc>
              <a:spcBef>
                <a:spcPts val="0"/>
              </a:spcBef>
              <a:spcAft>
                <a:spcPts val="0"/>
              </a:spcAft>
              <a:buSzPts val="1400"/>
              <a:buNone/>
            </a:pPr>
            <a:r>
              <a:rPr lang="en-US" b="1" strike="sngStrike" dirty="0">
                <a:solidFill>
                  <a:srgbClr val="C00000"/>
                </a:solidFill>
                <a:latin typeface="Arial"/>
                <a:ea typeface="Arial"/>
                <a:cs typeface="Arial"/>
                <a:sym typeface="Arial"/>
              </a:rPr>
              <a:t>An Oncology Patient Navigator </a:t>
            </a:r>
            <a:r>
              <a:rPr lang="en-US" strike="sngStrike" dirty="0">
                <a:solidFill>
                  <a:srgbClr val="C00000"/>
                </a:solidFill>
                <a:latin typeface="Arial"/>
                <a:ea typeface="Arial"/>
                <a:cs typeface="Arial"/>
                <a:sym typeface="Arial"/>
              </a:rPr>
              <a:t>is a </a:t>
            </a:r>
            <a:r>
              <a:rPr lang="en-US" strike="sngStrike" dirty="0" err="1">
                <a:solidFill>
                  <a:srgbClr val="C00000"/>
                </a:solidFill>
                <a:latin typeface="Arial"/>
                <a:ea typeface="Arial"/>
                <a:cs typeface="Arial"/>
                <a:sym typeface="Arial"/>
              </a:rPr>
              <a:t>a</a:t>
            </a:r>
            <a:r>
              <a:rPr lang="en-US" strike="sngStrike" dirty="0">
                <a:solidFill>
                  <a:srgbClr val="C00000"/>
                </a:solidFill>
                <a:latin typeface="Arial"/>
                <a:ea typeface="Arial"/>
                <a:cs typeface="Arial"/>
                <a:sym typeface="Arial"/>
              </a:rPr>
              <a:t> professional who provides individualized assistance to people with cancer and families affected by cancer to improve access to healthcare services. A patient navigator may work within the healthcare system at the point of screening, diagnosis, treatment, or survivorship or across the cancer care spectrum or outside the healthcare system at a community-based organization or as a freelance patient navigator. A patient navigator may be employed by a clinic or a community-based organization and work throughout the community, crossing the clinic threshold to continue to provide a consistent person of contact and support within the healthcare system. A patient navigator does not have or use clinical training.</a:t>
            </a:r>
            <a:endParaRPr strike="sngStrike" dirty="0">
              <a:solidFill>
                <a:srgbClr val="C00000"/>
              </a:solidFill>
              <a:latin typeface="Arial"/>
              <a:ea typeface="Arial"/>
              <a:cs typeface="Arial"/>
              <a:sym typeface="Arial"/>
            </a:endParaRPr>
          </a:p>
          <a:p>
            <a:pPr marL="0" lvl="0" indent="0" algn="l" rtl="0">
              <a:lnSpc>
                <a:spcPct val="100000"/>
              </a:lnSpc>
              <a:spcBef>
                <a:spcPts val="0"/>
              </a:spcBef>
              <a:spcAft>
                <a:spcPts val="0"/>
              </a:spcAft>
              <a:buSzPts val="1400"/>
              <a:buNone/>
            </a:pPr>
            <a:endParaRPr strike="sngStrike" dirty="0">
              <a:latin typeface="Arial"/>
              <a:ea typeface="Arial"/>
              <a:cs typeface="Arial"/>
              <a:sym typeface="Arial"/>
            </a:endParaRPr>
          </a:p>
          <a:p>
            <a:pPr marL="0" lvl="0" indent="0" algn="l" rtl="0">
              <a:lnSpc>
                <a:spcPct val="100000"/>
              </a:lnSpc>
              <a:spcBef>
                <a:spcPts val="0"/>
              </a:spcBef>
              <a:spcAft>
                <a:spcPts val="0"/>
              </a:spcAft>
              <a:buSzPts val="1400"/>
              <a:buNone/>
            </a:pPr>
            <a:r>
              <a:rPr lang="en-US" b="1" strike="sngStrike" dirty="0">
                <a:solidFill>
                  <a:srgbClr val="C00000"/>
                </a:solidFill>
                <a:latin typeface="Arial"/>
                <a:ea typeface="Arial"/>
                <a:cs typeface="Arial"/>
                <a:sym typeface="Arial"/>
              </a:rPr>
              <a:t>A Clinical Navigator/Oncology Nurse Navigator  </a:t>
            </a:r>
            <a:r>
              <a:rPr lang="en-US" strike="sngStrike" dirty="0">
                <a:solidFill>
                  <a:srgbClr val="C00000"/>
                </a:solidFill>
                <a:latin typeface="Arial"/>
                <a:ea typeface="Arial"/>
                <a:cs typeface="Arial"/>
                <a:sym typeface="Arial"/>
              </a:rPr>
              <a:t>is a professional registered nurse with oncology-specific clinical knowledge who offers individual assistance to people with cancer, families, and caregivers to help overcome healthcare system barriers. Using the nursing process, an oncology nurse navigator provides education and resources to facilitate informed decision-making and timely access to quality health and psychosocial care throughout all phases of the cancer continuum.</a:t>
            </a:r>
            <a:endParaRPr strike="sngStrike" dirty="0">
              <a:solidFill>
                <a:srgbClr val="C00000"/>
              </a:solidFill>
              <a:latin typeface="Arial"/>
              <a:ea typeface="Arial"/>
              <a:cs typeface="Arial"/>
              <a:sym typeface="Arial"/>
            </a:endParaRPr>
          </a:p>
          <a:p>
            <a:pPr marL="0" lvl="0" indent="0" algn="l" rtl="0">
              <a:lnSpc>
                <a:spcPct val="100000"/>
              </a:lnSpc>
              <a:spcBef>
                <a:spcPts val="0"/>
              </a:spcBef>
              <a:spcAft>
                <a:spcPts val="0"/>
              </a:spcAft>
              <a:buSzPts val="1400"/>
              <a:buNone/>
            </a:pPr>
            <a:endParaRPr strike="sngStrike" dirty="0">
              <a:solidFill>
                <a:srgbClr val="C00000"/>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b="1" strike="sngStrike" dirty="0">
                <a:solidFill>
                  <a:srgbClr val="C00000"/>
                </a:solidFill>
                <a:latin typeface="Arial"/>
                <a:ea typeface="Arial"/>
                <a:cs typeface="Arial"/>
                <a:sym typeface="Arial"/>
              </a:rPr>
              <a:t>A Clinical Navigator/Oncology Social Work Navigator </a:t>
            </a:r>
            <a:r>
              <a:rPr lang="en-US" strike="sngStrike" dirty="0">
                <a:solidFill>
                  <a:srgbClr val="C00000"/>
                </a:solidFill>
                <a:latin typeface="Arial"/>
                <a:ea typeface="Arial"/>
                <a:cs typeface="Arial"/>
                <a:sym typeface="Arial"/>
              </a:rPr>
              <a:t>is a professional social worker with a master’s degree in social work and a clinical license (or equivalent as defined by state laws) with oncology-specific and clinical psychosocial knowledge who offers individual assistance to people with cancer, families, and caregivers to help overcome healthcare system barriers. Using the social work process, an oncology social worker provides education and resources to facilitate informed decision-making and timely access to quality health and psychosocial care throughout all phases of the cancer continuum.</a:t>
            </a:r>
            <a:endParaRPr strike="sngStrike" dirty="0">
              <a:solidFill>
                <a:srgbClr val="C00000"/>
              </a:solidFill>
              <a:latin typeface="Arial"/>
              <a:ea typeface="Arial"/>
              <a:cs typeface="Arial"/>
              <a:sym typeface="Arial"/>
            </a:endParaRPr>
          </a:p>
          <a:p>
            <a:pPr marL="0" lvl="0" indent="0" algn="l" rtl="0">
              <a:lnSpc>
                <a:spcPct val="100000"/>
              </a:lnSpc>
              <a:spcBef>
                <a:spcPts val="0"/>
              </a:spcBef>
              <a:spcAft>
                <a:spcPts val="0"/>
              </a:spcAft>
              <a:buSzPts val="1400"/>
              <a:buNone/>
            </a:pPr>
            <a:endParaRPr strike="sngStrike" dirty="0">
              <a:latin typeface="Arial"/>
              <a:ea typeface="Arial"/>
              <a:cs typeface="Arial"/>
              <a:sym typeface="Arial"/>
            </a:endParaRPr>
          </a:p>
          <a:p>
            <a:pPr marL="0" lvl="0" indent="0" algn="l" rtl="0">
              <a:lnSpc>
                <a:spcPct val="100000"/>
              </a:lnSpc>
              <a:spcBef>
                <a:spcPts val="0"/>
              </a:spcBef>
              <a:spcAft>
                <a:spcPts val="0"/>
              </a:spcAft>
              <a:buSzPts val="1400"/>
              <a:buNone/>
            </a:pPr>
            <a:r>
              <a:rPr lang="en-US" strike="sngStrike" dirty="0">
                <a:latin typeface="Arial"/>
                <a:ea typeface="Arial"/>
                <a:cs typeface="Arial"/>
                <a:sym typeface="Arial"/>
              </a:rPr>
              <a:t>Another definition we want to include here is the National Association of Social Workers definition of the </a:t>
            </a:r>
            <a:r>
              <a:rPr lang="en-US" i="0" strike="sngStrike" dirty="0">
                <a:latin typeface="Arial"/>
                <a:ea typeface="Arial"/>
                <a:cs typeface="Arial"/>
                <a:sym typeface="Arial"/>
              </a:rPr>
              <a:t>Oncology Social Worker. (OSW) </a:t>
            </a:r>
            <a:endParaRPr strike="sngStrike" dirty="0">
              <a:latin typeface="Arial"/>
              <a:ea typeface="Arial"/>
              <a:cs typeface="Arial"/>
              <a:sym typeface="Arial"/>
            </a:endParaRPr>
          </a:p>
          <a:p>
            <a:pPr marL="0" lvl="0" indent="0" algn="l" rtl="0">
              <a:lnSpc>
                <a:spcPct val="100000"/>
              </a:lnSpc>
              <a:spcBef>
                <a:spcPts val="0"/>
              </a:spcBef>
              <a:spcAft>
                <a:spcPts val="0"/>
              </a:spcAft>
              <a:buSzPts val="1400"/>
              <a:buNone/>
            </a:pPr>
            <a:r>
              <a:rPr lang="en-US" i="0" strike="sngStrike" dirty="0">
                <a:latin typeface="Arial"/>
                <a:ea typeface="Arial"/>
                <a:cs typeface="Arial"/>
                <a:sym typeface="Arial"/>
              </a:rPr>
              <a:t>According to NASW, Oncology Social Workers are healthcare professionals who specialize in working with patients and families affected by cancer. They provide emotional support, practical assistance and information to help patients navigate the healthcare system, make informed decisions about their care and cope with the emotional and psychological effects of cancer. OSWs work closely with other members of the healthcare team and collaborate to ensure patients receive comprehensive and coordinated care. They may work in a variety of settings such as hospitals, clinics, hospices and private practices, and with patients at any stage of the cancer journey.</a:t>
            </a:r>
            <a:endParaRPr strike="sngStrike" dirty="0">
              <a:latin typeface="Arial"/>
              <a:ea typeface="Arial"/>
              <a:cs typeface="Arial"/>
              <a:sym typeface="Arial"/>
            </a:endParaRPr>
          </a:p>
          <a:p>
            <a:pPr marL="0" lvl="0" indent="0" algn="l" rtl="0">
              <a:lnSpc>
                <a:spcPct val="100000"/>
              </a:lnSpc>
              <a:spcBef>
                <a:spcPts val="0"/>
              </a:spcBef>
              <a:spcAft>
                <a:spcPts val="0"/>
              </a:spcAft>
              <a:buSzPts val="1400"/>
              <a:buNone/>
            </a:pPr>
            <a:endParaRPr strike="sngStrike" dirty="0">
              <a:latin typeface="Arial"/>
              <a:ea typeface="Arial"/>
              <a:cs typeface="Arial"/>
              <a:sym typeface="Arial"/>
            </a:endParaRPr>
          </a:p>
          <a:p>
            <a:pPr marL="0" lvl="0" indent="0" algn="l" rtl="0">
              <a:lnSpc>
                <a:spcPct val="100000"/>
              </a:lnSpc>
              <a:spcBef>
                <a:spcPts val="0"/>
              </a:spcBef>
              <a:spcAft>
                <a:spcPts val="0"/>
              </a:spcAft>
              <a:buSzPts val="1400"/>
              <a:buNone/>
            </a:pPr>
            <a:r>
              <a:rPr lang="en-US" strike="sngStrike" dirty="0">
                <a:latin typeface="Arial"/>
                <a:ea typeface="Arial"/>
                <a:cs typeface="Arial"/>
                <a:sym typeface="Arial"/>
              </a:rPr>
              <a:t>Let’s dive deeper into how their roles compare.</a:t>
            </a:r>
            <a:endParaRPr strike="sngStrike"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trike="sngStrike"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trike="sngStrike" dirty="0">
                <a:latin typeface="Arial"/>
                <a:ea typeface="Arial"/>
                <a:cs typeface="Arial"/>
                <a:sym typeface="Arial"/>
              </a:rPr>
              <a:t>https://careers.naswwi.org/career/oncology-social-worker </a:t>
            </a:r>
            <a:endParaRPr strike="sngStrike"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trike="sngStrike"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323" name="Google Shape;323;g312cc399dd5_0_6:notes"/>
          <p:cNvSpPr txBox="1">
            <a:spLocks noGrp="1"/>
          </p:cNvSpPr>
          <p:nvPr>
            <p:ph type="sldNum" idx="12"/>
          </p:nvPr>
        </p:nvSpPr>
        <p:spPr>
          <a:xfrm>
            <a:off x="3978132" y="8842030"/>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f08f95ba76_0_27: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2f08f95ba76_0_27: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Specific scope of practice of navigating professionals should be based on their education, training, lived experience, and context. Here is an example of how an oncology patient navigator role differs from that of licensed professionals such as an oncology nurse navigator or oncology social work navigator who is performing navigating functions.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Of course, depending on whether there are patient navigators AND nurse navigators AND social workers on a particular team, Nurse Navigators and Social Work Navigators may take on patient navigator roles that don’t require a clinical license.</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334" name="Google Shape;334;g2f08f95ba76_0_27:notes"/>
          <p:cNvSpPr txBox="1">
            <a:spLocks noGrp="1"/>
          </p:cNvSpPr>
          <p:nvPr>
            <p:ph type="sldNum" idx="12"/>
          </p:nvPr>
        </p:nvSpPr>
        <p:spPr>
          <a:xfrm>
            <a:off x="3978132" y="8842030"/>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7fa9234bbd_1_7: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g27fa9234bbd_1_7: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1"/>
              </a:buClr>
              <a:buSzPts val="1400"/>
              <a:buFont typeface="Arial"/>
              <a:buNone/>
            </a:pPr>
            <a:r>
              <a:rPr lang="en-US" dirty="0">
                <a:latin typeface="Arial"/>
                <a:ea typeface="Arial"/>
                <a:cs typeface="Arial"/>
                <a:sym typeface="Arial"/>
              </a:rPr>
              <a:t>The core function that all navigators have in common is addressing barriers to care to reduce health disparities. Barriers to care and/or health disparities refers to identifying and addressing barriers to care and reducing health disparities as defined by age, disability, education, ethnicity, gender, sexual identification, geographic location, income, or race and populations that often bear a greater burden of disease than the general population. </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dirty="0">
                <a:latin typeface="Arial"/>
                <a:ea typeface="Arial"/>
                <a:cs typeface="Arial"/>
                <a:sym typeface="Arial"/>
              </a:rPr>
              <a:t>Community health workers might address barriers to access in the healthcare system and focus on reducing health disparities in general.</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Patient navigators address structural, cultural, social, emotional, and administrative barriers to care. They focus on reducing health disparities for people who are medically underserved and help them get timely access to care across the continuum.</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dirty="0">
                <a:latin typeface="Arial"/>
                <a:ea typeface="Arial"/>
                <a:cs typeface="Arial"/>
                <a:sym typeface="Arial"/>
              </a:rPr>
              <a:t>Nurse Navigators and Social Workers are uniquely positioned to address clinical and service delivery barriers to care. </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342" name="Google Shape;342;g27fa9234bbd_1_7:notes"/>
          <p:cNvSpPr txBox="1">
            <a:spLocks noGrp="1"/>
          </p:cNvSpPr>
          <p:nvPr>
            <p:ph type="sldNum" idx="12"/>
          </p:nvPr>
        </p:nvSpPr>
        <p:spPr>
          <a:xfrm>
            <a:off x="3978132" y="8842030"/>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301a7edcd49_0_18: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301a7edcd49_0_18: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All roles of a professional oncology navigator perform assessments for patients, most likely in the form of a distress screening. </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Again, depending on whether there is a team in place for navigation or just one person, </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nurse navigators and social workers may perform functions of patient navigators, </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but oncology patient navigators that are not licensed as a nurse should never directly address a clinical need - that should be elevated to nurse triage. </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Within assessing patients, oncology patient navigators are who are not licensed as social workers should never provide counseling - that should be elevated to a mental health professional.</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solidFill>
                <a:srgbClr val="C00000"/>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350" name="Google Shape;350;g301a7edcd49_0_18:notes"/>
          <p:cNvSpPr txBox="1">
            <a:spLocks noGrp="1"/>
          </p:cNvSpPr>
          <p:nvPr>
            <p:ph type="sldNum" idx="12"/>
          </p:nvPr>
        </p:nvSpPr>
        <p:spPr>
          <a:xfrm>
            <a:off x="3978132" y="8842030"/>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7fa9234bbd_1_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g27fa9234bbd_1_0: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Survivorship and transition into end of life can shares many similarities across these roles, with the biggest difference being in the support of psychosocial services to patients from navigators vs the provision of psychosocial services to patients which can only be done by appropriately licensed clinical oncology social work navigators.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358" name="Google Shape;358;g27fa9234bbd_1_0:notes"/>
          <p:cNvSpPr txBox="1">
            <a:spLocks noGrp="1"/>
          </p:cNvSpPr>
          <p:nvPr>
            <p:ph type="sldNum" idx="12"/>
          </p:nvPr>
        </p:nvSpPr>
        <p:spPr>
          <a:xfrm>
            <a:off x="3978132" y="8842030"/>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21: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While navigation is most often delivered by a navigator, an actual person, some also describe navigation as a process rather than a person. Different healthcare settings incorporate navigation in various ways. This is why patient navigation programs can vary widely across different organizations and can differ based on several factors such as the employing organization, the number of navigators, the point in the continuum of care they focus on, the type of cancer, and the type of patient served.</a:t>
            </a:r>
            <a:endParaRPr dirty="0">
              <a:latin typeface="Arial"/>
              <a:ea typeface="Arial"/>
              <a:cs typeface="Arial"/>
              <a:sym typeface="Arial"/>
            </a:endParaRPr>
          </a:p>
          <a:p>
            <a:pPr marL="0" lvl="0" indent="0" algn="l" rtl="0">
              <a:lnSpc>
                <a:spcPct val="100000"/>
              </a:lnSpc>
              <a:spcBef>
                <a:spcPts val="1500"/>
              </a:spcBef>
              <a:spcAft>
                <a:spcPts val="0"/>
              </a:spcAft>
              <a:buClr>
                <a:schemeClr val="dk1"/>
              </a:buClr>
              <a:buSzPts val="1100"/>
              <a:buFont typeface="Arial"/>
              <a:buNone/>
            </a:pPr>
            <a:r>
              <a:rPr lang="en-US" b="1" dirty="0">
                <a:latin typeface="Arial"/>
                <a:ea typeface="Arial"/>
                <a:cs typeface="Arial"/>
                <a:sym typeface="Arial"/>
              </a:rPr>
              <a:t>Types of Organizations:</a:t>
            </a:r>
            <a:r>
              <a:rPr lang="en-US" dirty="0">
                <a:latin typeface="Arial"/>
                <a:ea typeface="Arial"/>
                <a:cs typeface="Arial"/>
                <a:sym typeface="Arial"/>
              </a:rPr>
              <a:t> Many patient navigators work within cancer programs at hospitals or clinics, while others are part of community-based organizations. Some navigators work in hybrid roles, providing resources from their parent organization while operating within a cancer care setting.</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b="1" dirty="0">
                <a:latin typeface="Arial"/>
                <a:ea typeface="Arial"/>
                <a:cs typeface="Arial"/>
                <a:sym typeface="Arial"/>
              </a:rPr>
              <a:t>Number of Navigators: </a:t>
            </a:r>
            <a:r>
              <a:rPr lang="en-US" dirty="0">
                <a:latin typeface="Arial"/>
                <a:ea typeface="Arial"/>
                <a:cs typeface="Arial"/>
                <a:sym typeface="Arial"/>
              </a:rPr>
              <a:t>The structure of navigation programs can also differ in terms of the number of navigators. Some programs may have a single navigator, while others may employ multiple navigators to handle different aspects care.</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b="1" dirty="0">
                <a:latin typeface="Arial"/>
                <a:ea typeface="Arial"/>
                <a:cs typeface="Arial"/>
                <a:sym typeface="Arial"/>
              </a:rPr>
              <a:t>Continuum of Care:</a:t>
            </a:r>
            <a:r>
              <a:rPr lang="en-US" dirty="0">
                <a:latin typeface="Arial"/>
                <a:ea typeface="Arial"/>
                <a:cs typeface="Arial"/>
                <a:sym typeface="Arial"/>
              </a:rPr>
              <a:t> Patient navigation programs can focus on different points in the continuum of care. Some navigators follow patients across the entire continuum, from screening to treatment and beyond, ensuring consistent support. Others may specialize in specific stages, such as screening or treatment, and may either transition someone to another navigator or provide focused assistance at that particular stage.</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b="1" dirty="0">
                <a:latin typeface="Arial"/>
                <a:ea typeface="Arial"/>
                <a:cs typeface="Arial"/>
                <a:sym typeface="Arial"/>
              </a:rPr>
              <a:t>Cancer Types and Patient Focus:</a:t>
            </a:r>
            <a:r>
              <a:rPr lang="en-US" dirty="0">
                <a:latin typeface="Arial"/>
                <a:ea typeface="Arial"/>
                <a:cs typeface="Arial"/>
                <a:sym typeface="Arial"/>
              </a:rPr>
              <a:t> Navigation programs may cater to people with specific types of cancer or any type of cancer. Additionally, some programs are designed to serve all people, while others focus on high-need or underserved groups of people, such as LGBTQ+ individuals, high-risk groups, and BIPOC (Black, Indigenous, and People of Color) communities.</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Patient navigators are essential in bridging gaps in care and addressing the social determinants of health that contribute to cancer disparities. By providing individualized support, ensuring timely access to care, and advocating for necessary resources, patient navigators help move us towards a more equitable healthcare system. In the next section, we’ll discuss the types of things navigators do.</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150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366" name="Google Shape;366;p21:notes"/>
          <p:cNvSpPr txBox="1">
            <a:spLocks noGrp="1"/>
          </p:cNvSpPr>
          <p:nvPr>
            <p:ph type="sldNum" idx="12"/>
          </p:nvPr>
        </p:nvSpPr>
        <p:spPr>
          <a:xfrm>
            <a:off x="3978132" y="8842030"/>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ef8197ec87_0_60: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g2ef8197ec87_0_60: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360"/>
              </a:spcBef>
              <a:spcAft>
                <a:spcPts val="0"/>
              </a:spcAft>
              <a:buClr>
                <a:schemeClr val="dk1"/>
              </a:buClr>
              <a:buSzPts val="1100"/>
              <a:buFont typeface="Arial"/>
              <a:buNone/>
            </a:pPr>
            <a:r>
              <a:rPr lang="en-US" dirty="0">
                <a:latin typeface="Arial"/>
                <a:ea typeface="Arial"/>
                <a:cs typeface="Arial"/>
                <a:sym typeface="Arial"/>
              </a:rPr>
              <a:t>Patient navigation can support people through the cancer care continuum by offering tailored assistance and education at each stage of the journey. Let's explore major areas where patient navigation plays an important role:</a:t>
            </a:r>
            <a:endParaRPr dirty="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b="1" dirty="0">
                <a:latin typeface="Arial"/>
                <a:ea typeface="Arial"/>
                <a:cs typeface="Arial"/>
                <a:sym typeface="Arial"/>
              </a:rPr>
              <a:t>Prevention:</a:t>
            </a:r>
            <a:endParaRPr b="1" dirty="0">
              <a:latin typeface="Arial"/>
              <a:ea typeface="Arial"/>
              <a:cs typeface="Arial"/>
              <a:sym typeface="Arial"/>
            </a:endParaRPr>
          </a:p>
          <a:p>
            <a:pPr marL="457200" lvl="0" indent="-304800" algn="l" rtl="0">
              <a:lnSpc>
                <a:spcPct val="100000"/>
              </a:lnSpc>
              <a:spcBef>
                <a:spcPts val="1200"/>
              </a:spcBef>
              <a:spcAft>
                <a:spcPts val="0"/>
              </a:spcAft>
              <a:buClr>
                <a:schemeClr val="dk1"/>
              </a:buClr>
              <a:buSzPts val="1200"/>
              <a:buChar char="●"/>
            </a:pPr>
            <a:r>
              <a:rPr lang="en-US" dirty="0">
                <a:latin typeface="Arial"/>
                <a:ea typeface="Arial"/>
                <a:cs typeface="Arial"/>
                <a:sym typeface="Arial"/>
              </a:rPr>
              <a:t>Promoting healthy behaviors within specific communities in a culturally-affirming way.</a:t>
            </a:r>
            <a:endParaRPr dirty="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b="1" dirty="0">
                <a:latin typeface="Arial"/>
                <a:ea typeface="Arial"/>
                <a:cs typeface="Arial"/>
                <a:sym typeface="Arial"/>
              </a:rPr>
              <a:t>Detection:</a:t>
            </a:r>
            <a:endParaRPr b="1" dirty="0">
              <a:latin typeface="Arial"/>
              <a:ea typeface="Arial"/>
              <a:cs typeface="Arial"/>
              <a:sym typeface="Arial"/>
            </a:endParaRPr>
          </a:p>
          <a:p>
            <a:pPr marL="457200" lvl="0" indent="-304800" algn="l" rtl="0">
              <a:lnSpc>
                <a:spcPct val="100000"/>
              </a:lnSpc>
              <a:spcBef>
                <a:spcPts val="1200"/>
              </a:spcBef>
              <a:spcAft>
                <a:spcPts val="0"/>
              </a:spcAft>
              <a:buClr>
                <a:schemeClr val="dk1"/>
              </a:buClr>
              <a:buSzPts val="1200"/>
              <a:buChar char="●"/>
            </a:pPr>
            <a:r>
              <a:rPr lang="en-US" dirty="0">
                <a:latin typeface="Arial"/>
                <a:ea typeface="Arial"/>
                <a:cs typeface="Arial"/>
                <a:sym typeface="Arial"/>
              </a:rPr>
              <a:t>Educating people about cancer screening guidelines, including age, intervals, and risk factors.</a:t>
            </a:r>
            <a:endParaRPr dirty="0">
              <a:latin typeface="Arial"/>
              <a:ea typeface="Arial"/>
              <a:cs typeface="Arial"/>
              <a:sym typeface="Arial"/>
            </a:endParaRPr>
          </a:p>
          <a:p>
            <a:pPr marL="457200" lvl="0" indent="-304800" algn="l" rtl="0">
              <a:lnSpc>
                <a:spcPct val="100000"/>
              </a:lnSpc>
              <a:spcBef>
                <a:spcPts val="0"/>
              </a:spcBef>
              <a:spcAft>
                <a:spcPts val="0"/>
              </a:spcAft>
              <a:buClr>
                <a:schemeClr val="dk1"/>
              </a:buClr>
              <a:buSzPts val="1200"/>
              <a:buChar char="●"/>
            </a:pPr>
            <a:r>
              <a:rPr lang="en-US" dirty="0">
                <a:latin typeface="Arial"/>
                <a:ea typeface="Arial"/>
                <a:cs typeface="Arial"/>
                <a:sym typeface="Arial"/>
              </a:rPr>
              <a:t>Helping people access insurance and screening programs.</a:t>
            </a:r>
            <a:endParaRPr dirty="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b="1" dirty="0">
                <a:latin typeface="Arial"/>
                <a:ea typeface="Arial"/>
                <a:cs typeface="Arial"/>
                <a:sym typeface="Arial"/>
              </a:rPr>
              <a:t>Diagnosis:</a:t>
            </a:r>
            <a:endParaRPr b="1" dirty="0">
              <a:latin typeface="Arial"/>
              <a:ea typeface="Arial"/>
              <a:cs typeface="Arial"/>
              <a:sym typeface="Arial"/>
            </a:endParaRPr>
          </a:p>
          <a:p>
            <a:pPr marL="457200" lvl="0" indent="-304800" algn="l" rtl="0">
              <a:lnSpc>
                <a:spcPct val="100000"/>
              </a:lnSpc>
              <a:spcBef>
                <a:spcPts val="1200"/>
              </a:spcBef>
              <a:spcAft>
                <a:spcPts val="0"/>
              </a:spcAft>
              <a:buClr>
                <a:schemeClr val="dk1"/>
              </a:buClr>
              <a:buSzPts val="1200"/>
              <a:buChar char="●"/>
            </a:pPr>
            <a:r>
              <a:rPr lang="en-US" dirty="0">
                <a:latin typeface="Arial"/>
                <a:ea typeface="Arial"/>
                <a:cs typeface="Arial"/>
                <a:sym typeface="Arial"/>
              </a:rPr>
              <a:t>Providing education on healthcare system protocols to help people understand the steps involved.</a:t>
            </a:r>
            <a:endParaRPr dirty="0">
              <a:latin typeface="Arial"/>
              <a:ea typeface="Arial"/>
              <a:cs typeface="Arial"/>
              <a:sym typeface="Arial"/>
            </a:endParaRPr>
          </a:p>
          <a:p>
            <a:pPr marL="457200" lvl="0" indent="-304800" algn="l" rtl="0">
              <a:lnSpc>
                <a:spcPct val="100000"/>
              </a:lnSpc>
              <a:spcBef>
                <a:spcPts val="0"/>
              </a:spcBef>
              <a:spcAft>
                <a:spcPts val="0"/>
              </a:spcAft>
              <a:buClr>
                <a:schemeClr val="dk1"/>
              </a:buClr>
              <a:buSzPts val="1200"/>
              <a:buChar char="●"/>
            </a:pPr>
            <a:r>
              <a:rPr lang="en-US" dirty="0">
                <a:latin typeface="Arial"/>
                <a:ea typeface="Arial"/>
                <a:cs typeface="Arial"/>
                <a:sym typeface="Arial"/>
              </a:rPr>
              <a:t>Facilitating coverage of diagnostic procedures.</a:t>
            </a:r>
            <a:endParaRPr dirty="0">
              <a:latin typeface="Arial"/>
              <a:ea typeface="Arial"/>
              <a:cs typeface="Arial"/>
              <a:sym typeface="Arial"/>
            </a:endParaRPr>
          </a:p>
          <a:p>
            <a:pPr marL="457200" lvl="0" indent="-304800" algn="l" rtl="0">
              <a:lnSpc>
                <a:spcPct val="100000"/>
              </a:lnSpc>
              <a:spcBef>
                <a:spcPts val="0"/>
              </a:spcBef>
              <a:spcAft>
                <a:spcPts val="0"/>
              </a:spcAft>
              <a:buClr>
                <a:schemeClr val="dk1"/>
              </a:buClr>
              <a:buSzPts val="1200"/>
              <a:buChar char="●"/>
            </a:pPr>
            <a:r>
              <a:rPr lang="en-US" dirty="0">
                <a:latin typeface="Arial"/>
                <a:ea typeface="Arial"/>
                <a:cs typeface="Arial"/>
                <a:sym typeface="Arial"/>
              </a:rPr>
              <a:t>Checking understanding of next steps.</a:t>
            </a:r>
            <a:endParaRPr dirty="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b="1" dirty="0">
                <a:latin typeface="Arial"/>
                <a:ea typeface="Arial"/>
                <a:cs typeface="Arial"/>
                <a:sym typeface="Arial"/>
              </a:rPr>
              <a:t>Treatment:</a:t>
            </a:r>
            <a:endParaRPr b="1" dirty="0">
              <a:latin typeface="Arial"/>
              <a:ea typeface="Arial"/>
              <a:cs typeface="Arial"/>
              <a:sym typeface="Arial"/>
            </a:endParaRPr>
          </a:p>
          <a:p>
            <a:pPr marL="457200" lvl="0" indent="-304800" algn="l" rtl="0">
              <a:lnSpc>
                <a:spcPct val="100000"/>
              </a:lnSpc>
              <a:spcBef>
                <a:spcPts val="1200"/>
              </a:spcBef>
              <a:spcAft>
                <a:spcPts val="0"/>
              </a:spcAft>
              <a:buClr>
                <a:schemeClr val="dk1"/>
              </a:buClr>
              <a:buSzPts val="1200"/>
              <a:buChar char="●"/>
            </a:pPr>
            <a:r>
              <a:rPr lang="en-US" dirty="0">
                <a:latin typeface="Arial"/>
                <a:ea typeface="Arial"/>
                <a:cs typeface="Arial"/>
                <a:sym typeface="Arial"/>
              </a:rPr>
              <a:t>Assessing language and literacy to help people with cancer comprehend their treatment plans.</a:t>
            </a:r>
            <a:endParaRPr dirty="0">
              <a:latin typeface="Arial"/>
              <a:ea typeface="Arial"/>
              <a:cs typeface="Arial"/>
              <a:sym typeface="Arial"/>
            </a:endParaRPr>
          </a:p>
          <a:p>
            <a:pPr marL="457200" lvl="0" indent="-304800" algn="l" rtl="0">
              <a:lnSpc>
                <a:spcPct val="100000"/>
              </a:lnSpc>
              <a:spcBef>
                <a:spcPts val="0"/>
              </a:spcBef>
              <a:spcAft>
                <a:spcPts val="0"/>
              </a:spcAft>
              <a:buClr>
                <a:schemeClr val="dk1"/>
              </a:buClr>
              <a:buSzPts val="1200"/>
              <a:buChar char="●"/>
            </a:pPr>
            <a:r>
              <a:rPr lang="en-US" dirty="0">
                <a:latin typeface="Arial"/>
                <a:ea typeface="Arial"/>
                <a:cs typeface="Arial"/>
                <a:sym typeface="Arial"/>
              </a:rPr>
              <a:t>Helping prioritize a person’s questions.</a:t>
            </a:r>
            <a:endParaRPr dirty="0">
              <a:latin typeface="Arial"/>
              <a:ea typeface="Arial"/>
              <a:cs typeface="Arial"/>
              <a:sym typeface="Arial"/>
            </a:endParaRPr>
          </a:p>
          <a:p>
            <a:pPr marL="457200" lvl="0" indent="-304800" algn="l" rtl="0">
              <a:lnSpc>
                <a:spcPct val="100000"/>
              </a:lnSpc>
              <a:spcBef>
                <a:spcPts val="0"/>
              </a:spcBef>
              <a:spcAft>
                <a:spcPts val="0"/>
              </a:spcAft>
              <a:buClr>
                <a:schemeClr val="dk1"/>
              </a:buClr>
              <a:buSzPts val="1200"/>
              <a:buChar char="●"/>
            </a:pPr>
            <a:r>
              <a:rPr lang="en-US" dirty="0">
                <a:latin typeface="Arial"/>
                <a:ea typeface="Arial"/>
                <a:cs typeface="Arial"/>
                <a:sym typeface="Arial"/>
              </a:rPr>
              <a:t>Educating on team roles and how each team member supports their care.</a:t>
            </a:r>
            <a:endParaRPr dirty="0">
              <a:latin typeface="Arial"/>
              <a:ea typeface="Arial"/>
              <a:cs typeface="Arial"/>
              <a:sym typeface="Arial"/>
            </a:endParaRPr>
          </a:p>
          <a:p>
            <a:pPr marL="457200" lvl="0" indent="-304800" algn="l" rtl="0">
              <a:lnSpc>
                <a:spcPct val="100000"/>
              </a:lnSpc>
              <a:spcBef>
                <a:spcPts val="0"/>
              </a:spcBef>
              <a:spcAft>
                <a:spcPts val="0"/>
              </a:spcAft>
              <a:buClr>
                <a:schemeClr val="dk1"/>
              </a:buClr>
              <a:buSzPts val="1200"/>
              <a:buChar char="●"/>
            </a:pPr>
            <a:r>
              <a:rPr lang="en-US" dirty="0">
                <a:latin typeface="Arial"/>
                <a:ea typeface="Arial"/>
                <a:cs typeface="Arial"/>
                <a:sym typeface="Arial"/>
              </a:rPr>
              <a:t>Supporting adherence to treatment plans.</a:t>
            </a:r>
            <a:endParaRPr dirty="0">
              <a:latin typeface="Arial"/>
              <a:ea typeface="Arial"/>
              <a:cs typeface="Arial"/>
              <a:sym typeface="Arial"/>
            </a:endParaRPr>
          </a:p>
          <a:p>
            <a:pPr marL="457200" lvl="0" indent="-304800" algn="l" rtl="0">
              <a:lnSpc>
                <a:spcPct val="100000"/>
              </a:lnSpc>
              <a:spcBef>
                <a:spcPts val="0"/>
              </a:spcBef>
              <a:spcAft>
                <a:spcPts val="0"/>
              </a:spcAft>
              <a:buClr>
                <a:schemeClr val="dk1"/>
              </a:buClr>
              <a:buSzPts val="1200"/>
              <a:buChar char="●"/>
            </a:pPr>
            <a:r>
              <a:rPr lang="en-US" dirty="0">
                <a:latin typeface="Arial"/>
                <a:ea typeface="Arial"/>
                <a:cs typeface="Arial"/>
                <a:sym typeface="Arial"/>
              </a:rPr>
              <a:t>Supporting self-advocacy and shared decision-making.</a:t>
            </a:r>
            <a:endParaRPr dirty="0">
              <a:latin typeface="Arial"/>
              <a:ea typeface="Arial"/>
              <a:cs typeface="Arial"/>
              <a:sym typeface="Arial"/>
            </a:endParaRPr>
          </a:p>
          <a:p>
            <a:pPr marL="457200" lvl="0" indent="-304800" algn="l" rtl="0">
              <a:lnSpc>
                <a:spcPct val="100000"/>
              </a:lnSpc>
              <a:spcBef>
                <a:spcPts val="0"/>
              </a:spcBef>
              <a:spcAft>
                <a:spcPts val="0"/>
              </a:spcAft>
              <a:buClr>
                <a:schemeClr val="dk1"/>
              </a:buClr>
              <a:buSzPts val="1200"/>
              <a:buChar char="●"/>
            </a:pPr>
            <a:r>
              <a:rPr lang="en-US" dirty="0">
                <a:latin typeface="Arial"/>
                <a:ea typeface="Arial"/>
                <a:cs typeface="Arial"/>
                <a:sym typeface="Arial"/>
              </a:rPr>
              <a:t>Assisting with financial aid and resources.</a:t>
            </a:r>
            <a:endParaRPr dirty="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b="1" dirty="0">
                <a:latin typeface="Arial"/>
                <a:ea typeface="Arial"/>
                <a:cs typeface="Arial"/>
                <a:sym typeface="Arial"/>
              </a:rPr>
              <a:t>Survivorship:</a:t>
            </a:r>
            <a:endParaRPr b="1" dirty="0">
              <a:latin typeface="Arial"/>
              <a:ea typeface="Arial"/>
              <a:cs typeface="Arial"/>
              <a:sym typeface="Arial"/>
            </a:endParaRPr>
          </a:p>
          <a:p>
            <a:pPr marL="457200" lvl="0" indent="-304800" algn="l" rtl="0">
              <a:lnSpc>
                <a:spcPct val="100000"/>
              </a:lnSpc>
              <a:spcBef>
                <a:spcPts val="1200"/>
              </a:spcBef>
              <a:spcAft>
                <a:spcPts val="0"/>
              </a:spcAft>
              <a:buClr>
                <a:schemeClr val="dk1"/>
              </a:buClr>
              <a:buSzPts val="1200"/>
              <a:buChar char="●"/>
            </a:pPr>
            <a:r>
              <a:rPr lang="en-US" dirty="0">
                <a:latin typeface="Arial"/>
                <a:ea typeface="Arial"/>
                <a:cs typeface="Arial"/>
                <a:sym typeface="Arial"/>
              </a:rPr>
              <a:t>Educating about the importance of longitudinal follow-up care with survivorship clinicians or clinics. </a:t>
            </a:r>
            <a:endParaRPr dirty="0">
              <a:latin typeface="Arial"/>
              <a:ea typeface="Arial"/>
              <a:cs typeface="Arial"/>
              <a:sym typeface="Arial"/>
            </a:endParaRPr>
          </a:p>
          <a:p>
            <a:pPr marL="457200" lvl="0" indent="-304800" algn="l" rtl="0">
              <a:lnSpc>
                <a:spcPct val="100000"/>
              </a:lnSpc>
              <a:spcBef>
                <a:spcPts val="0"/>
              </a:spcBef>
              <a:spcAft>
                <a:spcPts val="0"/>
              </a:spcAft>
              <a:buClr>
                <a:schemeClr val="dk1"/>
              </a:buClr>
              <a:buSzPts val="1200"/>
              <a:buChar char="●"/>
            </a:pPr>
            <a:r>
              <a:rPr lang="en-US" dirty="0">
                <a:latin typeface="Arial"/>
                <a:ea typeface="Arial"/>
                <a:cs typeface="Arial"/>
                <a:sym typeface="Arial"/>
              </a:rPr>
              <a:t>Providing reading-level, culturally appropriate, evidence-based information on cancer survivorship.</a:t>
            </a:r>
            <a:endParaRPr dirty="0">
              <a:latin typeface="Arial"/>
              <a:ea typeface="Arial"/>
              <a:cs typeface="Arial"/>
              <a:sym typeface="Arial"/>
            </a:endParaRPr>
          </a:p>
          <a:p>
            <a:pPr marL="457200" lvl="0" indent="-304800" algn="l" rtl="0">
              <a:lnSpc>
                <a:spcPct val="100000"/>
              </a:lnSpc>
              <a:spcBef>
                <a:spcPts val="0"/>
              </a:spcBef>
              <a:spcAft>
                <a:spcPts val="0"/>
              </a:spcAft>
              <a:buClr>
                <a:schemeClr val="dk1"/>
              </a:buClr>
              <a:buSzPts val="1200"/>
              <a:buChar char="●"/>
            </a:pPr>
            <a:r>
              <a:rPr lang="en-US" dirty="0">
                <a:latin typeface="Arial"/>
                <a:ea typeface="Arial"/>
                <a:cs typeface="Arial"/>
                <a:sym typeface="Arial"/>
              </a:rPr>
              <a:t>Serving as a liaison for a person with cancer and survivorship clinicians.</a:t>
            </a:r>
            <a:endParaRPr dirty="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b="1" dirty="0">
                <a:latin typeface="Arial"/>
                <a:ea typeface="Arial"/>
                <a:cs typeface="Arial"/>
                <a:sym typeface="Arial"/>
              </a:rPr>
              <a:t>End-of-Life Care:</a:t>
            </a:r>
            <a:endParaRPr b="1" dirty="0">
              <a:latin typeface="Arial"/>
              <a:ea typeface="Arial"/>
              <a:cs typeface="Arial"/>
              <a:sym typeface="Arial"/>
            </a:endParaRPr>
          </a:p>
          <a:p>
            <a:pPr marL="457200" lvl="0" indent="-304800" algn="l" rtl="0">
              <a:lnSpc>
                <a:spcPct val="100000"/>
              </a:lnSpc>
              <a:spcBef>
                <a:spcPts val="1200"/>
              </a:spcBef>
              <a:spcAft>
                <a:spcPts val="0"/>
              </a:spcAft>
              <a:buClr>
                <a:schemeClr val="dk1"/>
              </a:buClr>
              <a:buSzPts val="1200"/>
              <a:buChar char="●"/>
            </a:pPr>
            <a:r>
              <a:rPr lang="en-US" dirty="0">
                <a:latin typeface="Arial"/>
                <a:ea typeface="Arial"/>
                <a:cs typeface="Arial"/>
                <a:sym typeface="Arial"/>
              </a:rPr>
              <a:t>Educating on the difference between palliative care and hospice.</a:t>
            </a:r>
            <a:endParaRPr dirty="0">
              <a:latin typeface="Arial"/>
              <a:ea typeface="Arial"/>
              <a:cs typeface="Arial"/>
              <a:sym typeface="Arial"/>
            </a:endParaRPr>
          </a:p>
          <a:p>
            <a:pPr marL="457200" lvl="0" indent="-304800" algn="l" rtl="0">
              <a:lnSpc>
                <a:spcPct val="100000"/>
              </a:lnSpc>
              <a:spcBef>
                <a:spcPts val="0"/>
              </a:spcBef>
              <a:spcAft>
                <a:spcPts val="0"/>
              </a:spcAft>
              <a:buClr>
                <a:schemeClr val="dk1"/>
              </a:buClr>
              <a:buSzPts val="1200"/>
              <a:buChar char="●"/>
            </a:pPr>
            <a:r>
              <a:rPr lang="en-US" dirty="0">
                <a:latin typeface="Arial"/>
                <a:ea typeface="Arial"/>
                <a:cs typeface="Arial"/>
                <a:sym typeface="Arial"/>
              </a:rPr>
              <a:t>Supporting the completion of advance care directives.</a:t>
            </a:r>
            <a:endParaRPr dirty="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dirty="0">
                <a:latin typeface="Arial"/>
                <a:ea typeface="Arial"/>
                <a:cs typeface="Arial"/>
                <a:sym typeface="Arial"/>
              </a:rPr>
              <a:t>Patient navigators are essential in ensuring people with cancer receive the support and information they need at every stage of their cancer care journey. </a:t>
            </a:r>
            <a:endParaRPr dirty="0">
              <a:latin typeface="Arial"/>
              <a:ea typeface="Arial"/>
              <a:cs typeface="Arial"/>
              <a:sym typeface="Arial"/>
            </a:endParaRPr>
          </a:p>
          <a:p>
            <a:pPr marL="0" lvl="0" indent="0" algn="l" rtl="0">
              <a:lnSpc>
                <a:spcPct val="100000"/>
              </a:lnSpc>
              <a:spcBef>
                <a:spcPts val="1200"/>
              </a:spcBef>
              <a:spcAft>
                <a:spcPts val="0"/>
              </a:spcAft>
              <a:buClr>
                <a:schemeClr val="dk1"/>
              </a:buClr>
              <a:buSzPts val="1400"/>
              <a:buFont typeface="Arial"/>
              <a:buNone/>
            </a:pPr>
            <a:r>
              <a:rPr lang="en-US" dirty="0">
                <a:latin typeface="Arial"/>
                <a:ea typeface="Arial"/>
                <a:cs typeface="Arial"/>
                <a:sym typeface="Arial"/>
              </a:rPr>
              <a:t>In this section, we discussed the history of patient navigation and the key aspects of the patient navigation role. In the last section of this lesson, we will cover the tasks of the patient navigator and go through a few case studies that a navigator might encounter. </a:t>
            </a: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dirty="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dirty="0">
              <a:latin typeface="Arial"/>
              <a:ea typeface="Arial"/>
              <a:cs typeface="Arial"/>
              <a:sym typeface="Arial"/>
            </a:endParaRPr>
          </a:p>
        </p:txBody>
      </p:sp>
      <p:sp>
        <p:nvSpPr>
          <p:cNvPr id="394" name="Google Shape;394;g2ef8197ec87_0_60:notes"/>
          <p:cNvSpPr txBox="1">
            <a:spLocks noGrp="1"/>
          </p:cNvSpPr>
          <p:nvPr>
            <p:ph type="sldNum" idx="12"/>
          </p:nvPr>
        </p:nvSpPr>
        <p:spPr>
          <a:xfrm>
            <a:off x="3978132" y="8842030"/>
            <a:ext cx="3043200" cy="465600"/>
          </a:xfrm>
          <a:prstGeom prst="rect">
            <a:avLst/>
          </a:prstGeom>
          <a:noFill/>
          <a:ln>
            <a:noFill/>
          </a:ln>
        </p:spPr>
        <p:txBody>
          <a:bodyPr spcFirstLastPara="1" wrap="square" lIns="93300" tIns="46650" rIns="93300" bIns="46650" anchor="b" anchorCtr="0">
            <a:noAutofit/>
          </a:bodyPr>
          <a:lstStyle/>
          <a:p>
            <a:pPr marL="0" lvl="0" indent="0" algn="l"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3: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3: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After completing this lesson, you will be able to:</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457200" lvl="0" indent="-298450" algn="l" rtl="0">
              <a:lnSpc>
                <a:spcPct val="100000"/>
              </a:lnSpc>
              <a:spcBef>
                <a:spcPts val="0"/>
              </a:spcBef>
              <a:spcAft>
                <a:spcPts val="0"/>
              </a:spcAft>
              <a:buClr>
                <a:schemeClr val="dk1"/>
              </a:buClr>
              <a:buSzPts val="1100"/>
              <a:buChar char="●"/>
            </a:pPr>
            <a:r>
              <a:rPr lang="en-US" sz="1100">
                <a:latin typeface="Arial"/>
                <a:ea typeface="Arial"/>
                <a:cs typeface="Arial"/>
                <a:sym typeface="Arial"/>
              </a:rPr>
              <a:t>Describe political and social determinants of health and why these are relevant to patient navigation</a:t>
            </a:r>
            <a:endParaRPr sz="1100">
              <a:latin typeface="Arial"/>
              <a:ea typeface="Arial"/>
              <a:cs typeface="Arial"/>
              <a:sym typeface="Arial"/>
            </a:endParaRPr>
          </a:p>
          <a:p>
            <a:pPr marL="457200" lvl="0" indent="-298450" algn="l" rtl="0">
              <a:lnSpc>
                <a:spcPct val="100000"/>
              </a:lnSpc>
              <a:spcBef>
                <a:spcPts val="0"/>
              </a:spcBef>
              <a:spcAft>
                <a:spcPts val="0"/>
              </a:spcAft>
              <a:buClr>
                <a:schemeClr val="dk1"/>
              </a:buClr>
              <a:buSzPts val="1100"/>
              <a:buChar char="●"/>
            </a:pPr>
            <a:r>
              <a:rPr lang="en-US" sz="1100">
                <a:latin typeface="Arial"/>
                <a:ea typeface="Arial"/>
                <a:cs typeface="Arial"/>
                <a:sym typeface="Arial"/>
              </a:rPr>
              <a:t>Describe why certain populations continue to experience cancer health disparities, and </a:t>
            </a:r>
            <a:endParaRPr sz="1100">
              <a:latin typeface="Arial"/>
              <a:ea typeface="Arial"/>
              <a:cs typeface="Arial"/>
              <a:sym typeface="Arial"/>
            </a:endParaRPr>
          </a:p>
          <a:p>
            <a:pPr marL="457200" lvl="0" indent="-298450" algn="l" rtl="0">
              <a:lnSpc>
                <a:spcPct val="100000"/>
              </a:lnSpc>
              <a:spcBef>
                <a:spcPts val="0"/>
              </a:spcBef>
              <a:spcAft>
                <a:spcPts val="0"/>
              </a:spcAft>
              <a:buClr>
                <a:schemeClr val="dk1"/>
              </a:buClr>
              <a:buSzPts val="1100"/>
              <a:buChar char="●"/>
            </a:pPr>
            <a:r>
              <a:rPr lang="en-US" sz="1100">
                <a:latin typeface="Arial"/>
                <a:ea typeface="Arial"/>
                <a:cs typeface="Arial"/>
                <a:sym typeface="Arial"/>
              </a:rPr>
              <a:t>Define what patient navigation is and what a patient navigator does</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The material in this lesson has been broken down into 3 videos. Please join me in the next video where we will begin this lesson by learning about what social determinants of health are, and how they impact </a:t>
            </a:r>
            <a:r>
              <a:rPr lang="en-US" sz="110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people</a:t>
            </a:r>
            <a:r>
              <a:rPr lang="en-US" sz="1100">
                <a:latin typeface="Arial"/>
                <a:ea typeface="Arial"/>
                <a:cs typeface="Arial"/>
                <a:sym typeface="Arial"/>
              </a:rPr>
              <a:t>.  </a:t>
            </a:r>
            <a:endParaRPr sz="1100">
              <a:latin typeface="Arial"/>
              <a:ea typeface="Arial"/>
              <a:cs typeface="Arial"/>
              <a:sym typeface="Arial"/>
            </a:endParaRPr>
          </a:p>
        </p:txBody>
      </p:sp>
      <p:sp>
        <p:nvSpPr>
          <p:cNvPr id="63" name="Google Shape;63;p3:notes"/>
          <p:cNvSpPr txBox="1">
            <a:spLocks noGrp="1"/>
          </p:cNvSpPr>
          <p:nvPr>
            <p:ph type="sldNum" idx="12"/>
          </p:nvPr>
        </p:nvSpPr>
        <p:spPr>
          <a:xfrm>
            <a:off x="3978132" y="8842030"/>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efbfa7266a_0_0: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g2efbfa7266a_0_0: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Another way of thinking about the duties of a navigator is to think about what actions can help people, or “tasks”, and what ways to interact with others to eventually complete those, or how to “network”. </a:t>
            </a:r>
            <a:r>
              <a:rPr lang="en-US" sz="1200" dirty="0">
                <a:solidFill>
                  <a:schemeClr val="dk1"/>
                </a:solidFill>
                <a:latin typeface="Arial"/>
                <a:ea typeface="Arial"/>
                <a:cs typeface="Arial"/>
                <a:sym typeface="Arial"/>
              </a:rPr>
              <a:t>Navigator tasks can be categorized as navigating, facilitating, </a:t>
            </a:r>
            <a:r>
              <a:rPr lang="en-US" dirty="0">
                <a:latin typeface="Arial"/>
                <a:ea typeface="Arial"/>
                <a:cs typeface="Arial"/>
                <a:sym typeface="Arial"/>
              </a:rPr>
              <a:t>r</a:t>
            </a:r>
            <a:r>
              <a:rPr lang="en-US" sz="1200" dirty="0">
                <a:solidFill>
                  <a:schemeClr val="dk1"/>
                </a:solidFill>
                <a:latin typeface="Arial"/>
                <a:ea typeface="Arial"/>
                <a:cs typeface="Arial"/>
                <a:sym typeface="Arial"/>
              </a:rPr>
              <a:t>esearching </a:t>
            </a:r>
            <a:r>
              <a:rPr lang="en-US" dirty="0">
                <a:latin typeface="Arial"/>
                <a:ea typeface="Arial"/>
                <a:cs typeface="Arial"/>
                <a:sym typeface="Arial"/>
              </a:rPr>
              <a:t>r</a:t>
            </a:r>
            <a:r>
              <a:rPr lang="en-US" sz="1200" dirty="0">
                <a:solidFill>
                  <a:schemeClr val="dk1"/>
                </a:solidFill>
                <a:latin typeface="Arial"/>
                <a:ea typeface="Arial"/>
                <a:cs typeface="Arial"/>
                <a:sym typeface="Arial"/>
              </a:rPr>
              <a:t>esources, maintaining systems, documenting activities, and receiving information</a:t>
            </a:r>
            <a:r>
              <a:rPr lang="en-US" dirty="0">
                <a:latin typeface="Arial"/>
                <a:ea typeface="Arial"/>
                <a:cs typeface="Arial"/>
                <a:sym typeface="Arial"/>
              </a:rPr>
              <a:t>. In another lesson we will review the different standards and levels of patient navigators.</a:t>
            </a:r>
            <a:endParaRPr dirty="0">
              <a:latin typeface="Arial"/>
              <a:ea typeface="Arial"/>
              <a:cs typeface="Arial"/>
              <a:sym typeface="Arial"/>
            </a:endParaRPr>
          </a:p>
        </p:txBody>
      </p:sp>
      <p:sp>
        <p:nvSpPr>
          <p:cNvPr id="419" name="Google Shape;419;g2efbfa7266a_0_0:notes"/>
          <p:cNvSpPr txBox="1">
            <a:spLocks noGrp="1"/>
          </p:cNvSpPr>
          <p:nvPr>
            <p:ph type="sldNum" idx="12"/>
          </p:nvPr>
        </p:nvSpPr>
        <p:spPr>
          <a:xfrm>
            <a:off x="3978132" y="8842030"/>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efbfa7266a_0_7: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g2efbfa7266a_0_7: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Navigating tasks are those that specifically involve identifying and addressing barriers with someone with cancer. Such tasks may include explaining, like explaining health insurance. Asking questions, such as “what barriers make it difficult to attend appointments or adhere to the treatment plan?” Navigators engage in active listening. This means to listen attentively to the person as they discuss their fears or goals. Finally, navigators coach them to be involved in their treatment and decision making. A form of coaching is to discuss questions with someone to help them prepare for appointments.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427" name="Google Shape;427;g2efbfa7266a_0_7:notes"/>
          <p:cNvSpPr txBox="1">
            <a:spLocks noGrp="1"/>
          </p:cNvSpPr>
          <p:nvPr>
            <p:ph type="sldNum" idx="12"/>
          </p:nvPr>
        </p:nvSpPr>
        <p:spPr>
          <a:xfrm>
            <a:off x="3978132" y="8842030"/>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2efbfa7266a_0_26: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g2efbfa7266a_0_26: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The next category of tasks, facilitating tasks, encompass activities completed for the patient. These include:</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 </a:t>
            </a:r>
            <a:endParaRPr dirty="0">
              <a:latin typeface="Arial"/>
              <a:ea typeface="Arial"/>
              <a:cs typeface="Arial"/>
              <a:sym typeface="Arial"/>
            </a:endParaRPr>
          </a:p>
          <a:p>
            <a:pPr marL="171706" lvl="0" indent="-171706" algn="l" rtl="0">
              <a:lnSpc>
                <a:spcPct val="100000"/>
              </a:lnSpc>
              <a:spcBef>
                <a:spcPts val="0"/>
              </a:spcBef>
              <a:spcAft>
                <a:spcPts val="0"/>
              </a:spcAft>
              <a:buClr>
                <a:schemeClr val="dk1"/>
              </a:buClr>
              <a:buSzPts val="1200"/>
              <a:buChar char="•"/>
            </a:pPr>
            <a:r>
              <a:rPr lang="en-US" dirty="0">
                <a:latin typeface="Arial"/>
                <a:ea typeface="Arial"/>
                <a:cs typeface="Arial"/>
                <a:sym typeface="Arial"/>
              </a:rPr>
              <a:t>Finding people who need navigation to follow up and ensure they are adhering to treatment.</a:t>
            </a:r>
            <a:endParaRPr dirty="0">
              <a:latin typeface="Arial"/>
              <a:ea typeface="Arial"/>
              <a:cs typeface="Arial"/>
              <a:sym typeface="Arial"/>
            </a:endParaRPr>
          </a:p>
          <a:p>
            <a:pPr marL="171706" lvl="0" indent="-171706" algn="l" rtl="0">
              <a:lnSpc>
                <a:spcPct val="100000"/>
              </a:lnSpc>
              <a:spcBef>
                <a:spcPts val="0"/>
              </a:spcBef>
              <a:spcAft>
                <a:spcPts val="0"/>
              </a:spcAft>
              <a:buClr>
                <a:schemeClr val="dk1"/>
              </a:buClr>
              <a:buSzPts val="1200"/>
              <a:buChar char="•"/>
            </a:pPr>
            <a:r>
              <a:rPr lang="en-US" dirty="0">
                <a:latin typeface="Arial"/>
                <a:ea typeface="Arial"/>
                <a:cs typeface="Arial"/>
                <a:sym typeface="Arial"/>
              </a:rPr>
              <a:t>Coordinating team communication by updating members of the health care team on patient concerns</a:t>
            </a:r>
            <a:endParaRPr dirty="0">
              <a:latin typeface="Arial"/>
              <a:ea typeface="Arial"/>
              <a:cs typeface="Arial"/>
              <a:sym typeface="Arial"/>
            </a:endParaRPr>
          </a:p>
          <a:p>
            <a:pPr marL="171706" lvl="0" indent="-171706" algn="l" rtl="0">
              <a:lnSpc>
                <a:spcPct val="100000"/>
              </a:lnSpc>
              <a:spcBef>
                <a:spcPts val="0"/>
              </a:spcBef>
              <a:spcAft>
                <a:spcPts val="0"/>
              </a:spcAft>
              <a:buClr>
                <a:schemeClr val="dk1"/>
              </a:buClr>
              <a:buSzPts val="1200"/>
              <a:buChar char="•"/>
            </a:pPr>
            <a:r>
              <a:rPr lang="en-US" dirty="0">
                <a:latin typeface="Arial"/>
                <a:ea typeface="Arial"/>
                <a:cs typeface="Arial"/>
                <a:sym typeface="Arial"/>
              </a:rPr>
              <a:t>Integrating information through documentation and sharing with team, and</a:t>
            </a:r>
            <a:endParaRPr dirty="0">
              <a:latin typeface="Arial"/>
              <a:ea typeface="Arial"/>
              <a:cs typeface="Arial"/>
              <a:sym typeface="Arial"/>
            </a:endParaRPr>
          </a:p>
          <a:p>
            <a:pPr marL="171706" lvl="0" indent="-171706" algn="l" rtl="0">
              <a:lnSpc>
                <a:spcPct val="100000"/>
              </a:lnSpc>
              <a:spcBef>
                <a:spcPts val="0"/>
              </a:spcBef>
              <a:spcAft>
                <a:spcPts val="0"/>
              </a:spcAft>
              <a:buClr>
                <a:schemeClr val="dk1"/>
              </a:buClr>
              <a:buSzPts val="1200"/>
              <a:buChar char="•"/>
            </a:pPr>
            <a:r>
              <a:rPr lang="en-US" dirty="0">
                <a:latin typeface="Arial"/>
                <a:ea typeface="Arial"/>
                <a:cs typeface="Arial"/>
                <a:sym typeface="Arial"/>
              </a:rPr>
              <a:t>Collaborating by referring people to appropriate members of the health care team to address their needs and concerns.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447" name="Google Shape;447;g2efbfa7266a_0_26:notes"/>
          <p:cNvSpPr txBox="1">
            <a:spLocks noGrp="1"/>
          </p:cNvSpPr>
          <p:nvPr>
            <p:ph type="sldNum" idx="12"/>
          </p:nvPr>
        </p:nvSpPr>
        <p:spPr>
          <a:xfrm>
            <a:off x="3978132" y="8842030"/>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efbfa7266a_0_46: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g2efbfa7266a_0_46: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As discussed in the previous lesson, the main role that all patient navigators have in common is addressing barriers to care. The patient navigator helps people identify and overcome potential challenges to getting the needed medical care. Sometimes the navigator directly removes barriers for people, but oftentimes the navigator helps the person remove barriers themselves.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468" name="Google Shape;468;g2efbfa7266a_0_46:notes"/>
          <p:cNvSpPr txBox="1">
            <a:spLocks noGrp="1"/>
          </p:cNvSpPr>
          <p:nvPr>
            <p:ph type="sldNum" idx="12"/>
          </p:nvPr>
        </p:nvSpPr>
        <p:spPr>
          <a:xfrm>
            <a:off x="3978132" y="8842030"/>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efbfa7266a_0_62: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g2efbfa7266a_0_62: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Maintaining systems are tasks to complete that benefit all people. These include:</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200"/>
              <a:buChar char="•"/>
            </a:pPr>
            <a:r>
              <a:rPr lang="en-US" i="0" u="none" strike="noStrike">
                <a:latin typeface="Arial"/>
                <a:ea typeface="Arial"/>
                <a:cs typeface="Arial"/>
                <a:sym typeface="Arial"/>
              </a:rPr>
              <a:t>Identifying potential p</a:t>
            </a:r>
            <a:r>
              <a:rPr lang="en-US">
                <a:latin typeface="Arial"/>
                <a:ea typeface="Arial"/>
                <a:cs typeface="Arial"/>
                <a:sym typeface="Arial"/>
              </a:rPr>
              <a:t>eople</a:t>
            </a:r>
            <a:r>
              <a:rPr lang="en-US" i="0" u="none" strike="noStrike">
                <a:latin typeface="Arial"/>
                <a:ea typeface="Arial"/>
                <a:cs typeface="Arial"/>
                <a:sym typeface="Arial"/>
              </a:rPr>
              <a:t> who can benefit from navigation services</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200"/>
              <a:buChar char="•"/>
            </a:pPr>
            <a:r>
              <a:rPr lang="en-US" i="0" u="none" strike="noStrike">
                <a:latin typeface="Arial"/>
                <a:ea typeface="Arial"/>
                <a:cs typeface="Arial"/>
                <a:sym typeface="Arial"/>
              </a:rPr>
              <a:t>Building networks and referral routines, which includes helping clinicians understand the navigator role and criteria for referral and</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200"/>
              <a:buChar char="•"/>
            </a:pPr>
            <a:r>
              <a:rPr lang="en-US" i="0" u="none" strike="noStrike">
                <a:latin typeface="Arial"/>
                <a:ea typeface="Arial"/>
                <a:cs typeface="Arial"/>
                <a:sym typeface="Arial"/>
              </a:rPr>
              <a:t>Reviewing cases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485" name="Google Shape;485;g2efbfa7266a_0_62:notes"/>
          <p:cNvSpPr txBox="1">
            <a:spLocks noGrp="1"/>
          </p:cNvSpPr>
          <p:nvPr>
            <p:ph type="sldNum" idx="12"/>
          </p:nvPr>
        </p:nvSpPr>
        <p:spPr>
          <a:xfrm>
            <a:off x="3978132" y="8842030"/>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2efbfa7266a_0_69: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g2efbfa7266a_0_69: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Documenting navigation activities and receiving information is the fourth navigating task. Depending on the institution, this may include:</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171706" lvl="0" indent="-171706" algn="l" rtl="0">
              <a:lnSpc>
                <a:spcPct val="100000"/>
              </a:lnSpc>
              <a:spcBef>
                <a:spcPts val="0"/>
              </a:spcBef>
              <a:spcAft>
                <a:spcPts val="0"/>
              </a:spcAft>
              <a:buClr>
                <a:schemeClr val="dk1"/>
              </a:buClr>
              <a:buSzPts val="1200"/>
              <a:buChar char="•"/>
            </a:pPr>
            <a:r>
              <a:rPr lang="en-US" dirty="0">
                <a:latin typeface="Arial"/>
                <a:ea typeface="Arial"/>
                <a:cs typeface="Arial"/>
                <a:sym typeface="Arial"/>
              </a:rPr>
              <a:t>Charting to track navigation activities in the patient’s record or navigation software or tools.</a:t>
            </a:r>
            <a:endParaRPr dirty="0">
              <a:latin typeface="Arial"/>
              <a:ea typeface="Arial"/>
              <a:cs typeface="Arial"/>
              <a:sym typeface="Arial"/>
            </a:endParaRPr>
          </a:p>
          <a:p>
            <a:pPr marL="171706" lvl="0" indent="-95506" algn="l" rtl="0">
              <a:lnSpc>
                <a:spcPct val="100000"/>
              </a:lnSpc>
              <a:spcBef>
                <a:spcPts val="0"/>
              </a:spcBef>
              <a:spcAft>
                <a:spcPts val="0"/>
              </a:spcAft>
              <a:buClr>
                <a:schemeClr val="dk1"/>
              </a:buClr>
              <a:buSzPts val="12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We will talk more about this in another lesson as well.</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The “other” category includes tasks that may not be directly related to navigating someone, but may be important in supporting your organization. Examples could be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171706" lvl="0" indent="-171706" algn="l" rtl="0">
              <a:lnSpc>
                <a:spcPct val="100000"/>
              </a:lnSpc>
              <a:spcBef>
                <a:spcPts val="0"/>
              </a:spcBef>
              <a:spcAft>
                <a:spcPts val="0"/>
              </a:spcAft>
              <a:buClr>
                <a:schemeClr val="dk1"/>
              </a:buClr>
              <a:buSzPts val="1200"/>
              <a:buChar char="•"/>
            </a:pPr>
            <a:r>
              <a:rPr lang="en-US" dirty="0">
                <a:latin typeface="Arial"/>
                <a:ea typeface="Arial"/>
                <a:cs typeface="Arial"/>
                <a:sym typeface="Arial"/>
              </a:rPr>
              <a:t>administrative duties to support research, such as collecting informed consent forms, or</a:t>
            </a:r>
            <a:endParaRPr dirty="0">
              <a:latin typeface="Arial"/>
              <a:ea typeface="Arial"/>
              <a:cs typeface="Arial"/>
              <a:sym typeface="Arial"/>
            </a:endParaRPr>
          </a:p>
          <a:p>
            <a:pPr marL="171706" lvl="0" indent="-171706" algn="l" rtl="0">
              <a:lnSpc>
                <a:spcPct val="100000"/>
              </a:lnSpc>
              <a:spcBef>
                <a:spcPts val="0"/>
              </a:spcBef>
              <a:spcAft>
                <a:spcPts val="0"/>
              </a:spcAft>
              <a:buClr>
                <a:schemeClr val="dk1"/>
              </a:buClr>
              <a:buSzPts val="1200"/>
              <a:buChar char="•"/>
            </a:pPr>
            <a:r>
              <a:rPr lang="en-US" dirty="0">
                <a:latin typeface="Arial"/>
                <a:ea typeface="Arial"/>
                <a:cs typeface="Arial"/>
                <a:sym typeface="Arial"/>
              </a:rPr>
              <a:t>collaborating with the healthcare team</a:t>
            </a:r>
            <a:endParaRPr dirty="0">
              <a:latin typeface="Arial"/>
              <a:ea typeface="Arial"/>
              <a:cs typeface="Arial"/>
              <a:sym typeface="Arial"/>
            </a:endParaRPr>
          </a:p>
          <a:p>
            <a:pPr marL="171706" lvl="0" indent="-95506" algn="l" rtl="0">
              <a:lnSpc>
                <a:spcPct val="100000"/>
              </a:lnSpc>
              <a:spcBef>
                <a:spcPts val="0"/>
              </a:spcBef>
              <a:spcAft>
                <a:spcPts val="0"/>
              </a:spcAft>
              <a:buClr>
                <a:schemeClr val="dk1"/>
              </a:buClr>
              <a:buSzPts val="12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These duties can vary based on your skill, background and the needs of your organization.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493" name="Google Shape;493;g2efbfa7266a_0_69:notes"/>
          <p:cNvSpPr txBox="1">
            <a:spLocks noGrp="1"/>
          </p:cNvSpPr>
          <p:nvPr>
            <p:ph type="sldNum" idx="12"/>
          </p:nvPr>
        </p:nvSpPr>
        <p:spPr>
          <a:xfrm>
            <a:off x="3978132" y="8842030"/>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2efbfa7266a_0_7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g2efbfa7266a_0_75: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SzPts val="1400"/>
              <a:buFont typeface="Arial"/>
              <a:buNone/>
            </a:pPr>
            <a:r>
              <a:rPr lang="en-US" dirty="0">
                <a:solidFill>
                  <a:srgbClr val="C00000"/>
                </a:solidFill>
                <a:latin typeface="Arial"/>
                <a:ea typeface="Arial"/>
                <a:cs typeface="Arial"/>
                <a:sym typeface="Arial"/>
              </a:rPr>
              <a:t>Networking duties of navigators may include:</a:t>
            </a:r>
            <a:endParaRPr strike="sngStrike" dirty="0">
              <a:solidFill>
                <a:srgbClr val="C00000"/>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171706" lvl="0" indent="-171706" algn="l" rtl="0">
              <a:lnSpc>
                <a:spcPct val="100000"/>
              </a:lnSpc>
              <a:spcBef>
                <a:spcPts val="0"/>
              </a:spcBef>
              <a:spcAft>
                <a:spcPts val="0"/>
              </a:spcAft>
              <a:buClr>
                <a:schemeClr val="dk1"/>
              </a:buClr>
              <a:buSzPts val="1200"/>
              <a:buChar char="•"/>
            </a:pPr>
            <a:r>
              <a:rPr lang="en-US" dirty="0">
                <a:latin typeface="Arial"/>
                <a:ea typeface="Arial"/>
                <a:cs typeface="Arial"/>
                <a:sym typeface="Arial"/>
              </a:rPr>
              <a:t>Communications with patients and their caregivers. These can be face-to-face or by phone call.</a:t>
            </a:r>
            <a:endParaRPr dirty="0">
              <a:latin typeface="Arial"/>
              <a:ea typeface="Arial"/>
              <a:cs typeface="Arial"/>
              <a:sym typeface="Arial"/>
            </a:endParaRPr>
          </a:p>
          <a:p>
            <a:pPr marL="171706" lvl="0" indent="-171706" algn="l" rtl="0">
              <a:lnSpc>
                <a:spcPct val="100000"/>
              </a:lnSpc>
              <a:spcBef>
                <a:spcPts val="0"/>
              </a:spcBef>
              <a:spcAft>
                <a:spcPts val="0"/>
              </a:spcAft>
              <a:buClr>
                <a:schemeClr val="dk1"/>
              </a:buClr>
              <a:buSzPts val="1200"/>
              <a:buChar char="•"/>
            </a:pPr>
            <a:r>
              <a:rPr lang="en-US" dirty="0">
                <a:latin typeface="Arial"/>
                <a:ea typeface="Arial"/>
                <a:cs typeface="Arial"/>
                <a:sym typeface="Arial"/>
              </a:rPr>
              <a:t>You will also interact with healthcare team members. You will need to communicate patient concerns with the health care team and establish procedures for referrals.</a:t>
            </a:r>
            <a:endParaRPr dirty="0">
              <a:latin typeface="Arial"/>
              <a:ea typeface="Arial"/>
              <a:cs typeface="Arial"/>
              <a:sym typeface="Arial"/>
            </a:endParaRPr>
          </a:p>
          <a:p>
            <a:pPr marL="171706" lvl="0" indent="-171706" algn="l" rtl="0">
              <a:lnSpc>
                <a:spcPct val="100000"/>
              </a:lnSpc>
              <a:spcBef>
                <a:spcPts val="0"/>
              </a:spcBef>
              <a:spcAft>
                <a:spcPts val="0"/>
              </a:spcAft>
              <a:buClr>
                <a:schemeClr val="dk1"/>
              </a:buClr>
              <a:buSzPts val="1200"/>
              <a:buChar char="•"/>
            </a:pPr>
            <a:r>
              <a:rPr lang="en-US" dirty="0">
                <a:latin typeface="Arial"/>
                <a:ea typeface="Arial"/>
                <a:cs typeface="Arial"/>
                <a:sym typeface="Arial"/>
              </a:rPr>
              <a:t>Your activities will extend to non-clinical staff as well, such as receptionists or administrators. You may work with these professionals to facilitate financial paperwork or to schedule appointments.</a:t>
            </a:r>
            <a:endParaRPr dirty="0">
              <a:latin typeface="Arial"/>
              <a:ea typeface="Arial"/>
              <a:cs typeface="Arial"/>
              <a:sym typeface="Arial"/>
            </a:endParaRPr>
          </a:p>
          <a:p>
            <a:pPr marL="171706" lvl="0" indent="-171706" algn="l" rtl="0">
              <a:lnSpc>
                <a:spcPct val="100000"/>
              </a:lnSpc>
              <a:spcBef>
                <a:spcPts val="0"/>
              </a:spcBef>
              <a:spcAft>
                <a:spcPts val="0"/>
              </a:spcAft>
              <a:buClr>
                <a:schemeClr val="dk1"/>
              </a:buClr>
              <a:buSzPts val="1200"/>
              <a:buChar char="•"/>
            </a:pPr>
            <a:r>
              <a:rPr lang="en-US" dirty="0">
                <a:latin typeface="Arial"/>
                <a:ea typeface="Arial"/>
                <a:cs typeface="Arial"/>
                <a:sym typeface="Arial"/>
              </a:rPr>
              <a:t>To further address someone’s barriers, you may need to connect with formal support services such as social workers, certified medical interpreters or transportation staff, or with informal support sources like family or friends.</a:t>
            </a:r>
            <a:endParaRPr dirty="0">
              <a:latin typeface="Arial"/>
              <a:ea typeface="Arial"/>
              <a:cs typeface="Arial"/>
              <a:sym typeface="Arial"/>
            </a:endParaRPr>
          </a:p>
          <a:p>
            <a:pPr marL="171706" lvl="0" indent="-171706" algn="l" rtl="0">
              <a:lnSpc>
                <a:spcPct val="100000"/>
              </a:lnSpc>
              <a:spcBef>
                <a:spcPts val="0"/>
              </a:spcBef>
              <a:spcAft>
                <a:spcPts val="0"/>
              </a:spcAft>
              <a:buClr>
                <a:schemeClr val="dk1"/>
              </a:buClr>
              <a:buSzPts val="1200"/>
              <a:buChar char="•"/>
            </a:pPr>
            <a:r>
              <a:rPr lang="en-US" dirty="0">
                <a:latin typeface="Arial"/>
                <a:ea typeface="Arial"/>
                <a:cs typeface="Arial"/>
                <a:sym typeface="Arial"/>
              </a:rPr>
              <a:t>Finally, although documenting navigation activities has been covered as a navigator task, it is important to know that you also interact with paper or electronic medical records. You may need to consult these documents before determining the best course of action.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501" name="Google Shape;501;g2efbfa7266a_0_75:notes"/>
          <p:cNvSpPr txBox="1">
            <a:spLocks noGrp="1"/>
          </p:cNvSpPr>
          <p:nvPr>
            <p:ph type="sldNum" idx="12"/>
          </p:nvPr>
        </p:nvSpPr>
        <p:spPr>
          <a:xfrm>
            <a:off x="3978132" y="8842030"/>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2ef735c8b05_0_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g2ef735c8b05_0_0: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Let’s go through a few real-life scenarios that illustrate a day in the life of a patient navigator. These cases highlight the diverse responsibilities and actions that patient navigators undertake to support their patients' needs.</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a:latin typeface="Arial"/>
                <a:ea typeface="Arial"/>
                <a:cs typeface="Arial"/>
                <a:sym typeface="Arial"/>
              </a:rPr>
              <a:t>Case 1:</a:t>
            </a:r>
            <a:r>
              <a:rPr lang="en-US">
                <a:latin typeface="Arial"/>
                <a:ea typeface="Arial"/>
                <a:cs typeface="Arial"/>
                <a:sym typeface="Arial"/>
              </a:rPr>
              <a:t> A patient with an upcoming surgery calls the navigator two days before the procedure. This person is anxious about the surgery and has questions for the anesthesiologist regarding a nerve block. Additionally, this person requires information about what garments to wear post-surgery.</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i="1">
                <a:latin typeface="Arial"/>
                <a:ea typeface="Arial"/>
                <a:cs typeface="Arial"/>
                <a:sym typeface="Arial"/>
              </a:rPr>
              <a:t>Action:</a:t>
            </a:r>
            <a:r>
              <a:rPr lang="en-US">
                <a:latin typeface="Arial"/>
                <a:ea typeface="Arial"/>
                <a:cs typeface="Arial"/>
                <a:sym typeface="Arial"/>
              </a:rPr>
              <a:t> In this scenario, the patient navigator's role is to provide essential information to them about the surgery. The navigator ensures the person is well-informed about the garments they will need post-surgery and arranges either a pick-up or mail delivery of the necessary items, based on the patient’s preference. This not only helps in alleviating the person’s anxiety but also ensures that they are well-prepared for the procedure.</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a:latin typeface="Arial"/>
                <a:ea typeface="Arial"/>
                <a:cs typeface="Arial"/>
                <a:sym typeface="Arial"/>
              </a:rPr>
              <a:t>Case 2:</a:t>
            </a:r>
            <a:r>
              <a:rPr lang="en-US">
                <a:latin typeface="Arial"/>
                <a:ea typeface="Arial"/>
                <a:cs typeface="Arial"/>
                <a:sym typeface="Arial"/>
              </a:rPr>
              <a:t> A person recently diagnosed with breast cancer needs additional scans before starting treatment. The person, a 68-year-old who arrived alone, expresses concern about what the next steps are.</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i="1">
                <a:latin typeface="Arial"/>
                <a:ea typeface="Arial"/>
                <a:cs typeface="Arial"/>
                <a:sym typeface="Arial"/>
              </a:rPr>
              <a:t>Action:</a:t>
            </a:r>
            <a:r>
              <a:rPr lang="en-US">
                <a:latin typeface="Arial"/>
                <a:ea typeface="Arial"/>
                <a:cs typeface="Arial"/>
                <a:sym typeface="Arial"/>
              </a:rPr>
              <a:t> The patient navigator here completes a distress screening to assess any barriers to care that the person with cancer might be facing. By identifying that persons needs and providing the necessary support, the navigator helps them understand the upcoming steps in their treatment. They also refer the person with cancer to the nurse to get a detailed explanation of the upcoming procedure, ensuring that person feels supported and informed.</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a:latin typeface="Arial"/>
                <a:ea typeface="Arial"/>
                <a:cs typeface="Arial"/>
                <a:sym typeface="Arial"/>
              </a:rPr>
              <a:t>Case 3:</a:t>
            </a:r>
            <a:r>
              <a:rPr lang="en-US">
                <a:latin typeface="Arial"/>
                <a:ea typeface="Arial"/>
                <a:cs typeface="Arial"/>
                <a:sym typeface="Arial"/>
              </a:rPr>
              <a:t> A person with cancer who is currently finishing chemotherapy needs a PET/CT scan and has questions about clinical trials. Additionally, they requires emotional support referrals.</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i="1">
                <a:latin typeface="Arial"/>
                <a:ea typeface="Arial"/>
                <a:cs typeface="Arial"/>
                <a:sym typeface="Arial"/>
              </a:rPr>
              <a:t>Action:</a:t>
            </a:r>
            <a:r>
              <a:rPr lang="en-US">
                <a:latin typeface="Arial"/>
                <a:ea typeface="Arial"/>
                <a:cs typeface="Arial"/>
                <a:sym typeface="Arial"/>
              </a:rPr>
              <a:t> The patient navigator coordinates with the scheduling department to ensure the PET/CT scan is arranged smoothly. They listen carefully to the person’s concerns about clinical trials, referring them to the nurse for more detailed information. Furthermore, the navigator assesses the person’s emotional well-being and connects them with appropriate resources to provide the necessary support.</a:t>
            </a:r>
            <a:endParaRPr>
              <a:latin typeface="Arial"/>
              <a:ea typeface="Arial"/>
              <a:cs typeface="Arial"/>
              <a:sym typeface="Arial"/>
            </a:endParaRPr>
          </a:p>
          <a:p>
            <a:pPr marL="0" lvl="0" indent="0" algn="l" rtl="0">
              <a:lnSpc>
                <a:spcPct val="100000"/>
              </a:lnSpc>
              <a:spcBef>
                <a:spcPts val="1200"/>
              </a:spcBef>
              <a:spcAft>
                <a:spcPts val="0"/>
              </a:spcAft>
              <a:buSzPts val="1400"/>
              <a:buNone/>
            </a:pPr>
            <a:endParaRPr>
              <a:latin typeface="Arial"/>
              <a:ea typeface="Arial"/>
              <a:cs typeface="Arial"/>
              <a:sym typeface="Arial"/>
            </a:endParaRPr>
          </a:p>
        </p:txBody>
      </p:sp>
      <p:sp>
        <p:nvSpPr>
          <p:cNvPr id="523" name="Google Shape;523;g2ef735c8b05_0_0:notes"/>
          <p:cNvSpPr txBox="1">
            <a:spLocks noGrp="1"/>
          </p:cNvSpPr>
          <p:nvPr>
            <p:ph type="sldNum" idx="12"/>
          </p:nvPr>
        </p:nvSpPr>
        <p:spPr>
          <a:xfrm>
            <a:off x="3978132" y="8842030"/>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2ef735c8b05_0_18: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g2ef735c8b05_0_18: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latin typeface="Arial"/>
                <a:ea typeface="Arial"/>
                <a:cs typeface="Arial"/>
                <a:sym typeface="Arial"/>
              </a:rPr>
              <a:t>Case 4: </a:t>
            </a:r>
            <a:r>
              <a:rPr lang="en-US" dirty="0">
                <a:latin typeface="Arial"/>
                <a:ea typeface="Arial"/>
                <a:cs typeface="Arial"/>
                <a:sym typeface="Arial"/>
              </a:rPr>
              <a:t>In this scenario, a person with cancer has concerns about a follow-up screening plan recommended by their doctor. This person is supposed to have a mammogram, but one of her cancers was not visible on previous mammograms, leading to understandable anxiety and uncertainty about the effectiveness of the screening plan.</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dirty="0">
                <a:latin typeface="Arial"/>
                <a:ea typeface="Arial"/>
                <a:cs typeface="Arial"/>
                <a:sym typeface="Arial"/>
              </a:rPr>
              <a:t>Action:</a:t>
            </a:r>
            <a:r>
              <a:rPr lang="en-US" dirty="0">
                <a:latin typeface="Arial"/>
                <a:ea typeface="Arial"/>
                <a:cs typeface="Arial"/>
                <a:sym typeface="Arial"/>
              </a:rPr>
              <a:t> As a patient navigator, it's important to try to make sure that person feels confident and informed about their care plan. The first step would be to ask the physician to clarify the screening plan with them, addressing any concerns or confusion they may have. If there are issues with the mammogram order or if a different type of imaging is needed, the navigator should work with the healthcare team to supply the correct order and assist in scheduling the necessary appointments.</a:t>
            </a:r>
            <a:endParaRPr b="1" dirty="0">
              <a:latin typeface="Arial"/>
              <a:ea typeface="Arial"/>
              <a:cs typeface="Arial"/>
              <a:sym typeface="Arial"/>
            </a:endParaRPr>
          </a:p>
          <a:p>
            <a:pPr marL="0" lvl="0" indent="0" algn="l" rtl="0">
              <a:lnSpc>
                <a:spcPct val="115000"/>
              </a:lnSpc>
              <a:spcBef>
                <a:spcPts val="1400"/>
              </a:spcBef>
              <a:spcAft>
                <a:spcPts val="0"/>
              </a:spcAft>
              <a:buClr>
                <a:schemeClr val="dk1"/>
              </a:buClr>
              <a:buSzPts val="1100"/>
              <a:buFont typeface="Arial"/>
              <a:buNone/>
            </a:pPr>
            <a:r>
              <a:rPr lang="en-US" b="1" dirty="0">
                <a:latin typeface="Arial"/>
                <a:ea typeface="Arial"/>
                <a:cs typeface="Arial"/>
                <a:sym typeface="Arial"/>
              </a:rPr>
              <a:t>Case 5: </a:t>
            </a:r>
            <a:r>
              <a:rPr lang="en-US" dirty="0">
                <a:latin typeface="Arial"/>
                <a:ea typeface="Arial"/>
                <a:cs typeface="Arial"/>
                <a:sym typeface="Arial"/>
              </a:rPr>
              <a:t>Here, someone calls with questions about radiation therapy but has not yet been in for a consultation. This scenario presents an opportunity for the patient navigator to act as a bridge between the person with cancer and the oncology team.</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dirty="0">
                <a:latin typeface="Arial"/>
                <a:ea typeface="Arial"/>
                <a:cs typeface="Arial"/>
                <a:sym typeface="Arial"/>
              </a:rPr>
              <a:t>Action:</a:t>
            </a:r>
            <a:r>
              <a:rPr lang="en-US" dirty="0">
                <a:latin typeface="Arial"/>
                <a:ea typeface="Arial"/>
                <a:cs typeface="Arial"/>
                <a:sym typeface="Arial"/>
              </a:rPr>
              <a:t> The navigator should first seek to understand the person’s concerns and gather any follow-up questions that person might have. Providing appropriate information and referrals is important in this stage. If they have specific clinical questions about radiation, the navigator should refer the them to the oncology nurse or another qualified professional. Additionally, the navigator can coordinate with the radiation team to schedule that person’s consultation, ensuring that all of their concerns are addressed in a timely manner.</a:t>
            </a:r>
            <a:endParaRPr dirty="0">
              <a:latin typeface="Arial"/>
              <a:ea typeface="Arial"/>
              <a:cs typeface="Arial"/>
              <a:sym typeface="Arial"/>
            </a:endParaRPr>
          </a:p>
          <a:p>
            <a:pPr marL="0" lvl="0" indent="0" algn="l" rtl="0">
              <a:lnSpc>
                <a:spcPct val="115000"/>
              </a:lnSpc>
              <a:spcBef>
                <a:spcPts val="1400"/>
              </a:spcBef>
              <a:spcAft>
                <a:spcPts val="0"/>
              </a:spcAft>
              <a:buClr>
                <a:schemeClr val="dk1"/>
              </a:buClr>
              <a:buSzPts val="1100"/>
              <a:buFont typeface="Arial"/>
              <a:buNone/>
            </a:pPr>
            <a:r>
              <a:rPr lang="en-US" b="1" dirty="0">
                <a:latin typeface="Arial"/>
                <a:ea typeface="Arial"/>
                <a:cs typeface="Arial"/>
                <a:sym typeface="Arial"/>
              </a:rPr>
              <a:t>Case 6: </a:t>
            </a:r>
            <a:r>
              <a:rPr lang="en-US" dirty="0">
                <a:latin typeface="Arial"/>
                <a:ea typeface="Arial"/>
                <a:cs typeface="Arial"/>
                <a:sym typeface="Arial"/>
              </a:rPr>
              <a:t>In this case, a newly diagnosed person with cancer, who is in their mid-30s and has young children, is concerned about how to balance the treatment schedule with their responsibilities at home, particularly due to the distance of the treatment center and childcare needs.</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dirty="0">
                <a:latin typeface="Arial"/>
                <a:ea typeface="Arial"/>
                <a:cs typeface="Arial"/>
                <a:sym typeface="Arial"/>
              </a:rPr>
              <a:t>Action:</a:t>
            </a:r>
            <a:r>
              <a:rPr lang="en-US" dirty="0">
                <a:latin typeface="Arial"/>
                <a:ea typeface="Arial"/>
                <a:cs typeface="Arial"/>
                <a:sym typeface="Arial"/>
              </a:rPr>
              <a:t> The navigator should start by conducting a distress screening to assess that person’s emotional and practical barriers to care. This includes identifying support systems that could help, such as childcare services or community resources that offer assistance to young families. The navigator should then help them articulate these concerns to the oncologist, working together to find solutions that could include flexible scheduling or connecting that person with transportation services. The goal is to create a care plan that accommodates their treatment needs while also considering their responsibilities at home.</a:t>
            </a:r>
            <a:endParaRPr b="1" dirty="0">
              <a:latin typeface="Arial"/>
              <a:ea typeface="Arial"/>
              <a:cs typeface="Arial"/>
              <a:sym typeface="Arial"/>
            </a:endParaRPr>
          </a:p>
          <a:p>
            <a:pPr marL="0" lvl="0" indent="0" algn="l" rtl="0">
              <a:lnSpc>
                <a:spcPct val="100000"/>
              </a:lnSpc>
              <a:spcBef>
                <a:spcPts val="120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542" name="Google Shape;542;g2ef735c8b05_0_18:notes"/>
          <p:cNvSpPr txBox="1">
            <a:spLocks noGrp="1"/>
          </p:cNvSpPr>
          <p:nvPr>
            <p:ph type="sldNum" idx="12"/>
          </p:nvPr>
        </p:nvSpPr>
        <p:spPr>
          <a:xfrm>
            <a:off x="3978132" y="8842030"/>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2ef735c8b05_0_36: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g2ef735c8b05_0_36: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latin typeface="Arial"/>
                <a:ea typeface="Arial"/>
                <a:cs typeface="Arial"/>
                <a:sym typeface="Arial"/>
              </a:rPr>
              <a:t>Case 7: </a:t>
            </a:r>
            <a:r>
              <a:rPr lang="en-US" dirty="0">
                <a:latin typeface="Arial"/>
                <a:ea typeface="Arial"/>
                <a:cs typeface="Arial"/>
                <a:sym typeface="Arial"/>
              </a:rPr>
              <a:t>In this scenario, the navigator is assisting an advanced-stage person with cancer experiencing pain and worrying about maintaining quality of life in the end stages of the disease. </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b="1" dirty="0">
                <a:latin typeface="Arial"/>
                <a:ea typeface="Arial"/>
                <a:cs typeface="Arial"/>
                <a:sym typeface="Arial"/>
              </a:rPr>
              <a:t>Action:</a:t>
            </a:r>
            <a:r>
              <a:rPr lang="en-US" dirty="0">
                <a:latin typeface="Arial"/>
                <a:ea typeface="Arial"/>
                <a:cs typeface="Arial"/>
                <a:sym typeface="Arial"/>
              </a:rPr>
              <a:t> The appropriate action for the navigator would be to educate the person with cancer about palliative care and hospice options. This involves coordinating with the healthcare team, including social workers, nurses, and doctors, to make necessary referrals to a pain clinic or hospice care. The navigator helps the patient be informed and supported during this challenging time.</a:t>
            </a:r>
            <a:endParaRPr dirty="0">
              <a:latin typeface="Arial"/>
              <a:ea typeface="Arial"/>
              <a:cs typeface="Arial"/>
              <a:sym typeface="Arial"/>
            </a:endParaRPr>
          </a:p>
          <a:p>
            <a:pPr marL="0" lvl="0" indent="0" algn="l" rtl="0">
              <a:lnSpc>
                <a:spcPct val="100000"/>
              </a:lnSpc>
              <a:spcBef>
                <a:spcPts val="1400"/>
              </a:spcBef>
              <a:spcAft>
                <a:spcPts val="0"/>
              </a:spcAft>
              <a:buClr>
                <a:schemeClr val="dk1"/>
              </a:buClr>
              <a:buSzPts val="1100"/>
              <a:buFont typeface="Arial"/>
              <a:buNone/>
            </a:pPr>
            <a:r>
              <a:rPr lang="en-US" b="1" dirty="0">
                <a:latin typeface="Arial"/>
                <a:ea typeface="Arial"/>
                <a:cs typeface="Arial"/>
                <a:sym typeface="Arial"/>
              </a:rPr>
              <a:t>Case 8: </a:t>
            </a:r>
            <a:r>
              <a:rPr lang="en-US" dirty="0">
                <a:latin typeface="Arial"/>
                <a:ea typeface="Arial"/>
                <a:cs typeface="Arial"/>
                <a:sym typeface="Arial"/>
              </a:rPr>
              <a:t>In this scenario, the navigator is assisting a person who is beginning chemotherapy and urgently needs to speak with the surgeon about recommendations. Complicating matters, another doctor involved in the person’s care is going on vacation the next day. </a:t>
            </a:r>
            <a:endParaRPr dirty="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b="1" dirty="0">
                <a:latin typeface="Arial"/>
                <a:ea typeface="Arial"/>
                <a:cs typeface="Arial"/>
                <a:sym typeface="Arial"/>
              </a:rPr>
              <a:t>Action:</a:t>
            </a:r>
            <a:r>
              <a:rPr lang="en-US" dirty="0">
                <a:latin typeface="Arial"/>
                <a:ea typeface="Arial"/>
                <a:cs typeface="Arial"/>
                <a:sym typeface="Arial"/>
              </a:rPr>
              <a:t> The navigator’s role is to actively listen to and validate that person’s concerns. The navigator should then refer them to a triage nurse to assess the level of urgency and coordinate communication with the necessary healthcare providers before the other doctor goes on vacation. </a:t>
            </a:r>
            <a:endParaRPr b="1" dirty="0">
              <a:latin typeface="Arial"/>
              <a:ea typeface="Arial"/>
              <a:cs typeface="Arial"/>
              <a:sym typeface="Arial"/>
            </a:endParaRPr>
          </a:p>
          <a:p>
            <a:pPr marL="0" lvl="0" indent="0" algn="l" rtl="0">
              <a:lnSpc>
                <a:spcPct val="100000"/>
              </a:lnSpc>
              <a:spcBef>
                <a:spcPts val="1400"/>
              </a:spcBef>
              <a:spcAft>
                <a:spcPts val="0"/>
              </a:spcAft>
              <a:buClr>
                <a:schemeClr val="dk1"/>
              </a:buClr>
              <a:buSzPts val="1100"/>
              <a:buFont typeface="Arial"/>
              <a:buNone/>
            </a:pPr>
            <a:r>
              <a:rPr lang="en-US" b="1" dirty="0">
                <a:latin typeface="Arial"/>
                <a:ea typeface="Arial"/>
                <a:cs typeface="Arial"/>
                <a:sym typeface="Arial"/>
              </a:rPr>
              <a:t>Case 9: </a:t>
            </a:r>
            <a:r>
              <a:rPr lang="en-US" dirty="0">
                <a:latin typeface="Arial"/>
                <a:ea typeface="Arial"/>
                <a:cs typeface="Arial"/>
                <a:sym typeface="Arial"/>
              </a:rPr>
              <a:t>In this situation, the navigator is tasked with assisting a person with cancer who needs help applying for disability and Medicaid, as well as arranging multiple referrals, including those for infectious disease and psychiatry, and coordinating a PET/CT scan. </a:t>
            </a:r>
            <a:endParaRPr dirty="0">
              <a:latin typeface="Arial"/>
              <a:ea typeface="Arial"/>
              <a:cs typeface="Arial"/>
              <a:sym typeface="Arial"/>
            </a:endParaRPr>
          </a:p>
          <a:p>
            <a:pPr marL="0" lvl="0" indent="0" algn="l" rtl="0">
              <a:lnSpc>
                <a:spcPct val="100000"/>
              </a:lnSpc>
              <a:spcBef>
                <a:spcPts val="1200"/>
              </a:spcBef>
              <a:spcAft>
                <a:spcPts val="1200"/>
              </a:spcAft>
              <a:buClr>
                <a:schemeClr val="dk1"/>
              </a:buClr>
              <a:buSzPts val="1100"/>
              <a:buFont typeface="Arial"/>
              <a:buNone/>
            </a:pPr>
            <a:r>
              <a:rPr lang="en-US" b="1" dirty="0">
                <a:latin typeface="Arial"/>
                <a:ea typeface="Arial"/>
                <a:cs typeface="Arial"/>
                <a:sym typeface="Arial"/>
              </a:rPr>
              <a:t>Action:</a:t>
            </a:r>
            <a:r>
              <a:rPr lang="en-US" dirty="0">
                <a:latin typeface="Arial"/>
                <a:ea typeface="Arial"/>
                <a:cs typeface="Arial"/>
                <a:sym typeface="Arial"/>
              </a:rPr>
              <a:t> The navigator would first fax the Medical Examination Report (MER) to the primary care provider (PCP), then check the EMR for the status of the required referrals, and coordinate with radiology to schedule the PET/CT. Following up on all these aspects ensures the person’s needs are fully met.</a:t>
            </a:r>
            <a:endParaRPr dirty="0">
              <a:latin typeface="Arial"/>
              <a:ea typeface="Arial"/>
              <a:cs typeface="Arial"/>
              <a:sym typeface="Arial"/>
            </a:endParaRPr>
          </a:p>
        </p:txBody>
      </p:sp>
      <p:sp>
        <p:nvSpPr>
          <p:cNvPr id="561" name="Google Shape;561;g2ef735c8b05_0_36:notes"/>
          <p:cNvSpPr txBox="1">
            <a:spLocks noGrp="1"/>
          </p:cNvSpPr>
          <p:nvPr>
            <p:ph type="sldNum" idx="12"/>
          </p:nvPr>
        </p:nvSpPr>
        <p:spPr>
          <a:xfrm>
            <a:off x="3978132" y="8842030"/>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ef8197ec87_0_92: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g2ef8197ec87_0_92: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We will begin this section of the lesson by exploring what social determinants of health are and how they influence </a:t>
            </a:r>
            <a:r>
              <a:rPr lang="en-US" sz="110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health outcomes.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To start, let’s consider a story that illustrates how navigation can play a role in promoting health equity on a broader scale.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In the following video, Dr. Daniel Dawes discusses the concept of political determinants of health and their impact on communities.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Video link: </a:t>
            </a:r>
            <a:r>
              <a:rPr lang="en-US" u="sng">
                <a:solidFill>
                  <a:schemeClr val="hlink"/>
                </a:solidFill>
                <a:hlinkClick r:id="rId3"/>
              </a:rPr>
              <a:t>https://www.youtube.com/watch?v=msVX3nbCaLA</a:t>
            </a:r>
            <a:r>
              <a:rPr lang="en-US"/>
              <a:t> </a:t>
            </a:r>
            <a:endParaRPr b="1"/>
          </a:p>
        </p:txBody>
      </p:sp>
      <p:sp>
        <p:nvSpPr>
          <p:cNvPr id="70" name="Google Shape;70;g2ef8197ec87_0_92:notes"/>
          <p:cNvSpPr txBox="1">
            <a:spLocks noGrp="1"/>
          </p:cNvSpPr>
          <p:nvPr>
            <p:ph type="sldNum" idx="12"/>
          </p:nvPr>
        </p:nvSpPr>
        <p:spPr>
          <a:xfrm>
            <a:off x="3978132" y="8842030"/>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2ef735c8b05_0_54: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g2ef735c8b05_0_54: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1200"/>
              </a:spcBef>
              <a:spcAft>
                <a:spcPts val="0"/>
              </a:spcAft>
              <a:buClr>
                <a:schemeClr val="dk1"/>
              </a:buClr>
              <a:buSzPts val="1100"/>
              <a:buFont typeface="Arial"/>
              <a:buNone/>
            </a:pPr>
            <a:r>
              <a:rPr lang="en-US" b="1"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Case 10:</a:t>
            </a:r>
            <a:r>
              <a:rPr lang="en-US"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 A person with cancer is anticipating mastectomy surgery. They are feeling apprehensive and wish to speak with someone who has undergone the same procedure to gain insights and emotional support.</a:t>
            </a:r>
            <a:endParaRPr dirty="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i="1" dirty="0">
                <a:latin typeface="Arial"/>
                <a:ea typeface="Arial"/>
                <a:cs typeface="Arial"/>
                <a:sym typeface="Arial"/>
              </a:rPr>
              <a:t>Action:</a:t>
            </a:r>
            <a:r>
              <a:rPr lang="en-US" dirty="0">
                <a:latin typeface="Arial"/>
                <a:ea typeface="Arial"/>
                <a:cs typeface="Arial"/>
                <a:sym typeface="Arial"/>
              </a:rPr>
              <a:t> The patient navigator in this scenario should explore both local and national resources for survivorship services. The navigator connects the person to a trusted support program, such as Reach to Recovery, where they can speak with someone who has had a similar experience. This action helps the person feel more informed and supported as they prepare for their surgery.</a:t>
            </a:r>
            <a:endParaRPr dirty="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b="1" dirty="0">
                <a:latin typeface="Arial"/>
                <a:ea typeface="Arial"/>
                <a:cs typeface="Arial"/>
                <a:sym typeface="Arial"/>
              </a:rPr>
              <a:t>Case 11:</a:t>
            </a:r>
            <a:r>
              <a:rPr lang="en-US" dirty="0">
                <a:latin typeface="Arial"/>
                <a:ea typeface="Arial"/>
                <a:cs typeface="Arial"/>
                <a:sym typeface="Arial"/>
              </a:rPr>
              <a:t> A person with cancer needs documentation to provide to their employer regarding their ability to work, possibly after treatment or due to ongoing health concerns. </a:t>
            </a:r>
            <a:endParaRPr dirty="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i="1" dirty="0">
                <a:latin typeface="Arial"/>
                <a:ea typeface="Arial"/>
                <a:cs typeface="Arial"/>
                <a:sym typeface="Arial"/>
              </a:rPr>
              <a:t>Action:</a:t>
            </a:r>
            <a:r>
              <a:rPr lang="en-US" dirty="0">
                <a:latin typeface="Arial"/>
                <a:ea typeface="Arial"/>
                <a:cs typeface="Arial"/>
                <a:sym typeface="Arial"/>
              </a:rPr>
              <a:t> The navigator should first ask the person if their HR department has a specific form that needs to be completed. If not, the navigator should follow the organization's procedure to gather the necessary documentation, ensuring it is signed and faxed to that person’s employer. Additionally, the navigator should scan the letter into the patient's Electronic Medical Record (EMR) for future reference. This step ensures that this person  has the appropriate documentation to maintain their employment status while managing their health.</a:t>
            </a:r>
            <a:endParaRPr dirty="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b="1" dirty="0">
                <a:latin typeface="Arial"/>
                <a:ea typeface="Arial"/>
                <a:cs typeface="Arial"/>
                <a:sym typeface="Arial"/>
              </a:rPr>
              <a:t>Case 12:</a:t>
            </a:r>
            <a:r>
              <a:rPr lang="en-US" dirty="0">
                <a:latin typeface="Arial"/>
                <a:ea typeface="Arial"/>
                <a:cs typeface="Arial"/>
                <a:sym typeface="Arial"/>
              </a:rPr>
              <a:t> Someone who lives far from the treatment center would like to have a consultation with their surgeon and radiation appointments on the same day to minimize travel.</a:t>
            </a:r>
            <a:endParaRPr dirty="0">
              <a:latin typeface="Arial"/>
              <a:ea typeface="Arial"/>
              <a:cs typeface="Arial"/>
              <a:sym typeface="Arial"/>
            </a:endParaRPr>
          </a:p>
          <a:p>
            <a:pPr marL="0" lvl="0" indent="0" algn="l" rtl="0">
              <a:lnSpc>
                <a:spcPct val="100000"/>
              </a:lnSpc>
              <a:spcBef>
                <a:spcPts val="1200"/>
              </a:spcBef>
              <a:spcAft>
                <a:spcPts val="1200"/>
              </a:spcAft>
              <a:buClr>
                <a:schemeClr val="dk1"/>
              </a:buClr>
              <a:buSzPts val="1100"/>
              <a:buFont typeface="Arial"/>
              <a:buNone/>
            </a:pPr>
            <a:r>
              <a:rPr lang="en-US" i="1" dirty="0">
                <a:latin typeface="Arial"/>
                <a:ea typeface="Arial"/>
                <a:cs typeface="Arial"/>
                <a:sym typeface="Arial"/>
              </a:rPr>
              <a:t>Action:</a:t>
            </a:r>
            <a:r>
              <a:rPr lang="en-US" dirty="0">
                <a:latin typeface="Arial"/>
                <a:ea typeface="Arial"/>
                <a:cs typeface="Arial"/>
                <a:sym typeface="Arial"/>
              </a:rPr>
              <a:t> The patient navigator's role here is to coordinate with the scheduler to arrange both the surgical consult and radiation appointment on the same day. Additionally, the navigator reviews the person’s distress screening and discusses lodging and transportation options that are available locally or nationally. This action helps to reduce the person’s travel burden and ensures that their treatment schedule is as convenient and stress-free as possible.</a:t>
            </a:r>
            <a:endParaRPr dirty="0">
              <a:latin typeface="Arial"/>
              <a:ea typeface="Arial"/>
              <a:cs typeface="Arial"/>
              <a:sym typeface="Arial"/>
            </a:endParaRPr>
          </a:p>
        </p:txBody>
      </p:sp>
      <p:sp>
        <p:nvSpPr>
          <p:cNvPr id="580" name="Google Shape;580;g2ef735c8b05_0_54:notes"/>
          <p:cNvSpPr txBox="1">
            <a:spLocks noGrp="1"/>
          </p:cNvSpPr>
          <p:nvPr>
            <p:ph type="sldNum" idx="12"/>
          </p:nvPr>
        </p:nvSpPr>
        <p:spPr>
          <a:xfrm>
            <a:off x="3978132" y="8842030"/>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2ef735c8b05_0_72: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g2ef735c8b05_0_72: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1200"/>
              </a:spcBef>
              <a:spcAft>
                <a:spcPts val="0"/>
              </a:spcAft>
              <a:buClr>
                <a:schemeClr val="dk1"/>
              </a:buClr>
              <a:buSzPts val="1100"/>
              <a:buFont typeface="Arial"/>
              <a:buNone/>
            </a:pPr>
            <a:r>
              <a:rPr lang="en-US" b="1" dirty="0">
                <a:latin typeface="Arial"/>
                <a:ea typeface="Arial"/>
                <a:cs typeface="Arial"/>
                <a:sym typeface="Arial"/>
              </a:rPr>
              <a:t>Case 13: </a:t>
            </a:r>
            <a:r>
              <a:rPr lang="en-US" dirty="0">
                <a:latin typeface="Arial"/>
                <a:ea typeface="Arial"/>
                <a:cs typeface="Arial"/>
                <a:sym typeface="Arial"/>
              </a:rPr>
              <a:t>A person with cancer has been referred to a dietitian by their medical oncologist. </a:t>
            </a:r>
            <a:endParaRPr dirty="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b="1" dirty="0">
                <a:latin typeface="Arial"/>
                <a:ea typeface="Arial"/>
                <a:cs typeface="Arial"/>
                <a:sym typeface="Arial"/>
              </a:rPr>
              <a:t>Action:</a:t>
            </a:r>
            <a:r>
              <a:rPr lang="en-US" dirty="0">
                <a:latin typeface="Arial"/>
                <a:ea typeface="Arial"/>
                <a:cs typeface="Arial"/>
                <a:sym typeface="Arial"/>
              </a:rPr>
              <a:t> The patient navigator's role in this situation is to coordinate the scheduling of the dietitian appointment. This involves confirming the referral details and ensuring that the person is aware of the date, time, and location of the appointment.</a:t>
            </a:r>
            <a:endParaRPr dirty="0">
              <a:latin typeface="Arial"/>
              <a:ea typeface="Arial"/>
              <a:cs typeface="Arial"/>
              <a:sym typeface="Arial"/>
            </a:endParaRPr>
          </a:p>
          <a:p>
            <a:pPr marL="0" lvl="0" indent="0" algn="l" rtl="0">
              <a:lnSpc>
                <a:spcPct val="100000"/>
              </a:lnSpc>
              <a:spcBef>
                <a:spcPts val="1400"/>
              </a:spcBef>
              <a:spcAft>
                <a:spcPts val="0"/>
              </a:spcAft>
              <a:buClr>
                <a:schemeClr val="dk1"/>
              </a:buClr>
              <a:buSzPts val="1100"/>
              <a:buFont typeface="Arial"/>
              <a:buNone/>
            </a:pPr>
            <a:r>
              <a:rPr lang="en-US" b="1" dirty="0">
                <a:latin typeface="Arial"/>
                <a:ea typeface="Arial"/>
                <a:cs typeface="Arial"/>
                <a:sym typeface="Arial"/>
              </a:rPr>
              <a:t>Case 14: </a:t>
            </a:r>
            <a:r>
              <a:rPr lang="en-US" dirty="0">
                <a:latin typeface="Arial"/>
                <a:ea typeface="Arial"/>
                <a:cs typeface="Arial"/>
                <a:sym typeface="Arial"/>
              </a:rPr>
              <a:t>A person with cancer requires an appointment with a physical therapist (PT). </a:t>
            </a:r>
            <a:endParaRPr dirty="0">
              <a:latin typeface="Arial"/>
              <a:ea typeface="Arial"/>
              <a:cs typeface="Arial"/>
              <a:sym typeface="Arial"/>
            </a:endParaRPr>
          </a:p>
          <a:p>
            <a:pPr marL="0" lvl="0" indent="0" algn="l" rtl="0">
              <a:lnSpc>
                <a:spcPct val="100000"/>
              </a:lnSpc>
              <a:spcBef>
                <a:spcPts val="1200"/>
              </a:spcBef>
              <a:spcAft>
                <a:spcPts val="1200"/>
              </a:spcAft>
              <a:buClr>
                <a:schemeClr val="dk1"/>
              </a:buClr>
              <a:buSzPts val="1100"/>
              <a:buFont typeface="Arial"/>
              <a:buNone/>
            </a:pPr>
            <a:r>
              <a:rPr lang="en-US" b="1" dirty="0">
                <a:latin typeface="Arial"/>
                <a:ea typeface="Arial"/>
                <a:cs typeface="Arial"/>
                <a:sym typeface="Arial"/>
              </a:rPr>
              <a:t>Action:</a:t>
            </a:r>
            <a:r>
              <a:rPr lang="en-US" dirty="0">
                <a:latin typeface="Arial"/>
                <a:ea typeface="Arial"/>
                <a:cs typeface="Arial"/>
                <a:sym typeface="Arial"/>
              </a:rPr>
              <a:t> The navigator will first check the Electronic Medical Record (EMR) for an existing referral. If there is no referral, the navigator will work with the nurse to ensure that person gets the appropriate referral. Afterward, they will coordinate with the PT scheduler to arrange the appointment.</a:t>
            </a:r>
            <a:endParaRPr b="1" dirty="0">
              <a:latin typeface="Arial"/>
              <a:ea typeface="Arial"/>
              <a:cs typeface="Arial"/>
              <a:sym typeface="Arial"/>
            </a:endParaRPr>
          </a:p>
        </p:txBody>
      </p:sp>
      <p:sp>
        <p:nvSpPr>
          <p:cNvPr id="599" name="Google Shape;599;g2ef735c8b05_0_72:notes"/>
          <p:cNvSpPr txBox="1">
            <a:spLocks noGrp="1"/>
          </p:cNvSpPr>
          <p:nvPr>
            <p:ph type="sldNum" idx="12"/>
          </p:nvPr>
        </p:nvSpPr>
        <p:spPr>
          <a:xfrm>
            <a:off x="3978132" y="8842030"/>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2ef8197ec87_0_163: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g2ef8197ec87_0_163: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This concludes our lesson on "What is Patient Navigation and What Does a Navigator Do?" Throughout this lesson, you’ve gained an understanding of the social determinants of health and their critical role in patient navigation. We’ve also explored why certain populations continue to face cancer health disparities and discussed the role patient navigators play in addressing these challenges. By understanding these concepts, you are better equipped to support diverse populations and contribute to more equitable healthcare outcomes.</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Thank you for your active participation in this lesson. Your commitment to learning and improving patient navigation practices is invaluable as we work together to provide the highest quality care to all people.</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dirty="0">
              <a:latin typeface="Arial"/>
              <a:ea typeface="Arial"/>
              <a:cs typeface="Arial"/>
              <a:sym typeface="Arial"/>
            </a:endParaRPr>
          </a:p>
        </p:txBody>
      </p:sp>
      <p:sp>
        <p:nvSpPr>
          <p:cNvPr id="614" name="Google Shape;614;g2ef8197ec87_0_163:notes"/>
          <p:cNvSpPr txBox="1">
            <a:spLocks noGrp="1"/>
          </p:cNvSpPr>
          <p:nvPr>
            <p:ph type="sldNum" idx="12"/>
          </p:nvPr>
        </p:nvSpPr>
        <p:spPr>
          <a:xfrm>
            <a:off x="3978132" y="8842030"/>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35: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dirty="0">
              <a:solidFill>
                <a:srgbClr val="FF0000"/>
              </a:solidFill>
            </a:endParaRPr>
          </a:p>
        </p:txBody>
      </p:sp>
      <p:sp>
        <p:nvSpPr>
          <p:cNvPr id="620" name="Google Shape;620;p3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36: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626" name="Google Shape;626;p3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2f08f95ba76_0_71: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g2f08f95ba76_0_71: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dirty="0"/>
          </a:p>
        </p:txBody>
      </p:sp>
      <p:sp>
        <p:nvSpPr>
          <p:cNvPr id="633" name="Google Shape;633;g2f08f95ba76_0_71:notes"/>
          <p:cNvSpPr txBox="1">
            <a:spLocks noGrp="1"/>
          </p:cNvSpPr>
          <p:nvPr>
            <p:ph type="sldNum" idx="12"/>
          </p:nvPr>
        </p:nvSpPr>
        <p:spPr>
          <a:xfrm>
            <a:off x="3978132" y="8842030"/>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2ec85b386b1_0_71:notes"/>
          <p:cNvSpPr txBox="1">
            <a:spLocks noGrp="1"/>
          </p:cNvSpPr>
          <p:nvPr>
            <p:ph type="body" idx="1"/>
          </p:nvPr>
        </p:nvSpPr>
        <p:spPr>
          <a:xfrm>
            <a:off x="702310" y="4421822"/>
            <a:ext cx="5618400" cy="4189200"/>
          </a:xfrm>
          <a:prstGeom prst="rect">
            <a:avLst/>
          </a:prstGeom>
          <a:noFill/>
          <a:ln>
            <a:noFill/>
          </a:ln>
        </p:spPr>
        <p:txBody>
          <a:bodyPr spcFirstLastPara="1" wrap="square" lIns="93325" tIns="46650" rIns="93325" bIns="46650" anchor="t" anchorCtr="0">
            <a:noAutofit/>
          </a:bodyPr>
          <a:lstStyle/>
          <a:p>
            <a:pPr marL="0" lvl="0" indent="0" algn="l" rtl="0">
              <a:lnSpc>
                <a:spcPct val="100000"/>
              </a:lnSpc>
              <a:spcBef>
                <a:spcPts val="0"/>
              </a:spcBef>
              <a:spcAft>
                <a:spcPts val="0"/>
              </a:spcAft>
              <a:buSzPts val="1400"/>
              <a:buNone/>
            </a:pPr>
            <a:endParaRPr dirty="0"/>
          </a:p>
        </p:txBody>
      </p:sp>
      <p:sp>
        <p:nvSpPr>
          <p:cNvPr id="639" name="Google Shape;639;g2ec85b386b1_0_7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0143c98ee0_0_0: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g30143c98ee0_0_0: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Let’s start with the most logical and straightforward reason why patient navigation is of value: As an evidence-based strategy to reduce historical health injustice, it is the right thing to do. This topic is also covered in another lesson titled the value of patient navigation. </a:t>
            </a:r>
            <a:endParaRPr sz="11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As stated by Dr. Martin Luther King, Jr. in 1966: “Of all the forms of inequality, injustice in health is the most shocking and inhuman.”</a:t>
            </a:r>
            <a:endParaRPr sz="1500" i="1">
              <a:solidFill>
                <a:srgbClr val="149E94"/>
              </a:solidFill>
              <a:latin typeface="Arial"/>
              <a:ea typeface="Arial"/>
              <a:cs typeface="Arial"/>
              <a:sym typeface="Arial"/>
            </a:endParaRPr>
          </a:p>
          <a:p>
            <a:pPr marL="0" lvl="0" indent="0" algn="l" rtl="0">
              <a:lnSpc>
                <a:spcPct val="100000"/>
              </a:lnSpc>
              <a:spcBef>
                <a:spcPts val="0"/>
              </a:spcBef>
              <a:spcAft>
                <a:spcPts val="0"/>
              </a:spcAft>
              <a:buSzPts val="1400"/>
              <a:buNone/>
            </a:pPr>
            <a:endParaRPr sz="1500" i="1">
              <a:highlight>
                <a:srgbClr val="FFFFFF"/>
              </a:highlight>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sz="1500" i="1">
              <a:highlight>
                <a:srgbClr val="FFFFFF"/>
              </a:highlight>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
        <p:nvSpPr>
          <p:cNvPr id="78" name="Google Shape;78;g30143c98ee0_0_0:notes"/>
          <p:cNvSpPr txBox="1">
            <a:spLocks noGrp="1"/>
          </p:cNvSpPr>
          <p:nvPr>
            <p:ph type="sldNum" idx="12"/>
          </p:nvPr>
        </p:nvSpPr>
        <p:spPr>
          <a:xfrm>
            <a:off x="3978132" y="8842030"/>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0143c98ee0_0_2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g30143c98ee0_0_26: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15000"/>
              </a:lnSpc>
              <a:spcBef>
                <a:spcPts val="0"/>
              </a:spcBef>
              <a:spcAft>
                <a:spcPts val="0"/>
              </a:spcAft>
              <a:buSzPts val="1400"/>
              <a:buNone/>
            </a:pPr>
            <a:r>
              <a:rPr lang="en-US" sz="1100" b="1">
                <a:latin typeface="Arial"/>
                <a:ea typeface="Arial"/>
                <a:cs typeface="Arial"/>
                <a:sym typeface="Arial"/>
              </a:rPr>
              <a:t>[HEALTH LITERACY]:</a:t>
            </a:r>
            <a:r>
              <a:rPr lang="en-US" sz="1100">
                <a:latin typeface="Arial"/>
                <a:ea typeface="Arial"/>
                <a:cs typeface="Arial"/>
                <a:sym typeface="Arial"/>
              </a:rPr>
              <a:t> </a:t>
            </a:r>
            <a:r>
              <a:rPr lang="en-US">
                <a:latin typeface="Arial"/>
                <a:ea typeface="Arial"/>
                <a:cs typeface="Arial"/>
                <a:sym typeface="Arial"/>
              </a:rPr>
              <a:t>What is health literacy? The Centers for Disease Control and Prevention, provided an updated definition of health literacy in the August 2020 U.S. government’s </a:t>
            </a:r>
            <a:r>
              <a:rPr lang="en-US" u="sng">
                <a:solidFill>
                  <a:srgbClr val="075290"/>
                </a:solidFill>
                <a:latin typeface="Arial"/>
                <a:ea typeface="Arial"/>
                <a:cs typeface="Arial"/>
                <a:sym typeface="Arial"/>
                <a:hlinkClick r:id="rId3">
                  <a:extLst>
                    <a:ext uri="{A12FA001-AC4F-418D-AE19-62706E023703}">
                      <ahyp:hlinkClr xmlns:ahyp="http://schemas.microsoft.com/office/drawing/2018/hyperlinkcolor" val="tx"/>
                    </a:ext>
                  </a:extLst>
                </a:hlinkClick>
              </a:rPr>
              <a:t>Healthy People 2030</a:t>
            </a:r>
            <a:r>
              <a:rPr lang="en-US">
                <a:latin typeface="Arial"/>
                <a:ea typeface="Arial"/>
                <a:cs typeface="Arial"/>
                <a:sym typeface="Arial"/>
              </a:rPr>
              <a:t> initiative. The update provides the following definitions:</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Font typeface="Arial"/>
              <a:buChar char="●"/>
            </a:pPr>
            <a:r>
              <a:rPr lang="en-US" b="1">
                <a:latin typeface="Arial"/>
                <a:ea typeface="Arial"/>
                <a:cs typeface="Arial"/>
                <a:sym typeface="Arial"/>
              </a:rPr>
              <a:t>Personal health literacy</a:t>
            </a:r>
            <a:r>
              <a:rPr lang="en-US">
                <a:latin typeface="Arial"/>
                <a:ea typeface="Arial"/>
                <a:cs typeface="Arial"/>
                <a:sym typeface="Arial"/>
              </a:rPr>
              <a:t> is the degree to which individuals have the ability to find, understand, and use information and services to inform health-related decisions and actions for themselves and others.</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Font typeface="Arial"/>
              <a:buChar char="●"/>
            </a:pPr>
            <a:r>
              <a:rPr lang="en-US" b="1">
                <a:latin typeface="Arial"/>
                <a:ea typeface="Arial"/>
                <a:cs typeface="Arial"/>
                <a:sym typeface="Arial"/>
              </a:rPr>
              <a:t>Organizational health literacy</a:t>
            </a:r>
            <a:r>
              <a:rPr lang="en-US">
                <a:latin typeface="Arial"/>
                <a:ea typeface="Arial"/>
                <a:cs typeface="Arial"/>
                <a:sym typeface="Arial"/>
              </a:rPr>
              <a:t> is the degree to which organizations equitably enable individuals to find, understand, and use information and services to inform health-related decisions and actions for themselves and others.</a:t>
            </a:r>
            <a:br>
              <a:rPr lang="en-US">
                <a:latin typeface="Arial"/>
                <a:ea typeface="Arial"/>
                <a:cs typeface="Arial"/>
                <a:sym typeface="Arial"/>
              </a:rPr>
            </a:b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The new definitions emphasize people’s ability to </a:t>
            </a:r>
            <a:r>
              <a:rPr lang="en-US" i="1">
                <a:latin typeface="Arial"/>
                <a:ea typeface="Arial"/>
                <a:cs typeface="Arial"/>
                <a:sym typeface="Arial"/>
              </a:rPr>
              <a:t>use </a:t>
            </a:r>
            <a:r>
              <a:rPr lang="en-US">
                <a:latin typeface="Arial"/>
                <a:ea typeface="Arial"/>
                <a:cs typeface="Arial"/>
                <a:sym typeface="Arial"/>
              </a:rPr>
              <a:t>health information rather than just understand it. They focus on the ability to make “well-informed” decisions. They also acknowledge that organizations have a responsibility to address health literacy directly to advance health equity.</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Health equity is the attainment of the highest level of health for all people.</a:t>
            </a:r>
            <a:endParaRPr>
              <a:latin typeface="Arial"/>
              <a:ea typeface="Arial"/>
              <a:cs typeface="Arial"/>
              <a:sym typeface="Arial"/>
            </a:endParaRPr>
          </a:p>
          <a:p>
            <a:pPr marL="0" lvl="0" indent="0" algn="l" rtl="0">
              <a:lnSpc>
                <a:spcPct val="115000"/>
              </a:lnSpc>
              <a:spcBef>
                <a:spcPts val="1200"/>
              </a:spcBef>
              <a:spcAft>
                <a:spcPts val="0"/>
              </a:spcAft>
              <a:buSzPts val="1400"/>
              <a:buNone/>
            </a:pPr>
            <a:endParaRPr>
              <a:latin typeface="Arial"/>
              <a:ea typeface="Arial"/>
              <a:cs typeface="Arial"/>
              <a:sym typeface="Arial"/>
            </a:endParaRPr>
          </a:p>
        </p:txBody>
      </p:sp>
      <p:sp>
        <p:nvSpPr>
          <p:cNvPr id="86" name="Google Shape;86;g30143c98ee0_0_26:notes"/>
          <p:cNvSpPr txBox="1">
            <a:spLocks noGrp="1"/>
          </p:cNvSpPr>
          <p:nvPr>
            <p:ph type="sldNum" idx="12"/>
          </p:nvPr>
        </p:nvSpPr>
        <p:spPr>
          <a:xfrm>
            <a:off x="3978132" y="8842030"/>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0143c98ee0_0_7: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g30143c98ee0_0_7: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Arial"/>
                <a:ea typeface="Arial"/>
                <a:cs typeface="Arial"/>
                <a:sym typeface="Arial"/>
              </a:rPr>
              <a:t>[88% OF ADULTS]: </a:t>
            </a:r>
            <a:r>
              <a:rPr lang="en-US">
                <a:latin typeface="Arial"/>
                <a:ea typeface="Arial"/>
                <a:cs typeface="Arial"/>
                <a:sym typeface="Arial"/>
              </a:rPr>
              <a:t>In a 2022 analysis, an estimated 88% of adults in the United States had challenges navigating healthcare due to limited health literacy. Low health literacy is frequently associated with other determinants like social and economic factors which reinforce health inequities.  Improving health literacy throughout a population advances health equity and needs to be a priority of public health policy.</a:t>
            </a:r>
            <a:endParaRPr b="1">
              <a:latin typeface="Arial"/>
              <a:ea typeface="Arial"/>
              <a:cs typeface="Arial"/>
              <a:sym typeface="Arial"/>
            </a:endParaRPr>
          </a:p>
          <a:p>
            <a:pPr marL="0" lvl="0" indent="0" algn="l" rtl="0">
              <a:lnSpc>
                <a:spcPct val="100000"/>
              </a:lnSpc>
              <a:spcBef>
                <a:spcPts val="0"/>
              </a:spcBef>
              <a:spcAft>
                <a:spcPts val="0"/>
              </a:spcAft>
              <a:buClr>
                <a:srgbClr val="004065"/>
              </a:buClr>
              <a:buSzPts val="1200"/>
              <a:buFont typeface="Calibri"/>
              <a:buNone/>
            </a:pPr>
            <a:endParaRPr>
              <a:solidFill>
                <a:srgbClr val="004065"/>
              </a:solidFill>
            </a:endParaRPr>
          </a:p>
          <a:p>
            <a:pPr marL="0" lvl="0" indent="0" algn="l" rtl="0">
              <a:lnSpc>
                <a:spcPct val="100000"/>
              </a:lnSpc>
              <a:spcBef>
                <a:spcPts val="0"/>
              </a:spcBef>
              <a:spcAft>
                <a:spcPts val="0"/>
              </a:spcAft>
              <a:buClr>
                <a:srgbClr val="004065"/>
              </a:buClr>
              <a:buSzPts val="1200"/>
              <a:buFont typeface="Calibri"/>
              <a:buNone/>
            </a:pPr>
            <a:endParaRPr>
              <a:solidFill>
                <a:srgbClr val="004065"/>
              </a:solidFill>
            </a:endParaRPr>
          </a:p>
          <a:p>
            <a:pPr marL="0" lvl="0" indent="0" algn="l" rtl="0">
              <a:lnSpc>
                <a:spcPct val="100000"/>
              </a:lnSpc>
              <a:spcBef>
                <a:spcPts val="0"/>
              </a:spcBef>
              <a:spcAft>
                <a:spcPts val="0"/>
              </a:spcAft>
              <a:buClr>
                <a:srgbClr val="004065"/>
              </a:buClr>
              <a:buSzPts val="1200"/>
              <a:buFont typeface="Calibri"/>
              <a:buNone/>
            </a:pPr>
            <a:endParaRPr/>
          </a:p>
        </p:txBody>
      </p:sp>
      <p:sp>
        <p:nvSpPr>
          <p:cNvPr id="95" name="Google Shape;95;g30143c98ee0_0_7:notes"/>
          <p:cNvSpPr txBox="1">
            <a:spLocks noGrp="1"/>
          </p:cNvSpPr>
          <p:nvPr>
            <p:ph type="sldNum" idx="12"/>
          </p:nvPr>
        </p:nvSpPr>
        <p:spPr>
          <a:xfrm>
            <a:off x="3978132" y="8842030"/>
            <a:ext cx="3043200" cy="465600"/>
          </a:xfrm>
          <a:prstGeom prst="rect">
            <a:avLst/>
          </a:prstGeom>
          <a:noFill/>
          <a:ln>
            <a:noFill/>
          </a:ln>
        </p:spPr>
        <p:txBody>
          <a:bodyPr spcFirstLastPara="1" wrap="square" lIns="93300" tIns="46650" rIns="93300" bIns="46650" anchor="b" anchorCtr="0">
            <a:noAutofit/>
          </a:bodyPr>
          <a:lstStyle/>
          <a:p>
            <a:pPr marL="0" lvl="0" indent="0" algn="l"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0143c98ee0_0_34: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30143c98ee0_0_34: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[LOW HEALTH LITERACY</a:t>
            </a:r>
            <a:r>
              <a:rPr lang="en-US" b="1">
                <a:latin typeface="Arial"/>
                <a:ea typeface="Arial"/>
                <a:cs typeface="Arial"/>
                <a:sym typeface="Arial"/>
              </a:rPr>
              <a:t>]:</a:t>
            </a:r>
            <a:r>
              <a:rPr lang="en-US">
                <a:latin typeface="Arial"/>
                <a:ea typeface="Arial"/>
                <a:cs typeface="Arial"/>
                <a:sym typeface="Arial"/>
              </a:rPr>
              <a:t> The consequences of low health literacy are linked to lower use of preventive care, less adherence to treatment, more hospital stays, and higher mortality. All of these consequences are costly to health care systems for a wide variety of reasons.  </a:t>
            </a:r>
            <a:endParaRPr>
              <a:latin typeface="Arial"/>
              <a:ea typeface="Arial"/>
              <a:cs typeface="Arial"/>
              <a:sym typeface="Arial"/>
            </a:endParaRPr>
          </a:p>
          <a:p>
            <a:pPr marL="0" marR="0" lvl="0" indent="0" algn="l" rtl="0">
              <a:lnSpc>
                <a:spcPct val="100000"/>
              </a:lnSpc>
              <a:spcBef>
                <a:spcPts val="0"/>
              </a:spcBef>
              <a:spcAft>
                <a:spcPts val="0"/>
              </a:spcAft>
              <a:buClr>
                <a:srgbClr val="004065"/>
              </a:buClr>
              <a:buSzPts val="1200"/>
              <a:buFont typeface="Calibri"/>
              <a:buNone/>
            </a:pPr>
            <a:endParaRPr/>
          </a:p>
          <a:p>
            <a:pPr marL="0" marR="0" lvl="0" indent="0" algn="l" rtl="0">
              <a:lnSpc>
                <a:spcPct val="100000"/>
              </a:lnSpc>
              <a:spcBef>
                <a:spcPts val="0"/>
              </a:spcBef>
              <a:spcAft>
                <a:spcPts val="0"/>
              </a:spcAft>
              <a:buClr>
                <a:srgbClr val="004065"/>
              </a:buClr>
              <a:buSzPts val="1200"/>
              <a:buFont typeface="Calibri"/>
              <a:buNone/>
            </a:pPr>
            <a:endParaRPr b="1"/>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110" name="Google Shape;110;g30143c98ee0_0_34:notes"/>
          <p:cNvSpPr txBox="1">
            <a:spLocks noGrp="1"/>
          </p:cNvSpPr>
          <p:nvPr>
            <p:ph type="sldNum" idx="12"/>
          </p:nvPr>
        </p:nvSpPr>
        <p:spPr>
          <a:xfrm>
            <a:off x="3978132" y="8842030"/>
            <a:ext cx="3043200" cy="465600"/>
          </a:xfrm>
          <a:prstGeom prst="rect">
            <a:avLst/>
          </a:prstGeom>
          <a:noFill/>
          <a:ln>
            <a:noFill/>
          </a:ln>
        </p:spPr>
        <p:txBody>
          <a:bodyPr spcFirstLastPara="1" wrap="square" lIns="93300" tIns="46650" rIns="93300" bIns="46650" anchor="b" anchorCtr="0">
            <a:noAutofit/>
          </a:bodyPr>
          <a:lstStyle/>
          <a:p>
            <a:pPr marL="0" lvl="0" indent="0" algn="l"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0143c98ee0_0_48: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g30143c98ee0_0_48: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Arial"/>
                <a:ea typeface="Arial"/>
                <a:cs typeface="Arial"/>
                <a:sym typeface="Arial"/>
              </a:rPr>
              <a:t>[CANCER CARE IS COMPLEX]:</a:t>
            </a:r>
            <a:r>
              <a:rPr lang="en-US">
                <a:latin typeface="Arial"/>
                <a:ea typeface="Arial"/>
                <a:cs typeface="Arial"/>
                <a:sym typeface="Arial"/>
              </a:rPr>
              <a:t> While low health literacy results in poorer health outcomes generally, the complexity of cancer care amplifies the challenges patients face in understanding and acting on information to optimize their health and wellbeing. </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Cancer treatments are complex with multiple steps for screening, diagnosing, initiating treatment, surgery and managing cancer symptoms - especially with multimodal treatment regimens and the option of clinical trials.</a:t>
            </a:r>
            <a:endParaRPr>
              <a:latin typeface="Arial"/>
              <a:ea typeface="Arial"/>
              <a:cs typeface="Arial"/>
              <a:sym typeface="Arial"/>
            </a:endParaRPr>
          </a:p>
          <a:p>
            <a:pPr marL="0" lvl="0" indent="0" algn="l" rtl="0">
              <a:lnSpc>
                <a:spcPct val="115000"/>
              </a:lnSpc>
              <a:spcBef>
                <a:spcPts val="36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15000"/>
              </a:lnSpc>
              <a:spcBef>
                <a:spcPts val="360"/>
              </a:spcBef>
              <a:spcAft>
                <a:spcPts val="0"/>
              </a:spcAft>
              <a:buClr>
                <a:schemeClr val="dk1"/>
              </a:buClr>
              <a:buSzPts val="1100"/>
              <a:buFont typeface="Arial"/>
              <a:buNone/>
            </a:pPr>
            <a:r>
              <a:rPr lang="en-US">
                <a:latin typeface="Arial"/>
                <a:ea typeface="Arial"/>
                <a:cs typeface="Arial"/>
                <a:sym typeface="Arial"/>
              </a:rPr>
              <a:t>Navigating the healthcare system for anyone, regardless of age or education level can be extremely challenging. As a person with cancer or an informal caregiver - especially for those facing multiple barriers to accessing health care - it can be an overwhelming experience.</a:t>
            </a:r>
            <a:endParaRPr>
              <a:latin typeface="Arial"/>
              <a:ea typeface="Arial"/>
              <a:cs typeface="Arial"/>
              <a:sym typeface="Arial"/>
            </a:endParaRPr>
          </a:p>
          <a:p>
            <a:pPr marL="0" lvl="0" indent="0" algn="l" rtl="0">
              <a:lnSpc>
                <a:spcPct val="100000"/>
              </a:lnSpc>
              <a:spcBef>
                <a:spcPts val="36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360"/>
              </a:spcBef>
              <a:spcAft>
                <a:spcPts val="0"/>
              </a:spcAft>
              <a:buClr>
                <a:schemeClr val="dk1"/>
              </a:buClr>
              <a:buSzPts val="1100"/>
              <a:buFont typeface="Arial"/>
              <a:buNone/>
            </a:pPr>
            <a:endParaRPr>
              <a:latin typeface="Arial"/>
              <a:ea typeface="Arial"/>
              <a:cs typeface="Arial"/>
              <a:sym typeface="Arial"/>
            </a:endParaRPr>
          </a:p>
        </p:txBody>
      </p:sp>
      <p:sp>
        <p:nvSpPr>
          <p:cNvPr id="125" name="Google Shape;125;g30143c98ee0_0_48:notes"/>
          <p:cNvSpPr txBox="1">
            <a:spLocks noGrp="1"/>
          </p:cNvSpPr>
          <p:nvPr>
            <p:ph type="sldNum" idx="12"/>
          </p:nvPr>
        </p:nvSpPr>
        <p:spPr>
          <a:xfrm>
            <a:off x="3978132" y="8842030"/>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1">
  <p:cSld name="Title Slide1">
    <p:spTree>
      <p:nvGrpSpPr>
        <p:cNvPr id="1" name="Shape 16"/>
        <p:cNvGrpSpPr/>
        <p:nvPr/>
      </p:nvGrpSpPr>
      <p:grpSpPr>
        <a:xfrm>
          <a:off x="0" y="0"/>
          <a:ext cx="0" cy="0"/>
          <a:chOff x="0" y="0"/>
          <a:chExt cx="0" cy="0"/>
        </a:xfrm>
      </p:grpSpPr>
      <p:pic>
        <p:nvPicPr>
          <p:cNvPr id="17" name="Google Shape;17;p39" descr="PPT-General7.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8" name="Google Shape;18;p39"/>
          <p:cNvSpPr txBox="1">
            <a:spLocks noGrp="1"/>
          </p:cNvSpPr>
          <p:nvPr>
            <p:ph type="subTitle" idx="1"/>
          </p:nvPr>
        </p:nvSpPr>
        <p:spPr>
          <a:xfrm>
            <a:off x="2590800" y="3137687"/>
            <a:ext cx="6324599" cy="1752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640"/>
              </a:spcBef>
              <a:spcAft>
                <a:spcPts val="0"/>
              </a:spcAft>
              <a:buClr>
                <a:srgbClr val="ECE9C6"/>
              </a:buClr>
              <a:buSzPts val="3200"/>
              <a:buFont typeface="Arial"/>
              <a:buNone/>
              <a:defRPr>
                <a:solidFill>
                  <a:srgbClr val="ECE9C6"/>
                </a:solidFill>
                <a:latin typeface="Arial"/>
                <a:ea typeface="Arial"/>
                <a:cs typeface="Arial"/>
                <a:sym typeface="Arial"/>
              </a:defRPr>
            </a:lvl1pPr>
            <a:lvl2pPr lvl="1" algn="ctr">
              <a:lnSpc>
                <a:spcPct val="100000"/>
              </a:lnSpc>
              <a:spcBef>
                <a:spcPts val="560"/>
              </a:spcBef>
              <a:spcAft>
                <a:spcPts val="0"/>
              </a:spcAft>
              <a:buClr>
                <a:srgbClr val="888888"/>
              </a:buClr>
              <a:buSzPts val="2800"/>
              <a:buFont typeface="Arial"/>
              <a:buNone/>
              <a:defRPr>
                <a:solidFill>
                  <a:srgbClr val="888888"/>
                </a:solidFill>
              </a:defRPr>
            </a:lvl2pPr>
            <a:lvl3pPr lvl="2" algn="ctr">
              <a:lnSpc>
                <a:spcPct val="100000"/>
              </a:lnSpc>
              <a:spcBef>
                <a:spcPts val="480"/>
              </a:spcBef>
              <a:spcAft>
                <a:spcPts val="0"/>
              </a:spcAft>
              <a:buClr>
                <a:srgbClr val="888888"/>
              </a:buClr>
              <a:buSzPts val="2400"/>
              <a:buFont typeface="Arial"/>
              <a:buNone/>
              <a:defRPr>
                <a:solidFill>
                  <a:srgbClr val="888888"/>
                </a:solidFill>
              </a:defRPr>
            </a:lvl3pPr>
            <a:lvl4pPr lvl="3" algn="ctr">
              <a:lnSpc>
                <a:spcPct val="100000"/>
              </a:lnSpc>
              <a:spcBef>
                <a:spcPts val="400"/>
              </a:spcBef>
              <a:spcAft>
                <a:spcPts val="0"/>
              </a:spcAft>
              <a:buClr>
                <a:srgbClr val="888888"/>
              </a:buClr>
              <a:buSzPts val="2000"/>
              <a:buFont typeface="Arial"/>
              <a:buNone/>
              <a:defRPr>
                <a:solidFill>
                  <a:srgbClr val="888888"/>
                </a:solidFill>
              </a:defRPr>
            </a:lvl4pPr>
            <a:lvl5pPr lvl="4" algn="ctr">
              <a:lnSpc>
                <a:spcPct val="100000"/>
              </a:lnSpc>
              <a:spcBef>
                <a:spcPts val="400"/>
              </a:spcBef>
              <a:spcAft>
                <a:spcPts val="0"/>
              </a:spcAft>
              <a:buClr>
                <a:srgbClr val="888888"/>
              </a:buClr>
              <a:buSzPts val="2000"/>
              <a:buFont typeface="Arial"/>
              <a:buNone/>
              <a:defRPr>
                <a:solidFill>
                  <a:srgbClr val="888888"/>
                </a:solidFill>
              </a:defRPr>
            </a:lvl5pPr>
            <a:lvl6pPr lvl="5" algn="ctr">
              <a:lnSpc>
                <a:spcPct val="100000"/>
              </a:lnSpc>
              <a:spcBef>
                <a:spcPts val="400"/>
              </a:spcBef>
              <a:spcAft>
                <a:spcPts val="0"/>
              </a:spcAft>
              <a:buClr>
                <a:srgbClr val="888888"/>
              </a:buClr>
              <a:buSzPts val="2000"/>
              <a:buFont typeface="Arial"/>
              <a:buNone/>
              <a:defRPr>
                <a:solidFill>
                  <a:srgbClr val="888888"/>
                </a:solidFill>
              </a:defRPr>
            </a:lvl6pPr>
            <a:lvl7pPr lvl="6" algn="ctr">
              <a:lnSpc>
                <a:spcPct val="100000"/>
              </a:lnSpc>
              <a:spcBef>
                <a:spcPts val="400"/>
              </a:spcBef>
              <a:spcAft>
                <a:spcPts val="0"/>
              </a:spcAft>
              <a:buClr>
                <a:srgbClr val="888888"/>
              </a:buClr>
              <a:buSzPts val="2000"/>
              <a:buFont typeface="Arial"/>
              <a:buNone/>
              <a:defRPr>
                <a:solidFill>
                  <a:srgbClr val="888888"/>
                </a:solidFill>
              </a:defRPr>
            </a:lvl7pPr>
            <a:lvl8pPr lvl="7" algn="ctr">
              <a:lnSpc>
                <a:spcPct val="100000"/>
              </a:lnSpc>
              <a:spcBef>
                <a:spcPts val="400"/>
              </a:spcBef>
              <a:spcAft>
                <a:spcPts val="0"/>
              </a:spcAft>
              <a:buClr>
                <a:srgbClr val="888888"/>
              </a:buClr>
              <a:buSzPts val="2000"/>
              <a:buFont typeface="Arial"/>
              <a:buNone/>
              <a:defRPr>
                <a:solidFill>
                  <a:srgbClr val="888888"/>
                </a:solidFill>
              </a:defRPr>
            </a:lvl8pPr>
            <a:lvl9pPr lvl="8" algn="ctr">
              <a:lnSpc>
                <a:spcPct val="100000"/>
              </a:lnSpc>
              <a:spcBef>
                <a:spcPts val="400"/>
              </a:spcBef>
              <a:spcAft>
                <a:spcPts val="0"/>
              </a:spcAft>
              <a:buClr>
                <a:srgbClr val="888888"/>
              </a:buClr>
              <a:buSzPts val="2000"/>
              <a:buFont typeface="Arial"/>
              <a:buNone/>
              <a:defRPr>
                <a:solidFill>
                  <a:srgbClr val="888888"/>
                </a:solidFill>
              </a:defRPr>
            </a:lvl9pPr>
          </a:lstStyle>
          <a:p>
            <a:endParaRPr/>
          </a:p>
        </p:txBody>
      </p:sp>
      <p:sp>
        <p:nvSpPr>
          <p:cNvPr id="19" name="Google Shape;19;p39"/>
          <p:cNvSpPr txBox="1">
            <a:spLocks noGrp="1"/>
          </p:cNvSpPr>
          <p:nvPr>
            <p:ph type="title"/>
          </p:nvPr>
        </p:nvSpPr>
        <p:spPr>
          <a:xfrm>
            <a:off x="2590800" y="457200"/>
            <a:ext cx="6324599" cy="2514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solidFill>
                  <a:schemeClr val="lt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pic>
        <p:nvPicPr>
          <p:cNvPr id="20" name="Google Shape;20;p39"/>
          <p:cNvPicPr preferRelativeResize="0"/>
          <p:nvPr/>
        </p:nvPicPr>
        <p:blipFill rotWithShape="1">
          <a:blip r:embed="rId3">
            <a:alphaModFix/>
          </a:blip>
          <a:srcRect/>
          <a:stretch/>
        </p:blipFill>
        <p:spPr>
          <a:xfrm>
            <a:off x="5640897" y="5858870"/>
            <a:ext cx="3200400" cy="54193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4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 name="Google Shape;23;p40"/>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3F3F3F"/>
              </a:buClr>
              <a:buSzPts val="1800"/>
              <a:buChar char="•"/>
              <a:defRPr/>
            </a:lvl1pPr>
            <a:lvl2pPr marL="914400" lvl="1" indent="-342900" algn="l">
              <a:lnSpc>
                <a:spcPct val="100000"/>
              </a:lnSpc>
              <a:spcBef>
                <a:spcPts val="360"/>
              </a:spcBef>
              <a:spcAft>
                <a:spcPts val="0"/>
              </a:spcAft>
              <a:buClr>
                <a:srgbClr val="3F3F3F"/>
              </a:buClr>
              <a:buSzPts val="1800"/>
              <a:buChar char="–"/>
              <a:defRPr/>
            </a:lvl2pPr>
            <a:lvl3pPr marL="1371600" lvl="2" indent="-342900" algn="l">
              <a:lnSpc>
                <a:spcPct val="100000"/>
              </a:lnSpc>
              <a:spcBef>
                <a:spcPts val="360"/>
              </a:spcBef>
              <a:spcAft>
                <a:spcPts val="0"/>
              </a:spcAft>
              <a:buClr>
                <a:srgbClr val="3F3F3F"/>
              </a:buClr>
              <a:buSzPts val="1800"/>
              <a:buChar char="•"/>
              <a:defRPr/>
            </a:lvl3pPr>
            <a:lvl4pPr marL="1828800" lvl="3" indent="-342900" algn="l">
              <a:lnSpc>
                <a:spcPct val="100000"/>
              </a:lnSpc>
              <a:spcBef>
                <a:spcPts val="360"/>
              </a:spcBef>
              <a:spcAft>
                <a:spcPts val="0"/>
              </a:spcAft>
              <a:buClr>
                <a:srgbClr val="3F3F3F"/>
              </a:buClr>
              <a:buSzPts val="1800"/>
              <a:buChar char="–"/>
              <a:defRPr/>
            </a:lvl4pPr>
            <a:lvl5pPr marL="2286000" lvl="4" indent="-342900" algn="l">
              <a:lnSpc>
                <a:spcPct val="100000"/>
              </a:lnSpc>
              <a:spcBef>
                <a:spcPts val="360"/>
              </a:spcBef>
              <a:spcAft>
                <a:spcPts val="0"/>
              </a:spcAft>
              <a:buClr>
                <a:srgbClr val="3F3F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4"/>
        <p:cNvGrpSpPr/>
        <p:nvPr/>
      </p:nvGrpSpPr>
      <p:grpSpPr>
        <a:xfrm>
          <a:off x="0" y="0"/>
          <a:ext cx="0" cy="0"/>
          <a:chOff x="0" y="0"/>
          <a:chExt cx="0" cy="0"/>
        </a:xfrm>
      </p:grpSpPr>
      <p:sp>
        <p:nvSpPr>
          <p:cNvPr id="25" name="Google Shape;25;g2ef8197ec87_0_211"/>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6" name="Google Shape;26;g2ef8197ec87_0_211"/>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27" name="Google Shape;27;g2ef8197ec87_0_211"/>
          <p:cNvSpPr txBox="1">
            <a:spLocks noGrp="1"/>
          </p:cNvSpPr>
          <p:nvPr>
            <p:ph type="body" idx="2"/>
          </p:nvPr>
        </p:nvSpPr>
        <p:spPr>
          <a:xfrm>
            <a:off x="457200" y="6248400"/>
            <a:ext cx="5562600" cy="381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40"/>
              </a:spcBef>
              <a:spcAft>
                <a:spcPts val="0"/>
              </a:spcAft>
              <a:buSzPts val="3200"/>
              <a:buNone/>
              <a:defRPr sz="1050" i="1"/>
            </a:lvl1pPr>
            <a:lvl2pPr marL="914400" lvl="1" indent="-406400" algn="l">
              <a:lnSpc>
                <a:spcPct val="100000"/>
              </a:lnSpc>
              <a:spcBef>
                <a:spcPts val="560"/>
              </a:spcBef>
              <a:spcAft>
                <a:spcPts val="0"/>
              </a:spcAft>
              <a:buSzPts val="2800"/>
              <a:buChar char="–"/>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8"/>
        <p:cNvGrpSpPr/>
        <p:nvPr/>
      </p:nvGrpSpPr>
      <p:grpSpPr>
        <a:xfrm>
          <a:off x="0" y="0"/>
          <a:ext cx="0" cy="0"/>
          <a:chOff x="0" y="0"/>
          <a:chExt cx="0" cy="0"/>
        </a:xfrm>
      </p:grpSpPr>
      <p:sp>
        <p:nvSpPr>
          <p:cNvPr id="29" name="Google Shape;29;g2ef8197ec87_0_215"/>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0" name="Google Shape;30;g2ef8197ec87_0_215"/>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31" name="Google Shape;31;g2ef8197ec87_0_215"/>
          <p:cNvSpPr txBox="1">
            <a:spLocks noGrp="1"/>
          </p:cNvSpPr>
          <p:nvPr>
            <p:ph type="body" idx="2"/>
          </p:nvPr>
        </p:nvSpPr>
        <p:spPr>
          <a:xfrm>
            <a:off x="457200" y="6248400"/>
            <a:ext cx="5562600" cy="381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40"/>
              </a:spcBef>
              <a:spcAft>
                <a:spcPts val="0"/>
              </a:spcAft>
              <a:buSzPts val="3200"/>
              <a:buNone/>
              <a:defRPr sz="1050" i="1"/>
            </a:lvl1pPr>
            <a:lvl2pPr marL="914400" lvl="1" indent="-406400" algn="l">
              <a:lnSpc>
                <a:spcPct val="100000"/>
              </a:lnSpc>
              <a:spcBef>
                <a:spcPts val="560"/>
              </a:spcBef>
              <a:spcAft>
                <a:spcPts val="0"/>
              </a:spcAft>
              <a:buSzPts val="2800"/>
              <a:buChar char="–"/>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 and Content w/Subhead">
  <p:cSld name="Head and Content w/Subhead">
    <p:spTree>
      <p:nvGrpSpPr>
        <p:cNvPr id="1" name="Shape 32"/>
        <p:cNvGrpSpPr/>
        <p:nvPr/>
      </p:nvGrpSpPr>
      <p:grpSpPr>
        <a:xfrm>
          <a:off x="0" y="0"/>
          <a:ext cx="0" cy="0"/>
          <a:chOff x="0" y="0"/>
          <a:chExt cx="0" cy="0"/>
        </a:xfrm>
      </p:grpSpPr>
      <p:sp>
        <p:nvSpPr>
          <p:cNvPr id="33" name="Google Shape;33;g2ef8197ec87_0_219"/>
          <p:cNvSpPr txBox="1">
            <a:spLocks noGrp="1"/>
          </p:cNvSpPr>
          <p:nvPr>
            <p:ph type="title"/>
          </p:nvPr>
        </p:nvSpPr>
        <p:spPr>
          <a:xfrm>
            <a:off x="653733" y="438914"/>
            <a:ext cx="8089800" cy="769500"/>
          </a:xfrm>
          <a:prstGeom prst="rect">
            <a:avLst/>
          </a:prstGeom>
          <a:noFill/>
          <a:ln>
            <a:noFill/>
          </a:ln>
        </p:spPr>
        <p:txBody>
          <a:bodyPr spcFirstLastPara="1" wrap="square" lIns="91425" tIns="45700" rIns="91425" bIns="45700" anchor="t" anchorCtr="0">
            <a:sp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4" name="Google Shape;34;g2ef8197ec87_0_219"/>
          <p:cNvSpPr txBox="1">
            <a:spLocks noGrp="1"/>
          </p:cNvSpPr>
          <p:nvPr>
            <p:ph type="body" idx="1"/>
          </p:nvPr>
        </p:nvSpPr>
        <p:spPr>
          <a:xfrm>
            <a:off x="661375" y="2021792"/>
            <a:ext cx="8325600" cy="401160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35" name="Google Shape;35;g2ef8197ec87_0_219"/>
          <p:cNvSpPr txBox="1">
            <a:spLocks noGrp="1"/>
          </p:cNvSpPr>
          <p:nvPr>
            <p:ph type="body" idx="2"/>
          </p:nvPr>
        </p:nvSpPr>
        <p:spPr>
          <a:xfrm>
            <a:off x="638227" y="1563684"/>
            <a:ext cx="8087100" cy="3138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40"/>
              </a:spcBef>
              <a:spcAft>
                <a:spcPts val="0"/>
              </a:spcAft>
              <a:buSzPts val="3200"/>
              <a:buNone/>
              <a:defRPr sz="1575" b="0">
                <a:solidFill>
                  <a:schemeClr val="dk1"/>
                </a:solidFill>
                <a:latin typeface="Arial"/>
                <a:ea typeface="Arial"/>
                <a:cs typeface="Arial"/>
                <a:sym typeface="Arial"/>
              </a:defRPr>
            </a:lvl1pPr>
            <a:lvl2pPr marL="914400" lvl="1" indent="-228600" algn="l">
              <a:lnSpc>
                <a:spcPct val="100000"/>
              </a:lnSpc>
              <a:spcBef>
                <a:spcPts val="560"/>
              </a:spcBef>
              <a:spcAft>
                <a:spcPts val="0"/>
              </a:spcAft>
              <a:buSzPts val="2800"/>
              <a:buNone/>
              <a:defRPr sz="1350">
                <a:solidFill>
                  <a:srgbClr val="888888"/>
                </a:solidFill>
              </a:defRPr>
            </a:lvl2pPr>
            <a:lvl3pPr marL="1371600" lvl="2" indent="-228600" algn="l">
              <a:lnSpc>
                <a:spcPct val="100000"/>
              </a:lnSpc>
              <a:spcBef>
                <a:spcPts val="480"/>
              </a:spcBef>
              <a:spcAft>
                <a:spcPts val="0"/>
              </a:spcAft>
              <a:buSzPts val="2400"/>
              <a:buNone/>
              <a:defRPr sz="1200">
                <a:solidFill>
                  <a:srgbClr val="888888"/>
                </a:solidFill>
              </a:defRPr>
            </a:lvl3pPr>
            <a:lvl4pPr marL="1828800" lvl="3" indent="-228600" algn="l">
              <a:lnSpc>
                <a:spcPct val="100000"/>
              </a:lnSpc>
              <a:spcBef>
                <a:spcPts val="400"/>
              </a:spcBef>
              <a:spcAft>
                <a:spcPts val="0"/>
              </a:spcAft>
              <a:buSzPts val="2000"/>
              <a:buNone/>
              <a:defRPr sz="1050">
                <a:solidFill>
                  <a:srgbClr val="888888"/>
                </a:solidFill>
              </a:defRPr>
            </a:lvl4pPr>
            <a:lvl5pPr marL="2286000" lvl="4" indent="-228600" algn="l">
              <a:lnSpc>
                <a:spcPct val="100000"/>
              </a:lnSpc>
              <a:spcBef>
                <a:spcPts val="400"/>
              </a:spcBef>
              <a:spcAft>
                <a:spcPts val="0"/>
              </a:spcAft>
              <a:buSzPts val="2000"/>
              <a:buNone/>
              <a:defRPr sz="1050">
                <a:solidFill>
                  <a:srgbClr val="888888"/>
                </a:solidFill>
              </a:defRPr>
            </a:lvl5pPr>
            <a:lvl6pPr marL="2743200" lvl="5" indent="-228600" algn="l">
              <a:lnSpc>
                <a:spcPct val="100000"/>
              </a:lnSpc>
              <a:spcBef>
                <a:spcPts val="400"/>
              </a:spcBef>
              <a:spcAft>
                <a:spcPts val="0"/>
              </a:spcAft>
              <a:buSzPts val="2000"/>
              <a:buNone/>
              <a:defRPr sz="1050">
                <a:solidFill>
                  <a:srgbClr val="888888"/>
                </a:solidFill>
              </a:defRPr>
            </a:lvl6pPr>
            <a:lvl7pPr marL="3200400" lvl="6" indent="-228600" algn="l">
              <a:lnSpc>
                <a:spcPct val="100000"/>
              </a:lnSpc>
              <a:spcBef>
                <a:spcPts val="400"/>
              </a:spcBef>
              <a:spcAft>
                <a:spcPts val="0"/>
              </a:spcAft>
              <a:buSzPts val="2000"/>
              <a:buNone/>
              <a:defRPr sz="1050">
                <a:solidFill>
                  <a:srgbClr val="888888"/>
                </a:solidFill>
              </a:defRPr>
            </a:lvl7pPr>
            <a:lvl8pPr marL="3657600" lvl="7" indent="-228600" algn="l">
              <a:lnSpc>
                <a:spcPct val="100000"/>
              </a:lnSpc>
              <a:spcBef>
                <a:spcPts val="400"/>
              </a:spcBef>
              <a:spcAft>
                <a:spcPts val="0"/>
              </a:spcAft>
              <a:buSzPts val="2000"/>
              <a:buNone/>
              <a:defRPr sz="1050">
                <a:solidFill>
                  <a:srgbClr val="888888"/>
                </a:solidFill>
              </a:defRPr>
            </a:lvl8pPr>
            <a:lvl9pPr marL="4114800" lvl="8" indent="-228600" algn="l">
              <a:lnSpc>
                <a:spcPct val="100000"/>
              </a:lnSpc>
              <a:spcBef>
                <a:spcPts val="400"/>
              </a:spcBef>
              <a:spcAft>
                <a:spcPts val="0"/>
              </a:spcAft>
              <a:buSzPts val="2000"/>
              <a:buNone/>
              <a:defRPr sz="1050">
                <a:solidFill>
                  <a:srgbClr val="888888"/>
                </a:solidFill>
              </a:defRPr>
            </a:lvl9pPr>
          </a:lstStyle>
          <a:p>
            <a:endParaRPr/>
          </a:p>
        </p:txBody>
      </p:sp>
      <p:sp>
        <p:nvSpPr>
          <p:cNvPr id="36" name="Google Shape;36;g2ef8197ec87_0_219"/>
          <p:cNvSpPr txBox="1">
            <a:spLocks noGrp="1"/>
          </p:cNvSpPr>
          <p:nvPr>
            <p:ph type="dt" idx="10"/>
          </p:nvPr>
        </p:nvSpPr>
        <p:spPr>
          <a:xfrm>
            <a:off x="6334638" y="6452362"/>
            <a:ext cx="927300" cy="1551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675"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7" name="Google Shape;37;g2ef8197ec87_0_219"/>
          <p:cNvSpPr txBox="1">
            <a:spLocks noGrp="1"/>
          </p:cNvSpPr>
          <p:nvPr>
            <p:ph type="ftr" idx="11"/>
          </p:nvPr>
        </p:nvSpPr>
        <p:spPr>
          <a:xfrm>
            <a:off x="729161" y="6470128"/>
            <a:ext cx="4311000" cy="1380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675"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8" name="Google Shape;38;g2ef8197ec87_0_219"/>
          <p:cNvSpPr txBox="1">
            <a:spLocks noGrp="1"/>
          </p:cNvSpPr>
          <p:nvPr>
            <p:ph type="sldNum" idx="12"/>
          </p:nvPr>
        </p:nvSpPr>
        <p:spPr>
          <a:xfrm>
            <a:off x="358010" y="6453505"/>
            <a:ext cx="246000" cy="155100"/>
          </a:xfrm>
          <a:prstGeom prst="rect">
            <a:avLst/>
          </a:prstGeom>
          <a:noFill/>
          <a:ln>
            <a:noFill/>
          </a:ln>
        </p:spPr>
        <p:txBody>
          <a:bodyPr spcFirstLastPara="1" wrap="square" lIns="0" tIns="0" rIns="0" bIns="0" anchor="b" anchorCtr="0">
            <a:noAutofit/>
          </a:bodyPr>
          <a:lstStyle>
            <a:lvl1pPr marL="0" marR="0" lvl="0" indent="0" algn="l" rtl="0">
              <a:lnSpc>
                <a:spcPct val="100000"/>
              </a:lnSpc>
              <a:spcBef>
                <a:spcPts val="0"/>
              </a:spcBef>
              <a:spcAft>
                <a:spcPts val="0"/>
              </a:spcAft>
              <a:buClr>
                <a:srgbClr val="000000"/>
              </a:buClr>
              <a:buSzPts val="675"/>
              <a:buFont typeface="Arial"/>
              <a:buNone/>
              <a:defRPr sz="675"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675"/>
              <a:buFont typeface="Arial"/>
              <a:buNone/>
              <a:defRPr sz="675"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675"/>
              <a:buFont typeface="Arial"/>
              <a:buNone/>
              <a:defRPr sz="675"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675"/>
              <a:buFont typeface="Arial"/>
              <a:buNone/>
              <a:defRPr sz="675"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675"/>
              <a:buFont typeface="Arial"/>
              <a:buNone/>
              <a:defRPr sz="675"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675"/>
              <a:buFont typeface="Arial"/>
              <a:buNone/>
              <a:defRPr sz="675"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675"/>
              <a:buFont typeface="Arial"/>
              <a:buNone/>
              <a:defRPr sz="675"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675"/>
              <a:buFont typeface="Arial"/>
              <a:buNone/>
              <a:defRPr sz="675"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675"/>
              <a:buFont typeface="Arial"/>
              <a:buNone/>
              <a:defRPr sz="675"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9"/>
        <p:cNvGrpSpPr/>
        <p:nvPr/>
      </p:nvGrpSpPr>
      <p:grpSpPr>
        <a:xfrm>
          <a:off x="0" y="0"/>
          <a:ext cx="0" cy="0"/>
          <a:chOff x="0" y="0"/>
          <a:chExt cx="0" cy="0"/>
        </a:xfrm>
      </p:grpSpPr>
      <p:sp>
        <p:nvSpPr>
          <p:cNvPr id="40" name="Google Shape;40;p41"/>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1" name="Google Shape;41;p41"/>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rgbClr val="3F3F3F"/>
              </a:buClr>
              <a:buSzPts val="1800"/>
              <a:buChar char="•"/>
              <a:defRPr/>
            </a:lvl1pPr>
            <a:lvl2pPr marL="914400" lvl="1" indent="-342900" algn="l">
              <a:lnSpc>
                <a:spcPct val="100000"/>
              </a:lnSpc>
              <a:spcBef>
                <a:spcPts val="360"/>
              </a:spcBef>
              <a:spcAft>
                <a:spcPts val="0"/>
              </a:spcAft>
              <a:buClr>
                <a:srgbClr val="3F3F3F"/>
              </a:buClr>
              <a:buSzPts val="1800"/>
              <a:buChar char="–"/>
              <a:defRPr/>
            </a:lvl2pPr>
            <a:lvl3pPr marL="1371600" lvl="2" indent="-342900" algn="l">
              <a:lnSpc>
                <a:spcPct val="100000"/>
              </a:lnSpc>
              <a:spcBef>
                <a:spcPts val="360"/>
              </a:spcBef>
              <a:spcAft>
                <a:spcPts val="0"/>
              </a:spcAft>
              <a:buClr>
                <a:srgbClr val="3F3F3F"/>
              </a:buClr>
              <a:buSzPts val="1800"/>
              <a:buChar char="•"/>
              <a:defRPr/>
            </a:lvl3pPr>
            <a:lvl4pPr marL="1828800" lvl="3" indent="-342900" algn="l">
              <a:lnSpc>
                <a:spcPct val="100000"/>
              </a:lnSpc>
              <a:spcBef>
                <a:spcPts val="360"/>
              </a:spcBef>
              <a:spcAft>
                <a:spcPts val="0"/>
              </a:spcAft>
              <a:buClr>
                <a:srgbClr val="3F3F3F"/>
              </a:buClr>
              <a:buSzPts val="1800"/>
              <a:buChar char="–"/>
              <a:defRPr/>
            </a:lvl4pPr>
            <a:lvl5pPr marL="2286000" lvl="4" indent="-342900" algn="l">
              <a:lnSpc>
                <a:spcPct val="100000"/>
              </a:lnSpc>
              <a:spcBef>
                <a:spcPts val="360"/>
              </a:spcBef>
              <a:spcAft>
                <a:spcPts val="0"/>
              </a:spcAft>
              <a:buClr>
                <a:srgbClr val="3F3F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4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42"/>
          <p:cNvSpPr txBox="1">
            <a:spLocks noGrp="1"/>
          </p:cNvSpPr>
          <p:nvPr>
            <p:ph type="body" idx="1"/>
          </p:nvPr>
        </p:nvSpPr>
        <p:spPr>
          <a:xfrm>
            <a:off x="457200" y="1600201"/>
            <a:ext cx="4038600" cy="38862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rgbClr val="3F3F3F"/>
              </a:buClr>
              <a:buSzPts val="2800"/>
              <a:buFont typeface="Arial"/>
              <a:buChar char="•"/>
              <a:defRPr sz="2800"/>
            </a:lvl1pPr>
            <a:lvl2pPr marL="914400" lvl="1" indent="-381000" algn="l">
              <a:lnSpc>
                <a:spcPct val="100000"/>
              </a:lnSpc>
              <a:spcBef>
                <a:spcPts val="480"/>
              </a:spcBef>
              <a:spcAft>
                <a:spcPts val="0"/>
              </a:spcAft>
              <a:buClr>
                <a:srgbClr val="3F3F3F"/>
              </a:buClr>
              <a:buSzPts val="2400"/>
              <a:buFont typeface="Arial"/>
              <a:buChar char="–"/>
              <a:defRPr sz="2400"/>
            </a:lvl2pPr>
            <a:lvl3pPr marL="1371600" lvl="2" indent="-355600" algn="l">
              <a:lnSpc>
                <a:spcPct val="100000"/>
              </a:lnSpc>
              <a:spcBef>
                <a:spcPts val="400"/>
              </a:spcBef>
              <a:spcAft>
                <a:spcPts val="0"/>
              </a:spcAft>
              <a:buClr>
                <a:srgbClr val="3F3F3F"/>
              </a:buClr>
              <a:buSzPts val="2000"/>
              <a:buFont typeface="Arial"/>
              <a:buChar char="•"/>
              <a:defRPr sz="2000"/>
            </a:lvl3pPr>
            <a:lvl4pPr marL="1828800" lvl="3" indent="-342900" algn="l">
              <a:lnSpc>
                <a:spcPct val="100000"/>
              </a:lnSpc>
              <a:spcBef>
                <a:spcPts val="360"/>
              </a:spcBef>
              <a:spcAft>
                <a:spcPts val="0"/>
              </a:spcAft>
              <a:buClr>
                <a:srgbClr val="3F3F3F"/>
              </a:buClr>
              <a:buSzPts val="1800"/>
              <a:buFont typeface="Arial"/>
              <a:buChar char="–"/>
              <a:defRPr sz="1800"/>
            </a:lvl4pPr>
            <a:lvl5pPr marL="2286000" lvl="4" indent="-342900" algn="l">
              <a:lnSpc>
                <a:spcPct val="100000"/>
              </a:lnSpc>
              <a:spcBef>
                <a:spcPts val="360"/>
              </a:spcBef>
              <a:spcAft>
                <a:spcPts val="0"/>
              </a:spcAft>
              <a:buClr>
                <a:srgbClr val="3F3F3F"/>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45" name="Google Shape;45;p42"/>
          <p:cNvSpPr txBox="1">
            <a:spLocks noGrp="1"/>
          </p:cNvSpPr>
          <p:nvPr>
            <p:ph type="body" idx="2"/>
          </p:nvPr>
        </p:nvSpPr>
        <p:spPr>
          <a:xfrm>
            <a:off x="4648200" y="1600201"/>
            <a:ext cx="4038600" cy="38862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rgbClr val="3F3F3F"/>
              </a:buClr>
              <a:buSzPts val="2800"/>
              <a:buFont typeface="Arial"/>
              <a:buChar char="•"/>
              <a:defRPr sz="2800"/>
            </a:lvl1pPr>
            <a:lvl2pPr marL="914400" lvl="1" indent="-381000" algn="l">
              <a:lnSpc>
                <a:spcPct val="100000"/>
              </a:lnSpc>
              <a:spcBef>
                <a:spcPts val="480"/>
              </a:spcBef>
              <a:spcAft>
                <a:spcPts val="0"/>
              </a:spcAft>
              <a:buClr>
                <a:srgbClr val="3F3F3F"/>
              </a:buClr>
              <a:buSzPts val="2400"/>
              <a:buFont typeface="Arial"/>
              <a:buChar char="–"/>
              <a:defRPr sz="2400"/>
            </a:lvl2pPr>
            <a:lvl3pPr marL="1371600" lvl="2" indent="-355600" algn="l">
              <a:lnSpc>
                <a:spcPct val="100000"/>
              </a:lnSpc>
              <a:spcBef>
                <a:spcPts val="400"/>
              </a:spcBef>
              <a:spcAft>
                <a:spcPts val="0"/>
              </a:spcAft>
              <a:buClr>
                <a:srgbClr val="3F3F3F"/>
              </a:buClr>
              <a:buSzPts val="2000"/>
              <a:buFont typeface="Arial"/>
              <a:buChar char="•"/>
              <a:defRPr sz="2000"/>
            </a:lvl3pPr>
            <a:lvl4pPr marL="1828800" lvl="3" indent="-342900" algn="l">
              <a:lnSpc>
                <a:spcPct val="100000"/>
              </a:lnSpc>
              <a:spcBef>
                <a:spcPts val="360"/>
              </a:spcBef>
              <a:spcAft>
                <a:spcPts val="0"/>
              </a:spcAft>
              <a:buClr>
                <a:srgbClr val="3F3F3F"/>
              </a:buClr>
              <a:buSzPts val="1800"/>
              <a:buFont typeface="Arial"/>
              <a:buChar char="–"/>
              <a:defRPr sz="1800"/>
            </a:lvl4pPr>
            <a:lvl5pPr marL="2286000" lvl="4" indent="-342900" algn="l">
              <a:lnSpc>
                <a:spcPct val="100000"/>
              </a:lnSpc>
              <a:spcBef>
                <a:spcPts val="360"/>
              </a:spcBef>
              <a:spcAft>
                <a:spcPts val="0"/>
              </a:spcAft>
              <a:buClr>
                <a:srgbClr val="3F3F3F"/>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8" descr="PPT-General6.jpg"/>
          <p:cNvPicPr preferRelativeResize="0"/>
          <p:nvPr/>
        </p:nvPicPr>
        <p:blipFill rotWithShape="1">
          <a:blip r:embed="rId9">
            <a:alphaModFix/>
          </a:blip>
          <a:srcRect r="50038"/>
          <a:stretch/>
        </p:blipFill>
        <p:spPr>
          <a:xfrm>
            <a:off x="4572000" y="0"/>
            <a:ext cx="4568428" cy="6858000"/>
          </a:xfrm>
          <a:prstGeom prst="rect">
            <a:avLst/>
          </a:prstGeom>
          <a:noFill/>
          <a:ln>
            <a:noFill/>
          </a:ln>
        </p:spPr>
      </p:pic>
      <p:pic>
        <p:nvPicPr>
          <p:cNvPr id="11" name="Google Shape;11;p38" descr="PPT-General6.jpg"/>
          <p:cNvPicPr preferRelativeResize="0"/>
          <p:nvPr/>
        </p:nvPicPr>
        <p:blipFill rotWithShape="1">
          <a:blip r:embed="rId9">
            <a:alphaModFix/>
          </a:blip>
          <a:srcRect r="50038"/>
          <a:stretch/>
        </p:blipFill>
        <p:spPr>
          <a:xfrm>
            <a:off x="0" y="0"/>
            <a:ext cx="4634300" cy="6857998"/>
          </a:xfrm>
          <a:prstGeom prst="rect">
            <a:avLst/>
          </a:prstGeom>
          <a:noFill/>
          <a:ln>
            <a:noFill/>
          </a:ln>
        </p:spPr>
      </p:pic>
      <p:sp>
        <p:nvSpPr>
          <p:cNvPr id="12" name="Google Shape;12;p38"/>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000000"/>
              </a:buClr>
              <a:buSzPts val="1400"/>
              <a:buFont typeface="Arial"/>
              <a:buNone/>
              <a:defRPr sz="4400" b="1" i="0" u="none" strike="noStrike" cap="none">
                <a:solidFill>
                  <a:srgbClr val="3F3F3F"/>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3600" b="0" i="0" u="none" strike="noStrike" cap="none">
                <a:solidFill>
                  <a:srgbClr val="365F91"/>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3600" b="0" i="0" u="none" strike="noStrike" cap="none">
                <a:solidFill>
                  <a:srgbClr val="365F91"/>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3600" b="0" i="0" u="none" strike="noStrike" cap="none">
                <a:solidFill>
                  <a:srgbClr val="365F91"/>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3600" b="0" i="0" u="none" strike="noStrike" cap="none">
                <a:solidFill>
                  <a:srgbClr val="365F91"/>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rgbClr val="365F91"/>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rgbClr val="365F91"/>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rgbClr val="365F91"/>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rgbClr val="365F91"/>
                </a:solidFill>
                <a:latin typeface="Arial"/>
                <a:ea typeface="Arial"/>
                <a:cs typeface="Arial"/>
                <a:sym typeface="Arial"/>
              </a:defRPr>
            </a:lvl9pPr>
          </a:lstStyle>
          <a:p>
            <a:endParaRPr/>
          </a:p>
        </p:txBody>
      </p:sp>
      <p:sp>
        <p:nvSpPr>
          <p:cNvPr id="13" name="Google Shape;13;p38"/>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rgbClr val="3F3F3F"/>
              </a:buClr>
              <a:buSzPts val="3200"/>
              <a:buFont typeface="Arial"/>
              <a:buChar char="•"/>
              <a:defRPr sz="32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2pPr>
            <a:lvl3pPr marL="1371600" marR="0" lvl="2" indent="-381000" algn="l" rtl="0">
              <a:lnSpc>
                <a:spcPct val="100000"/>
              </a:lnSpc>
              <a:spcBef>
                <a:spcPts val="48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3pPr>
            <a:lvl4pPr marL="1828800" marR="0" lvl="3" indent="-355600" algn="l" rtl="0">
              <a:lnSpc>
                <a:spcPct val="100000"/>
              </a:lnSpc>
              <a:spcBef>
                <a:spcPts val="4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4pPr>
            <a:lvl5pPr marL="2286000" marR="0" lvl="4" indent="-355600" algn="l" rtl="0">
              <a:lnSpc>
                <a:spcPct val="100000"/>
              </a:lnSpc>
              <a:spcBef>
                <a:spcPts val="4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4" name="Google Shape;14;p38"/>
          <p:cNvPicPr preferRelativeResize="0"/>
          <p:nvPr/>
        </p:nvPicPr>
        <p:blipFill rotWithShape="1">
          <a:blip r:embed="rId10">
            <a:alphaModFix/>
          </a:blip>
          <a:srcRect/>
          <a:stretch/>
        </p:blipFill>
        <p:spPr>
          <a:xfrm>
            <a:off x="5636004" y="5840274"/>
            <a:ext cx="3200400" cy="541932"/>
          </a:xfrm>
          <a:prstGeom prst="rect">
            <a:avLst/>
          </a:prstGeom>
          <a:noFill/>
          <a:ln>
            <a:noFill/>
          </a:ln>
        </p:spPr>
      </p:pic>
      <p:pic>
        <p:nvPicPr>
          <p:cNvPr id="15" name="Google Shape;15;p38"/>
          <p:cNvPicPr preferRelativeResize="0"/>
          <p:nvPr/>
        </p:nvPicPr>
        <p:blipFill rotWithShape="1">
          <a:blip r:embed="rId11">
            <a:alphaModFix/>
          </a:blip>
          <a:srcRect/>
          <a:stretch/>
        </p:blipFill>
        <p:spPr>
          <a:xfrm>
            <a:off x="381000" y="5745480"/>
            <a:ext cx="960421" cy="73152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utBlfjihvAs"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5.jpg"/><Relationship Id="rId4" Type="http://schemas.openxmlformats.org/officeDocument/2006/relationships/hyperlink" Target="http://www.youtube.com/watch?v=utBlfjihvA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d78jghIQdV4&amp;ab_channel=AmericanAssociationforCancerResearch"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hyperlink" Target="http://www.youtube.com/watch?v=d78jghIQdV4"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msVX3nbCaL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s://www.c3council.org/" TargetMode="External"/><Relationship Id="rId3" Type="http://schemas.openxmlformats.org/officeDocument/2006/relationships/hyperlink" Target="https://www.youtube.com/watch?v=d78jghIQdV4" TargetMode="External"/><Relationship Id="rId7" Type="http://schemas.openxmlformats.org/officeDocument/2006/relationships/hyperlink" Target="https://www.federalregister.gov/d/2023-24184"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doi.org/10.7326/0003-4819-155-2-201107190-00005" TargetMode="External"/><Relationship Id="rId11" Type="http://schemas.openxmlformats.org/officeDocument/2006/relationships/hyperlink" Target="https://doi.org/10.1016/j.wneu.2022.08.088" TargetMode="External"/><Relationship Id="rId5" Type="http://schemas.openxmlformats.org/officeDocument/2006/relationships/hyperlink" Target="https://www.youtube.com/watch?v=utBlfjihvAs" TargetMode="External"/><Relationship Id="rId10" Type="http://schemas.openxmlformats.org/officeDocument/2006/relationships/hyperlink" Target="https://www.healthypeople.gov/2020/topics-objectives/topic/social-determinants-of-health" TargetMode="External"/><Relationship Id="rId4" Type="http://schemas.openxmlformats.org/officeDocument/2006/relationships/hyperlink" Target="https://navigationroundtable.org/patient-navigation/history-of-patient-navigation/" TargetMode="External"/><Relationship Id="rId9" Type="http://schemas.openxmlformats.org/officeDocument/2006/relationships/hyperlink" Target="https://www.hhs.gov/guidance/sites/default/files/hhs-guidance-documents/006_Serving_Vulnerable_and_Underserved_Populations.pdf"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www.merriam-webster.com/dictionary/nurse" TargetMode="External"/><Relationship Id="rId3" Type="http://schemas.openxmlformats.org/officeDocument/2006/relationships/hyperlink" Target="https://doi.org/10.1080/07347330902775301" TargetMode="External"/><Relationship Id="rId7" Type="http://schemas.openxmlformats.org/officeDocument/2006/relationships/hyperlink" Target="https://www.merriam-webster.com/medical/case%20manager"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milkeninstitute.org/sites/default/files/2022-05/Health_Literacy_United_States_Final_Report.pdf" TargetMode="External"/><Relationship Id="rId11" Type="http://schemas.openxmlformats.org/officeDocument/2006/relationships/hyperlink" Target="https://careers.naswwi.org/career/oncology-social-worker" TargetMode="External"/><Relationship Id="rId5" Type="http://schemas.openxmlformats.org/officeDocument/2006/relationships/hyperlink" Target="https://www.ncbi.nlm.nih.gov/pmc/articles/PMC2664972/" TargetMode="External"/><Relationship Id="rId10" Type="http://schemas.openxmlformats.org/officeDocument/2006/relationships/hyperlink" Target="https://www.socialworkers.org/News/Facts/Social-Workers" TargetMode="External"/><Relationship Id="rId4" Type="http://schemas.openxmlformats.org/officeDocument/2006/relationships/hyperlink" Target="https://www.ncbi.nlm.nih.gov/pmc/articles/PMC4557777/" TargetMode="External"/><Relationship Id="rId9" Type="http://schemas.openxmlformats.org/officeDocument/2006/relationships/hyperlink" Target="https://www.merriam-webster.com/dictionary/social%20work"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jamanetwork.com/journals/jama-health-forum/fullarticle/2786664" TargetMode="External"/><Relationship Id="rId3" Type="http://schemas.openxmlformats.org/officeDocument/2006/relationships/hyperlink" Target="http://www.cancer.gov/aboutnci/organization/crchd/disparities%E2%80%90research/pnrp" TargetMode="External"/><Relationship Id="rId7" Type="http://schemas.openxmlformats.org/officeDocument/2006/relationships/hyperlink" Target="https://jons-online.com/issues/2022/march-2022-vol-13-no-3/4399-oncology-navigation-standards-of-professional-practice"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www.jons-online.com/issues/2015/april-2015-vol-6-no-2/1320:core-competencies-for-oncology-patient-navigators" TargetMode="External"/><Relationship Id="rId11" Type="http://schemas.openxmlformats.org/officeDocument/2006/relationships/hyperlink" Target="https://www.who.int/health-topics/health-equity#tab=tab_1" TargetMode="External"/><Relationship Id="rId5" Type="http://schemas.openxmlformats.org/officeDocument/2006/relationships/hyperlink" Target="https://circulatingnow.nlm.nih.gov/2013/07/03/curators-welcome-benjamin-franklin-on-the-founding-of-the-nations-first-hospital/comment-page-1/" TargetMode="External"/><Relationship Id="rId10" Type="http://schemas.openxmlformats.org/officeDocument/2006/relationships/hyperlink" Target="https://jons-online.com/authors?autid=890:virginia-vaitones-msw-osw-c-hon-opn-cg" TargetMode="External"/><Relationship Id="rId4" Type="http://schemas.openxmlformats.org/officeDocument/2006/relationships/hyperlink" Target="http://www.cancer.gov/cancertopics/factsheet/disparities/cancer-health-disparities" TargetMode="External"/><Relationship Id="rId9" Type="http://schemas.openxmlformats.org/officeDocument/2006/relationships/hyperlink" Target="https://doi.org/10.1093/tbm/ibx080"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signup.e2ma.net/signup/1979213/1946684/" TargetMode="External"/><Relationship Id="rId7"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visitor.r20.constantcontact.com/manage/optin?v=001lLYlTIgswvK7TYd6aWfL4Acy3Z0lNH2hCHbXC5wQHFOW5Fs64pTWI5uwpBAhqT_mQpHyRczMmUY-zUxoqnCu-cI2TYYzOIhcUyEKWdyB9zw%3D" TargetMode="External"/><Relationship Id="rId4" Type="http://schemas.openxmlformats.org/officeDocument/2006/relationships/hyperlink" Target="https://signup.e2ma.net/signup/1979215/1946684/"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
          <p:cNvSpPr txBox="1">
            <a:spLocks noGrp="1"/>
          </p:cNvSpPr>
          <p:nvPr>
            <p:ph type="subTitle" idx="1"/>
          </p:nvPr>
        </p:nvSpPr>
        <p:spPr>
          <a:xfrm>
            <a:off x="2523725" y="387787"/>
            <a:ext cx="6324600" cy="1752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2800"/>
              <a:buFont typeface="Arial"/>
              <a:buNone/>
            </a:pPr>
            <a:r>
              <a:rPr lang="en-US" sz="2800">
                <a:solidFill>
                  <a:schemeClr val="lt1"/>
                </a:solidFill>
              </a:rPr>
              <a:t>Oncology Patient Navigator Training: </a:t>
            </a:r>
            <a:endParaRPr/>
          </a:p>
          <a:p>
            <a:pPr marL="0" lvl="0" indent="0" algn="l" rtl="0">
              <a:lnSpc>
                <a:spcPct val="100000"/>
              </a:lnSpc>
              <a:spcBef>
                <a:spcPts val="560"/>
              </a:spcBef>
              <a:spcAft>
                <a:spcPts val="0"/>
              </a:spcAft>
              <a:buClr>
                <a:schemeClr val="lt1"/>
              </a:buClr>
              <a:buSzPts val="2800"/>
              <a:buFont typeface="Arial"/>
              <a:buNone/>
            </a:pPr>
            <a:r>
              <a:rPr lang="en-US" sz="2800">
                <a:solidFill>
                  <a:schemeClr val="lt1"/>
                </a:solidFill>
              </a:rPr>
              <a:t>The Fundamentals</a:t>
            </a:r>
            <a:endParaRPr/>
          </a:p>
        </p:txBody>
      </p:sp>
      <p:sp>
        <p:nvSpPr>
          <p:cNvPr id="52" name="Google Shape;52;p1"/>
          <p:cNvSpPr txBox="1">
            <a:spLocks noGrp="1"/>
          </p:cNvSpPr>
          <p:nvPr>
            <p:ph type="title"/>
          </p:nvPr>
        </p:nvSpPr>
        <p:spPr>
          <a:xfrm>
            <a:off x="482100" y="2140375"/>
            <a:ext cx="8179800" cy="251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4000"/>
              <a:t>What is Patient Navigation and What does a Navigator </a:t>
            </a:r>
            <a:r>
              <a:rPr lang="en-US" sz="4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Do</a:t>
            </a:r>
            <a:r>
              <a:rPr lang="en-US" sz="4000"/>
              <a:t>?</a:t>
            </a:r>
            <a:endParaRPr sz="4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30143c98ee0_0_60"/>
          <p:cNvSpPr txBox="1">
            <a:spLocks noGrp="1"/>
          </p:cNvSpPr>
          <p:nvPr>
            <p:ph type="title"/>
          </p:nvPr>
        </p:nvSpPr>
        <p:spPr>
          <a:xfrm>
            <a:off x="153559" y="303328"/>
            <a:ext cx="8556300" cy="9942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100000"/>
              </a:lnSpc>
              <a:spcBef>
                <a:spcPts val="0"/>
              </a:spcBef>
              <a:spcAft>
                <a:spcPts val="0"/>
              </a:spcAft>
              <a:buSzPct val="51852"/>
              <a:buNone/>
            </a:pPr>
            <a:r>
              <a:rPr lang="en-US" sz="3000">
                <a:latin typeface="Arial"/>
                <a:ea typeface="Arial"/>
                <a:cs typeface="Arial"/>
                <a:sym typeface="Arial"/>
              </a:rPr>
              <a:t>Navigation </a:t>
            </a:r>
            <a:r>
              <a:rPr lang="en-US" sz="3000"/>
              <a:t>S</a:t>
            </a:r>
            <a:r>
              <a:rPr lang="en-US" sz="3000">
                <a:latin typeface="Arial"/>
                <a:ea typeface="Arial"/>
                <a:cs typeface="Arial"/>
                <a:sym typeface="Arial"/>
              </a:rPr>
              <a:t>upport </a:t>
            </a:r>
            <a:r>
              <a:rPr lang="en-US" sz="3000"/>
              <a:t>across the Cancer Continuum</a:t>
            </a:r>
            <a:endParaRPr/>
          </a:p>
        </p:txBody>
      </p:sp>
      <p:sp>
        <p:nvSpPr>
          <p:cNvPr id="141" name="Google Shape;141;g30143c98ee0_0_60"/>
          <p:cNvSpPr/>
          <p:nvPr/>
        </p:nvSpPr>
        <p:spPr>
          <a:xfrm>
            <a:off x="400787" y="2017314"/>
            <a:ext cx="1155000" cy="902400"/>
          </a:xfrm>
          <a:prstGeom prst="roundRect">
            <a:avLst>
              <a:gd name="adj" fmla="val 16667"/>
            </a:avLst>
          </a:prstGeom>
          <a:solidFill>
            <a:srgbClr val="004065"/>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lt1"/>
                </a:solidFill>
                <a:latin typeface="Arial"/>
                <a:ea typeface="Arial"/>
                <a:cs typeface="Arial"/>
                <a:sym typeface="Arial"/>
              </a:rPr>
              <a:t>Prevention</a:t>
            </a:r>
            <a:endParaRPr sz="1400" b="0" i="0" u="none" strike="noStrike" cap="none">
              <a:solidFill>
                <a:srgbClr val="000000"/>
              </a:solidFill>
              <a:latin typeface="Arial"/>
              <a:ea typeface="Arial"/>
              <a:cs typeface="Arial"/>
              <a:sym typeface="Arial"/>
            </a:endParaRPr>
          </a:p>
        </p:txBody>
      </p:sp>
      <p:sp>
        <p:nvSpPr>
          <p:cNvPr id="142" name="Google Shape;142;g30143c98ee0_0_60"/>
          <p:cNvSpPr/>
          <p:nvPr/>
        </p:nvSpPr>
        <p:spPr>
          <a:xfrm>
            <a:off x="1867666" y="2017314"/>
            <a:ext cx="1155000" cy="902400"/>
          </a:xfrm>
          <a:prstGeom prst="roundRect">
            <a:avLst>
              <a:gd name="adj" fmla="val 16667"/>
            </a:avLst>
          </a:prstGeom>
          <a:solidFill>
            <a:srgbClr val="004065"/>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lt1"/>
                </a:solidFill>
                <a:latin typeface="Arial"/>
                <a:ea typeface="Arial"/>
                <a:cs typeface="Arial"/>
                <a:sym typeface="Arial"/>
              </a:rPr>
              <a:t>Detection</a:t>
            </a:r>
            <a:endParaRPr sz="1400" b="0" i="0" u="none" strike="noStrike" cap="none">
              <a:solidFill>
                <a:srgbClr val="000000"/>
              </a:solidFill>
              <a:latin typeface="Arial"/>
              <a:ea typeface="Arial"/>
              <a:cs typeface="Arial"/>
              <a:sym typeface="Arial"/>
            </a:endParaRPr>
          </a:p>
        </p:txBody>
      </p:sp>
      <p:sp>
        <p:nvSpPr>
          <p:cNvPr id="143" name="Google Shape;143;g30143c98ee0_0_60"/>
          <p:cNvSpPr/>
          <p:nvPr/>
        </p:nvSpPr>
        <p:spPr>
          <a:xfrm>
            <a:off x="3347637" y="2027250"/>
            <a:ext cx="1155000" cy="902400"/>
          </a:xfrm>
          <a:prstGeom prst="roundRect">
            <a:avLst>
              <a:gd name="adj" fmla="val 16667"/>
            </a:avLst>
          </a:prstGeom>
          <a:solidFill>
            <a:srgbClr val="004065"/>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lt1"/>
                </a:solidFill>
                <a:latin typeface="Arial"/>
                <a:ea typeface="Arial"/>
                <a:cs typeface="Arial"/>
                <a:sym typeface="Arial"/>
              </a:rPr>
              <a:t>Diagnosis</a:t>
            </a:r>
            <a:endParaRPr sz="1400" b="0" i="0" u="none" strike="noStrike" cap="none">
              <a:solidFill>
                <a:srgbClr val="000000"/>
              </a:solidFill>
              <a:latin typeface="Arial"/>
              <a:ea typeface="Arial"/>
              <a:cs typeface="Arial"/>
              <a:sym typeface="Arial"/>
            </a:endParaRPr>
          </a:p>
        </p:txBody>
      </p:sp>
      <p:sp>
        <p:nvSpPr>
          <p:cNvPr id="144" name="Google Shape;144;g30143c98ee0_0_60"/>
          <p:cNvSpPr/>
          <p:nvPr/>
        </p:nvSpPr>
        <p:spPr>
          <a:xfrm>
            <a:off x="4827609" y="2026175"/>
            <a:ext cx="1155000" cy="902400"/>
          </a:xfrm>
          <a:prstGeom prst="roundRect">
            <a:avLst>
              <a:gd name="adj" fmla="val 16667"/>
            </a:avLst>
          </a:prstGeom>
          <a:solidFill>
            <a:srgbClr val="004065"/>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lt1"/>
                </a:solidFill>
                <a:latin typeface="Arial"/>
                <a:ea typeface="Arial"/>
                <a:cs typeface="Arial"/>
                <a:sym typeface="Arial"/>
              </a:rPr>
              <a:t>Treatment</a:t>
            </a:r>
            <a:endParaRPr sz="1400" b="0" i="0" u="none" strike="noStrike" cap="none">
              <a:solidFill>
                <a:srgbClr val="000000"/>
              </a:solidFill>
              <a:latin typeface="Arial"/>
              <a:ea typeface="Arial"/>
              <a:cs typeface="Arial"/>
              <a:sym typeface="Arial"/>
            </a:endParaRPr>
          </a:p>
        </p:txBody>
      </p:sp>
      <p:sp>
        <p:nvSpPr>
          <p:cNvPr id="145" name="Google Shape;145;g30143c98ee0_0_60"/>
          <p:cNvSpPr/>
          <p:nvPr/>
        </p:nvSpPr>
        <p:spPr>
          <a:xfrm>
            <a:off x="6266740" y="2017314"/>
            <a:ext cx="1207200" cy="902400"/>
          </a:xfrm>
          <a:prstGeom prst="roundRect">
            <a:avLst>
              <a:gd name="adj" fmla="val 16667"/>
            </a:avLst>
          </a:prstGeom>
          <a:solidFill>
            <a:srgbClr val="004065"/>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lt1"/>
                </a:solidFill>
                <a:latin typeface="Arial"/>
                <a:ea typeface="Arial"/>
                <a:cs typeface="Arial"/>
                <a:sym typeface="Arial"/>
              </a:rPr>
              <a:t>Survivorship</a:t>
            </a:r>
            <a:endParaRPr sz="1400" b="0" i="0" u="none" strike="noStrike" cap="none">
              <a:solidFill>
                <a:srgbClr val="000000"/>
              </a:solidFill>
              <a:latin typeface="Arial"/>
              <a:ea typeface="Arial"/>
              <a:cs typeface="Arial"/>
              <a:sym typeface="Arial"/>
            </a:endParaRPr>
          </a:p>
        </p:txBody>
      </p:sp>
      <p:sp>
        <p:nvSpPr>
          <p:cNvPr id="146" name="Google Shape;146;g30143c98ee0_0_60"/>
          <p:cNvSpPr/>
          <p:nvPr/>
        </p:nvSpPr>
        <p:spPr>
          <a:xfrm>
            <a:off x="7757943" y="2017314"/>
            <a:ext cx="1155000" cy="902400"/>
          </a:xfrm>
          <a:prstGeom prst="roundRect">
            <a:avLst>
              <a:gd name="adj" fmla="val 16667"/>
            </a:avLst>
          </a:prstGeom>
          <a:solidFill>
            <a:srgbClr val="004065"/>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lt1"/>
                </a:solidFill>
                <a:latin typeface="Arial"/>
                <a:ea typeface="Arial"/>
                <a:cs typeface="Arial"/>
                <a:sym typeface="Arial"/>
              </a:rPr>
              <a:t>End-of-Life Care</a:t>
            </a:r>
            <a:endParaRPr sz="1400" b="0" i="0" u="none" strike="noStrike" cap="none">
              <a:solidFill>
                <a:srgbClr val="000000"/>
              </a:solidFill>
              <a:latin typeface="Arial"/>
              <a:ea typeface="Arial"/>
              <a:cs typeface="Arial"/>
              <a:sym typeface="Arial"/>
            </a:endParaRPr>
          </a:p>
        </p:txBody>
      </p:sp>
      <p:sp>
        <p:nvSpPr>
          <p:cNvPr id="147" name="Google Shape;147;g30143c98ee0_0_60"/>
          <p:cNvSpPr/>
          <p:nvPr/>
        </p:nvSpPr>
        <p:spPr>
          <a:xfrm>
            <a:off x="104500" y="1297523"/>
            <a:ext cx="8934900" cy="532500"/>
          </a:xfrm>
          <a:prstGeom prst="rightArrow">
            <a:avLst>
              <a:gd name="adj1" fmla="val 50000"/>
              <a:gd name="adj2" fmla="val 50000"/>
            </a:avLst>
          </a:prstGeom>
          <a:solidFill>
            <a:srgbClr val="004065"/>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lt1"/>
                </a:solidFill>
                <a:latin typeface="Arial"/>
                <a:ea typeface="Arial"/>
                <a:cs typeface="Arial"/>
                <a:sym typeface="Arial"/>
              </a:rPr>
              <a:t>Cancer Care Continuum</a:t>
            </a:r>
            <a:endParaRPr sz="1400" b="0" i="0" u="none" strike="noStrike" cap="none">
              <a:solidFill>
                <a:srgbClr val="000000"/>
              </a:solidFill>
              <a:latin typeface="Arial"/>
              <a:ea typeface="Arial"/>
              <a:cs typeface="Arial"/>
              <a:sym typeface="Arial"/>
            </a:endParaRPr>
          </a:p>
        </p:txBody>
      </p:sp>
      <p:cxnSp>
        <p:nvCxnSpPr>
          <p:cNvPr id="148" name="Google Shape;148;g30143c98ee0_0_60"/>
          <p:cNvCxnSpPr/>
          <p:nvPr/>
        </p:nvCxnSpPr>
        <p:spPr>
          <a:xfrm rot="10800000">
            <a:off x="1070787" y="2991554"/>
            <a:ext cx="0" cy="442200"/>
          </a:xfrm>
          <a:prstGeom prst="straightConnector1">
            <a:avLst/>
          </a:prstGeom>
          <a:noFill/>
          <a:ln w="9525" cap="flat" cmpd="sng">
            <a:solidFill>
              <a:srgbClr val="B5DADD"/>
            </a:solidFill>
            <a:prstDash val="solid"/>
            <a:round/>
            <a:headEnd type="none" w="sm" len="sm"/>
            <a:tailEnd type="triangle" w="med" len="med"/>
          </a:ln>
        </p:spPr>
      </p:cxnSp>
      <p:sp>
        <p:nvSpPr>
          <p:cNvPr id="149" name="Google Shape;149;g30143c98ee0_0_60"/>
          <p:cNvSpPr txBox="1"/>
          <p:nvPr/>
        </p:nvSpPr>
        <p:spPr>
          <a:xfrm>
            <a:off x="59095" y="3505576"/>
            <a:ext cx="1725300" cy="708000"/>
          </a:xfrm>
          <a:prstGeom prst="rect">
            <a:avLst/>
          </a:prstGeom>
          <a:noFill/>
          <a:ln>
            <a:noFill/>
          </a:ln>
        </p:spPr>
        <p:txBody>
          <a:bodyPr spcFirstLastPara="1" wrap="square" lIns="91425" tIns="45700" rIns="91425" bIns="45700" anchor="t" anchorCtr="0">
            <a:spAutoFit/>
          </a:bodyPr>
          <a:lstStyle/>
          <a:p>
            <a:pPr marL="84535" marR="0" lvl="0" indent="-84535"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Promote healthy behaviors within specific communities in a culturally-affirming way</a:t>
            </a:r>
            <a:endParaRPr sz="1500" b="0" i="0" u="none" strike="noStrike" cap="none">
              <a:solidFill>
                <a:srgbClr val="000000"/>
              </a:solidFill>
              <a:latin typeface="Arial"/>
              <a:ea typeface="Arial"/>
              <a:cs typeface="Arial"/>
              <a:sym typeface="Arial"/>
            </a:endParaRPr>
          </a:p>
        </p:txBody>
      </p:sp>
      <p:cxnSp>
        <p:nvCxnSpPr>
          <p:cNvPr id="150" name="Google Shape;150;g30143c98ee0_0_60"/>
          <p:cNvCxnSpPr/>
          <p:nvPr/>
        </p:nvCxnSpPr>
        <p:spPr>
          <a:xfrm rot="10800000">
            <a:off x="2543157" y="2977054"/>
            <a:ext cx="0" cy="442200"/>
          </a:xfrm>
          <a:prstGeom prst="straightConnector1">
            <a:avLst/>
          </a:prstGeom>
          <a:noFill/>
          <a:ln w="9525" cap="flat" cmpd="sng">
            <a:solidFill>
              <a:srgbClr val="B5DADD"/>
            </a:solidFill>
            <a:prstDash val="solid"/>
            <a:round/>
            <a:headEnd type="none" w="sm" len="sm"/>
            <a:tailEnd type="triangle" w="med" len="med"/>
          </a:ln>
        </p:spPr>
      </p:cxnSp>
      <p:sp>
        <p:nvSpPr>
          <p:cNvPr id="151" name="Google Shape;151;g30143c98ee0_0_60"/>
          <p:cNvSpPr txBox="1"/>
          <p:nvPr/>
        </p:nvSpPr>
        <p:spPr>
          <a:xfrm>
            <a:off x="1784379" y="3500644"/>
            <a:ext cx="1335300" cy="1323600"/>
          </a:xfrm>
          <a:prstGeom prst="rect">
            <a:avLst/>
          </a:prstGeom>
          <a:noFill/>
          <a:ln>
            <a:noFill/>
          </a:ln>
        </p:spPr>
        <p:txBody>
          <a:bodyPr spcFirstLastPara="1" wrap="square" lIns="91425" tIns="45700" rIns="91425" bIns="45700" anchor="t" anchorCtr="0">
            <a:spAutoFit/>
          </a:bodyPr>
          <a:lstStyle/>
          <a:p>
            <a:pPr marL="84535" marR="0" lvl="0" indent="-84535"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Educate re: cancer screening guidelines: age, intervals, risk</a:t>
            </a:r>
            <a:endParaRPr sz="1500" b="0" i="0" u="none" strike="noStrike" cap="none">
              <a:solidFill>
                <a:srgbClr val="000000"/>
              </a:solidFill>
              <a:latin typeface="Arial"/>
              <a:ea typeface="Arial"/>
              <a:cs typeface="Arial"/>
              <a:sym typeface="Arial"/>
            </a:endParaRPr>
          </a:p>
          <a:p>
            <a:pPr marL="84535" marR="0" lvl="0" indent="-84535"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Help patients access insurance &amp; screening programs</a:t>
            </a:r>
            <a:endParaRPr sz="1500" b="0" i="0" u="none" strike="noStrike" cap="none">
              <a:solidFill>
                <a:srgbClr val="000000"/>
              </a:solidFill>
              <a:latin typeface="Arial"/>
              <a:ea typeface="Arial"/>
              <a:cs typeface="Arial"/>
              <a:sym typeface="Arial"/>
            </a:endParaRPr>
          </a:p>
        </p:txBody>
      </p:sp>
      <p:cxnSp>
        <p:nvCxnSpPr>
          <p:cNvPr id="152" name="Google Shape;152;g30143c98ee0_0_60"/>
          <p:cNvCxnSpPr/>
          <p:nvPr/>
        </p:nvCxnSpPr>
        <p:spPr>
          <a:xfrm rot="10800000">
            <a:off x="3939315" y="2977054"/>
            <a:ext cx="0" cy="442200"/>
          </a:xfrm>
          <a:prstGeom prst="straightConnector1">
            <a:avLst/>
          </a:prstGeom>
          <a:noFill/>
          <a:ln w="9525" cap="flat" cmpd="sng">
            <a:solidFill>
              <a:srgbClr val="B5DADD"/>
            </a:solidFill>
            <a:prstDash val="solid"/>
            <a:round/>
            <a:headEnd type="none" w="sm" len="sm"/>
            <a:tailEnd type="triangle" w="med" len="med"/>
          </a:ln>
        </p:spPr>
      </p:cxnSp>
      <p:sp>
        <p:nvSpPr>
          <p:cNvPr id="153" name="Google Shape;153;g30143c98ee0_0_60"/>
          <p:cNvSpPr txBox="1"/>
          <p:nvPr/>
        </p:nvSpPr>
        <p:spPr>
          <a:xfrm>
            <a:off x="3133456" y="3495529"/>
            <a:ext cx="1347300" cy="1323600"/>
          </a:xfrm>
          <a:prstGeom prst="rect">
            <a:avLst/>
          </a:prstGeom>
          <a:noFill/>
          <a:ln>
            <a:noFill/>
          </a:ln>
        </p:spPr>
        <p:txBody>
          <a:bodyPr spcFirstLastPara="1" wrap="square" lIns="91425" tIns="45700" rIns="91425" bIns="45700" anchor="t" anchorCtr="0">
            <a:spAutoFit/>
          </a:bodyPr>
          <a:lstStyle/>
          <a:p>
            <a:pPr marL="84535" marR="0" lvl="0" indent="-84535"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Educate re: health care system protocols</a:t>
            </a:r>
            <a:endParaRPr sz="1500" b="0" i="0" u="none" strike="noStrike" cap="none">
              <a:solidFill>
                <a:srgbClr val="000000"/>
              </a:solidFill>
              <a:latin typeface="Arial"/>
              <a:ea typeface="Arial"/>
              <a:cs typeface="Arial"/>
              <a:sym typeface="Arial"/>
            </a:endParaRPr>
          </a:p>
          <a:p>
            <a:pPr marL="84535" marR="0" lvl="0" indent="-84535"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Ensure coverage of dx procedures</a:t>
            </a:r>
            <a:endParaRPr sz="1500" b="0" i="0" u="none" strike="noStrike" cap="none">
              <a:solidFill>
                <a:srgbClr val="000000"/>
              </a:solidFill>
              <a:latin typeface="Arial"/>
              <a:ea typeface="Arial"/>
              <a:cs typeface="Arial"/>
              <a:sym typeface="Arial"/>
            </a:endParaRPr>
          </a:p>
          <a:p>
            <a:pPr marL="84535" marR="0" lvl="0" indent="-84535"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Check patient understanding of next steps</a:t>
            </a:r>
            <a:endParaRPr sz="1000" b="0" i="0" u="none" strike="noStrike" cap="none">
              <a:solidFill>
                <a:srgbClr val="000000"/>
              </a:solidFill>
              <a:latin typeface="Arial"/>
              <a:ea typeface="Arial"/>
              <a:cs typeface="Arial"/>
              <a:sym typeface="Arial"/>
            </a:endParaRPr>
          </a:p>
        </p:txBody>
      </p:sp>
      <p:cxnSp>
        <p:nvCxnSpPr>
          <p:cNvPr id="154" name="Google Shape;154;g30143c98ee0_0_60"/>
          <p:cNvCxnSpPr/>
          <p:nvPr/>
        </p:nvCxnSpPr>
        <p:spPr>
          <a:xfrm rot="10800000">
            <a:off x="5426900" y="2962819"/>
            <a:ext cx="0" cy="442200"/>
          </a:xfrm>
          <a:prstGeom prst="straightConnector1">
            <a:avLst/>
          </a:prstGeom>
          <a:noFill/>
          <a:ln w="9525" cap="flat" cmpd="sng">
            <a:solidFill>
              <a:srgbClr val="B5DADD"/>
            </a:solidFill>
            <a:prstDash val="solid"/>
            <a:round/>
            <a:headEnd type="none" w="sm" len="sm"/>
            <a:tailEnd type="triangle" w="med" len="med"/>
          </a:ln>
        </p:spPr>
      </p:cxnSp>
      <p:sp>
        <p:nvSpPr>
          <p:cNvPr id="155" name="Google Shape;155;g30143c98ee0_0_60"/>
          <p:cNvSpPr txBox="1"/>
          <p:nvPr/>
        </p:nvSpPr>
        <p:spPr>
          <a:xfrm>
            <a:off x="4480779" y="3440255"/>
            <a:ext cx="1824900" cy="1785600"/>
          </a:xfrm>
          <a:prstGeom prst="rect">
            <a:avLst/>
          </a:prstGeom>
          <a:noFill/>
          <a:ln>
            <a:noFill/>
          </a:ln>
        </p:spPr>
        <p:txBody>
          <a:bodyPr spcFirstLastPara="1" wrap="square" lIns="91425" tIns="45700" rIns="91425" bIns="45700" anchor="t" anchorCtr="0">
            <a:spAutoFit/>
          </a:bodyPr>
          <a:lstStyle/>
          <a:p>
            <a:pPr marL="84535" marR="0" lvl="0" indent="-84535"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Assess language &amp; literacy; check for understanding</a:t>
            </a:r>
            <a:endParaRPr sz="1500" b="0" i="0" u="none" strike="noStrike" cap="none">
              <a:solidFill>
                <a:srgbClr val="000000"/>
              </a:solidFill>
              <a:latin typeface="Arial"/>
              <a:ea typeface="Arial"/>
              <a:cs typeface="Arial"/>
              <a:sym typeface="Arial"/>
            </a:endParaRPr>
          </a:p>
          <a:p>
            <a:pPr marL="84535" marR="0" lvl="0" indent="-84535"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Help prioritize pt questions</a:t>
            </a:r>
            <a:endParaRPr sz="1500" b="0" i="0" u="none" strike="noStrike" cap="none">
              <a:solidFill>
                <a:srgbClr val="000000"/>
              </a:solidFill>
              <a:latin typeface="Arial"/>
              <a:ea typeface="Arial"/>
              <a:cs typeface="Arial"/>
              <a:sym typeface="Arial"/>
            </a:endParaRPr>
          </a:p>
          <a:p>
            <a:pPr marL="84535" marR="0" lvl="0" indent="-84535"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Educate on team roles</a:t>
            </a:r>
            <a:endParaRPr sz="1500" b="0" i="0" u="none" strike="noStrike" cap="none">
              <a:solidFill>
                <a:srgbClr val="000000"/>
              </a:solidFill>
              <a:latin typeface="Arial"/>
              <a:ea typeface="Arial"/>
              <a:cs typeface="Arial"/>
              <a:sym typeface="Arial"/>
            </a:endParaRPr>
          </a:p>
          <a:p>
            <a:pPr marL="84535" marR="0" lvl="0" indent="-84535"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Support adherence to tx plan</a:t>
            </a:r>
            <a:endParaRPr sz="1500" b="0" i="0" u="none" strike="noStrike" cap="none">
              <a:solidFill>
                <a:srgbClr val="000000"/>
              </a:solidFill>
              <a:latin typeface="Arial"/>
              <a:ea typeface="Arial"/>
              <a:cs typeface="Arial"/>
              <a:sym typeface="Arial"/>
            </a:endParaRPr>
          </a:p>
          <a:p>
            <a:pPr marL="84535" marR="0" lvl="0" indent="-84535"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Support self-advocacy &amp; shared decision-making</a:t>
            </a:r>
            <a:endParaRPr sz="1500" b="0" i="0" u="none" strike="noStrike" cap="none">
              <a:solidFill>
                <a:srgbClr val="000000"/>
              </a:solidFill>
              <a:latin typeface="Arial"/>
              <a:ea typeface="Arial"/>
              <a:cs typeface="Arial"/>
              <a:sym typeface="Arial"/>
            </a:endParaRPr>
          </a:p>
          <a:p>
            <a:pPr marL="84535" marR="0" lvl="0" indent="-84535"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Help with financial assistance</a:t>
            </a:r>
            <a:endParaRPr sz="1000" b="0" i="0" u="none" strike="noStrike" cap="none">
              <a:solidFill>
                <a:srgbClr val="000000"/>
              </a:solidFill>
              <a:latin typeface="Arial"/>
              <a:ea typeface="Arial"/>
              <a:cs typeface="Arial"/>
              <a:sym typeface="Arial"/>
            </a:endParaRPr>
          </a:p>
        </p:txBody>
      </p:sp>
      <p:cxnSp>
        <p:nvCxnSpPr>
          <p:cNvPr id="156" name="Google Shape;156;g30143c98ee0_0_60"/>
          <p:cNvCxnSpPr/>
          <p:nvPr/>
        </p:nvCxnSpPr>
        <p:spPr>
          <a:xfrm rot="10800000">
            <a:off x="6968266" y="2962819"/>
            <a:ext cx="0" cy="442200"/>
          </a:xfrm>
          <a:prstGeom prst="straightConnector1">
            <a:avLst/>
          </a:prstGeom>
          <a:noFill/>
          <a:ln w="9525" cap="flat" cmpd="sng">
            <a:solidFill>
              <a:srgbClr val="B5DADD"/>
            </a:solidFill>
            <a:prstDash val="solid"/>
            <a:round/>
            <a:headEnd type="none" w="sm" len="sm"/>
            <a:tailEnd type="triangle" w="med" len="med"/>
          </a:ln>
        </p:spPr>
      </p:cxnSp>
      <p:sp>
        <p:nvSpPr>
          <p:cNvPr id="157" name="Google Shape;157;g30143c98ee0_0_60"/>
          <p:cNvSpPr txBox="1"/>
          <p:nvPr/>
        </p:nvSpPr>
        <p:spPr>
          <a:xfrm>
            <a:off x="6265533" y="3448425"/>
            <a:ext cx="1677300" cy="1785600"/>
          </a:xfrm>
          <a:prstGeom prst="rect">
            <a:avLst/>
          </a:prstGeom>
          <a:noFill/>
          <a:ln>
            <a:noFill/>
          </a:ln>
        </p:spPr>
        <p:txBody>
          <a:bodyPr spcFirstLastPara="1" wrap="square" lIns="91425" tIns="45700" rIns="91425" bIns="45700" anchor="t" anchorCtr="0">
            <a:spAutoFit/>
          </a:bodyPr>
          <a:lstStyle/>
          <a:p>
            <a:pPr marL="84535" marR="0" lvl="0" indent="-84535"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Educate re: importance of longitudinal follow up care</a:t>
            </a:r>
            <a:endParaRPr sz="1500" b="0" i="0" u="none" strike="noStrike" cap="none">
              <a:solidFill>
                <a:srgbClr val="000000"/>
              </a:solidFill>
              <a:latin typeface="Arial"/>
              <a:ea typeface="Arial"/>
              <a:cs typeface="Arial"/>
              <a:sym typeface="Arial"/>
            </a:endParaRPr>
          </a:p>
          <a:p>
            <a:pPr marL="84535" marR="0" lvl="0" indent="-84535"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Provide reading-level, culturally appropriate evidence-based information on cancer survivorship</a:t>
            </a:r>
            <a:endParaRPr sz="1500" b="0" i="0" u="none" strike="noStrike" cap="none">
              <a:solidFill>
                <a:srgbClr val="000000"/>
              </a:solidFill>
              <a:latin typeface="Arial"/>
              <a:ea typeface="Arial"/>
              <a:cs typeface="Arial"/>
              <a:sym typeface="Arial"/>
            </a:endParaRPr>
          </a:p>
          <a:p>
            <a:pPr marL="84535" marR="0" lvl="0" indent="-84535"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Serve as liaison for patient &amp; survivorship clinicians</a:t>
            </a:r>
            <a:endParaRPr sz="1500" b="0" i="0" u="none" strike="noStrike" cap="none">
              <a:solidFill>
                <a:srgbClr val="000000"/>
              </a:solidFill>
              <a:latin typeface="Arial"/>
              <a:ea typeface="Arial"/>
              <a:cs typeface="Arial"/>
              <a:sym typeface="Arial"/>
            </a:endParaRPr>
          </a:p>
        </p:txBody>
      </p:sp>
      <p:cxnSp>
        <p:nvCxnSpPr>
          <p:cNvPr id="158" name="Google Shape;158;g30143c98ee0_0_60"/>
          <p:cNvCxnSpPr/>
          <p:nvPr/>
        </p:nvCxnSpPr>
        <p:spPr>
          <a:xfrm rot="10800000">
            <a:off x="8433434" y="2962819"/>
            <a:ext cx="0" cy="442200"/>
          </a:xfrm>
          <a:prstGeom prst="straightConnector1">
            <a:avLst/>
          </a:prstGeom>
          <a:noFill/>
          <a:ln w="9525" cap="flat" cmpd="sng">
            <a:solidFill>
              <a:srgbClr val="B5DADD"/>
            </a:solidFill>
            <a:prstDash val="solid"/>
            <a:round/>
            <a:headEnd type="none" w="sm" len="sm"/>
            <a:tailEnd type="triangle" w="med" len="med"/>
          </a:ln>
        </p:spPr>
      </p:cxnSp>
      <p:sp>
        <p:nvSpPr>
          <p:cNvPr id="159" name="Google Shape;159;g30143c98ee0_0_60"/>
          <p:cNvSpPr txBox="1"/>
          <p:nvPr/>
        </p:nvSpPr>
        <p:spPr>
          <a:xfrm>
            <a:off x="7942766" y="3448425"/>
            <a:ext cx="1142100" cy="1477500"/>
          </a:xfrm>
          <a:prstGeom prst="rect">
            <a:avLst/>
          </a:prstGeom>
          <a:noFill/>
          <a:ln>
            <a:noFill/>
          </a:ln>
        </p:spPr>
        <p:txBody>
          <a:bodyPr spcFirstLastPara="1" wrap="square" lIns="91425" tIns="45700" rIns="91425" bIns="45700" anchor="t" anchorCtr="0">
            <a:spAutoFit/>
          </a:bodyPr>
          <a:lstStyle/>
          <a:p>
            <a:pPr marL="84535" marR="0" lvl="0" indent="-84535"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Educate re: difference between palliative care and hospice</a:t>
            </a:r>
            <a:endParaRPr sz="1500" b="0" i="0" u="none" strike="noStrike" cap="none">
              <a:solidFill>
                <a:srgbClr val="000000"/>
              </a:solidFill>
              <a:latin typeface="Arial"/>
              <a:ea typeface="Arial"/>
              <a:cs typeface="Arial"/>
              <a:sym typeface="Arial"/>
            </a:endParaRPr>
          </a:p>
          <a:p>
            <a:pPr marL="84535" marR="0" lvl="0" indent="-84535"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Support advance care directive completion</a:t>
            </a:r>
            <a:endParaRPr sz="1500" b="0" i="0" u="none" strike="noStrike" cap="none">
              <a:solidFill>
                <a:srgbClr val="000000"/>
              </a:solidFill>
              <a:latin typeface="Arial"/>
              <a:ea typeface="Arial"/>
              <a:cs typeface="Arial"/>
              <a:sym typeface="Arial"/>
            </a:endParaRPr>
          </a:p>
        </p:txBody>
      </p:sp>
      <p:sp>
        <p:nvSpPr>
          <p:cNvPr id="160" name="Google Shape;160;g30143c98ee0_0_60"/>
          <p:cNvSpPr/>
          <p:nvPr/>
        </p:nvSpPr>
        <p:spPr>
          <a:xfrm>
            <a:off x="5313350" y="5353625"/>
            <a:ext cx="4064100" cy="323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1" u="none" strike="noStrike" cap="none">
                <a:solidFill>
                  <a:schemeClr val="lt2"/>
                </a:solidFill>
                <a:latin typeface="Arial"/>
                <a:ea typeface="Arial"/>
                <a:cs typeface="Arial"/>
                <a:sym typeface="Arial"/>
              </a:rPr>
              <a:t>Source: Pratt-Chapman, M.L., Willis A., &amp; Masselink L. 2015 </a:t>
            </a:r>
            <a:endParaRPr sz="1000" b="0" i="1" u="none" strike="noStrike" cap="none">
              <a:solidFill>
                <a:schemeClr val="lt2"/>
              </a:solidFill>
              <a:latin typeface="Arial"/>
              <a:ea typeface="Arial"/>
              <a:cs typeface="Arial"/>
              <a:sym typeface="Arial"/>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5"/>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Social Determinants of Health</a:t>
            </a:r>
            <a:endParaRPr/>
          </a:p>
        </p:txBody>
      </p:sp>
      <p:sp>
        <p:nvSpPr>
          <p:cNvPr id="167" name="Google Shape;167;p5"/>
          <p:cNvSpPr txBox="1">
            <a:spLocks noGrp="1"/>
          </p:cNvSpPr>
          <p:nvPr>
            <p:ph type="body" idx="1"/>
          </p:nvPr>
        </p:nvSpPr>
        <p:spPr>
          <a:xfrm>
            <a:off x="228600" y="1447800"/>
            <a:ext cx="8458200" cy="4038601"/>
          </a:xfrm>
          <a:prstGeom prst="rect">
            <a:avLst/>
          </a:prstGeom>
          <a:noFill/>
          <a:ln>
            <a:noFill/>
          </a:ln>
        </p:spPr>
        <p:txBody>
          <a:bodyPr spcFirstLastPara="1" wrap="square" lIns="91425" tIns="45700" rIns="91425" bIns="45700" anchor="t" anchorCtr="0">
            <a:noAutofit/>
          </a:bodyPr>
          <a:lstStyle/>
          <a:p>
            <a:pPr marL="568325" lvl="0" indent="0" algn="l" rtl="0">
              <a:lnSpc>
                <a:spcPct val="100000"/>
              </a:lnSpc>
              <a:spcBef>
                <a:spcPts val="0"/>
              </a:spcBef>
              <a:spcAft>
                <a:spcPts val="0"/>
              </a:spcAft>
              <a:buClr>
                <a:srgbClr val="C00000"/>
              </a:buClr>
              <a:buSzPts val="2000"/>
              <a:buFont typeface="Arial"/>
              <a:buNone/>
            </a:pPr>
            <a:r>
              <a:rPr lang="en-US" sz="2000" b="1">
                <a:solidFill>
                  <a:srgbClr val="C00000"/>
                </a:solidFill>
              </a:rPr>
              <a:t>BORN</a:t>
            </a:r>
            <a:endParaRPr/>
          </a:p>
          <a:p>
            <a:pPr marL="568325" lvl="0" indent="0" algn="l" rtl="0">
              <a:lnSpc>
                <a:spcPct val="100000"/>
              </a:lnSpc>
              <a:spcBef>
                <a:spcPts val="0"/>
              </a:spcBef>
              <a:spcAft>
                <a:spcPts val="0"/>
              </a:spcAft>
              <a:buClr>
                <a:srgbClr val="3F3F3F"/>
              </a:buClr>
              <a:buSzPts val="2000"/>
              <a:buFont typeface="Arial"/>
              <a:buNone/>
            </a:pPr>
            <a:endParaRPr sz="2000" b="1">
              <a:solidFill>
                <a:srgbClr val="C00000"/>
              </a:solidFill>
            </a:endParaRPr>
          </a:p>
          <a:p>
            <a:pPr marL="568325" lvl="0" indent="0" algn="l" rtl="0">
              <a:lnSpc>
                <a:spcPct val="100000"/>
              </a:lnSpc>
              <a:spcBef>
                <a:spcPts val="0"/>
              </a:spcBef>
              <a:spcAft>
                <a:spcPts val="0"/>
              </a:spcAft>
              <a:buClr>
                <a:srgbClr val="7030A0"/>
              </a:buClr>
              <a:buSzPts val="2000"/>
              <a:buFont typeface="Arial"/>
              <a:buNone/>
            </a:pPr>
            <a:r>
              <a:rPr lang="en-US" sz="2000" b="1">
                <a:solidFill>
                  <a:srgbClr val="7030A0"/>
                </a:solidFill>
              </a:rPr>
              <a:t>LIVE</a:t>
            </a:r>
            <a:endParaRPr/>
          </a:p>
          <a:p>
            <a:pPr marL="568325" lvl="0" indent="0" algn="l" rtl="0">
              <a:lnSpc>
                <a:spcPct val="100000"/>
              </a:lnSpc>
              <a:spcBef>
                <a:spcPts val="0"/>
              </a:spcBef>
              <a:spcAft>
                <a:spcPts val="0"/>
              </a:spcAft>
              <a:buClr>
                <a:srgbClr val="3F3F3F"/>
              </a:buClr>
              <a:buSzPts val="2000"/>
              <a:buFont typeface="Arial"/>
              <a:buNone/>
            </a:pPr>
            <a:endParaRPr sz="2000" b="1">
              <a:solidFill>
                <a:srgbClr val="7030A0"/>
              </a:solidFill>
            </a:endParaRPr>
          </a:p>
          <a:p>
            <a:pPr marL="568325" lvl="0" indent="0" algn="l" rtl="0">
              <a:lnSpc>
                <a:spcPct val="100000"/>
              </a:lnSpc>
              <a:spcBef>
                <a:spcPts val="0"/>
              </a:spcBef>
              <a:spcAft>
                <a:spcPts val="0"/>
              </a:spcAft>
              <a:buClr>
                <a:srgbClr val="92D050"/>
              </a:buClr>
              <a:buSzPts val="2000"/>
              <a:buFont typeface="Arial"/>
              <a:buNone/>
            </a:pPr>
            <a:r>
              <a:rPr lang="en-US" sz="2000" b="1">
                <a:solidFill>
                  <a:srgbClr val="92D050"/>
                </a:solidFill>
              </a:rPr>
              <a:t>LEARN </a:t>
            </a:r>
            <a:endParaRPr/>
          </a:p>
          <a:p>
            <a:pPr marL="568325" lvl="0" indent="0" algn="l" rtl="0">
              <a:lnSpc>
                <a:spcPct val="100000"/>
              </a:lnSpc>
              <a:spcBef>
                <a:spcPts val="0"/>
              </a:spcBef>
              <a:spcAft>
                <a:spcPts val="0"/>
              </a:spcAft>
              <a:buClr>
                <a:srgbClr val="3F3F3F"/>
              </a:buClr>
              <a:buSzPts val="2000"/>
              <a:buFont typeface="Arial"/>
              <a:buNone/>
            </a:pPr>
            <a:endParaRPr sz="2000" b="1">
              <a:solidFill>
                <a:srgbClr val="92D050"/>
              </a:solidFill>
            </a:endParaRPr>
          </a:p>
          <a:p>
            <a:pPr marL="568325" lvl="0" indent="0" algn="l" rtl="0">
              <a:lnSpc>
                <a:spcPct val="100000"/>
              </a:lnSpc>
              <a:spcBef>
                <a:spcPts val="0"/>
              </a:spcBef>
              <a:spcAft>
                <a:spcPts val="0"/>
              </a:spcAft>
              <a:buClr>
                <a:srgbClr val="0070C0"/>
              </a:buClr>
              <a:buSzPts val="2000"/>
              <a:buFont typeface="Arial"/>
              <a:buNone/>
            </a:pPr>
            <a:r>
              <a:rPr lang="en-US" sz="2000" b="1">
                <a:solidFill>
                  <a:srgbClr val="0070C0"/>
                </a:solidFill>
              </a:rPr>
              <a:t>WORK</a:t>
            </a:r>
            <a:endParaRPr/>
          </a:p>
          <a:p>
            <a:pPr marL="568325" lvl="0" indent="0" algn="l" rtl="0">
              <a:lnSpc>
                <a:spcPct val="100000"/>
              </a:lnSpc>
              <a:spcBef>
                <a:spcPts val="0"/>
              </a:spcBef>
              <a:spcAft>
                <a:spcPts val="0"/>
              </a:spcAft>
              <a:buClr>
                <a:srgbClr val="3F3F3F"/>
              </a:buClr>
              <a:buSzPts val="2000"/>
              <a:buFont typeface="Arial"/>
              <a:buNone/>
            </a:pPr>
            <a:endParaRPr sz="2000" b="1">
              <a:solidFill>
                <a:srgbClr val="0070C0"/>
              </a:solidFill>
            </a:endParaRPr>
          </a:p>
          <a:p>
            <a:pPr marL="568325" lvl="0" indent="0" algn="l" rtl="0">
              <a:lnSpc>
                <a:spcPct val="100000"/>
              </a:lnSpc>
              <a:spcBef>
                <a:spcPts val="0"/>
              </a:spcBef>
              <a:spcAft>
                <a:spcPts val="0"/>
              </a:spcAft>
              <a:buClr>
                <a:srgbClr val="3F3F3F"/>
              </a:buClr>
              <a:buSzPts val="2000"/>
              <a:buFont typeface="Arial"/>
              <a:buNone/>
            </a:pPr>
            <a:r>
              <a:rPr lang="en-US" sz="2000" b="1"/>
              <a:t>PLAY </a:t>
            </a:r>
            <a:endParaRPr/>
          </a:p>
          <a:p>
            <a:pPr marL="568325" lvl="0" indent="0" algn="l" rtl="0">
              <a:lnSpc>
                <a:spcPct val="100000"/>
              </a:lnSpc>
              <a:spcBef>
                <a:spcPts val="0"/>
              </a:spcBef>
              <a:spcAft>
                <a:spcPts val="0"/>
              </a:spcAft>
              <a:buClr>
                <a:srgbClr val="3F3F3F"/>
              </a:buClr>
              <a:buSzPts val="2000"/>
              <a:buFont typeface="Arial"/>
              <a:buNone/>
            </a:pPr>
            <a:endParaRPr sz="2000" b="1"/>
          </a:p>
          <a:p>
            <a:pPr marL="568325" lvl="0" indent="0" algn="l" rtl="0">
              <a:lnSpc>
                <a:spcPct val="100000"/>
              </a:lnSpc>
              <a:spcBef>
                <a:spcPts val="0"/>
              </a:spcBef>
              <a:spcAft>
                <a:spcPts val="0"/>
              </a:spcAft>
              <a:buClr>
                <a:srgbClr val="FFC000"/>
              </a:buClr>
              <a:buSzPts val="2000"/>
              <a:buFont typeface="Arial"/>
              <a:buNone/>
            </a:pPr>
            <a:r>
              <a:rPr lang="en-US" sz="2000" b="1">
                <a:solidFill>
                  <a:srgbClr val="FFC000"/>
                </a:solidFill>
              </a:rPr>
              <a:t>WORSHIP</a:t>
            </a:r>
            <a:r>
              <a:rPr lang="en-US" sz="2000" b="1"/>
              <a:t> </a:t>
            </a:r>
            <a:endParaRPr/>
          </a:p>
          <a:p>
            <a:pPr marL="568325" lvl="0" indent="0" algn="l" rtl="0">
              <a:lnSpc>
                <a:spcPct val="100000"/>
              </a:lnSpc>
              <a:spcBef>
                <a:spcPts val="0"/>
              </a:spcBef>
              <a:spcAft>
                <a:spcPts val="0"/>
              </a:spcAft>
              <a:buClr>
                <a:srgbClr val="3F3F3F"/>
              </a:buClr>
              <a:buSzPts val="2000"/>
              <a:buFont typeface="Arial"/>
              <a:buNone/>
            </a:pPr>
            <a:endParaRPr sz="2000" b="1"/>
          </a:p>
          <a:p>
            <a:pPr marL="568325" lvl="0" indent="0" algn="l" rtl="0">
              <a:lnSpc>
                <a:spcPct val="100000"/>
              </a:lnSpc>
              <a:spcBef>
                <a:spcPts val="0"/>
              </a:spcBef>
              <a:spcAft>
                <a:spcPts val="0"/>
              </a:spcAft>
              <a:buClr>
                <a:srgbClr val="00B050"/>
              </a:buClr>
              <a:buSzPts val="2000"/>
              <a:buFont typeface="Arial"/>
              <a:buNone/>
            </a:pPr>
            <a:r>
              <a:rPr lang="en-US" sz="2000" b="1">
                <a:solidFill>
                  <a:srgbClr val="00B050"/>
                </a:solidFill>
              </a:rPr>
              <a:t>AGE</a:t>
            </a:r>
            <a:endParaRPr/>
          </a:p>
        </p:txBody>
      </p:sp>
      <p:sp>
        <p:nvSpPr>
          <p:cNvPr id="168" name="Google Shape;168;p5"/>
          <p:cNvSpPr/>
          <p:nvPr/>
        </p:nvSpPr>
        <p:spPr>
          <a:xfrm>
            <a:off x="2971800" y="2236573"/>
            <a:ext cx="3048000" cy="2133600"/>
          </a:xfrm>
          <a:prstGeom prst="rightArrow">
            <a:avLst>
              <a:gd name="adj1" fmla="val 50000"/>
              <a:gd name="adj2" fmla="val 50000"/>
            </a:avLst>
          </a:prstGeom>
          <a:solidFill>
            <a:srgbClr val="0096D6"/>
          </a:solidFill>
          <a:ln w="25400" cap="flat" cmpd="sng">
            <a:solidFill>
              <a:srgbClr val="0096D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9" name="Google Shape;169;p5"/>
          <p:cNvSpPr txBox="1"/>
          <p:nvPr/>
        </p:nvSpPr>
        <p:spPr>
          <a:xfrm>
            <a:off x="6629400" y="2209800"/>
            <a:ext cx="2057400"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Health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Functioning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Quality of Life</a:t>
            </a:r>
            <a:endParaRPr sz="1400" b="0" i="0" u="none" strike="noStrike" cap="none">
              <a:solidFill>
                <a:srgbClr val="000000"/>
              </a:solidFill>
              <a:latin typeface="Arial"/>
              <a:ea typeface="Arial"/>
              <a:cs typeface="Arial"/>
              <a:sym typeface="Arial"/>
            </a:endParaRPr>
          </a:p>
        </p:txBody>
      </p:sp>
      <p:sp>
        <p:nvSpPr>
          <p:cNvPr id="170" name="Google Shape;170;p5"/>
          <p:cNvSpPr txBox="1"/>
          <p:nvPr/>
        </p:nvSpPr>
        <p:spPr>
          <a:xfrm>
            <a:off x="4036975" y="5183750"/>
            <a:ext cx="5106900" cy="302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280"/>
              </a:spcBef>
              <a:spcAft>
                <a:spcPts val="0"/>
              </a:spcAft>
              <a:buClr>
                <a:srgbClr val="000000"/>
              </a:buClr>
              <a:buSzPts val="1200"/>
              <a:buFont typeface="Arial"/>
              <a:buNone/>
            </a:pPr>
            <a:r>
              <a:rPr lang="en-US" sz="1200" b="0" i="1" u="none" strike="noStrike" cap="none">
                <a:solidFill>
                  <a:schemeClr val="lt2"/>
                </a:solidFill>
                <a:latin typeface="Arial"/>
                <a:ea typeface="Arial"/>
                <a:cs typeface="Arial"/>
                <a:sym typeface="Arial"/>
              </a:rPr>
              <a:t>Source: Office of Disease Prevention and Health Promotion (n.d.)</a:t>
            </a:r>
            <a:endParaRPr sz="1200" b="0" i="1" u="none" strike="noStrike" cap="none">
              <a:solidFill>
                <a:schemeClr val="lt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animEffect transition="in" filter="fade">
                                      <p:cBhvr>
                                        <p:cTn id="7" dur="500"/>
                                        <p:tgtEl>
                                          <p:spTgt spid="1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7">
                                            <p:txEl>
                                              <p:pRg st="1" end="1"/>
                                            </p:txEl>
                                          </p:spTgt>
                                        </p:tgtEl>
                                        <p:attrNameLst>
                                          <p:attrName>style.visibility</p:attrName>
                                        </p:attrNameLst>
                                      </p:cBhvr>
                                      <p:to>
                                        <p:strVal val="visible"/>
                                      </p:to>
                                    </p:set>
                                    <p:animEffect transition="in" filter="fade">
                                      <p:cBhvr>
                                        <p:cTn id="12" dur="500"/>
                                        <p:tgtEl>
                                          <p:spTgt spid="1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7">
                                            <p:txEl>
                                              <p:pRg st="2" end="2"/>
                                            </p:txEl>
                                          </p:spTgt>
                                        </p:tgtEl>
                                        <p:attrNameLst>
                                          <p:attrName>style.visibility</p:attrName>
                                        </p:attrNameLst>
                                      </p:cBhvr>
                                      <p:to>
                                        <p:strVal val="visible"/>
                                      </p:to>
                                    </p:set>
                                    <p:animEffect transition="in" filter="fade">
                                      <p:cBhvr>
                                        <p:cTn id="17" dur="500"/>
                                        <p:tgtEl>
                                          <p:spTgt spid="1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7">
                                            <p:txEl>
                                              <p:pRg st="3" end="3"/>
                                            </p:txEl>
                                          </p:spTgt>
                                        </p:tgtEl>
                                        <p:attrNameLst>
                                          <p:attrName>style.visibility</p:attrName>
                                        </p:attrNameLst>
                                      </p:cBhvr>
                                      <p:to>
                                        <p:strVal val="visible"/>
                                      </p:to>
                                    </p:set>
                                    <p:animEffect transition="in" filter="fade">
                                      <p:cBhvr>
                                        <p:cTn id="22" dur="500"/>
                                        <p:tgtEl>
                                          <p:spTgt spid="1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7">
                                            <p:txEl>
                                              <p:pRg st="4" end="4"/>
                                            </p:txEl>
                                          </p:spTgt>
                                        </p:tgtEl>
                                        <p:attrNameLst>
                                          <p:attrName>style.visibility</p:attrName>
                                        </p:attrNameLst>
                                      </p:cBhvr>
                                      <p:to>
                                        <p:strVal val="visible"/>
                                      </p:to>
                                    </p:set>
                                    <p:animEffect transition="in" filter="fade">
                                      <p:cBhvr>
                                        <p:cTn id="27" dur="500"/>
                                        <p:tgtEl>
                                          <p:spTgt spid="1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7">
                                            <p:txEl>
                                              <p:pRg st="5" end="5"/>
                                            </p:txEl>
                                          </p:spTgt>
                                        </p:tgtEl>
                                        <p:attrNameLst>
                                          <p:attrName>style.visibility</p:attrName>
                                        </p:attrNameLst>
                                      </p:cBhvr>
                                      <p:to>
                                        <p:strVal val="visible"/>
                                      </p:to>
                                    </p:set>
                                    <p:animEffect transition="in" filter="fade">
                                      <p:cBhvr>
                                        <p:cTn id="32" dur="500"/>
                                        <p:tgtEl>
                                          <p:spTgt spid="1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7">
                                            <p:txEl>
                                              <p:pRg st="6" end="6"/>
                                            </p:txEl>
                                          </p:spTgt>
                                        </p:tgtEl>
                                        <p:attrNameLst>
                                          <p:attrName>style.visibility</p:attrName>
                                        </p:attrNameLst>
                                      </p:cBhvr>
                                      <p:to>
                                        <p:strVal val="visible"/>
                                      </p:to>
                                    </p:set>
                                    <p:animEffect transition="in" filter="fade">
                                      <p:cBhvr>
                                        <p:cTn id="37" dur="500"/>
                                        <p:tgtEl>
                                          <p:spTgt spid="16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7">
                                            <p:txEl>
                                              <p:pRg st="7" end="7"/>
                                            </p:txEl>
                                          </p:spTgt>
                                        </p:tgtEl>
                                        <p:attrNameLst>
                                          <p:attrName>style.visibility</p:attrName>
                                        </p:attrNameLst>
                                      </p:cBhvr>
                                      <p:to>
                                        <p:strVal val="visible"/>
                                      </p:to>
                                    </p:set>
                                    <p:animEffect transition="in" filter="fade">
                                      <p:cBhvr>
                                        <p:cTn id="42" dur="500"/>
                                        <p:tgtEl>
                                          <p:spTgt spid="16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7">
                                            <p:txEl>
                                              <p:pRg st="8" end="8"/>
                                            </p:txEl>
                                          </p:spTgt>
                                        </p:tgtEl>
                                        <p:attrNameLst>
                                          <p:attrName>style.visibility</p:attrName>
                                        </p:attrNameLst>
                                      </p:cBhvr>
                                      <p:to>
                                        <p:strVal val="visible"/>
                                      </p:to>
                                    </p:set>
                                    <p:animEffect transition="in" filter="fade">
                                      <p:cBhvr>
                                        <p:cTn id="47" dur="500"/>
                                        <p:tgtEl>
                                          <p:spTgt spid="16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7">
                                            <p:txEl>
                                              <p:pRg st="9" end="9"/>
                                            </p:txEl>
                                          </p:spTgt>
                                        </p:tgtEl>
                                        <p:attrNameLst>
                                          <p:attrName>style.visibility</p:attrName>
                                        </p:attrNameLst>
                                      </p:cBhvr>
                                      <p:to>
                                        <p:strVal val="visible"/>
                                      </p:to>
                                    </p:set>
                                    <p:animEffect transition="in" filter="fade">
                                      <p:cBhvr>
                                        <p:cTn id="52" dur="500"/>
                                        <p:tgtEl>
                                          <p:spTgt spid="16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7">
                                            <p:txEl>
                                              <p:pRg st="10" end="10"/>
                                            </p:txEl>
                                          </p:spTgt>
                                        </p:tgtEl>
                                        <p:attrNameLst>
                                          <p:attrName>style.visibility</p:attrName>
                                        </p:attrNameLst>
                                      </p:cBhvr>
                                      <p:to>
                                        <p:strVal val="visible"/>
                                      </p:to>
                                    </p:set>
                                    <p:animEffect transition="in" filter="fade">
                                      <p:cBhvr>
                                        <p:cTn id="57" dur="500"/>
                                        <p:tgtEl>
                                          <p:spTgt spid="16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7">
                                            <p:txEl>
                                              <p:pRg st="11" end="11"/>
                                            </p:txEl>
                                          </p:spTgt>
                                        </p:tgtEl>
                                        <p:attrNameLst>
                                          <p:attrName>style.visibility</p:attrName>
                                        </p:attrNameLst>
                                      </p:cBhvr>
                                      <p:to>
                                        <p:strVal val="visible"/>
                                      </p:to>
                                    </p:set>
                                    <p:animEffect transition="in" filter="fade">
                                      <p:cBhvr>
                                        <p:cTn id="62" dur="500"/>
                                        <p:tgtEl>
                                          <p:spTgt spid="167">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67">
                                            <p:txEl>
                                              <p:pRg st="12" end="12"/>
                                            </p:txEl>
                                          </p:spTgt>
                                        </p:tgtEl>
                                        <p:attrNameLst>
                                          <p:attrName>style.visibility</p:attrName>
                                        </p:attrNameLst>
                                      </p:cBhvr>
                                      <p:to>
                                        <p:strVal val="visible"/>
                                      </p:to>
                                    </p:set>
                                    <p:animEffect transition="in" filter="fade">
                                      <p:cBhvr>
                                        <p:cTn id="67" dur="500"/>
                                        <p:tgtEl>
                                          <p:spTgt spid="167">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69">
                                            <p:txEl>
                                              <p:pRg st="0" end="0"/>
                                            </p:txEl>
                                          </p:spTgt>
                                        </p:tgtEl>
                                        <p:attrNameLst>
                                          <p:attrName>style.visibility</p:attrName>
                                        </p:attrNameLst>
                                      </p:cBhvr>
                                      <p:to>
                                        <p:strVal val="visible"/>
                                      </p:to>
                                    </p:set>
                                    <p:animEffect transition="in" filter="fade">
                                      <p:cBhvr>
                                        <p:cTn id="72" dur="500"/>
                                        <p:tgtEl>
                                          <p:spTgt spid="169">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69">
                                            <p:txEl>
                                              <p:pRg st="1" end="1"/>
                                            </p:txEl>
                                          </p:spTgt>
                                        </p:tgtEl>
                                        <p:attrNameLst>
                                          <p:attrName>style.visibility</p:attrName>
                                        </p:attrNameLst>
                                      </p:cBhvr>
                                      <p:to>
                                        <p:strVal val="visible"/>
                                      </p:to>
                                    </p:set>
                                    <p:animEffect transition="in" filter="fade">
                                      <p:cBhvr>
                                        <p:cTn id="77" dur="500"/>
                                        <p:tgtEl>
                                          <p:spTgt spid="169">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69">
                                            <p:txEl>
                                              <p:pRg st="2" end="2"/>
                                            </p:txEl>
                                          </p:spTgt>
                                        </p:tgtEl>
                                        <p:attrNameLst>
                                          <p:attrName>style.visibility</p:attrName>
                                        </p:attrNameLst>
                                      </p:cBhvr>
                                      <p:to>
                                        <p:strVal val="visible"/>
                                      </p:to>
                                    </p:set>
                                    <p:animEffect transition="in" filter="fade">
                                      <p:cBhvr>
                                        <p:cTn id="82" dur="500"/>
                                        <p:tgtEl>
                                          <p:spTgt spid="169">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69">
                                            <p:txEl>
                                              <p:pRg st="3" end="3"/>
                                            </p:txEl>
                                          </p:spTgt>
                                        </p:tgtEl>
                                        <p:attrNameLst>
                                          <p:attrName>style.visibility</p:attrName>
                                        </p:attrNameLst>
                                      </p:cBhvr>
                                      <p:to>
                                        <p:strVal val="visible"/>
                                      </p:to>
                                    </p:set>
                                    <p:animEffect transition="in" filter="fade">
                                      <p:cBhvr>
                                        <p:cTn id="87" dur="500"/>
                                        <p:tgtEl>
                                          <p:spTgt spid="169">
                                            <p:txEl>
                                              <p:pRg st="3" end="3"/>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69">
                                            <p:txEl>
                                              <p:pRg st="4" end="4"/>
                                            </p:txEl>
                                          </p:spTgt>
                                        </p:tgtEl>
                                        <p:attrNameLst>
                                          <p:attrName>style.visibility</p:attrName>
                                        </p:attrNameLst>
                                      </p:cBhvr>
                                      <p:to>
                                        <p:strVal val="visible"/>
                                      </p:to>
                                    </p:set>
                                    <p:animEffect transition="in" filter="fade">
                                      <p:cBhvr>
                                        <p:cTn id="92" dur="500"/>
                                        <p:tgtEl>
                                          <p:spTgt spid="16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2f08f95ba76_0_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Social Determinants of </a:t>
            </a:r>
            <a:r>
              <a:rPr lang="en-US" sz="3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Health</a:t>
            </a:r>
            <a:r>
              <a:rPr lang="en-US" sz="3600"/>
              <a:t> </a:t>
            </a:r>
            <a:endParaRPr/>
          </a:p>
        </p:txBody>
      </p:sp>
      <p:sp>
        <p:nvSpPr>
          <p:cNvPr id="177" name="Google Shape;177;g2f08f95ba76_0_0"/>
          <p:cNvSpPr txBox="1"/>
          <p:nvPr/>
        </p:nvSpPr>
        <p:spPr>
          <a:xfrm>
            <a:off x="2364050" y="5257800"/>
            <a:ext cx="68067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endParaRPr sz="900" b="0" i="1" u="none" strike="noStrike" cap="none">
              <a:solidFill>
                <a:schemeClr val="lt2"/>
              </a:solidFill>
              <a:latin typeface="Arial"/>
              <a:ea typeface="Arial"/>
              <a:cs typeface="Arial"/>
              <a:sym typeface="Arial"/>
            </a:endParaRPr>
          </a:p>
        </p:txBody>
      </p:sp>
      <p:sp>
        <p:nvSpPr>
          <p:cNvPr id="178" name="Google Shape;178;g2f08f95ba76_0_0"/>
          <p:cNvSpPr txBox="1"/>
          <p:nvPr/>
        </p:nvSpPr>
        <p:spPr>
          <a:xfrm>
            <a:off x="2588375" y="5183750"/>
            <a:ext cx="6555600" cy="2766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280"/>
              </a:spcBef>
              <a:spcAft>
                <a:spcPts val="0"/>
              </a:spcAft>
              <a:buClr>
                <a:srgbClr val="000000"/>
              </a:buClr>
              <a:buSzPts val="1200"/>
              <a:buFont typeface="Arial"/>
              <a:buNone/>
            </a:pPr>
            <a:r>
              <a:rPr lang="en-US" sz="1200" b="0" i="1" u="none" strike="noStrike" cap="none">
                <a:solidFill>
                  <a:schemeClr val="lt2"/>
                </a:solidFill>
                <a:latin typeface="Arial"/>
                <a:ea typeface="Arial"/>
                <a:cs typeface="Arial"/>
                <a:sym typeface="Arial"/>
              </a:rPr>
              <a:t>Source: Centers For Disease Control and Prevention n.d., Center for Population Health 2022</a:t>
            </a:r>
            <a:endParaRPr sz="1200" b="0" i="1" u="none" strike="noStrike" cap="none">
              <a:solidFill>
                <a:schemeClr val="lt2"/>
              </a:solidFill>
              <a:latin typeface="Arial"/>
              <a:ea typeface="Arial"/>
              <a:cs typeface="Arial"/>
              <a:sym typeface="Arial"/>
            </a:endParaRPr>
          </a:p>
        </p:txBody>
      </p:sp>
      <p:pic>
        <p:nvPicPr>
          <p:cNvPr id="179" name="Google Shape;179;g2f08f95ba76_0_0"/>
          <p:cNvPicPr preferRelativeResize="0"/>
          <p:nvPr/>
        </p:nvPicPr>
        <p:blipFill rotWithShape="1">
          <a:blip r:embed="rId3">
            <a:alphaModFix/>
          </a:blip>
          <a:srcRect/>
          <a:stretch/>
        </p:blipFill>
        <p:spPr>
          <a:xfrm>
            <a:off x="1162050" y="1143000"/>
            <a:ext cx="6555733" cy="3505199"/>
          </a:xfrm>
          <a:prstGeom prst="rect">
            <a:avLst/>
          </a:prstGeom>
          <a:noFill/>
          <a:ln>
            <a:noFill/>
          </a:ln>
        </p:spPr>
      </p:pic>
      <p:sp>
        <p:nvSpPr>
          <p:cNvPr id="180" name="Google Shape;180;g2f08f95ba76_0_0"/>
          <p:cNvSpPr/>
          <p:nvPr/>
        </p:nvSpPr>
        <p:spPr>
          <a:xfrm rot="5400000">
            <a:off x="4207400" y="2688075"/>
            <a:ext cx="617400" cy="4137600"/>
          </a:xfrm>
          <a:prstGeom prst="upDownArrow">
            <a:avLst>
              <a:gd name="adj1" fmla="val 50000"/>
              <a:gd name="adj2" fmla="val 50000"/>
            </a:avLst>
          </a:prstGeom>
          <a:solidFill>
            <a:srgbClr val="878787"/>
          </a:solidFill>
          <a:ln>
            <a:noFill/>
          </a:ln>
          <a:effectLst>
            <a:outerShdw blurRad="114300" dist="171450" dir="5400000" algn="bl" rotWithShape="0">
              <a:srgbClr val="000000">
                <a:alpha val="3333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g2f08f95ba76_0_0"/>
          <p:cNvSpPr/>
          <p:nvPr/>
        </p:nvSpPr>
        <p:spPr>
          <a:xfrm>
            <a:off x="3074350" y="4443250"/>
            <a:ext cx="2790600" cy="617400"/>
          </a:xfrm>
          <a:prstGeom prst="roundRect">
            <a:avLst>
              <a:gd name="adj" fmla="val 16667"/>
            </a:avLst>
          </a:prstGeom>
          <a:solidFill>
            <a:srgbClr val="18B2E0"/>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Proximity, transportation, accessibility</a:t>
            </a:r>
            <a:endParaRPr sz="1600" b="1"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7"/>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4000"/>
              <a:t>Social </a:t>
            </a:r>
            <a:r>
              <a:rPr lang="en-US" sz="3600"/>
              <a:t>Determinants</a:t>
            </a:r>
            <a:r>
              <a:rPr lang="en-US" sz="4000"/>
              <a:t> of Health</a:t>
            </a:r>
            <a:endParaRPr/>
          </a:p>
        </p:txBody>
      </p:sp>
      <p:sp>
        <p:nvSpPr>
          <p:cNvPr id="188" name="Google Shape;188;p7"/>
          <p:cNvSpPr txBox="1"/>
          <p:nvPr/>
        </p:nvSpPr>
        <p:spPr>
          <a:xfrm>
            <a:off x="4315350" y="5143475"/>
            <a:ext cx="48285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endParaRPr sz="1000" b="0" i="1" u="none" strike="noStrike" cap="none">
              <a:solidFill>
                <a:srgbClr val="7F7F7F"/>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000"/>
              <a:buFont typeface="Arial"/>
              <a:buNone/>
            </a:pPr>
            <a:r>
              <a:rPr lang="en-US" sz="1200" b="0" i="1" u="none" strike="noStrike" cap="none">
                <a:solidFill>
                  <a:srgbClr val="7F7F7F"/>
                </a:solidFill>
                <a:latin typeface="Arial"/>
                <a:ea typeface="Arial"/>
                <a:cs typeface="Arial"/>
                <a:sym typeface="Arial"/>
              </a:rPr>
              <a:t>Source: American Public Health Association, 2021</a:t>
            </a:r>
            <a:endParaRPr sz="1200" b="0" i="0" u="none" strike="noStrike" cap="none">
              <a:solidFill>
                <a:srgbClr val="000000"/>
              </a:solidFill>
              <a:latin typeface="Arial"/>
              <a:ea typeface="Arial"/>
              <a:cs typeface="Arial"/>
              <a:sym typeface="Arial"/>
            </a:endParaRPr>
          </a:p>
        </p:txBody>
      </p:sp>
      <p:sp>
        <p:nvSpPr>
          <p:cNvPr id="189" name="Google Shape;189;p7"/>
          <p:cNvSpPr txBox="1"/>
          <p:nvPr/>
        </p:nvSpPr>
        <p:spPr>
          <a:xfrm>
            <a:off x="2933699" y="4974193"/>
            <a:ext cx="32766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Click </a:t>
            </a:r>
            <a:r>
              <a:rPr lang="en-US" sz="1800" b="0" i="0" u="sng" strike="noStrike" cap="none">
                <a:solidFill>
                  <a:schemeClr val="hlink"/>
                </a:solidFill>
                <a:latin typeface="Arial"/>
                <a:ea typeface="Arial"/>
                <a:cs typeface="Arial"/>
                <a:sym typeface="Arial"/>
                <a:hlinkClick r:id="rId3"/>
              </a:rPr>
              <a:t>here</a:t>
            </a:r>
            <a:r>
              <a:rPr lang="en-US" sz="1800" b="0" i="0" u="none" strike="noStrike" cap="none">
                <a:solidFill>
                  <a:schemeClr val="dk1"/>
                </a:solidFill>
                <a:latin typeface="Arial"/>
                <a:ea typeface="Arial"/>
                <a:cs typeface="Arial"/>
                <a:sym typeface="Arial"/>
              </a:rPr>
              <a:t> to watch the video</a:t>
            </a:r>
            <a:endParaRPr sz="1400" b="0" i="0" u="none" strike="noStrike" cap="none">
              <a:solidFill>
                <a:srgbClr val="000000"/>
              </a:solidFill>
              <a:latin typeface="Arial"/>
              <a:ea typeface="Arial"/>
              <a:cs typeface="Arial"/>
              <a:sym typeface="Arial"/>
            </a:endParaRPr>
          </a:p>
        </p:txBody>
      </p:sp>
      <p:pic>
        <p:nvPicPr>
          <p:cNvPr id="190" name="Google Shape;190;p7" descr="The conditions in which people live, work and play in are called &quot;social determinants of  health,&quot; and they can have a profound impact on our well-being. Find out how in this episode of &quot;That's Public Health&quot; from APHA and Complexly." title="How do social determinants impact public health? Episode 11 of &quot;That's Public Health&quot;">
            <a:hlinkClick r:id="rId4"/>
          </p:cNvPr>
          <p:cNvPicPr preferRelativeResize="0"/>
          <p:nvPr/>
        </p:nvPicPr>
        <p:blipFill rotWithShape="1">
          <a:blip r:embed="rId5">
            <a:alphaModFix/>
          </a:blip>
          <a:srcRect/>
          <a:stretch/>
        </p:blipFill>
        <p:spPr>
          <a:xfrm>
            <a:off x="1333500" y="1289175"/>
            <a:ext cx="6477000" cy="36433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8"/>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Medically Underserved </a:t>
            </a:r>
            <a:r>
              <a:rPr lang="en-US" sz="3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Populations</a:t>
            </a:r>
            <a:endParaRPr/>
          </a:p>
        </p:txBody>
      </p:sp>
      <p:grpSp>
        <p:nvGrpSpPr>
          <p:cNvPr id="197" name="Google Shape;197;p8"/>
          <p:cNvGrpSpPr/>
          <p:nvPr/>
        </p:nvGrpSpPr>
        <p:grpSpPr>
          <a:xfrm>
            <a:off x="457200" y="1397869"/>
            <a:ext cx="6166438" cy="2344639"/>
            <a:chOff x="0" y="381872"/>
            <a:chExt cx="8229598" cy="3343276"/>
          </a:xfrm>
        </p:grpSpPr>
        <p:sp>
          <p:nvSpPr>
            <p:cNvPr id="198" name="Google Shape;198;p8"/>
            <p:cNvSpPr/>
            <p:nvPr/>
          </p:nvSpPr>
          <p:spPr>
            <a:xfrm>
              <a:off x="0" y="381872"/>
              <a:ext cx="2571749" cy="1543050"/>
            </a:xfrm>
            <a:prstGeom prst="rect">
              <a:avLst/>
            </a:prstGeom>
            <a:solidFill>
              <a:srgbClr val="C8B18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chemeClr val="dk1"/>
                </a:solidFill>
                <a:latin typeface="Arial"/>
                <a:ea typeface="Arial"/>
                <a:cs typeface="Arial"/>
                <a:sym typeface="Arial"/>
              </a:endParaRPr>
            </a:p>
          </p:txBody>
        </p:sp>
        <p:sp>
          <p:nvSpPr>
            <p:cNvPr id="199" name="Google Shape;199;p8"/>
            <p:cNvSpPr txBox="1"/>
            <p:nvPr/>
          </p:nvSpPr>
          <p:spPr>
            <a:xfrm>
              <a:off x="0" y="381872"/>
              <a:ext cx="2571749" cy="1543050"/>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33B57"/>
                </a:buClr>
                <a:buSzPts val="2800"/>
                <a:buFont typeface="Arial"/>
                <a:buNone/>
              </a:pPr>
              <a:r>
                <a:rPr lang="en-US" sz="1900" b="0" i="0" u="none" strike="noStrike" cap="none">
                  <a:solidFill>
                    <a:schemeClr val="dk1"/>
                  </a:solidFill>
                  <a:latin typeface="Arial"/>
                  <a:ea typeface="Arial"/>
                  <a:cs typeface="Arial"/>
                  <a:sym typeface="Arial"/>
                </a:rPr>
                <a:t>Underinsured or uninsured</a:t>
              </a:r>
              <a:endParaRPr sz="1900" b="0" i="0" u="none" strike="noStrike" cap="none">
                <a:solidFill>
                  <a:schemeClr val="dk1"/>
                </a:solidFill>
                <a:latin typeface="Arial"/>
                <a:ea typeface="Arial"/>
                <a:cs typeface="Arial"/>
                <a:sym typeface="Arial"/>
              </a:endParaRPr>
            </a:p>
          </p:txBody>
        </p:sp>
        <p:sp>
          <p:nvSpPr>
            <p:cNvPr id="200" name="Google Shape;200;p8"/>
            <p:cNvSpPr/>
            <p:nvPr/>
          </p:nvSpPr>
          <p:spPr>
            <a:xfrm>
              <a:off x="2828925" y="381872"/>
              <a:ext cx="2571749" cy="1543050"/>
            </a:xfrm>
            <a:prstGeom prst="rect">
              <a:avLst/>
            </a:prstGeom>
            <a:solidFill>
              <a:srgbClr val="C8B18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chemeClr val="dk1"/>
                </a:solidFill>
                <a:latin typeface="Arial"/>
                <a:ea typeface="Arial"/>
                <a:cs typeface="Arial"/>
                <a:sym typeface="Arial"/>
              </a:endParaRPr>
            </a:p>
          </p:txBody>
        </p:sp>
        <p:sp>
          <p:nvSpPr>
            <p:cNvPr id="201" name="Google Shape;201;p8"/>
            <p:cNvSpPr txBox="1"/>
            <p:nvPr/>
          </p:nvSpPr>
          <p:spPr>
            <a:xfrm>
              <a:off x="2828925" y="381872"/>
              <a:ext cx="2571749" cy="1543050"/>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33B57"/>
                </a:buClr>
                <a:buSzPts val="2800"/>
                <a:buFont typeface="Arial"/>
                <a:buNone/>
              </a:pPr>
              <a:r>
                <a:rPr lang="en-US" sz="1900" b="0" i="0" u="none" strike="noStrike" cap="none">
                  <a:solidFill>
                    <a:schemeClr val="dk1"/>
                  </a:solidFill>
                  <a:latin typeface="Arial"/>
                  <a:ea typeface="Arial"/>
                  <a:cs typeface="Arial"/>
                  <a:sym typeface="Arial"/>
                </a:rPr>
                <a:t>Low levels of education</a:t>
              </a:r>
              <a:endParaRPr sz="1900" b="0" i="0" u="none" strike="noStrike" cap="none">
                <a:solidFill>
                  <a:schemeClr val="dk1"/>
                </a:solidFill>
                <a:latin typeface="Arial"/>
                <a:ea typeface="Arial"/>
                <a:cs typeface="Arial"/>
                <a:sym typeface="Arial"/>
              </a:endParaRPr>
            </a:p>
          </p:txBody>
        </p:sp>
        <p:sp>
          <p:nvSpPr>
            <p:cNvPr id="202" name="Google Shape;202;p8"/>
            <p:cNvSpPr/>
            <p:nvPr/>
          </p:nvSpPr>
          <p:spPr>
            <a:xfrm>
              <a:off x="5657849" y="381872"/>
              <a:ext cx="2571749" cy="1543050"/>
            </a:xfrm>
            <a:prstGeom prst="rect">
              <a:avLst/>
            </a:prstGeom>
            <a:solidFill>
              <a:srgbClr val="C8B18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chemeClr val="dk1"/>
                </a:solidFill>
                <a:latin typeface="Arial"/>
                <a:ea typeface="Arial"/>
                <a:cs typeface="Arial"/>
                <a:sym typeface="Arial"/>
              </a:endParaRPr>
            </a:p>
          </p:txBody>
        </p:sp>
        <p:sp>
          <p:nvSpPr>
            <p:cNvPr id="203" name="Google Shape;203;p8"/>
            <p:cNvSpPr txBox="1"/>
            <p:nvPr/>
          </p:nvSpPr>
          <p:spPr>
            <a:xfrm>
              <a:off x="5657849" y="381872"/>
              <a:ext cx="2571749" cy="1543050"/>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33B57"/>
                </a:buClr>
                <a:buSzPts val="2800"/>
                <a:buFont typeface="Arial"/>
                <a:buNone/>
              </a:pPr>
              <a:r>
                <a:rPr lang="en-US" sz="1900" b="0" i="0" u="none" strike="noStrike" cap="none">
                  <a:solidFill>
                    <a:schemeClr val="dk1"/>
                  </a:solidFill>
                  <a:latin typeface="Arial"/>
                  <a:ea typeface="Arial"/>
                  <a:cs typeface="Arial"/>
                  <a:sym typeface="Arial"/>
                </a:rPr>
                <a:t>Rural and inner-city </a:t>
              </a:r>
              <a:endParaRPr sz="1900" b="0" i="0" u="none" strike="noStrike" cap="none">
                <a:solidFill>
                  <a:schemeClr val="dk1"/>
                </a:solidFill>
                <a:latin typeface="Arial"/>
                <a:ea typeface="Arial"/>
                <a:cs typeface="Arial"/>
                <a:sym typeface="Arial"/>
              </a:endParaRPr>
            </a:p>
          </p:txBody>
        </p:sp>
        <p:sp>
          <p:nvSpPr>
            <p:cNvPr id="204" name="Google Shape;204;p8"/>
            <p:cNvSpPr/>
            <p:nvPr/>
          </p:nvSpPr>
          <p:spPr>
            <a:xfrm>
              <a:off x="0" y="2182098"/>
              <a:ext cx="2571749" cy="1543050"/>
            </a:xfrm>
            <a:prstGeom prst="rect">
              <a:avLst/>
            </a:prstGeom>
            <a:solidFill>
              <a:srgbClr val="C8B18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chemeClr val="dk1"/>
                </a:solidFill>
                <a:latin typeface="Arial"/>
                <a:ea typeface="Arial"/>
                <a:cs typeface="Arial"/>
                <a:sym typeface="Arial"/>
              </a:endParaRPr>
            </a:p>
          </p:txBody>
        </p:sp>
        <p:sp>
          <p:nvSpPr>
            <p:cNvPr id="205" name="Google Shape;205;p8"/>
            <p:cNvSpPr txBox="1"/>
            <p:nvPr/>
          </p:nvSpPr>
          <p:spPr>
            <a:xfrm>
              <a:off x="0" y="2182098"/>
              <a:ext cx="2571749" cy="1543050"/>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33B57"/>
                </a:buClr>
                <a:buSzPts val="2800"/>
                <a:buFont typeface="Arial"/>
                <a:buNone/>
              </a:pPr>
              <a:r>
                <a:rPr lang="en-US" sz="1900" b="0" i="0" u="none" strike="noStrike" cap="none">
                  <a:solidFill>
                    <a:schemeClr val="dk1"/>
                  </a:solidFill>
                  <a:latin typeface="Arial"/>
                  <a:ea typeface="Arial"/>
                  <a:cs typeface="Arial"/>
                  <a:sym typeface="Arial"/>
                </a:rPr>
                <a:t>Unemployed</a:t>
              </a:r>
              <a:endParaRPr sz="1900" b="0" i="0" u="none" strike="noStrike" cap="none">
                <a:solidFill>
                  <a:schemeClr val="dk1"/>
                </a:solidFill>
                <a:latin typeface="Arial"/>
                <a:ea typeface="Arial"/>
                <a:cs typeface="Arial"/>
                <a:sym typeface="Arial"/>
              </a:endParaRPr>
            </a:p>
          </p:txBody>
        </p:sp>
        <p:sp>
          <p:nvSpPr>
            <p:cNvPr id="206" name="Google Shape;206;p8"/>
            <p:cNvSpPr/>
            <p:nvPr/>
          </p:nvSpPr>
          <p:spPr>
            <a:xfrm>
              <a:off x="2828925" y="2182098"/>
              <a:ext cx="2571749" cy="1543050"/>
            </a:xfrm>
            <a:prstGeom prst="rect">
              <a:avLst/>
            </a:prstGeom>
            <a:solidFill>
              <a:srgbClr val="C8B18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chemeClr val="dk1"/>
                </a:solidFill>
                <a:latin typeface="Arial"/>
                <a:ea typeface="Arial"/>
                <a:cs typeface="Arial"/>
                <a:sym typeface="Arial"/>
              </a:endParaRPr>
            </a:p>
          </p:txBody>
        </p:sp>
        <p:sp>
          <p:nvSpPr>
            <p:cNvPr id="207" name="Google Shape;207;p8"/>
            <p:cNvSpPr txBox="1"/>
            <p:nvPr/>
          </p:nvSpPr>
          <p:spPr>
            <a:xfrm>
              <a:off x="2828925" y="2182098"/>
              <a:ext cx="2571749" cy="1543050"/>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33B57"/>
                </a:buClr>
                <a:buSzPts val="2800"/>
                <a:buFont typeface="Arial"/>
                <a:buNone/>
              </a:pPr>
              <a:r>
                <a:rPr lang="en-US" sz="1900" b="0" i="0" u="none" strike="noStrike" cap="none">
                  <a:solidFill>
                    <a:schemeClr val="dk1"/>
                  </a:solidFill>
                  <a:latin typeface="Arial"/>
                  <a:ea typeface="Arial"/>
                  <a:cs typeface="Arial"/>
                  <a:sym typeface="Arial"/>
                </a:rPr>
                <a:t>Low socioeconomic status (SES)</a:t>
              </a:r>
              <a:endParaRPr sz="1900" b="0" i="0" u="none" strike="noStrike" cap="none">
                <a:solidFill>
                  <a:schemeClr val="dk1"/>
                </a:solidFill>
                <a:latin typeface="Arial"/>
                <a:ea typeface="Arial"/>
                <a:cs typeface="Arial"/>
                <a:sym typeface="Arial"/>
              </a:endParaRPr>
            </a:p>
          </p:txBody>
        </p:sp>
        <p:sp>
          <p:nvSpPr>
            <p:cNvPr id="208" name="Google Shape;208;p8"/>
            <p:cNvSpPr/>
            <p:nvPr/>
          </p:nvSpPr>
          <p:spPr>
            <a:xfrm>
              <a:off x="5657849" y="2182098"/>
              <a:ext cx="2571749" cy="1543050"/>
            </a:xfrm>
            <a:prstGeom prst="rect">
              <a:avLst/>
            </a:prstGeom>
            <a:solidFill>
              <a:srgbClr val="C8B18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chemeClr val="dk1"/>
                </a:solidFill>
                <a:latin typeface="Arial"/>
                <a:ea typeface="Arial"/>
                <a:cs typeface="Arial"/>
                <a:sym typeface="Arial"/>
              </a:endParaRPr>
            </a:p>
          </p:txBody>
        </p:sp>
        <p:sp>
          <p:nvSpPr>
            <p:cNvPr id="209" name="Google Shape;209;p8"/>
            <p:cNvSpPr txBox="1"/>
            <p:nvPr/>
          </p:nvSpPr>
          <p:spPr>
            <a:xfrm>
              <a:off x="5657849" y="2182098"/>
              <a:ext cx="2571749" cy="1543050"/>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33B57"/>
                </a:buClr>
                <a:buSzPts val="2800"/>
                <a:buFont typeface="Arial"/>
                <a:buNone/>
              </a:pPr>
              <a:r>
                <a:rPr lang="en-US" sz="1900" b="0" i="0" u="none" strike="noStrike" cap="none">
                  <a:solidFill>
                    <a:schemeClr val="dk1"/>
                  </a:solidFill>
                  <a:latin typeface="Arial"/>
                  <a:ea typeface="Arial"/>
                  <a:cs typeface="Arial"/>
                  <a:sym typeface="Arial"/>
                </a:rPr>
                <a:t>Refugees</a:t>
              </a:r>
              <a:endParaRPr sz="1900" b="0" i="0" u="none" strike="noStrike" cap="none">
                <a:solidFill>
                  <a:schemeClr val="dk1"/>
                </a:solidFill>
                <a:latin typeface="Arial"/>
                <a:ea typeface="Arial"/>
                <a:cs typeface="Arial"/>
                <a:sym typeface="Arial"/>
              </a:endParaRPr>
            </a:p>
          </p:txBody>
        </p:sp>
      </p:grpSp>
      <p:sp>
        <p:nvSpPr>
          <p:cNvPr id="210" name="Google Shape;210;p8"/>
          <p:cNvSpPr txBox="1"/>
          <p:nvPr/>
        </p:nvSpPr>
        <p:spPr>
          <a:xfrm>
            <a:off x="2493125" y="5251825"/>
            <a:ext cx="66510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200" b="0" i="1" u="none" strike="noStrike" cap="none">
                <a:solidFill>
                  <a:srgbClr val="7F7F7F"/>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Sources: Winkfield et al. (2021</a:t>
            </a:r>
            <a:r>
              <a:rPr lang="en-US" sz="1200" b="0" i="1" u="none" strike="noStrike" cap="none">
                <a:solidFill>
                  <a:srgbClr val="7F7F7F"/>
                </a:solidFill>
                <a:latin typeface="Arial"/>
                <a:ea typeface="Arial"/>
                <a:cs typeface="Arial"/>
                <a:sym typeface="Arial"/>
              </a:rPr>
              <a:t>), Department of Health and Human Services n.d.</a:t>
            </a:r>
            <a:endParaRPr sz="1200" b="0" i="0" u="none" strike="noStrike" cap="none">
              <a:solidFill>
                <a:srgbClr val="000000"/>
              </a:solidFill>
              <a:latin typeface="Arial"/>
              <a:ea typeface="Arial"/>
              <a:cs typeface="Arial"/>
              <a:sym typeface="Arial"/>
            </a:endParaRPr>
          </a:p>
        </p:txBody>
      </p:sp>
      <p:grpSp>
        <p:nvGrpSpPr>
          <p:cNvPr id="211" name="Google Shape;211;p8"/>
          <p:cNvGrpSpPr/>
          <p:nvPr/>
        </p:nvGrpSpPr>
        <p:grpSpPr>
          <a:xfrm>
            <a:off x="6835754" y="1397816"/>
            <a:ext cx="1926900" cy="2344745"/>
            <a:chOff x="5759544" y="381872"/>
            <a:chExt cx="2571600" cy="3343426"/>
          </a:xfrm>
        </p:grpSpPr>
        <p:sp>
          <p:nvSpPr>
            <p:cNvPr id="212" name="Google Shape;212;p8"/>
            <p:cNvSpPr txBox="1"/>
            <p:nvPr/>
          </p:nvSpPr>
          <p:spPr>
            <a:xfrm>
              <a:off x="5759544" y="381872"/>
              <a:ext cx="2571600" cy="1543200"/>
            </a:xfrm>
            <a:prstGeom prst="rect">
              <a:avLst/>
            </a:prstGeom>
            <a:solidFill>
              <a:srgbClr val="C8B18B"/>
            </a:solidFill>
            <a:ln>
              <a:noFill/>
            </a:ln>
          </p:spPr>
          <p:txBody>
            <a:bodyPr spcFirstLastPara="1" wrap="square" lIns="106675" tIns="106675" rIns="106675" bIns="106675" anchor="ctr" anchorCtr="0">
              <a:noAutofit/>
            </a:bodyPr>
            <a:lstStyle/>
            <a:p>
              <a:pPr marL="0" marR="0" lvl="0" indent="0" algn="ctr" rtl="0">
                <a:lnSpc>
                  <a:spcPct val="115000"/>
                </a:lnSpc>
                <a:spcBef>
                  <a:spcPts val="1200"/>
                </a:spcBef>
                <a:spcAft>
                  <a:spcPts val="1200"/>
                </a:spcAft>
                <a:buClr>
                  <a:srgbClr val="000000"/>
                </a:buClr>
                <a:buSzPts val="1900"/>
                <a:buFont typeface="Arial"/>
                <a:buNone/>
              </a:pPr>
              <a:r>
                <a:rPr lang="en-US" sz="1900" b="0" i="0" u="none" strike="noStrike" cap="none">
                  <a:solidFill>
                    <a:srgbClr val="1B1B1B"/>
                  </a:solidFill>
                  <a:latin typeface="Arial"/>
                  <a:ea typeface="Arial"/>
                  <a:cs typeface="Arial"/>
                  <a:sym typeface="Arial"/>
                </a:rPr>
                <a:t>People experiencing homelessness</a:t>
              </a:r>
              <a:endParaRPr sz="1900" b="0" i="0" u="none" strike="noStrike" cap="none">
                <a:solidFill>
                  <a:srgbClr val="000000"/>
                </a:solidFill>
                <a:latin typeface="Arial"/>
                <a:ea typeface="Arial"/>
                <a:cs typeface="Arial"/>
                <a:sym typeface="Arial"/>
              </a:endParaRPr>
            </a:p>
          </p:txBody>
        </p:sp>
        <p:sp>
          <p:nvSpPr>
            <p:cNvPr id="213" name="Google Shape;213;p8"/>
            <p:cNvSpPr txBox="1"/>
            <p:nvPr/>
          </p:nvSpPr>
          <p:spPr>
            <a:xfrm>
              <a:off x="5759544" y="2182098"/>
              <a:ext cx="2571600" cy="1543200"/>
            </a:xfrm>
            <a:prstGeom prst="rect">
              <a:avLst/>
            </a:prstGeom>
            <a:solidFill>
              <a:srgbClr val="C8B18B"/>
            </a:solid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33B57"/>
                </a:buClr>
                <a:buSzPts val="2800"/>
                <a:buFont typeface="Arial"/>
                <a:buNone/>
              </a:pPr>
              <a:r>
                <a:rPr lang="en-US" sz="1900" b="0" i="0" u="none" strike="noStrike" cap="none">
                  <a:solidFill>
                    <a:srgbClr val="000000"/>
                  </a:solidFill>
                  <a:latin typeface="Arial"/>
                  <a:ea typeface="Arial"/>
                  <a:cs typeface="Arial"/>
                  <a:sym typeface="Arial"/>
                </a:rPr>
                <a:t>Native American</a:t>
              </a:r>
              <a:endParaRPr sz="1900" b="0" i="0" u="none" strike="noStrike" cap="none">
                <a:solidFill>
                  <a:srgbClr val="000000"/>
                </a:solidFill>
                <a:latin typeface="Arial"/>
                <a:ea typeface="Arial"/>
                <a:cs typeface="Arial"/>
                <a:sym typeface="Arial"/>
              </a:endParaRPr>
            </a:p>
          </p:txBody>
        </p:sp>
      </p:grpSp>
      <p:grpSp>
        <p:nvGrpSpPr>
          <p:cNvPr id="214" name="Google Shape;214;p8"/>
          <p:cNvGrpSpPr/>
          <p:nvPr/>
        </p:nvGrpSpPr>
        <p:grpSpPr>
          <a:xfrm>
            <a:off x="443364" y="3932367"/>
            <a:ext cx="4046675" cy="1082249"/>
            <a:chOff x="6891617" y="1927392"/>
            <a:chExt cx="5400607" cy="1543203"/>
          </a:xfrm>
        </p:grpSpPr>
        <p:sp>
          <p:nvSpPr>
            <p:cNvPr id="215" name="Google Shape;215;p8"/>
            <p:cNvSpPr txBox="1"/>
            <p:nvPr/>
          </p:nvSpPr>
          <p:spPr>
            <a:xfrm>
              <a:off x="9720624" y="1927395"/>
              <a:ext cx="2571600" cy="1543200"/>
            </a:xfrm>
            <a:prstGeom prst="rect">
              <a:avLst/>
            </a:prstGeom>
            <a:solidFill>
              <a:srgbClr val="C8B18B"/>
            </a:solid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33B57"/>
                </a:buClr>
                <a:buSzPts val="2800"/>
                <a:buFont typeface="Arial"/>
                <a:buNone/>
              </a:pPr>
              <a:r>
                <a:rPr lang="en-US" sz="1900" b="0" i="0" u="none" strike="noStrike" cap="none">
                  <a:solidFill>
                    <a:schemeClr val="dk1"/>
                  </a:solidFill>
                  <a:latin typeface="Arial"/>
                  <a:ea typeface="Arial"/>
                  <a:cs typeface="Arial"/>
                  <a:sym typeface="Arial"/>
                </a:rPr>
                <a:t>Rural and inner-city </a:t>
              </a:r>
              <a:endParaRPr sz="1900" b="0" i="0" u="none" strike="noStrike" cap="none">
                <a:solidFill>
                  <a:schemeClr val="dk1"/>
                </a:solidFill>
                <a:latin typeface="Arial"/>
                <a:ea typeface="Arial"/>
                <a:cs typeface="Arial"/>
                <a:sym typeface="Arial"/>
              </a:endParaRPr>
            </a:p>
          </p:txBody>
        </p:sp>
        <p:sp>
          <p:nvSpPr>
            <p:cNvPr id="216" name="Google Shape;216;p8"/>
            <p:cNvSpPr txBox="1"/>
            <p:nvPr/>
          </p:nvSpPr>
          <p:spPr>
            <a:xfrm>
              <a:off x="6891617" y="1927392"/>
              <a:ext cx="2571600" cy="1543200"/>
            </a:xfrm>
            <a:prstGeom prst="rect">
              <a:avLst/>
            </a:prstGeom>
            <a:solidFill>
              <a:srgbClr val="C8B18B"/>
            </a:solid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33B57"/>
                </a:buClr>
                <a:buSzPts val="2800"/>
                <a:buFont typeface="Arial"/>
                <a:buNone/>
              </a:pPr>
              <a:r>
                <a:rPr lang="en-US" sz="1900" b="0" i="0" u="none" strike="noStrike" cap="none">
                  <a:solidFill>
                    <a:schemeClr val="dk1"/>
                  </a:solidFill>
                  <a:latin typeface="Arial"/>
                  <a:ea typeface="Arial"/>
                  <a:cs typeface="Arial"/>
                  <a:sym typeface="Arial"/>
                </a:rPr>
                <a:t>LGBTQIA+</a:t>
              </a:r>
              <a:endParaRPr sz="1900" b="0" i="0" u="none" strike="noStrike" cap="none">
                <a:solidFill>
                  <a:schemeClr val="dk1"/>
                </a:solidFill>
                <a:latin typeface="Arial"/>
                <a:ea typeface="Arial"/>
                <a:cs typeface="Arial"/>
                <a:sym typeface="Arial"/>
              </a:endParaRPr>
            </a:p>
          </p:txBody>
        </p:sp>
      </p:grpSp>
      <p:grpSp>
        <p:nvGrpSpPr>
          <p:cNvPr id="217" name="Google Shape;217;p8"/>
          <p:cNvGrpSpPr/>
          <p:nvPr/>
        </p:nvGrpSpPr>
        <p:grpSpPr>
          <a:xfrm>
            <a:off x="4716314" y="3932367"/>
            <a:ext cx="4046675" cy="1082249"/>
            <a:chOff x="6891617" y="1927392"/>
            <a:chExt cx="5400607" cy="1543203"/>
          </a:xfrm>
        </p:grpSpPr>
        <p:sp>
          <p:nvSpPr>
            <p:cNvPr id="218" name="Google Shape;218;p8"/>
            <p:cNvSpPr txBox="1"/>
            <p:nvPr/>
          </p:nvSpPr>
          <p:spPr>
            <a:xfrm>
              <a:off x="9720624" y="1927395"/>
              <a:ext cx="2571600" cy="1543200"/>
            </a:xfrm>
            <a:prstGeom prst="rect">
              <a:avLst/>
            </a:prstGeom>
            <a:solidFill>
              <a:srgbClr val="C8B18B"/>
            </a:solid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33B57"/>
                </a:buClr>
                <a:buSzPts val="2800"/>
                <a:buFont typeface="Arial"/>
                <a:buNone/>
              </a:pPr>
              <a:r>
                <a:rPr lang="en-US" sz="1900" b="0" i="0" u="none" strike="noStrike" cap="none">
                  <a:solidFill>
                    <a:schemeClr val="dk1"/>
                  </a:solidFill>
                  <a:latin typeface="Arial"/>
                  <a:ea typeface="Arial"/>
                  <a:cs typeface="Arial"/>
                  <a:sym typeface="Arial"/>
                </a:rPr>
                <a:t>African American/Black </a:t>
              </a:r>
              <a:endParaRPr sz="1900" b="0" i="0" u="none" strike="noStrike" cap="none">
                <a:solidFill>
                  <a:schemeClr val="dk1"/>
                </a:solidFill>
                <a:latin typeface="Arial"/>
                <a:ea typeface="Arial"/>
                <a:cs typeface="Arial"/>
                <a:sym typeface="Arial"/>
              </a:endParaRPr>
            </a:p>
          </p:txBody>
        </p:sp>
        <p:sp>
          <p:nvSpPr>
            <p:cNvPr id="219" name="Google Shape;219;p8"/>
            <p:cNvSpPr txBox="1"/>
            <p:nvPr/>
          </p:nvSpPr>
          <p:spPr>
            <a:xfrm>
              <a:off x="6891617" y="1927392"/>
              <a:ext cx="2571600" cy="1543200"/>
            </a:xfrm>
            <a:prstGeom prst="rect">
              <a:avLst/>
            </a:prstGeom>
            <a:solidFill>
              <a:srgbClr val="C8B18B"/>
            </a:solid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33B57"/>
                </a:buClr>
                <a:buSzPts val="2800"/>
                <a:buFont typeface="Arial"/>
                <a:buNone/>
              </a:pPr>
              <a:r>
                <a:rPr lang="en-US" sz="1900" b="0" i="0" u="none" strike="noStrike" cap="none">
                  <a:solidFill>
                    <a:schemeClr val="dk1"/>
                  </a:solidFill>
                  <a:latin typeface="Arial"/>
                  <a:ea typeface="Arial"/>
                  <a:cs typeface="Arial"/>
                  <a:sym typeface="Arial"/>
                </a:rPr>
                <a:t>Latino/Latina/</a:t>
              </a:r>
              <a:br>
                <a:rPr lang="en-US" sz="1900" b="0" i="0" u="none" strike="noStrike" cap="none">
                  <a:solidFill>
                    <a:schemeClr val="dk1"/>
                  </a:solidFill>
                  <a:latin typeface="Arial"/>
                  <a:ea typeface="Arial"/>
                  <a:cs typeface="Arial"/>
                  <a:sym typeface="Arial"/>
                </a:rPr>
              </a:br>
              <a:r>
                <a:rPr lang="en-US" sz="1900" b="0" i="0" u="none" strike="noStrike" cap="none">
                  <a:solidFill>
                    <a:schemeClr val="dk1"/>
                  </a:solidFill>
                  <a:latin typeface="Arial"/>
                  <a:ea typeface="Arial"/>
                  <a:cs typeface="Arial"/>
                  <a:sym typeface="Arial"/>
                </a:rPr>
                <a:t>Latine</a:t>
              </a:r>
              <a:endParaRPr sz="1900" b="0" i="0" u="none" strike="noStrike" cap="none">
                <a:solidFill>
                  <a:schemeClr val="dk1"/>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Cancer Health Disparities</a:t>
            </a:r>
            <a:endParaRPr/>
          </a:p>
        </p:txBody>
      </p:sp>
      <p:sp>
        <p:nvSpPr>
          <p:cNvPr id="226" name="Google Shape;226;p10"/>
          <p:cNvSpPr txBox="1"/>
          <p:nvPr/>
        </p:nvSpPr>
        <p:spPr>
          <a:xfrm>
            <a:off x="4154200" y="5257800"/>
            <a:ext cx="49137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200" b="0" i="1" u="none" strike="noStrike" cap="none">
                <a:solidFill>
                  <a:srgbClr val="7F7F7F"/>
                </a:solidFill>
                <a:latin typeface="Arial"/>
                <a:ea typeface="Arial"/>
                <a:cs typeface="Arial"/>
                <a:sym typeface="Arial"/>
              </a:rPr>
              <a:t>Source: American Association for Cancer Research, 2022</a:t>
            </a:r>
            <a:endParaRPr sz="1200" b="0" i="0" u="none" strike="noStrike" cap="none">
              <a:solidFill>
                <a:srgbClr val="000000"/>
              </a:solidFill>
              <a:latin typeface="Arial"/>
              <a:ea typeface="Arial"/>
              <a:cs typeface="Arial"/>
              <a:sym typeface="Arial"/>
            </a:endParaRPr>
          </a:p>
        </p:txBody>
      </p:sp>
      <p:sp>
        <p:nvSpPr>
          <p:cNvPr id="227" name="Google Shape;227;p10"/>
          <p:cNvSpPr txBox="1"/>
          <p:nvPr/>
        </p:nvSpPr>
        <p:spPr>
          <a:xfrm>
            <a:off x="3009900" y="4888468"/>
            <a:ext cx="31242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Click </a:t>
            </a:r>
            <a:r>
              <a:rPr lang="en-US" sz="1800" b="0" i="0" u="sng" strike="noStrike" cap="none">
                <a:solidFill>
                  <a:schemeClr val="hlink"/>
                </a:solidFill>
                <a:latin typeface="Arial"/>
                <a:ea typeface="Arial"/>
                <a:cs typeface="Arial"/>
                <a:sym typeface="Arial"/>
                <a:hlinkClick r:id="rId3"/>
              </a:rPr>
              <a:t>here</a:t>
            </a:r>
            <a:r>
              <a:rPr lang="en-US" sz="1800" b="0" i="0" u="none" strike="noStrike" cap="none">
                <a:solidFill>
                  <a:schemeClr val="dk1"/>
                </a:solidFill>
                <a:latin typeface="Arial"/>
                <a:ea typeface="Arial"/>
                <a:cs typeface="Arial"/>
                <a:sym typeface="Arial"/>
              </a:rPr>
              <a:t> to watch the video</a:t>
            </a:r>
            <a:endParaRPr sz="1400" b="0" i="0" u="none" strike="noStrike" cap="none">
              <a:solidFill>
                <a:srgbClr val="000000"/>
              </a:solidFill>
              <a:latin typeface="Arial"/>
              <a:ea typeface="Arial"/>
              <a:cs typeface="Arial"/>
              <a:sym typeface="Arial"/>
            </a:endParaRPr>
          </a:p>
        </p:txBody>
      </p:sp>
      <p:pic>
        <p:nvPicPr>
          <p:cNvPr id="228" name="Google Shape;228;p10" descr="Achieving the Bold Vision of Health Equity for Racial and Ethnic Minorities and Other Underserved Populations. Learn more: https://CancerDisparitiesProgressReport.org" title="AACR Cancer Disparities Progress Report 2022">
            <a:hlinkClick r:id="rId4"/>
          </p:cNvPr>
          <p:cNvPicPr preferRelativeResize="0"/>
          <p:nvPr/>
        </p:nvPicPr>
        <p:blipFill rotWithShape="1">
          <a:blip r:embed="rId5">
            <a:alphaModFix/>
          </a:blip>
          <a:srcRect/>
          <a:stretch/>
        </p:blipFill>
        <p:spPr>
          <a:xfrm>
            <a:off x="1639450" y="1279450"/>
            <a:ext cx="6082050" cy="3421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1"/>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8"/>
              <a:buNone/>
            </a:pPr>
            <a:r>
              <a:rPr lang="en-US" sz="4000"/>
              <a:t>Factors that Contribute to Cancer Health Disparities</a:t>
            </a:r>
            <a:endParaRPr/>
          </a:p>
        </p:txBody>
      </p:sp>
      <p:sp>
        <p:nvSpPr>
          <p:cNvPr id="235" name="Google Shape;235;p11"/>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3F3F3F"/>
              </a:buClr>
              <a:buSzPts val="3200"/>
              <a:buFont typeface="Arial"/>
              <a:buChar char="•"/>
            </a:pPr>
            <a:r>
              <a:rPr lang="en-US"/>
              <a:t>Lack of adequate medical coverage</a:t>
            </a:r>
            <a:endParaRPr/>
          </a:p>
          <a:p>
            <a:pPr marL="342900" lvl="0" indent="-342900" algn="l" rtl="0">
              <a:lnSpc>
                <a:spcPct val="100000"/>
              </a:lnSpc>
              <a:spcBef>
                <a:spcPts val="640"/>
              </a:spcBef>
              <a:spcAft>
                <a:spcPts val="0"/>
              </a:spcAft>
              <a:buClr>
                <a:srgbClr val="3F3F3F"/>
              </a:buClr>
              <a:buSzPts val="3200"/>
              <a:buFont typeface="Arial"/>
              <a:buChar char="•"/>
            </a:pPr>
            <a:r>
              <a:rPr lang="en-US"/>
              <a:t>Barriers to early detection and screening</a:t>
            </a:r>
            <a:endParaRPr/>
          </a:p>
          <a:p>
            <a:pPr marL="342900" lvl="0" indent="-342900" algn="l" rtl="0">
              <a:lnSpc>
                <a:spcPct val="100000"/>
              </a:lnSpc>
              <a:spcBef>
                <a:spcPts val="640"/>
              </a:spcBef>
              <a:spcAft>
                <a:spcPts val="0"/>
              </a:spcAft>
              <a:buClr>
                <a:srgbClr val="3F3F3F"/>
              </a:buClr>
              <a:buSzPts val="3200"/>
              <a:buFont typeface="Arial"/>
              <a:buChar char="•"/>
            </a:pPr>
            <a:r>
              <a:rPr lang="en-US"/>
              <a:t>Unequal access to improvements in treatment</a:t>
            </a:r>
            <a:endParaRPr/>
          </a:p>
          <a:p>
            <a:pPr marL="342900" lvl="0" indent="-342900" algn="l" rtl="0">
              <a:lnSpc>
                <a:spcPct val="100000"/>
              </a:lnSpc>
              <a:spcBef>
                <a:spcPts val="640"/>
              </a:spcBef>
              <a:spcAft>
                <a:spcPts val="0"/>
              </a:spcAft>
              <a:buClr>
                <a:srgbClr val="3F3F3F"/>
              </a:buClr>
              <a:buSzPts val="3200"/>
              <a:buFont typeface="Arial"/>
              <a:buChar char="•"/>
            </a:pPr>
            <a:r>
              <a:rPr lang="en-US"/>
              <a:t>Socioeconomic status</a:t>
            </a:r>
            <a:endParaRPr/>
          </a:p>
          <a:p>
            <a:pPr marL="342900" lvl="0" indent="-342900" algn="l" rtl="0">
              <a:lnSpc>
                <a:spcPct val="100000"/>
              </a:lnSpc>
              <a:spcBef>
                <a:spcPts val="640"/>
              </a:spcBef>
              <a:spcAft>
                <a:spcPts val="0"/>
              </a:spcAft>
              <a:buClr>
                <a:srgbClr val="3F3F3F"/>
              </a:buClr>
              <a:buSzPts val="3200"/>
              <a:buFont typeface="Arial"/>
              <a:buChar char="•"/>
            </a:pPr>
            <a:r>
              <a:rPr lang="en-US"/>
              <a:t>Bias and stigma</a:t>
            </a:r>
            <a:endParaRPr/>
          </a:p>
        </p:txBody>
      </p:sp>
      <p:sp>
        <p:nvSpPr>
          <p:cNvPr id="236" name="Google Shape;236;p11"/>
          <p:cNvSpPr txBox="1"/>
          <p:nvPr/>
        </p:nvSpPr>
        <p:spPr>
          <a:xfrm>
            <a:off x="5452175" y="5240175"/>
            <a:ext cx="36918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200" b="0" i="1" u="none" strike="noStrike" cap="none">
                <a:solidFill>
                  <a:srgbClr val="7F7F7F"/>
                </a:solidFill>
                <a:latin typeface="Arial"/>
                <a:ea typeface="Arial"/>
                <a:cs typeface="Arial"/>
                <a:sym typeface="Arial"/>
              </a:rPr>
              <a:t>Source: National Cancer Institute, 2024</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Health Equity </a:t>
            </a:r>
            <a:endParaRPr/>
          </a:p>
        </p:txBody>
      </p:sp>
      <p:sp>
        <p:nvSpPr>
          <p:cNvPr id="243" name="Google Shape;243;p12"/>
          <p:cNvSpPr txBox="1">
            <a:spLocks noGrp="1"/>
          </p:cNvSpPr>
          <p:nvPr>
            <p:ph type="body" idx="1"/>
          </p:nvPr>
        </p:nvSpPr>
        <p:spPr>
          <a:xfrm>
            <a:off x="1219200" y="1905000"/>
            <a:ext cx="7467600" cy="2971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2800">
                <a:solidFill>
                  <a:schemeClr val="dk1"/>
                </a:solidFill>
              </a:rPr>
              <a:t>Equity is the absence of unfair, avoidable or remediable differences among groups of people, whether those groups are defined socially, economically, demographically, or geographically or by other dimensions of inequality (e.g. sex, gender, ethnicity, disability, or sexual orientation).</a:t>
            </a:r>
            <a:endParaRPr sz="2800">
              <a:solidFill>
                <a:schemeClr val="dk1"/>
              </a:solidFill>
            </a:endParaRPr>
          </a:p>
          <a:p>
            <a:pPr marL="0" lvl="0" indent="0" algn="l" rtl="0">
              <a:lnSpc>
                <a:spcPct val="100000"/>
              </a:lnSpc>
              <a:spcBef>
                <a:spcPts val="640"/>
              </a:spcBef>
              <a:spcAft>
                <a:spcPts val="0"/>
              </a:spcAft>
              <a:buClr>
                <a:srgbClr val="3F3F3F"/>
              </a:buClr>
              <a:buSzPts val="3200"/>
              <a:buFont typeface="Arial"/>
              <a:buNone/>
            </a:pPr>
            <a:endParaRPr sz="2800">
              <a:solidFill>
                <a:schemeClr val="dk1"/>
              </a:solidFill>
            </a:endParaRPr>
          </a:p>
        </p:txBody>
      </p:sp>
      <p:pic>
        <p:nvPicPr>
          <p:cNvPr id="244" name="Google Shape;244;p12" descr="http://upload.wikimedia.org/wikipedia/commons/thumb/f/f4/Cquote1_blue.svg/120px-Cquote1_blue.svg.png"/>
          <p:cNvPicPr preferRelativeResize="0"/>
          <p:nvPr/>
        </p:nvPicPr>
        <p:blipFill rotWithShape="1">
          <a:blip r:embed="rId3">
            <a:alphaModFix/>
          </a:blip>
          <a:srcRect/>
          <a:stretch/>
        </p:blipFill>
        <p:spPr>
          <a:xfrm>
            <a:off x="177800" y="1390649"/>
            <a:ext cx="1168400" cy="876300"/>
          </a:xfrm>
          <a:prstGeom prst="rect">
            <a:avLst/>
          </a:prstGeom>
          <a:noFill/>
          <a:ln>
            <a:noFill/>
          </a:ln>
        </p:spPr>
      </p:pic>
      <p:pic>
        <p:nvPicPr>
          <p:cNvPr id="245" name="Google Shape;245;p12" descr="http://upload.wikimedia.org/wikipedia/commons/thumb/f/f4/Cquote1_blue.svg/120px-Cquote1_blue.svg.png"/>
          <p:cNvPicPr preferRelativeResize="0"/>
          <p:nvPr/>
        </p:nvPicPr>
        <p:blipFill rotWithShape="1">
          <a:blip r:embed="rId4">
            <a:alphaModFix/>
          </a:blip>
          <a:srcRect/>
          <a:stretch/>
        </p:blipFill>
        <p:spPr>
          <a:xfrm>
            <a:off x="7518900" y="4205412"/>
            <a:ext cx="1073150" cy="803275"/>
          </a:xfrm>
          <a:prstGeom prst="rect">
            <a:avLst/>
          </a:prstGeom>
          <a:noFill/>
          <a:ln>
            <a:noFill/>
          </a:ln>
        </p:spPr>
      </p:pic>
      <p:sp>
        <p:nvSpPr>
          <p:cNvPr id="246" name="Google Shape;246;p12"/>
          <p:cNvSpPr txBox="1"/>
          <p:nvPr/>
        </p:nvSpPr>
        <p:spPr>
          <a:xfrm>
            <a:off x="4825875" y="5257800"/>
            <a:ext cx="43182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200" b="0" i="1" u="none" strike="noStrike" cap="none">
                <a:solidFill>
                  <a:srgbClr val="7F7F7F"/>
                </a:solidFill>
                <a:latin typeface="Arial"/>
                <a:ea typeface="Arial"/>
                <a:cs typeface="Arial"/>
                <a:sym typeface="Arial"/>
              </a:rPr>
              <a:t>Source: World Health Organization, n.d.</a:t>
            </a:r>
            <a:endParaRPr sz="1200" b="0" i="1" u="none" strike="noStrike" cap="none">
              <a:solidFill>
                <a:srgbClr val="7F7F7F"/>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2ef8197ec87_0_349"/>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History of Patient Navigation</a:t>
            </a:r>
            <a:endParaRPr/>
          </a:p>
        </p:txBody>
      </p:sp>
      <p:pic>
        <p:nvPicPr>
          <p:cNvPr id="253" name="Google Shape;253;g2ef8197ec87_0_349"/>
          <p:cNvPicPr preferRelativeResize="0"/>
          <p:nvPr/>
        </p:nvPicPr>
        <p:blipFill rotWithShape="1">
          <a:blip r:embed="rId3">
            <a:alphaModFix/>
          </a:blip>
          <a:srcRect/>
          <a:stretch/>
        </p:blipFill>
        <p:spPr>
          <a:xfrm>
            <a:off x="586275" y="1295400"/>
            <a:ext cx="2697175" cy="3781075"/>
          </a:xfrm>
          <a:prstGeom prst="rect">
            <a:avLst/>
          </a:prstGeom>
          <a:noFill/>
          <a:ln>
            <a:noFill/>
          </a:ln>
        </p:spPr>
      </p:pic>
      <p:pic>
        <p:nvPicPr>
          <p:cNvPr id="254" name="Google Shape;254;g2ef8197ec87_0_349"/>
          <p:cNvPicPr preferRelativeResize="0"/>
          <p:nvPr/>
        </p:nvPicPr>
        <p:blipFill rotWithShape="1">
          <a:blip r:embed="rId4">
            <a:alphaModFix/>
          </a:blip>
          <a:srcRect/>
          <a:stretch/>
        </p:blipFill>
        <p:spPr>
          <a:xfrm>
            <a:off x="3591975" y="1295400"/>
            <a:ext cx="5007137" cy="3781074"/>
          </a:xfrm>
          <a:prstGeom prst="rect">
            <a:avLst/>
          </a:prstGeom>
          <a:noFill/>
          <a:ln>
            <a:noFill/>
          </a:ln>
        </p:spPr>
      </p:pic>
      <p:sp>
        <p:nvSpPr>
          <p:cNvPr id="255" name="Google Shape;255;g2ef8197ec87_0_349"/>
          <p:cNvSpPr txBox="1"/>
          <p:nvPr/>
        </p:nvSpPr>
        <p:spPr>
          <a:xfrm>
            <a:off x="2112425" y="5223925"/>
            <a:ext cx="7006200" cy="3693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chemeClr val="lt2"/>
                </a:solidFill>
                <a:latin typeface="Arial"/>
                <a:ea typeface="Arial"/>
                <a:cs typeface="Arial"/>
                <a:sym typeface="Arial"/>
              </a:rPr>
              <a:t> Sources: T</a:t>
            </a:r>
            <a:r>
              <a:rPr lang="en-US" sz="1200" b="0" i="1" u="none" strike="noStrike" cap="none">
                <a:solidFill>
                  <a:schemeClr val="lt2"/>
                </a:solidFill>
                <a:highlight>
                  <a:srgbClr val="FFFFFF"/>
                </a:highlight>
                <a:latin typeface="Arial"/>
                <a:ea typeface="Arial"/>
                <a:cs typeface="Arial"/>
                <a:sym typeface="Arial"/>
              </a:rPr>
              <a:t>ang &amp; Ghali (2021), Fobair et al. (2009), Fiani et al. (2022), North (2013)</a:t>
            </a:r>
            <a:endParaRPr sz="1200" b="0" i="1" u="none" strike="noStrike" cap="none">
              <a:solidFill>
                <a:schemeClr val="lt2"/>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2ef8197ec87_0_811"/>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History of Patient Navigation</a:t>
            </a:r>
            <a:endParaRPr/>
          </a:p>
        </p:txBody>
      </p:sp>
      <p:grpSp>
        <p:nvGrpSpPr>
          <p:cNvPr id="262" name="Google Shape;262;g2ef8197ec87_0_811"/>
          <p:cNvGrpSpPr/>
          <p:nvPr/>
        </p:nvGrpSpPr>
        <p:grpSpPr>
          <a:xfrm>
            <a:off x="3611776" y="2619744"/>
            <a:ext cx="2166000" cy="2166000"/>
            <a:chOff x="3611776" y="414352"/>
            <a:chExt cx="2166000" cy="2166000"/>
          </a:xfrm>
        </p:grpSpPr>
        <p:sp>
          <p:nvSpPr>
            <p:cNvPr id="263" name="Google Shape;263;g2ef8197ec87_0_811"/>
            <p:cNvSpPr/>
            <p:nvPr/>
          </p:nvSpPr>
          <p:spPr>
            <a:xfrm>
              <a:off x="3611776" y="414352"/>
              <a:ext cx="2166000" cy="2166000"/>
            </a:xfrm>
            <a:prstGeom prst="ellipse">
              <a:avLst/>
            </a:prstGeom>
            <a:solidFill>
              <a:srgbClr val="D8372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g2ef8197ec87_0_811"/>
            <p:cNvSpPr txBox="1"/>
            <p:nvPr/>
          </p:nvSpPr>
          <p:spPr>
            <a:xfrm>
              <a:off x="3967546" y="1027503"/>
              <a:ext cx="1496100" cy="702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FFFFFF"/>
                  </a:solidFill>
                  <a:latin typeface="Roboto"/>
                  <a:ea typeface="Roboto"/>
                  <a:cs typeface="Roboto"/>
                  <a:sym typeface="Roboto"/>
                </a:rPr>
                <a:t>Vestibulum congue </a:t>
              </a:r>
              <a:endParaRPr sz="1000" b="0" i="0" u="none" strike="noStrike" cap="none">
                <a:solidFill>
                  <a:srgbClr val="FFFFFF"/>
                </a:solidFill>
                <a:latin typeface="Roboto"/>
                <a:ea typeface="Roboto"/>
                <a:cs typeface="Roboto"/>
                <a:sym typeface="Roboto"/>
              </a:endParaRPr>
            </a:p>
          </p:txBody>
        </p:sp>
      </p:grpSp>
      <p:sp>
        <p:nvSpPr>
          <p:cNvPr id="265" name="Google Shape;265;g2ef8197ec87_0_811"/>
          <p:cNvSpPr/>
          <p:nvPr/>
        </p:nvSpPr>
        <p:spPr>
          <a:xfrm>
            <a:off x="4084680" y="4151632"/>
            <a:ext cx="1225800" cy="1225800"/>
          </a:xfrm>
          <a:prstGeom prst="ellipse">
            <a:avLst/>
          </a:prstGeom>
          <a:solidFill>
            <a:srgbClr val="EDA2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g2ef8197ec87_0_811"/>
          <p:cNvSpPr/>
          <p:nvPr/>
        </p:nvSpPr>
        <p:spPr>
          <a:xfrm>
            <a:off x="2333439" y="1651479"/>
            <a:ext cx="4537800" cy="3796500"/>
          </a:xfrm>
          <a:prstGeom prst="ellipse">
            <a:avLst/>
          </a:prstGeom>
          <a:solidFill>
            <a:srgbClr val="A1C2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7" name="Google Shape;267;g2ef8197ec87_0_811"/>
          <p:cNvGrpSpPr/>
          <p:nvPr/>
        </p:nvGrpSpPr>
        <p:grpSpPr>
          <a:xfrm>
            <a:off x="2893906" y="1147953"/>
            <a:ext cx="2807136" cy="2348594"/>
            <a:chOff x="3611776" y="414352"/>
            <a:chExt cx="2166000" cy="2166000"/>
          </a:xfrm>
        </p:grpSpPr>
        <p:sp>
          <p:nvSpPr>
            <p:cNvPr id="268" name="Google Shape;268;g2ef8197ec87_0_811"/>
            <p:cNvSpPr/>
            <p:nvPr/>
          </p:nvSpPr>
          <p:spPr>
            <a:xfrm>
              <a:off x="3611776" y="414352"/>
              <a:ext cx="2166000" cy="2166000"/>
            </a:xfrm>
            <a:prstGeom prst="ellipse">
              <a:avLst/>
            </a:prstGeom>
            <a:solidFill>
              <a:srgbClr val="307A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Arial"/>
                <a:ea typeface="Arial"/>
                <a:cs typeface="Arial"/>
                <a:sym typeface="Arial"/>
              </a:endParaRPr>
            </a:p>
          </p:txBody>
        </p:sp>
        <p:sp>
          <p:nvSpPr>
            <p:cNvPr id="269" name="Google Shape;269;g2ef8197ec87_0_811"/>
            <p:cNvSpPr txBox="1"/>
            <p:nvPr/>
          </p:nvSpPr>
          <p:spPr>
            <a:xfrm>
              <a:off x="3967546" y="1027503"/>
              <a:ext cx="1496100" cy="702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Roboto"/>
                  <a:ea typeface="Roboto"/>
                  <a:cs typeface="Roboto"/>
                  <a:sym typeface="Roboto"/>
                </a:rPr>
                <a:t>Social Worker</a:t>
              </a:r>
              <a:endParaRPr sz="2000" b="1" i="0" u="none" strike="noStrike" cap="none">
                <a:solidFill>
                  <a:srgbClr val="FFFFFF"/>
                </a:solidFill>
                <a:latin typeface="Roboto"/>
                <a:ea typeface="Roboto"/>
                <a:cs typeface="Roboto"/>
                <a:sym typeface="Roboto"/>
              </a:endParaRPr>
            </a:p>
          </p:txBody>
        </p:sp>
      </p:grpSp>
      <p:grpSp>
        <p:nvGrpSpPr>
          <p:cNvPr id="270" name="Google Shape;270;g2ef8197ec87_0_811"/>
          <p:cNvGrpSpPr/>
          <p:nvPr/>
        </p:nvGrpSpPr>
        <p:grpSpPr>
          <a:xfrm>
            <a:off x="4121982" y="2902906"/>
            <a:ext cx="2807136" cy="2348594"/>
            <a:chOff x="4562258" y="2032864"/>
            <a:chExt cx="2166000" cy="2166000"/>
          </a:xfrm>
        </p:grpSpPr>
        <p:sp>
          <p:nvSpPr>
            <p:cNvPr id="271" name="Google Shape;271;g2ef8197ec87_0_811"/>
            <p:cNvSpPr/>
            <p:nvPr/>
          </p:nvSpPr>
          <p:spPr>
            <a:xfrm>
              <a:off x="4562258" y="2032864"/>
              <a:ext cx="2166000" cy="2166000"/>
            </a:xfrm>
            <a:prstGeom prst="ellipse">
              <a:avLst/>
            </a:prstGeom>
            <a:solidFill>
              <a:srgbClr val="0D5C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Arial"/>
                <a:ea typeface="Arial"/>
                <a:cs typeface="Arial"/>
                <a:sym typeface="Arial"/>
              </a:endParaRPr>
            </a:p>
          </p:txBody>
        </p:sp>
        <p:sp>
          <p:nvSpPr>
            <p:cNvPr id="272" name="Google Shape;272;g2ef8197ec87_0_811"/>
            <p:cNvSpPr txBox="1"/>
            <p:nvPr/>
          </p:nvSpPr>
          <p:spPr>
            <a:xfrm>
              <a:off x="5079846" y="2834728"/>
              <a:ext cx="1496100" cy="702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Roboto"/>
                  <a:ea typeface="Roboto"/>
                  <a:cs typeface="Roboto"/>
                  <a:sym typeface="Roboto"/>
                </a:rPr>
                <a:t>Case Manager</a:t>
              </a:r>
              <a:endParaRPr sz="2000" b="1" i="0" u="none" strike="noStrike" cap="none">
                <a:solidFill>
                  <a:srgbClr val="FFFFFF"/>
                </a:solidFill>
                <a:latin typeface="Roboto"/>
                <a:ea typeface="Roboto"/>
                <a:cs typeface="Roboto"/>
                <a:sym typeface="Roboto"/>
              </a:endParaRPr>
            </a:p>
          </p:txBody>
        </p:sp>
      </p:grpSp>
      <p:grpSp>
        <p:nvGrpSpPr>
          <p:cNvPr id="273" name="Google Shape;273;g2ef8197ec87_0_811"/>
          <p:cNvGrpSpPr/>
          <p:nvPr/>
        </p:nvGrpSpPr>
        <p:grpSpPr>
          <a:xfrm>
            <a:off x="1712222" y="2898956"/>
            <a:ext cx="2807136" cy="2348594"/>
            <a:chOff x="2702876" y="2032864"/>
            <a:chExt cx="2166000" cy="2166000"/>
          </a:xfrm>
        </p:grpSpPr>
        <p:sp>
          <p:nvSpPr>
            <p:cNvPr id="274" name="Google Shape;274;g2ef8197ec87_0_811"/>
            <p:cNvSpPr/>
            <p:nvPr/>
          </p:nvSpPr>
          <p:spPr>
            <a:xfrm>
              <a:off x="2702876" y="2032864"/>
              <a:ext cx="2166000" cy="2166000"/>
            </a:xfrm>
            <a:prstGeom prst="ellipse">
              <a:avLst/>
            </a:prstGeom>
            <a:solidFill>
              <a:srgbClr val="0942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Arial"/>
                <a:ea typeface="Arial"/>
                <a:cs typeface="Arial"/>
                <a:sym typeface="Arial"/>
              </a:endParaRPr>
            </a:p>
          </p:txBody>
        </p:sp>
        <p:sp>
          <p:nvSpPr>
            <p:cNvPr id="275" name="Google Shape;275;g2ef8197ec87_0_811"/>
            <p:cNvSpPr txBox="1"/>
            <p:nvPr/>
          </p:nvSpPr>
          <p:spPr>
            <a:xfrm>
              <a:off x="2855281" y="2834728"/>
              <a:ext cx="1496100" cy="702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Roboto"/>
                  <a:ea typeface="Roboto"/>
                  <a:cs typeface="Roboto"/>
                  <a:sym typeface="Roboto"/>
                </a:rPr>
                <a:t>Nurse</a:t>
              </a:r>
              <a:endParaRPr sz="2000" b="1" i="0" u="none" strike="noStrike" cap="none">
                <a:solidFill>
                  <a:srgbClr val="FFFFFF"/>
                </a:solidFill>
                <a:latin typeface="Roboto"/>
                <a:ea typeface="Roboto"/>
                <a:cs typeface="Roboto"/>
                <a:sym typeface="Roboto"/>
              </a:endParaRPr>
            </a:p>
          </p:txBody>
        </p:sp>
      </p:grpSp>
      <p:sp>
        <p:nvSpPr>
          <p:cNvPr id="276" name="Google Shape;276;g2ef8197ec87_0_811"/>
          <p:cNvSpPr/>
          <p:nvPr/>
        </p:nvSpPr>
        <p:spPr>
          <a:xfrm>
            <a:off x="3306975" y="2809025"/>
            <a:ext cx="2166000" cy="1329000"/>
          </a:xfrm>
          <a:prstGeom prst="ellipse">
            <a:avLst/>
          </a:prstGeom>
          <a:solidFill>
            <a:srgbClr val="A1C2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Navigation</a:t>
            </a:r>
            <a:endParaRPr sz="2000" b="1" i="0" u="none" strike="noStrike" cap="none">
              <a:solidFill>
                <a:srgbClr val="000000"/>
              </a:solidFill>
              <a:latin typeface="Arial"/>
              <a:ea typeface="Arial"/>
              <a:cs typeface="Arial"/>
              <a:sym typeface="Arial"/>
            </a:endParaRPr>
          </a:p>
        </p:txBody>
      </p:sp>
      <p:sp>
        <p:nvSpPr>
          <p:cNvPr id="277" name="Google Shape;277;g2ef8197ec87_0_811"/>
          <p:cNvSpPr/>
          <p:nvPr/>
        </p:nvSpPr>
        <p:spPr>
          <a:xfrm>
            <a:off x="7019425" y="3408750"/>
            <a:ext cx="1965900" cy="1329000"/>
          </a:xfrm>
          <a:prstGeom prst="wedgeRectCallout">
            <a:avLst>
              <a:gd name="adj1" fmla="val -75977"/>
              <a:gd name="adj2" fmla="val -5474"/>
            </a:avLst>
          </a:prstGeom>
          <a:solidFill>
            <a:schemeClr val="accent3"/>
          </a:solidFill>
          <a:ln w="28575" cap="flat" cmpd="sng">
            <a:solidFill>
              <a:srgbClr val="0D5CD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50"/>
              <a:buFont typeface="Arial"/>
              <a:buNone/>
            </a:pPr>
            <a:r>
              <a:rPr lang="en-US" sz="1450" b="1" i="0" u="none" strike="noStrike" cap="none">
                <a:solidFill>
                  <a:schemeClr val="dk1"/>
                </a:solidFill>
                <a:latin typeface="Arial"/>
                <a:ea typeface="Arial"/>
                <a:cs typeface="Arial"/>
                <a:sym typeface="Arial"/>
              </a:rPr>
              <a:t>case manager</a:t>
            </a:r>
            <a:endParaRPr sz="9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900" b="0" i="0" u="none" strike="noStrike" cap="none">
                <a:solidFill>
                  <a:srgbClr val="000000"/>
                </a:solidFill>
                <a:latin typeface="Arial"/>
                <a:ea typeface="Arial"/>
                <a:cs typeface="Arial"/>
                <a:sym typeface="Arial"/>
              </a:rPr>
              <a:t>noun</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 a person (as a social worker or nurse) who assists in the planning, coordination, monitoring, and evaluation of medical services for a patient with emphasis on quality of care, continuity of services, and cost-effectiveness</a:t>
            </a:r>
            <a:endParaRPr sz="900" b="0" i="0" u="none" strike="noStrike" cap="none">
              <a:solidFill>
                <a:srgbClr val="000000"/>
              </a:solidFill>
              <a:latin typeface="Arial"/>
              <a:ea typeface="Arial"/>
              <a:cs typeface="Arial"/>
              <a:sym typeface="Arial"/>
            </a:endParaRPr>
          </a:p>
        </p:txBody>
      </p:sp>
      <p:sp>
        <p:nvSpPr>
          <p:cNvPr id="278" name="Google Shape;278;g2ef8197ec87_0_811"/>
          <p:cNvSpPr/>
          <p:nvPr/>
        </p:nvSpPr>
        <p:spPr>
          <a:xfrm>
            <a:off x="167450" y="1756825"/>
            <a:ext cx="2166000" cy="1576800"/>
          </a:xfrm>
          <a:prstGeom prst="wedgeRectCallout">
            <a:avLst>
              <a:gd name="adj1" fmla="val 41458"/>
              <a:gd name="adj2" fmla="val 75514"/>
            </a:avLst>
          </a:prstGeom>
          <a:solidFill>
            <a:schemeClr val="accent3"/>
          </a:solidFill>
          <a:ln w="28575" cap="flat" cmpd="sng">
            <a:solidFill>
              <a:srgbClr val="0942A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50"/>
              <a:buFont typeface="Arial"/>
              <a:buNone/>
            </a:pPr>
            <a:r>
              <a:rPr lang="en-US" sz="1450" b="1" i="0" u="none" strike="noStrike" cap="none">
                <a:solidFill>
                  <a:srgbClr val="212529"/>
                </a:solidFill>
                <a:latin typeface="Arial"/>
                <a:ea typeface="Arial"/>
                <a:cs typeface="Arial"/>
                <a:sym typeface="Arial"/>
              </a:rPr>
              <a:t>nurse</a:t>
            </a:r>
            <a:endParaRPr sz="1450" b="1" i="0" u="none" strike="noStrike" cap="none">
              <a:solidFill>
                <a:srgbClr val="21252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212529"/>
                </a:solidFill>
                <a:latin typeface="Arial"/>
                <a:ea typeface="Arial"/>
                <a:cs typeface="Arial"/>
                <a:sym typeface="Arial"/>
              </a:rPr>
              <a:t>noun</a:t>
            </a:r>
            <a:endParaRPr sz="900" b="0" i="0" u="none" strike="noStrike" cap="none">
              <a:solidFill>
                <a:srgbClr val="212529"/>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900" b="0" i="0" u="none" strike="noStrike" cap="none">
                <a:solidFill>
                  <a:srgbClr val="212529"/>
                </a:solidFill>
                <a:latin typeface="Arial"/>
                <a:ea typeface="Arial"/>
                <a:cs typeface="Arial"/>
                <a:sym typeface="Arial"/>
              </a:rPr>
              <a:t>: a person who cares for the sick or infirm</a:t>
            </a:r>
            <a:endParaRPr sz="900" b="0" i="0" u="none" strike="noStrike" cap="none">
              <a:solidFill>
                <a:srgbClr val="212529"/>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900" b="0" i="1" u="none" strike="noStrike" cap="none">
                <a:solidFill>
                  <a:srgbClr val="212529"/>
                </a:solidFill>
                <a:latin typeface="Arial"/>
                <a:ea typeface="Arial"/>
                <a:cs typeface="Arial"/>
                <a:sym typeface="Arial"/>
              </a:rPr>
              <a:t>specifically</a:t>
            </a:r>
            <a:r>
              <a:rPr lang="en-US" sz="900" b="0" i="0" u="none" strike="noStrike" cap="none">
                <a:solidFill>
                  <a:srgbClr val="212529"/>
                </a:solidFill>
                <a:latin typeface="Arial"/>
                <a:ea typeface="Arial"/>
                <a:cs typeface="Arial"/>
                <a:sym typeface="Arial"/>
              </a:rPr>
              <a:t> : a licensed health-care professional who practices independently or is supervised by a physician, surgeon, or dentist and who is skilled in promoting and maintaining health</a:t>
            </a:r>
            <a:endParaRPr sz="900" b="0" i="0" u="none" strike="noStrike" cap="none">
              <a:solidFill>
                <a:srgbClr val="21252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279" name="Google Shape;279;g2ef8197ec87_0_811"/>
          <p:cNvSpPr/>
          <p:nvPr/>
        </p:nvSpPr>
        <p:spPr>
          <a:xfrm>
            <a:off x="6520800" y="1164175"/>
            <a:ext cx="2166000" cy="1455600"/>
          </a:xfrm>
          <a:prstGeom prst="wedgeRectCallout">
            <a:avLst>
              <a:gd name="adj1" fmla="val -80688"/>
              <a:gd name="adj2" fmla="val -1652"/>
            </a:avLst>
          </a:prstGeom>
          <a:solidFill>
            <a:schemeClr val="accent3"/>
          </a:solidFill>
          <a:ln w="28575" cap="flat" cmpd="sng">
            <a:solidFill>
              <a:srgbClr val="307AF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social worker</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noun</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 a person with various professional activities or methods concretely concerned with providing social services and especially with the investigation, treatment, and material aid of the economically, physically, mentally, or socially disadvantaged</a:t>
            </a:r>
            <a:endParaRPr sz="800" b="0" i="0" u="none" strike="noStrike" cap="none">
              <a:solidFill>
                <a:srgbClr val="000000"/>
              </a:solidFill>
              <a:latin typeface="Arial"/>
              <a:ea typeface="Arial"/>
              <a:cs typeface="Arial"/>
              <a:sym typeface="Arial"/>
            </a:endParaRPr>
          </a:p>
        </p:txBody>
      </p:sp>
      <p:sp>
        <p:nvSpPr>
          <p:cNvPr id="280" name="Google Shape;280;g2ef8197ec87_0_811"/>
          <p:cNvSpPr txBox="1"/>
          <p:nvPr/>
        </p:nvSpPr>
        <p:spPr>
          <a:xfrm>
            <a:off x="5202625" y="5156625"/>
            <a:ext cx="3935700" cy="3693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360"/>
              </a:spcBef>
              <a:spcAft>
                <a:spcPts val="0"/>
              </a:spcAft>
              <a:buClr>
                <a:srgbClr val="000000"/>
              </a:buClr>
              <a:buSzPts val="1200"/>
              <a:buFont typeface="Arial"/>
              <a:buNone/>
            </a:pPr>
            <a:r>
              <a:rPr lang="en-US" sz="1200" b="0" i="1" u="none" strike="noStrike" cap="none">
                <a:solidFill>
                  <a:schemeClr val="lt2"/>
                </a:solidFill>
                <a:latin typeface="Arial"/>
                <a:ea typeface="Arial"/>
                <a:cs typeface="Arial"/>
                <a:sym typeface="Arial"/>
              </a:rPr>
              <a:t>Source: Merriam-Webster, n.d., Tang &amp; Ghali (2021)</a:t>
            </a:r>
            <a:endParaRPr sz="1200" b="0" i="1" u="none" strike="noStrike" cap="none">
              <a:solidFill>
                <a:schemeClr val="lt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Acknowledgments</a:t>
            </a:r>
            <a:endParaRPr/>
          </a:p>
        </p:txBody>
      </p:sp>
      <p:sp>
        <p:nvSpPr>
          <p:cNvPr id="59" name="Google Shape;59;p2"/>
          <p:cNvSpPr txBox="1">
            <a:spLocks noGrp="1"/>
          </p:cNvSpPr>
          <p:nvPr>
            <p:ph type="body" idx="1"/>
          </p:nvPr>
        </p:nvSpPr>
        <p:spPr>
          <a:xfrm>
            <a:off x="457200" y="1447801"/>
            <a:ext cx="8229600" cy="38100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00000"/>
              </a:lnSpc>
              <a:spcBef>
                <a:spcPts val="0"/>
              </a:spcBef>
              <a:spcAft>
                <a:spcPts val="0"/>
              </a:spcAft>
              <a:buClr>
                <a:srgbClr val="3F3F3F"/>
              </a:buClr>
              <a:buSzPct val="160000"/>
              <a:buFont typeface="Arial"/>
              <a:buNone/>
            </a:pPr>
            <a:r>
              <a:rPr lang="en-US" sz="2000">
                <a:solidFill>
                  <a:schemeClr val="dk1"/>
                </a:solidFill>
              </a:rPr>
              <a:t>This work was supported by Cooperative Agreement </a:t>
            </a:r>
            <a:r>
              <a:rPr lang="en-US" sz="2000">
                <a:solidFill>
                  <a:schemeClr val="dk1"/>
                </a:solidFill>
                <a:highlight>
                  <a:schemeClr val="lt1"/>
                </a:highlight>
              </a:rPr>
              <a:t>#NU58DP007539-01</a:t>
            </a:r>
            <a:r>
              <a:rPr lang="en-US" sz="2000">
                <a:solidFill>
                  <a:schemeClr val="dk1"/>
                </a:solidFill>
              </a:rPr>
              <a:t> from the Centers for Disease Control and Prevention. Its contents are solely the responsibility of the authors and do not necessarily represent the official views of the Centers for Disease Control and Prevention.</a:t>
            </a:r>
            <a:endParaRPr sz="2000">
              <a:solidFill>
                <a:schemeClr val="dk1"/>
              </a:solidFill>
            </a:endParaRPr>
          </a:p>
          <a:p>
            <a:pPr marL="0" lvl="0" indent="0" algn="l" rtl="0">
              <a:lnSpc>
                <a:spcPct val="100000"/>
              </a:lnSpc>
              <a:spcBef>
                <a:spcPts val="400"/>
              </a:spcBef>
              <a:spcAft>
                <a:spcPts val="0"/>
              </a:spcAft>
              <a:buClr>
                <a:srgbClr val="3F3F3F"/>
              </a:buClr>
              <a:buSzPct val="100000"/>
              <a:buFont typeface="Arial"/>
              <a:buNone/>
            </a:pPr>
            <a:endParaRPr sz="2000">
              <a:solidFill>
                <a:schemeClr val="dk1"/>
              </a:solidFill>
            </a:endParaRPr>
          </a:p>
          <a:p>
            <a:pPr marL="0" lvl="0" indent="0" algn="l" rtl="0">
              <a:lnSpc>
                <a:spcPct val="100000"/>
              </a:lnSpc>
              <a:spcBef>
                <a:spcPts val="400"/>
              </a:spcBef>
              <a:spcAft>
                <a:spcPts val="0"/>
              </a:spcAft>
              <a:buClr>
                <a:srgbClr val="3F3F3F"/>
              </a:buClr>
              <a:buSzPct val="100000"/>
              <a:buFont typeface="Arial"/>
              <a:buNone/>
            </a:pPr>
            <a:r>
              <a:rPr lang="en-US" sz="2000">
                <a:solidFill>
                  <a:schemeClr val="dk1"/>
                </a:solidFill>
              </a:rPr>
              <a:t>We would like to thank: </a:t>
            </a:r>
            <a:endParaRPr sz="2000">
              <a:solidFill>
                <a:schemeClr val="dk1"/>
              </a:solidFill>
            </a:endParaRPr>
          </a:p>
          <a:p>
            <a:pPr marL="342900" lvl="0" indent="-314325" algn="l" rtl="0">
              <a:lnSpc>
                <a:spcPct val="100000"/>
              </a:lnSpc>
              <a:spcBef>
                <a:spcPts val="400"/>
              </a:spcBef>
              <a:spcAft>
                <a:spcPts val="0"/>
              </a:spcAft>
              <a:buClr>
                <a:schemeClr val="dk1"/>
              </a:buClr>
              <a:buSzPct val="100000"/>
              <a:buFont typeface="Arial"/>
              <a:buChar char="•"/>
            </a:pPr>
            <a:r>
              <a:rPr lang="en-US" sz="20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The American Association for Cancer Research for giving us permission to use their video.</a:t>
            </a:r>
            <a:endParaRPr sz="2000">
              <a:solidFill>
                <a:schemeClr val="dk1"/>
              </a:solidFill>
            </a:endParaRPr>
          </a:p>
          <a:p>
            <a:pPr marL="342900" lvl="0" indent="-314325" algn="l" rtl="0">
              <a:lnSpc>
                <a:spcPct val="100000"/>
              </a:lnSpc>
              <a:spcBef>
                <a:spcPts val="400"/>
              </a:spcBef>
              <a:spcAft>
                <a:spcPts val="0"/>
              </a:spcAft>
              <a:buClr>
                <a:schemeClr val="dk1"/>
              </a:buClr>
              <a:buSzPct val="100000"/>
              <a:buChar char="•"/>
            </a:pPr>
            <a:r>
              <a:rPr lang="en-US" sz="2000">
                <a:solidFill>
                  <a:schemeClr val="dk1"/>
                </a:solidFill>
              </a:rPr>
              <a:t>The American Public Health Association for giving us permission to use their video. </a:t>
            </a:r>
            <a:endParaRPr sz="2000">
              <a:solidFill>
                <a:schemeClr val="dk1"/>
              </a:solidFill>
            </a:endParaRPr>
          </a:p>
          <a:p>
            <a:pPr marL="342900" lvl="0" indent="-314325" algn="l" rtl="0">
              <a:lnSpc>
                <a:spcPct val="100000"/>
              </a:lnSpc>
              <a:spcBef>
                <a:spcPts val="400"/>
              </a:spcBef>
              <a:spcAft>
                <a:spcPts val="0"/>
              </a:spcAft>
              <a:buClr>
                <a:schemeClr val="dk1"/>
              </a:buClr>
              <a:buSzPct val="100000"/>
              <a:buChar char="•"/>
            </a:pPr>
            <a:r>
              <a:rPr lang="en-US" sz="2000">
                <a:solidFill>
                  <a:schemeClr val="dk1"/>
                </a:solidFill>
              </a:rPr>
              <a:t>Daniel Dawes for permission to use the Allegory of the Orchard Video</a:t>
            </a:r>
            <a:endParaRPr sz="2000">
              <a:solidFill>
                <a:schemeClr val="dk1"/>
              </a:solidFill>
            </a:endParaRPr>
          </a:p>
          <a:p>
            <a:pPr marL="0" lvl="0" indent="0" algn="l" rtl="0">
              <a:lnSpc>
                <a:spcPct val="100000"/>
              </a:lnSpc>
              <a:spcBef>
                <a:spcPts val="400"/>
              </a:spcBef>
              <a:spcAft>
                <a:spcPts val="0"/>
              </a:spcAft>
              <a:buSzPct val="116128"/>
              <a:buNone/>
            </a:pPr>
            <a:br>
              <a:rPr lang="en-US" sz="2000">
                <a:solidFill>
                  <a:schemeClr val="dk1"/>
                </a:solidFill>
              </a:rPr>
            </a:br>
            <a:r>
              <a:rPr lang="en-US" sz="2000">
                <a:solidFill>
                  <a:schemeClr val="dk1"/>
                </a:solidFill>
              </a:rPr>
              <a:t>We would also like to thank the following for their assistance with content revision: </a:t>
            </a:r>
            <a:endParaRPr sz="2000">
              <a:solidFill>
                <a:schemeClr val="dk1"/>
              </a:solidFill>
            </a:endParaRPr>
          </a:p>
          <a:p>
            <a:pPr marL="457200" lvl="0" indent="-327025" algn="l" rtl="0">
              <a:lnSpc>
                <a:spcPct val="100000"/>
              </a:lnSpc>
              <a:spcBef>
                <a:spcPts val="400"/>
              </a:spcBef>
              <a:spcAft>
                <a:spcPts val="0"/>
              </a:spcAft>
              <a:buClr>
                <a:schemeClr val="dk1"/>
              </a:buClr>
              <a:buSzPct val="100000"/>
              <a:buChar char="•"/>
            </a:pPr>
            <a:r>
              <a:rPr lang="en-US" sz="2000">
                <a:solidFill>
                  <a:schemeClr val="dk1"/>
                </a:solidFill>
              </a:rPr>
              <a:t>Monica Dean, Academy of Oncology Nurse &amp; Patient Navigators</a:t>
            </a:r>
            <a:endParaRPr sz="2000">
              <a:solidFill>
                <a:schemeClr val="dk1"/>
              </a:solidFill>
            </a:endParaRPr>
          </a:p>
          <a:p>
            <a:pPr marL="457200" lvl="0" indent="-327025" algn="l" rtl="0">
              <a:lnSpc>
                <a:spcPct val="100000"/>
              </a:lnSpc>
              <a:spcBef>
                <a:spcPts val="400"/>
              </a:spcBef>
              <a:spcAft>
                <a:spcPts val="0"/>
              </a:spcAft>
              <a:buClr>
                <a:schemeClr val="dk1"/>
              </a:buClr>
              <a:buSzPct val="100000"/>
              <a:buChar char="•"/>
            </a:pPr>
            <a:r>
              <a:rPr lang="en-US" sz="2000">
                <a:solidFill>
                  <a:schemeClr val="dk1"/>
                </a:solidFill>
              </a:rPr>
              <a:t>Jess Quiring, Patient Navigation Advisors</a:t>
            </a:r>
            <a:endParaRPr sz="2000">
              <a:solidFill>
                <a:schemeClr val="dk1"/>
              </a:solidFill>
            </a:endParaRPr>
          </a:p>
          <a:p>
            <a:pPr marL="457200" lvl="0" indent="-327025" algn="l" rtl="0">
              <a:lnSpc>
                <a:spcPct val="100000"/>
              </a:lnSpc>
              <a:spcBef>
                <a:spcPts val="400"/>
              </a:spcBef>
              <a:spcAft>
                <a:spcPts val="0"/>
              </a:spcAft>
              <a:buClr>
                <a:schemeClr val="dk1"/>
              </a:buClr>
              <a:buSzPct val="100000"/>
              <a:buChar char="•"/>
            </a:pPr>
            <a:r>
              <a:rPr lang="en-US" sz="2000">
                <a:solidFill>
                  <a:schemeClr val="dk1"/>
                </a:solidFill>
              </a:rPr>
              <a:t>Zarek Meana, Patient Navigation Advisors</a:t>
            </a:r>
            <a:endParaRPr sz="2000">
              <a:solidFill>
                <a:schemeClr val="dk1"/>
              </a:solidFill>
            </a:endParaRPr>
          </a:p>
          <a:p>
            <a:pPr marL="457200" lvl="0" indent="-327025" algn="l" rtl="0">
              <a:lnSpc>
                <a:spcPct val="100000"/>
              </a:lnSpc>
              <a:spcBef>
                <a:spcPts val="400"/>
              </a:spcBef>
              <a:spcAft>
                <a:spcPts val="0"/>
              </a:spcAft>
              <a:buClr>
                <a:schemeClr val="dk1"/>
              </a:buClr>
              <a:buSzPct val="100000"/>
              <a:buChar char="•"/>
            </a:pPr>
            <a:r>
              <a:rPr lang="en-US" sz="2000">
                <a:solidFill>
                  <a:schemeClr val="dk1"/>
                </a:solidFill>
              </a:rPr>
              <a:t>Reesa Sherin, Association of Cancer Care Centers</a:t>
            </a:r>
            <a:endParaRPr sz="20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5"/>
          <p:cNvSpPr txBox="1">
            <a:spLocks noGrp="1"/>
          </p:cNvSpPr>
          <p:nvPr>
            <p:ph type="title"/>
          </p:nvPr>
        </p:nvSpPr>
        <p:spPr>
          <a:xfrm>
            <a:off x="457200" y="304800"/>
            <a:ext cx="84582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600"/>
              <a:t>The First Patient Navigation Program</a:t>
            </a:r>
            <a:endParaRPr/>
          </a:p>
        </p:txBody>
      </p:sp>
      <p:graphicFrame>
        <p:nvGraphicFramePr>
          <p:cNvPr id="287" name="Google Shape;287;p15"/>
          <p:cNvGraphicFramePr/>
          <p:nvPr/>
        </p:nvGraphicFramePr>
        <p:xfrm>
          <a:off x="609600" y="1197716"/>
          <a:ext cx="3886200" cy="4093422"/>
        </p:xfrm>
        <a:graphic>
          <a:graphicData uri="http://schemas.openxmlformats.org/drawingml/2006/chart">
            <c:chart xmlns:c="http://schemas.openxmlformats.org/drawingml/2006/chart" xmlns:r="http://schemas.openxmlformats.org/officeDocument/2006/relationships" r:id="rId3"/>
          </a:graphicData>
        </a:graphic>
      </p:graphicFrame>
      <p:sp>
        <p:nvSpPr>
          <p:cNvPr id="288" name="Google Shape;288;p15"/>
          <p:cNvSpPr txBox="1"/>
          <p:nvPr/>
        </p:nvSpPr>
        <p:spPr>
          <a:xfrm>
            <a:off x="6135426" y="5214950"/>
            <a:ext cx="29859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50"/>
              <a:buFont typeface="Arial"/>
              <a:buNone/>
            </a:pPr>
            <a:r>
              <a:rPr lang="en-US" sz="1200" b="0" i="1" u="none" strike="noStrike" cap="none">
                <a:solidFill>
                  <a:srgbClr val="7F7F7F"/>
                </a:solidFill>
                <a:latin typeface="Arial"/>
                <a:ea typeface="Arial"/>
                <a:cs typeface="Arial"/>
                <a:sym typeface="Arial"/>
              </a:rPr>
              <a:t>Source: Freeman &amp; Rodriguez (2011).</a:t>
            </a:r>
            <a:endParaRPr sz="1200" b="0" i="0" u="none" strike="noStrike" cap="none">
              <a:solidFill>
                <a:srgbClr val="000000"/>
              </a:solidFill>
              <a:latin typeface="Arial"/>
              <a:ea typeface="Arial"/>
              <a:cs typeface="Arial"/>
              <a:sym typeface="Arial"/>
            </a:endParaRPr>
          </a:p>
        </p:txBody>
      </p:sp>
      <p:graphicFrame>
        <p:nvGraphicFramePr>
          <p:cNvPr id="289" name="Google Shape;289;p15"/>
          <p:cNvGraphicFramePr/>
          <p:nvPr/>
        </p:nvGraphicFramePr>
        <p:xfrm>
          <a:off x="4724400" y="1197716"/>
          <a:ext cx="3962400" cy="4093422"/>
        </p:xfrm>
        <a:graphic>
          <a:graphicData uri="http://schemas.openxmlformats.org/drawingml/2006/chart">
            <c:chart xmlns:c="http://schemas.openxmlformats.org/drawingml/2006/chart" xmlns:r="http://schemas.openxmlformats.org/officeDocument/2006/relationships" r:id="rId4"/>
          </a:graphicData>
        </a:graphic>
      </p:graphicFrame>
      <p:sp>
        <p:nvSpPr>
          <p:cNvPr id="290" name="Google Shape;290;p15"/>
          <p:cNvSpPr/>
          <p:nvPr/>
        </p:nvSpPr>
        <p:spPr>
          <a:xfrm>
            <a:off x="3657600" y="2819400"/>
            <a:ext cx="838200" cy="381000"/>
          </a:xfrm>
          <a:prstGeom prst="lef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1" name="Google Shape;291;p15"/>
          <p:cNvSpPr/>
          <p:nvPr/>
        </p:nvSpPr>
        <p:spPr>
          <a:xfrm>
            <a:off x="7825946" y="4114800"/>
            <a:ext cx="838200" cy="381000"/>
          </a:xfrm>
          <a:prstGeom prst="lef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5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1"/>
                                        </p:tgtEl>
                                        <p:attrNameLst>
                                          <p:attrName>style.visibility</p:attrName>
                                        </p:attrNameLst>
                                      </p:cBhvr>
                                      <p:to>
                                        <p:strVal val="visible"/>
                                      </p:to>
                                    </p:set>
                                    <p:animEffect transition="in" filter="fade">
                                      <p:cBhvr>
                                        <p:cTn id="12" dur="5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Patient </a:t>
            </a:r>
            <a:r>
              <a:rPr lang="en-US" sz="3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Navigation</a:t>
            </a:r>
            <a:r>
              <a:rPr lang="en-US" sz="3600"/>
              <a:t> </a:t>
            </a:r>
            <a:endParaRPr/>
          </a:p>
        </p:txBody>
      </p:sp>
      <p:sp>
        <p:nvSpPr>
          <p:cNvPr id="298" name="Google Shape;298;p14"/>
          <p:cNvSpPr txBox="1">
            <a:spLocks noGrp="1"/>
          </p:cNvSpPr>
          <p:nvPr>
            <p:ph type="body" idx="1"/>
          </p:nvPr>
        </p:nvSpPr>
        <p:spPr>
          <a:xfrm>
            <a:off x="1270000" y="1676401"/>
            <a:ext cx="6959700" cy="2971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F3F3F"/>
              </a:buClr>
              <a:buSzPts val="3200"/>
              <a:buFont typeface="Arial"/>
              <a:buNone/>
            </a:pPr>
            <a:r>
              <a:rPr lang="en-US" sz="2750">
                <a:solidFill>
                  <a:srgbClr val="2F3639"/>
                </a:solidFill>
                <a:highlight>
                  <a:srgbClr val="FFFFFF"/>
                </a:highlight>
              </a:rPr>
              <a:t>…providing individualized help to the patient (and caregiver, if applicable) to identify appropriate practitioners and providers for care needs and support, and access necessary care timely, especially when the landscape is complex and delaying care can be deadly.</a:t>
            </a:r>
            <a:endParaRPr sz="4100"/>
          </a:p>
        </p:txBody>
      </p:sp>
      <p:pic>
        <p:nvPicPr>
          <p:cNvPr id="299" name="Google Shape;299;p14" descr="http://upload.wikimedia.org/wikipedia/commons/thumb/f/f4/Cquote1_blue.svg/120px-Cquote1_blue.svg.png"/>
          <p:cNvPicPr preferRelativeResize="0"/>
          <p:nvPr/>
        </p:nvPicPr>
        <p:blipFill rotWithShape="1">
          <a:blip r:embed="rId3">
            <a:alphaModFix/>
          </a:blip>
          <a:srcRect/>
          <a:stretch/>
        </p:blipFill>
        <p:spPr>
          <a:xfrm>
            <a:off x="196850" y="1252538"/>
            <a:ext cx="1073150" cy="804863"/>
          </a:xfrm>
          <a:prstGeom prst="rect">
            <a:avLst/>
          </a:prstGeom>
          <a:noFill/>
          <a:ln>
            <a:noFill/>
          </a:ln>
        </p:spPr>
      </p:pic>
      <p:pic>
        <p:nvPicPr>
          <p:cNvPr id="300" name="Google Shape;300;p14" descr="http://upload.wikimedia.org/wikipedia/commons/thumb/f/f4/Cquote1_blue.svg/120px-Cquote1_blue.svg.png"/>
          <p:cNvPicPr preferRelativeResize="0"/>
          <p:nvPr/>
        </p:nvPicPr>
        <p:blipFill rotWithShape="1">
          <a:blip r:embed="rId4">
            <a:alphaModFix/>
          </a:blip>
          <a:srcRect/>
          <a:stretch/>
        </p:blipFill>
        <p:spPr>
          <a:xfrm>
            <a:off x="6734175" y="4292600"/>
            <a:ext cx="1009650" cy="755750"/>
          </a:xfrm>
          <a:prstGeom prst="rect">
            <a:avLst/>
          </a:prstGeom>
          <a:noFill/>
          <a:ln>
            <a:noFill/>
          </a:ln>
        </p:spPr>
      </p:pic>
      <p:sp>
        <p:nvSpPr>
          <p:cNvPr id="301" name="Google Shape;301;p14"/>
          <p:cNvSpPr txBox="1"/>
          <p:nvPr/>
        </p:nvSpPr>
        <p:spPr>
          <a:xfrm>
            <a:off x="4843825" y="5181600"/>
            <a:ext cx="42240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200" b="0" i="1" u="none" strike="noStrike" cap="none">
                <a:solidFill>
                  <a:srgbClr val="7F7F7F"/>
                </a:solidFill>
                <a:latin typeface="Arial"/>
                <a:ea typeface="Arial"/>
                <a:cs typeface="Arial"/>
                <a:sym typeface="Arial"/>
              </a:rPr>
              <a:t>Source: Centers for Medicare &amp; Medicaid Services, 2023</a:t>
            </a:r>
            <a:endParaRPr sz="1200" b="0" i="1" u="none" strike="noStrike" cap="none">
              <a:solidFill>
                <a:srgbClr val="7F7F7F"/>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279fd34af69_0_0"/>
          <p:cNvSpPr/>
          <p:nvPr/>
        </p:nvSpPr>
        <p:spPr>
          <a:xfrm>
            <a:off x="2654300" y="2578425"/>
            <a:ext cx="3898800" cy="349200"/>
          </a:xfrm>
          <a:prstGeom prst="roundRect">
            <a:avLst>
              <a:gd name="adj" fmla="val 16667"/>
            </a:avLst>
          </a:prstGeom>
          <a:solidFill>
            <a:srgbClr val="C8B18B"/>
          </a:solidFill>
          <a:ln w="9525" cap="flat" cmpd="sng">
            <a:solidFill>
              <a:srgbClr val="FFFFFF"/>
            </a:solidFill>
            <a:prstDash val="solid"/>
            <a:round/>
            <a:headEnd type="none" w="sm" len="sm"/>
            <a:tailEnd type="none" w="sm" len="sm"/>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2000" b="1" i="0" u="none" strike="noStrike" cap="none">
                <a:solidFill>
                  <a:srgbClr val="000000"/>
                </a:solidFill>
                <a:latin typeface="Arial"/>
                <a:ea typeface="Arial"/>
                <a:cs typeface="Arial"/>
                <a:sym typeface="Arial"/>
              </a:rPr>
              <a:t>Oncology Navigation</a:t>
            </a:r>
            <a:endParaRPr sz="2000" b="1" i="0" u="none" strike="noStrike" cap="none">
              <a:solidFill>
                <a:srgbClr val="000000"/>
              </a:solidFill>
              <a:latin typeface="Arial"/>
              <a:ea typeface="Arial"/>
              <a:cs typeface="Arial"/>
              <a:sym typeface="Arial"/>
            </a:endParaRPr>
          </a:p>
        </p:txBody>
      </p:sp>
      <p:cxnSp>
        <p:nvCxnSpPr>
          <p:cNvPr id="308" name="Google Shape;308;g279fd34af69_0_0"/>
          <p:cNvCxnSpPr/>
          <p:nvPr/>
        </p:nvCxnSpPr>
        <p:spPr>
          <a:xfrm>
            <a:off x="4619150" y="2197125"/>
            <a:ext cx="3600" cy="349200"/>
          </a:xfrm>
          <a:prstGeom prst="straightConnector1">
            <a:avLst/>
          </a:prstGeom>
          <a:noFill/>
          <a:ln w="9525" cap="flat" cmpd="sng">
            <a:solidFill>
              <a:schemeClr val="dk2"/>
            </a:solidFill>
            <a:prstDash val="solid"/>
            <a:round/>
            <a:headEnd type="none" w="sm" len="sm"/>
            <a:tailEnd type="triangle" w="med" len="med"/>
          </a:ln>
        </p:spPr>
      </p:cxnSp>
      <p:sp>
        <p:nvSpPr>
          <p:cNvPr id="309" name="Google Shape;309;g279fd34af69_0_0"/>
          <p:cNvSpPr txBox="1">
            <a:spLocks noGrp="1"/>
          </p:cNvSpPr>
          <p:nvPr>
            <p:ph type="title"/>
          </p:nvPr>
        </p:nvSpPr>
        <p:spPr>
          <a:xfrm>
            <a:off x="653733" y="438914"/>
            <a:ext cx="8089800" cy="7695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1400"/>
              <a:buNone/>
            </a:pPr>
            <a:r>
              <a:rPr lang="en-US"/>
              <a:t>Role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Definitions</a:t>
            </a:r>
            <a:endParaRPr/>
          </a:p>
        </p:txBody>
      </p:sp>
      <p:sp>
        <p:nvSpPr>
          <p:cNvPr id="310" name="Google Shape;310;g279fd34af69_0_0"/>
          <p:cNvSpPr/>
          <p:nvPr/>
        </p:nvSpPr>
        <p:spPr>
          <a:xfrm>
            <a:off x="3523250" y="1247025"/>
            <a:ext cx="2191800" cy="950100"/>
          </a:xfrm>
          <a:prstGeom prst="roundRect">
            <a:avLst>
              <a:gd name="adj" fmla="val 16667"/>
            </a:avLst>
          </a:prstGeom>
          <a:solidFill>
            <a:srgbClr val="C8B18B"/>
          </a:solidFill>
          <a:ln w="9525" cap="flat" cmpd="sng">
            <a:solidFill>
              <a:srgbClr val="FFFFFF"/>
            </a:solidFill>
            <a:prstDash val="solid"/>
            <a:round/>
            <a:headEnd type="none" w="sm" len="sm"/>
            <a:tailEnd type="none" w="sm" len="sm"/>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2000" b="1" i="0" u="none" strike="noStrike" cap="none">
                <a:solidFill>
                  <a:srgbClr val="000000"/>
                </a:solidFill>
                <a:latin typeface="Arial"/>
                <a:ea typeface="Arial"/>
                <a:cs typeface="Arial"/>
                <a:sym typeface="Arial"/>
              </a:rPr>
              <a:t>Professional Navigator</a:t>
            </a:r>
            <a:endParaRPr sz="2000" b="1" i="0" u="none" strike="noStrike" cap="none">
              <a:solidFill>
                <a:srgbClr val="000000"/>
              </a:solidFill>
              <a:latin typeface="Arial"/>
              <a:ea typeface="Arial"/>
              <a:cs typeface="Arial"/>
              <a:sym typeface="Arial"/>
            </a:endParaRPr>
          </a:p>
        </p:txBody>
      </p:sp>
      <p:sp>
        <p:nvSpPr>
          <p:cNvPr id="311" name="Google Shape;311;g279fd34af69_0_0"/>
          <p:cNvSpPr/>
          <p:nvPr/>
        </p:nvSpPr>
        <p:spPr>
          <a:xfrm>
            <a:off x="6063250" y="1247025"/>
            <a:ext cx="2318700" cy="950100"/>
          </a:xfrm>
          <a:prstGeom prst="roundRect">
            <a:avLst>
              <a:gd name="adj" fmla="val 16667"/>
            </a:avLst>
          </a:prstGeom>
          <a:solidFill>
            <a:srgbClr val="C8B18B"/>
          </a:solidFill>
          <a:ln w="9525" cap="flat" cmpd="sng">
            <a:solidFill>
              <a:srgbClr val="FFFFFF"/>
            </a:solidFill>
            <a:prstDash val="solid"/>
            <a:round/>
            <a:headEnd type="none" w="sm" len="sm"/>
            <a:tailEnd type="none" w="sm" len="sm"/>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2000" b="1" i="0" u="none" strike="noStrike" cap="none">
                <a:solidFill>
                  <a:srgbClr val="000000"/>
                </a:solidFill>
                <a:latin typeface="Arial"/>
                <a:ea typeface="Arial"/>
                <a:cs typeface="Arial"/>
                <a:sym typeface="Arial"/>
              </a:rPr>
              <a:t>Social Worker</a:t>
            </a:r>
            <a:endParaRPr sz="2000" b="1" i="0" u="none" strike="noStrike" cap="none">
              <a:solidFill>
                <a:srgbClr val="000000"/>
              </a:solidFill>
              <a:latin typeface="Arial"/>
              <a:ea typeface="Arial"/>
              <a:cs typeface="Arial"/>
              <a:sym typeface="Arial"/>
            </a:endParaRPr>
          </a:p>
        </p:txBody>
      </p:sp>
      <p:sp>
        <p:nvSpPr>
          <p:cNvPr id="312" name="Google Shape;312;g279fd34af69_0_0"/>
          <p:cNvSpPr txBox="1"/>
          <p:nvPr/>
        </p:nvSpPr>
        <p:spPr>
          <a:xfrm>
            <a:off x="228600" y="5105400"/>
            <a:ext cx="8958000" cy="461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200" b="0" i="1" u="none" strike="noStrike" cap="none">
                <a:solidFill>
                  <a:srgbClr val="7F7F7F"/>
                </a:solidFill>
                <a:latin typeface="Arial"/>
                <a:ea typeface="Arial"/>
                <a:cs typeface="Arial"/>
                <a:sym typeface="Arial"/>
              </a:rPr>
              <a:t>Source: Professional Oncology Navigation Task Force et al., 2022, </a:t>
            </a:r>
            <a:r>
              <a:rPr lang="en-US" sz="1200" b="0" i="1" u="none" strike="noStrike" cap="none">
                <a:solidFill>
                  <a:schemeClr val="lt2"/>
                </a:solidFill>
                <a:latin typeface="Arial"/>
                <a:ea typeface="Arial"/>
                <a:cs typeface="Arial"/>
                <a:sym typeface="Arial"/>
              </a:rPr>
              <a:t>Community Health Worker Core Consensus Project, 2022, Nation</a:t>
            </a:r>
            <a:r>
              <a:rPr lang="en-US" sz="1200" i="1">
                <a:solidFill>
                  <a:schemeClr val="lt2"/>
                </a:solidFill>
              </a:rPr>
              <a:t>al Association of Social Workers, n.d., </a:t>
            </a:r>
            <a:r>
              <a:rPr lang="en-US" sz="1200" b="0" i="1" u="none" strike="noStrike" cap="none">
                <a:solidFill>
                  <a:schemeClr val="lt2"/>
                </a:solidFill>
                <a:latin typeface="Arial"/>
                <a:ea typeface="Arial"/>
                <a:cs typeface="Arial"/>
                <a:sym typeface="Arial"/>
              </a:rPr>
              <a:t> Willis et al., 2013</a:t>
            </a:r>
            <a:endParaRPr sz="1200" b="0" i="1" u="none" strike="noStrike" cap="none">
              <a:solidFill>
                <a:srgbClr val="7F7F7F"/>
              </a:solidFill>
              <a:latin typeface="Arial"/>
              <a:ea typeface="Arial"/>
              <a:cs typeface="Arial"/>
              <a:sym typeface="Arial"/>
            </a:endParaRPr>
          </a:p>
        </p:txBody>
      </p:sp>
      <p:sp>
        <p:nvSpPr>
          <p:cNvPr id="313" name="Google Shape;313;g279fd34af69_0_0"/>
          <p:cNvSpPr/>
          <p:nvPr/>
        </p:nvSpPr>
        <p:spPr>
          <a:xfrm>
            <a:off x="763950" y="1247025"/>
            <a:ext cx="2411100" cy="950100"/>
          </a:xfrm>
          <a:prstGeom prst="roundRect">
            <a:avLst>
              <a:gd name="adj" fmla="val 16667"/>
            </a:avLst>
          </a:prstGeom>
          <a:solidFill>
            <a:srgbClr val="C8B18B"/>
          </a:solidFill>
          <a:ln w="9525" cap="flat" cmpd="sng">
            <a:solidFill>
              <a:srgbClr val="FFFFFF"/>
            </a:solidFill>
            <a:prstDash val="solid"/>
            <a:round/>
            <a:headEnd type="none" w="sm" len="sm"/>
            <a:tailEnd type="none" w="sm" len="sm"/>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2000" b="1" i="0" u="none" strike="noStrike" cap="none">
                <a:solidFill>
                  <a:srgbClr val="000000"/>
                </a:solidFill>
                <a:latin typeface="Arial"/>
                <a:ea typeface="Arial"/>
                <a:cs typeface="Arial"/>
                <a:sym typeface="Arial"/>
              </a:rPr>
              <a:t>Community Health Worker</a:t>
            </a:r>
            <a:endParaRPr sz="2000" b="1" i="0" u="none" strike="noStrike" cap="none">
              <a:solidFill>
                <a:srgbClr val="000000"/>
              </a:solidFill>
              <a:latin typeface="Arial"/>
              <a:ea typeface="Arial"/>
              <a:cs typeface="Arial"/>
              <a:sym typeface="Arial"/>
            </a:endParaRPr>
          </a:p>
        </p:txBody>
      </p:sp>
      <p:sp>
        <p:nvSpPr>
          <p:cNvPr id="314" name="Google Shape;314;g279fd34af69_0_0"/>
          <p:cNvSpPr/>
          <p:nvPr/>
        </p:nvSpPr>
        <p:spPr>
          <a:xfrm>
            <a:off x="1193800" y="3196400"/>
            <a:ext cx="6743700" cy="533100"/>
          </a:xfrm>
          <a:prstGeom prst="roundRect">
            <a:avLst>
              <a:gd name="adj" fmla="val 16667"/>
            </a:avLst>
          </a:prstGeom>
          <a:solidFill>
            <a:srgbClr val="B5DADD"/>
          </a:solidFill>
          <a:ln w="9525" cap="flat" cmpd="sng">
            <a:solidFill>
              <a:srgbClr val="FFFFFF"/>
            </a:solidFill>
            <a:prstDash val="solid"/>
            <a:round/>
            <a:headEnd type="none" w="sm" len="sm"/>
            <a:tailEnd type="none" w="sm" len="sm"/>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2000" b="1" i="0" u="none" strike="noStrike" cap="none">
                <a:solidFill>
                  <a:srgbClr val="000000"/>
                </a:solidFill>
                <a:latin typeface="Arial"/>
                <a:ea typeface="Arial"/>
                <a:cs typeface="Arial"/>
                <a:sym typeface="Arial"/>
              </a:rPr>
              <a:t>Oncology Patient </a:t>
            </a:r>
            <a:r>
              <a:rPr lang="en-US" sz="2000" b="1"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Navigator</a:t>
            </a:r>
            <a:endParaRPr sz="2000" b="1" i="0" u="none" strike="noStrike" cap="none">
              <a:solidFill>
                <a:srgbClr val="000000"/>
              </a:solidFill>
              <a:latin typeface="Arial"/>
              <a:ea typeface="Arial"/>
              <a:cs typeface="Arial"/>
              <a:sym typeface="Arial"/>
            </a:endParaRPr>
          </a:p>
        </p:txBody>
      </p:sp>
      <p:sp>
        <p:nvSpPr>
          <p:cNvPr id="315" name="Google Shape;315;g279fd34af69_0_0"/>
          <p:cNvSpPr/>
          <p:nvPr/>
        </p:nvSpPr>
        <p:spPr>
          <a:xfrm>
            <a:off x="1193800" y="3847834"/>
            <a:ext cx="6743700" cy="533100"/>
          </a:xfrm>
          <a:prstGeom prst="roundRect">
            <a:avLst>
              <a:gd name="adj" fmla="val 16667"/>
            </a:avLst>
          </a:prstGeom>
          <a:solidFill>
            <a:srgbClr val="B5DADD"/>
          </a:solidFill>
          <a:ln w="9525" cap="flat" cmpd="sng">
            <a:solidFill>
              <a:srgbClr val="FFFFFF"/>
            </a:solidFill>
            <a:prstDash val="solid"/>
            <a:round/>
            <a:headEnd type="none" w="sm" len="sm"/>
            <a:tailEnd type="none" w="sm" len="sm"/>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2000" b="1" i="0" u="none" strike="noStrike" cap="none">
                <a:solidFill>
                  <a:srgbClr val="222222"/>
                </a:solidFill>
                <a:latin typeface="Arial"/>
                <a:ea typeface="Arial"/>
                <a:cs typeface="Arial"/>
                <a:sym typeface="Arial"/>
              </a:rPr>
              <a:t>Clinical Navigator/Oncology Nurse Navigator</a:t>
            </a:r>
            <a:endParaRPr sz="2000" b="1" i="0" u="none" strike="noStrike" cap="none">
              <a:solidFill>
                <a:srgbClr val="000000"/>
              </a:solidFill>
              <a:latin typeface="Arial"/>
              <a:ea typeface="Arial"/>
              <a:cs typeface="Arial"/>
              <a:sym typeface="Arial"/>
            </a:endParaRPr>
          </a:p>
        </p:txBody>
      </p:sp>
      <p:sp>
        <p:nvSpPr>
          <p:cNvPr id="316" name="Google Shape;316;g279fd34af69_0_0"/>
          <p:cNvSpPr/>
          <p:nvPr/>
        </p:nvSpPr>
        <p:spPr>
          <a:xfrm>
            <a:off x="1193800" y="4470670"/>
            <a:ext cx="6743700" cy="533100"/>
          </a:xfrm>
          <a:prstGeom prst="roundRect">
            <a:avLst>
              <a:gd name="adj" fmla="val 16667"/>
            </a:avLst>
          </a:prstGeom>
          <a:solidFill>
            <a:srgbClr val="B5DADD"/>
          </a:solidFill>
          <a:ln w="9525" cap="flat" cmpd="sng">
            <a:solidFill>
              <a:srgbClr val="FFFFFF"/>
            </a:solidFill>
            <a:prstDash val="solid"/>
            <a:round/>
            <a:headEnd type="none" w="sm" len="sm"/>
            <a:tailEnd type="none" w="sm" len="sm"/>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2000" b="1" i="0" u="none" strike="noStrike" cap="none">
                <a:solidFill>
                  <a:srgbClr val="222222"/>
                </a:solidFill>
                <a:latin typeface="Arial"/>
                <a:ea typeface="Arial"/>
                <a:cs typeface="Arial"/>
                <a:sym typeface="Arial"/>
              </a:rPr>
              <a:t>Clinical Navigator/Oncology Social Worker</a:t>
            </a:r>
            <a:endParaRPr sz="2000" b="1" i="0" u="none" strike="noStrike" cap="none">
              <a:solidFill>
                <a:srgbClr val="000000"/>
              </a:solidFill>
              <a:latin typeface="Arial"/>
              <a:ea typeface="Arial"/>
              <a:cs typeface="Arial"/>
              <a:sym typeface="Arial"/>
            </a:endParaRPr>
          </a:p>
        </p:txBody>
      </p:sp>
      <p:cxnSp>
        <p:nvCxnSpPr>
          <p:cNvPr id="317" name="Google Shape;317;g279fd34af69_0_0"/>
          <p:cNvCxnSpPr/>
          <p:nvPr/>
        </p:nvCxnSpPr>
        <p:spPr>
          <a:xfrm rot="10800000" flipH="1">
            <a:off x="749300" y="3079800"/>
            <a:ext cx="7746900" cy="44400"/>
          </a:xfrm>
          <a:prstGeom prst="straightConnector1">
            <a:avLst/>
          </a:prstGeom>
          <a:noFill/>
          <a:ln w="9525" cap="flat" cmpd="sng">
            <a:solidFill>
              <a:schemeClr val="dk2"/>
            </a:solidFill>
            <a:prstDash val="solid"/>
            <a:round/>
            <a:headEnd type="none" w="sm" len="sm"/>
            <a:tailEnd type="none" w="sm" len="sm"/>
          </a:ln>
        </p:spPr>
      </p:cxnSp>
      <p:cxnSp>
        <p:nvCxnSpPr>
          <p:cNvPr id="318" name="Google Shape;318;g279fd34af69_0_0"/>
          <p:cNvCxnSpPr/>
          <p:nvPr/>
        </p:nvCxnSpPr>
        <p:spPr>
          <a:xfrm>
            <a:off x="8496200" y="3079800"/>
            <a:ext cx="1500" cy="2037000"/>
          </a:xfrm>
          <a:prstGeom prst="straightConnector1">
            <a:avLst/>
          </a:prstGeom>
          <a:noFill/>
          <a:ln w="9525" cap="flat" cmpd="sng">
            <a:solidFill>
              <a:schemeClr val="dk2"/>
            </a:solidFill>
            <a:prstDash val="solid"/>
            <a:round/>
            <a:headEnd type="none" w="sm" len="sm"/>
            <a:tailEnd type="triangle" w="med" len="med"/>
          </a:ln>
        </p:spPr>
      </p:cxnSp>
      <p:cxnSp>
        <p:nvCxnSpPr>
          <p:cNvPr id="319" name="Google Shape;319;g279fd34af69_0_0"/>
          <p:cNvCxnSpPr/>
          <p:nvPr/>
        </p:nvCxnSpPr>
        <p:spPr>
          <a:xfrm>
            <a:off x="749300" y="3124200"/>
            <a:ext cx="18900" cy="2038500"/>
          </a:xfrm>
          <a:prstGeom prst="straightConnector1">
            <a:avLst/>
          </a:prstGeom>
          <a:noFill/>
          <a:ln w="9525" cap="flat" cmpd="sng">
            <a:solidFill>
              <a:schemeClr val="dk2"/>
            </a:solidFill>
            <a:prstDash val="solid"/>
            <a:round/>
            <a:headEnd type="none" w="sm" len="sm"/>
            <a:tailEnd type="triangle"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1"/>
                                        </p:tgtEl>
                                        <p:attrNameLst>
                                          <p:attrName>style.visibility</p:attrName>
                                        </p:attrNameLst>
                                      </p:cBhvr>
                                      <p:to>
                                        <p:strVal val="visible"/>
                                      </p:to>
                                    </p:set>
                                    <p:animEffect transition="in" filter="fade">
                                      <p:cBhvr>
                                        <p:cTn id="7" dur="10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312cc399dd5_0_6"/>
          <p:cNvSpPr txBox="1">
            <a:spLocks noGrp="1"/>
          </p:cNvSpPr>
          <p:nvPr>
            <p:ph type="title"/>
          </p:nvPr>
        </p:nvSpPr>
        <p:spPr>
          <a:xfrm>
            <a:off x="653733" y="438914"/>
            <a:ext cx="8089800" cy="7695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1400"/>
              <a:buNone/>
            </a:pPr>
            <a:r>
              <a:rPr lang="en-US"/>
              <a:t>Role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Definitions</a:t>
            </a:r>
            <a:endParaRPr/>
          </a:p>
        </p:txBody>
      </p:sp>
      <p:sp>
        <p:nvSpPr>
          <p:cNvPr id="326" name="Google Shape;326;g312cc399dd5_0_6"/>
          <p:cNvSpPr/>
          <p:nvPr/>
        </p:nvSpPr>
        <p:spPr>
          <a:xfrm>
            <a:off x="752950" y="2447100"/>
            <a:ext cx="7616100" cy="579300"/>
          </a:xfrm>
          <a:prstGeom prst="roundRect">
            <a:avLst>
              <a:gd name="adj" fmla="val 16667"/>
            </a:avLst>
          </a:prstGeom>
          <a:solidFill>
            <a:srgbClr val="B5DADD"/>
          </a:solidFill>
          <a:ln w="9525" cap="flat" cmpd="sng">
            <a:solidFill>
              <a:srgbClr val="FFFFFF"/>
            </a:solidFill>
            <a:prstDash val="solid"/>
            <a:round/>
            <a:headEnd type="none" w="sm" len="sm"/>
            <a:tailEnd type="none" w="sm" len="sm"/>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2000" b="1" i="0" u="none" strike="noStrike" cap="none">
                <a:solidFill>
                  <a:srgbClr val="000000"/>
                </a:solidFill>
                <a:latin typeface="Arial"/>
                <a:ea typeface="Arial"/>
                <a:cs typeface="Arial"/>
                <a:sym typeface="Arial"/>
              </a:rPr>
              <a:t>Oncology Patient </a:t>
            </a:r>
            <a:r>
              <a:rPr lang="en-US" sz="2000" b="1"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Navigator</a:t>
            </a:r>
            <a:endParaRPr sz="2000" b="1" i="0" u="none" strike="noStrike" cap="none">
              <a:solidFill>
                <a:srgbClr val="000000"/>
              </a:solidFill>
              <a:latin typeface="Arial"/>
              <a:ea typeface="Arial"/>
              <a:cs typeface="Arial"/>
              <a:sym typeface="Arial"/>
            </a:endParaRPr>
          </a:p>
        </p:txBody>
      </p:sp>
      <p:sp>
        <p:nvSpPr>
          <p:cNvPr id="327" name="Google Shape;327;g312cc399dd5_0_6"/>
          <p:cNvSpPr/>
          <p:nvPr/>
        </p:nvSpPr>
        <p:spPr>
          <a:xfrm>
            <a:off x="774950" y="3383550"/>
            <a:ext cx="7616100" cy="579300"/>
          </a:xfrm>
          <a:prstGeom prst="roundRect">
            <a:avLst>
              <a:gd name="adj" fmla="val 16667"/>
            </a:avLst>
          </a:prstGeom>
          <a:solidFill>
            <a:srgbClr val="B5DADD"/>
          </a:solidFill>
          <a:ln w="9525" cap="flat" cmpd="sng">
            <a:solidFill>
              <a:srgbClr val="FFFFFF"/>
            </a:solidFill>
            <a:prstDash val="solid"/>
            <a:round/>
            <a:headEnd type="none" w="sm" len="sm"/>
            <a:tailEnd type="none" w="sm" len="sm"/>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2000" b="1" i="0" u="none" strike="noStrike" cap="none">
                <a:solidFill>
                  <a:srgbClr val="222222"/>
                </a:solidFill>
                <a:latin typeface="Arial"/>
                <a:ea typeface="Arial"/>
                <a:cs typeface="Arial"/>
                <a:sym typeface="Arial"/>
              </a:rPr>
              <a:t>Clinical Navigator/Oncology Nurse Navigator</a:t>
            </a:r>
            <a:endParaRPr sz="2000" b="1" i="0" u="none" strike="noStrike" cap="none">
              <a:solidFill>
                <a:srgbClr val="000000"/>
              </a:solidFill>
              <a:latin typeface="Arial"/>
              <a:ea typeface="Arial"/>
              <a:cs typeface="Arial"/>
              <a:sym typeface="Arial"/>
            </a:endParaRPr>
          </a:p>
        </p:txBody>
      </p:sp>
      <p:sp>
        <p:nvSpPr>
          <p:cNvPr id="328" name="Google Shape;328;g312cc399dd5_0_6"/>
          <p:cNvSpPr/>
          <p:nvPr/>
        </p:nvSpPr>
        <p:spPr>
          <a:xfrm>
            <a:off x="752950" y="4309650"/>
            <a:ext cx="7616100" cy="579300"/>
          </a:xfrm>
          <a:prstGeom prst="roundRect">
            <a:avLst>
              <a:gd name="adj" fmla="val 16667"/>
            </a:avLst>
          </a:prstGeom>
          <a:solidFill>
            <a:srgbClr val="B5DADD"/>
          </a:solidFill>
          <a:ln w="9525" cap="flat" cmpd="sng">
            <a:solidFill>
              <a:srgbClr val="FFFFFF"/>
            </a:solidFill>
            <a:prstDash val="solid"/>
            <a:round/>
            <a:headEnd type="none" w="sm" len="sm"/>
            <a:tailEnd type="none" w="sm" len="sm"/>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2000" b="1" i="0" u="none" strike="noStrike" cap="none">
                <a:solidFill>
                  <a:srgbClr val="222222"/>
                </a:solidFill>
                <a:latin typeface="Arial"/>
                <a:ea typeface="Arial"/>
                <a:cs typeface="Arial"/>
                <a:sym typeface="Arial"/>
              </a:rPr>
              <a:t>Clinical Navigator/Oncology Social Work Navigator</a:t>
            </a:r>
            <a:endParaRPr sz="2000" b="1" i="0" u="none" strike="noStrike" cap="none">
              <a:solidFill>
                <a:srgbClr val="000000"/>
              </a:solidFill>
              <a:latin typeface="Arial"/>
              <a:ea typeface="Arial"/>
              <a:cs typeface="Arial"/>
              <a:sym typeface="Arial"/>
            </a:endParaRPr>
          </a:p>
        </p:txBody>
      </p:sp>
      <p:sp>
        <p:nvSpPr>
          <p:cNvPr id="329" name="Google Shape;329;g312cc399dd5_0_6"/>
          <p:cNvSpPr txBox="1"/>
          <p:nvPr/>
        </p:nvSpPr>
        <p:spPr>
          <a:xfrm>
            <a:off x="228600" y="5105400"/>
            <a:ext cx="8958000" cy="461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200" b="0" i="1" u="none" strike="noStrike" cap="none">
                <a:solidFill>
                  <a:srgbClr val="7F7F7F"/>
                </a:solidFill>
                <a:latin typeface="Arial"/>
                <a:ea typeface="Arial"/>
                <a:cs typeface="Arial"/>
                <a:sym typeface="Arial"/>
              </a:rPr>
              <a:t>Source: Professional Oncology Navigation Task Force et al., 2022, </a:t>
            </a:r>
            <a:r>
              <a:rPr lang="en-US" sz="1200" b="0" i="1" u="none" strike="noStrike" cap="none">
                <a:solidFill>
                  <a:schemeClr val="lt2"/>
                </a:solidFill>
                <a:latin typeface="Arial"/>
                <a:ea typeface="Arial"/>
                <a:cs typeface="Arial"/>
                <a:sym typeface="Arial"/>
              </a:rPr>
              <a:t>Community Health Worker Core Consensus Project, 2022, </a:t>
            </a:r>
            <a:r>
              <a:rPr lang="en-US" sz="1200" i="1">
                <a:solidFill>
                  <a:schemeClr val="lt2"/>
                </a:solidFill>
              </a:rPr>
              <a:t>National Association of Social Workers, n.d.</a:t>
            </a:r>
            <a:r>
              <a:rPr lang="en-US" sz="1200" b="0" i="1" u="none" strike="noStrike" cap="none">
                <a:solidFill>
                  <a:schemeClr val="lt2"/>
                </a:solidFill>
                <a:latin typeface="Arial"/>
                <a:ea typeface="Arial"/>
                <a:cs typeface="Arial"/>
                <a:sym typeface="Arial"/>
              </a:rPr>
              <a:t>Willis et al., 2013</a:t>
            </a:r>
            <a:endParaRPr sz="1200" b="0" i="1" u="none" strike="noStrike" cap="none">
              <a:solidFill>
                <a:srgbClr val="7F7F7F"/>
              </a:solidFill>
              <a:latin typeface="Arial"/>
              <a:ea typeface="Arial"/>
              <a:cs typeface="Arial"/>
              <a:sym typeface="Arial"/>
            </a:endParaRPr>
          </a:p>
        </p:txBody>
      </p:sp>
      <p:sp>
        <p:nvSpPr>
          <p:cNvPr id="330" name="Google Shape;330;g312cc399dd5_0_6"/>
          <p:cNvSpPr/>
          <p:nvPr/>
        </p:nvSpPr>
        <p:spPr>
          <a:xfrm>
            <a:off x="752950" y="1474938"/>
            <a:ext cx="7616100" cy="691200"/>
          </a:xfrm>
          <a:prstGeom prst="roundRect">
            <a:avLst>
              <a:gd name="adj" fmla="val 16667"/>
            </a:avLst>
          </a:prstGeom>
          <a:solidFill>
            <a:srgbClr val="C8B18B"/>
          </a:solidFill>
          <a:ln w="9525" cap="flat" cmpd="sng">
            <a:solidFill>
              <a:srgbClr val="FFFFFF"/>
            </a:solidFill>
            <a:prstDash val="solid"/>
            <a:round/>
            <a:headEnd type="none" w="sm" len="sm"/>
            <a:tailEnd type="none" w="sm" len="sm"/>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100" b="1" i="0" u="none" strike="noStrike" cap="none">
                <a:solidFill>
                  <a:srgbClr val="000000"/>
                </a:solidFill>
                <a:latin typeface="Arial"/>
                <a:ea typeface="Arial"/>
                <a:cs typeface="Arial"/>
                <a:sym typeface="Arial"/>
              </a:rPr>
              <a:t>Oncology Navigation</a:t>
            </a:r>
            <a:endParaRPr sz="3100" b="1" i="0" u="none" strike="noStrike" cap="none">
              <a:solidFill>
                <a:srgbClr val="000000"/>
              </a:solidFill>
              <a:latin typeface="Arial"/>
              <a:ea typeface="Arial"/>
              <a:cs typeface="Arial"/>
              <a:sym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6"/>
                                        </p:tgtEl>
                                        <p:attrNameLst>
                                          <p:attrName>style.visibility</p:attrName>
                                        </p:attrNameLst>
                                      </p:cBhvr>
                                      <p:to>
                                        <p:strVal val="visible"/>
                                      </p:to>
                                    </p:set>
                                    <p:animEffect transition="in" filter="fade">
                                      <p:cBhvr>
                                        <p:cTn id="7" dur="1000"/>
                                        <p:tgtEl>
                                          <p:spTgt spid="3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
                                        </p:tgtEl>
                                        <p:attrNameLst>
                                          <p:attrName>style.visibility</p:attrName>
                                        </p:attrNameLst>
                                      </p:cBhvr>
                                      <p:to>
                                        <p:strVal val="visible"/>
                                      </p:to>
                                    </p:set>
                                    <p:animEffect transition="in" filter="fade">
                                      <p:cBhvr>
                                        <p:cTn id="12" dur="1000"/>
                                        <p:tgtEl>
                                          <p:spTgt spid="3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8"/>
                                        </p:tgtEl>
                                        <p:attrNameLst>
                                          <p:attrName>style.visibility</p:attrName>
                                        </p:attrNameLst>
                                      </p:cBhvr>
                                      <p:to>
                                        <p:strVal val="visible"/>
                                      </p:to>
                                    </p:set>
                                    <p:animEffect transition="in" filter="fade">
                                      <p:cBhvr>
                                        <p:cTn id="17" dur="1000"/>
                                        <p:tgtEl>
                                          <p:spTgt spid="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2f08f95ba76_0_27"/>
          <p:cNvSpPr txBox="1">
            <a:spLocks noGrp="1"/>
          </p:cNvSpPr>
          <p:nvPr>
            <p:ph type="title"/>
          </p:nvPr>
        </p:nvSpPr>
        <p:spPr>
          <a:xfrm>
            <a:off x="355765" y="-152400"/>
            <a:ext cx="88011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500"/>
              <a:t>Professional Training and Knowledge</a:t>
            </a:r>
            <a:endParaRPr sz="3500"/>
          </a:p>
        </p:txBody>
      </p:sp>
      <p:graphicFrame>
        <p:nvGraphicFramePr>
          <p:cNvPr id="337" name="Google Shape;337;g2f08f95ba76_0_27"/>
          <p:cNvGraphicFramePr/>
          <p:nvPr/>
        </p:nvGraphicFramePr>
        <p:xfrm>
          <a:off x="312300" y="794684"/>
          <a:ext cx="8519375" cy="4678710"/>
        </p:xfrm>
        <a:graphic>
          <a:graphicData uri="http://schemas.openxmlformats.org/drawingml/2006/table">
            <a:tbl>
              <a:tblPr firstRow="1" bandRow="1">
                <a:noFill/>
                <a:tableStyleId>{AB6E0F83-471E-4D75-9BCF-A7B2CA627F5B}</a:tableStyleId>
              </a:tblPr>
              <a:tblGrid>
                <a:gridCol w="928375">
                  <a:extLst>
                    <a:ext uri="{9D8B030D-6E8A-4147-A177-3AD203B41FA5}">
                      <a16:colId xmlns:a16="http://schemas.microsoft.com/office/drawing/2014/main" val="20000"/>
                    </a:ext>
                  </a:extLst>
                </a:gridCol>
                <a:gridCol w="2813500">
                  <a:extLst>
                    <a:ext uri="{9D8B030D-6E8A-4147-A177-3AD203B41FA5}">
                      <a16:colId xmlns:a16="http://schemas.microsoft.com/office/drawing/2014/main" val="20001"/>
                    </a:ext>
                  </a:extLst>
                </a:gridCol>
                <a:gridCol w="2191500">
                  <a:extLst>
                    <a:ext uri="{9D8B030D-6E8A-4147-A177-3AD203B41FA5}">
                      <a16:colId xmlns:a16="http://schemas.microsoft.com/office/drawing/2014/main" val="20002"/>
                    </a:ext>
                  </a:extLst>
                </a:gridCol>
                <a:gridCol w="2586000">
                  <a:extLst>
                    <a:ext uri="{9D8B030D-6E8A-4147-A177-3AD203B41FA5}">
                      <a16:colId xmlns:a16="http://schemas.microsoft.com/office/drawing/2014/main" val="20003"/>
                    </a:ext>
                  </a:extLst>
                </a:gridCol>
              </a:tblGrid>
              <a:tr h="617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4065"/>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Oncology Patient Navigator</a:t>
                      </a:r>
                      <a:br>
                        <a:rPr lang="en-US" sz="1200" u="none" strike="noStrike" cap="none"/>
                      </a:br>
                      <a:r>
                        <a:rPr lang="en-US" sz="1200" u="none" strike="noStrike" cap="none"/>
                        <a:t>(PN)</a:t>
                      </a:r>
                      <a:endParaRPr sz="1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4065"/>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US" sz="1200" u="none" strike="noStrike" cap="none"/>
                        <a:t>Clinical Navigator/Oncology Nurse Navigator (NN)</a:t>
                      </a:r>
                      <a:endParaRPr sz="1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4065"/>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Clinical Navigator/Oncology Social Work Navigator (SW)</a:t>
                      </a:r>
                      <a:endParaRPr sz="1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4065"/>
                    </a:solidFill>
                  </a:tcPr>
                </a:tc>
                <a:extLst>
                  <a:ext uri="{0D108BD9-81ED-4DB2-BD59-A6C34878D82A}">
                    <a16:rowId xmlns:a16="http://schemas.microsoft.com/office/drawing/2014/main" val="10000"/>
                  </a:ext>
                </a:extLst>
              </a:tr>
              <a:tr h="2028900">
                <a:tc>
                  <a:txBody>
                    <a:bodyPr/>
                    <a:lstStyle/>
                    <a:p>
                      <a:pPr marL="0" marR="0" lvl="0" indent="0" algn="l" rtl="0">
                        <a:lnSpc>
                          <a:spcPct val="100000"/>
                        </a:lnSpc>
                        <a:spcBef>
                          <a:spcPts val="0"/>
                        </a:spcBef>
                        <a:spcAft>
                          <a:spcPts val="0"/>
                        </a:spcAft>
                        <a:buClr>
                          <a:srgbClr val="000000"/>
                        </a:buClr>
                        <a:buSzPts val="1000"/>
                        <a:buFont typeface="Arial"/>
                        <a:buNone/>
                      </a:pPr>
                      <a:r>
                        <a:rPr lang="en-US" sz="1100" b="1" u="none" strike="noStrike" cap="none"/>
                        <a:t>Training &amp; Education</a:t>
                      </a:r>
                      <a:endParaRPr sz="1100" b="1" u="none" strike="noStrike" cap="none"/>
                    </a:p>
                  </a:txBody>
                  <a:tcPr marL="91450" marR="91450" marT="45725" marB="45725">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t>Complete competency-based navigation training sessions or courses. Does not currently have licensure requirements.</a:t>
                      </a:r>
                      <a:endParaRPr sz="1100" u="none" strike="noStrike" cap="none"/>
                    </a:p>
                  </a:txBody>
                  <a:tcPr marL="91450" marR="91450" marT="45725" marB="45725">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1100" u="none" strike="noStrike" cap="none"/>
                        <a:t>Have at least a bachelor's degree in nursing from an accredited university. </a:t>
                      </a:r>
                      <a:endParaRPr sz="1100" u="none" strike="noStrike" cap="none"/>
                    </a:p>
                    <a:p>
                      <a:pPr marL="0" marR="0" lvl="0" indent="0" algn="l" rtl="0">
                        <a:lnSpc>
                          <a:spcPct val="100000"/>
                        </a:lnSpc>
                        <a:spcBef>
                          <a:spcPts val="0"/>
                        </a:spcBef>
                        <a:spcAft>
                          <a:spcPts val="0"/>
                        </a:spcAft>
                        <a:buClr>
                          <a:schemeClr val="dk1"/>
                        </a:buClr>
                        <a:buSzPts val="1000"/>
                        <a:buFont typeface="Arial"/>
                        <a:buNone/>
                      </a:pPr>
                      <a:endParaRPr sz="1100" u="none" strike="noStrike" cap="none"/>
                    </a:p>
                    <a:p>
                      <a:pPr marL="0" marR="0" lvl="0" indent="0" algn="l" rtl="0">
                        <a:lnSpc>
                          <a:spcPct val="100000"/>
                        </a:lnSpc>
                        <a:spcBef>
                          <a:spcPts val="0"/>
                        </a:spcBef>
                        <a:spcAft>
                          <a:spcPts val="0"/>
                        </a:spcAft>
                        <a:buClr>
                          <a:schemeClr val="dk1"/>
                        </a:buClr>
                        <a:buSzPts val="1000"/>
                        <a:buFont typeface="Arial"/>
                        <a:buNone/>
                      </a:pPr>
                      <a:r>
                        <a:rPr lang="en-US" sz="1100" u="none" strike="noStrike" cap="none"/>
                        <a:t>Comply with registered nurse licensing and certification requirements and the scope of practice as defined by the state(s) or jurisdiction(s) in which they practice. </a:t>
                      </a:r>
                      <a:endParaRPr sz="1100" u="none" strike="noStrike" cap="none"/>
                    </a:p>
                  </a:txBody>
                  <a:tcPr marL="91450" marR="91450" marT="45725" marB="45725">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t>Have at least a master's degree in social work </a:t>
                      </a:r>
                      <a:endParaRPr sz="1100" u="none" strike="noStrike" cap="none"/>
                    </a:p>
                    <a:p>
                      <a:pPr marL="0" marR="0" lvl="0" indent="0" algn="l" rtl="0">
                        <a:lnSpc>
                          <a:spcPct val="100000"/>
                        </a:lnSpc>
                        <a:spcBef>
                          <a:spcPts val="0"/>
                        </a:spcBef>
                        <a:spcAft>
                          <a:spcPts val="0"/>
                        </a:spcAft>
                        <a:buClr>
                          <a:schemeClr val="dk1"/>
                        </a:buClr>
                        <a:buSzPts val="1100"/>
                        <a:buFont typeface="Arial"/>
                        <a:buNone/>
                      </a:pPr>
                      <a:endParaRPr sz="1100" u="none" strike="noStrike" cap="none"/>
                    </a:p>
                    <a:p>
                      <a:pPr marL="0" marR="0" lvl="0" indent="0" algn="l" rtl="0">
                        <a:lnSpc>
                          <a:spcPct val="100000"/>
                        </a:lnSpc>
                        <a:spcBef>
                          <a:spcPts val="0"/>
                        </a:spcBef>
                        <a:spcAft>
                          <a:spcPts val="0"/>
                        </a:spcAft>
                        <a:buClr>
                          <a:schemeClr val="dk1"/>
                        </a:buClr>
                        <a:buSzPts val="1100"/>
                        <a:buFont typeface="Arial"/>
                        <a:buNone/>
                      </a:pPr>
                      <a:r>
                        <a:rPr lang="en-US" sz="1100" u="none" strike="noStrike" cap="none"/>
                        <a:t> A general social work license is required for basic navigation interventions.</a:t>
                      </a:r>
                      <a:endParaRPr sz="1100" u="none" strike="noStrike" cap="none"/>
                    </a:p>
                    <a:p>
                      <a:pPr marL="0" marR="0" lvl="0" indent="0" algn="l" rtl="0">
                        <a:lnSpc>
                          <a:spcPct val="100000"/>
                        </a:lnSpc>
                        <a:spcBef>
                          <a:spcPts val="0"/>
                        </a:spcBef>
                        <a:spcAft>
                          <a:spcPts val="0"/>
                        </a:spcAft>
                        <a:buClr>
                          <a:schemeClr val="dk1"/>
                        </a:buClr>
                        <a:buSzPts val="1100"/>
                        <a:buFont typeface="Arial"/>
                        <a:buNone/>
                      </a:pPr>
                      <a:endParaRPr sz="1100" u="none" strike="noStrike" cap="none"/>
                    </a:p>
                    <a:p>
                      <a:pPr marL="0" marR="0" lvl="0" indent="0" algn="l" rtl="0">
                        <a:lnSpc>
                          <a:spcPct val="100000"/>
                        </a:lnSpc>
                        <a:spcBef>
                          <a:spcPts val="0"/>
                        </a:spcBef>
                        <a:spcAft>
                          <a:spcPts val="0"/>
                        </a:spcAft>
                        <a:buClr>
                          <a:schemeClr val="dk1"/>
                        </a:buClr>
                        <a:buSzPts val="1100"/>
                        <a:buFont typeface="Arial"/>
                        <a:buNone/>
                      </a:pPr>
                      <a:r>
                        <a:rPr lang="en-US" sz="1100" u="none" strike="noStrike" cap="none"/>
                        <a:t> A clinical social work license is required for clinical interventions such as diagnosis of mental and behavioral health conditions or the provision of psychotherapy. </a:t>
                      </a:r>
                      <a:endParaRPr sz="1100" u="none" strike="noStrike" cap="none"/>
                    </a:p>
                  </a:txBody>
                  <a:tcPr marL="91450" marR="91450" marT="45725" marB="45725">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1867175">
                <a:tc>
                  <a:txBody>
                    <a:bodyPr/>
                    <a:lstStyle/>
                    <a:p>
                      <a:pPr marL="0" marR="0" lvl="0" indent="0" algn="l" rtl="0">
                        <a:lnSpc>
                          <a:spcPct val="100000"/>
                        </a:lnSpc>
                        <a:spcBef>
                          <a:spcPts val="0"/>
                        </a:spcBef>
                        <a:spcAft>
                          <a:spcPts val="0"/>
                        </a:spcAft>
                        <a:buClr>
                          <a:srgbClr val="000000"/>
                        </a:buClr>
                        <a:buSzPts val="1000"/>
                        <a:buFont typeface="Arial"/>
                        <a:buNone/>
                      </a:pPr>
                      <a:r>
                        <a:rPr lang="en-US" sz="1100" b="1" u="none" strike="noStrike" cap="none"/>
                        <a:t>Knowledge</a:t>
                      </a:r>
                      <a:endParaRPr sz="1100" b="1" u="none" strike="noStrike" cap="none"/>
                    </a:p>
                  </a:txBody>
                  <a:tcPr marL="91450" marR="91450" marT="45725" marB="45725">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t>Knowledge of evidence-based information to ensure the quality of navigation practice. </a:t>
                      </a:r>
                      <a:endParaRPr sz="1100" u="none" strike="noStrike" cap="none"/>
                    </a:p>
                    <a:p>
                      <a:pPr marL="0" marR="0" lvl="0" indent="0" algn="l" rtl="0">
                        <a:lnSpc>
                          <a:spcPct val="100000"/>
                        </a:lnSpc>
                        <a:spcBef>
                          <a:spcPts val="0"/>
                        </a:spcBef>
                        <a:spcAft>
                          <a:spcPts val="0"/>
                        </a:spcAft>
                        <a:buClr>
                          <a:srgbClr val="000000"/>
                        </a:buClr>
                        <a:buSzPts val="1100"/>
                        <a:buFont typeface="Arial"/>
                        <a:buNone/>
                      </a:pPr>
                      <a:r>
                        <a:rPr lang="en-US" sz="1100" u="none" strike="noStrike" cap="none"/>
                        <a:t>Integrate evidence and research findings into their practice. </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p>
                      <a:pPr marL="0" marR="0" lvl="0" indent="0" algn="l" rtl="0">
                        <a:lnSpc>
                          <a:spcPct val="100000"/>
                        </a:lnSpc>
                        <a:spcBef>
                          <a:spcPts val="0"/>
                        </a:spcBef>
                        <a:spcAft>
                          <a:spcPts val="0"/>
                        </a:spcAft>
                        <a:buClr>
                          <a:srgbClr val="000000"/>
                        </a:buClr>
                        <a:buSzPts val="1100"/>
                        <a:buFont typeface="Arial"/>
                        <a:buNone/>
                      </a:pPr>
                      <a:r>
                        <a:rPr lang="en-US" sz="1100" u="none" strike="noStrike" cap="none"/>
                        <a:t>Collaborate with other healthcare and services providers to refer patients when the patient's needs are beyond the knowledge base or scope of practice of the navigator. </a:t>
                      </a:r>
                      <a:endParaRPr sz="1100" u="none" strike="noStrike" cap="none"/>
                    </a:p>
                  </a:txBody>
                  <a:tcPr marL="91450" marR="91450" marT="45725" marB="45725">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100" u="none" strike="noStrike" cap="none"/>
                        <a:t>Knowledge and competence that reflect current nursing practice, oncology care, and navigation practice. Use the nursing process when providing oncology navigation services. </a:t>
                      </a:r>
                      <a:endParaRPr sz="1100" u="none" strike="noStrike" cap="none"/>
                    </a:p>
                  </a:txBody>
                  <a:tcPr marL="91450" marR="91450" marT="45725" marB="45725">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1100" u="none" strike="noStrike" cap="none"/>
                        <a:t>Knowledge and competence that reflect current social work practice, oncology care, and navigation practice. Use the social work process when providing oncology navigation services. </a:t>
                      </a:r>
                      <a:endParaRPr sz="1100" u="none" strike="noStrike" cap="none"/>
                    </a:p>
                  </a:txBody>
                  <a:tcPr marL="91450" marR="91450" marT="45725" marB="45725">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38" name="Google Shape;338;g2f08f95ba76_0_27"/>
          <p:cNvSpPr txBox="1"/>
          <p:nvPr/>
        </p:nvSpPr>
        <p:spPr>
          <a:xfrm>
            <a:off x="198875" y="5479800"/>
            <a:ext cx="8958000" cy="461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200" b="0" i="1" u="none" strike="noStrike" cap="none">
                <a:solidFill>
                  <a:schemeClr val="lt1"/>
                </a:solidFill>
                <a:latin typeface="Arial"/>
                <a:ea typeface="Arial"/>
                <a:cs typeface="Arial"/>
                <a:sym typeface="Arial"/>
              </a:rPr>
              <a:t>Source: Professional Oncology Navigation Task Force et al., 2022, Community Health Worker Core Consensus Project, 2022, Willis et al., 2013</a:t>
            </a:r>
            <a:endParaRPr sz="1200" b="0" i="1" u="none" strike="noStrike" cap="non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27fa9234bbd_1_7"/>
          <p:cNvSpPr txBox="1">
            <a:spLocks noGrp="1"/>
          </p:cNvSpPr>
          <p:nvPr>
            <p:ph type="title"/>
          </p:nvPr>
        </p:nvSpPr>
        <p:spPr>
          <a:xfrm>
            <a:off x="457200" y="-889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Screening and Treatment</a:t>
            </a:r>
            <a:endParaRPr/>
          </a:p>
        </p:txBody>
      </p:sp>
      <p:graphicFrame>
        <p:nvGraphicFramePr>
          <p:cNvPr id="345" name="Google Shape;345;g27fa9234bbd_1_7"/>
          <p:cNvGraphicFramePr/>
          <p:nvPr/>
        </p:nvGraphicFramePr>
        <p:xfrm>
          <a:off x="271525" y="857149"/>
          <a:ext cx="8600950" cy="4343430"/>
        </p:xfrm>
        <a:graphic>
          <a:graphicData uri="http://schemas.openxmlformats.org/drawingml/2006/table">
            <a:tbl>
              <a:tblPr firstRow="1" bandRow="1">
                <a:noFill/>
                <a:tableStyleId>{AB6E0F83-471E-4D75-9BCF-A7B2CA627F5B}</a:tableStyleId>
              </a:tblPr>
              <a:tblGrid>
                <a:gridCol w="1180200">
                  <a:extLst>
                    <a:ext uri="{9D8B030D-6E8A-4147-A177-3AD203B41FA5}">
                      <a16:colId xmlns:a16="http://schemas.microsoft.com/office/drawing/2014/main" val="20000"/>
                    </a:ext>
                  </a:extLst>
                </a:gridCol>
                <a:gridCol w="2481175">
                  <a:extLst>
                    <a:ext uri="{9D8B030D-6E8A-4147-A177-3AD203B41FA5}">
                      <a16:colId xmlns:a16="http://schemas.microsoft.com/office/drawing/2014/main" val="20001"/>
                    </a:ext>
                  </a:extLst>
                </a:gridCol>
                <a:gridCol w="2173950">
                  <a:extLst>
                    <a:ext uri="{9D8B030D-6E8A-4147-A177-3AD203B41FA5}">
                      <a16:colId xmlns:a16="http://schemas.microsoft.com/office/drawing/2014/main" val="20002"/>
                    </a:ext>
                  </a:extLst>
                </a:gridCol>
                <a:gridCol w="2765625">
                  <a:extLst>
                    <a:ext uri="{9D8B030D-6E8A-4147-A177-3AD203B41FA5}">
                      <a16:colId xmlns:a16="http://schemas.microsoft.com/office/drawing/2014/main" val="20003"/>
                    </a:ext>
                  </a:extLst>
                </a:gridCol>
              </a:tblGrid>
              <a:tr h="544850">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4065"/>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Oncology Patient Navigator (PN)</a:t>
                      </a:r>
                      <a:endParaRPr sz="1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4065"/>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US" sz="1200" u="none" strike="noStrike" cap="none"/>
                        <a:t>Clinical Navigator/Oncology Nurse Navigator ( NN)</a:t>
                      </a:r>
                      <a:endParaRPr sz="1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4065"/>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US" sz="1200" u="none" strike="noStrike" cap="none"/>
                        <a:t>Clinical Navigator/Oncology Social Work Navigator (SW)</a:t>
                      </a:r>
                      <a:endParaRPr sz="1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4065"/>
                    </a:solidFill>
                  </a:tcPr>
                </a:tc>
                <a:extLst>
                  <a:ext uri="{0D108BD9-81ED-4DB2-BD59-A6C34878D82A}">
                    <a16:rowId xmlns:a16="http://schemas.microsoft.com/office/drawing/2014/main" val="10000"/>
                  </a:ext>
                </a:extLst>
              </a:tr>
              <a:tr h="1504850">
                <a:tc>
                  <a:txBody>
                    <a:bodyPr/>
                    <a:lstStyle/>
                    <a:p>
                      <a:pPr marL="0" marR="0" lvl="0" indent="0" algn="l" rtl="0">
                        <a:lnSpc>
                          <a:spcPct val="100000"/>
                        </a:lnSpc>
                        <a:spcBef>
                          <a:spcPts val="0"/>
                        </a:spcBef>
                        <a:spcAft>
                          <a:spcPts val="0"/>
                        </a:spcAft>
                        <a:buClr>
                          <a:srgbClr val="000000"/>
                        </a:buClr>
                        <a:buSzPts val="1200"/>
                        <a:buFont typeface="Arial"/>
                        <a:buNone/>
                      </a:pPr>
                      <a:r>
                        <a:rPr lang="en-US" sz="1100" b="1" u="none" strike="noStrike" cap="none"/>
                        <a:t>Screening</a:t>
                      </a:r>
                      <a:endParaRPr sz="1100" b="1" u="none" strike="noStrike" cap="none"/>
                    </a:p>
                  </a:txBody>
                  <a:tcPr marL="91450" marR="91450" marT="45725" marB="45725">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Assist with the implementation of programs to improve access to cancer screening.</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p>
                      <a:pPr marL="0" marR="0" lvl="0" indent="0" algn="l" rtl="0">
                        <a:lnSpc>
                          <a:spcPct val="100000"/>
                        </a:lnSpc>
                        <a:spcBef>
                          <a:spcPts val="0"/>
                        </a:spcBef>
                        <a:spcAft>
                          <a:spcPts val="0"/>
                        </a:spcAft>
                        <a:buClr>
                          <a:srgbClr val="000000"/>
                        </a:buClr>
                        <a:buSzPts val="1100"/>
                        <a:buFont typeface="Arial"/>
                        <a:buNone/>
                      </a:pPr>
                      <a:r>
                        <a:rPr lang="en-US" sz="1100" u="none" strike="noStrike" cap="none"/>
                        <a:t>Conduct culturally appropriate education about the potential benefits and limitations of contemporary genetic counseling and related genetic </a:t>
                      </a:r>
                      <a:endParaRPr sz="1100" u="none" strike="noStrike" cap="none"/>
                    </a:p>
                    <a:p>
                      <a:pPr marL="0" marR="0" lvl="0" indent="0" algn="l" rtl="0">
                        <a:lnSpc>
                          <a:spcPct val="100000"/>
                        </a:lnSpc>
                        <a:spcBef>
                          <a:spcPts val="0"/>
                        </a:spcBef>
                        <a:spcAft>
                          <a:spcPts val="0"/>
                        </a:spcAft>
                        <a:buClr>
                          <a:schemeClr val="dk1"/>
                        </a:buClr>
                        <a:buSzPts val="1100"/>
                        <a:buFont typeface="Arial"/>
                        <a:buNone/>
                      </a:pPr>
                      <a:r>
                        <a:rPr lang="en-US" sz="1100" u="none" strike="noStrike" cap="none"/>
                        <a:t>risk assessments. </a:t>
                      </a:r>
                      <a:endParaRPr sz="1100" u="none" strike="noStrike" cap="none"/>
                    </a:p>
                  </a:txBody>
                  <a:tcPr marL="91450" marR="91450" marT="45725" marB="45725">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Assist in the identification of candidates for molecular testing and/or genetic testing and counseling and facilitate appropriate referrals. </a:t>
                      </a:r>
                      <a:endParaRPr sz="1100" u="none" strike="noStrike" cap="none"/>
                    </a:p>
                  </a:txBody>
                  <a:tcPr marL="91450" marR="91450" marT="45725" marB="45725">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t>Use appropriate screening and assessment tools and methods to provide holistic care plan. </a:t>
                      </a:r>
                      <a:endParaRPr sz="1100" u="none" strike="noStrike" cap="none"/>
                    </a:p>
                  </a:txBody>
                  <a:tcPr marL="91450" marR="91450" marT="45725" marB="45725">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1504850">
                <a:tc>
                  <a:txBody>
                    <a:bodyPr/>
                    <a:lstStyle/>
                    <a:p>
                      <a:pPr marL="0" marR="0" lvl="0" indent="0" algn="l" rtl="0">
                        <a:lnSpc>
                          <a:spcPct val="100000"/>
                        </a:lnSpc>
                        <a:spcBef>
                          <a:spcPts val="0"/>
                        </a:spcBef>
                        <a:spcAft>
                          <a:spcPts val="0"/>
                        </a:spcAft>
                        <a:buClr>
                          <a:srgbClr val="000000"/>
                        </a:buClr>
                        <a:buSzPts val="1200"/>
                        <a:buFont typeface="Arial"/>
                        <a:buNone/>
                      </a:pPr>
                      <a:r>
                        <a:rPr lang="en-US" sz="1100" b="1" u="none" strike="noStrike" cap="none"/>
                        <a:t>Treatment</a:t>
                      </a:r>
                      <a:endParaRPr sz="1100" b="1"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US" sz="1100" u="none" strike="noStrike" cap="none"/>
                        <a:t>Refer to nurse, nurse navigator, and physician colleagues to answer questions about clinical information, treatment choices. </a:t>
                      </a:r>
                      <a:endParaRPr sz="11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US" sz="1100" u="none" strike="noStrike" cap="none"/>
                        <a:t>Monitor and facilitate interventions to address symptoms and side effects.</a:t>
                      </a:r>
                      <a:endParaRPr sz="1100" u="none" strike="noStrike" cap="none"/>
                    </a:p>
                    <a:p>
                      <a:pPr marL="0" marR="0" lvl="0" indent="0" algn="l" rtl="0">
                        <a:lnSpc>
                          <a:spcPct val="100000"/>
                        </a:lnSpc>
                        <a:spcBef>
                          <a:spcPts val="0"/>
                        </a:spcBef>
                        <a:spcAft>
                          <a:spcPts val="0"/>
                        </a:spcAft>
                        <a:buClr>
                          <a:srgbClr val="000000"/>
                        </a:buClr>
                        <a:buSzPts val="900"/>
                        <a:buFont typeface="Arial"/>
                        <a:buNone/>
                      </a:pPr>
                      <a:endParaRPr sz="1100" u="none" strike="noStrike" cap="none"/>
                    </a:p>
                    <a:p>
                      <a:pPr marL="0" marR="0" lvl="0" indent="0" algn="l" rtl="0">
                        <a:lnSpc>
                          <a:spcPct val="100000"/>
                        </a:lnSpc>
                        <a:spcBef>
                          <a:spcPts val="0"/>
                        </a:spcBef>
                        <a:spcAft>
                          <a:spcPts val="0"/>
                        </a:spcAft>
                        <a:buClr>
                          <a:srgbClr val="000000"/>
                        </a:buClr>
                        <a:buSzPts val="900"/>
                        <a:buFont typeface="Arial"/>
                        <a:buNone/>
                      </a:pPr>
                      <a:r>
                        <a:rPr lang="en-US" sz="1100" u="none" strike="noStrike" cap="none"/>
                        <a:t>Use knowledge of clinical trial processes, requirements, and the specific treatment regimen to guide, direct, and support the patient in their </a:t>
                      </a:r>
                      <a:endParaRPr sz="1100" u="none" strike="noStrike" cap="none"/>
                    </a:p>
                    <a:p>
                      <a:pPr marL="0" marR="0" lvl="0" indent="0" algn="l" rtl="0">
                        <a:lnSpc>
                          <a:spcPct val="100000"/>
                        </a:lnSpc>
                        <a:spcBef>
                          <a:spcPts val="0"/>
                        </a:spcBef>
                        <a:spcAft>
                          <a:spcPts val="0"/>
                        </a:spcAft>
                        <a:buClr>
                          <a:srgbClr val="000000"/>
                        </a:buClr>
                        <a:buSzPts val="900"/>
                        <a:buFont typeface="Arial"/>
                        <a:buNone/>
                      </a:pPr>
                      <a:r>
                        <a:rPr lang="en-US" sz="1100" u="none" strike="noStrike" cap="none"/>
                        <a:t>informed decision making and consent </a:t>
                      </a:r>
                      <a:endParaRPr sz="11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US" sz="1100" u="none" strike="noStrike" cap="none"/>
                        <a:t>Use knowledge of clinical trial processes, requirements, and the specific treatment regimen to guide, direct, and support the patient in their decision-making and informed consent  </a:t>
                      </a:r>
                      <a:endParaRPr sz="1100" u="none" strike="noStrike" cap="none"/>
                    </a:p>
                    <a:p>
                      <a:pPr marL="0" marR="0" lvl="0" indent="0" algn="l" rtl="0">
                        <a:lnSpc>
                          <a:spcPct val="100000"/>
                        </a:lnSpc>
                        <a:spcBef>
                          <a:spcPts val="0"/>
                        </a:spcBef>
                        <a:spcAft>
                          <a:spcPts val="0"/>
                        </a:spcAft>
                        <a:buClr>
                          <a:srgbClr val="000000"/>
                        </a:buClr>
                        <a:buSzPts val="900"/>
                        <a:buFont typeface="Arial"/>
                        <a:buNone/>
                      </a:pPr>
                      <a:endParaRPr sz="1100" u="none" strike="noStrike" cap="none"/>
                    </a:p>
                    <a:p>
                      <a:pPr marL="0" marR="0" lvl="0" indent="0" algn="l" rtl="0">
                        <a:lnSpc>
                          <a:spcPct val="100000"/>
                        </a:lnSpc>
                        <a:spcBef>
                          <a:spcPts val="0"/>
                        </a:spcBef>
                        <a:spcAft>
                          <a:spcPts val="0"/>
                        </a:spcAft>
                        <a:buClr>
                          <a:schemeClr val="dk1"/>
                        </a:buClr>
                        <a:buSzPts val="1100"/>
                        <a:buFont typeface="Arial"/>
                        <a:buNone/>
                      </a:pPr>
                      <a:r>
                        <a:rPr lang="en-US" sz="1100" u="none" strike="noStrike" cap="none"/>
                        <a:t>Implement evidence-based psychosocial support programs, services, and interventions. </a:t>
                      </a:r>
                      <a:endParaRPr sz="1100" u="none" strike="noStrike" cap="none"/>
                    </a:p>
                    <a:p>
                      <a:pPr marL="0" marR="0" lvl="0" indent="0" algn="l" rtl="0">
                        <a:lnSpc>
                          <a:spcPct val="100000"/>
                        </a:lnSpc>
                        <a:spcBef>
                          <a:spcPts val="0"/>
                        </a:spcBef>
                        <a:spcAft>
                          <a:spcPts val="0"/>
                        </a:spcAft>
                        <a:buClr>
                          <a:schemeClr val="dk1"/>
                        </a:buClr>
                        <a:buSzPts val="1100"/>
                        <a:buFont typeface="Arial"/>
                        <a:buNone/>
                      </a:pPr>
                      <a:endParaRPr sz="1100" u="none" strike="noStrike" cap="none"/>
                    </a:p>
                    <a:p>
                      <a:pPr marL="0" marR="0" lvl="0" indent="0" algn="l" rtl="0">
                        <a:lnSpc>
                          <a:spcPct val="100000"/>
                        </a:lnSpc>
                        <a:spcBef>
                          <a:spcPts val="0"/>
                        </a:spcBef>
                        <a:spcAft>
                          <a:spcPts val="0"/>
                        </a:spcAft>
                        <a:buClr>
                          <a:srgbClr val="000000"/>
                        </a:buClr>
                        <a:buSzPts val="900"/>
                        <a:buFont typeface="Arial"/>
                        <a:buNone/>
                      </a:pPr>
                      <a:endParaRPr sz="11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46" name="Google Shape;346;g27fa9234bbd_1_7"/>
          <p:cNvSpPr txBox="1"/>
          <p:nvPr/>
        </p:nvSpPr>
        <p:spPr>
          <a:xfrm>
            <a:off x="93000" y="5492600"/>
            <a:ext cx="8958000" cy="461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200" b="0" i="1" u="none" strike="noStrike" cap="none">
                <a:solidFill>
                  <a:schemeClr val="lt1"/>
                </a:solidFill>
                <a:latin typeface="Arial"/>
                <a:ea typeface="Arial"/>
                <a:cs typeface="Arial"/>
                <a:sym typeface="Arial"/>
              </a:rPr>
              <a:t>Source: Professional Oncology Navigation Task Force et al., 2022, Community Health Worker Core Consensus Project, 2022, Willis et al., 2013</a:t>
            </a:r>
            <a:endParaRPr sz="1200" b="0" i="1" u="none" strike="noStrike" cap="non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301a7edcd49_0_18"/>
          <p:cNvSpPr txBox="1">
            <a:spLocks noGrp="1"/>
          </p:cNvSpPr>
          <p:nvPr>
            <p:ph type="title"/>
          </p:nvPr>
        </p:nvSpPr>
        <p:spPr>
          <a:xfrm>
            <a:off x="457200" y="-1524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Assessment</a:t>
            </a:r>
            <a:endParaRPr/>
          </a:p>
        </p:txBody>
      </p:sp>
      <p:graphicFrame>
        <p:nvGraphicFramePr>
          <p:cNvPr id="353" name="Google Shape;353;g301a7edcd49_0_18"/>
          <p:cNvGraphicFramePr/>
          <p:nvPr/>
        </p:nvGraphicFramePr>
        <p:xfrm>
          <a:off x="188125" y="933349"/>
          <a:ext cx="8767750" cy="3832850"/>
        </p:xfrm>
        <a:graphic>
          <a:graphicData uri="http://schemas.openxmlformats.org/drawingml/2006/table">
            <a:tbl>
              <a:tblPr firstRow="1" bandRow="1">
                <a:noFill/>
                <a:tableStyleId>{AB6E0F83-471E-4D75-9BCF-A7B2CA627F5B}</a:tableStyleId>
              </a:tblPr>
              <a:tblGrid>
                <a:gridCol w="1094775">
                  <a:extLst>
                    <a:ext uri="{9D8B030D-6E8A-4147-A177-3AD203B41FA5}">
                      <a16:colId xmlns:a16="http://schemas.microsoft.com/office/drawing/2014/main" val="20000"/>
                    </a:ext>
                  </a:extLst>
                </a:gridCol>
                <a:gridCol w="2949675">
                  <a:extLst>
                    <a:ext uri="{9D8B030D-6E8A-4147-A177-3AD203B41FA5}">
                      <a16:colId xmlns:a16="http://schemas.microsoft.com/office/drawing/2014/main" val="20001"/>
                    </a:ext>
                  </a:extLst>
                </a:gridCol>
                <a:gridCol w="2088875">
                  <a:extLst>
                    <a:ext uri="{9D8B030D-6E8A-4147-A177-3AD203B41FA5}">
                      <a16:colId xmlns:a16="http://schemas.microsoft.com/office/drawing/2014/main" val="20002"/>
                    </a:ext>
                  </a:extLst>
                </a:gridCol>
                <a:gridCol w="2634425">
                  <a:extLst>
                    <a:ext uri="{9D8B030D-6E8A-4147-A177-3AD203B41FA5}">
                      <a16:colId xmlns:a16="http://schemas.microsoft.com/office/drawing/2014/main" val="20003"/>
                    </a:ext>
                  </a:extLst>
                </a:gridCol>
              </a:tblGrid>
              <a:tr h="718650">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4065"/>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Oncology Patient Navigator (PN)</a:t>
                      </a:r>
                      <a:endParaRPr sz="1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4065"/>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US" sz="1200" u="none" strike="noStrike" cap="none"/>
                        <a:t>Clinical Navigator/Oncology Nurse Navigator ( NN)</a:t>
                      </a:r>
                      <a:endParaRPr sz="1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4065"/>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US" sz="1200" u="none" strike="noStrike" cap="none"/>
                        <a:t>Clinical Navigator/Oncology Social Work Navigator (SW)</a:t>
                      </a:r>
                      <a:endParaRPr sz="1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4065"/>
                    </a:solidFill>
                  </a:tcPr>
                </a:tc>
                <a:extLst>
                  <a:ext uri="{0D108BD9-81ED-4DB2-BD59-A6C34878D82A}">
                    <a16:rowId xmlns:a16="http://schemas.microsoft.com/office/drawing/2014/main" val="10000"/>
                  </a:ext>
                </a:extLst>
              </a:tr>
              <a:tr h="3114200">
                <a:tc>
                  <a:txBody>
                    <a:bodyPr/>
                    <a:lstStyle/>
                    <a:p>
                      <a:pPr marL="0" marR="0" lvl="0" indent="0" algn="l" rtl="0">
                        <a:lnSpc>
                          <a:spcPct val="100000"/>
                        </a:lnSpc>
                        <a:spcBef>
                          <a:spcPts val="0"/>
                        </a:spcBef>
                        <a:spcAft>
                          <a:spcPts val="0"/>
                        </a:spcAft>
                        <a:buClr>
                          <a:srgbClr val="000000"/>
                        </a:buClr>
                        <a:buSzPts val="1200"/>
                        <a:buFont typeface="Arial"/>
                        <a:buNone/>
                      </a:pPr>
                      <a:r>
                        <a:rPr lang="en-US" sz="1100" b="1" u="none" strike="noStrike" cap="none"/>
                        <a:t>Assessment</a:t>
                      </a:r>
                      <a:endParaRPr sz="1100" b="1"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US" sz="1100" u="none" strike="noStrike" cap="none"/>
                        <a:t>Assist patients in coping with the diagnosis of cancer.</a:t>
                      </a:r>
                      <a:endParaRPr sz="1100" u="none" strike="noStrike" cap="none"/>
                    </a:p>
                    <a:p>
                      <a:pPr marL="0" marR="0" lvl="0" indent="0" algn="l" rtl="0">
                        <a:lnSpc>
                          <a:spcPct val="100000"/>
                        </a:lnSpc>
                        <a:spcBef>
                          <a:spcPts val="0"/>
                        </a:spcBef>
                        <a:spcAft>
                          <a:spcPts val="0"/>
                        </a:spcAft>
                        <a:buClr>
                          <a:srgbClr val="000000"/>
                        </a:buClr>
                        <a:buSzPts val="900"/>
                        <a:buFont typeface="Arial"/>
                        <a:buNone/>
                      </a:pPr>
                      <a:endParaRPr sz="1100" u="none" strike="noStrike" cap="none"/>
                    </a:p>
                    <a:p>
                      <a:pPr marL="0" marR="0" lvl="0" indent="0" algn="l" rtl="0">
                        <a:lnSpc>
                          <a:spcPct val="100000"/>
                        </a:lnSpc>
                        <a:spcBef>
                          <a:spcPts val="0"/>
                        </a:spcBef>
                        <a:spcAft>
                          <a:spcPts val="0"/>
                        </a:spcAft>
                        <a:buClr>
                          <a:srgbClr val="000000"/>
                        </a:buClr>
                        <a:buSzPts val="900"/>
                        <a:buFont typeface="Arial"/>
                        <a:buNone/>
                      </a:pPr>
                      <a:r>
                        <a:rPr lang="en-US" sz="1100" u="none" strike="noStrike" cap="none"/>
                        <a:t>Administer evidence-based patient-reported distress screening </a:t>
                      </a:r>
                      <a:endParaRPr sz="1100" u="none" strike="noStrike" cap="none"/>
                    </a:p>
                    <a:p>
                      <a:pPr marL="0" marR="0" lvl="0" indent="0" algn="l" rtl="0">
                        <a:lnSpc>
                          <a:spcPct val="100000"/>
                        </a:lnSpc>
                        <a:spcBef>
                          <a:spcPts val="0"/>
                        </a:spcBef>
                        <a:spcAft>
                          <a:spcPts val="0"/>
                        </a:spcAft>
                        <a:buClr>
                          <a:srgbClr val="000000"/>
                        </a:buClr>
                        <a:buSzPts val="900"/>
                        <a:buFont typeface="Arial"/>
                        <a:buNone/>
                      </a:pPr>
                      <a:endParaRPr sz="1100" u="none" strike="noStrike" cap="none"/>
                    </a:p>
                    <a:p>
                      <a:pPr marL="0" marR="0" lvl="0" indent="0" algn="l" rtl="0">
                        <a:lnSpc>
                          <a:spcPct val="100000"/>
                        </a:lnSpc>
                        <a:spcBef>
                          <a:spcPts val="0"/>
                        </a:spcBef>
                        <a:spcAft>
                          <a:spcPts val="0"/>
                        </a:spcAft>
                        <a:buClr>
                          <a:srgbClr val="000000"/>
                        </a:buClr>
                        <a:buSzPts val="900"/>
                        <a:buFont typeface="Arial"/>
                        <a:buNone/>
                      </a:pPr>
                      <a:r>
                        <a:rPr lang="en-US" sz="1100" u="none" strike="noStrike" cap="none"/>
                        <a:t>Remain current on standardized instruments helpful in identifying and responding to patient needs and concerns. </a:t>
                      </a:r>
                      <a:endParaRPr sz="1100" u="none" strike="noStrike" cap="none"/>
                    </a:p>
                    <a:p>
                      <a:pPr marL="0" marR="0" lvl="0" indent="0" algn="l" rtl="0">
                        <a:lnSpc>
                          <a:spcPct val="100000"/>
                        </a:lnSpc>
                        <a:spcBef>
                          <a:spcPts val="0"/>
                        </a:spcBef>
                        <a:spcAft>
                          <a:spcPts val="0"/>
                        </a:spcAft>
                        <a:buClr>
                          <a:srgbClr val="000000"/>
                        </a:buClr>
                        <a:buSzPts val="900"/>
                        <a:buFont typeface="Arial"/>
                        <a:buNone/>
                      </a:pPr>
                      <a:endParaRPr sz="1100" u="none" strike="noStrike" cap="none"/>
                    </a:p>
                    <a:p>
                      <a:pPr marL="0" marR="0" lvl="0" indent="0" algn="l" rtl="0">
                        <a:lnSpc>
                          <a:spcPct val="100000"/>
                        </a:lnSpc>
                        <a:spcBef>
                          <a:spcPts val="0"/>
                        </a:spcBef>
                        <a:spcAft>
                          <a:spcPts val="0"/>
                        </a:spcAft>
                        <a:buClr>
                          <a:srgbClr val="000000"/>
                        </a:buClr>
                        <a:buSzPts val="900"/>
                        <a:buFont typeface="Arial"/>
                        <a:buNone/>
                      </a:pPr>
                      <a:r>
                        <a:rPr lang="en-US" sz="1100" u="none" strike="noStrike" cap="none"/>
                        <a:t>Refer to clinical navigators regarding psychosocial information and to clinical social workers, clinical social work naviga­tors or other licensed mental health professionals for more specific psychosocial information and treatment. </a:t>
                      </a:r>
                      <a:endParaRPr sz="11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US" sz="1100" u="none" strike="noStrike" cap="none"/>
                        <a:t>Provide psychosocial assessment and support and facilitate appropriate referrals for patients, families, and caregivers, especially during periods of high emotional stress and anxiety. </a:t>
                      </a:r>
                      <a:endParaRPr sz="11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US" sz="1100" u="none" strike="noStrike" cap="none"/>
                        <a:t>Conduct ongoing biopsychosocial assessments with patients to determine the needs, assets, and priorities of the patient </a:t>
                      </a:r>
                      <a:endParaRPr sz="1100" u="none" strike="noStrike" cap="none"/>
                    </a:p>
                    <a:p>
                      <a:pPr marL="0" marR="0" lvl="0" indent="0" algn="l" rtl="0">
                        <a:lnSpc>
                          <a:spcPct val="100000"/>
                        </a:lnSpc>
                        <a:spcBef>
                          <a:spcPts val="0"/>
                        </a:spcBef>
                        <a:spcAft>
                          <a:spcPts val="0"/>
                        </a:spcAft>
                        <a:buClr>
                          <a:srgbClr val="000000"/>
                        </a:buClr>
                        <a:buSzPts val="900"/>
                        <a:buFont typeface="Arial"/>
                        <a:buNone/>
                      </a:pPr>
                      <a:endParaRPr sz="1100" u="none" strike="noStrike" cap="none"/>
                    </a:p>
                    <a:p>
                      <a:pPr marL="0" marR="0" lvl="0" indent="0" algn="l" rtl="0">
                        <a:lnSpc>
                          <a:spcPct val="100000"/>
                        </a:lnSpc>
                        <a:spcBef>
                          <a:spcPts val="0"/>
                        </a:spcBef>
                        <a:spcAft>
                          <a:spcPts val="0"/>
                        </a:spcAft>
                        <a:buClr>
                          <a:srgbClr val="000000"/>
                        </a:buClr>
                        <a:buSzPts val="900"/>
                        <a:buFont typeface="Arial"/>
                        <a:buNone/>
                      </a:pPr>
                      <a:r>
                        <a:rPr lang="en-US" sz="1100" u="none" strike="noStrike" cap="none"/>
                        <a:t>Provide clinical psychosocial diagnostic, assessment, and treatment services to support patients' identified social and emotional needs. </a:t>
                      </a:r>
                      <a:endParaRPr sz="1100" u="none" strike="noStrike" cap="none"/>
                    </a:p>
                    <a:p>
                      <a:pPr marL="0" marR="0" lvl="0" indent="0" algn="l" rtl="0">
                        <a:lnSpc>
                          <a:spcPct val="100000"/>
                        </a:lnSpc>
                        <a:spcBef>
                          <a:spcPts val="0"/>
                        </a:spcBef>
                        <a:spcAft>
                          <a:spcPts val="0"/>
                        </a:spcAft>
                        <a:buClr>
                          <a:srgbClr val="000000"/>
                        </a:buClr>
                        <a:buSzPts val="900"/>
                        <a:buFont typeface="Arial"/>
                        <a:buNone/>
                      </a:pPr>
                      <a:endParaRPr sz="1100" u="none" strike="noStrike" cap="none"/>
                    </a:p>
                    <a:p>
                      <a:pPr marL="0" marR="0" lvl="0" indent="0" algn="l" rtl="0">
                        <a:lnSpc>
                          <a:spcPct val="100000"/>
                        </a:lnSpc>
                        <a:spcBef>
                          <a:spcPts val="0"/>
                        </a:spcBef>
                        <a:spcAft>
                          <a:spcPts val="0"/>
                        </a:spcAft>
                        <a:buClr>
                          <a:srgbClr val="000000"/>
                        </a:buClr>
                        <a:buSzPts val="900"/>
                        <a:buFont typeface="Arial"/>
                        <a:buNone/>
                      </a:pPr>
                      <a:r>
                        <a:rPr lang="en-US" sz="1100" u="none" strike="noStrike" cap="none"/>
                        <a:t>Sit on institutional boards and committees that implement and monitor psychosocial assessment and intervention. </a:t>
                      </a:r>
                      <a:endParaRPr sz="1100" u="none" strike="noStrike" cap="none"/>
                    </a:p>
                    <a:p>
                      <a:pPr marL="0" marR="0" lvl="0" indent="0" algn="l" rtl="0">
                        <a:lnSpc>
                          <a:spcPct val="100000"/>
                        </a:lnSpc>
                        <a:spcBef>
                          <a:spcPts val="0"/>
                        </a:spcBef>
                        <a:spcAft>
                          <a:spcPts val="0"/>
                        </a:spcAft>
                        <a:buClr>
                          <a:srgbClr val="000000"/>
                        </a:buClr>
                        <a:buSzPts val="900"/>
                        <a:buFont typeface="Arial"/>
                        <a:buNone/>
                      </a:pPr>
                      <a:endParaRPr sz="11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54" name="Google Shape;354;g301a7edcd49_0_18"/>
          <p:cNvSpPr txBox="1"/>
          <p:nvPr/>
        </p:nvSpPr>
        <p:spPr>
          <a:xfrm>
            <a:off x="169200" y="5495250"/>
            <a:ext cx="8958000" cy="461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200" b="0" i="1" u="none" strike="noStrike" cap="none">
                <a:solidFill>
                  <a:schemeClr val="lt1"/>
                </a:solidFill>
                <a:latin typeface="Arial"/>
                <a:ea typeface="Arial"/>
                <a:cs typeface="Arial"/>
                <a:sym typeface="Arial"/>
              </a:rPr>
              <a:t>Source: Professional Oncology Navigation Task Force et al., 2022, Community Health Worker Core Consensus Project, 2022, Willis et al., 2013</a:t>
            </a:r>
            <a:endParaRPr sz="1200" b="0" i="1" u="none" strike="noStrike" cap="none">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g27fa9234bbd_1_0"/>
          <p:cNvSpPr txBox="1">
            <a:spLocks noGrp="1"/>
          </p:cNvSpPr>
          <p:nvPr>
            <p:ph type="title"/>
          </p:nvPr>
        </p:nvSpPr>
        <p:spPr>
          <a:xfrm>
            <a:off x="321600" y="-8443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8"/>
              <a:buNone/>
            </a:pPr>
            <a:r>
              <a:rPr lang="en-US"/>
              <a:t>Survivorship and Transitional Care</a:t>
            </a:r>
            <a:endParaRPr/>
          </a:p>
        </p:txBody>
      </p:sp>
      <p:graphicFrame>
        <p:nvGraphicFramePr>
          <p:cNvPr id="361" name="Google Shape;361;g27fa9234bbd_1_0"/>
          <p:cNvGraphicFramePr/>
          <p:nvPr/>
        </p:nvGraphicFramePr>
        <p:xfrm>
          <a:off x="207300" y="-6100"/>
          <a:ext cx="8687350" cy="5060850"/>
        </p:xfrm>
        <a:graphic>
          <a:graphicData uri="http://schemas.openxmlformats.org/drawingml/2006/table">
            <a:tbl>
              <a:tblPr firstRow="1" bandRow="1">
                <a:noFill/>
                <a:tableStyleId>{AB6E0F83-471E-4D75-9BCF-A7B2CA627F5B}</a:tableStyleId>
              </a:tblPr>
              <a:tblGrid>
                <a:gridCol w="1419275">
                  <a:extLst>
                    <a:ext uri="{9D8B030D-6E8A-4147-A177-3AD203B41FA5}">
                      <a16:colId xmlns:a16="http://schemas.microsoft.com/office/drawing/2014/main" val="20000"/>
                    </a:ext>
                  </a:extLst>
                </a:gridCol>
                <a:gridCol w="1868975">
                  <a:extLst>
                    <a:ext uri="{9D8B030D-6E8A-4147-A177-3AD203B41FA5}">
                      <a16:colId xmlns:a16="http://schemas.microsoft.com/office/drawing/2014/main" val="20001"/>
                    </a:ext>
                  </a:extLst>
                </a:gridCol>
                <a:gridCol w="2438575">
                  <a:extLst>
                    <a:ext uri="{9D8B030D-6E8A-4147-A177-3AD203B41FA5}">
                      <a16:colId xmlns:a16="http://schemas.microsoft.com/office/drawing/2014/main" val="20002"/>
                    </a:ext>
                  </a:extLst>
                </a:gridCol>
                <a:gridCol w="2960525">
                  <a:extLst>
                    <a:ext uri="{9D8B030D-6E8A-4147-A177-3AD203B41FA5}">
                      <a16:colId xmlns:a16="http://schemas.microsoft.com/office/drawing/2014/main" val="20003"/>
                    </a:ext>
                  </a:extLst>
                </a:gridCol>
              </a:tblGrid>
              <a:tr h="6869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4065"/>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Oncology Patient Navigator (PN)</a:t>
                      </a:r>
                      <a:endParaRPr sz="1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4065"/>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US" sz="1200" u="none" strike="noStrike" cap="none"/>
                        <a:t>Clinical Navigator/Oncology Nurse Navigator (NN)</a:t>
                      </a:r>
                      <a:endParaRPr sz="1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4065"/>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Clinical Navigator/Oncology Social Work Navigator (SW)</a:t>
                      </a:r>
                      <a:endParaRPr sz="1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4065"/>
                    </a:solidFill>
                  </a:tcPr>
                </a:tc>
                <a:extLst>
                  <a:ext uri="{0D108BD9-81ED-4DB2-BD59-A6C34878D82A}">
                    <a16:rowId xmlns:a16="http://schemas.microsoft.com/office/drawing/2014/main" val="10000"/>
                  </a:ext>
                </a:extLst>
              </a:tr>
              <a:tr h="1940550">
                <a:tc>
                  <a:txBody>
                    <a:bodyPr/>
                    <a:lstStyle/>
                    <a:p>
                      <a:pPr marL="0" marR="0" lvl="0" indent="0" algn="l" rtl="0">
                        <a:lnSpc>
                          <a:spcPct val="100000"/>
                        </a:lnSpc>
                        <a:spcBef>
                          <a:spcPts val="0"/>
                        </a:spcBef>
                        <a:spcAft>
                          <a:spcPts val="0"/>
                        </a:spcAft>
                        <a:buClr>
                          <a:srgbClr val="000000"/>
                        </a:buClr>
                        <a:buSzPts val="1000"/>
                        <a:buFont typeface="Arial"/>
                        <a:buNone/>
                      </a:pPr>
                      <a:r>
                        <a:rPr lang="en-US" sz="1100" b="1" u="none" strike="noStrike" cap="none"/>
                        <a:t>Survivorship</a:t>
                      </a:r>
                      <a:endParaRPr sz="1100" b="1" u="none" strike="noStrike" cap="none"/>
                    </a:p>
                  </a:txBody>
                  <a:tcPr marL="91450" marR="91450" marT="45725" marB="45725">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Support and facilitate a smooth transition of patients from active treatment into survivorship or chronic cancer management. </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p>
                      <a:pPr marL="0" marR="0" lvl="0" indent="0" algn="l" rtl="0">
                        <a:lnSpc>
                          <a:spcPct val="100000"/>
                        </a:lnSpc>
                        <a:spcBef>
                          <a:spcPts val="0"/>
                        </a:spcBef>
                        <a:spcAft>
                          <a:spcPts val="0"/>
                        </a:spcAft>
                        <a:buClr>
                          <a:srgbClr val="000000"/>
                        </a:buClr>
                        <a:buSzPts val="1100"/>
                        <a:buFont typeface="Arial"/>
                        <a:buNone/>
                      </a:pPr>
                      <a:r>
                        <a:rPr lang="en-US" sz="1100" u="none" strike="noStrike" cap="none"/>
                        <a:t>Provide psychosocial </a:t>
                      </a:r>
                      <a:r>
                        <a:rPr lang="en-US" sz="1100" u="sng" strike="noStrike" cap="none"/>
                        <a:t>support </a:t>
                      </a:r>
                      <a:r>
                        <a:rPr lang="en-US" sz="1100" u="none" strike="noStrike" cap="none"/>
                        <a:t>to patients transitioning into post treatment care and survivorship phase. </a:t>
                      </a:r>
                      <a:endParaRPr sz="1100" u="none" strike="noStrike" cap="none"/>
                    </a:p>
                    <a:p>
                      <a:pPr marL="0" marR="0" lvl="0" indent="0" algn="l" rtl="0">
                        <a:lnSpc>
                          <a:spcPct val="100000"/>
                        </a:lnSpc>
                        <a:spcBef>
                          <a:spcPts val="0"/>
                        </a:spcBef>
                        <a:spcAft>
                          <a:spcPts val="0"/>
                        </a:spcAft>
                        <a:buClr>
                          <a:srgbClr val="000000"/>
                        </a:buClr>
                        <a:buSzPts val="1000"/>
                        <a:buFont typeface="Arial"/>
                        <a:buNone/>
                      </a:pPr>
                      <a:endParaRPr sz="1100" u="none" strike="noStrike" cap="none"/>
                    </a:p>
                  </a:txBody>
                  <a:tcPr marL="91450" marR="91450" marT="45725" marB="45725">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100" u="none" strike="noStrike" cap="none"/>
                        <a:t>Provide and reinforce education to patients, families, and caregivers about post treatment care and survivorship. </a:t>
                      </a:r>
                      <a:endParaRPr sz="1100" u="none" strike="noStrike" cap="none"/>
                    </a:p>
                  </a:txBody>
                  <a:tcPr marL="91450" marR="91450" marT="45725" marB="45725">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en-US" sz="1100" u="none" strike="noStrike" cap="none"/>
                        <a:t>Provide clinical psychosocial </a:t>
                      </a:r>
                      <a:r>
                        <a:rPr lang="en-US" sz="1100" u="sng" strike="noStrike" cap="none"/>
                        <a:t>services</a:t>
                      </a:r>
                      <a:r>
                        <a:rPr lang="en-US" sz="1100" u="none" strike="noStrike" cap="none"/>
                        <a:t> to patients transitioning into post treatment care and survivorship. </a:t>
                      </a:r>
                      <a:endParaRPr sz="1100" u="none" strike="noStrike" cap="none"/>
                    </a:p>
                  </a:txBody>
                  <a:tcPr marL="91450" marR="91450" marT="45725" marB="45725">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1602875">
                <a:tc>
                  <a:txBody>
                    <a:bodyPr/>
                    <a:lstStyle/>
                    <a:p>
                      <a:pPr marL="0" marR="0" lvl="0" indent="0" algn="l" rtl="0">
                        <a:lnSpc>
                          <a:spcPct val="100000"/>
                        </a:lnSpc>
                        <a:spcBef>
                          <a:spcPts val="0"/>
                        </a:spcBef>
                        <a:spcAft>
                          <a:spcPts val="0"/>
                        </a:spcAft>
                        <a:buClr>
                          <a:srgbClr val="000000"/>
                        </a:buClr>
                        <a:buSzPts val="1000"/>
                        <a:buFont typeface="Arial"/>
                        <a:buNone/>
                      </a:pPr>
                      <a:r>
                        <a:rPr lang="en-US" sz="1100" b="1" u="none" strike="noStrike" cap="none"/>
                        <a:t>End of Life Care</a:t>
                      </a:r>
                      <a:endParaRPr sz="1100" b="1" u="none" strike="noStrike" cap="none"/>
                    </a:p>
                  </a:txBody>
                  <a:tcPr marL="91450" marR="91450" marT="45725" marB="45725">
                    <a:lnT w="38100" cap="flat" cmpd="sng">
                      <a:solidFill>
                        <a:schemeClr val="lt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t>Support a smooth transition of patients from treatment into end-of-life care. </a:t>
                      </a:r>
                      <a:endParaRPr sz="1100" u="none" strike="noStrike" cap="none"/>
                    </a:p>
                    <a:p>
                      <a:pPr marL="0" marR="0" lvl="0" indent="0" algn="l" rtl="0">
                        <a:lnSpc>
                          <a:spcPct val="100000"/>
                        </a:lnSpc>
                        <a:spcBef>
                          <a:spcPts val="0"/>
                        </a:spcBef>
                        <a:spcAft>
                          <a:spcPts val="0"/>
                        </a:spcAft>
                        <a:buClr>
                          <a:srgbClr val="000000"/>
                        </a:buClr>
                        <a:buSzPts val="1000"/>
                        <a:buFont typeface="Arial"/>
                        <a:buNone/>
                      </a:pPr>
                      <a:endParaRPr sz="1100" u="none" strike="noStrike" cap="none"/>
                    </a:p>
                    <a:p>
                      <a:pPr marL="0" marR="0" lvl="0" indent="0" algn="l" rtl="0">
                        <a:lnSpc>
                          <a:spcPct val="100000"/>
                        </a:lnSpc>
                        <a:spcBef>
                          <a:spcPts val="0"/>
                        </a:spcBef>
                        <a:spcAft>
                          <a:spcPts val="0"/>
                        </a:spcAft>
                        <a:buClr>
                          <a:schemeClr val="dk1"/>
                        </a:buClr>
                        <a:buSzPts val="1100"/>
                        <a:buFont typeface="Arial"/>
                        <a:buNone/>
                      </a:pPr>
                      <a:r>
                        <a:rPr lang="en-US" sz="1100" u="none" strike="noStrike" cap="none"/>
                        <a:t>Collaborate with the patient, interdisciplinary team, and others when developing expected outcomes to improve quality of life. </a:t>
                      </a:r>
                      <a:endParaRPr sz="1100" u="none" strike="noStrike" cap="none"/>
                    </a:p>
                    <a:p>
                      <a:pPr marL="0" marR="0" lvl="0" indent="0" algn="l" rtl="0">
                        <a:lnSpc>
                          <a:spcPct val="100000"/>
                        </a:lnSpc>
                        <a:spcBef>
                          <a:spcPts val="0"/>
                        </a:spcBef>
                        <a:spcAft>
                          <a:spcPts val="0"/>
                        </a:spcAft>
                        <a:buClr>
                          <a:srgbClr val="000000"/>
                        </a:buClr>
                        <a:buSzPts val="1000"/>
                        <a:buFont typeface="Arial"/>
                        <a:buNone/>
                      </a:pPr>
                      <a:endParaRPr sz="1100" u="none" strike="noStrike" cap="none"/>
                    </a:p>
                  </a:txBody>
                  <a:tcPr marL="91450" marR="91450" marT="45725" marB="45725">
                    <a:lnT w="38100" cap="flat" cmpd="sng">
                      <a:solidFill>
                        <a:schemeClr val="lt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t>Provide psychosocial support to patients as they transition into end-of-life decision-making and supportive care. Prepare patients for the signs and symptoms of the end of life. </a:t>
                      </a:r>
                      <a:br>
                        <a:rPr lang="en-US" sz="1100" u="none" strike="noStrike" cap="none"/>
                      </a:br>
                      <a:endParaRPr sz="1100" u="none" strike="noStrike" cap="none"/>
                    </a:p>
                    <a:p>
                      <a:pPr marL="0" marR="0" lvl="0" indent="0" algn="l" rtl="0">
                        <a:lnSpc>
                          <a:spcPct val="100000"/>
                        </a:lnSpc>
                        <a:spcBef>
                          <a:spcPts val="0"/>
                        </a:spcBef>
                        <a:spcAft>
                          <a:spcPts val="0"/>
                        </a:spcAft>
                        <a:buClr>
                          <a:schemeClr val="dk1"/>
                        </a:buClr>
                        <a:buSzPts val="1100"/>
                        <a:buFont typeface="Arial"/>
                        <a:buNone/>
                      </a:pPr>
                      <a:r>
                        <a:rPr lang="en-US" sz="1100" u="none" strike="noStrike" cap="none"/>
                        <a:t>Provide symptom management at the end of life. </a:t>
                      </a:r>
                      <a:endParaRPr sz="1100" u="none" strike="noStrike" cap="none"/>
                    </a:p>
                    <a:p>
                      <a:pPr marL="0" marR="0" lvl="0" indent="0" algn="l" rtl="0">
                        <a:lnSpc>
                          <a:spcPct val="100000"/>
                        </a:lnSpc>
                        <a:spcBef>
                          <a:spcPts val="0"/>
                        </a:spcBef>
                        <a:spcAft>
                          <a:spcPts val="0"/>
                        </a:spcAft>
                        <a:buClr>
                          <a:srgbClr val="000000"/>
                        </a:buClr>
                        <a:buSzPts val="1000"/>
                        <a:buFont typeface="Arial"/>
                        <a:buNone/>
                      </a:pPr>
                      <a:endParaRPr sz="1100" u="none" strike="noStrike" cap="none"/>
                    </a:p>
                  </a:txBody>
                  <a:tcPr marL="91450" marR="91450" marT="45725" marB="45725">
                    <a:lnT w="38100" cap="flat" cmpd="sng">
                      <a:solidFill>
                        <a:schemeClr val="lt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100" u="none" strike="noStrike" cap="none"/>
                        <a:t>Provide clinical psychosocial services to patients as they transition into end-of-life decision-making and supportive care. </a:t>
                      </a:r>
                      <a:endParaRPr sz="1100" u="none" strike="noStrike" cap="none"/>
                    </a:p>
                  </a:txBody>
                  <a:tcPr marL="91450" marR="91450" marT="45725" marB="45725">
                    <a:lnT w="38100" cap="flat" cmpd="sng">
                      <a:solidFill>
                        <a:schemeClr val="lt1"/>
                      </a:solidFill>
                      <a:prstDash val="solid"/>
                      <a:round/>
                      <a:headEnd type="none" w="sm" len="sm"/>
                      <a:tailEnd type="none" w="sm" len="sm"/>
                    </a:lnT>
                  </a:tcPr>
                </a:tc>
                <a:extLst>
                  <a:ext uri="{0D108BD9-81ED-4DB2-BD59-A6C34878D82A}">
                    <a16:rowId xmlns:a16="http://schemas.microsoft.com/office/drawing/2014/main" val="10002"/>
                  </a:ext>
                </a:extLst>
              </a:tr>
            </a:tbl>
          </a:graphicData>
        </a:graphic>
      </p:graphicFrame>
      <p:sp>
        <p:nvSpPr>
          <p:cNvPr id="362" name="Google Shape;362;g27fa9234bbd_1_0"/>
          <p:cNvSpPr txBox="1"/>
          <p:nvPr/>
        </p:nvSpPr>
        <p:spPr>
          <a:xfrm>
            <a:off x="189550" y="5462575"/>
            <a:ext cx="8958000" cy="461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200" b="0" i="1" u="none" strike="noStrike" cap="none">
                <a:solidFill>
                  <a:schemeClr val="lt1"/>
                </a:solidFill>
                <a:latin typeface="Arial"/>
                <a:ea typeface="Arial"/>
                <a:cs typeface="Arial"/>
                <a:sym typeface="Arial"/>
              </a:rPr>
              <a:t>Source: Professional Oncology Navigation Task Force et al., 2022, Community Health Worker Core Consensus Project, 2022, Willis et al., 2013</a:t>
            </a:r>
            <a:endParaRPr sz="1200" b="0" i="1" u="none" strike="noStrike" cap="none">
              <a:solidFill>
                <a:schemeClr val="l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1"/>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8"/>
              <a:buNone/>
            </a:pPr>
            <a:r>
              <a:rPr lang="en-US" sz="3600"/>
              <a:t>Models of Patient Navigation </a:t>
            </a:r>
            <a:r>
              <a:rPr lang="en-US" sz="3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Programs</a:t>
            </a:r>
            <a:r>
              <a:rPr lang="en-US" sz="3600"/>
              <a:t> </a:t>
            </a:r>
            <a:endParaRPr/>
          </a:p>
        </p:txBody>
      </p:sp>
      <p:grpSp>
        <p:nvGrpSpPr>
          <p:cNvPr id="369" name="Google Shape;369;p21"/>
          <p:cNvGrpSpPr/>
          <p:nvPr/>
        </p:nvGrpSpPr>
        <p:grpSpPr>
          <a:xfrm>
            <a:off x="156507" y="1154108"/>
            <a:ext cx="8754784" cy="3940183"/>
            <a:chOff x="4107" y="163508"/>
            <a:chExt cx="8754784" cy="3940183"/>
          </a:xfrm>
        </p:grpSpPr>
        <p:sp>
          <p:nvSpPr>
            <p:cNvPr id="370" name="Google Shape;370;p21"/>
            <p:cNvSpPr/>
            <p:nvPr/>
          </p:nvSpPr>
          <p:spPr>
            <a:xfrm>
              <a:off x="4107" y="163508"/>
              <a:ext cx="1574601" cy="586015"/>
            </a:xfrm>
            <a:prstGeom prst="rect">
              <a:avLst/>
            </a:prstGeom>
            <a:solidFill>
              <a:srgbClr val="033B57"/>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21"/>
            <p:cNvSpPr txBox="1"/>
            <p:nvPr/>
          </p:nvSpPr>
          <p:spPr>
            <a:xfrm>
              <a:off x="4107" y="163508"/>
              <a:ext cx="1574601" cy="586015"/>
            </a:xfrm>
            <a:prstGeom prst="rect">
              <a:avLst/>
            </a:prstGeom>
            <a:noFill/>
            <a:ln>
              <a:noFill/>
            </a:ln>
          </p:spPr>
          <p:txBody>
            <a:bodyPr spcFirstLastPara="1" wrap="square" lIns="120900" tIns="69075" rIns="120900" bIns="69075" anchor="ctr" anchorCtr="0">
              <a:noAutofit/>
            </a:bodyPr>
            <a:lstStyle/>
            <a:p>
              <a:pPr marL="0" marR="0" lvl="0" indent="0" algn="ctr" rtl="0">
                <a:lnSpc>
                  <a:spcPct val="90000"/>
                </a:lnSpc>
                <a:spcBef>
                  <a:spcPts val="0"/>
                </a:spcBef>
                <a:spcAft>
                  <a:spcPts val="0"/>
                </a:spcAft>
                <a:buClr>
                  <a:schemeClr val="lt1"/>
                </a:buClr>
                <a:buSzPts val="1700"/>
                <a:buFont typeface="Arial"/>
                <a:buNone/>
              </a:pPr>
              <a:r>
                <a:rPr lang="en-US" sz="1700" b="0" i="0" u="none" strike="noStrike" cap="none">
                  <a:solidFill>
                    <a:schemeClr val="lt1"/>
                  </a:solidFill>
                  <a:latin typeface="Arial"/>
                  <a:ea typeface="Arial"/>
                  <a:cs typeface="Arial"/>
                  <a:sym typeface="Arial"/>
                </a:rPr>
                <a:t>Type of Organization</a:t>
              </a:r>
              <a:endParaRPr sz="1400" b="0" i="0" u="none" strike="noStrike" cap="none">
                <a:solidFill>
                  <a:srgbClr val="000000"/>
                </a:solidFill>
                <a:latin typeface="Arial"/>
                <a:ea typeface="Arial"/>
                <a:cs typeface="Arial"/>
                <a:sym typeface="Arial"/>
              </a:endParaRPr>
            </a:p>
          </p:txBody>
        </p:sp>
        <p:sp>
          <p:nvSpPr>
            <p:cNvPr id="372" name="Google Shape;372;p21"/>
            <p:cNvSpPr/>
            <p:nvPr/>
          </p:nvSpPr>
          <p:spPr>
            <a:xfrm>
              <a:off x="4107" y="710505"/>
              <a:ext cx="1574601" cy="3393186"/>
            </a:xfrm>
            <a:prstGeom prst="rect">
              <a:avLst/>
            </a:prstGeom>
            <a:solidFill>
              <a:srgbClr val="E7F2F3">
                <a:alpha val="88627"/>
              </a:srgbClr>
            </a:solidFill>
            <a:ln w="25400" cap="flat" cmpd="sng">
              <a:solidFill>
                <a:srgbClr val="E7F2F3">
                  <a:alpha val="88627"/>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21"/>
            <p:cNvSpPr txBox="1"/>
            <p:nvPr/>
          </p:nvSpPr>
          <p:spPr>
            <a:xfrm>
              <a:off x="4107" y="710505"/>
              <a:ext cx="1574601" cy="3393186"/>
            </a:xfrm>
            <a:prstGeom prst="rect">
              <a:avLst/>
            </a:prstGeom>
            <a:noFill/>
            <a:ln>
              <a:noFill/>
            </a:ln>
          </p:spPr>
          <p:txBody>
            <a:bodyPr spcFirstLastPara="1" wrap="square" lIns="90675" tIns="90675" rIns="120900" bIns="136000" anchor="t" anchorCtr="0">
              <a:noAutofit/>
            </a:bodyPr>
            <a:lstStyle/>
            <a:p>
              <a:pPr marL="171450" marR="0" lvl="1" indent="-171450" algn="l" rtl="0">
                <a:lnSpc>
                  <a:spcPct val="90000"/>
                </a:lnSpc>
                <a:spcBef>
                  <a:spcPts val="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Cancer program</a:t>
              </a:r>
              <a:endParaRPr sz="1700" b="0" i="0" u="none" strike="noStrike" cap="none">
                <a:solidFill>
                  <a:schemeClr val="dk1"/>
                </a:solidFill>
                <a:latin typeface="Arial"/>
                <a:ea typeface="Arial"/>
                <a:cs typeface="Arial"/>
                <a:sym typeface="Arial"/>
              </a:endParaRPr>
            </a:p>
            <a:p>
              <a:pPr marL="171450" marR="0" lvl="1" indent="-171450" algn="l" rtl="0">
                <a:lnSpc>
                  <a:spcPct val="90000"/>
                </a:lnSpc>
                <a:spcBef>
                  <a:spcPts val="255"/>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Community organization</a:t>
              </a:r>
              <a:endParaRPr sz="1700" b="0" i="0" u="none" strike="noStrike" cap="none">
                <a:solidFill>
                  <a:schemeClr val="dk1"/>
                </a:solidFill>
                <a:latin typeface="Arial"/>
                <a:ea typeface="Arial"/>
                <a:cs typeface="Arial"/>
                <a:sym typeface="Arial"/>
              </a:endParaRPr>
            </a:p>
            <a:p>
              <a:pPr marL="171450" marR="0" lvl="1" indent="-171450" algn="l" rtl="0">
                <a:lnSpc>
                  <a:spcPct val="90000"/>
                </a:lnSpc>
                <a:spcBef>
                  <a:spcPts val="255"/>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Hybrid</a:t>
              </a:r>
              <a:endParaRPr sz="1700" b="0" i="0" u="none" strike="noStrike" cap="none">
                <a:solidFill>
                  <a:schemeClr val="dk1"/>
                </a:solidFill>
                <a:latin typeface="Arial"/>
                <a:ea typeface="Arial"/>
                <a:cs typeface="Arial"/>
                <a:sym typeface="Arial"/>
              </a:endParaRPr>
            </a:p>
          </p:txBody>
        </p:sp>
        <p:sp>
          <p:nvSpPr>
            <p:cNvPr id="374" name="Google Shape;374;p21"/>
            <p:cNvSpPr/>
            <p:nvPr/>
          </p:nvSpPr>
          <p:spPr>
            <a:xfrm>
              <a:off x="1799153" y="183018"/>
              <a:ext cx="1574601" cy="586015"/>
            </a:xfrm>
            <a:prstGeom prst="rect">
              <a:avLst/>
            </a:prstGeom>
            <a:solidFill>
              <a:srgbClr val="033B57"/>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21"/>
            <p:cNvSpPr txBox="1"/>
            <p:nvPr/>
          </p:nvSpPr>
          <p:spPr>
            <a:xfrm>
              <a:off x="1799153" y="183018"/>
              <a:ext cx="1574601" cy="586015"/>
            </a:xfrm>
            <a:prstGeom prst="rect">
              <a:avLst/>
            </a:prstGeom>
            <a:noFill/>
            <a:ln>
              <a:noFill/>
            </a:ln>
          </p:spPr>
          <p:txBody>
            <a:bodyPr spcFirstLastPara="1" wrap="square" lIns="120900" tIns="69075" rIns="120900" bIns="69075" anchor="ctr" anchorCtr="0">
              <a:noAutofit/>
            </a:bodyPr>
            <a:lstStyle/>
            <a:p>
              <a:pPr marL="0" marR="0" lvl="0" indent="0" algn="ctr" rtl="0">
                <a:lnSpc>
                  <a:spcPct val="90000"/>
                </a:lnSpc>
                <a:spcBef>
                  <a:spcPts val="0"/>
                </a:spcBef>
                <a:spcAft>
                  <a:spcPts val="0"/>
                </a:spcAft>
                <a:buClr>
                  <a:schemeClr val="lt1"/>
                </a:buClr>
                <a:buSzPts val="1700"/>
                <a:buFont typeface="Arial"/>
                <a:buNone/>
              </a:pPr>
              <a:r>
                <a:rPr lang="en-US" sz="1700" b="0" i="0" u="none" strike="noStrike" cap="none">
                  <a:solidFill>
                    <a:schemeClr val="lt1"/>
                  </a:solidFill>
                  <a:latin typeface="Arial"/>
                  <a:ea typeface="Arial"/>
                  <a:cs typeface="Arial"/>
                  <a:sym typeface="Arial"/>
                </a:rPr>
                <a:t>Number of Navigators</a:t>
              </a:r>
              <a:endParaRPr sz="1400" b="0" i="0" u="none" strike="noStrike" cap="none">
                <a:solidFill>
                  <a:srgbClr val="000000"/>
                </a:solidFill>
                <a:latin typeface="Arial"/>
                <a:ea typeface="Arial"/>
                <a:cs typeface="Arial"/>
                <a:sym typeface="Arial"/>
              </a:endParaRPr>
            </a:p>
          </p:txBody>
        </p:sp>
        <p:sp>
          <p:nvSpPr>
            <p:cNvPr id="376" name="Google Shape;376;p21"/>
            <p:cNvSpPr/>
            <p:nvPr/>
          </p:nvSpPr>
          <p:spPr>
            <a:xfrm>
              <a:off x="1799153" y="769033"/>
              <a:ext cx="1574601" cy="3315147"/>
            </a:xfrm>
            <a:prstGeom prst="rect">
              <a:avLst/>
            </a:prstGeom>
            <a:solidFill>
              <a:srgbClr val="E7F2F3">
                <a:alpha val="88627"/>
              </a:srgbClr>
            </a:solidFill>
            <a:ln w="25400" cap="flat" cmpd="sng">
              <a:solidFill>
                <a:srgbClr val="E7F2F3">
                  <a:alpha val="88627"/>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21"/>
            <p:cNvSpPr txBox="1"/>
            <p:nvPr/>
          </p:nvSpPr>
          <p:spPr>
            <a:xfrm>
              <a:off x="1799153" y="769033"/>
              <a:ext cx="1574601" cy="3315147"/>
            </a:xfrm>
            <a:prstGeom prst="rect">
              <a:avLst/>
            </a:prstGeom>
            <a:noFill/>
            <a:ln>
              <a:noFill/>
            </a:ln>
          </p:spPr>
          <p:txBody>
            <a:bodyPr spcFirstLastPara="1" wrap="square" lIns="90675" tIns="90675" rIns="120900" bIns="136000" anchor="t" anchorCtr="0">
              <a:noAutofit/>
            </a:bodyPr>
            <a:lstStyle/>
            <a:p>
              <a:pPr marL="171450" marR="0" lvl="1" indent="-171450" algn="l" rtl="0">
                <a:lnSpc>
                  <a:spcPct val="90000"/>
                </a:lnSpc>
                <a:spcBef>
                  <a:spcPts val="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One</a:t>
              </a:r>
              <a:endParaRPr sz="1700" b="0" i="0" u="none" strike="noStrike" cap="none">
                <a:solidFill>
                  <a:schemeClr val="dk1"/>
                </a:solidFill>
                <a:latin typeface="Arial"/>
                <a:ea typeface="Arial"/>
                <a:cs typeface="Arial"/>
                <a:sym typeface="Arial"/>
              </a:endParaRPr>
            </a:p>
            <a:p>
              <a:pPr marL="171450" marR="0" lvl="1" indent="-171450" algn="l" rtl="0">
                <a:lnSpc>
                  <a:spcPct val="90000"/>
                </a:lnSpc>
                <a:spcBef>
                  <a:spcPts val="255"/>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More than one</a:t>
              </a:r>
              <a:endParaRPr sz="1700" b="0" i="0" u="none" strike="noStrike" cap="none">
                <a:solidFill>
                  <a:schemeClr val="dk1"/>
                </a:solidFill>
                <a:latin typeface="Arial"/>
                <a:ea typeface="Arial"/>
                <a:cs typeface="Arial"/>
                <a:sym typeface="Arial"/>
              </a:endParaRPr>
            </a:p>
          </p:txBody>
        </p:sp>
        <p:sp>
          <p:nvSpPr>
            <p:cNvPr id="378" name="Google Shape;378;p21"/>
            <p:cNvSpPr/>
            <p:nvPr/>
          </p:nvSpPr>
          <p:spPr>
            <a:xfrm>
              <a:off x="3594199" y="183018"/>
              <a:ext cx="1574601" cy="586015"/>
            </a:xfrm>
            <a:prstGeom prst="rect">
              <a:avLst/>
            </a:prstGeom>
            <a:solidFill>
              <a:srgbClr val="033B57"/>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21"/>
            <p:cNvSpPr txBox="1"/>
            <p:nvPr/>
          </p:nvSpPr>
          <p:spPr>
            <a:xfrm>
              <a:off x="3594199" y="183018"/>
              <a:ext cx="1574601" cy="586015"/>
            </a:xfrm>
            <a:prstGeom prst="rect">
              <a:avLst/>
            </a:prstGeom>
            <a:noFill/>
            <a:ln>
              <a:noFill/>
            </a:ln>
          </p:spPr>
          <p:txBody>
            <a:bodyPr spcFirstLastPara="1" wrap="square" lIns="120900" tIns="69075" rIns="120900" bIns="69075" anchor="ctr" anchorCtr="0">
              <a:noAutofit/>
            </a:bodyPr>
            <a:lstStyle/>
            <a:p>
              <a:pPr marL="0" marR="0" lvl="0" indent="0" algn="ctr" rtl="0">
                <a:lnSpc>
                  <a:spcPct val="90000"/>
                </a:lnSpc>
                <a:spcBef>
                  <a:spcPts val="0"/>
                </a:spcBef>
                <a:spcAft>
                  <a:spcPts val="0"/>
                </a:spcAft>
                <a:buClr>
                  <a:schemeClr val="lt1"/>
                </a:buClr>
                <a:buSzPts val="1700"/>
                <a:buFont typeface="Arial"/>
                <a:buNone/>
              </a:pPr>
              <a:r>
                <a:rPr lang="en-US" sz="1700" b="0" i="0" u="none" strike="noStrike" cap="none">
                  <a:solidFill>
                    <a:schemeClr val="lt1"/>
                  </a:solidFill>
                  <a:latin typeface="Arial"/>
                  <a:ea typeface="Arial"/>
                  <a:cs typeface="Arial"/>
                  <a:sym typeface="Arial"/>
                </a:rPr>
                <a:t>Continuum of Care</a:t>
              </a:r>
              <a:endParaRPr sz="1400" b="0" i="0" u="none" strike="noStrike" cap="none">
                <a:solidFill>
                  <a:srgbClr val="000000"/>
                </a:solidFill>
                <a:latin typeface="Arial"/>
                <a:ea typeface="Arial"/>
                <a:cs typeface="Arial"/>
                <a:sym typeface="Arial"/>
              </a:endParaRPr>
            </a:p>
          </p:txBody>
        </p:sp>
        <p:sp>
          <p:nvSpPr>
            <p:cNvPr id="380" name="Google Shape;380;p21"/>
            <p:cNvSpPr/>
            <p:nvPr/>
          </p:nvSpPr>
          <p:spPr>
            <a:xfrm>
              <a:off x="3594199" y="769033"/>
              <a:ext cx="1574601" cy="3315147"/>
            </a:xfrm>
            <a:prstGeom prst="rect">
              <a:avLst/>
            </a:prstGeom>
            <a:solidFill>
              <a:srgbClr val="E7F2F3">
                <a:alpha val="88627"/>
              </a:srgbClr>
            </a:solidFill>
            <a:ln w="25400" cap="flat" cmpd="sng">
              <a:solidFill>
                <a:srgbClr val="E7F2F3">
                  <a:alpha val="88627"/>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21"/>
            <p:cNvSpPr txBox="1"/>
            <p:nvPr/>
          </p:nvSpPr>
          <p:spPr>
            <a:xfrm>
              <a:off x="3594199" y="769033"/>
              <a:ext cx="1574601" cy="3315147"/>
            </a:xfrm>
            <a:prstGeom prst="rect">
              <a:avLst/>
            </a:prstGeom>
            <a:noFill/>
            <a:ln>
              <a:noFill/>
            </a:ln>
          </p:spPr>
          <p:txBody>
            <a:bodyPr spcFirstLastPara="1" wrap="square" lIns="90675" tIns="90675" rIns="120900" bIns="136000" anchor="t" anchorCtr="0">
              <a:noAutofit/>
            </a:bodyPr>
            <a:lstStyle/>
            <a:p>
              <a:pPr marL="171450" marR="0" lvl="1" indent="-171450" algn="l" rtl="0">
                <a:lnSpc>
                  <a:spcPct val="90000"/>
                </a:lnSpc>
                <a:spcBef>
                  <a:spcPts val="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Across continuum of care</a:t>
              </a:r>
              <a:endParaRPr sz="1700" b="0" i="0" u="none" strike="noStrike" cap="none">
                <a:solidFill>
                  <a:schemeClr val="dk1"/>
                </a:solidFill>
                <a:latin typeface="Arial"/>
                <a:ea typeface="Arial"/>
                <a:cs typeface="Arial"/>
                <a:sym typeface="Arial"/>
              </a:endParaRPr>
            </a:p>
            <a:p>
              <a:pPr marL="171450" marR="0" lvl="1" indent="-171450" algn="l" rtl="0">
                <a:lnSpc>
                  <a:spcPct val="90000"/>
                </a:lnSpc>
                <a:spcBef>
                  <a:spcPts val="255"/>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Points in continuum of care</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55"/>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Screening</a:t>
              </a:r>
              <a:endParaRPr sz="1700" b="0" i="0" u="none" strike="noStrike" cap="none">
                <a:solidFill>
                  <a:schemeClr val="dk1"/>
                </a:solidFill>
                <a:latin typeface="Arial"/>
                <a:ea typeface="Arial"/>
                <a:cs typeface="Arial"/>
                <a:sym typeface="Arial"/>
              </a:endParaRPr>
            </a:p>
            <a:p>
              <a:pPr marL="171450" marR="0" lvl="1" indent="-171450" algn="l" rtl="0">
                <a:lnSpc>
                  <a:spcPct val="90000"/>
                </a:lnSpc>
                <a:spcBef>
                  <a:spcPts val="255"/>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Treatment</a:t>
              </a:r>
              <a:endParaRPr sz="1700" b="0" i="0" u="none" strike="noStrike" cap="none">
                <a:solidFill>
                  <a:schemeClr val="dk1"/>
                </a:solidFill>
                <a:latin typeface="Arial"/>
                <a:ea typeface="Arial"/>
                <a:cs typeface="Arial"/>
                <a:sym typeface="Arial"/>
              </a:endParaRPr>
            </a:p>
            <a:p>
              <a:pPr marL="171450" marR="0" lvl="1" indent="-171450" algn="l" rtl="0">
                <a:lnSpc>
                  <a:spcPct val="90000"/>
                </a:lnSpc>
                <a:spcBef>
                  <a:spcPts val="255"/>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Survivorship </a:t>
              </a:r>
              <a:endParaRPr sz="1700" b="0" i="0" u="none" strike="noStrike" cap="none">
                <a:solidFill>
                  <a:schemeClr val="dk1"/>
                </a:solidFill>
                <a:latin typeface="Arial"/>
                <a:ea typeface="Arial"/>
                <a:cs typeface="Arial"/>
                <a:sym typeface="Arial"/>
              </a:endParaRPr>
            </a:p>
            <a:p>
              <a:pPr marL="171450" marR="0" lvl="1" indent="-171450" algn="l" rtl="0">
                <a:lnSpc>
                  <a:spcPct val="90000"/>
                </a:lnSpc>
                <a:spcBef>
                  <a:spcPts val="255"/>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Recurrence</a:t>
              </a:r>
              <a:endParaRPr sz="1700" b="0" i="0" u="none" strike="noStrike" cap="none">
                <a:solidFill>
                  <a:schemeClr val="dk1"/>
                </a:solidFill>
                <a:latin typeface="Arial"/>
                <a:ea typeface="Arial"/>
                <a:cs typeface="Arial"/>
                <a:sym typeface="Arial"/>
              </a:endParaRPr>
            </a:p>
            <a:p>
              <a:pPr marL="171450" marR="0" lvl="1" indent="-171450" algn="l" rtl="0">
                <a:lnSpc>
                  <a:spcPct val="90000"/>
                </a:lnSpc>
                <a:spcBef>
                  <a:spcPts val="255"/>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End of Life</a:t>
              </a:r>
              <a:endParaRPr sz="1700" b="0" i="0" u="none" strike="noStrike" cap="none">
                <a:solidFill>
                  <a:schemeClr val="dk1"/>
                </a:solidFill>
                <a:latin typeface="Arial"/>
                <a:ea typeface="Arial"/>
                <a:cs typeface="Arial"/>
                <a:sym typeface="Arial"/>
              </a:endParaRPr>
            </a:p>
          </p:txBody>
        </p:sp>
        <p:sp>
          <p:nvSpPr>
            <p:cNvPr id="382" name="Google Shape;382;p21"/>
            <p:cNvSpPr/>
            <p:nvPr/>
          </p:nvSpPr>
          <p:spPr>
            <a:xfrm>
              <a:off x="5389244" y="183018"/>
              <a:ext cx="1574601" cy="586015"/>
            </a:xfrm>
            <a:prstGeom prst="rect">
              <a:avLst/>
            </a:prstGeom>
            <a:solidFill>
              <a:srgbClr val="033B57"/>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21"/>
            <p:cNvSpPr txBox="1"/>
            <p:nvPr/>
          </p:nvSpPr>
          <p:spPr>
            <a:xfrm>
              <a:off x="5389244" y="183018"/>
              <a:ext cx="1574601" cy="586015"/>
            </a:xfrm>
            <a:prstGeom prst="rect">
              <a:avLst/>
            </a:prstGeom>
            <a:noFill/>
            <a:ln>
              <a:noFill/>
            </a:ln>
          </p:spPr>
          <p:txBody>
            <a:bodyPr spcFirstLastPara="1" wrap="square" lIns="120900" tIns="69075" rIns="120900" bIns="69075" anchor="ctr" anchorCtr="0">
              <a:noAutofit/>
            </a:bodyPr>
            <a:lstStyle/>
            <a:p>
              <a:pPr marL="0" marR="0" lvl="0" indent="0" algn="ctr" rtl="0">
                <a:lnSpc>
                  <a:spcPct val="90000"/>
                </a:lnSpc>
                <a:spcBef>
                  <a:spcPts val="0"/>
                </a:spcBef>
                <a:spcAft>
                  <a:spcPts val="0"/>
                </a:spcAft>
                <a:buClr>
                  <a:schemeClr val="lt1"/>
                </a:buClr>
                <a:buSzPts val="1700"/>
                <a:buFont typeface="Arial"/>
                <a:buNone/>
              </a:pPr>
              <a:r>
                <a:rPr lang="en-US" sz="1700" b="0" i="0" u="none" strike="noStrike" cap="none">
                  <a:solidFill>
                    <a:schemeClr val="lt1"/>
                  </a:solidFill>
                  <a:latin typeface="Arial"/>
                  <a:ea typeface="Arial"/>
                  <a:cs typeface="Arial"/>
                  <a:sym typeface="Arial"/>
                </a:rPr>
                <a:t>Cancer Type</a:t>
              </a:r>
              <a:endParaRPr sz="1700" b="0" i="0" u="none" strike="noStrike" cap="none">
                <a:solidFill>
                  <a:schemeClr val="lt1"/>
                </a:solidFill>
                <a:latin typeface="Arial"/>
                <a:ea typeface="Arial"/>
                <a:cs typeface="Arial"/>
                <a:sym typeface="Arial"/>
              </a:endParaRPr>
            </a:p>
          </p:txBody>
        </p:sp>
        <p:sp>
          <p:nvSpPr>
            <p:cNvPr id="384" name="Google Shape;384;p21"/>
            <p:cNvSpPr/>
            <p:nvPr/>
          </p:nvSpPr>
          <p:spPr>
            <a:xfrm>
              <a:off x="5389244" y="769033"/>
              <a:ext cx="1574601" cy="3315147"/>
            </a:xfrm>
            <a:prstGeom prst="rect">
              <a:avLst/>
            </a:prstGeom>
            <a:solidFill>
              <a:srgbClr val="E7F2F3">
                <a:alpha val="88627"/>
              </a:srgbClr>
            </a:solidFill>
            <a:ln w="25400" cap="flat" cmpd="sng">
              <a:solidFill>
                <a:srgbClr val="E7F2F3">
                  <a:alpha val="88627"/>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21"/>
            <p:cNvSpPr txBox="1"/>
            <p:nvPr/>
          </p:nvSpPr>
          <p:spPr>
            <a:xfrm>
              <a:off x="5389244" y="769033"/>
              <a:ext cx="1574601" cy="3315147"/>
            </a:xfrm>
            <a:prstGeom prst="rect">
              <a:avLst/>
            </a:prstGeom>
            <a:noFill/>
            <a:ln>
              <a:noFill/>
            </a:ln>
          </p:spPr>
          <p:txBody>
            <a:bodyPr spcFirstLastPara="1" wrap="square" lIns="90675" tIns="90675" rIns="120900" bIns="136000" anchor="t" anchorCtr="0">
              <a:noAutofit/>
            </a:bodyPr>
            <a:lstStyle/>
            <a:p>
              <a:pPr marL="171450" marR="0" lvl="1" indent="-171450" algn="l" rtl="0">
                <a:lnSpc>
                  <a:spcPct val="90000"/>
                </a:lnSpc>
                <a:spcBef>
                  <a:spcPts val="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One/a few</a:t>
              </a:r>
              <a:endParaRPr sz="1700" b="0" i="0" u="none" strike="noStrike" cap="none">
                <a:solidFill>
                  <a:schemeClr val="dk1"/>
                </a:solidFill>
                <a:latin typeface="Arial"/>
                <a:ea typeface="Arial"/>
                <a:cs typeface="Arial"/>
                <a:sym typeface="Arial"/>
              </a:endParaRPr>
            </a:p>
            <a:p>
              <a:pPr marL="171450" marR="0" lvl="1" indent="-171450" algn="l" rtl="0">
                <a:lnSpc>
                  <a:spcPct val="90000"/>
                </a:lnSpc>
                <a:spcBef>
                  <a:spcPts val="255"/>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Many/any type</a:t>
              </a:r>
              <a:endParaRPr sz="1700" b="0" i="0" u="none" strike="noStrike" cap="none">
                <a:solidFill>
                  <a:schemeClr val="dk1"/>
                </a:solidFill>
                <a:latin typeface="Arial"/>
                <a:ea typeface="Arial"/>
                <a:cs typeface="Arial"/>
                <a:sym typeface="Arial"/>
              </a:endParaRPr>
            </a:p>
          </p:txBody>
        </p:sp>
        <p:sp>
          <p:nvSpPr>
            <p:cNvPr id="386" name="Google Shape;386;p21"/>
            <p:cNvSpPr/>
            <p:nvPr/>
          </p:nvSpPr>
          <p:spPr>
            <a:xfrm>
              <a:off x="7184290" y="183018"/>
              <a:ext cx="1574601" cy="586015"/>
            </a:xfrm>
            <a:prstGeom prst="rect">
              <a:avLst/>
            </a:prstGeom>
            <a:solidFill>
              <a:srgbClr val="033B57"/>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21"/>
            <p:cNvSpPr txBox="1"/>
            <p:nvPr/>
          </p:nvSpPr>
          <p:spPr>
            <a:xfrm>
              <a:off x="7184290" y="183018"/>
              <a:ext cx="1574601" cy="586015"/>
            </a:xfrm>
            <a:prstGeom prst="rect">
              <a:avLst/>
            </a:prstGeom>
            <a:noFill/>
            <a:ln>
              <a:noFill/>
            </a:ln>
          </p:spPr>
          <p:txBody>
            <a:bodyPr spcFirstLastPara="1" wrap="square" lIns="120900" tIns="69075" rIns="120900" bIns="69075" anchor="ctr" anchorCtr="0">
              <a:noAutofit/>
            </a:bodyPr>
            <a:lstStyle/>
            <a:p>
              <a:pPr marL="0" marR="0" lvl="0" indent="0" algn="ctr" rtl="0">
                <a:lnSpc>
                  <a:spcPct val="90000"/>
                </a:lnSpc>
                <a:spcBef>
                  <a:spcPts val="0"/>
                </a:spcBef>
                <a:spcAft>
                  <a:spcPts val="0"/>
                </a:spcAft>
                <a:buClr>
                  <a:schemeClr val="lt1"/>
                </a:buClr>
                <a:buSzPts val="1700"/>
                <a:buFont typeface="Arial"/>
                <a:buNone/>
              </a:pPr>
              <a:r>
                <a:rPr lang="en-US" sz="1700" b="0" i="0" u="none" strike="noStrike" cap="none">
                  <a:solidFill>
                    <a:schemeClr val="lt1"/>
                  </a:solidFill>
                  <a:latin typeface="Arial"/>
                  <a:ea typeface="Arial"/>
                  <a:cs typeface="Arial"/>
                  <a:sym typeface="Arial"/>
                </a:rPr>
                <a:t>Patient Type</a:t>
              </a:r>
              <a:endParaRPr sz="1700" b="0" i="0" u="none" strike="noStrike" cap="none">
                <a:solidFill>
                  <a:schemeClr val="lt1"/>
                </a:solidFill>
                <a:latin typeface="Arial"/>
                <a:ea typeface="Arial"/>
                <a:cs typeface="Arial"/>
                <a:sym typeface="Arial"/>
              </a:endParaRPr>
            </a:p>
          </p:txBody>
        </p:sp>
        <p:sp>
          <p:nvSpPr>
            <p:cNvPr id="388" name="Google Shape;388;p21"/>
            <p:cNvSpPr/>
            <p:nvPr/>
          </p:nvSpPr>
          <p:spPr>
            <a:xfrm>
              <a:off x="7184290" y="769033"/>
              <a:ext cx="1574601" cy="3315147"/>
            </a:xfrm>
            <a:prstGeom prst="rect">
              <a:avLst/>
            </a:prstGeom>
            <a:solidFill>
              <a:srgbClr val="E7F2F3">
                <a:alpha val="88627"/>
              </a:srgbClr>
            </a:solidFill>
            <a:ln w="25400" cap="flat" cmpd="sng">
              <a:solidFill>
                <a:srgbClr val="E7F2F3">
                  <a:alpha val="88627"/>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21"/>
            <p:cNvSpPr txBox="1"/>
            <p:nvPr/>
          </p:nvSpPr>
          <p:spPr>
            <a:xfrm>
              <a:off x="7184290" y="769033"/>
              <a:ext cx="1574601" cy="3315147"/>
            </a:xfrm>
            <a:prstGeom prst="rect">
              <a:avLst/>
            </a:prstGeom>
            <a:noFill/>
            <a:ln>
              <a:noFill/>
            </a:ln>
          </p:spPr>
          <p:txBody>
            <a:bodyPr spcFirstLastPara="1" wrap="square" lIns="90675" tIns="90675" rIns="120900" bIns="136000" anchor="t" anchorCtr="0">
              <a:noAutofit/>
            </a:bodyPr>
            <a:lstStyle/>
            <a:p>
              <a:pPr marL="171450" marR="0" lvl="1" indent="-171450" algn="l" rtl="0">
                <a:lnSpc>
                  <a:spcPct val="90000"/>
                </a:lnSpc>
                <a:spcBef>
                  <a:spcPts val="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All patients</a:t>
              </a:r>
              <a:endParaRPr sz="1700" b="0" i="0" u="none" strike="noStrike" cap="none">
                <a:solidFill>
                  <a:schemeClr val="dk1"/>
                </a:solidFill>
                <a:latin typeface="Arial"/>
                <a:ea typeface="Arial"/>
                <a:cs typeface="Arial"/>
                <a:sym typeface="Arial"/>
              </a:endParaRPr>
            </a:p>
            <a:p>
              <a:pPr marL="171450" marR="0" lvl="1" indent="-171450" algn="l" rtl="0">
                <a:lnSpc>
                  <a:spcPct val="90000"/>
                </a:lnSpc>
                <a:spcBef>
                  <a:spcPts val="255"/>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High-need patients </a:t>
              </a:r>
              <a:r>
                <a:rPr lang="en-US" sz="1500" b="0" i="0" u="none" strike="noStrike" cap="none">
                  <a:solidFill>
                    <a:schemeClr val="dk1"/>
                  </a:solidFill>
                  <a:latin typeface="Arial"/>
                  <a:ea typeface="Arial"/>
                  <a:cs typeface="Arial"/>
                  <a:sym typeface="Arial"/>
                </a:rPr>
                <a:t>(underserved patients)</a:t>
              </a:r>
              <a:endParaRPr sz="1500" b="0" i="0" u="none" strike="noStrike" cap="none">
                <a:solidFill>
                  <a:schemeClr val="dk1"/>
                </a:solidFill>
                <a:latin typeface="Arial"/>
                <a:ea typeface="Arial"/>
                <a:cs typeface="Arial"/>
                <a:sym typeface="Arial"/>
              </a:endParaRPr>
            </a:p>
          </p:txBody>
        </p:sp>
      </p:grpSp>
      <p:sp>
        <p:nvSpPr>
          <p:cNvPr id="390" name="Google Shape;390;p21"/>
          <p:cNvSpPr txBox="1"/>
          <p:nvPr/>
        </p:nvSpPr>
        <p:spPr>
          <a:xfrm>
            <a:off x="228600" y="5105400"/>
            <a:ext cx="8958000" cy="461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200" b="0" i="1" u="none" strike="noStrike" cap="none">
                <a:solidFill>
                  <a:srgbClr val="7F7F7F"/>
                </a:solidFill>
                <a:latin typeface="Arial"/>
                <a:ea typeface="Arial"/>
                <a:cs typeface="Arial"/>
                <a:sym typeface="Arial"/>
              </a:rPr>
              <a:t>Source: Professional Oncology Navigation Task Force et al., 2022, </a:t>
            </a:r>
            <a:r>
              <a:rPr lang="en-US" sz="1200" b="0" i="1" u="none" strike="noStrike" cap="none">
                <a:solidFill>
                  <a:schemeClr val="lt2"/>
                </a:solidFill>
                <a:latin typeface="Arial"/>
                <a:ea typeface="Arial"/>
                <a:cs typeface="Arial"/>
                <a:sym typeface="Arial"/>
              </a:rPr>
              <a:t>Community Health Worker Core Consensus Project, 2022, Willis et al., 2013</a:t>
            </a:r>
            <a:endParaRPr sz="1200" b="0" i="1" u="none" strike="noStrike" cap="none">
              <a:solidFill>
                <a:srgbClr val="7F7F7F"/>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2ef8197ec87_0_60"/>
          <p:cNvSpPr/>
          <p:nvPr/>
        </p:nvSpPr>
        <p:spPr>
          <a:xfrm>
            <a:off x="7498575" y="1116700"/>
            <a:ext cx="1410600" cy="4294200"/>
          </a:xfrm>
          <a:prstGeom prst="rect">
            <a:avLst/>
          </a:prstGeom>
          <a:solidFill>
            <a:srgbClr val="EEF4FA">
              <a:alpha val="79215"/>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g2ef8197ec87_0_60"/>
          <p:cNvSpPr/>
          <p:nvPr/>
        </p:nvSpPr>
        <p:spPr>
          <a:xfrm>
            <a:off x="4364222" y="1116700"/>
            <a:ext cx="1572000" cy="4294200"/>
          </a:xfrm>
          <a:prstGeom prst="rect">
            <a:avLst/>
          </a:prstGeom>
          <a:solidFill>
            <a:srgbClr val="CFE2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g2ef8197ec87_0_60"/>
          <p:cNvSpPr/>
          <p:nvPr/>
        </p:nvSpPr>
        <p:spPr>
          <a:xfrm>
            <a:off x="2942025" y="1116700"/>
            <a:ext cx="1484400" cy="4294200"/>
          </a:xfrm>
          <a:prstGeom prst="rect">
            <a:avLst/>
          </a:prstGeom>
          <a:solidFill>
            <a:srgbClr val="9FC5E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g2ef8197ec87_0_60"/>
          <p:cNvSpPr/>
          <p:nvPr/>
        </p:nvSpPr>
        <p:spPr>
          <a:xfrm>
            <a:off x="1437428" y="1116700"/>
            <a:ext cx="1572000" cy="4294200"/>
          </a:xfrm>
          <a:prstGeom prst="rect">
            <a:avLst/>
          </a:prstGeom>
          <a:solidFill>
            <a:srgbClr val="6FA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g2ef8197ec87_0_60"/>
          <p:cNvSpPr/>
          <p:nvPr/>
        </p:nvSpPr>
        <p:spPr>
          <a:xfrm>
            <a:off x="104500" y="1116700"/>
            <a:ext cx="1453800" cy="4294200"/>
          </a:xfrm>
          <a:prstGeom prst="rect">
            <a:avLst/>
          </a:prstGeom>
          <a:solidFill>
            <a:srgbClr val="3D85C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g2ef8197ec87_0_60"/>
          <p:cNvSpPr txBox="1">
            <a:spLocks noGrp="1"/>
          </p:cNvSpPr>
          <p:nvPr>
            <p:ph type="title"/>
          </p:nvPr>
        </p:nvSpPr>
        <p:spPr>
          <a:xfrm>
            <a:off x="153559" y="303328"/>
            <a:ext cx="8556300" cy="9942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100000"/>
              </a:lnSpc>
              <a:spcBef>
                <a:spcPts val="0"/>
              </a:spcBef>
              <a:spcAft>
                <a:spcPts val="0"/>
              </a:spcAft>
              <a:buSzPct val="51852"/>
              <a:buNone/>
            </a:pPr>
            <a:r>
              <a:rPr lang="en-US" sz="3000">
                <a:latin typeface="Arial"/>
                <a:ea typeface="Arial"/>
                <a:cs typeface="Arial"/>
                <a:sym typeface="Arial"/>
              </a:rPr>
              <a:t>Navigation </a:t>
            </a:r>
            <a:r>
              <a:rPr lang="en-US" sz="3000"/>
              <a:t>S</a:t>
            </a:r>
            <a:r>
              <a:rPr lang="en-US" sz="3000">
                <a:latin typeface="Arial"/>
                <a:ea typeface="Arial"/>
                <a:cs typeface="Arial"/>
                <a:sym typeface="Arial"/>
              </a:rPr>
              <a:t>upport </a:t>
            </a:r>
            <a:r>
              <a:rPr lang="en-US" sz="3000"/>
              <a:t>across the Cancer </a:t>
            </a:r>
            <a:r>
              <a:rPr lang="en-US" sz="3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Continuum</a:t>
            </a:r>
            <a:endParaRPr/>
          </a:p>
        </p:txBody>
      </p:sp>
      <p:sp>
        <p:nvSpPr>
          <p:cNvPr id="402" name="Google Shape;402;g2ef8197ec87_0_60"/>
          <p:cNvSpPr/>
          <p:nvPr/>
        </p:nvSpPr>
        <p:spPr>
          <a:xfrm>
            <a:off x="235337" y="1255314"/>
            <a:ext cx="1155000" cy="902400"/>
          </a:xfrm>
          <a:prstGeom prst="roundRect">
            <a:avLst>
              <a:gd name="adj" fmla="val 16667"/>
            </a:avLst>
          </a:prstGeom>
          <a:solidFill>
            <a:srgbClr val="004065"/>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chemeClr val="lt1"/>
                </a:solidFill>
                <a:latin typeface="Arial"/>
                <a:ea typeface="Arial"/>
                <a:cs typeface="Arial"/>
                <a:sym typeface="Arial"/>
              </a:rPr>
              <a:t>Prevention</a:t>
            </a:r>
            <a:endParaRPr sz="1700" b="0" i="0" u="none" strike="noStrike" cap="none">
              <a:solidFill>
                <a:srgbClr val="000000"/>
              </a:solidFill>
              <a:latin typeface="Arial"/>
              <a:ea typeface="Arial"/>
              <a:cs typeface="Arial"/>
              <a:sym typeface="Arial"/>
            </a:endParaRPr>
          </a:p>
        </p:txBody>
      </p:sp>
      <p:sp>
        <p:nvSpPr>
          <p:cNvPr id="403" name="Google Shape;403;g2ef8197ec87_0_60"/>
          <p:cNvSpPr/>
          <p:nvPr/>
        </p:nvSpPr>
        <p:spPr>
          <a:xfrm>
            <a:off x="1715266" y="1255314"/>
            <a:ext cx="1155000" cy="902400"/>
          </a:xfrm>
          <a:prstGeom prst="roundRect">
            <a:avLst>
              <a:gd name="adj" fmla="val 16667"/>
            </a:avLst>
          </a:prstGeom>
          <a:solidFill>
            <a:srgbClr val="004065"/>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chemeClr val="lt1"/>
                </a:solidFill>
                <a:latin typeface="Arial"/>
                <a:ea typeface="Arial"/>
                <a:cs typeface="Arial"/>
                <a:sym typeface="Arial"/>
              </a:rPr>
              <a:t>Detection</a:t>
            </a:r>
            <a:endParaRPr sz="1700" b="0" i="0" u="none" strike="noStrike" cap="none">
              <a:solidFill>
                <a:srgbClr val="000000"/>
              </a:solidFill>
              <a:latin typeface="Arial"/>
              <a:ea typeface="Arial"/>
              <a:cs typeface="Arial"/>
              <a:sym typeface="Arial"/>
            </a:endParaRPr>
          </a:p>
        </p:txBody>
      </p:sp>
      <p:sp>
        <p:nvSpPr>
          <p:cNvPr id="404" name="Google Shape;404;g2ef8197ec87_0_60"/>
          <p:cNvSpPr/>
          <p:nvPr/>
        </p:nvSpPr>
        <p:spPr>
          <a:xfrm>
            <a:off x="3119037" y="1265250"/>
            <a:ext cx="1155000" cy="902400"/>
          </a:xfrm>
          <a:prstGeom prst="roundRect">
            <a:avLst>
              <a:gd name="adj" fmla="val 16667"/>
            </a:avLst>
          </a:prstGeom>
          <a:solidFill>
            <a:srgbClr val="004065"/>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chemeClr val="lt1"/>
                </a:solidFill>
                <a:latin typeface="Arial"/>
                <a:ea typeface="Arial"/>
                <a:cs typeface="Arial"/>
                <a:sym typeface="Arial"/>
              </a:rPr>
              <a:t>Diagnosis</a:t>
            </a:r>
            <a:endParaRPr sz="1700" b="0" i="0" u="none" strike="noStrike" cap="none">
              <a:solidFill>
                <a:srgbClr val="000000"/>
              </a:solidFill>
              <a:latin typeface="Arial"/>
              <a:ea typeface="Arial"/>
              <a:cs typeface="Arial"/>
              <a:sym typeface="Arial"/>
            </a:endParaRPr>
          </a:p>
        </p:txBody>
      </p:sp>
      <p:sp>
        <p:nvSpPr>
          <p:cNvPr id="405" name="Google Shape;405;g2ef8197ec87_0_60"/>
          <p:cNvSpPr/>
          <p:nvPr/>
        </p:nvSpPr>
        <p:spPr>
          <a:xfrm>
            <a:off x="4599009" y="1264175"/>
            <a:ext cx="1155000" cy="902400"/>
          </a:xfrm>
          <a:prstGeom prst="roundRect">
            <a:avLst>
              <a:gd name="adj" fmla="val 16667"/>
            </a:avLst>
          </a:prstGeom>
          <a:solidFill>
            <a:srgbClr val="004065"/>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chemeClr val="lt1"/>
                </a:solidFill>
                <a:latin typeface="Arial"/>
                <a:ea typeface="Arial"/>
                <a:cs typeface="Arial"/>
                <a:sym typeface="Arial"/>
              </a:rPr>
              <a:t>Treatment</a:t>
            </a:r>
            <a:endParaRPr sz="1700" b="0" i="0" u="none" strike="noStrike" cap="none">
              <a:solidFill>
                <a:srgbClr val="000000"/>
              </a:solidFill>
              <a:latin typeface="Arial"/>
              <a:ea typeface="Arial"/>
              <a:cs typeface="Arial"/>
              <a:sym typeface="Arial"/>
            </a:endParaRPr>
          </a:p>
        </p:txBody>
      </p:sp>
      <p:sp>
        <p:nvSpPr>
          <p:cNvPr id="406" name="Google Shape;406;g2ef8197ec87_0_60"/>
          <p:cNvSpPr/>
          <p:nvPr/>
        </p:nvSpPr>
        <p:spPr>
          <a:xfrm>
            <a:off x="6114275" y="1255025"/>
            <a:ext cx="1232700" cy="902400"/>
          </a:xfrm>
          <a:prstGeom prst="roundRect">
            <a:avLst>
              <a:gd name="adj" fmla="val 16667"/>
            </a:avLst>
          </a:prstGeom>
          <a:solidFill>
            <a:srgbClr val="004065"/>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chemeClr val="lt1"/>
                </a:solidFill>
                <a:latin typeface="Arial"/>
                <a:ea typeface="Arial"/>
                <a:cs typeface="Arial"/>
                <a:sym typeface="Arial"/>
              </a:rPr>
              <a:t>Survivorship</a:t>
            </a:r>
            <a:endParaRPr sz="1700" b="0" i="0" u="none" strike="noStrike" cap="none">
              <a:solidFill>
                <a:srgbClr val="000000"/>
              </a:solidFill>
              <a:latin typeface="Arial"/>
              <a:ea typeface="Arial"/>
              <a:cs typeface="Arial"/>
              <a:sym typeface="Arial"/>
            </a:endParaRPr>
          </a:p>
        </p:txBody>
      </p:sp>
      <p:sp>
        <p:nvSpPr>
          <p:cNvPr id="407" name="Google Shape;407;g2ef8197ec87_0_60"/>
          <p:cNvSpPr/>
          <p:nvPr/>
        </p:nvSpPr>
        <p:spPr>
          <a:xfrm>
            <a:off x="7605543" y="1255314"/>
            <a:ext cx="1155000" cy="902400"/>
          </a:xfrm>
          <a:prstGeom prst="roundRect">
            <a:avLst>
              <a:gd name="adj" fmla="val 16667"/>
            </a:avLst>
          </a:prstGeom>
          <a:solidFill>
            <a:srgbClr val="004065"/>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chemeClr val="lt1"/>
                </a:solidFill>
                <a:latin typeface="Arial"/>
                <a:ea typeface="Arial"/>
                <a:cs typeface="Arial"/>
                <a:sym typeface="Arial"/>
              </a:rPr>
              <a:t>End-of-Life Care</a:t>
            </a:r>
            <a:endParaRPr sz="1700" b="0" i="0" u="none" strike="noStrike" cap="none">
              <a:solidFill>
                <a:srgbClr val="000000"/>
              </a:solidFill>
              <a:latin typeface="Arial"/>
              <a:ea typeface="Arial"/>
              <a:cs typeface="Arial"/>
              <a:sym typeface="Arial"/>
            </a:endParaRPr>
          </a:p>
        </p:txBody>
      </p:sp>
      <p:sp>
        <p:nvSpPr>
          <p:cNvPr id="408" name="Google Shape;408;g2ef8197ec87_0_60"/>
          <p:cNvSpPr/>
          <p:nvPr/>
        </p:nvSpPr>
        <p:spPr>
          <a:xfrm>
            <a:off x="104550" y="702748"/>
            <a:ext cx="8934900" cy="532500"/>
          </a:xfrm>
          <a:prstGeom prst="rightArrow">
            <a:avLst>
              <a:gd name="adj1" fmla="val 50000"/>
              <a:gd name="adj2" fmla="val 50000"/>
            </a:avLst>
          </a:prstGeom>
          <a:solidFill>
            <a:srgbClr val="004065"/>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lt1"/>
                </a:solidFill>
                <a:latin typeface="Arial"/>
                <a:ea typeface="Arial"/>
                <a:cs typeface="Arial"/>
                <a:sym typeface="Arial"/>
              </a:rPr>
              <a:t>Cancer Care Continuum</a:t>
            </a:r>
            <a:endParaRPr sz="1400" b="0" i="0" u="none" strike="noStrike" cap="none">
              <a:solidFill>
                <a:srgbClr val="000000"/>
              </a:solidFill>
              <a:latin typeface="Arial"/>
              <a:ea typeface="Arial"/>
              <a:cs typeface="Arial"/>
              <a:sym typeface="Arial"/>
            </a:endParaRPr>
          </a:p>
        </p:txBody>
      </p:sp>
      <p:sp>
        <p:nvSpPr>
          <p:cNvPr id="409" name="Google Shape;409;g2ef8197ec87_0_60"/>
          <p:cNvSpPr txBox="1"/>
          <p:nvPr/>
        </p:nvSpPr>
        <p:spPr>
          <a:xfrm>
            <a:off x="92475" y="2257675"/>
            <a:ext cx="1453800" cy="1108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Promote healthy behaviors within specific communities in a culturally-affirming way</a:t>
            </a:r>
            <a:endParaRPr sz="1600" b="0" i="0" u="none" strike="noStrike" cap="none">
              <a:solidFill>
                <a:srgbClr val="000000"/>
              </a:solidFill>
              <a:latin typeface="Arial"/>
              <a:ea typeface="Arial"/>
              <a:cs typeface="Arial"/>
              <a:sym typeface="Arial"/>
            </a:endParaRPr>
          </a:p>
        </p:txBody>
      </p:sp>
      <p:sp>
        <p:nvSpPr>
          <p:cNvPr id="410" name="Google Shape;410;g2ef8197ec87_0_60"/>
          <p:cNvSpPr txBox="1"/>
          <p:nvPr/>
        </p:nvSpPr>
        <p:spPr>
          <a:xfrm>
            <a:off x="1574863" y="2306308"/>
            <a:ext cx="1453800" cy="144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Educate re: cancer screening guidelines: age, intervals, risk</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Help patients access insurance &amp; screening programs</a:t>
            </a:r>
            <a:endParaRPr sz="1600" b="0" i="0" u="none" strike="noStrike" cap="none">
              <a:solidFill>
                <a:srgbClr val="000000"/>
              </a:solidFill>
              <a:latin typeface="Arial"/>
              <a:ea typeface="Arial"/>
              <a:cs typeface="Arial"/>
              <a:sym typeface="Arial"/>
            </a:endParaRPr>
          </a:p>
        </p:txBody>
      </p:sp>
      <p:sp>
        <p:nvSpPr>
          <p:cNvPr id="411" name="Google Shape;411;g2ef8197ec87_0_60"/>
          <p:cNvSpPr txBox="1"/>
          <p:nvPr/>
        </p:nvSpPr>
        <p:spPr>
          <a:xfrm>
            <a:off x="2992431" y="2306313"/>
            <a:ext cx="1347300" cy="178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Educate re: health care system protocols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Optimize coverage of procedures</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Check patient understanding of next steps</a:t>
            </a:r>
            <a:endParaRPr sz="1100" b="0" i="0" u="none" strike="noStrike" cap="none">
              <a:solidFill>
                <a:srgbClr val="000000"/>
              </a:solidFill>
              <a:latin typeface="Arial"/>
              <a:ea typeface="Arial"/>
              <a:cs typeface="Arial"/>
              <a:sym typeface="Arial"/>
            </a:endParaRPr>
          </a:p>
        </p:txBody>
      </p:sp>
      <p:sp>
        <p:nvSpPr>
          <p:cNvPr id="412" name="Google Shape;412;g2ef8197ec87_0_60"/>
          <p:cNvSpPr txBox="1"/>
          <p:nvPr/>
        </p:nvSpPr>
        <p:spPr>
          <a:xfrm>
            <a:off x="4468000" y="2257675"/>
            <a:ext cx="1453800" cy="3232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Assess language &amp; literacy</a:t>
            </a:r>
            <a:br>
              <a:rPr lang="en-US" sz="1100" b="0" i="0" u="none" strike="noStrike" cap="none">
                <a:solidFill>
                  <a:srgbClr val="000000"/>
                </a:solidFill>
                <a:latin typeface="Arial"/>
                <a:ea typeface="Arial"/>
                <a:cs typeface="Arial"/>
                <a:sym typeface="Arial"/>
              </a:rPr>
            </a:br>
            <a:endParaRPr sz="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Check for understanding</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Help prioritize patient </a:t>
            </a:r>
            <a:r>
              <a:rPr lang="en-US" sz="1100" b="0"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questions</a:t>
            </a:r>
            <a:br>
              <a:rPr lang="en-US" sz="400" b="0" i="0" u="none" strike="noStrike" cap="none">
                <a:solidFill>
                  <a:srgbClr val="000000"/>
                </a:solidFill>
                <a:latin typeface="Arial"/>
                <a:ea typeface="Arial"/>
                <a:cs typeface="Arial"/>
                <a:sym typeface="Arial"/>
              </a:rPr>
            </a:br>
            <a:br>
              <a:rPr lang="en-US" sz="400" b="0" i="0" u="none" strike="noStrike" cap="none">
                <a:solidFill>
                  <a:srgbClr val="000000"/>
                </a:solidFill>
                <a:latin typeface="Arial"/>
                <a:ea typeface="Arial"/>
                <a:cs typeface="Arial"/>
                <a:sym typeface="Arial"/>
              </a:rPr>
            </a:br>
            <a:r>
              <a:rPr lang="en-US" sz="1100" b="0" i="0" u="none" strike="noStrike" cap="none">
                <a:solidFill>
                  <a:srgbClr val="000000"/>
                </a:solidFill>
                <a:latin typeface="Arial"/>
                <a:ea typeface="Arial"/>
                <a:cs typeface="Arial"/>
                <a:sym typeface="Arial"/>
              </a:rPr>
              <a:t>Educate on team roles</a:t>
            </a:r>
            <a:br>
              <a:rPr lang="en-US" sz="400" b="0" i="0" u="none" strike="noStrike" cap="none">
                <a:solidFill>
                  <a:srgbClr val="000000"/>
                </a:solidFill>
                <a:latin typeface="Arial"/>
                <a:ea typeface="Arial"/>
                <a:cs typeface="Arial"/>
                <a:sym typeface="Arial"/>
              </a:rPr>
            </a:br>
            <a:br>
              <a:rPr lang="en-US" sz="400" b="0" i="0" u="none" strike="noStrike" cap="none">
                <a:solidFill>
                  <a:srgbClr val="000000"/>
                </a:solidFill>
                <a:latin typeface="Arial"/>
                <a:ea typeface="Arial"/>
                <a:cs typeface="Arial"/>
                <a:sym typeface="Arial"/>
              </a:rPr>
            </a:br>
            <a:r>
              <a:rPr lang="en-US" sz="1100" b="0" i="0" u="none" strike="noStrike" cap="none">
                <a:solidFill>
                  <a:srgbClr val="000000"/>
                </a:solidFill>
                <a:latin typeface="Arial"/>
                <a:ea typeface="Arial"/>
                <a:cs typeface="Arial"/>
                <a:sym typeface="Arial"/>
              </a:rPr>
              <a:t>Support adherence to treatment plan</a:t>
            </a:r>
            <a:br>
              <a:rPr lang="en-US" sz="1100" b="0" i="0" u="none" strike="noStrike" cap="none">
                <a:solidFill>
                  <a:srgbClr val="000000"/>
                </a:solidFill>
                <a:latin typeface="Arial"/>
                <a:ea typeface="Arial"/>
                <a:cs typeface="Arial"/>
                <a:sym typeface="Arial"/>
              </a:rPr>
            </a:br>
            <a:endParaRPr sz="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Support self-advocacy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Support shared decision-making</a:t>
            </a:r>
            <a:br>
              <a:rPr lang="en-US" sz="400" b="0" i="0" u="none" strike="noStrike" cap="none">
                <a:solidFill>
                  <a:srgbClr val="000000"/>
                </a:solidFill>
                <a:latin typeface="Arial"/>
                <a:ea typeface="Arial"/>
                <a:cs typeface="Arial"/>
                <a:sym typeface="Arial"/>
              </a:rPr>
            </a:br>
            <a:br>
              <a:rPr lang="en-US" sz="400" b="0" i="0" u="none" strike="noStrike" cap="none">
                <a:solidFill>
                  <a:srgbClr val="000000"/>
                </a:solidFill>
                <a:latin typeface="Arial"/>
                <a:ea typeface="Arial"/>
                <a:cs typeface="Arial"/>
                <a:sym typeface="Arial"/>
              </a:rPr>
            </a:br>
            <a:r>
              <a:rPr lang="en-US" sz="1100" b="0" i="0" u="none" strike="noStrike" cap="none">
                <a:solidFill>
                  <a:srgbClr val="000000"/>
                </a:solidFill>
                <a:latin typeface="Arial"/>
                <a:ea typeface="Arial"/>
                <a:cs typeface="Arial"/>
                <a:sym typeface="Arial"/>
              </a:rPr>
              <a:t>Help with financial assistance</a:t>
            </a:r>
            <a:endParaRPr sz="1100" b="0" i="0" u="none" strike="noStrike" cap="none">
              <a:solidFill>
                <a:srgbClr val="000000"/>
              </a:solidFill>
              <a:latin typeface="Arial"/>
              <a:ea typeface="Arial"/>
              <a:cs typeface="Arial"/>
              <a:sym typeface="Arial"/>
            </a:endParaRPr>
          </a:p>
        </p:txBody>
      </p:sp>
      <p:sp>
        <p:nvSpPr>
          <p:cNvPr id="413" name="Google Shape;413;g2ef8197ec87_0_60"/>
          <p:cNvSpPr txBox="1"/>
          <p:nvPr/>
        </p:nvSpPr>
        <p:spPr>
          <a:xfrm>
            <a:off x="5963000" y="2306308"/>
            <a:ext cx="1572000" cy="2632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Educate re: importance of longitudinal follow up care with survivorship clinicians or clinics</a:t>
            </a:r>
            <a:br>
              <a:rPr lang="en-US" sz="1100" b="0" i="0" u="none" strike="noStrike" cap="none">
                <a:solidFill>
                  <a:srgbClr val="000000"/>
                </a:solidFill>
                <a:latin typeface="Arial"/>
                <a:ea typeface="Arial"/>
                <a:cs typeface="Arial"/>
                <a:sym typeface="Arial"/>
              </a:rPr>
            </a:br>
            <a:br>
              <a:rPr lang="en-US" sz="1100" b="0" i="0" u="none" strike="noStrike" cap="none">
                <a:solidFill>
                  <a:srgbClr val="000000"/>
                </a:solidFill>
                <a:latin typeface="Arial"/>
                <a:ea typeface="Arial"/>
                <a:cs typeface="Arial"/>
                <a:sym typeface="Arial"/>
              </a:rPr>
            </a:br>
            <a:r>
              <a:rPr lang="en-US" sz="1100" b="0" i="0" u="none" strike="noStrike" cap="none">
                <a:solidFill>
                  <a:srgbClr val="000000"/>
                </a:solidFill>
                <a:latin typeface="Arial"/>
                <a:ea typeface="Arial"/>
                <a:cs typeface="Arial"/>
                <a:sym typeface="Arial"/>
              </a:rPr>
              <a:t>Provide reading-level, culturally appropriate evidence-based information on cancer survivorship</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Serve as liaison for patient &amp; survivorship clinicians</a:t>
            </a:r>
            <a:endParaRPr sz="1100" b="0" i="0" u="none" strike="noStrike" cap="none">
              <a:solidFill>
                <a:srgbClr val="000000"/>
              </a:solidFill>
              <a:latin typeface="Arial"/>
              <a:ea typeface="Arial"/>
              <a:cs typeface="Arial"/>
              <a:sym typeface="Arial"/>
            </a:endParaRPr>
          </a:p>
        </p:txBody>
      </p:sp>
      <p:sp>
        <p:nvSpPr>
          <p:cNvPr id="414" name="Google Shape;414;g2ef8197ec87_0_60"/>
          <p:cNvSpPr txBox="1"/>
          <p:nvPr/>
        </p:nvSpPr>
        <p:spPr>
          <a:xfrm>
            <a:off x="7561775" y="2334180"/>
            <a:ext cx="1347300" cy="2293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Educate re: difference between palliative care and hospice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Coordinate referrals to palliative and/or hospice care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Support advance care directive completion</a:t>
            </a:r>
            <a:endParaRPr sz="1100" b="0" i="0" u="none" strike="noStrike" cap="none">
              <a:solidFill>
                <a:srgbClr val="000000"/>
              </a:solidFill>
              <a:latin typeface="Arial"/>
              <a:ea typeface="Arial"/>
              <a:cs typeface="Arial"/>
              <a:sym typeface="Arial"/>
            </a:endParaRPr>
          </a:p>
        </p:txBody>
      </p:sp>
      <p:sp>
        <p:nvSpPr>
          <p:cNvPr id="415" name="Google Shape;415;g2ef8197ec87_0_60"/>
          <p:cNvSpPr/>
          <p:nvPr/>
        </p:nvSpPr>
        <p:spPr>
          <a:xfrm>
            <a:off x="5084750" y="5353625"/>
            <a:ext cx="4064100" cy="3231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1" u="none" strike="noStrike" cap="none">
                <a:solidFill>
                  <a:schemeClr val="lt2"/>
                </a:solidFill>
                <a:latin typeface="Arial"/>
                <a:ea typeface="Arial"/>
                <a:cs typeface="Arial"/>
                <a:sym typeface="Arial"/>
              </a:rPr>
              <a:t>Source: Pratt-Chapman,et al., (2015)</a:t>
            </a:r>
            <a:endParaRPr sz="1000" b="0" i="1" u="none" strike="noStrike" cap="none">
              <a:solidFill>
                <a:schemeClr val="lt2"/>
              </a:solidFill>
              <a:latin typeface="Arial"/>
              <a:ea typeface="Arial"/>
              <a:cs typeface="Arial"/>
              <a:sym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
                                        </p:tgtEl>
                                        <p:attrNameLst>
                                          <p:attrName>style.visibility</p:attrName>
                                        </p:attrNameLst>
                                      </p:cBhvr>
                                      <p:to>
                                        <p:strVal val="visible"/>
                                      </p:to>
                                    </p:set>
                                    <p:animEffect transition="in" filter="fade">
                                      <p:cBhvr>
                                        <p:cTn id="7" dur="1000"/>
                                        <p:tgtEl>
                                          <p:spTgt spid="409"/>
                                        </p:tgtEl>
                                      </p:cBhvr>
                                    </p:animEffect>
                                  </p:childTnLst>
                                </p:cTn>
                              </p:par>
                              <p:par>
                                <p:cTn id="8" presetID="10" presetClass="entr" presetSubtype="0" fill="hold" nodeType="withEffect">
                                  <p:stCondLst>
                                    <p:cond delay="0"/>
                                  </p:stCondLst>
                                  <p:childTnLst>
                                    <p:set>
                                      <p:cBhvr>
                                        <p:cTn id="9" dur="1" fill="hold">
                                          <p:stCondLst>
                                            <p:cond delay="0"/>
                                          </p:stCondLst>
                                        </p:cTn>
                                        <p:tgtEl>
                                          <p:spTgt spid="410"/>
                                        </p:tgtEl>
                                        <p:attrNameLst>
                                          <p:attrName>style.visibility</p:attrName>
                                        </p:attrNameLst>
                                      </p:cBhvr>
                                      <p:to>
                                        <p:strVal val="visible"/>
                                      </p:to>
                                    </p:set>
                                    <p:animEffect transition="in" filter="fade">
                                      <p:cBhvr>
                                        <p:cTn id="10" dur="1000"/>
                                        <p:tgtEl>
                                          <p:spTgt spid="410"/>
                                        </p:tgtEl>
                                      </p:cBhvr>
                                    </p:animEffect>
                                  </p:childTnLst>
                                </p:cTn>
                              </p:par>
                              <p:par>
                                <p:cTn id="11" presetID="10" presetClass="entr" presetSubtype="0" fill="hold" nodeType="withEffect">
                                  <p:stCondLst>
                                    <p:cond delay="0"/>
                                  </p:stCondLst>
                                  <p:childTnLst>
                                    <p:set>
                                      <p:cBhvr>
                                        <p:cTn id="12" dur="1" fill="hold">
                                          <p:stCondLst>
                                            <p:cond delay="0"/>
                                          </p:stCondLst>
                                        </p:cTn>
                                        <p:tgtEl>
                                          <p:spTgt spid="411"/>
                                        </p:tgtEl>
                                        <p:attrNameLst>
                                          <p:attrName>style.visibility</p:attrName>
                                        </p:attrNameLst>
                                      </p:cBhvr>
                                      <p:to>
                                        <p:strVal val="visible"/>
                                      </p:to>
                                    </p:set>
                                    <p:animEffect transition="in" filter="fade">
                                      <p:cBhvr>
                                        <p:cTn id="13" dur="1000"/>
                                        <p:tgtEl>
                                          <p:spTgt spid="411"/>
                                        </p:tgtEl>
                                      </p:cBhvr>
                                    </p:animEffect>
                                  </p:childTnLst>
                                </p:cTn>
                              </p:par>
                              <p:par>
                                <p:cTn id="14" presetID="10" presetClass="entr" presetSubtype="0" fill="hold" nodeType="withEffect">
                                  <p:stCondLst>
                                    <p:cond delay="0"/>
                                  </p:stCondLst>
                                  <p:childTnLst>
                                    <p:set>
                                      <p:cBhvr>
                                        <p:cTn id="15" dur="1" fill="hold">
                                          <p:stCondLst>
                                            <p:cond delay="0"/>
                                          </p:stCondLst>
                                        </p:cTn>
                                        <p:tgtEl>
                                          <p:spTgt spid="412"/>
                                        </p:tgtEl>
                                        <p:attrNameLst>
                                          <p:attrName>style.visibility</p:attrName>
                                        </p:attrNameLst>
                                      </p:cBhvr>
                                      <p:to>
                                        <p:strVal val="visible"/>
                                      </p:to>
                                    </p:set>
                                    <p:animEffect transition="in" filter="fade">
                                      <p:cBhvr>
                                        <p:cTn id="16" dur="1000"/>
                                        <p:tgtEl>
                                          <p:spTgt spid="412"/>
                                        </p:tgtEl>
                                      </p:cBhvr>
                                    </p:animEffect>
                                  </p:childTnLst>
                                </p:cTn>
                              </p:par>
                              <p:par>
                                <p:cTn id="17" presetID="10" presetClass="entr" presetSubtype="0" fill="hold" nodeType="withEffect">
                                  <p:stCondLst>
                                    <p:cond delay="0"/>
                                  </p:stCondLst>
                                  <p:childTnLst>
                                    <p:set>
                                      <p:cBhvr>
                                        <p:cTn id="18" dur="1" fill="hold">
                                          <p:stCondLst>
                                            <p:cond delay="0"/>
                                          </p:stCondLst>
                                        </p:cTn>
                                        <p:tgtEl>
                                          <p:spTgt spid="413"/>
                                        </p:tgtEl>
                                        <p:attrNameLst>
                                          <p:attrName>style.visibility</p:attrName>
                                        </p:attrNameLst>
                                      </p:cBhvr>
                                      <p:to>
                                        <p:strVal val="visible"/>
                                      </p:to>
                                    </p:set>
                                    <p:animEffect transition="in" filter="fade">
                                      <p:cBhvr>
                                        <p:cTn id="19" dur="1000"/>
                                        <p:tgtEl>
                                          <p:spTgt spid="413"/>
                                        </p:tgtEl>
                                      </p:cBhvr>
                                    </p:animEffect>
                                  </p:childTnLst>
                                </p:cTn>
                              </p:par>
                              <p:par>
                                <p:cTn id="20" presetID="10" presetClass="entr" presetSubtype="0" fill="hold" nodeType="withEffect">
                                  <p:stCondLst>
                                    <p:cond delay="0"/>
                                  </p:stCondLst>
                                  <p:childTnLst>
                                    <p:set>
                                      <p:cBhvr>
                                        <p:cTn id="21" dur="1" fill="hold">
                                          <p:stCondLst>
                                            <p:cond delay="0"/>
                                          </p:stCondLst>
                                        </p:cTn>
                                        <p:tgtEl>
                                          <p:spTgt spid="414"/>
                                        </p:tgtEl>
                                        <p:attrNameLst>
                                          <p:attrName>style.visibility</p:attrName>
                                        </p:attrNameLst>
                                      </p:cBhvr>
                                      <p:to>
                                        <p:strVal val="visible"/>
                                      </p:to>
                                    </p:set>
                                    <p:animEffect transition="in" filter="fade">
                                      <p:cBhvr>
                                        <p:cTn id="22" dur="1000"/>
                                        <p:tgtEl>
                                          <p:spTgt spid="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3"/>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Learning Objectives</a:t>
            </a:r>
            <a:endParaRPr/>
          </a:p>
        </p:txBody>
      </p:sp>
      <p:sp>
        <p:nvSpPr>
          <p:cNvPr id="66" name="Google Shape;66;p3"/>
          <p:cNvSpPr txBox="1">
            <a:spLocks noGrp="1"/>
          </p:cNvSpPr>
          <p:nvPr>
            <p:ph type="body" idx="1"/>
          </p:nvPr>
        </p:nvSpPr>
        <p:spPr>
          <a:xfrm>
            <a:off x="457200" y="1371600"/>
            <a:ext cx="8229600" cy="3767400"/>
          </a:xfrm>
          <a:prstGeom prst="rect">
            <a:avLst/>
          </a:prstGeom>
          <a:noFill/>
          <a:ln>
            <a:noFill/>
          </a:ln>
        </p:spPr>
        <p:txBody>
          <a:bodyPr spcFirstLastPara="1" wrap="square" lIns="91425" tIns="45700" rIns="91425" bIns="45700" anchor="t" anchorCtr="0">
            <a:noAutofit/>
          </a:bodyPr>
          <a:lstStyle/>
          <a:p>
            <a:pPr marL="457200" lvl="0" indent="-390525" algn="l" rtl="0">
              <a:lnSpc>
                <a:spcPct val="100000"/>
              </a:lnSpc>
              <a:spcBef>
                <a:spcPts val="0"/>
              </a:spcBef>
              <a:spcAft>
                <a:spcPts val="0"/>
              </a:spcAft>
              <a:buClr>
                <a:schemeClr val="dk1"/>
              </a:buClr>
              <a:buSzPts val="2550"/>
              <a:buChar char="•"/>
            </a:pPr>
            <a:r>
              <a:rPr lang="en-US" sz="2550">
                <a:solidFill>
                  <a:schemeClr val="dk1"/>
                </a:solidFill>
                <a:highlight>
                  <a:srgbClr val="FFFFFF"/>
                </a:highlight>
              </a:rPr>
              <a:t>Describe political and social determinants of health and why these are relevant to patient navigation</a:t>
            </a:r>
            <a:endParaRPr sz="2550">
              <a:solidFill>
                <a:schemeClr val="dk1"/>
              </a:solidFill>
              <a:highlight>
                <a:srgbClr val="FFFFFF"/>
              </a:highlight>
            </a:endParaRPr>
          </a:p>
          <a:p>
            <a:pPr marL="457200" lvl="0" indent="-390525" algn="l" rtl="0">
              <a:lnSpc>
                <a:spcPct val="100000"/>
              </a:lnSpc>
              <a:spcBef>
                <a:spcPts val="0"/>
              </a:spcBef>
              <a:spcAft>
                <a:spcPts val="0"/>
              </a:spcAft>
              <a:buClr>
                <a:schemeClr val="dk1"/>
              </a:buClr>
              <a:buSzPts val="2550"/>
              <a:buChar char="•"/>
            </a:pPr>
            <a:r>
              <a:rPr lang="en-US" sz="2550">
                <a:solidFill>
                  <a:schemeClr val="dk1"/>
                </a:solidFill>
                <a:highlight>
                  <a:srgbClr val="FFFFFF"/>
                </a:highlight>
              </a:rPr>
              <a:t>Describe why certain populations continue to experience cancer health disparities </a:t>
            </a:r>
            <a:endParaRPr sz="2550">
              <a:solidFill>
                <a:schemeClr val="dk1"/>
              </a:solidFill>
              <a:highlight>
                <a:srgbClr val="FFFFFF"/>
              </a:highlight>
            </a:endParaRPr>
          </a:p>
          <a:p>
            <a:pPr marL="457200" lvl="0" indent="-390525" algn="l" rtl="0">
              <a:lnSpc>
                <a:spcPct val="100000"/>
              </a:lnSpc>
              <a:spcBef>
                <a:spcPts val="0"/>
              </a:spcBef>
              <a:spcAft>
                <a:spcPts val="0"/>
              </a:spcAft>
              <a:buClr>
                <a:schemeClr val="dk1"/>
              </a:buClr>
              <a:buSzPts val="2550"/>
              <a:buChar char="•"/>
            </a:pPr>
            <a:r>
              <a:rPr lang="en-US" sz="2550">
                <a:solidFill>
                  <a:schemeClr val="dk1"/>
                </a:solidFill>
                <a:highlight>
                  <a:schemeClr val="lt1"/>
                </a:highlight>
              </a:rPr>
              <a:t>Define what patient navigation is and what a patient navigator does</a:t>
            </a:r>
            <a:endParaRPr sz="2550">
              <a:solidFill>
                <a:schemeClr val="dk1"/>
              </a:solidFill>
              <a:highlight>
                <a:srgbClr val="FFFFFF"/>
              </a:high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g2efbfa7266a_0_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Categories of Navigator Tasks</a:t>
            </a:r>
            <a:endParaRPr/>
          </a:p>
        </p:txBody>
      </p:sp>
      <p:sp>
        <p:nvSpPr>
          <p:cNvPr id="422" name="Google Shape;422;g2efbfa7266a_0_0"/>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3F3F3F"/>
              </a:buClr>
              <a:buSzPts val="3200"/>
              <a:buFont typeface="Arial"/>
              <a:buChar char="•"/>
            </a:pPr>
            <a:r>
              <a:rPr lang="en-US"/>
              <a:t>Navigating</a:t>
            </a:r>
            <a:endParaRPr/>
          </a:p>
          <a:p>
            <a:pPr marL="342900" lvl="0" indent="-342900" algn="l" rtl="0">
              <a:lnSpc>
                <a:spcPct val="100000"/>
              </a:lnSpc>
              <a:spcBef>
                <a:spcPts val="640"/>
              </a:spcBef>
              <a:spcAft>
                <a:spcPts val="0"/>
              </a:spcAft>
              <a:buClr>
                <a:srgbClr val="3F3F3F"/>
              </a:buClr>
              <a:buSzPts val="3200"/>
              <a:buFont typeface="Arial"/>
              <a:buChar char="•"/>
            </a:pPr>
            <a:r>
              <a:rPr lang="en-US"/>
              <a:t>Facilitating </a:t>
            </a:r>
            <a:endParaRPr/>
          </a:p>
          <a:p>
            <a:pPr marL="342900" lvl="0" indent="-342900" algn="l" rtl="0">
              <a:lnSpc>
                <a:spcPct val="100000"/>
              </a:lnSpc>
              <a:spcBef>
                <a:spcPts val="640"/>
              </a:spcBef>
              <a:spcAft>
                <a:spcPts val="0"/>
              </a:spcAft>
              <a:buSzPts val="3200"/>
              <a:buChar char="•"/>
            </a:pPr>
            <a:r>
              <a:rPr lang="en-US"/>
              <a:t>Researching Resources</a:t>
            </a:r>
            <a:endParaRPr/>
          </a:p>
          <a:p>
            <a:pPr marL="342900" lvl="0" indent="-342900" algn="l" rtl="0">
              <a:lnSpc>
                <a:spcPct val="100000"/>
              </a:lnSpc>
              <a:spcBef>
                <a:spcPts val="640"/>
              </a:spcBef>
              <a:spcAft>
                <a:spcPts val="0"/>
              </a:spcAft>
              <a:buClr>
                <a:srgbClr val="3F3F3F"/>
              </a:buClr>
              <a:buSzPts val="3200"/>
              <a:buFont typeface="Arial"/>
              <a:buChar char="•"/>
            </a:pPr>
            <a:r>
              <a:rPr lang="en-US"/>
              <a:t>Maintaining Systems</a:t>
            </a:r>
            <a:endParaRPr/>
          </a:p>
          <a:p>
            <a:pPr marL="342900" lvl="0" indent="-342900" algn="l" rtl="0">
              <a:lnSpc>
                <a:spcPct val="100000"/>
              </a:lnSpc>
              <a:spcBef>
                <a:spcPts val="640"/>
              </a:spcBef>
              <a:spcAft>
                <a:spcPts val="0"/>
              </a:spcAft>
              <a:buClr>
                <a:srgbClr val="3F3F3F"/>
              </a:buClr>
              <a:buSzPts val="3200"/>
              <a:buFont typeface="Arial"/>
              <a:buChar char="•"/>
            </a:pPr>
            <a:r>
              <a:rPr lang="en-US"/>
              <a:t>Documenting and Receiving Information</a:t>
            </a:r>
            <a:endParaRPr/>
          </a:p>
          <a:p>
            <a:pPr marL="457200" lvl="0" indent="0" algn="l" rtl="0">
              <a:lnSpc>
                <a:spcPct val="100000"/>
              </a:lnSpc>
              <a:spcBef>
                <a:spcPts val="640"/>
              </a:spcBef>
              <a:spcAft>
                <a:spcPts val="0"/>
              </a:spcAft>
              <a:buSzPts val="1800"/>
              <a:buNone/>
            </a:pPr>
            <a:endParaRPr/>
          </a:p>
        </p:txBody>
      </p:sp>
      <p:sp>
        <p:nvSpPr>
          <p:cNvPr id="423" name="Google Shape;423;g2efbfa7266a_0_0"/>
          <p:cNvSpPr txBox="1"/>
          <p:nvPr/>
        </p:nvSpPr>
        <p:spPr>
          <a:xfrm>
            <a:off x="6842125" y="5239275"/>
            <a:ext cx="22638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chemeClr val="lt2"/>
                </a:solidFill>
                <a:latin typeface="Arial"/>
                <a:ea typeface="Arial"/>
                <a:cs typeface="Arial"/>
                <a:sym typeface="Arial"/>
              </a:rPr>
              <a:t>Source: </a:t>
            </a:r>
            <a:r>
              <a:rPr lang="en-US" sz="1200" b="0" i="1" u="none" strike="noStrike" cap="none">
                <a:solidFill>
                  <a:schemeClr val="lt2"/>
                </a:solidFill>
                <a:highlight>
                  <a:srgbClr val="FFFFFF"/>
                </a:highlight>
                <a:latin typeface="Arial"/>
                <a:ea typeface="Arial"/>
                <a:cs typeface="Arial"/>
                <a:sym typeface="Arial"/>
              </a:rPr>
              <a:t>Valverde, 2018</a:t>
            </a:r>
            <a:endParaRPr sz="1200" b="0" i="1" u="none" strike="noStrike" cap="none">
              <a:solidFill>
                <a:schemeClr val="lt2"/>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g2efbfa7266a_0_7"/>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Navigator Tasks </a:t>
            </a:r>
            <a:endParaRPr/>
          </a:p>
        </p:txBody>
      </p:sp>
      <p:grpSp>
        <p:nvGrpSpPr>
          <p:cNvPr id="430" name="Google Shape;430;g2efbfa7266a_0_7"/>
          <p:cNvGrpSpPr/>
          <p:nvPr/>
        </p:nvGrpSpPr>
        <p:grpSpPr>
          <a:xfrm>
            <a:off x="2578489" y="1435489"/>
            <a:ext cx="3951005" cy="3951005"/>
            <a:chOff x="1054489" y="38489"/>
            <a:chExt cx="3951005" cy="3951005"/>
          </a:xfrm>
        </p:grpSpPr>
        <p:sp>
          <p:nvSpPr>
            <p:cNvPr id="431" name="Google Shape;431;g2efbfa7266a_0_7"/>
            <p:cNvSpPr/>
            <p:nvPr/>
          </p:nvSpPr>
          <p:spPr>
            <a:xfrm>
              <a:off x="1380422" y="249817"/>
              <a:ext cx="3413700" cy="3413700"/>
            </a:xfrm>
            <a:prstGeom prst="pie">
              <a:avLst>
                <a:gd name="adj1" fmla="val 16200000"/>
                <a:gd name="adj2" fmla="val 0"/>
              </a:avLst>
            </a:prstGeom>
            <a:solidFill>
              <a:srgbClr val="00406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g2efbfa7266a_0_7"/>
            <p:cNvSpPr txBox="1"/>
            <p:nvPr/>
          </p:nvSpPr>
          <p:spPr>
            <a:xfrm>
              <a:off x="3192560" y="957360"/>
              <a:ext cx="1259700" cy="9348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chemeClr val="lt1"/>
                </a:buClr>
                <a:buSzPts val="1300"/>
                <a:buFont typeface="Arial"/>
                <a:buNone/>
              </a:pPr>
              <a:r>
                <a:rPr lang="en-US" sz="1300" b="1" i="0" u="none" strike="noStrike" cap="none">
                  <a:solidFill>
                    <a:schemeClr val="lt1"/>
                  </a:solidFill>
                  <a:latin typeface="Arial"/>
                  <a:ea typeface="Arial"/>
                  <a:cs typeface="Arial"/>
                  <a:sym typeface="Arial"/>
                </a:rPr>
                <a:t>EXPLANATION</a:t>
              </a:r>
              <a:endParaRPr sz="1400" b="0" i="0" u="none" strike="noStrike" cap="none">
                <a:solidFill>
                  <a:srgbClr val="000000"/>
                </a:solidFill>
                <a:latin typeface="Arial"/>
                <a:ea typeface="Arial"/>
                <a:cs typeface="Arial"/>
                <a:sym typeface="Arial"/>
              </a:endParaRPr>
            </a:p>
          </p:txBody>
        </p:sp>
        <p:sp>
          <p:nvSpPr>
            <p:cNvPr id="433" name="Google Shape;433;g2efbfa7266a_0_7"/>
            <p:cNvSpPr/>
            <p:nvPr/>
          </p:nvSpPr>
          <p:spPr>
            <a:xfrm>
              <a:off x="1380422" y="364422"/>
              <a:ext cx="3413700" cy="3413700"/>
            </a:xfrm>
            <a:prstGeom prst="pie">
              <a:avLst>
                <a:gd name="adj1" fmla="val 0"/>
                <a:gd name="adj2" fmla="val 540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g2efbfa7266a_0_7"/>
            <p:cNvSpPr txBox="1"/>
            <p:nvPr/>
          </p:nvSpPr>
          <p:spPr>
            <a:xfrm>
              <a:off x="3192560" y="2135920"/>
              <a:ext cx="1259700" cy="9348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chemeClr val="lt1"/>
                </a:buClr>
                <a:buSzPts val="1300"/>
                <a:buFont typeface="Arial"/>
                <a:buNone/>
              </a:pPr>
              <a:r>
                <a:rPr lang="en-US" sz="1300" b="1" i="0" u="none" strike="noStrike" cap="none">
                  <a:solidFill>
                    <a:schemeClr val="lt1"/>
                  </a:solidFill>
                  <a:latin typeface="Arial"/>
                  <a:ea typeface="Arial"/>
                  <a:cs typeface="Arial"/>
                  <a:sym typeface="Arial"/>
                </a:rPr>
                <a:t>ASKING QUESTIONS</a:t>
              </a:r>
              <a:endParaRPr sz="1400" b="0" i="0" u="none" strike="noStrike" cap="none">
                <a:solidFill>
                  <a:srgbClr val="000000"/>
                </a:solidFill>
                <a:latin typeface="Arial"/>
                <a:ea typeface="Arial"/>
                <a:cs typeface="Arial"/>
                <a:sym typeface="Arial"/>
              </a:endParaRPr>
            </a:p>
          </p:txBody>
        </p:sp>
        <p:sp>
          <p:nvSpPr>
            <p:cNvPr id="435" name="Google Shape;435;g2efbfa7266a_0_7"/>
            <p:cNvSpPr/>
            <p:nvPr/>
          </p:nvSpPr>
          <p:spPr>
            <a:xfrm>
              <a:off x="1265817" y="364422"/>
              <a:ext cx="3413700" cy="3413700"/>
            </a:xfrm>
            <a:prstGeom prst="pie">
              <a:avLst>
                <a:gd name="adj1" fmla="val 5400000"/>
                <a:gd name="adj2" fmla="val 10800000"/>
              </a:avLst>
            </a:prstGeom>
            <a:solidFill>
              <a:srgbClr val="0096D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g2efbfa7266a_0_7"/>
            <p:cNvSpPr txBox="1"/>
            <p:nvPr/>
          </p:nvSpPr>
          <p:spPr>
            <a:xfrm>
              <a:off x="1607600" y="2135920"/>
              <a:ext cx="1259700" cy="9348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chemeClr val="lt1"/>
                </a:buClr>
                <a:buSzPts val="1300"/>
                <a:buFont typeface="Arial"/>
                <a:buNone/>
              </a:pPr>
              <a:r>
                <a:rPr lang="en-US" sz="1300" b="1" i="0" u="none" strike="noStrike" cap="none">
                  <a:solidFill>
                    <a:schemeClr val="lt1"/>
                  </a:solidFill>
                  <a:latin typeface="Arial"/>
                  <a:ea typeface="Arial"/>
                  <a:cs typeface="Arial"/>
                  <a:sym typeface="Arial"/>
                </a:rPr>
                <a:t>ACTIVE LISTENING</a:t>
              </a:r>
              <a:endParaRPr sz="1400" b="0" i="0" u="none" strike="noStrike" cap="none">
                <a:solidFill>
                  <a:srgbClr val="000000"/>
                </a:solidFill>
                <a:latin typeface="Arial"/>
                <a:ea typeface="Arial"/>
                <a:cs typeface="Arial"/>
                <a:sym typeface="Arial"/>
              </a:endParaRPr>
            </a:p>
          </p:txBody>
        </p:sp>
        <p:sp>
          <p:nvSpPr>
            <p:cNvPr id="437" name="Google Shape;437;g2efbfa7266a_0_7"/>
            <p:cNvSpPr/>
            <p:nvPr/>
          </p:nvSpPr>
          <p:spPr>
            <a:xfrm>
              <a:off x="1265817" y="249817"/>
              <a:ext cx="3413700" cy="3413700"/>
            </a:xfrm>
            <a:prstGeom prst="pie">
              <a:avLst>
                <a:gd name="adj1" fmla="val 10800000"/>
                <a:gd name="adj2" fmla="val 16200000"/>
              </a:avLst>
            </a:prstGeom>
            <a:solidFill>
              <a:srgbClr val="00B0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g2efbfa7266a_0_7"/>
            <p:cNvSpPr txBox="1"/>
            <p:nvPr/>
          </p:nvSpPr>
          <p:spPr>
            <a:xfrm>
              <a:off x="1607600" y="957360"/>
              <a:ext cx="1259700" cy="9348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chemeClr val="lt1"/>
                </a:buClr>
                <a:buSzPts val="1300"/>
                <a:buFont typeface="Arial"/>
                <a:buNone/>
              </a:pPr>
              <a:r>
                <a:rPr lang="en-US" sz="1300" b="1" i="0" u="none" strike="noStrike" cap="none">
                  <a:solidFill>
                    <a:schemeClr val="lt1"/>
                  </a:solidFill>
                  <a:latin typeface="Arial"/>
                  <a:ea typeface="Arial"/>
                  <a:cs typeface="Arial"/>
                  <a:sym typeface="Arial"/>
                </a:rPr>
                <a:t>COACHING</a:t>
              </a:r>
              <a:endParaRPr sz="1400" b="0" i="0" u="none" strike="noStrike" cap="none">
                <a:solidFill>
                  <a:srgbClr val="000000"/>
                </a:solidFill>
                <a:latin typeface="Arial"/>
                <a:ea typeface="Arial"/>
                <a:cs typeface="Arial"/>
                <a:sym typeface="Arial"/>
              </a:endParaRPr>
            </a:p>
          </p:txBody>
        </p:sp>
        <p:sp>
          <p:nvSpPr>
            <p:cNvPr id="439" name="Google Shape;439;g2efbfa7266a_0_7"/>
            <p:cNvSpPr/>
            <p:nvPr/>
          </p:nvSpPr>
          <p:spPr>
            <a:xfrm>
              <a:off x="1169094" y="38489"/>
              <a:ext cx="3836400" cy="3836400"/>
            </a:xfrm>
            <a:custGeom>
              <a:avLst/>
              <a:gdLst/>
              <a:ahLst/>
              <a:cxnLst/>
              <a:rect l="l" t="t" r="r" b="b"/>
              <a:pathLst>
                <a:path w="120000" h="120000" extrusionOk="0">
                  <a:moveTo>
                    <a:pt x="60000" y="4067"/>
                  </a:moveTo>
                  <a:lnTo>
                    <a:pt x="60000" y="4067"/>
                  </a:lnTo>
                  <a:cubicBezTo>
                    <a:pt x="88941" y="4067"/>
                    <a:pt x="113103" y="26145"/>
                    <a:pt x="115706" y="54969"/>
                  </a:cubicBezTo>
                  <a:lnTo>
                    <a:pt x="119760" y="54969"/>
                  </a:lnTo>
                  <a:lnTo>
                    <a:pt x="112882" y="60000"/>
                  </a:lnTo>
                  <a:lnTo>
                    <a:pt x="105523" y="54969"/>
                  </a:lnTo>
                  <a:lnTo>
                    <a:pt x="109576" y="54969"/>
                  </a:lnTo>
                  <a:lnTo>
                    <a:pt x="109576" y="54969"/>
                  </a:lnTo>
                  <a:cubicBezTo>
                    <a:pt x="106994" y="29527"/>
                    <a:pt x="85573" y="10169"/>
                    <a:pt x="60000" y="10169"/>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g2efbfa7266a_0_7"/>
            <p:cNvSpPr/>
            <p:nvPr/>
          </p:nvSpPr>
          <p:spPr>
            <a:xfrm>
              <a:off x="1169094" y="153094"/>
              <a:ext cx="3836400" cy="3836400"/>
            </a:xfrm>
            <a:custGeom>
              <a:avLst/>
              <a:gdLst/>
              <a:ahLst/>
              <a:cxnLst/>
              <a:rect l="l" t="t" r="r" b="b"/>
              <a:pathLst>
                <a:path w="120000" h="120000" extrusionOk="0">
                  <a:moveTo>
                    <a:pt x="115933" y="60000"/>
                  </a:moveTo>
                  <a:lnTo>
                    <a:pt x="115933" y="60000"/>
                  </a:lnTo>
                  <a:cubicBezTo>
                    <a:pt x="115933" y="88941"/>
                    <a:pt x="93855" y="113103"/>
                    <a:pt x="65031" y="115706"/>
                  </a:cubicBezTo>
                  <a:lnTo>
                    <a:pt x="65031" y="119760"/>
                  </a:lnTo>
                  <a:lnTo>
                    <a:pt x="60000" y="112882"/>
                  </a:lnTo>
                  <a:lnTo>
                    <a:pt x="65031" y="105523"/>
                  </a:lnTo>
                  <a:lnTo>
                    <a:pt x="65031" y="109576"/>
                  </a:lnTo>
                  <a:cubicBezTo>
                    <a:pt x="90473" y="106994"/>
                    <a:pt x="109831" y="85573"/>
                    <a:pt x="109831" y="6000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g2efbfa7266a_0_7"/>
            <p:cNvSpPr/>
            <p:nvPr/>
          </p:nvSpPr>
          <p:spPr>
            <a:xfrm>
              <a:off x="1054489" y="153094"/>
              <a:ext cx="3836400" cy="3836400"/>
            </a:xfrm>
            <a:custGeom>
              <a:avLst/>
              <a:gdLst/>
              <a:ahLst/>
              <a:cxnLst/>
              <a:rect l="l" t="t" r="r" b="b"/>
              <a:pathLst>
                <a:path w="120000" h="120000" extrusionOk="0">
                  <a:moveTo>
                    <a:pt x="60000" y="115933"/>
                  </a:moveTo>
                  <a:cubicBezTo>
                    <a:pt x="31059" y="115933"/>
                    <a:pt x="6897" y="93855"/>
                    <a:pt x="4294" y="65031"/>
                  </a:cubicBezTo>
                  <a:lnTo>
                    <a:pt x="240" y="65031"/>
                  </a:lnTo>
                  <a:lnTo>
                    <a:pt x="7118" y="60000"/>
                  </a:lnTo>
                  <a:lnTo>
                    <a:pt x="14477" y="65031"/>
                  </a:lnTo>
                  <a:lnTo>
                    <a:pt x="10424" y="65031"/>
                  </a:lnTo>
                  <a:lnTo>
                    <a:pt x="10424" y="65031"/>
                  </a:lnTo>
                  <a:cubicBezTo>
                    <a:pt x="13006" y="90473"/>
                    <a:pt x="34427" y="109831"/>
                    <a:pt x="60000" y="10983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g2efbfa7266a_0_7"/>
            <p:cNvSpPr/>
            <p:nvPr/>
          </p:nvSpPr>
          <p:spPr>
            <a:xfrm>
              <a:off x="1054489" y="38489"/>
              <a:ext cx="3836400" cy="3836400"/>
            </a:xfrm>
            <a:custGeom>
              <a:avLst/>
              <a:gdLst/>
              <a:ahLst/>
              <a:cxnLst/>
              <a:rect l="l" t="t" r="r" b="b"/>
              <a:pathLst>
                <a:path w="120000" h="120000" extrusionOk="0">
                  <a:moveTo>
                    <a:pt x="4067" y="60000"/>
                  </a:moveTo>
                  <a:lnTo>
                    <a:pt x="4067" y="60000"/>
                  </a:lnTo>
                  <a:cubicBezTo>
                    <a:pt x="4067" y="31059"/>
                    <a:pt x="26145" y="6897"/>
                    <a:pt x="54969" y="4294"/>
                  </a:cubicBezTo>
                  <a:lnTo>
                    <a:pt x="54969" y="240"/>
                  </a:lnTo>
                  <a:lnTo>
                    <a:pt x="60000" y="7118"/>
                  </a:lnTo>
                  <a:lnTo>
                    <a:pt x="54969" y="14477"/>
                  </a:lnTo>
                  <a:lnTo>
                    <a:pt x="54969" y="10424"/>
                  </a:lnTo>
                  <a:lnTo>
                    <a:pt x="54969" y="10424"/>
                  </a:lnTo>
                  <a:cubicBezTo>
                    <a:pt x="29527" y="13006"/>
                    <a:pt x="10169" y="34427"/>
                    <a:pt x="10169" y="6000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43" name="Google Shape;443;g2efbfa7266a_0_7"/>
          <p:cNvSpPr txBox="1"/>
          <p:nvPr/>
        </p:nvSpPr>
        <p:spPr>
          <a:xfrm>
            <a:off x="6842125" y="5239275"/>
            <a:ext cx="22638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chemeClr val="lt2"/>
                </a:solidFill>
                <a:latin typeface="Arial"/>
                <a:ea typeface="Arial"/>
                <a:cs typeface="Arial"/>
                <a:sym typeface="Arial"/>
              </a:rPr>
              <a:t>Source: </a:t>
            </a:r>
            <a:r>
              <a:rPr lang="en-US" sz="1200" b="0" i="1" u="none" strike="noStrike" cap="none">
                <a:solidFill>
                  <a:schemeClr val="lt2"/>
                </a:solidFill>
                <a:highlight>
                  <a:srgbClr val="FFFFFF"/>
                </a:highlight>
                <a:latin typeface="Arial"/>
                <a:ea typeface="Arial"/>
                <a:cs typeface="Arial"/>
                <a:sym typeface="Arial"/>
              </a:rPr>
              <a:t>Valverde, 2018</a:t>
            </a:r>
            <a:endParaRPr sz="1200" b="0" i="1" u="none" strike="noStrike" cap="none">
              <a:solidFill>
                <a:schemeClr val="lt2"/>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g2efbfa7266a_0_2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Facilitating Tasks</a:t>
            </a:r>
            <a:endParaRPr/>
          </a:p>
        </p:txBody>
      </p:sp>
      <p:grpSp>
        <p:nvGrpSpPr>
          <p:cNvPr id="450" name="Google Shape;450;g2efbfa7266a_0_26"/>
          <p:cNvGrpSpPr/>
          <p:nvPr/>
        </p:nvGrpSpPr>
        <p:grpSpPr>
          <a:xfrm>
            <a:off x="-3849764" y="787081"/>
            <a:ext cx="12485539" cy="5131500"/>
            <a:chOff x="-4306964" y="-660719"/>
            <a:chExt cx="12485539" cy="5131500"/>
          </a:xfrm>
        </p:grpSpPr>
        <p:sp>
          <p:nvSpPr>
            <p:cNvPr id="451" name="Google Shape;451;g2efbfa7266a_0_26"/>
            <p:cNvSpPr/>
            <p:nvPr/>
          </p:nvSpPr>
          <p:spPr>
            <a:xfrm>
              <a:off x="-4306964" y="-660719"/>
              <a:ext cx="5131500" cy="5131500"/>
            </a:xfrm>
            <a:prstGeom prst="blockArc">
              <a:avLst>
                <a:gd name="adj1" fmla="val 18900000"/>
                <a:gd name="adj2" fmla="val 2700000"/>
                <a:gd name="adj3" fmla="val 421"/>
              </a:avLst>
            </a:prstGeom>
            <a:noFill/>
            <a:ln w="25400" cap="flat" cmpd="sng">
              <a:solidFill>
                <a:srgbClr val="93B1B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g2efbfa7266a_0_26"/>
            <p:cNvSpPr/>
            <p:nvPr/>
          </p:nvSpPr>
          <p:spPr>
            <a:xfrm>
              <a:off x="431933" y="292912"/>
              <a:ext cx="7746600" cy="586200"/>
            </a:xfrm>
            <a:prstGeom prst="rect">
              <a:avLst/>
            </a:prstGeom>
            <a:solidFill>
              <a:srgbClr val="00406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g2efbfa7266a_0_26"/>
            <p:cNvSpPr txBox="1"/>
            <p:nvPr/>
          </p:nvSpPr>
          <p:spPr>
            <a:xfrm>
              <a:off x="431933" y="292912"/>
              <a:ext cx="7746600" cy="586200"/>
            </a:xfrm>
            <a:prstGeom prst="rect">
              <a:avLst/>
            </a:prstGeom>
            <a:noFill/>
            <a:ln>
              <a:noFill/>
            </a:ln>
          </p:spPr>
          <p:txBody>
            <a:bodyPr spcFirstLastPara="1" wrap="square" lIns="465225" tIns="81275" rIns="81275" bIns="81275" anchor="ctr" anchorCtr="0">
              <a:noAutofit/>
            </a:bodyPr>
            <a:lstStyle/>
            <a:p>
              <a:pPr marL="0" marR="0" lvl="0" indent="0" algn="l" rtl="0">
                <a:lnSpc>
                  <a:spcPct val="90000"/>
                </a:lnSpc>
                <a:spcBef>
                  <a:spcPts val="0"/>
                </a:spcBef>
                <a:spcAft>
                  <a:spcPts val="0"/>
                </a:spcAft>
                <a:buClr>
                  <a:schemeClr val="lt1"/>
                </a:buClr>
                <a:buSzPts val="3200"/>
                <a:buFont typeface="Arial"/>
                <a:buNone/>
              </a:pPr>
              <a:r>
                <a:rPr lang="en-US" sz="3200" b="0" i="0" u="none" strike="noStrike" cap="none">
                  <a:solidFill>
                    <a:schemeClr val="lt1"/>
                  </a:solidFill>
                  <a:latin typeface="Arial"/>
                  <a:ea typeface="Arial"/>
                  <a:cs typeface="Arial"/>
                  <a:sym typeface="Arial"/>
                </a:rPr>
                <a:t>Finding Patients	</a:t>
              </a:r>
              <a:endParaRPr sz="1400" b="0" i="0" u="none" strike="noStrike" cap="none">
                <a:solidFill>
                  <a:srgbClr val="000000"/>
                </a:solidFill>
                <a:latin typeface="Arial"/>
                <a:ea typeface="Arial"/>
                <a:cs typeface="Arial"/>
                <a:sym typeface="Arial"/>
              </a:endParaRPr>
            </a:p>
          </p:txBody>
        </p:sp>
        <p:sp>
          <p:nvSpPr>
            <p:cNvPr id="454" name="Google Shape;454;g2efbfa7266a_0_26"/>
            <p:cNvSpPr/>
            <p:nvPr/>
          </p:nvSpPr>
          <p:spPr>
            <a:xfrm>
              <a:off x="65601" y="219646"/>
              <a:ext cx="732600" cy="732600"/>
            </a:xfrm>
            <a:prstGeom prst="ellipse">
              <a:avLst/>
            </a:prstGeom>
            <a:solidFill>
              <a:schemeClr val="lt1"/>
            </a:solidFill>
            <a:ln w="25400" cap="flat" cmpd="sng">
              <a:solidFill>
                <a:srgbClr val="00406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g2efbfa7266a_0_26"/>
            <p:cNvSpPr/>
            <p:nvPr/>
          </p:nvSpPr>
          <p:spPr>
            <a:xfrm>
              <a:off x="767975" y="1172260"/>
              <a:ext cx="7410600" cy="586200"/>
            </a:xfrm>
            <a:prstGeom prst="rect">
              <a:avLst/>
            </a:prstGeom>
            <a:solidFill>
              <a:srgbClr val="00406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g2efbfa7266a_0_26"/>
            <p:cNvSpPr txBox="1"/>
            <p:nvPr/>
          </p:nvSpPr>
          <p:spPr>
            <a:xfrm>
              <a:off x="767975" y="1172260"/>
              <a:ext cx="7410600" cy="586200"/>
            </a:xfrm>
            <a:prstGeom prst="rect">
              <a:avLst/>
            </a:prstGeom>
            <a:noFill/>
            <a:ln>
              <a:noFill/>
            </a:ln>
          </p:spPr>
          <p:txBody>
            <a:bodyPr spcFirstLastPara="1" wrap="square" lIns="465225" tIns="81275" rIns="81275" bIns="81275" anchor="ctr" anchorCtr="0">
              <a:noAutofit/>
            </a:bodyPr>
            <a:lstStyle/>
            <a:p>
              <a:pPr marL="0" marR="0" lvl="0" indent="0" algn="l" rtl="0">
                <a:lnSpc>
                  <a:spcPct val="90000"/>
                </a:lnSpc>
                <a:spcBef>
                  <a:spcPts val="0"/>
                </a:spcBef>
                <a:spcAft>
                  <a:spcPts val="0"/>
                </a:spcAft>
                <a:buClr>
                  <a:schemeClr val="lt1"/>
                </a:buClr>
                <a:buSzPts val="3200"/>
                <a:buFont typeface="Arial"/>
                <a:buNone/>
              </a:pPr>
              <a:r>
                <a:rPr lang="en-US" sz="3200" b="0" i="0" u="none" strike="noStrike" cap="none">
                  <a:solidFill>
                    <a:schemeClr val="lt1"/>
                  </a:solidFill>
                  <a:latin typeface="Arial"/>
                  <a:ea typeface="Arial"/>
                  <a:cs typeface="Arial"/>
                  <a:sym typeface="Arial"/>
                </a:rPr>
                <a:t>Coordinating Team Communication</a:t>
              </a:r>
              <a:endParaRPr sz="1400" b="0" i="0" u="none" strike="noStrike" cap="none">
                <a:solidFill>
                  <a:srgbClr val="000000"/>
                </a:solidFill>
                <a:latin typeface="Arial"/>
                <a:ea typeface="Arial"/>
                <a:cs typeface="Arial"/>
                <a:sym typeface="Arial"/>
              </a:endParaRPr>
            </a:p>
          </p:txBody>
        </p:sp>
        <p:sp>
          <p:nvSpPr>
            <p:cNvPr id="457" name="Google Shape;457;g2efbfa7266a_0_26"/>
            <p:cNvSpPr/>
            <p:nvPr/>
          </p:nvSpPr>
          <p:spPr>
            <a:xfrm>
              <a:off x="401643" y="1098994"/>
              <a:ext cx="732600" cy="732600"/>
            </a:xfrm>
            <a:prstGeom prst="ellipse">
              <a:avLst/>
            </a:prstGeom>
            <a:solidFill>
              <a:schemeClr val="lt1"/>
            </a:solidFill>
            <a:ln w="25400" cap="flat" cmpd="sng">
              <a:solidFill>
                <a:srgbClr val="00406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g2efbfa7266a_0_26"/>
            <p:cNvSpPr/>
            <p:nvPr/>
          </p:nvSpPr>
          <p:spPr>
            <a:xfrm>
              <a:off x="767975" y="2051608"/>
              <a:ext cx="7410600" cy="586200"/>
            </a:xfrm>
            <a:prstGeom prst="rect">
              <a:avLst/>
            </a:prstGeom>
            <a:solidFill>
              <a:srgbClr val="00406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g2efbfa7266a_0_26"/>
            <p:cNvSpPr txBox="1"/>
            <p:nvPr/>
          </p:nvSpPr>
          <p:spPr>
            <a:xfrm>
              <a:off x="767975" y="2051608"/>
              <a:ext cx="7410600" cy="586200"/>
            </a:xfrm>
            <a:prstGeom prst="rect">
              <a:avLst/>
            </a:prstGeom>
            <a:noFill/>
            <a:ln>
              <a:noFill/>
            </a:ln>
          </p:spPr>
          <p:txBody>
            <a:bodyPr spcFirstLastPara="1" wrap="square" lIns="465225" tIns="81275" rIns="81275" bIns="81275" anchor="ctr" anchorCtr="0">
              <a:noAutofit/>
            </a:bodyPr>
            <a:lstStyle/>
            <a:p>
              <a:pPr marL="0" marR="0" lvl="0" indent="0" algn="l" rtl="0">
                <a:lnSpc>
                  <a:spcPct val="90000"/>
                </a:lnSpc>
                <a:spcBef>
                  <a:spcPts val="0"/>
                </a:spcBef>
                <a:spcAft>
                  <a:spcPts val="0"/>
                </a:spcAft>
                <a:buClr>
                  <a:schemeClr val="lt1"/>
                </a:buClr>
                <a:buSzPts val="3200"/>
                <a:buFont typeface="Arial"/>
                <a:buNone/>
              </a:pPr>
              <a:r>
                <a:rPr lang="en-US" sz="3200" b="0" i="0" u="none" strike="noStrike" cap="none">
                  <a:solidFill>
                    <a:schemeClr val="lt1"/>
                  </a:solidFill>
                  <a:latin typeface="Arial"/>
                  <a:ea typeface="Arial"/>
                  <a:cs typeface="Arial"/>
                  <a:sym typeface="Arial"/>
                </a:rPr>
                <a:t>Integration of Information </a:t>
              </a:r>
              <a:endParaRPr sz="1400" b="0" i="0" u="none" strike="noStrike" cap="none">
                <a:solidFill>
                  <a:srgbClr val="000000"/>
                </a:solidFill>
                <a:latin typeface="Arial"/>
                <a:ea typeface="Arial"/>
                <a:cs typeface="Arial"/>
                <a:sym typeface="Arial"/>
              </a:endParaRPr>
            </a:p>
          </p:txBody>
        </p:sp>
        <p:sp>
          <p:nvSpPr>
            <p:cNvPr id="460" name="Google Shape;460;g2efbfa7266a_0_26"/>
            <p:cNvSpPr/>
            <p:nvPr/>
          </p:nvSpPr>
          <p:spPr>
            <a:xfrm>
              <a:off x="401643" y="1978342"/>
              <a:ext cx="732600" cy="732600"/>
            </a:xfrm>
            <a:prstGeom prst="ellipse">
              <a:avLst/>
            </a:prstGeom>
            <a:solidFill>
              <a:schemeClr val="lt1"/>
            </a:solidFill>
            <a:ln w="25400" cap="flat" cmpd="sng">
              <a:solidFill>
                <a:srgbClr val="00406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g2efbfa7266a_0_26"/>
            <p:cNvSpPr/>
            <p:nvPr/>
          </p:nvSpPr>
          <p:spPr>
            <a:xfrm>
              <a:off x="431933" y="2930956"/>
              <a:ext cx="7746600" cy="586200"/>
            </a:xfrm>
            <a:prstGeom prst="rect">
              <a:avLst/>
            </a:prstGeom>
            <a:solidFill>
              <a:srgbClr val="00406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g2efbfa7266a_0_26"/>
            <p:cNvSpPr txBox="1"/>
            <p:nvPr/>
          </p:nvSpPr>
          <p:spPr>
            <a:xfrm>
              <a:off x="431933" y="2930956"/>
              <a:ext cx="7746600" cy="586200"/>
            </a:xfrm>
            <a:prstGeom prst="rect">
              <a:avLst/>
            </a:prstGeom>
            <a:noFill/>
            <a:ln>
              <a:noFill/>
            </a:ln>
          </p:spPr>
          <p:txBody>
            <a:bodyPr spcFirstLastPara="1" wrap="square" lIns="465225" tIns="81275" rIns="81275" bIns="81275" anchor="ctr" anchorCtr="0">
              <a:noAutofit/>
            </a:bodyPr>
            <a:lstStyle/>
            <a:p>
              <a:pPr marL="0" marR="0" lvl="0" indent="0" algn="l" rtl="0">
                <a:lnSpc>
                  <a:spcPct val="90000"/>
                </a:lnSpc>
                <a:spcBef>
                  <a:spcPts val="0"/>
                </a:spcBef>
                <a:spcAft>
                  <a:spcPts val="0"/>
                </a:spcAft>
                <a:buClr>
                  <a:schemeClr val="lt1"/>
                </a:buClr>
                <a:buSzPts val="3200"/>
                <a:buFont typeface="Arial"/>
                <a:buNone/>
              </a:pPr>
              <a:r>
                <a:rPr lang="en-US" sz="3200" b="0" i="0" u="none" strike="noStrike" cap="none">
                  <a:solidFill>
                    <a:schemeClr val="lt1"/>
                  </a:solidFill>
                  <a:latin typeface="Arial"/>
                  <a:ea typeface="Arial"/>
                  <a:cs typeface="Arial"/>
                  <a:sym typeface="Arial"/>
                </a:rPr>
                <a:t>Collaboration</a:t>
              </a:r>
              <a:endParaRPr sz="1400" b="0" i="0" u="none" strike="noStrike" cap="none">
                <a:solidFill>
                  <a:srgbClr val="000000"/>
                </a:solidFill>
                <a:latin typeface="Arial"/>
                <a:ea typeface="Arial"/>
                <a:cs typeface="Arial"/>
                <a:sym typeface="Arial"/>
              </a:endParaRPr>
            </a:p>
          </p:txBody>
        </p:sp>
        <p:sp>
          <p:nvSpPr>
            <p:cNvPr id="463" name="Google Shape;463;g2efbfa7266a_0_26"/>
            <p:cNvSpPr/>
            <p:nvPr/>
          </p:nvSpPr>
          <p:spPr>
            <a:xfrm>
              <a:off x="65601" y="2857690"/>
              <a:ext cx="732600" cy="732600"/>
            </a:xfrm>
            <a:prstGeom prst="ellipse">
              <a:avLst/>
            </a:prstGeom>
            <a:solidFill>
              <a:schemeClr val="lt1"/>
            </a:solidFill>
            <a:ln w="25400" cap="flat" cmpd="sng">
              <a:solidFill>
                <a:srgbClr val="00406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64" name="Google Shape;464;g2efbfa7266a_0_26"/>
          <p:cNvSpPr txBox="1"/>
          <p:nvPr/>
        </p:nvSpPr>
        <p:spPr>
          <a:xfrm>
            <a:off x="6842125" y="5239275"/>
            <a:ext cx="22638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chemeClr val="lt2"/>
                </a:solidFill>
                <a:latin typeface="Arial"/>
                <a:ea typeface="Arial"/>
                <a:cs typeface="Arial"/>
                <a:sym typeface="Arial"/>
              </a:rPr>
              <a:t>Source: </a:t>
            </a:r>
            <a:r>
              <a:rPr lang="en-US" sz="1200" b="0" i="1" u="none" strike="noStrike" cap="none">
                <a:solidFill>
                  <a:schemeClr val="lt2"/>
                </a:solidFill>
                <a:highlight>
                  <a:srgbClr val="FFFFFF"/>
                </a:highlight>
                <a:latin typeface="Arial"/>
                <a:ea typeface="Arial"/>
                <a:cs typeface="Arial"/>
                <a:sym typeface="Arial"/>
              </a:rPr>
              <a:t>Valverde, 2018</a:t>
            </a:r>
            <a:endParaRPr sz="1200" b="0" i="1" u="none" strike="noStrike" cap="none">
              <a:solidFill>
                <a:schemeClr val="lt2"/>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g2efbfa7266a_0_4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8"/>
              <a:buNone/>
            </a:pPr>
            <a:r>
              <a:rPr lang="en-US" sz="3600"/>
              <a:t>Researching Resources to Reduce Barriers to Care</a:t>
            </a:r>
            <a:endParaRPr/>
          </a:p>
        </p:txBody>
      </p:sp>
      <p:grpSp>
        <p:nvGrpSpPr>
          <p:cNvPr id="471" name="Google Shape;471;g2efbfa7266a_0_46"/>
          <p:cNvGrpSpPr/>
          <p:nvPr/>
        </p:nvGrpSpPr>
        <p:grpSpPr>
          <a:xfrm>
            <a:off x="381000" y="1679971"/>
            <a:ext cx="8610487" cy="3498169"/>
            <a:chOff x="0" y="282971"/>
            <a:chExt cx="8610487" cy="3498169"/>
          </a:xfrm>
        </p:grpSpPr>
        <p:sp>
          <p:nvSpPr>
            <p:cNvPr id="472" name="Google Shape;472;g2efbfa7266a_0_46"/>
            <p:cNvSpPr/>
            <p:nvPr/>
          </p:nvSpPr>
          <p:spPr>
            <a:xfrm>
              <a:off x="0" y="282971"/>
              <a:ext cx="2690700" cy="1614600"/>
            </a:xfrm>
            <a:prstGeom prst="rect">
              <a:avLst/>
            </a:prstGeom>
            <a:solidFill>
              <a:srgbClr val="00406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g2efbfa7266a_0_46"/>
            <p:cNvSpPr txBox="1"/>
            <p:nvPr/>
          </p:nvSpPr>
          <p:spPr>
            <a:xfrm>
              <a:off x="0" y="282971"/>
              <a:ext cx="2690700" cy="1614600"/>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lt1"/>
                </a:buClr>
                <a:buSzPts val="3200"/>
                <a:buFont typeface="Arial"/>
                <a:buNone/>
              </a:pPr>
              <a:r>
                <a:rPr lang="en-US" sz="3200" b="0" i="0" u="none" strike="noStrike" cap="none">
                  <a:solidFill>
                    <a:schemeClr val="lt1"/>
                  </a:solidFill>
                  <a:latin typeface="Arial"/>
                  <a:ea typeface="Arial"/>
                  <a:cs typeface="Arial"/>
                  <a:sym typeface="Arial"/>
                </a:rPr>
                <a:t>Practical</a:t>
              </a:r>
              <a:endParaRPr sz="1400" b="0" i="0" u="none" strike="noStrike" cap="none">
                <a:solidFill>
                  <a:srgbClr val="000000"/>
                </a:solidFill>
                <a:latin typeface="Arial"/>
                <a:ea typeface="Arial"/>
                <a:cs typeface="Arial"/>
                <a:sym typeface="Arial"/>
              </a:endParaRPr>
            </a:p>
          </p:txBody>
        </p:sp>
        <p:sp>
          <p:nvSpPr>
            <p:cNvPr id="474" name="Google Shape;474;g2efbfa7266a_0_46"/>
            <p:cNvSpPr/>
            <p:nvPr/>
          </p:nvSpPr>
          <p:spPr>
            <a:xfrm>
              <a:off x="2959893" y="282971"/>
              <a:ext cx="2690700" cy="1614600"/>
            </a:xfrm>
            <a:prstGeom prst="rect">
              <a:avLst/>
            </a:prstGeom>
            <a:solidFill>
              <a:srgbClr val="00406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g2efbfa7266a_0_46"/>
            <p:cNvSpPr txBox="1"/>
            <p:nvPr/>
          </p:nvSpPr>
          <p:spPr>
            <a:xfrm>
              <a:off x="2959893" y="282971"/>
              <a:ext cx="2690700" cy="1614600"/>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lt1"/>
                </a:buClr>
                <a:buSzPts val="3200"/>
                <a:buFont typeface="Arial"/>
                <a:buNone/>
              </a:pPr>
              <a:r>
                <a:rPr lang="en-US" sz="3200" b="0" i="0" u="none" strike="noStrike" cap="none">
                  <a:solidFill>
                    <a:schemeClr val="lt1"/>
                  </a:solidFill>
                  <a:latin typeface="Arial"/>
                  <a:ea typeface="Arial"/>
                  <a:cs typeface="Arial"/>
                  <a:sym typeface="Arial"/>
                </a:rPr>
                <a:t>Personal</a:t>
              </a:r>
              <a:endParaRPr sz="1400" b="0" i="0" u="none" strike="noStrike" cap="none">
                <a:solidFill>
                  <a:srgbClr val="000000"/>
                </a:solidFill>
                <a:latin typeface="Arial"/>
                <a:ea typeface="Arial"/>
                <a:cs typeface="Arial"/>
                <a:sym typeface="Arial"/>
              </a:endParaRPr>
            </a:p>
          </p:txBody>
        </p:sp>
        <p:sp>
          <p:nvSpPr>
            <p:cNvPr id="476" name="Google Shape;476;g2efbfa7266a_0_46"/>
            <p:cNvSpPr/>
            <p:nvPr/>
          </p:nvSpPr>
          <p:spPr>
            <a:xfrm>
              <a:off x="5919787" y="282971"/>
              <a:ext cx="2690700" cy="1614600"/>
            </a:xfrm>
            <a:prstGeom prst="rect">
              <a:avLst/>
            </a:prstGeom>
            <a:solidFill>
              <a:srgbClr val="00406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g2efbfa7266a_0_46"/>
            <p:cNvSpPr txBox="1"/>
            <p:nvPr/>
          </p:nvSpPr>
          <p:spPr>
            <a:xfrm>
              <a:off x="5919787" y="282971"/>
              <a:ext cx="2690700" cy="1614600"/>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lt1"/>
                </a:buClr>
                <a:buSzPts val="3200"/>
                <a:buFont typeface="Arial"/>
                <a:buNone/>
              </a:pPr>
              <a:r>
                <a:rPr lang="en-US" sz="3200" b="0" i="0" u="none" strike="noStrike" cap="none">
                  <a:solidFill>
                    <a:schemeClr val="lt1"/>
                  </a:solidFill>
                  <a:latin typeface="Arial"/>
                  <a:ea typeface="Arial"/>
                  <a:cs typeface="Arial"/>
                  <a:sym typeface="Arial"/>
                </a:rPr>
                <a:t>Provider</a:t>
              </a:r>
              <a:endParaRPr sz="1400" b="0" i="0" u="none" strike="noStrike" cap="none">
                <a:solidFill>
                  <a:srgbClr val="000000"/>
                </a:solidFill>
                <a:latin typeface="Arial"/>
                <a:ea typeface="Arial"/>
                <a:cs typeface="Arial"/>
                <a:sym typeface="Arial"/>
              </a:endParaRPr>
            </a:p>
          </p:txBody>
        </p:sp>
        <p:sp>
          <p:nvSpPr>
            <p:cNvPr id="478" name="Google Shape;478;g2efbfa7266a_0_46"/>
            <p:cNvSpPr/>
            <p:nvPr/>
          </p:nvSpPr>
          <p:spPr>
            <a:xfrm>
              <a:off x="1479946" y="2166540"/>
              <a:ext cx="2690700" cy="1614600"/>
            </a:xfrm>
            <a:prstGeom prst="rect">
              <a:avLst/>
            </a:prstGeom>
            <a:solidFill>
              <a:srgbClr val="00406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g2efbfa7266a_0_46"/>
            <p:cNvSpPr txBox="1"/>
            <p:nvPr/>
          </p:nvSpPr>
          <p:spPr>
            <a:xfrm>
              <a:off x="1479946" y="2166540"/>
              <a:ext cx="2690700" cy="1614600"/>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lt1"/>
                </a:buClr>
                <a:buSzPts val="3200"/>
                <a:buFont typeface="Arial"/>
                <a:buNone/>
              </a:pPr>
              <a:r>
                <a:rPr lang="en-US" sz="3200" b="0" i="0" u="none" strike="noStrike" cap="none">
                  <a:solidFill>
                    <a:schemeClr val="lt1"/>
                  </a:solidFill>
                  <a:latin typeface="Arial"/>
                  <a:ea typeface="Arial"/>
                  <a:cs typeface="Arial"/>
                  <a:sym typeface="Arial"/>
                </a:rPr>
                <a:t>Psychosocial</a:t>
              </a:r>
              <a:endParaRPr sz="1400" b="0" i="0" u="none" strike="noStrike" cap="none">
                <a:solidFill>
                  <a:srgbClr val="000000"/>
                </a:solidFill>
                <a:latin typeface="Arial"/>
                <a:ea typeface="Arial"/>
                <a:cs typeface="Arial"/>
                <a:sym typeface="Arial"/>
              </a:endParaRPr>
            </a:p>
          </p:txBody>
        </p:sp>
        <p:sp>
          <p:nvSpPr>
            <p:cNvPr id="480" name="Google Shape;480;g2efbfa7266a_0_46"/>
            <p:cNvSpPr/>
            <p:nvPr/>
          </p:nvSpPr>
          <p:spPr>
            <a:xfrm>
              <a:off x="4439840" y="2166540"/>
              <a:ext cx="2690700" cy="1614600"/>
            </a:xfrm>
            <a:prstGeom prst="rect">
              <a:avLst/>
            </a:prstGeom>
            <a:solidFill>
              <a:srgbClr val="00406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g2efbfa7266a_0_46"/>
            <p:cNvSpPr txBox="1"/>
            <p:nvPr/>
          </p:nvSpPr>
          <p:spPr>
            <a:xfrm>
              <a:off x="4439840" y="2166540"/>
              <a:ext cx="2690700" cy="1614600"/>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lt1"/>
                </a:buClr>
                <a:buSzPts val="3200"/>
                <a:buFont typeface="Arial"/>
                <a:buNone/>
              </a:pPr>
              <a:r>
                <a:rPr lang="en-US" sz="3200" b="0" i="0" u="none" strike="noStrike" cap="none">
                  <a:solidFill>
                    <a:schemeClr val="lt1"/>
                  </a:solidFill>
                  <a:latin typeface="Arial"/>
                  <a:ea typeface="Arial"/>
                  <a:cs typeface="Arial"/>
                  <a:sym typeface="Arial"/>
                </a:rPr>
                <a:t>Systems</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g2efbfa7266a_0_6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Maintaining Systems</a:t>
            </a:r>
            <a:endParaRPr/>
          </a:p>
        </p:txBody>
      </p:sp>
      <p:sp>
        <p:nvSpPr>
          <p:cNvPr id="488" name="Google Shape;488;g2efbfa7266a_0_62"/>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3F3F3F"/>
              </a:buClr>
              <a:buSzPts val="3200"/>
              <a:buFont typeface="Arial"/>
              <a:buChar char="•"/>
            </a:pPr>
            <a:r>
              <a:rPr lang="en-US"/>
              <a:t>Identifying potential patients</a:t>
            </a:r>
            <a:endParaRPr/>
          </a:p>
          <a:p>
            <a:pPr marL="342900" lvl="0" indent="-342900" algn="l" rtl="0">
              <a:lnSpc>
                <a:spcPct val="100000"/>
              </a:lnSpc>
              <a:spcBef>
                <a:spcPts val="640"/>
              </a:spcBef>
              <a:spcAft>
                <a:spcPts val="0"/>
              </a:spcAft>
              <a:buClr>
                <a:srgbClr val="3F3F3F"/>
              </a:buClr>
              <a:buSzPts val="3200"/>
              <a:buFont typeface="Arial"/>
              <a:buChar char="•"/>
            </a:pPr>
            <a:r>
              <a:rPr lang="en-US"/>
              <a:t>Building networks and referral routines</a:t>
            </a:r>
            <a:endParaRPr/>
          </a:p>
          <a:p>
            <a:pPr marL="342900" lvl="0" indent="-342900" algn="l" rtl="0">
              <a:lnSpc>
                <a:spcPct val="100000"/>
              </a:lnSpc>
              <a:spcBef>
                <a:spcPts val="640"/>
              </a:spcBef>
              <a:spcAft>
                <a:spcPts val="0"/>
              </a:spcAft>
              <a:buClr>
                <a:srgbClr val="3F3F3F"/>
              </a:buClr>
              <a:buSzPts val="3200"/>
              <a:buFont typeface="Arial"/>
              <a:buChar char="•"/>
            </a:pPr>
            <a:r>
              <a:rPr lang="en-US"/>
              <a:t>Reviewing cases</a:t>
            </a:r>
            <a:endParaRPr/>
          </a:p>
        </p:txBody>
      </p:sp>
      <p:sp>
        <p:nvSpPr>
          <p:cNvPr id="489" name="Google Shape;489;g2efbfa7266a_0_62"/>
          <p:cNvSpPr txBox="1"/>
          <p:nvPr/>
        </p:nvSpPr>
        <p:spPr>
          <a:xfrm>
            <a:off x="6842125" y="5239275"/>
            <a:ext cx="22638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chemeClr val="lt2"/>
                </a:solidFill>
                <a:latin typeface="Arial"/>
                <a:ea typeface="Arial"/>
                <a:cs typeface="Arial"/>
                <a:sym typeface="Arial"/>
              </a:rPr>
              <a:t>Source: </a:t>
            </a:r>
            <a:r>
              <a:rPr lang="en-US" sz="1200" b="0" i="1" u="none" strike="noStrike" cap="none">
                <a:solidFill>
                  <a:schemeClr val="lt2"/>
                </a:solidFill>
                <a:highlight>
                  <a:srgbClr val="FFFFFF"/>
                </a:highlight>
                <a:latin typeface="Arial"/>
                <a:ea typeface="Arial"/>
                <a:cs typeface="Arial"/>
                <a:sym typeface="Arial"/>
              </a:rPr>
              <a:t>Valverde, 2018</a:t>
            </a:r>
            <a:endParaRPr sz="1200" b="0" i="1" u="none" strike="noStrike" cap="none">
              <a:solidFill>
                <a:schemeClr val="lt2"/>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g2efbfa7266a_0_69"/>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Other Tasks</a:t>
            </a:r>
            <a:endParaRPr/>
          </a:p>
        </p:txBody>
      </p:sp>
      <p:sp>
        <p:nvSpPr>
          <p:cNvPr id="496" name="Google Shape;496;g2efbfa7266a_0_69"/>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3F3F3F"/>
              </a:buClr>
              <a:buSzPts val="3200"/>
              <a:buFont typeface="Arial"/>
              <a:buChar char="•"/>
            </a:pPr>
            <a:r>
              <a:rPr lang="en-US"/>
              <a:t>Charting to track navigation activities</a:t>
            </a:r>
            <a:endParaRPr/>
          </a:p>
          <a:p>
            <a:pPr marL="342900" lvl="0" indent="-342900" algn="l" rtl="0">
              <a:lnSpc>
                <a:spcPct val="100000"/>
              </a:lnSpc>
              <a:spcBef>
                <a:spcPts val="640"/>
              </a:spcBef>
              <a:spcAft>
                <a:spcPts val="0"/>
              </a:spcAft>
              <a:buClr>
                <a:srgbClr val="3F3F3F"/>
              </a:buClr>
              <a:buSzPts val="3200"/>
              <a:buFont typeface="Arial"/>
              <a:buChar char="•"/>
            </a:pPr>
            <a:r>
              <a:rPr lang="en-US"/>
              <a:t>Supporting research through administrative duties </a:t>
            </a:r>
            <a:endParaRPr/>
          </a:p>
          <a:p>
            <a:pPr marL="342900" lvl="0" indent="-342900" algn="l" rtl="0">
              <a:lnSpc>
                <a:spcPct val="100000"/>
              </a:lnSpc>
              <a:spcBef>
                <a:spcPts val="640"/>
              </a:spcBef>
              <a:spcAft>
                <a:spcPts val="0"/>
              </a:spcAft>
              <a:buClr>
                <a:srgbClr val="3F3F3F"/>
              </a:buClr>
              <a:buSzPts val="3200"/>
              <a:buFont typeface="Arial"/>
              <a:buChar char="•"/>
            </a:pPr>
            <a:r>
              <a:rPr lang="en-US"/>
              <a:t>Collaborating with healthcare team </a:t>
            </a:r>
            <a:endParaRPr sz="2000"/>
          </a:p>
        </p:txBody>
      </p:sp>
      <p:sp>
        <p:nvSpPr>
          <p:cNvPr id="497" name="Google Shape;497;g2efbfa7266a_0_69"/>
          <p:cNvSpPr txBox="1"/>
          <p:nvPr/>
        </p:nvSpPr>
        <p:spPr>
          <a:xfrm>
            <a:off x="6842125" y="5239275"/>
            <a:ext cx="22638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chemeClr val="lt2"/>
                </a:solidFill>
                <a:latin typeface="Arial"/>
                <a:ea typeface="Arial"/>
                <a:cs typeface="Arial"/>
                <a:sym typeface="Arial"/>
              </a:rPr>
              <a:t>Source: </a:t>
            </a:r>
            <a:r>
              <a:rPr lang="en-US" sz="1200" b="0" i="1" u="none" strike="noStrike" cap="none">
                <a:solidFill>
                  <a:schemeClr val="lt2"/>
                </a:solidFill>
                <a:highlight>
                  <a:srgbClr val="FFFFFF"/>
                </a:highlight>
                <a:latin typeface="Arial"/>
                <a:ea typeface="Arial"/>
                <a:cs typeface="Arial"/>
                <a:sym typeface="Arial"/>
              </a:rPr>
              <a:t>Valverde, 2018</a:t>
            </a:r>
            <a:endParaRPr sz="1200" b="0" i="1" u="none" strike="noStrike" cap="none">
              <a:solidFill>
                <a:schemeClr val="lt2"/>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g2efbfa7266a_0_75"/>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Navigation Daily Interactions</a:t>
            </a:r>
            <a:endParaRPr/>
          </a:p>
        </p:txBody>
      </p:sp>
      <p:grpSp>
        <p:nvGrpSpPr>
          <p:cNvPr id="504" name="Google Shape;504;g2efbfa7266a_0_75"/>
          <p:cNvGrpSpPr/>
          <p:nvPr/>
        </p:nvGrpSpPr>
        <p:grpSpPr>
          <a:xfrm>
            <a:off x="685800" y="1347499"/>
            <a:ext cx="7543800" cy="3985201"/>
            <a:chOff x="0" y="52099"/>
            <a:chExt cx="7543800" cy="3985201"/>
          </a:xfrm>
        </p:grpSpPr>
        <p:sp>
          <p:nvSpPr>
            <p:cNvPr id="505" name="Google Shape;505;g2efbfa7266a_0_75"/>
            <p:cNvSpPr/>
            <p:nvPr/>
          </p:nvSpPr>
          <p:spPr>
            <a:xfrm>
              <a:off x="0" y="317779"/>
              <a:ext cx="7543800" cy="453600"/>
            </a:xfrm>
            <a:prstGeom prst="rect">
              <a:avLst/>
            </a:prstGeom>
            <a:solidFill>
              <a:schemeClr val="lt1">
                <a:alpha val="88627"/>
              </a:schemeClr>
            </a:solidFill>
            <a:ln w="9525" cap="flat" cmpd="sng">
              <a:solidFill>
                <a:schemeClr val="accent1"/>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g2efbfa7266a_0_75"/>
            <p:cNvSpPr/>
            <p:nvPr/>
          </p:nvSpPr>
          <p:spPr>
            <a:xfrm>
              <a:off x="377190" y="52099"/>
              <a:ext cx="5280600" cy="531300"/>
            </a:xfrm>
            <a:prstGeom prst="roundRect">
              <a:avLst>
                <a:gd name="adj" fmla="val 16667"/>
              </a:avLst>
            </a:prstGeom>
            <a:solidFill>
              <a:srgbClr val="004065"/>
            </a:soli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g2efbfa7266a_0_75"/>
            <p:cNvSpPr txBox="1"/>
            <p:nvPr/>
          </p:nvSpPr>
          <p:spPr>
            <a:xfrm>
              <a:off x="403129" y="78038"/>
              <a:ext cx="5228700" cy="479400"/>
            </a:xfrm>
            <a:prstGeom prst="rect">
              <a:avLst/>
            </a:prstGeom>
            <a:noFill/>
            <a:ln>
              <a:noFill/>
            </a:ln>
          </p:spPr>
          <p:txBody>
            <a:bodyPr spcFirstLastPara="1" wrap="square" lIns="199575" tIns="0" rIns="199575" bIns="0"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Patients </a:t>
              </a:r>
              <a:endParaRPr sz="1400" b="0" i="0" u="none" strike="noStrike" cap="none">
                <a:solidFill>
                  <a:srgbClr val="000000"/>
                </a:solidFill>
                <a:latin typeface="Arial"/>
                <a:ea typeface="Arial"/>
                <a:cs typeface="Arial"/>
                <a:sym typeface="Arial"/>
              </a:endParaRPr>
            </a:p>
          </p:txBody>
        </p:sp>
        <p:sp>
          <p:nvSpPr>
            <p:cNvPr id="508" name="Google Shape;508;g2efbfa7266a_0_75"/>
            <p:cNvSpPr/>
            <p:nvPr/>
          </p:nvSpPr>
          <p:spPr>
            <a:xfrm>
              <a:off x="0" y="1134259"/>
              <a:ext cx="7543800" cy="453600"/>
            </a:xfrm>
            <a:prstGeom prst="rect">
              <a:avLst/>
            </a:prstGeom>
            <a:solidFill>
              <a:schemeClr val="lt1">
                <a:alpha val="88627"/>
              </a:schemeClr>
            </a:solidFill>
            <a:ln w="9525" cap="flat" cmpd="sng">
              <a:solidFill>
                <a:schemeClr val="accent1"/>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g2efbfa7266a_0_75"/>
            <p:cNvSpPr/>
            <p:nvPr/>
          </p:nvSpPr>
          <p:spPr>
            <a:xfrm>
              <a:off x="377190" y="868579"/>
              <a:ext cx="5280600" cy="531300"/>
            </a:xfrm>
            <a:prstGeom prst="roundRect">
              <a:avLst>
                <a:gd name="adj" fmla="val 16667"/>
              </a:avLst>
            </a:prstGeom>
            <a:solidFill>
              <a:srgbClr val="004065"/>
            </a:soli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g2efbfa7266a_0_75"/>
            <p:cNvSpPr txBox="1"/>
            <p:nvPr/>
          </p:nvSpPr>
          <p:spPr>
            <a:xfrm>
              <a:off x="403129" y="894518"/>
              <a:ext cx="5228700" cy="479400"/>
            </a:xfrm>
            <a:prstGeom prst="rect">
              <a:avLst/>
            </a:prstGeom>
            <a:noFill/>
            <a:ln>
              <a:noFill/>
            </a:ln>
          </p:spPr>
          <p:txBody>
            <a:bodyPr spcFirstLastPara="1" wrap="square" lIns="199575" tIns="0" rIns="199575" bIns="0"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Providers</a:t>
              </a:r>
              <a:r>
                <a:rPr lang="en-US" sz="180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11" name="Google Shape;511;g2efbfa7266a_0_75"/>
            <p:cNvSpPr/>
            <p:nvPr/>
          </p:nvSpPr>
          <p:spPr>
            <a:xfrm>
              <a:off x="0" y="1950740"/>
              <a:ext cx="7543800" cy="453600"/>
            </a:xfrm>
            <a:prstGeom prst="rect">
              <a:avLst/>
            </a:prstGeom>
            <a:solidFill>
              <a:schemeClr val="lt1">
                <a:alpha val="88627"/>
              </a:schemeClr>
            </a:solidFill>
            <a:ln w="9525" cap="flat" cmpd="sng">
              <a:solidFill>
                <a:schemeClr val="accent1"/>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g2efbfa7266a_0_75"/>
            <p:cNvSpPr/>
            <p:nvPr/>
          </p:nvSpPr>
          <p:spPr>
            <a:xfrm>
              <a:off x="377190" y="1685060"/>
              <a:ext cx="5280600" cy="531300"/>
            </a:xfrm>
            <a:prstGeom prst="roundRect">
              <a:avLst>
                <a:gd name="adj" fmla="val 16667"/>
              </a:avLst>
            </a:prstGeom>
            <a:solidFill>
              <a:srgbClr val="004065"/>
            </a:soli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g2efbfa7266a_0_75"/>
            <p:cNvSpPr txBox="1"/>
            <p:nvPr/>
          </p:nvSpPr>
          <p:spPr>
            <a:xfrm>
              <a:off x="403129" y="1710999"/>
              <a:ext cx="5228700" cy="479400"/>
            </a:xfrm>
            <a:prstGeom prst="rect">
              <a:avLst/>
            </a:prstGeom>
            <a:noFill/>
            <a:ln>
              <a:noFill/>
            </a:ln>
          </p:spPr>
          <p:txBody>
            <a:bodyPr spcFirstLastPara="1" wrap="square" lIns="199575" tIns="0" rIns="199575" bIns="0"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Non-clinical staff</a:t>
              </a:r>
              <a:endParaRPr sz="1400" b="0" i="0" u="none" strike="noStrike" cap="none">
                <a:solidFill>
                  <a:srgbClr val="000000"/>
                </a:solidFill>
                <a:latin typeface="Arial"/>
                <a:ea typeface="Arial"/>
                <a:cs typeface="Arial"/>
                <a:sym typeface="Arial"/>
              </a:endParaRPr>
            </a:p>
          </p:txBody>
        </p:sp>
        <p:sp>
          <p:nvSpPr>
            <p:cNvPr id="514" name="Google Shape;514;g2efbfa7266a_0_75"/>
            <p:cNvSpPr/>
            <p:nvPr/>
          </p:nvSpPr>
          <p:spPr>
            <a:xfrm>
              <a:off x="0" y="2767220"/>
              <a:ext cx="7543800" cy="453600"/>
            </a:xfrm>
            <a:prstGeom prst="rect">
              <a:avLst/>
            </a:prstGeom>
            <a:solidFill>
              <a:schemeClr val="lt1">
                <a:alpha val="88627"/>
              </a:schemeClr>
            </a:solidFill>
            <a:ln w="9525" cap="flat" cmpd="sng">
              <a:solidFill>
                <a:schemeClr val="accent1"/>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g2efbfa7266a_0_75"/>
            <p:cNvSpPr/>
            <p:nvPr/>
          </p:nvSpPr>
          <p:spPr>
            <a:xfrm>
              <a:off x="377190" y="2501539"/>
              <a:ext cx="5280600" cy="531300"/>
            </a:xfrm>
            <a:prstGeom prst="roundRect">
              <a:avLst>
                <a:gd name="adj" fmla="val 16667"/>
              </a:avLst>
            </a:prstGeom>
            <a:solidFill>
              <a:srgbClr val="004065"/>
            </a:soli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g2efbfa7266a_0_75"/>
            <p:cNvSpPr txBox="1"/>
            <p:nvPr/>
          </p:nvSpPr>
          <p:spPr>
            <a:xfrm>
              <a:off x="403129" y="2527478"/>
              <a:ext cx="5228700" cy="479400"/>
            </a:xfrm>
            <a:prstGeom prst="rect">
              <a:avLst/>
            </a:prstGeom>
            <a:noFill/>
            <a:ln>
              <a:noFill/>
            </a:ln>
          </p:spPr>
          <p:txBody>
            <a:bodyPr spcFirstLastPara="1" wrap="square" lIns="199575" tIns="0" rIns="199575" bIns="0"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Supportive services</a:t>
              </a:r>
              <a:endParaRPr sz="1400" b="0" i="0" u="none" strike="noStrike" cap="none">
                <a:solidFill>
                  <a:srgbClr val="000000"/>
                </a:solidFill>
                <a:latin typeface="Arial"/>
                <a:ea typeface="Arial"/>
                <a:cs typeface="Arial"/>
                <a:sym typeface="Arial"/>
              </a:endParaRPr>
            </a:p>
          </p:txBody>
        </p:sp>
        <p:sp>
          <p:nvSpPr>
            <p:cNvPr id="517" name="Google Shape;517;g2efbfa7266a_0_75"/>
            <p:cNvSpPr/>
            <p:nvPr/>
          </p:nvSpPr>
          <p:spPr>
            <a:xfrm>
              <a:off x="0" y="3583700"/>
              <a:ext cx="7543800" cy="453600"/>
            </a:xfrm>
            <a:prstGeom prst="rect">
              <a:avLst/>
            </a:prstGeom>
            <a:solidFill>
              <a:schemeClr val="lt1">
                <a:alpha val="88627"/>
              </a:schemeClr>
            </a:solidFill>
            <a:ln w="9525" cap="flat" cmpd="sng">
              <a:solidFill>
                <a:schemeClr val="accent1"/>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g2efbfa7266a_0_75"/>
            <p:cNvSpPr/>
            <p:nvPr/>
          </p:nvSpPr>
          <p:spPr>
            <a:xfrm>
              <a:off x="377190" y="3318020"/>
              <a:ext cx="5280600" cy="531300"/>
            </a:xfrm>
            <a:prstGeom prst="roundRect">
              <a:avLst>
                <a:gd name="adj" fmla="val 16667"/>
              </a:avLst>
            </a:prstGeom>
            <a:solidFill>
              <a:srgbClr val="004065"/>
            </a:soli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g2efbfa7266a_0_75"/>
            <p:cNvSpPr txBox="1"/>
            <p:nvPr/>
          </p:nvSpPr>
          <p:spPr>
            <a:xfrm>
              <a:off x="403129" y="3343959"/>
              <a:ext cx="5228700" cy="479400"/>
            </a:xfrm>
            <a:prstGeom prst="rect">
              <a:avLst/>
            </a:prstGeom>
            <a:noFill/>
            <a:ln>
              <a:noFill/>
            </a:ln>
          </p:spPr>
          <p:txBody>
            <a:bodyPr spcFirstLastPara="1" wrap="square" lIns="199575" tIns="0" rIns="199575" bIns="0"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Paper or Electronic Medical Records</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g2ef735c8b05_0_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A Day in </a:t>
            </a:r>
            <a:r>
              <a:rPr lang="en-US" sz="3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the</a:t>
            </a:r>
            <a:r>
              <a:rPr lang="en-US" sz="3600"/>
              <a:t> Life of a </a:t>
            </a:r>
            <a:r>
              <a:rPr lang="en-US" sz="3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Navigator</a:t>
            </a:r>
            <a:endParaRPr/>
          </a:p>
        </p:txBody>
      </p:sp>
      <p:grpSp>
        <p:nvGrpSpPr>
          <p:cNvPr id="526" name="Google Shape;526;g2ef735c8b05_0_0"/>
          <p:cNvGrpSpPr/>
          <p:nvPr/>
        </p:nvGrpSpPr>
        <p:grpSpPr>
          <a:xfrm>
            <a:off x="307490" y="1190672"/>
            <a:ext cx="8605177" cy="4171817"/>
            <a:chOff x="2690" y="352472"/>
            <a:chExt cx="8605177" cy="4171817"/>
          </a:xfrm>
        </p:grpSpPr>
        <p:sp>
          <p:nvSpPr>
            <p:cNvPr id="527" name="Google Shape;527;g2ef735c8b05_0_0"/>
            <p:cNvSpPr/>
            <p:nvPr/>
          </p:nvSpPr>
          <p:spPr>
            <a:xfrm>
              <a:off x="2690" y="352472"/>
              <a:ext cx="2623500" cy="1049400"/>
            </a:xfrm>
            <a:prstGeom prst="rect">
              <a:avLst/>
            </a:prstGeom>
            <a:solidFill>
              <a:srgbClr val="004065"/>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g2ef735c8b05_0_0"/>
            <p:cNvSpPr txBox="1"/>
            <p:nvPr/>
          </p:nvSpPr>
          <p:spPr>
            <a:xfrm>
              <a:off x="2690" y="352472"/>
              <a:ext cx="2623500" cy="1049400"/>
            </a:xfrm>
            <a:prstGeom prst="rect">
              <a:avLst/>
            </a:prstGeom>
            <a:noFill/>
            <a:ln>
              <a:noFill/>
            </a:ln>
          </p:spPr>
          <p:txBody>
            <a:bodyPr spcFirstLastPara="1" wrap="square" lIns="256025" tIns="146300" rIns="256025" bIns="146300" anchor="ctr" anchorCtr="0">
              <a:noAutofit/>
            </a:bodyPr>
            <a:lstStyle/>
            <a:p>
              <a:pPr marL="0" marR="0" lvl="0" indent="0" algn="ctr" rtl="0">
                <a:lnSpc>
                  <a:spcPct val="90000"/>
                </a:lnSpc>
                <a:spcBef>
                  <a:spcPts val="0"/>
                </a:spcBef>
                <a:spcAft>
                  <a:spcPts val="0"/>
                </a:spcAft>
                <a:buClr>
                  <a:schemeClr val="lt1"/>
                </a:buClr>
                <a:buSzPts val="3600"/>
                <a:buFont typeface="Arial"/>
                <a:buNone/>
              </a:pPr>
              <a:r>
                <a:rPr lang="en-US" sz="3600" b="0" i="0" u="none" strike="noStrike" cap="none">
                  <a:solidFill>
                    <a:schemeClr val="lt1"/>
                  </a:solidFill>
                  <a:latin typeface="Arial"/>
                  <a:ea typeface="Arial"/>
                  <a:cs typeface="Arial"/>
                  <a:sym typeface="Arial"/>
                </a:rPr>
                <a:t>Case 1</a:t>
              </a:r>
              <a:endParaRPr sz="1400" b="0" i="0" u="none" strike="noStrike" cap="none">
                <a:solidFill>
                  <a:srgbClr val="000000"/>
                </a:solidFill>
                <a:latin typeface="Arial"/>
                <a:ea typeface="Arial"/>
                <a:cs typeface="Arial"/>
                <a:sym typeface="Arial"/>
              </a:endParaRPr>
            </a:p>
          </p:txBody>
        </p:sp>
        <p:sp>
          <p:nvSpPr>
            <p:cNvPr id="529" name="Google Shape;529;g2ef735c8b05_0_0"/>
            <p:cNvSpPr/>
            <p:nvPr/>
          </p:nvSpPr>
          <p:spPr>
            <a:xfrm>
              <a:off x="2690" y="1401889"/>
              <a:ext cx="2623500" cy="3122400"/>
            </a:xfrm>
            <a:prstGeom prst="rect">
              <a:avLst/>
            </a:prstGeom>
            <a:solidFill>
              <a:srgbClr val="E7F2F3">
                <a:alpha val="88627"/>
              </a:srgbClr>
            </a:solidFill>
            <a:ln w="25400" cap="flat" cmpd="sng">
              <a:solidFill>
                <a:srgbClr val="E7F2F3">
                  <a:alpha val="88627"/>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g2ef735c8b05_0_0"/>
            <p:cNvSpPr txBox="1"/>
            <p:nvPr/>
          </p:nvSpPr>
          <p:spPr>
            <a:xfrm>
              <a:off x="2690" y="1401889"/>
              <a:ext cx="2623500" cy="3122400"/>
            </a:xfrm>
            <a:prstGeom prst="rect">
              <a:avLst/>
            </a:prstGeom>
            <a:noFill/>
            <a:ln>
              <a:noFill/>
            </a:ln>
          </p:spPr>
          <p:txBody>
            <a:bodyPr spcFirstLastPara="1" wrap="square" lIns="74675" tIns="74675" rIns="99550" bIns="112000" anchor="t" anchorCtr="0">
              <a:noAutofit/>
            </a:bodyPr>
            <a:lstStyle/>
            <a:p>
              <a:pPr marL="114300" marR="0" lvl="1" indent="-114300" algn="l" rtl="0">
                <a:lnSpc>
                  <a:spcPct val="9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Call from patient who has surgery in 2 days. Patient would like to speak with anesthesiologist about nerve block. Patient also needs information about bras/garments they should wear after surgery.</a:t>
              </a:r>
              <a:endParaRPr sz="1400" b="0" i="0" u="none" strike="noStrike" cap="none">
                <a:solidFill>
                  <a:srgbClr val="000000"/>
                </a:solidFill>
                <a:latin typeface="Arial"/>
                <a:ea typeface="Arial"/>
                <a:cs typeface="Arial"/>
                <a:sym typeface="Arial"/>
              </a:endParaRPr>
            </a:p>
            <a:p>
              <a:pPr marL="114300" marR="0" lvl="1" indent="-25400" algn="l" rtl="0">
                <a:lnSpc>
                  <a:spcPct val="90000"/>
                </a:lnSpc>
                <a:spcBef>
                  <a:spcPts val="21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114300" marR="0" lvl="1" indent="-114300" algn="l" rtl="0">
                <a:lnSpc>
                  <a:spcPct val="90000"/>
                </a:lnSpc>
                <a:spcBef>
                  <a:spcPts val="21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ACTION: Provide patient information about post-surgery garments and prescription. Arrange pick-up of garments or mail if the patient prefers.</a:t>
              </a:r>
              <a:endParaRPr sz="1400" b="1" i="0" u="none" strike="noStrike" cap="none">
                <a:solidFill>
                  <a:schemeClr val="dk1"/>
                </a:solidFill>
                <a:latin typeface="Arial"/>
                <a:ea typeface="Arial"/>
                <a:cs typeface="Arial"/>
                <a:sym typeface="Arial"/>
              </a:endParaRPr>
            </a:p>
          </p:txBody>
        </p:sp>
        <p:sp>
          <p:nvSpPr>
            <p:cNvPr id="531" name="Google Shape;531;g2ef735c8b05_0_0"/>
            <p:cNvSpPr/>
            <p:nvPr/>
          </p:nvSpPr>
          <p:spPr>
            <a:xfrm>
              <a:off x="2993528" y="352472"/>
              <a:ext cx="2623500" cy="1049400"/>
            </a:xfrm>
            <a:prstGeom prst="rect">
              <a:avLst/>
            </a:prstGeom>
            <a:solidFill>
              <a:srgbClr val="004065"/>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g2ef735c8b05_0_0"/>
            <p:cNvSpPr txBox="1"/>
            <p:nvPr/>
          </p:nvSpPr>
          <p:spPr>
            <a:xfrm>
              <a:off x="2993528" y="352472"/>
              <a:ext cx="2623500" cy="1049400"/>
            </a:xfrm>
            <a:prstGeom prst="rect">
              <a:avLst/>
            </a:prstGeom>
            <a:noFill/>
            <a:ln>
              <a:noFill/>
            </a:ln>
          </p:spPr>
          <p:txBody>
            <a:bodyPr spcFirstLastPara="1" wrap="square" lIns="256025" tIns="146300" rIns="256025" bIns="146300" anchor="ctr" anchorCtr="0">
              <a:noAutofit/>
            </a:bodyPr>
            <a:lstStyle/>
            <a:p>
              <a:pPr marL="0" marR="0" lvl="0" indent="0" algn="ctr" rtl="0">
                <a:lnSpc>
                  <a:spcPct val="90000"/>
                </a:lnSpc>
                <a:spcBef>
                  <a:spcPts val="0"/>
                </a:spcBef>
                <a:spcAft>
                  <a:spcPts val="0"/>
                </a:spcAft>
                <a:buClr>
                  <a:schemeClr val="lt1"/>
                </a:buClr>
                <a:buSzPts val="3600"/>
                <a:buFont typeface="Arial"/>
                <a:buNone/>
              </a:pPr>
              <a:r>
                <a:rPr lang="en-US" sz="3600" b="0" i="0" u="none" strike="noStrike" cap="none">
                  <a:solidFill>
                    <a:schemeClr val="lt1"/>
                  </a:solidFill>
                  <a:latin typeface="Arial"/>
                  <a:ea typeface="Arial"/>
                  <a:cs typeface="Arial"/>
                  <a:sym typeface="Arial"/>
                </a:rPr>
                <a:t>Case 2</a:t>
              </a:r>
              <a:endParaRPr sz="1400" b="0" i="0" u="none" strike="noStrike" cap="none">
                <a:solidFill>
                  <a:srgbClr val="000000"/>
                </a:solidFill>
                <a:latin typeface="Arial"/>
                <a:ea typeface="Arial"/>
                <a:cs typeface="Arial"/>
                <a:sym typeface="Arial"/>
              </a:endParaRPr>
            </a:p>
          </p:txBody>
        </p:sp>
        <p:sp>
          <p:nvSpPr>
            <p:cNvPr id="533" name="Google Shape;533;g2ef735c8b05_0_0"/>
            <p:cNvSpPr/>
            <p:nvPr/>
          </p:nvSpPr>
          <p:spPr>
            <a:xfrm>
              <a:off x="2993528" y="1401889"/>
              <a:ext cx="2623500" cy="3122400"/>
            </a:xfrm>
            <a:prstGeom prst="rect">
              <a:avLst/>
            </a:prstGeom>
            <a:solidFill>
              <a:srgbClr val="E7F2F3">
                <a:alpha val="88627"/>
              </a:srgbClr>
            </a:solidFill>
            <a:ln w="25400" cap="flat" cmpd="sng">
              <a:solidFill>
                <a:srgbClr val="E7F2F3">
                  <a:alpha val="88627"/>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g2ef735c8b05_0_0"/>
            <p:cNvSpPr txBox="1"/>
            <p:nvPr/>
          </p:nvSpPr>
          <p:spPr>
            <a:xfrm>
              <a:off x="2993528" y="1401889"/>
              <a:ext cx="2623500" cy="3122400"/>
            </a:xfrm>
            <a:prstGeom prst="rect">
              <a:avLst/>
            </a:prstGeom>
            <a:noFill/>
            <a:ln>
              <a:noFill/>
            </a:ln>
          </p:spPr>
          <p:txBody>
            <a:bodyPr spcFirstLastPara="1" wrap="square" lIns="74675" tIns="74675" rIns="99550" bIns="112000" anchor="t" anchorCtr="0">
              <a:noAutofit/>
            </a:bodyPr>
            <a:lstStyle/>
            <a:p>
              <a:pPr marL="114300" marR="0" lvl="1" indent="-114300" algn="l" rtl="0">
                <a:lnSpc>
                  <a:spcPct val="9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Newly diagnosed patient with breast cancer needs additional scans prior to treatment (68 year old, came alone)</a:t>
              </a:r>
              <a:r>
                <a:rPr lang="en-US" sz="1400" b="0" i="0" u="none" strike="noStrike" cap="none">
                  <a:solidFill>
                    <a:schemeClr val="dk1"/>
                  </a:solidFill>
                  <a:latin typeface="Arial"/>
                  <a:ea typeface="Arial"/>
                  <a:cs typeface="Arial"/>
                  <a:sym typeface="Arial"/>
                </a:rPr>
                <a:t>. Patient is concerned about next steps.</a:t>
              </a:r>
              <a:endParaRPr sz="1400" b="0" i="0" u="none" strike="noStrike" cap="none">
                <a:solidFill>
                  <a:srgbClr val="000000"/>
                </a:solidFill>
                <a:latin typeface="Arial"/>
                <a:ea typeface="Arial"/>
                <a:cs typeface="Arial"/>
                <a:sym typeface="Arial"/>
              </a:endParaRPr>
            </a:p>
            <a:p>
              <a:pPr marL="114300" marR="0" lvl="1" indent="-25400" algn="l" rtl="0">
                <a:lnSpc>
                  <a:spcPct val="90000"/>
                </a:lnSpc>
                <a:spcBef>
                  <a:spcPts val="210"/>
                </a:spcBef>
                <a:spcAft>
                  <a:spcPts val="0"/>
                </a:spcAft>
                <a:buClr>
                  <a:schemeClr val="dk1"/>
                </a:buClr>
                <a:buSzPts val="1400"/>
                <a:buFont typeface="Arial"/>
                <a:buNone/>
              </a:pPr>
              <a:br>
                <a:rPr lang="en-US"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a:p>
              <a:pPr marL="114300" marR="0" lvl="1" indent="-114300" algn="l" rtl="0">
                <a:lnSpc>
                  <a:spcPct val="90000"/>
                </a:lnSpc>
                <a:spcBef>
                  <a:spcPts val="21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ACTION: Complete distress screening. Assess barriers to care. Help patient to identify support. Explain what the next steps are. Refer to nurse to explain procedure.</a:t>
              </a:r>
              <a:endParaRPr sz="1400" b="0" i="0" u="none" strike="noStrike" cap="none">
                <a:solidFill>
                  <a:srgbClr val="000000"/>
                </a:solidFill>
                <a:latin typeface="Arial"/>
                <a:ea typeface="Arial"/>
                <a:cs typeface="Arial"/>
                <a:sym typeface="Arial"/>
              </a:endParaRPr>
            </a:p>
          </p:txBody>
        </p:sp>
        <p:sp>
          <p:nvSpPr>
            <p:cNvPr id="535" name="Google Shape;535;g2ef735c8b05_0_0"/>
            <p:cNvSpPr/>
            <p:nvPr/>
          </p:nvSpPr>
          <p:spPr>
            <a:xfrm>
              <a:off x="5984367" y="352472"/>
              <a:ext cx="2623500" cy="1049400"/>
            </a:xfrm>
            <a:prstGeom prst="rect">
              <a:avLst/>
            </a:prstGeom>
            <a:solidFill>
              <a:srgbClr val="004065"/>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g2ef735c8b05_0_0"/>
            <p:cNvSpPr txBox="1"/>
            <p:nvPr/>
          </p:nvSpPr>
          <p:spPr>
            <a:xfrm>
              <a:off x="5984367" y="352472"/>
              <a:ext cx="2623500" cy="1049400"/>
            </a:xfrm>
            <a:prstGeom prst="rect">
              <a:avLst/>
            </a:prstGeom>
            <a:noFill/>
            <a:ln>
              <a:noFill/>
            </a:ln>
          </p:spPr>
          <p:txBody>
            <a:bodyPr spcFirstLastPara="1" wrap="square" lIns="256025" tIns="146300" rIns="256025" bIns="146300" anchor="ctr" anchorCtr="0">
              <a:noAutofit/>
            </a:bodyPr>
            <a:lstStyle/>
            <a:p>
              <a:pPr marL="0" marR="0" lvl="0" indent="0" algn="ctr" rtl="0">
                <a:lnSpc>
                  <a:spcPct val="90000"/>
                </a:lnSpc>
                <a:spcBef>
                  <a:spcPts val="0"/>
                </a:spcBef>
                <a:spcAft>
                  <a:spcPts val="0"/>
                </a:spcAft>
                <a:buClr>
                  <a:schemeClr val="lt1"/>
                </a:buClr>
                <a:buSzPts val="3600"/>
                <a:buFont typeface="Arial"/>
                <a:buNone/>
              </a:pPr>
              <a:r>
                <a:rPr lang="en-US" sz="3600" b="0" i="0" u="none" strike="noStrike" cap="none">
                  <a:solidFill>
                    <a:schemeClr val="lt1"/>
                  </a:solidFill>
                  <a:latin typeface="Arial"/>
                  <a:ea typeface="Arial"/>
                  <a:cs typeface="Arial"/>
                  <a:sym typeface="Arial"/>
                </a:rPr>
                <a:t>Case 3</a:t>
              </a:r>
              <a:endParaRPr sz="1400" b="0" i="0" u="none" strike="noStrike" cap="none">
                <a:solidFill>
                  <a:srgbClr val="000000"/>
                </a:solidFill>
                <a:latin typeface="Arial"/>
                <a:ea typeface="Arial"/>
                <a:cs typeface="Arial"/>
                <a:sym typeface="Arial"/>
              </a:endParaRPr>
            </a:p>
          </p:txBody>
        </p:sp>
        <p:sp>
          <p:nvSpPr>
            <p:cNvPr id="537" name="Google Shape;537;g2ef735c8b05_0_0"/>
            <p:cNvSpPr/>
            <p:nvPr/>
          </p:nvSpPr>
          <p:spPr>
            <a:xfrm>
              <a:off x="5984367" y="1401889"/>
              <a:ext cx="2623500" cy="3122400"/>
            </a:xfrm>
            <a:prstGeom prst="rect">
              <a:avLst/>
            </a:prstGeom>
            <a:solidFill>
              <a:srgbClr val="E7F2F3">
                <a:alpha val="88627"/>
              </a:srgbClr>
            </a:solidFill>
            <a:ln w="25400" cap="flat" cmpd="sng">
              <a:solidFill>
                <a:srgbClr val="E7F2F3">
                  <a:alpha val="88627"/>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g2ef735c8b05_0_0"/>
            <p:cNvSpPr txBox="1"/>
            <p:nvPr/>
          </p:nvSpPr>
          <p:spPr>
            <a:xfrm>
              <a:off x="5984367" y="1401889"/>
              <a:ext cx="2623500" cy="3122400"/>
            </a:xfrm>
            <a:prstGeom prst="rect">
              <a:avLst/>
            </a:prstGeom>
            <a:noFill/>
            <a:ln>
              <a:noFill/>
            </a:ln>
          </p:spPr>
          <p:txBody>
            <a:bodyPr spcFirstLastPara="1" wrap="square" lIns="74675" tIns="74675" rIns="99550" bIns="112000" anchor="t" anchorCtr="0">
              <a:noAutofit/>
            </a:bodyPr>
            <a:lstStyle/>
            <a:p>
              <a:pPr marL="114300" marR="0" lvl="1" indent="-114300" algn="l" rtl="0">
                <a:lnSpc>
                  <a:spcPct val="9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Patient currently finishing chemo, needs PET/CT. Has questions about clinical trials Needs emotional support referrals.</a:t>
              </a:r>
              <a:endParaRPr sz="1400" b="0" i="0" u="none" strike="noStrike" cap="none">
                <a:solidFill>
                  <a:srgbClr val="000000"/>
                </a:solidFill>
                <a:latin typeface="Arial"/>
                <a:ea typeface="Arial"/>
                <a:cs typeface="Arial"/>
                <a:sym typeface="Arial"/>
              </a:endParaRPr>
            </a:p>
            <a:p>
              <a:pPr marL="114300" marR="0" lvl="1" indent="-25400" algn="l" rtl="0">
                <a:lnSpc>
                  <a:spcPct val="90000"/>
                </a:lnSpc>
                <a:spcBef>
                  <a:spcPts val="210"/>
                </a:spcBef>
                <a:spcAft>
                  <a:spcPts val="0"/>
                </a:spcAft>
                <a:buClr>
                  <a:schemeClr val="dk1"/>
                </a:buClr>
                <a:buSzPts val="1400"/>
                <a:buFont typeface="Arial"/>
                <a:buNone/>
              </a:pPr>
              <a:endParaRPr sz="1000" b="0" i="0" u="none" strike="noStrike" cap="none">
                <a:solidFill>
                  <a:schemeClr val="dk1"/>
                </a:solidFill>
                <a:latin typeface="Arial"/>
                <a:ea typeface="Arial"/>
                <a:cs typeface="Arial"/>
                <a:sym typeface="Arial"/>
              </a:endParaRPr>
            </a:p>
            <a:p>
              <a:pPr marL="114300" marR="0" lvl="1" indent="-114300" algn="l" rtl="0">
                <a:lnSpc>
                  <a:spcPct val="90000"/>
                </a:lnSpc>
                <a:spcBef>
                  <a:spcPts val="21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ACTION: Coordinate with schedulers to assist scheduling PET/CT procedure. Listen to questions about clinical trials. Refer to nurse.  Assess patient for emotional distress and refer to appropriate resource.</a:t>
              </a:r>
              <a:endParaRPr sz="1400" b="0" i="0" u="none" strike="noStrike" cap="none">
                <a:solidFill>
                  <a:srgbClr val="000000"/>
                </a:solidFill>
                <a:latin typeface="Arial"/>
                <a:ea typeface="Arial"/>
                <a:cs typeface="Arial"/>
                <a:sym typeface="Arial"/>
              </a:endParaRPr>
            </a:p>
            <a:p>
              <a:pPr marL="114300" marR="0" lvl="1" indent="-25400" algn="l" rtl="0">
                <a:lnSpc>
                  <a:spcPct val="90000"/>
                </a:lnSpc>
                <a:spcBef>
                  <a:spcPts val="210"/>
                </a:spcBef>
                <a:spcAft>
                  <a:spcPts val="0"/>
                </a:spcAft>
                <a:buClr>
                  <a:schemeClr val="dk1"/>
                </a:buClr>
                <a:buSzPts val="1400"/>
                <a:buFont typeface="Arial"/>
                <a:buNone/>
              </a:pPr>
              <a:endParaRPr sz="1400" b="1" i="0" u="none" strike="noStrike" cap="none">
                <a:solidFill>
                  <a:schemeClr val="dk1"/>
                </a:solidFill>
                <a:latin typeface="Arial"/>
                <a:ea typeface="Arial"/>
                <a:cs typeface="Arial"/>
                <a:sym typeface="Arial"/>
              </a:endParaRPr>
            </a:p>
            <a:p>
              <a:pPr marL="114300" marR="0" lvl="1" indent="-25400" algn="l" rtl="0">
                <a:lnSpc>
                  <a:spcPct val="90000"/>
                </a:lnSpc>
                <a:spcBef>
                  <a:spcPts val="210"/>
                </a:spcBef>
                <a:spcAft>
                  <a:spcPts val="0"/>
                </a:spcAft>
                <a:buClr>
                  <a:schemeClr val="dk1"/>
                </a:buClr>
                <a:buSzPts val="1400"/>
                <a:buFont typeface="Arial"/>
                <a:buNone/>
              </a:pPr>
              <a:endParaRPr sz="1400" b="1" i="0" u="none" strike="noStrike" cap="none">
                <a:solidFill>
                  <a:schemeClr val="dk1"/>
                </a:solidFill>
                <a:latin typeface="Arial"/>
                <a:ea typeface="Arial"/>
                <a:cs typeface="Arial"/>
                <a:sym typeface="Arial"/>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g2ef735c8b05_0_18"/>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A Day in the Life of a Navigator</a:t>
            </a:r>
            <a:endParaRPr/>
          </a:p>
        </p:txBody>
      </p:sp>
      <p:grpSp>
        <p:nvGrpSpPr>
          <p:cNvPr id="545" name="Google Shape;545;g2ef735c8b05_0_18"/>
          <p:cNvGrpSpPr/>
          <p:nvPr/>
        </p:nvGrpSpPr>
        <p:grpSpPr>
          <a:xfrm>
            <a:off x="307490" y="1184166"/>
            <a:ext cx="8605177" cy="4260917"/>
            <a:chOff x="2690" y="269766"/>
            <a:chExt cx="8605177" cy="4260917"/>
          </a:xfrm>
        </p:grpSpPr>
        <p:sp>
          <p:nvSpPr>
            <p:cNvPr id="546" name="Google Shape;546;g2ef735c8b05_0_18"/>
            <p:cNvSpPr/>
            <p:nvPr/>
          </p:nvSpPr>
          <p:spPr>
            <a:xfrm>
              <a:off x="2690" y="269766"/>
              <a:ext cx="2623500" cy="1049400"/>
            </a:xfrm>
            <a:prstGeom prst="rect">
              <a:avLst/>
            </a:prstGeom>
            <a:solidFill>
              <a:srgbClr val="004065"/>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g2ef735c8b05_0_18"/>
            <p:cNvSpPr txBox="1"/>
            <p:nvPr/>
          </p:nvSpPr>
          <p:spPr>
            <a:xfrm>
              <a:off x="2690" y="269766"/>
              <a:ext cx="2623500" cy="1049400"/>
            </a:xfrm>
            <a:prstGeom prst="rect">
              <a:avLst/>
            </a:prstGeom>
            <a:noFill/>
            <a:ln>
              <a:noFill/>
            </a:ln>
          </p:spPr>
          <p:txBody>
            <a:bodyPr spcFirstLastPara="1" wrap="square" lIns="256025" tIns="146300" rIns="256025" bIns="146300" anchor="ctr" anchorCtr="0">
              <a:noAutofit/>
            </a:bodyPr>
            <a:lstStyle/>
            <a:p>
              <a:pPr marL="0" marR="0" lvl="0" indent="0" algn="ctr" rtl="0">
                <a:lnSpc>
                  <a:spcPct val="90000"/>
                </a:lnSpc>
                <a:spcBef>
                  <a:spcPts val="0"/>
                </a:spcBef>
                <a:spcAft>
                  <a:spcPts val="0"/>
                </a:spcAft>
                <a:buClr>
                  <a:schemeClr val="lt1"/>
                </a:buClr>
                <a:buSzPts val="3600"/>
                <a:buFont typeface="Arial"/>
                <a:buNone/>
              </a:pPr>
              <a:r>
                <a:rPr lang="en-US" sz="3600" b="0" i="0" u="none" strike="noStrike" cap="none">
                  <a:solidFill>
                    <a:schemeClr val="lt1"/>
                  </a:solidFill>
                  <a:latin typeface="Arial"/>
                  <a:ea typeface="Arial"/>
                  <a:cs typeface="Arial"/>
                  <a:sym typeface="Arial"/>
                </a:rPr>
                <a:t>Case 4</a:t>
              </a:r>
              <a:endParaRPr sz="1400" b="0" i="0" u="none" strike="noStrike" cap="none">
                <a:solidFill>
                  <a:srgbClr val="000000"/>
                </a:solidFill>
                <a:latin typeface="Arial"/>
                <a:ea typeface="Arial"/>
                <a:cs typeface="Arial"/>
                <a:sym typeface="Arial"/>
              </a:endParaRPr>
            </a:p>
          </p:txBody>
        </p:sp>
        <p:sp>
          <p:nvSpPr>
            <p:cNvPr id="548" name="Google Shape;548;g2ef735c8b05_0_18"/>
            <p:cNvSpPr/>
            <p:nvPr/>
          </p:nvSpPr>
          <p:spPr>
            <a:xfrm>
              <a:off x="2690" y="1319183"/>
              <a:ext cx="2623500" cy="3211500"/>
            </a:xfrm>
            <a:prstGeom prst="rect">
              <a:avLst/>
            </a:prstGeom>
            <a:solidFill>
              <a:srgbClr val="E7F2F3">
                <a:alpha val="88627"/>
              </a:srgbClr>
            </a:solidFill>
            <a:ln w="25400" cap="flat" cmpd="sng">
              <a:solidFill>
                <a:srgbClr val="E7F2F3">
                  <a:alpha val="88627"/>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g2ef735c8b05_0_18"/>
            <p:cNvSpPr txBox="1"/>
            <p:nvPr/>
          </p:nvSpPr>
          <p:spPr>
            <a:xfrm>
              <a:off x="2690" y="1319183"/>
              <a:ext cx="2623500" cy="3211500"/>
            </a:xfrm>
            <a:prstGeom prst="rect">
              <a:avLst/>
            </a:prstGeom>
            <a:noFill/>
            <a:ln>
              <a:noFill/>
            </a:ln>
          </p:spPr>
          <p:txBody>
            <a:bodyPr spcFirstLastPara="1" wrap="square" lIns="74675" tIns="74675" rIns="99550" bIns="112000" anchor="t" anchorCtr="0">
              <a:noAutofit/>
            </a:bodyPr>
            <a:lstStyle/>
            <a:p>
              <a:pPr marL="114300" marR="0" lvl="1" indent="-114300" algn="l" rtl="0">
                <a:lnSpc>
                  <a:spcPct val="9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Patient has concerns about 6 month follow-up screening plan given to her by doctor. She is supposed to have a mammogram, but one of her cancers was not visible on mammography.</a:t>
              </a:r>
              <a:endParaRPr sz="1400" b="0" i="0" u="none" strike="noStrike" cap="none">
                <a:solidFill>
                  <a:srgbClr val="000000"/>
                </a:solidFill>
                <a:latin typeface="Arial"/>
                <a:ea typeface="Arial"/>
                <a:cs typeface="Arial"/>
                <a:sym typeface="Arial"/>
              </a:endParaRPr>
            </a:p>
            <a:p>
              <a:pPr marL="114300" marR="0" lvl="1" indent="-25400" algn="l" rtl="0">
                <a:lnSpc>
                  <a:spcPct val="90000"/>
                </a:lnSpc>
                <a:spcBef>
                  <a:spcPts val="21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114300" marR="0" lvl="1" indent="-114300" algn="l" rtl="0">
                <a:lnSpc>
                  <a:spcPct val="90000"/>
                </a:lnSpc>
                <a:spcBef>
                  <a:spcPts val="21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ACTION: Ask physician to clarify screening plan with patient. Supply patient with correct order if needed and work with healthcare team to schedule appointment.</a:t>
              </a:r>
              <a:endParaRPr sz="1400" b="0" i="0" u="none" strike="noStrike" cap="none">
                <a:solidFill>
                  <a:schemeClr val="dk1"/>
                </a:solidFill>
                <a:latin typeface="Arial"/>
                <a:ea typeface="Arial"/>
                <a:cs typeface="Arial"/>
                <a:sym typeface="Arial"/>
              </a:endParaRPr>
            </a:p>
          </p:txBody>
        </p:sp>
        <p:sp>
          <p:nvSpPr>
            <p:cNvPr id="550" name="Google Shape;550;g2ef735c8b05_0_18"/>
            <p:cNvSpPr/>
            <p:nvPr/>
          </p:nvSpPr>
          <p:spPr>
            <a:xfrm>
              <a:off x="2993528" y="269766"/>
              <a:ext cx="2623500" cy="1049400"/>
            </a:xfrm>
            <a:prstGeom prst="rect">
              <a:avLst/>
            </a:prstGeom>
            <a:solidFill>
              <a:srgbClr val="004065"/>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g2ef735c8b05_0_18"/>
            <p:cNvSpPr txBox="1"/>
            <p:nvPr/>
          </p:nvSpPr>
          <p:spPr>
            <a:xfrm>
              <a:off x="2993528" y="269766"/>
              <a:ext cx="2623500" cy="1049400"/>
            </a:xfrm>
            <a:prstGeom prst="rect">
              <a:avLst/>
            </a:prstGeom>
            <a:noFill/>
            <a:ln>
              <a:noFill/>
            </a:ln>
          </p:spPr>
          <p:txBody>
            <a:bodyPr spcFirstLastPara="1" wrap="square" lIns="256025" tIns="146300" rIns="256025" bIns="146300" anchor="ctr" anchorCtr="0">
              <a:noAutofit/>
            </a:bodyPr>
            <a:lstStyle/>
            <a:p>
              <a:pPr marL="0" marR="0" lvl="0" indent="0" algn="ctr" rtl="0">
                <a:lnSpc>
                  <a:spcPct val="90000"/>
                </a:lnSpc>
                <a:spcBef>
                  <a:spcPts val="0"/>
                </a:spcBef>
                <a:spcAft>
                  <a:spcPts val="0"/>
                </a:spcAft>
                <a:buClr>
                  <a:schemeClr val="lt1"/>
                </a:buClr>
                <a:buSzPts val="3600"/>
                <a:buFont typeface="Arial"/>
                <a:buNone/>
              </a:pPr>
              <a:r>
                <a:rPr lang="en-US" sz="3600" b="0" i="0" u="none" strike="noStrike" cap="none">
                  <a:solidFill>
                    <a:schemeClr val="lt1"/>
                  </a:solidFill>
                  <a:latin typeface="Arial"/>
                  <a:ea typeface="Arial"/>
                  <a:cs typeface="Arial"/>
                  <a:sym typeface="Arial"/>
                </a:rPr>
                <a:t>Case 5</a:t>
              </a:r>
              <a:endParaRPr sz="1400" b="0" i="0" u="none" strike="noStrike" cap="none">
                <a:solidFill>
                  <a:srgbClr val="000000"/>
                </a:solidFill>
                <a:latin typeface="Arial"/>
                <a:ea typeface="Arial"/>
                <a:cs typeface="Arial"/>
                <a:sym typeface="Arial"/>
              </a:endParaRPr>
            </a:p>
          </p:txBody>
        </p:sp>
        <p:sp>
          <p:nvSpPr>
            <p:cNvPr id="552" name="Google Shape;552;g2ef735c8b05_0_18"/>
            <p:cNvSpPr/>
            <p:nvPr/>
          </p:nvSpPr>
          <p:spPr>
            <a:xfrm>
              <a:off x="2993528" y="1319183"/>
              <a:ext cx="2623500" cy="3211500"/>
            </a:xfrm>
            <a:prstGeom prst="rect">
              <a:avLst/>
            </a:prstGeom>
            <a:solidFill>
              <a:srgbClr val="E7F2F3">
                <a:alpha val="88627"/>
              </a:srgbClr>
            </a:solidFill>
            <a:ln w="25400" cap="flat" cmpd="sng">
              <a:solidFill>
                <a:srgbClr val="E7F2F3">
                  <a:alpha val="88627"/>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g2ef735c8b05_0_18"/>
            <p:cNvSpPr txBox="1"/>
            <p:nvPr/>
          </p:nvSpPr>
          <p:spPr>
            <a:xfrm>
              <a:off x="2993528" y="1319183"/>
              <a:ext cx="2623500" cy="3211500"/>
            </a:xfrm>
            <a:prstGeom prst="rect">
              <a:avLst/>
            </a:prstGeom>
            <a:noFill/>
            <a:ln>
              <a:noFill/>
            </a:ln>
          </p:spPr>
          <p:txBody>
            <a:bodyPr spcFirstLastPara="1" wrap="square" lIns="74675" tIns="74675" rIns="99550" bIns="112000" anchor="t" anchorCtr="0">
              <a:noAutofit/>
            </a:bodyPr>
            <a:lstStyle/>
            <a:p>
              <a:pPr marL="114300" marR="0" lvl="1" indent="-114300" algn="l" rtl="0">
                <a:lnSpc>
                  <a:spcPct val="9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Patient calls with questions about radiation (has not been in for consult yet).</a:t>
              </a:r>
              <a:endParaRPr sz="1400" b="0" i="0" u="none" strike="noStrike" cap="none">
                <a:solidFill>
                  <a:srgbClr val="000000"/>
                </a:solidFill>
                <a:latin typeface="Arial"/>
                <a:ea typeface="Arial"/>
                <a:cs typeface="Arial"/>
                <a:sym typeface="Arial"/>
              </a:endParaRPr>
            </a:p>
            <a:p>
              <a:pPr marL="114300" marR="0" lvl="1" indent="-25400" algn="l" rtl="0">
                <a:lnSpc>
                  <a:spcPct val="90000"/>
                </a:lnSpc>
                <a:spcBef>
                  <a:spcPts val="21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114300" marR="0" lvl="1" indent="-114300" algn="l" rtl="0">
                <a:lnSpc>
                  <a:spcPct val="90000"/>
                </a:lnSpc>
                <a:spcBef>
                  <a:spcPts val="21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ACTION: Seek to understand patient’s needs with follow-up questions. Provide appropriate information or referrals. If clinical questions, refer to radiation oncology nurse. Coordinate with radiation team to schedule appointment.</a:t>
              </a:r>
              <a:endParaRPr sz="1400" b="0" i="0" u="none" strike="noStrike" cap="none">
                <a:solidFill>
                  <a:schemeClr val="dk1"/>
                </a:solidFill>
                <a:latin typeface="Arial"/>
                <a:ea typeface="Arial"/>
                <a:cs typeface="Arial"/>
                <a:sym typeface="Arial"/>
              </a:endParaRPr>
            </a:p>
          </p:txBody>
        </p:sp>
        <p:sp>
          <p:nvSpPr>
            <p:cNvPr id="554" name="Google Shape;554;g2ef735c8b05_0_18"/>
            <p:cNvSpPr/>
            <p:nvPr/>
          </p:nvSpPr>
          <p:spPr>
            <a:xfrm>
              <a:off x="5984367" y="269766"/>
              <a:ext cx="2623500" cy="1049400"/>
            </a:xfrm>
            <a:prstGeom prst="rect">
              <a:avLst/>
            </a:prstGeom>
            <a:solidFill>
              <a:srgbClr val="004065"/>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g2ef735c8b05_0_18"/>
            <p:cNvSpPr txBox="1"/>
            <p:nvPr/>
          </p:nvSpPr>
          <p:spPr>
            <a:xfrm>
              <a:off x="5984367" y="269766"/>
              <a:ext cx="2623500" cy="1049400"/>
            </a:xfrm>
            <a:prstGeom prst="rect">
              <a:avLst/>
            </a:prstGeom>
            <a:noFill/>
            <a:ln>
              <a:noFill/>
            </a:ln>
          </p:spPr>
          <p:txBody>
            <a:bodyPr spcFirstLastPara="1" wrap="square" lIns="256025" tIns="146300" rIns="256025" bIns="146300" anchor="ctr" anchorCtr="0">
              <a:noAutofit/>
            </a:bodyPr>
            <a:lstStyle/>
            <a:p>
              <a:pPr marL="0" marR="0" lvl="0" indent="0" algn="ctr" rtl="0">
                <a:lnSpc>
                  <a:spcPct val="90000"/>
                </a:lnSpc>
                <a:spcBef>
                  <a:spcPts val="0"/>
                </a:spcBef>
                <a:spcAft>
                  <a:spcPts val="0"/>
                </a:spcAft>
                <a:buClr>
                  <a:schemeClr val="lt1"/>
                </a:buClr>
                <a:buSzPts val="3600"/>
                <a:buFont typeface="Arial"/>
                <a:buNone/>
              </a:pPr>
              <a:r>
                <a:rPr lang="en-US" sz="3600" b="0" i="0" u="none" strike="noStrike" cap="none">
                  <a:solidFill>
                    <a:schemeClr val="lt1"/>
                  </a:solidFill>
                  <a:latin typeface="Arial"/>
                  <a:ea typeface="Arial"/>
                  <a:cs typeface="Arial"/>
                  <a:sym typeface="Arial"/>
                </a:rPr>
                <a:t>Case 6</a:t>
              </a:r>
              <a:endParaRPr sz="1400" b="0" i="0" u="none" strike="noStrike" cap="none">
                <a:solidFill>
                  <a:srgbClr val="000000"/>
                </a:solidFill>
                <a:latin typeface="Arial"/>
                <a:ea typeface="Arial"/>
                <a:cs typeface="Arial"/>
                <a:sym typeface="Arial"/>
              </a:endParaRPr>
            </a:p>
          </p:txBody>
        </p:sp>
        <p:sp>
          <p:nvSpPr>
            <p:cNvPr id="556" name="Google Shape;556;g2ef735c8b05_0_18"/>
            <p:cNvSpPr/>
            <p:nvPr/>
          </p:nvSpPr>
          <p:spPr>
            <a:xfrm>
              <a:off x="5984367" y="1319183"/>
              <a:ext cx="2623500" cy="3211500"/>
            </a:xfrm>
            <a:prstGeom prst="rect">
              <a:avLst/>
            </a:prstGeom>
            <a:solidFill>
              <a:srgbClr val="E7F2F3">
                <a:alpha val="88627"/>
              </a:srgbClr>
            </a:solidFill>
            <a:ln w="25400" cap="flat" cmpd="sng">
              <a:solidFill>
                <a:srgbClr val="E7F2F3">
                  <a:alpha val="88627"/>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g2ef735c8b05_0_18"/>
            <p:cNvSpPr txBox="1"/>
            <p:nvPr/>
          </p:nvSpPr>
          <p:spPr>
            <a:xfrm>
              <a:off x="5984367" y="1319183"/>
              <a:ext cx="2623500" cy="3211500"/>
            </a:xfrm>
            <a:prstGeom prst="rect">
              <a:avLst/>
            </a:prstGeom>
            <a:noFill/>
            <a:ln>
              <a:noFill/>
            </a:ln>
          </p:spPr>
          <p:txBody>
            <a:bodyPr spcFirstLastPara="1" wrap="square" lIns="74675" tIns="74675" rIns="99550" bIns="112000" anchor="t" anchorCtr="0">
              <a:noAutofit/>
            </a:bodyPr>
            <a:lstStyle/>
            <a:p>
              <a:pPr marL="114300" marR="0" lvl="1" indent="-114300" algn="l" rtl="0">
                <a:lnSpc>
                  <a:spcPct val="9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Newly diagnosed patient (mid-30s, has young children) comes in for first appointment and is concerned about the treatment schedule because of distance and childcare.</a:t>
              </a:r>
              <a:endParaRPr sz="1400" b="0" i="0" u="none" strike="noStrike" cap="none">
                <a:solidFill>
                  <a:srgbClr val="000000"/>
                </a:solidFill>
                <a:latin typeface="Arial"/>
                <a:ea typeface="Arial"/>
                <a:cs typeface="Arial"/>
                <a:sym typeface="Arial"/>
              </a:endParaRPr>
            </a:p>
            <a:p>
              <a:pPr marL="114300" marR="0" lvl="1" indent="-25400" algn="l" rtl="0">
                <a:lnSpc>
                  <a:spcPct val="90000"/>
                </a:lnSpc>
                <a:spcBef>
                  <a:spcPts val="21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114300" marR="0" lvl="1" indent="-114300" algn="l" rtl="0">
                <a:lnSpc>
                  <a:spcPct val="90000"/>
                </a:lnSpc>
                <a:spcBef>
                  <a:spcPts val="21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ACTION: Complete distress screening. Assess barriers to care. Help identify support Address treatment scheduling concerns with oncologist. </a:t>
              </a:r>
              <a:endParaRPr sz="1400" b="0" i="0" u="none" strike="noStrike" cap="none">
                <a:solidFill>
                  <a:schemeClr val="dk1"/>
                </a:solidFill>
                <a:latin typeface="Arial"/>
                <a:ea typeface="Arial"/>
                <a:cs typeface="Arial"/>
                <a:sym typeface="Arial"/>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g2ef735c8b05_0_3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A Day in the Life of a Navigator</a:t>
            </a:r>
            <a:endParaRPr/>
          </a:p>
        </p:txBody>
      </p:sp>
      <p:grpSp>
        <p:nvGrpSpPr>
          <p:cNvPr id="564" name="Google Shape;564;g2ef735c8b05_0_36"/>
          <p:cNvGrpSpPr/>
          <p:nvPr/>
        </p:nvGrpSpPr>
        <p:grpSpPr>
          <a:xfrm>
            <a:off x="307490" y="1197179"/>
            <a:ext cx="8605177" cy="4082716"/>
            <a:chOff x="2690" y="587579"/>
            <a:chExt cx="8605177" cy="4082716"/>
          </a:xfrm>
        </p:grpSpPr>
        <p:sp>
          <p:nvSpPr>
            <p:cNvPr id="565" name="Google Shape;565;g2ef735c8b05_0_36"/>
            <p:cNvSpPr/>
            <p:nvPr/>
          </p:nvSpPr>
          <p:spPr>
            <a:xfrm>
              <a:off x="2690" y="587579"/>
              <a:ext cx="2623500" cy="1049400"/>
            </a:xfrm>
            <a:prstGeom prst="rect">
              <a:avLst/>
            </a:prstGeom>
            <a:solidFill>
              <a:srgbClr val="004065"/>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g2ef735c8b05_0_36"/>
            <p:cNvSpPr txBox="1"/>
            <p:nvPr/>
          </p:nvSpPr>
          <p:spPr>
            <a:xfrm>
              <a:off x="2690" y="587579"/>
              <a:ext cx="2623500" cy="1049400"/>
            </a:xfrm>
            <a:prstGeom prst="rect">
              <a:avLst/>
            </a:prstGeom>
            <a:noFill/>
            <a:ln>
              <a:noFill/>
            </a:ln>
          </p:spPr>
          <p:txBody>
            <a:bodyPr spcFirstLastPara="1" wrap="square" lIns="256025" tIns="146300" rIns="256025" bIns="146300" anchor="ctr" anchorCtr="0">
              <a:noAutofit/>
            </a:bodyPr>
            <a:lstStyle/>
            <a:p>
              <a:pPr marL="0" marR="0" lvl="0" indent="0" algn="ctr" rtl="0">
                <a:lnSpc>
                  <a:spcPct val="90000"/>
                </a:lnSpc>
                <a:spcBef>
                  <a:spcPts val="0"/>
                </a:spcBef>
                <a:spcAft>
                  <a:spcPts val="0"/>
                </a:spcAft>
                <a:buClr>
                  <a:schemeClr val="lt1"/>
                </a:buClr>
                <a:buSzPts val="3600"/>
                <a:buFont typeface="Arial"/>
                <a:buNone/>
              </a:pPr>
              <a:r>
                <a:rPr lang="en-US" sz="3600" b="0" i="0" u="none" strike="noStrike" cap="none">
                  <a:solidFill>
                    <a:schemeClr val="lt1"/>
                  </a:solidFill>
                  <a:latin typeface="Arial"/>
                  <a:ea typeface="Arial"/>
                  <a:cs typeface="Arial"/>
                  <a:sym typeface="Arial"/>
                </a:rPr>
                <a:t>Case 7</a:t>
              </a:r>
              <a:endParaRPr sz="1400" b="0" i="0" u="none" strike="noStrike" cap="none">
                <a:solidFill>
                  <a:srgbClr val="000000"/>
                </a:solidFill>
                <a:latin typeface="Arial"/>
                <a:ea typeface="Arial"/>
                <a:cs typeface="Arial"/>
                <a:sym typeface="Arial"/>
              </a:endParaRPr>
            </a:p>
          </p:txBody>
        </p:sp>
        <p:sp>
          <p:nvSpPr>
            <p:cNvPr id="567" name="Google Shape;567;g2ef735c8b05_0_36"/>
            <p:cNvSpPr/>
            <p:nvPr/>
          </p:nvSpPr>
          <p:spPr>
            <a:xfrm>
              <a:off x="2690" y="1636995"/>
              <a:ext cx="2623500" cy="3033300"/>
            </a:xfrm>
            <a:prstGeom prst="rect">
              <a:avLst/>
            </a:prstGeom>
            <a:solidFill>
              <a:srgbClr val="E7F2F3">
                <a:alpha val="88627"/>
              </a:srgbClr>
            </a:solidFill>
            <a:ln w="25400" cap="flat" cmpd="sng">
              <a:solidFill>
                <a:srgbClr val="E7F2F3">
                  <a:alpha val="88627"/>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g2ef735c8b05_0_36"/>
            <p:cNvSpPr txBox="1"/>
            <p:nvPr/>
          </p:nvSpPr>
          <p:spPr>
            <a:xfrm>
              <a:off x="2690" y="1636995"/>
              <a:ext cx="2623500" cy="3033300"/>
            </a:xfrm>
            <a:prstGeom prst="rect">
              <a:avLst/>
            </a:prstGeom>
            <a:noFill/>
            <a:ln>
              <a:noFill/>
            </a:ln>
          </p:spPr>
          <p:txBody>
            <a:bodyPr spcFirstLastPara="1" wrap="square" lIns="74675" tIns="74675" rIns="99550" bIns="112000" anchor="t" anchorCtr="0">
              <a:noAutofit/>
            </a:bodyPr>
            <a:lstStyle/>
            <a:p>
              <a:pPr marL="114300" marR="0" lvl="1" indent="-114300" algn="l" rtl="0">
                <a:lnSpc>
                  <a:spcPct val="9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Advanced stage patient experiencing pain and concerned about maintaining quality of life in end stages of disease.</a:t>
              </a:r>
              <a:endParaRPr sz="1400" b="0" i="0" u="none" strike="noStrike" cap="none">
                <a:solidFill>
                  <a:srgbClr val="000000"/>
                </a:solidFill>
                <a:latin typeface="Arial"/>
                <a:ea typeface="Arial"/>
                <a:cs typeface="Arial"/>
                <a:sym typeface="Arial"/>
              </a:endParaRPr>
            </a:p>
            <a:p>
              <a:pPr marL="114300" marR="0" lvl="1" indent="-25400" algn="l" rtl="0">
                <a:lnSpc>
                  <a:spcPct val="90000"/>
                </a:lnSpc>
                <a:spcBef>
                  <a:spcPts val="21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114300" marR="0" lvl="1" indent="-114300" algn="l" rtl="0">
                <a:lnSpc>
                  <a:spcPct val="90000"/>
                </a:lnSpc>
                <a:spcBef>
                  <a:spcPts val="21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ACTION: Educate patient on palliative care and hospice care. Work with social worker, nurse and/or doctor for referrals to pain clinic and/or palliative or hospice care.</a:t>
              </a:r>
              <a:endParaRPr sz="1400" b="0" i="0" u="none" strike="noStrike" cap="none">
                <a:solidFill>
                  <a:schemeClr val="dk1"/>
                </a:solidFill>
                <a:latin typeface="Arial"/>
                <a:ea typeface="Arial"/>
                <a:cs typeface="Arial"/>
                <a:sym typeface="Arial"/>
              </a:endParaRPr>
            </a:p>
          </p:txBody>
        </p:sp>
        <p:sp>
          <p:nvSpPr>
            <p:cNvPr id="569" name="Google Shape;569;g2ef735c8b05_0_36"/>
            <p:cNvSpPr/>
            <p:nvPr/>
          </p:nvSpPr>
          <p:spPr>
            <a:xfrm>
              <a:off x="2993528" y="587579"/>
              <a:ext cx="2623500" cy="1049400"/>
            </a:xfrm>
            <a:prstGeom prst="rect">
              <a:avLst/>
            </a:prstGeom>
            <a:solidFill>
              <a:srgbClr val="004065"/>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g2ef735c8b05_0_36"/>
            <p:cNvSpPr txBox="1"/>
            <p:nvPr/>
          </p:nvSpPr>
          <p:spPr>
            <a:xfrm>
              <a:off x="2993528" y="587579"/>
              <a:ext cx="2623500" cy="1049400"/>
            </a:xfrm>
            <a:prstGeom prst="rect">
              <a:avLst/>
            </a:prstGeom>
            <a:noFill/>
            <a:ln>
              <a:noFill/>
            </a:ln>
          </p:spPr>
          <p:txBody>
            <a:bodyPr spcFirstLastPara="1" wrap="square" lIns="256025" tIns="146300" rIns="256025" bIns="146300" anchor="ctr" anchorCtr="0">
              <a:noAutofit/>
            </a:bodyPr>
            <a:lstStyle/>
            <a:p>
              <a:pPr marL="0" marR="0" lvl="0" indent="0" algn="ctr" rtl="0">
                <a:lnSpc>
                  <a:spcPct val="90000"/>
                </a:lnSpc>
                <a:spcBef>
                  <a:spcPts val="0"/>
                </a:spcBef>
                <a:spcAft>
                  <a:spcPts val="0"/>
                </a:spcAft>
                <a:buClr>
                  <a:schemeClr val="lt1"/>
                </a:buClr>
                <a:buSzPts val="3600"/>
                <a:buFont typeface="Arial"/>
                <a:buNone/>
              </a:pPr>
              <a:r>
                <a:rPr lang="en-US" sz="3600" b="0" i="0" u="none" strike="noStrike" cap="none">
                  <a:solidFill>
                    <a:schemeClr val="lt1"/>
                  </a:solidFill>
                  <a:latin typeface="Arial"/>
                  <a:ea typeface="Arial"/>
                  <a:cs typeface="Arial"/>
                  <a:sym typeface="Arial"/>
                </a:rPr>
                <a:t>Case 8</a:t>
              </a:r>
              <a:endParaRPr sz="1400" b="0" i="0" u="none" strike="noStrike" cap="none">
                <a:solidFill>
                  <a:srgbClr val="000000"/>
                </a:solidFill>
                <a:latin typeface="Arial"/>
                <a:ea typeface="Arial"/>
                <a:cs typeface="Arial"/>
                <a:sym typeface="Arial"/>
              </a:endParaRPr>
            </a:p>
          </p:txBody>
        </p:sp>
        <p:sp>
          <p:nvSpPr>
            <p:cNvPr id="571" name="Google Shape;571;g2ef735c8b05_0_36"/>
            <p:cNvSpPr/>
            <p:nvPr/>
          </p:nvSpPr>
          <p:spPr>
            <a:xfrm>
              <a:off x="2993528" y="1636995"/>
              <a:ext cx="2623500" cy="3033300"/>
            </a:xfrm>
            <a:prstGeom prst="rect">
              <a:avLst/>
            </a:prstGeom>
            <a:solidFill>
              <a:srgbClr val="E7F2F3">
                <a:alpha val="88627"/>
              </a:srgbClr>
            </a:solidFill>
            <a:ln w="25400" cap="flat" cmpd="sng">
              <a:solidFill>
                <a:srgbClr val="E7F2F3">
                  <a:alpha val="88627"/>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g2ef735c8b05_0_36"/>
            <p:cNvSpPr txBox="1"/>
            <p:nvPr/>
          </p:nvSpPr>
          <p:spPr>
            <a:xfrm>
              <a:off x="2993528" y="1636995"/>
              <a:ext cx="2623500" cy="3033300"/>
            </a:xfrm>
            <a:prstGeom prst="rect">
              <a:avLst/>
            </a:prstGeom>
            <a:noFill/>
            <a:ln>
              <a:noFill/>
            </a:ln>
          </p:spPr>
          <p:txBody>
            <a:bodyPr spcFirstLastPara="1" wrap="square" lIns="74675" tIns="74675" rIns="99550" bIns="112000" anchor="t" anchorCtr="0">
              <a:noAutofit/>
            </a:bodyPr>
            <a:lstStyle/>
            <a:p>
              <a:pPr marL="114300" marR="0" lvl="1" indent="-114300" algn="l" rtl="0">
                <a:lnSpc>
                  <a:spcPct val="9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Patient beginning chemo needs her doctor to speak with surgeon ASAP regarding recommendations. Other doctor is going on vacation tomorrow.</a:t>
              </a:r>
              <a:endParaRPr sz="1400" b="0" i="0" u="none" strike="noStrike" cap="none">
                <a:solidFill>
                  <a:srgbClr val="000000"/>
                </a:solidFill>
                <a:latin typeface="Arial"/>
                <a:ea typeface="Arial"/>
                <a:cs typeface="Arial"/>
                <a:sym typeface="Arial"/>
              </a:endParaRPr>
            </a:p>
            <a:p>
              <a:pPr marL="114300" marR="0" lvl="1" indent="-25400" algn="l" rtl="0">
                <a:lnSpc>
                  <a:spcPct val="90000"/>
                </a:lnSpc>
                <a:spcBef>
                  <a:spcPts val="21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114300" marR="0" lvl="1" indent="-114300" algn="l" rtl="0">
                <a:lnSpc>
                  <a:spcPct val="90000"/>
                </a:lnSpc>
                <a:spcBef>
                  <a:spcPts val="21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ACTION: Actively listen and validate patients concerns. Refer patient to triage nurse to understand level of urgency.</a:t>
              </a:r>
              <a:endParaRPr sz="1400" b="0" i="0" u="none" strike="noStrike" cap="none">
                <a:solidFill>
                  <a:schemeClr val="dk1"/>
                </a:solidFill>
                <a:latin typeface="Arial"/>
                <a:ea typeface="Arial"/>
                <a:cs typeface="Arial"/>
                <a:sym typeface="Arial"/>
              </a:endParaRPr>
            </a:p>
          </p:txBody>
        </p:sp>
        <p:sp>
          <p:nvSpPr>
            <p:cNvPr id="573" name="Google Shape;573;g2ef735c8b05_0_36"/>
            <p:cNvSpPr/>
            <p:nvPr/>
          </p:nvSpPr>
          <p:spPr>
            <a:xfrm>
              <a:off x="5984367" y="587579"/>
              <a:ext cx="2623500" cy="1049400"/>
            </a:xfrm>
            <a:prstGeom prst="rect">
              <a:avLst/>
            </a:prstGeom>
            <a:solidFill>
              <a:srgbClr val="004065"/>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g2ef735c8b05_0_36"/>
            <p:cNvSpPr txBox="1"/>
            <p:nvPr/>
          </p:nvSpPr>
          <p:spPr>
            <a:xfrm>
              <a:off x="5984367" y="587579"/>
              <a:ext cx="2623500" cy="1049400"/>
            </a:xfrm>
            <a:prstGeom prst="rect">
              <a:avLst/>
            </a:prstGeom>
            <a:noFill/>
            <a:ln>
              <a:noFill/>
            </a:ln>
          </p:spPr>
          <p:txBody>
            <a:bodyPr spcFirstLastPara="1" wrap="square" lIns="256025" tIns="146300" rIns="256025" bIns="146300" anchor="ctr" anchorCtr="0">
              <a:noAutofit/>
            </a:bodyPr>
            <a:lstStyle/>
            <a:p>
              <a:pPr marL="0" marR="0" lvl="0" indent="0" algn="ctr" rtl="0">
                <a:lnSpc>
                  <a:spcPct val="90000"/>
                </a:lnSpc>
                <a:spcBef>
                  <a:spcPts val="0"/>
                </a:spcBef>
                <a:spcAft>
                  <a:spcPts val="0"/>
                </a:spcAft>
                <a:buClr>
                  <a:schemeClr val="lt1"/>
                </a:buClr>
                <a:buSzPts val="3600"/>
                <a:buFont typeface="Arial"/>
                <a:buNone/>
              </a:pPr>
              <a:r>
                <a:rPr lang="en-US" sz="3600" b="0" i="0" u="none" strike="noStrike" cap="none">
                  <a:solidFill>
                    <a:schemeClr val="lt1"/>
                  </a:solidFill>
                  <a:latin typeface="Arial"/>
                  <a:ea typeface="Arial"/>
                  <a:cs typeface="Arial"/>
                  <a:sym typeface="Arial"/>
                </a:rPr>
                <a:t>Case 9</a:t>
              </a:r>
              <a:endParaRPr sz="1400" b="0" i="0" u="none" strike="noStrike" cap="none">
                <a:solidFill>
                  <a:srgbClr val="000000"/>
                </a:solidFill>
                <a:latin typeface="Arial"/>
                <a:ea typeface="Arial"/>
                <a:cs typeface="Arial"/>
                <a:sym typeface="Arial"/>
              </a:endParaRPr>
            </a:p>
          </p:txBody>
        </p:sp>
        <p:sp>
          <p:nvSpPr>
            <p:cNvPr id="575" name="Google Shape;575;g2ef735c8b05_0_36"/>
            <p:cNvSpPr/>
            <p:nvPr/>
          </p:nvSpPr>
          <p:spPr>
            <a:xfrm>
              <a:off x="5984367" y="1636995"/>
              <a:ext cx="2623500" cy="3033300"/>
            </a:xfrm>
            <a:prstGeom prst="rect">
              <a:avLst/>
            </a:prstGeom>
            <a:solidFill>
              <a:srgbClr val="E7F2F3">
                <a:alpha val="88627"/>
              </a:srgbClr>
            </a:solidFill>
            <a:ln w="25400" cap="flat" cmpd="sng">
              <a:solidFill>
                <a:srgbClr val="E7F2F3">
                  <a:alpha val="88627"/>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g2ef735c8b05_0_36"/>
            <p:cNvSpPr txBox="1"/>
            <p:nvPr/>
          </p:nvSpPr>
          <p:spPr>
            <a:xfrm>
              <a:off x="5984367" y="1636995"/>
              <a:ext cx="2623500" cy="3033300"/>
            </a:xfrm>
            <a:prstGeom prst="rect">
              <a:avLst/>
            </a:prstGeom>
            <a:noFill/>
            <a:ln>
              <a:noFill/>
            </a:ln>
          </p:spPr>
          <p:txBody>
            <a:bodyPr spcFirstLastPara="1" wrap="square" lIns="74675" tIns="74675" rIns="99550" bIns="112000" anchor="t" anchorCtr="0">
              <a:noAutofit/>
            </a:bodyPr>
            <a:lstStyle/>
            <a:p>
              <a:pPr marL="114300" marR="0" lvl="1" indent="-114300" algn="l" rtl="0">
                <a:lnSpc>
                  <a:spcPct val="9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Patient needs assistance applying for disability and Medicaid, needs referral to infectious disease, psychiatry. Needs PET/CT. </a:t>
              </a:r>
              <a:endParaRPr sz="1400" b="0" i="0" u="none" strike="noStrike" cap="none">
                <a:solidFill>
                  <a:srgbClr val="000000"/>
                </a:solidFill>
                <a:latin typeface="Arial"/>
                <a:ea typeface="Arial"/>
                <a:cs typeface="Arial"/>
                <a:sym typeface="Arial"/>
              </a:endParaRPr>
            </a:p>
            <a:p>
              <a:pPr marL="114300" marR="0" lvl="1" indent="-25400" algn="l" rtl="0">
                <a:lnSpc>
                  <a:spcPct val="90000"/>
                </a:lnSpc>
                <a:spcBef>
                  <a:spcPts val="21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114300" marR="0" lvl="1" indent="-114300" algn="l" rtl="0">
                <a:lnSpc>
                  <a:spcPct val="90000"/>
                </a:lnSpc>
                <a:spcBef>
                  <a:spcPts val="21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ACTION: Fax Medical Examination Report (MER) form to PCP’s office. Check EMR for psychiatry and infectious disease referrals. Coordinate with radiology to schedule PET/CT. Follow-up on psychiatry referral.</a:t>
              </a:r>
              <a:endParaRPr sz="1400" b="0" i="0" u="none" strike="noStrike" cap="none">
                <a:solidFill>
                  <a:schemeClr val="dk1"/>
                </a:solidFill>
                <a:latin typeface="Arial"/>
                <a:ea typeface="Arial"/>
                <a:cs typeface="Arial"/>
                <a:sym typeface="Arial"/>
              </a:endParaRPr>
            </a:p>
            <a:p>
              <a:pPr marL="114300" marR="0" lvl="1" indent="-38100" algn="l" rtl="0">
                <a:lnSpc>
                  <a:spcPct val="90000"/>
                </a:lnSpc>
                <a:spcBef>
                  <a:spcPts val="21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2ef8197ec87_0_9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Allegory of the Orchard</a:t>
            </a:r>
            <a:endParaRPr/>
          </a:p>
        </p:txBody>
      </p:sp>
      <p:pic>
        <p:nvPicPr>
          <p:cNvPr id="73" name="Google Shape;73;g2ef8197ec87_0_92" descr="An animated excerpt from &quot;The Political Determinants of Health&quot;, written by Daniel E. Dawes. The allegory shines a light systemic inequities that many communities face and why it is crucial that we identify, understand, and respond to the political determinants of health." title="The Allegory of the Orchard by Daniel E. Dawes -&quot;The Political Determinants of Health&quot;">
            <a:hlinkClick r:id="rId3"/>
          </p:cNvPr>
          <p:cNvPicPr preferRelativeResize="0"/>
          <p:nvPr/>
        </p:nvPicPr>
        <p:blipFill rotWithShape="1">
          <a:blip r:embed="rId4">
            <a:alphaModFix/>
          </a:blip>
          <a:srcRect/>
          <a:stretch/>
        </p:blipFill>
        <p:spPr>
          <a:xfrm>
            <a:off x="962025" y="1536575"/>
            <a:ext cx="6757625" cy="3801175"/>
          </a:xfrm>
          <a:prstGeom prst="rect">
            <a:avLst/>
          </a:prstGeom>
          <a:noFill/>
          <a:ln>
            <a:noFill/>
          </a:ln>
        </p:spPr>
      </p:pic>
      <p:sp>
        <p:nvSpPr>
          <p:cNvPr id="74" name="Google Shape;74;g2ef8197ec87_0_92"/>
          <p:cNvSpPr txBox="1"/>
          <p:nvPr/>
        </p:nvSpPr>
        <p:spPr>
          <a:xfrm>
            <a:off x="4701700" y="5167175"/>
            <a:ext cx="4442400" cy="3693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chemeClr val="lt2"/>
                </a:solidFill>
                <a:latin typeface="Arial"/>
                <a:ea typeface="Arial"/>
                <a:cs typeface="Arial"/>
                <a:sym typeface="Arial"/>
              </a:rPr>
              <a:t>Source: Meharry School of Global Health (2023)</a:t>
            </a:r>
            <a:endParaRPr sz="1200" b="0" i="1" u="none" strike="noStrike" cap="none">
              <a:solidFill>
                <a:schemeClr val="lt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g2ef735c8b05_0_5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A Day in the Life of a Navigator</a:t>
            </a:r>
            <a:endParaRPr/>
          </a:p>
        </p:txBody>
      </p:sp>
      <p:grpSp>
        <p:nvGrpSpPr>
          <p:cNvPr id="583" name="Google Shape;583;g2ef735c8b05_0_54"/>
          <p:cNvGrpSpPr/>
          <p:nvPr/>
        </p:nvGrpSpPr>
        <p:grpSpPr>
          <a:xfrm>
            <a:off x="307490" y="1210191"/>
            <a:ext cx="8605177" cy="3904217"/>
            <a:chOff x="2690" y="600591"/>
            <a:chExt cx="8605177" cy="3904217"/>
          </a:xfrm>
        </p:grpSpPr>
        <p:sp>
          <p:nvSpPr>
            <p:cNvPr id="584" name="Google Shape;584;g2ef735c8b05_0_54"/>
            <p:cNvSpPr/>
            <p:nvPr/>
          </p:nvSpPr>
          <p:spPr>
            <a:xfrm>
              <a:off x="2690" y="600591"/>
              <a:ext cx="2623500" cy="1049400"/>
            </a:xfrm>
            <a:prstGeom prst="rect">
              <a:avLst/>
            </a:prstGeom>
            <a:solidFill>
              <a:srgbClr val="004065"/>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g2ef735c8b05_0_54"/>
            <p:cNvSpPr txBox="1"/>
            <p:nvPr/>
          </p:nvSpPr>
          <p:spPr>
            <a:xfrm>
              <a:off x="2690" y="600591"/>
              <a:ext cx="2623500" cy="1049400"/>
            </a:xfrm>
            <a:prstGeom prst="rect">
              <a:avLst/>
            </a:prstGeom>
            <a:noFill/>
            <a:ln>
              <a:noFill/>
            </a:ln>
          </p:spPr>
          <p:txBody>
            <a:bodyPr spcFirstLastPara="1" wrap="square" lIns="256025" tIns="146300" rIns="256025" bIns="146300" anchor="ctr" anchorCtr="0">
              <a:noAutofit/>
            </a:bodyPr>
            <a:lstStyle/>
            <a:p>
              <a:pPr marL="0" marR="0" lvl="0" indent="0" algn="ctr" rtl="0">
                <a:lnSpc>
                  <a:spcPct val="90000"/>
                </a:lnSpc>
                <a:spcBef>
                  <a:spcPts val="0"/>
                </a:spcBef>
                <a:spcAft>
                  <a:spcPts val="0"/>
                </a:spcAft>
                <a:buClr>
                  <a:schemeClr val="lt1"/>
                </a:buClr>
                <a:buSzPts val="3600"/>
                <a:buFont typeface="Arial"/>
                <a:buNone/>
              </a:pPr>
              <a:r>
                <a:rPr lang="en-US" sz="3600" b="0" i="0" u="none" strike="noStrike" cap="none">
                  <a:solidFill>
                    <a:schemeClr val="lt1"/>
                  </a:solidFill>
                  <a:latin typeface="Arial"/>
                  <a:ea typeface="Arial"/>
                  <a:cs typeface="Arial"/>
                  <a:sym typeface="Arial"/>
                </a:rPr>
                <a:t>Case 10</a:t>
              </a:r>
              <a:endParaRPr sz="1400" b="0" i="0" u="none" strike="noStrike" cap="none">
                <a:solidFill>
                  <a:srgbClr val="000000"/>
                </a:solidFill>
                <a:latin typeface="Arial"/>
                <a:ea typeface="Arial"/>
                <a:cs typeface="Arial"/>
                <a:sym typeface="Arial"/>
              </a:endParaRPr>
            </a:p>
          </p:txBody>
        </p:sp>
        <p:sp>
          <p:nvSpPr>
            <p:cNvPr id="586" name="Google Shape;586;g2ef735c8b05_0_54"/>
            <p:cNvSpPr/>
            <p:nvPr/>
          </p:nvSpPr>
          <p:spPr>
            <a:xfrm>
              <a:off x="2690" y="1650008"/>
              <a:ext cx="2623500" cy="2854800"/>
            </a:xfrm>
            <a:prstGeom prst="rect">
              <a:avLst/>
            </a:prstGeom>
            <a:solidFill>
              <a:srgbClr val="E7F2F3">
                <a:alpha val="88627"/>
              </a:srgbClr>
            </a:solidFill>
            <a:ln w="25400" cap="flat" cmpd="sng">
              <a:solidFill>
                <a:srgbClr val="E7F2F3">
                  <a:alpha val="88627"/>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g2ef735c8b05_0_54"/>
            <p:cNvSpPr txBox="1"/>
            <p:nvPr/>
          </p:nvSpPr>
          <p:spPr>
            <a:xfrm>
              <a:off x="2690" y="1650008"/>
              <a:ext cx="2623500" cy="2854800"/>
            </a:xfrm>
            <a:prstGeom prst="rect">
              <a:avLst/>
            </a:prstGeom>
            <a:noFill/>
            <a:ln>
              <a:noFill/>
            </a:ln>
          </p:spPr>
          <p:txBody>
            <a:bodyPr spcFirstLastPara="1" wrap="square" lIns="74675" tIns="74675" rIns="99550" bIns="112000" anchor="t" anchorCtr="0">
              <a:noAutofit/>
            </a:bodyPr>
            <a:lstStyle/>
            <a:p>
              <a:pPr marL="114300" marR="0" lvl="1" indent="-114300" algn="l" rtl="0">
                <a:lnSpc>
                  <a:spcPct val="9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Patient planning mastectomy surgery, would like to speak with former patient who had the same procedure.</a:t>
              </a:r>
              <a:endParaRPr sz="1400" b="0" i="0" u="none" strike="noStrike" cap="none">
                <a:solidFill>
                  <a:srgbClr val="000000"/>
                </a:solidFill>
                <a:latin typeface="Arial"/>
                <a:ea typeface="Arial"/>
                <a:cs typeface="Arial"/>
                <a:sym typeface="Arial"/>
              </a:endParaRPr>
            </a:p>
            <a:p>
              <a:pPr marL="114300" marR="0" lvl="1" indent="-25400" algn="l" rtl="0">
                <a:lnSpc>
                  <a:spcPct val="90000"/>
                </a:lnSpc>
                <a:spcBef>
                  <a:spcPts val="21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114300" marR="0" lvl="1" indent="-114300" algn="l" rtl="0">
                <a:lnSpc>
                  <a:spcPct val="90000"/>
                </a:lnSpc>
                <a:spcBef>
                  <a:spcPts val="21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ACTION: Explore local and national resources for patient survivorship services. Connect patient to a trusted patient support program like Reach to Recovery. </a:t>
              </a:r>
              <a:endParaRPr sz="1400" b="0" i="0" u="none" strike="noStrike" cap="none">
                <a:solidFill>
                  <a:schemeClr val="dk1"/>
                </a:solidFill>
                <a:latin typeface="Arial"/>
                <a:ea typeface="Arial"/>
                <a:cs typeface="Arial"/>
                <a:sym typeface="Arial"/>
              </a:endParaRPr>
            </a:p>
          </p:txBody>
        </p:sp>
        <p:sp>
          <p:nvSpPr>
            <p:cNvPr id="588" name="Google Shape;588;g2ef735c8b05_0_54"/>
            <p:cNvSpPr/>
            <p:nvPr/>
          </p:nvSpPr>
          <p:spPr>
            <a:xfrm>
              <a:off x="2993528" y="600591"/>
              <a:ext cx="2623500" cy="1049400"/>
            </a:xfrm>
            <a:prstGeom prst="rect">
              <a:avLst/>
            </a:prstGeom>
            <a:solidFill>
              <a:srgbClr val="004065"/>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g2ef735c8b05_0_54"/>
            <p:cNvSpPr txBox="1"/>
            <p:nvPr/>
          </p:nvSpPr>
          <p:spPr>
            <a:xfrm>
              <a:off x="2993528" y="600591"/>
              <a:ext cx="2623500" cy="1049400"/>
            </a:xfrm>
            <a:prstGeom prst="rect">
              <a:avLst/>
            </a:prstGeom>
            <a:noFill/>
            <a:ln>
              <a:noFill/>
            </a:ln>
          </p:spPr>
          <p:txBody>
            <a:bodyPr spcFirstLastPara="1" wrap="square" lIns="256025" tIns="146300" rIns="256025" bIns="146300" anchor="ctr" anchorCtr="0">
              <a:noAutofit/>
            </a:bodyPr>
            <a:lstStyle/>
            <a:p>
              <a:pPr marL="0" marR="0" lvl="0" indent="0" algn="ctr" rtl="0">
                <a:lnSpc>
                  <a:spcPct val="90000"/>
                </a:lnSpc>
                <a:spcBef>
                  <a:spcPts val="0"/>
                </a:spcBef>
                <a:spcAft>
                  <a:spcPts val="0"/>
                </a:spcAft>
                <a:buClr>
                  <a:schemeClr val="lt1"/>
                </a:buClr>
                <a:buSzPts val="3600"/>
                <a:buFont typeface="Arial"/>
                <a:buNone/>
              </a:pPr>
              <a:r>
                <a:rPr lang="en-US" sz="3600" b="0" i="0" u="none" strike="noStrike" cap="none">
                  <a:solidFill>
                    <a:schemeClr val="lt1"/>
                  </a:solidFill>
                  <a:latin typeface="Arial"/>
                  <a:ea typeface="Arial"/>
                  <a:cs typeface="Arial"/>
                  <a:sym typeface="Arial"/>
                </a:rPr>
                <a:t>Case 11</a:t>
              </a:r>
              <a:endParaRPr sz="1400" b="0" i="0" u="none" strike="noStrike" cap="none">
                <a:solidFill>
                  <a:srgbClr val="000000"/>
                </a:solidFill>
                <a:latin typeface="Arial"/>
                <a:ea typeface="Arial"/>
                <a:cs typeface="Arial"/>
                <a:sym typeface="Arial"/>
              </a:endParaRPr>
            </a:p>
          </p:txBody>
        </p:sp>
        <p:sp>
          <p:nvSpPr>
            <p:cNvPr id="590" name="Google Shape;590;g2ef735c8b05_0_54"/>
            <p:cNvSpPr/>
            <p:nvPr/>
          </p:nvSpPr>
          <p:spPr>
            <a:xfrm>
              <a:off x="2993528" y="1650008"/>
              <a:ext cx="2623500" cy="2854800"/>
            </a:xfrm>
            <a:prstGeom prst="rect">
              <a:avLst/>
            </a:prstGeom>
            <a:solidFill>
              <a:srgbClr val="E7F2F3">
                <a:alpha val="88627"/>
              </a:srgbClr>
            </a:solidFill>
            <a:ln w="25400" cap="flat" cmpd="sng">
              <a:solidFill>
                <a:srgbClr val="E7F2F3">
                  <a:alpha val="88627"/>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g2ef735c8b05_0_54"/>
            <p:cNvSpPr txBox="1"/>
            <p:nvPr/>
          </p:nvSpPr>
          <p:spPr>
            <a:xfrm>
              <a:off x="2993528" y="1650008"/>
              <a:ext cx="2623500" cy="2854800"/>
            </a:xfrm>
            <a:prstGeom prst="rect">
              <a:avLst/>
            </a:prstGeom>
            <a:noFill/>
            <a:ln>
              <a:noFill/>
            </a:ln>
          </p:spPr>
          <p:txBody>
            <a:bodyPr spcFirstLastPara="1" wrap="square" lIns="74675" tIns="74675" rIns="99550" bIns="112000" anchor="t" anchorCtr="0">
              <a:noAutofit/>
            </a:bodyPr>
            <a:lstStyle/>
            <a:p>
              <a:pPr marL="114300" marR="0" lvl="1" indent="-114300" algn="l" rtl="0">
                <a:lnSpc>
                  <a:spcPct val="9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Patient needs documentation for employer regarding her ability to work.</a:t>
              </a:r>
              <a:endParaRPr sz="1400" b="0" i="0" u="none" strike="noStrike" cap="none">
                <a:solidFill>
                  <a:srgbClr val="000000"/>
                </a:solidFill>
                <a:latin typeface="Arial"/>
                <a:ea typeface="Arial"/>
                <a:cs typeface="Arial"/>
                <a:sym typeface="Arial"/>
              </a:endParaRPr>
            </a:p>
            <a:p>
              <a:pPr marL="114300" marR="0" lvl="1" indent="-25400" algn="l" rtl="0">
                <a:lnSpc>
                  <a:spcPct val="90000"/>
                </a:lnSpc>
                <a:spcBef>
                  <a:spcPts val="21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114300" marR="0" lvl="1" indent="-114300" algn="l" rtl="0">
                <a:lnSpc>
                  <a:spcPct val="90000"/>
                </a:lnSpc>
                <a:spcBef>
                  <a:spcPts val="21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ACTION: Ask patient if their HR department has a specific form. If not, follow organizational procedure to get appropriate documentation to patient’s employer. Get letter signed and fax letter to patient’s employer. Scan letter into EMR.</a:t>
              </a:r>
              <a:endParaRPr sz="1400" b="0" i="0" u="none" strike="noStrike" cap="none">
                <a:solidFill>
                  <a:schemeClr val="dk1"/>
                </a:solidFill>
                <a:latin typeface="Arial"/>
                <a:ea typeface="Arial"/>
                <a:cs typeface="Arial"/>
                <a:sym typeface="Arial"/>
              </a:endParaRPr>
            </a:p>
          </p:txBody>
        </p:sp>
        <p:sp>
          <p:nvSpPr>
            <p:cNvPr id="592" name="Google Shape;592;g2ef735c8b05_0_54"/>
            <p:cNvSpPr/>
            <p:nvPr/>
          </p:nvSpPr>
          <p:spPr>
            <a:xfrm>
              <a:off x="5984367" y="600591"/>
              <a:ext cx="2623500" cy="1049400"/>
            </a:xfrm>
            <a:prstGeom prst="rect">
              <a:avLst/>
            </a:prstGeom>
            <a:solidFill>
              <a:srgbClr val="004065"/>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g2ef735c8b05_0_54"/>
            <p:cNvSpPr txBox="1"/>
            <p:nvPr/>
          </p:nvSpPr>
          <p:spPr>
            <a:xfrm>
              <a:off x="5984367" y="600591"/>
              <a:ext cx="2623500" cy="1049400"/>
            </a:xfrm>
            <a:prstGeom prst="rect">
              <a:avLst/>
            </a:prstGeom>
            <a:noFill/>
            <a:ln>
              <a:noFill/>
            </a:ln>
          </p:spPr>
          <p:txBody>
            <a:bodyPr spcFirstLastPara="1" wrap="square" lIns="256025" tIns="146300" rIns="256025" bIns="146300" anchor="ctr" anchorCtr="0">
              <a:noAutofit/>
            </a:bodyPr>
            <a:lstStyle/>
            <a:p>
              <a:pPr marL="0" marR="0" lvl="0" indent="0" algn="ctr" rtl="0">
                <a:lnSpc>
                  <a:spcPct val="90000"/>
                </a:lnSpc>
                <a:spcBef>
                  <a:spcPts val="0"/>
                </a:spcBef>
                <a:spcAft>
                  <a:spcPts val="0"/>
                </a:spcAft>
                <a:buClr>
                  <a:schemeClr val="lt1"/>
                </a:buClr>
                <a:buSzPts val="3600"/>
                <a:buFont typeface="Arial"/>
                <a:buNone/>
              </a:pPr>
              <a:r>
                <a:rPr lang="en-US" sz="3600" b="0" i="0" u="none" strike="noStrike" cap="none">
                  <a:solidFill>
                    <a:schemeClr val="lt1"/>
                  </a:solidFill>
                  <a:latin typeface="Arial"/>
                  <a:ea typeface="Arial"/>
                  <a:cs typeface="Arial"/>
                  <a:sym typeface="Arial"/>
                </a:rPr>
                <a:t>Case 12</a:t>
              </a:r>
              <a:endParaRPr sz="1400" b="0" i="0" u="none" strike="noStrike" cap="none">
                <a:solidFill>
                  <a:srgbClr val="000000"/>
                </a:solidFill>
                <a:latin typeface="Arial"/>
                <a:ea typeface="Arial"/>
                <a:cs typeface="Arial"/>
                <a:sym typeface="Arial"/>
              </a:endParaRPr>
            </a:p>
          </p:txBody>
        </p:sp>
        <p:sp>
          <p:nvSpPr>
            <p:cNvPr id="594" name="Google Shape;594;g2ef735c8b05_0_54"/>
            <p:cNvSpPr/>
            <p:nvPr/>
          </p:nvSpPr>
          <p:spPr>
            <a:xfrm>
              <a:off x="5984367" y="1650008"/>
              <a:ext cx="2623500" cy="2854800"/>
            </a:xfrm>
            <a:prstGeom prst="rect">
              <a:avLst/>
            </a:prstGeom>
            <a:solidFill>
              <a:srgbClr val="E7F2F3">
                <a:alpha val="88627"/>
              </a:srgbClr>
            </a:solidFill>
            <a:ln w="25400" cap="flat" cmpd="sng">
              <a:solidFill>
                <a:srgbClr val="E7F2F3">
                  <a:alpha val="88627"/>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g2ef735c8b05_0_54"/>
            <p:cNvSpPr txBox="1"/>
            <p:nvPr/>
          </p:nvSpPr>
          <p:spPr>
            <a:xfrm>
              <a:off x="5984367" y="1650008"/>
              <a:ext cx="2623500" cy="2854800"/>
            </a:xfrm>
            <a:prstGeom prst="rect">
              <a:avLst/>
            </a:prstGeom>
            <a:noFill/>
            <a:ln>
              <a:noFill/>
            </a:ln>
          </p:spPr>
          <p:txBody>
            <a:bodyPr spcFirstLastPara="1" wrap="square" lIns="74675" tIns="74675" rIns="99550" bIns="112000" anchor="t" anchorCtr="0">
              <a:noAutofit/>
            </a:bodyPr>
            <a:lstStyle/>
            <a:p>
              <a:pPr marL="114300" marR="0" lvl="1" indent="-114300" algn="l" rtl="0">
                <a:lnSpc>
                  <a:spcPct val="9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Patient lives far away and would like a consult with radiation on the same day as their appointment with surgeon.</a:t>
              </a:r>
              <a:endParaRPr sz="1400" b="0" i="0" u="none" strike="noStrike" cap="none">
                <a:solidFill>
                  <a:srgbClr val="000000"/>
                </a:solidFill>
                <a:latin typeface="Arial"/>
                <a:ea typeface="Arial"/>
                <a:cs typeface="Arial"/>
                <a:sym typeface="Arial"/>
              </a:endParaRPr>
            </a:p>
            <a:p>
              <a:pPr marL="114300" marR="0" lvl="1" indent="-25400" algn="l" rtl="0">
                <a:lnSpc>
                  <a:spcPct val="90000"/>
                </a:lnSpc>
                <a:spcBef>
                  <a:spcPts val="21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114300" marR="0" lvl="1" indent="-114300" algn="l" rtl="0">
                <a:lnSpc>
                  <a:spcPct val="90000"/>
                </a:lnSpc>
                <a:spcBef>
                  <a:spcPts val="21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ACTION: Coordinate with the scheduler to make the appointments on the same day. Review distress screening and discuss lodging and transportation options available locally or nationally to assist.</a:t>
              </a:r>
              <a:endParaRPr sz="1200" b="0" i="0" u="none" strike="noStrike" cap="none">
                <a:solidFill>
                  <a:schemeClr val="dk1"/>
                </a:solidFill>
                <a:latin typeface="Arial"/>
                <a:ea typeface="Arial"/>
                <a:cs typeface="Arial"/>
                <a:sym typeface="Arial"/>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g2ef735c8b05_0_7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A Day in the Life of a Navigator </a:t>
            </a:r>
            <a:endParaRPr/>
          </a:p>
        </p:txBody>
      </p:sp>
      <p:grpSp>
        <p:nvGrpSpPr>
          <p:cNvPr id="602" name="Google Shape;602;g2ef735c8b05_0_72"/>
          <p:cNvGrpSpPr/>
          <p:nvPr/>
        </p:nvGrpSpPr>
        <p:grpSpPr>
          <a:xfrm>
            <a:off x="381040" y="1211939"/>
            <a:ext cx="8305642" cy="4057423"/>
            <a:chOff x="40" y="68939"/>
            <a:chExt cx="8305642" cy="4057423"/>
          </a:xfrm>
        </p:grpSpPr>
        <p:sp>
          <p:nvSpPr>
            <p:cNvPr id="603" name="Google Shape;603;g2ef735c8b05_0_72"/>
            <p:cNvSpPr/>
            <p:nvPr/>
          </p:nvSpPr>
          <p:spPr>
            <a:xfrm>
              <a:off x="40" y="145139"/>
              <a:ext cx="3881100" cy="1263000"/>
            </a:xfrm>
            <a:prstGeom prst="rect">
              <a:avLst/>
            </a:prstGeom>
            <a:solidFill>
              <a:srgbClr val="004065"/>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g2ef735c8b05_0_72"/>
            <p:cNvSpPr txBox="1"/>
            <p:nvPr/>
          </p:nvSpPr>
          <p:spPr>
            <a:xfrm>
              <a:off x="40" y="68939"/>
              <a:ext cx="3881100" cy="1263000"/>
            </a:xfrm>
            <a:prstGeom prst="rect">
              <a:avLst/>
            </a:prstGeom>
            <a:noFill/>
            <a:ln>
              <a:noFill/>
            </a:ln>
          </p:spPr>
          <p:txBody>
            <a:bodyPr spcFirstLastPara="1" wrap="square" lIns="256025" tIns="146300" rIns="256025" bIns="146300" anchor="ctr" anchorCtr="0">
              <a:noAutofit/>
            </a:bodyPr>
            <a:lstStyle/>
            <a:p>
              <a:pPr marL="0" marR="0" lvl="0" indent="0" algn="ctr" rtl="0">
                <a:lnSpc>
                  <a:spcPct val="90000"/>
                </a:lnSpc>
                <a:spcBef>
                  <a:spcPts val="0"/>
                </a:spcBef>
                <a:spcAft>
                  <a:spcPts val="0"/>
                </a:spcAft>
                <a:buClr>
                  <a:schemeClr val="lt1"/>
                </a:buClr>
                <a:buSzPts val="3600"/>
                <a:buFont typeface="Arial"/>
                <a:buNone/>
              </a:pPr>
              <a:r>
                <a:rPr lang="en-US" sz="3600" b="0" i="0" u="none" strike="noStrike" cap="none">
                  <a:solidFill>
                    <a:schemeClr val="lt1"/>
                  </a:solidFill>
                  <a:latin typeface="Arial"/>
                  <a:ea typeface="Arial"/>
                  <a:cs typeface="Arial"/>
                  <a:sym typeface="Arial"/>
                </a:rPr>
                <a:t>Case 13</a:t>
              </a:r>
              <a:endParaRPr sz="1400" b="0" i="0" u="none" strike="noStrike" cap="none">
                <a:solidFill>
                  <a:srgbClr val="000000"/>
                </a:solidFill>
                <a:latin typeface="Arial"/>
                <a:ea typeface="Arial"/>
                <a:cs typeface="Arial"/>
                <a:sym typeface="Arial"/>
              </a:endParaRPr>
            </a:p>
          </p:txBody>
        </p:sp>
        <p:sp>
          <p:nvSpPr>
            <p:cNvPr id="605" name="Google Shape;605;g2ef735c8b05_0_72"/>
            <p:cNvSpPr/>
            <p:nvPr/>
          </p:nvSpPr>
          <p:spPr>
            <a:xfrm>
              <a:off x="40" y="1311180"/>
              <a:ext cx="3881100" cy="2811000"/>
            </a:xfrm>
            <a:prstGeom prst="rect">
              <a:avLst/>
            </a:prstGeom>
            <a:solidFill>
              <a:srgbClr val="E7F2F3">
                <a:alpha val="88627"/>
              </a:srgbClr>
            </a:solidFill>
            <a:ln w="25400" cap="flat" cmpd="sng">
              <a:solidFill>
                <a:srgbClr val="E7F2F3">
                  <a:alpha val="88627"/>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g2ef735c8b05_0_72"/>
            <p:cNvSpPr txBox="1"/>
            <p:nvPr/>
          </p:nvSpPr>
          <p:spPr>
            <a:xfrm>
              <a:off x="40" y="1311180"/>
              <a:ext cx="3881100" cy="2811000"/>
            </a:xfrm>
            <a:prstGeom prst="rect">
              <a:avLst/>
            </a:prstGeom>
            <a:noFill/>
            <a:ln>
              <a:noFill/>
            </a:ln>
          </p:spPr>
          <p:txBody>
            <a:bodyPr spcFirstLastPara="1" wrap="square" lIns="74675" tIns="74675" rIns="99550" bIns="112000" anchor="t" anchorCtr="0">
              <a:noAutofit/>
            </a:bodyPr>
            <a:lstStyle/>
            <a:p>
              <a:pPr marL="114300" marR="0" lvl="1" indent="-114300" algn="l" rtl="0">
                <a:lnSpc>
                  <a:spcPct val="9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Referral from medical oncologist for patient to see dietitian.</a:t>
              </a:r>
              <a:endParaRPr sz="1400" b="0" i="0" u="none" strike="noStrike" cap="none">
                <a:solidFill>
                  <a:srgbClr val="000000"/>
                </a:solidFill>
                <a:latin typeface="Arial"/>
                <a:ea typeface="Arial"/>
                <a:cs typeface="Arial"/>
                <a:sym typeface="Arial"/>
              </a:endParaRPr>
            </a:p>
            <a:p>
              <a:pPr marL="114300" marR="0" lvl="1" indent="-25400" algn="l" rtl="0">
                <a:lnSpc>
                  <a:spcPct val="90000"/>
                </a:lnSpc>
                <a:spcBef>
                  <a:spcPts val="21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114300" marR="0" lvl="1" indent="-114300" algn="l" rtl="0">
                <a:lnSpc>
                  <a:spcPct val="90000"/>
                </a:lnSpc>
                <a:spcBef>
                  <a:spcPts val="21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ACTION: Coordinate with dietitian to schedule patient.</a:t>
              </a:r>
              <a:endParaRPr sz="1400" b="0" i="0" u="none" strike="noStrike" cap="none">
                <a:solidFill>
                  <a:srgbClr val="000000"/>
                </a:solidFill>
                <a:latin typeface="Arial"/>
                <a:ea typeface="Arial"/>
                <a:cs typeface="Arial"/>
                <a:sym typeface="Arial"/>
              </a:endParaRPr>
            </a:p>
          </p:txBody>
        </p:sp>
        <p:sp>
          <p:nvSpPr>
            <p:cNvPr id="607" name="Google Shape;607;g2ef735c8b05_0_72"/>
            <p:cNvSpPr/>
            <p:nvPr/>
          </p:nvSpPr>
          <p:spPr>
            <a:xfrm>
              <a:off x="4424582" y="140957"/>
              <a:ext cx="3881100" cy="1224900"/>
            </a:xfrm>
            <a:prstGeom prst="rect">
              <a:avLst/>
            </a:prstGeom>
            <a:solidFill>
              <a:srgbClr val="004065"/>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g2ef735c8b05_0_72"/>
            <p:cNvSpPr txBox="1"/>
            <p:nvPr/>
          </p:nvSpPr>
          <p:spPr>
            <a:xfrm>
              <a:off x="4424582" y="140957"/>
              <a:ext cx="3881100" cy="1224900"/>
            </a:xfrm>
            <a:prstGeom prst="rect">
              <a:avLst/>
            </a:prstGeom>
            <a:noFill/>
            <a:ln>
              <a:noFill/>
            </a:ln>
          </p:spPr>
          <p:txBody>
            <a:bodyPr spcFirstLastPara="1" wrap="square" lIns="256025" tIns="146300" rIns="256025" bIns="146300" anchor="ctr" anchorCtr="0">
              <a:noAutofit/>
            </a:bodyPr>
            <a:lstStyle/>
            <a:p>
              <a:pPr marL="0" marR="0" lvl="0" indent="0" algn="ctr" rtl="0">
                <a:lnSpc>
                  <a:spcPct val="90000"/>
                </a:lnSpc>
                <a:spcBef>
                  <a:spcPts val="0"/>
                </a:spcBef>
                <a:spcAft>
                  <a:spcPts val="0"/>
                </a:spcAft>
                <a:buClr>
                  <a:schemeClr val="lt1"/>
                </a:buClr>
                <a:buSzPts val="3600"/>
                <a:buFont typeface="Arial"/>
                <a:buNone/>
              </a:pPr>
              <a:r>
                <a:rPr lang="en-US" sz="3600" b="0" i="0" u="none" strike="noStrike" cap="none">
                  <a:solidFill>
                    <a:schemeClr val="lt1"/>
                  </a:solidFill>
                  <a:latin typeface="Arial"/>
                  <a:ea typeface="Arial"/>
                  <a:cs typeface="Arial"/>
                  <a:sym typeface="Arial"/>
                </a:rPr>
                <a:t>Case 14</a:t>
              </a:r>
              <a:endParaRPr sz="1400" b="0" i="0" u="none" strike="noStrike" cap="none">
                <a:solidFill>
                  <a:srgbClr val="000000"/>
                </a:solidFill>
                <a:latin typeface="Arial"/>
                <a:ea typeface="Arial"/>
                <a:cs typeface="Arial"/>
                <a:sym typeface="Arial"/>
              </a:endParaRPr>
            </a:p>
          </p:txBody>
        </p:sp>
        <p:sp>
          <p:nvSpPr>
            <p:cNvPr id="609" name="Google Shape;609;g2ef735c8b05_0_72"/>
            <p:cNvSpPr/>
            <p:nvPr/>
          </p:nvSpPr>
          <p:spPr>
            <a:xfrm>
              <a:off x="4424582" y="1315362"/>
              <a:ext cx="3881100" cy="2811000"/>
            </a:xfrm>
            <a:prstGeom prst="rect">
              <a:avLst/>
            </a:prstGeom>
            <a:solidFill>
              <a:srgbClr val="E7F2F3">
                <a:alpha val="88627"/>
              </a:srgbClr>
            </a:solidFill>
            <a:ln w="25400" cap="flat" cmpd="sng">
              <a:solidFill>
                <a:srgbClr val="E7F2F3">
                  <a:alpha val="88627"/>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g2ef735c8b05_0_72"/>
            <p:cNvSpPr txBox="1"/>
            <p:nvPr/>
          </p:nvSpPr>
          <p:spPr>
            <a:xfrm>
              <a:off x="4424582" y="1315362"/>
              <a:ext cx="3881100" cy="2811000"/>
            </a:xfrm>
            <a:prstGeom prst="rect">
              <a:avLst/>
            </a:prstGeom>
            <a:noFill/>
            <a:ln>
              <a:noFill/>
            </a:ln>
          </p:spPr>
          <p:txBody>
            <a:bodyPr spcFirstLastPara="1" wrap="square" lIns="74675" tIns="74675" rIns="99550" bIns="112000" anchor="t" anchorCtr="0">
              <a:noAutofit/>
            </a:bodyPr>
            <a:lstStyle/>
            <a:p>
              <a:pPr marL="114300" marR="0" lvl="1" indent="-114300" algn="l" rtl="0">
                <a:lnSpc>
                  <a:spcPct val="9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Patient needs appointment with physical therapist.</a:t>
              </a:r>
              <a:endParaRPr sz="1400" b="0" i="0" u="none" strike="noStrike" cap="none">
                <a:solidFill>
                  <a:srgbClr val="000000"/>
                </a:solidFill>
                <a:latin typeface="Arial"/>
                <a:ea typeface="Arial"/>
                <a:cs typeface="Arial"/>
                <a:sym typeface="Arial"/>
              </a:endParaRPr>
            </a:p>
            <a:p>
              <a:pPr marL="114300" marR="0" lvl="1" indent="-25400" algn="l" rtl="0">
                <a:lnSpc>
                  <a:spcPct val="90000"/>
                </a:lnSpc>
                <a:spcBef>
                  <a:spcPts val="21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114300" marR="0" lvl="1" indent="-114300" algn="l" rtl="0">
                <a:lnSpc>
                  <a:spcPct val="90000"/>
                </a:lnSpc>
                <a:spcBef>
                  <a:spcPts val="21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ACTION: Check the EMR for a referral to Physical Therapy (PT), if none, refer patient to nurse for referral. Coordinate with PT scheduler for appt.</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g2ef8197ec87_0_163"/>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Conclusion</a:t>
            </a:r>
            <a:r>
              <a:rPr lang="en-US"/>
              <a:t> </a:t>
            </a:r>
            <a:endParaRPr/>
          </a:p>
        </p:txBody>
      </p:sp>
      <p:sp>
        <p:nvSpPr>
          <p:cNvPr id="617" name="Google Shape;617;g2ef8197ec87_0_163"/>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rmAutofit/>
          </a:bodyPr>
          <a:lstStyle/>
          <a:p>
            <a:pPr marL="457200" lvl="0" indent="-390525" algn="l" rtl="0">
              <a:lnSpc>
                <a:spcPct val="100000"/>
              </a:lnSpc>
              <a:spcBef>
                <a:spcPts val="0"/>
              </a:spcBef>
              <a:spcAft>
                <a:spcPts val="0"/>
              </a:spcAft>
              <a:buClr>
                <a:schemeClr val="dk1"/>
              </a:buClr>
              <a:buSzPts val="2550"/>
              <a:buChar char="●"/>
            </a:pPr>
            <a:r>
              <a:rPr lang="en-US" sz="2550">
                <a:solidFill>
                  <a:schemeClr val="dk1"/>
                </a:solidFill>
                <a:highlight>
                  <a:schemeClr val="lt1"/>
                </a:highlight>
              </a:rPr>
              <a:t>Describe political and social determinants of health and why these are relevant to patient navigation</a:t>
            </a:r>
            <a:endParaRPr sz="2550">
              <a:solidFill>
                <a:schemeClr val="dk1"/>
              </a:solidFill>
              <a:highlight>
                <a:schemeClr val="lt1"/>
              </a:highlight>
            </a:endParaRPr>
          </a:p>
          <a:p>
            <a:pPr marL="457200" lvl="0" indent="-390525" algn="l" rtl="0">
              <a:lnSpc>
                <a:spcPct val="100000"/>
              </a:lnSpc>
              <a:spcBef>
                <a:spcPts val="0"/>
              </a:spcBef>
              <a:spcAft>
                <a:spcPts val="0"/>
              </a:spcAft>
              <a:buClr>
                <a:schemeClr val="dk1"/>
              </a:buClr>
              <a:buSzPts val="2550"/>
              <a:buChar char="●"/>
            </a:pPr>
            <a:r>
              <a:rPr lang="en-US" sz="2550">
                <a:solidFill>
                  <a:schemeClr val="dk1"/>
                </a:solidFill>
                <a:highlight>
                  <a:schemeClr val="lt1"/>
                </a:highlight>
              </a:rPr>
              <a:t>Describe why certain populations continue to experience cancer health disparities </a:t>
            </a:r>
            <a:endParaRPr sz="2550">
              <a:solidFill>
                <a:schemeClr val="dk1"/>
              </a:solidFill>
              <a:highlight>
                <a:schemeClr val="lt1"/>
              </a:highlight>
            </a:endParaRPr>
          </a:p>
          <a:p>
            <a:pPr marL="457200" lvl="0" indent="-390525" algn="l" rtl="0">
              <a:lnSpc>
                <a:spcPct val="100000"/>
              </a:lnSpc>
              <a:spcBef>
                <a:spcPts val="0"/>
              </a:spcBef>
              <a:spcAft>
                <a:spcPts val="0"/>
              </a:spcAft>
              <a:buClr>
                <a:schemeClr val="dk1"/>
              </a:buClr>
              <a:buSzPts val="2550"/>
              <a:buChar char="●"/>
            </a:pPr>
            <a:r>
              <a:rPr lang="en-US" sz="2550">
                <a:solidFill>
                  <a:schemeClr val="dk1"/>
                </a:solidFill>
                <a:highlight>
                  <a:schemeClr val="lt1"/>
                </a:highlight>
              </a:rPr>
              <a:t>Describe what patient navigation is and what a patient navigator does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35"/>
          <p:cNvSpPr txBox="1">
            <a:spLocks noGrp="1"/>
          </p:cNvSpPr>
          <p:nvPr>
            <p:ph type="title"/>
          </p:nvPr>
        </p:nvSpPr>
        <p:spPr>
          <a:xfrm>
            <a:off x="457200" y="-1524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References</a:t>
            </a:r>
            <a:endParaRPr/>
          </a:p>
        </p:txBody>
      </p:sp>
      <p:sp>
        <p:nvSpPr>
          <p:cNvPr id="623" name="Google Shape;623;p35"/>
          <p:cNvSpPr txBox="1">
            <a:spLocks noGrp="1"/>
          </p:cNvSpPr>
          <p:nvPr>
            <p:ph type="body" idx="1"/>
          </p:nvPr>
        </p:nvSpPr>
        <p:spPr>
          <a:xfrm>
            <a:off x="457200" y="644525"/>
            <a:ext cx="8458200" cy="4340100"/>
          </a:xfrm>
          <a:prstGeom prst="rect">
            <a:avLst/>
          </a:prstGeom>
          <a:noFill/>
          <a:ln>
            <a:noFill/>
          </a:ln>
        </p:spPr>
        <p:txBody>
          <a:bodyPr spcFirstLastPara="1" wrap="square" lIns="91425" tIns="45700" rIns="91425" bIns="45700" anchor="t" anchorCtr="0">
            <a:noAutofit/>
          </a:bodyPr>
          <a:lstStyle/>
          <a:p>
            <a:pPr marL="457200" lvl="0" indent="-298450" algn="l" rtl="0">
              <a:spcBef>
                <a:spcPts val="360"/>
              </a:spcBef>
              <a:spcAft>
                <a:spcPts val="0"/>
              </a:spcAft>
              <a:buSzPts val="1100"/>
              <a:buChar char="•"/>
            </a:pPr>
            <a:r>
              <a:rPr lang="en-US" sz="1100"/>
              <a:t>American Association for Cancer Research. (2022, September 13). The scientists behind the most innovative cancer research [Video]. YouTube. </a:t>
            </a:r>
            <a:r>
              <a:rPr lang="en-US" sz="1100" u="sng">
                <a:solidFill>
                  <a:schemeClr val="hlink"/>
                </a:solidFill>
                <a:hlinkClick r:id="rId3"/>
              </a:rPr>
              <a:t>https://www.youtube.com/watch?v=d78jghIQdV4</a:t>
            </a:r>
            <a:r>
              <a:rPr lang="en-US" sz="1100"/>
              <a:t> </a:t>
            </a:r>
            <a:endParaRPr sz="1100"/>
          </a:p>
          <a:p>
            <a:pPr marL="457200" lvl="0" indent="-298450" algn="l" rtl="0">
              <a:spcBef>
                <a:spcPts val="360"/>
              </a:spcBef>
              <a:spcAft>
                <a:spcPts val="0"/>
              </a:spcAft>
              <a:buSzPts val="1100"/>
              <a:buChar char="•"/>
            </a:pPr>
            <a:r>
              <a:rPr lang="en-US" sz="1100"/>
              <a:t>American Cancer Society (2024). The History of Patient Navigation. National Navigation Roundtable. </a:t>
            </a:r>
            <a:r>
              <a:rPr lang="en-US" sz="1100" u="sng">
                <a:solidFill>
                  <a:schemeClr val="hlink"/>
                </a:solidFill>
                <a:hlinkClick r:id="rId4"/>
              </a:rPr>
              <a:t>https://navigationroundtable.org/patient-navigation/history-of-patient-navigation/</a:t>
            </a:r>
            <a:r>
              <a:rPr lang="en-US" sz="1100"/>
              <a:t> </a:t>
            </a:r>
            <a:endParaRPr sz="1100"/>
          </a:p>
          <a:p>
            <a:pPr marL="457200" lvl="0" indent="-298450" algn="l" rtl="0">
              <a:spcBef>
                <a:spcPts val="360"/>
              </a:spcBef>
              <a:spcAft>
                <a:spcPts val="0"/>
              </a:spcAft>
              <a:buSzPts val="1100"/>
              <a:buChar char="•"/>
            </a:pPr>
            <a:r>
              <a:rPr lang="en-US" sz="1100"/>
              <a:t>American Public Health Association. (2021, October 4). How do social determinants impact public health? Episode 11 of "That's Public Health" [Video]. YouTube. </a:t>
            </a:r>
            <a:r>
              <a:rPr lang="en-US" sz="1100" u="sng">
                <a:solidFill>
                  <a:schemeClr val="hlink"/>
                </a:solidFill>
                <a:hlinkClick r:id="rId5"/>
              </a:rPr>
              <a:t>https://www.youtube.com/watch?v=utBlfjihvAs</a:t>
            </a:r>
            <a:r>
              <a:rPr lang="en-US" sz="1100"/>
              <a:t> </a:t>
            </a:r>
            <a:endParaRPr sz="1100"/>
          </a:p>
          <a:p>
            <a:pPr marL="457200" lvl="0" indent="-298450" algn="l" rtl="0">
              <a:spcBef>
                <a:spcPts val="360"/>
              </a:spcBef>
              <a:spcAft>
                <a:spcPts val="0"/>
              </a:spcAft>
              <a:buSzPts val="1100"/>
              <a:buChar char="•"/>
            </a:pPr>
            <a:r>
              <a:rPr lang="en-US" sz="1100"/>
              <a:t>Berkman, N.D., Sheridan, S. L., Donahue, K. E., Halpern, D. J., &amp; Crotty, K. (2011). Low health literacy and health outcomes: an updated systematic review. Annals of internal medicine, 155(2), 97–107. </a:t>
            </a:r>
            <a:r>
              <a:rPr lang="en-US" sz="1100" u="sng">
                <a:solidFill>
                  <a:schemeClr val="hlink"/>
                </a:solidFill>
                <a:hlinkClick r:id="rId6"/>
              </a:rPr>
              <a:t>https://doi.org/10.7326/0003-4819-155-2-201107190-00005</a:t>
            </a:r>
            <a:r>
              <a:rPr lang="en-US" sz="1100"/>
              <a:t>  </a:t>
            </a:r>
            <a:endParaRPr sz="1100"/>
          </a:p>
          <a:p>
            <a:pPr marL="457200" lvl="0" indent="-298450" algn="l" rtl="0">
              <a:spcBef>
                <a:spcPts val="360"/>
              </a:spcBef>
              <a:spcAft>
                <a:spcPts val="0"/>
              </a:spcAft>
              <a:buSzPts val="1100"/>
              <a:buChar char="•"/>
            </a:pPr>
            <a:r>
              <a:rPr lang="en-US" sz="1100"/>
              <a:t>Blaseg, K. D., Daugherty, P., &amp; Gamblin, K. A. (2014). Oncology nurse navigation: Delivering patient‐ centered care across the continuum. Pittsburgh (PA): Oncology Nursing Society. ISBN‐10:1935864351.</a:t>
            </a:r>
            <a:endParaRPr sz="1100"/>
          </a:p>
          <a:p>
            <a:pPr marL="457200" lvl="0" indent="-298450" algn="l" rtl="0">
              <a:spcBef>
                <a:spcPts val="360"/>
              </a:spcBef>
              <a:spcAft>
                <a:spcPts val="0"/>
              </a:spcAft>
              <a:buSzPts val="1100"/>
              <a:buChar char="•"/>
            </a:pPr>
            <a:r>
              <a:rPr lang="en-US" sz="1100"/>
              <a:t>Centers for Medicare &amp; Medicaid Services (CMS), Health and Human Services (HHS). (2024) Medicare and Medicaid Programs; CY 2024 Payment Policies Under the Physician Fee Schedule and Other Changes to Part B Payment and Coverage Policies; Medicare Shared Savings Program Requirements; Medicare Advantage; Medicare and Medicaid Provider and Supplier Enrollment Policies; and Basic Health Program. A Rule by the Centers for Medicare &amp; Medicaid Services. Page: 361. </a:t>
            </a:r>
            <a:r>
              <a:rPr lang="en-US" sz="1100" u="sng">
                <a:solidFill>
                  <a:schemeClr val="hlink"/>
                </a:solidFill>
                <a:hlinkClick r:id="rId7"/>
              </a:rPr>
              <a:t>https://www.federalregister.gov/d/2023-24184</a:t>
            </a:r>
            <a:r>
              <a:rPr lang="en-US" sz="1100"/>
              <a:t> </a:t>
            </a:r>
            <a:endParaRPr sz="1100"/>
          </a:p>
          <a:p>
            <a:pPr marL="457200" lvl="0" indent="-298450" algn="l" rtl="0">
              <a:spcBef>
                <a:spcPts val="360"/>
              </a:spcBef>
              <a:spcAft>
                <a:spcPts val="0"/>
              </a:spcAft>
              <a:buSzPts val="1100"/>
              <a:buChar char="•"/>
            </a:pPr>
            <a:r>
              <a:rPr lang="en-US" sz="1100"/>
              <a:t>Community Health Worker Core Consensus Project (2022). </a:t>
            </a:r>
            <a:r>
              <a:rPr lang="en-US" sz="1100" u="sng">
                <a:solidFill>
                  <a:schemeClr val="hlink"/>
                </a:solidFill>
                <a:hlinkClick r:id="rId8"/>
              </a:rPr>
              <a:t>https://www.c3council.org/</a:t>
            </a:r>
            <a:r>
              <a:rPr lang="en-US" sz="1100"/>
              <a:t> </a:t>
            </a:r>
            <a:endParaRPr sz="1100">
              <a:solidFill>
                <a:schemeClr val="dk2"/>
              </a:solidFill>
            </a:endParaRPr>
          </a:p>
          <a:p>
            <a:pPr marL="457200" lvl="0" indent="-298450" algn="l" rtl="0">
              <a:spcBef>
                <a:spcPts val="360"/>
              </a:spcBef>
              <a:spcAft>
                <a:spcPts val="0"/>
              </a:spcAft>
              <a:buSzPts val="1100"/>
              <a:buChar char="•"/>
            </a:pPr>
            <a:r>
              <a:rPr lang="en-US" sz="1100"/>
              <a:t>Dawes,D. E., &amp; Williams, D. R. (2020). The Political Determinants of Health. Johns Hopkins University Press.</a:t>
            </a:r>
            <a:endParaRPr sz="1100"/>
          </a:p>
          <a:p>
            <a:pPr marL="457200" lvl="0" indent="-298450" algn="l" rtl="0">
              <a:spcBef>
                <a:spcPts val="360"/>
              </a:spcBef>
              <a:spcAft>
                <a:spcPts val="0"/>
              </a:spcAft>
              <a:buSzPts val="1100"/>
              <a:buChar char="•"/>
            </a:pPr>
            <a:r>
              <a:rPr lang="en-US" sz="1100"/>
              <a:t>Department of Health and Human Services (n.d.) Online Training: Serving Vulnerable and Underserved Populations. </a:t>
            </a:r>
            <a:r>
              <a:rPr lang="en-US" sz="1100" u="sng">
                <a:solidFill>
                  <a:schemeClr val="hlink"/>
                </a:solidFill>
                <a:hlinkClick r:id="rId9"/>
              </a:rPr>
              <a:t>https://www.hhs.gov/guidance/sites/default/files/hhs-guidance-documents/006_Serving_Vulnerable_and_Underserved_Populations.pdf</a:t>
            </a:r>
            <a:r>
              <a:rPr lang="en-US" sz="1100"/>
              <a:t> </a:t>
            </a:r>
            <a:endParaRPr sz="1100"/>
          </a:p>
          <a:p>
            <a:pPr marL="457200" lvl="0" indent="-298450" algn="l" rtl="0">
              <a:spcBef>
                <a:spcPts val="360"/>
              </a:spcBef>
              <a:spcAft>
                <a:spcPts val="0"/>
              </a:spcAft>
              <a:buSzPts val="1100"/>
              <a:buChar char="•"/>
            </a:pPr>
            <a:r>
              <a:rPr lang="en-US" sz="1100"/>
              <a:t>Department of Health and Human Services. (n.d.). Social determinants of health. </a:t>
            </a:r>
            <a:r>
              <a:rPr lang="en-US" sz="1100" u="sng">
                <a:solidFill>
                  <a:schemeClr val="hlink"/>
                </a:solidFill>
                <a:hlinkClick r:id="rId10"/>
              </a:rPr>
              <a:t>https://www.healthypeople.gov/2020/topics-objectives/topic/social-determinants-of-health</a:t>
            </a:r>
            <a:r>
              <a:rPr lang="en-US" sz="1100"/>
              <a:t>  </a:t>
            </a:r>
            <a:endParaRPr sz="1100"/>
          </a:p>
          <a:p>
            <a:pPr marL="457200" lvl="0" indent="-298450" algn="l" rtl="0">
              <a:spcBef>
                <a:spcPts val="360"/>
              </a:spcBef>
              <a:spcAft>
                <a:spcPts val="0"/>
              </a:spcAft>
              <a:buSzPts val="1100"/>
              <a:buChar char="•"/>
            </a:pPr>
            <a:r>
              <a:rPr lang="en-US" sz="1100"/>
              <a:t>Fiani, B., Covarrubias, C., Jarrah, R., Kondilis, A., &amp; Doan, T. M. (2022). Bellevue Hospital, the Oldest Public Health Center in the United States of America. World neurosurgery, 167, 57–61. </a:t>
            </a:r>
            <a:r>
              <a:rPr lang="en-US" sz="1100" u="sng">
                <a:solidFill>
                  <a:schemeClr val="hlink"/>
                </a:solidFill>
                <a:hlinkClick r:id="rId11"/>
              </a:rPr>
              <a:t>https://doi.org/10.1016/j.wneu.2022.08.088</a:t>
            </a:r>
            <a:endParaRPr sz="1100"/>
          </a:p>
          <a:p>
            <a:pPr marL="0" lvl="0" indent="0" algn="l" rtl="0">
              <a:spcBef>
                <a:spcPts val="360"/>
              </a:spcBef>
              <a:spcAft>
                <a:spcPts val="0"/>
              </a:spcAft>
              <a:buSzPts val="1800"/>
              <a:buNone/>
            </a:pPr>
            <a:endParaRPr sz="11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36"/>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References </a:t>
            </a:r>
            <a:endParaRPr/>
          </a:p>
        </p:txBody>
      </p:sp>
      <p:sp>
        <p:nvSpPr>
          <p:cNvPr id="629" name="Google Shape;629;p36"/>
          <p:cNvSpPr txBox="1">
            <a:spLocks noGrp="1"/>
          </p:cNvSpPr>
          <p:nvPr>
            <p:ph type="body" idx="1"/>
          </p:nvPr>
        </p:nvSpPr>
        <p:spPr>
          <a:xfrm>
            <a:off x="457200" y="911225"/>
            <a:ext cx="8382000" cy="4483500"/>
          </a:xfrm>
          <a:prstGeom prst="rect">
            <a:avLst/>
          </a:prstGeom>
          <a:noFill/>
          <a:ln>
            <a:noFill/>
          </a:ln>
        </p:spPr>
        <p:txBody>
          <a:bodyPr spcFirstLastPara="1" wrap="square" lIns="91425" tIns="45700" rIns="91425" bIns="45700" anchor="t" anchorCtr="0">
            <a:noAutofit/>
          </a:bodyPr>
          <a:lstStyle/>
          <a:p>
            <a:pPr marL="457200" lvl="0" indent="-298450" algn="l" rtl="0">
              <a:lnSpc>
                <a:spcPct val="100000"/>
              </a:lnSpc>
              <a:spcBef>
                <a:spcPts val="360"/>
              </a:spcBef>
              <a:spcAft>
                <a:spcPts val="0"/>
              </a:spcAft>
              <a:buSzPts val="1100"/>
              <a:buChar char="•"/>
            </a:pPr>
            <a:r>
              <a:rPr lang="en-US" sz="1100"/>
              <a:t>Fobair, P., Stearns, N. N., Christ, G., Dozier-Hall, D., Newman, N. W., Zabora, J., Schnipper, H. H., Kennedy, V., Loscalzo, M., Stensland, S. M., Hedlund, S., Lauria, M. M., Fife, M., Herschl, J., Marcusen, C. P., Vaitones, V., Brintzenhofeszoc, K., Walsh, K., Lawson, K., &amp; Desonier, M. (2009). Historical threads in the development of oncology social work. Journal of psychosocial oncology, 27(2), 155–215. </a:t>
            </a:r>
            <a:r>
              <a:rPr lang="en-US" sz="1100" u="sng">
                <a:solidFill>
                  <a:schemeClr val="hlink"/>
                </a:solidFill>
                <a:hlinkClick r:id="rId3"/>
              </a:rPr>
              <a:t>https://doi.org/10.1080/07347330902775301</a:t>
            </a:r>
            <a:r>
              <a:rPr lang="en-US" sz="1100"/>
              <a:t> </a:t>
            </a:r>
            <a:endParaRPr sz="1100"/>
          </a:p>
          <a:p>
            <a:pPr marL="457200" lvl="0" indent="-298450" algn="l" rtl="0">
              <a:lnSpc>
                <a:spcPct val="100000"/>
              </a:lnSpc>
              <a:spcBef>
                <a:spcPts val="360"/>
              </a:spcBef>
              <a:spcAft>
                <a:spcPts val="0"/>
              </a:spcAft>
              <a:buSzPts val="1100"/>
              <a:buChar char="•"/>
            </a:pPr>
            <a:r>
              <a:rPr lang="en-US" sz="1100"/>
              <a:t>Freeman, H. P. &amp; Rodriguez, R. L. (2011). History and principles of patient navigation.Cancer Epidemiology, Biomarkers &amp; Prevention, 20(10), 2025-2029. </a:t>
            </a:r>
            <a:r>
              <a:rPr lang="en-US" sz="1100" u="sng">
                <a:solidFill>
                  <a:schemeClr val="hlink"/>
                </a:solidFill>
                <a:hlinkClick r:id="rId4"/>
              </a:rPr>
              <a:t>https://www.ncbi.nlm.nih.gov/pmc/articles/PMC4557777/</a:t>
            </a:r>
            <a:r>
              <a:rPr lang="en-US" sz="1100"/>
              <a:t> </a:t>
            </a:r>
            <a:endParaRPr sz="1100"/>
          </a:p>
          <a:p>
            <a:pPr marL="457200" lvl="0" indent="-298450" algn="l" rtl="0">
              <a:lnSpc>
                <a:spcPct val="100000"/>
              </a:lnSpc>
              <a:spcBef>
                <a:spcPts val="360"/>
              </a:spcBef>
              <a:spcAft>
                <a:spcPts val="0"/>
              </a:spcAft>
              <a:buSzPts val="1100"/>
              <a:buChar char="•"/>
            </a:pPr>
            <a:r>
              <a:rPr lang="en-US" sz="1100"/>
              <a:t>Haynes MA, Smedley BD.  (1999). Institute of Medicine (US) Committee on Cancer Research Among Minorities and the Medically Underserved. Washington, DC: The Unequal Burden of Cancer: An Assessment of NIH Research and Programs for Ethnic Minorities and the Medically Underserved. National Academies Press. ISBN-10: 0-309-07154-2.</a:t>
            </a:r>
            <a:endParaRPr sz="1100"/>
          </a:p>
          <a:p>
            <a:pPr marL="457200" lvl="0" indent="-298450" algn="l" rtl="0">
              <a:lnSpc>
                <a:spcPct val="100000"/>
              </a:lnSpc>
              <a:spcBef>
                <a:spcPts val="360"/>
              </a:spcBef>
              <a:spcAft>
                <a:spcPts val="0"/>
              </a:spcAft>
              <a:buSzPts val="1100"/>
              <a:buChar char="•"/>
            </a:pPr>
            <a:r>
              <a:rPr lang="en-US" sz="1100"/>
              <a:t>Lawson, K.&amp; Desonier, M. (2009). Historical threads in the development of oncology social work. Journal of psychosocial oncology, 27(2), 155–215. </a:t>
            </a:r>
            <a:r>
              <a:rPr lang="en-US" sz="1100" u="sng">
                <a:solidFill>
                  <a:schemeClr val="hlink"/>
                </a:solidFill>
                <a:hlinkClick r:id="rId5"/>
              </a:rPr>
              <a:t>https://www.ncbi.nlm.nih.gov/pmc/articles/PMC2664972/</a:t>
            </a:r>
            <a:r>
              <a:rPr lang="en-US" sz="1100"/>
              <a:t>  </a:t>
            </a:r>
            <a:endParaRPr sz="1100"/>
          </a:p>
          <a:p>
            <a:pPr marL="457200" lvl="0" indent="-298450" algn="l" rtl="0">
              <a:lnSpc>
                <a:spcPct val="100000"/>
              </a:lnSpc>
              <a:spcBef>
                <a:spcPts val="360"/>
              </a:spcBef>
              <a:spcAft>
                <a:spcPts val="0"/>
              </a:spcAft>
              <a:buSzPts val="1100"/>
              <a:buChar char="•"/>
            </a:pPr>
            <a:r>
              <a:rPr lang="en-US" sz="1100"/>
              <a:t>Lopez, Claude; Kim, Bumyang; Sacks, Katherine. (2022) Health Literacy In the United States: Enhancing Assessments and Reducing Disparities, Milken Institute. </a:t>
            </a:r>
            <a:r>
              <a:rPr lang="en-US" sz="1100" u="sng">
                <a:solidFill>
                  <a:schemeClr val="hlink"/>
                </a:solidFill>
                <a:hlinkClick r:id="rId6"/>
              </a:rPr>
              <a:t>https://milkeninstitute.org/sites/default/files/2022-05/Health_Literacy_United_States_Final_Report.pdf</a:t>
            </a:r>
            <a:r>
              <a:rPr lang="en-US" sz="1100"/>
              <a:t>     </a:t>
            </a:r>
            <a:endParaRPr sz="1100"/>
          </a:p>
          <a:p>
            <a:pPr marL="457200" lvl="0" indent="-298450" algn="l" rtl="0">
              <a:lnSpc>
                <a:spcPct val="100000"/>
              </a:lnSpc>
              <a:spcBef>
                <a:spcPts val="360"/>
              </a:spcBef>
              <a:spcAft>
                <a:spcPts val="0"/>
              </a:spcAft>
              <a:buSzPts val="1100"/>
              <a:buChar char="•"/>
            </a:pPr>
            <a:r>
              <a:rPr lang="en-US" sz="1100"/>
              <a:t>Merriam-Webster. (n.d.). Case manager. In Merriam-Webster.com medical dictionary. Retrieved July 30, 2024, from </a:t>
            </a:r>
            <a:r>
              <a:rPr lang="en-US" sz="1100" u="sng">
                <a:solidFill>
                  <a:schemeClr val="hlink"/>
                </a:solidFill>
                <a:hlinkClick r:id="rId7"/>
              </a:rPr>
              <a:t>https://www.merriam-webster.com/medical/case%20manager</a:t>
            </a:r>
            <a:endParaRPr sz="1100"/>
          </a:p>
          <a:p>
            <a:pPr marL="457200" lvl="0" indent="-298450" algn="l" rtl="0">
              <a:lnSpc>
                <a:spcPct val="100000"/>
              </a:lnSpc>
              <a:spcBef>
                <a:spcPts val="360"/>
              </a:spcBef>
              <a:spcAft>
                <a:spcPts val="0"/>
              </a:spcAft>
              <a:buSzPts val="1100"/>
              <a:buChar char="•"/>
            </a:pPr>
            <a:r>
              <a:rPr lang="en-US" sz="1100"/>
              <a:t>Merriam-Webster. (n.d.). Nurse. In Merriam-Webster.com dictionary. Retrieved July 30, 2024, from </a:t>
            </a:r>
            <a:r>
              <a:rPr lang="en-US" sz="1100" u="sng">
                <a:solidFill>
                  <a:schemeClr val="hlink"/>
                </a:solidFill>
                <a:hlinkClick r:id="rId8"/>
              </a:rPr>
              <a:t>https://www.merriam-webster.com/dictionary/nurse</a:t>
            </a:r>
            <a:endParaRPr sz="1100"/>
          </a:p>
          <a:p>
            <a:pPr marL="457200" lvl="0" indent="-298450" algn="l" rtl="0">
              <a:lnSpc>
                <a:spcPct val="100000"/>
              </a:lnSpc>
              <a:spcBef>
                <a:spcPts val="360"/>
              </a:spcBef>
              <a:spcAft>
                <a:spcPts val="0"/>
              </a:spcAft>
              <a:buSzPts val="1100"/>
              <a:buChar char="•"/>
            </a:pPr>
            <a:r>
              <a:rPr lang="en-US" sz="1100"/>
              <a:t>Merriam-Webster.(n.d.). Social work. In Merriam-Webster.com dictionary. Retrieved July 30, 2024, from </a:t>
            </a:r>
            <a:r>
              <a:rPr lang="en-US" sz="1100" u="sng">
                <a:solidFill>
                  <a:schemeClr val="hlink"/>
                </a:solidFill>
                <a:hlinkClick r:id="rId9"/>
              </a:rPr>
              <a:t>https://www.merriam-webster.com/dictionary/social%20work</a:t>
            </a:r>
            <a:r>
              <a:rPr lang="en-US" sz="1100"/>
              <a:t> </a:t>
            </a:r>
            <a:endParaRPr sz="1100"/>
          </a:p>
          <a:p>
            <a:pPr marL="457200" lvl="0" indent="-298450" algn="l" rtl="0">
              <a:lnSpc>
                <a:spcPct val="100000"/>
              </a:lnSpc>
              <a:spcBef>
                <a:spcPts val="360"/>
              </a:spcBef>
              <a:spcAft>
                <a:spcPts val="0"/>
              </a:spcAft>
              <a:buSzPts val="1100"/>
              <a:buChar char="•"/>
            </a:pPr>
            <a:r>
              <a:rPr lang="en-US" sz="1100"/>
              <a:t>National Association of Social Workers (n.d.)., About Social Workers. Retrieved November 7, 2024 from. </a:t>
            </a:r>
            <a:r>
              <a:rPr lang="en-US" sz="1100" u="sng">
                <a:solidFill>
                  <a:schemeClr val="hlink"/>
                </a:solidFill>
                <a:hlinkClick r:id="rId10"/>
              </a:rPr>
              <a:t>https://www.socialworkers.org/News/Facts/Social-Workers</a:t>
            </a:r>
            <a:r>
              <a:rPr lang="en-US" sz="1100"/>
              <a:t> </a:t>
            </a:r>
            <a:endParaRPr sz="1100"/>
          </a:p>
          <a:p>
            <a:pPr marL="457200" lvl="0" indent="-298450" algn="l" rtl="0">
              <a:spcBef>
                <a:spcPts val="360"/>
              </a:spcBef>
              <a:spcAft>
                <a:spcPts val="0"/>
              </a:spcAft>
              <a:buSzPts val="1100"/>
              <a:buChar char="•"/>
            </a:pPr>
            <a:r>
              <a:rPr lang="en-US" sz="1100"/>
              <a:t>National Association of Social Workers (n.d.)., Oncology Social Worker Overview. Retrieved November 7, 2024 from. </a:t>
            </a:r>
            <a:r>
              <a:rPr lang="en-US" sz="1100" u="sng">
                <a:solidFill>
                  <a:schemeClr val="hlink"/>
                </a:solidFill>
                <a:hlinkClick r:id="rId11"/>
              </a:rPr>
              <a:t>https://careers.naswwi.org/career/oncology-social-worker</a:t>
            </a:r>
            <a:r>
              <a:rPr lang="en-US" sz="1100"/>
              <a:t> </a:t>
            </a:r>
            <a:endParaRPr sz="1100"/>
          </a:p>
          <a:p>
            <a:pPr marL="457200" lvl="0" indent="0" algn="l" rtl="0">
              <a:lnSpc>
                <a:spcPct val="100000"/>
              </a:lnSpc>
              <a:spcBef>
                <a:spcPts val="360"/>
              </a:spcBef>
              <a:spcAft>
                <a:spcPts val="0"/>
              </a:spcAft>
              <a:buSzPts val="1800"/>
              <a:buNone/>
            </a:pPr>
            <a:endParaRPr sz="11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g2f08f95ba76_0_71"/>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References</a:t>
            </a:r>
            <a:endParaRPr/>
          </a:p>
        </p:txBody>
      </p:sp>
      <p:sp>
        <p:nvSpPr>
          <p:cNvPr id="636" name="Google Shape;636;g2f08f95ba76_0_71"/>
          <p:cNvSpPr txBox="1">
            <a:spLocks noGrp="1"/>
          </p:cNvSpPr>
          <p:nvPr>
            <p:ph type="body" idx="1"/>
          </p:nvPr>
        </p:nvSpPr>
        <p:spPr>
          <a:xfrm>
            <a:off x="457200" y="482600"/>
            <a:ext cx="8559900" cy="4165500"/>
          </a:xfrm>
          <a:prstGeom prst="rect">
            <a:avLst/>
          </a:prstGeom>
          <a:noFill/>
          <a:ln>
            <a:noFill/>
          </a:ln>
        </p:spPr>
        <p:txBody>
          <a:bodyPr spcFirstLastPara="1" wrap="square" lIns="91425" tIns="45700" rIns="91425" bIns="45700" anchor="t" anchorCtr="0">
            <a:noAutofit/>
          </a:bodyPr>
          <a:lstStyle/>
          <a:p>
            <a:pPr marL="457200" lvl="0" indent="-298450" algn="l" rtl="0">
              <a:spcBef>
                <a:spcPts val="360"/>
              </a:spcBef>
              <a:spcAft>
                <a:spcPts val="0"/>
              </a:spcAft>
              <a:buSzPts val="1100"/>
              <a:buChar char="•"/>
            </a:pPr>
            <a:r>
              <a:rPr lang="en-US" sz="1100"/>
              <a:t>National Cancer Institute. (2015). Patient navigation research program (PNRP). </a:t>
            </a:r>
            <a:r>
              <a:rPr lang="en-US" sz="1100" u="sng">
                <a:solidFill>
                  <a:schemeClr val="hlink"/>
                </a:solidFill>
                <a:hlinkClick r:id="rId3"/>
              </a:rPr>
              <a:t>http://www.cancer.gov/aboutnci/organization/crchd/disparities‐research/pnrp</a:t>
            </a:r>
            <a:r>
              <a:rPr lang="en-US" sz="1100"/>
              <a:t>     </a:t>
            </a:r>
            <a:endParaRPr sz="1100"/>
          </a:p>
          <a:p>
            <a:pPr marL="457200" lvl="0" indent="-298450" algn="l" rtl="0">
              <a:spcBef>
                <a:spcPts val="360"/>
              </a:spcBef>
              <a:spcAft>
                <a:spcPts val="0"/>
              </a:spcAft>
              <a:buSzPts val="1100"/>
              <a:buChar char="•"/>
            </a:pPr>
            <a:r>
              <a:rPr lang="en-US" sz="1100"/>
              <a:t>National Cancer Institute. (2024). Cancer health disparities. National Institutes of Health. </a:t>
            </a:r>
            <a:r>
              <a:rPr lang="en-US" sz="1100" u="sng">
                <a:solidFill>
                  <a:schemeClr val="hlink"/>
                </a:solidFill>
                <a:hlinkClick r:id="rId4"/>
              </a:rPr>
              <a:t>http://www.cancer.gov/cancertopics/factsheet/disparities/cancer-health-disparities</a:t>
            </a:r>
            <a:r>
              <a:rPr lang="en-US" sz="1100"/>
              <a:t> </a:t>
            </a:r>
            <a:endParaRPr sz="1100"/>
          </a:p>
          <a:p>
            <a:pPr marL="457200" lvl="0" indent="-298450" algn="l" rtl="0">
              <a:spcBef>
                <a:spcPts val="360"/>
              </a:spcBef>
              <a:spcAft>
                <a:spcPts val="0"/>
              </a:spcAft>
              <a:buSzPts val="1100"/>
              <a:buChar char="•"/>
            </a:pPr>
            <a:r>
              <a:rPr lang="en-US" sz="1100"/>
              <a:t>North, Michael (2013). Franklin and Nation’s First Hospital.Circulating Now: National Library of Medicine: </a:t>
            </a:r>
            <a:r>
              <a:rPr lang="en-US" sz="1100" u="sng">
                <a:solidFill>
                  <a:schemeClr val="hlink"/>
                </a:solidFill>
                <a:hlinkClick r:id="rId5"/>
              </a:rPr>
              <a:t>https://circulatingnow.nlm.nih.gov/2013/07/03/curators-welcome-benjamin-franklin-on-the-founding-of-the-nations-first-hospital/comment-page-1/</a:t>
            </a:r>
            <a:r>
              <a:rPr lang="en-US" sz="1100"/>
              <a:t> </a:t>
            </a:r>
            <a:endParaRPr sz="1100"/>
          </a:p>
          <a:p>
            <a:pPr marL="457200" lvl="0" indent="-298450" algn="l" rtl="0">
              <a:spcBef>
                <a:spcPts val="360"/>
              </a:spcBef>
              <a:spcAft>
                <a:spcPts val="0"/>
              </a:spcAft>
              <a:buSzPts val="1100"/>
              <a:buChar char="•"/>
            </a:pPr>
            <a:r>
              <a:rPr lang="en-US" sz="1100"/>
              <a:t>Pratt-Chapman, M.L., Willis A., &amp; Masselink L., (2015) Core Competencies for Oncology Patient Navigators. The Journal of Oncology Navigation and Survivorship. Academy of Oncology Nurse and Patient Navigators. April 2015 Vol 6, No 2. </a:t>
            </a:r>
            <a:r>
              <a:rPr lang="en-US" sz="1100" u="sng">
                <a:solidFill>
                  <a:schemeClr val="hlink"/>
                </a:solidFill>
                <a:hlinkClick r:id="rId6"/>
              </a:rPr>
              <a:t>https://www.jons-online.com/issues/2015/april-2015-vol-6-no-2/1320:core-competencies-for-oncology-patient-navigators</a:t>
            </a:r>
            <a:endParaRPr sz="1100"/>
          </a:p>
          <a:p>
            <a:pPr marL="457200" lvl="0" indent="-298450" algn="l" rtl="0">
              <a:spcBef>
                <a:spcPts val="360"/>
              </a:spcBef>
              <a:spcAft>
                <a:spcPts val="0"/>
              </a:spcAft>
              <a:buSzPts val="1100"/>
              <a:buChar char="•"/>
            </a:pPr>
            <a:r>
              <a:rPr lang="en-US" sz="1100"/>
              <a:t>Professional Oncology Navigation Task Force. (2022, March). Oncology navigation standards of professional practice. Journal of Oncology Navigation &amp; Survivorship, 13(3). </a:t>
            </a:r>
            <a:r>
              <a:rPr lang="en-US" sz="1100" u="sng">
                <a:solidFill>
                  <a:schemeClr val="hlink"/>
                </a:solidFill>
                <a:hlinkClick r:id="rId7"/>
              </a:rPr>
              <a:t>https://jons-online.com/issues/2022/march-2022-vol-13-no-3/4399-oncology-navigation-standards-of-professional-practic</a:t>
            </a:r>
            <a:endParaRPr sz="1100"/>
          </a:p>
          <a:p>
            <a:pPr marL="457200" lvl="0" indent="-298450" algn="l" rtl="0">
              <a:spcBef>
                <a:spcPts val="360"/>
              </a:spcBef>
              <a:spcAft>
                <a:spcPts val="0"/>
              </a:spcAft>
              <a:buSzPts val="1100"/>
              <a:buChar char="•"/>
            </a:pPr>
            <a:r>
              <a:rPr lang="en-US" sz="1100"/>
              <a:t>Tang KL, Ghali WA (2021) Patient Navigation—Exploring the Undefined. JAMA Health Forum. </a:t>
            </a:r>
            <a:r>
              <a:rPr lang="en-US" sz="1100" u="sng">
                <a:solidFill>
                  <a:schemeClr val="hlink"/>
                </a:solidFill>
                <a:hlinkClick r:id="rId8"/>
              </a:rPr>
              <a:t>https://jamanetwork.com/journals/jama-health-forum/fullarticle/2786664</a:t>
            </a:r>
            <a:r>
              <a:rPr lang="en-US" sz="1100"/>
              <a:t>   </a:t>
            </a:r>
            <a:endParaRPr sz="1100"/>
          </a:p>
          <a:p>
            <a:pPr marL="457200" lvl="0" indent="-298450" algn="l" rtl="0">
              <a:spcBef>
                <a:spcPts val="360"/>
              </a:spcBef>
              <a:spcAft>
                <a:spcPts val="0"/>
              </a:spcAft>
              <a:buSzPts val="1100"/>
              <a:buChar char="•"/>
            </a:pPr>
            <a:r>
              <a:rPr lang="en-US" sz="1100"/>
              <a:t>Valverde, P. A., Calhoun, E., Esparza, A., Wells, K. J., &amp; Risendal, B. C. (2018). The early dissemination of patient navigation interventions: results of a respondent-driven sample survey. Translational behavioral medicine, 8(3), 456–467. </a:t>
            </a:r>
            <a:r>
              <a:rPr lang="en-US" sz="1100" u="sng">
                <a:solidFill>
                  <a:schemeClr val="hlink"/>
                </a:solidFill>
                <a:hlinkClick r:id="rId9"/>
              </a:rPr>
              <a:t>https://doi.org/10.1093/tbm/ibx080</a:t>
            </a:r>
            <a:r>
              <a:rPr lang="en-US" sz="1100"/>
              <a:t> </a:t>
            </a:r>
            <a:endParaRPr sz="1100"/>
          </a:p>
          <a:p>
            <a:pPr marL="457200" lvl="0" indent="-298450" algn="l" rtl="0">
              <a:spcBef>
                <a:spcPts val="360"/>
              </a:spcBef>
              <a:spcAft>
                <a:spcPts val="0"/>
              </a:spcAft>
              <a:buSzPts val="1100"/>
              <a:buChar char="•"/>
            </a:pPr>
            <a:r>
              <a:rPr lang="en-US" sz="1100"/>
              <a:t>Willis A., Reed, E., Pratt-Chapman, M. L,  Kapp, H., Hatcher, E., Vaitones, V.,Bires, J., Collins, S., Washington, EC. (2013). Development of a Framework for Patient Navigation: Delineating Roles Across Navigator Types. The Journal of Oncology Navigation and Survivorship. Academy of Oncology Nurse and Patient Navigators. December 2013 Vol 4, No 6 </a:t>
            </a:r>
            <a:r>
              <a:rPr lang="en-US" sz="1100" u="sng">
                <a:solidFill>
                  <a:schemeClr val="hlink"/>
                </a:solidFill>
                <a:hlinkClick r:id="rId10"/>
              </a:rPr>
              <a:t>https://jons-online.com/authors?autid=890:virginia-vaitones-msw-osw-c-hon-opn-cg</a:t>
            </a:r>
            <a:r>
              <a:rPr lang="en-US" sz="1100"/>
              <a:t>  </a:t>
            </a:r>
            <a:endParaRPr sz="1100"/>
          </a:p>
          <a:p>
            <a:pPr marL="457200" lvl="0" indent="-298450" algn="l" rtl="0">
              <a:spcBef>
                <a:spcPts val="360"/>
              </a:spcBef>
              <a:spcAft>
                <a:spcPts val="0"/>
              </a:spcAft>
              <a:buSzPts val="1100"/>
              <a:buChar char="•"/>
            </a:pPr>
            <a:r>
              <a:rPr lang="en-US" sz="1100"/>
              <a:t>Winkfield, K. M., Regnante, J. M., Miller-Sonet, E., González, E. T., Freund, K. M., &amp; Doykos, P. M. (2021). Development of an Actionable Framework to Address Cancer Care Disparities in Medically Underserved Populations in the United States: Expert Roundtable Recommendations. JCO oncology practice, 17(3), e278–e293. https://doi.org/10.1200/OP.20.00630</a:t>
            </a:r>
            <a:endParaRPr sz="1100"/>
          </a:p>
          <a:p>
            <a:pPr marL="457200" lvl="0" indent="-298450" algn="l" rtl="0">
              <a:spcBef>
                <a:spcPts val="360"/>
              </a:spcBef>
              <a:spcAft>
                <a:spcPts val="0"/>
              </a:spcAft>
              <a:buSzPts val="1100"/>
              <a:buChar char="•"/>
            </a:pPr>
            <a:r>
              <a:rPr lang="en-US" sz="1100"/>
              <a:t>World Health Organization. (n.d.). Health equity. World Health Organization. </a:t>
            </a:r>
            <a:r>
              <a:rPr lang="en-US" sz="1100" u="sng">
                <a:solidFill>
                  <a:schemeClr val="hlink"/>
                </a:solidFill>
                <a:hlinkClick r:id="rId11"/>
              </a:rPr>
              <a:t>https://www.who.int/health-topics/health-equity#tab=tab_1</a:t>
            </a:r>
            <a:r>
              <a:rPr lang="en-US" sz="1100"/>
              <a:t> </a:t>
            </a:r>
            <a:endParaRPr sz="1100"/>
          </a:p>
          <a:p>
            <a:pPr marL="0" lvl="0" indent="0" algn="l" rtl="0">
              <a:spcBef>
                <a:spcPts val="360"/>
              </a:spcBef>
              <a:spcAft>
                <a:spcPts val="0"/>
              </a:spcAft>
              <a:buSzPts val="1800"/>
              <a:buNone/>
            </a:pPr>
            <a:endParaRPr sz="11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g2ec85b386b1_0_71"/>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Thank you!</a:t>
            </a:r>
            <a:endParaRPr/>
          </a:p>
        </p:txBody>
      </p:sp>
      <p:sp>
        <p:nvSpPr>
          <p:cNvPr id="642" name="Google Shape;642;g2ec85b386b1_0_71"/>
          <p:cNvSpPr txBox="1">
            <a:spLocks noGrp="1"/>
          </p:cNvSpPr>
          <p:nvPr>
            <p:ph type="body" idx="1"/>
          </p:nvPr>
        </p:nvSpPr>
        <p:spPr>
          <a:xfrm>
            <a:off x="4658075" y="4272825"/>
            <a:ext cx="4397100" cy="12624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1500"/>
              <a:buFont typeface="Arial"/>
              <a:buNone/>
            </a:pPr>
            <a:r>
              <a:rPr lang="en-US" sz="1500"/>
              <a:t>S</a:t>
            </a:r>
            <a:r>
              <a:rPr lang="en-US" sz="1500" i="1"/>
              <a:t>ign up for the GW Cancer Center’s </a:t>
            </a:r>
            <a:br>
              <a:rPr lang="en-US" sz="1500" i="1"/>
            </a:br>
            <a:r>
              <a:rPr lang="en-US" sz="1500" i="1"/>
              <a:t>Cancer Control </a:t>
            </a:r>
            <a:br>
              <a:rPr lang="en-US" sz="1500" i="1"/>
            </a:br>
            <a:r>
              <a:rPr lang="en-US" sz="1500" i="1"/>
              <a:t>Technical Assistance E-Newsletter</a:t>
            </a:r>
            <a:r>
              <a:rPr lang="en-US" sz="1500"/>
              <a:t>:</a:t>
            </a:r>
            <a:endParaRPr sz="1500"/>
          </a:p>
          <a:p>
            <a:pPr marL="0" lvl="0" indent="0" algn="ctr" rtl="0">
              <a:lnSpc>
                <a:spcPct val="100000"/>
              </a:lnSpc>
              <a:spcBef>
                <a:spcPts val="0"/>
              </a:spcBef>
              <a:spcAft>
                <a:spcPts val="0"/>
              </a:spcAft>
              <a:buClr>
                <a:schemeClr val="dk1"/>
              </a:buClr>
              <a:buSzPts val="1500"/>
              <a:buFont typeface="Arial"/>
              <a:buNone/>
            </a:pPr>
            <a:r>
              <a:rPr lang="en-US" sz="1500" u="sng">
                <a:solidFill>
                  <a:schemeClr val="hlink"/>
                </a:solidFill>
                <a:hlinkClick r:id="rId3"/>
              </a:rPr>
              <a:t> </a:t>
            </a:r>
            <a:r>
              <a:rPr lang="en-US" sz="1500" b="1" u="sng">
                <a:solidFill>
                  <a:schemeClr val="hlink"/>
                </a:solidFill>
                <a:hlinkClick r:id="rId3"/>
              </a:rPr>
              <a:t>TAP Subscription</a:t>
            </a:r>
            <a:endParaRPr b="1"/>
          </a:p>
        </p:txBody>
      </p:sp>
      <p:sp>
        <p:nvSpPr>
          <p:cNvPr id="643" name="Google Shape;643;g2ec85b386b1_0_71"/>
          <p:cNvSpPr txBox="1"/>
          <p:nvPr/>
        </p:nvSpPr>
        <p:spPr>
          <a:xfrm>
            <a:off x="609600" y="4239150"/>
            <a:ext cx="41628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0" i="1" u="none" strike="noStrike" cap="none">
                <a:solidFill>
                  <a:srgbClr val="3F3F3F"/>
                </a:solidFill>
                <a:latin typeface="Arial"/>
                <a:ea typeface="Arial"/>
                <a:cs typeface="Arial"/>
                <a:sym typeface="Arial"/>
              </a:rPr>
              <a:t>Sign up for the GW Cancer Center’s </a:t>
            </a:r>
            <a:br>
              <a:rPr lang="en-US" sz="1500" b="0" i="1" u="none" strike="noStrike" cap="none">
                <a:solidFill>
                  <a:srgbClr val="3F3F3F"/>
                </a:solidFill>
                <a:latin typeface="Arial"/>
                <a:ea typeface="Arial"/>
                <a:cs typeface="Arial"/>
                <a:sym typeface="Arial"/>
              </a:rPr>
            </a:br>
            <a:r>
              <a:rPr lang="en-US" sz="1500" b="0" i="1" u="none" strike="noStrike" cap="none">
                <a:solidFill>
                  <a:srgbClr val="3F3F3F"/>
                </a:solidFill>
                <a:latin typeface="Arial"/>
                <a:ea typeface="Arial"/>
                <a:cs typeface="Arial"/>
                <a:sym typeface="Arial"/>
              </a:rPr>
              <a:t>Patient Navigation </a:t>
            </a:r>
            <a:br>
              <a:rPr lang="en-US" sz="1500" b="0" i="1" u="none" strike="noStrike" cap="none">
                <a:solidFill>
                  <a:srgbClr val="3F3F3F"/>
                </a:solidFill>
                <a:latin typeface="Arial"/>
                <a:ea typeface="Arial"/>
                <a:cs typeface="Arial"/>
                <a:sym typeface="Arial"/>
              </a:rPr>
            </a:br>
            <a:r>
              <a:rPr lang="en-US" sz="1500" b="0" i="1" u="none" strike="noStrike" cap="none">
                <a:solidFill>
                  <a:srgbClr val="3F3F3F"/>
                </a:solidFill>
                <a:latin typeface="Arial"/>
                <a:ea typeface="Arial"/>
                <a:cs typeface="Arial"/>
                <a:sym typeface="Arial"/>
              </a:rPr>
              <a:t>and Survivorship E-Newsletter</a:t>
            </a:r>
            <a:r>
              <a:rPr lang="en-US" sz="1500" b="0" i="0" u="none" strike="noStrike" cap="none">
                <a:solidFill>
                  <a:srgbClr val="3F3F3F"/>
                </a:solidFill>
                <a:latin typeface="Arial"/>
                <a:ea typeface="Arial"/>
                <a:cs typeface="Arial"/>
                <a:sym typeface="Arial"/>
              </a:rPr>
              <a:t>:</a:t>
            </a:r>
            <a:endParaRPr sz="1500" b="0" i="0" u="none" strike="noStrike" cap="none">
              <a:solidFill>
                <a:srgbClr val="3F3F3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r>
              <a:rPr lang="en-US" sz="1500" b="1" i="0" u="sng" strike="noStrike" cap="none">
                <a:solidFill>
                  <a:schemeClr val="hlink"/>
                </a:solidFill>
                <a:latin typeface="Arial"/>
                <a:ea typeface="Arial"/>
                <a:cs typeface="Arial"/>
                <a:sym typeface="Arial"/>
                <a:hlinkClick r:id="rId4"/>
              </a:rPr>
              <a:t>PNS Subscription</a:t>
            </a:r>
            <a:r>
              <a:rPr lang="en-US" sz="1500" b="0" i="0" u="sng" strike="noStrike" cap="none">
                <a:solidFill>
                  <a:srgbClr val="3F3F3F"/>
                </a:solidFill>
                <a:latin typeface="Arial"/>
                <a:ea typeface="Arial"/>
                <a:cs typeface="Arial"/>
                <a:sym typeface="Arial"/>
                <a:hlinkClick r:id="rId5">
                  <a:extLst>
                    <a:ext uri="{A12FA001-AC4F-418D-AE19-62706E023703}">
                      <ahyp:hlinkClr xmlns:ahyp="http://schemas.microsoft.com/office/drawing/2018/hyperlinkcolor" val="tx"/>
                    </a:ext>
                  </a:extLst>
                </a:hlinkClick>
              </a:rPr>
              <a:t>  </a:t>
            </a:r>
            <a:endParaRPr sz="1500" b="0" i="0" u="none" strike="noStrike" cap="none">
              <a:solidFill>
                <a:srgbClr val="3F3F3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3F3F3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1" i="0" u="none" strike="noStrike" cap="none">
              <a:solidFill>
                <a:srgbClr val="0096D6"/>
              </a:solidFill>
              <a:latin typeface="Arial"/>
              <a:ea typeface="Arial"/>
              <a:cs typeface="Arial"/>
              <a:sym typeface="Arial"/>
            </a:endParaRPr>
          </a:p>
        </p:txBody>
      </p:sp>
      <p:pic>
        <p:nvPicPr>
          <p:cNvPr id="644" name="Google Shape;644;g2ec85b386b1_0_71"/>
          <p:cNvPicPr preferRelativeResize="0"/>
          <p:nvPr/>
        </p:nvPicPr>
        <p:blipFill rotWithShape="1">
          <a:blip r:embed="rId6">
            <a:alphaModFix/>
          </a:blip>
          <a:srcRect/>
          <a:stretch/>
        </p:blipFill>
        <p:spPr>
          <a:xfrm>
            <a:off x="1438000" y="1236831"/>
            <a:ext cx="6268009" cy="1067544"/>
          </a:xfrm>
          <a:prstGeom prst="rect">
            <a:avLst/>
          </a:prstGeom>
          <a:noFill/>
          <a:ln>
            <a:noFill/>
          </a:ln>
        </p:spPr>
      </p:pic>
      <p:pic>
        <p:nvPicPr>
          <p:cNvPr id="645" name="Google Shape;645;g2ec85b386b1_0_71"/>
          <p:cNvPicPr preferRelativeResize="0"/>
          <p:nvPr/>
        </p:nvPicPr>
        <p:blipFill rotWithShape="1">
          <a:blip r:embed="rId7">
            <a:alphaModFix/>
          </a:blip>
          <a:srcRect/>
          <a:stretch/>
        </p:blipFill>
        <p:spPr>
          <a:xfrm>
            <a:off x="5963475" y="2380575"/>
            <a:ext cx="1663650" cy="1663650"/>
          </a:xfrm>
          <a:prstGeom prst="rect">
            <a:avLst/>
          </a:prstGeom>
          <a:noFill/>
          <a:ln>
            <a:noFill/>
          </a:ln>
        </p:spPr>
      </p:pic>
      <p:pic>
        <p:nvPicPr>
          <p:cNvPr id="646" name="Google Shape;646;g2ec85b386b1_0_71"/>
          <p:cNvPicPr preferRelativeResize="0"/>
          <p:nvPr/>
        </p:nvPicPr>
        <p:blipFill rotWithShape="1">
          <a:blip r:embed="rId8">
            <a:alphaModFix/>
          </a:blip>
          <a:srcRect/>
          <a:stretch/>
        </p:blipFill>
        <p:spPr>
          <a:xfrm>
            <a:off x="1723613" y="2456775"/>
            <a:ext cx="1629975" cy="1629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g30143c98ee0_0_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8"/>
              <a:buNone/>
            </a:pPr>
            <a:r>
              <a:rPr lang="en-US"/>
              <a:t>Patient Navigation: the Right Thing to Do</a:t>
            </a:r>
            <a:endParaRPr/>
          </a:p>
        </p:txBody>
      </p:sp>
      <p:sp>
        <p:nvSpPr>
          <p:cNvPr id="81" name="Google Shape;81;g30143c98ee0_0_0"/>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r>
              <a:rPr lang="en-US"/>
              <a:t>“Of all the forms of inequality, injustice in health is the most shocking and inhuman.”</a:t>
            </a:r>
            <a:endParaRPr/>
          </a:p>
          <a:p>
            <a:pPr marL="0" lvl="0" indent="0" algn="l" rtl="0">
              <a:lnSpc>
                <a:spcPct val="100000"/>
              </a:lnSpc>
              <a:spcBef>
                <a:spcPts val="360"/>
              </a:spcBef>
              <a:spcAft>
                <a:spcPts val="0"/>
              </a:spcAft>
              <a:buSzPts val="1800"/>
              <a:buNone/>
            </a:pPr>
            <a:endParaRPr/>
          </a:p>
          <a:p>
            <a:pPr marL="0" lvl="0" indent="0" algn="l" rtl="0">
              <a:lnSpc>
                <a:spcPct val="100000"/>
              </a:lnSpc>
              <a:spcBef>
                <a:spcPts val="360"/>
              </a:spcBef>
              <a:spcAft>
                <a:spcPts val="0"/>
              </a:spcAft>
              <a:buSzPts val="1800"/>
              <a:buNone/>
            </a:pPr>
            <a:r>
              <a:rPr lang="en-US"/>
              <a:t>-Dr. Martin Luther King, Jr.</a:t>
            </a:r>
            <a:endParaRPr/>
          </a:p>
          <a:p>
            <a:pPr marL="0" lvl="0" indent="0" algn="l" rtl="0">
              <a:lnSpc>
                <a:spcPct val="100000"/>
              </a:lnSpc>
              <a:spcBef>
                <a:spcPts val="360"/>
              </a:spcBef>
              <a:spcAft>
                <a:spcPts val="0"/>
              </a:spcAft>
              <a:buSzPts val="1800"/>
              <a:buNone/>
            </a:pPr>
            <a:r>
              <a:rPr lang="en-US"/>
              <a:t>Chicago, 1966</a:t>
            </a:r>
            <a:endParaRPr/>
          </a:p>
        </p:txBody>
      </p:sp>
      <p:sp>
        <p:nvSpPr>
          <p:cNvPr id="82" name="Google Shape;82;g30143c98ee0_0_0"/>
          <p:cNvSpPr/>
          <p:nvPr/>
        </p:nvSpPr>
        <p:spPr>
          <a:xfrm>
            <a:off x="6438800" y="5320000"/>
            <a:ext cx="4071900" cy="25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4065"/>
              </a:buClr>
              <a:buSzPts val="1200"/>
              <a:buFont typeface="Calibri"/>
              <a:buNone/>
            </a:pPr>
            <a:r>
              <a:rPr lang="en-US" sz="1000" b="0" i="1" u="none" strike="noStrike" cap="none">
                <a:solidFill>
                  <a:schemeClr val="lt2"/>
                </a:solidFill>
                <a:latin typeface="Arial"/>
                <a:ea typeface="Arial"/>
                <a:cs typeface="Arial"/>
                <a:sym typeface="Arial"/>
              </a:rPr>
              <a:t> Source: King, M. L., Jr., 1966, March 25</a:t>
            </a:r>
            <a:endParaRPr sz="1000" b="0" i="1" u="none" strike="noStrike" cap="none">
              <a:solidFill>
                <a:schemeClr val="lt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30143c98ee0_0_2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Health Literacy</a:t>
            </a:r>
            <a:endParaRPr/>
          </a:p>
        </p:txBody>
      </p:sp>
      <p:sp>
        <p:nvSpPr>
          <p:cNvPr id="89" name="Google Shape;89;g30143c98ee0_0_26"/>
          <p:cNvSpPr txBox="1">
            <a:spLocks noGrp="1"/>
          </p:cNvSpPr>
          <p:nvPr>
            <p:ph type="body" idx="1"/>
          </p:nvPr>
        </p:nvSpPr>
        <p:spPr>
          <a:xfrm>
            <a:off x="457200" y="1524001"/>
            <a:ext cx="8229600" cy="3810000"/>
          </a:xfrm>
          <a:prstGeom prst="rect">
            <a:avLst/>
          </a:prstGeom>
          <a:noFill/>
          <a:ln>
            <a:noFill/>
          </a:ln>
        </p:spPr>
        <p:txBody>
          <a:bodyPr spcFirstLastPara="1" wrap="square" lIns="91425" tIns="45700" rIns="91425" bIns="45700" anchor="t" anchorCtr="0">
            <a:noAutofit/>
          </a:bodyPr>
          <a:lstStyle/>
          <a:p>
            <a:pPr marL="457200" lvl="0" indent="-371475" algn="l" rtl="0">
              <a:lnSpc>
                <a:spcPct val="115000"/>
              </a:lnSpc>
              <a:spcBef>
                <a:spcPts val="0"/>
              </a:spcBef>
              <a:spcAft>
                <a:spcPts val="0"/>
              </a:spcAft>
              <a:buClr>
                <a:schemeClr val="dk1"/>
              </a:buClr>
              <a:buSzPts val="2250"/>
              <a:buFont typeface="Arial"/>
              <a:buChar char="●"/>
            </a:pPr>
            <a:r>
              <a:rPr lang="en-US" sz="2250" b="1">
                <a:solidFill>
                  <a:schemeClr val="dk1"/>
                </a:solidFill>
              </a:rPr>
              <a:t>Personal health literacy</a:t>
            </a:r>
            <a:r>
              <a:rPr lang="en-US" sz="2250">
                <a:solidFill>
                  <a:schemeClr val="dk1"/>
                </a:solidFill>
              </a:rPr>
              <a:t> is the degree to which individuals have the ability to find, understand, and use information and services to inform health-related decisions and actions for themselves and others.</a:t>
            </a:r>
            <a:endParaRPr sz="2250">
              <a:solidFill>
                <a:schemeClr val="dk1"/>
              </a:solidFill>
            </a:endParaRPr>
          </a:p>
          <a:p>
            <a:pPr marL="457200" lvl="0" indent="-371475" algn="l" rtl="0">
              <a:lnSpc>
                <a:spcPct val="115000"/>
              </a:lnSpc>
              <a:spcBef>
                <a:spcPts val="0"/>
              </a:spcBef>
              <a:spcAft>
                <a:spcPts val="0"/>
              </a:spcAft>
              <a:buClr>
                <a:schemeClr val="dk1"/>
              </a:buClr>
              <a:buSzPts val="2250"/>
              <a:buFont typeface="Arial"/>
              <a:buChar char="●"/>
            </a:pPr>
            <a:r>
              <a:rPr lang="en-US" sz="2250" b="1">
                <a:solidFill>
                  <a:schemeClr val="dk1"/>
                </a:solidFill>
              </a:rPr>
              <a:t>Organizational health literacy</a:t>
            </a:r>
            <a:r>
              <a:rPr lang="en-US" sz="2250">
                <a:solidFill>
                  <a:schemeClr val="dk1"/>
                </a:solidFill>
              </a:rPr>
              <a:t> is the degree to which organizations equitably enable individuals to find, understand, and use information and services to inform health-related decisions and actions for themselves and others.</a:t>
            </a:r>
            <a:endParaRPr sz="2250">
              <a:solidFill>
                <a:schemeClr val="dk1"/>
              </a:solidFill>
            </a:endParaRPr>
          </a:p>
          <a:p>
            <a:pPr marL="0" lvl="0" indent="0" algn="l" rtl="0">
              <a:lnSpc>
                <a:spcPct val="100000"/>
              </a:lnSpc>
              <a:spcBef>
                <a:spcPts val="640"/>
              </a:spcBef>
              <a:spcAft>
                <a:spcPts val="0"/>
              </a:spcAft>
              <a:buSzPts val="3200"/>
              <a:buNone/>
            </a:pPr>
            <a:endParaRPr sz="4100" b="1"/>
          </a:p>
        </p:txBody>
      </p:sp>
      <p:sp>
        <p:nvSpPr>
          <p:cNvPr id="91" name="Google Shape;91;g30143c98ee0_0_26"/>
          <p:cNvSpPr txBox="1"/>
          <p:nvPr/>
        </p:nvSpPr>
        <p:spPr>
          <a:xfrm>
            <a:off x="5454900" y="5290175"/>
            <a:ext cx="3813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1" u="none" strike="noStrike" cap="none">
                <a:solidFill>
                  <a:schemeClr val="lt2"/>
                </a:solidFill>
                <a:latin typeface="Arial"/>
                <a:ea typeface="Arial"/>
                <a:cs typeface="Arial"/>
                <a:sym typeface="Arial"/>
              </a:rPr>
              <a:t>Source: </a:t>
            </a:r>
            <a:r>
              <a:rPr lang="en-US" sz="1000" b="0" i="1" u="none" strike="noStrike" cap="none">
                <a:solidFill>
                  <a:schemeClr val="lt2"/>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Centers for Disease Control and Prevention</a:t>
            </a:r>
            <a:r>
              <a:rPr lang="en-US" sz="1000" b="0" i="1" u="none" strike="noStrike" cap="none">
                <a:solidFill>
                  <a:schemeClr val="lt2"/>
                </a:solidFill>
                <a:latin typeface="Arial"/>
                <a:ea typeface="Arial"/>
                <a:cs typeface="Arial"/>
                <a:sym typeface="Arial"/>
              </a:rPr>
              <a:t> 2023</a:t>
            </a:r>
            <a:endParaRPr sz="1000" b="0" i="1" u="none" strike="noStrike" cap="none">
              <a:solidFill>
                <a:schemeClr val="lt2"/>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g30143c98ee0_0_7"/>
          <p:cNvPicPr preferRelativeResize="0"/>
          <p:nvPr/>
        </p:nvPicPr>
        <p:blipFill rotWithShape="1">
          <a:blip r:embed="rId3">
            <a:alphaModFix/>
          </a:blip>
          <a:srcRect/>
          <a:stretch/>
        </p:blipFill>
        <p:spPr>
          <a:xfrm>
            <a:off x="5265305" y="2764661"/>
            <a:ext cx="2619555" cy="1964666"/>
          </a:xfrm>
          <a:prstGeom prst="rect">
            <a:avLst/>
          </a:prstGeom>
          <a:noFill/>
          <a:ln>
            <a:noFill/>
          </a:ln>
        </p:spPr>
      </p:pic>
      <p:sp>
        <p:nvSpPr>
          <p:cNvPr id="98" name="Google Shape;98;g30143c98ee0_0_7"/>
          <p:cNvSpPr/>
          <p:nvPr/>
        </p:nvSpPr>
        <p:spPr>
          <a:xfrm rot="1157069">
            <a:off x="913910" y="1110975"/>
            <a:ext cx="4256770" cy="2981098"/>
          </a:xfrm>
          <a:prstGeom prst="cloud">
            <a:avLst/>
          </a:prstGeom>
          <a:solidFill>
            <a:srgbClr val="004065">
              <a:alpha val="1803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99" name="Google Shape;99;g30143c98ee0_0_7"/>
          <p:cNvSpPr txBox="1"/>
          <p:nvPr/>
        </p:nvSpPr>
        <p:spPr>
          <a:xfrm>
            <a:off x="1314450" y="1409700"/>
            <a:ext cx="42774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200"/>
              <a:buFont typeface="Arial"/>
              <a:buNone/>
            </a:pPr>
            <a:r>
              <a:rPr lang="en-US" sz="4200" b="1" i="0" u="none" strike="noStrike" cap="none">
                <a:solidFill>
                  <a:srgbClr val="0096D6"/>
                </a:solidFill>
                <a:latin typeface="Arial"/>
                <a:ea typeface="Arial"/>
                <a:cs typeface="Arial"/>
                <a:sym typeface="Arial"/>
              </a:rPr>
              <a:t>88% of adults</a:t>
            </a:r>
            <a:endParaRPr sz="1400" b="0" i="0" u="none" strike="noStrike" cap="none">
              <a:solidFill>
                <a:srgbClr val="000000"/>
              </a:solidFill>
              <a:latin typeface="Arial"/>
              <a:ea typeface="Arial"/>
              <a:cs typeface="Arial"/>
              <a:sym typeface="Arial"/>
            </a:endParaRPr>
          </a:p>
        </p:txBody>
      </p:sp>
      <p:sp>
        <p:nvSpPr>
          <p:cNvPr id="100" name="Google Shape;100;g30143c98ee0_0_7"/>
          <p:cNvSpPr txBox="1"/>
          <p:nvPr/>
        </p:nvSpPr>
        <p:spPr>
          <a:xfrm>
            <a:off x="1333500" y="2027400"/>
            <a:ext cx="39318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a:solidFill>
                  <a:srgbClr val="004065"/>
                </a:solidFill>
                <a:latin typeface="Arial"/>
                <a:ea typeface="Arial"/>
                <a:cs typeface="Arial"/>
                <a:sym typeface="Arial"/>
              </a:rPr>
              <a:t>in the US have health literacy </a:t>
            </a:r>
            <a:r>
              <a:rPr lang="en-US" sz="2100" b="1" i="0" u="sng" strike="noStrike" cap="none">
                <a:solidFill>
                  <a:srgbClr val="004065"/>
                </a:solidFill>
                <a:latin typeface="Arial"/>
                <a:ea typeface="Arial"/>
                <a:cs typeface="Arial"/>
                <a:sym typeface="Arial"/>
              </a:rPr>
              <a:t>inadequate</a:t>
            </a:r>
            <a:r>
              <a:rPr lang="en-US" sz="2100" b="1" i="0" u="none" strike="noStrike" cap="none">
                <a:solidFill>
                  <a:srgbClr val="004065"/>
                </a:solidFill>
                <a:latin typeface="Arial"/>
                <a:ea typeface="Arial"/>
                <a:cs typeface="Arial"/>
                <a:sym typeface="Arial"/>
              </a:rPr>
              <a:t> to navigate the healthcare system and promote their well-being </a:t>
            </a:r>
            <a:endParaRPr sz="1400" b="0" i="0" u="none" strike="noStrike" cap="none">
              <a:solidFill>
                <a:srgbClr val="000000"/>
              </a:solidFill>
              <a:latin typeface="Arial"/>
              <a:ea typeface="Arial"/>
              <a:cs typeface="Arial"/>
              <a:sym typeface="Arial"/>
            </a:endParaRPr>
          </a:p>
        </p:txBody>
      </p:sp>
      <p:sp>
        <p:nvSpPr>
          <p:cNvPr id="101" name="Google Shape;101;g30143c98ee0_0_7"/>
          <p:cNvSpPr/>
          <p:nvPr/>
        </p:nvSpPr>
        <p:spPr>
          <a:xfrm rot="899818">
            <a:off x="5256122" y="1870733"/>
            <a:ext cx="1191988" cy="905099"/>
          </a:xfrm>
          <a:prstGeom prst="cloud">
            <a:avLst/>
          </a:prstGeom>
          <a:solidFill>
            <a:srgbClr val="FFFFFF">
              <a:alpha val="18039"/>
            </a:srgbClr>
          </a:solidFill>
          <a:ln w="38100" cap="flat" cmpd="sng">
            <a:solidFill>
              <a:srgbClr val="00406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0096D6"/>
              </a:solidFill>
              <a:latin typeface="Arial"/>
              <a:ea typeface="Arial"/>
              <a:cs typeface="Arial"/>
              <a:sym typeface="Arial"/>
            </a:endParaRPr>
          </a:p>
        </p:txBody>
      </p:sp>
      <p:sp>
        <p:nvSpPr>
          <p:cNvPr id="102" name="Google Shape;102;g30143c98ee0_0_7"/>
          <p:cNvSpPr/>
          <p:nvPr/>
        </p:nvSpPr>
        <p:spPr>
          <a:xfrm rot="-9693903" flipH="1">
            <a:off x="7365115" y="3614662"/>
            <a:ext cx="107201" cy="107201"/>
          </a:xfrm>
          <a:prstGeom prst="flowChartConnector">
            <a:avLst/>
          </a:prstGeom>
          <a:noFill/>
          <a:ln w="38100" cap="flat" cmpd="sng">
            <a:solidFill>
              <a:srgbClr val="00406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103" name="Google Shape;103;g30143c98ee0_0_7"/>
          <p:cNvPicPr preferRelativeResize="0"/>
          <p:nvPr/>
        </p:nvPicPr>
        <p:blipFill rotWithShape="1">
          <a:blip r:embed="rId4">
            <a:alphaModFix/>
          </a:blip>
          <a:srcRect r="18757" b="-17341"/>
          <a:stretch/>
        </p:blipFill>
        <p:spPr>
          <a:xfrm>
            <a:off x="5493637" y="1956268"/>
            <a:ext cx="701400" cy="759600"/>
          </a:xfrm>
          <a:prstGeom prst="flowChartConnector">
            <a:avLst/>
          </a:prstGeom>
          <a:noFill/>
          <a:ln>
            <a:noFill/>
          </a:ln>
        </p:spPr>
      </p:pic>
      <p:sp>
        <p:nvSpPr>
          <p:cNvPr id="104" name="Google Shape;104;g30143c98ee0_0_7"/>
          <p:cNvSpPr/>
          <p:nvPr/>
        </p:nvSpPr>
        <p:spPr>
          <a:xfrm rot="899893">
            <a:off x="6541235" y="1819193"/>
            <a:ext cx="1193560" cy="877042"/>
          </a:xfrm>
          <a:prstGeom prst="cloud">
            <a:avLst/>
          </a:prstGeom>
          <a:solidFill>
            <a:srgbClr val="FFFFFF">
              <a:alpha val="18039"/>
            </a:srgbClr>
          </a:solidFill>
          <a:ln w="38100" cap="flat" cmpd="sng">
            <a:solidFill>
              <a:srgbClr val="00406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0096D6"/>
              </a:solidFill>
              <a:latin typeface="Arial"/>
              <a:ea typeface="Arial"/>
              <a:cs typeface="Arial"/>
              <a:sym typeface="Arial"/>
            </a:endParaRPr>
          </a:p>
        </p:txBody>
      </p:sp>
      <p:pic>
        <p:nvPicPr>
          <p:cNvPr id="105" name="Google Shape;105;g30143c98ee0_0_7"/>
          <p:cNvPicPr preferRelativeResize="0"/>
          <p:nvPr/>
        </p:nvPicPr>
        <p:blipFill rotWithShape="1">
          <a:blip r:embed="rId5">
            <a:alphaModFix/>
          </a:blip>
          <a:srcRect r="18757" b="-17341"/>
          <a:stretch/>
        </p:blipFill>
        <p:spPr>
          <a:xfrm>
            <a:off x="6812381" y="1897576"/>
            <a:ext cx="705300" cy="764100"/>
          </a:xfrm>
          <a:prstGeom prst="flowChartConnector">
            <a:avLst/>
          </a:prstGeom>
          <a:noFill/>
          <a:ln>
            <a:noFill/>
          </a:ln>
        </p:spPr>
      </p:pic>
      <p:sp>
        <p:nvSpPr>
          <p:cNvPr id="106" name="Google Shape;106;g30143c98ee0_0_7"/>
          <p:cNvSpPr/>
          <p:nvPr/>
        </p:nvSpPr>
        <p:spPr>
          <a:xfrm>
            <a:off x="6187300" y="5345400"/>
            <a:ext cx="4071900" cy="25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4065"/>
              </a:buClr>
              <a:buSzPts val="1200"/>
              <a:buFont typeface="Calibri"/>
              <a:buNone/>
            </a:pPr>
            <a:r>
              <a:rPr lang="en-US" sz="1000" b="0" i="1" u="none" strike="noStrike" cap="none">
                <a:solidFill>
                  <a:schemeClr val="lt2"/>
                </a:solidFill>
                <a:latin typeface="Arial"/>
                <a:ea typeface="Arial"/>
                <a:cs typeface="Arial"/>
                <a:sym typeface="Arial"/>
              </a:rPr>
              <a:t> Source: Lopez, C., Kim, B., &amp; Sacks, K  2022</a:t>
            </a:r>
            <a:endParaRPr sz="1000" b="0" i="1" u="none" strike="noStrike" cap="none">
              <a:solidFill>
                <a:schemeClr val="lt2"/>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0143c98ee0_0_34"/>
          <p:cNvSpPr txBox="1">
            <a:spLocks noGrp="1"/>
          </p:cNvSpPr>
          <p:nvPr>
            <p:ph type="body" idx="2"/>
          </p:nvPr>
        </p:nvSpPr>
        <p:spPr>
          <a:xfrm>
            <a:off x="3928525" y="5350700"/>
            <a:ext cx="5544300" cy="228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3200"/>
              <a:buNone/>
            </a:pPr>
            <a:r>
              <a:rPr lang="en-US" sz="1000">
                <a:solidFill>
                  <a:schemeClr val="lt2"/>
                </a:solidFill>
              </a:rPr>
              <a:t>Souce: Berkman, N.D., Sheridan, S.L., Donahue, K.E., Halpern, D.J., &amp; Crotty, K., 2011</a:t>
            </a:r>
            <a:endParaRPr sz="1000">
              <a:solidFill>
                <a:schemeClr val="lt2"/>
              </a:solidFill>
            </a:endParaRPr>
          </a:p>
        </p:txBody>
      </p:sp>
      <p:sp>
        <p:nvSpPr>
          <p:cNvPr id="113" name="Google Shape;113;g30143c98ee0_0_34"/>
          <p:cNvSpPr txBox="1">
            <a:spLocks noGrp="1"/>
          </p:cNvSpPr>
          <p:nvPr>
            <p:ph type="title"/>
          </p:nvPr>
        </p:nvSpPr>
        <p:spPr>
          <a:xfrm>
            <a:off x="457200" y="290775"/>
            <a:ext cx="4457700" cy="1289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2700">
                <a:solidFill>
                  <a:srgbClr val="004065"/>
                </a:solidFill>
              </a:rPr>
              <a:t>LOW HEALTH LITERACY</a:t>
            </a:r>
            <a:br>
              <a:rPr lang="en-US">
                <a:solidFill>
                  <a:srgbClr val="004065"/>
                </a:solidFill>
              </a:rPr>
            </a:br>
            <a:r>
              <a:rPr lang="en-US" sz="2400">
                <a:solidFill>
                  <a:srgbClr val="0096D6"/>
                </a:solidFill>
              </a:rPr>
              <a:t>is linked to…</a:t>
            </a:r>
            <a:endParaRPr/>
          </a:p>
        </p:txBody>
      </p:sp>
      <p:sp>
        <p:nvSpPr>
          <p:cNvPr id="114" name="Google Shape;114;g30143c98ee0_0_34"/>
          <p:cNvSpPr/>
          <p:nvPr/>
        </p:nvSpPr>
        <p:spPr>
          <a:xfrm>
            <a:off x="2628128" y="1758026"/>
            <a:ext cx="1921200" cy="2652300"/>
          </a:xfrm>
          <a:prstGeom prst="roundRect">
            <a:avLst>
              <a:gd name="adj" fmla="val 16667"/>
            </a:avLst>
          </a:prstGeom>
          <a:solidFill>
            <a:srgbClr val="FFFFFF"/>
          </a:solidFill>
          <a:ln w="57150" cap="flat" cmpd="sng">
            <a:solidFill>
              <a:srgbClr val="00406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004065"/>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004065"/>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004065"/>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004065"/>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004065"/>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50"/>
              <a:buFont typeface="Arial"/>
              <a:buNone/>
            </a:pPr>
            <a:br>
              <a:rPr lang="en-US" sz="2050" b="0" i="0" u="none" strike="noStrike" cap="none">
                <a:solidFill>
                  <a:srgbClr val="004065"/>
                </a:solidFill>
                <a:latin typeface="Arial"/>
                <a:ea typeface="Arial"/>
                <a:cs typeface="Arial"/>
                <a:sym typeface="Arial"/>
              </a:rPr>
            </a:br>
            <a:r>
              <a:rPr lang="en-US" sz="2050" b="0" i="0" u="none" strike="noStrike" cap="none">
                <a:solidFill>
                  <a:srgbClr val="004065"/>
                </a:solidFill>
                <a:latin typeface="Arial"/>
                <a:ea typeface="Arial"/>
                <a:cs typeface="Arial"/>
                <a:sym typeface="Arial"/>
              </a:rPr>
              <a:t>Less </a:t>
            </a:r>
            <a:br>
              <a:rPr lang="en-US" sz="2050" b="0" i="0" u="none" strike="noStrike" cap="none">
                <a:solidFill>
                  <a:srgbClr val="004065"/>
                </a:solidFill>
                <a:latin typeface="Arial"/>
                <a:ea typeface="Arial"/>
                <a:cs typeface="Arial"/>
                <a:sym typeface="Arial"/>
              </a:rPr>
            </a:br>
            <a:r>
              <a:rPr lang="en-US" sz="2050" b="0" i="0" u="none" strike="noStrike" cap="none">
                <a:solidFill>
                  <a:srgbClr val="004065"/>
                </a:solidFill>
                <a:latin typeface="Arial"/>
                <a:ea typeface="Arial"/>
                <a:cs typeface="Arial"/>
                <a:sym typeface="Arial"/>
              </a:rPr>
              <a:t>adherence to </a:t>
            </a: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50"/>
              <a:buFont typeface="Arial"/>
              <a:buNone/>
            </a:pPr>
            <a:r>
              <a:rPr lang="en-US" sz="1950" b="0" i="0" u="none" strike="noStrike" cap="none">
                <a:solidFill>
                  <a:srgbClr val="0096D6"/>
                </a:solidFill>
                <a:latin typeface="Arial"/>
                <a:ea typeface="Arial"/>
                <a:cs typeface="Arial"/>
                <a:sym typeface="Arial"/>
              </a:rPr>
              <a:t>TREATMENT</a:t>
            </a:r>
            <a:endParaRPr sz="2300" b="0" i="0" u="none" strike="noStrike" cap="none">
              <a:solidFill>
                <a:srgbClr val="000000"/>
              </a:solidFill>
              <a:latin typeface="Arial"/>
              <a:ea typeface="Arial"/>
              <a:cs typeface="Arial"/>
              <a:sym typeface="Arial"/>
            </a:endParaRPr>
          </a:p>
        </p:txBody>
      </p:sp>
      <p:sp>
        <p:nvSpPr>
          <p:cNvPr id="115" name="Google Shape;115;g30143c98ee0_0_34"/>
          <p:cNvSpPr/>
          <p:nvPr/>
        </p:nvSpPr>
        <p:spPr>
          <a:xfrm>
            <a:off x="4859745" y="1758026"/>
            <a:ext cx="1890900" cy="2652300"/>
          </a:xfrm>
          <a:prstGeom prst="roundRect">
            <a:avLst>
              <a:gd name="adj" fmla="val 16667"/>
            </a:avLst>
          </a:prstGeom>
          <a:solidFill>
            <a:srgbClr val="FFFFFF"/>
          </a:solidFill>
          <a:ln w="57150" cap="flat" cmpd="sng">
            <a:solidFill>
              <a:srgbClr val="00406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004065"/>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004065"/>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004065"/>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004065"/>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150"/>
              <a:buFont typeface="Arial"/>
              <a:buNone/>
            </a:pPr>
            <a:endParaRPr sz="2150" b="0" i="0" u="none" strike="noStrike" cap="none">
              <a:solidFill>
                <a:srgbClr val="004065"/>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150"/>
              <a:buFont typeface="Arial"/>
              <a:buNone/>
            </a:pPr>
            <a:r>
              <a:rPr lang="en-US" sz="2150" b="0" i="0" u="none" strike="noStrike" cap="none">
                <a:solidFill>
                  <a:srgbClr val="004065"/>
                </a:solidFill>
                <a:latin typeface="Arial"/>
                <a:ea typeface="Arial"/>
                <a:cs typeface="Arial"/>
                <a:sym typeface="Arial"/>
              </a:rPr>
              <a:t>More</a:t>
            </a:r>
            <a:endParaRPr sz="2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150"/>
              <a:buFont typeface="Arial"/>
              <a:buNone/>
            </a:pPr>
            <a:r>
              <a:rPr lang="en-US" sz="2150" b="0" i="0" u="none" strike="noStrike" cap="none">
                <a:solidFill>
                  <a:srgbClr val="0096D6"/>
                </a:solidFill>
                <a:latin typeface="Arial"/>
                <a:ea typeface="Arial"/>
                <a:cs typeface="Arial"/>
                <a:sym typeface="Arial"/>
              </a:rPr>
              <a:t>HOSPITAL</a:t>
            </a:r>
            <a:endParaRPr sz="2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150"/>
              <a:buFont typeface="Arial"/>
              <a:buNone/>
            </a:pPr>
            <a:r>
              <a:rPr lang="en-US" sz="2150" b="0" i="0" u="none" strike="noStrike" cap="none">
                <a:solidFill>
                  <a:srgbClr val="0096D6"/>
                </a:solidFill>
                <a:latin typeface="Arial"/>
                <a:ea typeface="Arial"/>
                <a:cs typeface="Arial"/>
                <a:sym typeface="Arial"/>
              </a:rPr>
              <a:t>STAYS</a:t>
            </a:r>
            <a:endParaRPr sz="2500" b="0" i="0" u="none" strike="noStrike" cap="none">
              <a:solidFill>
                <a:srgbClr val="000000"/>
              </a:solidFill>
              <a:latin typeface="Arial"/>
              <a:ea typeface="Arial"/>
              <a:cs typeface="Arial"/>
              <a:sym typeface="Arial"/>
            </a:endParaRPr>
          </a:p>
        </p:txBody>
      </p:sp>
      <p:pic>
        <p:nvPicPr>
          <p:cNvPr id="116" name="Google Shape;116;g30143c98ee0_0_34"/>
          <p:cNvPicPr preferRelativeResize="0"/>
          <p:nvPr/>
        </p:nvPicPr>
        <p:blipFill rotWithShape="1">
          <a:blip r:embed="rId3">
            <a:alphaModFix/>
          </a:blip>
          <a:srcRect l="69" t="23438" r="1028" b="-28401"/>
          <a:stretch/>
        </p:blipFill>
        <p:spPr>
          <a:xfrm>
            <a:off x="5017314" y="2001050"/>
            <a:ext cx="1476475" cy="1189184"/>
          </a:xfrm>
          <a:prstGeom prst="rect">
            <a:avLst/>
          </a:prstGeom>
          <a:noFill/>
          <a:ln>
            <a:noFill/>
          </a:ln>
        </p:spPr>
      </p:pic>
      <p:sp>
        <p:nvSpPr>
          <p:cNvPr id="117" name="Google Shape;117;g30143c98ee0_0_34"/>
          <p:cNvSpPr/>
          <p:nvPr/>
        </p:nvSpPr>
        <p:spPr>
          <a:xfrm>
            <a:off x="7060951" y="1758026"/>
            <a:ext cx="1878300" cy="2652000"/>
          </a:xfrm>
          <a:prstGeom prst="roundRect">
            <a:avLst>
              <a:gd name="adj" fmla="val 16667"/>
            </a:avLst>
          </a:prstGeom>
          <a:solidFill>
            <a:srgbClr val="FFFFFF"/>
          </a:solidFill>
          <a:ln w="57150" cap="flat" cmpd="sng">
            <a:solidFill>
              <a:srgbClr val="00406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004065"/>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004065"/>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004065"/>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004065"/>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rgbClr val="004065"/>
                </a:solidFill>
                <a:latin typeface="Arial"/>
                <a:ea typeface="Arial"/>
                <a:cs typeface="Arial"/>
                <a:sym typeface="Arial"/>
              </a:rPr>
              <a:t>Higher </a:t>
            </a:r>
            <a:endParaRPr sz="2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rgbClr val="0096D6"/>
                </a:solidFill>
                <a:latin typeface="Arial"/>
                <a:ea typeface="Arial"/>
                <a:cs typeface="Arial"/>
                <a:sym typeface="Arial"/>
              </a:rPr>
              <a:t>MORTALITY RATES</a:t>
            </a:r>
            <a:endParaRPr sz="2100" b="0" i="0" u="none" strike="noStrike" cap="none">
              <a:solidFill>
                <a:srgbClr val="000000"/>
              </a:solidFill>
              <a:latin typeface="Arial"/>
              <a:ea typeface="Arial"/>
              <a:cs typeface="Arial"/>
              <a:sym typeface="Arial"/>
            </a:endParaRPr>
          </a:p>
        </p:txBody>
      </p:sp>
      <p:sp>
        <p:nvSpPr>
          <p:cNvPr id="118" name="Google Shape;118;g30143c98ee0_0_34"/>
          <p:cNvSpPr/>
          <p:nvPr/>
        </p:nvSpPr>
        <p:spPr>
          <a:xfrm>
            <a:off x="155675" y="1758026"/>
            <a:ext cx="2162100" cy="2652300"/>
          </a:xfrm>
          <a:prstGeom prst="roundRect">
            <a:avLst>
              <a:gd name="adj" fmla="val 16667"/>
            </a:avLst>
          </a:prstGeom>
          <a:solidFill>
            <a:srgbClr val="FFFFFF"/>
          </a:solidFill>
          <a:ln w="57150" cap="flat" cmpd="sng">
            <a:solidFill>
              <a:srgbClr val="004065"/>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0000"/>
              </a:buClr>
              <a:buSzPts val="2150"/>
              <a:buFont typeface="Arial"/>
              <a:buNone/>
            </a:pPr>
            <a:r>
              <a:rPr lang="en-US" sz="2150" b="0" i="0" u="none" strike="noStrike" cap="none">
                <a:solidFill>
                  <a:srgbClr val="004065"/>
                </a:solidFill>
                <a:latin typeface="Arial"/>
                <a:ea typeface="Arial"/>
                <a:cs typeface="Arial"/>
                <a:sym typeface="Arial"/>
              </a:rPr>
              <a:t>Lower use of </a:t>
            </a:r>
            <a:r>
              <a:rPr lang="en-US" sz="2150" b="0" i="0" u="none" strike="noStrike" cap="none">
                <a:solidFill>
                  <a:srgbClr val="0096D6"/>
                </a:solidFill>
                <a:latin typeface="Arial"/>
                <a:ea typeface="Arial"/>
                <a:cs typeface="Arial"/>
                <a:sym typeface="Arial"/>
              </a:rPr>
              <a:t>PREVENTIVE CARE</a:t>
            </a:r>
            <a:endParaRPr sz="2500" b="0" i="0" u="none" strike="noStrike" cap="none">
              <a:solidFill>
                <a:srgbClr val="000000"/>
              </a:solidFill>
              <a:latin typeface="Arial"/>
              <a:ea typeface="Arial"/>
              <a:cs typeface="Arial"/>
              <a:sym typeface="Arial"/>
            </a:endParaRPr>
          </a:p>
        </p:txBody>
      </p:sp>
      <p:pic>
        <p:nvPicPr>
          <p:cNvPr id="119" name="Google Shape;119;g30143c98ee0_0_34"/>
          <p:cNvPicPr preferRelativeResize="0"/>
          <p:nvPr/>
        </p:nvPicPr>
        <p:blipFill rotWithShape="1">
          <a:blip r:embed="rId4">
            <a:alphaModFix/>
          </a:blip>
          <a:srcRect l="1564" t="-910" r="45925" b="909"/>
          <a:stretch/>
        </p:blipFill>
        <p:spPr>
          <a:xfrm>
            <a:off x="3123052" y="1824640"/>
            <a:ext cx="921473" cy="1196452"/>
          </a:xfrm>
          <a:prstGeom prst="rect">
            <a:avLst/>
          </a:prstGeom>
          <a:noFill/>
          <a:ln>
            <a:noFill/>
          </a:ln>
        </p:spPr>
      </p:pic>
      <p:pic>
        <p:nvPicPr>
          <p:cNvPr id="120" name="Google Shape;120;g30143c98ee0_0_34"/>
          <p:cNvPicPr preferRelativeResize="0"/>
          <p:nvPr/>
        </p:nvPicPr>
        <p:blipFill rotWithShape="1">
          <a:blip r:embed="rId5">
            <a:alphaModFix/>
          </a:blip>
          <a:srcRect l="-8202" t="-116155" r="269" b="170"/>
          <a:stretch/>
        </p:blipFill>
        <p:spPr>
          <a:xfrm>
            <a:off x="7248080" y="731525"/>
            <a:ext cx="1504500" cy="2052900"/>
          </a:xfrm>
          <a:prstGeom prst="pie">
            <a:avLst>
              <a:gd name="adj1" fmla="val 0"/>
              <a:gd name="adj2" fmla="val 16200000"/>
            </a:avLst>
          </a:prstGeom>
          <a:noFill/>
          <a:ln>
            <a:noFill/>
          </a:ln>
        </p:spPr>
      </p:pic>
      <p:pic>
        <p:nvPicPr>
          <p:cNvPr id="121" name="Google Shape;121;g30143c98ee0_0_34"/>
          <p:cNvPicPr preferRelativeResize="0"/>
          <p:nvPr/>
        </p:nvPicPr>
        <p:blipFill rotWithShape="1">
          <a:blip r:embed="rId6">
            <a:alphaModFix/>
          </a:blip>
          <a:srcRect r="20000"/>
          <a:stretch/>
        </p:blipFill>
        <p:spPr>
          <a:xfrm>
            <a:off x="616676" y="2189937"/>
            <a:ext cx="1239969" cy="105708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0143c98ee0_0_48"/>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solidFill>
                  <a:schemeClr val="dk1"/>
                </a:solidFill>
              </a:rPr>
              <a:t>Cancer Care is Complex	</a:t>
            </a:r>
            <a:endParaRPr>
              <a:solidFill>
                <a:schemeClr val="dk1"/>
              </a:solidFill>
            </a:endParaRPr>
          </a:p>
        </p:txBody>
      </p:sp>
      <p:sp>
        <p:nvSpPr>
          <p:cNvPr id="128" name="Google Shape;128;g30143c98ee0_0_48"/>
          <p:cNvSpPr txBox="1">
            <a:spLocks noGrp="1"/>
          </p:cNvSpPr>
          <p:nvPr>
            <p:ph type="body" idx="1"/>
          </p:nvPr>
        </p:nvSpPr>
        <p:spPr>
          <a:xfrm>
            <a:off x="457200" y="1247501"/>
            <a:ext cx="8229600" cy="381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endParaRPr sz="2400">
              <a:solidFill>
                <a:schemeClr val="dk1"/>
              </a:solidFill>
              <a:highlight>
                <a:srgbClr val="FFFFFF"/>
              </a:highlight>
            </a:endParaRPr>
          </a:p>
          <a:p>
            <a:pPr marL="0" lvl="0" indent="0" algn="l" rtl="0">
              <a:lnSpc>
                <a:spcPct val="100000"/>
              </a:lnSpc>
              <a:spcBef>
                <a:spcPts val="360"/>
              </a:spcBef>
              <a:spcAft>
                <a:spcPts val="0"/>
              </a:spcAft>
              <a:buSzPts val="1800"/>
              <a:buNone/>
            </a:pPr>
            <a:endParaRPr sz="2400">
              <a:solidFill>
                <a:schemeClr val="dk1"/>
              </a:solidFill>
              <a:highlight>
                <a:srgbClr val="FFFFFF"/>
              </a:highlight>
            </a:endParaRPr>
          </a:p>
          <a:p>
            <a:pPr marL="0" lvl="0" indent="0" algn="l" rtl="0">
              <a:lnSpc>
                <a:spcPct val="100000"/>
              </a:lnSpc>
              <a:spcBef>
                <a:spcPts val="360"/>
              </a:spcBef>
              <a:spcAft>
                <a:spcPts val="0"/>
              </a:spcAft>
              <a:buSzPts val="1800"/>
              <a:buNone/>
            </a:pPr>
            <a:endParaRPr sz="4400"/>
          </a:p>
        </p:txBody>
      </p:sp>
      <p:sp>
        <p:nvSpPr>
          <p:cNvPr id="129" name="Google Shape;129;g30143c98ee0_0_48"/>
          <p:cNvSpPr txBox="1"/>
          <p:nvPr/>
        </p:nvSpPr>
        <p:spPr>
          <a:xfrm>
            <a:off x="1075500" y="1447800"/>
            <a:ext cx="4602600" cy="233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en-US" sz="2300" b="0" i="0" u="none" strike="noStrike" cap="none">
                <a:solidFill>
                  <a:srgbClr val="3F3F3F"/>
                </a:solidFill>
                <a:latin typeface="Arial"/>
                <a:ea typeface="Arial"/>
                <a:cs typeface="Arial"/>
                <a:sym typeface="Arial"/>
              </a:rPr>
              <a:t>Cancer treatment Improvements</a:t>
            </a:r>
            <a:br>
              <a:rPr lang="en-US" sz="2300" b="0" i="0" u="none" strike="noStrike" cap="none">
                <a:solidFill>
                  <a:srgbClr val="3F3F3F"/>
                </a:solidFill>
                <a:latin typeface="Arial"/>
                <a:ea typeface="Arial"/>
                <a:cs typeface="Arial"/>
                <a:sym typeface="Arial"/>
              </a:rPr>
            </a:br>
            <a:r>
              <a:rPr lang="en-US" sz="2300" b="0" i="0" u="none" strike="noStrike" cap="none">
                <a:solidFill>
                  <a:srgbClr val="3F3F3F"/>
                </a:solidFill>
                <a:latin typeface="Arial"/>
                <a:ea typeface="Arial"/>
                <a:cs typeface="Arial"/>
                <a:sym typeface="Arial"/>
              </a:rPr>
              <a:t>Complex care</a:t>
            </a:r>
            <a:br>
              <a:rPr lang="en-US" sz="2300" b="0" i="0" u="none" strike="noStrike" cap="none">
                <a:solidFill>
                  <a:srgbClr val="3F3F3F"/>
                </a:solidFill>
                <a:latin typeface="Arial"/>
                <a:ea typeface="Arial"/>
                <a:cs typeface="Arial"/>
                <a:sym typeface="Arial"/>
              </a:rPr>
            </a:br>
            <a:r>
              <a:rPr lang="en-US" sz="2300" b="0" i="0" u="none" strike="noStrike" cap="none">
                <a:solidFill>
                  <a:srgbClr val="3F3F3F"/>
                </a:solidFill>
                <a:latin typeface="Arial"/>
                <a:ea typeface="Arial"/>
                <a:cs typeface="Arial"/>
                <a:sym typeface="Arial"/>
              </a:rPr>
              <a:t>Increasing cost</a:t>
            </a:r>
            <a:br>
              <a:rPr lang="en-US" sz="2300" b="0" i="0" u="none" strike="noStrike" cap="none">
                <a:solidFill>
                  <a:srgbClr val="3F3F3F"/>
                </a:solidFill>
                <a:latin typeface="Arial"/>
                <a:ea typeface="Arial"/>
                <a:cs typeface="Arial"/>
                <a:sym typeface="Arial"/>
              </a:rPr>
            </a:br>
            <a:r>
              <a:rPr lang="en-US" sz="2300" b="0" i="0" u="none" strike="noStrike" cap="none">
                <a:solidFill>
                  <a:srgbClr val="3F3F3F"/>
                </a:solidFill>
                <a:latin typeface="Arial"/>
                <a:ea typeface="Arial"/>
                <a:cs typeface="Arial"/>
                <a:sym typeface="Arial"/>
              </a:rPr>
              <a:t>Disparities</a:t>
            </a:r>
            <a:endParaRPr sz="2300" b="0" i="0"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300"/>
              <a:buFont typeface="Arial"/>
              <a:buNone/>
            </a:pPr>
            <a:r>
              <a:rPr lang="en-US" sz="2300" b="0" i="0" u="none" strike="noStrike" cap="none">
                <a:solidFill>
                  <a:srgbClr val="3F3F3F"/>
                </a:solidFill>
                <a:latin typeface="Arial"/>
                <a:ea typeface="Arial"/>
                <a:cs typeface="Arial"/>
                <a:sym typeface="Arial"/>
              </a:rPr>
              <a:t>Barriers</a:t>
            </a:r>
            <a:br>
              <a:rPr lang="en-US" sz="2300" b="0" i="0" u="none" strike="noStrike" cap="none">
                <a:solidFill>
                  <a:srgbClr val="3F3F3F"/>
                </a:solidFill>
                <a:latin typeface="Arial"/>
                <a:ea typeface="Arial"/>
                <a:cs typeface="Arial"/>
                <a:sym typeface="Arial"/>
              </a:rPr>
            </a:br>
            <a:endParaRPr sz="1200" b="1" i="0" u="none" strike="noStrike" cap="none">
              <a:solidFill>
                <a:srgbClr val="3F3F3F"/>
              </a:solidFill>
              <a:latin typeface="Arial"/>
              <a:ea typeface="Arial"/>
              <a:cs typeface="Arial"/>
              <a:sym typeface="Arial"/>
            </a:endParaRPr>
          </a:p>
        </p:txBody>
      </p:sp>
      <p:pic>
        <p:nvPicPr>
          <p:cNvPr id="130" name="Google Shape;130;g30143c98ee0_0_48"/>
          <p:cNvPicPr preferRelativeResize="0"/>
          <p:nvPr/>
        </p:nvPicPr>
        <p:blipFill rotWithShape="1">
          <a:blip r:embed="rId3">
            <a:alphaModFix/>
          </a:blip>
          <a:srcRect l="49546" t="24468" r="22167" b="21599"/>
          <a:stretch/>
        </p:blipFill>
        <p:spPr>
          <a:xfrm>
            <a:off x="5432074" y="1193475"/>
            <a:ext cx="3811728" cy="4088275"/>
          </a:xfrm>
          <a:prstGeom prst="rect">
            <a:avLst/>
          </a:prstGeom>
          <a:noFill/>
          <a:ln>
            <a:noFill/>
          </a:ln>
        </p:spPr>
      </p:pic>
      <p:sp>
        <p:nvSpPr>
          <p:cNvPr id="131" name="Google Shape;131;g30143c98ee0_0_48"/>
          <p:cNvSpPr txBox="1"/>
          <p:nvPr/>
        </p:nvSpPr>
        <p:spPr>
          <a:xfrm>
            <a:off x="152400" y="2794650"/>
            <a:ext cx="957900" cy="65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5100"/>
              <a:buFont typeface="Arial"/>
              <a:buNone/>
            </a:pPr>
            <a:r>
              <a:rPr lang="en-US" sz="5100" b="0" i="0" u="none" strike="noStrike" cap="none">
                <a:solidFill>
                  <a:srgbClr val="3F3F3F"/>
                </a:solidFill>
                <a:latin typeface="Arial"/>
                <a:ea typeface="Arial"/>
                <a:cs typeface="Arial"/>
                <a:sym typeface="Arial"/>
              </a:rPr>
              <a:t>+</a:t>
            </a:r>
            <a:endParaRPr sz="5100" b="0" i="0" u="none" strike="noStrike" cap="none">
              <a:solidFill>
                <a:srgbClr val="3F3F3F"/>
              </a:solidFill>
              <a:latin typeface="Arial"/>
              <a:ea typeface="Arial"/>
              <a:cs typeface="Arial"/>
              <a:sym typeface="Arial"/>
            </a:endParaRPr>
          </a:p>
        </p:txBody>
      </p:sp>
      <p:sp>
        <p:nvSpPr>
          <p:cNvPr id="132" name="Google Shape;132;g30143c98ee0_0_48"/>
          <p:cNvSpPr txBox="1"/>
          <p:nvPr/>
        </p:nvSpPr>
        <p:spPr>
          <a:xfrm>
            <a:off x="1075500" y="3559600"/>
            <a:ext cx="4602600" cy="131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en-US" sz="2300" b="0" i="0" u="none" strike="noStrike" cap="none">
                <a:solidFill>
                  <a:srgbClr val="3F3F3F"/>
                </a:solidFill>
                <a:latin typeface="Arial"/>
                <a:ea typeface="Arial"/>
                <a:cs typeface="Arial"/>
                <a:sym typeface="Arial"/>
              </a:rPr>
              <a:t>Overwhelm</a:t>
            </a:r>
            <a:br>
              <a:rPr lang="en-US" sz="2300" b="0" i="0" u="none" strike="noStrike" cap="none">
                <a:solidFill>
                  <a:srgbClr val="3F3F3F"/>
                </a:solidFill>
                <a:latin typeface="Arial"/>
                <a:ea typeface="Arial"/>
                <a:cs typeface="Arial"/>
                <a:sym typeface="Arial"/>
              </a:rPr>
            </a:br>
            <a:r>
              <a:rPr lang="en-US" sz="2300" b="0" i="0" u="none" strike="noStrike" cap="none">
                <a:solidFill>
                  <a:srgbClr val="3F3F3F"/>
                </a:solidFill>
                <a:latin typeface="Arial"/>
                <a:ea typeface="Arial"/>
                <a:cs typeface="Arial"/>
                <a:sym typeface="Arial"/>
              </a:rPr>
              <a:t>Confusion</a:t>
            </a:r>
            <a:br>
              <a:rPr lang="en-US" sz="2300" b="0" i="0" u="none" strike="noStrike" cap="none">
                <a:solidFill>
                  <a:srgbClr val="3F3F3F"/>
                </a:solidFill>
                <a:latin typeface="Arial"/>
                <a:ea typeface="Arial"/>
                <a:cs typeface="Arial"/>
                <a:sym typeface="Arial"/>
              </a:rPr>
            </a:br>
            <a:r>
              <a:rPr lang="en-US" sz="2300" b="0" i="0" u="none" strike="noStrike" cap="none">
                <a:solidFill>
                  <a:srgbClr val="3F3F3F"/>
                </a:solidFill>
                <a:latin typeface="Arial"/>
                <a:ea typeface="Arial"/>
                <a:cs typeface="Arial"/>
                <a:sym typeface="Arial"/>
              </a:rPr>
              <a:t>Diminished health outcomes</a:t>
            </a:r>
            <a:endParaRPr sz="1200" b="0" i="0" u="none" strike="noStrike" cap="none">
              <a:solidFill>
                <a:srgbClr val="3F3F3F"/>
              </a:solidFill>
              <a:latin typeface="Arial"/>
              <a:ea typeface="Arial"/>
              <a:cs typeface="Arial"/>
              <a:sym typeface="Arial"/>
            </a:endParaRPr>
          </a:p>
        </p:txBody>
      </p:sp>
      <p:cxnSp>
        <p:nvCxnSpPr>
          <p:cNvPr id="133" name="Google Shape;133;g30143c98ee0_0_48"/>
          <p:cNvCxnSpPr/>
          <p:nvPr/>
        </p:nvCxnSpPr>
        <p:spPr>
          <a:xfrm rot="10800000" flipH="1">
            <a:off x="498575" y="3459375"/>
            <a:ext cx="4781100" cy="39300"/>
          </a:xfrm>
          <a:prstGeom prst="straightConnector1">
            <a:avLst/>
          </a:prstGeom>
          <a:noFill/>
          <a:ln w="38100" cap="flat" cmpd="sng">
            <a:solidFill>
              <a:schemeClr val="dk2"/>
            </a:solidFill>
            <a:prstDash val="solid"/>
            <a:round/>
            <a:headEnd type="none" w="sm" len="sm"/>
            <a:tailEnd type="none" w="sm" len="sm"/>
          </a:ln>
        </p:spPr>
      </p:cxnSp>
      <p:sp>
        <p:nvSpPr>
          <p:cNvPr id="134" name="Google Shape;134;g30143c98ee0_0_48"/>
          <p:cNvSpPr txBox="1"/>
          <p:nvPr/>
        </p:nvSpPr>
        <p:spPr>
          <a:xfrm>
            <a:off x="6900325" y="5309025"/>
            <a:ext cx="21618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360"/>
              </a:spcBef>
              <a:spcAft>
                <a:spcPts val="0"/>
              </a:spcAft>
              <a:buClr>
                <a:srgbClr val="000000"/>
              </a:buClr>
              <a:buSzPts val="1000"/>
              <a:buFont typeface="Arial"/>
              <a:buNone/>
            </a:pPr>
            <a:r>
              <a:rPr lang="en-US" sz="1000" b="0" i="1" u="none" strike="noStrike" cap="none">
                <a:solidFill>
                  <a:schemeClr val="lt2"/>
                </a:solidFill>
                <a:latin typeface="Arial"/>
                <a:ea typeface="Arial"/>
                <a:cs typeface="Arial"/>
                <a:sym typeface="Arial"/>
              </a:rPr>
              <a:t>Source: Chan, R. J., et al. 2023</a:t>
            </a:r>
            <a:endParaRPr sz="1000" b="0" i="1" u="none" strike="noStrike" cap="none">
              <a:solidFill>
                <a:schemeClr val="lt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3_Default Design">
  <a:themeElements>
    <a:clrScheme name="Custom 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6D6"/>
      </a:hlink>
      <a:folHlink>
        <a:srgbClr val="0097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12726</Words>
  <Application>Microsoft Office PowerPoint</Application>
  <PresentationFormat>On-screen Show (4:3)</PresentationFormat>
  <Paragraphs>835</Paragraphs>
  <Slides>46</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Calibri</vt:lpstr>
      <vt:lpstr>Roboto</vt:lpstr>
      <vt:lpstr>Arial</vt:lpstr>
      <vt:lpstr>Trebuchet MS</vt:lpstr>
      <vt:lpstr>3_Default Design</vt:lpstr>
      <vt:lpstr>What is Patient Navigation and What does a Navigator Do?</vt:lpstr>
      <vt:lpstr>Acknowledgments</vt:lpstr>
      <vt:lpstr>Learning Objectives</vt:lpstr>
      <vt:lpstr>Allegory of the Orchard</vt:lpstr>
      <vt:lpstr>Patient Navigation: the Right Thing to Do</vt:lpstr>
      <vt:lpstr>Health Literacy</vt:lpstr>
      <vt:lpstr>PowerPoint Presentation</vt:lpstr>
      <vt:lpstr>LOW HEALTH LITERACY is linked to…</vt:lpstr>
      <vt:lpstr>Cancer Care is Complex </vt:lpstr>
      <vt:lpstr>Navigation Support across the Cancer Continuum</vt:lpstr>
      <vt:lpstr>Social Determinants of Health</vt:lpstr>
      <vt:lpstr>Social Determinants of Health </vt:lpstr>
      <vt:lpstr>Social Determinants of Health</vt:lpstr>
      <vt:lpstr>Medically Underserved Populations</vt:lpstr>
      <vt:lpstr>Cancer Health Disparities</vt:lpstr>
      <vt:lpstr>Factors that Contribute to Cancer Health Disparities</vt:lpstr>
      <vt:lpstr>Health Equity </vt:lpstr>
      <vt:lpstr>History of Patient Navigation</vt:lpstr>
      <vt:lpstr>History of Patient Navigation</vt:lpstr>
      <vt:lpstr>The First Patient Navigation Program</vt:lpstr>
      <vt:lpstr>Patient Navigation </vt:lpstr>
      <vt:lpstr>Role Definitions</vt:lpstr>
      <vt:lpstr>Role Definitions</vt:lpstr>
      <vt:lpstr>Professional Training and Knowledge</vt:lpstr>
      <vt:lpstr>Screening and Treatment</vt:lpstr>
      <vt:lpstr>Assessment</vt:lpstr>
      <vt:lpstr>Survivorship and Transitional Care</vt:lpstr>
      <vt:lpstr>Models of Patient Navigation Programs </vt:lpstr>
      <vt:lpstr>Navigation Support across the Cancer Continuum</vt:lpstr>
      <vt:lpstr>Categories of Navigator Tasks</vt:lpstr>
      <vt:lpstr>Navigator Tasks </vt:lpstr>
      <vt:lpstr>Facilitating Tasks</vt:lpstr>
      <vt:lpstr>Researching Resources to Reduce Barriers to Care</vt:lpstr>
      <vt:lpstr>Maintaining Systems</vt:lpstr>
      <vt:lpstr>Other Tasks</vt:lpstr>
      <vt:lpstr>Navigation Daily Interactions</vt:lpstr>
      <vt:lpstr>A Day in the Life of a Navigator</vt:lpstr>
      <vt:lpstr>A Day in the Life of a Navigator</vt:lpstr>
      <vt:lpstr>A Day in the Life of a Navigator</vt:lpstr>
      <vt:lpstr>A Day in the Life of a Navigator</vt:lpstr>
      <vt:lpstr>A Day in the Life of a Navigator </vt:lpstr>
      <vt:lpstr>Conclusion </vt:lpstr>
      <vt:lpstr>References</vt:lpstr>
      <vt:lpstr>References </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Patient Navigation and What does a Navigator Do?</dc:title>
  <dc:creator>GWU</dc:creator>
  <cp:lastModifiedBy>Angell, Kelly</cp:lastModifiedBy>
  <cp:revision>1</cp:revision>
  <dcterms:created xsi:type="dcterms:W3CDTF">2014-05-08T22:31:29Z</dcterms:created>
  <dcterms:modified xsi:type="dcterms:W3CDTF">2025-03-17T01:18:38Z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2024-10-31T19:02:49Z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1e4fc3b5-4d62-40f8-8249-b06bfab4b5cb</vt:lpwstr>
  </property>
  <property fmtid="{D5CDD505-2E9C-101B-9397-08002B2CF9AE}" pid="8" name="MSIP_Label_7b94a7b8-f06c-4dfe-bdcc-9b548fd58c31_ContentBits">
    <vt:lpwstr>0</vt:lpwstr>
  </property>
</Properties>
</file>