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9144000" cy="6858000" type="screen4x3"/>
  <p:notesSz cx="7010400" cy="9296400"/>
  <p:embeddedFontLst>
    <p:embeddedFont>
      <p:font typeface="Calibri" panose="020F0502020204030204" pitchFamily="34" charset="0"/>
      <p:regular r:id="rId50"/>
      <p:bold r:id="rId51"/>
      <p:italic r:id="rId52"/>
      <p:boldItalic r:id="rId53"/>
    </p:embeddedFont>
    <p:embeddedFont>
      <p:font typeface="Georgia" panose="02040502050405020303" pitchFamily="18" charset="0"/>
      <p:regular r:id="rId54"/>
      <p:bold r:id="rId55"/>
      <p:italic r:id="rId56"/>
      <p:boldItalic r:id="rId57"/>
    </p:embeddedFont>
    <p:embeddedFont>
      <p:font typeface="Open Sans" panose="020B0606030504020204" pitchFamily="34" charset="0"/>
      <p:regular r:id="rId58"/>
      <p:bold r:id="rId59"/>
      <p:italic r:id="rId60"/>
      <p:boldItalic r:id="rId61"/>
    </p:embeddedFont>
    <p:embeddedFont>
      <p:font typeface="Roboto" panose="02000000000000000000" pitchFamily="2" charset="0"/>
      <p:regular r:id="rId62"/>
      <p:bold r:id="rId63"/>
      <p:italic r:id="rId64"/>
      <p:boldItalic r:id="rId65"/>
    </p:embeddedFont>
    <p:embeddedFont>
      <p:font typeface="Trebuchet MS" panose="020B0603020202020204" pitchFamily="34" charset="0"/>
      <p:regular r:id="rId66"/>
      <p:bold r:id="rId67"/>
      <p:italic r:id="rId68"/>
      <p:boldItalic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0" roundtripDataSignature="AMtx7mgRJc/VlDhXeYmuiBASAUEGtsA93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ri Smith" initials="" lastIdx="6" clrIdx="0"/>
  <p:cmAuthor id="1" name="Annie Mcdonnell" initial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8AB8C05-BFE4-4735-945A-B6A62564346F}">
  <a:tblStyle styleId="{78AB8C05-BFE4-4735-945A-B6A62564346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A01FB03-76F0-45E4-9F58-D65439B4FAA1}"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3F9FA"/>
          </a:solidFill>
        </a:fill>
      </a:tcStyle>
    </a:wholeTbl>
    <a:band1H>
      <a:tcTxStyle b="off" i="off"/>
      <a:tcStyle>
        <a:tcBdr/>
        <a:fill>
          <a:solidFill>
            <a:srgbClr val="E7F3F4"/>
          </a:solidFill>
        </a:fill>
      </a:tcStyle>
    </a:band1H>
    <a:band2H>
      <a:tcTxStyle b="off" i="off"/>
      <a:tcStyle>
        <a:tcBdr/>
      </a:tcStyle>
    </a:band2H>
    <a:band1V>
      <a:tcTxStyle b="off" i="off"/>
      <a:tcStyle>
        <a:tcBdr/>
        <a:fill>
          <a:solidFill>
            <a:srgbClr val="E7F3F4"/>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4759" autoAdjust="0"/>
  </p:normalViewPr>
  <p:slideViewPr>
    <p:cSldViewPr snapToGrid="0">
      <p:cViewPr>
        <p:scale>
          <a:sx n="70" d="100"/>
          <a:sy n="70" d="100"/>
        </p:scale>
        <p:origin x="2706" y="48"/>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4.fntdata"/><Relationship Id="rId68" Type="http://schemas.openxmlformats.org/officeDocument/2006/relationships/font" Target="fonts/font19.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font" Target="fonts/font17.fntdata"/><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1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64" Type="http://schemas.openxmlformats.org/officeDocument/2006/relationships/font" Target="fonts/font15.fntdata"/><Relationship Id="rId69" Type="http://schemas.openxmlformats.org/officeDocument/2006/relationships/font" Target="fonts/font20.fntdata"/><Relationship Id="rId8" Type="http://schemas.openxmlformats.org/officeDocument/2006/relationships/slide" Target="slides/slide7.xml"/><Relationship Id="rId51" Type="http://schemas.openxmlformats.org/officeDocument/2006/relationships/font" Target="fonts/font2.fntdata"/><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67" Type="http://schemas.openxmlformats.org/officeDocument/2006/relationships/font" Target="fonts/font1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font" Target="fonts/font13.fntdata"/><Relationship Id="rId70" Type="http://customschemas.google.com/relationships/presentationmetadata" Target="meta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font" Target="fonts/font16.fntdata"/><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1.fntdata"/><Relationship Id="rId55" Type="http://schemas.openxmlformats.org/officeDocument/2006/relationships/font" Target="fonts/font6.fntdata"/><Relationship Id="rId7" Type="http://schemas.openxmlformats.org/officeDocument/2006/relationships/slide" Target="slides/slide6.xml"/><Relationship Id="rId7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asahp.org/what-i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4" name="Google Shape;44;p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0" lvl="0" indent="0" algn="l" rtl="0">
              <a:lnSpc>
                <a:spcPct val="115000"/>
              </a:lnSpc>
              <a:spcBef>
                <a:spcPts val="0"/>
              </a:spcBef>
              <a:spcAft>
                <a:spcPts val="0"/>
              </a:spcAft>
              <a:buClr>
                <a:schemeClr val="dk1"/>
              </a:buClr>
              <a:buSzPts val="1100"/>
              <a:buFont typeface="Arial"/>
              <a:buNone/>
            </a:pPr>
            <a:r>
              <a:rPr lang="en-US" sz="1100" dirty="0">
                <a:latin typeface="Arial"/>
                <a:ea typeface="Arial"/>
                <a:cs typeface="Arial"/>
                <a:sym typeface="Arial"/>
              </a:rPr>
              <a:t>Welcome to Team-Based Navigation and Role Delineation, part of the Oncology Patient Navigator Training: The Fundamentals course. My name is ________and I will be your presenter for this lesson of the course. </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dirty="0">
              <a:solidFill>
                <a:srgbClr val="FF0000"/>
              </a:solidFill>
            </a:endParaRPr>
          </a:p>
        </p:txBody>
      </p:sp>
      <p:sp>
        <p:nvSpPr>
          <p:cNvPr id="45" name="Google Shape;45;p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f0dbc0520d_0_62:notes"/>
          <p:cNvSpPr>
            <a:spLocks noGrp="1" noRot="1" noChangeAspect="1"/>
          </p:cNvSpPr>
          <p:nvPr>
            <p:ph type="sldImg" idx="2"/>
          </p:nvPr>
        </p:nvSpPr>
        <p:spPr>
          <a:xfrm>
            <a:off x="1182133" y="697547"/>
            <a:ext cx="4646100" cy="3486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f0dbc0520d_0_62:notes"/>
          <p:cNvSpPr txBox="1">
            <a:spLocks noGrp="1"/>
          </p:cNvSpPr>
          <p:nvPr>
            <p:ph type="body" idx="1"/>
          </p:nvPr>
        </p:nvSpPr>
        <p:spPr>
          <a:xfrm>
            <a:off x="701040" y="4415791"/>
            <a:ext cx="5608200" cy="4183500"/>
          </a:xfrm>
          <a:prstGeom prst="rect">
            <a:avLst/>
          </a:prstGeom>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dirty="0">
                <a:latin typeface="Arial"/>
                <a:ea typeface="Arial"/>
                <a:cs typeface="Arial"/>
                <a:sym typeface="Arial"/>
              </a:rPr>
              <a:t>An important resource published in 2024 that builds on the work of Willis et al. (2013) and Pratt-Chapman et al. (2015) is an article titled “Patient Navigation Job Roles by Levels of Experience: Workforce Development Task Group, National Navigation Roundtable” published in 2024. This article provides concrete examples of how entry-level, intermediate-level, and advanced-level navigators differ </a:t>
            </a:r>
            <a:r>
              <a:rPr lang="en-US" sz="1100" dirty="0">
                <a:highlight>
                  <a:srgbClr val="FFF2CC"/>
                </a:highlight>
                <a:latin typeface="Arial"/>
                <a:ea typeface="Arial"/>
                <a:cs typeface="Arial"/>
                <a:sym typeface="Arial"/>
              </a:rPr>
              <a:t>and</a:t>
            </a:r>
            <a:r>
              <a:rPr lang="en-US" sz="1100" dirty="0">
                <a:latin typeface="Arial"/>
                <a:ea typeface="Arial"/>
                <a:cs typeface="Arial"/>
                <a:sym typeface="Arial"/>
              </a:rPr>
              <a:t> complement each other within a healthcare team.</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dirty="0">
                <a:latin typeface="Arial"/>
                <a:ea typeface="Arial"/>
                <a:cs typeface="Arial"/>
                <a:sym typeface="Arial"/>
              </a:rPr>
              <a:t>The Workforce Development Task Group of the National Navigation Roundtable, or NNRT, developed this framework, defining distinct roles for navigators based on their experience:</a:t>
            </a:r>
            <a:endParaRPr sz="1100" dirty="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sz="1100" b="1" dirty="0">
                <a:latin typeface="Arial"/>
                <a:ea typeface="Arial"/>
                <a:cs typeface="Arial"/>
                <a:sym typeface="Arial"/>
              </a:rPr>
              <a:t>Entry Level:</a:t>
            </a:r>
            <a:r>
              <a:rPr lang="en-US" sz="1100" dirty="0">
                <a:latin typeface="Arial"/>
                <a:ea typeface="Arial"/>
                <a:cs typeface="Arial"/>
                <a:sym typeface="Arial"/>
              </a:rPr>
              <a:t> Typically involves one to two years of experience or equivalent. Navigators at this level start new positions without prior navigation experience and build on resources for addressing various barriers (logistical, economic, cultural, linguistic, communication, and provider-centered). They apply basic Oncology Patient Navigator-Certified Generalist (OPN-CG) principles to guide their practice.</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b="1" dirty="0">
                <a:latin typeface="Arial"/>
                <a:ea typeface="Arial"/>
                <a:cs typeface="Arial"/>
                <a:sym typeface="Arial"/>
              </a:rPr>
              <a:t>Intermediate Level:</a:t>
            </a:r>
            <a:r>
              <a:rPr lang="en-US" sz="1100" dirty="0">
                <a:latin typeface="Arial"/>
                <a:ea typeface="Arial"/>
                <a:cs typeface="Arial"/>
                <a:sym typeface="Arial"/>
              </a:rPr>
              <a:t> Involves three to four years of experience or equivalent effort. Navigators at this level possess a basic understanding of patient care flow within job boundaries, match resources to the unique needs of the patient, and identify resources lacking in the continuum of care. They begin to analyze needs and gaps and collaborate with multidisciplinary team members to advocate for resources in either community or clinical settings.</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b="1" dirty="0">
                <a:latin typeface="Arial"/>
                <a:ea typeface="Arial"/>
                <a:cs typeface="Arial"/>
                <a:sym typeface="Arial"/>
              </a:rPr>
              <a:t>Advanced Level:</a:t>
            </a:r>
            <a:r>
              <a:rPr lang="en-US" sz="1100" dirty="0">
                <a:latin typeface="Arial"/>
                <a:ea typeface="Arial"/>
                <a:cs typeface="Arial"/>
                <a:sym typeface="Arial"/>
              </a:rPr>
              <a:t> Requires five or more years of experience. Advanced navigators are skilled in perceiving patient situations holistically, using their past experiences to focus on unique aspects of patient assessment. They apply critical thinking and decision-making skills in navigation processes and build on the knowledge, skills, roles, and responsibilities acquired at the entry and intermediate levels.</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dirty="0">
                <a:latin typeface="Arial"/>
                <a:ea typeface="Arial"/>
                <a:cs typeface="Arial"/>
                <a:sym typeface="Arial"/>
              </a:rPr>
              <a:t>You can access the full article in our resources section for a deeper dive into the distinctions and roles across these experience levels. This article is an invaluable resource for understanding how navigators at different stages of their careers contribute to patient care.</a:t>
            </a:r>
            <a:endParaRPr sz="1100" dirty="0">
              <a:latin typeface="Arial"/>
              <a:ea typeface="Arial"/>
              <a:cs typeface="Arial"/>
              <a:sym typeface="Arial"/>
            </a:endParaRPr>
          </a:p>
          <a:p>
            <a:pPr marL="0" lvl="0" indent="0" algn="l" rtl="0">
              <a:spcBef>
                <a:spcPts val="1200"/>
              </a:spcBef>
              <a:spcAft>
                <a:spcPts val="0"/>
              </a:spcAft>
              <a:buNone/>
            </a:pP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p:txBody>
      </p:sp>
      <p:sp>
        <p:nvSpPr>
          <p:cNvPr id="137" name="Google Shape;137;g2f0dbc0520d_0_62:notes"/>
          <p:cNvSpPr txBox="1">
            <a:spLocks noGrp="1"/>
          </p:cNvSpPr>
          <p:nvPr>
            <p:ph type="sldNum" idx="12"/>
          </p:nvPr>
        </p:nvSpPr>
        <p:spPr>
          <a:xfrm>
            <a:off x="3970938" y="8829967"/>
            <a:ext cx="3037800" cy="4650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5:notes"/>
          <p:cNvSpPr txBox="1">
            <a:spLocks noGrp="1"/>
          </p:cNvSpPr>
          <p:nvPr>
            <p:ph type="body" idx="1"/>
          </p:nvPr>
        </p:nvSpPr>
        <p:spPr>
          <a:xfrm>
            <a:off x="701675" y="4416425"/>
            <a:ext cx="5607049" cy="4183063"/>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540"/>
              </a:spcBef>
              <a:spcAft>
                <a:spcPts val="0"/>
              </a:spcAft>
              <a:buClr>
                <a:schemeClr val="dk1"/>
              </a:buClr>
              <a:buSzPts val="1200"/>
              <a:buFont typeface="Calibri"/>
              <a:buNone/>
            </a:pPr>
            <a:r>
              <a:rPr lang="en-US" sz="1100" dirty="0">
                <a:solidFill>
                  <a:schemeClr val="dk1"/>
                </a:solidFill>
                <a:latin typeface="Arial"/>
                <a:ea typeface="Arial"/>
                <a:cs typeface="Arial"/>
                <a:sym typeface="Arial"/>
              </a:rPr>
              <a:t>Which of the following activities is an appropriate role for a </a:t>
            </a:r>
            <a:r>
              <a:rPr lang="en-US" sz="1100" dirty="0">
                <a:latin typeface="Arial"/>
                <a:ea typeface="Arial"/>
                <a:cs typeface="Arial"/>
                <a:sym typeface="Arial"/>
              </a:rPr>
              <a:t>patient </a:t>
            </a:r>
            <a:r>
              <a:rPr lang="en-US" sz="1100" dirty="0">
                <a:solidFill>
                  <a:schemeClr val="dk1"/>
                </a:solidFill>
                <a:latin typeface="Arial"/>
                <a:ea typeface="Arial"/>
                <a:cs typeface="Arial"/>
                <a:sym typeface="Arial"/>
              </a:rPr>
              <a:t>navigator?</a:t>
            </a:r>
            <a:endParaRPr sz="1100" dirty="0">
              <a:latin typeface="Arial"/>
              <a:ea typeface="Arial"/>
              <a:cs typeface="Arial"/>
              <a:sym typeface="Arial"/>
            </a:endParaRPr>
          </a:p>
          <a:p>
            <a:pPr marL="0" lvl="0" indent="0" algn="l" rtl="0">
              <a:lnSpc>
                <a:spcPct val="80000"/>
              </a:lnSpc>
              <a:spcBef>
                <a:spcPts val="540"/>
              </a:spcBef>
              <a:spcAft>
                <a:spcPts val="0"/>
              </a:spcAft>
              <a:buClr>
                <a:schemeClr val="dk1"/>
              </a:buClr>
              <a:buSzPts val="1200"/>
              <a:buFont typeface="Calibri"/>
              <a:buNone/>
            </a:pPr>
            <a:endParaRPr sz="1100" dirty="0">
              <a:solidFill>
                <a:schemeClr val="dk1"/>
              </a:solidFill>
              <a:latin typeface="Arial"/>
              <a:ea typeface="Arial"/>
              <a:cs typeface="Arial"/>
              <a:sym typeface="Arial"/>
            </a:endParaRPr>
          </a:p>
          <a:p>
            <a:pPr marL="457200" marR="0" lvl="0" indent="-298450" algn="l" rtl="0">
              <a:lnSpc>
                <a:spcPct val="100000"/>
              </a:lnSpc>
              <a:spcBef>
                <a:spcPts val="0"/>
              </a:spcBef>
              <a:spcAft>
                <a:spcPts val="0"/>
              </a:spcAft>
              <a:buClr>
                <a:schemeClr val="dk1"/>
              </a:buClr>
              <a:buSzPts val="1100"/>
              <a:buAutoNum type="alphaLcPeriod"/>
            </a:pPr>
            <a:r>
              <a:rPr lang="en-US" sz="1100" dirty="0">
                <a:latin typeface="Arial"/>
                <a:ea typeface="Arial"/>
                <a:cs typeface="Arial"/>
                <a:sym typeface="Arial"/>
              </a:rPr>
              <a:t>C</a:t>
            </a:r>
            <a:r>
              <a:rPr lang="en-US" sz="1100" i="0" u="none" strike="noStrike" cap="none" dirty="0">
                <a:solidFill>
                  <a:schemeClr val="dk1"/>
                </a:solidFill>
                <a:latin typeface="Arial"/>
                <a:ea typeface="Arial"/>
                <a:cs typeface="Arial"/>
                <a:sym typeface="Arial"/>
              </a:rPr>
              <a:t>oaching a patient who wishes to lose weight </a:t>
            </a:r>
            <a:endParaRPr sz="1100" dirty="0">
              <a:latin typeface="Arial"/>
              <a:ea typeface="Arial"/>
              <a:cs typeface="Arial"/>
              <a:sym typeface="Arial"/>
            </a:endParaRPr>
          </a:p>
          <a:p>
            <a:pPr marL="457200" marR="0" lvl="0" indent="-298450" algn="l" rtl="0">
              <a:lnSpc>
                <a:spcPct val="100000"/>
              </a:lnSpc>
              <a:spcBef>
                <a:spcPts val="0"/>
              </a:spcBef>
              <a:spcAft>
                <a:spcPts val="0"/>
              </a:spcAft>
              <a:buClr>
                <a:schemeClr val="dk1"/>
              </a:buClr>
              <a:buSzPts val="1100"/>
              <a:buAutoNum type="alphaLcPeriod"/>
            </a:pPr>
            <a:r>
              <a:rPr lang="en-US" sz="1100" i="0" u="none" strike="noStrike" cap="none" dirty="0">
                <a:solidFill>
                  <a:schemeClr val="dk1"/>
                </a:solidFill>
                <a:latin typeface="Arial"/>
                <a:ea typeface="Arial"/>
                <a:cs typeface="Arial"/>
                <a:sym typeface="Arial"/>
              </a:rPr>
              <a:t>Discussing specific treatment options with a patient</a:t>
            </a:r>
            <a:endParaRPr sz="1100" dirty="0">
              <a:latin typeface="Arial"/>
              <a:ea typeface="Arial"/>
              <a:cs typeface="Arial"/>
              <a:sym typeface="Arial"/>
            </a:endParaRPr>
          </a:p>
          <a:p>
            <a:pPr marL="457200" marR="0" lvl="0" indent="-298450" algn="l" rtl="0">
              <a:lnSpc>
                <a:spcPct val="100000"/>
              </a:lnSpc>
              <a:spcBef>
                <a:spcPts val="0"/>
              </a:spcBef>
              <a:spcAft>
                <a:spcPts val="0"/>
              </a:spcAft>
              <a:buClr>
                <a:schemeClr val="dk1"/>
              </a:buClr>
              <a:buSzPts val="1100"/>
              <a:buAutoNum type="alphaLcPeriod"/>
            </a:pPr>
            <a:r>
              <a:rPr lang="en-US" sz="1100" i="0" u="none" strike="noStrike" cap="none" dirty="0">
                <a:solidFill>
                  <a:schemeClr val="dk1"/>
                </a:solidFill>
                <a:latin typeface="Arial"/>
                <a:ea typeface="Arial"/>
                <a:cs typeface="Arial"/>
                <a:sym typeface="Arial"/>
              </a:rPr>
              <a:t>Helping a patient find a community support group </a:t>
            </a:r>
            <a:endParaRPr sz="1100" dirty="0">
              <a:latin typeface="Arial"/>
              <a:ea typeface="Arial"/>
              <a:cs typeface="Arial"/>
              <a:sym typeface="Arial"/>
            </a:endParaRPr>
          </a:p>
          <a:p>
            <a:pPr marL="457200" marR="0" lvl="0" indent="-298450" algn="l" rtl="0">
              <a:lnSpc>
                <a:spcPct val="100000"/>
              </a:lnSpc>
              <a:spcBef>
                <a:spcPts val="0"/>
              </a:spcBef>
              <a:spcAft>
                <a:spcPts val="0"/>
              </a:spcAft>
              <a:buClr>
                <a:schemeClr val="dk1"/>
              </a:buClr>
              <a:buSzPts val="1100"/>
              <a:buAutoNum type="alphaLcPeriod"/>
            </a:pPr>
            <a:r>
              <a:rPr lang="en-US" sz="1100" dirty="0">
                <a:latin typeface="Arial"/>
                <a:ea typeface="Arial"/>
                <a:cs typeface="Arial"/>
                <a:sym typeface="Arial"/>
              </a:rPr>
              <a:t>Treating mental health issues</a:t>
            </a:r>
            <a:endParaRPr sz="1100" dirty="0">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Calibri"/>
              <a:buNone/>
            </a:pPr>
            <a:endParaRPr sz="110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Calibri"/>
              <a:buNone/>
            </a:pPr>
            <a:endParaRPr sz="110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Calibri"/>
              <a:buNone/>
            </a:pPr>
            <a:endParaRPr sz="1100" i="0" u="none" strike="noStrike" cap="none" dirty="0">
              <a:solidFill>
                <a:schemeClr val="dk1"/>
              </a:solidFill>
              <a:latin typeface="Arial"/>
              <a:ea typeface="Arial"/>
              <a:cs typeface="Arial"/>
              <a:sym typeface="Arial"/>
            </a:endParaRPr>
          </a:p>
        </p:txBody>
      </p:sp>
      <p:sp>
        <p:nvSpPr>
          <p:cNvPr id="146" name="Google Shape;146;p5:notes"/>
          <p:cNvSpPr txBox="1">
            <a:spLocks noGrp="1"/>
          </p:cNvSpPr>
          <p:nvPr>
            <p:ph type="sldNum" idx="12"/>
          </p:nvPr>
        </p:nvSpPr>
        <p:spPr>
          <a:xfrm>
            <a:off x="3970337" y="8829675"/>
            <a:ext cx="3038475"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7f9d5be6de_0_8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g27f9d5be6de_0_85:notes"/>
          <p:cNvSpPr txBox="1">
            <a:spLocks noGrp="1"/>
          </p:cNvSpPr>
          <p:nvPr>
            <p:ph type="body" idx="1"/>
          </p:nvPr>
        </p:nvSpPr>
        <p:spPr>
          <a:xfrm>
            <a:off x="701675" y="4416425"/>
            <a:ext cx="5607000" cy="4183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dirty="0">
                <a:latin typeface="Arial"/>
                <a:ea typeface="Arial"/>
                <a:cs typeface="Arial"/>
                <a:sym typeface="Arial"/>
              </a:rPr>
              <a:t>The correct answer is C. A key role of a patient navigator is to connect patients with sources of support, but remember as we discussed in other lessons, it is important to be aware of signs of distress and refer the patient to an appropriate mental health professional if necessary. Although a patient navigator should help coach people, coaching a patient wishing to lose weight should be done by someone who has been trained in this such as a dietitian under the supervision of a doctor. While patient navigators help make sure that patients understand their treatment options in general, a patient should discuss specific treatment options with a doctor or nurse. Lastly patient navigators can help identify mental health concerns, but need to refer the patient to a licensed professional, like a social worker, psychologist or licensed therapist, for counseling. </a:t>
            </a:r>
            <a:endParaRPr sz="1100" dirty="0">
              <a:latin typeface="Arial"/>
              <a:ea typeface="Arial"/>
              <a:cs typeface="Arial"/>
              <a:sym typeface="Arial"/>
            </a:endParaRPr>
          </a:p>
          <a:p>
            <a:pPr marL="457200" marR="0" lvl="0" indent="0" algn="l" rtl="0">
              <a:lnSpc>
                <a:spcPct val="100000"/>
              </a:lnSpc>
              <a:spcBef>
                <a:spcPts val="0"/>
              </a:spcBef>
              <a:spcAft>
                <a:spcPts val="0"/>
              </a:spcAft>
              <a:buNone/>
            </a:pPr>
            <a:endParaRPr sz="1100" dirty="0">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Calibri"/>
              <a:buNone/>
            </a:pPr>
            <a:endParaRPr sz="110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Calibri"/>
              <a:buNone/>
            </a:pPr>
            <a:endParaRPr sz="110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Calibri"/>
              <a:buNone/>
            </a:pPr>
            <a:endParaRPr sz="1100" i="0" u="none" strike="noStrike" cap="none" dirty="0">
              <a:solidFill>
                <a:schemeClr val="dk1"/>
              </a:solidFill>
              <a:latin typeface="Arial"/>
              <a:ea typeface="Arial"/>
              <a:cs typeface="Arial"/>
              <a:sym typeface="Arial"/>
            </a:endParaRPr>
          </a:p>
        </p:txBody>
      </p:sp>
      <p:sp>
        <p:nvSpPr>
          <p:cNvPr id="153" name="Google Shape;153;g27f9d5be6de_0_85:notes"/>
          <p:cNvSpPr txBox="1">
            <a:spLocks noGrp="1"/>
          </p:cNvSpPr>
          <p:nvPr>
            <p:ph type="sldNum" idx="12"/>
          </p:nvPr>
        </p:nvSpPr>
        <p:spPr>
          <a:xfrm>
            <a:off x="3970337" y="8829675"/>
            <a:ext cx="3038400" cy="4650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7faafe5dea_1_436: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g27faafe5dea_1_436: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100" dirty="0">
                <a:latin typeface="Arial"/>
                <a:ea typeface="Arial"/>
                <a:cs typeface="Arial"/>
                <a:sym typeface="Arial"/>
              </a:rPr>
              <a:t>In this section, we compared standards and role delineation across navigating professions. As we move into the next section of this lesson, we will shift our focus and provide an overview of healthcare team dynamics where we will examine the characteristics of effective teams, and discuss how to collaborate with other healthcare team members. </a:t>
            </a:r>
            <a:endParaRPr sz="1100"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100"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100"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US" sz="1100" dirty="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Teams are two or more people working together or collaborating to accomplish a common goal by applying their particular skills and knowledge. Teamwork and collaboration are not the same thing. Professionals can work together to meet the needs of their patients without identifying as a part of a team. Teams, however, can’t be effective unless all members collaborate on their work. Team members coordinate with each other to accomplish a common goal and take responsibility to manage conflicts. </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latin typeface="Arial"/>
              <a:ea typeface="Arial"/>
              <a:cs typeface="Arial"/>
              <a:sym typeface="Arial"/>
            </a:endParaRPr>
          </a:p>
        </p:txBody>
      </p:sp>
      <p:sp>
        <p:nvSpPr>
          <p:cNvPr id="160" name="Google Shape;160;g27faafe5dea_1_436: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7faafe5dea_1_378: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g27faafe5dea_1_37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100" dirty="0">
                <a:latin typeface="Arial"/>
                <a:ea typeface="Arial"/>
                <a:cs typeface="Arial"/>
                <a:sym typeface="Arial"/>
              </a:rPr>
              <a:t>Some of the many health care professionals you may encounter in your work as a patient navigator include doctors, advanced practitioners like physician assistants and nurse practitioners, nurses, pharmacists, technologists and technicians, social workers, therapists and rehabilitation specialists and emotional, social and spiritual support people. It is important that you understand the roles of the individuals providing care for your patients so that you know who to reach out to as you address barriers to care.</a:t>
            </a:r>
            <a:endParaRPr sz="11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dirty="0">
                <a:latin typeface="Arial"/>
                <a:ea typeface="Arial"/>
                <a:cs typeface="Arial"/>
                <a:sym typeface="Arial"/>
              </a:rPr>
              <a:t>Because numerous roles are involved with patient care, one problem being addressed with patient navigation is coordinating care across fragmented health care systems. Fragmentation may result due to a patient receiving different therapies in different settings, such as different hospitals, clinics, and community agencies. Communication across many different healthcare team members and organizations can be challenging. Having a patient navigator connect and coordinate communication across these settings can have a huge impact on patient understanding, adherence, and quality of care.</a:t>
            </a:r>
            <a:endParaRPr sz="11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latin typeface="Arial"/>
              <a:ea typeface="Arial"/>
              <a:cs typeface="Arial"/>
              <a:sym typeface="Arial"/>
            </a:endParaRPr>
          </a:p>
        </p:txBody>
      </p:sp>
      <p:sp>
        <p:nvSpPr>
          <p:cNvPr id="168" name="Google Shape;168;g27faafe5dea_1_37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f325a2a00c_0_122: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g2f325a2a00c_0_122: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dirty="0">
                <a:latin typeface="Arial"/>
                <a:ea typeface="Arial"/>
                <a:cs typeface="Arial"/>
                <a:sym typeface="Arial"/>
              </a:rPr>
              <a:t>It's essential to cultivate a healthcare workforce that reflects the rich diversity of community experiences including diversity in terms of race, ethnicity, gender, sexual orientation, immigration status, physical ability status, and socioeconomic background. This diversity in lived experiences not only enhances the quality of care but also contributes to better working environments and improved problem-solving capabilities within healthcare teams.</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dirty="0">
                <a:latin typeface="Arial"/>
                <a:ea typeface="Arial"/>
                <a:cs typeface="Arial"/>
                <a:sym typeface="Arial"/>
              </a:rPr>
              <a:t>Health care professionals that share lived experiences with their patients can optimize culturally aligned clinical care. Health care professionals who are well-informed about the environments in which their patients live are better equipped to address the whole patient, considering how cultural and social factors affect the patient’s health and health care needs. Additionally, an increased awareness and understanding of cultural differences can reduce potential conflicts, fostering a harmonious and effective healthcare environment.</a:t>
            </a:r>
            <a:endParaRPr sz="1100" dirty="0">
              <a:latin typeface="Arial"/>
              <a:ea typeface="Arial"/>
              <a:cs typeface="Arial"/>
              <a:sym typeface="Arial"/>
            </a:endParaRPr>
          </a:p>
          <a:p>
            <a:pPr marL="0" marR="0" lvl="0" indent="0" algn="l" rtl="0">
              <a:lnSpc>
                <a:spcPct val="100000"/>
              </a:lnSpc>
              <a:spcBef>
                <a:spcPts val="1200"/>
              </a:spcBef>
              <a:spcAft>
                <a:spcPts val="0"/>
              </a:spcAft>
              <a:buClr>
                <a:schemeClr val="dk1"/>
              </a:buClr>
              <a:buSzPts val="1200"/>
              <a:buFont typeface="Calibri"/>
              <a:buNone/>
            </a:pPr>
            <a:endParaRPr sz="1100"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latin typeface="Arial"/>
              <a:ea typeface="Arial"/>
              <a:cs typeface="Arial"/>
              <a:sym typeface="Arial"/>
            </a:endParaRPr>
          </a:p>
        </p:txBody>
      </p:sp>
      <p:sp>
        <p:nvSpPr>
          <p:cNvPr id="208" name="Google Shape;208;g2f325a2a00c_0_122: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f325a2a00c_0_109: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2f325a2a00c_0_109: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dirty="0">
                <a:latin typeface="Arial"/>
                <a:ea typeface="Arial"/>
                <a:cs typeface="Arial"/>
                <a:sym typeface="Arial"/>
              </a:rPr>
              <a:t>Not only will you encounter a variety of roles in healthcare, but you will also work within a highly diverse environment. According to the American Society of Clinical Oncology’s Strategic Plan for Increasing Racial and Ethnic Diversity in the Oncology Workforce, recruiting oncology professionals from diverse backgrounds is essential for improving attitudes toward and awareness of minority communities within healthcare institutions. This diversity fosters increased intercultural responsiveness and helps build trust and comfort among patients, especially those from historically underserved communities. The benefits extend further, including expanded healthcare access to more people, better research and discovery, and stronger influence on policymakers to address the needs of an increasingly heterogeneous population.</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dirty="0">
                <a:latin typeface="Arial"/>
                <a:ea typeface="Arial"/>
                <a:cs typeface="Arial"/>
                <a:sym typeface="Arial"/>
              </a:rPr>
              <a:t>The lack of exposure to an ethnically diverse oncology workforce is also a significant barrier to providing quality care. This issue is particularly pronounced among sexual and gender minority populations, which include individuals who identify as lesbian, gay, bisexual, transgender, and intersex. These populations often have had poor interactions in the health care system, leading to fear and avoidance of health care. This avoidance may result in not keeping up with cancer screenings or avoiding care until it is urgent. </a:t>
            </a:r>
            <a:endParaRPr sz="1100" dirty="0">
              <a:latin typeface="Arial"/>
              <a:ea typeface="Arial"/>
              <a:cs typeface="Arial"/>
              <a:sym typeface="Arial"/>
            </a:endParaRPr>
          </a:p>
          <a:p>
            <a:pPr marL="0" lvl="0" indent="0" algn="l" rtl="0">
              <a:lnSpc>
                <a:spcPct val="115000"/>
              </a:lnSpc>
              <a:spcBef>
                <a:spcPts val="1200"/>
              </a:spcBef>
              <a:spcAft>
                <a:spcPts val="1200"/>
              </a:spcAft>
              <a:buClr>
                <a:schemeClr val="dk1"/>
              </a:buClr>
              <a:buSzPts val="1100"/>
              <a:buFont typeface="Arial"/>
              <a:buNone/>
            </a:pPr>
            <a:r>
              <a:rPr lang="en-US" sz="1100" dirty="0">
                <a:latin typeface="Arial"/>
                <a:ea typeface="Arial"/>
                <a:cs typeface="Arial"/>
                <a:sym typeface="Arial"/>
              </a:rPr>
              <a:t>Because it is impossible for any healthcare team member to be fully knowledgeable about every culture or religion, diversity in health care team members increases collective knowledge to better care for patients from different backgrounds. It is important that health care professionals continually strive for cultural humility. Patient navigators play an important role in providing culturally-affirming care by respectfully asking patients about their values and preferences of care without making assumptions. Patient navigators can also share cultural information important to a patient’s care with their colleagues.</a:t>
            </a:r>
            <a:endParaRPr sz="1100" dirty="0">
              <a:latin typeface="Arial"/>
              <a:ea typeface="Arial"/>
              <a:cs typeface="Arial"/>
              <a:sym typeface="Arial"/>
            </a:endParaRPr>
          </a:p>
        </p:txBody>
      </p:sp>
      <p:sp>
        <p:nvSpPr>
          <p:cNvPr id="216" name="Google Shape;216;g2f325a2a00c_0_109: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7f9d5be6de_0_91: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27f9d5be6de_0_91: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sz="1100" dirty="0">
                <a:latin typeface="Arial"/>
                <a:ea typeface="Arial"/>
                <a:cs typeface="Arial"/>
                <a:sym typeface="Arial"/>
              </a:rPr>
              <a:t>In addition to those working directly in oncology, patient navigators also work with other healthcare professionals. Allied health encompasses a broad group of health professionals who use scientific principles and evidence-based practice for the diagnosis, evaluation and treatment of acute and chronic diseases; promote disease prevention and wellness for optimum health, and apply administration and management skills to support health care systems in a variety of settings.</a:t>
            </a:r>
            <a:r>
              <a:rPr lang="en-US" sz="1100" dirty="0">
                <a:uFill>
                  <a:noFill/>
                </a:uFill>
                <a:latin typeface="Arial"/>
                <a:ea typeface="Arial"/>
                <a:cs typeface="Arial"/>
                <a:sym typeface="Arial"/>
                <a:hlinkClick r:id="rId3"/>
              </a:rPr>
              <a:t> </a:t>
            </a: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dirty="0">
                <a:latin typeface="Arial"/>
                <a:ea typeface="Arial"/>
                <a:cs typeface="Arial"/>
                <a:sym typeface="Arial"/>
              </a:rPr>
              <a:t>Allied health professionals, to name a few, include dental hygienists, diagnostic medical sonographers, dietitians, medical technologists, occupational therapists, physical therapists, radiographers, respiratory therapists, and speech language pathologists</a:t>
            </a:r>
            <a:endParaRPr sz="11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dirty="0">
                <a:latin typeface="Arial"/>
                <a:ea typeface="Arial"/>
                <a:cs typeface="Arial"/>
                <a:sym typeface="Arial"/>
              </a:rPr>
              <a:t>For example a patient with oral cancer who is also diabetic may see many health professionals outside of oncology before they can even begin their cancer treatments. </a:t>
            </a:r>
            <a:endParaRPr sz="1100" dirty="0">
              <a:latin typeface="Arial"/>
              <a:ea typeface="Arial"/>
              <a:cs typeface="Arial"/>
              <a:sym typeface="Arial"/>
            </a:endParaRPr>
          </a:p>
          <a:p>
            <a:pPr marL="0" lvl="0" indent="0" algn="l" rtl="0">
              <a:spcBef>
                <a:spcPts val="0"/>
              </a:spcBef>
              <a:spcAft>
                <a:spcPts val="0"/>
              </a:spcAft>
              <a:buClr>
                <a:schemeClr val="dk1"/>
              </a:buClr>
              <a:buSzPts val="300"/>
              <a:buFont typeface="Calibri"/>
              <a:buNone/>
            </a:pPr>
            <a:endParaRPr sz="1100" dirty="0">
              <a:solidFill>
                <a:srgbClr val="FF0000"/>
              </a:solidFill>
              <a:latin typeface="Arial"/>
              <a:ea typeface="Arial"/>
              <a:cs typeface="Arial"/>
              <a:sym typeface="Arial"/>
            </a:endParaRPr>
          </a:p>
        </p:txBody>
      </p:sp>
      <p:sp>
        <p:nvSpPr>
          <p:cNvPr id="225" name="Google Shape;225;g27f9d5be6de_0_91: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10: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None/>
            </a:pPr>
            <a:r>
              <a:rPr lang="en-US" sz="1100" dirty="0">
                <a:latin typeface="Arial"/>
                <a:ea typeface="Arial"/>
                <a:cs typeface="Arial"/>
                <a:sym typeface="Arial"/>
              </a:rPr>
              <a:t>When multiple healthcare professionals are involved in a patient's care, role clarity and effective communication become crucial. Let’s go over some specific aspects of the oncology patient navigator role and determine whether the following activities are appropriate for navigators:</a:t>
            </a:r>
            <a:endParaRPr sz="1100" dirty="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sz="1100" b="1" dirty="0">
                <a:latin typeface="Arial"/>
                <a:ea typeface="Arial"/>
                <a:cs typeface="Arial"/>
                <a:sym typeface="Arial"/>
              </a:rPr>
              <a:t>Providing emotional support to a patient?</a:t>
            </a:r>
            <a:br>
              <a:rPr lang="en-US" sz="1100" b="1" dirty="0">
                <a:latin typeface="Arial"/>
                <a:ea typeface="Arial"/>
                <a:cs typeface="Arial"/>
                <a:sym typeface="Arial"/>
              </a:rPr>
            </a:br>
            <a:r>
              <a:rPr lang="en-US" sz="1100" b="1" dirty="0">
                <a:latin typeface="Arial"/>
                <a:ea typeface="Arial"/>
                <a:cs typeface="Arial"/>
                <a:sym typeface="Arial"/>
              </a:rPr>
              <a:t>Yes.</a:t>
            </a:r>
            <a:r>
              <a:rPr lang="en-US" sz="1100" dirty="0">
                <a:latin typeface="Arial"/>
                <a:ea typeface="Arial"/>
                <a:cs typeface="Arial"/>
                <a:sym typeface="Arial"/>
              </a:rPr>
              <a:t> Patient navigators should always offer empathy and support to patients. Oncology Social Work Navigators can provide emotional support and counseling while they are interacting with patients. However, providing general emotional support is a key part of a navigator’s role, regardless of background. Non-clinical patient navigators who encounter patients with significant emotional concerns, acute distress, depression or anxiety should refer patients to a mental health professional for assessment and care.</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b="1" dirty="0">
                <a:latin typeface="Arial"/>
                <a:ea typeface="Arial"/>
                <a:cs typeface="Arial"/>
                <a:sym typeface="Arial"/>
              </a:rPr>
              <a:t>Calling the patient to discuss how to take a medication?</a:t>
            </a:r>
            <a:br>
              <a:rPr lang="en-US" sz="1100" b="1" dirty="0">
                <a:latin typeface="Arial"/>
                <a:ea typeface="Arial"/>
                <a:cs typeface="Arial"/>
                <a:sym typeface="Arial"/>
              </a:rPr>
            </a:br>
            <a:r>
              <a:rPr lang="en-US" sz="1100" b="1" dirty="0">
                <a:latin typeface="Arial"/>
                <a:ea typeface="Arial"/>
                <a:cs typeface="Arial"/>
                <a:sym typeface="Arial"/>
              </a:rPr>
              <a:t>No.</a:t>
            </a:r>
            <a:r>
              <a:rPr lang="en-US" sz="1100" dirty="0">
                <a:latin typeface="Arial"/>
                <a:ea typeface="Arial"/>
                <a:cs typeface="Arial"/>
                <a:sym typeface="Arial"/>
              </a:rPr>
              <a:t> This responsibility typically falls to a doctor, nurse, or pharmacist who has the necessary training to provide accurate medical instructions.</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b="1" dirty="0">
                <a:latin typeface="Arial"/>
                <a:ea typeface="Arial"/>
                <a:cs typeface="Arial"/>
                <a:sym typeface="Arial"/>
              </a:rPr>
              <a:t>Tailoring information and referrals based on the patient’s needs and abilities?</a:t>
            </a:r>
            <a:br>
              <a:rPr lang="en-US" sz="1100" b="1" dirty="0">
                <a:latin typeface="Arial"/>
                <a:ea typeface="Arial"/>
                <a:cs typeface="Arial"/>
                <a:sym typeface="Arial"/>
              </a:rPr>
            </a:br>
            <a:r>
              <a:rPr lang="en-US" sz="1100" b="1" dirty="0">
                <a:latin typeface="Arial"/>
                <a:ea typeface="Arial"/>
                <a:cs typeface="Arial"/>
                <a:sym typeface="Arial"/>
              </a:rPr>
              <a:t>Yes.</a:t>
            </a:r>
            <a:r>
              <a:rPr lang="en-US" sz="1100" dirty="0">
                <a:latin typeface="Arial"/>
                <a:ea typeface="Arial"/>
                <a:cs typeface="Arial"/>
                <a:sym typeface="Arial"/>
              </a:rPr>
              <a:t> This is a fundamental aspect of the patient navigator's role, ensuring that information is accessible and relevant to the patient's specific situation.</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b="1" dirty="0">
                <a:latin typeface="Arial"/>
                <a:ea typeface="Arial"/>
                <a:cs typeface="Arial"/>
                <a:sym typeface="Arial"/>
              </a:rPr>
              <a:t>Answering calls at the front desk?</a:t>
            </a:r>
            <a:br>
              <a:rPr lang="en-US" sz="1100" b="1" dirty="0">
                <a:latin typeface="Arial"/>
                <a:ea typeface="Arial"/>
                <a:cs typeface="Arial"/>
                <a:sym typeface="Arial"/>
              </a:rPr>
            </a:br>
            <a:r>
              <a:rPr lang="en-US" sz="1100" b="1" dirty="0">
                <a:latin typeface="Arial"/>
                <a:ea typeface="Arial"/>
                <a:cs typeface="Arial"/>
                <a:sym typeface="Arial"/>
              </a:rPr>
              <a:t>No.</a:t>
            </a:r>
            <a:r>
              <a:rPr lang="en-US" sz="1100" dirty="0">
                <a:latin typeface="Arial"/>
                <a:ea typeface="Arial"/>
                <a:cs typeface="Arial"/>
                <a:sym typeface="Arial"/>
              </a:rPr>
              <a:t> Unless explicitly outlined in the job description, this task should be handled by trained receptionists who are equipped to manage front desk communications. While patient navigators work with schedulers and receptionists to coordinate care, it is unwise to have navigation and scheduling duties combined as it can detract from the navigator’s ability to assess and address barriers to care - particularly in a high volume care setting. Scheduling is intensive in oncology and should ideally be done by a separate role–not the navigator.</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b="1" dirty="0">
                <a:latin typeface="Arial"/>
                <a:ea typeface="Arial"/>
                <a:cs typeface="Arial"/>
                <a:sym typeface="Arial"/>
              </a:rPr>
              <a:t>Assisting patients with filling out forms and applications?</a:t>
            </a:r>
            <a:br>
              <a:rPr lang="en-US" sz="1100" b="1" dirty="0">
                <a:latin typeface="Arial"/>
                <a:ea typeface="Arial"/>
                <a:cs typeface="Arial"/>
                <a:sym typeface="Arial"/>
              </a:rPr>
            </a:br>
            <a:r>
              <a:rPr lang="en-US" sz="1100" b="1" dirty="0">
                <a:latin typeface="Arial"/>
                <a:ea typeface="Arial"/>
                <a:cs typeface="Arial"/>
                <a:sym typeface="Arial"/>
              </a:rPr>
              <a:t>Maybe.</a:t>
            </a:r>
            <a:r>
              <a:rPr lang="en-US" sz="1100" dirty="0">
                <a:latin typeface="Arial"/>
                <a:ea typeface="Arial"/>
                <a:cs typeface="Arial"/>
                <a:sym typeface="Arial"/>
              </a:rPr>
              <a:t> Navigators may need to help with forms related to their navigation functions, such as financial assistance or health literacy. However, the primary goal should be to empower patients to take an active role in their own care, guiding them toward self-activation and supporting patient empowerment wherever possible.</a:t>
            </a:r>
            <a:endParaRPr sz="1100" dirty="0">
              <a:latin typeface="Arial"/>
              <a:ea typeface="Arial"/>
              <a:cs typeface="Arial"/>
              <a:sym typeface="Arial"/>
            </a:endParaRPr>
          </a:p>
          <a:p>
            <a:pPr marL="457200" lvl="0" indent="0" algn="l" rtl="0">
              <a:lnSpc>
                <a:spcPct val="100000"/>
              </a:lnSpc>
              <a:spcBef>
                <a:spcPts val="1200"/>
              </a:spcBef>
              <a:spcAft>
                <a:spcPts val="0"/>
              </a:spcAft>
              <a:buNone/>
            </a:pPr>
            <a:r>
              <a:rPr lang="en-US" dirty="0">
                <a:solidFill>
                  <a:srgbClr val="FF0000"/>
                </a:solidFill>
                <a:latin typeface="Arial"/>
                <a:ea typeface="Arial"/>
                <a:cs typeface="Arial"/>
                <a:sym typeface="Arial"/>
              </a:rPr>
              <a:t>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235" name="Google Shape;235;p10: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9: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100" dirty="0">
                <a:latin typeface="Arial"/>
                <a:ea typeface="Arial"/>
                <a:cs typeface="Arial"/>
                <a:sym typeface="Arial"/>
              </a:rPr>
              <a:t>Patient navigators do not provide</a:t>
            </a:r>
            <a:endParaRPr sz="1100" dirty="0">
              <a:latin typeface="Arial"/>
              <a:ea typeface="Arial"/>
              <a:cs typeface="Arial"/>
              <a:sym typeface="Arial"/>
            </a:endParaRPr>
          </a:p>
          <a:p>
            <a:pPr marL="457200" lvl="0" indent="-298450" algn="l" rtl="0">
              <a:lnSpc>
                <a:spcPct val="80000"/>
              </a:lnSpc>
              <a:spcBef>
                <a:spcPts val="1200"/>
              </a:spcBef>
              <a:spcAft>
                <a:spcPts val="0"/>
              </a:spcAft>
              <a:buClr>
                <a:schemeClr val="dk1"/>
              </a:buClr>
              <a:buSzPts val="1100"/>
              <a:buChar char="•"/>
            </a:pPr>
            <a:r>
              <a:rPr lang="en-US" sz="1100" dirty="0">
                <a:latin typeface="Arial"/>
                <a:ea typeface="Arial"/>
                <a:cs typeface="Arial"/>
                <a:sym typeface="Arial"/>
              </a:rPr>
              <a:t>Clinical counseling</a:t>
            </a:r>
            <a:endParaRPr sz="1100" dirty="0">
              <a:latin typeface="Arial"/>
              <a:ea typeface="Arial"/>
              <a:cs typeface="Arial"/>
              <a:sym typeface="Arial"/>
            </a:endParaRPr>
          </a:p>
          <a:p>
            <a:pPr marL="457200" lvl="0" indent="-298450" algn="l" rtl="0">
              <a:lnSpc>
                <a:spcPct val="80000"/>
              </a:lnSpc>
              <a:spcBef>
                <a:spcPts val="0"/>
              </a:spcBef>
              <a:spcAft>
                <a:spcPts val="0"/>
              </a:spcAft>
              <a:buClr>
                <a:schemeClr val="dk1"/>
              </a:buClr>
              <a:buSzPts val="1100"/>
              <a:buChar char="•"/>
            </a:pPr>
            <a:r>
              <a:rPr lang="en-US" sz="1100" dirty="0">
                <a:latin typeface="Arial"/>
                <a:ea typeface="Arial"/>
                <a:cs typeface="Arial"/>
                <a:sym typeface="Arial"/>
              </a:rPr>
              <a:t>Legal advice</a:t>
            </a:r>
            <a:endParaRPr sz="1100" dirty="0">
              <a:latin typeface="Arial"/>
              <a:ea typeface="Arial"/>
              <a:cs typeface="Arial"/>
              <a:sym typeface="Arial"/>
            </a:endParaRPr>
          </a:p>
          <a:p>
            <a:pPr marL="457200" lvl="0" indent="-298450" algn="l" rtl="0">
              <a:lnSpc>
                <a:spcPct val="80000"/>
              </a:lnSpc>
              <a:spcBef>
                <a:spcPts val="0"/>
              </a:spcBef>
              <a:spcAft>
                <a:spcPts val="0"/>
              </a:spcAft>
              <a:buClr>
                <a:schemeClr val="dk1"/>
              </a:buClr>
              <a:buSzPts val="1100"/>
              <a:buChar char="•"/>
            </a:pPr>
            <a:r>
              <a:rPr lang="en-US" sz="1100" dirty="0">
                <a:latin typeface="Arial"/>
                <a:ea typeface="Arial"/>
                <a:cs typeface="Arial"/>
                <a:sym typeface="Arial"/>
              </a:rPr>
              <a:t>Counseling</a:t>
            </a:r>
            <a:endParaRPr sz="1100" dirty="0">
              <a:latin typeface="Arial"/>
              <a:ea typeface="Arial"/>
              <a:cs typeface="Arial"/>
              <a:sym typeface="Arial"/>
            </a:endParaRPr>
          </a:p>
          <a:p>
            <a:pPr marL="457200" lvl="0" indent="-298450" algn="l" rtl="0">
              <a:lnSpc>
                <a:spcPct val="80000"/>
              </a:lnSpc>
              <a:spcBef>
                <a:spcPts val="0"/>
              </a:spcBef>
              <a:spcAft>
                <a:spcPts val="0"/>
              </a:spcAft>
              <a:buClr>
                <a:schemeClr val="dk1"/>
              </a:buClr>
              <a:buSzPts val="1100"/>
              <a:buChar char="•"/>
            </a:pPr>
            <a:r>
              <a:rPr lang="en-US" sz="1100" dirty="0">
                <a:latin typeface="Arial"/>
                <a:ea typeface="Arial"/>
                <a:cs typeface="Arial"/>
                <a:sym typeface="Arial"/>
              </a:rPr>
              <a:t>Interpretation, unless you are a certified medical interpreter</a:t>
            </a:r>
            <a:endParaRPr sz="1100" dirty="0">
              <a:latin typeface="Arial"/>
              <a:ea typeface="Arial"/>
              <a:cs typeface="Arial"/>
              <a:sym typeface="Arial"/>
            </a:endParaRPr>
          </a:p>
          <a:p>
            <a:pPr marL="0" lvl="0" indent="0" algn="l" rtl="0">
              <a:lnSpc>
                <a:spcPct val="80000"/>
              </a:lnSpc>
              <a:spcBef>
                <a:spcPts val="1200"/>
              </a:spcBef>
              <a:spcAft>
                <a:spcPts val="0"/>
              </a:spcAft>
              <a:buClr>
                <a:schemeClr val="dk1"/>
              </a:buClr>
              <a:buSzPts val="1100"/>
              <a:buFont typeface="Arial"/>
              <a:buNone/>
            </a:pPr>
            <a:r>
              <a:rPr lang="en-US" sz="1100" dirty="0">
                <a:latin typeface="Arial"/>
                <a:ea typeface="Arial"/>
                <a:cs typeface="Arial"/>
                <a:sym typeface="Arial"/>
              </a:rPr>
              <a:t>In addition, navigators Do NOT offer opinions or judgments about:</a:t>
            </a:r>
            <a:endParaRPr sz="1100" dirty="0">
              <a:latin typeface="Arial"/>
              <a:ea typeface="Arial"/>
              <a:cs typeface="Arial"/>
              <a:sym typeface="Arial"/>
            </a:endParaRPr>
          </a:p>
          <a:p>
            <a:pPr marL="457200" lvl="0" indent="-298450" algn="l" rtl="0">
              <a:lnSpc>
                <a:spcPct val="80000"/>
              </a:lnSpc>
              <a:spcBef>
                <a:spcPts val="1200"/>
              </a:spcBef>
              <a:spcAft>
                <a:spcPts val="0"/>
              </a:spcAft>
              <a:buClr>
                <a:schemeClr val="dk1"/>
              </a:buClr>
              <a:buSzPts val="1100"/>
              <a:buChar char="•"/>
            </a:pPr>
            <a:r>
              <a:rPr lang="en-US" sz="1100" dirty="0">
                <a:latin typeface="Arial"/>
                <a:ea typeface="Arial"/>
                <a:cs typeface="Arial"/>
                <a:sym typeface="Arial"/>
              </a:rPr>
              <a:t>The quality of physicians or medical care</a:t>
            </a:r>
            <a:endParaRPr sz="1100" dirty="0">
              <a:latin typeface="Arial"/>
              <a:ea typeface="Arial"/>
              <a:cs typeface="Arial"/>
              <a:sym typeface="Arial"/>
            </a:endParaRPr>
          </a:p>
          <a:p>
            <a:pPr marL="457200" lvl="0" indent="-298450" algn="l" rtl="0">
              <a:lnSpc>
                <a:spcPct val="80000"/>
              </a:lnSpc>
              <a:spcBef>
                <a:spcPts val="0"/>
              </a:spcBef>
              <a:spcAft>
                <a:spcPts val="0"/>
              </a:spcAft>
              <a:buClr>
                <a:schemeClr val="dk1"/>
              </a:buClr>
              <a:buSzPts val="1100"/>
              <a:buChar char="•"/>
            </a:pPr>
            <a:r>
              <a:rPr lang="en-US" sz="1100" dirty="0">
                <a:latin typeface="Arial"/>
                <a:ea typeface="Arial"/>
                <a:cs typeface="Arial"/>
                <a:sym typeface="Arial"/>
              </a:rPr>
              <a:t>Diagnosis or treatment options</a:t>
            </a:r>
            <a:endParaRPr sz="1100" dirty="0">
              <a:latin typeface="Arial"/>
              <a:ea typeface="Arial"/>
              <a:cs typeface="Arial"/>
              <a:sym typeface="Arial"/>
            </a:endParaRPr>
          </a:p>
          <a:p>
            <a:pPr marL="457200" lvl="0" indent="-298450" algn="l" rtl="0">
              <a:lnSpc>
                <a:spcPct val="80000"/>
              </a:lnSpc>
              <a:spcBef>
                <a:spcPts val="0"/>
              </a:spcBef>
              <a:spcAft>
                <a:spcPts val="0"/>
              </a:spcAft>
              <a:buClr>
                <a:schemeClr val="dk1"/>
              </a:buClr>
              <a:buSzPts val="1100"/>
              <a:buChar char="•"/>
            </a:pPr>
            <a:r>
              <a:rPr lang="en-US" sz="1100" dirty="0">
                <a:latin typeface="Arial"/>
                <a:ea typeface="Arial"/>
                <a:cs typeface="Arial"/>
                <a:sym typeface="Arial"/>
              </a:rPr>
              <a:t>Aspects of care delivery system patient is experiencing</a:t>
            </a:r>
            <a:endParaRPr sz="1100" dirty="0">
              <a:latin typeface="Arial"/>
              <a:ea typeface="Arial"/>
              <a:cs typeface="Arial"/>
              <a:sym typeface="Arial"/>
            </a:endParaRPr>
          </a:p>
          <a:p>
            <a:pPr marL="0" marR="0" lvl="0" indent="0" algn="l" rtl="0">
              <a:lnSpc>
                <a:spcPct val="100000"/>
              </a:lnSpc>
              <a:spcBef>
                <a:spcPts val="1200"/>
              </a:spcBef>
              <a:spcAft>
                <a:spcPts val="0"/>
              </a:spcAft>
              <a:buClr>
                <a:schemeClr val="dk1"/>
              </a:buClr>
              <a:buSzPts val="1200"/>
              <a:buFont typeface="Calibri"/>
              <a:buNone/>
            </a:pPr>
            <a:r>
              <a:rPr lang="en-US" sz="1100" i="0" u="none" strike="noStrike" dirty="0">
                <a:latin typeface="Arial"/>
                <a:ea typeface="Arial"/>
                <a:cs typeface="Arial"/>
                <a:sym typeface="Arial"/>
              </a:rPr>
              <a:t>For any of these issues it is </a:t>
            </a:r>
            <a:r>
              <a:rPr lang="en-US" sz="1100" dirty="0">
                <a:latin typeface="Arial"/>
                <a:ea typeface="Arial"/>
                <a:cs typeface="Arial"/>
                <a:sym typeface="Arial"/>
              </a:rPr>
              <a:t>important</a:t>
            </a:r>
            <a:r>
              <a:rPr lang="en-US" sz="1100" i="0" u="none" strike="noStrike" dirty="0">
                <a:latin typeface="Arial"/>
                <a:ea typeface="Arial"/>
                <a:cs typeface="Arial"/>
                <a:sym typeface="Arial"/>
              </a:rPr>
              <a:t> that you refer to the appropriate licensed professional. Check with your supervisor or employer for other policies on what to avoid.</a:t>
            </a:r>
            <a:r>
              <a:rPr lang="en-US" sz="1100" dirty="0">
                <a:latin typeface="Arial"/>
                <a:ea typeface="Arial"/>
                <a:cs typeface="Arial"/>
                <a:sym typeface="Arial"/>
              </a:rPr>
              <a:t> </a:t>
            </a:r>
            <a:endParaRPr sz="1100" dirty="0">
              <a:latin typeface="Arial"/>
              <a:ea typeface="Arial"/>
              <a:cs typeface="Arial"/>
              <a:sym typeface="Arial"/>
            </a:endParaRPr>
          </a:p>
        </p:txBody>
      </p:sp>
      <p:sp>
        <p:nvSpPr>
          <p:cNvPr id="242" name="Google Shape;242;p9: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 name="Google Shape;51;p2:notes"/>
          <p:cNvSpPr txBox="1">
            <a:spLocks noGrp="1"/>
          </p:cNvSpPr>
          <p:nvPr>
            <p:ph type="body" idx="1"/>
          </p:nvPr>
        </p:nvSpPr>
        <p:spPr>
          <a:xfrm>
            <a:off x="701675" y="4416425"/>
            <a:ext cx="5607049" cy="4183063"/>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Before we begin, we would like to acknowledge the Centers for Disease Control and Prevention for supporting this work. Its contents are solely the responsibility of the authors and do not necessarily represent the official views of the Centers for Disease Control and Prevention.</a:t>
            </a:r>
            <a:endParaRPr sz="1100">
              <a:latin typeface="Arial"/>
              <a:ea typeface="Arial"/>
              <a:cs typeface="Arial"/>
              <a:sym typeface="Arial"/>
            </a:endParaRPr>
          </a:p>
          <a:p>
            <a:pPr marL="0" lvl="0" indent="0" algn="l" rtl="0">
              <a:spcBef>
                <a:spcPts val="1200"/>
              </a:spcBef>
              <a:spcAft>
                <a:spcPts val="0"/>
              </a:spcAft>
              <a:buClr>
                <a:srgbClr val="3F3F3F"/>
              </a:buClr>
              <a:buSzPts val="2000"/>
              <a:buFont typeface="Arial"/>
              <a:buNone/>
            </a:pPr>
            <a:r>
              <a:rPr lang="en-US" sz="1100">
                <a:latin typeface="Arial"/>
                <a:ea typeface="Arial"/>
                <a:cs typeface="Arial"/>
                <a:sym typeface="Arial"/>
              </a:rPr>
              <a:t>Additionally, we would like to thank: </a:t>
            </a:r>
            <a:endParaRPr sz="1100">
              <a:latin typeface="Arial"/>
              <a:ea typeface="Arial"/>
              <a:cs typeface="Arial"/>
              <a:sym typeface="Arial"/>
            </a:endParaRPr>
          </a:p>
          <a:p>
            <a:pPr marL="457200" lvl="0" indent="-298450" algn="l" rtl="0">
              <a:spcBef>
                <a:spcPts val="1200"/>
              </a:spcBef>
              <a:spcAft>
                <a:spcPts val="0"/>
              </a:spcAft>
              <a:buClr>
                <a:schemeClr val="dk1"/>
              </a:buClr>
              <a:buSzPts val="1100"/>
              <a:buChar char="•"/>
            </a:pPr>
            <a:r>
              <a:rPr lang="en-US" sz="110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The GW Clinical Learning and Simulation Skills (CLASS) Center for providing space to film video simulations for this lesson</a:t>
            </a:r>
            <a:endParaRPr sz="110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Patient navigator actors in the simulation video: Fernando Ascencio and Pamela Goetz</a:t>
            </a:r>
            <a:endParaRPr sz="1100">
              <a:latin typeface="Arial"/>
              <a:ea typeface="Arial"/>
              <a:cs typeface="Arial"/>
              <a:sym typeface="Arial"/>
            </a:endParaRPr>
          </a:p>
          <a:p>
            <a:pPr marL="0" lvl="0" indent="0" algn="l" rtl="0">
              <a:spcBef>
                <a:spcPts val="1200"/>
              </a:spcBef>
              <a:spcAft>
                <a:spcPts val="0"/>
              </a:spcAft>
              <a:buClr>
                <a:schemeClr val="dk1"/>
              </a:buClr>
              <a:buSzPts val="1100"/>
              <a:buFont typeface="Arial"/>
              <a:buNone/>
            </a:pPr>
            <a:r>
              <a:rPr lang="en-US" sz="1100">
                <a:latin typeface="Arial"/>
                <a:ea typeface="Arial"/>
                <a:cs typeface="Arial"/>
                <a:sym typeface="Arial"/>
              </a:rPr>
              <a:t>We would also like to thank the following for their help with revising this training:</a:t>
            </a:r>
            <a:br>
              <a:rPr lang="en-US" sz="1100">
                <a:latin typeface="Arial"/>
                <a:ea typeface="Arial"/>
                <a:cs typeface="Arial"/>
                <a:sym typeface="Arial"/>
              </a:rPr>
            </a:br>
            <a:endParaRPr sz="1100">
              <a:latin typeface="Arial"/>
              <a:ea typeface="Arial"/>
              <a:cs typeface="Arial"/>
              <a:sym typeface="Arial"/>
            </a:endParaRPr>
          </a:p>
          <a:p>
            <a:pPr marL="457200" lvl="0" indent="-298450" algn="l" rtl="0">
              <a:spcBef>
                <a:spcPts val="360"/>
              </a:spcBef>
              <a:spcAft>
                <a:spcPts val="0"/>
              </a:spcAft>
              <a:buClr>
                <a:schemeClr val="dk1"/>
              </a:buClr>
              <a:buSzPts val="1100"/>
              <a:buChar char="•"/>
            </a:pPr>
            <a:r>
              <a:rPr lang="en-US" sz="1100">
                <a:latin typeface="Arial"/>
                <a:ea typeface="Arial"/>
                <a:cs typeface="Arial"/>
                <a:sym typeface="Arial"/>
              </a:rPr>
              <a:t>Monica Dean, Academy of Oncology Nurse &amp; Patient Navigators</a:t>
            </a:r>
            <a:endParaRPr sz="1100">
              <a:latin typeface="Arial"/>
              <a:ea typeface="Arial"/>
              <a:cs typeface="Arial"/>
              <a:sym typeface="Arial"/>
            </a:endParaRPr>
          </a:p>
          <a:p>
            <a:pPr marL="457200" lvl="0" indent="-298450" algn="l" rtl="0">
              <a:spcBef>
                <a:spcPts val="360"/>
              </a:spcBef>
              <a:spcAft>
                <a:spcPts val="0"/>
              </a:spcAft>
              <a:buClr>
                <a:schemeClr val="dk1"/>
              </a:buClr>
              <a:buSzPts val="1100"/>
              <a:buChar char="•"/>
            </a:pPr>
            <a:r>
              <a:rPr lang="en-US" sz="1100">
                <a:latin typeface="Arial"/>
                <a:ea typeface="Arial"/>
                <a:cs typeface="Arial"/>
                <a:sym typeface="Arial"/>
              </a:rPr>
              <a:t>Julie McMahon, Susan G. Komen</a:t>
            </a:r>
            <a:endParaRPr sz="1100">
              <a:latin typeface="Arial"/>
              <a:ea typeface="Arial"/>
              <a:cs typeface="Arial"/>
              <a:sym typeface="Arial"/>
            </a:endParaRPr>
          </a:p>
          <a:p>
            <a:pPr marL="457200" lvl="0" indent="-298450" algn="l" rtl="0">
              <a:spcBef>
                <a:spcPts val="360"/>
              </a:spcBef>
              <a:spcAft>
                <a:spcPts val="0"/>
              </a:spcAft>
              <a:buClr>
                <a:schemeClr val="dk1"/>
              </a:buClr>
              <a:buSzPts val="1100"/>
              <a:buChar char="•"/>
            </a:pPr>
            <a:r>
              <a:rPr lang="en-US" sz="1100">
                <a:latin typeface="Arial"/>
                <a:ea typeface="Arial"/>
                <a:cs typeface="Arial"/>
                <a:sym typeface="Arial"/>
              </a:rPr>
              <a:t>Zarek Mena, Navigation Advisors</a:t>
            </a:r>
            <a:endParaRPr sz="1100">
              <a:latin typeface="Arial"/>
              <a:ea typeface="Arial"/>
              <a:cs typeface="Arial"/>
              <a:sym typeface="Arial"/>
            </a:endParaRPr>
          </a:p>
          <a:p>
            <a:pPr marL="457200" lvl="0" indent="-298450" algn="l" rtl="0">
              <a:spcBef>
                <a:spcPts val="360"/>
              </a:spcBef>
              <a:spcAft>
                <a:spcPts val="0"/>
              </a:spcAft>
              <a:buClr>
                <a:schemeClr val="dk1"/>
              </a:buClr>
              <a:buSzPts val="1100"/>
              <a:buChar char="•"/>
            </a:pPr>
            <a:r>
              <a:rPr lang="en-US" sz="1100">
                <a:latin typeface="Arial"/>
                <a:ea typeface="Arial"/>
                <a:cs typeface="Arial"/>
                <a:sym typeface="Arial"/>
              </a:rPr>
              <a:t>Jess Quiring, Navigation Advisors</a:t>
            </a:r>
            <a:endParaRPr sz="1100">
              <a:latin typeface="Arial"/>
              <a:ea typeface="Arial"/>
              <a:cs typeface="Arial"/>
              <a:sym typeface="Arial"/>
            </a:endParaRPr>
          </a:p>
          <a:p>
            <a:pPr marL="457200" lvl="0" indent="-298450" algn="l" rtl="0">
              <a:spcBef>
                <a:spcPts val="360"/>
              </a:spcBef>
              <a:spcAft>
                <a:spcPts val="0"/>
              </a:spcAft>
              <a:buClr>
                <a:schemeClr val="dk1"/>
              </a:buClr>
              <a:buSzPts val="1100"/>
              <a:buChar char="•"/>
            </a:pPr>
            <a:r>
              <a:rPr lang="en-US" sz="1100">
                <a:latin typeface="Arial"/>
                <a:ea typeface="Arial"/>
                <a:cs typeface="Arial"/>
                <a:sym typeface="Arial"/>
              </a:rPr>
              <a:t>Reesa Sherin, Association of Cancer Care Centers</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a:latin typeface="Arial"/>
              <a:ea typeface="Arial"/>
              <a:cs typeface="Arial"/>
              <a:sym typeface="Arial"/>
            </a:endParaRPr>
          </a:p>
        </p:txBody>
      </p:sp>
      <p:sp>
        <p:nvSpPr>
          <p:cNvPr id="52" name="Google Shape;52;p2:notes"/>
          <p:cNvSpPr txBox="1">
            <a:spLocks noGrp="1"/>
          </p:cNvSpPr>
          <p:nvPr>
            <p:ph type="sldNum" idx="12"/>
          </p:nvPr>
        </p:nvSpPr>
        <p:spPr>
          <a:xfrm>
            <a:off x="3970337" y="8829675"/>
            <a:ext cx="3038475"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f0dbc0520d_0_136:notes"/>
          <p:cNvSpPr>
            <a:spLocks noGrp="1" noRot="1" noChangeAspect="1"/>
          </p:cNvSpPr>
          <p:nvPr>
            <p:ph type="sldImg" idx="2"/>
          </p:nvPr>
        </p:nvSpPr>
        <p:spPr>
          <a:xfrm>
            <a:off x="1182133" y="697547"/>
            <a:ext cx="4646100" cy="3486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g2f0dbc0520d_0_136:notes"/>
          <p:cNvSpPr txBox="1">
            <a:spLocks noGrp="1"/>
          </p:cNvSpPr>
          <p:nvPr>
            <p:ph type="body" idx="1"/>
          </p:nvPr>
        </p:nvSpPr>
        <p:spPr>
          <a:xfrm>
            <a:off x="701040" y="4415791"/>
            <a:ext cx="5608200" cy="41835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r>
              <a:rPr lang="en-US" sz="1100">
                <a:latin typeface="Arial"/>
                <a:ea typeface="Arial"/>
                <a:cs typeface="Arial"/>
                <a:sym typeface="Arial"/>
              </a:rPr>
              <a:t>Let's pause and think about a patient scenario. You are a patient navigator in radiology. A patient comes into your office and starts crying, telling you that they were just diagnosed with breast cancer. You validate the feelings of the patient and say, "I am so sorry for your news. We are all here to support you and will be with you every step of the way." The patient tells you that they are scared of going home because they do not want to tell their children. </a:t>
            </a: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a:latin typeface="Arial"/>
                <a:ea typeface="Arial"/>
                <a:cs typeface="Arial"/>
                <a:sym typeface="Arial"/>
              </a:rPr>
              <a:t>What should you do next?</a:t>
            </a: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a:latin typeface="Arial"/>
                <a:ea typeface="Arial"/>
                <a:cs typeface="Arial"/>
                <a:sym typeface="Arial"/>
              </a:rPr>
              <a:t>A: Reassure the patient that they will be okay and that they do not have to tell the children; </a:t>
            </a: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a:latin typeface="Arial"/>
                <a:ea typeface="Arial"/>
                <a:cs typeface="Arial"/>
                <a:sym typeface="Arial"/>
              </a:rPr>
              <a:t>B: Tell the patient that they should talk to the nurse about their concerns; </a:t>
            </a: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a:latin typeface="Arial"/>
                <a:ea typeface="Arial"/>
                <a:cs typeface="Arial"/>
                <a:sym typeface="Arial"/>
              </a:rPr>
              <a:t>C: Actively listen and refer the patient to the oncology social worker;</a:t>
            </a: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a:latin typeface="Arial"/>
                <a:ea typeface="Arial"/>
                <a:cs typeface="Arial"/>
                <a:sym typeface="Arial"/>
              </a:rPr>
              <a:t>D: Give the patient the Cancer Care hotline and hope the patient calls soon</a:t>
            </a: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a:latin typeface="Arial"/>
                <a:ea typeface="Arial"/>
                <a:cs typeface="Arial"/>
                <a:sym typeface="Arial"/>
              </a:rPr>
              <a:t>The best option is C. Validating feelings and practicing active listening are good skills for navigators. If a social worker is available at the Cancer Center, this patient should be connected with the social worker before they go home. If there is no social worker available, you could call an external organization like Cancer Care or the Cancer Support Community and connect the patient with a licensed social worker. The important thing is to make sure that the patient feels connected to someone licensed to counsel them through emotional concerns before they return home.</a:t>
            </a: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p:txBody>
      </p:sp>
      <p:sp>
        <p:nvSpPr>
          <p:cNvPr id="250" name="Google Shape;250;g2f0dbc0520d_0_136:notes"/>
          <p:cNvSpPr txBox="1">
            <a:spLocks noGrp="1"/>
          </p:cNvSpPr>
          <p:nvPr>
            <p:ph type="sldNum" idx="12"/>
          </p:nvPr>
        </p:nvSpPr>
        <p:spPr>
          <a:xfrm>
            <a:off x="3970938" y="8829967"/>
            <a:ext cx="3037800" cy="4650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1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sz="1100" dirty="0">
                <a:latin typeface="Arial"/>
                <a:ea typeface="Arial"/>
                <a:cs typeface="Arial"/>
                <a:sym typeface="Arial"/>
              </a:rPr>
              <a:t>Referring the patient in the scenario to a social worker is a way of demonstrating appropriate boundaries for your scope of practice. You can think of a boundary as a line between what you should and should not be doing. If you do things that are outside of your scope of practice, you may harm patients and you put yourself at risk for legal and other negative consequences. </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latin typeface="Arial"/>
              <a:ea typeface="Arial"/>
              <a:cs typeface="Arial"/>
              <a:sym typeface="Arial"/>
            </a:endParaRPr>
          </a:p>
          <a:p>
            <a:pPr marL="0" lvl="0" indent="0" algn="l" rtl="0">
              <a:lnSpc>
                <a:spcPct val="100000"/>
              </a:lnSpc>
              <a:spcBef>
                <a:spcPts val="0"/>
              </a:spcBef>
              <a:spcAft>
                <a:spcPts val="0"/>
              </a:spcAft>
              <a:buSzPts val="1400"/>
              <a:buNone/>
            </a:pPr>
            <a:r>
              <a:rPr lang="en-US" sz="1100" dirty="0">
                <a:latin typeface="Arial"/>
                <a:ea typeface="Arial"/>
                <a:cs typeface="Arial"/>
                <a:sym typeface="Arial"/>
              </a:rPr>
              <a:t>Maintaining boundaries with other health care professionals and with patients can be challenging. In the previous section of this lesson, we explored the duties that are within and beyond the scope of practice of a patient navigator. As you work to meet the needs of your patient, you may find yourself in situations that compromise your ability to act professionally. To help you resolve these issues, we will discuss professional boundaries. </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latin typeface="Arial"/>
              <a:ea typeface="Arial"/>
              <a:cs typeface="Arial"/>
              <a:sym typeface="Arial"/>
            </a:endParaRPr>
          </a:p>
          <a:p>
            <a:pPr marL="0" lvl="0" indent="0" algn="l" rtl="0">
              <a:lnSpc>
                <a:spcPct val="100000"/>
              </a:lnSpc>
              <a:spcBef>
                <a:spcPts val="0"/>
              </a:spcBef>
              <a:spcAft>
                <a:spcPts val="0"/>
              </a:spcAft>
              <a:buSzPts val="1400"/>
              <a:buNone/>
            </a:pPr>
            <a:r>
              <a:rPr lang="en-US" sz="1100" dirty="0">
                <a:latin typeface="Arial"/>
                <a:ea typeface="Arial"/>
                <a:cs typeface="Arial"/>
                <a:sym typeface="Arial"/>
              </a:rPr>
              <a:t>Other care team members may not be familiar with your role and may ask you to do things you are not trained to do or are not legally allowed to do. Most of the time this is not intentional, but you might feel like you are challenging authority or doing something wrong. It is important, though, that you maintain appropriate boundaries. </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latin typeface="Arial"/>
              <a:ea typeface="Arial"/>
              <a:cs typeface="Arial"/>
              <a:sym typeface="Arial"/>
            </a:endParaRPr>
          </a:p>
          <a:p>
            <a:pPr marL="0" lvl="0" indent="0" algn="l" rtl="0">
              <a:lnSpc>
                <a:spcPct val="100000"/>
              </a:lnSpc>
              <a:spcBef>
                <a:spcPts val="0"/>
              </a:spcBef>
              <a:spcAft>
                <a:spcPts val="0"/>
              </a:spcAft>
              <a:buSzPts val="1400"/>
              <a:buNone/>
            </a:pPr>
            <a:r>
              <a:rPr lang="en-US" sz="1100" dirty="0">
                <a:latin typeface="Arial"/>
                <a:ea typeface="Arial"/>
                <a:cs typeface="Arial"/>
                <a:sym typeface="Arial"/>
              </a:rPr>
              <a:t>For example, you know that you can’t prescribe medicine to patients. You have not been trained on this and it is illegal for you to do this. If a doctor asked you to prescribe medicine to a patient, you would likely have little problem saying no to the request. But what if the doctor asked you to interpret for a patient who is about to be diagnosed? What would you do? As we’ve discussed, only certified medical interpreters should interpret for patients. Even if you are fluent in the patient’s language, if you have not been trained in medical interpretation then you are putting the patient at risk. </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latin typeface="Arial"/>
              <a:ea typeface="Arial"/>
              <a:cs typeface="Arial"/>
              <a:sym typeface="Arial"/>
            </a:endParaRPr>
          </a:p>
          <a:p>
            <a:pPr marL="0" lvl="0" indent="0" algn="l" rtl="0">
              <a:lnSpc>
                <a:spcPct val="100000"/>
              </a:lnSpc>
              <a:spcBef>
                <a:spcPts val="0"/>
              </a:spcBef>
              <a:spcAft>
                <a:spcPts val="0"/>
              </a:spcAft>
              <a:buSzPts val="1400"/>
              <a:buNone/>
            </a:pPr>
            <a:r>
              <a:rPr lang="en-US" sz="1100" dirty="0">
                <a:latin typeface="Arial"/>
                <a:ea typeface="Arial"/>
                <a:cs typeface="Arial"/>
                <a:sym typeface="Arial"/>
              </a:rPr>
              <a:t>What if the doctor asked you to call a patient with test results? Even though this may seem easy, if you are not trained to read test results and talk about them with the patient, then you should not do this. What if you unknowingly misread the test? That could harm the patient by impacting their decision making or by causing unnecessary stress. </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latin typeface="Arial"/>
              <a:ea typeface="Arial"/>
              <a:cs typeface="Arial"/>
              <a:sym typeface="Arial"/>
            </a:endParaRPr>
          </a:p>
          <a:p>
            <a:pPr marL="0" lvl="0" indent="0" algn="l" rtl="0">
              <a:lnSpc>
                <a:spcPct val="100000"/>
              </a:lnSpc>
              <a:spcBef>
                <a:spcPts val="0"/>
              </a:spcBef>
              <a:spcAft>
                <a:spcPts val="0"/>
              </a:spcAft>
              <a:buSzPts val="1400"/>
              <a:buNone/>
            </a:pPr>
            <a:r>
              <a:rPr lang="en-US" sz="1100" dirty="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rPr>
              <a:t>Use the resources from this training to help you adhere to your scope of practice. </a:t>
            </a:r>
            <a:r>
              <a:rPr lang="en-US" sz="1100" dirty="0">
                <a:latin typeface="Arial"/>
                <a:ea typeface="Arial"/>
                <a:cs typeface="Arial"/>
                <a:sym typeface="Arial"/>
              </a:rPr>
              <a:t>You can refer to oncology patient navigator core competencies, standards, and levels of navigator expertise to explain your professional boundaries to patients and colleagues.</a:t>
            </a:r>
            <a:endParaRPr sz="1100"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latin typeface="Arial"/>
              <a:ea typeface="Arial"/>
              <a:cs typeface="Arial"/>
              <a:sym typeface="Arial"/>
            </a:endParaRPr>
          </a:p>
          <a:p>
            <a:pPr marL="0" lvl="0" indent="0" algn="l" rtl="0">
              <a:lnSpc>
                <a:spcPct val="115000"/>
              </a:lnSpc>
              <a:spcBef>
                <a:spcPts val="2000"/>
              </a:spcBef>
              <a:spcAft>
                <a:spcPts val="0"/>
              </a:spcAft>
              <a:buNone/>
            </a:pPr>
            <a:endParaRPr sz="1100" dirty="0">
              <a:latin typeface="Arial"/>
              <a:ea typeface="Arial"/>
              <a:cs typeface="Arial"/>
              <a:sym typeface="Arial"/>
            </a:endParaRPr>
          </a:p>
          <a:p>
            <a:pPr marL="0" marR="0" lvl="0" indent="0" algn="l" rtl="0">
              <a:lnSpc>
                <a:spcPct val="100000"/>
              </a:lnSpc>
              <a:spcBef>
                <a:spcPts val="2000"/>
              </a:spcBef>
              <a:spcAft>
                <a:spcPts val="0"/>
              </a:spcAft>
              <a:buClr>
                <a:schemeClr val="dk1"/>
              </a:buClr>
              <a:buSzPts val="1200"/>
              <a:buFont typeface="Calibri"/>
              <a:buNone/>
            </a:pPr>
            <a:endParaRPr sz="1100" dirty="0">
              <a:latin typeface="Arial"/>
              <a:ea typeface="Arial"/>
              <a:cs typeface="Arial"/>
              <a:sym typeface="Arial"/>
            </a:endParaRPr>
          </a:p>
        </p:txBody>
      </p:sp>
      <p:sp>
        <p:nvSpPr>
          <p:cNvPr id="258" name="Google Shape;258;p12: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100" dirty="0">
                <a:latin typeface="Arial"/>
                <a:ea typeface="Arial"/>
                <a:cs typeface="Arial"/>
                <a:sym typeface="Arial"/>
              </a:rPr>
              <a:t>This video offers a valuable illustration of how patient navigators can effectively maintain their professional boundaries, ensuring that they stay within the defined scope of their role. </a:t>
            </a:r>
            <a:endParaRPr sz="1100"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100" b="1" u="sng"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US" sz="1100" b="1" u="sng" dirty="0">
                <a:latin typeface="Arial"/>
                <a:ea typeface="Arial"/>
                <a:cs typeface="Arial"/>
                <a:sym typeface="Arial"/>
              </a:rPr>
              <a:t>Video transcript:</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r>
              <a:rPr lang="en-US" sz="1100" dirty="0">
                <a:solidFill>
                  <a:schemeClr val="dk1"/>
                </a:solidFill>
                <a:latin typeface="Arial"/>
                <a:ea typeface="Arial"/>
                <a:cs typeface="Arial"/>
                <a:sym typeface="Arial"/>
              </a:rPr>
              <a:t>D: Hey, Pam, do you have a second?</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100" dirty="0">
                <a:solidFill>
                  <a:schemeClr val="dk1"/>
                </a:solidFill>
                <a:latin typeface="Arial"/>
                <a:ea typeface="Arial"/>
                <a:cs typeface="Arial"/>
                <a:sym typeface="Arial"/>
              </a:rPr>
              <a:t>N: Sure, how can I help you?</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100" dirty="0">
                <a:solidFill>
                  <a:schemeClr val="dk1"/>
                </a:solidFill>
                <a:latin typeface="Arial"/>
                <a:ea typeface="Arial"/>
                <a:cs typeface="Arial"/>
                <a:sym typeface="Arial"/>
              </a:rPr>
              <a:t>D: You’ve been working with Sheila Brown, right?</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100" dirty="0">
                <a:solidFill>
                  <a:schemeClr val="dk1"/>
                </a:solidFill>
                <a:latin typeface="Arial"/>
                <a:ea typeface="Arial"/>
                <a:cs typeface="Arial"/>
                <a:sym typeface="Arial"/>
              </a:rPr>
              <a:t>N: Yes, she’s really nice.</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100" dirty="0">
                <a:solidFill>
                  <a:schemeClr val="dk1"/>
                </a:solidFill>
                <a:latin typeface="Arial"/>
                <a:ea typeface="Arial"/>
                <a:cs typeface="Arial"/>
                <a:sym typeface="Arial"/>
              </a:rPr>
              <a:t>D: Okay, great.  I know you two have a great relationship.  I know she is very happy with you because you speak Spanish and you can, you’re her translator.  Anyway, I just got her test results in, and if you don’t mind calling her for me today. I am really </a:t>
            </a:r>
            <a:r>
              <a:rPr lang="en-US" sz="1100" dirty="0" err="1">
                <a:solidFill>
                  <a:schemeClr val="dk1"/>
                </a:solidFill>
                <a:latin typeface="Arial"/>
                <a:ea typeface="Arial"/>
                <a:cs typeface="Arial"/>
                <a:sym typeface="Arial"/>
              </a:rPr>
              <a:t>really</a:t>
            </a:r>
            <a:r>
              <a:rPr lang="en-US" sz="1100" dirty="0">
                <a:solidFill>
                  <a:schemeClr val="dk1"/>
                </a:solidFill>
                <a:latin typeface="Arial"/>
                <a:ea typeface="Arial"/>
                <a:cs typeface="Arial"/>
                <a:sym typeface="Arial"/>
              </a:rPr>
              <a:t> busy today and I need her to know her test results came back fine. I think she would really appreciate knowing, going into the weekend her test results are fine.</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100" dirty="0">
                <a:solidFill>
                  <a:schemeClr val="dk1"/>
                </a:solidFill>
                <a:latin typeface="Arial"/>
                <a:ea typeface="Arial"/>
                <a:cs typeface="Arial"/>
                <a:sym typeface="Arial"/>
              </a:rPr>
              <a:t>N: I’m sure she would like to hear that good news, but I think she would like to get the results directly from you. </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100" dirty="0">
                <a:solidFill>
                  <a:schemeClr val="dk1"/>
                </a:solidFill>
                <a:latin typeface="Arial"/>
                <a:ea typeface="Arial"/>
                <a:cs typeface="Arial"/>
                <a:sym typeface="Arial"/>
              </a:rPr>
              <a:t>D: Okay, I’m going to talk to her next week. I just don’t have the time to call her today. I have a backlog of patients and you understand that, right? I don’t have the time to deal with the translation issue today. </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100" dirty="0">
                <a:solidFill>
                  <a:schemeClr val="dk1"/>
                </a:solidFill>
                <a:latin typeface="Arial"/>
                <a:ea typeface="Arial"/>
                <a:cs typeface="Arial"/>
                <a:sym typeface="Arial"/>
              </a:rPr>
              <a:t>N: Sure, I sympathize, but really, I’m not comfortable giving a patient their results. </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100" dirty="0">
                <a:solidFill>
                  <a:schemeClr val="dk1"/>
                </a:solidFill>
                <a:latin typeface="Arial"/>
                <a:ea typeface="Arial"/>
                <a:cs typeface="Arial"/>
                <a:sym typeface="Arial"/>
              </a:rPr>
              <a:t>D: Okay, I’m, Pam, I think you’re overthinking it a little bit. It’s a test, it’s just reading test results to her that were fine. Her test results were fine, you’re not giving her any bad news, it’s Friday. You know, she’s going into the weekend, I think she would want to know going into the weekend that everything is okay. I just do not have time to fool with the translation, the Spanish-English translation today. I don’t have the time to do it. So, I’m telling you it’s fine, you can do it. </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100" dirty="0">
                <a:solidFill>
                  <a:schemeClr val="dk1"/>
                </a:solidFill>
                <a:latin typeface="Arial"/>
                <a:ea typeface="Arial"/>
                <a:cs typeface="Arial"/>
                <a:sym typeface="Arial"/>
              </a:rPr>
              <a:t>N: Well, I appreciate the bode of confidence, but really, I think it’s outside my scope of practice. I can’t make that phone call for you, I’m sorry. </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100" dirty="0">
                <a:solidFill>
                  <a:schemeClr val="dk1"/>
                </a:solidFill>
                <a:latin typeface="Arial"/>
                <a:ea typeface="Arial"/>
                <a:cs typeface="Arial"/>
                <a:sym typeface="Arial"/>
              </a:rPr>
              <a:t>D: Alright, well I guess she’s going to have to wait until next week until her appointment then. So… </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100" dirty="0">
                <a:solidFill>
                  <a:schemeClr val="dk1"/>
                </a:solidFill>
                <a:latin typeface="Arial"/>
                <a:ea typeface="Arial"/>
                <a:cs typeface="Arial"/>
                <a:sym typeface="Arial"/>
              </a:rPr>
              <a:t>N: Okay, well I’m going to check with the front desk and find out when her appointment is and I’ll set up the translation so you’ll have that available when she comes in. </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100" dirty="0">
                <a:solidFill>
                  <a:schemeClr val="dk1"/>
                </a:solidFill>
                <a:latin typeface="Arial"/>
                <a:ea typeface="Arial"/>
                <a:cs typeface="Arial"/>
                <a:sym typeface="Arial"/>
              </a:rPr>
              <a:t>D: Okay, alright. You have a good weekend.</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100" dirty="0">
                <a:solidFill>
                  <a:schemeClr val="dk1"/>
                </a:solidFill>
                <a:latin typeface="Arial"/>
                <a:ea typeface="Arial"/>
                <a:cs typeface="Arial"/>
                <a:sym typeface="Arial"/>
              </a:rPr>
              <a:t>N: Okay, thanks. </a:t>
            </a:r>
            <a:endParaRPr sz="1100"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latin typeface="Arial"/>
              <a:ea typeface="Arial"/>
              <a:cs typeface="Arial"/>
              <a:sym typeface="Arial"/>
            </a:endParaRPr>
          </a:p>
        </p:txBody>
      </p:sp>
      <p:sp>
        <p:nvSpPr>
          <p:cNvPr id="273" name="Google Shape;273;p13: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f325a2a00c_0_0: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g2f325a2a00c_0_0: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400"/>
              <a:buFont typeface="Arial"/>
              <a:buNone/>
            </a:pPr>
            <a:r>
              <a:rPr lang="en-US" sz="1100" dirty="0">
                <a:latin typeface="Arial"/>
                <a:ea typeface="Arial"/>
                <a:cs typeface="Arial"/>
                <a:sym typeface="Arial"/>
              </a:rPr>
              <a:t>When you are asked to do things outside your scope of practice, you may feel uncomfortable speaking up. But it is your responsibility to do so, even though it may feel difficult. </a:t>
            </a:r>
            <a:endParaRPr sz="1100" dirty="0">
              <a:latin typeface="Arial"/>
              <a:ea typeface="Arial"/>
              <a:cs typeface="Arial"/>
              <a:sym typeface="Arial"/>
            </a:endParaRPr>
          </a:p>
          <a:p>
            <a:pPr marL="0" lvl="0" indent="0" algn="l" rtl="0">
              <a:spcBef>
                <a:spcPts val="0"/>
              </a:spcBef>
              <a:spcAft>
                <a:spcPts val="0"/>
              </a:spcAft>
              <a:buClr>
                <a:schemeClr val="dk1"/>
              </a:buClr>
              <a:buSzPts val="1200"/>
              <a:buFont typeface="Calibri"/>
              <a:buNone/>
            </a:pPr>
            <a:endParaRPr sz="1100" dirty="0">
              <a:latin typeface="Arial"/>
              <a:ea typeface="Arial"/>
              <a:cs typeface="Arial"/>
              <a:sym typeface="Arial"/>
            </a:endParaRPr>
          </a:p>
          <a:p>
            <a:pPr marL="0" lvl="0" indent="0" algn="l" rtl="0">
              <a:lnSpc>
                <a:spcPct val="115000"/>
              </a:lnSpc>
              <a:spcBef>
                <a:spcPts val="800"/>
              </a:spcBef>
              <a:spcAft>
                <a:spcPts val="0"/>
              </a:spcAft>
              <a:buClr>
                <a:schemeClr val="dk1"/>
              </a:buClr>
              <a:buSzPts val="1100"/>
              <a:buFont typeface="Arial"/>
              <a:buNone/>
            </a:pPr>
            <a:r>
              <a:rPr lang="en-US" sz="1100" dirty="0">
                <a:latin typeface="Arial"/>
                <a:ea typeface="Arial"/>
                <a:cs typeface="Arial"/>
                <a:sym typeface="Arial"/>
              </a:rPr>
              <a:t>Navigators should always follow these practices:</a:t>
            </a:r>
            <a:endParaRPr sz="1100" dirty="0">
              <a:latin typeface="Arial"/>
              <a:ea typeface="Arial"/>
              <a:cs typeface="Arial"/>
              <a:sym typeface="Arial"/>
            </a:endParaRPr>
          </a:p>
          <a:p>
            <a:pPr marL="457200" lvl="0" indent="-298450" algn="l" rtl="0">
              <a:lnSpc>
                <a:spcPct val="115000"/>
              </a:lnSpc>
              <a:spcBef>
                <a:spcPts val="2000"/>
              </a:spcBef>
              <a:spcAft>
                <a:spcPts val="0"/>
              </a:spcAft>
              <a:buClr>
                <a:schemeClr val="dk1"/>
              </a:buClr>
              <a:buSzPts val="1100"/>
              <a:buFont typeface="Arial"/>
              <a:buChar char="●"/>
            </a:pPr>
            <a:r>
              <a:rPr lang="en-US" sz="1100" dirty="0">
                <a:latin typeface="Arial"/>
                <a:ea typeface="Arial"/>
                <a:cs typeface="Arial"/>
                <a:sym typeface="Arial"/>
              </a:rPr>
              <a:t>Adhere to organizational policies and procedures. Work-arounds can create liability or unintended negative consequences that are often hard to predict. </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Font typeface="Arial"/>
              <a:buChar char="●"/>
            </a:pPr>
            <a:r>
              <a:rPr lang="en-US" sz="1100" dirty="0">
                <a:latin typeface="Arial"/>
                <a:ea typeface="Arial"/>
                <a:cs typeface="Arial"/>
                <a:sym typeface="Arial"/>
              </a:rPr>
              <a:t>Document in a manner that permits clear and accurate summaries of patient assessments and sequence of events, especially when notifying healthcare team members regarding clinical concerns.</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Font typeface="Arial"/>
              <a:buChar char="●"/>
            </a:pPr>
            <a:r>
              <a:rPr lang="en-US" sz="1100" dirty="0">
                <a:latin typeface="Arial"/>
                <a:ea typeface="Arial"/>
                <a:cs typeface="Arial"/>
                <a:sym typeface="Arial"/>
              </a:rPr>
              <a:t>Commit to lifelong learning through education, participation in professional conferences, membership in professional organizations, peer sharing, and subscriptions to professional journals.</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Font typeface="Arial"/>
              <a:buChar char="●"/>
            </a:pPr>
            <a:r>
              <a:rPr lang="en-US" sz="1100" dirty="0">
                <a:latin typeface="Arial"/>
                <a:ea typeface="Arial"/>
                <a:cs typeface="Arial"/>
                <a:sym typeface="Arial"/>
              </a:rPr>
              <a:t>Ensure that properly trained interpreters are used and document the name of the interpreter. The use of family, friends, or other untrained interpreters is unsafe practice and is not consistent with acceptable standards of practice.</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Font typeface="Arial"/>
              <a:buChar char="●"/>
            </a:pPr>
            <a:r>
              <a:rPr lang="en-US" sz="1100" dirty="0">
                <a:latin typeface="Arial"/>
                <a:ea typeface="Arial"/>
                <a:cs typeface="Arial"/>
                <a:sym typeface="Arial"/>
              </a:rPr>
              <a:t>Maintain professional boundaries. Personal relationships with patients or their families can be red flags and can be viewed as evidence of departure from professional standards.</a:t>
            </a:r>
            <a:endParaRPr sz="1100" dirty="0">
              <a:latin typeface="Arial"/>
              <a:ea typeface="Arial"/>
              <a:cs typeface="Arial"/>
              <a:sym typeface="Arial"/>
            </a:endParaRPr>
          </a:p>
          <a:p>
            <a:pPr marL="0" lvl="0" indent="0" algn="l" rtl="0">
              <a:lnSpc>
                <a:spcPct val="115000"/>
              </a:lnSpc>
              <a:spcBef>
                <a:spcPts val="2000"/>
              </a:spcBef>
              <a:spcAft>
                <a:spcPts val="2000"/>
              </a:spcAft>
              <a:buNone/>
            </a:pPr>
            <a:r>
              <a:rPr lang="en-US" sz="1100" dirty="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
                  </a:ext>
                </a:extLst>
              </a:rPr>
              <a:t>If you experience any situation where you are unsure of how to proceed, feel uncomfortable, or receive push-back, escalate the situation to your immediate supervisor, if necessary. </a:t>
            </a:r>
            <a:endParaRPr sz="1100" dirty="0">
              <a:latin typeface="Arial"/>
              <a:ea typeface="Arial"/>
              <a:cs typeface="Arial"/>
              <a:sym typeface="Arial"/>
            </a:endParaRPr>
          </a:p>
        </p:txBody>
      </p:sp>
      <p:sp>
        <p:nvSpPr>
          <p:cNvPr id="282" name="Google Shape;282;g2f325a2a00c_0_0: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f0dbc0520d_0_129:notes"/>
          <p:cNvSpPr>
            <a:spLocks noGrp="1" noRot="1" noChangeAspect="1"/>
          </p:cNvSpPr>
          <p:nvPr>
            <p:ph type="sldImg" idx="2"/>
          </p:nvPr>
        </p:nvSpPr>
        <p:spPr>
          <a:xfrm>
            <a:off x="1182133" y="697547"/>
            <a:ext cx="4646100" cy="3486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g2f0dbc0520d_0_129:notes"/>
          <p:cNvSpPr txBox="1">
            <a:spLocks noGrp="1"/>
          </p:cNvSpPr>
          <p:nvPr>
            <p:ph type="body" idx="1"/>
          </p:nvPr>
        </p:nvSpPr>
        <p:spPr>
          <a:xfrm>
            <a:off x="701040" y="4415791"/>
            <a:ext cx="5608200" cy="4183500"/>
          </a:xfrm>
          <a:prstGeom prst="rect">
            <a:avLst/>
          </a:prstGeom>
          <a:noFill/>
          <a:ln>
            <a:noFill/>
          </a:ln>
        </p:spPr>
        <p:txBody>
          <a:bodyPr spcFirstLastPara="1" wrap="square" lIns="93150" tIns="46575" rIns="93150"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dirty="0">
                <a:latin typeface="Arial"/>
                <a:ea typeface="Arial"/>
                <a:cs typeface="Arial"/>
                <a:sym typeface="Arial"/>
              </a:rPr>
              <a:t>Let's explore a few scenarios to understand how different roles may respond in various situations.</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dirty="0">
                <a:latin typeface="Arial"/>
                <a:ea typeface="Arial"/>
                <a:cs typeface="Arial"/>
                <a:sym typeface="Arial"/>
              </a:rPr>
              <a:t>A patient navigator is working in a urology department. The urologist is extremely busy, and during a consultation, the patient has numerous questions and seems confused about the doctor’s explanations. The urologist asks the navigator to explain the diagnosis of prostate cancer and discuss the treatment options with the patient. What should the navigator do?</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dirty="0">
                <a:latin typeface="Arial"/>
                <a:ea typeface="Arial"/>
                <a:cs typeface="Arial"/>
                <a:sym typeface="Arial"/>
              </a:rPr>
              <a:t>A: Take the patient into an office and explain the cancer diagnosis and treatment options.</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dirty="0">
                <a:latin typeface="Arial"/>
                <a:ea typeface="Arial"/>
                <a:cs typeface="Arial"/>
                <a:sym typeface="Arial"/>
              </a:rPr>
              <a:t>B: Inform the doctor that this task is beyond the navigator's scope of practice and suggest involving another clinical team member to discuss the patient’s diagnosis and treatment options.</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dirty="0">
                <a:latin typeface="Arial"/>
                <a:ea typeface="Arial"/>
                <a:cs typeface="Arial"/>
                <a:sym typeface="Arial"/>
              </a:rPr>
              <a:t>C: Provide the patient with a pamphlet about prostate cancer and recommend they read it and ask questions during their next appointment.</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dirty="0">
                <a:latin typeface="Arial"/>
                <a:ea typeface="Arial"/>
                <a:cs typeface="Arial"/>
                <a:sym typeface="Arial"/>
              </a:rPr>
              <a:t>D: Send the patient home without offering additional information.</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dirty="0">
                <a:latin typeface="Arial"/>
                <a:ea typeface="Arial"/>
                <a:cs typeface="Arial"/>
                <a:sym typeface="Arial"/>
              </a:rPr>
              <a:t>The correct answer is B: Explaining details of a cancer diagnosis and treatment options falls outside the scope of practice for a patient navigator. While it may be challenging, it is essential to uphold the integrity of the role and safeguard both the patient and the institution by informing the doctor that the task cannot be fulfilled as requested. The patient’s understanding and care are paramount, so it's important that they speak with a clinician to ensure they fully grasp their diagnosis and treatment options. If the urologist is pressed for time and unable to continue the conversation, the navigator can offer to facilitate the involvement of another qualified team member, such as a nurse, nurse educator, nurse navigator, or nurse practitioner, to answer the patient’s questions. Once a patient demonstrates understanding of clinical explanations, a navigator can reinforce and provide additional information to patients in plain language.</a:t>
            </a:r>
            <a:endParaRPr sz="1100" dirty="0">
              <a:latin typeface="Arial"/>
              <a:ea typeface="Arial"/>
              <a:cs typeface="Arial"/>
              <a:sym typeface="Arial"/>
            </a:endParaRPr>
          </a:p>
          <a:p>
            <a:pPr marL="0" lvl="0" indent="0" algn="l" rtl="0">
              <a:lnSpc>
                <a:spcPct val="100000"/>
              </a:lnSpc>
              <a:spcBef>
                <a:spcPts val="1200"/>
              </a:spcBef>
              <a:spcAft>
                <a:spcPts val="0"/>
              </a:spcAft>
              <a:buSzPts val="1400"/>
              <a:buNone/>
            </a:pP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latin typeface="Arial"/>
              <a:ea typeface="Arial"/>
              <a:cs typeface="Arial"/>
              <a:sym typeface="Arial"/>
            </a:endParaRPr>
          </a:p>
        </p:txBody>
      </p:sp>
      <p:sp>
        <p:nvSpPr>
          <p:cNvPr id="290" name="Google Shape;290;g2f0dbc0520d_0_129:notes"/>
          <p:cNvSpPr txBox="1">
            <a:spLocks noGrp="1"/>
          </p:cNvSpPr>
          <p:nvPr>
            <p:ph type="sldNum" idx="12"/>
          </p:nvPr>
        </p:nvSpPr>
        <p:spPr>
          <a:xfrm>
            <a:off x="3970938" y="8829967"/>
            <a:ext cx="3037800" cy="4650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f5a90b9c54_0_1: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g2f5a90b9c54_0_1: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SzPts val="1200"/>
              <a:buNone/>
            </a:pPr>
            <a:r>
              <a:rPr lang="en-US" sz="1100" dirty="0">
                <a:latin typeface="Arial"/>
                <a:ea typeface="Arial"/>
                <a:cs typeface="Arial"/>
                <a:sym typeface="Arial"/>
              </a:rPr>
              <a:t>Health care teams may be referred to as multidisciplinary teams or interprofessional teams.</a:t>
            </a:r>
            <a:endParaRPr sz="1100" dirty="0">
              <a:latin typeface="Arial"/>
              <a:ea typeface="Arial"/>
              <a:cs typeface="Arial"/>
              <a:sym typeface="Arial"/>
            </a:endParaRPr>
          </a:p>
          <a:p>
            <a:pPr marL="0" lvl="0" indent="0" algn="l" rtl="0">
              <a:spcBef>
                <a:spcPts val="0"/>
              </a:spcBef>
              <a:spcAft>
                <a:spcPts val="0"/>
              </a:spcAft>
              <a:buSzPts val="1200"/>
              <a:buNone/>
            </a:pPr>
            <a:endParaRPr sz="1100" dirty="0">
              <a:latin typeface="Arial"/>
              <a:ea typeface="Arial"/>
              <a:cs typeface="Arial"/>
              <a:sym typeface="Arial"/>
            </a:endParaRPr>
          </a:p>
          <a:p>
            <a:pPr marL="0" lvl="0" indent="0" algn="l" rtl="0">
              <a:spcBef>
                <a:spcPts val="0"/>
              </a:spcBef>
              <a:spcAft>
                <a:spcPts val="0"/>
              </a:spcAft>
              <a:buSzPts val="1400"/>
              <a:buNone/>
            </a:pPr>
            <a:r>
              <a:rPr lang="en-US" sz="1100" dirty="0">
                <a:latin typeface="Arial"/>
                <a:ea typeface="Arial"/>
                <a:cs typeface="Arial"/>
                <a:sym typeface="Arial"/>
              </a:rPr>
              <a:t>A multidisciplinary team (MDT) is defined as the cooperation between different specialized professionals involved in cancer care with the overarching goal of improving treatment efficiency and patient care. </a:t>
            </a:r>
            <a:r>
              <a:rPr lang="en-US" sz="1100" dirty="0">
                <a:solidFill>
                  <a:srgbClr val="212121"/>
                </a:solidFill>
                <a:latin typeface="Arial"/>
                <a:ea typeface="Arial"/>
                <a:cs typeface="Arial"/>
                <a:sym typeface="Arial"/>
              </a:rPr>
              <a:t>The core function of a multidisciplinary team (MDT) is to bring together a group of</a:t>
            </a:r>
            <a:r>
              <a:rPr lang="en-US" sz="1100" dirty="0">
                <a:latin typeface="Arial"/>
                <a:ea typeface="Arial"/>
                <a:cs typeface="Arial"/>
                <a:sym typeface="Arial"/>
              </a:rPr>
              <a:t> healthcare professionals from different fields in order to determine patients' treatment plan. This team typically meets periodically, either virtually or face-to-face. Cancer MDTs typically include surgeons, medical and radiation oncologists, pathologists, radiologists, nutrition experts, geriatricians, nurses, social workers, patient navigators, and other professionals who are involved in the care of patients with cancer. A multidisciplinary team is siloed in terms of disciplines, but come together to solve a problem.</a:t>
            </a:r>
            <a:endParaRPr sz="1100" dirty="0">
              <a:latin typeface="Arial"/>
              <a:ea typeface="Arial"/>
              <a:cs typeface="Arial"/>
              <a:sym typeface="Arial"/>
            </a:endParaRPr>
          </a:p>
          <a:p>
            <a:pPr marL="0" lvl="0" indent="0" algn="l" rtl="0">
              <a:spcBef>
                <a:spcPts val="0"/>
              </a:spcBef>
              <a:spcAft>
                <a:spcPts val="0"/>
              </a:spcAft>
              <a:buSzPts val="1400"/>
              <a:buNone/>
            </a:pPr>
            <a:endParaRPr sz="1100" dirty="0">
              <a:highlight>
                <a:srgbClr val="FFFFFF"/>
              </a:highlight>
              <a:latin typeface="Roboto"/>
              <a:ea typeface="Roboto"/>
              <a:cs typeface="Roboto"/>
              <a:sym typeface="Roboto"/>
            </a:endParaRPr>
          </a:p>
          <a:p>
            <a:pPr marL="0" lvl="0" indent="0" algn="l" rtl="0">
              <a:spcBef>
                <a:spcPts val="0"/>
              </a:spcBef>
              <a:spcAft>
                <a:spcPts val="0"/>
              </a:spcAft>
              <a:buSzPts val="1200"/>
              <a:buNone/>
            </a:pPr>
            <a:r>
              <a:rPr lang="en-US" sz="1100" dirty="0">
                <a:latin typeface="Arial"/>
                <a:ea typeface="Arial"/>
                <a:cs typeface="Arial"/>
                <a:sym typeface="Arial"/>
              </a:rPr>
              <a:t>Interprofessional teams are made up of individuals who identify with different specialties or disciplines who work together and communicate to make well-informed decisions. Interprofessional teams collaborate across disciplinary boundaries to integrate knowledge to achieve shared goals, such as optimizing patient care and wellbeing.</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latin typeface="Arial"/>
              <a:ea typeface="Arial"/>
              <a:cs typeface="Arial"/>
              <a:sym typeface="Arial"/>
            </a:endParaRPr>
          </a:p>
          <a:p>
            <a:pPr marL="0" lvl="0" indent="0" algn="l" rtl="0">
              <a:spcBef>
                <a:spcPts val="0"/>
              </a:spcBef>
              <a:spcAft>
                <a:spcPts val="0"/>
              </a:spcAft>
              <a:buSzPts val="1200"/>
              <a:buNone/>
            </a:pPr>
            <a:r>
              <a:rPr lang="en-US" sz="1100" dirty="0">
                <a:latin typeface="Arial"/>
                <a:ea typeface="Arial"/>
                <a:cs typeface="Arial"/>
                <a:sym typeface="Arial"/>
              </a:rPr>
              <a:t>Whether a team is multidisciplinary or interprofessional depends on the level of coordination, collaboration and integration of goals.</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p>
        </p:txBody>
      </p:sp>
      <p:sp>
        <p:nvSpPr>
          <p:cNvPr id="298" name="Google Shape;298;g2f5a90b9c54_0_1: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27faafe5dea_1_47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g27faafe5dea_1_473: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100" dirty="0">
                <a:solidFill>
                  <a:srgbClr val="0B0B0B"/>
                </a:solidFill>
                <a:latin typeface="Arial"/>
                <a:ea typeface="Arial"/>
                <a:cs typeface="Arial"/>
                <a:sym typeface="Arial"/>
              </a:rPr>
              <a:t>Health care professionals historically have worked in silos, mainly consulting with those who are within their own profession. For example, doctors may only consult with other doctors. Often times, health care professionals struggle with communicating with others of different disciplines. And, because health care professionals develop strong ties within their discipline, they may think within categories of “in-group” and “out-group”. Those in the in-group, or of the same profession, trust and favor each other and tend to withhold information from others of different professions who are in the out-group. It should be noted that this doesn’t mean professionals behaving this way do it intentionally. Some behaviors may be part of an organization’s culture and it is natural to have stronger bonds with colleagues of similar training. </a:t>
            </a:r>
            <a:endParaRPr sz="1100" dirty="0">
              <a:solidFill>
                <a:srgbClr val="0B0B0B"/>
              </a:solidFill>
              <a:latin typeface="Arial"/>
              <a:ea typeface="Arial"/>
              <a:cs typeface="Arial"/>
              <a:sym typeface="Arial"/>
            </a:endParaRPr>
          </a:p>
          <a:p>
            <a:pPr marL="0" lvl="0" indent="0" algn="l" rtl="0">
              <a:lnSpc>
                <a:spcPct val="100000"/>
              </a:lnSpc>
              <a:spcBef>
                <a:spcPts val="0"/>
              </a:spcBef>
              <a:spcAft>
                <a:spcPts val="0"/>
              </a:spcAft>
              <a:buSzPts val="1400"/>
              <a:buNone/>
            </a:pPr>
            <a:endParaRPr sz="1100" dirty="0">
              <a:solidFill>
                <a:srgbClr val="0B0B0B"/>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100" dirty="0">
                <a:solidFill>
                  <a:srgbClr val="0B0B0B"/>
                </a:solidFill>
                <a:latin typeface="Arial"/>
                <a:ea typeface="Arial"/>
                <a:cs typeface="Arial"/>
                <a:sym typeface="Arial"/>
              </a:rPr>
              <a:t>Too much siloed behavior can lead to dysfunction in teams, however. Lack of collaboration and team unity can spill outside the team and can affect patient care. </a:t>
            </a:r>
            <a:endParaRPr sz="1100" dirty="0">
              <a:solidFill>
                <a:srgbClr val="0B0B0B"/>
              </a:solidFill>
              <a:latin typeface="Arial"/>
              <a:ea typeface="Arial"/>
              <a:cs typeface="Arial"/>
              <a:sym typeface="Arial"/>
            </a:endParaRPr>
          </a:p>
          <a:p>
            <a:pPr marL="0" lvl="0" indent="0" algn="l" rtl="0">
              <a:lnSpc>
                <a:spcPct val="100000"/>
              </a:lnSpc>
              <a:spcBef>
                <a:spcPts val="0"/>
              </a:spcBef>
              <a:spcAft>
                <a:spcPts val="0"/>
              </a:spcAft>
              <a:buSzPts val="1400"/>
              <a:buNone/>
            </a:pPr>
            <a:endParaRPr sz="1100" dirty="0">
              <a:solidFill>
                <a:srgbClr val="0B0B0B"/>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100" dirty="0">
                <a:solidFill>
                  <a:srgbClr val="0B0B0B"/>
                </a:solidFill>
                <a:latin typeface="Arial"/>
                <a:ea typeface="Arial"/>
                <a:cs typeface="Arial"/>
                <a:sym typeface="Arial"/>
              </a:rPr>
              <a:t>Other indicators of a dysfunctional team dynamics include:</a:t>
            </a:r>
            <a:endParaRPr sz="1100" dirty="0">
              <a:solidFill>
                <a:srgbClr val="0B0B0B"/>
              </a:solidFill>
              <a:latin typeface="Arial"/>
              <a:ea typeface="Arial"/>
              <a:cs typeface="Arial"/>
              <a:sym typeface="Arial"/>
            </a:endParaRPr>
          </a:p>
          <a:p>
            <a:pPr marL="647700" marR="190500" lvl="0" indent="-298450" algn="l" rtl="0">
              <a:lnSpc>
                <a:spcPct val="100000"/>
              </a:lnSpc>
              <a:spcBef>
                <a:spcPts val="0"/>
              </a:spcBef>
              <a:spcAft>
                <a:spcPts val="0"/>
              </a:spcAft>
              <a:buClr>
                <a:srgbClr val="0B0B0B"/>
              </a:buClr>
              <a:buSzPts val="1100"/>
              <a:buChar char="●"/>
            </a:pPr>
            <a:r>
              <a:rPr lang="en-US" sz="1100" dirty="0">
                <a:solidFill>
                  <a:srgbClr val="0B0B0B"/>
                </a:solidFill>
                <a:latin typeface="Arial"/>
                <a:ea typeface="Arial"/>
                <a:cs typeface="Arial"/>
                <a:sym typeface="Arial"/>
              </a:rPr>
              <a:t>Absence of trust—to combat lack of trust, leaders need to take the first step by demonstrating authentic vulnerability.</a:t>
            </a:r>
            <a:endParaRPr sz="1100" dirty="0">
              <a:solidFill>
                <a:srgbClr val="0B0B0B"/>
              </a:solidFill>
              <a:latin typeface="Arial"/>
              <a:ea typeface="Arial"/>
              <a:cs typeface="Arial"/>
              <a:sym typeface="Arial"/>
            </a:endParaRPr>
          </a:p>
          <a:p>
            <a:pPr marL="647700" marR="190500" lvl="0" indent="-298450" algn="l" rtl="0">
              <a:lnSpc>
                <a:spcPct val="100000"/>
              </a:lnSpc>
              <a:spcBef>
                <a:spcPts val="0"/>
              </a:spcBef>
              <a:spcAft>
                <a:spcPts val="0"/>
              </a:spcAft>
              <a:buClr>
                <a:srgbClr val="0B0B0B"/>
              </a:buClr>
              <a:buSzPts val="1100"/>
              <a:buChar char="●"/>
            </a:pPr>
            <a:r>
              <a:rPr lang="en-US" sz="1100" dirty="0">
                <a:solidFill>
                  <a:srgbClr val="0B0B0B"/>
                </a:solidFill>
                <a:latin typeface="Arial"/>
                <a:ea typeface="Arial"/>
                <a:cs typeface="Arial"/>
                <a:sym typeface="Arial"/>
              </a:rPr>
              <a:t>Fear of conflict—trust allows healthy conflict, but at times fear can get in the way of engaging in difficult discussions. Handled well and not avoided, conflict can be constructive and a catalyst for growth.</a:t>
            </a:r>
            <a:endParaRPr sz="1100" dirty="0">
              <a:solidFill>
                <a:srgbClr val="0B0B0B"/>
              </a:solidFill>
              <a:latin typeface="Arial"/>
              <a:ea typeface="Arial"/>
              <a:cs typeface="Arial"/>
              <a:sym typeface="Arial"/>
            </a:endParaRPr>
          </a:p>
          <a:p>
            <a:pPr marL="647700" marR="190500" lvl="0" indent="-298450" algn="l" rtl="0">
              <a:lnSpc>
                <a:spcPct val="100000"/>
              </a:lnSpc>
              <a:spcBef>
                <a:spcPts val="0"/>
              </a:spcBef>
              <a:spcAft>
                <a:spcPts val="0"/>
              </a:spcAft>
              <a:buClr>
                <a:srgbClr val="0B0B0B"/>
              </a:buClr>
              <a:buSzPts val="1100"/>
              <a:buChar char="●"/>
            </a:pPr>
            <a:r>
              <a:rPr lang="en-US" sz="1100" dirty="0">
                <a:solidFill>
                  <a:srgbClr val="0B0B0B"/>
                </a:solidFill>
                <a:latin typeface="Arial"/>
                <a:ea typeface="Arial"/>
                <a:cs typeface="Arial"/>
                <a:sym typeface="Arial"/>
              </a:rPr>
              <a:t>Lack of commitment—team members who feel ignored can disengage. Pay attention to psychological safety and wellness of all team members.</a:t>
            </a:r>
            <a:endParaRPr sz="1100" dirty="0">
              <a:solidFill>
                <a:srgbClr val="0B0B0B"/>
              </a:solidFill>
              <a:latin typeface="Arial"/>
              <a:ea typeface="Arial"/>
              <a:cs typeface="Arial"/>
              <a:sym typeface="Arial"/>
            </a:endParaRPr>
          </a:p>
          <a:p>
            <a:pPr marL="647700" marR="190500" lvl="0" indent="-298450" algn="l" rtl="0">
              <a:lnSpc>
                <a:spcPct val="100000"/>
              </a:lnSpc>
              <a:spcBef>
                <a:spcPts val="0"/>
              </a:spcBef>
              <a:spcAft>
                <a:spcPts val="0"/>
              </a:spcAft>
              <a:buClr>
                <a:srgbClr val="0B0B0B"/>
              </a:buClr>
              <a:buSzPts val="1100"/>
              <a:buChar char="●"/>
            </a:pPr>
            <a:r>
              <a:rPr lang="en-US" sz="1100" dirty="0">
                <a:solidFill>
                  <a:srgbClr val="0B0B0B"/>
                </a:solidFill>
                <a:latin typeface="Arial"/>
                <a:ea typeface="Arial"/>
                <a:cs typeface="Arial"/>
                <a:sym typeface="Arial"/>
              </a:rPr>
              <a:t>Avoidance of accountability—without accountability, teams can lack focus and permit low quality care. Improvement as a team requires accountability by all members including the difficult task of holding each other accountable.</a:t>
            </a:r>
            <a:endParaRPr sz="1100" dirty="0">
              <a:solidFill>
                <a:srgbClr val="0B0B0B"/>
              </a:solidFill>
              <a:latin typeface="Arial"/>
              <a:ea typeface="Arial"/>
              <a:cs typeface="Arial"/>
              <a:sym typeface="Arial"/>
            </a:endParaRPr>
          </a:p>
          <a:p>
            <a:pPr marL="647700" marR="190500" lvl="0" indent="-298450" algn="l" rtl="0">
              <a:lnSpc>
                <a:spcPct val="100000"/>
              </a:lnSpc>
              <a:spcBef>
                <a:spcPts val="0"/>
              </a:spcBef>
              <a:spcAft>
                <a:spcPts val="0"/>
              </a:spcAft>
              <a:buClr>
                <a:srgbClr val="0B0B0B"/>
              </a:buClr>
              <a:buSzPts val="1100"/>
              <a:buChar char="●"/>
            </a:pPr>
            <a:r>
              <a:rPr lang="en-US" sz="1100" dirty="0">
                <a:solidFill>
                  <a:srgbClr val="0B0B0B"/>
                </a:solidFill>
                <a:latin typeface="Arial"/>
                <a:ea typeface="Arial"/>
                <a:cs typeface="Arial"/>
                <a:sym typeface="Arial"/>
              </a:rPr>
              <a:t>Inattention to results—regularly providing team and individual metrics help members remain focused and encourage putting team needs first. The team must understand how success is measured.</a:t>
            </a:r>
            <a:endParaRPr sz="1100" dirty="0">
              <a:solidFill>
                <a:srgbClr val="0B0B0B"/>
              </a:solidFill>
              <a:latin typeface="Arial"/>
              <a:ea typeface="Arial"/>
              <a:cs typeface="Arial"/>
              <a:sym typeface="Arial"/>
            </a:endParaRPr>
          </a:p>
          <a:p>
            <a:pPr marL="0" lvl="0" indent="0" algn="l" rtl="0">
              <a:lnSpc>
                <a:spcPct val="100000"/>
              </a:lnSpc>
              <a:spcBef>
                <a:spcPts val="1700"/>
              </a:spcBef>
              <a:spcAft>
                <a:spcPts val="0"/>
              </a:spcAft>
              <a:buNone/>
            </a:pPr>
            <a:r>
              <a:rPr lang="en-US" sz="1100" dirty="0">
                <a:solidFill>
                  <a:srgbClr val="0B0B0B"/>
                </a:solidFill>
                <a:latin typeface="Arial"/>
                <a:ea typeface="Arial"/>
                <a:cs typeface="Arial"/>
                <a:sym typeface="Arial"/>
              </a:rPr>
              <a:t>Some other barriers to interprofessional communication and collaboration could include: </a:t>
            </a:r>
            <a:endParaRPr sz="1100" dirty="0">
              <a:solidFill>
                <a:srgbClr val="0B0B0B"/>
              </a:solidFill>
              <a:latin typeface="Arial"/>
              <a:ea typeface="Arial"/>
              <a:cs typeface="Arial"/>
              <a:sym typeface="Arial"/>
            </a:endParaRPr>
          </a:p>
          <a:p>
            <a:pPr marL="0" lvl="0" indent="0" algn="l" rtl="0">
              <a:lnSpc>
                <a:spcPct val="100000"/>
              </a:lnSpc>
              <a:spcBef>
                <a:spcPts val="800"/>
              </a:spcBef>
              <a:spcAft>
                <a:spcPts val="0"/>
              </a:spcAft>
              <a:buNone/>
            </a:pPr>
            <a:r>
              <a:rPr lang="en-US" sz="1100" dirty="0">
                <a:solidFill>
                  <a:srgbClr val="0B0B0B"/>
                </a:solidFill>
                <a:latin typeface="Arial"/>
                <a:ea typeface="Arial"/>
                <a:cs typeface="Arial"/>
                <a:sym typeface="Arial"/>
              </a:rPr>
              <a:t>Conflicts in personal values and expectations, conflicting personalities, lack of cultural humility, differences in schedules and professional routines, differences in accountability and reimbursement models, the increased complexity of patient care as well as emphasis on rapid decision-making.</a:t>
            </a:r>
            <a:endParaRPr sz="1100" dirty="0">
              <a:solidFill>
                <a:srgbClr val="0B0B0B"/>
              </a:solidFill>
              <a:latin typeface="Arial"/>
              <a:ea typeface="Arial"/>
              <a:cs typeface="Arial"/>
              <a:sym typeface="Arial"/>
            </a:endParaRPr>
          </a:p>
          <a:p>
            <a:pPr marL="0" lvl="0" indent="0" algn="l" rtl="0">
              <a:lnSpc>
                <a:spcPct val="100000"/>
              </a:lnSpc>
              <a:spcBef>
                <a:spcPts val="800"/>
              </a:spcBef>
              <a:spcAft>
                <a:spcPts val="0"/>
              </a:spcAft>
              <a:buSzPts val="1400"/>
              <a:buNone/>
            </a:pPr>
            <a:endParaRPr sz="1100" dirty="0">
              <a:solidFill>
                <a:srgbClr val="0B0B0B"/>
              </a:solidFill>
              <a:latin typeface="Arial"/>
              <a:ea typeface="Arial"/>
              <a:cs typeface="Arial"/>
              <a:sym typeface="Arial"/>
            </a:endParaRPr>
          </a:p>
        </p:txBody>
      </p:sp>
      <p:sp>
        <p:nvSpPr>
          <p:cNvPr id="307" name="Google Shape;307;g27faafe5dea_1_473: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f325a2a00c_0_7: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g2f325a2a00c_0_7: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sz="1100" dirty="0">
                <a:latin typeface="Arial"/>
                <a:ea typeface="Arial"/>
                <a:cs typeface="Arial"/>
                <a:sym typeface="Arial"/>
              </a:rPr>
              <a:t>Understanding conflict and conflict resolution strategies can help address issues of ineffective communication on health care teams.</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latin typeface="Arial"/>
              <a:ea typeface="Arial"/>
              <a:cs typeface="Arial"/>
              <a:sym typeface="Arial"/>
            </a:endParaRPr>
          </a:p>
          <a:p>
            <a:pPr marL="0" lvl="0" indent="0" algn="l" rtl="0">
              <a:spcBef>
                <a:spcPts val="0"/>
              </a:spcBef>
              <a:spcAft>
                <a:spcPts val="0"/>
              </a:spcAft>
              <a:buNone/>
            </a:pPr>
            <a:r>
              <a:rPr lang="en-US" sz="1100" dirty="0">
                <a:latin typeface="Arial"/>
                <a:ea typeface="Arial"/>
                <a:cs typeface="Arial"/>
                <a:sym typeface="Arial"/>
              </a:rPr>
              <a:t>In a disagreement or conflict, there is a difference in position between 2 or more people. People often have different perceptions about the cause or nature of a disagreement. When people experience a disagreement they are often responding to their own perception of a threat or demand. </a:t>
            </a:r>
            <a:r>
              <a:rPr lang="en-US" sz="1100" dirty="0">
                <a:solidFill>
                  <a:srgbClr val="212121"/>
                </a:solidFill>
                <a:latin typeface="Arial"/>
                <a:ea typeface="Arial"/>
                <a:cs typeface="Arial"/>
                <a:sym typeface="Arial"/>
              </a:rPr>
              <a:t>The sources of conflict could be real or imagined differences in values, unmatched </a:t>
            </a:r>
            <a:r>
              <a:rPr lang="en-US" sz="1100" dirty="0" err="1">
                <a:solidFill>
                  <a:srgbClr val="212121"/>
                </a:solidFill>
                <a:latin typeface="Arial"/>
                <a:ea typeface="Arial"/>
                <a:cs typeface="Arial"/>
                <a:sym typeface="Arial"/>
              </a:rPr>
              <a:t>goals,or</a:t>
            </a:r>
            <a:r>
              <a:rPr lang="en-US" sz="1100" dirty="0">
                <a:solidFill>
                  <a:srgbClr val="212121"/>
                </a:solidFill>
                <a:latin typeface="Arial"/>
                <a:ea typeface="Arial"/>
                <a:cs typeface="Arial"/>
                <a:sym typeface="Arial"/>
              </a:rPr>
              <a:t> lack of communication. </a:t>
            </a:r>
            <a:br>
              <a:rPr lang="en-US" sz="1100" dirty="0">
                <a:solidFill>
                  <a:srgbClr val="212121"/>
                </a:solidFill>
                <a:latin typeface="Arial"/>
                <a:ea typeface="Arial"/>
                <a:cs typeface="Arial"/>
                <a:sym typeface="Arial"/>
              </a:rPr>
            </a:br>
            <a:endParaRPr sz="1100" dirty="0">
              <a:solidFill>
                <a:srgbClr val="212121"/>
              </a:solidFill>
              <a:latin typeface="Arial"/>
              <a:ea typeface="Arial"/>
              <a:cs typeface="Arial"/>
              <a:sym typeface="Arial"/>
            </a:endParaRPr>
          </a:p>
          <a:p>
            <a:pPr marL="0" lvl="0" indent="0" algn="l" rtl="0">
              <a:spcBef>
                <a:spcPts val="0"/>
              </a:spcBef>
              <a:spcAft>
                <a:spcPts val="0"/>
              </a:spcAft>
              <a:buNone/>
            </a:pPr>
            <a:r>
              <a:rPr lang="en-US" sz="1100" dirty="0">
                <a:solidFill>
                  <a:srgbClr val="212121"/>
                </a:solidFill>
                <a:latin typeface="Arial"/>
                <a:ea typeface="Arial"/>
                <a:cs typeface="Arial"/>
                <a:sym typeface="Arial"/>
              </a:rPr>
              <a:t>Generally, there are four types of conflicts, </a:t>
            </a:r>
            <a:endParaRPr sz="1100" dirty="0">
              <a:solidFill>
                <a:srgbClr val="212121"/>
              </a:solidFill>
              <a:latin typeface="Arial"/>
              <a:ea typeface="Arial"/>
              <a:cs typeface="Arial"/>
              <a:sym typeface="Arial"/>
            </a:endParaRPr>
          </a:p>
          <a:p>
            <a:pPr marL="0" lvl="0" indent="0" algn="l" rtl="0">
              <a:spcBef>
                <a:spcPts val="0"/>
              </a:spcBef>
              <a:spcAft>
                <a:spcPts val="0"/>
              </a:spcAft>
              <a:buNone/>
            </a:pPr>
            <a:r>
              <a:rPr lang="en-US" sz="1100" dirty="0">
                <a:solidFill>
                  <a:srgbClr val="212121"/>
                </a:solidFill>
                <a:latin typeface="Arial"/>
                <a:ea typeface="Arial"/>
                <a:cs typeface="Arial"/>
                <a:sym typeface="Arial"/>
              </a:rPr>
              <a:t>1). Intrapersonal</a:t>
            </a:r>
            <a:endParaRPr sz="1100" dirty="0">
              <a:solidFill>
                <a:srgbClr val="212121"/>
              </a:solidFill>
              <a:latin typeface="Arial"/>
              <a:ea typeface="Arial"/>
              <a:cs typeface="Arial"/>
              <a:sym typeface="Arial"/>
            </a:endParaRPr>
          </a:p>
          <a:p>
            <a:pPr marL="0" lvl="0" indent="0" algn="l" rtl="0">
              <a:spcBef>
                <a:spcPts val="0"/>
              </a:spcBef>
              <a:spcAft>
                <a:spcPts val="0"/>
              </a:spcAft>
              <a:buNone/>
            </a:pPr>
            <a:r>
              <a:rPr lang="en-US" sz="1100" dirty="0">
                <a:solidFill>
                  <a:srgbClr val="212121"/>
                </a:solidFill>
                <a:latin typeface="Arial"/>
                <a:ea typeface="Arial"/>
                <a:cs typeface="Arial"/>
                <a:sym typeface="Arial"/>
              </a:rPr>
              <a:t>2). Interpersonal</a:t>
            </a:r>
            <a:endParaRPr sz="1100" dirty="0">
              <a:solidFill>
                <a:srgbClr val="212121"/>
              </a:solidFill>
              <a:latin typeface="Arial"/>
              <a:ea typeface="Arial"/>
              <a:cs typeface="Arial"/>
              <a:sym typeface="Arial"/>
            </a:endParaRPr>
          </a:p>
          <a:p>
            <a:pPr marL="0" lvl="0" indent="0" algn="l" rtl="0">
              <a:spcBef>
                <a:spcPts val="0"/>
              </a:spcBef>
              <a:spcAft>
                <a:spcPts val="0"/>
              </a:spcAft>
              <a:buNone/>
            </a:pPr>
            <a:r>
              <a:rPr lang="en-US" sz="1100" dirty="0">
                <a:solidFill>
                  <a:srgbClr val="212121"/>
                </a:solidFill>
                <a:latin typeface="Arial"/>
                <a:ea typeface="Arial"/>
                <a:cs typeface="Arial"/>
                <a:sym typeface="Arial"/>
              </a:rPr>
              <a:t>3). Intragroup</a:t>
            </a:r>
            <a:br>
              <a:rPr lang="en-US" sz="1100" dirty="0">
                <a:solidFill>
                  <a:srgbClr val="212121"/>
                </a:solidFill>
                <a:latin typeface="Arial"/>
                <a:ea typeface="Arial"/>
                <a:cs typeface="Arial"/>
                <a:sym typeface="Arial"/>
              </a:rPr>
            </a:br>
            <a:r>
              <a:rPr lang="en-US" sz="1100" dirty="0">
                <a:solidFill>
                  <a:srgbClr val="212121"/>
                </a:solidFill>
                <a:latin typeface="Arial"/>
                <a:ea typeface="Arial"/>
                <a:cs typeface="Arial"/>
                <a:sym typeface="Arial"/>
              </a:rPr>
              <a:t>4). Intergroup</a:t>
            </a:r>
            <a:endParaRPr sz="1100" dirty="0">
              <a:solidFill>
                <a:srgbClr val="212121"/>
              </a:solidFill>
              <a:latin typeface="Arial"/>
              <a:ea typeface="Arial"/>
              <a:cs typeface="Arial"/>
              <a:sym typeface="Arial"/>
            </a:endParaRPr>
          </a:p>
          <a:p>
            <a:pPr marL="0" lvl="0" indent="0" algn="l" rtl="0">
              <a:spcBef>
                <a:spcPts val="0"/>
              </a:spcBef>
              <a:spcAft>
                <a:spcPts val="0"/>
              </a:spcAft>
              <a:buNone/>
            </a:pPr>
            <a:endParaRPr sz="1100" dirty="0">
              <a:solidFill>
                <a:srgbClr val="212121"/>
              </a:solidFill>
              <a:latin typeface="Arial"/>
              <a:ea typeface="Arial"/>
              <a:cs typeface="Arial"/>
              <a:sym typeface="Arial"/>
            </a:endParaRPr>
          </a:p>
          <a:p>
            <a:pPr marL="0" lvl="0" indent="0" algn="l" rtl="0">
              <a:spcBef>
                <a:spcPts val="0"/>
              </a:spcBef>
              <a:spcAft>
                <a:spcPts val="0"/>
              </a:spcAft>
              <a:buNone/>
            </a:pPr>
            <a:r>
              <a:rPr lang="en-US" sz="1100" dirty="0">
                <a:solidFill>
                  <a:srgbClr val="212121"/>
                </a:solidFill>
                <a:latin typeface="Arial"/>
                <a:ea typeface="Arial"/>
                <a:cs typeface="Arial"/>
                <a:sym typeface="Arial"/>
              </a:rPr>
              <a:t>The conflict usually goes through four phases:</a:t>
            </a:r>
            <a:endParaRPr sz="1100" dirty="0">
              <a:solidFill>
                <a:srgbClr val="212121"/>
              </a:solidFill>
              <a:latin typeface="Arial"/>
              <a:ea typeface="Arial"/>
              <a:cs typeface="Arial"/>
              <a:sym typeface="Arial"/>
            </a:endParaRPr>
          </a:p>
          <a:p>
            <a:pPr marL="0" lvl="0" indent="0" algn="l" rtl="0">
              <a:spcBef>
                <a:spcPts val="0"/>
              </a:spcBef>
              <a:spcAft>
                <a:spcPts val="0"/>
              </a:spcAft>
              <a:buNone/>
            </a:pPr>
            <a:endParaRPr sz="1100" dirty="0">
              <a:solidFill>
                <a:srgbClr val="212121"/>
              </a:solidFill>
              <a:latin typeface="Arial"/>
              <a:ea typeface="Arial"/>
              <a:cs typeface="Arial"/>
              <a:sym typeface="Arial"/>
            </a:endParaRPr>
          </a:p>
          <a:p>
            <a:pPr marL="0" lvl="0" indent="0" algn="l" rtl="0">
              <a:spcBef>
                <a:spcPts val="0"/>
              </a:spcBef>
              <a:spcAft>
                <a:spcPts val="0"/>
              </a:spcAft>
              <a:buNone/>
            </a:pPr>
            <a:r>
              <a:rPr lang="en-US" sz="1100" dirty="0">
                <a:solidFill>
                  <a:srgbClr val="212121"/>
                </a:solidFill>
                <a:latin typeface="Arial"/>
                <a:ea typeface="Arial"/>
                <a:cs typeface="Arial"/>
                <a:sym typeface="Arial"/>
              </a:rPr>
              <a:t>1). Frustration of one or more parties involved in conflict</a:t>
            </a:r>
            <a:endParaRPr sz="1100" dirty="0">
              <a:solidFill>
                <a:srgbClr val="212121"/>
              </a:solidFill>
              <a:latin typeface="Arial"/>
              <a:ea typeface="Arial"/>
              <a:cs typeface="Arial"/>
              <a:sym typeface="Arial"/>
            </a:endParaRPr>
          </a:p>
          <a:p>
            <a:pPr marL="0" lvl="0" indent="0" algn="l" rtl="0">
              <a:spcBef>
                <a:spcPts val="0"/>
              </a:spcBef>
              <a:spcAft>
                <a:spcPts val="0"/>
              </a:spcAft>
              <a:buNone/>
            </a:pPr>
            <a:r>
              <a:rPr lang="en-US" sz="1100" dirty="0">
                <a:solidFill>
                  <a:srgbClr val="212121"/>
                </a:solidFill>
                <a:latin typeface="Arial"/>
                <a:ea typeface="Arial"/>
                <a:cs typeface="Arial"/>
                <a:sym typeface="Arial"/>
              </a:rPr>
              <a:t>2). Conceptualization or rationalization of cause</a:t>
            </a:r>
            <a:endParaRPr sz="1100" dirty="0">
              <a:solidFill>
                <a:srgbClr val="212121"/>
              </a:solidFill>
              <a:latin typeface="Arial"/>
              <a:ea typeface="Arial"/>
              <a:cs typeface="Arial"/>
              <a:sym typeface="Arial"/>
            </a:endParaRPr>
          </a:p>
          <a:p>
            <a:pPr marL="0" lvl="0" indent="0" algn="l" rtl="0">
              <a:spcBef>
                <a:spcPts val="0"/>
              </a:spcBef>
              <a:spcAft>
                <a:spcPts val="0"/>
              </a:spcAft>
              <a:buNone/>
            </a:pPr>
            <a:r>
              <a:rPr lang="en-US" sz="1100" dirty="0">
                <a:solidFill>
                  <a:srgbClr val="212121"/>
                </a:solidFill>
                <a:latin typeface="Arial"/>
                <a:ea typeface="Arial"/>
                <a:cs typeface="Arial"/>
                <a:sym typeface="Arial"/>
              </a:rPr>
              <a:t>3). Expression of behaviors</a:t>
            </a:r>
            <a:endParaRPr sz="1100" dirty="0">
              <a:solidFill>
                <a:srgbClr val="212121"/>
              </a:solidFill>
              <a:latin typeface="Arial"/>
              <a:ea typeface="Arial"/>
              <a:cs typeface="Arial"/>
              <a:sym typeface="Arial"/>
            </a:endParaRPr>
          </a:p>
          <a:p>
            <a:pPr marL="0" lvl="0" indent="0" algn="l" rtl="0">
              <a:spcBef>
                <a:spcPts val="0"/>
              </a:spcBef>
              <a:spcAft>
                <a:spcPts val="0"/>
              </a:spcAft>
              <a:buNone/>
            </a:pPr>
            <a:r>
              <a:rPr lang="en-US" sz="1100" dirty="0">
                <a:solidFill>
                  <a:srgbClr val="212121"/>
                </a:solidFill>
                <a:latin typeface="Arial"/>
                <a:ea typeface="Arial"/>
                <a:cs typeface="Arial"/>
                <a:sym typeface="Arial"/>
              </a:rPr>
              <a:t>4). Behaviors resulting in negative outcome</a:t>
            </a:r>
            <a:endParaRPr sz="1100" dirty="0">
              <a:latin typeface="Arial"/>
              <a:ea typeface="Arial"/>
              <a:cs typeface="Arial"/>
              <a:sym typeface="Arial"/>
            </a:endParaRPr>
          </a:p>
          <a:p>
            <a:pPr marL="0" lvl="0" indent="0" algn="l" rtl="0">
              <a:lnSpc>
                <a:spcPct val="100000"/>
              </a:lnSpc>
              <a:spcBef>
                <a:spcPts val="0"/>
              </a:spcBef>
              <a:spcAft>
                <a:spcPts val="0"/>
              </a:spcAft>
              <a:buNone/>
            </a:pPr>
            <a:endParaRPr sz="1100" dirty="0">
              <a:latin typeface="Arial"/>
              <a:ea typeface="Arial"/>
              <a:cs typeface="Arial"/>
              <a:sym typeface="Arial"/>
            </a:endParaRPr>
          </a:p>
          <a:p>
            <a:pPr marL="0" lvl="0" indent="0" algn="l" rtl="0">
              <a:lnSpc>
                <a:spcPct val="100000"/>
              </a:lnSpc>
              <a:spcBef>
                <a:spcPts val="0"/>
              </a:spcBef>
              <a:spcAft>
                <a:spcPts val="0"/>
              </a:spcAft>
              <a:buNone/>
            </a:pP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latin typeface="Arial"/>
              <a:ea typeface="Arial"/>
              <a:cs typeface="Arial"/>
              <a:sym typeface="Arial"/>
            </a:endParaRPr>
          </a:p>
        </p:txBody>
      </p:sp>
      <p:sp>
        <p:nvSpPr>
          <p:cNvPr id="321" name="Google Shape;321;g2f325a2a00c_0_7: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2f4121402d3_0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g2f4121402d3_0_0: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100" dirty="0">
                <a:latin typeface="Arial"/>
                <a:ea typeface="Arial"/>
                <a:cs typeface="Arial"/>
                <a:sym typeface="Arial"/>
              </a:rPr>
              <a:t>Common examples of conflict in the workplace include: </a:t>
            </a:r>
            <a:endParaRPr sz="1100" dirty="0">
              <a:latin typeface="Arial"/>
              <a:ea typeface="Arial"/>
              <a:cs typeface="Arial"/>
              <a:sym typeface="Arial"/>
            </a:endParaRPr>
          </a:p>
          <a:p>
            <a:pPr marL="0" lvl="0" indent="0" algn="l" rtl="0">
              <a:spcBef>
                <a:spcPts val="0"/>
              </a:spcBef>
              <a:spcAft>
                <a:spcPts val="0"/>
              </a:spcAft>
              <a:buNone/>
            </a:pPr>
            <a:endParaRPr sz="1000" dirty="0">
              <a:latin typeface="Arial"/>
              <a:ea typeface="Arial"/>
              <a:cs typeface="Arial"/>
              <a:sym typeface="Arial"/>
            </a:endParaRPr>
          </a:p>
          <a:p>
            <a:pPr marL="457200" lvl="0" indent="-298450" algn="l" rtl="0">
              <a:spcBef>
                <a:spcPts val="0"/>
              </a:spcBef>
              <a:spcAft>
                <a:spcPts val="0"/>
              </a:spcAft>
              <a:buClr>
                <a:schemeClr val="dk1"/>
              </a:buClr>
              <a:buSzPts val="1100"/>
              <a:buFont typeface="+mj-lt"/>
              <a:buAutoNum type="arabicPeriod"/>
            </a:pPr>
            <a:r>
              <a:rPr lang="en-US" sz="1100" b="1" dirty="0">
                <a:latin typeface="Arial"/>
                <a:ea typeface="Arial"/>
                <a:cs typeface="Arial"/>
                <a:sym typeface="Arial"/>
              </a:rPr>
              <a:t>Insufficient Resources: </a:t>
            </a:r>
            <a:r>
              <a:rPr lang="en-US" sz="1100" dirty="0">
                <a:latin typeface="Arial"/>
                <a:ea typeface="Arial"/>
                <a:cs typeface="Arial"/>
                <a:sym typeface="Arial"/>
              </a:rPr>
              <a:t>Navigators can feel frustrated when they lack supplies, supervision time, space, administrative and technical support, and resources to share with patients to do their job effectively. They may also be frustrated if they receive inadequate pay and benefits, </a:t>
            </a:r>
            <a:endParaRPr sz="1100" dirty="0">
              <a:latin typeface="Arial"/>
              <a:ea typeface="Arial"/>
              <a:cs typeface="Arial"/>
              <a:sym typeface="Arial"/>
            </a:endParaRPr>
          </a:p>
          <a:p>
            <a:pPr marL="685800" lvl="0" indent="-228600" algn="l" rtl="0">
              <a:spcBef>
                <a:spcPts val="0"/>
              </a:spcBef>
              <a:spcAft>
                <a:spcPts val="0"/>
              </a:spcAft>
              <a:buFont typeface="+mj-lt"/>
              <a:buAutoNum type="arabicPeriod"/>
            </a:pPr>
            <a:endParaRPr sz="1100" dirty="0">
              <a:latin typeface="Arial"/>
              <a:ea typeface="Arial"/>
              <a:cs typeface="Arial"/>
              <a:sym typeface="Arial"/>
            </a:endParaRPr>
          </a:p>
          <a:p>
            <a:pPr marL="457200" lvl="0" indent="-298450" algn="l" rtl="0">
              <a:spcBef>
                <a:spcPts val="0"/>
              </a:spcBef>
              <a:spcAft>
                <a:spcPts val="0"/>
              </a:spcAft>
              <a:buClr>
                <a:schemeClr val="dk1"/>
              </a:buClr>
              <a:buSzPts val="1100"/>
              <a:buFont typeface="+mj-lt"/>
              <a:buAutoNum type="arabicPeriod"/>
            </a:pPr>
            <a:r>
              <a:rPr lang="en-US" sz="1100" b="1" dirty="0">
                <a:latin typeface="Arial"/>
                <a:ea typeface="Arial"/>
                <a:cs typeface="Arial"/>
                <a:sym typeface="Arial"/>
              </a:rPr>
              <a:t>Conflicting personalities and work styles: </a:t>
            </a:r>
            <a:r>
              <a:rPr lang="en-US" sz="1100" dirty="0">
                <a:latin typeface="Arial"/>
                <a:ea typeface="Arial"/>
                <a:cs typeface="Arial"/>
                <a:sym typeface="Arial"/>
              </a:rPr>
              <a:t>Personality clashes occur in the workplace and people have different work styles. One co-worker may prefer to chat loudly throughout the day and another may need a closed door setting.</a:t>
            </a:r>
            <a:endParaRPr sz="1100" dirty="0">
              <a:latin typeface="Arial"/>
              <a:ea typeface="Arial"/>
              <a:cs typeface="Arial"/>
              <a:sym typeface="Arial"/>
            </a:endParaRPr>
          </a:p>
          <a:p>
            <a:pPr marL="685800" lvl="0" indent="-228600" algn="l" rtl="0">
              <a:spcBef>
                <a:spcPts val="0"/>
              </a:spcBef>
              <a:spcAft>
                <a:spcPts val="0"/>
              </a:spcAft>
              <a:buFont typeface="+mj-lt"/>
              <a:buAutoNum type="arabicPeriod"/>
            </a:pPr>
            <a:endParaRPr sz="1100" dirty="0">
              <a:latin typeface="Arial"/>
              <a:ea typeface="Arial"/>
              <a:cs typeface="Arial"/>
              <a:sym typeface="Arial"/>
            </a:endParaRPr>
          </a:p>
          <a:p>
            <a:pPr marL="457200" lvl="0" indent="-298450" algn="l" rtl="0">
              <a:spcBef>
                <a:spcPts val="0"/>
              </a:spcBef>
              <a:spcAft>
                <a:spcPts val="0"/>
              </a:spcAft>
              <a:buClr>
                <a:schemeClr val="dk1"/>
              </a:buClr>
              <a:buSzPts val="1100"/>
              <a:buFont typeface="+mj-lt"/>
              <a:buAutoNum type="arabicPeriod"/>
            </a:pPr>
            <a:r>
              <a:rPr lang="en-US" sz="1100" b="1" dirty="0">
                <a:latin typeface="Arial"/>
                <a:ea typeface="Arial"/>
                <a:cs typeface="Arial"/>
                <a:sym typeface="Arial"/>
              </a:rPr>
              <a:t>Delegation of Power and Authority: </a:t>
            </a:r>
            <a:r>
              <a:rPr lang="en-US" sz="1100" dirty="0">
                <a:latin typeface="Arial"/>
                <a:ea typeface="Arial"/>
                <a:cs typeface="Arial"/>
                <a:sym typeface="Arial"/>
              </a:rPr>
              <a:t>Some leaders welcome input and ideas into decision making while others are hierarchical. People in higher status positions may feel more free to engage in conflict and less likely to avoid confrontations. </a:t>
            </a:r>
            <a:endParaRPr sz="1100" dirty="0">
              <a:latin typeface="Arial"/>
              <a:ea typeface="Arial"/>
              <a:cs typeface="Arial"/>
              <a:sym typeface="Arial"/>
            </a:endParaRPr>
          </a:p>
          <a:p>
            <a:pPr marL="685800" lvl="0" indent="-228600" algn="l" rtl="0">
              <a:spcBef>
                <a:spcPts val="0"/>
              </a:spcBef>
              <a:spcAft>
                <a:spcPts val="0"/>
              </a:spcAft>
              <a:buFont typeface="+mj-lt"/>
              <a:buAutoNum type="arabicPeriod"/>
            </a:pPr>
            <a:endParaRPr sz="1100" dirty="0">
              <a:latin typeface="Arial"/>
              <a:ea typeface="Arial"/>
              <a:cs typeface="Arial"/>
              <a:sym typeface="Arial"/>
            </a:endParaRPr>
          </a:p>
          <a:p>
            <a:pPr marL="457200" lvl="0" indent="-298450" algn="l" rtl="0">
              <a:spcBef>
                <a:spcPts val="0"/>
              </a:spcBef>
              <a:spcAft>
                <a:spcPts val="0"/>
              </a:spcAft>
              <a:buClr>
                <a:schemeClr val="dk1"/>
              </a:buClr>
              <a:buSzPts val="1100"/>
              <a:buFont typeface="+mj-lt"/>
              <a:buAutoNum type="arabicPeriod"/>
            </a:pPr>
            <a:r>
              <a:rPr lang="en-US" sz="1100" b="1" dirty="0">
                <a:latin typeface="Arial"/>
                <a:ea typeface="Arial"/>
                <a:cs typeface="Arial"/>
                <a:sym typeface="Arial"/>
              </a:rPr>
              <a:t>Conflicting Values:</a:t>
            </a:r>
            <a:r>
              <a:rPr lang="en-US" sz="1100" dirty="0">
                <a:latin typeface="Arial"/>
                <a:ea typeface="Arial"/>
                <a:cs typeface="Arial"/>
                <a:sym typeface="Arial"/>
              </a:rPr>
              <a:t> People can share similar values such as commitment to diversity, social justice, equality. When differences in these values emerge, tension can lead to conflict. </a:t>
            </a:r>
            <a:endParaRPr sz="1100" dirty="0">
              <a:latin typeface="Arial"/>
              <a:ea typeface="Arial"/>
              <a:cs typeface="Arial"/>
              <a:sym typeface="Arial"/>
            </a:endParaRPr>
          </a:p>
          <a:p>
            <a:pPr marL="685800" lvl="0" indent="-228600" algn="l" rtl="0">
              <a:spcBef>
                <a:spcPts val="0"/>
              </a:spcBef>
              <a:spcAft>
                <a:spcPts val="0"/>
              </a:spcAft>
              <a:buFont typeface="+mj-lt"/>
              <a:buAutoNum type="arabicPeriod"/>
            </a:pPr>
            <a:endParaRPr sz="1100" dirty="0">
              <a:latin typeface="Arial"/>
              <a:ea typeface="Arial"/>
              <a:cs typeface="Arial"/>
              <a:sym typeface="Arial"/>
            </a:endParaRPr>
          </a:p>
          <a:p>
            <a:pPr marL="457200" lvl="0" indent="-298450" algn="l" rtl="0">
              <a:spcBef>
                <a:spcPts val="0"/>
              </a:spcBef>
              <a:spcAft>
                <a:spcPts val="0"/>
              </a:spcAft>
              <a:buClr>
                <a:schemeClr val="dk1"/>
              </a:buClr>
              <a:buSzPts val="1100"/>
              <a:buFont typeface="+mj-lt"/>
              <a:buAutoNum type="arabicPeriod"/>
            </a:pPr>
            <a:r>
              <a:rPr lang="en-US" sz="1100" b="1" dirty="0">
                <a:latin typeface="Arial"/>
                <a:ea typeface="Arial"/>
                <a:cs typeface="Arial"/>
                <a:sym typeface="Arial"/>
              </a:rPr>
              <a:t>Lack of acknowledgement for contributions: </a:t>
            </a:r>
            <a:r>
              <a:rPr lang="en-US" sz="1100" dirty="0">
                <a:latin typeface="Arial"/>
                <a:ea typeface="Arial"/>
                <a:cs typeface="Arial"/>
                <a:sym typeface="Arial"/>
              </a:rPr>
              <a:t>Not everyone needs the same type of acknowledgment. Some people like to be praised publicly and others prefer more quiet recognition like a lunch out with their supervisor. Failure to acknowledge everyone in the same way can also be an issue. </a:t>
            </a:r>
            <a:endParaRPr sz="1100" dirty="0">
              <a:latin typeface="Arial"/>
              <a:ea typeface="Arial"/>
              <a:cs typeface="Arial"/>
              <a:sym typeface="Arial"/>
            </a:endParaRPr>
          </a:p>
          <a:p>
            <a:pPr marL="685800" lvl="0" indent="-228600" algn="l" rtl="0">
              <a:spcBef>
                <a:spcPts val="0"/>
              </a:spcBef>
              <a:spcAft>
                <a:spcPts val="0"/>
              </a:spcAft>
              <a:buFont typeface="+mj-lt"/>
              <a:buAutoNum type="arabicPeriod"/>
            </a:pPr>
            <a:endParaRPr sz="1100" dirty="0">
              <a:latin typeface="Arial"/>
              <a:ea typeface="Arial"/>
              <a:cs typeface="Arial"/>
              <a:sym typeface="Arial"/>
            </a:endParaRPr>
          </a:p>
          <a:p>
            <a:pPr marL="457200" lvl="0" indent="-298450" algn="l" rtl="0">
              <a:spcBef>
                <a:spcPts val="0"/>
              </a:spcBef>
              <a:spcAft>
                <a:spcPts val="0"/>
              </a:spcAft>
              <a:buClr>
                <a:schemeClr val="dk1"/>
              </a:buClr>
              <a:buSzPts val="1100"/>
              <a:buFont typeface="+mj-lt"/>
              <a:buAutoNum type="arabicPeriod"/>
            </a:pPr>
            <a:r>
              <a:rPr lang="en-US" sz="1100" b="1" dirty="0">
                <a:latin typeface="Arial"/>
                <a:ea typeface="Arial"/>
                <a:cs typeface="Arial"/>
                <a:sym typeface="Arial"/>
              </a:rPr>
              <a:t>Disagreements over roles and responsibilities:</a:t>
            </a:r>
            <a:r>
              <a:rPr lang="en-US" sz="1100" dirty="0">
                <a:latin typeface="Arial"/>
                <a:ea typeface="Arial"/>
                <a:cs typeface="Arial"/>
                <a:sym typeface="Arial"/>
              </a:rPr>
              <a:t> Disagreeing about who should do what and how it should be done. Some coworkers can be misinformed or unaware of others' job duties. Unrealistic work expectations or different perceptions about how the work should be done. </a:t>
            </a:r>
            <a:endParaRPr sz="1100" dirty="0">
              <a:latin typeface="Arial"/>
              <a:ea typeface="Arial"/>
              <a:cs typeface="Arial"/>
              <a:sym typeface="Arial"/>
            </a:endParaRPr>
          </a:p>
          <a:p>
            <a:pPr marL="685800" lvl="0" indent="-228600" algn="l" rtl="0">
              <a:spcBef>
                <a:spcPts val="0"/>
              </a:spcBef>
              <a:spcAft>
                <a:spcPts val="0"/>
              </a:spcAft>
              <a:buFont typeface="+mj-lt"/>
              <a:buAutoNum type="arabicPeriod"/>
            </a:pPr>
            <a:endParaRPr sz="1100" dirty="0">
              <a:latin typeface="Arial"/>
              <a:ea typeface="Arial"/>
              <a:cs typeface="Arial"/>
              <a:sym typeface="Arial"/>
            </a:endParaRPr>
          </a:p>
          <a:p>
            <a:pPr marL="457200" lvl="0" indent="-298450" algn="l" rtl="0">
              <a:spcBef>
                <a:spcPts val="0"/>
              </a:spcBef>
              <a:spcAft>
                <a:spcPts val="0"/>
              </a:spcAft>
              <a:buClr>
                <a:schemeClr val="dk1"/>
              </a:buClr>
              <a:buSzPts val="1100"/>
              <a:buFont typeface="+mj-lt"/>
              <a:buAutoNum type="arabicPeriod"/>
            </a:pPr>
            <a:r>
              <a:rPr lang="en-US" sz="1100" b="1" dirty="0">
                <a:latin typeface="Arial"/>
                <a:ea typeface="Arial"/>
                <a:cs typeface="Arial"/>
                <a:sym typeface="Arial"/>
              </a:rPr>
              <a:t>Intercultural misunderstandings:</a:t>
            </a:r>
            <a:r>
              <a:rPr lang="en-US" sz="1100" dirty="0">
                <a:latin typeface="Arial"/>
                <a:ea typeface="Arial"/>
                <a:cs typeface="Arial"/>
                <a:sym typeface="Arial"/>
              </a:rPr>
              <a:t> People from different cultural backgrounds may have different expectations, verbal and nonverbal habits, assumptions, and beliefs. Cultural miscommunications, stereotyping, prejudices, or lack of understanding can occur.</a:t>
            </a:r>
            <a:endParaRPr sz="1100" dirty="0">
              <a:latin typeface="Arial"/>
              <a:ea typeface="Arial"/>
              <a:cs typeface="Arial"/>
              <a:sym typeface="Arial"/>
            </a:endParaRPr>
          </a:p>
          <a:p>
            <a:pPr marL="685800" lvl="0" indent="-228600" algn="l" rtl="0">
              <a:spcBef>
                <a:spcPts val="0"/>
              </a:spcBef>
              <a:spcAft>
                <a:spcPts val="0"/>
              </a:spcAft>
              <a:buFont typeface="+mj-lt"/>
              <a:buAutoNum type="arabicPeriod"/>
            </a:pPr>
            <a:endParaRPr sz="1100" dirty="0">
              <a:latin typeface="Arial"/>
              <a:ea typeface="Arial"/>
              <a:cs typeface="Arial"/>
              <a:sym typeface="Arial"/>
            </a:endParaRPr>
          </a:p>
          <a:p>
            <a:pPr marL="457200" lvl="0" indent="-298450" algn="l" rtl="0">
              <a:spcBef>
                <a:spcPts val="0"/>
              </a:spcBef>
              <a:spcAft>
                <a:spcPts val="0"/>
              </a:spcAft>
              <a:buClr>
                <a:schemeClr val="dk1"/>
              </a:buClr>
              <a:buSzPts val="1100"/>
              <a:buFont typeface="+mj-lt"/>
              <a:buAutoNum type="arabicPeriod"/>
            </a:pPr>
            <a:r>
              <a:rPr lang="en-US" sz="1100" b="1" dirty="0">
                <a:latin typeface="Arial"/>
                <a:ea typeface="Arial"/>
                <a:cs typeface="Arial"/>
                <a:sym typeface="Arial"/>
              </a:rPr>
              <a:t>Poor communication:</a:t>
            </a:r>
            <a:r>
              <a:rPr lang="en-US" sz="1100" dirty="0">
                <a:latin typeface="Arial"/>
                <a:ea typeface="Arial"/>
                <a:cs typeface="Arial"/>
                <a:sym typeface="Arial"/>
              </a:rPr>
              <a:t> Without clear procedures for handling conflict, workers can end up talking about their challenges in unproductive ways, such as venting problems behind others’ backs. This type of indirect communication almost always increases tensions. </a:t>
            </a:r>
            <a:endParaRPr sz="1100" dirty="0">
              <a:latin typeface="Arial"/>
              <a:ea typeface="Arial"/>
              <a:cs typeface="Arial"/>
              <a:sym typeface="Arial"/>
            </a:endParaRPr>
          </a:p>
          <a:p>
            <a:pPr marL="685800" lvl="0" indent="-228600" algn="l" rtl="0">
              <a:spcBef>
                <a:spcPts val="0"/>
              </a:spcBef>
              <a:spcAft>
                <a:spcPts val="0"/>
              </a:spcAft>
              <a:buFont typeface="+mj-lt"/>
              <a:buAutoNum type="arabicPeriod"/>
            </a:pPr>
            <a:endParaRPr sz="1100" dirty="0">
              <a:latin typeface="Arial"/>
              <a:ea typeface="Arial"/>
              <a:cs typeface="Arial"/>
              <a:sym typeface="Arial"/>
            </a:endParaRPr>
          </a:p>
          <a:p>
            <a:pPr marL="457200" lvl="0" indent="-298450" algn="l" rtl="0">
              <a:spcBef>
                <a:spcPts val="0"/>
              </a:spcBef>
              <a:spcAft>
                <a:spcPts val="0"/>
              </a:spcAft>
              <a:buClr>
                <a:schemeClr val="dk1"/>
              </a:buClr>
              <a:buSzPts val="1100"/>
              <a:buFont typeface="+mj-lt"/>
              <a:buAutoNum type="arabicPeriod"/>
            </a:pPr>
            <a:r>
              <a:rPr lang="en-US" sz="1100" b="1" dirty="0">
                <a:latin typeface="Arial"/>
                <a:ea typeface="Arial"/>
                <a:cs typeface="Arial"/>
                <a:sym typeface="Arial"/>
              </a:rPr>
              <a:t>Poor leadership and unpredictable policies: </a:t>
            </a:r>
            <a:r>
              <a:rPr lang="en-US" sz="1100" dirty="0">
                <a:latin typeface="Arial"/>
                <a:ea typeface="Arial"/>
                <a:cs typeface="Arial"/>
                <a:sym typeface="Arial"/>
              </a:rPr>
              <a:t>If employees feel leadership is not responding to changing organizational needs, teams and staff can feel demoralized and frustrated. If there is a sense that leadership values one department over another, resentments intensify. In the absence of clear workplace policies, uncertainty and conflict arise. </a:t>
            </a:r>
            <a:endParaRPr sz="1100" dirty="0">
              <a:latin typeface="Arial"/>
              <a:ea typeface="Arial"/>
              <a:cs typeface="Arial"/>
              <a:sym typeface="Arial"/>
            </a:endParaRPr>
          </a:p>
          <a:p>
            <a:pPr marL="685800" lvl="0" indent="-228600" algn="l" rtl="0">
              <a:spcBef>
                <a:spcPts val="0"/>
              </a:spcBef>
              <a:spcAft>
                <a:spcPts val="0"/>
              </a:spcAft>
              <a:buFont typeface="+mj-lt"/>
              <a:buAutoNum type="arabicPeriod"/>
            </a:pPr>
            <a:endParaRPr sz="1100" dirty="0">
              <a:latin typeface="Arial"/>
              <a:ea typeface="Arial"/>
              <a:cs typeface="Arial"/>
              <a:sym typeface="Arial"/>
            </a:endParaRPr>
          </a:p>
          <a:p>
            <a:pPr marL="457200" lvl="0" indent="-298450" algn="l" rtl="0">
              <a:spcBef>
                <a:spcPts val="0"/>
              </a:spcBef>
              <a:spcAft>
                <a:spcPts val="0"/>
              </a:spcAft>
              <a:buClr>
                <a:schemeClr val="dk1"/>
              </a:buClr>
              <a:buSzPts val="1100"/>
              <a:buFont typeface="+mj-lt"/>
              <a:buAutoNum type="arabicPeriod"/>
            </a:pPr>
            <a:r>
              <a:rPr lang="en-US" sz="1100" b="1" dirty="0">
                <a:latin typeface="Arial"/>
                <a:ea typeface="Arial"/>
                <a:cs typeface="Arial"/>
                <a:sym typeface="Arial"/>
              </a:rPr>
              <a:t>Conflicting Pressures: </a:t>
            </a:r>
            <a:r>
              <a:rPr lang="en-US" sz="1100" dirty="0">
                <a:latin typeface="Arial"/>
                <a:ea typeface="Arial"/>
                <a:cs typeface="Arial"/>
                <a:sym typeface="Arial"/>
              </a:rPr>
              <a:t>This can happen if someone has two priorities and not enough time or if two people have competing priorities but each relies on the time of the other person to complete their priority. </a:t>
            </a:r>
            <a:endParaRPr sz="1100" dirty="0">
              <a:latin typeface="Arial"/>
              <a:ea typeface="Arial"/>
              <a:cs typeface="Arial"/>
              <a:sym typeface="Arial"/>
            </a:endParaRPr>
          </a:p>
          <a:p>
            <a:pPr marL="685800" lvl="0" indent="-228600" algn="l" rtl="0">
              <a:spcBef>
                <a:spcPts val="0"/>
              </a:spcBef>
              <a:spcAft>
                <a:spcPts val="0"/>
              </a:spcAft>
              <a:buFont typeface="+mj-lt"/>
              <a:buAutoNum type="arabicPeriod"/>
            </a:pPr>
            <a:endParaRPr sz="1100" dirty="0">
              <a:latin typeface="Arial"/>
              <a:ea typeface="Arial"/>
              <a:cs typeface="Arial"/>
              <a:sym typeface="Arial"/>
            </a:endParaRPr>
          </a:p>
          <a:p>
            <a:pPr marL="457200" lvl="0" indent="-298450" algn="l" rtl="0">
              <a:spcBef>
                <a:spcPts val="0"/>
              </a:spcBef>
              <a:spcAft>
                <a:spcPts val="0"/>
              </a:spcAft>
              <a:buClr>
                <a:schemeClr val="dk1"/>
              </a:buClr>
              <a:buSzPts val="1100"/>
              <a:buFont typeface="+mj-lt"/>
              <a:buAutoNum type="arabicPeriod"/>
            </a:pPr>
            <a:r>
              <a:rPr lang="en-US" sz="1100" b="1" dirty="0">
                <a:latin typeface="Arial"/>
                <a:ea typeface="Arial"/>
                <a:cs typeface="Arial"/>
                <a:sym typeface="Arial"/>
              </a:rPr>
              <a:t>Perceived threat to one’s identity: </a:t>
            </a:r>
            <a:r>
              <a:rPr lang="en-US" sz="1100" dirty="0">
                <a:latin typeface="Arial"/>
                <a:ea typeface="Arial"/>
                <a:cs typeface="Arial"/>
                <a:sym typeface="Arial"/>
              </a:rPr>
              <a:t>Conflicts may threaten our identity or provoke concern about whether we are valued, trusted, respected, and perceived to be intelligent, competent, hardworking, or ethical.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None/>
            </a:pPr>
            <a:endParaRPr dirty="0"/>
          </a:p>
        </p:txBody>
      </p:sp>
      <p:sp>
        <p:nvSpPr>
          <p:cNvPr id="329" name="Google Shape;329;g2f4121402d3_0_0: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2f325a2a00c_0_46: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g2f325a2a00c_0_46: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None/>
            </a:pPr>
            <a:r>
              <a:rPr lang="en-US" sz="1100">
                <a:latin typeface="Arial"/>
                <a:ea typeface="Arial"/>
                <a:cs typeface="Arial"/>
                <a:sym typeface="Arial"/>
              </a:rPr>
              <a:t>Next, let’s explore an effective method for resolving conflicts that can be applied both within the healthcare team and in assisting patients in communicating with their doctors.</a:t>
            </a:r>
            <a:endParaRPr sz="1100">
              <a:latin typeface="Arial"/>
              <a:ea typeface="Arial"/>
              <a:cs typeface="Arial"/>
              <a:sym typeface="Arial"/>
            </a:endParaRPr>
          </a:p>
          <a:p>
            <a:pPr marL="0" lvl="0" indent="0" algn="l" rtl="0">
              <a:lnSpc>
                <a:spcPct val="115000"/>
              </a:lnSpc>
              <a:spcBef>
                <a:spcPts val="1200"/>
              </a:spcBef>
              <a:spcAft>
                <a:spcPts val="0"/>
              </a:spcAft>
              <a:buNone/>
            </a:pPr>
            <a:r>
              <a:rPr lang="en-US" sz="1100">
                <a:latin typeface="Arial"/>
                <a:ea typeface="Arial"/>
                <a:cs typeface="Arial"/>
                <a:sym typeface="Arial"/>
              </a:rPr>
              <a:t>SBAR, which stands for Situation, Background, Assessment, and Recommendation, is a structured communication technique that helps bridge differences in communication styles. While commonly used in clinical settings, SBAR is also highly relevant for patient navigators, providing a standardized approach to communicating with clinicians in a familiar format.</a:t>
            </a:r>
            <a:endParaRPr sz="1100">
              <a:latin typeface="Arial"/>
              <a:ea typeface="Arial"/>
              <a:cs typeface="Arial"/>
              <a:sym typeface="Arial"/>
            </a:endParaRPr>
          </a:p>
          <a:p>
            <a:pPr marL="0" lvl="0" indent="0" algn="l" rtl="0">
              <a:lnSpc>
                <a:spcPct val="115000"/>
              </a:lnSpc>
              <a:spcBef>
                <a:spcPts val="1200"/>
              </a:spcBef>
              <a:spcAft>
                <a:spcPts val="0"/>
              </a:spcAft>
              <a:buNone/>
            </a:pPr>
            <a:r>
              <a:rPr lang="en-US" sz="1100">
                <a:latin typeface="Arial"/>
                <a:ea typeface="Arial"/>
                <a:cs typeface="Arial"/>
                <a:sym typeface="Arial"/>
              </a:rPr>
              <a:t>Consider this scenario: A patient wishes to delay treatment, but the doctor insists that treatment must start immediately. After speaking with the patient, it’s revealed that the delay is due to a desire to attend a significant life event, such as a child’s wedding. The patient navigator’s role is to advocate for the patient’s needs, even when the doctor disagrees.</a:t>
            </a:r>
            <a:endParaRPr sz="1100">
              <a:latin typeface="Arial"/>
              <a:ea typeface="Arial"/>
              <a:cs typeface="Arial"/>
              <a:sym typeface="Arial"/>
            </a:endParaRPr>
          </a:p>
          <a:p>
            <a:pPr marL="0" lvl="0" indent="0" algn="l" rtl="0">
              <a:lnSpc>
                <a:spcPct val="115000"/>
              </a:lnSpc>
              <a:spcBef>
                <a:spcPts val="1200"/>
              </a:spcBef>
              <a:spcAft>
                <a:spcPts val="0"/>
              </a:spcAft>
              <a:buNone/>
            </a:pPr>
            <a:r>
              <a:rPr lang="en-US" sz="1100">
                <a:latin typeface="Arial"/>
                <a:ea typeface="Arial"/>
                <a:cs typeface="Arial"/>
                <a:sym typeface="Arial"/>
              </a:rPr>
              <a:t>How might the SBAR method be applied in this situation?</a:t>
            </a:r>
            <a:endParaRPr sz="110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sz="1100" b="1">
                <a:latin typeface="Arial"/>
                <a:ea typeface="Arial"/>
                <a:cs typeface="Arial"/>
                <a:sym typeface="Arial"/>
              </a:rPr>
              <a:t>Situation</a:t>
            </a:r>
            <a:r>
              <a:rPr lang="en-US" sz="1100">
                <a:latin typeface="Arial"/>
                <a:ea typeface="Arial"/>
                <a:cs typeface="Arial"/>
                <a:sym typeface="Arial"/>
              </a:rPr>
              <a:t>: The patient wishes to delay treatment to attend a major life event, but the doctor believes immediate treatment is necessary.</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b="1">
                <a:latin typeface="Arial"/>
                <a:ea typeface="Arial"/>
                <a:cs typeface="Arial"/>
                <a:sym typeface="Arial"/>
              </a:rPr>
              <a:t>Background</a:t>
            </a:r>
            <a:r>
              <a:rPr lang="en-US" sz="1100">
                <a:latin typeface="Arial"/>
                <a:ea typeface="Arial"/>
                <a:cs typeface="Arial"/>
                <a:sym typeface="Arial"/>
              </a:rPr>
              <a:t>: The patient is concerned about missing this important event but hasn’t communicated these concerns to the doctor.</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b="1">
                <a:latin typeface="Arial"/>
                <a:ea typeface="Arial"/>
                <a:cs typeface="Arial"/>
                <a:sym typeface="Arial"/>
              </a:rPr>
              <a:t>Assessment</a:t>
            </a:r>
            <a:r>
              <a:rPr lang="en-US" sz="1100">
                <a:latin typeface="Arial"/>
                <a:ea typeface="Arial"/>
                <a:cs typeface="Arial"/>
                <a:sym typeface="Arial"/>
              </a:rPr>
              <a:t>: There is a lack of communication between the patient and the doctor regarding the patient’s personal concerns and treatment needs.</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b="1">
                <a:latin typeface="Arial"/>
                <a:ea typeface="Arial"/>
                <a:cs typeface="Arial"/>
                <a:sym typeface="Arial"/>
              </a:rPr>
              <a:t>Recommendation</a:t>
            </a:r>
            <a:r>
              <a:rPr lang="en-US" sz="1100">
                <a:latin typeface="Arial"/>
                <a:ea typeface="Arial"/>
                <a:cs typeface="Arial"/>
                <a:sym typeface="Arial"/>
              </a:rPr>
              <a:t>: The patient should discuss concerns directly with the doctor, and the doctor should consider whether a delay in treatment is possible. The patient navigator can facilitate this discussion. The goal is that the patient fully understands the treatment options and the potential consequences of delaying treatment and is able to make a choice that best aligns with their values and needs as a person.</a:t>
            </a:r>
            <a:endParaRPr>
              <a:latin typeface="Arial"/>
              <a:ea typeface="Arial"/>
              <a:cs typeface="Arial"/>
              <a:sym typeface="Arial"/>
            </a:endParaRPr>
          </a:p>
          <a:p>
            <a:pPr marL="0" lvl="0" indent="0" algn="l" rtl="0">
              <a:lnSpc>
                <a:spcPct val="100000"/>
              </a:lnSpc>
              <a:spcBef>
                <a:spcPts val="1200"/>
              </a:spcBef>
              <a:spcAft>
                <a:spcPts val="0"/>
              </a:spcAft>
              <a:buSzPts val="1400"/>
              <a:buNone/>
            </a:pPr>
            <a:endParaRPr/>
          </a:p>
        </p:txBody>
      </p:sp>
      <p:sp>
        <p:nvSpPr>
          <p:cNvPr id="338" name="Google Shape;338;g2f325a2a00c_0_46: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 name="Google Shape;58;p4:notes"/>
          <p:cNvSpPr txBox="1">
            <a:spLocks noGrp="1"/>
          </p:cNvSpPr>
          <p:nvPr>
            <p:ph type="body" idx="1"/>
          </p:nvPr>
        </p:nvSpPr>
        <p:spPr>
          <a:xfrm>
            <a:off x="701675" y="4416425"/>
            <a:ext cx="5607049" cy="4183063"/>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100">
                <a:latin typeface="Arial"/>
                <a:ea typeface="Arial"/>
                <a:cs typeface="Arial"/>
                <a:sym typeface="Arial"/>
              </a:rPr>
              <a:t>This lesson is divided into three parts, each focusing on different aspects of professional navigation and collaboration in healthcare.</a:t>
            </a:r>
            <a:endParaRPr sz="1100">
              <a:highlight>
                <a:srgbClr val="FFFFFF"/>
              </a:highlight>
              <a:latin typeface="Arial"/>
              <a:ea typeface="Arial"/>
              <a:cs typeface="Arial"/>
              <a:sym typeface="Arial"/>
            </a:endParaRPr>
          </a:p>
          <a:p>
            <a:pPr marL="0" lvl="0" indent="0" algn="l" rtl="0">
              <a:lnSpc>
                <a:spcPct val="115000"/>
              </a:lnSpc>
              <a:spcBef>
                <a:spcPts val="0"/>
              </a:spcBef>
              <a:spcAft>
                <a:spcPts val="0"/>
              </a:spcAft>
              <a:buNone/>
            </a:pPr>
            <a:endParaRPr sz="1100">
              <a:highlight>
                <a:srgbClr val="FFFFFF"/>
              </a:highlight>
              <a:latin typeface="Arial"/>
              <a:ea typeface="Arial"/>
              <a:cs typeface="Arial"/>
              <a:sym typeface="Arial"/>
            </a:endParaRPr>
          </a:p>
          <a:p>
            <a:pPr marL="0" lvl="0" indent="0" algn="l" rtl="0">
              <a:lnSpc>
                <a:spcPct val="115000"/>
              </a:lnSpc>
              <a:spcBef>
                <a:spcPts val="0"/>
              </a:spcBef>
              <a:spcAft>
                <a:spcPts val="0"/>
              </a:spcAft>
              <a:buNone/>
            </a:pPr>
            <a:r>
              <a:rPr lang="en-US" sz="1100">
                <a:latin typeface="Arial"/>
                <a:ea typeface="Arial"/>
                <a:cs typeface="Arial"/>
                <a:sym typeface="Arial"/>
              </a:rPr>
              <a:t>After completing this lesson, you'll be able to:</a:t>
            </a:r>
            <a:endParaRPr sz="1100">
              <a:latin typeface="Arial"/>
              <a:ea typeface="Arial"/>
              <a:cs typeface="Arial"/>
              <a:sym typeface="Arial"/>
            </a:endParaRPr>
          </a:p>
          <a:p>
            <a:pPr marL="457200" lvl="0" indent="-298450" algn="l" rtl="0">
              <a:spcBef>
                <a:spcPts val="360"/>
              </a:spcBef>
              <a:spcAft>
                <a:spcPts val="0"/>
              </a:spcAft>
              <a:buClr>
                <a:srgbClr val="3F3F3F"/>
              </a:buClr>
              <a:buSzPts val="1100"/>
              <a:buChar char="•"/>
            </a:pPr>
            <a:r>
              <a:rPr lang="en-US" sz="1100">
                <a:solidFill>
                  <a:srgbClr val="3F3F3F"/>
                </a:solidFill>
                <a:latin typeface="Arial"/>
                <a:ea typeface="Arial"/>
                <a:cs typeface="Arial"/>
                <a:sym typeface="Arial"/>
              </a:rPr>
              <a:t>Compare standards and role delineation across navigating professions</a:t>
            </a:r>
            <a:endParaRPr sz="1100">
              <a:solidFill>
                <a:srgbClr val="3F3F3F"/>
              </a:solidFill>
              <a:latin typeface="Arial"/>
              <a:ea typeface="Arial"/>
              <a:cs typeface="Arial"/>
              <a:sym typeface="Arial"/>
            </a:endParaRPr>
          </a:p>
          <a:p>
            <a:pPr marL="457200" lvl="0" indent="-298450" algn="l" rtl="0">
              <a:spcBef>
                <a:spcPts val="360"/>
              </a:spcBef>
              <a:spcAft>
                <a:spcPts val="0"/>
              </a:spcAft>
              <a:buClr>
                <a:srgbClr val="3F3F3F"/>
              </a:buClr>
              <a:buSzPts val="1100"/>
              <a:buChar char="•"/>
            </a:pPr>
            <a:r>
              <a:rPr lang="en-US" sz="1100">
                <a:solidFill>
                  <a:srgbClr val="3F3F3F"/>
                </a:solidFill>
                <a:latin typeface="Arial"/>
                <a:ea typeface="Arial"/>
                <a:cs typeface="Arial"/>
                <a:sym typeface="Arial"/>
              </a:rPr>
              <a:t>Describe different healthcare professionals </a:t>
            </a:r>
            <a:r>
              <a:rPr lang="en-US" sz="1100">
                <a:solidFill>
                  <a:srgbClr val="3F3F3F"/>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and how they may</a:t>
            </a:r>
            <a:r>
              <a:rPr lang="en-US" sz="1100">
                <a:solidFill>
                  <a:srgbClr val="3F3F3F"/>
                </a:solidFill>
                <a:latin typeface="Arial"/>
                <a:ea typeface="Arial"/>
                <a:cs typeface="Arial"/>
                <a:sym typeface="Arial"/>
              </a:rPr>
              <a:t> interact with patient navigators</a:t>
            </a:r>
            <a:endParaRPr sz="1100">
              <a:solidFill>
                <a:srgbClr val="3F3F3F"/>
              </a:solidFill>
              <a:latin typeface="Arial"/>
              <a:ea typeface="Arial"/>
              <a:cs typeface="Arial"/>
              <a:sym typeface="Arial"/>
            </a:endParaRPr>
          </a:p>
          <a:p>
            <a:pPr marL="457200" lvl="0" indent="-298450" algn="l" rtl="0">
              <a:spcBef>
                <a:spcPts val="360"/>
              </a:spcBef>
              <a:spcAft>
                <a:spcPts val="0"/>
              </a:spcAft>
              <a:buClr>
                <a:srgbClr val="3F3F3F"/>
              </a:buClr>
              <a:buSzPts val="1100"/>
              <a:buChar char="•"/>
            </a:pPr>
            <a:r>
              <a:rPr lang="en-US" sz="1100">
                <a:solidFill>
                  <a:srgbClr val="3F3F3F"/>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Identify and implement strategies for acting within professional </a:t>
            </a:r>
            <a:r>
              <a:rPr lang="en-US" sz="1100">
                <a:solidFill>
                  <a:srgbClr val="3F3F3F"/>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boundaries</a:t>
            </a:r>
            <a:endParaRPr sz="1100">
              <a:solidFill>
                <a:srgbClr val="3F3F3F"/>
              </a:solidFill>
              <a:latin typeface="Arial"/>
              <a:ea typeface="Arial"/>
              <a:cs typeface="Arial"/>
              <a:sym typeface="Arial"/>
            </a:endParaRPr>
          </a:p>
          <a:p>
            <a:pPr marL="457200" lvl="0" indent="-298450" algn="l" rtl="0">
              <a:spcBef>
                <a:spcPts val="360"/>
              </a:spcBef>
              <a:spcAft>
                <a:spcPts val="0"/>
              </a:spcAft>
              <a:buClr>
                <a:srgbClr val="3F3F3F"/>
              </a:buClr>
              <a:buSzPts val="1100"/>
              <a:buChar char="•"/>
            </a:pPr>
            <a:r>
              <a:rPr lang="en-US" sz="1100">
                <a:solidFill>
                  <a:srgbClr val="3F3F3F"/>
                </a:solidFill>
                <a:latin typeface="Arial"/>
                <a:ea typeface="Arial"/>
                <a:cs typeface="Arial"/>
                <a:sym typeface="Arial"/>
              </a:rPr>
              <a:t>Describe potential conflicts and strategies for a constructive negotiation in a healthcare team</a:t>
            </a:r>
            <a:endParaRPr sz="1100">
              <a:solidFill>
                <a:srgbClr val="3F3F3F"/>
              </a:solidFill>
              <a:latin typeface="Arial"/>
              <a:ea typeface="Arial"/>
              <a:cs typeface="Arial"/>
              <a:sym typeface="Arial"/>
            </a:endParaRPr>
          </a:p>
          <a:p>
            <a:pPr marL="457200" lvl="0" indent="-298450" algn="l" rtl="0">
              <a:spcBef>
                <a:spcPts val="360"/>
              </a:spcBef>
              <a:spcAft>
                <a:spcPts val="0"/>
              </a:spcAft>
              <a:buClr>
                <a:srgbClr val="3F3F3F"/>
              </a:buClr>
              <a:buSzPts val="1100"/>
              <a:buChar char="•"/>
            </a:pPr>
            <a:r>
              <a:rPr lang="en-US" sz="1100">
                <a:solidFill>
                  <a:srgbClr val="3F3F3F"/>
                </a:solidFill>
                <a:latin typeface="Arial"/>
                <a:ea typeface="Arial"/>
                <a:cs typeface="Arial"/>
                <a:sym typeface="Arial"/>
              </a:rPr>
              <a:t>Describe how culture, background, religious beliefs and attitudes impact patient care and the working environment</a:t>
            </a:r>
            <a:endParaRPr sz="1100">
              <a:solidFill>
                <a:srgbClr val="3F3F3F"/>
              </a:solidFill>
              <a:latin typeface="Arial"/>
              <a:ea typeface="Arial"/>
              <a:cs typeface="Arial"/>
              <a:sym typeface="Arial"/>
            </a:endParaRPr>
          </a:p>
          <a:p>
            <a:pPr marL="457200" lvl="0" indent="-298450" algn="l" rtl="0">
              <a:spcBef>
                <a:spcPts val="360"/>
              </a:spcBef>
              <a:spcAft>
                <a:spcPts val="0"/>
              </a:spcAft>
              <a:buClr>
                <a:srgbClr val="3F3F3F"/>
              </a:buClr>
              <a:buSzPts val="1100"/>
              <a:buChar char="•"/>
            </a:pPr>
            <a:r>
              <a:rPr lang="en-US" sz="1100">
                <a:solidFill>
                  <a:srgbClr val="3F3F3F"/>
                </a:solidFill>
                <a:latin typeface="Arial"/>
                <a:ea typeface="Arial"/>
                <a:cs typeface="Arial"/>
                <a:sym typeface="Arial"/>
              </a:rPr>
              <a:t>Identify potential barriers to a smooth transition of patients across screening, diagnosis, active treatment, survivorship and/or end-of-life care, working with the patient’s clinical team</a:t>
            </a:r>
            <a:endParaRPr sz="1100">
              <a:solidFill>
                <a:srgbClr val="3F3F3F"/>
              </a:solidFill>
              <a:latin typeface="Arial"/>
              <a:ea typeface="Arial"/>
              <a:cs typeface="Arial"/>
              <a:sym typeface="Arial"/>
            </a:endParaRPr>
          </a:p>
          <a:p>
            <a:pPr marL="457200" lvl="0" indent="-298450" algn="l" rtl="0">
              <a:spcBef>
                <a:spcPts val="360"/>
              </a:spcBef>
              <a:spcAft>
                <a:spcPts val="0"/>
              </a:spcAft>
              <a:buClr>
                <a:srgbClr val="3F3F3F"/>
              </a:buClr>
              <a:buSzPts val="1100"/>
              <a:buChar char="•"/>
            </a:pPr>
            <a:r>
              <a:rPr lang="en-US" sz="1100">
                <a:solidFill>
                  <a:srgbClr val="3F3F3F"/>
                </a:solidFill>
                <a:latin typeface="Arial"/>
                <a:ea typeface="Arial"/>
                <a:cs typeface="Arial"/>
                <a:sym typeface="Arial"/>
              </a:rPr>
              <a:t>Identify potential conflicts of interest between personal and professional responsibilities</a:t>
            </a:r>
            <a:endParaRPr sz="1100">
              <a:solidFill>
                <a:srgbClr val="3F3F3F"/>
              </a:solidFill>
              <a:latin typeface="Arial"/>
              <a:ea typeface="Arial"/>
              <a:cs typeface="Arial"/>
              <a:sym typeface="Arial"/>
            </a:endParaRPr>
          </a:p>
          <a:p>
            <a:pPr marL="457200" lvl="0" indent="-298450" algn="l" rtl="0">
              <a:spcBef>
                <a:spcPts val="360"/>
              </a:spcBef>
              <a:spcAft>
                <a:spcPts val="0"/>
              </a:spcAft>
              <a:buClr>
                <a:srgbClr val="3F3F3F"/>
              </a:buClr>
              <a:buSzPts val="1100"/>
              <a:buChar char="•"/>
            </a:pPr>
            <a:r>
              <a:rPr lang="en-US" sz="1100">
                <a:solidFill>
                  <a:srgbClr val="3F3F3F"/>
                </a:solidFill>
                <a:latin typeface="Arial"/>
                <a:ea typeface="Arial"/>
                <a:cs typeface="Arial"/>
                <a:sym typeface="Arial"/>
              </a:rPr>
              <a:t>Identify and apply strategies for managing conflicts of interest</a:t>
            </a:r>
            <a:endParaRPr sz="1100">
              <a:solidFill>
                <a:srgbClr val="3F3F3F"/>
              </a:solidFill>
              <a:latin typeface="Arial"/>
              <a:ea typeface="Arial"/>
              <a:cs typeface="Arial"/>
              <a:sym typeface="Arial"/>
            </a:endParaRPr>
          </a:p>
          <a:p>
            <a:pPr marL="0" lvl="0" indent="0" algn="l" rtl="0">
              <a:spcBef>
                <a:spcPts val="360"/>
              </a:spcBef>
              <a:spcAft>
                <a:spcPts val="0"/>
              </a:spcAft>
              <a:buNone/>
            </a:pPr>
            <a:endParaRPr>
              <a:solidFill>
                <a:srgbClr val="3F3F3F"/>
              </a:solidFill>
              <a:latin typeface="Arial"/>
              <a:ea typeface="Arial"/>
              <a:cs typeface="Arial"/>
              <a:sym typeface="Arial"/>
            </a:endParaRPr>
          </a:p>
          <a:p>
            <a:pPr marL="0" lvl="0" indent="0" algn="l" rtl="0">
              <a:spcBef>
                <a:spcPts val="360"/>
              </a:spcBef>
              <a:spcAft>
                <a:spcPts val="0"/>
              </a:spcAft>
              <a:buNone/>
            </a:pPr>
            <a:r>
              <a:rPr lang="en-US" sz="1100">
                <a:latin typeface="Arial"/>
                <a:ea typeface="Arial"/>
                <a:cs typeface="Arial"/>
                <a:sym typeface="Arial"/>
              </a:rPr>
              <a:t>Join me in the next video to get started. </a:t>
            </a:r>
            <a:endParaRPr sz="1100">
              <a:latin typeface="Arial"/>
              <a:ea typeface="Arial"/>
              <a:cs typeface="Arial"/>
              <a:sym typeface="Arial"/>
            </a:endParaRPr>
          </a:p>
          <a:p>
            <a:pPr marL="0" lvl="0" indent="0" algn="l" rtl="0">
              <a:spcBef>
                <a:spcPts val="360"/>
              </a:spcBef>
              <a:spcAft>
                <a:spcPts val="0"/>
              </a:spcAft>
              <a:buNone/>
            </a:pPr>
            <a:endParaRPr>
              <a:solidFill>
                <a:srgbClr val="3F3F3F"/>
              </a:solidFill>
              <a:latin typeface="Arial"/>
              <a:ea typeface="Arial"/>
              <a:cs typeface="Arial"/>
              <a:sym typeface="Arial"/>
            </a:endParaRPr>
          </a:p>
          <a:p>
            <a:pPr marL="0" lvl="0" indent="0" algn="l" rtl="0">
              <a:spcBef>
                <a:spcPts val="0"/>
              </a:spcBef>
              <a:spcAft>
                <a:spcPts val="0"/>
              </a:spcAft>
              <a:buNone/>
            </a:pPr>
            <a:endParaRPr>
              <a:solidFill>
                <a:srgbClr val="3F3F3F"/>
              </a:solidFill>
              <a:latin typeface="Arial"/>
              <a:ea typeface="Arial"/>
              <a:cs typeface="Arial"/>
              <a:sym typeface="Arial"/>
            </a:endParaRPr>
          </a:p>
          <a:p>
            <a:pPr marL="457200" lvl="0" indent="0" algn="l" rtl="0">
              <a:spcBef>
                <a:spcPts val="1200"/>
              </a:spcBef>
              <a:spcAft>
                <a:spcPts val="0"/>
              </a:spcAft>
              <a:buNone/>
            </a:pPr>
            <a:endParaRPr>
              <a:solidFill>
                <a:srgbClr val="3F3F3F"/>
              </a:solidFill>
              <a:latin typeface="Arial"/>
              <a:ea typeface="Arial"/>
              <a:cs typeface="Arial"/>
              <a:sym typeface="Arial"/>
            </a:endParaRPr>
          </a:p>
          <a:p>
            <a:pPr marL="171450" marR="0" lvl="0" indent="-95250" algn="l" rtl="0">
              <a:lnSpc>
                <a:spcPct val="100000"/>
              </a:lnSpc>
              <a:spcBef>
                <a:spcPts val="0"/>
              </a:spcBef>
              <a:spcAft>
                <a:spcPts val="0"/>
              </a:spcAft>
              <a:buClr>
                <a:schemeClr val="dk1"/>
              </a:buClr>
              <a:buSzPts val="1200"/>
              <a:buFont typeface="Arial"/>
              <a:buNone/>
            </a:pPr>
            <a:endParaRPr>
              <a:latin typeface="Arial"/>
              <a:ea typeface="Arial"/>
              <a:cs typeface="Arial"/>
              <a:sym typeface="Arial"/>
            </a:endParaRPr>
          </a:p>
        </p:txBody>
      </p:sp>
      <p:sp>
        <p:nvSpPr>
          <p:cNvPr id="59" name="Google Shape;59;p4:notes"/>
          <p:cNvSpPr txBox="1">
            <a:spLocks noGrp="1"/>
          </p:cNvSpPr>
          <p:nvPr>
            <p:ph type="sldNum" idx="12"/>
          </p:nvPr>
        </p:nvSpPr>
        <p:spPr>
          <a:xfrm>
            <a:off x="3970337" y="8829675"/>
            <a:ext cx="3038475"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2f325a2a00c_0_4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g2f325a2a00c_0_40: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None/>
            </a:pPr>
            <a:r>
              <a:rPr lang="en-US" sz="1100">
                <a:latin typeface="Arial"/>
                <a:ea typeface="Arial"/>
                <a:cs typeface="Arial"/>
                <a:sym typeface="Arial"/>
              </a:rPr>
              <a:t>Additional strategies for resolving conflicts include:</a:t>
            </a:r>
            <a:endParaRPr sz="1100">
              <a:latin typeface="Arial"/>
              <a:ea typeface="Arial"/>
              <a:cs typeface="Arial"/>
              <a:sym typeface="Arial"/>
            </a:endParaRPr>
          </a:p>
          <a:p>
            <a:pPr marL="457200" lvl="0" indent="-292100" algn="l" rtl="0">
              <a:lnSpc>
                <a:spcPct val="115000"/>
              </a:lnSpc>
              <a:spcBef>
                <a:spcPts val="1200"/>
              </a:spcBef>
              <a:spcAft>
                <a:spcPts val="0"/>
              </a:spcAft>
              <a:buClr>
                <a:schemeClr val="dk1"/>
              </a:buClr>
              <a:buSzPts val="1000"/>
              <a:buChar char="●"/>
            </a:pPr>
            <a:r>
              <a:rPr lang="en-US" sz="1100">
                <a:latin typeface="Arial"/>
                <a:ea typeface="Arial"/>
                <a:cs typeface="Arial"/>
                <a:sym typeface="Arial"/>
              </a:rPr>
              <a:t>Engage in open dialogue about issues </a:t>
            </a:r>
            <a:endParaRPr sz="1100">
              <a:latin typeface="Arial"/>
              <a:ea typeface="Arial"/>
              <a:cs typeface="Arial"/>
              <a:sym typeface="Arial"/>
            </a:endParaRPr>
          </a:p>
          <a:p>
            <a:pPr marL="457200" lvl="0" indent="-292100" algn="l" rtl="0">
              <a:lnSpc>
                <a:spcPct val="115000"/>
              </a:lnSpc>
              <a:spcBef>
                <a:spcPts val="0"/>
              </a:spcBef>
              <a:spcAft>
                <a:spcPts val="0"/>
              </a:spcAft>
              <a:buClr>
                <a:schemeClr val="dk1"/>
              </a:buClr>
              <a:buSzPts val="1000"/>
              <a:buChar char="●"/>
            </a:pPr>
            <a:r>
              <a:rPr lang="en-US" sz="1100">
                <a:latin typeface="Arial"/>
                <a:ea typeface="Arial"/>
                <a:cs typeface="Arial"/>
                <a:sym typeface="Arial"/>
              </a:rPr>
              <a:t>Acknowledge the potential benefits of the conflict</a:t>
            </a:r>
            <a:endParaRPr sz="1100">
              <a:latin typeface="Arial"/>
              <a:ea typeface="Arial"/>
              <a:cs typeface="Arial"/>
              <a:sym typeface="Arial"/>
            </a:endParaRPr>
          </a:p>
          <a:p>
            <a:pPr marL="457200" lvl="0" indent="-292100" algn="l" rtl="0">
              <a:lnSpc>
                <a:spcPct val="115000"/>
              </a:lnSpc>
              <a:spcBef>
                <a:spcPts val="0"/>
              </a:spcBef>
              <a:spcAft>
                <a:spcPts val="0"/>
              </a:spcAft>
              <a:buClr>
                <a:schemeClr val="dk1"/>
              </a:buClr>
              <a:buSzPts val="1000"/>
              <a:buChar char="●"/>
            </a:pPr>
            <a:r>
              <a:rPr lang="en-US" sz="1100">
                <a:latin typeface="Arial"/>
                <a:ea typeface="Arial"/>
                <a:cs typeface="Arial"/>
                <a:sym typeface="Arial"/>
              </a:rPr>
              <a:t>Understand that conflict is a cycle, and you have the power to change its course</a:t>
            </a:r>
            <a:endParaRPr sz="1100">
              <a:latin typeface="Arial"/>
              <a:ea typeface="Arial"/>
              <a:cs typeface="Arial"/>
              <a:sym typeface="Arial"/>
            </a:endParaRPr>
          </a:p>
          <a:p>
            <a:pPr marL="457200" lvl="0" indent="-292100" algn="l" rtl="0">
              <a:lnSpc>
                <a:spcPct val="115000"/>
              </a:lnSpc>
              <a:spcBef>
                <a:spcPts val="0"/>
              </a:spcBef>
              <a:spcAft>
                <a:spcPts val="0"/>
              </a:spcAft>
              <a:buClr>
                <a:schemeClr val="dk1"/>
              </a:buClr>
              <a:buSzPts val="1000"/>
              <a:buChar char="●"/>
            </a:pPr>
            <a:r>
              <a:rPr lang="en-US" sz="1100">
                <a:latin typeface="Arial"/>
                <a:ea typeface="Arial"/>
                <a:cs typeface="Arial"/>
                <a:sym typeface="Arial"/>
              </a:rPr>
              <a:t>Focus on shared goals</a:t>
            </a:r>
            <a:endParaRPr sz="1100">
              <a:latin typeface="Arial"/>
              <a:ea typeface="Arial"/>
              <a:cs typeface="Arial"/>
              <a:sym typeface="Arial"/>
            </a:endParaRPr>
          </a:p>
          <a:p>
            <a:pPr marL="457200" lvl="0" indent="-292100" algn="l" rtl="0">
              <a:lnSpc>
                <a:spcPct val="115000"/>
              </a:lnSpc>
              <a:spcBef>
                <a:spcPts val="0"/>
              </a:spcBef>
              <a:spcAft>
                <a:spcPts val="0"/>
              </a:spcAft>
              <a:buClr>
                <a:schemeClr val="dk1"/>
              </a:buClr>
              <a:buSzPts val="1000"/>
              <a:buChar char="●"/>
            </a:pPr>
            <a:r>
              <a:rPr lang="en-US" sz="1100">
                <a:latin typeface="Arial"/>
                <a:ea typeface="Arial"/>
                <a:cs typeface="Arial"/>
                <a:sym typeface="Arial"/>
              </a:rPr>
              <a:t>Clarify and check perceptions</a:t>
            </a:r>
            <a:endParaRPr sz="1100">
              <a:latin typeface="Arial"/>
              <a:ea typeface="Arial"/>
              <a:cs typeface="Arial"/>
              <a:sym typeface="Arial"/>
            </a:endParaRPr>
          </a:p>
          <a:p>
            <a:pPr marL="457200" lvl="0" indent="-292100" algn="l" rtl="0">
              <a:lnSpc>
                <a:spcPct val="115000"/>
              </a:lnSpc>
              <a:spcBef>
                <a:spcPts val="0"/>
              </a:spcBef>
              <a:spcAft>
                <a:spcPts val="0"/>
              </a:spcAft>
              <a:buClr>
                <a:schemeClr val="dk1"/>
              </a:buClr>
              <a:buSzPts val="1000"/>
              <a:buChar char="●"/>
            </a:pPr>
            <a:r>
              <a:rPr lang="en-US" sz="1100">
                <a:latin typeface="Arial"/>
                <a:ea typeface="Arial"/>
                <a:cs typeface="Arial"/>
                <a:sym typeface="Arial"/>
              </a:rPr>
              <a:t>Practice effective communication techniques</a:t>
            </a:r>
            <a:endParaRPr sz="1100">
              <a:latin typeface="Arial"/>
              <a:ea typeface="Arial"/>
              <a:cs typeface="Arial"/>
              <a:sym typeface="Arial"/>
            </a:endParaRPr>
          </a:p>
          <a:p>
            <a:pPr marL="457200" lvl="0" indent="-292100" algn="l" rtl="0">
              <a:lnSpc>
                <a:spcPct val="115000"/>
              </a:lnSpc>
              <a:spcBef>
                <a:spcPts val="0"/>
              </a:spcBef>
              <a:spcAft>
                <a:spcPts val="0"/>
              </a:spcAft>
              <a:buClr>
                <a:schemeClr val="dk1"/>
              </a:buClr>
              <a:buSzPts val="1000"/>
              <a:buChar char="●"/>
            </a:pPr>
            <a:r>
              <a:rPr lang="en-US" sz="1100">
                <a:latin typeface="Arial"/>
                <a:ea typeface="Arial"/>
                <a:cs typeface="Arial"/>
                <a:sym typeface="Arial"/>
              </a:rPr>
              <a:t>Accept differences and agree to disagree when necessary</a:t>
            </a:r>
            <a:endParaRPr sz="1100">
              <a:latin typeface="Arial"/>
              <a:ea typeface="Arial"/>
              <a:cs typeface="Arial"/>
              <a:sym typeface="Arial"/>
            </a:endParaRPr>
          </a:p>
          <a:p>
            <a:pPr marL="457200" lvl="0" indent="-292100" algn="l" rtl="0">
              <a:lnSpc>
                <a:spcPct val="115000"/>
              </a:lnSpc>
              <a:spcBef>
                <a:spcPts val="0"/>
              </a:spcBef>
              <a:spcAft>
                <a:spcPts val="0"/>
              </a:spcAft>
              <a:buClr>
                <a:schemeClr val="dk1"/>
              </a:buClr>
              <a:buSzPts val="1000"/>
              <a:buChar char="●"/>
            </a:pPr>
            <a:r>
              <a:rPr lang="en-US" sz="1100">
                <a:latin typeface="Arial"/>
                <a:ea typeface="Arial"/>
                <a:cs typeface="Arial"/>
                <a:sym typeface="Arial"/>
              </a:rPr>
              <a:t>Address the problem itself, rather than directing frustration toward individuals</a:t>
            </a:r>
            <a:endParaRPr sz="1100">
              <a:latin typeface="Arial"/>
              <a:ea typeface="Arial"/>
              <a:cs typeface="Arial"/>
              <a:sym typeface="Arial"/>
            </a:endParaRPr>
          </a:p>
          <a:p>
            <a:pPr marL="0" lvl="0" indent="0" algn="l" rtl="0">
              <a:lnSpc>
                <a:spcPct val="100000"/>
              </a:lnSpc>
              <a:spcBef>
                <a:spcPts val="1200"/>
              </a:spcBef>
              <a:spcAft>
                <a:spcPts val="0"/>
              </a:spcAft>
              <a:buNone/>
            </a:pP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p:txBody>
      </p:sp>
      <p:sp>
        <p:nvSpPr>
          <p:cNvPr id="362" name="Google Shape;362;g2f325a2a00c_0_40: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27faafe5dea_1_479: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g27faafe5dea_1_479: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Communication breakdowns or friction between team members can have serious consequences. Dysfunctional teams are often characterized by poor communication, authoritarian leadership, and interpersonal conflict, which can negatively impact patient care. Addressing these dysfunctions early is important to fostering a high-performing team.</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In addition, more than 70 percent of medical errors can be attributed to dysfunctional team dynamics according to a report by the AAMC (2023). Poor teamwork doesn’t just affect patient care; it can also lead to professional burnout, emotional distress, and reduced productivity, among other psychosocial issues. Creating a positive and supportive work environment is important for the effective operation of healthcare teams, ensuring both patient safety and the well-being of healthcare professionals.</a:t>
            </a:r>
            <a:endParaRPr sz="1100">
              <a:latin typeface="Arial"/>
              <a:ea typeface="Arial"/>
              <a:cs typeface="Arial"/>
              <a:sym typeface="Arial"/>
            </a:endParaRPr>
          </a:p>
          <a:p>
            <a:pPr marL="0" lvl="0" indent="0" algn="l" rtl="0">
              <a:lnSpc>
                <a:spcPct val="115000"/>
              </a:lnSpc>
              <a:spcBef>
                <a:spcPts val="1200"/>
              </a:spcBef>
              <a:spcAft>
                <a:spcPts val="0"/>
              </a:spcAft>
              <a:buSzPts val="1100"/>
              <a:buNone/>
            </a:pPr>
            <a:r>
              <a:rPr lang="en-US" sz="1100">
                <a:latin typeface="Arial"/>
                <a:ea typeface="Arial"/>
                <a:cs typeface="Arial"/>
                <a:sym typeface="Arial"/>
              </a:rPr>
              <a:t>By fostering trust, encouraging open communication, and valuing each team member's contributions, healthcare teams can significantly improve patient outcomes and enhance the work environment for everyone involved.</a:t>
            </a:r>
            <a:endParaRPr sz="1100">
              <a:latin typeface="Arial"/>
              <a:ea typeface="Arial"/>
              <a:cs typeface="Arial"/>
              <a:sym typeface="Arial"/>
            </a:endParaRPr>
          </a:p>
          <a:p>
            <a:pPr marL="0" lvl="0" indent="0" algn="l" rtl="0">
              <a:lnSpc>
                <a:spcPct val="100000"/>
              </a:lnSpc>
              <a:spcBef>
                <a:spcPts val="1200"/>
              </a:spcBef>
              <a:spcAft>
                <a:spcPts val="0"/>
              </a:spcAft>
              <a:buSzPts val="1400"/>
              <a:buNone/>
            </a:pPr>
            <a:endParaRPr>
              <a:solidFill>
                <a:srgbClr val="292929"/>
              </a:solidFill>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69" name="Google Shape;369;g27faafe5dea_1_479: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27faafe5dea_1_50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g27faafe5dea_1_503: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a:solidFill>
                  <a:srgbClr val="333333"/>
                </a:solidFill>
                <a:latin typeface="Arial"/>
                <a:ea typeface="Arial"/>
                <a:cs typeface="Arial"/>
                <a:sym typeface="Arial"/>
              </a:rPr>
              <a:t>Let’s review an actual patient case study that illustrates how a fractured healthcare team can impact patient outcomes.</a:t>
            </a:r>
            <a:endParaRPr sz="1100">
              <a:solidFill>
                <a:srgbClr val="333333"/>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solidFill>
                  <a:srgbClr val="333333"/>
                </a:solidFill>
                <a:latin typeface="Arial"/>
                <a:ea typeface="Arial"/>
                <a:cs typeface="Arial"/>
                <a:sym typeface="Arial"/>
              </a:rPr>
              <a:t>Patient M, a 64-year-old with stage IV ovarian cancer causing a colonic obstruction, was referred to a large academic medical center 180 miles from home. Surgeries had been performed at two institutions closer to home, and chemotherapy was being administered at a local hospital. The day before a scheduled colectomy at the academic medical center, the patient called to cancel the procedure due to weakness and exhaustion following the most recent round of chemotherapy.</a:t>
            </a:r>
            <a:endParaRPr sz="1100">
              <a:solidFill>
                <a:srgbClr val="333333"/>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solidFill>
                  <a:srgbClr val="333333"/>
                </a:solidFill>
                <a:latin typeface="Arial"/>
                <a:ea typeface="Arial"/>
                <a:cs typeface="Arial"/>
                <a:sym typeface="Arial"/>
              </a:rPr>
              <a:t>The fragmentation of care across five settings, including three surgical centers, highlights the complexity of coordination. Coordination difficulties included:</a:t>
            </a:r>
            <a:endParaRPr sz="1100">
              <a:solidFill>
                <a:srgbClr val="333333"/>
              </a:solidFill>
              <a:latin typeface="Arial"/>
              <a:ea typeface="Arial"/>
              <a:cs typeface="Arial"/>
              <a:sym typeface="Arial"/>
            </a:endParaRPr>
          </a:p>
          <a:p>
            <a:pPr marL="457200" lvl="0" indent="-292100" algn="l" rtl="0">
              <a:lnSpc>
                <a:spcPct val="115000"/>
              </a:lnSpc>
              <a:spcBef>
                <a:spcPts val="1200"/>
              </a:spcBef>
              <a:spcAft>
                <a:spcPts val="0"/>
              </a:spcAft>
              <a:buClr>
                <a:schemeClr val="dk1"/>
              </a:buClr>
              <a:buSzPts val="1000"/>
              <a:buChar char="●"/>
            </a:pPr>
            <a:r>
              <a:rPr lang="en-US" sz="1100">
                <a:solidFill>
                  <a:srgbClr val="333333"/>
                </a:solidFill>
                <a:latin typeface="Arial"/>
                <a:ea typeface="Arial"/>
                <a:cs typeface="Arial"/>
                <a:sym typeface="Arial"/>
              </a:rPr>
              <a:t>Lack of an overall care plan</a:t>
            </a:r>
            <a:endParaRPr sz="1100">
              <a:solidFill>
                <a:srgbClr val="333333"/>
              </a:solidFill>
              <a:latin typeface="Arial"/>
              <a:ea typeface="Arial"/>
              <a:cs typeface="Arial"/>
              <a:sym typeface="Arial"/>
            </a:endParaRPr>
          </a:p>
          <a:p>
            <a:pPr marL="457200" lvl="0" indent="-292100" algn="l" rtl="0">
              <a:lnSpc>
                <a:spcPct val="115000"/>
              </a:lnSpc>
              <a:spcBef>
                <a:spcPts val="0"/>
              </a:spcBef>
              <a:spcAft>
                <a:spcPts val="0"/>
              </a:spcAft>
              <a:buClr>
                <a:schemeClr val="dk1"/>
              </a:buClr>
              <a:buSzPts val="1000"/>
              <a:buChar char="●"/>
            </a:pPr>
            <a:r>
              <a:rPr lang="en-US" sz="1100">
                <a:solidFill>
                  <a:srgbClr val="333333"/>
                </a:solidFill>
                <a:latin typeface="Arial"/>
                <a:ea typeface="Arial"/>
                <a:cs typeface="Arial"/>
                <a:sym typeface="Arial"/>
              </a:rPr>
              <a:t>Inadequate communication about patient preferences and the role in the care coordination process</a:t>
            </a:r>
            <a:endParaRPr sz="1100">
              <a:solidFill>
                <a:srgbClr val="333333"/>
              </a:solidFill>
              <a:latin typeface="Arial"/>
              <a:ea typeface="Arial"/>
              <a:cs typeface="Arial"/>
              <a:sym typeface="Arial"/>
            </a:endParaRPr>
          </a:p>
          <a:p>
            <a:pPr marL="457200" lvl="0" indent="-292100" algn="l" rtl="0">
              <a:lnSpc>
                <a:spcPct val="115000"/>
              </a:lnSpc>
              <a:spcBef>
                <a:spcPts val="0"/>
              </a:spcBef>
              <a:spcAft>
                <a:spcPts val="0"/>
              </a:spcAft>
              <a:buClr>
                <a:schemeClr val="dk1"/>
              </a:buClr>
              <a:buSzPts val="1000"/>
              <a:buChar char="●"/>
            </a:pPr>
            <a:r>
              <a:rPr lang="en-US" sz="1100">
                <a:solidFill>
                  <a:srgbClr val="333333"/>
                </a:solidFill>
                <a:latin typeface="Arial"/>
                <a:ea typeface="Arial"/>
                <a:cs typeface="Arial"/>
                <a:sym typeface="Arial"/>
              </a:rPr>
              <a:t>No arrangements for an appropriate patient care navigator as health deteriorated and family caretakers were no longer available to assist.</a:t>
            </a:r>
            <a:endParaRPr sz="1100">
              <a:solidFill>
                <a:srgbClr val="333333"/>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solidFill>
                  <a:srgbClr val="333333"/>
                </a:solidFill>
                <a:latin typeface="Arial"/>
                <a:ea typeface="Arial"/>
                <a:cs typeface="Arial"/>
                <a:sym typeface="Arial"/>
              </a:rPr>
              <a:t>In this case, care was expensive and inefficient due to the lack of shared EHR systems and poor communication among healthcare team members across different healthcare systems. Appointments were canceled, optimal intervention times were missed, and the patient’s health continued to deteriorate due to these coordination failures.</a:t>
            </a:r>
            <a:endParaRPr sz="1100">
              <a:solidFill>
                <a:srgbClr val="333333"/>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solidFill>
                  <a:srgbClr val="333333"/>
                </a:solidFill>
                <a:latin typeface="Arial"/>
                <a:ea typeface="Arial"/>
                <a:cs typeface="Arial"/>
                <a:sym typeface="Arial"/>
              </a:rPr>
              <a:t>As a result, the diagnosis and treatment for patient M were delayed, missing the optimal window for intervention. Palliative care should have been initiated earlier to help manage symptoms. Due to poor care coordination, patient M’s survival was shortened, and the cost of care was significantly higher than it needed to be. This situation not only had a negative impact on the patient’s health but also placed an unnecessary financial burden on the patient and the insurance provider.</a:t>
            </a:r>
            <a:endParaRPr sz="1100">
              <a:solidFill>
                <a:srgbClr val="333333"/>
              </a:solidFill>
              <a:latin typeface="Arial"/>
              <a:ea typeface="Arial"/>
              <a:cs typeface="Arial"/>
              <a:sym typeface="Arial"/>
            </a:endParaRPr>
          </a:p>
          <a:p>
            <a:pPr marL="0" lvl="0" indent="0" algn="l" rtl="0">
              <a:lnSpc>
                <a:spcPct val="115000"/>
              </a:lnSpc>
              <a:spcBef>
                <a:spcPts val="1200"/>
              </a:spcBef>
              <a:spcAft>
                <a:spcPts val="1200"/>
              </a:spcAft>
              <a:buClr>
                <a:schemeClr val="dk1"/>
              </a:buClr>
              <a:buSzPts val="1100"/>
              <a:buFont typeface="Arial"/>
              <a:buNone/>
            </a:pPr>
            <a:r>
              <a:rPr lang="en-US" sz="1100">
                <a:solidFill>
                  <a:srgbClr val="333333"/>
                </a:solidFill>
                <a:latin typeface="Arial"/>
                <a:ea typeface="Arial"/>
                <a:cs typeface="Arial"/>
                <a:sym typeface="Arial"/>
              </a:rPr>
              <a:t>While coordinating care with an onsite oncology team can present challenges, many patients must visit multiple healthcare professions at different locations. National epidemiologic data show that most cancer patients in the United States, like patient M, are treated in several healthcare institutions throughout their cancer care journey, requiring careful coordination and patient handoffs.</a:t>
            </a:r>
            <a:endParaRPr sz="1100">
              <a:solidFill>
                <a:srgbClr val="333333"/>
              </a:solidFill>
              <a:latin typeface="Arial"/>
              <a:ea typeface="Arial"/>
              <a:cs typeface="Arial"/>
              <a:sym typeface="Arial"/>
            </a:endParaRPr>
          </a:p>
        </p:txBody>
      </p:sp>
      <p:sp>
        <p:nvSpPr>
          <p:cNvPr id="394" name="Google Shape;394;g27faafe5dea_1_503: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2812548f180_0_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g2812548f180_0_3: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a:solidFill>
                  <a:srgbClr val="333333"/>
                </a:solidFill>
                <a:latin typeface="Arial"/>
                <a:ea typeface="Arial"/>
                <a:cs typeface="Arial"/>
                <a:sym typeface="Arial"/>
              </a:rPr>
              <a:t>Now, consider how the involvement of a patient navigator could have made a difference. The navigator would have coordinated the communication between the various healthcare professionals, ensuring that everyone was aligned on Patient M’s care plan and preferences. By facilitating timely and clear communication, the navigator could have helped prevent the cancellation of important appointments and ensured that everyone was informed of Patient M's condition and needs. The navigator could have also arranged for additional support resources as Patient M’s health declined, such as transportation services, helping her to attend her appointments.</a:t>
            </a:r>
            <a:endParaRPr sz="1100">
              <a:solidFill>
                <a:srgbClr val="333333"/>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solidFill>
                  <a:srgbClr val="333333"/>
                </a:solidFill>
                <a:latin typeface="Arial"/>
                <a:ea typeface="Arial"/>
                <a:cs typeface="Arial"/>
                <a:sym typeface="Arial"/>
              </a:rPr>
              <a:t>By having a patient navigator involved, the likelihood of missed appointments and delayed treatments would have been reduced, allowing for timely interventions that could have improved Patient M’s quality of life and potentially prolonged their survival. The navigator’s role in managing care coordination and communication would have also alleviated the burden on Patient M and their family, providing them with much-needed support during a challenging time.</a:t>
            </a:r>
            <a:endParaRPr sz="1100">
              <a:solidFill>
                <a:srgbClr val="333333"/>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solidFill>
                  <a:srgbClr val="333333"/>
                </a:solidFill>
                <a:latin typeface="Arial"/>
                <a:ea typeface="Arial"/>
                <a:cs typeface="Arial"/>
                <a:sym typeface="Arial"/>
              </a:rPr>
              <a:t>This case underscores the important role of patient navigators in coordinati ng care efficiently across multiple settings, leading to better patient outcomes and more effective use of healthcare resources.</a:t>
            </a:r>
            <a:endParaRPr sz="1100">
              <a:solidFill>
                <a:srgbClr val="333333"/>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endParaRPr sz="1100">
              <a:solidFill>
                <a:srgbClr val="333333"/>
              </a:solidFill>
              <a:latin typeface="Arial"/>
              <a:ea typeface="Arial"/>
              <a:cs typeface="Arial"/>
              <a:sym typeface="Arial"/>
            </a:endParaRPr>
          </a:p>
          <a:p>
            <a:pPr marL="0" lvl="0" indent="0" algn="l" rtl="0">
              <a:lnSpc>
                <a:spcPct val="115000"/>
              </a:lnSpc>
              <a:spcBef>
                <a:spcPts val="1200"/>
              </a:spcBef>
              <a:spcAft>
                <a:spcPts val="0"/>
              </a:spcAft>
              <a:buSzPts val="1100"/>
              <a:buNone/>
            </a:pPr>
            <a:endParaRPr sz="1100">
              <a:solidFill>
                <a:srgbClr val="333333"/>
              </a:solidFill>
              <a:latin typeface="Arial"/>
              <a:ea typeface="Arial"/>
              <a:cs typeface="Arial"/>
              <a:sym typeface="Arial"/>
            </a:endParaRPr>
          </a:p>
          <a:p>
            <a:pPr marL="0" lvl="0" indent="0" algn="l" rtl="0">
              <a:lnSpc>
                <a:spcPct val="115000"/>
              </a:lnSpc>
              <a:spcBef>
                <a:spcPts val="1100"/>
              </a:spcBef>
              <a:spcAft>
                <a:spcPts val="0"/>
              </a:spcAft>
              <a:buSzPts val="1100"/>
              <a:buNone/>
            </a:pPr>
            <a:endParaRPr sz="1100">
              <a:solidFill>
                <a:srgbClr val="333333"/>
              </a:solidFill>
              <a:latin typeface="Arial"/>
              <a:ea typeface="Arial"/>
              <a:cs typeface="Arial"/>
              <a:sym typeface="Arial"/>
            </a:endParaRPr>
          </a:p>
          <a:p>
            <a:pPr marL="0" lvl="0" indent="0" algn="l" rtl="0">
              <a:lnSpc>
                <a:spcPct val="100000"/>
              </a:lnSpc>
              <a:spcBef>
                <a:spcPts val="1100"/>
              </a:spcBef>
              <a:spcAft>
                <a:spcPts val="0"/>
              </a:spcAft>
              <a:buSzPts val="1400"/>
              <a:buNone/>
            </a:pP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p:txBody>
      </p:sp>
      <p:sp>
        <p:nvSpPr>
          <p:cNvPr id="403" name="Google Shape;403;g2812548f180_0_3: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27faafe5dea_1_532: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g27faafe5dea_1_532: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100">
                <a:latin typeface="Arial"/>
                <a:ea typeface="Arial"/>
                <a:cs typeface="Arial"/>
                <a:sym typeface="Arial"/>
              </a:rPr>
              <a:t>One of the first steps in learning how to function as part of an effective team is to value each health care professional’s contribution to quality, patient-centered care. Mutual respect and trust are foundational to effective interprofessional working relationships for collaborative care delivery. Collaborative care also honors the diversity reflected in the individual expertise each profession brings to care delivery. Collaboration in health care means that health care professionals assume complementary roles and cooperate, sharing responsibility for problem-solving and making decisions to make and carry out plans for patient care. </a:t>
            </a:r>
            <a:endParaRPr sz="110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100" i="0" u="none" strike="noStrike">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US" sz="1100" i="0" u="none" strike="noStrike">
                <a:latin typeface="Arial"/>
                <a:ea typeface="Arial"/>
                <a:cs typeface="Arial"/>
                <a:sym typeface="Arial"/>
              </a:rPr>
              <a:t>Teamwork requires members to work together toward a common aim. When health care professionals participate in interprofessional teams, patients benefit from easier communication with a cohesive team, with a shared goal rather than having to interact with individuals without knowledge of what other individuals are doing to manage the patient’s needs. </a:t>
            </a:r>
            <a:endParaRPr sz="1100" i="0" u="none" strike="noStrike">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10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US" sz="1100">
                <a:latin typeface="Arial"/>
                <a:ea typeface="Arial"/>
                <a:cs typeface="Arial"/>
                <a:sym typeface="Arial"/>
              </a:rPr>
              <a:t>Improved communication could be facilitated by structured checklists and protocols, ideally in electronic form, that communicate directly with shareable patient electronic health records (EHRs). Patients should also have clear expectations about their treatment plans before their treatment begins, in a language that is transparent and meaningful to them. This will be explored more in another lesson on shared decision-making with patients and caregivers.</a:t>
            </a:r>
            <a:endParaRPr sz="110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10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sz="1100">
              <a:latin typeface="Arial"/>
              <a:ea typeface="Arial"/>
              <a:cs typeface="Arial"/>
              <a:sym typeface="Arial"/>
            </a:endParaRPr>
          </a:p>
        </p:txBody>
      </p:sp>
      <p:sp>
        <p:nvSpPr>
          <p:cNvPr id="412" name="Google Shape;412;g27faafe5dea_1_532: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27faafe5dea_1_54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g27faafe5dea_1_549: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sz="1100" dirty="0">
                <a:latin typeface="Arial"/>
                <a:ea typeface="Arial"/>
                <a:cs typeface="Arial"/>
                <a:sym typeface="Arial"/>
              </a:rPr>
              <a:t>Although there are many factors and strategies to facilitate efficient team work, another strategy is to use the “7 Cs” of effective teams: </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latin typeface="Arial"/>
              <a:ea typeface="Arial"/>
              <a:cs typeface="Arial"/>
              <a:sym typeface="Arial"/>
            </a:endParaRPr>
          </a:p>
          <a:p>
            <a:pPr marL="0" lvl="0" indent="0" algn="l" rtl="0">
              <a:lnSpc>
                <a:spcPct val="100000"/>
              </a:lnSpc>
              <a:spcBef>
                <a:spcPts val="0"/>
              </a:spcBef>
              <a:spcAft>
                <a:spcPts val="0"/>
              </a:spcAft>
              <a:buSzPts val="1400"/>
              <a:buNone/>
            </a:pPr>
            <a:r>
              <a:rPr lang="en-US" sz="1100" b="1" dirty="0">
                <a:latin typeface="Arial"/>
                <a:ea typeface="Arial"/>
                <a:cs typeface="Arial"/>
                <a:sym typeface="Arial"/>
              </a:rPr>
              <a:t>Cooperation</a:t>
            </a:r>
            <a:r>
              <a:rPr lang="en-US" sz="1100" dirty="0">
                <a:latin typeface="Arial"/>
                <a:ea typeface="Arial"/>
                <a:cs typeface="Arial"/>
                <a:sym typeface="Arial"/>
              </a:rPr>
              <a:t> is affected by the attitudes, beliefs, and feelings of the team that drive action. Participating in various training exercises that require cooperation to refine working with professionals with different beliefs and feelings. </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latin typeface="Arial"/>
              <a:ea typeface="Arial"/>
              <a:cs typeface="Arial"/>
              <a:sym typeface="Arial"/>
            </a:endParaRPr>
          </a:p>
          <a:p>
            <a:pPr marL="0" lvl="0" indent="0" algn="l" rtl="0">
              <a:lnSpc>
                <a:spcPct val="100000"/>
              </a:lnSpc>
              <a:spcBef>
                <a:spcPts val="0"/>
              </a:spcBef>
              <a:spcAft>
                <a:spcPts val="0"/>
              </a:spcAft>
              <a:buSzPts val="1400"/>
              <a:buNone/>
            </a:pPr>
            <a:r>
              <a:rPr lang="en-US" sz="1100" b="1" dirty="0">
                <a:latin typeface="Arial"/>
                <a:ea typeface="Arial"/>
                <a:cs typeface="Arial"/>
                <a:sym typeface="Arial"/>
              </a:rPr>
              <a:t>Coordination</a:t>
            </a:r>
            <a:r>
              <a:rPr lang="en-US" sz="1100" dirty="0">
                <a:latin typeface="Arial"/>
                <a:ea typeface="Arial"/>
                <a:cs typeface="Arial"/>
                <a:sym typeface="Arial"/>
              </a:rPr>
              <a:t> involves the use of team-level strategies to align knowledge and actions to achieve common goals. </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latin typeface="Arial"/>
              <a:ea typeface="Arial"/>
              <a:cs typeface="Arial"/>
              <a:sym typeface="Arial"/>
            </a:endParaRPr>
          </a:p>
          <a:p>
            <a:pPr marL="0" lvl="0" indent="0" algn="l" rtl="0">
              <a:lnSpc>
                <a:spcPct val="100000"/>
              </a:lnSpc>
              <a:spcBef>
                <a:spcPts val="0"/>
              </a:spcBef>
              <a:spcAft>
                <a:spcPts val="0"/>
              </a:spcAft>
              <a:buSzPts val="1400"/>
              <a:buNone/>
            </a:pPr>
            <a:r>
              <a:rPr lang="en-US" sz="1100" dirty="0">
                <a:latin typeface="Arial"/>
                <a:ea typeface="Arial"/>
                <a:cs typeface="Arial"/>
                <a:sym typeface="Arial"/>
              </a:rPr>
              <a:t>The team </a:t>
            </a:r>
            <a:r>
              <a:rPr lang="en-US" sz="1100" b="1" dirty="0">
                <a:latin typeface="Arial"/>
                <a:ea typeface="Arial"/>
                <a:cs typeface="Arial"/>
                <a:sym typeface="Arial"/>
              </a:rPr>
              <a:t>communication</a:t>
            </a:r>
            <a:r>
              <a:rPr lang="en-US" sz="1100" dirty="0">
                <a:latin typeface="Arial"/>
                <a:ea typeface="Arial"/>
                <a:cs typeface="Arial"/>
                <a:sym typeface="Arial"/>
              </a:rPr>
              <a:t> structure has a role in influencing important team processes, as the way in which information flows among team members that will affect the team's ability to work together and accomplish goals.</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latin typeface="Arial"/>
              <a:ea typeface="Arial"/>
              <a:cs typeface="Arial"/>
              <a:sym typeface="Arial"/>
            </a:endParaRPr>
          </a:p>
          <a:p>
            <a:pPr marL="0" lvl="0" indent="0" algn="l" rtl="0">
              <a:lnSpc>
                <a:spcPct val="100000"/>
              </a:lnSpc>
              <a:spcBef>
                <a:spcPts val="0"/>
              </a:spcBef>
              <a:spcAft>
                <a:spcPts val="0"/>
              </a:spcAft>
              <a:buSzPts val="1400"/>
              <a:buNone/>
            </a:pPr>
            <a:r>
              <a:rPr lang="en-US" sz="1100" b="1" dirty="0">
                <a:latin typeface="Arial"/>
                <a:ea typeface="Arial"/>
                <a:cs typeface="Arial"/>
                <a:sym typeface="Arial"/>
              </a:rPr>
              <a:t>Cognition</a:t>
            </a:r>
            <a:r>
              <a:rPr lang="en-US" sz="1100" dirty="0">
                <a:latin typeface="Arial"/>
                <a:ea typeface="Arial"/>
                <a:cs typeface="Arial"/>
                <a:sym typeface="Arial"/>
              </a:rPr>
              <a:t> is a foundation for an effective team in that it allows for teams to have a shared understanding. A shared understanding develops from team interactions, training to level set knowledge of roles and responsibilities, and having a shared team mission. In organizational settings, a failure to establish a </a:t>
            </a:r>
            <a:r>
              <a:rPr lang="en-US" sz="1100" i="1" dirty="0">
                <a:latin typeface="Arial"/>
                <a:ea typeface="Arial"/>
                <a:cs typeface="Arial"/>
                <a:sym typeface="Arial"/>
              </a:rPr>
              <a:t>shared</a:t>
            </a:r>
            <a:r>
              <a:rPr lang="en-US" sz="1100" dirty="0">
                <a:latin typeface="Arial"/>
                <a:ea typeface="Arial"/>
                <a:cs typeface="Arial"/>
                <a:sym typeface="Arial"/>
              </a:rPr>
              <a:t> understanding of the situation can result in impaired teamwork and negative outcomes, including life-threatening errors. Having a shared understanding of team objectives, roles, expertise, and the operating situation allows teams to preemptively avoid potential missteps and failures.</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latin typeface="Arial"/>
              <a:ea typeface="Arial"/>
              <a:cs typeface="Arial"/>
              <a:sym typeface="Arial"/>
            </a:endParaRPr>
          </a:p>
          <a:p>
            <a:pPr marL="0" lvl="0" indent="0" algn="l" rtl="0">
              <a:lnSpc>
                <a:spcPct val="100000"/>
              </a:lnSpc>
              <a:spcBef>
                <a:spcPts val="0"/>
              </a:spcBef>
              <a:spcAft>
                <a:spcPts val="0"/>
              </a:spcAft>
              <a:buSzPts val="1400"/>
              <a:buNone/>
            </a:pPr>
            <a:r>
              <a:rPr lang="en-US" sz="1100" b="1" dirty="0">
                <a:latin typeface="Arial"/>
                <a:ea typeface="Arial"/>
                <a:cs typeface="Arial"/>
                <a:sym typeface="Arial"/>
              </a:rPr>
              <a:t>Conflict </a:t>
            </a:r>
            <a:r>
              <a:rPr lang="en-US" sz="1100" dirty="0">
                <a:latin typeface="Arial"/>
                <a:ea typeface="Arial"/>
                <a:cs typeface="Arial"/>
                <a:sym typeface="Arial"/>
              </a:rPr>
              <a:t>is inevitable.  Conflict can be simple as a brief disagreement regarding who is responsible for performing a particular task or as extreme when personalities differ strongly. Conflict can lead to errors and breakdowns in performance. </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b="1" dirty="0">
              <a:latin typeface="Arial"/>
              <a:ea typeface="Arial"/>
              <a:cs typeface="Arial"/>
              <a:sym typeface="Arial"/>
            </a:endParaRPr>
          </a:p>
          <a:p>
            <a:pPr marL="0" lvl="0" indent="0" algn="l" rtl="0">
              <a:lnSpc>
                <a:spcPct val="100000"/>
              </a:lnSpc>
              <a:spcBef>
                <a:spcPts val="0"/>
              </a:spcBef>
              <a:spcAft>
                <a:spcPts val="0"/>
              </a:spcAft>
              <a:buSzPts val="1400"/>
              <a:buNone/>
            </a:pPr>
            <a:r>
              <a:rPr lang="en-US" sz="1100" b="1" dirty="0">
                <a:latin typeface="Arial"/>
                <a:ea typeface="Arial"/>
                <a:cs typeface="Arial"/>
                <a:sym typeface="Arial"/>
              </a:rPr>
              <a:t>Coaching: </a:t>
            </a:r>
            <a:r>
              <a:rPr lang="en-US" sz="1100" dirty="0">
                <a:latin typeface="Arial"/>
                <a:ea typeface="Arial"/>
                <a:cs typeface="Arial"/>
                <a:sym typeface="Arial"/>
              </a:rPr>
              <a:t>Teams on their own may not necessarily recognize when breakdowns are occurring or where expertise may lie within the team. Coaches, or leaders, can provide the necessary direction and support to help team members overcome conflicts or breakdowns.</a:t>
            </a:r>
            <a:endParaRPr sz="1100" b="1" dirty="0">
              <a:latin typeface="Arial"/>
              <a:ea typeface="Arial"/>
              <a:cs typeface="Arial"/>
              <a:sym typeface="Arial"/>
            </a:endParaRPr>
          </a:p>
          <a:p>
            <a:pPr marL="0" lvl="0" indent="0" algn="l" rtl="0">
              <a:lnSpc>
                <a:spcPct val="100000"/>
              </a:lnSpc>
              <a:spcBef>
                <a:spcPts val="0"/>
              </a:spcBef>
              <a:spcAft>
                <a:spcPts val="0"/>
              </a:spcAft>
              <a:buSzPts val="1400"/>
              <a:buNone/>
            </a:pPr>
            <a:endParaRPr sz="1100" b="1" dirty="0">
              <a:latin typeface="Arial"/>
              <a:ea typeface="Arial"/>
              <a:cs typeface="Arial"/>
              <a:sym typeface="Arial"/>
            </a:endParaRPr>
          </a:p>
          <a:p>
            <a:pPr marL="0" lvl="0" indent="0" algn="l" rtl="0">
              <a:lnSpc>
                <a:spcPct val="100000"/>
              </a:lnSpc>
              <a:spcBef>
                <a:spcPts val="0"/>
              </a:spcBef>
              <a:spcAft>
                <a:spcPts val="0"/>
              </a:spcAft>
              <a:buSzPts val="1400"/>
              <a:buNone/>
            </a:pPr>
            <a:r>
              <a:rPr lang="en-US" sz="1100" b="1" dirty="0">
                <a:latin typeface="Arial"/>
                <a:ea typeface="Arial"/>
                <a:cs typeface="Arial"/>
                <a:sym typeface="Arial"/>
              </a:rPr>
              <a:t>Conditions, or culture, </a:t>
            </a:r>
            <a:r>
              <a:rPr lang="en-US" sz="1100" dirty="0">
                <a:latin typeface="Arial"/>
                <a:ea typeface="Arial"/>
                <a:cs typeface="Arial"/>
                <a:sym typeface="Arial"/>
              </a:rPr>
              <a:t>is a driving force for member values, norms, and behavior. Cultural values shape the way that individuals view themselves in relation to the team and play an important role in shaping teamwork attitudes. Having team members involved in the creation of workflows, protocols or standard operating procedures can help to create a level-set culture where everyone knows the expectations. </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r>
              <a:rPr lang="en-US" sz="1100" b="1" dirty="0">
                <a:latin typeface="Arial"/>
                <a:ea typeface="Arial"/>
                <a:cs typeface="Arial"/>
                <a:sym typeface="Arial"/>
              </a:rPr>
              <a:t> </a:t>
            </a:r>
            <a:endParaRPr sz="11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dirty="0">
              <a:latin typeface="Arial"/>
              <a:ea typeface="Arial"/>
              <a:cs typeface="Arial"/>
              <a:sym typeface="Arial"/>
            </a:endParaRPr>
          </a:p>
          <a:p>
            <a:pPr marL="0" lvl="0" indent="0" algn="l" rtl="0">
              <a:lnSpc>
                <a:spcPct val="115000"/>
              </a:lnSpc>
              <a:spcBef>
                <a:spcPts val="0"/>
              </a:spcBef>
              <a:spcAft>
                <a:spcPts val="0"/>
              </a:spcAft>
              <a:buSzPts val="1100"/>
              <a:buNone/>
            </a:pP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latin typeface="Arial"/>
              <a:ea typeface="Arial"/>
              <a:cs typeface="Arial"/>
              <a:sym typeface="Arial"/>
            </a:endParaRPr>
          </a:p>
        </p:txBody>
      </p:sp>
      <p:sp>
        <p:nvSpPr>
          <p:cNvPr id="428" name="Google Shape;428;g27faafe5dea_1_549: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27faafe5dea_1_584: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g27faafe5dea_1_584: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400"/>
              <a:buFont typeface="Arial"/>
              <a:buNone/>
            </a:pPr>
            <a:r>
              <a:rPr lang="en-US" sz="1100" dirty="0">
                <a:latin typeface="Arial"/>
                <a:ea typeface="Arial"/>
                <a:cs typeface="Arial"/>
                <a:sym typeface="Arial"/>
              </a:rPr>
              <a:t>Although as the patient navigator you may not have control of all these factors, think about which of these you can contribute to, like participating in diverse training exercises, contributing to positive and frequent communication, information sharing to grow team understanding. As stated earlier in this lesson, failure to coordinate effectively is a reason for poor-quality patient care.</a:t>
            </a:r>
            <a:endParaRPr sz="1100"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sz="1100"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US" sz="1100" dirty="0">
                <a:latin typeface="Arial"/>
                <a:ea typeface="Arial"/>
                <a:cs typeface="Arial"/>
                <a:sym typeface="Arial"/>
              </a:rPr>
              <a:t>Patient navigators can foster a culture of common purpose, intent, trust, respect and collaboration. You can accomplish this by starting with something in common - like a goal. For example, you and team members all strive to provide high quality patient care. As you work with others, you can think about and emphasize this goal to help everyone feel they are working together. It’s also important to be in tune with yourself: be self-aware of your own personal biases and beliefs. These may play a hand in your contribution to communication issues. </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latin typeface="Arial"/>
              <a:ea typeface="Arial"/>
              <a:cs typeface="Arial"/>
              <a:sym typeface="Arial"/>
            </a:endParaRPr>
          </a:p>
        </p:txBody>
      </p:sp>
      <p:sp>
        <p:nvSpPr>
          <p:cNvPr id="436" name="Google Shape;436;g27faafe5dea_1_584: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27faafe5dea_1_593: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g27faafe5dea_1_593: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sz="1100" dirty="0">
                <a:latin typeface="Arial"/>
                <a:ea typeface="Arial"/>
                <a:cs typeface="Arial"/>
                <a:sym typeface="Arial"/>
              </a:rPr>
              <a:t>Although team collaboration can help improve patient satisfaction and health outcomes, there are some barriers to achieving a truly cohesive interdisciplinary clinical team. It may take extra time to build a collaborative environment and rearrange workflows as coworkers may perceive a loss of autonomy or individual practice and decision making. Others may lack trust or confidence in other team members’ decisions, and perceptions of the situation or approaches to the solution might clash. There may be territorialism over scope of practice and roles, or a lack of awareness of one team member of the education and skills of another member from a different professional discipline. For example, a physical therapist may be unaware that the navigator can play a role in patient getting durable medical equipment, such as a walker or wheelchair. </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latin typeface="Arial"/>
              <a:ea typeface="Arial"/>
              <a:cs typeface="Arial"/>
              <a:sym typeface="Arial"/>
            </a:endParaRPr>
          </a:p>
          <a:p>
            <a:pPr marL="0" lvl="0" indent="0" algn="l" rtl="0">
              <a:lnSpc>
                <a:spcPct val="100000"/>
              </a:lnSpc>
              <a:spcBef>
                <a:spcPts val="0"/>
              </a:spcBef>
              <a:spcAft>
                <a:spcPts val="0"/>
              </a:spcAft>
              <a:buSzPts val="1400"/>
              <a:buNone/>
            </a:pPr>
            <a:r>
              <a:rPr lang="en-US" sz="1100" dirty="0">
                <a:latin typeface="Arial"/>
                <a:ea typeface="Arial"/>
                <a:cs typeface="Arial"/>
                <a:sym typeface="Arial"/>
              </a:rPr>
              <a:t>These barriers can be overcome, in time, through the development of an environment and work culture that supports and values team collaboration and attitudes of openness and mutual respect among team members. </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latin typeface="Arial"/>
              <a:ea typeface="Arial"/>
              <a:cs typeface="Arial"/>
              <a:sym typeface="Arial"/>
            </a:endParaRPr>
          </a:p>
        </p:txBody>
      </p:sp>
      <p:sp>
        <p:nvSpPr>
          <p:cNvPr id="446" name="Google Shape;446;g27faafe5dea_1_593: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27faafe5dea_1_556: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g27faafe5dea_1_556: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sz="1100" dirty="0">
                <a:latin typeface="Arial"/>
                <a:ea typeface="Arial"/>
                <a:cs typeface="Arial"/>
                <a:sym typeface="Arial"/>
              </a:rPr>
              <a:t>Let's explore how Thelma, the patient navigator, collaborates effectively with Brittney, the dietitian, to support patient care.</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latin typeface="Arial"/>
              <a:ea typeface="Arial"/>
              <a:cs typeface="Arial"/>
              <a:sym typeface="Arial"/>
            </a:endParaRPr>
          </a:p>
          <a:p>
            <a:pPr marL="0" lvl="0" indent="0" algn="l" rtl="0">
              <a:lnSpc>
                <a:spcPct val="100000"/>
              </a:lnSpc>
              <a:spcBef>
                <a:spcPts val="0"/>
              </a:spcBef>
              <a:spcAft>
                <a:spcPts val="0"/>
              </a:spcAft>
              <a:buSzPts val="1400"/>
              <a:buNone/>
            </a:pPr>
            <a:r>
              <a:rPr lang="en-US" sz="1100" b="1" u="sng" dirty="0">
                <a:latin typeface="Arial"/>
                <a:ea typeface="Arial"/>
                <a:cs typeface="Arial"/>
                <a:sym typeface="Arial"/>
              </a:rPr>
              <a:t>Video transcript:</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r>
              <a:rPr lang="en-US" sz="1100" dirty="0">
                <a:solidFill>
                  <a:schemeClr val="dk1"/>
                </a:solidFill>
                <a:latin typeface="Arial"/>
                <a:ea typeface="Arial"/>
                <a:cs typeface="Arial"/>
                <a:sym typeface="Arial"/>
              </a:rPr>
              <a:t>Navigator: Good morning Amy, I’m so glad that I could connect you with the dietitian today. Are you ready to get started?</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100" dirty="0">
                <a:solidFill>
                  <a:schemeClr val="dk1"/>
                </a:solidFill>
                <a:latin typeface="Arial"/>
                <a:ea typeface="Arial"/>
                <a:cs typeface="Arial"/>
                <a:sym typeface="Arial"/>
              </a:rPr>
              <a:t>Patient: Yes, I’m ready. </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100" dirty="0">
                <a:solidFill>
                  <a:schemeClr val="dk1"/>
                </a:solidFill>
                <a:latin typeface="Arial"/>
                <a:ea typeface="Arial"/>
                <a:cs typeface="Arial"/>
                <a:sym typeface="Arial"/>
              </a:rPr>
              <a:t>Dietitian: Good morning Amy, how are you?</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100" dirty="0">
                <a:solidFill>
                  <a:schemeClr val="dk1"/>
                </a:solidFill>
                <a:latin typeface="Arial"/>
                <a:ea typeface="Arial"/>
                <a:cs typeface="Arial"/>
                <a:sym typeface="Arial"/>
              </a:rPr>
              <a:t>P: I’m doing okay. </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100" dirty="0">
                <a:solidFill>
                  <a:schemeClr val="dk1"/>
                </a:solidFill>
                <a:latin typeface="Arial"/>
                <a:ea typeface="Arial"/>
                <a:cs typeface="Arial"/>
                <a:sym typeface="Arial"/>
              </a:rPr>
              <a:t>D: Well, looks like since the last time I’ve seen you, you’ve lost about 5lbs in that couple weeks. It’s really important to maintain your weight during treatment. Excessive weight loss and poor appetite can lead to a variety of issues.</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100" dirty="0">
                <a:solidFill>
                  <a:schemeClr val="dk1"/>
                </a:solidFill>
                <a:latin typeface="Arial"/>
                <a:ea typeface="Arial"/>
                <a:cs typeface="Arial"/>
                <a:sym typeface="Arial"/>
              </a:rPr>
              <a:t>P: Yeah, I know, I feel like I lost some weight.</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100" dirty="0">
                <a:solidFill>
                  <a:schemeClr val="dk1"/>
                </a:solidFill>
                <a:latin typeface="Arial"/>
                <a:ea typeface="Arial"/>
                <a:cs typeface="Arial"/>
                <a:sym typeface="Arial"/>
              </a:rPr>
              <a:t>D: So one thing you can try, you know if you feel like you’re not able to eat three big meals every day, maybe having five or six small meals, might be something that works better for you. I am also going to give you a handout with a list of high calorie foods that you should try to add into your regular diet. </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100" dirty="0">
                <a:solidFill>
                  <a:schemeClr val="dk1"/>
                </a:solidFill>
                <a:latin typeface="Arial"/>
                <a:ea typeface="Arial"/>
                <a:cs typeface="Arial"/>
                <a:sym typeface="Arial"/>
              </a:rPr>
              <a:t>P: Okay.</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100" dirty="0">
                <a:solidFill>
                  <a:schemeClr val="dk1"/>
                </a:solidFill>
                <a:latin typeface="Arial"/>
                <a:ea typeface="Arial"/>
                <a:cs typeface="Arial"/>
                <a:sym typeface="Arial"/>
              </a:rPr>
              <a:t>D: So, what exactly do you feel like is contributing to your weight loss over these past couple of weeks?</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100" dirty="0">
                <a:solidFill>
                  <a:schemeClr val="dk1"/>
                </a:solidFill>
                <a:latin typeface="Arial"/>
                <a:ea typeface="Arial"/>
                <a:cs typeface="Arial"/>
                <a:sym typeface="Arial"/>
              </a:rPr>
              <a:t>P: Well, I’m trying to continue to eat normally, but I guess I haven’t had a great appetite lately. I’m not sure why but I seem to be doing okay with drinking liquids but eating foods has been a bit of a struggle.</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100" dirty="0">
                <a:solidFill>
                  <a:schemeClr val="dk1"/>
                </a:solidFill>
                <a:latin typeface="Arial"/>
                <a:ea typeface="Arial"/>
                <a:cs typeface="Arial"/>
                <a:sym typeface="Arial"/>
              </a:rPr>
              <a:t>D: Okay, have you ever tried anything like a supplement like Ensure or Boost? </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100" dirty="0">
                <a:solidFill>
                  <a:schemeClr val="dk1"/>
                </a:solidFill>
                <a:latin typeface="Arial"/>
                <a:ea typeface="Arial"/>
                <a:cs typeface="Arial"/>
                <a:sym typeface="Arial"/>
              </a:rPr>
              <a:t>P: I have thought about it. I remember my dad used to have those, but the problem is I’m not really sure I can afford them.</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100" dirty="0">
                <a:solidFill>
                  <a:schemeClr val="dk1"/>
                </a:solidFill>
                <a:latin typeface="Arial"/>
                <a:ea typeface="Arial"/>
                <a:cs typeface="Arial"/>
                <a:sym typeface="Arial"/>
              </a:rPr>
              <a:t>N: Oh actually, I can help you with that. I have some resources that I can share with you. Were you aware that you can use your SNAP benefits to buy Boost or Ensure?</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100" dirty="0">
                <a:solidFill>
                  <a:schemeClr val="dk1"/>
                </a:solidFill>
                <a:latin typeface="Arial"/>
                <a:ea typeface="Arial"/>
                <a:cs typeface="Arial"/>
                <a:sym typeface="Arial"/>
              </a:rPr>
              <a:t>P: No, I didn’t know that, that’s really helpful, that’s a good idea. Thank you.</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100" dirty="0">
                <a:solidFill>
                  <a:schemeClr val="dk1"/>
                </a:solidFill>
                <a:latin typeface="Arial"/>
                <a:ea typeface="Arial"/>
                <a:cs typeface="Arial"/>
                <a:sym typeface="Arial"/>
              </a:rPr>
              <a:t>N: Well, after you’ve seen the doctor, then I can meet with you afterwards and we can go over some additional resources.</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100" dirty="0">
                <a:solidFill>
                  <a:schemeClr val="dk1"/>
                </a:solidFill>
                <a:latin typeface="Arial"/>
                <a:ea typeface="Arial"/>
                <a:cs typeface="Arial"/>
                <a:sym typeface="Arial"/>
              </a:rPr>
              <a:t>P:  Okay, great, thank you.</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100" dirty="0">
                <a:solidFill>
                  <a:schemeClr val="dk1"/>
                </a:solidFill>
                <a:latin typeface="Arial"/>
                <a:ea typeface="Arial"/>
                <a:cs typeface="Arial"/>
                <a:sym typeface="Arial"/>
              </a:rPr>
              <a:t>D: Alright, it was nice to see you.</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100" dirty="0">
                <a:solidFill>
                  <a:schemeClr val="dk1"/>
                </a:solidFill>
                <a:latin typeface="Arial"/>
                <a:ea typeface="Arial"/>
                <a:cs typeface="Arial"/>
                <a:sym typeface="Arial"/>
              </a:rPr>
              <a:t>P: It was nice to see you too.</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100" dirty="0">
                <a:solidFill>
                  <a:schemeClr val="dk1"/>
                </a:solidFill>
                <a:latin typeface="Arial"/>
                <a:ea typeface="Arial"/>
                <a:cs typeface="Arial"/>
                <a:sym typeface="Arial"/>
              </a:rPr>
              <a:t>D: Thank you so much, I didn’t know you were able to use SNAP benefits to buy supplements. That’s really helpful. You know, I’ve had this conversation with her a couple times but she never shared with me that it might be a financial issue.</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100" dirty="0">
                <a:solidFill>
                  <a:schemeClr val="dk1"/>
                </a:solidFill>
                <a:latin typeface="Arial"/>
                <a:ea typeface="Arial"/>
                <a:cs typeface="Arial"/>
                <a:sym typeface="Arial"/>
              </a:rPr>
              <a:t>N: Thank you. And I’m so glad that you could help her. You know, one of the things I’ve learned in working with Amy is that in writing things down is so helpful. So over the time, I’ve tried to write things down and encourage her to write things down as well, and I find that she will remember it much more and she’s more likely to follow up if it’s written down with instructions.</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100" dirty="0">
                <a:solidFill>
                  <a:schemeClr val="dk1"/>
                </a:solidFill>
                <a:latin typeface="Arial"/>
                <a:ea typeface="Arial"/>
                <a:cs typeface="Arial"/>
                <a:sym typeface="Arial"/>
              </a:rPr>
              <a:t>D: Oh great, okay that’s helpful. I’ll definitely make sure to write down my recommendations for her so she can take them home with her. </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r>
              <a:rPr lang="en-US" sz="1100" dirty="0">
                <a:solidFill>
                  <a:schemeClr val="dk1"/>
                </a:solidFill>
                <a:latin typeface="Arial"/>
                <a:ea typeface="Arial"/>
                <a:cs typeface="Arial"/>
                <a:sym typeface="Arial"/>
              </a:rPr>
              <a:t> </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r>
              <a:rPr lang="en-US" sz="1100" dirty="0">
                <a:solidFill>
                  <a:schemeClr val="dk1"/>
                </a:solidFill>
                <a:latin typeface="Arial"/>
                <a:ea typeface="Arial"/>
                <a:cs typeface="Arial"/>
                <a:sym typeface="Arial"/>
              </a:rPr>
              <a:t>N: Thank you so much. </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latin typeface="Arial"/>
              <a:ea typeface="Arial"/>
              <a:cs typeface="Arial"/>
              <a:sym typeface="Arial"/>
            </a:endParaRPr>
          </a:p>
        </p:txBody>
      </p:sp>
      <p:sp>
        <p:nvSpPr>
          <p:cNvPr id="454" name="Google Shape;454;g27faafe5dea_1_556: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2f0dbc0520d_0_143:notes"/>
          <p:cNvSpPr>
            <a:spLocks noGrp="1" noRot="1" noChangeAspect="1"/>
          </p:cNvSpPr>
          <p:nvPr>
            <p:ph type="sldImg" idx="2"/>
          </p:nvPr>
        </p:nvSpPr>
        <p:spPr>
          <a:xfrm>
            <a:off x="1182133" y="697547"/>
            <a:ext cx="4646100" cy="3486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2f0dbc0520d_0_143:notes"/>
          <p:cNvSpPr txBox="1">
            <a:spLocks noGrp="1"/>
          </p:cNvSpPr>
          <p:nvPr>
            <p:ph type="body" idx="1"/>
          </p:nvPr>
        </p:nvSpPr>
        <p:spPr>
          <a:xfrm>
            <a:off x="701040" y="4415791"/>
            <a:ext cx="5608200" cy="4183500"/>
          </a:xfrm>
          <a:prstGeom prst="rect">
            <a:avLst/>
          </a:prstGeom>
        </p:spPr>
        <p:txBody>
          <a:bodyPr spcFirstLastPara="1" wrap="square" lIns="93175" tIns="46575" rIns="93175" bIns="46575" anchor="t" anchorCtr="0">
            <a:noAutofit/>
          </a:bodyPr>
          <a:lstStyle/>
          <a:p>
            <a:pPr marL="0" lvl="0" indent="0" algn="l" rtl="0">
              <a:spcBef>
                <a:spcPts val="400"/>
              </a:spcBef>
              <a:spcAft>
                <a:spcPts val="0"/>
              </a:spcAft>
              <a:buNone/>
            </a:pPr>
            <a:r>
              <a:rPr lang="en-US" sz="1100" dirty="0">
                <a:latin typeface="Arial"/>
                <a:ea typeface="Arial"/>
                <a:cs typeface="Arial"/>
                <a:sym typeface="Arial"/>
              </a:rPr>
              <a:t>Let’s do one more checkpoint. Sanjay is a nurse navigator who has a numerous patients in clinic today and is faced with a patient in need of emotional support and community resources for housing and food security and transportation. What should Sanjay do? </a:t>
            </a:r>
            <a:endParaRPr sz="1100"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sz="1100"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100" dirty="0">
                <a:latin typeface="Arial"/>
                <a:ea typeface="Arial"/>
                <a:cs typeface="Arial"/>
                <a:sym typeface="Arial"/>
              </a:rPr>
              <a:t>A: Sanjay should reassure the patient that she will be okay, but make sure the patient is on time for her appointment, ushering her along and hope she speaks with the social worker soon.</a:t>
            </a:r>
            <a:endParaRPr sz="1100"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100" dirty="0">
                <a:latin typeface="Arial"/>
                <a:ea typeface="Arial"/>
                <a:cs typeface="Arial"/>
                <a:sym typeface="Arial"/>
              </a:rPr>
              <a:t>B: Sanjay should tell the patient that she should talk to the doctor about these issues.</a:t>
            </a:r>
            <a:endParaRPr sz="1100"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100" dirty="0">
                <a:latin typeface="Arial"/>
                <a:ea typeface="Arial"/>
                <a:cs typeface="Arial"/>
                <a:sym typeface="Arial"/>
              </a:rPr>
              <a:t>C: Sanjay should actively listen to the patients needs, validate feelings and begin addressing barriers with appropriate resources, collaborating across the healthcare team as needed.</a:t>
            </a:r>
            <a:endParaRPr sz="1100"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100" dirty="0">
                <a:latin typeface="Arial"/>
                <a:ea typeface="Arial"/>
                <a:cs typeface="Arial"/>
                <a:sym typeface="Arial"/>
              </a:rPr>
              <a:t>D: Sanjay should give the patient a hotline number to call for resources as the best option.</a:t>
            </a:r>
            <a:endParaRPr sz="1100" dirty="0">
              <a:latin typeface="Arial"/>
              <a:ea typeface="Arial"/>
              <a:cs typeface="Arial"/>
              <a:sym typeface="Arial"/>
            </a:endParaRPr>
          </a:p>
          <a:p>
            <a:pPr marL="0" lvl="0" indent="0" algn="l" rtl="0">
              <a:spcBef>
                <a:spcPts val="400"/>
              </a:spcBef>
              <a:spcAft>
                <a:spcPts val="0"/>
              </a:spcAft>
              <a:buNone/>
            </a:pPr>
            <a:endParaRPr sz="1100" dirty="0">
              <a:latin typeface="Arial"/>
              <a:ea typeface="Arial"/>
              <a:cs typeface="Arial"/>
              <a:sym typeface="Arial"/>
            </a:endParaRPr>
          </a:p>
          <a:p>
            <a:pPr marL="0" lvl="0" indent="0" algn="l" rtl="0">
              <a:spcBef>
                <a:spcPts val="400"/>
              </a:spcBef>
              <a:spcAft>
                <a:spcPts val="0"/>
              </a:spcAft>
              <a:buClr>
                <a:schemeClr val="dk1"/>
              </a:buClr>
              <a:buSzPts val="1100"/>
              <a:buFont typeface="Arial"/>
              <a:buNone/>
            </a:pPr>
            <a:r>
              <a:rPr lang="en-US" sz="1100" dirty="0">
                <a:latin typeface="Arial"/>
                <a:ea typeface="Arial"/>
                <a:cs typeface="Arial"/>
                <a:sym typeface="Arial"/>
              </a:rPr>
              <a:t>The correct option is C: Sanjay as a nurse navigator should also be demonstrating the same capacity for resolving needs as a patient navigator. Nurse navigators fulfill the core role of patient navigators and not ONLY focus on clinical matters. However, if there is a team of navigators, they can coordinate to optimize use of their specialized skills - especially when things are particularly busy.</a:t>
            </a:r>
            <a:endParaRPr sz="1100" dirty="0">
              <a:latin typeface="Arial"/>
              <a:ea typeface="Arial"/>
              <a:cs typeface="Arial"/>
              <a:sym typeface="Arial"/>
            </a:endParaRPr>
          </a:p>
          <a:p>
            <a:pPr marL="0" lvl="0" indent="0" algn="l" rtl="0">
              <a:spcBef>
                <a:spcPts val="400"/>
              </a:spcBef>
              <a:spcAft>
                <a:spcPts val="0"/>
              </a:spcAft>
              <a:buClr>
                <a:schemeClr val="dk1"/>
              </a:buClr>
              <a:buSzPts val="1100"/>
              <a:buFont typeface="Arial"/>
              <a:buNone/>
            </a:pPr>
            <a:endParaRPr dirty="0">
              <a:latin typeface="Arial"/>
              <a:ea typeface="Arial"/>
              <a:cs typeface="Arial"/>
              <a:sym typeface="Arial"/>
            </a:endParaRPr>
          </a:p>
        </p:txBody>
      </p:sp>
      <p:sp>
        <p:nvSpPr>
          <p:cNvPr id="463" name="Google Shape;463;g2f0dbc0520d_0_143:notes"/>
          <p:cNvSpPr txBox="1">
            <a:spLocks noGrp="1"/>
          </p:cNvSpPr>
          <p:nvPr>
            <p:ph type="sldNum" idx="12"/>
          </p:nvPr>
        </p:nvSpPr>
        <p:spPr>
          <a:xfrm>
            <a:off x="3970938" y="8829967"/>
            <a:ext cx="3037800" cy="4650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f0dbc0520d_0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g2f0dbc0520d_0_0:notes"/>
          <p:cNvSpPr txBox="1">
            <a:spLocks noGrp="1"/>
          </p:cNvSpPr>
          <p:nvPr>
            <p:ph type="body" idx="1"/>
          </p:nvPr>
        </p:nvSpPr>
        <p:spPr>
          <a:xfrm>
            <a:off x="701040" y="4415791"/>
            <a:ext cx="5608200" cy="4183500"/>
          </a:xfrm>
          <a:prstGeom prst="rect">
            <a:avLst/>
          </a:prstGeom>
          <a:noFill/>
          <a:ln>
            <a:noFill/>
          </a:ln>
        </p:spPr>
        <p:txBody>
          <a:bodyPr spcFirstLastPara="1" wrap="square" lIns="93150" tIns="46575" rIns="93150" bIns="4657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dirty="0">
                <a:latin typeface="Arial"/>
                <a:ea typeface="Arial"/>
                <a:cs typeface="Arial"/>
                <a:sym typeface="Arial"/>
              </a:rPr>
              <a:t>You have learned that patient navigation is an intervention designed to address barriers to quality care by offering personalized assistance to patients, survivors, and their families. Various healthcare professionals contribute to the navigation of patients through the complexities of their care. We briefly touched on this before, but it’s important to understand that patient navigators hav</a:t>
            </a:r>
            <a:r>
              <a:rPr lang="en-US" sz="1100" dirty="0">
                <a:highlight>
                  <a:srgbClr val="FFF2CC"/>
                </a:highlight>
                <a:latin typeface="Arial"/>
                <a:ea typeface="Arial"/>
                <a:cs typeface="Arial"/>
                <a:sym typeface="Arial"/>
              </a:rPr>
              <a:t>e many colleagues who also perform navigating functions, each with their own rich history of patient care.</a:t>
            </a:r>
            <a:endParaRPr sz="1100" dirty="0">
              <a:highlight>
                <a:srgbClr val="FFF2CC"/>
              </a:highlight>
              <a:latin typeface="Arial"/>
              <a:ea typeface="Arial"/>
              <a:cs typeface="Arial"/>
              <a:sym typeface="Arial"/>
            </a:endParaRPr>
          </a:p>
          <a:p>
            <a:pPr marL="0" lvl="0" indent="0" algn="l" rtl="0">
              <a:lnSpc>
                <a:spcPct val="115000"/>
              </a:lnSpc>
              <a:spcBef>
                <a:spcPts val="1200"/>
              </a:spcBef>
              <a:spcAft>
                <a:spcPts val="1200"/>
              </a:spcAft>
              <a:buClr>
                <a:schemeClr val="dk1"/>
              </a:buClr>
              <a:buSzPts val="1100"/>
              <a:buFont typeface="Arial"/>
              <a:buNone/>
            </a:pPr>
            <a:r>
              <a:rPr lang="en-US" sz="1100" dirty="0">
                <a:latin typeface="Arial"/>
                <a:ea typeface="Arial"/>
                <a:cs typeface="Arial"/>
                <a:sym typeface="Arial"/>
              </a:rPr>
              <a:t>For over a century, professions like social work, oncology nursing, and case management ha</a:t>
            </a:r>
            <a:r>
              <a:rPr lang="en-US" sz="1100" dirty="0">
                <a:highlight>
                  <a:srgbClr val="FFF2CC"/>
                </a:highlight>
                <a:latin typeface="Arial"/>
                <a:ea typeface="Arial"/>
                <a:cs typeface="Arial"/>
                <a:sym typeface="Arial"/>
              </a:rPr>
              <a:t>ve provided lifesaving support for patients with cancer.</a:t>
            </a:r>
            <a:r>
              <a:rPr lang="en-US" sz="1100" dirty="0">
                <a:latin typeface="Arial"/>
                <a:ea typeface="Arial"/>
                <a:cs typeface="Arial"/>
                <a:sym typeface="Arial"/>
              </a:rPr>
              <a:t> While these roles share many navigating functions and shared goals with patient navigators, each profession brings specialized skills to the table. Oncology social workers, for instance, are experts in psychosocial assessment and mental health counseling. </a:t>
            </a:r>
            <a:r>
              <a:rPr lang="en-US" sz="1100" dirty="0">
                <a:highlight>
                  <a:srgbClr val="FFF2CC"/>
                </a:highlight>
                <a:latin typeface="Arial"/>
                <a:ea typeface="Arial"/>
                <a:cs typeface="Arial"/>
                <a:sym typeface="Arial"/>
              </a:rPr>
              <a:t>In addition to providing patient education, oncology nurses excel in the assessment and management of physical symptoms, helping patients to receive the best possible care for their medical needs.</a:t>
            </a:r>
            <a:r>
              <a:rPr lang="en-US" sz="1100" dirty="0">
                <a:latin typeface="Arial"/>
                <a:ea typeface="Arial"/>
                <a:cs typeface="Arial"/>
                <a:sym typeface="Arial"/>
              </a:rPr>
              <a:t> Case managers also focus on patient education as well as the planning of safe transitions between different stages of care.</a:t>
            </a:r>
            <a:endParaRPr dirty="0">
              <a:latin typeface="Arial"/>
              <a:ea typeface="Arial"/>
              <a:cs typeface="Arial"/>
              <a:sym typeface="Arial"/>
            </a:endParaRPr>
          </a:p>
        </p:txBody>
      </p:sp>
      <p:sp>
        <p:nvSpPr>
          <p:cNvPr id="67" name="Google Shape;67;g2f0dbc0520d_0_0:notes"/>
          <p:cNvSpPr txBox="1">
            <a:spLocks noGrp="1"/>
          </p:cNvSpPr>
          <p:nvPr>
            <p:ph type="sldNum" idx="12"/>
          </p:nvPr>
        </p:nvSpPr>
        <p:spPr>
          <a:xfrm>
            <a:off x="3970938" y="8829967"/>
            <a:ext cx="3037800" cy="4650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27faafe5dea_1_600: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g27faafe5dea_1_600: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sz="1100" dirty="0">
                <a:latin typeface="Arial"/>
                <a:ea typeface="Arial"/>
                <a:cs typeface="Arial"/>
                <a:sym typeface="Arial"/>
              </a:rPr>
              <a:t>The clinical care team is primarily responsible for the transition of care, and patient navigators can be supportive in this process. Problems often present that can prevent a smooth transition for patients to different points in care. Here are some examples.</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latin typeface="Arial"/>
              <a:ea typeface="Arial"/>
              <a:cs typeface="Arial"/>
              <a:sym typeface="Arial"/>
            </a:endParaRPr>
          </a:p>
          <a:p>
            <a:pPr marL="0" lvl="0" indent="0" algn="l" rtl="0">
              <a:lnSpc>
                <a:spcPct val="100000"/>
              </a:lnSpc>
              <a:spcBef>
                <a:spcPts val="0"/>
              </a:spcBef>
              <a:spcAft>
                <a:spcPts val="0"/>
              </a:spcAft>
              <a:buSzPts val="1400"/>
              <a:buNone/>
            </a:pPr>
            <a:r>
              <a:rPr lang="en-US" sz="1100" dirty="0">
                <a:latin typeface="Arial"/>
                <a:ea typeface="Arial"/>
                <a:cs typeface="Arial"/>
                <a:sym typeface="Arial"/>
              </a:rPr>
              <a:t>There may be some confusion for patients as they transition between patient navigators. Some navigators may only support patients at certain points of care, for example screening navigators or treatment navigators. In these instances, the current navigator can help the patient to get in touch with their new navigator so that they know who will be supporting them in the next phase.</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latin typeface="Arial"/>
              <a:ea typeface="Arial"/>
              <a:cs typeface="Arial"/>
              <a:sym typeface="Arial"/>
            </a:endParaRPr>
          </a:p>
          <a:p>
            <a:pPr marL="0" lvl="0" indent="0" algn="l" rtl="0">
              <a:lnSpc>
                <a:spcPct val="100000"/>
              </a:lnSpc>
              <a:spcBef>
                <a:spcPts val="0"/>
              </a:spcBef>
              <a:spcAft>
                <a:spcPts val="0"/>
              </a:spcAft>
              <a:buSzPts val="1400"/>
              <a:buNone/>
            </a:pPr>
            <a:r>
              <a:rPr lang="en-US" sz="1100" dirty="0">
                <a:latin typeface="Arial"/>
                <a:ea typeface="Arial"/>
                <a:cs typeface="Arial"/>
                <a:sym typeface="Arial"/>
              </a:rPr>
              <a:t>Medical insurance may also cause issues in the care continuum. Different procedures may need to be performed at a facility outside of the one where the patient navigator is employed. The patient navigator can make sure the patient has all the information they need to get in touch with the outside facility in preparation for procedures.</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latin typeface="Arial"/>
              <a:ea typeface="Arial"/>
              <a:cs typeface="Arial"/>
              <a:sym typeface="Arial"/>
            </a:endParaRPr>
          </a:p>
          <a:p>
            <a:pPr marL="0" lvl="0" indent="0" algn="l" rtl="0">
              <a:lnSpc>
                <a:spcPct val="100000"/>
              </a:lnSpc>
              <a:spcBef>
                <a:spcPts val="0"/>
              </a:spcBef>
              <a:spcAft>
                <a:spcPts val="0"/>
              </a:spcAft>
              <a:buSzPts val="1400"/>
              <a:buNone/>
            </a:pPr>
            <a:r>
              <a:rPr lang="en-US" sz="1100" dirty="0">
                <a:latin typeface="Arial"/>
                <a:ea typeface="Arial"/>
                <a:cs typeface="Arial"/>
                <a:sym typeface="Arial"/>
              </a:rPr>
              <a:t>Patients may also have a lack of understanding about the next steps in their care. For example, at diagnosis the patient may not know who to call for scheduling treatments and testing. They may be overwhelmed by the news that they have cancer. The patient navigator can help direct the patient in the right direction to make sure they stay on the course for care. Likewise, at survivorship or end-of-life, the patient may not know about next steps. The patient navigator can ask the patient if they have been informed about palliative care options or referred to supportive care and post-treatment services. The navigator can then inform the clinical care team about any points of clarification the patient needs to make decisions about their next steps. </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latin typeface="Arial"/>
              <a:ea typeface="Arial"/>
              <a:cs typeface="Arial"/>
              <a:sym typeface="Arial"/>
            </a:endParaRPr>
          </a:p>
        </p:txBody>
      </p:sp>
      <p:sp>
        <p:nvSpPr>
          <p:cNvPr id="471" name="Google Shape;471;g27faafe5dea_1_600: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27faafe5dea_1_60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g27faafe5dea_1_606: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sz="1100" dirty="0">
                <a:latin typeface="Arial"/>
                <a:ea typeface="Arial"/>
                <a:cs typeface="Arial"/>
                <a:sym typeface="Arial"/>
              </a:rPr>
              <a:t>Barriers to team collaboration can extend to impact the smooth transition of patients across the cancer care continuum. As your patients move through different phases of their cancer journey, from screening to diagnosis, active treatment, survivorship and/or end-of-life care, other health care professionals may join the team and steps will need to be taken to continue to foster communication and cooperation among the larger team.</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latin typeface="Arial"/>
              <a:ea typeface="Arial"/>
              <a:cs typeface="Arial"/>
              <a:sym typeface="Arial"/>
            </a:endParaRPr>
          </a:p>
          <a:p>
            <a:pPr marL="0" lvl="0" indent="0" algn="l" rtl="0">
              <a:lnSpc>
                <a:spcPct val="100000"/>
              </a:lnSpc>
              <a:spcBef>
                <a:spcPts val="0"/>
              </a:spcBef>
              <a:spcAft>
                <a:spcPts val="0"/>
              </a:spcAft>
              <a:buSzPts val="1400"/>
              <a:buNone/>
            </a:pPr>
            <a:r>
              <a:rPr lang="en-US" sz="1100" dirty="0">
                <a:latin typeface="Arial"/>
                <a:ea typeface="Arial"/>
                <a:cs typeface="Arial"/>
                <a:sym typeface="Arial"/>
              </a:rPr>
              <a:t>When patients transition there may be confusion about who continues with care. As the patient navigator, you can work with team members to identify who gets the handoff and when and how it should occur as your patient moves through care.</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latin typeface="Arial"/>
              <a:ea typeface="Arial"/>
              <a:cs typeface="Arial"/>
              <a:sym typeface="Arial"/>
            </a:endParaRPr>
          </a:p>
          <a:p>
            <a:pPr marL="0" lvl="0" indent="0" algn="l" rtl="0">
              <a:lnSpc>
                <a:spcPct val="100000"/>
              </a:lnSpc>
              <a:spcBef>
                <a:spcPts val="0"/>
              </a:spcBef>
              <a:spcAft>
                <a:spcPts val="0"/>
              </a:spcAft>
              <a:buSzPts val="1400"/>
              <a:buNone/>
            </a:pPr>
            <a:r>
              <a:rPr lang="en-US" sz="1100" dirty="0">
                <a:latin typeface="Arial"/>
                <a:ea typeface="Arial"/>
                <a:cs typeface="Arial"/>
                <a:sym typeface="Arial"/>
              </a:rPr>
              <a:t>Other team members may be misinformed about the steps for patients. Patient navigators are in the unique position to communicate with all team members to ensure that everyone knows about the transitions.</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latin typeface="Arial"/>
              <a:ea typeface="Arial"/>
              <a:cs typeface="Arial"/>
              <a:sym typeface="Arial"/>
            </a:endParaRPr>
          </a:p>
          <a:p>
            <a:pPr marL="0" lvl="0" indent="0" algn="l" rtl="0">
              <a:lnSpc>
                <a:spcPct val="100000"/>
              </a:lnSpc>
              <a:spcBef>
                <a:spcPts val="0"/>
              </a:spcBef>
              <a:spcAft>
                <a:spcPts val="0"/>
              </a:spcAft>
              <a:buSzPts val="1400"/>
              <a:buNone/>
            </a:pPr>
            <a:r>
              <a:rPr lang="en-US" sz="1100" dirty="0">
                <a:latin typeface="Arial"/>
                <a:ea typeface="Arial"/>
                <a:cs typeface="Arial"/>
                <a:sym typeface="Arial"/>
              </a:rPr>
              <a:t>It is important to provide warm hand offs whenever possible to avoid the patient feeling worried or stressed about the change or seeing a new team member. As a navigator, you can assure a patient that they can continue to contact you, and you will continue to advocate for them. This should be done while balancing workload priorities from your supervisor, since excessive attention to one patient may detract from your ability to navigate new patients. At some point, your navigation of every patient must end, but you can always make yourself available if an issue arises and they need active navigation again. </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latin typeface="Arial"/>
              <a:ea typeface="Arial"/>
              <a:cs typeface="Arial"/>
              <a:sym typeface="Arial"/>
            </a:endParaRPr>
          </a:p>
        </p:txBody>
      </p:sp>
      <p:sp>
        <p:nvSpPr>
          <p:cNvPr id="478" name="Google Shape;478;g27faafe5dea_1_606: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3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4" name="Google Shape;484;p34:notes"/>
          <p:cNvSpPr txBox="1">
            <a:spLocks noGrp="1"/>
          </p:cNvSpPr>
          <p:nvPr>
            <p:ph type="body" idx="1"/>
          </p:nvPr>
        </p:nvSpPr>
        <p:spPr>
          <a:xfrm>
            <a:off x="701675" y="4416425"/>
            <a:ext cx="5607049" cy="4183063"/>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dirty="0">
                <a:latin typeface="Arial"/>
                <a:ea typeface="Arial"/>
                <a:cs typeface="Arial"/>
                <a:sym typeface="Arial"/>
              </a:rPr>
              <a:t>This concludes the lesson on Team-Based Navigation and Role Delineation, part of the Oncology Patient Navigator Training: The Fundamentals course. In this lesson, you have learned how to:</a:t>
            </a:r>
            <a:endParaRPr sz="1100" dirty="0">
              <a:latin typeface="Arial"/>
              <a:ea typeface="Arial"/>
              <a:cs typeface="Arial"/>
              <a:sym typeface="Arial"/>
            </a:endParaRPr>
          </a:p>
          <a:p>
            <a:pPr marL="457200" lvl="0" indent="-298450" algn="l" rtl="0">
              <a:spcBef>
                <a:spcPts val="1200"/>
              </a:spcBef>
              <a:spcAft>
                <a:spcPts val="0"/>
              </a:spcAft>
              <a:buClr>
                <a:srgbClr val="3F3F3F"/>
              </a:buClr>
              <a:buSzPts val="1100"/>
              <a:buChar char="●"/>
            </a:pPr>
            <a:r>
              <a:rPr lang="en-US" sz="1100" dirty="0">
                <a:solidFill>
                  <a:srgbClr val="3F3F3F"/>
                </a:solidFill>
                <a:latin typeface="Arial"/>
                <a:ea typeface="Arial"/>
                <a:cs typeface="Arial"/>
                <a:sym typeface="Arial"/>
              </a:rPr>
              <a:t>Compare standards and role delineation across navigating professions</a:t>
            </a:r>
            <a:endParaRPr sz="1100" dirty="0">
              <a:solidFill>
                <a:srgbClr val="3F3F3F"/>
              </a:solidFill>
              <a:latin typeface="Arial"/>
              <a:ea typeface="Arial"/>
              <a:cs typeface="Arial"/>
              <a:sym typeface="Arial"/>
            </a:endParaRPr>
          </a:p>
          <a:p>
            <a:pPr marL="457200" lvl="0" indent="-298450" algn="l" rtl="0">
              <a:spcBef>
                <a:spcPts val="360"/>
              </a:spcBef>
              <a:spcAft>
                <a:spcPts val="0"/>
              </a:spcAft>
              <a:buClr>
                <a:srgbClr val="3F3F3F"/>
              </a:buClr>
              <a:buSzPts val="1100"/>
              <a:buChar char="●"/>
            </a:pPr>
            <a:r>
              <a:rPr lang="en-US" sz="1100" dirty="0">
                <a:solidFill>
                  <a:srgbClr val="3F3F3F"/>
                </a:solidFill>
                <a:latin typeface="Arial"/>
                <a:ea typeface="Arial"/>
                <a:cs typeface="Arial"/>
                <a:sym typeface="Arial"/>
              </a:rPr>
              <a:t>Describe different healthcare professionals </a:t>
            </a:r>
            <a:r>
              <a:rPr lang="en-US" sz="1100" dirty="0">
                <a:solidFill>
                  <a:srgbClr val="3F3F3F"/>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4"/>
                  </a:ext>
                </a:extLst>
              </a:rPr>
              <a:t>and how they may</a:t>
            </a:r>
            <a:r>
              <a:rPr lang="en-US" sz="1100" dirty="0">
                <a:solidFill>
                  <a:srgbClr val="3F3F3F"/>
                </a:solidFill>
                <a:latin typeface="Arial"/>
                <a:ea typeface="Arial"/>
                <a:cs typeface="Arial"/>
                <a:sym typeface="Arial"/>
              </a:rPr>
              <a:t> interact with patient navigators</a:t>
            </a:r>
            <a:endParaRPr sz="1100" dirty="0">
              <a:solidFill>
                <a:srgbClr val="3F3F3F"/>
              </a:solidFill>
              <a:latin typeface="Arial"/>
              <a:ea typeface="Arial"/>
              <a:cs typeface="Arial"/>
              <a:sym typeface="Arial"/>
            </a:endParaRPr>
          </a:p>
          <a:p>
            <a:pPr marL="457200" lvl="0" indent="-298450" algn="l" rtl="0">
              <a:spcBef>
                <a:spcPts val="360"/>
              </a:spcBef>
              <a:spcAft>
                <a:spcPts val="0"/>
              </a:spcAft>
              <a:buClr>
                <a:srgbClr val="3F3F3F"/>
              </a:buClr>
              <a:buSzPts val="1100"/>
              <a:buChar char="●"/>
            </a:pPr>
            <a:r>
              <a:rPr lang="en-US" sz="1100" dirty="0">
                <a:solidFill>
                  <a:srgbClr val="3F3F3F"/>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5"/>
                  </a:ext>
                </a:extLst>
              </a:rPr>
              <a:t>Identify and implement strategies for acting within professional </a:t>
            </a:r>
            <a:r>
              <a:rPr lang="en-US" sz="1100" dirty="0">
                <a:solidFill>
                  <a:srgbClr val="3F3F3F"/>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
                  </a:ext>
                </a:extLst>
              </a:rPr>
              <a:t>boundaries</a:t>
            </a:r>
            <a:endParaRPr sz="1100" dirty="0">
              <a:solidFill>
                <a:srgbClr val="3F3F3F"/>
              </a:solidFill>
              <a:latin typeface="Arial"/>
              <a:ea typeface="Arial"/>
              <a:cs typeface="Arial"/>
              <a:sym typeface="Arial"/>
            </a:endParaRPr>
          </a:p>
          <a:p>
            <a:pPr marL="457200" lvl="0" indent="-298450" algn="l" rtl="0">
              <a:spcBef>
                <a:spcPts val="360"/>
              </a:spcBef>
              <a:spcAft>
                <a:spcPts val="0"/>
              </a:spcAft>
              <a:buClr>
                <a:srgbClr val="3F3F3F"/>
              </a:buClr>
              <a:buSzPts val="1100"/>
              <a:buChar char="●"/>
            </a:pPr>
            <a:r>
              <a:rPr lang="en-US" sz="1100" dirty="0">
                <a:solidFill>
                  <a:srgbClr val="3F3F3F"/>
                </a:solidFill>
                <a:latin typeface="Arial"/>
                <a:ea typeface="Arial"/>
                <a:cs typeface="Arial"/>
                <a:sym typeface="Arial"/>
              </a:rPr>
              <a:t>Describe potential conflicts and strategies for a constructive negotiation in a healthcare team</a:t>
            </a:r>
            <a:endParaRPr sz="1100" dirty="0">
              <a:solidFill>
                <a:srgbClr val="3F3F3F"/>
              </a:solidFill>
              <a:latin typeface="Arial"/>
              <a:ea typeface="Arial"/>
              <a:cs typeface="Arial"/>
              <a:sym typeface="Arial"/>
            </a:endParaRPr>
          </a:p>
          <a:p>
            <a:pPr marL="457200" lvl="0" indent="-298450" algn="l" rtl="0">
              <a:spcBef>
                <a:spcPts val="360"/>
              </a:spcBef>
              <a:spcAft>
                <a:spcPts val="0"/>
              </a:spcAft>
              <a:buClr>
                <a:srgbClr val="3F3F3F"/>
              </a:buClr>
              <a:buSzPts val="1100"/>
              <a:buChar char="●"/>
            </a:pPr>
            <a:r>
              <a:rPr lang="en-US" sz="1100" dirty="0">
                <a:solidFill>
                  <a:srgbClr val="3F3F3F"/>
                </a:solidFill>
                <a:latin typeface="Arial"/>
                <a:ea typeface="Arial"/>
                <a:cs typeface="Arial"/>
                <a:sym typeface="Arial"/>
              </a:rPr>
              <a:t>Describe how culture, background, religious beliefs and attitudes impact patient care and the working environment</a:t>
            </a:r>
            <a:endParaRPr sz="1100" dirty="0">
              <a:solidFill>
                <a:srgbClr val="3F3F3F"/>
              </a:solidFill>
              <a:latin typeface="Arial"/>
              <a:ea typeface="Arial"/>
              <a:cs typeface="Arial"/>
              <a:sym typeface="Arial"/>
            </a:endParaRPr>
          </a:p>
          <a:p>
            <a:pPr marL="457200" lvl="0" indent="-298450" algn="l" rtl="0">
              <a:spcBef>
                <a:spcPts val="360"/>
              </a:spcBef>
              <a:spcAft>
                <a:spcPts val="0"/>
              </a:spcAft>
              <a:buClr>
                <a:srgbClr val="3F3F3F"/>
              </a:buClr>
              <a:buSzPts val="1100"/>
              <a:buChar char="●"/>
            </a:pPr>
            <a:r>
              <a:rPr lang="en-US" sz="1100" dirty="0">
                <a:solidFill>
                  <a:srgbClr val="3F3F3F"/>
                </a:solidFill>
                <a:latin typeface="Arial"/>
                <a:ea typeface="Arial"/>
                <a:cs typeface="Arial"/>
                <a:sym typeface="Arial"/>
              </a:rPr>
              <a:t>Identify potential barriers to a smooth transition of patients across screening, diagnosis, active treatment, survivorship and/or end-of-life care, working with the patient’s clinical team</a:t>
            </a:r>
            <a:endParaRPr sz="1100" dirty="0">
              <a:solidFill>
                <a:srgbClr val="3F3F3F"/>
              </a:solidFill>
              <a:latin typeface="Arial"/>
              <a:ea typeface="Arial"/>
              <a:cs typeface="Arial"/>
              <a:sym typeface="Arial"/>
            </a:endParaRPr>
          </a:p>
          <a:p>
            <a:pPr marL="457200" lvl="0" indent="-298450" algn="l" rtl="0">
              <a:spcBef>
                <a:spcPts val="360"/>
              </a:spcBef>
              <a:spcAft>
                <a:spcPts val="0"/>
              </a:spcAft>
              <a:buClr>
                <a:srgbClr val="3F3F3F"/>
              </a:buClr>
              <a:buSzPts val="1100"/>
              <a:buChar char="●"/>
            </a:pPr>
            <a:r>
              <a:rPr lang="en-US" sz="1100" dirty="0">
                <a:solidFill>
                  <a:srgbClr val="3F3F3F"/>
                </a:solidFill>
                <a:latin typeface="Arial"/>
                <a:ea typeface="Arial"/>
                <a:cs typeface="Arial"/>
                <a:sym typeface="Arial"/>
              </a:rPr>
              <a:t>Identify potential conflicts of interest between personal and professional responsibilities</a:t>
            </a:r>
            <a:endParaRPr sz="1100" dirty="0">
              <a:solidFill>
                <a:srgbClr val="3F3F3F"/>
              </a:solidFill>
              <a:latin typeface="Arial"/>
              <a:ea typeface="Arial"/>
              <a:cs typeface="Arial"/>
              <a:sym typeface="Arial"/>
            </a:endParaRPr>
          </a:p>
          <a:p>
            <a:pPr marL="457200" lvl="0" indent="-298450" algn="l" rtl="0">
              <a:spcBef>
                <a:spcPts val="360"/>
              </a:spcBef>
              <a:spcAft>
                <a:spcPts val="0"/>
              </a:spcAft>
              <a:buClr>
                <a:srgbClr val="3F3F3F"/>
              </a:buClr>
              <a:buSzPts val="1100"/>
              <a:buChar char="●"/>
            </a:pPr>
            <a:r>
              <a:rPr lang="en-US" sz="1100" dirty="0">
                <a:solidFill>
                  <a:srgbClr val="3F3F3F"/>
                </a:solidFill>
                <a:latin typeface="Arial"/>
                <a:ea typeface="Arial"/>
                <a:cs typeface="Arial"/>
                <a:sym typeface="Arial"/>
              </a:rPr>
              <a:t>Identify and apply strategies for managing conflicts of interest</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dirty="0">
                <a:latin typeface="Arial"/>
                <a:ea typeface="Arial"/>
                <a:cs typeface="Arial"/>
                <a:sym typeface="Arial"/>
              </a:rPr>
              <a:t>These insights will help you navigate the complexities of patient care and enhance collaboration within healthcare teams. We encourage you to explore the resources provided below the video to deepen your understanding and support your ongoing professional development.</a:t>
            </a:r>
            <a:endParaRPr sz="1100" dirty="0">
              <a:latin typeface="Arial"/>
              <a:ea typeface="Arial"/>
              <a:cs typeface="Arial"/>
              <a:sym typeface="Arial"/>
            </a:endParaRPr>
          </a:p>
          <a:p>
            <a:pPr marL="0" lvl="0" indent="0" algn="l" rtl="0">
              <a:lnSpc>
                <a:spcPct val="100000"/>
              </a:lnSpc>
              <a:spcBef>
                <a:spcPts val="1200"/>
              </a:spcBef>
              <a:spcAft>
                <a:spcPts val="0"/>
              </a:spcAft>
              <a:buNone/>
            </a:pPr>
            <a:r>
              <a:rPr lang="en-US" sz="1100" dirty="0">
                <a:latin typeface="Arial"/>
                <a:ea typeface="Arial"/>
                <a:cs typeface="Arial"/>
                <a:sym typeface="Arial"/>
              </a:rPr>
              <a:t>Thank you for your participation in the lesson. </a:t>
            </a:r>
            <a:endParaRPr sz="1100" dirty="0">
              <a:latin typeface="Arial"/>
              <a:ea typeface="Arial"/>
              <a:cs typeface="Arial"/>
              <a:sym typeface="Arial"/>
            </a:endParaRPr>
          </a:p>
        </p:txBody>
      </p:sp>
      <p:sp>
        <p:nvSpPr>
          <p:cNvPr id="485" name="Google Shape;485;p34:notes"/>
          <p:cNvSpPr txBox="1">
            <a:spLocks noGrp="1"/>
          </p:cNvSpPr>
          <p:nvPr>
            <p:ph type="sldNum" idx="12"/>
          </p:nvPr>
        </p:nvSpPr>
        <p:spPr>
          <a:xfrm>
            <a:off x="3970337" y="8829675"/>
            <a:ext cx="3038475"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2f10e9deed9_0_0: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1" name="Google Shape;491;g2f10e9deed9_0_0: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SzPts val="1000"/>
              <a:buNone/>
            </a:pPr>
            <a:endParaRPr dirty="0">
              <a:solidFill>
                <a:srgbClr val="212121"/>
              </a:solidFill>
              <a:highlight>
                <a:schemeClr val="lt1"/>
              </a:highlight>
              <a:latin typeface="Roboto"/>
              <a:ea typeface="Roboto"/>
              <a:cs typeface="Roboto"/>
              <a:sym typeface="Roboto"/>
            </a:endParaRPr>
          </a:p>
          <a:p>
            <a:pPr marL="723900" lvl="0" indent="-241300" algn="l" rtl="0">
              <a:lnSpc>
                <a:spcPct val="155172"/>
              </a:lnSpc>
              <a:spcBef>
                <a:spcPts val="0"/>
              </a:spcBef>
              <a:spcAft>
                <a:spcPts val="0"/>
              </a:spcAft>
              <a:buClr>
                <a:schemeClr val="dk1"/>
              </a:buClr>
              <a:buSzPts val="1100"/>
              <a:buFont typeface="Arial"/>
              <a:buNone/>
            </a:pPr>
            <a:endParaRPr sz="1450" dirty="0">
              <a:highlight>
                <a:srgbClr val="FFFFFF"/>
              </a:highlight>
              <a:latin typeface="Georgia"/>
              <a:ea typeface="Georgia"/>
              <a:cs typeface="Georgia"/>
              <a:sym typeface="Georgia"/>
            </a:endParaRPr>
          </a:p>
          <a:p>
            <a:pPr marL="457200" lvl="0" indent="0" algn="l" rtl="0">
              <a:spcBef>
                <a:spcPts val="0"/>
              </a:spcBef>
              <a:spcAft>
                <a:spcPts val="0"/>
              </a:spcAft>
              <a:buNone/>
            </a:pPr>
            <a:endParaRPr dirty="0"/>
          </a:p>
        </p:txBody>
      </p:sp>
      <p:sp>
        <p:nvSpPr>
          <p:cNvPr id="492" name="Google Shape;492;g2f10e9deed9_0_0: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27faafe5dea_1_786: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g27faafe5dea_1_786: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55172"/>
              </a:lnSpc>
              <a:spcBef>
                <a:spcPts val="0"/>
              </a:spcBef>
              <a:spcAft>
                <a:spcPts val="0"/>
              </a:spcAft>
              <a:buClr>
                <a:schemeClr val="dk1"/>
              </a:buClr>
              <a:buSzPts val="1100"/>
              <a:buFont typeface="Arial"/>
              <a:buNone/>
            </a:pPr>
            <a:endParaRPr sz="1450" dirty="0">
              <a:highlight>
                <a:srgbClr val="FFFFFF"/>
              </a:highlight>
              <a:latin typeface="Georgia"/>
              <a:ea typeface="Georgia"/>
              <a:cs typeface="Georgia"/>
              <a:sym typeface="Georgia"/>
            </a:endParaRPr>
          </a:p>
          <a:p>
            <a:pPr marL="0" lvl="0" indent="0" algn="l" rtl="0">
              <a:lnSpc>
                <a:spcPct val="100000"/>
              </a:lnSpc>
              <a:spcBef>
                <a:spcPts val="1200"/>
              </a:spcBef>
              <a:spcAft>
                <a:spcPts val="0"/>
              </a:spcAft>
              <a:buSzPts val="1400"/>
              <a:buNone/>
            </a:pPr>
            <a:endParaRPr dirty="0"/>
          </a:p>
        </p:txBody>
      </p:sp>
      <p:sp>
        <p:nvSpPr>
          <p:cNvPr id="499" name="Google Shape;499;g27faafe5dea_1_786: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2f1503a5660_0_34: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5" name="Google Shape;505;g2f1503a5660_0_34: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506" name="Google Shape;506;g2f1503a5660_0_34: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2f10e9deed9_0_7: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2" name="Google Shape;512;g2f10e9deed9_0_7: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723900" lvl="0" indent="-241300" algn="l" rtl="0">
              <a:lnSpc>
                <a:spcPct val="155172"/>
              </a:lnSpc>
              <a:spcBef>
                <a:spcPts val="0"/>
              </a:spcBef>
              <a:spcAft>
                <a:spcPts val="0"/>
              </a:spcAft>
              <a:buClr>
                <a:schemeClr val="dk1"/>
              </a:buClr>
              <a:buSzPts val="1100"/>
              <a:buFont typeface="Arial"/>
              <a:buNone/>
            </a:pPr>
            <a:endParaRPr sz="1450" dirty="0">
              <a:highlight>
                <a:srgbClr val="FFFFFF"/>
              </a:highlight>
              <a:latin typeface="Georgia"/>
              <a:ea typeface="Georgia"/>
              <a:cs typeface="Georgia"/>
              <a:sym typeface="Georgia"/>
            </a:endParaRPr>
          </a:p>
          <a:p>
            <a:pPr marL="0" lvl="0" indent="0" algn="l" rtl="0">
              <a:lnSpc>
                <a:spcPct val="100000"/>
              </a:lnSpc>
              <a:spcBef>
                <a:spcPts val="0"/>
              </a:spcBef>
              <a:spcAft>
                <a:spcPts val="0"/>
              </a:spcAft>
              <a:buSzPts val="1400"/>
              <a:buNone/>
            </a:pPr>
            <a:endParaRPr sz="1450" dirty="0">
              <a:highlight>
                <a:srgbClr val="FFFFFF"/>
              </a:highlight>
              <a:latin typeface="Georgia"/>
              <a:ea typeface="Georgia"/>
              <a:cs typeface="Georgia"/>
              <a:sym typeface="Georgia"/>
            </a:endParaRPr>
          </a:p>
        </p:txBody>
      </p:sp>
      <p:sp>
        <p:nvSpPr>
          <p:cNvPr id="513" name="Google Shape;513;g2f10e9deed9_0_7: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27f9d5be6de_0_30: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519" name="Google Shape;519;g27f9d5be6de_0_30: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f0dbc0520d_0_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f0dbc0520d_0_9:notes"/>
          <p:cNvSpPr txBox="1">
            <a:spLocks noGrp="1"/>
          </p:cNvSpPr>
          <p:nvPr>
            <p:ph type="body" idx="1"/>
          </p:nvPr>
        </p:nvSpPr>
        <p:spPr>
          <a:xfrm>
            <a:off x="701040" y="4415791"/>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100"/>
              <a:buFont typeface="Arial"/>
              <a:buNone/>
            </a:pPr>
            <a:r>
              <a:rPr lang="en-US" sz="1100" dirty="0">
                <a:latin typeface="Arial"/>
                <a:ea typeface="Arial"/>
                <a:cs typeface="Arial"/>
                <a:sym typeface="Arial"/>
              </a:rPr>
              <a:t>So what types of things does a patient navigator do? </a:t>
            </a:r>
            <a:endParaRPr sz="11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dirty="0">
              <a:latin typeface="Arial"/>
              <a:ea typeface="Arial"/>
              <a:cs typeface="Arial"/>
              <a:sym typeface="Arial"/>
            </a:endParaRPr>
          </a:p>
          <a:p>
            <a:pPr marL="0" lvl="0" indent="0" algn="l" rtl="0">
              <a:spcBef>
                <a:spcPts val="0"/>
              </a:spcBef>
              <a:spcAft>
                <a:spcPts val="0"/>
              </a:spcAft>
              <a:buNone/>
            </a:pPr>
            <a:r>
              <a:rPr lang="en-US" sz="1100" dirty="0">
                <a:latin typeface="Arial"/>
                <a:ea typeface="Arial"/>
                <a:cs typeface="Arial"/>
                <a:sym typeface="Arial"/>
              </a:rPr>
              <a:t>An oncology patient navigator focuses on social determinants of health, social risk assessment, logistical barriers and practical barriers that get in the way of a patient accessing screening, completing diagnosis, starting and completing treatment, and accessing supportive care. Oncology patient navigators are an important member of the healthcare team to address patient barriers to care, which allows social workers, nurses, and case managers to focus on their specialized skills. Sometimes this is called “working at the top of your license” or “working at the top of your scope of practice.” </a:t>
            </a: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r>
              <a:rPr lang="en-US" sz="1100" dirty="0">
                <a:latin typeface="Arial"/>
                <a:ea typeface="Arial"/>
                <a:cs typeface="Arial"/>
                <a:sym typeface="Arial"/>
              </a:rPr>
              <a:t>Based on the role definition from the Centers for Medicare and Medicaid in the 2024 Physician Payment Rule, a patient navigator can be reimbursed for these categories of services:</a:t>
            </a: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a:p>
            <a:pPr marL="457200" lvl="0" indent="-298450" algn="l" rtl="0">
              <a:spcBef>
                <a:spcPts val="0"/>
              </a:spcBef>
              <a:spcAft>
                <a:spcPts val="0"/>
              </a:spcAft>
              <a:buSzPts val="1100"/>
              <a:buChar char="●"/>
            </a:pPr>
            <a:r>
              <a:rPr lang="en-US" sz="1100" dirty="0">
                <a:latin typeface="Arial"/>
                <a:ea typeface="Arial"/>
                <a:cs typeface="Arial"/>
                <a:sym typeface="Arial"/>
              </a:rPr>
              <a:t>Person centered assessment</a:t>
            </a:r>
            <a:endParaRPr sz="1100" dirty="0">
              <a:latin typeface="Arial"/>
              <a:ea typeface="Arial"/>
              <a:cs typeface="Arial"/>
              <a:sym typeface="Arial"/>
            </a:endParaRPr>
          </a:p>
          <a:p>
            <a:pPr marL="457200" lvl="0" indent="-298450" algn="l" rtl="0">
              <a:spcBef>
                <a:spcPts val="0"/>
              </a:spcBef>
              <a:spcAft>
                <a:spcPts val="0"/>
              </a:spcAft>
              <a:buSzPts val="1100"/>
              <a:buChar char="●"/>
            </a:pPr>
            <a:r>
              <a:rPr lang="en-US" sz="1100" dirty="0">
                <a:latin typeface="Arial"/>
                <a:ea typeface="Arial"/>
                <a:cs typeface="Arial"/>
                <a:sym typeface="Arial"/>
              </a:rPr>
              <a:t>Identify or refer patient to appropriate supportive services</a:t>
            </a:r>
            <a:endParaRPr sz="1100" dirty="0">
              <a:latin typeface="Arial"/>
              <a:ea typeface="Arial"/>
              <a:cs typeface="Arial"/>
              <a:sym typeface="Arial"/>
            </a:endParaRPr>
          </a:p>
          <a:p>
            <a:pPr marL="457200" lvl="0" indent="-298450" algn="l" rtl="0">
              <a:spcBef>
                <a:spcPts val="0"/>
              </a:spcBef>
              <a:spcAft>
                <a:spcPts val="0"/>
              </a:spcAft>
              <a:buSzPts val="1100"/>
              <a:buChar char="●"/>
            </a:pPr>
            <a:r>
              <a:rPr lang="en-US" sz="1100" dirty="0">
                <a:latin typeface="Arial"/>
                <a:ea typeface="Arial"/>
                <a:cs typeface="Arial"/>
                <a:sym typeface="Arial"/>
              </a:rPr>
              <a:t>Practitioner, home, and community-based care coordination</a:t>
            </a:r>
            <a:endParaRPr sz="1100" dirty="0">
              <a:latin typeface="Arial"/>
              <a:ea typeface="Arial"/>
              <a:cs typeface="Arial"/>
              <a:sym typeface="Arial"/>
            </a:endParaRPr>
          </a:p>
          <a:p>
            <a:pPr marL="457200" lvl="0" indent="-298450" algn="l" rtl="0">
              <a:spcBef>
                <a:spcPts val="0"/>
              </a:spcBef>
              <a:spcAft>
                <a:spcPts val="0"/>
              </a:spcAft>
              <a:buSzPts val="1100"/>
              <a:buChar char="●"/>
            </a:pPr>
            <a:r>
              <a:rPr lang="en-US" sz="1100" dirty="0">
                <a:latin typeface="Arial"/>
                <a:ea typeface="Arial"/>
                <a:cs typeface="Arial"/>
                <a:sym typeface="Arial"/>
              </a:rPr>
              <a:t>Health education</a:t>
            </a:r>
            <a:endParaRPr sz="1100" dirty="0">
              <a:latin typeface="Arial"/>
              <a:ea typeface="Arial"/>
              <a:cs typeface="Arial"/>
              <a:sym typeface="Arial"/>
            </a:endParaRPr>
          </a:p>
          <a:p>
            <a:pPr marL="457200" lvl="0" indent="-298450" algn="l" rtl="0">
              <a:spcBef>
                <a:spcPts val="0"/>
              </a:spcBef>
              <a:spcAft>
                <a:spcPts val="0"/>
              </a:spcAft>
              <a:buSzPts val="1100"/>
              <a:buChar char="●"/>
            </a:pPr>
            <a:r>
              <a:rPr lang="en-US" sz="1100" dirty="0">
                <a:latin typeface="Arial"/>
                <a:ea typeface="Arial"/>
                <a:cs typeface="Arial"/>
                <a:sym typeface="Arial"/>
              </a:rPr>
              <a:t>Build patient self-advocacy skills</a:t>
            </a:r>
            <a:endParaRPr sz="1100" dirty="0">
              <a:latin typeface="Arial"/>
              <a:ea typeface="Arial"/>
              <a:cs typeface="Arial"/>
              <a:sym typeface="Arial"/>
            </a:endParaRPr>
          </a:p>
          <a:p>
            <a:pPr marL="457200" lvl="0" indent="-298450" algn="l" rtl="0">
              <a:spcBef>
                <a:spcPts val="0"/>
              </a:spcBef>
              <a:spcAft>
                <a:spcPts val="0"/>
              </a:spcAft>
              <a:buSzPts val="1100"/>
              <a:buChar char="●"/>
            </a:pPr>
            <a:r>
              <a:rPr lang="en-US" sz="1100" dirty="0">
                <a:latin typeface="Arial"/>
                <a:ea typeface="Arial"/>
                <a:cs typeface="Arial"/>
                <a:sym typeface="Arial"/>
              </a:rPr>
              <a:t>Health care access / health system navigation</a:t>
            </a:r>
            <a:endParaRPr sz="1100" dirty="0">
              <a:latin typeface="Arial"/>
              <a:ea typeface="Arial"/>
              <a:cs typeface="Arial"/>
              <a:sym typeface="Arial"/>
            </a:endParaRPr>
          </a:p>
          <a:p>
            <a:pPr marL="457200" lvl="0" indent="-298450" algn="l" rtl="0">
              <a:spcBef>
                <a:spcPts val="0"/>
              </a:spcBef>
              <a:spcAft>
                <a:spcPts val="0"/>
              </a:spcAft>
              <a:buSzPts val="1100"/>
              <a:buChar char="●"/>
            </a:pPr>
            <a:r>
              <a:rPr lang="en-US" sz="1100" dirty="0">
                <a:latin typeface="Arial"/>
                <a:ea typeface="Arial"/>
                <a:cs typeface="Arial"/>
                <a:sym typeface="Arial"/>
              </a:rPr>
              <a:t>Facilitate behavioral change as necessary for meeting diagnosis and treatment goals</a:t>
            </a:r>
            <a:endParaRPr sz="1100" dirty="0">
              <a:latin typeface="Arial"/>
              <a:ea typeface="Arial"/>
              <a:cs typeface="Arial"/>
              <a:sym typeface="Arial"/>
            </a:endParaRPr>
          </a:p>
          <a:p>
            <a:pPr marL="457200" lvl="0" indent="-298450" algn="l" rtl="0">
              <a:spcBef>
                <a:spcPts val="0"/>
              </a:spcBef>
              <a:spcAft>
                <a:spcPts val="0"/>
              </a:spcAft>
              <a:buSzPts val="1100"/>
              <a:buChar char="●"/>
            </a:pPr>
            <a:r>
              <a:rPr lang="en-US" sz="1100" dirty="0" err="1">
                <a:latin typeface="Arial"/>
                <a:ea typeface="Arial"/>
                <a:cs typeface="Arial"/>
                <a:sym typeface="Arial"/>
              </a:rPr>
              <a:t>Facilitatie</a:t>
            </a:r>
            <a:r>
              <a:rPr lang="en-US" sz="1100" dirty="0">
                <a:latin typeface="Arial"/>
                <a:ea typeface="Arial"/>
                <a:cs typeface="Arial"/>
                <a:sym typeface="Arial"/>
              </a:rPr>
              <a:t> and provide social and emotional support</a:t>
            </a:r>
            <a:endParaRPr sz="1100" dirty="0">
              <a:latin typeface="Arial"/>
              <a:ea typeface="Arial"/>
              <a:cs typeface="Arial"/>
              <a:sym typeface="Arial"/>
            </a:endParaRPr>
          </a:p>
          <a:p>
            <a:pPr marL="457200" lvl="0" indent="-298450" algn="l" rtl="0">
              <a:spcBef>
                <a:spcPts val="0"/>
              </a:spcBef>
              <a:spcAft>
                <a:spcPts val="0"/>
              </a:spcAft>
              <a:buSzPts val="1100"/>
              <a:buChar char="●"/>
            </a:pPr>
            <a:r>
              <a:rPr lang="en-US" sz="1100" dirty="0">
                <a:latin typeface="Arial"/>
                <a:ea typeface="Arial"/>
                <a:cs typeface="Arial"/>
                <a:sym typeface="Arial"/>
              </a:rPr>
              <a:t>Leverage knowledge of the condition and/or lived experience when applicable to provide support, mentorship, or inspiration to meet treatment goals</a:t>
            </a:r>
            <a:endParaRPr sz="1100" dirty="0">
              <a:latin typeface="Arial"/>
              <a:ea typeface="Arial"/>
              <a:cs typeface="Arial"/>
              <a:sym typeface="Arial"/>
            </a:endParaRPr>
          </a:p>
          <a:p>
            <a:pPr marL="457200" lvl="0" indent="0" algn="l" rtl="0">
              <a:spcBef>
                <a:spcPts val="0"/>
              </a:spcBef>
              <a:spcAft>
                <a:spcPts val="0"/>
              </a:spcAft>
              <a:buNone/>
            </a:pPr>
            <a:endParaRPr sz="1100" dirty="0">
              <a:latin typeface="Arial"/>
              <a:ea typeface="Arial"/>
              <a:cs typeface="Arial"/>
              <a:sym typeface="Arial"/>
            </a:endParaRPr>
          </a:p>
        </p:txBody>
      </p:sp>
      <p:sp>
        <p:nvSpPr>
          <p:cNvPr id="77" name="Google Shape;77;g2f0dbc0520d_0_9:notes"/>
          <p:cNvSpPr txBox="1">
            <a:spLocks noGrp="1"/>
          </p:cNvSpPr>
          <p:nvPr>
            <p:ph type="sldNum" idx="12"/>
          </p:nvPr>
        </p:nvSpPr>
        <p:spPr>
          <a:xfrm>
            <a:off x="3970938" y="8829967"/>
            <a:ext cx="3037800" cy="4650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f0dbc0520d_0_24:notes"/>
          <p:cNvSpPr>
            <a:spLocks noGrp="1" noRot="1" noChangeAspect="1"/>
          </p:cNvSpPr>
          <p:nvPr>
            <p:ph type="sldImg" idx="2"/>
          </p:nvPr>
        </p:nvSpPr>
        <p:spPr>
          <a:xfrm>
            <a:off x="1182133" y="697547"/>
            <a:ext cx="4646100" cy="3486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f0dbc0520d_0_24:notes"/>
          <p:cNvSpPr txBox="1">
            <a:spLocks noGrp="1"/>
          </p:cNvSpPr>
          <p:nvPr>
            <p:ph type="body" idx="1"/>
          </p:nvPr>
        </p:nvSpPr>
        <p:spPr>
          <a:xfrm>
            <a:off x="701040" y="4415791"/>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sz="1100" dirty="0">
                <a:latin typeface="Arial"/>
                <a:ea typeface="Arial"/>
                <a:cs typeface="Arial"/>
                <a:sym typeface="Arial"/>
              </a:rPr>
              <a:t>Over the last decade, a number of initiatives have built consensus around the scope of practice of various navigating professions.</a:t>
            </a: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r>
              <a:rPr lang="en-US" sz="1100" dirty="0">
                <a:latin typeface="Arial"/>
                <a:ea typeface="Arial"/>
                <a:cs typeface="Arial"/>
                <a:sym typeface="Arial"/>
              </a:rPr>
              <a:t>In 2013, the Oncology Nursing Society published the first Oncology Nurse Navigator Core Competencies. ONS included 4 categories for Oncology Nurse Navigator Competencies: 1) Professional Role, 2) Education, 3) Coordination of Care, and 4) Communication. In 2018, ONS published updated core competencies that added a domain for Expert Oncology Nurse Navigators. </a:t>
            </a: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r>
              <a:rPr lang="en-US" sz="1100" dirty="0">
                <a:latin typeface="Arial"/>
                <a:ea typeface="Arial"/>
                <a:cs typeface="Arial"/>
                <a:sym typeface="Arial"/>
              </a:rPr>
              <a:t>In 2015, Dr. Pratt-Chapman’s team at GW collaborated with representatives from the Academy of Oncology Nurse and Patient Navigators, the Association of Oncology Social Workers, the Oncology Nursing Society, the Association of Cancer Care Centers, and community health workers and navigators serving patients in community-based organizations to build core competencies for oncology patient navigators. These consensus-based core competencies were validated through a national survey of 525 patient navigators and navigation stakeholders across the U.S. and were published in the Journal of Oncology Navigation and Survivorship. The Core Competencies for Oncology Patient Navigators included 8 domains that intentionally mirrored the domains recommended for health care professions by the Accreditation Council of Graduate Medical Education (Englander et al., 2013). These common domains included: 1) Patient Care, 2) Knowledge for Practice, 3) Practice-Based Learning and Improvement, 4) Interpersonal and Communication Skills, 5) Professionalism, 6) Systems-Based Practice, 7) Interprofessional Collaboration, and 8) Personal and Professional Development. </a:t>
            </a: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r>
              <a:rPr lang="en-US" sz="1100" dirty="0">
                <a:latin typeface="Arial"/>
                <a:ea typeface="Arial"/>
                <a:cs typeface="Arial"/>
                <a:sym typeface="Arial"/>
              </a:rPr>
              <a:t>In 2016, the C3 project defined the roles, skills and qualities of community health workers, and that project continues to refine that work. CHW Competencies include 1) communication skills, 2) interpersonal and relationship-building skills, 3) service coordination and navigation skills, 4) capacity building skills, 5) advocacy skills, 6) education and facilitation skills, 7) individual and community assessment skills, 9) professional skills and conduct, 10) evaluation and research skills, and 11) knowledge base.</a:t>
            </a: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r>
              <a:rPr lang="en-US" sz="1100" dirty="0">
                <a:latin typeface="Arial"/>
                <a:ea typeface="Arial"/>
                <a:cs typeface="Arial"/>
                <a:sym typeface="Arial"/>
              </a:rPr>
              <a:t>In 2019, a workgroup with the American Cancer Society National Navigation Roundtable published revised competencies for patient navigation and defined patient navigator levels as Entry, Intermediate and Advanced. </a:t>
            </a:r>
            <a:endParaRPr sz="1100" dirty="0">
              <a:latin typeface="Arial"/>
              <a:ea typeface="Arial"/>
              <a:cs typeface="Arial"/>
              <a:sym typeface="Arial"/>
            </a:endParaRPr>
          </a:p>
          <a:p>
            <a:pPr marL="0" lvl="0" indent="0" algn="l" rtl="0">
              <a:lnSpc>
                <a:spcPct val="115000"/>
              </a:lnSpc>
              <a:spcBef>
                <a:spcPts val="1500"/>
              </a:spcBef>
              <a:spcAft>
                <a:spcPts val="0"/>
              </a:spcAft>
              <a:buNone/>
            </a:pPr>
            <a:endParaRPr sz="1100" dirty="0">
              <a:solidFill>
                <a:srgbClr val="222222"/>
              </a:solidFill>
              <a:highlight>
                <a:srgbClr val="FFFFFF"/>
              </a:highlight>
              <a:latin typeface="Arial"/>
              <a:ea typeface="Arial"/>
              <a:cs typeface="Arial"/>
              <a:sym typeface="Arial"/>
            </a:endParaRPr>
          </a:p>
          <a:p>
            <a:pPr marL="0" lvl="0" indent="0" algn="l" rtl="0">
              <a:spcBef>
                <a:spcPts val="1500"/>
              </a:spcBef>
              <a:spcAft>
                <a:spcPts val="0"/>
              </a:spcAft>
              <a:buNone/>
            </a:pP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p:txBody>
      </p:sp>
      <p:sp>
        <p:nvSpPr>
          <p:cNvPr id="93" name="Google Shape;93;g2f0dbc0520d_0_24:notes"/>
          <p:cNvSpPr txBox="1">
            <a:spLocks noGrp="1"/>
          </p:cNvSpPr>
          <p:nvPr>
            <p:ph type="sldNum" idx="12"/>
          </p:nvPr>
        </p:nvSpPr>
        <p:spPr>
          <a:xfrm>
            <a:off x="3970938" y="8829967"/>
            <a:ext cx="3037800" cy="4650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f0dbc0520d_0_36:notes"/>
          <p:cNvSpPr>
            <a:spLocks noGrp="1" noRot="1" noChangeAspect="1"/>
          </p:cNvSpPr>
          <p:nvPr>
            <p:ph type="sldImg" idx="2"/>
          </p:nvPr>
        </p:nvSpPr>
        <p:spPr>
          <a:xfrm>
            <a:off x="1182688" y="696913"/>
            <a:ext cx="4645025"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g2f0dbc0520d_0_36:notes"/>
          <p:cNvSpPr txBox="1">
            <a:spLocks noGrp="1"/>
          </p:cNvSpPr>
          <p:nvPr>
            <p:ph type="body" idx="1"/>
          </p:nvPr>
        </p:nvSpPr>
        <p:spPr>
          <a:xfrm>
            <a:off x="701040" y="4415790"/>
            <a:ext cx="5608500" cy="4183200"/>
          </a:xfrm>
          <a:prstGeom prst="rect">
            <a:avLst/>
          </a:prstGeom>
          <a:noFill/>
          <a:ln>
            <a:noFill/>
          </a:ln>
        </p:spPr>
        <p:txBody>
          <a:bodyPr spcFirstLastPara="1" wrap="square" lIns="93125" tIns="46550" rIns="93125" bIns="46550" anchor="t" anchorCtr="0">
            <a:noAutofit/>
          </a:bodyPr>
          <a:lstStyle/>
          <a:p>
            <a:pPr marL="0" marR="0" lvl="0" indent="0" algn="l" rtl="0">
              <a:lnSpc>
                <a:spcPct val="115000"/>
              </a:lnSpc>
              <a:spcBef>
                <a:spcPts val="0"/>
              </a:spcBef>
              <a:spcAft>
                <a:spcPts val="0"/>
              </a:spcAft>
              <a:buNone/>
            </a:pPr>
            <a:r>
              <a:rPr lang="en-US" sz="1100" dirty="0">
                <a:latin typeface="Arial"/>
                <a:ea typeface="Arial"/>
                <a:cs typeface="Arial"/>
                <a:sym typeface="Arial"/>
              </a:rPr>
              <a:t>As highlighted on the slide, the training requirements specified by CMS for those providing Principal Illness Navigation (PIN) services are closely aligned with the C3 (Core Competency) framework for community health workers. According to CMS, in states without specific licensure or certification laws for auxiliary personnel, the training for those delivering PIN services must encompass a comprehensive set of competencies. These include patient and family communication, relationship-building, capacity building for patients and families, service coordination, systems navigation, patient advocacy, facilitation, and community assessment. Additionally, it covers professionalism, ethical conduct, and the development of a relevant knowledge base, particularly around the serious, high-risk conditions that the auxiliary professional is helping patients navigate. By stating the competencies navigators should possess, CMS aims to ensure patient navigators are well-equipped with the skills necessary to provide effective, compassionate care to those navigating complex health challenges.</a:t>
            </a:r>
            <a:endParaRPr sz="1100" dirty="0">
              <a:latin typeface="Arial"/>
              <a:ea typeface="Arial"/>
              <a:cs typeface="Arial"/>
              <a:sym typeface="Arial"/>
            </a:endParaRPr>
          </a:p>
          <a:p>
            <a:pPr marL="0" marR="0" lvl="0" indent="0" algn="l" rtl="0">
              <a:lnSpc>
                <a:spcPct val="115000"/>
              </a:lnSpc>
              <a:spcBef>
                <a:spcPts val="0"/>
              </a:spcBef>
              <a:spcAft>
                <a:spcPts val="0"/>
              </a:spcAft>
              <a:buNone/>
            </a:pPr>
            <a:endParaRPr sz="1100" dirty="0">
              <a:latin typeface="Arial"/>
              <a:ea typeface="Arial"/>
              <a:cs typeface="Arial"/>
              <a:sym typeface="Arial"/>
            </a:endParaRPr>
          </a:p>
          <a:p>
            <a:pPr marL="0" marR="0" lvl="0" indent="0" algn="l" rtl="0">
              <a:lnSpc>
                <a:spcPct val="115000"/>
              </a:lnSpc>
              <a:spcBef>
                <a:spcPts val="0"/>
              </a:spcBef>
              <a:spcAft>
                <a:spcPts val="0"/>
              </a:spcAft>
              <a:buNone/>
            </a:pPr>
            <a:endParaRPr sz="1100" dirty="0">
              <a:latin typeface="Arial"/>
              <a:ea typeface="Arial"/>
              <a:cs typeface="Arial"/>
              <a:sym typeface="Arial"/>
            </a:endParaRPr>
          </a:p>
          <a:p>
            <a:pPr marL="0" marR="0" lvl="0" indent="0" algn="l" rtl="0">
              <a:lnSpc>
                <a:spcPct val="115000"/>
              </a:lnSpc>
              <a:spcBef>
                <a:spcPts val="0"/>
              </a:spcBef>
              <a:spcAft>
                <a:spcPts val="0"/>
              </a:spcAft>
              <a:buNone/>
            </a:pPr>
            <a:endParaRPr sz="1100" dirty="0">
              <a:latin typeface="Arial"/>
              <a:ea typeface="Arial"/>
              <a:cs typeface="Arial"/>
              <a:sym typeface="Arial"/>
            </a:endParaRPr>
          </a:p>
        </p:txBody>
      </p:sp>
      <p:sp>
        <p:nvSpPr>
          <p:cNvPr id="106" name="Google Shape;106;g2f0dbc0520d_0_36:notes"/>
          <p:cNvSpPr txBox="1">
            <a:spLocks noGrp="1"/>
          </p:cNvSpPr>
          <p:nvPr>
            <p:ph type="sldNum" idx="12"/>
          </p:nvPr>
        </p:nvSpPr>
        <p:spPr>
          <a:xfrm>
            <a:off x="3970939" y="8829967"/>
            <a:ext cx="3037800" cy="464700"/>
          </a:xfrm>
          <a:prstGeom prst="rect">
            <a:avLst/>
          </a:prstGeom>
          <a:noFill/>
          <a:ln>
            <a:noFill/>
          </a:ln>
        </p:spPr>
        <p:txBody>
          <a:bodyPr spcFirstLastPara="1" wrap="square" lIns="93125" tIns="46550" rIns="93125" bIns="4655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f0dbc0520d_0_49:notes"/>
          <p:cNvSpPr>
            <a:spLocks noGrp="1" noRot="1" noChangeAspect="1"/>
          </p:cNvSpPr>
          <p:nvPr>
            <p:ph type="sldImg" idx="2"/>
          </p:nvPr>
        </p:nvSpPr>
        <p:spPr>
          <a:xfrm>
            <a:off x="1182133" y="697547"/>
            <a:ext cx="4646100" cy="3486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f0dbc0520d_0_49:notes"/>
          <p:cNvSpPr txBox="1">
            <a:spLocks noGrp="1"/>
          </p:cNvSpPr>
          <p:nvPr>
            <p:ph type="body" idx="1"/>
          </p:nvPr>
        </p:nvSpPr>
        <p:spPr>
          <a:xfrm>
            <a:off x="701040" y="4415791"/>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sz="1100" dirty="0">
                <a:solidFill>
                  <a:srgbClr val="222222"/>
                </a:solidFill>
                <a:latin typeface="Arial"/>
                <a:ea typeface="Arial"/>
                <a:cs typeface="Arial"/>
                <a:sym typeface="Arial"/>
              </a:rPr>
              <a:t>As mentioned in an earlier lesson, building on the prior work of ONS, GW, C3 and the social work profession, the Professional Oncology Navigation Task Force issued standards of oncology navigator professional practice in 2022. </a:t>
            </a:r>
            <a:endParaRPr sz="1100" dirty="0">
              <a:solidFill>
                <a:srgbClr val="222222"/>
              </a:solidFill>
              <a:latin typeface="Arial"/>
              <a:ea typeface="Arial"/>
              <a:cs typeface="Arial"/>
              <a:sym typeface="Arial"/>
            </a:endParaRPr>
          </a:p>
          <a:p>
            <a:pPr marL="0" lvl="0" indent="0" algn="l" rtl="0">
              <a:spcBef>
                <a:spcPts val="0"/>
              </a:spcBef>
              <a:spcAft>
                <a:spcPts val="0"/>
              </a:spcAft>
              <a:buNone/>
            </a:pPr>
            <a:endParaRPr sz="1100" dirty="0">
              <a:solidFill>
                <a:srgbClr val="222222"/>
              </a:solidFill>
              <a:latin typeface="Arial"/>
              <a:ea typeface="Arial"/>
              <a:cs typeface="Arial"/>
              <a:sym typeface="Arial"/>
            </a:endParaRPr>
          </a:p>
          <a:p>
            <a:pPr marL="0" lvl="0" indent="0" algn="l" rtl="0">
              <a:spcBef>
                <a:spcPts val="0"/>
              </a:spcBef>
              <a:spcAft>
                <a:spcPts val="0"/>
              </a:spcAft>
              <a:buNone/>
            </a:pPr>
            <a:r>
              <a:rPr lang="en-US" sz="1100" dirty="0">
                <a:solidFill>
                  <a:srgbClr val="222222"/>
                </a:solidFill>
                <a:latin typeface="Arial"/>
                <a:ea typeface="Arial"/>
                <a:cs typeface="Arial"/>
                <a:sym typeface="Arial"/>
              </a:rPr>
              <a:t>The standards intend to provide benchmarks for healthcare employers and information for policy and decision makers</a:t>
            </a:r>
            <a:endParaRPr sz="1100" dirty="0">
              <a:solidFill>
                <a:srgbClr val="222222"/>
              </a:solidFill>
              <a:latin typeface="Arial"/>
              <a:ea typeface="Arial"/>
              <a:cs typeface="Arial"/>
              <a:sym typeface="Arial"/>
            </a:endParaRPr>
          </a:p>
          <a:p>
            <a:pPr marL="0" lvl="0" indent="0" algn="l" rtl="0">
              <a:spcBef>
                <a:spcPts val="0"/>
              </a:spcBef>
              <a:spcAft>
                <a:spcPts val="0"/>
              </a:spcAft>
              <a:buNone/>
            </a:pPr>
            <a:endParaRPr sz="1100" dirty="0">
              <a:solidFill>
                <a:srgbClr val="222222"/>
              </a:solidFill>
              <a:latin typeface="Arial"/>
              <a:ea typeface="Arial"/>
              <a:cs typeface="Arial"/>
              <a:sym typeface="Arial"/>
            </a:endParaRPr>
          </a:p>
          <a:p>
            <a:pPr marL="0" lvl="0" indent="0" algn="l" rtl="0">
              <a:spcBef>
                <a:spcPts val="0"/>
              </a:spcBef>
              <a:spcAft>
                <a:spcPts val="0"/>
              </a:spcAft>
              <a:buNone/>
            </a:pPr>
            <a:r>
              <a:rPr lang="en-US" sz="1100" dirty="0">
                <a:solidFill>
                  <a:srgbClr val="222222"/>
                </a:solidFill>
                <a:latin typeface="Arial"/>
                <a:ea typeface="Arial"/>
                <a:cs typeface="Arial"/>
                <a:sym typeface="Arial"/>
              </a:rPr>
              <a:t>The standards provide guidance for application to professional practice.</a:t>
            </a:r>
            <a:endParaRPr sz="1100" dirty="0">
              <a:solidFill>
                <a:srgbClr val="222222"/>
              </a:solidFill>
              <a:latin typeface="Arial"/>
              <a:ea typeface="Arial"/>
              <a:cs typeface="Arial"/>
              <a:sym typeface="Arial"/>
            </a:endParaRPr>
          </a:p>
          <a:p>
            <a:pPr marL="0" lvl="0" indent="0" algn="l" rtl="0">
              <a:spcBef>
                <a:spcPts val="0"/>
              </a:spcBef>
              <a:spcAft>
                <a:spcPts val="0"/>
              </a:spcAft>
              <a:buNone/>
            </a:pPr>
            <a:endParaRPr sz="1100" dirty="0">
              <a:solidFill>
                <a:srgbClr val="222222"/>
              </a:solidFill>
              <a:latin typeface="Arial"/>
              <a:ea typeface="Arial"/>
              <a:cs typeface="Arial"/>
              <a:sym typeface="Arial"/>
            </a:endParaRPr>
          </a:p>
          <a:p>
            <a:pPr marL="0" lvl="0" indent="0" algn="l" rtl="0">
              <a:spcBef>
                <a:spcPts val="0"/>
              </a:spcBef>
              <a:spcAft>
                <a:spcPts val="0"/>
              </a:spcAft>
              <a:buNone/>
            </a:pPr>
            <a:r>
              <a:rPr lang="en-US" sz="1100" dirty="0">
                <a:solidFill>
                  <a:srgbClr val="222222"/>
                </a:solidFill>
                <a:latin typeface="Arial"/>
                <a:ea typeface="Arial"/>
                <a:cs typeface="Arial"/>
                <a:sym typeface="Arial"/>
              </a:rPr>
              <a:t>Listed here are the 19 domains referenced in the Professional Oncology Navigation Task Force standards - you may hear these referred to as PONT standards. </a:t>
            </a:r>
            <a:endParaRPr sz="1100" dirty="0">
              <a:solidFill>
                <a:srgbClr val="222222"/>
              </a:solidFill>
              <a:latin typeface="Arial"/>
              <a:ea typeface="Arial"/>
              <a:cs typeface="Arial"/>
              <a:sym typeface="Arial"/>
            </a:endParaRPr>
          </a:p>
          <a:p>
            <a:pPr marL="0" lvl="0" indent="0" algn="l" rtl="0">
              <a:spcBef>
                <a:spcPts val="0"/>
              </a:spcBef>
              <a:spcAft>
                <a:spcPts val="0"/>
              </a:spcAft>
              <a:buNone/>
            </a:pPr>
            <a:endParaRPr sz="1100" dirty="0">
              <a:solidFill>
                <a:srgbClr val="222222"/>
              </a:solidFill>
              <a:latin typeface="Arial"/>
              <a:ea typeface="Arial"/>
              <a:cs typeface="Arial"/>
              <a:sym typeface="Arial"/>
            </a:endParaRPr>
          </a:p>
          <a:p>
            <a:pPr marL="0" lvl="0" indent="0" algn="l" rtl="0">
              <a:spcBef>
                <a:spcPts val="0"/>
              </a:spcBef>
              <a:spcAft>
                <a:spcPts val="0"/>
              </a:spcAft>
              <a:buNone/>
            </a:pPr>
            <a:endParaRPr sz="1100" dirty="0">
              <a:solidFill>
                <a:srgbClr val="222222"/>
              </a:solidFill>
              <a:latin typeface="Arial"/>
              <a:ea typeface="Arial"/>
              <a:cs typeface="Arial"/>
              <a:sym typeface="Arial"/>
            </a:endParaRPr>
          </a:p>
        </p:txBody>
      </p:sp>
      <p:sp>
        <p:nvSpPr>
          <p:cNvPr id="120" name="Google Shape;120;g2f0dbc0520d_0_49:notes"/>
          <p:cNvSpPr txBox="1">
            <a:spLocks noGrp="1"/>
          </p:cNvSpPr>
          <p:nvPr>
            <p:ph type="sldNum" idx="12"/>
          </p:nvPr>
        </p:nvSpPr>
        <p:spPr>
          <a:xfrm>
            <a:off x="3970938" y="8829967"/>
            <a:ext cx="3037800" cy="4650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f0dbc0520d_0_5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2f0dbc0520d_0_56:notes"/>
          <p:cNvSpPr txBox="1">
            <a:spLocks noGrp="1"/>
          </p:cNvSpPr>
          <p:nvPr>
            <p:ph type="body" idx="1"/>
          </p:nvPr>
        </p:nvSpPr>
        <p:spPr>
          <a:xfrm>
            <a:off x="701040" y="4415791"/>
            <a:ext cx="5608200" cy="4183500"/>
          </a:xfrm>
          <a:prstGeom prst="rect">
            <a:avLst/>
          </a:prstGeom>
          <a:noFill/>
          <a:ln>
            <a:noFill/>
          </a:ln>
        </p:spPr>
        <p:txBody>
          <a:bodyPr spcFirstLastPara="1" wrap="square" lIns="93150" tIns="46575" rIns="93150" bIns="46575" anchor="t" anchorCtr="0">
            <a:noAutofit/>
          </a:bodyPr>
          <a:lstStyle/>
          <a:p>
            <a:pPr marL="0" lvl="1" indent="0" algn="l" rtl="0">
              <a:lnSpc>
                <a:spcPct val="100000"/>
              </a:lnSpc>
              <a:spcBef>
                <a:spcPts val="0"/>
              </a:spcBef>
              <a:spcAft>
                <a:spcPts val="0"/>
              </a:spcAft>
              <a:buSzPts val="1400"/>
              <a:buNone/>
            </a:pPr>
            <a:r>
              <a:rPr lang="en-US" sz="1100" dirty="0">
                <a:latin typeface="Arial"/>
                <a:ea typeface="Arial"/>
                <a:cs typeface="Arial"/>
                <a:sym typeface="Arial"/>
              </a:rPr>
              <a:t>With all of these initiatives, it can be confusing to sort out how patient navigator core competencies, standards and training options relate to CMS requirements. Here is a summary of the GW Core Competency Domains, 2024 CMS requirements and 2022 PONT standards. As these standards continue to evolve over time, it is not important that you memorize every competency and standard. What is important is that you know what to reference to ensure your navigation program is aligned with CMS requirements and that the scope of practice of navigators align with their education and credentialing.</a:t>
            </a:r>
            <a:endParaRPr sz="1100" dirty="0">
              <a:latin typeface="Arial"/>
              <a:ea typeface="Arial"/>
              <a:cs typeface="Arial"/>
              <a:sym typeface="Arial"/>
            </a:endParaRPr>
          </a:p>
          <a:p>
            <a:pPr marL="0" lvl="1" indent="0" algn="l" rtl="0">
              <a:lnSpc>
                <a:spcPct val="100000"/>
              </a:lnSpc>
              <a:spcBef>
                <a:spcPts val="0"/>
              </a:spcBef>
              <a:spcAft>
                <a:spcPts val="0"/>
              </a:spcAft>
              <a:buSzPts val="1400"/>
              <a:buNone/>
            </a:pPr>
            <a:endParaRPr sz="1100" dirty="0">
              <a:latin typeface="Arial"/>
              <a:ea typeface="Arial"/>
              <a:cs typeface="Arial"/>
              <a:sym typeface="Arial"/>
            </a:endParaRPr>
          </a:p>
          <a:p>
            <a:pPr marL="0" lvl="1" indent="0" algn="l" rtl="0">
              <a:lnSpc>
                <a:spcPct val="100000"/>
              </a:lnSpc>
              <a:spcBef>
                <a:spcPts val="0"/>
              </a:spcBef>
              <a:spcAft>
                <a:spcPts val="0"/>
              </a:spcAft>
              <a:buSzPts val="1400"/>
              <a:buNone/>
            </a:pPr>
            <a:r>
              <a:rPr lang="en-US" sz="1100" dirty="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You can download the ONS Core Competencies for Oncology Nurse Navigators, the GW Core Competencies for Oncology Patient Navigators, and the PONT standards from the references section of this lesson.  </a:t>
            </a:r>
            <a:endParaRPr sz="1100" dirty="0">
              <a:latin typeface="Arial"/>
              <a:ea typeface="Arial"/>
              <a:cs typeface="Arial"/>
              <a:sym typeface="Arial"/>
            </a:endParaRPr>
          </a:p>
          <a:p>
            <a:pPr marL="0" lvl="1" indent="0" algn="l" rtl="0">
              <a:lnSpc>
                <a:spcPct val="100000"/>
              </a:lnSpc>
              <a:spcBef>
                <a:spcPts val="0"/>
              </a:spcBef>
              <a:spcAft>
                <a:spcPts val="0"/>
              </a:spcAft>
              <a:buSzPts val="1400"/>
              <a:buNone/>
            </a:pPr>
            <a:endParaRPr sz="1100" dirty="0">
              <a:latin typeface="Arial"/>
              <a:ea typeface="Arial"/>
              <a:cs typeface="Arial"/>
              <a:sym typeface="Arial"/>
            </a:endParaRPr>
          </a:p>
          <a:p>
            <a:pPr marL="0" lvl="1" indent="0" algn="l" rtl="0">
              <a:lnSpc>
                <a:spcPct val="100000"/>
              </a:lnSpc>
              <a:spcBef>
                <a:spcPts val="0"/>
              </a:spcBef>
              <a:spcAft>
                <a:spcPts val="0"/>
              </a:spcAft>
              <a:buSzPts val="1400"/>
              <a:buNone/>
            </a:pPr>
            <a:endParaRPr sz="1100" dirty="0">
              <a:latin typeface="Arial"/>
              <a:ea typeface="Arial"/>
              <a:cs typeface="Arial"/>
              <a:sym typeface="Arial"/>
            </a:endParaRPr>
          </a:p>
        </p:txBody>
      </p:sp>
      <p:sp>
        <p:nvSpPr>
          <p:cNvPr id="129" name="Google Shape;129;g2f0dbc0520d_0_56:notes"/>
          <p:cNvSpPr txBox="1">
            <a:spLocks noGrp="1"/>
          </p:cNvSpPr>
          <p:nvPr>
            <p:ph type="sldNum" idx="12"/>
          </p:nvPr>
        </p:nvSpPr>
        <p:spPr>
          <a:xfrm>
            <a:off x="3970938" y="8829967"/>
            <a:ext cx="3037800" cy="4650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1">
  <p:cSld name="Title Slide1">
    <p:spTree>
      <p:nvGrpSpPr>
        <p:cNvPr id="1" name="Shape 16"/>
        <p:cNvGrpSpPr/>
        <p:nvPr/>
      </p:nvGrpSpPr>
      <p:grpSpPr>
        <a:xfrm>
          <a:off x="0" y="0"/>
          <a:ext cx="0" cy="0"/>
          <a:chOff x="0" y="0"/>
          <a:chExt cx="0" cy="0"/>
        </a:xfrm>
      </p:grpSpPr>
      <p:pic>
        <p:nvPicPr>
          <p:cNvPr id="17" name="Google Shape;17;p38" descr="PPT-General7.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8" name="Google Shape;18;p38"/>
          <p:cNvSpPr txBox="1">
            <a:spLocks noGrp="1"/>
          </p:cNvSpPr>
          <p:nvPr>
            <p:ph type="subTitle" idx="1"/>
          </p:nvPr>
        </p:nvSpPr>
        <p:spPr>
          <a:xfrm>
            <a:off x="2590800" y="3137687"/>
            <a:ext cx="6324599" cy="1752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640"/>
              </a:spcBef>
              <a:spcAft>
                <a:spcPts val="0"/>
              </a:spcAft>
              <a:buClr>
                <a:srgbClr val="ECE9C6"/>
              </a:buClr>
              <a:buSzPts val="3200"/>
              <a:buFont typeface="Arial"/>
              <a:buNone/>
              <a:defRPr>
                <a:solidFill>
                  <a:srgbClr val="ECE9C6"/>
                </a:solidFill>
                <a:latin typeface="Arial"/>
                <a:ea typeface="Arial"/>
                <a:cs typeface="Arial"/>
                <a:sym typeface="Arial"/>
              </a:defRPr>
            </a:lvl1pPr>
            <a:lvl2pPr lvl="1" algn="ctr">
              <a:lnSpc>
                <a:spcPct val="100000"/>
              </a:lnSpc>
              <a:spcBef>
                <a:spcPts val="560"/>
              </a:spcBef>
              <a:spcAft>
                <a:spcPts val="0"/>
              </a:spcAft>
              <a:buClr>
                <a:srgbClr val="888888"/>
              </a:buClr>
              <a:buSzPts val="2800"/>
              <a:buFont typeface="Arial"/>
              <a:buNone/>
              <a:defRPr>
                <a:solidFill>
                  <a:srgbClr val="888888"/>
                </a:solidFill>
              </a:defRPr>
            </a:lvl2pPr>
            <a:lvl3pPr lvl="2" algn="ctr">
              <a:lnSpc>
                <a:spcPct val="100000"/>
              </a:lnSpc>
              <a:spcBef>
                <a:spcPts val="480"/>
              </a:spcBef>
              <a:spcAft>
                <a:spcPts val="0"/>
              </a:spcAft>
              <a:buClr>
                <a:srgbClr val="888888"/>
              </a:buClr>
              <a:buSzPts val="2400"/>
              <a:buFont typeface="Arial"/>
              <a:buNone/>
              <a:defRPr>
                <a:solidFill>
                  <a:srgbClr val="888888"/>
                </a:solidFill>
              </a:defRPr>
            </a:lvl3pPr>
            <a:lvl4pPr lvl="3" algn="ctr">
              <a:lnSpc>
                <a:spcPct val="100000"/>
              </a:lnSpc>
              <a:spcBef>
                <a:spcPts val="400"/>
              </a:spcBef>
              <a:spcAft>
                <a:spcPts val="0"/>
              </a:spcAft>
              <a:buClr>
                <a:srgbClr val="888888"/>
              </a:buClr>
              <a:buSzPts val="2000"/>
              <a:buFont typeface="Arial"/>
              <a:buNone/>
              <a:defRPr>
                <a:solidFill>
                  <a:srgbClr val="888888"/>
                </a:solidFill>
              </a:defRPr>
            </a:lvl4pPr>
            <a:lvl5pPr lvl="4" algn="ctr">
              <a:lnSpc>
                <a:spcPct val="100000"/>
              </a:lnSpc>
              <a:spcBef>
                <a:spcPts val="400"/>
              </a:spcBef>
              <a:spcAft>
                <a:spcPts val="0"/>
              </a:spcAft>
              <a:buClr>
                <a:srgbClr val="888888"/>
              </a:buClr>
              <a:buSzPts val="2000"/>
              <a:buFont typeface="Arial"/>
              <a:buNone/>
              <a:defRPr>
                <a:solidFill>
                  <a:srgbClr val="888888"/>
                </a:solidFill>
              </a:defRPr>
            </a:lvl5pPr>
            <a:lvl6pPr lvl="5" algn="ctr">
              <a:lnSpc>
                <a:spcPct val="100000"/>
              </a:lnSpc>
              <a:spcBef>
                <a:spcPts val="400"/>
              </a:spcBef>
              <a:spcAft>
                <a:spcPts val="0"/>
              </a:spcAft>
              <a:buClr>
                <a:srgbClr val="888888"/>
              </a:buClr>
              <a:buSzPts val="2000"/>
              <a:buFont typeface="Arial"/>
              <a:buNone/>
              <a:defRPr>
                <a:solidFill>
                  <a:srgbClr val="888888"/>
                </a:solidFill>
              </a:defRPr>
            </a:lvl6pPr>
            <a:lvl7pPr lvl="6" algn="ctr">
              <a:lnSpc>
                <a:spcPct val="100000"/>
              </a:lnSpc>
              <a:spcBef>
                <a:spcPts val="400"/>
              </a:spcBef>
              <a:spcAft>
                <a:spcPts val="0"/>
              </a:spcAft>
              <a:buClr>
                <a:srgbClr val="888888"/>
              </a:buClr>
              <a:buSzPts val="2000"/>
              <a:buFont typeface="Arial"/>
              <a:buNone/>
              <a:defRPr>
                <a:solidFill>
                  <a:srgbClr val="888888"/>
                </a:solidFill>
              </a:defRPr>
            </a:lvl7pPr>
            <a:lvl8pPr lvl="7" algn="ctr">
              <a:lnSpc>
                <a:spcPct val="100000"/>
              </a:lnSpc>
              <a:spcBef>
                <a:spcPts val="400"/>
              </a:spcBef>
              <a:spcAft>
                <a:spcPts val="0"/>
              </a:spcAft>
              <a:buClr>
                <a:srgbClr val="888888"/>
              </a:buClr>
              <a:buSzPts val="2000"/>
              <a:buFont typeface="Arial"/>
              <a:buNone/>
              <a:defRPr>
                <a:solidFill>
                  <a:srgbClr val="888888"/>
                </a:solidFill>
              </a:defRPr>
            </a:lvl8pPr>
            <a:lvl9pPr lvl="8" algn="ctr">
              <a:lnSpc>
                <a:spcPct val="100000"/>
              </a:lnSpc>
              <a:spcBef>
                <a:spcPts val="400"/>
              </a:spcBef>
              <a:spcAft>
                <a:spcPts val="0"/>
              </a:spcAft>
              <a:buClr>
                <a:srgbClr val="888888"/>
              </a:buClr>
              <a:buSzPts val="2000"/>
              <a:buFont typeface="Arial"/>
              <a:buNone/>
              <a:defRPr>
                <a:solidFill>
                  <a:srgbClr val="888888"/>
                </a:solidFill>
              </a:defRPr>
            </a:lvl9pPr>
          </a:lstStyle>
          <a:p>
            <a:endParaRPr/>
          </a:p>
        </p:txBody>
      </p:sp>
      <p:sp>
        <p:nvSpPr>
          <p:cNvPr id="19" name="Google Shape;19;p38"/>
          <p:cNvSpPr txBox="1">
            <a:spLocks noGrp="1"/>
          </p:cNvSpPr>
          <p:nvPr>
            <p:ph type="title"/>
          </p:nvPr>
        </p:nvSpPr>
        <p:spPr>
          <a:xfrm>
            <a:off x="2590800" y="457200"/>
            <a:ext cx="6324599" cy="2514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solidFill>
                  <a:schemeClr val="lt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pic>
        <p:nvPicPr>
          <p:cNvPr id="20" name="Google Shape;20;p38"/>
          <p:cNvPicPr preferRelativeResize="0"/>
          <p:nvPr/>
        </p:nvPicPr>
        <p:blipFill rotWithShape="1">
          <a:blip r:embed="rId3">
            <a:alphaModFix/>
          </a:blip>
          <a:srcRect/>
          <a:stretch/>
        </p:blipFill>
        <p:spPr>
          <a:xfrm>
            <a:off x="5640897" y="5858870"/>
            <a:ext cx="3200400" cy="54193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9"/>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4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3" name="Google Shape;23;p39"/>
          <p:cNvSpPr txBox="1">
            <a:spLocks noGrp="1"/>
          </p:cNvSpPr>
          <p:nvPr>
            <p:ph type="body" idx="1"/>
          </p:nvPr>
        </p:nvSpPr>
        <p:spPr>
          <a:xfrm>
            <a:off x="457200" y="1600201"/>
            <a:ext cx="8229600" cy="38100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rgbClr val="3F3F3F"/>
              </a:buClr>
              <a:buSzPts val="1800"/>
              <a:buChar char="•"/>
              <a:defRPr/>
            </a:lvl1pPr>
            <a:lvl2pPr marL="914400" lvl="1" indent="-342900" algn="l">
              <a:lnSpc>
                <a:spcPct val="100000"/>
              </a:lnSpc>
              <a:spcBef>
                <a:spcPts val="360"/>
              </a:spcBef>
              <a:spcAft>
                <a:spcPts val="0"/>
              </a:spcAft>
              <a:buClr>
                <a:srgbClr val="3F3F3F"/>
              </a:buClr>
              <a:buSzPts val="1800"/>
              <a:buChar char="–"/>
              <a:defRPr/>
            </a:lvl2pPr>
            <a:lvl3pPr marL="1371600" lvl="2" indent="-342900" algn="l">
              <a:lnSpc>
                <a:spcPct val="100000"/>
              </a:lnSpc>
              <a:spcBef>
                <a:spcPts val="360"/>
              </a:spcBef>
              <a:spcAft>
                <a:spcPts val="0"/>
              </a:spcAft>
              <a:buClr>
                <a:srgbClr val="3F3F3F"/>
              </a:buClr>
              <a:buSzPts val="1800"/>
              <a:buChar char="•"/>
              <a:defRPr/>
            </a:lvl3pPr>
            <a:lvl4pPr marL="1828800" lvl="3" indent="-342900" algn="l">
              <a:lnSpc>
                <a:spcPct val="100000"/>
              </a:lnSpc>
              <a:spcBef>
                <a:spcPts val="360"/>
              </a:spcBef>
              <a:spcAft>
                <a:spcPts val="0"/>
              </a:spcAft>
              <a:buClr>
                <a:srgbClr val="3F3F3F"/>
              </a:buClr>
              <a:buSzPts val="1800"/>
              <a:buChar char="–"/>
              <a:defRPr/>
            </a:lvl4pPr>
            <a:lvl5pPr marL="2286000" lvl="4" indent="-342900" algn="l">
              <a:lnSpc>
                <a:spcPct val="100000"/>
              </a:lnSpc>
              <a:spcBef>
                <a:spcPts val="360"/>
              </a:spcBef>
              <a:spcAft>
                <a:spcPts val="0"/>
              </a:spcAft>
              <a:buClr>
                <a:srgbClr val="3F3F3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
        <p:cNvGrpSpPr/>
        <p:nvPr/>
      </p:nvGrpSpPr>
      <p:grpSpPr>
        <a:xfrm>
          <a:off x="0" y="0"/>
          <a:ext cx="0" cy="0"/>
          <a:chOff x="0" y="0"/>
          <a:chExt cx="0" cy="0"/>
        </a:xfrm>
      </p:grpSpPr>
      <p:sp>
        <p:nvSpPr>
          <p:cNvPr id="25" name="Google Shape;25;p40"/>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6" name="Google Shape;26;p40"/>
          <p:cNvSpPr txBox="1">
            <a:spLocks noGrp="1"/>
          </p:cNvSpPr>
          <p:nvPr>
            <p:ph type="body" idx="1"/>
          </p:nvPr>
        </p:nvSpPr>
        <p:spPr>
          <a:xfrm>
            <a:off x="457200" y="1600201"/>
            <a:ext cx="4038600" cy="38862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rgbClr val="3F3F3F"/>
              </a:buClr>
              <a:buSzPts val="2800"/>
              <a:buFont typeface="Arial"/>
              <a:buChar char="•"/>
              <a:defRPr sz="2800"/>
            </a:lvl1pPr>
            <a:lvl2pPr marL="914400" lvl="1" indent="-381000" algn="l">
              <a:lnSpc>
                <a:spcPct val="100000"/>
              </a:lnSpc>
              <a:spcBef>
                <a:spcPts val="480"/>
              </a:spcBef>
              <a:spcAft>
                <a:spcPts val="0"/>
              </a:spcAft>
              <a:buClr>
                <a:srgbClr val="3F3F3F"/>
              </a:buClr>
              <a:buSzPts val="2400"/>
              <a:buFont typeface="Arial"/>
              <a:buChar char="–"/>
              <a:defRPr sz="2400"/>
            </a:lvl2pPr>
            <a:lvl3pPr marL="1371600" lvl="2" indent="-355600" algn="l">
              <a:lnSpc>
                <a:spcPct val="100000"/>
              </a:lnSpc>
              <a:spcBef>
                <a:spcPts val="400"/>
              </a:spcBef>
              <a:spcAft>
                <a:spcPts val="0"/>
              </a:spcAft>
              <a:buClr>
                <a:srgbClr val="3F3F3F"/>
              </a:buClr>
              <a:buSzPts val="2000"/>
              <a:buFont typeface="Arial"/>
              <a:buChar char="•"/>
              <a:defRPr sz="2000"/>
            </a:lvl3pPr>
            <a:lvl4pPr marL="1828800" lvl="3" indent="-342900" algn="l">
              <a:lnSpc>
                <a:spcPct val="100000"/>
              </a:lnSpc>
              <a:spcBef>
                <a:spcPts val="360"/>
              </a:spcBef>
              <a:spcAft>
                <a:spcPts val="0"/>
              </a:spcAft>
              <a:buClr>
                <a:srgbClr val="3F3F3F"/>
              </a:buClr>
              <a:buSzPts val="1800"/>
              <a:buFont typeface="Arial"/>
              <a:buChar char="–"/>
              <a:defRPr sz="1800"/>
            </a:lvl4pPr>
            <a:lvl5pPr marL="2286000" lvl="4" indent="-342900" algn="l">
              <a:lnSpc>
                <a:spcPct val="100000"/>
              </a:lnSpc>
              <a:spcBef>
                <a:spcPts val="360"/>
              </a:spcBef>
              <a:spcAft>
                <a:spcPts val="0"/>
              </a:spcAft>
              <a:buClr>
                <a:srgbClr val="3F3F3F"/>
              </a:buClr>
              <a:buSzPts val="1800"/>
              <a:buFont typeface="Arial"/>
              <a:buChar char="»"/>
              <a:defRPr sz="1800"/>
            </a:lvl5pPr>
            <a:lvl6pPr marL="2743200" lvl="5" indent="-342900" algn="l">
              <a:lnSpc>
                <a:spcPct val="100000"/>
              </a:lnSpc>
              <a:spcBef>
                <a:spcPts val="360"/>
              </a:spcBef>
              <a:spcAft>
                <a:spcPts val="0"/>
              </a:spcAft>
              <a:buClr>
                <a:schemeClr val="dk1"/>
              </a:buClr>
              <a:buSzPts val="1800"/>
              <a:buFont typeface="Arial"/>
              <a:buChar char="»"/>
              <a:defRPr sz="1800"/>
            </a:lvl6pPr>
            <a:lvl7pPr marL="3200400" lvl="6" indent="-342900" algn="l">
              <a:lnSpc>
                <a:spcPct val="100000"/>
              </a:lnSpc>
              <a:spcBef>
                <a:spcPts val="360"/>
              </a:spcBef>
              <a:spcAft>
                <a:spcPts val="0"/>
              </a:spcAft>
              <a:buClr>
                <a:schemeClr val="dk1"/>
              </a:buClr>
              <a:buSzPts val="1800"/>
              <a:buFont typeface="Arial"/>
              <a:buChar char="»"/>
              <a:defRPr sz="1800"/>
            </a:lvl7pPr>
            <a:lvl8pPr marL="3657600" lvl="7" indent="-342900" algn="l">
              <a:lnSpc>
                <a:spcPct val="100000"/>
              </a:lnSpc>
              <a:spcBef>
                <a:spcPts val="360"/>
              </a:spcBef>
              <a:spcAft>
                <a:spcPts val="0"/>
              </a:spcAft>
              <a:buClr>
                <a:schemeClr val="dk1"/>
              </a:buClr>
              <a:buSzPts val="1800"/>
              <a:buFont typeface="Arial"/>
              <a:buChar char="»"/>
              <a:defRPr sz="1800"/>
            </a:lvl8pPr>
            <a:lvl9pPr marL="4114800" lvl="8" indent="-342900" algn="l">
              <a:lnSpc>
                <a:spcPct val="100000"/>
              </a:lnSpc>
              <a:spcBef>
                <a:spcPts val="360"/>
              </a:spcBef>
              <a:spcAft>
                <a:spcPts val="0"/>
              </a:spcAft>
              <a:buClr>
                <a:schemeClr val="dk1"/>
              </a:buClr>
              <a:buSzPts val="1800"/>
              <a:buFont typeface="Arial"/>
              <a:buChar char="»"/>
              <a:defRPr sz="1800"/>
            </a:lvl9pPr>
          </a:lstStyle>
          <a:p>
            <a:endParaRPr/>
          </a:p>
        </p:txBody>
      </p:sp>
      <p:sp>
        <p:nvSpPr>
          <p:cNvPr id="27" name="Google Shape;27;p40"/>
          <p:cNvSpPr txBox="1">
            <a:spLocks noGrp="1"/>
          </p:cNvSpPr>
          <p:nvPr>
            <p:ph type="body" idx="2"/>
          </p:nvPr>
        </p:nvSpPr>
        <p:spPr>
          <a:xfrm>
            <a:off x="4648200" y="1600201"/>
            <a:ext cx="4038600" cy="38862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rgbClr val="3F3F3F"/>
              </a:buClr>
              <a:buSzPts val="2800"/>
              <a:buFont typeface="Arial"/>
              <a:buChar char="•"/>
              <a:defRPr sz="2800"/>
            </a:lvl1pPr>
            <a:lvl2pPr marL="914400" lvl="1" indent="-381000" algn="l">
              <a:lnSpc>
                <a:spcPct val="100000"/>
              </a:lnSpc>
              <a:spcBef>
                <a:spcPts val="480"/>
              </a:spcBef>
              <a:spcAft>
                <a:spcPts val="0"/>
              </a:spcAft>
              <a:buClr>
                <a:srgbClr val="3F3F3F"/>
              </a:buClr>
              <a:buSzPts val="2400"/>
              <a:buFont typeface="Arial"/>
              <a:buChar char="–"/>
              <a:defRPr sz="2400"/>
            </a:lvl2pPr>
            <a:lvl3pPr marL="1371600" lvl="2" indent="-355600" algn="l">
              <a:lnSpc>
                <a:spcPct val="100000"/>
              </a:lnSpc>
              <a:spcBef>
                <a:spcPts val="400"/>
              </a:spcBef>
              <a:spcAft>
                <a:spcPts val="0"/>
              </a:spcAft>
              <a:buClr>
                <a:srgbClr val="3F3F3F"/>
              </a:buClr>
              <a:buSzPts val="2000"/>
              <a:buFont typeface="Arial"/>
              <a:buChar char="•"/>
              <a:defRPr sz="2000"/>
            </a:lvl3pPr>
            <a:lvl4pPr marL="1828800" lvl="3" indent="-342900" algn="l">
              <a:lnSpc>
                <a:spcPct val="100000"/>
              </a:lnSpc>
              <a:spcBef>
                <a:spcPts val="360"/>
              </a:spcBef>
              <a:spcAft>
                <a:spcPts val="0"/>
              </a:spcAft>
              <a:buClr>
                <a:srgbClr val="3F3F3F"/>
              </a:buClr>
              <a:buSzPts val="1800"/>
              <a:buFont typeface="Arial"/>
              <a:buChar char="–"/>
              <a:defRPr sz="1800"/>
            </a:lvl4pPr>
            <a:lvl5pPr marL="2286000" lvl="4" indent="-342900" algn="l">
              <a:lnSpc>
                <a:spcPct val="100000"/>
              </a:lnSpc>
              <a:spcBef>
                <a:spcPts val="360"/>
              </a:spcBef>
              <a:spcAft>
                <a:spcPts val="0"/>
              </a:spcAft>
              <a:buClr>
                <a:srgbClr val="3F3F3F"/>
              </a:buClr>
              <a:buSzPts val="1800"/>
              <a:buFont typeface="Arial"/>
              <a:buChar char="»"/>
              <a:defRPr sz="1800"/>
            </a:lvl5pPr>
            <a:lvl6pPr marL="2743200" lvl="5" indent="-342900" algn="l">
              <a:lnSpc>
                <a:spcPct val="100000"/>
              </a:lnSpc>
              <a:spcBef>
                <a:spcPts val="360"/>
              </a:spcBef>
              <a:spcAft>
                <a:spcPts val="0"/>
              </a:spcAft>
              <a:buClr>
                <a:schemeClr val="dk1"/>
              </a:buClr>
              <a:buSzPts val="1800"/>
              <a:buFont typeface="Arial"/>
              <a:buChar char="»"/>
              <a:defRPr sz="1800"/>
            </a:lvl6pPr>
            <a:lvl7pPr marL="3200400" lvl="6" indent="-342900" algn="l">
              <a:lnSpc>
                <a:spcPct val="100000"/>
              </a:lnSpc>
              <a:spcBef>
                <a:spcPts val="360"/>
              </a:spcBef>
              <a:spcAft>
                <a:spcPts val="0"/>
              </a:spcAft>
              <a:buClr>
                <a:schemeClr val="dk1"/>
              </a:buClr>
              <a:buSzPts val="1800"/>
              <a:buFont typeface="Arial"/>
              <a:buChar char="»"/>
              <a:defRPr sz="1800"/>
            </a:lvl7pPr>
            <a:lvl8pPr marL="3657600" lvl="7" indent="-342900" algn="l">
              <a:lnSpc>
                <a:spcPct val="100000"/>
              </a:lnSpc>
              <a:spcBef>
                <a:spcPts val="360"/>
              </a:spcBef>
              <a:spcAft>
                <a:spcPts val="0"/>
              </a:spcAft>
              <a:buClr>
                <a:schemeClr val="dk1"/>
              </a:buClr>
              <a:buSzPts val="1800"/>
              <a:buFont typeface="Arial"/>
              <a:buChar char="»"/>
              <a:defRPr sz="1800"/>
            </a:lvl8pPr>
            <a:lvl9pPr marL="4114800" lvl="8" indent="-342900" algn="l">
              <a:lnSpc>
                <a:spcPct val="100000"/>
              </a:lnSpc>
              <a:spcBef>
                <a:spcPts val="360"/>
              </a:spcBef>
              <a:spcAft>
                <a:spcPts val="0"/>
              </a:spcAft>
              <a:buClr>
                <a:schemeClr val="dk1"/>
              </a:buClr>
              <a:buSzPts val="1800"/>
              <a:buFont typeface="Arial"/>
              <a:buChar char="»"/>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8"/>
        <p:cNvGrpSpPr/>
        <p:nvPr/>
      </p:nvGrpSpPr>
      <p:grpSpPr>
        <a:xfrm>
          <a:off x="0" y="0"/>
          <a:ext cx="0" cy="0"/>
          <a:chOff x="0" y="0"/>
          <a:chExt cx="0" cy="0"/>
        </a:xfrm>
      </p:grpSpPr>
      <p:sp>
        <p:nvSpPr>
          <p:cNvPr id="29" name="Google Shape;29;p41"/>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0" name="Google Shape;30;p41"/>
          <p:cNvSpPr txBox="1">
            <a:spLocks noGrp="1"/>
          </p:cNvSpPr>
          <p:nvPr>
            <p:ph type="body" idx="1"/>
          </p:nvPr>
        </p:nvSpPr>
        <p:spPr>
          <a:xfrm>
            <a:off x="457200" y="1600201"/>
            <a:ext cx="8229600" cy="38862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rgbClr val="3F3F3F"/>
              </a:buClr>
              <a:buSzPts val="1800"/>
              <a:buChar char="•"/>
              <a:defRPr/>
            </a:lvl1pPr>
            <a:lvl2pPr marL="914400" lvl="1" indent="-342900" algn="l">
              <a:lnSpc>
                <a:spcPct val="100000"/>
              </a:lnSpc>
              <a:spcBef>
                <a:spcPts val="360"/>
              </a:spcBef>
              <a:spcAft>
                <a:spcPts val="0"/>
              </a:spcAft>
              <a:buClr>
                <a:srgbClr val="3F3F3F"/>
              </a:buClr>
              <a:buSzPts val="1800"/>
              <a:buChar char="–"/>
              <a:defRPr/>
            </a:lvl2pPr>
            <a:lvl3pPr marL="1371600" lvl="2" indent="-342900" algn="l">
              <a:lnSpc>
                <a:spcPct val="100000"/>
              </a:lnSpc>
              <a:spcBef>
                <a:spcPts val="360"/>
              </a:spcBef>
              <a:spcAft>
                <a:spcPts val="0"/>
              </a:spcAft>
              <a:buClr>
                <a:srgbClr val="3F3F3F"/>
              </a:buClr>
              <a:buSzPts val="1800"/>
              <a:buChar char="•"/>
              <a:defRPr/>
            </a:lvl3pPr>
            <a:lvl4pPr marL="1828800" lvl="3" indent="-342900" algn="l">
              <a:lnSpc>
                <a:spcPct val="100000"/>
              </a:lnSpc>
              <a:spcBef>
                <a:spcPts val="360"/>
              </a:spcBef>
              <a:spcAft>
                <a:spcPts val="0"/>
              </a:spcAft>
              <a:buClr>
                <a:srgbClr val="3F3F3F"/>
              </a:buClr>
              <a:buSzPts val="1800"/>
              <a:buChar char="–"/>
              <a:defRPr/>
            </a:lvl4pPr>
            <a:lvl5pPr marL="2286000" lvl="4" indent="-342900" algn="l">
              <a:lnSpc>
                <a:spcPct val="100000"/>
              </a:lnSpc>
              <a:spcBef>
                <a:spcPts val="360"/>
              </a:spcBef>
              <a:spcAft>
                <a:spcPts val="0"/>
              </a:spcAft>
              <a:buClr>
                <a:srgbClr val="3F3F3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pic>
        <p:nvPicPr>
          <p:cNvPr id="32" name="Google Shape;32;p42"/>
          <p:cNvPicPr preferRelativeResize="0"/>
          <p:nvPr/>
        </p:nvPicPr>
        <p:blipFill rotWithShape="1">
          <a:blip r:embed="rId2">
            <a:alphaModFix/>
          </a:blip>
          <a:srcRect/>
          <a:stretch/>
        </p:blipFill>
        <p:spPr>
          <a:xfrm>
            <a:off x="0" y="-19050"/>
            <a:ext cx="9144000" cy="323850"/>
          </a:xfrm>
          <a:prstGeom prst="rect">
            <a:avLst/>
          </a:prstGeom>
          <a:noFill/>
          <a:ln>
            <a:noFill/>
          </a:ln>
        </p:spPr>
      </p:pic>
      <p:sp>
        <p:nvSpPr>
          <p:cNvPr id="33" name="Google Shape;33;p42"/>
          <p:cNvSpPr txBox="1">
            <a:spLocks noGrp="1"/>
          </p:cNvSpPr>
          <p:nvPr>
            <p:ph type="title"/>
          </p:nvPr>
        </p:nvSpPr>
        <p:spPr>
          <a:xfrm>
            <a:off x="722312" y="4406900"/>
            <a:ext cx="7772400" cy="1362075"/>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4" name="Google Shape;34;p42"/>
          <p:cNvSpPr txBox="1">
            <a:spLocks noGrp="1"/>
          </p:cNvSpPr>
          <p:nvPr>
            <p:ph type="body" idx="1"/>
          </p:nvPr>
        </p:nvSpPr>
        <p:spPr>
          <a:xfrm>
            <a:off x="722312" y="2906713"/>
            <a:ext cx="7772400" cy="1500187"/>
          </a:xfrm>
          <a:prstGeom prst="rect">
            <a:avLst/>
          </a:prstGeom>
          <a:noFill/>
          <a:ln>
            <a:noFill/>
          </a:ln>
        </p:spPr>
        <p:txBody>
          <a:bodyPr spcFirstLastPara="1" wrap="square" lIns="91425" tIns="91425" rIns="91425" bIns="91425" anchor="b" anchorCtr="0">
            <a:noAutofit/>
          </a:bodyPr>
          <a:lstStyle>
            <a:lvl1pPr marL="457200" lvl="0" indent="-228600" algn="l">
              <a:lnSpc>
                <a:spcPct val="100000"/>
              </a:lnSpc>
              <a:spcBef>
                <a:spcPts val="0"/>
              </a:spcBef>
              <a:spcAft>
                <a:spcPts val="0"/>
              </a:spcAft>
              <a:buClr>
                <a:srgbClr val="3F3F3F"/>
              </a:buClr>
              <a:buSzPts val="3200"/>
              <a:buFont typeface="Arial"/>
              <a:buNone/>
              <a:defRPr/>
            </a:lvl1pPr>
            <a:lvl2pPr marL="914400" lvl="1" indent="-228600" algn="l">
              <a:lnSpc>
                <a:spcPct val="100000"/>
              </a:lnSpc>
              <a:spcBef>
                <a:spcPts val="0"/>
              </a:spcBef>
              <a:spcAft>
                <a:spcPts val="0"/>
              </a:spcAft>
              <a:buClr>
                <a:srgbClr val="3F3F3F"/>
              </a:buClr>
              <a:buSzPts val="2800"/>
              <a:buFont typeface="Arial"/>
              <a:buNone/>
              <a:defRPr/>
            </a:lvl2pPr>
            <a:lvl3pPr marL="1371600" lvl="2" indent="-228600" algn="l">
              <a:lnSpc>
                <a:spcPct val="100000"/>
              </a:lnSpc>
              <a:spcBef>
                <a:spcPts val="0"/>
              </a:spcBef>
              <a:spcAft>
                <a:spcPts val="0"/>
              </a:spcAft>
              <a:buClr>
                <a:srgbClr val="3F3F3F"/>
              </a:buClr>
              <a:buSzPts val="2400"/>
              <a:buFont typeface="Arial"/>
              <a:buNone/>
              <a:defRPr/>
            </a:lvl3pPr>
            <a:lvl4pPr marL="1828800" lvl="3" indent="-228600" algn="l">
              <a:lnSpc>
                <a:spcPct val="100000"/>
              </a:lnSpc>
              <a:spcBef>
                <a:spcPts val="0"/>
              </a:spcBef>
              <a:spcAft>
                <a:spcPts val="0"/>
              </a:spcAft>
              <a:buClr>
                <a:srgbClr val="3F3F3F"/>
              </a:buClr>
              <a:buSzPts val="2000"/>
              <a:buFont typeface="Arial"/>
              <a:buNone/>
              <a:defRPr/>
            </a:lvl4pPr>
            <a:lvl5pPr marL="2286000" lvl="4" indent="-228600" algn="l">
              <a:lnSpc>
                <a:spcPct val="100000"/>
              </a:lnSpc>
              <a:spcBef>
                <a:spcPts val="0"/>
              </a:spcBef>
              <a:spcAft>
                <a:spcPts val="0"/>
              </a:spcAft>
              <a:buClr>
                <a:srgbClr val="3F3F3F"/>
              </a:buClr>
              <a:buSzPts val="2000"/>
              <a:buFont typeface="Arial"/>
              <a:buNone/>
              <a:defRPr/>
            </a:lvl5pPr>
            <a:lvl6pPr marL="2743200" lvl="5" indent="-228600" algn="l">
              <a:lnSpc>
                <a:spcPct val="100000"/>
              </a:lnSpc>
              <a:spcBef>
                <a:spcPts val="0"/>
              </a:spcBef>
              <a:spcAft>
                <a:spcPts val="0"/>
              </a:spcAft>
              <a:buClr>
                <a:schemeClr val="dk1"/>
              </a:buClr>
              <a:buSzPts val="2000"/>
              <a:buFont typeface="Arial"/>
              <a:buNone/>
              <a:defRPr/>
            </a:lvl6pPr>
            <a:lvl7pPr marL="3200400" lvl="6" indent="-228600" algn="l">
              <a:lnSpc>
                <a:spcPct val="100000"/>
              </a:lnSpc>
              <a:spcBef>
                <a:spcPts val="0"/>
              </a:spcBef>
              <a:spcAft>
                <a:spcPts val="0"/>
              </a:spcAft>
              <a:buClr>
                <a:schemeClr val="dk1"/>
              </a:buClr>
              <a:buSzPts val="2000"/>
              <a:buFont typeface="Arial"/>
              <a:buNone/>
              <a:defRPr/>
            </a:lvl7pPr>
            <a:lvl8pPr marL="3657600" lvl="7" indent="-228600" algn="l">
              <a:lnSpc>
                <a:spcPct val="100000"/>
              </a:lnSpc>
              <a:spcBef>
                <a:spcPts val="0"/>
              </a:spcBef>
              <a:spcAft>
                <a:spcPts val="0"/>
              </a:spcAft>
              <a:buClr>
                <a:schemeClr val="dk1"/>
              </a:buClr>
              <a:buSzPts val="2000"/>
              <a:buFont typeface="Arial"/>
              <a:buNone/>
              <a:defRPr/>
            </a:lvl8pPr>
            <a:lvl9pPr marL="4114800" lvl="8" indent="-228600" algn="l">
              <a:lnSpc>
                <a:spcPct val="100000"/>
              </a:lnSpc>
              <a:spcBef>
                <a:spcPts val="0"/>
              </a:spcBef>
              <a:spcAft>
                <a:spcPts val="0"/>
              </a:spcAft>
              <a:buClr>
                <a:schemeClr val="dk1"/>
              </a:buClr>
              <a:buSzPts val="2000"/>
              <a:buFont typeface="Arial"/>
              <a:buNone/>
              <a:defRPr/>
            </a:lvl9pPr>
          </a:lstStyle>
          <a:p>
            <a:endParaRPr/>
          </a:p>
        </p:txBody>
      </p:sp>
      <p:sp>
        <p:nvSpPr>
          <p:cNvPr id="35" name="Google Shape;35;p42"/>
          <p:cNvSpPr txBox="1">
            <a:spLocks noGrp="1"/>
          </p:cNvSpPr>
          <p:nvPr>
            <p:ph type="ftr" idx="11"/>
          </p:nvPr>
        </p:nvSpPr>
        <p:spPr>
          <a:xfrm>
            <a:off x="457200" y="6248400"/>
            <a:ext cx="2895600" cy="476249"/>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6" name="Google Shape;36;p42"/>
          <p:cNvSpPr txBox="1">
            <a:spLocks noGrp="1"/>
          </p:cNvSpPr>
          <p:nvPr>
            <p:ph type="sldNum" idx="12"/>
          </p:nvPr>
        </p:nvSpPr>
        <p:spPr>
          <a:xfrm>
            <a:off x="8458200" y="6381750"/>
            <a:ext cx="685799" cy="476249"/>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1pPr>
            <a:lvl2pPr marL="0" marR="0" lvl="1" indent="0" algn="ctr" rtl="0">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2pPr>
            <a:lvl3pPr marL="0" marR="0" lvl="2" indent="0" algn="ctr" rtl="0">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3pPr>
            <a:lvl4pPr marL="0" marR="0" lvl="3" indent="0" algn="ctr" rtl="0">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4pPr>
            <a:lvl5pPr marL="0" marR="0" lvl="4" indent="0" algn="ctr" rtl="0">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5pPr>
            <a:lvl6pPr marL="0" marR="0" lvl="5" indent="0" algn="ctr" rtl="0">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6pPr>
            <a:lvl7pPr marL="0" marR="0" lvl="6" indent="0" algn="ctr" rtl="0">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7pPr>
            <a:lvl8pPr marL="0" marR="0" lvl="7" indent="0" algn="ctr" rtl="0">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8pPr>
            <a:lvl9pPr marL="0" marR="0" lvl="8" indent="0" algn="ctr" rtl="0">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pic>
        <p:nvPicPr>
          <p:cNvPr id="38" name="Google Shape;38;p43"/>
          <p:cNvPicPr preferRelativeResize="0"/>
          <p:nvPr/>
        </p:nvPicPr>
        <p:blipFill rotWithShape="1">
          <a:blip r:embed="rId2">
            <a:alphaModFix/>
          </a:blip>
          <a:srcRect/>
          <a:stretch/>
        </p:blipFill>
        <p:spPr>
          <a:xfrm>
            <a:off x="0" y="-19050"/>
            <a:ext cx="9144000" cy="323850"/>
          </a:xfrm>
          <a:prstGeom prst="rect">
            <a:avLst/>
          </a:prstGeom>
          <a:noFill/>
          <a:ln>
            <a:noFill/>
          </a:ln>
        </p:spPr>
      </p:pic>
      <p:sp>
        <p:nvSpPr>
          <p:cNvPr id="39" name="Google Shape;39;p43"/>
          <p:cNvSpPr txBox="1">
            <a:spLocks noGrp="1"/>
          </p:cNvSpPr>
          <p:nvPr>
            <p:ph type="title"/>
          </p:nvPr>
        </p:nvSpPr>
        <p:spPr>
          <a:xfrm>
            <a:off x="457200" y="304800"/>
            <a:ext cx="8229600" cy="11430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0" name="Google Shape;40;p43"/>
          <p:cNvSpPr txBox="1">
            <a:spLocks noGrp="1"/>
          </p:cNvSpPr>
          <p:nvPr>
            <p:ph type="ftr" idx="11"/>
          </p:nvPr>
        </p:nvSpPr>
        <p:spPr>
          <a:xfrm>
            <a:off x="457200" y="6248400"/>
            <a:ext cx="2895600" cy="476249"/>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1" name="Google Shape;41;p43"/>
          <p:cNvSpPr txBox="1">
            <a:spLocks noGrp="1"/>
          </p:cNvSpPr>
          <p:nvPr>
            <p:ph type="sldNum" idx="12"/>
          </p:nvPr>
        </p:nvSpPr>
        <p:spPr>
          <a:xfrm>
            <a:off x="8458200" y="6381750"/>
            <a:ext cx="685799" cy="476249"/>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1pPr>
            <a:lvl2pPr marL="0" marR="0" lvl="1" indent="0" algn="ctr" rtl="0">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2pPr>
            <a:lvl3pPr marL="0" marR="0" lvl="2" indent="0" algn="ctr" rtl="0">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3pPr>
            <a:lvl4pPr marL="0" marR="0" lvl="3" indent="0" algn="ctr" rtl="0">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4pPr>
            <a:lvl5pPr marL="0" marR="0" lvl="4" indent="0" algn="ctr" rtl="0">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5pPr>
            <a:lvl6pPr marL="0" marR="0" lvl="5" indent="0" algn="ctr" rtl="0">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6pPr>
            <a:lvl7pPr marL="0" marR="0" lvl="6" indent="0" algn="ctr" rtl="0">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7pPr>
            <a:lvl8pPr marL="0" marR="0" lvl="7" indent="0" algn="ctr" rtl="0">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8pPr>
            <a:lvl9pPr marL="0" marR="0" lvl="8" indent="0" algn="ctr" rtl="0">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7" descr="PPT-General6.jpg"/>
          <p:cNvPicPr preferRelativeResize="0"/>
          <p:nvPr/>
        </p:nvPicPr>
        <p:blipFill rotWithShape="1">
          <a:blip r:embed="rId8">
            <a:alphaModFix/>
          </a:blip>
          <a:srcRect r="50038"/>
          <a:stretch/>
        </p:blipFill>
        <p:spPr>
          <a:xfrm>
            <a:off x="4572000" y="-66429"/>
            <a:ext cx="4663440" cy="7000629"/>
          </a:xfrm>
          <a:prstGeom prst="rect">
            <a:avLst/>
          </a:prstGeom>
          <a:noFill/>
          <a:ln>
            <a:noFill/>
          </a:ln>
        </p:spPr>
      </p:pic>
      <p:pic>
        <p:nvPicPr>
          <p:cNvPr id="11" name="Google Shape;11;p37" descr="PPT-General6.jpg"/>
          <p:cNvPicPr preferRelativeResize="0"/>
          <p:nvPr/>
        </p:nvPicPr>
        <p:blipFill rotWithShape="1">
          <a:blip r:embed="rId8">
            <a:alphaModFix/>
          </a:blip>
          <a:srcRect r="50038"/>
          <a:stretch/>
        </p:blipFill>
        <p:spPr>
          <a:xfrm>
            <a:off x="0" y="-66429"/>
            <a:ext cx="4663440" cy="7000629"/>
          </a:xfrm>
          <a:prstGeom prst="rect">
            <a:avLst/>
          </a:prstGeom>
          <a:noFill/>
          <a:ln>
            <a:noFill/>
          </a:ln>
        </p:spPr>
      </p:pic>
      <p:sp>
        <p:nvSpPr>
          <p:cNvPr id="12" name="Google Shape;12;p37"/>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rgbClr val="000000"/>
              </a:buClr>
              <a:buSzPts val="1400"/>
              <a:buFont typeface="Arial"/>
              <a:buNone/>
              <a:defRPr sz="4400" b="1" i="0" u="none" strike="noStrike" cap="none">
                <a:solidFill>
                  <a:srgbClr val="3F3F3F"/>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3600" b="0" i="0" u="none" strike="noStrike" cap="none">
                <a:solidFill>
                  <a:srgbClr val="365F91"/>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400"/>
              <a:buFont typeface="Arial"/>
              <a:buNone/>
              <a:defRPr sz="3600" b="0" i="0" u="none" strike="noStrike" cap="none">
                <a:solidFill>
                  <a:srgbClr val="365F91"/>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400"/>
              <a:buFont typeface="Arial"/>
              <a:buNone/>
              <a:defRPr sz="3600" b="0" i="0" u="none" strike="noStrike" cap="none">
                <a:solidFill>
                  <a:srgbClr val="365F91"/>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400"/>
              <a:buFont typeface="Arial"/>
              <a:buNone/>
              <a:defRPr sz="3600" b="0" i="0" u="none" strike="noStrike" cap="none">
                <a:solidFill>
                  <a:srgbClr val="365F91"/>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rgbClr val="365F91"/>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rgbClr val="365F91"/>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rgbClr val="365F91"/>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rgbClr val="365F91"/>
                </a:solidFill>
                <a:latin typeface="Arial"/>
                <a:ea typeface="Arial"/>
                <a:cs typeface="Arial"/>
                <a:sym typeface="Arial"/>
              </a:defRPr>
            </a:lvl9pPr>
          </a:lstStyle>
          <a:p>
            <a:endParaRPr/>
          </a:p>
        </p:txBody>
      </p:sp>
      <p:sp>
        <p:nvSpPr>
          <p:cNvPr id="13" name="Google Shape;13;p37"/>
          <p:cNvSpPr txBox="1">
            <a:spLocks noGrp="1"/>
          </p:cNvSpPr>
          <p:nvPr>
            <p:ph type="body" idx="1"/>
          </p:nvPr>
        </p:nvSpPr>
        <p:spPr>
          <a:xfrm>
            <a:off x="457200" y="1600201"/>
            <a:ext cx="8229600" cy="38100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rgbClr val="3F3F3F"/>
              </a:buClr>
              <a:buSzPts val="3200"/>
              <a:buFont typeface="Arial"/>
              <a:buChar char="•"/>
              <a:defRPr sz="32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rgbClr val="3F3F3F"/>
              </a:buClr>
              <a:buSzPts val="2800"/>
              <a:buFont typeface="Arial"/>
              <a:buChar char="–"/>
              <a:defRPr sz="2800" b="0" i="0" u="none" strike="noStrike" cap="none">
                <a:solidFill>
                  <a:srgbClr val="3F3F3F"/>
                </a:solidFill>
                <a:latin typeface="Arial"/>
                <a:ea typeface="Arial"/>
                <a:cs typeface="Arial"/>
                <a:sym typeface="Arial"/>
              </a:defRPr>
            </a:lvl2pPr>
            <a:lvl3pPr marL="1371600" marR="0" lvl="2" indent="-381000" algn="l" rtl="0">
              <a:lnSpc>
                <a:spcPct val="100000"/>
              </a:lnSpc>
              <a:spcBef>
                <a:spcPts val="48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3pPr>
            <a:lvl4pPr marL="1828800" marR="0" lvl="3" indent="-355600" algn="l" rtl="0">
              <a:lnSpc>
                <a:spcPct val="100000"/>
              </a:lnSpc>
              <a:spcBef>
                <a:spcPts val="4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4pPr>
            <a:lvl5pPr marL="2286000" marR="0" lvl="4" indent="-355600" algn="l" rtl="0">
              <a:lnSpc>
                <a:spcPct val="100000"/>
              </a:lnSpc>
              <a:spcBef>
                <a:spcPts val="4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4" name="Google Shape;14;p37"/>
          <p:cNvPicPr preferRelativeResize="0"/>
          <p:nvPr/>
        </p:nvPicPr>
        <p:blipFill rotWithShape="1">
          <a:blip r:embed="rId9">
            <a:alphaModFix/>
          </a:blip>
          <a:srcRect/>
          <a:stretch/>
        </p:blipFill>
        <p:spPr>
          <a:xfrm>
            <a:off x="5636004" y="5840274"/>
            <a:ext cx="3200400" cy="541932"/>
          </a:xfrm>
          <a:prstGeom prst="rect">
            <a:avLst/>
          </a:prstGeom>
          <a:noFill/>
          <a:ln>
            <a:noFill/>
          </a:ln>
        </p:spPr>
      </p:pic>
      <p:pic>
        <p:nvPicPr>
          <p:cNvPr id="15" name="Google Shape;15;p37"/>
          <p:cNvPicPr preferRelativeResize="0"/>
          <p:nvPr/>
        </p:nvPicPr>
        <p:blipFill rotWithShape="1">
          <a:blip r:embed="rId10">
            <a:alphaModFix/>
          </a:blip>
          <a:srcRect/>
          <a:stretch/>
        </p:blipFill>
        <p:spPr>
          <a:xfrm>
            <a:off x="381000" y="5745480"/>
            <a:ext cx="960421" cy="73152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www.youtube.com/watch?v=8WyK5QKpbdU&amp;list=PLRIKI4g49d06ocKBZEcTHIiGy0uCuTenq&amp;index=10"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www.youtube.com/watch?v=wDb3jwo1ZWE&amp;list=PLRIKI4g49d06ocKBZEcTHIiGy0uCuTenq&amp;index=15"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hyperlink" Target="https://www.c3project.org/" TargetMode="External"/><Relationship Id="rId3" Type="http://schemas.openxmlformats.org/officeDocument/2006/relationships/hyperlink" Target="https://www.apsho.org/page/AbouttheAP/Advanced-Practitioners-in-Oncology-Meeting-the-Challenges.htm" TargetMode="External"/><Relationship Id="rId7" Type="http://schemas.openxmlformats.org/officeDocument/2006/relationships/hyperlink" Target="https://www.socialworkers.org/Practice/Clinical-Social-Work"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s://www.federalregister.gov/documents/2023/11/16/2023-24184/medicare-and-medicaid-programs-cy-2024-payment-policies-under-the-physician-fee-schedule-and-other" TargetMode="External"/><Relationship Id="rId5" Type="http://schemas.openxmlformats.org/officeDocument/2006/relationships/hyperlink" Target="https://ascopost.com/issues/october-10-2017/increasing-racial-and-ethnic-diversity-in-the-oncology-workforce/" TargetMode="External"/><Relationship Id="rId4" Type="http://schemas.openxmlformats.org/officeDocument/2006/relationships/hyperlink" Target="https://www.bls.gov/ooh/about/teachers-guide.htm" TargetMode="External"/><Relationship Id="rId9" Type="http://schemas.openxmlformats.org/officeDocument/2006/relationships/hyperlink" Target="https://www.jons-online.com/jons-categories/282:navigation-standards"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s://www.ncbi.nlm.nih.gov/books/NBK598383/" TargetMode="External"/><Relationship Id="rId3" Type="http://schemas.openxmlformats.org/officeDocument/2006/relationships/hyperlink" Target="http://doi.org/10.5334/ijic.4199" TargetMode="External"/><Relationship Id="rId7" Type="http://schemas.openxmlformats.org/officeDocument/2006/relationships/hyperlink" Target="https://www.ons.org/sites/default/files/ONNCompetencies_rev.pdf"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s://my.clevelandclinic.org/health/articles/22145-oncologist" TargetMode="External"/><Relationship Id="rId5" Type="http://schemas.openxmlformats.org/officeDocument/2006/relationships/hyperlink" Target="http://www.ncbi.nlm.nih.gov/books/NBK2637/" TargetMode="External"/><Relationship Id="rId4" Type="http://schemas.openxmlformats.org/officeDocument/2006/relationships/hyperlink" Target="https://www.the-hospitalist.org/hospitalist/article/35021/uncategorized/strategies-for-dysfunctional-teams-and-groups/"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s://www.ncbi.nlm.nih.gov/books/NBK13570/" TargetMode="External"/><Relationship Id="rId3" Type="http://schemas.openxmlformats.org/officeDocument/2006/relationships/hyperlink" Target="http://patientnavigatortraining.org/" TargetMode="External"/><Relationship Id="rId7" Type="http://schemas.openxmlformats.org/officeDocument/2006/relationships/hyperlink" Target="http://doi.org/10.1080/13561820.2022.2058917"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https://pubmed.ncbi.nlm.nih.gov/30739920/" TargetMode="External"/><Relationship Id="rId5" Type="http://schemas.openxmlformats.org/officeDocument/2006/relationships/hyperlink" Target="https://www.jons-online.com/issues/2015/april-2015-vol-6-no-2/1320-core-competencies-for-oncology-patient-navigators" TargetMode="External"/><Relationship Id="rId4" Type="http://schemas.openxmlformats.org/officeDocument/2006/relationships/hyperlink" Target="https://doi.org/10.1371/journal.pone.0246883" TargetMode="External"/><Relationship Id="rId9" Type="http://schemas.openxmlformats.org/officeDocument/2006/relationships/hyperlink" Target="http://doi.org/10.1002/hrm.21628"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s://nacns.org/about-us/what-is-a-cns/" TargetMode="External"/><Relationship Id="rId3" Type="http://schemas.openxmlformats.org/officeDocument/2006/relationships/hyperlink" Target="https://www.hoparx.org/documents/111/HOPA13_ScopeofPracticeBk1.pdf" TargetMode="External"/><Relationship Id="rId7" Type="http://schemas.openxmlformats.org/officeDocument/2006/relationships/hyperlink" Target="http://doi.org/10.1002/cncr.35147"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hyperlink" Target="https://www.aamc.org/news/teamwork-heart-health-care" TargetMode="External"/><Relationship Id="rId5" Type="http://schemas.openxmlformats.org/officeDocument/2006/relationships/hyperlink" Target="http://doi.org/10.3389/fonc.2020.00085" TargetMode="External"/><Relationship Id="rId4" Type="http://schemas.openxmlformats.org/officeDocument/2006/relationships/hyperlink" Target="https://doi.org/10.1016/j.jnma.2020.03.014" TargetMode="External"/><Relationship Id="rId9" Type="http://schemas.openxmlformats.org/officeDocument/2006/relationships/hyperlink" Target="https://www.asahp.org/what-is" TargetMode="External"/></Relationships>
</file>

<file path=ppt/slides/_rels/slide4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signup.e2ma.net/signup/1979213/1946684/" TargetMode="External"/><Relationship Id="rId7"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s://visitor.r20.constantcontact.com/manage/optin?v=001lLYlTIgswvK7TYd6aWfL4Acy3Z0lNH2hCHbXC5wQHFOW5Fs64pTWI5uwpBAhqT_mQpHyRczMmUY-zUxoqnCu-cI2TYYzOIhcUyEKWdyB9zw%3D" TargetMode="External"/><Relationship Id="rId4" Type="http://schemas.openxmlformats.org/officeDocument/2006/relationships/hyperlink" Target="https://signup.e2ma.net/signup/1979215/1946684/"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1"/>
          <p:cNvSpPr txBox="1">
            <a:spLocks noGrp="1"/>
          </p:cNvSpPr>
          <p:nvPr>
            <p:ph type="subTitle" idx="1"/>
          </p:nvPr>
        </p:nvSpPr>
        <p:spPr>
          <a:xfrm>
            <a:off x="522500" y="3020100"/>
            <a:ext cx="8340600" cy="1752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800"/>
              <a:buFont typeface="Arial"/>
              <a:buNone/>
            </a:pPr>
            <a:r>
              <a:rPr lang="en-US" sz="4400" b="1">
                <a:solidFill>
                  <a:schemeClr val="lt1"/>
                </a:solidFill>
              </a:rPr>
              <a:t>Team-Based Navigation and Role Delineation</a:t>
            </a:r>
            <a:endParaRPr sz="4400" b="1"/>
          </a:p>
          <a:p>
            <a:pPr marL="0" lvl="0" indent="0" algn="l" rtl="0">
              <a:lnSpc>
                <a:spcPct val="100000"/>
              </a:lnSpc>
              <a:spcBef>
                <a:spcPts val="0"/>
              </a:spcBef>
              <a:spcAft>
                <a:spcPts val="0"/>
              </a:spcAft>
              <a:buClr>
                <a:schemeClr val="lt1"/>
              </a:buClr>
              <a:buSzPts val="800"/>
              <a:buFont typeface="Arial"/>
              <a:buNone/>
            </a:pPr>
            <a:endParaRPr/>
          </a:p>
          <a:p>
            <a:pPr marL="0" lvl="0" indent="0" algn="l" rtl="0">
              <a:lnSpc>
                <a:spcPct val="100000"/>
              </a:lnSpc>
              <a:spcBef>
                <a:spcPts val="640"/>
              </a:spcBef>
              <a:spcAft>
                <a:spcPts val="0"/>
              </a:spcAft>
              <a:buClr>
                <a:srgbClr val="ECE9C6"/>
              </a:buClr>
              <a:buSzPts val="3200"/>
              <a:buFont typeface="Arial"/>
              <a:buNone/>
            </a:pPr>
            <a:endParaRPr>
              <a:solidFill>
                <a:schemeClr val="lt1"/>
              </a:solidFill>
            </a:endParaRPr>
          </a:p>
        </p:txBody>
      </p:sp>
      <p:sp>
        <p:nvSpPr>
          <p:cNvPr id="48" name="Google Shape;48;p1"/>
          <p:cNvSpPr txBox="1"/>
          <p:nvPr/>
        </p:nvSpPr>
        <p:spPr>
          <a:xfrm>
            <a:off x="2746350" y="450700"/>
            <a:ext cx="8157900" cy="1046700"/>
          </a:xfrm>
          <a:prstGeom prst="rect">
            <a:avLst/>
          </a:prstGeom>
          <a:noFill/>
          <a:ln>
            <a:noFill/>
          </a:ln>
        </p:spPr>
        <p:txBody>
          <a:bodyPr spcFirstLastPara="1" wrap="square" lIns="91425" tIns="91425" rIns="91425" bIns="91425" anchor="t" anchorCtr="0">
            <a:spAutoFit/>
          </a:bodyPr>
          <a:lstStyle/>
          <a:p>
            <a:pPr marL="0" lvl="0" indent="0" algn="l" rtl="0">
              <a:spcBef>
                <a:spcPts val="640"/>
              </a:spcBef>
              <a:spcAft>
                <a:spcPts val="0"/>
              </a:spcAft>
              <a:buNone/>
            </a:pPr>
            <a:r>
              <a:rPr lang="en-US" sz="2800">
                <a:solidFill>
                  <a:srgbClr val="FFFFFF"/>
                </a:solidFill>
              </a:rPr>
              <a:t>Oncology Patient Navigator Training: </a:t>
            </a:r>
            <a:br>
              <a:rPr lang="en-US" sz="2800">
                <a:solidFill>
                  <a:srgbClr val="FFFFFF"/>
                </a:solidFill>
              </a:rPr>
            </a:br>
            <a:r>
              <a:rPr lang="en-US" sz="2800">
                <a:solidFill>
                  <a:srgbClr val="FFFFFF"/>
                </a:solidFill>
              </a:rPr>
              <a:t>The Fundamentals</a:t>
            </a:r>
            <a:endParaRPr sz="280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2f0dbc0520d_0_62"/>
          <p:cNvSpPr txBox="1">
            <a:spLocks noGrp="1"/>
          </p:cNvSpPr>
          <p:nvPr>
            <p:ph type="title"/>
          </p:nvPr>
        </p:nvSpPr>
        <p:spPr>
          <a:xfrm>
            <a:off x="457200" y="304800"/>
            <a:ext cx="8229600" cy="1143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140" name="Google Shape;140;g2f0dbc0520d_0_62"/>
          <p:cNvSpPr txBox="1">
            <a:spLocks noGrp="1"/>
          </p:cNvSpPr>
          <p:nvPr>
            <p:ph type="body" idx="1"/>
          </p:nvPr>
        </p:nvSpPr>
        <p:spPr>
          <a:xfrm>
            <a:off x="457200" y="1600201"/>
            <a:ext cx="8229600" cy="38100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endParaRPr/>
          </a:p>
        </p:txBody>
      </p:sp>
      <p:pic>
        <p:nvPicPr>
          <p:cNvPr id="141" name="Google Shape;141;g2f0dbc0520d_0_62"/>
          <p:cNvPicPr preferRelativeResize="0"/>
          <p:nvPr/>
        </p:nvPicPr>
        <p:blipFill>
          <a:blip r:embed="rId3">
            <a:alphaModFix/>
          </a:blip>
          <a:stretch>
            <a:fillRect/>
          </a:stretch>
        </p:blipFill>
        <p:spPr>
          <a:xfrm>
            <a:off x="-76200" y="-3525"/>
            <a:ext cx="9275223" cy="5634426"/>
          </a:xfrm>
          <a:prstGeom prst="rect">
            <a:avLst/>
          </a:prstGeom>
          <a:noFill/>
          <a:ln>
            <a:noFill/>
          </a:ln>
        </p:spPr>
      </p:pic>
      <p:sp>
        <p:nvSpPr>
          <p:cNvPr id="142" name="Google Shape;142;g2f0dbc0520d_0_62"/>
          <p:cNvSpPr txBox="1"/>
          <p:nvPr/>
        </p:nvSpPr>
        <p:spPr>
          <a:xfrm>
            <a:off x="6383472" y="5354000"/>
            <a:ext cx="2847900" cy="2769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i="1">
                <a:solidFill>
                  <a:schemeClr val="lt2"/>
                </a:solidFill>
              </a:rPr>
              <a:t>Source: Varanasi et al., 2024</a:t>
            </a:r>
            <a:endParaRPr sz="1200" i="1">
              <a:solidFill>
                <a:schemeClr val="lt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5"/>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F"/>
              </a:buClr>
              <a:buSzPts val="900"/>
              <a:buFont typeface="Arial"/>
              <a:buNone/>
            </a:pPr>
            <a:r>
              <a:rPr lang="en-US" sz="3600" i="0" u="none" strike="noStrike" cap="none">
                <a:latin typeface="Arial"/>
                <a:ea typeface="Arial"/>
                <a:cs typeface="Arial"/>
                <a:sym typeface="Arial"/>
              </a:rPr>
              <a:t>Checkpoint</a:t>
            </a:r>
            <a:endParaRPr/>
          </a:p>
        </p:txBody>
      </p:sp>
      <p:sp>
        <p:nvSpPr>
          <p:cNvPr id="149" name="Google Shape;149;p5"/>
          <p:cNvSpPr txBox="1">
            <a:spLocks noGrp="1"/>
          </p:cNvSpPr>
          <p:nvPr>
            <p:ph type="body" idx="1"/>
          </p:nvPr>
        </p:nvSpPr>
        <p:spPr>
          <a:xfrm>
            <a:off x="457200" y="1600201"/>
            <a:ext cx="8229600" cy="38100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2700"/>
              <a:buFont typeface="Arial"/>
              <a:buNone/>
            </a:pPr>
            <a:r>
              <a:rPr lang="en-US" sz="2700">
                <a:solidFill>
                  <a:schemeClr val="dk1"/>
                </a:solidFill>
              </a:rPr>
              <a:t>Which of the following activities is an appropriate role for a patient navigator?</a:t>
            </a:r>
            <a:endParaRPr/>
          </a:p>
          <a:p>
            <a:pPr marL="514350" lvl="0" indent="-514350" algn="l" rtl="0">
              <a:lnSpc>
                <a:spcPct val="80000"/>
              </a:lnSpc>
              <a:spcBef>
                <a:spcPts val="1200"/>
              </a:spcBef>
              <a:spcAft>
                <a:spcPts val="0"/>
              </a:spcAft>
              <a:buClr>
                <a:schemeClr val="dk1"/>
              </a:buClr>
              <a:buSzPts val="2700"/>
              <a:buFont typeface="Arial"/>
              <a:buAutoNum type="alphaLcParenR"/>
            </a:pPr>
            <a:r>
              <a:rPr lang="en-US" sz="2700">
                <a:solidFill>
                  <a:schemeClr val="dk1"/>
                </a:solidFill>
              </a:rPr>
              <a:t>Coaching a patient who wishes to lose weight</a:t>
            </a:r>
            <a:endParaRPr/>
          </a:p>
          <a:p>
            <a:pPr marL="514350" lvl="0" indent="-514350" algn="l" rtl="0">
              <a:lnSpc>
                <a:spcPct val="80000"/>
              </a:lnSpc>
              <a:spcBef>
                <a:spcPts val="1200"/>
              </a:spcBef>
              <a:spcAft>
                <a:spcPts val="0"/>
              </a:spcAft>
              <a:buClr>
                <a:schemeClr val="dk1"/>
              </a:buClr>
              <a:buSzPts val="2700"/>
              <a:buFont typeface="Arial"/>
              <a:buAutoNum type="alphaLcParenR"/>
            </a:pPr>
            <a:r>
              <a:rPr lang="en-US" sz="2700">
                <a:solidFill>
                  <a:schemeClr val="dk1"/>
                </a:solidFill>
              </a:rPr>
              <a:t>Recommending clinical treatment options for a patient</a:t>
            </a:r>
            <a:endParaRPr/>
          </a:p>
          <a:p>
            <a:pPr marL="514350" lvl="0" indent="-514350" algn="l" rtl="0">
              <a:lnSpc>
                <a:spcPct val="80000"/>
              </a:lnSpc>
              <a:spcBef>
                <a:spcPts val="1200"/>
              </a:spcBef>
              <a:spcAft>
                <a:spcPts val="0"/>
              </a:spcAft>
              <a:buClr>
                <a:schemeClr val="dk1"/>
              </a:buClr>
              <a:buSzPts val="2700"/>
              <a:buFont typeface="Arial"/>
              <a:buAutoNum type="alphaLcParenR"/>
            </a:pPr>
            <a:r>
              <a:rPr lang="en-US" sz="2700">
                <a:solidFill>
                  <a:schemeClr val="dk1"/>
                </a:solidFill>
              </a:rPr>
              <a:t>Helping a patient find a community support group</a:t>
            </a:r>
            <a:endParaRPr/>
          </a:p>
          <a:p>
            <a:pPr marL="514350" lvl="0" indent="-514350" algn="l" rtl="0">
              <a:lnSpc>
                <a:spcPct val="80000"/>
              </a:lnSpc>
              <a:spcBef>
                <a:spcPts val="1200"/>
              </a:spcBef>
              <a:spcAft>
                <a:spcPts val="0"/>
              </a:spcAft>
              <a:buClr>
                <a:schemeClr val="dk1"/>
              </a:buClr>
              <a:buSzPts val="2700"/>
              <a:buFont typeface="Arial"/>
              <a:buAutoNum type="alphaLcParenR"/>
            </a:pPr>
            <a:r>
              <a:rPr lang="en-US" sz="2700">
                <a:solidFill>
                  <a:schemeClr val="dk1"/>
                </a:solidFill>
              </a:rPr>
              <a:t>Treating mental health issues</a:t>
            </a:r>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27f9d5be6de_0_85"/>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F"/>
              </a:buClr>
              <a:buSzPts val="900"/>
              <a:buFont typeface="Arial"/>
              <a:buNone/>
            </a:pPr>
            <a:r>
              <a:rPr lang="en-US" sz="3600" i="0" u="none" strike="noStrike" cap="none">
                <a:latin typeface="Arial"/>
                <a:ea typeface="Arial"/>
                <a:cs typeface="Arial"/>
                <a:sym typeface="Arial"/>
              </a:rPr>
              <a:t>Checkpoint Answer</a:t>
            </a:r>
            <a:endParaRPr/>
          </a:p>
        </p:txBody>
      </p:sp>
      <p:sp>
        <p:nvSpPr>
          <p:cNvPr id="156" name="Google Shape;156;g27f9d5be6de_0_85"/>
          <p:cNvSpPr txBox="1">
            <a:spLocks noGrp="1"/>
          </p:cNvSpPr>
          <p:nvPr>
            <p:ph type="body" idx="1"/>
          </p:nvPr>
        </p:nvSpPr>
        <p:spPr>
          <a:xfrm>
            <a:off x="457200" y="1600201"/>
            <a:ext cx="8229600" cy="38100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2700"/>
              <a:buFont typeface="Arial"/>
              <a:buNone/>
            </a:pPr>
            <a:r>
              <a:rPr lang="en-US" sz="2700">
                <a:solidFill>
                  <a:schemeClr val="dk1"/>
                </a:solidFill>
              </a:rPr>
              <a:t>Which of the following activities is an appropriate role for a patient navigator?</a:t>
            </a:r>
            <a:endParaRPr/>
          </a:p>
          <a:p>
            <a:pPr marL="457200" lvl="0" indent="0" algn="l" rtl="0">
              <a:lnSpc>
                <a:spcPct val="80000"/>
              </a:lnSpc>
              <a:spcBef>
                <a:spcPts val="1200"/>
              </a:spcBef>
              <a:spcAft>
                <a:spcPts val="0"/>
              </a:spcAft>
              <a:buNone/>
            </a:pPr>
            <a:endParaRPr sz="2700">
              <a:solidFill>
                <a:schemeClr val="dk1"/>
              </a:solidFill>
            </a:endParaRPr>
          </a:p>
          <a:p>
            <a:pPr marL="457200" lvl="0" indent="0" algn="l" rtl="0">
              <a:lnSpc>
                <a:spcPct val="80000"/>
              </a:lnSpc>
              <a:spcBef>
                <a:spcPts val="1200"/>
              </a:spcBef>
              <a:spcAft>
                <a:spcPts val="0"/>
              </a:spcAft>
              <a:buNone/>
            </a:pPr>
            <a:br>
              <a:rPr lang="en-US" sz="2700">
                <a:solidFill>
                  <a:schemeClr val="dk1"/>
                </a:solidFill>
              </a:rPr>
            </a:br>
            <a:br>
              <a:rPr lang="en-US" sz="2700">
                <a:solidFill>
                  <a:schemeClr val="dk1"/>
                </a:solidFill>
              </a:rPr>
            </a:br>
            <a:endParaRPr sz="2700">
              <a:solidFill>
                <a:schemeClr val="dk1"/>
              </a:solidFill>
            </a:endParaRPr>
          </a:p>
          <a:p>
            <a:pPr marL="0" lvl="0" indent="0" algn="l" rtl="0">
              <a:lnSpc>
                <a:spcPct val="80000"/>
              </a:lnSpc>
              <a:spcBef>
                <a:spcPts val="1200"/>
              </a:spcBef>
              <a:spcAft>
                <a:spcPts val="0"/>
              </a:spcAft>
              <a:buNone/>
            </a:pPr>
            <a:r>
              <a:rPr lang="en-US" sz="2700">
                <a:solidFill>
                  <a:schemeClr val="dk1"/>
                </a:solidFill>
              </a:rPr>
              <a:t>c)   Helping a patient find a community support group</a:t>
            </a:r>
            <a:endParaRPr/>
          </a:p>
          <a:p>
            <a:pPr marL="457200" lvl="0" indent="0" algn="l" rtl="0">
              <a:lnSpc>
                <a:spcPct val="80000"/>
              </a:lnSpc>
              <a:spcBef>
                <a:spcPts val="120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27faafe5dea_1_436"/>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Teamwork</a:t>
            </a:r>
            <a:r>
              <a:rPr lang="en-US"/>
              <a:t> </a:t>
            </a:r>
            <a:endParaRPr/>
          </a:p>
        </p:txBody>
      </p:sp>
      <p:sp>
        <p:nvSpPr>
          <p:cNvPr id="163" name="Google Shape;163;g27faafe5dea_1_436"/>
          <p:cNvSpPr txBox="1">
            <a:spLocks noGrp="1"/>
          </p:cNvSpPr>
          <p:nvPr>
            <p:ph type="body" idx="1"/>
          </p:nvPr>
        </p:nvSpPr>
        <p:spPr>
          <a:xfrm>
            <a:off x="457200" y="1600201"/>
            <a:ext cx="8001000" cy="3450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3F3F3F"/>
              </a:buClr>
              <a:buSzPts val="3200"/>
              <a:buFont typeface="Arial"/>
              <a:buNone/>
            </a:pPr>
            <a:r>
              <a:rPr lang="en-US" sz="3000"/>
              <a:t>Teams are two or more people working together (collaborating) to accomplish a common goal.</a:t>
            </a:r>
            <a:endParaRPr sz="3000"/>
          </a:p>
          <a:p>
            <a:pPr marL="0" lvl="0" indent="0" algn="l" rtl="0">
              <a:lnSpc>
                <a:spcPct val="100000"/>
              </a:lnSpc>
              <a:spcBef>
                <a:spcPts val="640"/>
              </a:spcBef>
              <a:spcAft>
                <a:spcPts val="0"/>
              </a:spcAft>
              <a:buClr>
                <a:srgbClr val="3F3F3F"/>
              </a:buClr>
              <a:buSzPts val="3200"/>
              <a:buFont typeface="Arial"/>
              <a:buNone/>
            </a:pPr>
            <a:endParaRPr sz="3000"/>
          </a:p>
        </p:txBody>
      </p:sp>
      <p:sp>
        <p:nvSpPr>
          <p:cNvPr id="164" name="Google Shape;164;g27faafe5dea_1_436"/>
          <p:cNvSpPr txBox="1"/>
          <p:nvPr/>
        </p:nvSpPr>
        <p:spPr>
          <a:xfrm>
            <a:off x="6544175" y="5279701"/>
            <a:ext cx="26670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Raveendran et al., 2022</a:t>
            </a:r>
            <a:r>
              <a:rPr lang="en-US" sz="1200" b="0" i="1" u="none" strike="noStrike" cap="none">
                <a:solidFill>
                  <a:schemeClr val="dk1"/>
                </a:solidFill>
                <a:latin typeface="Arial"/>
                <a:ea typeface="Arial"/>
                <a:cs typeface="Arial"/>
                <a:sym typeface="Arial"/>
              </a:rPr>
              <a:t> </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27faafe5dea_1_378"/>
          <p:cNvSpPr/>
          <p:nvPr/>
        </p:nvSpPr>
        <p:spPr>
          <a:xfrm rot="-1327064" flipH="1">
            <a:off x="2816033" y="3736858"/>
            <a:ext cx="1321874" cy="65908"/>
          </a:xfrm>
          <a:custGeom>
            <a:avLst/>
            <a:gdLst/>
            <a:ahLst/>
            <a:cxnLst/>
            <a:rect l="l" t="t" r="r" b="b"/>
            <a:pathLst>
              <a:path w="120000" h="120000" extrusionOk="0">
                <a:moveTo>
                  <a:pt x="0" y="60000"/>
                </a:moveTo>
                <a:lnTo>
                  <a:pt x="120000" y="60000"/>
                </a:lnTo>
              </a:path>
            </a:pathLst>
          </a:custGeom>
          <a:noFill/>
          <a:ln w="25400" cap="flat" cmpd="sng">
            <a:solidFill>
              <a:srgbClr val="00406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g27faafe5dea_1_378"/>
          <p:cNvSpPr txBox="1">
            <a:spLocks noGrp="1"/>
          </p:cNvSpPr>
          <p:nvPr>
            <p:ph type="title"/>
          </p:nvPr>
        </p:nvSpPr>
        <p:spPr>
          <a:xfrm>
            <a:off x="457200" y="381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Health Care </a:t>
            </a:r>
            <a:r>
              <a:rPr lang="en-US" sz="3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Professionals</a:t>
            </a:r>
            <a:endParaRPr/>
          </a:p>
        </p:txBody>
      </p:sp>
      <p:sp>
        <p:nvSpPr>
          <p:cNvPr id="172" name="Google Shape;172;g27faafe5dea_1_378"/>
          <p:cNvSpPr/>
          <p:nvPr/>
        </p:nvSpPr>
        <p:spPr>
          <a:xfrm>
            <a:off x="3918189" y="2658665"/>
            <a:ext cx="1167000" cy="1167000"/>
          </a:xfrm>
          <a:prstGeom prst="ellipse">
            <a:avLst/>
          </a:prstGeom>
          <a:solidFill>
            <a:srgbClr val="C8B18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g27faafe5dea_1_378"/>
          <p:cNvSpPr txBox="1"/>
          <p:nvPr/>
        </p:nvSpPr>
        <p:spPr>
          <a:xfrm>
            <a:off x="4089107" y="2829583"/>
            <a:ext cx="825300" cy="82530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Patient</a:t>
            </a:r>
            <a:endParaRPr sz="1400" b="0" i="0" u="none" strike="noStrike" cap="none">
              <a:solidFill>
                <a:srgbClr val="000000"/>
              </a:solidFill>
              <a:latin typeface="Arial"/>
              <a:ea typeface="Arial"/>
              <a:cs typeface="Arial"/>
              <a:sym typeface="Arial"/>
            </a:endParaRPr>
          </a:p>
        </p:txBody>
      </p:sp>
      <p:sp>
        <p:nvSpPr>
          <p:cNvPr id="174" name="Google Shape;174;g27faafe5dea_1_378"/>
          <p:cNvSpPr/>
          <p:nvPr/>
        </p:nvSpPr>
        <p:spPr>
          <a:xfrm rot="-5400000">
            <a:off x="4347689" y="2490514"/>
            <a:ext cx="308100" cy="28200"/>
          </a:xfrm>
          <a:custGeom>
            <a:avLst/>
            <a:gdLst/>
            <a:ahLst/>
            <a:cxnLst/>
            <a:rect l="l" t="t" r="r" b="b"/>
            <a:pathLst>
              <a:path w="120000" h="120000" extrusionOk="0">
                <a:moveTo>
                  <a:pt x="0" y="60000"/>
                </a:moveTo>
                <a:lnTo>
                  <a:pt x="120000" y="60000"/>
                </a:lnTo>
              </a:path>
            </a:pathLst>
          </a:custGeom>
          <a:noFill/>
          <a:ln w="25400" cap="flat" cmpd="sng">
            <a:solidFill>
              <a:srgbClr val="00406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g27faafe5dea_1_378"/>
          <p:cNvSpPr txBox="1"/>
          <p:nvPr/>
        </p:nvSpPr>
        <p:spPr>
          <a:xfrm rot="-5400000">
            <a:off x="4494045" y="2497026"/>
            <a:ext cx="15300" cy="1530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176" name="Google Shape;176;g27faafe5dea_1_378"/>
          <p:cNvSpPr/>
          <p:nvPr/>
        </p:nvSpPr>
        <p:spPr>
          <a:xfrm>
            <a:off x="3918205" y="1183486"/>
            <a:ext cx="1167000" cy="1167000"/>
          </a:xfrm>
          <a:prstGeom prst="roundRect">
            <a:avLst>
              <a:gd name="adj" fmla="val 16667"/>
            </a:avLst>
          </a:prstGeom>
          <a:solidFill>
            <a:srgbClr val="3A649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g27faafe5dea_1_378"/>
          <p:cNvSpPr txBox="1"/>
          <p:nvPr/>
        </p:nvSpPr>
        <p:spPr>
          <a:xfrm>
            <a:off x="3975178" y="1240459"/>
            <a:ext cx="1053300" cy="1053300"/>
          </a:xfrm>
          <a:prstGeom prst="rect">
            <a:avLst/>
          </a:prstGeom>
          <a:noFill/>
          <a:ln>
            <a:noFill/>
          </a:ln>
        </p:spPr>
        <p:txBody>
          <a:bodyPr spcFirstLastPara="1" wrap="square" lIns="8250" tIns="8250" rIns="8250" bIns="8250" anchor="ctr" anchorCtr="0">
            <a:noAutofit/>
          </a:bodyPr>
          <a:lstStyle/>
          <a:p>
            <a:pPr marL="0" marR="0" lvl="0" indent="0" algn="ctr" rtl="0">
              <a:lnSpc>
                <a:spcPct val="90000"/>
              </a:lnSpc>
              <a:spcBef>
                <a:spcPts val="0"/>
              </a:spcBef>
              <a:spcAft>
                <a:spcPts val="0"/>
              </a:spcAft>
              <a:buClr>
                <a:schemeClr val="lt1"/>
              </a:buClr>
              <a:buSzPts val="1300"/>
              <a:buFont typeface="Arial"/>
              <a:buNone/>
            </a:pPr>
            <a:r>
              <a:rPr lang="en-US" sz="1300" b="0" i="0" u="none" strike="noStrike" cap="none">
                <a:solidFill>
                  <a:schemeClr val="lt1"/>
                </a:solidFill>
                <a:latin typeface="Arial"/>
                <a:ea typeface="Arial"/>
                <a:cs typeface="Arial"/>
                <a:sym typeface="Arial"/>
              </a:rPr>
              <a:t>Doctors</a:t>
            </a:r>
            <a:endParaRPr sz="1400" b="0" i="0" u="none" strike="noStrike" cap="none">
              <a:solidFill>
                <a:srgbClr val="000000"/>
              </a:solidFill>
              <a:latin typeface="Arial"/>
              <a:ea typeface="Arial"/>
              <a:cs typeface="Arial"/>
              <a:sym typeface="Arial"/>
            </a:endParaRPr>
          </a:p>
        </p:txBody>
      </p:sp>
      <p:sp>
        <p:nvSpPr>
          <p:cNvPr id="178" name="Google Shape;178;g27faafe5dea_1_378"/>
          <p:cNvSpPr/>
          <p:nvPr/>
        </p:nvSpPr>
        <p:spPr>
          <a:xfrm rot="-2125171">
            <a:off x="4883465" y="2595848"/>
            <a:ext cx="1014565" cy="28388"/>
          </a:xfrm>
          <a:custGeom>
            <a:avLst/>
            <a:gdLst/>
            <a:ahLst/>
            <a:cxnLst/>
            <a:rect l="l" t="t" r="r" b="b"/>
            <a:pathLst>
              <a:path w="120000" h="120000" extrusionOk="0">
                <a:moveTo>
                  <a:pt x="0" y="60000"/>
                </a:moveTo>
                <a:lnTo>
                  <a:pt x="120000" y="60000"/>
                </a:lnTo>
              </a:path>
            </a:pathLst>
          </a:custGeom>
          <a:noFill/>
          <a:ln w="25400" cap="flat" cmpd="sng">
            <a:solidFill>
              <a:srgbClr val="00406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g27faafe5dea_1_378"/>
          <p:cNvSpPr txBox="1"/>
          <p:nvPr/>
        </p:nvSpPr>
        <p:spPr>
          <a:xfrm rot="-2122816">
            <a:off x="5365261" y="2584638"/>
            <a:ext cx="50777" cy="50777"/>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180" name="Google Shape;180;g27faafe5dea_1_378"/>
          <p:cNvSpPr/>
          <p:nvPr/>
        </p:nvSpPr>
        <p:spPr>
          <a:xfrm>
            <a:off x="5695943" y="1394225"/>
            <a:ext cx="1167000" cy="1167000"/>
          </a:xfrm>
          <a:prstGeom prst="roundRect">
            <a:avLst>
              <a:gd name="adj" fmla="val 16667"/>
            </a:avLst>
          </a:prstGeom>
          <a:solidFill>
            <a:srgbClr val="3A649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g27faafe5dea_1_378"/>
          <p:cNvSpPr txBox="1"/>
          <p:nvPr/>
        </p:nvSpPr>
        <p:spPr>
          <a:xfrm>
            <a:off x="5752916" y="1451198"/>
            <a:ext cx="1053300" cy="1053300"/>
          </a:xfrm>
          <a:prstGeom prst="rect">
            <a:avLst/>
          </a:prstGeom>
          <a:noFill/>
          <a:ln>
            <a:noFill/>
          </a:ln>
        </p:spPr>
        <p:txBody>
          <a:bodyPr spcFirstLastPara="1" wrap="square" lIns="8250" tIns="8250" rIns="8250" bIns="8250" anchor="ctr" anchorCtr="0">
            <a:noAutofit/>
          </a:bodyPr>
          <a:lstStyle/>
          <a:p>
            <a:pPr marL="0" marR="0" lvl="0" indent="0" algn="ctr" rtl="0">
              <a:lnSpc>
                <a:spcPct val="90000"/>
              </a:lnSpc>
              <a:spcBef>
                <a:spcPts val="0"/>
              </a:spcBef>
              <a:spcAft>
                <a:spcPts val="0"/>
              </a:spcAft>
              <a:buClr>
                <a:schemeClr val="lt1"/>
              </a:buClr>
              <a:buSzPts val="1300"/>
              <a:buFont typeface="Arial"/>
              <a:buNone/>
            </a:pPr>
            <a:r>
              <a:rPr lang="en-US" sz="1300">
                <a:solidFill>
                  <a:schemeClr val="lt1"/>
                </a:solidFill>
              </a:rPr>
              <a:t>Advanced practitioners</a:t>
            </a:r>
            <a:endParaRPr sz="1400" b="0" i="0" u="none" strike="noStrike" cap="none">
              <a:solidFill>
                <a:srgbClr val="000000"/>
              </a:solidFill>
              <a:latin typeface="Arial"/>
              <a:ea typeface="Arial"/>
              <a:cs typeface="Arial"/>
              <a:sym typeface="Arial"/>
            </a:endParaRPr>
          </a:p>
        </p:txBody>
      </p:sp>
      <p:sp>
        <p:nvSpPr>
          <p:cNvPr id="182" name="Google Shape;182;g27faafe5dea_1_378"/>
          <p:cNvSpPr/>
          <p:nvPr/>
        </p:nvSpPr>
        <p:spPr>
          <a:xfrm rot="451819">
            <a:off x="5073028" y="3401598"/>
            <a:ext cx="1483393" cy="42643"/>
          </a:xfrm>
          <a:custGeom>
            <a:avLst/>
            <a:gdLst/>
            <a:ahLst/>
            <a:cxnLst/>
            <a:rect l="l" t="t" r="r" b="b"/>
            <a:pathLst>
              <a:path w="120000" h="120000" extrusionOk="0">
                <a:moveTo>
                  <a:pt x="0" y="60000"/>
                </a:moveTo>
                <a:lnTo>
                  <a:pt x="120000" y="60000"/>
                </a:lnTo>
              </a:path>
            </a:pathLst>
          </a:custGeom>
          <a:noFill/>
          <a:ln w="25400" cap="flat" cmpd="sng">
            <a:solidFill>
              <a:srgbClr val="00406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g27faafe5dea_1_378"/>
          <p:cNvSpPr txBox="1"/>
          <p:nvPr/>
        </p:nvSpPr>
        <p:spPr>
          <a:xfrm rot="443163">
            <a:off x="5541787" y="3358150"/>
            <a:ext cx="49007" cy="49007"/>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184" name="Google Shape;184;g27faafe5dea_1_378"/>
          <p:cNvSpPr/>
          <p:nvPr/>
        </p:nvSpPr>
        <p:spPr>
          <a:xfrm>
            <a:off x="6556150" y="2980677"/>
            <a:ext cx="1167000" cy="1167000"/>
          </a:xfrm>
          <a:prstGeom prst="roundRect">
            <a:avLst>
              <a:gd name="adj" fmla="val 16667"/>
            </a:avLst>
          </a:prstGeom>
          <a:solidFill>
            <a:srgbClr val="3A649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g27faafe5dea_1_378"/>
          <p:cNvSpPr txBox="1"/>
          <p:nvPr/>
        </p:nvSpPr>
        <p:spPr>
          <a:xfrm>
            <a:off x="6613123" y="3037650"/>
            <a:ext cx="1053300" cy="1053300"/>
          </a:xfrm>
          <a:prstGeom prst="rect">
            <a:avLst/>
          </a:prstGeom>
          <a:noFill/>
          <a:ln>
            <a:noFill/>
          </a:ln>
        </p:spPr>
        <p:txBody>
          <a:bodyPr spcFirstLastPara="1" wrap="square" lIns="8250" tIns="8250" rIns="8250" bIns="8250" anchor="ctr" anchorCtr="0">
            <a:noAutofit/>
          </a:bodyPr>
          <a:lstStyle/>
          <a:p>
            <a:pPr marL="0" marR="0" lvl="0" indent="0" algn="ctr" rtl="0">
              <a:lnSpc>
                <a:spcPct val="90000"/>
              </a:lnSpc>
              <a:spcBef>
                <a:spcPts val="0"/>
              </a:spcBef>
              <a:spcAft>
                <a:spcPts val="0"/>
              </a:spcAft>
              <a:buClr>
                <a:schemeClr val="lt1"/>
              </a:buClr>
              <a:buSzPts val="1300"/>
              <a:buFont typeface="Arial"/>
              <a:buNone/>
            </a:pPr>
            <a:r>
              <a:rPr lang="en-US" sz="1300" b="0" i="0" u="none" strike="noStrike" cap="none">
                <a:solidFill>
                  <a:schemeClr val="lt1"/>
                </a:solidFill>
                <a:latin typeface="Arial"/>
                <a:ea typeface="Arial"/>
                <a:cs typeface="Arial"/>
                <a:sym typeface="Arial"/>
              </a:rPr>
              <a:t>Nurses</a:t>
            </a:r>
            <a:endParaRPr sz="1400" b="0" i="0" u="none" strike="noStrike" cap="none">
              <a:solidFill>
                <a:srgbClr val="000000"/>
              </a:solidFill>
              <a:latin typeface="Arial"/>
              <a:ea typeface="Arial"/>
              <a:cs typeface="Arial"/>
              <a:sym typeface="Arial"/>
            </a:endParaRPr>
          </a:p>
        </p:txBody>
      </p:sp>
      <p:sp>
        <p:nvSpPr>
          <p:cNvPr id="186" name="Google Shape;186;g27faafe5dea_1_378"/>
          <p:cNvSpPr/>
          <p:nvPr/>
        </p:nvSpPr>
        <p:spPr>
          <a:xfrm rot="3081378">
            <a:off x="4741127" y="3944264"/>
            <a:ext cx="666800" cy="28158"/>
          </a:xfrm>
          <a:custGeom>
            <a:avLst/>
            <a:gdLst/>
            <a:ahLst/>
            <a:cxnLst/>
            <a:rect l="l" t="t" r="r" b="b"/>
            <a:pathLst>
              <a:path w="120000" h="120000" extrusionOk="0">
                <a:moveTo>
                  <a:pt x="0" y="60000"/>
                </a:moveTo>
                <a:lnTo>
                  <a:pt x="120000" y="60000"/>
                </a:lnTo>
              </a:path>
            </a:pathLst>
          </a:custGeom>
          <a:noFill/>
          <a:ln w="25400" cap="flat" cmpd="sng">
            <a:solidFill>
              <a:srgbClr val="00406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g27faafe5dea_1_378"/>
          <p:cNvSpPr txBox="1"/>
          <p:nvPr/>
        </p:nvSpPr>
        <p:spPr>
          <a:xfrm rot="3094917">
            <a:off x="5057755" y="3941548"/>
            <a:ext cx="33312" cy="3331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188" name="Google Shape;188;g27faafe5dea_1_378"/>
          <p:cNvSpPr/>
          <p:nvPr/>
        </p:nvSpPr>
        <p:spPr>
          <a:xfrm>
            <a:off x="5063725" y="4090700"/>
            <a:ext cx="1167000" cy="1167000"/>
          </a:xfrm>
          <a:prstGeom prst="roundRect">
            <a:avLst>
              <a:gd name="adj" fmla="val 16667"/>
            </a:avLst>
          </a:prstGeom>
          <a:solidFill>
            <a:srgbClr val="3A649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g27faafe5dea_1_378"/>
          <p:cNvSpPr txBox="1"/>
          <p:nvPr/>
        </p:nvSpPr>
        <p:spPr>
          <a:xfrm>
            <a:off x="5120698" y="4147673"/>
            <a:ext cx="1053300" cy="1053300"/>
          </a:xfrm>
          <a:prstGeom prst="rect">
            <a:avLst/>
          </a:prstGeom>
          <a:noFill/>
          <a:ln>
            <a:noFill/>
          </a:ln>
        </p:spPr>
        <p:txBody>
          <a:bodyPr spcFirstLastPara="1" wrap="square" lIns="8250" tIns="8250" rIns="8250" bIns="8250" anchor="ctr" anchorCtr="0">
            <a:noAutofit/>
          </a:bodyPr>
          <a:lstStyle/>
          <a:p>
            <a:pPr marL="0" marR="0" lvl="0" indent="0" algn="ctr" rtl="0">
              <a:lnSpc>
                <a:spcPct val="90000"/>
              </a:lnSpc>
              <a:spcBef>
                <a:spcPts val="0"/>
              </a:spcBef>
              <a:spcAft>
                <a:spcPts val="0"/>
              </a:spcAft>
              <a:buClr>
                <a:schemeClr val="lt1"/>
              </a:buClr>
              <a:buSzPts val="1300"/>
              <a:buFont typeface="Arial"/>
              <a:buNone/>
            </a:pPr>
            <a:r>
              <a:rPr lang="en-US" sz="1300" b="0" i="0" u="none" strike="noStrike" cap="none">
                <a:solidFill>
                  <a:schemeClr val="lt1"/>
                </a:solidFill>
                <a:latin typeface="Arial"/>
                <a:ea typeface="Arial"/>
                <a:cs typeface="Arial"/>
                <a:sym typeface="Arial"/>
              </a:rPr>
              <a:t>Patient navigators</a:t>
            </a:r>
            <a:endParaRPr sz="1400" b="0" i="0" u="none" strike="noStrike" cap="none">
              <a:solidFill>
                <a:srgbClr val="000000"/>
              </a:solidFill>
              <a:latin typeface="Arial"/>
              <a:ea typeface="Arial"/>
              <a:cs typeface="Arial"/>
              <a:sym typeface="Arial"/>
            </a:endParaRPr>
          </a:p>
        </p:txBody>
      </p:sp>
      <p:sp>
        <p:nvSpPr>
          <p:cNvPr id="190" name="Google Shape;190;g27faafe5dea_1_378"/>
          <p:cNvSpPr/>
          <p:nvPr/>
        </p:nvSpPr>
        <p:spPr>
          <a:xfrm rot="-4538403" flipH="1">
            <a:off x="3958722" y="3874826"/>
            <a:ext cx="437881" cy="191728"/>
          </a:xfrm>
          <a:custGeom>
            <a:avLst/>
            <a:gdLst/>
            <a:ahLst/>
            <a:cxnLst/>
            <a:rect l="l" t="t" r="r" b="b"/>
            <a:pathLst>
              <a:path w="120000" h="120000" extrusionOk="0">
                <a:moveTo>
                  <a:pt x="0" y="60000"/>
                </a:moveTo>
                <a:lnTo>
                  <a:pt x="120000" y="60000"/>
                </a:lnTo>
              </a:path>
            </a:pathLst>
          </a:custGeom>
          <a:noFill/>
          <a:ln w="25400" cap="flat" cmpd="sng">
            <a:solidFill>
              <a:srgbClr val="00406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g27faafe5dea_1_378"/>
          <p:cNvSpPr txBox="1"/>
          <p:nvPr/>
        </p:nvSpPr>
        <p:spPr>
          <a:xfrm rot="-3488041">
            <a:off x="4500158" y="3945126"/>
            <a:ext cx="26140" cy="2614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192" name="Google Shape;192;g27faafe5dea_1_378"/>
          <p:cNvSpPr/>
          <p:nvPr/>
        </p:nvSpPr>
        <p:spPr>
          <a:xfrm>
            <a:off x="3483768" y="4090700"/>
            <a:ext cx="1167000" cy="1167000"/>
          </a:xfrm>
          <a:prstGeom prst="roundRect">
            <a:avLst>
              <a:gd name="adj" fmla="val 16667"/>
            </a:avLst>
          </a:prstGeom>
          <a:solidFill>
            <a:srgbClr val="3A649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g27faafe5dea_1_378"/>
          <p:cNvSpPr txBox="1"/>
          <p:nvPr/>
        </p:nvSpPr>
        <p:spPr>
          <a:xfrm>
            <a:off x="3540741" y="4147673"/>
            <a:ext cx="1053300" cy="1053300"/>
          </a:xfrm>
          <a:prstGeom prst="rect">
            <a:avLst/>
          </a:prstGeom>
          <a:noFill/>
          <a:ln>
            <a:noFill/>
          </a:ln>
        </p:spPr>
        <p:txBody>
          <a:bodyPr spcFirstLastPara="1" wrap="square" lIns="8250" tIns="8250" rIns="8250" bIns="8250" anchor="ctr" anchorCtr="0">
            <a:noAutofit/>
          </a:bodyPr>
          <a:lstStyle/>
          <a:p>
            <a:pPr marL="0" marR="0" lvl="0" indent="0" algn="ctr" rtl="0">
              <a:lnSpc>
                <a:spcPct val="90000"/>
              </a:lnSpc>
              <a:spcBef>
                <a:spcPts val="0"/>
              </a:spcBef>
              <a:spcAft>
                <a:spcPts val="0"/>
              </a:spcAft>
              <a:buClr>
                <a:schemeClr val="lt1"/>
              </a:buClr>
              <a:buSzPts val="1300"/>
              <a:buFont typeface="Arial"/>
              <a:buNone/>
            </a:pPr>
            <a:r>
              <a:rPr lang="en-US" sz="1300" b="0" i="0" u="none" strike="noStrike" cap="none">
                <a:solidFill>
                  <a:schemeClr val="lt1"/>
                </a:solidFill>
                <a:latin typeface="Arial"/>
                <a:ea typeface="Arial"/>
                <a:cs typeface="Arial"/>
                <a:sym typeface="Arial"/>
              </a:rPr>
              <a:t>Pharmacists</a:t>
            </a:r>
            <a:endParaRPr sz="1400" b="0" i="0" u="none" strike="noStrike" cap="none">
              <a:solidFill>
                <a:srgbClr val="000000"/>
              </a:solidFill>
              <a:latin typeface="Arial"/>
              <a:ea typeface="Arial"/>
              <a:cs typeface="Arial"/>
              <a:sym typeface="Arial"/>
            </a:endParaRPr>
          </a:p>
        </p:txBody>
      </p:sp>
      <p:sp>
        <p:nvSpPr>
          <p:cNvPr id="194" name="Google Shape;194;g27faafe5dea_1_378"/>
          <p:cNvSpPr txBox="1"/>
          <p:nvPr/>
        </p:nvSpPr>
        <p:spPr>
          <a:xfrm rot="-533425">
            <a:off x="3361388" y="3390701"/>
            <a:ext cx="54353" cy="5435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195" name="Google Shape;195;g27faafe5dea_1_378"/>
          <p:cNvSpPr/>
          <p:nvPr/>
        </p:nvSpPr>
        <p:spPr>
          <a:xfrm>
            <a:off x="1846855" y="3825672"/>
            <a:ext cx="1167000" cy="1167000"/>
          </a:xfrm>
          <a:prstGeom prst="roundRect">
            <a:avLst>
              <a:gd name="adj" fmla="val 16667"/>
            </a:avLst>
          </a:prstGeom>
          <a:solidFill>
            <a:srgbClr val="3A649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g27faafe5dea_1_378"/>
          <p:cNvSpPr txBox="1"/>
          <p:nvPr/>
        </p:nvSpPr>
        <p:spPr>
          <a:xfrm>
            <a:off x="1903828" y="3882645"/>
            <a:ext cx="1053300" cy="1053300"/>
          </a:xfrm>
          <a:prstGeom prst="rect">
            <a:avLst/>
          </a:prstGeom>
          <a:noFill/>
          <a:ln>
            <a:noFill/>
          </a:ln>
        </p:spPr>
        <p:txBody>
          <a:bodyPr spcFirstLastPara="1" wrap="square" lIns="8250" tIns="8250" rIns="8250" bIns="8250" anchor="ctr" anchorCtr="0">
            <a:noAutofit/>
          </a:bodyPr>
          <a:lstStyle/>
          <a:p>
            <a:pPr marL="0" marR="0" lvl="0" indent="0" algn="ctr" rtl="0">
              <a:lnSpc>
                <a:spcPct val="90000"/>
              </a:lnSpc>
              <a:spcBef>
                <a:spcPts val="0"/>
              </a:spcBef>
              <a:spcAft>
                <a:spcPts val="0"/>
              </a:spcAft>
              <a:buClr>
                <a:schemeClr val="lt1"/>
              </a:buClr>
              <a:buSzPts val="1300"/>
              <a:buFont typeface="Arial"/>
              <a:buNone/>
            </a:pPr>
            <a:r>
              <a:rPr lang="en-US" sz="1300" b="0" i="0" u="none" strike="noStrike" cap="none">
                <a:solidFill>
                  <a:schemeClr val="lt1"/>
                </a:solidFill>
                <a:latin typeface="Arial"/>
                <a:ea typeface="Arial"/>
                <a:cs typeface="Arial"/>
                <a:sym typeface="Arial"/>
              </a:rPr>
              <a:t>Technologists &amp; Technicians </a:t>
            </a:r>
            <a:endParaRPr sz="1400" b="0" i="0" u="none" strike="noStrike" cap="none">
              <a:solidFill>
                <a:srgbClr val="000000"/>
              </a:solidFill>
              <a:latin typeface="Arial"/>
              <a:ea typeface="Arial"/>
              <a:cs typeface="Arial"/>
              <a:sym typeface="Arial"/>
            </a:endParaRPr>
          </a:p>
        </p:txBody>
      </p:sp>
      <p:sp>
        <p:nvSpPr>
          <p:cNvPr id="197" name="Google Shape;197;g27faafe5dea_1_378"/>
          <p:cNvSpPr/>
          <p:nvPr/>
        </p:nvSpPr>
        <p:spPr>
          <a:xfrm rot="-8923125">
            <a:off x="3165894" y="2599735"/>
            <a:ext cx="928473" cy="119317"/>
          </a:xfrm>
          <a:custGeom>
            <a:avLst/>
            <a:gdLst/>
            <a:ahLst/>
            <a:cxnLst/>
            <a:rect l="l" t="t" r="r" b="b"/>
            <a:pathLst>
              <a:path w="120000" h="120000" extrusionOk="0">
                <a:moveTo>
                  <a:pt x="0" y="60000"/>
                </a:moveTo>
                <a:lnTo>
                  <a:pt x="120000" y="60000"/>
                </a:lnTo>
              </a:path>
            </a:pathLst>
          </a:custGeom>
          <a:noFill/>
          <a:ln w="25400" cap="flat" cmpd="sng">
            <a:solidFill>
              <a:srgbClr val="00406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g27faafe5dea_1_378"/>
          <p:cNvSpPr txBox="1"/>
          <p:nvPr/>
        </p:nvSpPr>
        <p:spPr>
          <a:xfrm rot="1882380">
            <a:off x="3612802" y="2693831"/>
            <a:ext cx="43219" cy="4321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199" name="Google Shape;199;g27faafe5dea_1_378"/>
          <p:cNvSpPr/>
          <p:nvPr/>
        </p:nvSpPr>
        <p:spPr>
          <a:xfrm>
            <a:off x="2197552" y="1246761"/>
            <a:ext cx="1167000" cy="1167000"/>
          </a:xfrm>
          <a:prstGeom prst="roundRect">
            <a:avLst>
              <a:gd name="adj" fmla="val 16667"/>
            </a:avLst>
          </a:prstGeom>
          <a:solidFill>
            <a:srgbClr val="3A649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g27faafe5dea_1_378"/>
          <p:cNvSpPr txBox="1"/>
          <p:nvPr/>
        </p:nvSpPr>
        <p:spPr>
          <a:xfrm>
            <a:off x="2254400" y="1303609"/>
            <a:ext cx="1053300" cy="1053300"/>
          </a:xfrm>
          <a:prstGeom prst="rect">
            <a:avLst/>
          </a:prstGeom>
          <a:noFill/>
          <a:ln>
            <a:noFill/>
          </a:ln>
        </p:spPr>
        <p:txBody>
          <a:bodyPr spcFirstLastPara="1" wrap="square" lIns="8250" tIns="8250" rIns="8250" bIns="8250" anchor="ctr" anchorCtr="0">
            <a:noAutofit/>
          </a:bodyPr>
          <a:lstStyle/>
          <a:p>
            <a:pPr marL="0" marR="0" lvl="0" indent="0" algn="ctr" rtl="0">
              <a:lnSpc>
                <a:spcPct val="90000"/>
              </a:lnSpc>
              <a:spcBef>
                <a:spcPts val="0"/>
              </a:spcBef>
              <a:spcAft>
                <a:spcPts val="0"/>
              </a:spcAft>
              <a:buClr>
                <a:schemeClr val="lt1"/>
              </a:buClr>
              <a:buSzPts val="1300"/>
              <a:buFont typeface="Arial"/>
              <a:buNone/>
            </a:pPr>
            <a:r>
              <a:rPr lang="en-US" sz="1300" b="0" i="0" u="none" strike="noStrike" cap="none">
                <a:solidFill>
                  <a:schemeClr val="lt1"/>
                </a:solidFill>
                <a:latin typeface="Arial"/>
                <a:ea typeface="Arial"/>
                <a:cs typeface="Arial"/>
                <a:sym typeface="Arial"/>
              </a:rPr>
              <a:t>Therapists &amp; Rehabilitation specialists</a:t>
            </a:r>
            <a:endParaRPr sz="1400" b="0" i="0" u="none" strike="noStrike" cap="none">
              <a:solidFill>
                <a:srgbClr val="000000"/>
              </a:solidFill>
              <a:latin typeface="Arial"/>
              <a:ea typeface="Arial"/>
              <a:cs typeface="Arial"/>
              <a:sym typeface="Arial"/>
            </a:endParaRPr>
          </a:p>
        </p:txBody>
      </p:sp>
      <p:sp>
        <p:nvSpPr>
          <p:cNvPr id="201" name="Google Shape;201;g27faafe5dea_1_378"/>
          <p:cNvSpPr txBox="1"/>
          <p:nvPr/>
        </p:nvSpPr>
        <p:spPr>
          <a:xfrm>
            <a:off x="6659025" y="5257700"/>
            <a:ext cx="25599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i="1">
                <a:solidFill>
                  <a:schemeClr val="lt2"/>
                </a:solidFill>
              </a:rPr>
              <a:t>Source: Tang &amp; Ghali, 2021</a:t>
            </a:r>
            <a:endParaRPr sz="1200" i="1">
              <a:solidFill>
                <a:schemeClr val="lt2"/>
              </a:solidFill>
            </a:endParaRPr>
          </a:p>
        </p:txBody>
      </p:sp>
      <p:sp>
        <p:nvSpPr>
          <p:cNvPr id="202" name="Google Shape;202;g27faafe5dea_1_378"/>
          <p:cNvSpPr/>
          <p:nvPr/>
        </p:nvSpPr>
        <p:spPr>
          <a:xfrm rot="-10463589">
            <a:off x="2118773" y="3050526"/>
            <a:ext cx="1830055" cy="137678"/>
          </a:xfrm>
          <a:custGeom>
            <a:avLst/>
            <a:gdLst/>
            <a:ahLst/>
            <a:cxnLst/>
            <a:rect l="l" t="t" r="r" b="b"/>
            <a:pathLst>
              <a:path w="120000" h="120000" extrusionOk="0">
                <a:moveTo>
                  <a:pt x="0" y="60000"/>
                </a:moveTo>
                <a:lnTo>
                  <a:pt x="120000" y="60000"/>
                </a:lnTo>
              </a:path>
            </a:pathLst>
          </a:custGeom>
          <a:noFill/>
          <a:ln w="25400" cap="flat" cmpd="sng">
            <a:solidFill>
              <a:srgbClr val="00406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g27faafe5dea_1_378"/>
          <p:cNvSpPr/>
          <p:nvPr/>
        </p:nvSpPr>
        <p:spPr>
          <a:xfrm>
            <a:off x="1030555" y="2413747"/>
            <a:ext cx="1167000" cy="1167000"/>
          </a:xfrm>
          <a:prstGeom prst="roundRect">
            <a:avLst>
              <a:gd name="adj" fmla="val 16667"/>
            </a:avLst>
          </a:prstGeom>
          <a:solidFill>
            <a:srgbClr val="3A649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g27faafe5dea_1_378"/>
          <p:cNvSpPr txBox="1"/>
          <p:nvPr/>
        </p:nvSpPr>
        <p:spPr>
          <a:xfrm>
            <a:off x="1087528" y="2470720"/>
            <a:ext cx="1053300" cy="1053300"/>
          </a:xfrm>
          <a:prstGeom prst="rect">
            <a:avLst/>
          </a:prstGeom>
          <a:noFill/>
          <a:ln>
            <a:noFill/>
          </a:ln>
        </p:spPr>
        <p:txBody>
          <a:bodyPr spcFirstLastPara="1" wrap="square" lIns="8250" tIns="8250" rIns="8250" bIns="8250" anchor="ctr" anchorCtr="0">
            <a:noAutofit/>
          </a:bodyPr>
          <a:lstStyle/>
          <a:p>
            <a:pPr marL="0" marR="0" lvl="0" indent="0" algn="ctr" rtl="0">
              <a:lnSpc>
                <a:spcPct val="90000"/>
              </a:lnSpc>
              <a:spcBef>
                <a:spcPts val="0"/>
              </a:spcBef>
              <a:spcAft>
                <a:spcPts val="0"/>
              </a:spcAft>
              <a:buClr>
                <a:schemeClr val="lt1"/>
              </a:buClr>
              <a:buSzPts val="1300"/>
              <a:buFont typeface="Arial"/>
              <a:buNone/>
            </a:pPr>
            <a:r>
              <a:rPr lang="en-US" sz="1300">
                <a:solidFill>
                  <a:schemeClr val="lt1"/>
                </a:solidFill>
              </a:rPr>
              <a:t>Social Workers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2f325a2a00c_0_122"/>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Diversity on Health Care </a:t>
            </a:r>
            <a:r>
              <a:rPr lang="en-US" sz="3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Teams</a:t>
            </a:r>
            <a:endParaRPr/>
          </a:p>
        </p:txBody>
      </p:sp>
      <p:sp>
        <p:nvSpPr>
          <p:cNvPr id="211" name="Google Shape;211;g2f325a2a00c_0_122"/>
          <p:cNvSpPr txBox="1">
            <a:spLocks noGrp="1"/>
          </p:cNvSpPr>
          <p:nvPr>
            <p:ph type="body" idx="1"/>
          </p:nvPr>
        </p:nvSpPr>
        <p:spPr>
          <a:xfrm>
            <a:off x="457200" y="1600201"/>
            <a:ext cx="8229600" cy="3562200"/>
          </a:xfrm>
          <a:prstGeom prst="rect">
            <a:avLst/>
          </a:prstGeom>
          <a:noFill/>
          <a:ln>
            <a:noFill/>
          </a:ln>
        </p:spPr>
        <p:txBody>
          <a:bodyPr spcFirstLastPara="1" wrap="square" lIns="91425" tIns="45700" rIns="91425" bIns="45700" anchor="t" anchorCtr="0">
            <a:noAutofit/>
          </a:bodyPr>
          <a:lstStyle/>
          <a:p>
            <a:pPr marL="342900" lvl="0" indent="-304800" algn="l" rtl="0">
              <a:lnSpc>
                <a:spcPct val="100000"/>
              </a:lnSpc>
              <a:spcBef>
                <a:spcPts val="0"/>
              </a:spcBef>
              <a:spcAft>
                <a:spcPts val="0"/>
              </a:spcAft>
              <a:buClr>
                <a:srgbClr val="3F3F3F"/>
              </a:buClr>
              <a:buSzPts val="2600"/>
              <a:buFont typeface="Arial"/>
              <a:buChar char="•"/>
            </a:pPr>
            <a:r>
              <a:rPr lang="en-US" sz="2600"/>
              <a:t>Better working environments</a:t>
            </a:r>
            <a:endParaRPr sz="2600"/>
          </a:p>
          <a:p>
            <a:pPr marL="342900" lvl="0" indent="-304800" algn="l" rtl="0">
              <a:lnSpc>
                <a:spcPct val="100000"/>
              </a:lnSpc>
              <a:spcBef>
                <a:spcPts val="640"/>
              </a:spcBef>
              <a:spcAft>
                <a:spcPts val="0"/>
              </a:spcAft>
              <a:buClr>
                <a:srgbClr val="3F3F3F"/>
              </a:buClr>
              <a:buSzPts val="2600"/>
              <a:buFont typeface="Arial"/>
              <a:buChar char="•"/>
            </a:pPr>
            <a:r>
              <a:rPr lang="en-US" sz="2600"/>
              <a:t>Improved problem solving</a:t>
            </a:r>
            <a:endParaRPr sz="2600"/>
          </a:p>
          <a:p>
            <a:pPr marL="342900" lvl="0" indent="-304800" algn="l" rtl="0">
              <a:lnSpc>
                <a:spcPct val="100000"/>
              </a:lnSpc>
              <a:spcBef>
                <a:spcPts val="640"/>
              </a:spcBef>
              <a:spcAft>
                <a:spcPts val="0"/>
              </a:spcAft>
              <a:buClr>
                <a:srgbClr val="3F3F3F"/>
              </a:buClr>
              <a:buSzPts val="2600"/>
              <a:buFont typeface="Arial"/>
              <a:buChar char="•"/>
            </a:pPr>
            <a:r>
              <a:rPr lang="en-US" sz="2600"/>
              <a:t>Bridge the gap between clinical and cultural knowledge</a:t>
            </a:r>
            <a:endParaRPr sz="2600"/>
          </a:p>
          <a:p>
            <a:pPr marL="342900" lvl="0" indent="-304800" algn="l" rtl="0">
              <a:lnSpc>
                <a:spcPct val="100000"/>
              </a:lnSpc>
              <a:spcBef>
                <a:spcPts val="640"/>
              </a:spcBef>
              <a:spcAft>
                <a:spcPts val="0"/>
              </a:spcAft>
              <a:buClr>
                <a:srgbClr val="3F3F3F"/>
              </a:buClr>
              <a:buSzPts val="2600"/>
              <a:buFont typeface="Arial"/>
              <a:buChar char="•"/>
            </a:pPr>
            <a:r>
              <a:rPr lang="en-US" sz="2600"/>
              <a:t>Better informed about patient environment</a:t>
            </a:r>
            <a:endParaRPr sz="2600"/>
          </a:p>
          <a:p>
            <a:pPr marL="342900" lvl="0" indent="-304800" algn="l" rtl="0">
              <a:lnSpc>
                <a:spcPct val="100000"/>
              </a:lnSpc>
              <a:spcBef>
                <a:spcPts val="640"/>
              </a:spcBef>
              <a:spcAft>
                <a:spcPts val="0"/>
              </a:spcAft>
              <a:buClr>
                <a:srgbClr val="3F3F3F"/>
              </a:buClr>
              <a:buSzPts val="2600"/>
              <a:buFont typeface="Arial"/>
              <a:buChar char="•"/>
            </a:pPr>
            <a:r>
              <a:rPr lang="en-US" sz="2600"/>
              <a:t>Increased in about differences can mitigate conflicts from cultural differences</a:t>
            </a:r>
            <a:endParaRPr sz="2600"/>
          </a:p>
          <a:p>
            <a:pPr marL="0" lvl="0" indent="0" algn="l" rtl="0">
              <a:lnSpc>
                <a:spcPct val="100000"/>
              </a:lnSpc>
              <a:spcBef>
                <a:spcPts val="640"/>
              </a:spcBef>
              <a:spcAft>
                <a:spcPts val="0"/>
              </a:spcAft>
              <a:buClr>
                <a:srgbClr val="3F3F3F"/>
              </a:buClr>
              <a:buSzPts val="3200"/>
              <a:buFont typeface="Arial"/>
              <a:buNone/>
            </a:pPr>
            <a:endParaRPr sz="2600"/>
          </a:p>
        </p:txBody>
      </p:sp>
      <p:sp>
        <p:nvSpPr>
          <p:cNvPr id="212" name="Google Shape;212;g2f325a2a00c_0_122"/>
          <p:cNvSpPr txBox="1"/>
          <p:nvPr/>
        </p:nvSpPr>
        <p:spPr>
          <a:xfrm>
            <a:off x="6750050" y="5257800"/>
            <a:ext cx="24699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i="1" u="none" strike="noStrike" cap="none">
                <a:solidFill>
                  <a:schemeClr val="lt2"/>
                </a:solidFill>
              </a:rPr>
              <a:t>Source: </a:t>
            </a:r>
            <a:r>
              <a:rPr lang="en-US" sz="1200" i="1">
                <a:solidFill>
                  <a:schemeClr val="lt2"/>
                </a:solidFill>
                <a:highlight>
                  <a:srgbClr val="FFFFFF"/>
                </a:highlight>
              </a:rPr>
              <a:t>Stanford F. C., 2020</a:t>
            </a:r>
            <a:endParaRPr sz="1200" i="1" u="none" strike="noStrike" cap="none">
              <a:solidFill>
                <a:schemeClr val="lt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2f325a2a00c_0_109"/>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3600"/>
              <a:t>Why Diversity in the Workplace is Important to Patient </a:t>
            </a:r>
            <a:r>
              <a:rPr lang="en-US" sz="3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Care</a:t>
            </a:r>
            <a:endParaRPr/>
          </a:p>
        </p:txBody>
      </p:sp>
      <p:sp>
        <p:nvSpPr>
          <p:cNvPr id="219" name="Google Shape;219;g2f325a2a00c_0_109"/>
          <p:cNvSpPr txBox="1"/>
          <p:nvPr/>
        </p:nvSpPr>
        <p:spPr>
          <a:xfrm>
            <a:off x="6995025" y="5277575"/>
            <a:ext cx="22140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a:t>
            </a:r>
            <a:r>
              <a:rPr lang="en-US" sz="1200" i="1">
                <a:solidFill>
                  <a:srgbClr val="7F7F7F"/>
                </a:solidFill>
              </a:rPr>
              <a:t>Cavalo, 2017</a:t>
            </a:r>
            <a:endParaRPr sz="1400" b="0" i="0" u="none" strike="noStrike" cap="none">
              <a:solidFill>
                <a:srgbClr val="000000"/>
              </a:solidFill>
              <a:latin typeface="Arial"/>
              <a:ea typeface="Arial"/>
              <a:cs typeface="Arial"/>
              <a:sym typeface="Arial"/>
            </a:endParaRPr>
          </a:p>
        </p:txBody>
      </p:sp>
      <p:pic>
        <p:nvPicPr>
          <p:cNvPr id="220" name="Google Shape;220;g2f325a2a00c_0_109"/>
          <p:cNvPicPr preferRelativeResize="0"/>
          <p:nvPr/>
        </p:nvPicPr>
        <p:blipFill>
          <a:blip r:embed="rId3">
            <a:alphaModFix/>
          </a:blip>
          <a:stretch>
            <a:fillRect/>
          </a:stretch>
        </p:blipFill>
        <p:spPr>
          <a:xfrm>
            <a:off x="457200" y="1455921"/>
            <a:ext cx="4889149" cy="4098565"/>
          </a:xfrm>
          <a:prstGeom prst="rect">
            <a:avLst/>
          </a:prstGeom>
          <a:noFill/>
          <a:ln>
            <a:noFill/>
          </a:ln>
        </p:spPr>
      </p:pic>
      <p:sp>
        <p:nvSpPr>
          <p:cNvPr id="221" name="Google Shape;221;g2f325a2a00c_0_109"/>
          <p:cNvSpPr txBox="1"/>
          <p:nvPr/>
        </p:nvSpPr>
        <p:spPr>
          <a:xfrm>
            <a:off x="5444975" y="1914625"/>
            <a:ext cx="3527700" cy="3126000"/>
          </a:xfrm>
          <a:prstGeom prst="rect">
            <a:avLst/>
          </a:prstGeom>
          <a:noFill/>
          <a:ln>
            <a:noFill/>
          </a:ln>
        </p:spPr>
        <p:txBody>
          <a:bodyPr spcFirstLastPara="1" wrap="square" lIns="91425" tIns="91425" rIns="91425" bIns="91425" anchor="t" anchorCtr="0">
            <a:noAutofit/>
          </a:bodyPr>
          <a:lstStyle/>
          <a:p>
            <a:pPr marL="457200" lvl="0" indent="-349250" algn="l" rtl="0">
              <a:spcBef>
                <a:spcPts val="0"/>
              </a:spcBef>
              <a:spcAft>
                <a:spcPts val="0"/>
              </a:spcAft>
              <a:buClr>
                <a:srgbClr val="3F3F3F"/>
              </a:buClr>
              <a:buSzPts val="1900"/>
              <a:buChar char="●"/>
            </a:pPr>
            <a:r>
              <a:rPr lang="en-US" sz="1900">
                <a:solidFill>
                  <a:schemeClr val="dk1"/>
                </a:solidFill>
              </a:rPr>
              <a:t>Improves attitudes towards awareness of minorities</a:t>
            </a:r>
            <a:endParaRPr sz="1900">
              <a:solidFill>
                <a:schemeClr val="dk1"/>
              </a:solidFill>
            </a:endParaRPr>
          </a:p>
          <a:p>
            <a:pPr marL="457200" lvl="0" indent="-349250" algn="l" rtl="0">
              <a:spcBef>
                <a:spcPts val="0"/>
              </a:spcBef>
              <a:spcAft>
                <a:spcPts val="0"/>
              </a:spcAft>
              <a:buClr>
                <a:srgbClr val="3F3F3F"/>
              </a:buClr>
              <a:buSzPts val="1900"/>
              <a:buChar char="●"/>
            </a:pPr>
            <a:r>
              <a:rPr lang="en-US" sz="1900">
                <a:solidFill>
                  <a:schemeClr val="dk1"/>
                </a:solidFill>
              </a:rPr>
              <a:t>Increases patient comfort and trust</a:t>
            </a:r>
            <a:endParaRPr sz="1900">
              <a:solidFill>
                <a:schemeClr val="dk1"/>
              </a:solidFill>
            </a:endParaRPr>
          </a:p>
          <a:p>
            <a:pPr marL="457200" lvl="0" indent="-349250" algn="l" rtl="0">
              <a:spcBef>
                <a:spcPts val="0"/>
              </a:spcBef>
              <a:spcAft>
                <a:spcPts val="0"/>
              </a:spcAft>
              <a:buClr>
                <a:schemeClr val="dk1"/>
              </a:buClr>
              <a:buSzPts val="1900"/>
              <a:buChar char="●"/>
            </a:pPr>
            <a:r>
              <a:rPr lang="en-US" sz="1900">
                <a:solidFill>
                  <a:schemeClr val="dk1"/>
                </a:solidFill>
              </a:rPr>
              <a:t>Expands healthcare access</a:t>
            </a:r>
            <a:endParaRPr sz="1900">
              <a:solidFill>
                <a:schemeClr val="dk1"/>
              </a:solidFill>
            </a:endParaRPr>
          </a:p>
          <a:p>
            <a:pPr marL="457200" lvl="0" indent="-349250" algn="l" rtl="0">
              <a:spcBef>
                <a:spcPts val="0"/>
              </a:spcBef>
              <a:spcAft>
                <a:spcPts val="0"/>
              </a:spcAft>
              <a:buClr>
                <a:schemeClr val="dk1"/>
              </a:buClr>
              <a:buSzPts val="1900"/>
              <a:buChar char="●"/>
            </a:pPr>
            <a:r>
              <a:rPr lang="en-US" sz="1900">
                <a:solidFill>
                  <a:schemeClr val="dk1"/>
                </a:solidFill>
              </a:rPr>
              <a:t>Increases cultural awareness</a:t>
            </a:r>
            <a:endParaRPr sz="1900">
              <a:solidFill>
                <a:schemeClr val="dk1"/>
              </a:solidFill>
            </a:endParaRPr>
          </a:p>
          <a:p>
            <a:pPr marL="457200" lvl="0" indent="-349250" algn="l" rtl="0">
              <a:spcBef>
                <a:spcPts val="0"/>
              </a:spcBef>
              <a:spcAft>
                <a:spcPts val="0"/>
              </a:spcAft>
              <a:buClr>
                <a:schemeClr val="dk1"/>
              </a:buClr>
              <a:buSzPts val="1900"/>
              <a:buChar char="●"/>
            </a:pPr>
            <a:r>
              <a:rPr lang="en-US" sz="1900">
                <a:solidFill>
                  <a:schemeClr val="dk1"/>
                </a:solidFill>
              </a:rPr>
              <a:t>Improves </a:t>
            </a:r>
            <a:r>
              <a:rPr lang="en-US" sz="19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research</a:t>
            </a:r>
            <a:endParaRPr sz="1900">
              <a:solidFill>
                <a:schemeClr val="dk1"/>
              </a:solidFill>
            </a:endParaRPr>
          </a:p>
          <a:p>
            <a:pPr marL="457200" lvl="0" indent="-349250" algn="l" rtl="0">
              <a:spcBef>
                <a:spcPts val="0"/>
              </a:spcBef>
              <a:spcAft>
                <a:spcPts val="0"/>
              </a:spcAft>
              <a:buClr>
                <a:schemeClr val="dk1"/>
              </a:buClr>
              <a:buSzPts val="1900"/>
              <a:buChar char="●"/>
            </a:pPr>
            <a:r>
              <a:rPr lang="en-US" sz="1900">
                <a:solidFill>
                  <a:schemeClr val="dk1"/>
                </a:solidFill>
              </a:rPr>
              <a:t>Influences policymakers </a:t>
            </a:r>
            <a:endParaRPr sz="1900">
              <a:solidFill>
                <a:schemeClr val="dk1"/>
              </a:solidFill>
            </a:endParaRPr>
          </a:p>
          <a:p>
            <a:pPr marL="457200" lvl="0" indent="0" algn="l" rtl="0">
              <a:spcBef>
                <a:spcPts val="0"/>
              </a:spcBef>
              <a:spcAft>
                <a:spcPts val="0"/>
              </a:spcAft>
              <a:buNone/>
            </a:pPr>
            <a:endParaRPr sz="19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27f9d5be6de_0_91"/>
          <p:cNvSpPr txBox="1">
            <a:spLocks noGrp="1"/>
          </p:cNvSpPr>
          <p:nvPr>
            <p:ph type="body" idx="1"/>
          </p:nvPr>
        </p:nvSpPr>
        <p:spPr>
          <a:xfrm>
            <a:off x="533400" y="1295401"/>
            <a:ext cx="8229600" cy="3810000"/>
          </a:xfrm>
          <a:prstGeom prst="rect">
            <a:avLst/>
          </a:prstGeom>
        </p:spPr>
        <p:txBody>
          <a:bodyPr spcFirstLastPara="1" wrap="square" lIns="91425" tIns="45700" rIns="91425" bIns="45700" anchor="t" anchorCtr="0">
            <a:noAutofit/>
          </a:bodyPr>
          <a:lstStyle/>
          <a:p>
            <a:pPr marL="0" lvl="0" indent="0" algn="l" rtl="0">
              <a:lnSpc>
                <a:spcPct val="100000"/>
              </a:lnSpc>
              <a:spcBef>
                <a:spcPts val="1200"/>
              </a:spcBef>
              <a:spcAft>
                <a:spcPts val="0"/>
              </a:spcAft>
              <a:buNone/>
            </a:pPr>
            <a:r>
              <a:rPr lang="en-US" sz="2000">
                <a:solidFill>
                  <a:schemeClr val="dk1"/>
                </a:solidFill>
              </a:rPr>
              <a:t>Allied health may be defined as health professions that are distinct from medicine and nursing. Allied Health professionals are involved with the delivery of health or related services pertaining to the identification, evaluation and prevention of diseases and disorders; dietary and nutrition services; rehabilitation and health systems management, among others. </a:t>
            </a:r>
            <a:endParaRPr sz="2000">
              <a:solidFill>
                <a:schemeClr val="dk1"/>
              </a:solidFill>
            </a:endParaRPr>
          </a:p>
          <a:p>
            <a:pPr marL="457200" lvl="0" indent="0" algn="l" rtl="0">
              <a:lnSpc>
                <a:spcPct val="100000"/>
              </a:lnSpc>
              <a:spcBef>
                <a:spcPts val="1200"/>
              </a:spcBef>
              <a:spcAft>
                <a:spcPts val="0"/>
              </a:spcAft>
              <a:buNone/>
            </a:pPr>
            <a:endParaRPr sz="2000">
              <a:solidFill>
                <a:schemeClr val="dk1"/>
              </a:solidFill>
            </a:endParaRPr>
          </a:p>
          <a:p>
            <a:pPr marL="0" lvl="0" indent="0" algn="l" rtl="0">
              <a:lnSpc>
                <a:spcPct val="100000"/>
              </a:lnSpc>
              <a:spcBef>
                <a:spcPts val="1200"/>
              </a:spcBef>
              <a:spcAft>
                <a:spcPts val="0"/>
              </a:spcAft>
              <a:buNone/>
            </a:pPr>
            <a:endParaRPr sz="2000">
              <a:solidFill>
                <a:schemeClr val="dk1"/>
              </a:solidFill>
            </a:endParaRPr>
          </a:p>
          <a:p>
            <a:pPr marL="0" lvl="0" indent="0" algn="l" rtl="0">
              <a:lnSpc>
                <a:spcPct val="100000"/>
              </a:lnSpc>
              <a:spcBef>
                <a:spcPts val="1200"/>
              </a:spcBef>
              <a:spcAft>
                <a:spcPts val="1200"/>
              </a:spcAft>
              <a:buNone/>
            </a:pPr>
            <a:endParaRPr sz="2000">
              <a:solidFill>
                <a:schemeClr val="dk1"/>
              </a:solidFill>
            </a:endParaRPr>
          </a:p>
        </p:txBody>
      </p:sp>
      <p:sp>
        <p:nvSpPr>
          <p:cNvPr id="228" name="Google Shape;228;g27f9d5be6de_0_91"/>
          <p:cNvSpPr txBox="1"/>
          <p:nvPr/>
        </p:nvSpPr>
        <p:spPr>
          <a:xfrm>
            <a:off x="583400" y="3314700"/>
            <a:ext cx="4293300" cy="18795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1200"/>
              </a:spcBef>
              <a:spcAft>
                <a:spcPts val="0"/>
              </a:spcAft>
              <a:buClr>
                <a:schemeClr val="dk1"/>
              </a:buClr>
              <a:buSzPts val="1800"/>
              <a:buChar char="•"/>
            </a:pPr>
            <a:r>
              <a:rPr lang="en-US" sz="1800">
                <a:solidFill>
                  <a:schemeClr val="dk1"/>
                </a:solidFill>
              </a:rPr>
              <a:t>dental hygienists</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a:solidFill>
                  <a:schemeClr val="dk1"/>
                </a:solidFill>
              </a:rPr>
              <a:t>diagnostic medical sonographers</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a:solidFill>
                  <a:schemeClr val="dk1"/>
                </a:solidFill>
              </a:rPr>
              <a:t>dietitians</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a:solidFill>
                  <a:schemeClr val="dk1"/>
                </a:solidFill>
              </a:rPr>
              <a:t>medical technologists</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a:solidFill>
                  <a:schemeClr val="dk1"/>
                </a:solidFill>
              </a:rPr>
              <a:t>occupational therapists</a:t>
            </a:r>
            <a:endParaRPr sz="1800">
              <a:solidFill>
                <a:schemeClr val="dk1"/>
              </a:solidFill>
            </a:endParaRPr>
          </a:p>
        </p:txBody>
      </p:sp>
      <p:sp>
        <p:nvSpPr>
          <p:cNvPr id="229" name="Google Shape;229;g27f9d5be6de_0_91"/>
          <p:cNvSpPr txBox="1"/>
          <p:nvPr/>
        </p:nvSpPr>
        <p:spPr>
          <a:xfrm>
            <a:off x="4572000" y="3314700"/>
            <a:ext cx="4464000" cy="14175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1200"/>
              </a:spcBef>
              <a:spcAft>
                <a:spcPts val="0"/>
              </a:spcAft>
              <a:buClr>
                <a:schemeClr val="dk1"/>
              </a:buClr>
              <a:buSzPts val="1800"/>
              <a:buChar char="•"/>
            </a:pPr>
            <a:r>
              <a:rPr lang="en-US" sz="1800">
                <a:solidFill>
                  <a:schemeClr val="dk1"/>
                </a:solidFill>
              </a:rPr>
              <a:t>physical therapists</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a:solidFill>
                  <a:schemeClr val="dk1"/>
                </a:solidFill>
              </a:rPr>
              <a:t>radiographers</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a:solidFill>
                  <a:schemeClr val="dk1"/>
                </a:solidFill>
              </a:rPr>
              <a:t>respiratory therapists</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a:solidFill>
                  <a:schemeClr val="dk1"/>
                </a:solidFill>
              </a:rPr>
              <a:t>speech language pathologists</a:t>
            </a:r>
            <a:endParaRPr/>
          </a:p>
        </p:txBody>
      </p:sp>
      <p:sp>
        <p:nvSpPr>
          <p:cNvPr id="230" name="Google Shape;230;g27f9d5be6de_0_91"/>
          <p:cNvSpPr txBox="1"/>
          <p:nvPr/>
        </p:nvSpPr>
        <p:spPr>
          <a:xfrm>
            <a:off x="457200" y="245800"/>
            <a:ext cx="7626300" cy="1222800"/>
          </a:xfrm>
          <a:prstGeom prst="rect">
            <a:avLst/>
          </a:prstGeom>
          <a:noFill/>
          <a:ln>
            <a:noFill/>
          </a:ln>
        </p:spPr>
        <p:txBody>
          <a:bodyPr spcFirstLastPara="1" wrap="square" lIns="113775" tIns="113775" rIns="113775" bIns="113775" anchor="ctr" anchorCtr="0">
            <a:noAutofit/>
          </a:bodyPr>
          <a:lstStyle/>
          <a:p>
            <a:pPr marL="0" marR="0" lvl="0" indent="0" algn="l" rtl="0">
              <a:lnSpc>
                <a:spcPct val="90000"/>
              </a:lnSpc>
              <a:spcBef>
                <a:spcPts val="0"/>
              </a:spcBef>
              <a:spcAft>
                <a:spcPts val="0"/>
              </a:spcAft>
              <a:buClr>
                <a:srgbClr val="000000"/>
              </a:buClr>
              <a:buSzPts val="400"/>
              <a:buFont typeface="Arial"/>
              <a:buNone/>
            </a:pPr>
            <a:r>
              <a:rPr lang="en-US" sz="3600" b="1" i="0" u="none" strike="noStrike" cap="none">
                <a:solidFill>
                  <a:schemeClr val="dk1"/>
                </a:solidFill>
              </a:rPr>
              <a:t>Allied Health </a:t>
            </a:r>
            <a:r>
              <a:rPr lang="en-US" sz="3600" b="1" i="0" u="none" strike="noStrike" cap="none">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rPr>
              <a:t>Professionals</a:t>
            </a:r>
            <a:endParaRPr sz="3600" b="1" i="0" u="none" strike="noStrike" cap="none">
              <a:solidFill>
                <a:schemeClr val="dk1"/>
              </a:solidFill>
            </a:endParaRPr>
          </a:p>
        </p:txBody>
      </p:sp>
      <p:sp>
        <p:nvSpPr>
          <p:cNvPr id="231" name="Google Shape;231;g27f9d5be6de_0_91"/>
          <p:cNvSpPr txBox="1"/>
          <p:nvPr/>
        </p:nvSpPr>
        <p:spPr>
          <a:xfrm>
            <a:off x="2554425" y="5194200"/>
            <a:ext cx="65898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i="1">
                <a:solidFill>
                  <a:schemeClr val="lt2"/>
                </a:solidFill>
              </a:rPr>
              <a:t>Source: Association of Schools Advancing Health Professions, 2015</a:t>
            </a:r>
            <a:endParaRPr sz="1200" i="1">
              <a:solidFill>
                <a:schemeClr val="lt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0"/>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3600"/>
              <a:t>Nuances of Oncology Patient Navigator Role</a:t>
            </a:r>
            <a:endParaRPr sz="3600" i="0" u="none" strike="noStrike"/>
          </a:p>
        </p:txBody>
      </p:sp>
      <p:sp>
        <p:nvSpPr>
          <p:cNvPr id="238" name="Google Shape;238;p10"/>
          <p:cNvSpPr txBox="1">
            <a:spLocks noGrp="1"/>
          </p:cNvSpPr>
          <p:nvPr>
            <p:ph type="body" idx="1"/>
          </p:nvPr>
        </p:nvSpPr>
        <p:spPr>
          <a:xfrm>
            <a:off x="304800" y="1600200"/>
            <a:ext cx="8229600" cy="3810000"/>
          </a:xfrm>
          <a:prstGeom prst="rect">
            <a:avLst/>
          </a:prstGeom>
          <a:noFill/>
          <a:ln>
            <a:noFill/>
          </a:ln>
        </p:spPr>
        <p:txBody>
          <a:bodyPr spcFirstLastPara="1" wrap="square" lIns="91425" tIns="45700" rIns="91425" bIns="45700" anchor="t" anchorCtr="0">
            <a:noAutofit/>
          </a:bodyPr>
          <a:lstStyle/>
          <a:p>
            <a:pPr marL="203200" lvl="0" indent="0" algn="l" rtl="0">
              <a:lnSpc>
                <a:spcPct val="100000"/>
              </a:lnSpc>
              <a:spcBef>
                <a:spcPts val="0"/>
              </a:spcBef>
              <a:spcAft>
                <a:spcPts val="0"/>
              </a:spcAft>
              <a:buClr>
                <a:srgbClr val="3F3F3F"/>
              </a:buClr>
              <a:buSzPts val="3200"/>
              <a:buFont typeface="Arial"/>
              <a:buNone/>
            </a:pPr>
            <a:r>
              <a:rPr lang="en-US" sz="2400"/>
              <a:t>Should oncology patient navigators:</a:t>
            </a:r>
            <a:endParaRPr sz="2400"/>
          </a:p>
          <a:p>
            <a:pPr marL="203200" lvl="0" indent="0" algn="l" rtl="0">
              <a:lnSpc>
                <a:spcPct val="100000"/>
              </a:lnSpc>
              <a:spcBef>
                <a:spcPts val="0"/>
              </a:spcBef>
              <a:spcAft>
                <a:spcPts val="0"/>
              </a:spcAft>
              <a:buClr>
                <a:srgbClr val="3F3F3F"/>
              </a:buClr>
              <a:buSzPts val="3200"/>
              <a:buFont typeface="Arial"/>
              <a:buNone/>
            </a:pPr>
            <a:endParaRPr sz="2400"/>
          </a:p>
          <a:p>
            <a:pPr marL="457200" lvl="0" indent="-381000" algn="l" rtl="0">
              <a:lnSpc>
                <a:spcPct val="100000"/>
              </a:lnSpc>
              <a:spcBef>
                <a:spcPts val="0"/>
              </a:spcBef>
              <a:spcAft>
                <a:spcPts val="0"/>
              </a:spcAft>
              <a:buSzPts val="2400"/>
              <a:buChar char="•"/>
            </a:pPr>
            <a:r>
              <a:rPr lang="en-US" sz="2400"/>
              <a:t>Provide emotional support to a patient?</a:t>
            </a:r>
            <a:endParaRPr sz="2400"/>
          </a:p>
          <a:p>
            <a:pPr marL="457200" lvl="0" indent="-381000" algn="l" rtl="0">
              <a:lnSpc>
                <a:spcPct val="100000"/>
              </a:lnSpc>
              <a:spcBef>
                <a:spcPts val="0"/>
              </a:spcBef>
              <a:spcAft>
                <a:spcPts val="0"/>
              </a:spcAft>
              <a:buSzPts val="2400"/>
              <a:buChar char="•"/>
            </a:pPr>
            <a:r>
              <a:rPr lang="en-US" sz="2400"/>
              <a:t>Call the patient to discuss how to take medicine? </a:t>
            </a:r>
            <a:endParaRPr sz="2400"/>
          </a:p>
          <a:p>
            <a:pPr marL="457200" lvl="0" indent="-381000" algn="l" rtl="0">
              <a:lnSpc>
                <a:spcPct val="100000"/>
              </a:lnSpc>
              <a:spcBef>
                <a:spcPts val="0"/>
              </a:spcBef>
              <a:spcAft>
                <a:spcPts val="0"/>
              </a:spcAft>
              <a:buSzPts val="2400"/>
              <a:buChar char="•"/>
            </a:pPr>
            <a:r>
              <a:rPr lang="en-US" sz="2400"/>
              <a:t>Tailor information based on patient’s needs, information preferences, and abilities?</a:t>
            </a:r>
            <a:endParaRPr sz="2400"/>
          </a:p>
          <a:p>
            <a:pPr marL="457200" lvl="0" indent="-381000" algn="l" rtl="0">
              <a:lnSpc>
                <a:spcPct val="100000"/>
              </a:lnSpc>
              <a:spcBef>
                <a:spcPts val="0"/>
              </a:spcBef>
              <a:spcAft>
                <a:spcPts val="0"/>
              </a:spcAft>
              <a:buSzPts val="2400"/>
              <a:buChar char="•"/>
            </a:pPr>
            <a:r>
              <a:rPr lang="en-US" sz="2400"/>
              <a:t>Answer incoming calls from the front desk?</a:t>
            </a:r>
            <a:endParaRPr sz="2400"/>
          </a:p>
          <a:p>
            <a:pPr marL="457200" lvl="0" indent="-381000" algn="l" rtl="0">
              <a:lnSpc>
                <a:spcPct val="100000"/>
              </a:lnSpc>
              <a:spcBef>
                <a:spcPts val="0"/>
              </a:spcBef>
              <a:spcAft>
                <a:spcPts val="0"/>
              </a:spcAft>
              <a:buSzPts val="2400"/>
              <a:buChar char="•"/>
            </a:pPr>
            <a:r>
              <a:rPr lang="en-US" sz="2400"/>
              <a:t>Fill out patient forms and applications?</a:t>
            </a:r>
            <a:endParaRPr sz="2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9"/>
          <p:cNvSpPr txBox="1">
            <a:spLocks noGrp="1"/>
          </p:cNvSpPr>
          <p:nvPr>
            <p:ph type="title"/>
          </p:nvPr>
        </p:nvSpPr>
        <p:spPr>
          <a:xfrm>
            <a:off x="495300" y="276224"/>
            <a:ext cx="84582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r>
              <a:rPr lang="en-US" sz="3600" i="0" u="none" strike="noStrike">
                <a:latin typeface="Arial"/>
                <a:ea typeface="Arial"/>
                <a:cs typeface="Arial"/>
                <a:sym typeface="Arial"/>
              </a:rPr>
              <a:t>Patient Navigators </a:t>
            </a:r>
            <a:r>
              <a:rPr lang="en-US" sz="3600"/>
              <a:t>Do NOT Provide…</a:t>
            </a:r>
            <a:endParaRPr/>
          </a:p>
        </p:txBody>
      </p:sp>
      <p:sp>
        <p:nvSpPr>
          <p:cNvPr id="245" name="Google Shape;245;p9"/>
          <p:cNvSpPr txBox="1">
            <a:spLocks noGrp="1"/>
          </p:cNvSpPr>
          <p:nvPr>
            <p:ph type="body" idx="1"/>
          </p:nvPr>
        </p:nvSpPr>
        <p:spPr>
          <a:xfrm>
            <a:off x="457200" y="1419226"/>
            <a:ext cx="8229600" cy="3810000"/>
          </a:xfrm>
          <a:prstGeom prst="rect">
            <a:avLst/>
          </a:prstGeom>
          <a:noFill/>
          <a:ln>
            <a:noFill/>
          </a:ln>
        </p:spPr>
        <p:txBody>
          <a:bodyPr spcFirstLastPara="1" wrap="square" lIns="91425" tIns="45700" rIns="91425" bIns="45700" anchor="t" anchorCtr="0">
            <a:noAutofit/>
          </a:bodyPr>
          <a:lstStyle/>
          <a:p>
            <a:pPr marL="457200" lvl="0" indent="-368300" algn="l" rtl="0">
              <a:lnSpc>
                <a:spcPct val="80000"/>
              </a:lnSpc>
              <a:spcBef>
                <a:spcPts val="1200"/>
              </a:spcBef>
              <a:spcAft>
                <a:spcPts val="0"/>
              </a:spcAft>
              <a:buSzPts val="2200"/>
              <a:buChar char="•"/>
            </a:pPr>
            <a:r>
              <a:rPr lang="en-US" sz="2200"/>
              <a:t>Clinical counseling</a:t>
            </a:r>
            <a:endParaRPr sz="2200"/>
          </a:p>
          <a:p>
            <a:pPr marL="457200" lvl="0" indent="-368300" algn="l" rtl="0">
              <a:lnSpc>
                <a:spcPct val="80000"/>
              </a:lnSpc>
              <a:spcBef>
                <a:spcPts val="0"/>
              </a:spcBef>
              <a:spcAft>
                <a:spcPts val="0"/>
              </a:spcAft>
              <a:buSzPts val="2200"/>
              <a:buChar char="•"/>
            </a:pPr>
            <a:r>
              <a:rPr lang="en-US" sz="2200"/>
              <a:t>Legal advice</a:t>
            </a:r>
            <a:endParaRPr sz="2200"/>
          </a:p>
          <a:p>
            <a:pPr marL="457200" lvl="0" indent="-368300" algn="l" rtl="0">
              <a:lnSpc>
                <a:spcPct val="80000"/>
              </a:lnSpc>
              <a:spcBef>
                <a:spcPts val="0"/>
              </a:spcBef>
              <a:spcAft>
                <a:spcPts val="0"/>
              </a:spcAft>
              <a:buSzPts val="2200"/>
              <a:buFont typeface="Arial"/>
              <a:buChar char="•"/>
            </a:pPr>
            <a:r>
              <a:rPr lang="en-US" sz="2200" i="0" u="none" strike="noStrike">
                <a:latin typeface="Arial"/>
                <a:ea typeface="Arial"/>
                <a:cs typeface="Arial"/>
                <a:sym typeface="Arial"/>
              </a:rPr>
              <a:t>Counseling</a:t>
            </a:r>
            <a:endParaRPr sz="2200"/>
          </a:p>
          <a:p>
            <a:pPr marL="457200" lvl="0" indent="-368300" algn="l" rtl="0">
              <a:lnSpc>
                <a:spcPct val="80000"/>
              </a:lnSpc>
              <a:spcBef>
                <a:spcPts val="0"/>
              </a:spcBef>
              <a:spcAft>
                <a:spcPts val="0"/>
              </a:spcAft>
              <a:buSzPts val="2200"/>
              <a:buFont typeface="Arial"/>
              <a:buChar char="•"/>
            </a:pPr>
            <a:r>
              <a:rPr lang="en-US" sz="2200">
                <a:latin typeface="Arial"/>
                <a:ea typeface="Arial"/>
                <a:cs typeface="Arial"/>
                <a:sym typeface="Arial"/>
              </a:rPr>
              <a:t>Interpretation, unless you are a certified medical </a:t>
            </a:r>
            <a:r>
              <a:rPr lang="en-US" sz="220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interpreter</a:t>
            </a:r>
            <a:endParaRPr sz="2200">
              <a:latin typeface="Arial"/>
              <a:ea typeface="Arial"/>
              <a:cs typeface="Arial"/>
              <a:sym typeface="Arial"/>
            </a:endParaRPr>
          </a:p>
          <a:p>
            <a:pPr marL="0" marR="0" lvl="0" indent="0" algn="l" rtl="0">
              <a:lnSpc>
                <a:spcPct val="80000"/>
              </a:lnSpc>
              <a:spcBef>
                <a:spcPts val="1200"/>
              </a:spcBef>
              <a:spcAft>
                <a:spcPts val="0"/>
              </a:spcAft>
              <a:buNone/>
            </a:pPr>
            <a:endParaRPr sz="2200"/>
          </a:p>
          <a:p>
            <a:pPr marL="0" marR="0" lvl="0" indent="0" algn="l" rtl="0">
              <a:lnSpc>
                <a:spcPct val="80000"/>
              </a:lnSpc>
              <a:spcBef>
                <a:spcPts val="1200"/>
              </a:spcBef>
              <a:spcAft>
                <a:spcPts val="0"/>
              </a:spcAft>
              <a:buNone/>
            </a:pPr>
            <a:r>
              <a:rPr lang="en-US" sz="2200" i="0" u="none" strike="noStrike">
                <a:latin typeface="Arial"/>
                <a:ea typeface="Arial"/>
                <a:cs typeface="Arial"/>
                <a:sym typeface="Arial"/>
              </a:rPr>
              <a:t>Do NOT offer opinions or judgments about:</a:t>
            </a:r>
            <a:endParaRPr sz="2200"/>
          </a:p>
          <a:p>
            <a:pPr marL="457200" lvl="0" indent="-368300" algn="l" rtl="0">
              <a:lnSpc>
                <a:spcPct val="80000"/>
              </a:lnSpc>
              <a:spcBef>
                <a:spcPts val="1200"/>
              </a:spcBef>
              <a:spcAft>
                <a:spcPts val="0"/>
              </a:spcAft>
              <a:buSzPts val="2200"/>
              <a:buFont typeface="Arial"/>
              <a:buChar char="•"/>
            </a:pPr>
            <a:r>
              <a:rPr lang="en-US" sz="2200" i="0" u="none" strike="noStrike">
                <a:latin typeface="Arial"/>
                <a:ea typeface="Arial"/>
                <a:cs typeface="Arial"/>
                <a:sym typeface="Arial"/>
              </a:rPr>
              <a:t>The quality of physicians or medical care</a:t>
            </a:r>
            <a:endParaRPr sz="2200"/>
          </a:p>
          <a:p>
            <a:pPr marL="457200" lvl="0" indent="-368300" algn="l" rtl="0">
              <a:lnSpc>
                <a:spcPct val="80000"/>
              </a:lnSpc>
              <a:spcBef>
                <a:spcPts val="0"/>
              </a:spcBef>
              <a:spcAft>
                <a:spcPts val="0"/>
              </a:spcAft>
              <a:buSzPts val="2200"/>
              <a:buFont typeface="Arial"/>
              <a:buChar char="•"/>
            </a:pPr>
            <a:r>
              <a:rPr lang="en-US" sz="2200" i="0" u="none" strike="noStrike">
                <a:latin typeface="Arial"/>
                <a:ea typeface="Arial"/>
                <a:cs typeface="Arial"/>
                <a:sym typeface="Arial"/>
              </a:rPr>
              <a:t>Diagnosis or treatment options</a:t>
            </a:r>
            <a:endParaRPr sz="2200"/>
          </a:p>
          <a:p>
            <a:pPr marL="457200" lvl="0" indent="-368300" algn="l" rtl="0">
              <a:lnSpc>
                <a:spcPct val="80000"/>
              </a:lnSpc>
              <a:spcBef>
                <a:spcPts val="0"/>
              </a:spcBef>
              <a:spcAft>
                <a:spcPts val="0"/>
              </a:spcAft>
              <a:buSzPts val="2200"/>
              <a:buChar char="•"/>
            </a:pPr>
            <a:r>
              <a:rPr lang="en-US" sz="2200"/>
              <a:t>A</a:t>
            </a:r>
            <a:r>
              <a:rPr lang="en-US" sz="2200" i="0" u="none" strike="noStrike">
                <a:latin typeface="Arial"/>
                <a:ea typeface="Arial"/>
                <a:cs typeface="Arial"/>
                <a:sym typeface="Arial"/>
              </a:rPr>
              <a:t>spects of </a:t>
            </a:r>
            <a:r>
              <a:rPr lang="en-US" sz="2200"/>
              <a:t>care delivery system patient is experiencing</a:t>
            </a:r>
            <a:endParaRPr sz="2200"/>
          </a:p>
          <a:p>
            <a:pPr marL="457200" lvl="0" indent="-368300" algn="l" rtl="0">
              <a:lnSpc>
                <a:spcPct val="80000"/>
              </a:lnSpc>
              <a:spcBef>
                <a:spcPts val="0"/>
              </a:spcBef>
              <a:spcAft>
                <a:spcPts val="0"/>
              </a:spcAft>
              <a:buSzPts val="2200"/>
              <a:buFont typeface="Arial"/>
              <a:buChar char="•"/>
            </a:pPr>
            <a:r>
              <a:rPr lang="en-US" sz="2200" i="0" u="none" strike="noStrike">
                <a:latin typeface="Arial"/>
                <a:ea typeface="Arial"/>
                <a:cs typeface="Arial"/>
                <a:sym typeface="Arial"/>
              </a:rPr>
              <a:t>Check with your supervisor or employer for other policies on what to avoid.</a:t>
            </a:r>
            <a:endParaRPr sz="2200"/>
          </a:p>
        </p:txBody>
      </p:sp>
      <p:sp>
        <p:nvSpPr>
          <p:cNvPr id="246" name="Google Shape;246;p9"/>
          <p:cNvSpPr txBox="1"/>
          <p:nvPr/>
        </p:nvSpPr>
        <p:spPr>
          <a:xfrm>
            <a:off x="3752500" y="5276450"/>
            <a:ext cx="54489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Patient Navigation &amp; Communi</a:t>
            </a:r>
            <a:r>
              <a:rPr lang="en-US" sz="1200" i="1">
                <a:solidFill>
                  <a:srgbClr val="7F7F7F"/>
                </a:solidFill>
              </a:rPr>
              <a:t>ty Health Worker Training, n.d.</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F"/>
              </a:buClr>
              <a:buSzPts val="900"/>
              <a:buFont typeface="Arial"/>
              <a:buNone/>
            </a:pPr>
            <a:r>
              <a:rPr lang="en-US" sz="3600" i="0" u="none" strike="noStrike" cap="none">
                <a:latin typeface="Arial"/>
                <a:ea typeface="Arial"/>
                <a:cs typeface="Arial"/>
                <a:sym typeface="Arial"/>
              </a:rPr>
              <a:t>Acknowledgments</a:t>
            </a:r>
            <a:endParaRPr/>
          </a:p>
        </p:txBody>
      </p:sp>
      <p:sp>
        <p:nvSpPr>
          <p:cNvPr id="55" name="Google Shape;55;p2"/>
          <p:cNvSpPr txBox="1">
            <a:spLocks noGrp="1"/>
          </p:cNvSpPr>
          <p:nvPr>
            <p:ph type="body" idx="1"/>
          </p:nvPr>
        </p:nvSpPr>
        <p:spPr>
          <a:xfrm>
            <a:off x="457200" y="1356700"/>
            <a:ext cx="8379600" cy="4026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3F3F3F"/>
              </a:buClr>
              <a:buSzPts val="3200"/>
              <a:buFont typeface="Arial"/>
              <a:buNone/>
            </a:pPr>
            <a:r>
              <a:rPr lang="en-US" sz="1500">
                <a:solidFill>
                  <a:schemeClr val="dk1"/>
                </a:solidFill>
              </a:rPr>
              <a:t>This work was supported by Cooperative Agreement </a:t>
            </a:r>
            <a:r>
              <a:rPr lang="en-US" sz="1500">
                <a:solidFill>
                  <a:schemeClr val="dk1"/>
                </a:solidFill>
                <a:highlight>
                  <a:schemeClr val="lt1"/>
                </a:highlight>
              </a:rPr>
              <a:t>#NU58DP007539-01</a:t>
            </a:r>
            <a:r>
              <a:rPr lang="en-US" sz="1500">
                <a:solidFill>
                  <a:schemeClr val="dk1"/>
                </a:solidFill>
              </a:rPr>
              <a:t> from the Centers for Disease Control and Prevention. Its contents are solely the responsibility of the authors and do not necessarily represent the official views of the Centers for Disease Control and Prevention.</a:t>
            </a:r>
            <a:endParaRPr sz="1500">
              <a:solidFill>
                <a:schemeClr val="dk1"/>
              </a:solidFill>
            </a:endParaRPr>
          </a:p>
          <a:p>
            <a:pPr marL="0" lvl="0" indent="0" algn="l" rtl="0">
              <a:lnSpc>
                <a:spcPct val="100000"/>
              </a:lnSpc>
              <a:spcBef>
                <a:spcPts val="1200"/>
              </a:spcBef>
              <a:spcAft>
                <a:spcPts val="0"/>
              </a:spcAft>
              <a:buClr>
                <a:srgbClr val="3F3F3F"/>
              </a:buClr>
              <a:buSzPts val="2000"/>
              <a:buFont typeface="Arial"/>
              <a:buNone/>
            </a:pPr>
            <a:r>
              <a:rPr lang="en-US" sz="1500">
                <a:solidFill>
                  <a:schemeClr val="dk1"/>
                </a:solidFill>
              </a:rPr>
              <a:t>We would like to thank: </a:t>
            </a:r>
            <a:endParaRPr sz="1500">
              <a:solidFill>
                <a:schemeClr val="dk1"/>
              </a:solidFill>
            </a:endParaRPr>
          </a:p>
          <a:p>
            <a:pPr marL="457200" lvl="0" indent="-323850" algn="l" rtl="0">
              <a:lnSpc>
                <a:spcPct val="100000"/>
              </a:lnSpc>
              <a:spcBef>
                <a:spcPts val="1200"/>
              </a:spcBef>
              <a:spcAft>
                <a:spcPts val="0"/>
              </a:spcAft>
              <a:buClr>
                <a:schemeClr val="dk1"/>
              </a:buClr>
              <a:buSzPts val="1500"/>
              <a:buChar char="•"/>
            </a:pPr>
            <a:r>
              <a:rPr lang="en-US" sz="15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The GW Clinical Learning and Simulation Skills (CLASS) Center for providing space to film video simulations for this lesson</a:t>
            </a:r>
            <a:endParaRPr sz="15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endParaRPr>
          </a:p>
          <a:p>
            <a:pPr marL="457200" lvl="0" indent="-323850" algn="l" rtl="0">
              <a:lnSpc>
                <a:spcPct val="100000"/>
              </a:lnSpc>
              <a:spcBef>
                <a:spcPts val="0"/>
              </a:spcBef>
              <a:spcAft>
                <a:spcPts val="0"/>
              </a:spcAft>
              <a:buClr>
                <a:schemeClr val="dk1"/>
              </a:buClr>
              <a:buSzPts val="1500"/>
              <a:buChar char="•"/>
            </a:pPr>
            <a:r>
              <a:rPr lang="en-US" sz="15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Patient navigator actors in the simulation video: Fernando Ascencio and Pamela Goetz</a:t>
            </a:r>
            <a:endParaRPr sz="1500">
              <a:solidFill>
                <a:schemeClr val="dk1"/>
              </a:solidFill>
            </a:endParaRPr>
          </a:p>
          <a:p>
            <a:pPr marL="0" lvl="0" indent="0" algn="l" rtl="0">
              <a:spcBef>
                <a:spcPts val="1200"/>
              </a:spcBef>
              <a:spcAft>
                <a:spcPts val="0"/>
              </a:spcAft>
              <a:buNone/>
            </a:pPr>
            <a:r>
              <a:rPr lang="en-US" sz="1500">
                <a:solidFill>
                  <a:schemeClr val="dk1"/>
                </a:solidFill>
              </a:rPr>
              <a:t>We would like to thank the following for their help with revising this training:</a:t>
            </a:r>
            <a:br>
              <a:rPr lang="en-US" sz="1500">
                <a:solidFill>
                  <a:schemeClr val="dk1"/>
                </a:solidFill>
              </a:rPr>
            </a:br>
            <a:endParaRPr sz="1500">
              <a:solidFill>
                <a:schemeClr val="dk1"/>
              </a:solidFill>
            </a:endParaRPr>
          </a:p>
          <a:p>
            <a:pPr marL="457200" lvl="0" indent="-323850" algn="l" rtl="0">
              <a:spcBef>
                <a:spcPts val="360"/>
              </a:spcBef>
              <a:spcAft>
                <a:spcPts val="0"/>
              </a:spcAft>
              <a:buClr>
                <a:schemeClr val="dk1"/>
              </a:buClr>
              <a:buSzPts val="1500"/>
              <a:buChar char="•"/>
            </a:pPr>
            <a:r>
              <a:rPr lang="en-US" sz="1500">
                <a:solidFill>
                  <a:schemeClr val="dk1"/>
                </a:solidFill>
              </a:rPr>
              <a:t>Monica Dean, Academy of Oncology Nurse &amp; Patient Navigators</a:t>
            </a:r>
            <a:endParaRPr sz="1500">
              <a:solidFill>
                <a:schemeClr val="dk1"/>
              </a:solidFill>
            </a:endParaRPr>
          </a:p>
          <a:p>
            <a:pPr marL="457200" lvl="0" indent="-323850" algn="l" rtl="0">
              <a:spcBef>
                <a:spcPts val="360"/>
              </a:spcBef>
              <a:spcAft>
                <a:spcPts val="0"/>
              </a:spcAft>
              <a:buClr>
                <a:schemeClr val="dk1"/>
              </a:buClr>
              <a:buSzPts val="1500"/>
              <a:buChar char="•"/>
            </a:pPr>
            <a:r>
              <a:rPr lang="en-US" sz="1500">
                <a:solidFill>
                  <a:schemeClr val="dk1"/>
                </a:solidFill>
              </a:rPr>
              <a:t>Julie McMahon, Susan G. Komen</a:t>
            </a:r>
            <a:endParaRPr sz="1500">
              <a:solidFill>
                <a:schemeClr val="dk1"/>
              </a:solidFill>
            </a:endParaRPr>
          </a:p>
          <a:p>
            <a:pPr marL="457200" lvl="0" indent="-323850" algn="l" rtl="0">
              <a:spcBef>
                <a:spcPts val="360"/>
              </a:spcBef>
              <a:spcAft>
                <a:spcPts val="0"/>
              </a:spcAft>
              <a:buClr>
                <a:schemeClr val="dk1"/>
              </a:buClr>
              <a:buSzPts val="1500"/>
              <a:buChar char="•"/>
            </a:pPr>
            <a:r>
              <a:rPr lang="en-US" sz="15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Zarek Mena, Patient Navigation Advisors</a:t>
            </a:r>
            <a:endParaRPr sz="15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endParaRPr>
          </a:p>
          <a:p>
            <a:pPr marL="457200" lvl="0" indent="-323850" algn="l" rtl="0">
              <a:spcBef>
                <a:spcPts val="360"/>
              </a:spcBef>
              <a:spcAft>
                <a:spcPts val="0"/>
              </a:spcAft>
              <a:buClr>
                <a:schemeClr val="dk1"/>
              </a:buClr>
              <a:buSzPts val="1500"/>
              <a:buChar char="•"/>
            </a:pPr>
            <a:r>
              <a:rPr lang="en-US" sz="15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Jess Quiring, Patient Navigation Advisors</a:t>
            </a:r>
            <a:endParaRPr sz="1500">
              <a:solidFill>
                <a:schemeClr val="dk1"/>
              </a:solidFill>
            </a:endParaRPr>
          </a:p>
          <a:p>
            <a:pPr marL="457200" lvl="0" indent="-323850" algn="l" rtl="0">
              <a:spcBef>
                <a:spcPts val="360"/>
              </a:spcBef>
              <a:spcAft>
                <a:spcPts val="0"/>
              </a:spcAft>
              <a:buClr>
                <a:schemeClr val="dk1"/>
              </a:buClr>
              <a:buSzPts val="1500"/>
              <a:buChar char="•"/>
            </a:pPr>
            <a:r>
              <a:rPr lang="en-US" sz="1500">
                <a:solidFill>
                  <a:schemeClr val="dk1"/>
                </a:solidFill>
              </a:rPr>
              <a:t>Reesa Sherin, Association of Cancer Care Centers</a:t>
            </a:r>
            <a:endParaRPr sz="15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2f0dbc0520d_0_136"/>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rPr>
              <a:t>Checkpoint</a:t>
            </a:r>
            <a:endParaRPr/>
          </a:p>
        </p:txBody>
      </p:sp>
      <p:sp>
        <p:nvSpPr>
          <p:cNvPr id="253" name="Google Shape;253;g2f0dbc0520d_0_136"/>
          <p:cNvSpPr txBox="1">
            <a:spLocks noGrp="1"/>
          </p:cNvSpPr>
          <p:nvPr>
            <p:ph type="body" idx="1"/>
          </p:nvPr>
        </p:nvSpPr>
        <p:spPr>
          <a:xfrm>
            <a:off x="457200" y="1447800"/>
            <a:ext cx="8229600" cy="3810000"/>
          </a:xfrm>
          <a:prstGeom prst="rect">
            <a:avLst/>
          </a:prstGeom>
          <a:noFill/>
          <a:ln>
            <a:noFill/>
          </a:ln>
        </p:spPr>
        <p:txBody>
          <a:bodyPr spcFirstLastPara="1" wrap="square" lIns="91425" tIns="45700" rIns="91425" bIns="45700" anchor="t" anchorCtr="0">
            <a:normAutofit/>
          </a:bodyPr>
          <a:lstStyle/>
          <a:p>
            <a:pPr marL="0" lvl="0" indent="0" algn="l" rtl="0">
              <a:spcBef>
                <a:spcPts val="360"/>
              </a:spcBef>
              <a:spcAft>
                <a:spcPts val="0"/>
              </a:spcAft>
              <a:buNone/>
            </a:pPr>
            <a:r>
              <a:rPr lang="en-US" sz="2400"/>
              <a:t>You are a patient navigator in radiology. A patient comes into your office and starts crying, telling you that they were just diagnosed with breast cancer. You validate the feelings of the patient and say, "I am so sorry for your news. We are all here to support you and will be with you every step of the way." The patient tells you they are scared of going home because they do not want to tell their children. </a:t>
            </a:r>
            <a:endParaRPr sz="2400"/>
          </a:p>
          <a:p>
            <a:pPr marL="0" lvl="0" indent="0" algn="l" rtl="0">
              <a:spcBef>
                <a:spcPts val="360"/>
              </a:spcBef>
              <a:spcAft>
                <a:spcPts val="0"/>
              </a:spcAft>
              <a:buNone/>
            </a:pPr>
            <a:endParaRPr sz="2400"/>
          </a:p>
        </p:txBody>
      </p:sp>
      <p:sp>
        <p:nvSpPr>
          <p:cNvPr id="254" name="Google Shape;254;g2f0dbc0520d_0_136"/>
          <p:cNvSpPr/>
          <p:nvPr/>
        </p:nvSpPr>
        <p:spPr>
          <a:xfrm>
            <a:off x="560900" y="4953000"/>
            <a:ext cx="8229600" cy="381000"/>
          </a:xfrm>
          <a:prstGeom prst="roundRect">
            <a:avLst>
              <a:gd name="adj" fmla="val 16667"/>
            </a:avLst>
          </a:prstGeom>
          <a:solidFill>
            <a:srgbClr val="A4C2F4"/>
          </a:solidFill>
          <a:ln w="9525" cap="flat" cmpd="sng">
            <a:solidFill>
              <a:srgbClr val="F6F6F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600"/>
              <a:t>What should you do next?</a:t>
            </a:r>
            <a:endParaRPr sz="26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2"/>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r>
              <a:rPr lang="en-US" sz="3600" i="0" u="none" strike="noStrike">
                <a:latin typeface="Arial"/>
                <a:ea typeface="Arial"/>
                <a:cs typeface="Arial"/>
                <a:sym typeface="Arial"/>
              </a:rPr>
              <a:t>Maintaining Boundaries with Other Professionals</a:t>
            </a:r>
            <a:endParaRPr sz="3600" i="0" u="none" strike="noStrike">
              <a:latin typeface="Arial"/>
              <a:ea typeface="Arial"/>
              <a:cs typeface="Arial"/>
              <a:sym typeface="Arial"/>
            </a:endParaRPr>
          </a:p>
        </p:txBody>
      </p:sp>
      <p:grpSp>
        <p:nvGrpSpPr>
          <p:cNvPr id="261" name="Google Shape;261;p12"/>
          <p:cNvGrpSpPr/>
          <p:nvPr/>
        </p:nvGrpSpPr>
        <p:grpSpPr>
          <a:xfrm>
            <a:off x="609610" y="1981194"/>
            <a:ext cx="7678707" cy="2895611"/>
            <a:chOff x="381010" y="584194"/>
            <a:chExt cx="7678707" cy="2895611"/>
          </a:xfrm>
        </p:grpSpPr>
        <p:sp>
          <p:nvSpPr>
            <p:cNvPr id="262" name="Google Shape;262;p12"/>
            <p:cNvSpPr/>
            <p:nvPr/>
          </p:nvSpPr>
          <p:spPr>
            <a:xfrm>
              <a:off x="381010" y="584194"/>
              <a:ext cx="3335328" cy="2895611"/>
            </a:xfrm>
            <a:prstGeom prst="ellipse">
              <a:avLst/>
            </a:prstGeom>
            <a:solidFill>
              <a:srgbClr val="3A6497">
                <a:alpha val="49411"/>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12"/>
            <p:cNvSpPr txBox="1"/>
            <p:nvPr/>
          </p:nvSpPr>
          <p:spPr>
            <a:xfrm>
              <a:off x="846754" y="925649"/>
              <a:ext cx="1923072" cy="2212701"/>
            </a:xfrm>
            <a:prstGeom prst="rect">
              <a:avLst/>
            </a:prstGeom>
            <a:noFill/>
            <a:ln>
              <a:noFill/>
            </a:ln>
          </p:spPr>
          <p:txBody>
            <a:bodyPr spcFirstLastPara="1" wrap="square" lIns="0" tIns="0" rIns="0" bIns="0" anchor="ctr" anchorCtr="0">
              <a:noAutofit/>
            </a:bodyPr>
            <a:lstStyle/>
            <a:p>
              <a:pPr marL="0" marR="0" lvl="0" indent="0" algn="just" rtl="0">
                <a:lnSpc>
                  <a:spcPct val="90000"/>
                </a:lnSpc>
                <a:spcBef>
                  <a:spcPts val="0"/>
                </a:spcBef>
                <a:spcAft>
                  <a:spcPts val="0"/>
                </a:spcAft>
                <a:buClr>
                  <a:schemeClr val="dk1"/>
                </a:buClr>
                <a:buSzPts val="3600"/>
                <a:buFont typeface="Arial"/>
                <a:buNone/>
              </a:pPr>
              <a:endParaRPr sz="3600" b="0" i="0" u="none" strike="noStrike" cap="none">
                <a:solidFill>
                  <a:schemeClr val="dk1"/>
                </a:solidFill>
                <a:latin typeface="Arial"/>
                <a:ea typeface="Arial"/>
                <a:cs typeface="Arial"/>
                <a:sym typeface="Arial"/>
              </a:endParaRPr>
            </a:p>
          </p:txBody>
        </p:sp>
        <p:sp>
          <p:nvSpPr>
            <p:cNvPr id="264" name="Google Shape;264;p12"/>
            <p:cNvSpPr/>
            <p:nvPr/>
          </p:nvSpPr>
          <p:spPr>
            <a:xfrm>
              <a:off x="4724389" y="584194"/>
              <a:ext cx="3335328" cy="2895611"/>
            </a:xfrm>
            <a:prstGeom prst="ellipse">
              <a:avLst/>
            </a:prstGeom>
            <a:solidFill>
              <a:srgbClr val="3A6497">
                <a:alpha val="49411"/>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12"/>
            <p:cNvSpPr txBox="1"/>
            <p:nvPr/>
          </p:nvSpPr>
          <p:spPr>
            <a:xfrm>
              <a:off x="5670901" y="925649"/>
              <a:ext cx="1923072" cy="2212701"/>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3600"/>
                <a:buFont typeface="Arial"/>
                <a:buNone/>
              </a:pPr>
              <a:endParaRPr sz="3600" b="0" i="0" u="none" strike="noStrike" cap="none">
                <a:solidFill>
                  <a:schemeClr val="dk1"/>
                </a:solidFill>
                <a:latin typeface="Arial"/>
                <a:ea typeface="Arial"/>
                <a:cs typeface="Arial"/>
                <a:sym typeface="Arial"/>
              </a:endParaRPr>
            </a:p>
          </p:txBody>
        </p:sp>
      </p:grpSp>
      <p:cxnSp>
        <p:nvCxnSpPr>
          <p:cNvPr id="266" name="Google Shape;266;p12"/>
          <p:cNvCxnSpPr/>
          <p:nvPr/>
        </p:nvCxnSpPr>
        <p:spPr>
          <a:xfrm>
            <a:off x="4343400" y="1676400"/>
            <a:ext cx="0" cy="3810000"/>
          </a:xfrm>
          <a:prstGeom prst="straightConnector1">
            <a:avLst/>
          </a:prstGeom>
          <a:noFill/>
          <a:ln w="76200" cap="flat" cmpd="sng">
            <a:solidFill>
              <a:srgbClr val="3A6497"/>
            </a:solidFill>
            <a:prstDash val="solid"/>
            <a:round/>
            <a:headEnd type="none" w="sm" len="sm"/>
            <a:tailEnd type="none" w="sm" len="sm"/>
          </a:ln>
        </p:spPr>
      </p:cxnSp>
      <p:sp>
        <p:nvSpPr>
          <p:cNvPr id="267" name="Google Shape;267;p12"/>
          <p:cNvSpPr txBox="1"/>
          <p:nvPr/>
        </p:nvSpPr>
        <p:spPr>
          <a:xfrm>
            <a:off x="1035432" y="3223567"/>
            <a:ext cx="250113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Should be doing</a:t>
            </a:r>
            <a:endParaRPr sz="1400" b="0" i="0" u="none" strike="noStrike" cap="none">
              <a:solidFill>
                <a:srgbClr val="000000"/>
              </a:solidFill>
              <a:latin typeface="Arial"/>
              <a:ea typeface="Arial"/>
              <a:cs typeface="Arial"/>
              <a:sym typeface="Arial"/>
            </a:endParaRPr>
          </a:p>
        </p:txBody>
      </p:sp>
      <p:sp>
        <p:nvSpPr>
          <p:cNvPr id="268" name="Google Shape;268;p12"/>
          <p:cNvSpPr txBox="1"/>
          <p:nvPr/>
        </p:nvSpPr>
        <p:spPr>
          <a:xfrm>
            <a:off x="5069556" y="3223567"/>
            <a:ext cx="339761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Should NOT be doing</a:t>
            </a:r>
            <a:endParaRPr sz="1400" b="0" i="0" u="none" strike="noStrike" cap="none">
              <a:solidFill>
                <a:srgbClr val="000000"/>
              </a:solidFill>
              <a:latin typeface="Arial"/>
              <a:ea typeface="Arial"/>
              <a:cs typeface="Arial"/>
              <a:sym typeface="Arial"/>
            </a:endParaRPr>
          </a:p>
        </p:txBody>
      </p:sp>
      <p:sp>
        <p:nvSpPr>
          <p:cNvPr id="269" name="Google Shape;269;p12"/>
          <p:cNvSpPr txBox="1"/>
          <p:nvPr/>
        </p:nvSpPr>
        <p:spPr>
          <a:xfrm>
            <a:off x="5572250" y="5223900"/>
            <a:ext cx="36426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i="1">
                <a:solidFill>
                  <a:srgbClr val="3F3F3F"/>
                </a:solidFill>
              </a:rPr>
              <a:t>Source: Open Resources for Nursing, 2022.</a:t>
            </a:r>
            <a:endParaRPr sz="1200" i="1">
              <a:solidFill>
                <a:srgbClr val="3F3F3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3"/>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Video</a:t>
            </a:r>
            <a:endParaRPr/>
          </a:p>
        </p:txBody>
      </p:sp>
      <p:pic>
        <p:nvPicPr>
          <p:cNvPr id="276" name="Google Shape;276;p13"/>
          <p:cNvPicPr preferRelativeResize="0">
            <a:picLocks noGrp="1"/>
          </p:cNvPicPr>
          <p:nvPr>
            <p:ph type="body" idx="1"/>
          </p:nvPr>
        </p:nvPicPr>
        <p:blipFill rotWithShape="1">
          <a:blip r:embed="rId3">
            <a:alphaModFix/>
          </a:blip>
          <a:srcRect/>
          <a:stretch/>
        </p:blipFill>
        <p:spPr>
          <a:xfrm>
            <a:off x="1523999" y="1321725"/>
            <a:ext cx="6096000" cy="3200400"/>
          </a:xfrm>
          <a:prstGeom prst="rect">
            <a:avLst/>
          </a:prstGeom>
          <a:noFill/>
          <a:ln>
            <a:noFill/>
          </a:ln>
        </p:spPr>
      </p:pic>
      <p:sp>
        <p:nvSpPr>
          <p:cNvPr id="277" name="Google Shape;277;p13"/>
          <p:cNvSpPr txBox="1"/>
          <p:nvPr/>
        </p:nvSpPr>
        <p:spPr>
          <a:xfrm>
            <a:off x="3086099" y="4876800"/>
            <a:ext cx="29718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Click </a:t>
            </a:r>
            <a:r>
              <a:rPr lang="en-US" sz="1800" b="0"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here</a:t>
            </a:r>
            <a:r>
              <a:rPr lang="en-US" sz="1800" b="0" i="0" u="none" strike="noStrike" cap="none">
                <a:solidFill>
                  <a:schemeClr val="dk1"/>
                </a:solidFill>
                <a:latin typeface="Arial"/>
                <a:ea typeface="Arial"/>
                <a:cs typeface="Arial"/>
                <a:sym typeface="Arial"/>
              </a:rPr>
              <a:t> to watch video</a:t>
            </a:r>
            <a:endParaRPr sz="1400" b="0" i="0" u="none" strike="noStrike" cap="none">
              <a:solidFill>
                <a:srgbClr val="000000"/>
              </a:solidFill>
              <a:latin typeface="Arial"/>
              <a:ea typeface="Arial"/>
              <a:cs typeface="Arial"/>
              <a:sym typeface="Arial"/>
            </a:endParaRPr>
          </a:p>
        </p:txBody>
      </p:sp>
      <p:sp>
        <p:nvSpPr>
          <p:cNvPr id="278" name="Google Shape;278;p13"/>
          <p:cNvSpPr txBox="1"/>
          <p:nvPr/>
        </p:nvSpPr>
        <p:spPr>
          <a:xfrm>
            <a:off x="5572250" y="5223900"/>
            <a:ext cx="36426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i="1">
                <a:solidFill>
                  <a:srgbClr val="3F3F3F"/>
                </a:solidFill>
              </a:rPr>
              <a:t>Source: GW Cancer Center, 2021.</a:t>
            </a:r>
            <a:endParaRPr sz="1200" i="1">
              <a:solidFill>
                <a:srgbClr val="3F3F3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g2f325a2a00c_0_0"/>
          <p:cNvSpPr/>
          <p:nvPr/>
        </p:nvSpPr>
        <p:spPr>
          <a:xfrm>
            <a:off x="457200" y="2088775"/>
            <a:ext cx="8382000" cy="3352800"/>
          </a:xfrm>
          <a:prstGeom prst="rect">
            <a:avLst/>
          </a:prstGeom>
          <a:solidFill>
            <a:schemeClr val="accent1"/>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5" name="Google Shape;285;g2f325a2a00c_0_0"/>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r>
              <a:rPr lang="en-US" sz="3600" i="0" u="none" strike="noStrike">
                <a:latin typeface="Arial"/>
                <a:ea typeface="Arial"/>
                <a:cs typeface="Arial"/>
                <a:sym typeface="Arial"/>
              </a:rPr>
              <a:t>Maintaining Boundaries with Other Professionals</a:t>
            </a:r>
            <a:endParaRPr sz="3600" i="0" u="none" strike="noStrike">
              <a:latin typeface="Arial"/>
              <a:ea typeface="Arial"/>
              <a:cs typeface="Arial"/>
              <a:sym typeface="Arial"/>
            </a:endParaRPr>
          </a:p>
        </p:txBody>
      </p:sp>
      <p:sp>
        <p:nvSpPr>
          <p:cNvPr id="286" name="Google Shape;286;g2f325a2a00c_0_0"/>
          <p:cNvSpPr txBox="1">
            <a:spLocks noGrp="1"/>
          </p:cNvSpPr>
          <p:nvPr>
            <p:ph type="body" idx="1"/>
          </p:nvPr>
        </p:nvSpPr>
        <p:spPr>
          <a:xfrm>
            <a:off x="457200" y="1600201"/>
            <a:ext cx="8229600" cy="3657600"/>
          </a:xfrm>
          <a:prstGeom prst="rect">
            <a:avLst/>
          </a:prstGeom>
          <a:noFill/>
          <a:ln>
            <a:noFill/>
          </a:ln>
        </p:spPr>
        <p:txBody>
          <a:bodyPr spcFirstLastPara="1" wrap="square" lIns="91425" tIns="45700" rIns="91425" bIns="45700" anchor="t" anchorCtr="0">
            <a:normAutofit lnSpcReduction="20000"/>
          </a:bodyPr>
          <a:lstStyle/>
          <a:p>
            <a:pPr marL="203200" lvl="0" indent="0" algn="l" rtl="0">
              <a:lnSpc>
                <a:spcPct val="100000"/>
              </a:lnSpc>
              <a:spcBef>
                <a:spcPts val="0"/>
              </a:spcBef>
              <a:spcAft>
                <a:spcPts val="0"/>
              </a:spcAft>
              <a:buClr>
                <a:srgbClr val="3F3F3F"/>
              </a:buClr>
              <a:buSzPts val="3200"/>
              <a:buFont typeface="Arial"/>
              <a:buNone/>
            </a:pPr>
            <a:r>
              <a:rPr lang="en-US" sz="3200"/>
              <a:t>Strategies: </a:t>
            </a:r>
            <a:endParaRPr/>
          </a:p>
          <a:p>
            <a:pPr marL="374650" lvl="0" indent="-117475" algn="l" rtl="0">
              <a:lnSpc>
                <a:spcPct val="100000"/>
              </a:lnSpc>
              <a:spcBef>
                <a:spcPts val="1200"/>
              </a:spcBef>
              <a:spcAft>
                <a:spcPts val="0"/>
              </a:spcAft>
              <a:buClr>
                <a:srgbClr val="3F3F3F"/>
              </a:buClr>
              <a:buSzPts val="1000"/>
              <a:buFont typeface="Arial"/>
              <a:buNone/>
            </a:pPr>
            <a:endParaRPr sz="1000"/>
          </a:p>
          <a:p>
            <a:pPr marL="660400" lvl="0" indent="-487680" algn="l" rtl="0">
              <a:lnSpc>
                <a:spcPct val="100000"/>
              </a:lnSpc>
              <a:spcBef>
                <a:spcPts val="1200"/>
              </a:spcBef>
              <a:spcAft>
                <a:spcPts val="0"/>
              </a:spcAft>
              <a:buClr>
                <a:srgbClr val="3F3F3F"/>
              </a:buClr>
              <a:buSzPts val="3200"/>
              <a:buFont typeface="Arial"/>
              <a:buChar char="•"/>
            </a:pPr>
            <a:r>
              <a:rPr lang="en-US" sz="3200"/>
              <a:t>Explain that the task is outside your scope of practice </a:t>
            </a:r>
            <a:endParaRPr/>
          </a:p>
          <a:p>
            <a:pPr marL="374650" lvl="0" indent="-117475" algn="l" rtl="0">
              <a:lnSpc>
                <a:spcPct val="100000"/>
              </a:lnSpc>
              <a:spcBef>
                <a:spcPts val="1200"/>
              </a:spcBef>
              <a:spcAft>
                <a:spcPts val="0"/>
              </a:spcAft>
              <a:buClr>
                <a:srgbClr val="3F3F3F"/>
              </a:buClr>
              <a:buSzPts val="1000"/>
              <a:buFont typeface="Arial"/>
              <a:buNone/>
            </a:pPr>
            <a:endParaRPr sz="1000"/>
          </a:p>
          <a:p>
            <a:pPr marL="660400" lvl="0" indent="-487680" algn="l" rtl="0">
              <a:lnSpc>
                <a:spcPct val="100000"/>
              </a:lnSpc>
              <a:spcBef>
                <a:spcPts val="1200"/>
              </a:spcBef>
              <a:spcAft>
                <a:spcPts val="0"/>
              </a:spcAft>
              <a:buClr>
                <a:srgbClr val="3F3F3F"/>
              </a:buClr>
              <a:buSzPts val="3200"/>
              <a:buFont typeface="Arial"/>
              <a:buChar char="•"/>
            </a:pPr>
            <a:r>
              <a:rPr lang="en-US" sz="3200"/>
              <a:t>Remain focused on assisting the doctor with the patient and offer to assist with a solution</a:t>
            </a:r>
            <a:endParaRPr/>
          </a:p>
          <a:p>
            <a:pPr marL="203200" lvl="0" indent="0" algn="l" rtl="0">
              <a:lnSpc>
                <a:spcPct val="100000"/>
              </a:lnSpc>
              <a:spcBef>
                <a:spcPts val="906"/>
              </a:spcBef>
              <a:spcAft>
                <a:spcPts val="0"/>
              </a:spcAft>
              <a:buClr>
                <a:srgbClr val="3F3F3F"/>
              </a:buClr>
              <a:buSzPts val="1800"/>
              <a:buFont typeface="Arial"/>
              <a:buNone/>
            </a:pPr>
            <a:endParaRPr sz="1800" i="0" u="none" strike="noStrike">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g2f0dbc0520d_0_129"/>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Checkpoint</a:t>
            </a:r>
            <a:endParaRPr/>
          </a:p>
        </p:txBody>
      </p:sp>
      <p:sp>
        <p:nvSpPr>
          <p:cNvPr id="293" name="Google Shape;293;g2f0dbc0520d_0_129"/>
          <p:cNvSpPr txBox="1">
            <a:spLocks noGrp="1"/>
          </p:cNvSpPr>
          <p:nvPr>
            <p:ph type="body" idx="1"/>
          </p:nvPr>
        </p:nvSpPr>
        <p:spPr>
          <a:xfrm>
            <a:off x="457200" y="1600201"/>
            <a:ext cx="8229600" cy="381000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360"/>
              </a:spcBef>
              <a:spcAft>
                <a:spcPts val="0"/>
              </a:spcAft>
              <a:buNone/>
            </a:pPr>
            <a:r>
              <a:rPr lang="en-US" sz="2800"/>
              <a:t>A patient navigator is working in the urology. The urologist who works with the navigator is very busy. The patient has a lot of questions and does not seem to understand what the doctor is saying. The urologist asked the navigator to explain to the patient that the diagnosis is prostate cancer and what the treatment options are. </a:t>
            </a:r>
            <a:endParaRPr sz="2800">
              <a:solidFill>
                <a:srgbClr val="3F3F3F"/>
              </a:solidFill>
            </a:endParaRPr>
          </a:p>
          <a:p>
            <a:pPr marL="0" lvl="0" indent="0" algn="l" rtl="0">
              <a:lnSpc>
                <a:spcPct val="80000"/>
              </a:lnSpc>
              <a:spcBef>
                <a:spcPts val="592"/>
              </a:spcBef>
              <a:spcAft>
                <a:spcPts val="0"/>
              </a:spcAft>
              <a:buNone/>
            </a:pPr>
            <a:endParaRPr>
              <a:solidFill>
                <a:srgbClr val="3F3F3F"/>
              </a:solidFill>
            </a:endParaRPr>
          </a:p>
        </p:txBody>
      </p:sp>
      <p:sp>
        <p:nvSpPr>
          <p:cNvPr id="294" name="Google Shape;294;g2f0dbc0520d_0_129"/>
          <p:cNvSpPr/>
          <p:nvPr/>
        </p:nvSpPr>
        <p:spPr>
          <a:xfrm>
            <a:off x="264550" y="4887400"/>
            <a:ext cx="8229600" cy="381000"/>
          </a:xfrm>
          <a:prstGeom prst="roundRect">
            <a:avLst>
              <a:gd name="adj" fmla="val 16667"/>
            </a:avLst>
          </a:prstGeom>
          <a:solidFill>
            <a:srgbClr val="A4C2F4"/>
          </a:solidFill>
          <a:ln w="9525" cap="flat" cmpd="sng">
            <a:solidFill>
              <a:srgbClr val="F6F6F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800"/>
              <a:t>What should the patient navigator do?</a:t>
            </a:r>
            <a:endParaRPr sz="28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2f5a90b9c54_0_1"/>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8888"/>
              <a:buNone/>
            </a:pPr>
            <a:r>
              <a:rPr lang="en-US" sz="3600"/>
              <a:t>What is the difference between multidisciplinary and interprofessional?</a:t>
            </a:r>
            <a:endParaRPr/>
          </a:p>
        </p:txBody>
      </p:sp>
      <p:sp>
        <p:nvSpPr>
          <p:cNvPr id="301" name="Google Shape;301;g2f5a90b9c54_0_1"/>
          <p:cNvSpPr/>
          <p:nvPr/>
        </p:nvSpPr>
        <p:spPr>
          <a:xfrm>
            <a:off x="5008932" y="2210000"/>
            <a:ext cx="3484800" cy="2133600"/>
          </a:xfrm>
          <a:prstGeom prst="roundRect">
            <a:avLst>
              <a:gd name="adj" fmla="val 16667"/>
            </a:avLst>
          </a:prstGeom>
          <a:solidFill>
            <a:srgbClr val="C8B18B"/>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Arial"/>
                <a:ea typeface="Arial"/>
                <a:cs typeface="Arial"/>
                <a:sym typeface="Arial"/>
              </a:rPr>
              <a:t>Interprofessional Teams</a:t>
            </a:r>
            <a:endParaRPr sz="1400" b="0" i="0" u="none" strike="noStrike" cap="none">
              <a:solidFill>
                <a:srgbClr val="000000"/>
              </a:solidFill>
              <a:latin typeface="Arial"/>
              <a:ea typeface="Arial"/>
              <a:cs typeface="Arial"/>
              <a:sym typeface="Arial"/>
            </a:endParaRPr>
          </a:p>
        </p:txBody>
      </p:sp>
      <p:sp>
        <p:nvSpPr>
          <p:cNvPr id="302" name="Google Shape;302;g2f5a90b9c54_0_1"/>
          <p:cNvSpPr/>
          <p:nvPr/>
        </p:nvSpPr>
        <p:spPr>
          <a:xfrm>
            <a:off x="590207" y="2210000"/>
            <a:ext cx="3413700" cy="2133600"/>
          </a:xfrm>
          <a:prstGeom prst="roundRect">
            <a:avLst>
              <a:gd name="adj" fmla="val 16667"/>
            </a:avLst>
          </a:prstGeom>
          <a:solidFill>
            <a:srgbClr val="3A6497"/>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lt1"/>
                </a:solidFill>
                <a:latin typeface="Arial"/>
                <a:ea typeface="Arial"/>
                <a:cs typeface="Arial"/>
                <a:sym typeface="Arial"/>
              </a:rPr>
              <a:t>Multidisciplinary Teams (MDT)</a:t>
            </a:r>
            <a:endParaRPr sz="1400" b="0" i="0" u="none" strike="noStrike" cap="none">
              <a:solidFill>
                <a:srgbClr val="000000"/>
              </a:solidFill>
              <a:latin typeface="Arial"/>
              <a:ea typeface="Arial"/>
              <a:cs typeface="Arial"/>
              <a:sym typeface="Arial"/>
            </a:endParaRPr>
          </a:p>
        </p:txBody>
      </p:sp>
      <p:sp>
        <p:nvSpPr>
          <p:cNvPr id="303" name="Google Shape;303;g2f5a90b9c54_0_1"/>
          <p:cNvSpPr txBox="1"/>
          <p:nvPr/>
        </p:nvSpPr>
        <p:spPr>
          <a:xfrm>
            <a:off x="5480818" y="5257800"/>
            <a:ext cx="37203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i="1" u="none" strike="noStrike" cap="none">
                <a:solidFill>
                  <a:schemeClr val="lt2"/>
                </a:solidFill>
              </a:rPr>
              <a:t>Source: </a:t>
            </a:r>
            <a:r>
              <a:rPr lang="en-US" sz="1200" i="1">
                <a:solidFill>
                  <a:schemeClr val="lt2"/>
                </a:solidFill>
              </a:rPr>
              <a:t>Taberna et al., 2020; </a:t>
            </a:r>
            <a:r>
              <a:rPr lang="en-US" sz="1200" i="1">
                <a:solidFill>
                  <a:schemeClr val="lt2"/>
                </a:solidFill>
                <a:highlight>
                  <a:srgbClr val="FFFFFF"/>
                </a:highlight>
              </a:rPr>
              <a:t>Laurola, 2018</a:t>
            </a:r>
            <a:r>
              <a:rPr lang="en-US" sz="1200" i="1">
                <a:solidFill>
                  <a:schemeClr val="lt2"/>
                </a:solidFill>
              </a:rPr>
              <a:t> </a:t>
            </a:r>
            <a:endParaRPr sz="1200" i="1" u="none" strike="noStrike" cap="none">
              <a:solidFill>
                <a:schemeClr val="lt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g27faafe5dea_1_473"/>
          <p:cNvSpPr txBox="1">
            <a:spLocks noGrp="1"/>
          </p:cNvSpPr>
          <p:nvPr>
            <p:ph type="title"/>
          </p:nvPr>
        </p:nvSpPr>
        <p:spPr>
          <a:xfrm>
            <a:off x="457200" y="415267"/>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8889"/>
              <a:buNone/>
            </a:pPr>
            <a:r>
              <a:rPr lang="en-US"/>
              <a:t>What Prevents Collaboration and Interprofessional Teamwork in Health Care?</a:t>
            </a:r>
            <a:endParaRPr/>
          </a:p>
        </p:txBody>
      </p:sp>
      <p:sp>
        <p:nvSpPr>
          <p:cNvPr id="310" name="Google Shape;310;g27faafe5dea_1_473"/>
          <p:cNvSpPr txBox="1"/>
          <p:nvPr/>
        </p:nvSpPr>
        <p:spPr>
          <a:xfrm>
            <a:off x="249825" y="5259100"/>
            <a:ext cx="89586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i="1">
                <a:solidFill>
                  <a:schemeClr val="lt2"/>
                </a:solidFill>
              </a:rPr>
              <a:t>S</a:t>
            </a:r>
            <a:r>
              <a:rPr lang="en-US" sz="1200" b="0" i="1" u="none" strike="noStrike" cap="none">
                <a:solidFill>
                  <a:schemeClr val="lt2"/>
                </a:solidFill>
                <a:latin typeface="Arial"/>
                <a:ea typeface="Arial"/>
                <a:cs typeface="Arial"/>
                <a:sym typeface="Arial"/>
              </a:rPr>
              <a:t>ource: Association of American Medical Colleges</a:t>
            </a:r>
            <a:r>
              <a:rPr lang="en-US" sz="1200" i="1">
                <a:solidFill>
                  <a:schemeClr val="lt2"/>
                </a:solidFill>
              </a:rPr>
              <a:t>, 2016; Nursing Management and Professional Concepts, 2022</a:t>
            </a:r>
            <a:endParaRPr sz="1200" b="0" i="1" u="none" strike="noStrike" cap="none">
              <a:solidFill>
                <a:schemeClr val="lt2"/>
              </a:solidFill>
              <a:latin typeface="Arial"/>
              <a:ea typeface="Arial"/>
              <a:cs typeface="Arial"/>
              <a:sym typeface="Arial"/>
            </a:endParaRPr>
          </a:p>
        </p:txBody>
      </p:sp>
      <p:sp>
        <p:nvSpPr>
          <p:cNvPr id="311" name="Google Shape;311;g27faafe5dea_1_473"/>
          <p:cNvSpPr/>
          <p:nvPr/>
        </p:nvSpPr>
        <p:spPr>
          <a:xfrm>
            <a:off x="575725" y="2015075"/>
            <a:ext cx="3810000" cy="558900"/>
          </a:xfrm>
          <a:prstGeom prst="roundRect">
            <a:avLst>
              <a:gd name="adj" fmla="val 16667"/>
            </a:avLst>
          </a:prstGeom>
          <a:solidFill>
            <a:srgbClr val="FCE5CD"/>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a:t>Communication Silos</a:t>
            </a:r>
            <a:endParaRPr sz="2000" b="1"/>
          </a:p>
        </p:txBody>
      </p:sp>
      <p:sp>
        <p:nvSpPr>
          <p:cNvPr id="312" name="Google Shape;312;g27faafe5dea_1_473"/>
          <p:cNvSpPr/>
          <p:nvPr/>
        </p:nvSpPr>
        <p:spPr>
          <a:xfrm>
            <a:off x="575725" y="2853275"/>
            <a:ext cx="3810000" cy="558900"/>
          </a:xfrm>
          <a:prstGeom prst="roundRect">
            <a:avLst>
              <a:gd name="adj" fmla="val 16667"/>
            </a:avLst>
          </a:prstGeom>
          <a:solidFill>
            <a:srgbClr val="FCE5CD"/>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a:t>Superiority</a:t>
            </a:r>
            <a:endParaRPr sz="2000" b="1"/>
          </a:p>
        </p:txBody>
      </p:sp>
      <p:sp>
        <p:nvSpPr>
          <p:cNvPr id="313" name="Google Shape;313;g27faafe5dea_1_473"/>
          <p:cNvSpPr/>
          <p:nvPr/>
        </p:nvSpPr>
        <p:spPr>
          <a:xfrm>
            <a:off x="575725" y="3691475"/>
            <a:ext cx="3810000" cy="558900"/>
          </a:xfrm>
          <a:prstGeom prst="roundRect">
            <a:avLst>
              <a:gd name="adj" fmla="val 16667"/>
            </a:avLst>
          </a:prstGeom>
          <a:solidFill>
            <a:srgbClr val="FCE5CD"/>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a:t>Absence of trust</a:t>
            </a:r>
            <a:endParaRPr sz="2000" b="1"/>
          </a:p>
        </p:txBody>
      </p:sp>
      <p:sp>
        <p:nvSpPr>
          <p:cNvPr id="314" name="Google Shape;314;g27faafe5dea_1_473"/>
          <p:cNvSpPr/>
          <p:nvPr/>
        </p:nvSpPr>
        <p:spPr>
          <a:xfrm>
            <a:off x="2730500" y="4529675"/>
            <a:ext cx="3810000" cy="558900"/>
          </a:xfrm>
          <a:prstGeom prst="roundRect">
            <a:avLst>
              <a:gd name="adj" fmla="val 16667"/>
            </a:avLst>
          </a:prstGeom>
          <a:solidFill>
            <a:srgbClr val="FCE5CD"/>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a:t>Fear of Conflict</a:t>
            </a:r>
            <a:endParaRPr sz="2000" b="1"/>
          </a:p>
        </p:txBody>
      </p:sp>
      <p:sp>
        <p:nvSpPr>
          <p:cNvPr id="315" name="Google Shape;315;g27faafe5dea_1_473"/>
          <p:cNvSpPr/>
          <p:nvPr/>
        </p:nvSpPr>
        <p:spPr>
          <a:xfrm>
            <a:off x="4690525" y="2015075"/>
            <a:ext cx="3810000" cy="558900"/>
          </a:xfrm>
          <a:prstGeom prst="roundRect">
            <a:avLst>
              <a:gd name="adj" fmla="val 16667"/>
            </a:avLst>
          </a:prstGeom>
          <a:solidFill>
            <a:srgbClr val="FCE5CD"/>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a:t>Avoidance</a:t>
            </a:r>
            <a:endParaRPr sz="2000" b="1"/>
          </a:p>
        </p:txBody>
      </p:sp>
      <p:sp>
        <p:nvSpPr>
          <p:cNvPr id="316" name="Google Shape;316;g27faafe5dea_1_473"/>
          <p:cNvSpPr/>
          <p:nvPr/>
        </p:nvSpPr>
        <p:spPr>
          <a:xfrm>
            <a:off x="4690525" y="3691475"/>
            <a:ext cx="3810000" cy="558900"/>
          </a:xfrm>
          <a:prstGeom prst="roundRect">
            <a:avLst>
              <a:gd name="adj" fmla="val 16667"/>
            </a:avLst>
          </a:prstGeom>
          <a:solidFill>
            <a:srgbClr val="FCE5CD"/>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a:t>Inattention to Results</a:t>
            </a:r>
            <a:endParaRPr sz="2000" b="1"/>
          </a:p>
        </p:txBody>
      </p:sp>
      <p:sp>
        <p:nvSpPr>
          <p:cNvPr id="317" name="Google Shape;317;g27faafe5dea_1_473"/>
          <p:cNvSpPr/>
          <p:nvPr/>
        </p:nvSpPr>
        <p:spPr>
          <a:xfrm>
            <a:off x="4690525" y="2853275"/>
            <a:ext cx="3810000" cy="558900"/>
          </a:xfrm>
          <a:prstGeom prst="roundRect">
            <a:avLst>
              <a:gd name="adj" fmla="val 16667"/>
            </a:avLst>
          </a:prstGeom>
          <a:solidFill>
            <a:srgbClr val="FCE5CD"/>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a:t>Lack of Commitment</a:t>
            </a:r>
            <a:endParaRPr sz="2000" b="1"/>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2f325a2a00c_0_7"/>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Understanding Conflict</a:t>
            </a:r>
            <a:endParaRPr/>
          </a:p>
        </p:txBody>
      </p:sp>
      <p:sp>
        <p:nvSpPr>
          <p:cNvPr id="324" name="Google Shape;324;g2f325a2a00c_0_7"/>
          <p:cNvSpPr/>
          <p:nvPr/>
        </p:nvSpPr>
        <p:spPr>
          <a:xfrm>
            <a:off x="1409700" y="2057400"/>
            <a:ext cx="7277100" cy="2057400"/>
          </a:xfrm>
          <a:prstGeom prst="roundRect">
            <a:avLst>
              <a:gd name="adj" fmla="val 16667"/>
            </a:avLst>
          </a:prstGeom>
          <a:solidFill>
            <a:srgbClr val="3A6497"/>
          </a:solidFill>
          <a:ln w="25400" cap="flat" cmpd="sng">
            <a:solidFill>
              <a:srgbClr val="88A3A5"/>
            </a:solidFill>
            <a:prstDash val="solid"/>
            <a:round/>
            <a:headEnd type="none" w="sm" len="sm"/>
            <a:tailEnd type="none" w="sm" len="sm"/>
          </a:ln>
          <a:effectLst>
            <a:outerShdw blurRad="152400" dist="317500" dir="5400000" sx="90000" sy="-19000" rotWithShape="0">
              <a:srgbClr val="000000">
                <a:alpha val="1451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To understand conflict you must have:</a:t>
            </a:r>
            <a:endParaRPr sz="1400" b="0" i="0" u="none" strike="noStrike" cap="none">
              <a:solidFill>
                <a:srgbClr val="000000"/>
              </a:solidFill>
              <a:latin typeface="Arial"/>
              <a:ea typeface="Arial"/>
              <a:cs typeface="Arial"/>
              <a:sym typeface="Arial"/>
            </a:endParaRPr>
          </a:p>
          <a:p>
            <a:pPr marL="1657350" marR="0" lvl="3" indent="-285750" algn="l" rtl="0">
              <a:lnSpc>
                <a:spcPct val="100000"/>
              </a:lnSpc>
              <a:spcBef>
                <a:spcPts val="0"/>
              </a:spcBef>
              <a:spcAft>
                <a:spcPts val="0"/>
              </a:spcAft>
              <a:buClr>
                <a:schemeClr val="lt1"/>
              </a:buClr>
              <a:buSzPts val="1800"/>
              <a:buFont typeface="Arial"/>
              <a:buChar char="•"/>
            </a:pPr>
            <a:r>
              <a:rPr lang="en-US" sz="1800" b="0" i="0" u="none" strike="noStrike" cap="none">
                <a:solidFill>
                  <a:schemeClr val="lt1"/>
                </a:solidFill>
                <a:latin typeface="Arial"/>
                <a:ea typeface="Arial"/>
                <a:cs typeface="Arial"/>
                <a:sym typeface="Arial"/>
              </a:rPr>
              <a:t>At least 2 parties</a:t>
            </a:r>
            <a:endParaRPr sz="1400" b="0" i="0" u="none" strike="noStrike" cap="none">
              <a:solidFill>
                <a:srgbClr val="000000"/>
              </a:solidFill>
              <a:latin typeface="Arial"/>
              <a:ea typeface="Arial"/>
              <a:cs typeface="Arial"/>
              <a:sym typeface="Arial"/>
            </a:endParaRPr>
          </a:p>
          <a:p>
            <a:pPr marL="1657350" marR="0" lvl="3" indent="-285750" algn="l" rtl="0">
              <a:lnSpc>
                <a:spcPct val="100000"/>
              </a:lnSpc>
              <a:spcBef>
                <a:spcPts val="0"/>
              </a:spcBef>
              <a:spcAft>
                <a:spcPts val="0"/>
              </a:spcAft>
              <a:buClr>
                <a:schemeClr val="lt1"/>
              </a:buClr>
              <a:buSzPts val="1800"/>
              <a:buFont typeface="Arial"/>
              <a:buChar char="•"/>
            </a:pPr>
            <a:r>
              <a:rPr lang="en-US" sz="1800" b="0" i="0" u="none" strike="noStrike" cap="none">
                <a:solidFill>
                  <a:schemeClr val="lt1"/>
                </a:solidFill>
                <a:latin typeface="Arial"/>
                <a:ea typeface="Arial"/>
                <a:cs typeface="Arial"/>
                <a:sym typeface="Arial"/>
              </a:rPr>
              <a:t>Parties must be interdependent (need each other)</a:t>
            </a:r>
            <a:endParaRPr sz="1400" b="0" i="0" u="none" strike="noStrike" cap="none">
              <a:solidFill>
                <a:srgbClr val="000000"/>
              </a:solidFill>
              <a:latin typeface="Arial"/>
              <a:ea typeface="Arial"/>
              <a:cs typeface="Arial"/>
              <a:sym typeface="Arial"/>
            </a:endParaRPr>
          </a:p>
          <a:p>
            <a:pPr marL="2114550" marR="0" lvl="4" indent="-285750" algn="l" rtl="0">
              <a:lnSpc>
                <a:spcPct val="100000"/>
              </a:lnSpc>
              <a:spcBef>
                <a:spcPts val="0"/>
              </a:spcBef>
              <a:spcAft>
                <a:spcPts val="0"/>
              </a:spcAft>
              <a:buClr>
                <a:schemeClr val="lt1"/>
              </a:buClr>
              <a:buSzPts val="1800"/>
              <a:buFont typeface="Arial"/>
              <a:buChar char="•"/>
            </a:pPr>
            <a:r>
              <a:rPr lang="en-US" sz="1800" b="0" i="0" u="none" strike="noStrike" cap="none">
                <a:solidFill>
                  <a:schemeClr val="lt1"/>
                </a:solidFill>
                <a:latin typeface="Arial"/>
                <a:ea typeface="Arial"/>
                <a:cs typeface="Arial"/>
                <a:sym typeface="Arial"/>
              </a:rPr>
              <a:t>Perceived</a:t>
            </a:r>
            <a:r>
              <a:rPr lang="en-US" sz="1800">
                <a:solidFill>
                  <a:schemeClr val="lt1"/>
                </a:solidFill>
              </a:rPr>
              <a:t> differences in values</a:t>
            </a:r>
            <a:endParaRPr sz="1400" b="0" i="0" u="none" strike="noStrike" cap="none">
              <a:solidFill>
                <a:srgbClr val="000000"/>
              </a:solidFill>
              <a:latin typeface="Arial"/>
              <a:ea typeface="Arial"/>
              <a:cs typeface="Arial"/>
              <a:sym typeface="Arial"/>
            </a:endParaRPr>
          </a:p>
          <a:p>
            <a:pPr marL="2114550" marR="0" lvl="4" indent="-285750" algn="l" rtl="0">
              <a:lnSpc>
                <a:spcPct val="100000"/>
              </a:lnSpc>
              <a:spcBef>
                <a:spcPts val="0"/>
              </a:spcBef>
              <a:spcAft>
                <a:spcPts val="0"/>
              </a:spcAft>
              <a:buClr>
                <a:schemeClr val="lt1"/>
              </a:buClr>
              <a:buSzPts val="1800"/>
              <a:buFont typeface="Arial"/>
              <a:buChar char="•"/>
            </a:pPr>
            <a:r>
              <a:rPr lang="en-US" sz="1800" b="0" i="0" u="none" strike="noStrike" cap="none">
                <a:solidFill>
                  <a:schemeClr val="lt1"/>
                </a:solidFill>
                <a:latin typeface="Arial"/>
                <a:ea typeface="Arial"/>
                <a:cs typeface="Arial"/>
                <a:sym typeface="Arial"/>
              </a:rPr>
              <a:t>Perceived </a:t>
            </a:r>
            <a:r>
              <a:rPr lang="en-US" sz="1800">
                <a:solidFill>
                  <a:schemeClr val="lt1"/>
                </a:solidFill>
              </a:rPr>
              <a:t>differences in goals</a:t>
            </a:r>
            <a:endParaRPr sz="1400" b="0" i="0" u="none" strike="noStrike" cap="none">
              <a:solidFill>
                <a:srgbClr val="000000"/>
              </a:solidFill>
              <a:latin typeface="Arial"/>
              <a:ea typeface="Arial"/>
              <a:cs typeface="Arial"/>
              <a:sym typeface="Arial"/>
            </a:endParaRPr>
          </a:p>
          <a:p>
            <a:pPr marL="2114550" marR="0" lvl="4" indent="-285750" algn="l" rtl="0">
              <a:lnSpc>
                <a:spcPct val="100000"/>
              </a:lnSpc>
              <a:spcBef>
                <a:spcPts val="0"/>
              </a:spcBef>
              <a:spcAft>
                <a:spcPts val="0"/>
              </a:spcAft>
              <a:buClr>
                <a:schemeClr val="lt1"/>
              </a:buClr>
              <a:buSzPts val="1800"/>
              <a:buFont typeface="Arial"/>
              <a:buChar char="•"/>
            </a:pPr>
            <a:r>
              <a:rPr lang="en-US" sz="1800">
                <a:solidFill>
                  <a:schemeClr val="lt1"/>
                </a:solidFill>
              </a:rPr>
              <a:t>Communication issues</a:t>
            </a:r>
            <a:endParaRPr sz="1400" b="0" i="0" u="none" strike="noStrike" cap="none">
              <a:solidFill>
                <a:srgbClr val="000000"/>
              </a:solidFill>
              <a:latin typeface="Arial"/>
              <a:ea typeface="Arial"/>
              <a:cs typeface="Arial"/>
              <a:sym typeface="Arial"/>
            </a:endParaRPr>
          </a:p>
        </p:txBody>
      </p:sp>
      <p:sp>
        <p:nvSpPr>
          <p:cNvPr id="325" name="Google Shape;325;g2f325a2a00c_0_7"/>
          <p:cNvSpPr txBox="1"/>
          <p:nvPr/>
        </p:nvSpPr>
        <p:spPr>
          <a:xfrm>
            <a:off x="5707975" y="5222275"/>
            <a:ext cx="34356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i="1">
                <a:solidFill>
                  <a:schemeClr val="lt2"/>
                </a:solidFill>
              </a:rPr>
              <a:t>Source: Piryani &amp; Piryani, 2019</a:t>
            </a:r>
            <a:endParaRPr sz="1200" i="1">
              <a:solidFill>
                <a:schemeClr val="lt2"/>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g2f4121402d3_0_0"/>
          <p:cNvSpPr txBox="1">
            <a:spLocks noGrp="1"/>
          </p:cNvSpPr>
          <p:nvPr>
            <p:ph type="title"/>
          </p:nvPr>
        </p:nvSpPr>
        <p:spPr>
          <a:xfrm>
            <a:off x="266700" y="254000"/>
            <a:ext cx="86106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3600"/>
              <a:t>Common Sources of Workplace Conflict</a:t>
            </a:r>
            <a:endParaRPr/>
          </a:p>
        </p:txBody>
      </p:sp>
      <p:sp>
        <p:nvSpPr>
          <p:cNvPr id="332" name="Google Shape;332;g2f4121402d3_0_0"/>
          <p:cNvSpPr txBox="1"/>
          <p:nvPr/>
        </p:nvSpPr>
        <p:spPr>
          <a:xfrm>
            <a:off x="464175" y="1566925"/>
            <a:ext cx="84132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200">
              <a:solidFill>
                <a:srgbClr val="3F3F3F"/>
              </a:solidFill>
            </a:endParaRPr>
          </a:p>
        </p:txBody>
      </p:sp>
      <p:graphicFrame>
        <p:nvGraphicFramePr>
          <p:cNvPr id="333" name="Google Shape;333;g2f4121402d3_0_0"/>
          <p:cNvGraphicFramePr/>
          <p:nvPr/>
        </p:nvGraphicFramePr>
        <p:xfrm>
          <a:off x="952500" y="1810425"/>
          <a:ext cx="7239000" cy="2903425"/>
        </p:xfrm>
        <a:graphic>
          <a:graphicData uri="http://schemas.openxmlformats.org/drawingml/2006/table">
            <a:tbl>
              <a:tblPr>
                <a:noFill/>
                <a:tableStyleId>{78AB8C05-BFE4-4735-945A-B6A62564346F}</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444050">
                <a:tc>
                  <a:txBody>
                    <a:bodyPr/>
                    <a:lstStyle/>
                    <a:p>
                      <a:pPr marL="0" lvl="0" indent="0" algn="l" rtl="0">
                        <a:spcBef>
                          <a:spcPts val="0"/>
                        </a:spcBef>
                        <a:spcAft>
                          <a:spcPts val="0"/>
                        </a:spcAft>
                        <a:buNone/>
                      </a:pPr>
                      <a:r>
                        <a:rPr lang="en-US"/>
                        <a:t>Insufficient resources</a:t>
                      </a:r>
                      <a:endParaRPr/>
                    </a:p>
                  </a:txBody>
                  <a:tcPr marL="91425" marR="91425" marT="91425" marB="91425"/>
                </a:tc>
                <a:tc>
                  <a:txBody>
                    <a:bodyPr/>
                    <a:lstStyle/>
                    <a:p>
                      <a:pPr marL="0" lvl="0" indent="0" algn="l" rtl="0">
                        <a:spcBef>
                          <a:spcPts val="0"/>
                        </a:spcBef>
                        <a:spcAft>
                          <a:spcPts val="0"/>
                        </a:spcAft>
                        <a:buNone/>
                      </a:pPr>
                      <a:r>
                        <a:rPr lang="en-US"/>
                        <a:t>Intercultural misunderstandings</a:t>
                      </a:r>
                      <a:endParaRPr/>
                    </a:p>
                  </a:txBody>
                  <a:tcPr marL="91425" marR="91425" marT="91425" marB="91425"/>
                </a:tc>
                <a:extLst>
                  <a:ext uri="{0D108BD9-81ED-4DB2-BD59-A6C34878D82A}">
                    <a16:rowId xmlns:a16="http://schemas.microsoft.com/office/drawing/2014/main" val="10000"/>
                  </a:ext>
                </a:extLst>
              </a:tr>
              <a:tr h="444050">
                <a:tc>
                  <a:txBody>
                    <a:bodyPr/>
                    <a:lstStyle/>
                    <a:p>
                      <a:pPr marL="0" lvl="0" indent="0" algn="l" rtl="0">
                        <a:spcBef>
                          <a:spcPts val="0"/>
                        </a:spcBef>
                        <a:spcAft>
                          <a:spcPts val="0"/>
                        </a:spcAft>
                        <a:buNone/>
                      </a:pPr>
                      <a:r>
                        <a:rPr lang="en-US"/>
                        <a:t>Conflicting personalities and work styles</a:t>
                      </a:r>
                      <a:endParaRPr/>
                    </a:p>
                  </a:txBody>
                  <a:tcPr marL="91425" marR="91425" marT="91425" marB="91425"/>
                </a:tc>
                <a:tc>
                  <a:txBody>
                    <a:bodyPr/>
                    <a:lstStyle/>
                    <a:p>
                      <a:pPr marL="0" lvl="0" indent="0" algn="l" rtl="0">
                        <a:spcBef>
                          <a:spcPts val="0"/>
                        </a:spcBef>
                        <a:spcAft>
                          <a:spcPts val="0"/>
                        </a:spcAft>
                        <a:buNone/>
                      </a:pPr>
                      <a:r>
                        <a:rPr lang="en-US"/>
                        <a:t>Poor communication</a:t>
                      </a:r>
                      <a:endParaRPr/>
                    </a:p>
                  </a:txBody>
                  <a:tcPr marL="91425" marR="91425" marT="91425" marB="91425"/>
                </a:tc>
                <a:extLst>
                  <a:ext uri="{0D108BD9-81ED-4DB2-BD59-A6C34878D82A}">
                    <a16:rowId xmlns:a16="http://schemas.microsoft.com/office/drawing/2014/main" val="10001"/>
                  </a:ext>
                </a:extLst>
              </a:tr>
              <a:tr h="444050">
                <a:tc>
                  <a:txBody>
                    <a:bodyPr/>
                    <a:lstStyle/>
                    <a:p>
                      <a:pPr marL="0" lvl="0" indent="0" algn="l" rtl="0">
                        <a:spcBef>
                          <a:spcPts val="0"/>
                        </a:spcBef>
                        <a:spcAft>
                          <a:spcPts val="0"/>
                        </a:spcAft>
                        <a:buNone/>
                      </a:pPr>
                      <a:r>
                        <a:rPr lang="en-US"/>
                        <a:t>Delegating power and authority</a:t>
                      </a:r>
                      <a:endParaRPr/>
                    </a:p>
                  </a:txBody>
                  <a:tcPr marL="91425" marR="91425" marT="91425" marB="91425"/>
                </a:tc>
                <a:tc>
                  <a:txBody>
                    <a:bodyPr/>
                    <a:lstStyle/>
                    <a:p>
                      <a:pPr marL="0" lvl="0" indent="0" algn="l" rtl="0">
                        <a:spcBef>
                          <a:spcPts val="0"/>
                        </a:spcBef>
                        <a:spcAft>
                          <a:spcPts val="0"/>
                        </a:spcAft>
                        <a:buNone/>
                      </a:pPr>
                      <a:r>
                        <a:rPr lang="en-US"/>
                        <a:t>Poor leadership and unpredictable policies</a:t>
                      </a:r>
                      <a:endParaRPr/>
                    </a:p>
                  </a:txBody>
                  <a:tcPr marL="91425" marR="91425" marT="91425" marB="91425"/>
                </a:tc>
                <a:extLst>
                  <a:ext uri="{0D108BD9-81ED-4DB2-BD59-A6C34878D82A}">
                    <a16:rowId xmlns:a16="http://schemas.microsoft.com/office/drawing/2014/main" val="10002"/>
                  </a:ext>
                </a:extLst>
              </a:tr>
              <a:tr h="444050">
                <a:tc>
                  <a:txBody>
                    <a:bodyPr/>
                    <a:lstStyle/>
                    <a:p>
                      <a:pPr marL="0" lvl="0" indent="0" algn="l" rtl="0">
                        <a:spcBef>
                          <a:spcPts val="0"/>
                        </a:spcBef>
                        <a:spcAft>
                          <a:spcPts val="0"/>
                        </a:spcAft>
                        <a:buNone/>
                      </a:pPr>
                      <a:r>
                        <a:rPr lang="en-US"/>
                        <a:t>Conflicting values</a:t>
                      </a:r>
                      <a:endParaRPr/>
                    </a:p>
                  </a:txBody>
                  <a:tcPr marL="91425" marR="91425" marT="91425" marB="91425"/>
                </a:tc>
                <a:tc>
                  <a:txBody>
                    <a:bodyPr/>
                    <a:lstStyle/>
                    <a:p>
                      <a:pPr marL="0" lvl="0" indent="0" algn="l" rtl="0">
                        <a:spcBef>
                          <a:spcPts val="0"/>
                        </a:spcBef>
                        <a:spcAft>
                          <a:spcPts val="0"/>
                        </a:spcAft>
                        <a:buNone/>
                      </a:pPr>
                      <a:r>
                        <a:rPr lang="en-US"/>
                        <a:t>Conflicting pressures</a:t>
                      </a:r>
                      <a:endParaRPr/>
                    </a:p>
                  </a:txBody>
                  <a:tcPr marL="91425" marR="91425" marT="91425" marB="91425"/>
                </a:tc>
                <a:extLst>
                  <a:ext uri="{0D108BD9-81ED-4DB2-BD59-A6C34878D82A}">
                    <a16:rowId xmlns:a16="http://schemas.microsoft.com/office/drawing/2014/main" val="10003"/>
                  </a:ext>
                </a:extLst>
              </a:tr>
              <a:tr h="444050">
                <a:tc>
                  <a:txBody>
                    <a:bodyPr/>
                    <a:lstStyle/>
                    <a:p>
                      <a:pPr marL="0" lvl="0" indent="0" algn="l" rtl="0">
                        <a:spcBef>
                          <a:spcPts val="0"/>
                        </a:spcBef>
                        <a:spcAft>
                          <a:spcPts val="0"/>
                        </a:spcAft>
                        <a:buNone/>
                      </a:pPr>
                      <a:r>
                        <a:rPr lang="en-US"/>
                        <a:t>Lack of acknowledgment of contributions</a:t>
                      </a:r>
                      <a:endParaRPr/>
                    </a:p>
                  </a:txBody>
                  <a:tcPr marL="91425" marR="91425" marT="91425" marB="91425"/>
                </a:tc>
                <a:tc>
                  <a:txBody>
                    <a:bodyPr/>
                    <a:lstStyle/>
                    <a:p>
                      <a:pPr marL="0" lvl="0" indent="0" algn="l" rtl="0">
                        <a:spcBef>
                          <a:spcPts val="0"/>
                        </a:spcBef>
                        <a:spcAft>
                          <a:spcPts val="0"/>
                        </a:spcAft>
                        <a:buNone/>
                      </a:pPr>
                      <a:r>
                        <a:rPr lang="en-US"/>
                        <a:t>Perceived threat to one’s identity</a:t>
                      </a:r>
                      <a:endParaRPr/>
                    </a:p>
                  </a:txBody>
                  <a:tcPr marL="91425" marR="91425" marT="91425" marB="91425"/>
                </a:tc>
                <a:extLst>
                  <a:ext uri="{0D108BD9-81ED-4DB2-BD59-A6C34878D82A}">
                    <a16:rowId xmlns:a16="http://schemas.microsoft.com/office/drawing/2014/main" val="10004"/>
                  </a:ext>
                </a:extLst>
              </a:tr>
              <a:tr h="683175">
                <a:tc>
                  <a:txBody>
                    <a:bodyPr/>
                    <a:lstStyle/>
                    <a:p>
                      <a:pPr marL="0" lvl="0" indent="0" algn="l" rtl="0">
                        <a:spcBef>
                          <a:spcPts val="0"/>
                        </a:spcBef>
                        <a:spcAft>
                          <a:spcPts val="0"/>
                        </a:spcAft>
                        <a:buNone/>
                      </a:pPr>
                      <a:r>
                        <a:rPr lang="en-US"/>
                        <a:t>Disagreements over roles and responsibilities</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bl>
          </a:graphicData>
        </a:graphic>
      </p:graphicFrame>
      <p:sp>
        <p:nvSpPr>
          <p:cNvPr id="334" name="Google Shape;334;g2f4121402d3_0_0"/>
          <p:cNvSpPr txBox="1"/>
          <p:nvPr/>
        </p:nvSpPr>
        <p:spPr>
          <a:xfrm>
            <a:off x="6065850" y="5203475"/>
            <a:ext cx="31587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i="1">
                <a:solidFill>
                  <a:schemeClr val="lt2"/>
                </a:solidFill>
              </a:rPr>
              <a:t>CHW Training, n.d.</a:t>
            </a:r>
            <a:endParaRPr sz="1200" i="1">
              <a:solidFill>
                <a:schemeClr val="lt2"/>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g2f325a2a00c_0_46"/>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400"/>
              <a:buFont typeface="Arial"/>
              <a:buNone/>
            </a:pPr>
            <a:r>
              <a:rPr lang="en-US" sz="3600"/>
              <a:t>Method for Solving Conflict</a:t>
            </a:r>
            <a:r>
              <a:rPr lang="en-US"/>
              <a:t>: </a:t>
            </a:r>
            <a:r>
              <a:rPr lang="en-US" sz="3600"/>
              <a:t>SBAR</a:t>
            </a:r>
            <a:endParaRPr/>
          </a:p>
        </p:txBody>
      </p:sp>
      <p:sp>
        <p:nvSpPr>
          <p:cNvPr id="341" name="Google Shape;341;g2f325a2a00c_0_46"/>
          <p:cNvSpPr txBox="1"/>
          <p:nvPr/>
        </p:nvSpPr>
        <p:spPr>
          <a:xfrm>
            <a:off x="6457399" y="5277350"/>
            <a:ext cx="27657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O’Daniel </a:t>
            </a:r>
            <a:r>
              <a:rPr lang="en-US" sz="1200" i="1">
                <a:solidFill>
                  <a:srgbClr val="7F7F7F"/>
                </a:solidFill>
              </a:rPr>
              <a:t>&amp; Rothstein</a:t>
            </a:r>
            <a:r>
              <a:rPr lang="en-US" sz="1200" b="0" i="1" u="none" strike="noStrike" cap="none">
                <a:solidFill>
                  <a:srgbClr val="7F7F7F"/>
                </a:solidFill>
                <a:latin typeface="Arial"/>
                <a:ea typeface="Arial"/>
                <a:cs typeface="Arial"/>
                <a:sym typeface="Arial"/>
              </a:rPr>
              <a:t>., 2008.</a:t>
            </a:r>
            <a:endParaRPr sz="1400" b="0" i="0" u="none" strike="noStrike" cap="none">
              <a:solidFill>
                <a:srgbClr val="000000"/>
              </a:solidFill>
              <a:latin typeface="Arial"/>
              <a:ea typeface="Arial"/>
              <a:cs typeface="Arial"/>
              <a:sym typeface="Arial"/>
            </a:endParaRPr>
          </a:p>
        </p:txBody>
      </p:sp>
      <p:grpSp>
        <p:nvGrpSpPr>
          <p:cNvPr id="342" name="Google Shape;342;g2f325a2a00c_0_46"/>
          <p:cNvGrpSpPr/>
          <p:nvPr/>
        </p:nvGrpSpPr>
        <p:grpSpPr>
          <a:xfrm>
            <a:off x="1600200" y="1525068"/>
            <a:ext cx="6087046" cy="3645565"/>
            <a:chOff x="0" y="1068"/>
            <a:chExt cx="6087046" cy="3645565"/>
          </a:xfrm>
        </p:grpSpPr>
        <p:sp>
          <p:nvSpPr>
            <p:cNvPr id="343" name="Google Shape;343;g2f325a2a00c_0_46"/>
            <p:cNvSpPr/>
            <p:nvPr/>
          </p:nvSpPr>
          <p:spPr>
            <a:xfrm>
              <a:off x="2434846" y="1068"/>
              <a:ext cx="3652200" cy="847800"/>
            </a:xfrm>
            <a:prstGeom prst="rightArrow">
              <a:avLst>
                <a:gd name="adj1" fmla="val 75000"/>
                <a:gd name="adj2" fmla="val 50000"/>
              </a:avLst>
            </a:prstGeom>
            <a:solidFill>
              <a:srgbClr val="E7F2F3">
                <a:alpha val="89410"/>
              </a:srgbClr>
            </a:solidFill>
            <a:ln w="25400" cap="flat" cmpd="sng">
              <a:solidFill>
                <a:srgbClr val="E7F2F3">
                  <a:alpha val="8941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g2f325a2a00c_0_46"/>
            <p:cNvSpPr txBox="1"/>
            <p:nvPr/>
          </p:nvSpPr>
          <p:spPr>
            <a:xfrm>
              <a:off x="2434846" y="107044"/>
              <a:ext cx="3334200" cy="636000"/>
            </a:xfrm>
            <a:prstGeom prst="rect">
              <a:avLst/>
            </a:prstGeom>
            <a:noFill/>
            <a:ln>
              <a:noFill/>
            </a:ln>
          </p:spPr>
          <p:txBody>
            <a:bodyPr spcFirstLastPara="1" wrap="square" lIns="15225" tIns="15225" rIns="15225" bIns="15225" anchor="t" anchorCtr="0">
              <a:noAutofit/>
            </a:bodyPr>
            <a:lstStyle/>
            <a:p>
              <a:pPr marL="0" marR="0" lvl="0" indent="0" algn="l" rtl="0">
                <a:lnSpc>
                  <a:spcPct val="90000"/>
                </a:lnSpc>
                <a:spcBef>
                  <a:spcPts val="0"/>
                </a:spcBef>
                <a:spcAft>
                  <a:spcPts val="0"/>
                </a:spcAft>
                <a:buNone/>
              </a:pPr>
              <a:r>
                <a:rPr lang="en-US" sz="2100" b="0" i="0" u="none" strike="noStrike" cap="none">
                  <a:solidFill>
                    <a:schemeClr val="dk1"/>
                  </a:solidFill>
                  <a:latin typeface="Arial"/>
                  <a:ea typeface="Arial"/>
                  <a:cs typeface="Arial"/>
                  <a:sym typeface="Arial"/>
                </a:rPr>
                <a:t>“What is going on with the patient?”</a:t>
              </a:r>
              <a:endParaRPr sz="2100" b="0" i="0" u="none" strike="noStrike" cap="none">
                <a:solidFill>
                  <a:srgbClr val="000000"/>
                </a:solidFill>
                <a:latin typeface="Arial"/>
                <a:ea typeface="Arial"/>
                <a:cs typeface="Arial"/>
                <a:sym typeface="Arial"/>
              </a:endParaRPr>
            </a:p>
          </p:txBody>
        </p:sp>
        <p:sp>
          <p:nvSpPr>
            <p:cNvPr id="345" name="Google Shape;345;g2f325a2a00c_0_46"/>
            <p:cNvSpPr/>
            <p:nvPr/>
          </p:nvSpPr>
          <p:spPr>
            <a:xfrm>
              <a:off x="0" y="1068"/>
              <a:ext cx="2434800" cy="847800"/>
            </a:xfrm>
            <a:prstGeom prst="roundRect">
              <a:avLst>
                <a:gd name="adj" fmla="val 16667"/>
              </a:avLst>
            </a:prstGeom>
            <a:solidFill>
              <a:srgbClr val="3A649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g2f325a2a00c_0_46"/>
            <p:cNvSpPr txBox="1"/>
            <p:nvPr/>
          </p:nvSpPr>
          <p:spPr>
            <a:xfrm>
              <a:off x="41387" y="42455"/>
              <a:ext cx="2352000" cy="765000"/>
            </a:xfrm>
            <a:prstGeom prst="rect">
              <a:avLst/>
            </a:prstGeom>
            <a:noFill/>
            <a:ln>
              <a:noFill/>
            </a:ln>
          </p:spPr>
          <p:txBody>
            <a:bodyPr spcFirstLastPara="1" wrap="square" lIns="106675" tIns="53325" rIns="106675" bIns="53325" anchor="ctr" anchorCtr="0">
              <a:noAutofit/>
            </a:bodyPr>
            <a:lstStyle/>
            <a:p>
              <a:pPr marL="0" marR="0" lvl="0" indent="0" algn="ctr" rtl="0">
                <a:lnSpc>
                  <a:spcPct val="90000"/>
                </a:lnSpc>
                <a:spcBef>
                  <a:spcPts val="0"/>
                </a:spcBef>
                <a:spcAft>
                  <a:spcPts val="0"/>
                </a:spcAft>
                <a:buClr>
                  <a:schemeClr val="lt1"/>
                </a:buClr>
                <a:buSzPts val="2800"/>
                <a:buFont typeface="Arial"/>
                <a:buNone/>
              </a:pPr>
              <a:r>
                <a:rPr lang="en-US" sz="2100" b="1" i="0" u="none" strike="noStrike" cap="none">
                  <a:solidFill>
                    <a:schemeClr val="lt1"/>
                  </a:solidFill>
                  <a:latin typeface="Arial"/>
                  <a:ea typeface="Arial"/>
                  <a:cs typeface="Arial"/>
                  <a:sym typeface="Arial"/>
                </a:rPr>
                <a:t>S</a:t>
              </a:r>
              <a:r>
                <a:rPr lang="en-US" sz="2100" b="0" i="0" u="none" strike="noStrike" cap="none">
                  <a:solidFill>
                    <a:schemeClr val="lt1"/>
                  </a:solidFill>
                  <a:latin typeface="Arial"/>
                  <a:ea typeface="Arial"/>
                  <a:cs typeface="Arial"/>
                  <a:sym typeface="Arial"/>
                </a:rPr>
                <a:t>ituation</a:t>
              </a:r>
              <a:endParaRPr sz="2100" b="0" i="0" u="none" strike="noStrike" cap="none">
                <a:solidFill>
                  <a:srgbClr val="000000"/>
                </a:solidFill>
                <a:latin typeface="Arial"/>
                <a:ea typeface="Arial"/>
                <a:cs typeface="Arial"/>
                <a:sym typeface="Arial"/>
              </a:endParaRPr>
            </a:p>
          </p:txBody>
        </p:sp>
        <p:sp>
          <p:nvSpPr>
            <p:cNvPr id="347" name="Google Shape;347;g2f325a2a00c_0_46"/>
            <p:cNvSpPr/>
            <p:nvPr/>
          </p:nvSpPr>
          <p:spPr>
            <a:xfrm>
              <a:off x="2434846" y="933657"/>
              <a:ext cx="3652200" cy="847800"/>
            </a:xfrm>
            <a:prstGeom prst="rightArrow">
              <a:avLst>
                <a:gd name="adj1" fmla="val 75000"/>
                <a:gd name="adj2" fmla="val 50000"/>
              </a:avLst>
            </a:prstGeom>
            <a:solidFill>
              <a:srgbClr val="E7F2F3">
                <a:alpha val="89410"/>
              </a:srgbClr>
            </a:solidFill>
            <a:ln w="25400" cap="flat" cmpd="sng">
              <a:solidFill>
                <a:srgbClr val="E7F2F3">
                  <a:alpha val="8941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g2f325a2a00c_0_46"/>
            <p:cNvSpPr txBox="1"/>
            <p:nvPr/>
          </p:nvSpPr>
          <p:spPr>
            <a:xfrm>
              <a:off x="2434846" y="1039633"/>
              <a:ext cx="3334200" cy="636000"/>
            </a:xfrm>
            <a:prstGeom prst="rect">
              <a:avLst/>
            </a:prstGeom>
            <a:noFill/>
            <a:ln>
              <a:noFill/>
            </a:ln>
          </p:spPr>
          <p:txBody>
            <a:bodyPr spcFirstLastPara="1" wrap="square" lIns="15225" tIns="15225" rIns="15225" bIns="15225" anchor="t" anchorCtr="0">
              <a:noAutofit/>
            </a:bodyPr>
            <a:lstStyle/>
            <a:p>
              <a:pPr marL="0" marR="0" lvl="0" indent="0" algn="l" rtl="0">
                <a:lnSpc>
                  <a:spcPct val="90000"/>
                </a:lnSpc>
                <a:spcBef>
                  <a:spcPts val="0"/>
                </a:spcBef>
                <a:spcAft>
                  <a:spcPts val="0"/>
                </a:spcAft>
                <a:buNone/>
              </a:pPr>
              <a:r>
                <a:rPr lang="en-US" sz="2100" b="0" i="0" u="none" strike="noStrike" cap="none">
                  <a:solidFill>
                    <a:schemeClr val="dk1"/>
                  </a:solidFill>
                  <a:latin typeface="Arial"/>
                  <a:ea typeface="Arial"/>
                  <a:cs typeface="Arial"/>
                  <a:sym typeface="Arial"/>
                </a:rPr>
                <a:t>“What is the context?”</a:t>
              </a:r>
              <a:endParaRPr sz="2100" b="0" i="0" u="none" strike="noStrike" cap="none">
                <a:solidFill>
                  <a:srgbClr val="000000"/>
                </a:solidFill>
                <a:latin typeface="Arial"/>
                <a:ea typeface="Arial"/>
                <a:cs typeface="Arial"/>
                <a:sym typeface="Arial"/>
              </a:endParaRPr>
            </a:p>
          </p:txBody>
        </p:sp>
        <p:sp>
          <p:nvSpPr>
            <p:cNvPr id="349" name="Google Shape;349;g2f325a2a00c_0_46"/>
            <p:cNvSpPr/>
            <p:nvPr/>
          </p:nvSpPr>
          <p:spPr>
            <a:xfrm>
              <a:off x="0" y="933657"/>
              <a:ext cx="2434800" cy="847800"/>
            </a:xfrm>
            <a:prstGeom prst="roundRect">
              <a:avLst>
                <a:gd name="adj" fmla="val 16667"/>
              </a:avLst>
            </a:prstGeom>
            <a:solidFill>
              <a:srgbClr val="3A649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g2f325a2a00c_0_46"/>
            <p:cNvSpPr txBox="1"/>
            <p:nvPr/>
          </p:nvSpPr>
          <p:spPr>
            <a:xfrm>
              <a:off x="41387" y="975044"/>
              <a:ext cx="2352000" cy="765000"/>
            </a:xfrm>
            <a:prstGeom prst="rect">
              <a:avLst/>
            </a:prstGeom>
            <a:noFill/>
            <a:ln>
              <a:noFill/>
            </a:ln>
          </p:spPr>
          <p:txBody>
            <a:bodyPr spcFirstLastPara="1" wrap="square" lIns="106675" tIns="53325" rIns="106675" bIns="53325" anchor="ctr" anchorCtr="0">
              <a:noAutofit/>
            </a:bodyPr>
            <a:lstStyle/>
            <a:p>
              <a:pPr marL="0" marR="0" lvl="0" indent="0" algn="ctr" rtl="0">
                <a:lnSpc>
                  <a:spcPct val="90000"/>
                </a:lnSpc>
                <a:spcBef>
                  <a:spcPts val="0"/>
                </a:spcBef>
                <a:spcAft>
                  <a:spcPts val="0"/>
                </a:spcAft>
                <a:buClr>
                  <a:schemeClr val="lt1"/>
                </a:buClr>
                <a:buSzPts val="2800"/>
                <a:buFont typeface="Arial"/>
                <a:buNone/>
              </a:pPr>
              <a:r>
                <a:rPr lang="en-US" sz="2100" b="1" i="0" u="none" strike="noStrike" cap="none">
                  <a:solidFill>
                    <a:schemeClr val="lt1"/>
                  </a:solidFill>
                  <a:latin typeface="Arial"/>
                  <a:ea typeface="Arial"/>
                  <a:cs typeface="Arial"/>
                  <a:sym typeface="Arial"/>
                </a:rPr>
                <a:t>B</a:t>
              </a:r>
              <a:r>
                <a:rPr lang="en-US" sz="2100" b="0" i="0" u="none" strike="noStrike" cap="none">
                  <a:solidFill>
                    <a:schemeClr val="lt1"/>
                  </a:solidFill>
                  <a:latin typeface="Arial"/>
                  <a:ea typeface="Arial"/>
                  <a:cs typeface="Arial"/>
                  <a:sym typeface="Arial"/>
                </a:rPr>
                <a:t>ackground</a:t>
              </a:r>
              <a:endParaRPr sz="2100" b="0" i="0" u="none" strike="noStrike" cap="none">
                <a:solidFill>
                  <a:srgbClr val="000000"/>
                </a:solidFill>
                <a:latin typeface="Arial"/>
                <a:ea typeface="Arial"/>
                <a:cs typeface="Arial"/>
                <a:sym typeface="Arial"/>
              </a:endParaRPr>
            </a:p>
          </p:txBody>
        </p:sp>
        <p:sp>
          <p:nvSpPr>
            <p:cNvPr id="351" name="Google Shape;351;g2f325a2a00c_0_46"/>
            <p:cNvSpPr/>
            <p:nvPr/>
          </p:nvSpPr>
          <p:spPr>
            <a:xfrm>
              <a:off x="2434846" y="1866245"/>
              <a:ext cx="3652200" cy="847800"/>
            </a:xfrm>
            <a:prstGeom prst="rightArrow">
              <a:avLst>
                <a:gd name="adj1" fmla="val 75000"/>
                <a:gd name="adj2" fmla="val 50000"/>
              </a:avLst>
            </a:prstGeom>
            <a:solidFill>
              <a:srgbClr val="E7F2F3">
                <a:alpha val="89410"/>
              </a:srgbClr>
            </a:solidFill>
            <a:ln w="25400" cap="flat" cmpd="sng">
              <a:solidFill>
                <a:srgbClr val="E7F2F3">
                  <a:alpha val="8941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g2f325a2a00c_0_46"/>
            <p:cNvSpPr txBox="1"/>
            <p:nvPr/>
          </p:nvSpPr>
          <p:spPr>
            <a:xfrm>
              <a:off x="2434846" y="1972221"/>
              <a:ext cx="3334200" cy="636000"/>
            </a:xfrm>
            <a:prstGeom prst="rect">
              <a:avLst/>
            </a:prstGeom>
            <a:noFill/>
            <a:ln>
              <a:noFill/>
            </a:ln>
          </p:spPr>
          <p:txBody>
            <a:bodyPr spcFirstLastPara="1" wrap="square" lIns="15225" tIns="15225" rIns="15225" bIns="15225" anchor="t" anchorCtr="0">
              <a:noAutofit/>
            </a:bodyPr>
            <a:lstStyle/>
            <a:p>
              <a:pPr marL="0" marR="0" lvl="0" indent="0" algn="l" rtl="0">
                <a:lnSpc>
                  <a:spcPct val="90000"/>
                </a:lnSpc>
                <a:spcBef>
                  <a:spcPts val="0"/>
                </a:spcBef>
                <a:spcAft>
                  <a:spcPts val="0"/>
                </a:spcAft>
                <a:buNone/>
              </a:pPr>
              <a:r>
                <a:rPr lang="en-US" sz="2100" b="0" i="0" u="none" strike="noStrike" cap="none">
                  <a:solidFill>
                    <a:schemeClr val="dk1"/>
                  </a:solidFill>
                  <a:latin typeface="Arial"/>
                  <a:ea typeface="Arial"/>
                  <a:cs typeface="Arial"/>
                  <a:sym typeface="Arial"/>
                </a:rPr>
                <a:t>“What do you think the problem is?”</a:t>
              </a:r>
              <a:endParaRPr sz="2100" b="0" i="0" u="none" strike="noStrike" cap="none">
                <a:solidFill>
                  <a:srgbClr val="000000"/>
                </a:solidFill>
                <a:latin typeface="Arial"/>
                <a:ea typeface="Arial"/>
                <a:cs typeface="Arial"/>
                <a:sym typeface="Arial"/>
              </a:endParaRPr>
            </a:p>
          </p:txBody>
        </p:sp>
        <p:sp>
          <p:nvSpPr>
            <p:cNvPr id="353" name="Google Shape;353;g2f325a2a00c_0_46"/>
            <p:cNvSpPr/>
            <p:nvPr/>
          </p:nvSpPr>
          <p:spPr>
            <a:xfrm>
              <a:off x="0" y="1866245"/>
              <a:ext cx="2434800" cy="847800"/>
            </a:xfrm>
            <a:prstGeom prst="roundRect">
              <a:avLst>
                <a:gd name="adj" fmla="val 16667"/>
              </a:avLst>
            </a:prstGeom>
            <a:solidFill>
              <a:srgbClr val="3A649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g2f325a2a00c_0_46"/>
            <p:cNvSpPr txBox="1"/>
            <p:nvPr/>
          </p:nvSpPr>
          <p:spPr>
            <a:xfrm>
              <a:off x="41387" y="1907632"/>
              <a:ext cx="2352000" cy="765000"/>
            </a:xfrm>
            <a:prstGeom prst="rect">
              <a:avLst/>
            </a:prstGeom>
            <a:noFill/>
            <a:ln>
              <a:noFill/>
            </a:ln>
          </p:spPr>
          <p:txBody>
            <a:bodyPr spcFirstLastPara="1" wrap="square" lIns="106675" tIns="53325" rIns="106675" bIns="53325" anchor="ctr" anchorCtr="0">
              <a:noAutofit/>
            </a:bodyPr>
            <a:lstStyle/>
            <a:p>
              <a:pPr marL="0" marR="0" lvl="0" indent="0" algn="ctr" rtl="0">
                <a:lnSpc>
                  <a:spcPct val="90000"/>
                </a:lnSpc>
                <a:spcBef>
                  <a:spcPts val="0"/>
                </a:spcBef>
                <a:spcAft>
                  <a:spcPts val="0"/>
                </a:spcAft>
                <a:buClr>
                  <a:schemeClr val="lt1"/>
                </a:buClr>
                <a:buSzPts val="2800"/>
                <a:buFont typeface="Arial"/>
                <a:buNone/>
              </a:pPr>
              <a:r>
                <a:rPr lang="en-US" sz="2100" b="1" i="0" u="none" strike="noStrike" cap="none">
                  <a:solidFill>
                    <a:schemeClr val="lt1"/>
                  </a:solidFill>
                  <a:latin typeface="Arial"/>
                  <a:ea typeface="Arial"/>
                  <a:cs typeface="Arial"/>
                  <a:sym typeface="Arial"/>
                </a:rPr>
                <a:t>A</a:t>
              </a:r>
              <a:r>
                <a:rPr lang="en-US" sz="2100" b="0" i="0" u="none" strike="noStrike" cap="none">
                  <a:solidFill>
                    <a:schemeClr val="lt1"/>
                  </a:solidFill>
                  <a:latin typeface="Arial"/>
                  <a:ea typeface="Arial"/>
                  <a:cs typeface="Arial"/>
                  <a:sym typeface="Arial"/>
                </a:rPr>
                <a:t>ssessment</a:t>
              </a:r>
              <a:endParaRPr sz="2100" b="0" i="0" u="none" strike="noStrike" cap="none">
                <a:solidFill>
                  <a:srgbClr val="000000"/>
                </a:solidFill>
                <a:latin typeface="Arial"/>
                <a:ea typeface="Arial"/>
                <a:cs typeface="Arial"/>
                <a:sym typeface="Arial"/>
              </a:endParaRPr>
            </a:p>
          </p:txBody>
        </p:sp>
        <p:sp>
          <p:nvSpPr>
            <p:cNvPr id="355" name="Google Shape;355;g2f325a2a00c_0_46"/>
            <p:cNvSpPr/>
            <p:nvPr/>
          </p:nvSpPr>
          <p:spPr>
            <a:xfrm>
              <a:off x="2434846" y="2798833"/>
              <a:ext cx="3652200" cy="847800"/>
            </a:xfrm>
            <a:prstGeom prst="rightArrow">
              <a:avLst>
                <a:gd name="adj1" fmla="val 75000"/>
                <a:gd name="adj2" fmla="val 50000"/>
              </a:avLst>
            </a:prstGeom>
            <a:solidFill>
              <a:srgbClr val="E7F2F3">
                <a:alpha val="89410"/>
              </a:srgbClr>
            </a:solidFill>
            <a:ln w="25400" cap="flat" cmpd="sng">
              <a:solidFill>
                <a:srgbClr val="E7F2F3">
                  <a:alpha val="8941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g2f325a2a00c_0_46"/>
            <p:cNvSpPr txBox="1"/>
            <p:nvPr/>
          </p:nvSpPr>
          <p:spPr>
            <a:xfrm>
              <a:off x="2434846" y="2904809"/>
              <a:ext cx="3334200" cy="636000"/>
            </a:xfrm>
            <a:prstGeom prst="rect">
              <a:avLst/>
            </a:prstGeom>
            <a:noFill/>
            <a:ln>
              <a:noFill/>
            </a:ln>
          </p:spPr>
          <p:txBody>
            <a:bodyPr spcFirstLastPara="1" wrap="square" lIns="15225" tIns="15225" rIns="15225" bIns="15225" anchor="t" anchorCtr="0">
              <a:noAutofit/>
            </a:bodyPr>
            <a:lstStyle/>
            <a:p>
              <a:pPr marL="0" marR="0" lvl="0" indent="0" algn="l" rtl="0">
                <a:lnSpc>
                  <a:spcPct val="90000"/>
                </a:lnSpc>
                <a:spcBef>
                  <a:spcPts val="0"/>
                </a:spcBef>
                <a:spcAft>
                  <a:spcPts val="0"/>
                </a:spcAft>
                <a:buNone/>
              </a:pPr>
              <a:r>
                <a:rPr lang="en-US" sz="2100" b="0" i="0" u="none" strike="noStrike" cap="none">
                  <a:solidFill>
                    <a:schemeClr val="dk1"/>
                  </a:solidFill>
                  <a:latin typeface="Arial"/>
                  <a:ea typeface="Arial"/>
                  <a:cs typeface="Arial"/>
                  <a:sym typeface="Arial"/>
                </a:rPr>
                <a:t>“What would you do to correct the problem?”</a:t>
              </a:r>
              <a:endParaRPr sz="2100" b="0" i="0" u="none" strike="noStrike" cap="none">
                <a:solidFill>
                  <a:srgbClr val="000000"/>
                </a:solidFill>
                <a:latin typeface="Arial"/>
                <a:ea typeface="Arial"/>
                <a:cs typeface="Arial"/>
                <a:sym typeface="Arial"/>
              </a:endParaRPr>
            </a:p>
          </p:txBody>
        </p:sp>
        <p:sp>
          <p:nvSpPr>
            <p:cNvPr id="357" name="Google Shape;357;g2f325a2a00c_0_46"/>
            <p:cNvSpPr/>
            <p:nvPr/>
          </p:nvSpPr>
          <p:spPr>
            <a:xfrm>
              <a:off x="0" y="2798833"/>
              <a:ext cx="2434800" cy="847800"/>
            </a:xfrm>
            <a:prstGeom prst="roundRect">
              <a:avLst>
                <a:gd name="adj" fmla="val 16667"/>
              </a:avLst>
            </a:prstGeom>
            <a:solidFill>
              <a:srgbClr val="3A649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g2f325a2a00c_0_46"/>
            <p:cNvSpPr txBox="1"/>
            <p:nvPr/>
          </p:nvSpPr>
          <p:spPr>
            <a:xfrm>
              <a:off x="41387" y="2840220"/>
              <a:ext cx="2352000" cy="765000"/>
            </a:xfrm>
            <a:prstGeom prst="rect">
              <a:avLst/>
            </a:prstGeom>
            <a:noFill/>
            <a:ln>
              <a:noFill/>
            </a:ln>
          </p:spPr>
          <p:txBody>
            <a:bodyPr spcFirstLastPara="1" wrap="square" lIns="106675" tIns="53325" rIns="106675" bIns="53325" anchor="ctr" anchorCtr="0">
              <a:noAutofit/>
            </a:bodyPr>
            <a:lstStyle/>
            <a:p>
              <a:pPr marL="0" marR="0" lvl="0" indent="0" algn="ctr" rtl="0">
                <a:lnSpc>
                  <a:spcPct val="90000"/>
                </a:lnSpc>
                <a:spcBef>
                  <a:spcPts val="0"/>
                </a:spcBef>
                <a:spcAft>
                  <a:spcPts val="0"/>
                </a:spcAft>
                <a:buClr>
                  <a:schemeClr val="lt1"/>
                </a:buClr>
                <a:buSzPts val="2800"/>
                <a:buFont typeface="Arial"/>
                <a:buNone/>
              </a:pPr>
              <a:r>
                <a:rPr lang="en-US" sz="2100" b="1" i="0" u="none" strike="noStrike" cap="none">
                  <a:solidFill>
                    <a:schemeClr val="lt1"/>
                  </a:solidFill>
                  <a:latin typeface="Arial"/>
                  <a:ea typeface="Arial"/>
                  <a:cs typeface="Arial"/>
                  <a:sym typeface="Arial"/>
                </a:rPr>
                <a:t>R</a:t>
              </a:r>
              <a:r>
                <a:rPr lang="en-US" sz="2100" b="0" i="0" u="none" strike="noStrike" cap="none">
                  <a:solidFill>
                    <a:schemeClr val="lt1"/>
                  </a:solidFill>
                  <a:latin typeface="Arial"/>
                  <a:ea typeface="Arial"/>
                  <a:cs typeface="Arial"/>
                  <a:sym typeface="Arial"/>
                </a:rPr>
                <a:t>ecommendation</a:t>
              </a:r>
              <a:endParaRPr sz="2100" b="0" i="0" u="none" strike="noStrike" cap="none">
                <a:solidFill>
                  <a:srgbClr val="000000"/>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4"/>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F"/>
              </a:buClr>
              <a:buSzPts val="900"/>
              <a:buFont typeface="Arial"/>
              <a:buNone/>
            </a:pPr>
            <a:r>
              <a:rPr lang="en-US" sz="3600" i="0" u="none" strike="noStrike" cap="none">
                <a:latin typeface="Arial"/>
                <a:ea typeface="Arial"/>
                <a:cs typeface="Arial"/>
                <a:sym typeface="Arial"/>
              </a:rPr>
              <a:t>Learning Objectives</a:t>
            </a:r>
            <a:endParaRPr/>
          </a:p>
        </p:txBody>
      </p:sp>
      <p:sp>
        <p:nvSpPr>
          <p:cNvPr id="62" name="Google Shape;62;p4"/>
          <p:cNvSpPr txBox="1">
            <a:spLocks noGrp="1"/>
          </p:cNvSpPr>
          <p:nvPr>
            <p:ph type="body" idx="1"/>
          </p:nvPr>
        </p:nvSpPr>
        <p:spPr>
          <a:xfrm>
            <a:off x="228600" y="1336275"/>
            <a:ext cx="8686800" cy="3992100"/>
          </a:xfrm>
          <a:prstGeom prst="rect">
            <a:avLst/>
          </a:prstGeom>
          <a:noFill/>
          <a:ln>
            <a:noFill/>
          </a:ln>
        </p:spPr>
        <p:txBody>
          <a:bodyPr spcFirstLastPara="1" wrap="square" lIns="91425" tIns="45700" rIns="91425" bIns="45700" anchor="t" anchorCtr="0">
            <a:noAutofit/>
          </a:bodyPr>
          <a:lstStyle/>
          <a:p>
            <a:pPr marL="457200" lvl="0" indent="-330200" algn="l" rtl="0">
              <a:spcBef>
                <a:spcPts val="360"/>
              </a:spcBef>
              <a:spcAft>
                <a:spcPts val="0"/>
              </a:spcAft>
              <a:buSzPts val="1600"/>
              <a:buChar char="•"/>
            </a:pPr>
            <a:r>
              <a:rPr lang="en-US" sz="1600"/>
              <a:t>Compare standards and role delineation across navigating professions</a:t>
            </a:r>
            <a:endParaRPr sz="1600"/>
          </a:p>
          <a:p>
            <a:pPr marL="457200" lvl="0" indent="-330200" algn="l" rtl="0">
              <a:spcBef>
                <a:spcPts val="360"/>
              </a:spcBef>
              <a:spcAft>
                <a:spcPts val="0"/>
              </a:spcAft>
              <a:buSzPts val="1600"/>
              <a:buChar char="•"/>
            </a:pPr>
            <a:r>
              <a:rPr lang="en-US" sz="1600"/>
              <a:t>Describe different healthcare professionals </a:t>
            </a:r>
            <a:r>
              <a:rPr lang="en-US" sz="1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and how they may</a:t>
            </a:r>
            <a:r>
              <a:rPr lang="en-US" sz="1600"/>
              <a:t> interact with patient navigators</a:t>
            </a:r>
            <a:endParaRPr sz="1600"/>
          </a:p>
          <a:p>
            <a:pPr marL="457200" lvl="0" indent="-330200" algn="l" rtl="0">
              <a:spcBef>
                <a:spcPts val="360"/>
              </a:spcBef>
              <a:spcAft>
                <a:spcPts val="0"/>
              </a:spcAft>
              <a:buSzPts val="1600"/>
              <a:buChar char="•"/>
            </a:pPr>
            <a:r>
              <a:rPr lang="en-US" sz="1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Identify and implement strategies for acting within professional </a:t>
            </a:r>
            <a:r>
              <a:rPr lang="en-US" sz="1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boundaries</a:t>
            </a:r>
            <a:endParaRPr sz="1600"/>
          </a:p>
          <a:p>
            <a:pPr marL="457200" lvl="0" indent="-330200" algn="l" rtl="0">
              <a:spcBef>
                <a:spcPts val="360"/>
              </a:spcBef>
              <a:spcAft>
                <a:spcPts val="0"/>
              </a:spcAft>
              <a:buSzPts val="1600"/>
              <a:buChar char="•"/>
            </a:pPr>
            <a:r>
              <a:rPr lang="en-US" sz="1600"/>
              <a:t>Describe potential conflicts and strategies for a constructive negotiation in a healthcare team</a:t>
            </a:r>
            <a:endParaRPr sz="1600"/>
          </a:p>
          <a:p>
            <a:pPr marL="457200" lvl="0" indent="-330200" algn="l" rtl="0">
              <a:spcBef>
                <a:spcPts val="360"/>
              </a:spcBef>
              <a:spcAft>
                <a:spcPts val="0"/>
              </a:spcAft>
              <a:buSzPts val="1600"/>
              <a:buChar char="•"/>
            </a:pPr>
            <a:r>
              <a:rPr lang="en-US" sz="1600"/>
              <a:t>Describe how culture, background, religious beliefs and attitudes impact patient care and the working environment</a:t>
            </a:r>
            <a:endParaRPr sz="1600"/>
          </a:p>
          <a:p>
            <a:pPr marL="457200" lvl="0" indent="-330200" algn="l" rtl="0">
              <a:spcBef>
                <a:spcPts val="360"/>
              </a:spcBef>
              <a:spcAft>
                <a:spcPts val="0"/>
              </a:spcAft>
              <a:buSzPts val="1600"/>
              <a:buChar char="•"/>
            </a:pPr>
            <a:r>
              <a:rPr lang="en-US" sz="1600"/>
              <a:t>Identify potential barriers to a smooth transition of patients across screening, diagnosis, active treatment, survivorship and/or end-of-life care, working with the patient’s clinical team</a:t>
            </a:r>
            <a:endParaRPr sz="1600"/>
          </a:p>
          <a:p>
            <a:pPr marL="457200" lvl="0" indent="-330200" algn="l" rtl="0">
              <a:spcBef>
                <a:spcPts val="360"/>
              </a:spcBef>
              <a:spcAft>
                <a:spcPts val="0"/>
              </a:spcAft>
              <a:buSzPts val="1600"/>
              <a:buChar char="•"/>
            </a:pPr>
            <a:r>
              <a:rPr lang="en-US" sz="1600"/>
              <a:t>Identify potential conflicts of interest between personal and professional responsibilities</a:t>
            </a:r>
            <a:endParaRPr sz="1600"/>
          </a:p>
          <a:p>
            <a:pPr marL="457200" lvl="0" indent="-330200" algn="l" rtl="0">
              <a:spcBef>
                <a:spcPts val="360"/>
              </a:spcBef>
              <a:spcAft>
                <a:spcPts val="0"/>
              </a:spcAft>
              <a:buSzPts val="1600"/>
              <a:buChar char="•"/>
            </a:pPr>
            <a:r>
              <a:rPr lang="en-US" sz="1600"/>
              <a:t>Identify and apply strategies for managing conflicts of interest</a:t>
            </a:r>
            <a:endParaRPr sz="1600"/>
          </a:p>
        </p:txBody>
      </p:sp>
      <p:sp>
        <p:nvSpPr>
          <p:cNvPr id="63" name="Google Shape;63;p4"/>
          <p:cNvSpPr txBox="1"/>
          <p:nvPr/>
        </p:nvSpPr>
        <p:spPr>
          <a:xfrm>
            <a:off x="-5213675" y="189375"/>
            <a:ext cx="4599000" cy="216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a:solidFill>
                  <a:srgbClr val="3F3F3F"/>
                </a:solidFill>
              </a:rPr>
              <a:t> </a:t>
            </a:r>
            <a:endParaRPr sz="3200">
              <a:solidFill>
                <a:srgbClr val="3F3F3F"/>
              </a:solidFill>
            </a:endParaRP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2f325a2a00c_0_40"/>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Resolving Conflict</a:t>
            </a:r>
            <a:endParaRPr/>
          </a:p>
        </p:txBody>
      </p:sp>
      <p:graphicFrame>
        <p:nvGraphicFramePr>
          <p:cNvPr id="365" name="Google Shape;365;g2f325a2a00c_0_40"/>
          <p:cNvGraphicFramePr/>
          <p:nvPr/>
        </p:nvGraphicFramePr>
        <p:xfrm>
          <a:off x="457200" y="1600200"/>
          <a:ext cx="8229600" cy="3444250"/>
        </p:xfrm>
        <a:graphic>
          <a:graphicData uri="http://schemas.openxmlformats.org/drawingml/2006/table">
            <a:tbl>
              <a:tblPr firstRow="1" bandRow="1">
                <a:noFill/>
                <a:tableStyleId>{AA01FB03-76F0-45E4-9F58-D65439B4FAA1}</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200400">
                <a:tc>
                  <a:txBody>
                    <a:bodyPr/>
                    <a:lstStyle/>
                    <a:p>
                      <a:pPr marL="171450" marR="0" lvl="0" indent="-171450" algn="l" rtl="0">
                        <a:lnSpc>
                          <a:spcPct val="100000"/>
                        </a:lnSpc>
                        <a:spcBef>
                          <a:spcPts val="0"/>
                        </a:spcBef>
                        <a:spcAft>
                          <a:spcPts val="0"/>
                        </a:spcAft>
                        <a:buClr>
                          <a:schemeClr val="dk1"/>
                        </a:buClr>
                        <a:buSzPts val="2000"/>
                        <a:buFont typeface="Arial"/>
                        <a:buChar char="•"/>
                      </a:pPr>
                      <a:r>
                        <a:rPr lang="en-US" sz="2000" b="0" u="none" strike="noStrike" cap="none"/>
                        <a:t>Work at talking about the issues</a:t>
                      </a:r>
                      <a:endParaRPr sz="1400" u="none" strike="noStrike" cap="none"/>
                    </a:p>
                    <a:p>
                      <a:pPr marL="0" marR="0" lvl="0" indent="0" algn="l" rtl="0">
                        <a:lnSpc>
                          <a:spcPct val="100000"/>
                        </a:lnSpc>
                        <a:spcBef>
                          <a:spcPts val="0"/>
                        </a:spcBef>
                        <a:spcAft>
                          <a:spcPts val="0"/>
                        </a:spcAft>
                        <a:buClr>
                          <a:schemeClr val="dk1"/>
                        </a:buClr>
                        <a:buSzPts val="2000"/>
                        <a:buFont typeface="Arial"/>
                        <a:buNone/>
                      </a:pPr>
                      <a:endParaRPr sz="2000" b="0" u="none" strike="noStrike" cap="none"/>
                    </a:p>
                    <a:p>
                      <a:pPr marL="171450" marR="0" lvl="0" indent="-171450" algn="l" rtl="0">
                        <a:lnSpc>
                          <a:spcPct val="100000"/>
                        </a:lnSpc>
                        <a:spcBef>
                          <a:spcPts val="0"/>
                        </a:spcBef>
                        <a:spcAft>
                          <a:spcPts val="0"/>
                        </a:spcAft>
                        <a:buClr>
                          <a:schemeClr val="dk1"/>
                        </a:buClr>
                        <a:buSzPts val="2000"/>
                        <a:buFont typeface="Arial"/>
                        <a:buChar char="•"/>
                      </a:pPr>
                      <a:r>
                        <a:rPr lang="en-US" sz="2000" b="0" u="none" strike="noStrike" cap="none"/>
                        <a:t>Recognize the value of the conflict</a:t>
                      </a:r>
                      <a:endParaRPr sz="1400" u="none" strike="noStrike" cap="none"/>
                    </a:p>
                    <a:p>
                      <a:pPr marL="0" marR="0" lvl="0" indent="0" algn="l" rtl="0">
                        <a:lnSpc>
                          <a:spcPct val="100000"/>
                        </a:lnSpc>
                        <a:spcBef>
                          <a:spcPts val="0"/>
                        </a:spcBef>
                        <a:spcAft>
                          <a:spcPts val="0"/>
                        </a:spcAft>
                        <a:buClr>
                          <a:schemeClr val="dk1"/>
                        </a:buClr>
                        <a:buSzPts val="2000"/>
                        <a:buFont typeface="Arial"/>
                        <a:buNone/>
                      </a:pPr>
                      <a:endParaRPr sz="2000" b="0" u="none" strike="noStrike" cap="none"/>
                    </a:p>
                    <a:p>
                      <a:pPr marL="171450" marR="0" lvl="0" indent="-171450" algn="l" rtl="0">
                        <a:lnSpc>
                          <a:spcPct val="100000"/>
                        </a:lnSpc>
                        <a:spcBef>
                          <a:spcPts val="0"/>
                        </a:spcBef>
                        <a:spcAft>
                          <a:spcPts val="0"/>
                        </a:spcAft>
                        <a:buClr>
                          <a:schemeClr val="dk1"/>
                        </a:buClr>
                        <a:buSzPts val="2000"/>
                        <a:buFont typeface="Arial"/>
                        <a:buChar char="•"/>
                      </a:pPr>
                      <a:r>
                        <a:rPr lang="en-US" sz="2000" b="0" u="none" strike="noStrike" cap="none"/>
                        <a:t>Recognize conflict is a spiral </a:t>
                      </a:r>
                      <a:r>
                        <a:rPr lang="en-US" sz="2000" b="0"/>
                        <a:t>-</a:t>
                      </a:r>
                      <a:r>
                        <a:rPr lang="en-US" sz="2000" b="0" u="none" strike="noStrike" cap="none"/>
                        <a:t> you can change the direction of the spiral</a:t>
                      </a:r>
                      <a:endParaRPr sz="1400" u="none" strike="noStrike" cap="none"/>
                    </a:p>
                    <a:p>
                      <a:pPr marL="0" marR="0" lvl="0" indent="0" algn="l" rtl="0">
                        <a:lnSpc>
                          <a:spcPct val="100000"/>
                        </a:lnSpc>
                        <a:spcBef>
                          <a:spcPts val="0"/>
                        </a:spcBef>
                        <a:spcAft>
                          <a:spcPts val="0"/>
                        </a:spcAft>
                        <a:buClr>
                          <a:schemeClr val="dk1"/>
                        </a:buClr>
                        <a:buSzPts val="2000"/>
                        <a:buFont typeface="Arial"/>
                        <a:buNone/>
                      </a:pPr>
                      <a:endParaRPr sz="2000" b="0" u="none" strike="noStrike" cap="none"/>
                    </a:p>
                    <a:p>
                      <a:pPr marL="171450" marR="0" lvl="0" indent="-171450" algn="l" rtl="0">
                        <a:lnSpc>
                          <a:spcPct val="100000"/>
                        </a:lnSpc>
                        <a:spcBef>
                          <a:spcPts val="0"/>
                        </a:spcBef>
                        <a:spcAft>
                          <a:spcPts val="0"/>
                        </a:spcAft>
                        <a:buClr>
                          <a:schemeClr val="dk1"/>
                        </a:buClr>
                        <a:buSzPts val="2000"/>
                        <a:buFont typeface="Arial"/>
                        <a:buChar char="•"/>
                      </a:pPr>
                      <a:r>
                        <a:rPr lang="en-US" sz="2000" b="0" u="none" strike="noStrike" cap="none"/>
                        <a:t>Emphasize common goals</a:t>
                      </a:r>
                      <a:endParaRPr sz="1400" u="none" strike="noStrike" cap="none"/>
                    </a:p>
                    <a:p>
                      <a:pPr marL="0" marR="0" lvl="0" indent="0" algn="l" rtl="0">
                        <a:lnSpc>
                          <a:spcPct val="100000"/>
                        </a:lnSpc>
                        <a:spcBef>
                          <a:spcPts val="0"/>
                        </a:spcBef>
                        <a:spcAft>
                          <a:spcPts val="0"/>
                        </a:spcAft>
                        <a:buClr>
                          <a:srgbClr val="000000"/>
                        </a:buClr>
                        <a:buSzPts val="2000"/>
                        <a:buFont typeface="Arial"/>
                        <a:buNone/>
                      </a:pPr>
                      <a:endParaRPr sz="2000" b="0" u="none" strike="noStrike" cap="none"/>
                    </a:p>
                  </a:txBody>
                  <a:tcPr marL="91450" marR="91450" marT="45725" marB="45725">
                    <a:solidFill>
                      <a:srgbClr val="3A6497"/>
                    </a:solidFill>
                  </a:tcPr>
                </a:tc>
                <a:tc>
                  <a:txBody>
                    <a:bodyPr/>
                    <a:lstStyle/>
                    <a:p>
                      <a:pPr marL="171450" marR="0" lvl="0" indent="-171450" algn="l" rtl="0">
                        <a:lnSpc>
                          <a:spcPct val="100000"/>
                        </a:lnSpc>
                        <a:spcBef>
                          <a:spcPts val="0"/>
                        </a:spcBef>
                        <a:spcAft>
                          <a:spcPts val="0"/>
                        </a:spcAft>
                        <a:buClr>
                          <a:schemeClr val="dk1"/>
                        </a:buClr>
                        <a:buSzPts val="2000"/>
                        <a:buFont typeface="Arial"/>
                        <a:buChar char="•"/>
                      </a:pPr>
                      <a:r>
                        <a:rPr lang="en-US" sz="2000" b="0" u="none" strike="noStrike" cap="none">
                          <a:solidFill>
                            <a:schemeClr val="dk1"/>
                          </a:solidFill>
                        </a:rPr>
                        <a:t>Check perceptions</a:t>
                      </a:r>
                      <a:endParaRPr sz="1400" u="none" strike="noStrike" cap="none"/>
                    </a:p>
                    <a:p>
                      <a:pPr marL="171450" marR="0" lvl="0" indent="-44450" algn="l" rtl="0">
                        <a:lnSpc>
                          <a:spcPct val="100000"/>
                        </a:lnSpc>
                        <a:spcBef>
                          <a:spcPts val="0"/>
                        </a:spcBef>
                        <a:spcAft>
                          <a:spcPts val="0"/>
                        </a:spcAft>
                        <a:buClr>
                          <a:schemeClr val="dk1"/>
                        </a:buClr>
                        <a:buSzPts val="2000"/>
                        <a:buFont typeface="Arial"/>
                        <a:buNone/>
                      </a:pPr>
                      <a:endParaRPr sz="2000" b="0" u="none" strike="noStrike" cap="none">
                        <a:solidFill>
                          <a:schemeClr val="dk1"/>
                        </a:solidFill>
                      </a:endParaRPr>
                    </a:p>
                    <a:p>
                      <a:pPr marL="171450" marR="0" lvl="0" indent="-171450" algn="l" rtl="0">
                        <a:lnSpc>
                          <a:spcPct val="100000"/>
                        </a:lnSpc>
                        <a:spcBef>
                          <a:spcPts val="0"/>
                        </a:spcBef>
                        <a:spcAft>
                          <a:spcPts val="0"/>
                        </a:spcAft>
                        <a:buClr>
                          <a:schemeClr val="dk1"/>
                        </a:buClr>
                        <a:buSzPts val="2000"/>
                        <a:buFont typeface="Arial"/>
                        <a:buChar char="•"/>
                      </a:pPr>
                      <a:r>
                        <a:rPr lang="en-US" sz="2000" b="0" u="none" strike="noStrike" cap="none">
                          <a:solidFill>
                            <a:schemeClr val="dk1"/>
                          </a:solidFill>
                        </a:rPr>
                        <a:t>Use </a:t>
                      </a:r>
                      <a:r>
                        <a:rPr lang="en-US" sz="2000" b="0">
                          <a:solidFill>
                            <a:schemeClr val="dk1"/>
                          </a:solidFill>
                        </a:rPr>
                        <a:t>strong</a:t>
                      </a:r>
                      <a:r>
                        <a:rPr lang="en-US" sz="2000" b="0" u="none" strike="noStrike" cap="none">
                          <a:solidFill>
                            <a:schemeClr val="dk1"/>
                          </a:solidFill>
                        </a:rPr>
                        <a:t> communication techniques</a:t>
                      </a:r>
                      <a:endParaRPr sz="1400" u="none" strike="noStrike" cap="none"/>
                    </a:p>
                    <a:p>
                      <a:pPr marL="171450" marR="0" lvl="0" indent="-44450" algn="l" rtl="0">
                        <a:lnSpc>
                          <a:spcPct val="100000"/>
                        </a:lnSpc>
                        <a:spcBef>
                          <a:spcPts val="0"/>
                        </a:spcBef>
                        <a:spcAft>
                          <a:spcPts val="0"/>
                        </a:spcAft>
                        <a:buClr>
                          <a:schemeClr val="dk1"/>
                        </a:buClr>
                        <a:buSzPts val="2000"/>
                        <a:buFont typeface="Arial"/>
                        <a:buNone/>
                      </a:pPr>
                      <a:endParaRPr sz="2000" b="0" u="none" strike="noStrike" cap="none">
                        <a:solidFill>
                          <a:schemeClr val="dk1"/>
                        </a:solidFill>
                      </a:endParaRPr>
                    </a:p>
                    <a:p>
                      <a:pPr marL="171450" marR="0" lvl="0" indent="-171450" algn="l" rtl="0">
                        <a:lnSpc>
                          <a:spcPct val="100000"/>
                        </a:lnSpc>
                        <a:spcBef>
                          <a:spcPts val="0"/>
                        </a:spcBef>
                        <a:spcAft>
                          <a:spcPts val="0"/>
                        </a:spcAft>
                        <a:buClr>
                          <a:schemeClr val="dk1"/>
                        </a:buClr>
                        <a:buSzPts val="2000"/>
                        <a:buFont typeface="Arial"/>
                        <a:buChar char="•"/>
                      </a:pPr>
                      <a:r>
                        <a:rPr lang="en-US" sz="2000" b="0" u="none" strike="noStrike" cap="none">
                          <a:solidFill>
                            <a:schemeClr val="dk1"/>
                          </a:solidFill>
                        </a:rPr>
                        <a:t>Agree to disagree and</a:t>
                      </a:r>
                      <a:endParaRPr sz="1400" u="none" strike="noStrike" cap="none"/>
                    </a:p>
                    <a:p>
                      <a:pPr marL="171450" marR="0" lvl="0" indent="-44450" algn="l" rtl="0">
                        <a:lnSpc>
                          <a:spcPct val="100000"/>
                        </a:lnSpc>
                        <a:spcBef>
                          <a:spcPts val="0"/>
                        </a:spcBef>
                        <a:spcAft>
                          <a:spcPts val="0"/>
                        </a:spcAft>
                        <a:buClr>
                          <a:schemeClr val="dk1"/>
                        </a:buClr>
                        <a:buSzPts val="2000"/>
                        <a:buFont typeface="Arial"/>
                        <a:buNone/>
                      </a:pPr>
                      <a:endParaRPr sz="2000" b="0" u="none" strike="noStrike" cap="none">
                        <a:solidFill>
                          <a:schemeClr val="dk1"/>
                        </a:solidFill>
                      </a:endParaRPr>
                    </a:p>
                    <a:p>
                      <a:pPr marL="171450" marR="0" lvl="0" indent="-171450" algn="l" rtl="0">
                        <a:lnSpc>
                          <a:spcPct val="100000"/>
                        </a:lnSpc>
                        <a:spcBef>
                          <a:spcPts val="0"/>
                        </a:spcBef>
                        <a:spcAft>
                          <a:spcPts val="0"/>
                        </a:spcAft>
                        <a:buClr>
                          <a:schemeClr val="dk1"/>
                        </a:buClr>
                        <a:buSzPts val="2000"/>
                        <a:buFont typeface="Arial"/>
                        <a:buChar char="•"/>
                      </a:pPr>
                      <a:r>
                        <a:rPr lang="en-US" sz="2000" b="0" u="none" strike="noStrike" cap="none">
                          <a:solidFill>
                            <a:schemeClr val="dk1"/>
                          </a:solidFill>
                        </a:rPr>
                        <a:t>Attack the problem, not the person</a:t>
                      </a:r>
                      <a:endParaRPr sz="1400" u="none" strike="noStrike" cap="none"/>
                    </a:p>
                    <a:p>
                      <a:pPr marL="0" marR="0" lvl="0" indent="0" algn="l" rtl="0">
                        <a:lnSpc>
                          <a:spcPct val="100000"/>
                        </a:lnSpc>
                        <a:spcBef>
                          <a:spcPts val="0"/>
                        </a:spcBef>
                        <a:spcAft>
                          <a:spcPts val="0"/>
                        </a:spcAft>
                        <a:buClr>
                          <a:srgbClr val="000000"/>
                        </a:buClr>
                        <a:buSzPts val="2000"/>
                        <a:buFont typeface="Arial"/>
                        <a:buNone/>
                      </a:pPr>
                      <a:endParaRPr sz="2000" b="0" u="none" strike="noStrike" cap="none"/>
                    </a:p>
                  </a:txBody>
                  <a:tcPr marL="91450" marR="91450" marT="45725" marB="45725">
                    <a:solidFill>
                      <a:srgbClr val="C8B18B"/>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g27faafe5dea_1_479"/>
          <p:cNvSpPr txBox="1">
            <a:spLocks noGrp="1"/>
          </p:cNvSpPr>
          <p:nvPr>
            <p:ph type="title"/>
          </p:nvPr>
        </p:nvSpPr>
        <p:spPr>
          <a:xfrm>
            <a:off x="457200" y="3810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Impact of </a:t>
            </a:r>
            <a:r>
              <a:rPr lang="en-US" sz="3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rPr>
              <a:t>Dysfunctional</a:t>
            </a:r>
            <a:r>
              <a:rPr lang="en-US" sz="3600"/>
              <a:t> Teams</a:t>
            </a:r>
            <a:endParaRPr/>
          </a:p>
        </p:txBody>
      </p:sp>
      <p:grpSp>
        <p:nvGrpSpPr>
          <p:cNvPr id="372" name="Google Shape;372;g27faafe5dea_1_479"/>
          <p:cNvGrpSpPr/>
          <p:nvPr/>
        </p:nvGrpSpPr>
        <p:grpSpPr>
          <a:xfrm>
            <a:off x="2267938" y="1383751"/>
            <a:ext cx="4660281" cy="3892047"/>
            <a:chOff x="1048738" y="0"/>
            <a:chExt cx="4660281" cy="3892047"/>
          </a:xfrm>
        </p:grpSpPr>
        <p:sp>
          <p:nvSpPr>
            <p:cNvPr id="373" name="Google Shape;373;g27faafe5dea_1_479"/>
            <p:cNvSpPr/>
            <p:nvPr/>
          </p:nvSpPr>
          <p:spPr>
            <a:xfrm rot="4396468">
              <a:off x="1527134" y="602728"/>
              <a:ext cx="3256571" cy="2686444"/>
            </a:xfrm>
            <a:custGeom>
              <a:avLst/>
              <a:gdLst/>
              <a:ahLst/>
              <a:cxnLst/>
              <a:rect l="l" t="t" r="r" b="b"/>
              <a:pathLst>
                <a:path w="120000" h="120000" extrusionOk="0">
                  <a:moveTo>
                    <a:pt x="0" y="120000"/>
                  </a:moveTo>
                  <a:quadBezTo>
                    <a:pt x="20000" y="40000"/>
                    <a:pt x="88945" y="15000"/>
                  </a:quadBezTo>
                  <a:lnTo>
                    <a:pt x="87551" y="0"/>
                  </a:lnTo>
                  <a:lnTo>
                    <a:pt x="120000" y="18786"/>
                  </a:lnTo>
                  <a:lnTo>
                    <a:pt x="92159" y="49572"/>
                  </a:lnTo>
                  <a:lnTo>
                    <a:pt x="90764" y="34572"/>
                  </a:lnTo>
                  <a:quadBezTo>
                    <a:pt x="30000" y="44572"/>
                    <a:pt x="0" y="120000"/>
                  </a:quadBezTo>
                  <a:close/>
                </a:path>
              </a:pathLst>
            </a:custGeom>
            <a:solidFill>
              <a:srgbClr val="3A6497"/>
            </a:solidFill>
            <a:ln>
              <a:noFill/>
            </a:ln>
            <a:effectLst>
              <a:outerShdw blurRad="40000" dist="23000" dir="5400000" rotWithShape="0">
                <a:srgbClr val="000000">
                  <a:alpha val="3451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g27faafe5dea_1_479"/>
            <p:cNvSpPr/>
            <p:nvPr/>
          </p:nvSpPr>
          <p:spPr>
            <a:xfrm>
              <a:off x="2620680" y="1005682"/>
              <a:ext cx="84900" cy="84900"/>
            </a:xfrm>
            <a:prstGeom prst="ellipse">
              <a:avLst/>
            </a:prstGeom>
            <a:gradFill>
              <a:gsLst>
                <a:gs pos="0">
                  <a:srgbClr val="9BAEB1"/>
                </a:gs>
                <a:gs pos="80000">
                  <a:srgbClr val="CCE6E9"/>
                </a:gs>
                <a:gs pos="100000">
                  <a:srgbClr val="CDE8EA"/>
                </a:gs>
              </a:gsLst>
              <a:lin ang="16200038" scaled="0"/>
            </a:gradFill>
            <a:ln>
              <a:noFill/>
            </a:ln>
            <a:effectLst>
              <a:outerShdw blurRad="40000" dist="23000" dir="5400000" rotWithShape="0">
                <a:srgbClr val="000000">
                  <a:alpha val="3451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g27faafe5dea_1_479"/>
            <p:cNvSpPr/>
            <p:nvPr/>
          </p:nvSpPr>
          <p:spPr>
            <a:xfrm>
              <a:off x="3099742" y="1373473"/>
              <a:ext cx="84900" cy="84900"/>
            </a:xfrm>
            <a:prstGeom prst="ellipse">
              <a:avLst/>
            </a:prstGeom>
            <a:gradFill>
              <a:gsLst>
                <a:gs pos="0">
                  <a:srgbClr val="9BAEB1"/>
                </a:gs>
                <a:gs pos="80000">
                  <a:srgbClr val="CCE6E9"/>
                </a:gs>
                <a:gs pos="100000">
                  <a:srgbClr val="CDE8EA"/>
                </a:gs>
              </a:gsLst>
              <a:lin ang="16200038" scaled="0"/>
            </a:gradFill>
            <a:ln>
              <a:noFill/>
            </a:ln>
            <a:effectLst>
              <a:outerShdw blurRad="40000" dist="23000" dir="5400000" rotWithShape="0">
                <a:srgbClr val="000000">
                  <a:alpha val="3451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g27faafe5dea_1_479"/>
            <p:cNvSpPr/>
            <p:nvPr/>
          </p:nvSpPr>
          <p:spPr>
            <a:xfrm>
              <a:off x="3530426" y="1803923"/>
              <a:ext cx="84900" cy="84900"/>
            </a:xfrm>
            <a:prstGeom prst="ellipse">
              <a:avLst/>
            </a:prstGeom>
            <a:gradFill>
              <a:gsLst>
                <a:gs pos="0">
                  <a:srgbClr val="9BAEB1"/>
                </a:gs>
                <a:gs pos="80000">
                  <a:srgbClr val="CCE6E9"/>
                </a:gs>
                <a:gs pos="100000">
                  <a:srgbClr val="CDE8EA"/>
                </a:gs>
              </a:gsLst>
              <a:lin ang="16200038" scaled="0"/>
            </a:gradFill>
            <a:ln>
              <a:noFill/>
            </a:ln>
            <a:effectLst>
              <a:outerShdw blurRad="40000" dist="23000" dir="5400000" rotWithShape="0">
                <a:srgbClr val="000000">
                  <a:alpha val="3451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g27faafe5dea_1_479"/>
            <p:cNvSpPr/>
            <p:nvPr/>
          </p:nvSpPr>
          <p:spPr>
            <a:xfrm>
              <a:off x="1250321" y="0"/>
              <a:ext cx="1584000" cy="622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g27faafe5dea_1_479"/>
            <p:cNvSpPr txBox="1"/>
            <p:nvPr/>
          </p:nvSpPr>
          <p:spPr>
            <a:xfrm>
              <a:off x="1250321" y="0"/>
              <a:ext cx="1584000" cy="622800"/>
            </a:xfrm>
            <a:prstGeom prst="rect">
              <a:avLst/>
            </a:prstGeom>
            <a:noFill/>
            <a:ln>
              <a:noFill/>
            </a:ln>
          </p:spPr>
          <p:txBody>
            <a:bodyPr spcFirstLastPara="1" wrap="square" lIns="17775" tIns="17775" rIns="17775" bIns="17775" anchor="b" anchorCtr="0">
              <a:noAutofit/>
            </a:bodyPr>
            <a:lstStyle/>
            <a:p>
              <a:pPr marL="0" marR="0" lvl="0" indent="0" algn="ctr" rtl="0">
                <a:lnSpc>
                  <a:spcPct val="90000"/>
                </a:lnSpc>
                <a:spcBef>
                  <a:spcPts val="0"/>
                </a:spcBef>
                <a:spcAft>
                  <a:spcPts val="0"/>
                </a:spcAft>
                <a:buClr>
                  <a:srgbClr val="3F3F3F"/>
                </a:buClr>
                <a:buSzPts val="1400"/>
                <a:buFont typeface="Arial"/>
                <a:buNone/>
              </a:pPr>
              <a:r>
                <a:rPr lang="en-US" sz="1400" b="0" i="0" u="none" strike="noStrike" cap="none">
                  <a:solidFill>
                    <a:srgbClr val="3F3F3F"/>
                  </a:solidFill>
                  <a:latin typeface="Arial"/>
                  <a:ea typeface="Arial"/>
                  <a:cs typeface="Arial"/>
                  <a:sym typeface="Arial"/>
                </a:rPr>
                <a:t>Low job satisfaction among staff</a:t>
              </a:r>
              <a:endParaRPr sz="1400" b="0" i="0" u="none" strike="noStrike" cap="none">
                <a:solidFill>
                  <a:srgbClr val="000000"/>
                </a:solidFill>
                <a:latin typeface="Arial"/>
                <a:ea typeface="Arial"/>
                <a:cs typeface="Arial"/>
                <a:sym typeface="Arial"/>
              </a:endParaRPr>
            </a:p>
          </p:txBody>
        </p:sp>
        <p:sp>
          <p:nvSpPr>
            <p:cNvPr id="379" name="Google Shape;379;g27faafe5dea_1_479"/>
            <p:cNvSpPr/>
            <p:nvPr/>
          </p:nvSpPr>
          <p:spPr>
            <a:xfrm>
              <a:off x="3286026" y="769073"/>
              <a:ext cx="2354700" cy="622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g27faafe5dea_1_479"/>
            <p:cNvSpPr txBox="1"/>
            <p:nvPr/>
          </p:nvSpPr>
          <p:spPr>
            <a:xfrm>
              <a:off x="3286026" y="769073"/>
              <a:ext cx="2354700" cy="622800"/>
            </a:xfrm>
            <a:prstGeom prst="rect">
              <a:avLst/>
            </a:prstGeom>
            <a:noFill/>
            <a:ln>
              <a:noFill/>
            </a:ln>
          </p:spPr>
          <p:txBody>
            <a:bodyPr spcFirstLastPara="1" wrap="square" lIns="17775" tIns="17775" rIns="17775" bIns="17775" anchor="ctr" anchorCtr="0">
              <a:noAutofit/>
            </a:bodyPr>
            <a:lstStyle/>
            <a:p>
              <a:pPr marL="0" marR="0" lvl="0" indent="0" algn="l" rtl="0">
                <a:lnSpc>
                  <a:spcPct val="90000"/>
                </a:lnSpc>
                <a:spcBef>
                  <a:spcPts val="0"/>
                </a:spcBef>
                <a:spcAft>
                  <a:spcPts val="0"/>
                </a:spcAft>
                <a:buClr>
                  <a:srgbClr val="3F3F3F"/>
                </a:buClr>
                <a:buSzPts val="1400"/>
                <a:buFont typeface="Arial"/>
                <a:buNone/>
              </a:pPr>
              <a:r>
                <a:rPr lang="en-US" sz="1400" b="0" i="0" u="none" strike="noStrike" cap="none">
                  <a:solidFill>
                    <a:srgbClr val="3F3F3F"/>
                  </a:solidFill>
                  <a:latin typeface="Arial"/>
                  <a:ea typeface="Arial"/>
                  <a:cs typeface="Arial"/>
                  <a:sym typeface="Arial"/>
                </a:rPr>
                <a:t>Increased conflicts between health care professionals</a:t>
              </a:r>
              <a:endParaRPr sz="1400" b="0" i="0" u="none" strike="noStrike" cap="none">
                <a:solidFill>
                  <a:srgbClr val="000000"/>
                </a:solidFill>
                <a:latin typeface="Arial"/>
                <a:ea typeface="Arial"/>
                <a:cs typeface="Arial"/>
                <a:sym typeface="Arial"/>
              </a:endParaRPr>
            </a:p>
          </p:txBody>
        </p:sp>
        <p:sp>
          <p:nvSpPr>
            <p:cNvPr id="381" name="Google Shape;381;g27faafe5dea_1_479"/>
            <p:cNvSpPr/>
            <p:nvPr/>
          </p:nvSpPr>
          <p:spPr>
            <a:xfrm>
              <a:off x="1048738" y="1118649"/>
              <a:ext cx="1584000" cy="622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Google Shape;382;g27faafe5dea_1_479"/>
            <p:cNvSpPr txBox="1"/>
            <p:nvPr/>
          </p:nvSpPr>
          <p:spPr>
            <a:xfrm>
              <a:off x="1048738" y="1118649"/>
              <a:ext cx="1584000" cy="622800"/>
            </a:xfrm>
            <a:prstGeom prst="rect">
              <a:avLst/>
            </a:prstGeom>
            <a:noFill/>
            <a:ln>
              <a:noFill/>
            </a:ln>
          </p:spPr>
          <p:txBody>
            <a:bodyPr spcFirstLastPara="1" wrap="square" lIns="17775" tIns="17775" rIns="17775" bIns="17775" anchor="ctr" anchorCtr="0">
              <a:noAutofit/>
            </a:bodyPr>
            <a:lstStyle/>
            <a:p>
              <a:pPr marL="0" marR="0" lvl="0" indent="0" algn="r" rtl="0">
                <a:lnSpc>
                  <a:spcPct val="90000"/>
                </a:lnSpc>
                <a:spcBef>
                  <a:spcPts val="0"/>
                </a:spcBef>
                <a:spcAft>
                  <a:spcPts val="0"/>
                </a:spcAft>
                <a:buClr>
                  <a:srgbClr val="3F3F3F"/>
                </a:buClr>
                <a:buSzPts val="1400"/>
                <a:buFont typeface="Arial"/>
                <a:buNone/>
              </a:pPr>
              <a:r>
                <a:rPr lang="en-US" sz="1400" b="0" i="0" u="none" strike="noStrike" cap="none">
                  <a:solidFill>
                    <a:srgbClr val="3F3F3F"/>
                  </a:solidFill>
                  <a:latin typeface="Arial"/>
                  <a:ea typeface="Arial"/>
                  <a:cs typeface="Arial"/>
                  <a:sym typeface="Arial"/>
                </a:rPr>
                <a:t>Waste of resources</a:t>
              </a:r>
              <a:endParaRPr sz="1400" b="0" i="0" u="none" strike="noStrike" cap="none">
                <a:solidFill>
                  <a:srgbClr val="000000"/>
                </a:solidFill>
                <a:latin typeface="Arial"/>
                <a:ea typeface="Arial"/>
                <a:cs typeface="Arial"/>
                <a:sym typeface="Arial"/>
              </a:endParaRPr>
            </a:p>
          </p:txBody>
        </p:sp>
        <p:sp>
          <p:nvSpPr>
            <p:cNvPr id="383" name="Google Shape;383;g27faafe5dea_1_479"/>
            <p:cNvSpPr/>
            <p:nvPr/>
          </p:nvSpPr>
          <p:spPr>
            <a:xfrm>
              <a:off x="3842095" y="2277575"/>
              <a:ext cx="84900" cy="84900"/>
            </a:xfrm>
            <a:prstGeom prst="ellipse">
              <a:avLst/>
            </a:prstGeom>
            <a:gradFill>
              <a:gsLst>
                <a:gs pos="0">
                  <a:srgbClr val="9BAEB1"/>
                </a:gs>
                <a:gs pos="80000">
                  <a:srgbClr val="CCE6E9"/>
                </a:gs>
                <a:gs pos="100000">
                  <a:srgbClr val="CDE8EA"/>
                </a:gs>
              </a:gsLst>
              <a:lin ang="16200038" scaled="0"/>
            </a:gradFill>
            <a:ln>
              <a:noFill/>
            </a:ln>
            <a:effectLst>
              <a:outerShdw blurRad="40000" dist="23000" dir="5400000" rotWithShape="0">
                <a:srgbClr val="000000">
                  <a:alpha val="3451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g27faafe5dea_1_479"/>
            <p:cNvSpPr/>
            <p:nvPr/>
          </p:nvSpPr>
          <p:spPr>
            <a:xfrm>
              <a:off x="4125019" y="1538140"/>
              <a:ext cx="1584000" cy="622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g27faafe5dea_1_479"/>
            <p:cNvSpPr txBox="1"/>
            <p:nvPr/>
          </p:nvSpPr>
          <p:spPr>
            <a:xfrm>
              <a:off x="4125019" y="1538140"/>
              <a:ext cx="1584000" cy="622800"/>
            </a:xfrm>
            <a:prstGeom prst="rect">
              <a:avLst/>
            </a:prstGeom>
            <a:noFill/>
            <a:ln>
              <a:noFill/>
            </a:ln>
          </p:spPr>
          <p:txBody>
            <a:bodyPr spcFirstLastPara="1" wrap="square" lIns="17775" tIns="17775" rIns="17775" bIns="17775" anchor="ctr" anchorCtr="0">
              <a:noAutofit/>
            </a:bodyPr>
            <a:lstStyle/>
            <a:p>
              <a:pPr marL="0" marR="0" lvl="0" indent="0" algn="l" rtl="0">
                <a:lnSpc>
                  <a:spcPct val="90000"/>
                </a:lnSpc>
                <a:spcBef>
                  <a:spcPts val="0"/>
                </a:spcBef>
                <a:spcAft>
                  <a:spcPts val="0"/>
                </a:spcAft>
                <a:buClr>
                  <a:srgbClr val="3F3F3F"/>
                </a:buClr>
                <a:buSzPts val="1400"/>
                <a:buFont typeface="Arial"/>
                <a:buNone/>
              </a:pPr>
              <a:r>
                <a:rPr lang="en-US" sz="1400" b="0" i="0" u="none" strike="noStrike" cap="none">
                  <a:solidFill>
                    <a:srgbClr val="3F3F3F"/>
                  </a:solidFill>
                  <a:latin typeface="Arial"/>
                  <a:ea typeface="Arial"/>
                  <a:cs typeface="Arial"/>
                  <a:sym typeface="Arial"/>
                </a:rPr>
                <a:t>Fragmented or duplicated care</a:t>
              </a:r>
              <a:endParaRPr sz="1400" b="0" i="0" u="none" strike="noStrike" cap="none">
                <a:solidFill>
                  <a:srgbClr val="000000"/>
                </a:solidFill>
                <a:latin typeface="Arial"/>
                <a:ea typeface="Arial"/>
                <a:cs typeface="Arial"/>
                <a:sym typeface="Arial"/>
              </a:endParaRPr>
            </a:p>
          </p:txBody>
        </p:sp>
        <p:sp>
          <p:nvSpPr>
            <p:cNvPr id="386" name="Google Shape;386;g27faafe5dea_1_479"/>
            <p:cNvSpPr/>
            <p:nvPr/>
          </p:nvSpPr>
          <p:spPr>
            <a:xfrm>
              <a:off x="1250321" y="2008641"/>
              <a:ext cx="2354700" cy="622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g27faafe5dea_1_479"/>
            <p:cNvSpPr txBox="1"/>
            <p:nvPr/>
          </p:nvSpPr>
          <p:spPr>
            <a:xfrm>
              <a:off x="1250321" y="2008641"/>
              <a:ext cx="2354700" cy="622800"/>
            </a:xfrm>
            <a:prstGeom prst="rect">
              <a:avLst/>
            </a:prstGeom>
            <a:noFill/>
            <a:ln>
              <a:noFill/>
            </a:ln>
          </p:spPr>
          <p:txBody>
            <a:bodyPr spcFirstLastPara="1" wrap="square" lIns="17775" tIns="17775" rIns="17775" bIns="17775" anchor="ctr" anchorCtr="0">
              <a:noAutofit/>
            </a:bodyPr>
            <a:lstStyle/>
            <a:p>
              <a:pPr marL="0" marR="0" lvl="0" indent="0" algn="r" rtl="0">
                <a:lnSpc>
                  <a:spcPct val="90000"/>
                </a:lnSpc>
                <a:spcBef>
                  <a:spcPts val="0"/>
                </a:spcBef>
                <a:spcAft>
                  <a:spcPts val="0"/>
                </a:spcAft>
                <a:buClr>
                  <a:srgbClr val="3F3F3F"/>
                </a:buClr>
                <a:buSzPts val="1400"/>
                <a:buFont typeface="Arial"/>
                <a:buNone/>
              </a:pPr>
              <a:r>
                <a:rPr lang="en-US" sz="1400" b="0" i="0" u="none" strike="noStrike" cap="none">
                  <a:solidFill>
                    <a:srgbClr val="3F3F3F"/>
                  </a:solidFill>
                  <a:latin typeface="Arial"/>
                  <a:ea typeface="Arial"/>
                  <a:cs typeface="Arial"/>
                  <a:sym typeface="Arial"/>
                </a:rPr>
                <a:t>Poor outcomes for patients</a:t>
              </a:r>
              <a:endParaRPr sz="1400" b="0" i="0" u="none" strike="noStrike" cap="none">
                <a:solidFill>
                  <a:srgbClr val="000000"/>
                </a:solidFill>
                <a:latin typeface="Arial"/>
                <a:ea typeface="Arial"/>
                <a:cs typeface="Arial"/>
                <a:sym typeface="Arial"/>
              </a:endParaRPr>
            </a:p>
          </p:txBody>
        </p:sp>
        <p:sp>
          <p:nvSpPr>
            <p:cNvPr id="388" name="Google Shape;388;g27faafe5dea_1_479"/>
            <p:cNvSpPr/>
            <p:nvPr/>
          </p:nvSpPr>
          <p:spPr>
            <a:xfrm>
              <a:off x="3390900" y="3269247"/>
              <a:ext cx="2140500" cy="622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g27faafe5dea_1_479"/>
            <p:cNvSpPr txBox="1"/>
            <p:nvPr/>
          </p:nvSpPr>
          <p:spPr>
            <a:xfrm>
              <a:off x="3390900" y="3269247"/>
              <a:ext cx="2140500" cy="622800"/>
            </a:xfrm>
            <a:prstGeom prst="rect">
              <a:avLst/>
            </a:prstGeom>
            <a:noFill/>
            <a:ln>
              <a:noFill/>
            </a:ln>
          </p:spPr>
          <p:txBody>
            <a:bodyPr spcFirstLastPara="1" wrap="square" lIns="17775" tIns="17775" rIns="17775" bIns="17775" anchor="t" anchorCtr="0">
              <a:noAutofit/>
            </a:bodyPr>
            <a:lstStyle/>
            <a:p>
              <a:pPr marL="0" marR="0" lvl="0" indent="0" algn="ctr" rtl="0">
                <a:lnSpc>
                  <a:spcPct val="90000"/>
                </a:lnSpc>
                <a:spcBef>
                  <a:spcPts val="0"/>
                </a:spcBef>
                <a:spcAft>
                  <a:spcPts val="0"/>
                </a:spcAft>
                <a:buClr>
                  <a:srgbClr val="3F3F3F"/>
                </a:buClr>
                <a:buSzPts val="1400"/>
                <a:buFont typeface="Arial"/>
                <a:buNone/>
              </a:pPr>
              <a:r>
                <a:rPr lang="en-US" sz="1400" b="0" i="0" u="none" strike="noStrike" cap="none">
                  <a:solidFill>
                    <a:srgbClr val="3F3F3F"/>
                  </a:solidFill>
                  <a:latin typeface="Arial"/>
                  <a:ea typeface="Arial"/>
                  <a:cs typeface="Arial"/>
                  <a:sym typeface="Arial"/>
                </a:rPr>
                <a:t>Poor work environment </a:t>
              </a:r>
              <a:endParaRPr sz="1400" b="0" i="0" u="none" strike="noStrike" cap="none">
                <a:solidFill>
                  <a:srgbClr val="000000"/>
                </a:solidFill>
                <a:latin typeface="Arial"/>
                <a:ea typeface="Arial"/>
                <a:cs typeface="Arial"/>
                <a:sym typeface="Arial"/>
              </a:endParaRPr>
            </a:p>
          </p:txBody>
        </p:sp>
      </p:grpSp>
      <p:sp>
        <p:nvSpPr>
          <p:cNvPr id="390" name="Google Shape;390;g27faafe5dea_1_479"/>
          <p:cNvSpPr txBox="1"/>
          <p:nvPr/>
        </p:nvSpPr>
        <p:spPr>
          <a:xfrm>
            <a:off x="3611425" y="5255425"/>
            <a:ext cx="56088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Association of American Medical Colleges, 2016; M</a:t>
            </a:r>
            <a:r>
              <a:rPr lang="en-US" sz="1200" i="1">
                <a:solidFill>
                  <a:srgbClr val="7F7F7F"/>
                </a:solidFill>
              </a:rPr>
              <a:t>akowski, 2023.</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g27faafe5dea_1_503"/>
          <p:cNvSpPr/>
          <p:nvPr/>
        </p:nvSpPr>
        <p:spPr>
          <a:xfrm>
            <a:off x="-1737825" y="-268250"/>
            <a:ext cx="11161800" cy="72225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97" name="Google Shape;397;g27faafe5dea_1_503"/>
          <p:cNvSpPr txBox="1"/>
          <p:nvPr/>
        </p:nvSpPr>
        <p:spPr>
          <a:xfrm>
            <a:off x="-3689600" y="6677375"/>
            <a:ext cx="56088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a:t>
            </a:r>
            <a:r>
              <a:rPr lang="en-US" sz="1200" i="1">
                <a:solidFill>
                  <a:srgbClr val="7F7F7F"/>
                </a:solidFill>
              </a:rPr>
              <a:t>Noyes 2016</a:t>
            </a:r>
            <a:endParaRPr sz="1400" b="0" i="0" u="none" strike="noStrike" cap="none">
              <a:solidFill>
                <a:srgbClr val="000000"/>
              </a:solidFill>
              <a:latin typeface="Arial"/>
              <a:ea typeface="Arial"/>
              <a:cs typeface="Arial"/>
              <a:sym typeface="Arial"/>
            </a:endParaRPr>
          </a:p>
        </p:txBody>
      </p:sp>
      <p:pic>
        <p:nvPicPr>
          <p:cNvPr id="398" name="Google Shape;398;g27faafe5dea_1_503"/>
          <p:cNvPicPr preferRelativeResize="0"/>
          <p:nvPr/>
        </p:nvPicPr>
        <p:blipFill>
          <a:blip r:embed="rId3">
            <a:alphaModFix/>
          </a:blip>
          <a:stretch>
            <a:fillRect/>
          </a:stretch>
        </p:blipFill>
        <p:spPr>
          <a:xfrm>
            <a:off x="0" y="0"/>
            <a:ext cx="8471999" cy="6954275"/>
          </a:xfrm>
          <a:prstGeom prst="rect">
            <a:avLst/>
          </a:prstGeom>
          <a:noFill/>
          <a:ln>
            <a:noFill/>
          </a:ln>
        </p:spPr>
      </p:pic>
      <p:sp>
        <p:nvSpPr>
          <p:cNvPr id="399" name="Google Shape;399;g27faafe5dea_1_503"/>
          <p:cNvSpPr txBox="1">
            <a:spLocks noGrp="1"/>
          </p:cNvSpPr>
          <p:nvPr>
            <p:ph type="title"/>
          </p:nvPr>
        </p:nvSpPr>
        <p:spPr>
          <a:xfrm>
            <a:off x="2816800" y="0"/>
            <a:ext cx="5663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Case Study: </a:t>
            </a:r>
            <a:r>
              <a:rPr lang="en-US" sz="3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Patient</a:t>
            </a:r>
            <a:r>
              <a:rPr lang="en-US" sz="3600"/>
              <a:t> M</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g2812548f180_0_3"/>
          <p:cNvSpPr/>
          <p:nvPr/>
        </p:nvSpPr>
        <p:spPr>
          <a:xfrm>
            <a:off x="-128924" y="-139825"/>
            <a:ext cx="11013076" cy="7520976"/>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06" name="Google Shape;406;g2812548f180_0_3"/>
          <p:cNvPicPr preferRelativeResize="0"/>
          <p:nvPr/>
        </p:nvPicPr>
        <p:blipFill>
          <a:blip r:embed="rId3">
            <a:alphaModFix/>
          </a:blip>
          <a:stretch>
            <a:fillRect/>
          </a:stretch>
        </p:blipFill>
        <p:spPr>
          <a:xfrm>
            <a:off x="535555" y="0"/>
            <a:ext cx="8804912" cy="7381151"/>
          </a:xfrm>
          <a:prstGeom prst="rect">
            <a:avLst/>
          </a:prstGeom>
          <a:noFill/>
          <a:ln>
            <a:noFill/>
          </a:ln>
        </p:spPr>
      </p:pic>
      <p:sp>
        <p:nvSpPr>
          <p:cNvPr id="407" name="Google Shape;407;g2812548f180_0_3"/>
          <p:cNvSpPr txBox="1">
            <a:spLocks noGrp="1"/>
          </p:cNvSpPr>
          <p:nvPr>
            <p:ph type="title"/>
          </p:nvPr>
        </p:nvSpPr>
        <p:spPr>
          <a:xfrm>
            <a:off x="535555" y="2100000"/>
            <a:ext cx="3093300" cy="9276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8888"/>
              <a:buNone/>
            </a:pPr>
            <a:r>
              <a:rPr lang="en-US" sz="3600" dirty="0"/>
              <a:t>Case Study: Patient M</a:t>
            </a:r>
            <a:endParaRPr dirty="0"/>
          </a:p>
        </p:txBody>
      </p:sp>
      <p:sp>
        <p:nvSpPr>
          <p:cNvPr id="408" name="Google Shape;408;g2812548f180_0_3"/>
          <p:cNvSpPr txBox="1"/>
          <p:nvPr/>
        </p:nvSpPr>
        <p:spPr>
          <a:xfrm>
            <a:off x="-3367278" y="3057710"/>
            <a:ext cx="56088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dirty="0">
                <a:solidFill>
                  <a:srgbClr val="7F7F7F"/>
                </a:solidFill>
                <a:latin typeface="Arial"/>
                <a:ea typeface="Arial"/>
                <a:cs typeface="Arial"/>
                <a:sym typeface="Arial"/>
              </a:rPr>
              <a:t>Source: </a:t>
            </a:r>
            <a:r>
              <a:rPr lang="en-US" sz="1200" i="1" dirty="0">
                <a:solidFill>
                  <a:srgbClr val="7F7F7F"/>
                </a:solidFill>
              </a:rPr>
              <a:t>Noyes 2016</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g27faafe5dea_1_532"/>
          <p:cNvSpPr txBox="1">
            <a:spLocks noGrp="1"/>
          </p:cNvSpPr>
          <p:nvPr>
            <p:ph type="title"/>
          </p:nvPr>
        </p:nvSpPr>
        <p:spPr>
          <a:xfrm>
            <a:off x="457200" y="7620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8889"/>
              <a:buNone/>
            </a:pPr>
            <a:r>
              <a:rPr lang="en-US"/>
              <a:t>Characteristics of Effective Teams</a:t>
            </a:r>
            <a:endParaRPr/>
          </a:p>
        </p:txBody>
      </p:sp>
      <p:grpSp>
        <p:nvGrpSpPr>
          <p:cNvPr id="415" name="Google Shape;415;g27faafe5dea_1_532"/>
          <p:cNvGrpSpPr/>
          <p:nvPr/>
        </p:nvGrpSpPr>
        <p:grpSpPr>
          <a:xfrm>
            <a:off x="2165822" y="1255434"/>
            <a:ext cx="4514499" cy="3891525"/>
            <a:chOff x="2820225" y="891450"/>
            <a:chExt cx="3175200" cy="3175200"/>
          </a:xfrm>
        </p:grpSpPr>
        <p:sp>
          <p:nvSpPr>
            <p:cNvPr id="416" name="Google Shape;416;g27faafe5dea_1_532"/>
            <p:cNvSpPr/>
            <p:nvPr/>
          </p:nvSpPr>
          <p:spPr>
            <a:xfrm rot="10800000">
              <a:off x="2820225" y="891450"/>
              <a:ext cx="3175200" cy="3175200"/>
            </a:xfrm>
            <a:prstGeom prst="blockArc">
              <a:avLst>
                <a:gd name="adj1" fmla="val 5399801"/>
                <a:gd name="adj2" fmla="val 3012680"/>
                <a:gd name="adj3" fmla="val 6939"/>
              </a:avLst>
            </a:prstGeom>
            <a:solidFill>
              <a:srgbClr val="A1C2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g27faafe5dea_1_532"/>
            <p:cNvSpPr/>
            <p:nvPr/>
          </p:nvSpPr>
          <p:spPr>
            <a:xfrm rot="10800000">
              <a:off x="3175023" y="1179900"/>
              <a:ext cx="450600" cy="450600"/>
            </a:xfrm>
            <a:prstGeom prst="rtTriangle">
              <a:avLst/>
            </a:prstGeom>
            <a:solidFill>
              <a:srgbClr val="A1C2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8" name="Google Shape;418;g27faafe5dea_1_532"/>
          <p:cNvSpPr/>
          <p:nvPr/>
        </p:nvSpPr>
        <p:spPr>
          <a:xfrm>
            <a:off x="3556129" y="1081661"/>
            <a:ext cx="1894200" cy="771900"/>
          </a:xfrm>
          <a:prstGeom prst="rect">
            <a:avLst/>
          </a:prstGeom>
          <a:solidFill>
            <a:srgbClr val="B6D7A8"/>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900" b="1">
                <a:solidFill>
                  <a:schemeClr val="dk1"/>
                </a:solidFill>
              </a:rPr>
              <a:t>Value contributions</a:t>
            </a:r>
            <a:endParaRPr sz="2500" b="1">
              <a:solidFill>
                <a:schemeClr val="dk1"/>
              </a:solidFill>
            </a:endParaRPr>
          </a:p>
        </p:txBody>
      </p:sp>
      <p:sp>
        <p:nvSpPr>
          <p:cNvPr id="419" name="Google Shape;419;g27faafe5dea_1_532"/>
          <p:cNvSpPr/>
          <p:nvPr/>
        </p:nvSpPr>
        <p:spPr>
          <a:xfrm>
            <a:off x="1705924" y="2111171"/>
            <a:ext cx="1894200" cy="771900"/>
          </a:xfrm>
          <a:prstGeom prst="rect">
            <a:avLst/>
          </a:prstGeom>
          <a:solidFill>
            <a:srgbClr val="B6D7A8"/>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900" b="1">
                <a:solidFill>
                  <a:schemeClr val="dk1"/>
                </a:solidFill>
              </a:rPr>
              <a:t>Structured protocols </a:t>
            </a:r>
            <a:endParaRPr sz="1900" b="1">
              <a:solidFill>
                <a:schemeClr val="dk1"/>
              </a:solidFill>
            </a:endParaRPr>
          </a:p>
        </p:txBody>
      </p:sp>
      <p:sp>
        <p:nvSpPr>
          <p:cNvPr id="420" name="Google Shape;420;g27faafe5dea_1_532"/>
          <p:cNvSpPr/>
          <p:nvPr/>
        </p:nvSpPr>
        <p:spPr>
          <a:xfrm>
            <a:off x="5746269" y="3521056"/>
            <a:ext cx="1894200" cy="771900"/>
          </a:xfrm>
          <a:prstGeom prst="rect">
            <a:avLst/>
          </a:prstGeom>
          <a:solidFill>
            <a:srgbClr val="B6D7A8"/>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900" b="1">
                <a:solidFill>
                  <a:schemeClr val="dk1"/>
                </a:solidFill>
              </a:rPr>
              <a:t>Honor Diversity</a:t>
            </a:r>
            <a:endParaRPr sz="1900" b="1">
              <a:solidFill>
                <a:schemeClr val="dk1"/>
              </a:solidFill>
            </a:endParaRPr>
          </a:p>
        </p:txBody>
      </p:sp>
      <p:sp>
        <p:nvSpPr>
          <p:cNvPr id="421" name="Google Shape;421;g27faafe5dea_1_532"/>
          <p:cNvSpPr/>
          <p:nvPr/>
        </p:nvSpPr>
        <p:spPr>
          <a:xfrm>
            <a:off x="3624901" y="4626281"/>
            <a:ext cx="1894200" cy="771900"/>
          </a:xfrm>
          <a:prstGeom prst="rect">
            <a:avLst/>
          </a:prstGeom>
          <a:solidFill>
            <a:srgbClr val="B6D7A8"/>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900" b="1">
                <a:solidFill>
                  <a:schemeClr val="dk1"/>
                </a:solidFill>
              </a:rPr>
              <a:t>Shared Responsibility</a:t>
            </a:r>
            <a:endParaRPr sz="1900" b="1">
              <a:solidFill>
                <a:schemeClr val="dk1"/>
              </a:solidFill>
            </a:endParaRPr>
          </a:p>
        </p:txBody>
      </p:sp>
      <p:sp>
        <p:nvSpPr>
          <p:cNvPr id="422" name="Google Shape;422;g27faafe5dea_1_532"/>
          <p:cNvSpPr/>
          <p:nvPr/>
        </p:nvSpPr>
        <p:spPr>
          <a:xfrm>
            <a:off x="5558735" y="2098471"/>
            <a:ext cx="1894200" cy="771900"/>
          </a:xfrm>
          <a:prstGeom prst="rect">
            <a:avLst/>
          </a:prstGeom>
          <a:solidFill>
            <a:srgbClr val="B6D7A8"/>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900" b="1">
                <a:solidFill>
                  <a:schemeClr val="dk1"/>
                </a:solidFill>
              </a:rPr>
              <a:t>Mutual Respect</a:t>
            </a:r>
            <a:endParaRPr sz="1900" b="1">
              <a:solidFill>
                <a:schemeClr val="dk1"/>
              </a:solidFill>
            </a:endParaRPr>
          </a:p>
        </p:txBody>
      </p:sp>
      <p:sp>
        <p:nvSpPr>
          <p:cNvPr id="423" name="Google Shape;423;g27faafe5dea_1_532"/>
          <p:cNvSpPr/>
          <p:nvPr/>
        </p:nvSpPr>
        <p:spPr>
          <a:xfrm>
            <a:off x="1629724" y="3597246"/>
            <a:ext cx="1894200" cy="771900"/>
          </a:xfrm>
          <a:prstGeom prst="rect">
            <a:avLst/>
          </a:prstGeom>
          <a:solidFill>
            <a:srgbClr val="B6D7A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900" b="1">
                <a:solidFill>
                  <a:schemeClr val="dk1"/>
                </a:solidFill>
              </a:rPr>
              <a:t>Shared goals</a:t>
            </a:r>
            <a:endParaRPr sz="1900" b="1">
              <a:solidFill>
                <a:schemeClr val="dk1"/>
              </a:solidFill>
            </a:endParaRPr>
          </a:p>
        </p:txBody>
      </p:sp>
      <p:sp>
        <p:nvSpPr>
          <p:cNvPr id="424" name="Google Shape;424;g27faafe5dea_1_532"/>
          <p:cNvSpPr txBox="1"/>
          <p:nvPr/>
        </p:nvSpPr>
        <p:spPr>
          <a:xfrm>
            <a:off x="4368825" y="5343850"/>
            <a:ext cx="48015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chemeClr val="lt2"/>
                </a:solidFill>
                <a:latin typeface="Arial"/>
                <a:ea typeface="Arial"/>
                <a:cs typeface="Arial"/>
                <a:sym typeface="Arial"/>
              </a:rPr>
              <a:t>Source: </a:t>
            </a:r>
            <a:r>
              <a:rPr lang="en-US" sz="1200" i="1">
                <a:solidFill>
                  <a:schemeClr val="lt2"/>
                </a:solidFill>
              </a:rPr>
              <a:t>Nursing Management and Professional Concepts, 2022</a:t>
            </a:r>
            <a:endParaRPr sz="1200" b="0" i="1" u="none" strike="noStrike" cap="none">
              <a:solidFill>
                <a:schemeClr val="lt2"/>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g27faafe5dea_1_549"/>
          <p:cNvSpPr txBox="1">
            <a:spLocks noGrp="1"/>
          </p:cNvSpPr>
          <p:nvPr>
            <p:ph type="title"/>
          </p:nvPr>
        </p:nvSpPr>
        <p:spPr>
          <a:xfrm>
            <a:off x="457200" y="76200"/>
            <a:ext cx="82296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3600"/>
              <a:t>Successful </a:t>
            </a:r>
            <a:r>
              <a:rPr lang="en-US" sz="3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0"/>
                  </a:ext>
                </a:extLst>
              </a:rPr>
              <a:t>Teamwork</a:t>
            </a:r>
            <a:endParaRPr/>
          </a:p>
        </p:txBody>
      </p:sp>
      <p:sp>
        <p:nvSpPr>
          <p:cNvPr id="431" name="Google Shape;431;g27faafe5dea_1_549"/>
          <p:cNvSpPr txBox="1"/>
          <p:nvPr/>
        </p:nvSpPr>
        <p:spPr>
          <a:xfrm>
            <a:off x="4423900" y="5348150"/>
            <a:ext cx="48015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chemeClr val="lt2"/>
                </a:solidFill>
                <a:latin typeface="Arial"/>
                <a:ea typeface="Arial"/>
                <a:cs typeface="Arial"/>
                <a:sym typeface="Arial"/>
              </a:rPr>
              <a:t>Source: </a:t>
            </a:r>
            <a:r>
              <a:rPr lang="en-US" sz="1200" i="1">
                <a:solidFill>
                  <a:schemeClr val="lt2"/>
                </a:solidFill>
              </a:rPr>
              <a:t>Noyes et al., 2016, Salas et al., 2015</a:t>
            </a:r>
            <a:endParaRPr sz="1200" b="0" i="1" u="none" strike="noStrike" cap="none">
              <a:solidFill>
                <a:schemeClr val="lt2"/>
              </a:solidFill>
              <a:latin typeface="Arial"/>
              <a:ea typeface="Arial"/>
              <a:cs typeface="Arial"/>
              <a:sym typeface="Arial"/>
            </a:endParaRPr>
          </a:p>
        </p:txBody>
      </p:sp>
      <p:graphicFrame>
        <p:nvGraphicFramePr>
          <p:cNvPr id="432" name="Google Shape;432;g27faafe5dea_1_549"/>
          <p:cNvGraphicFramePr/>
          <p:nvPr/>
        </p:nvGraphicFramePr>
        <p:xfrm>
          <a:off x="483525" y="900925"/>
          <a:ext cx="8229600" cy="4447300"/>
        </p:xfrm>
        <a:graphic>
          <a:graphicData uri="http://schemas.openxmlformats.org/drawingml/2006/table">
            <a:tbl>
              <a:tblPr>
                <a:noFill/>
                <a:tableStyleId>{78AB8C05-BFE4-4735-945A-B6A62564346F}</a:tableStyleId>
              </a:tblPr>
              <a:tblGrid>
                <a:gridCol w="1840825">
                  <a:extLst>
                    <a:ext uri="{9D8B030D-6E8A-4147-A177-3AD203B41FA5}">
                      <a16:colId xmlns:a16="http://schemas.microsoft.com/office/drawing/2014/main" val="20000"/>
                    </a:ext>
                  </a:extLst>
                </a:gridCol>
                <a:gridCol w="6388775">
                  <a:extLst>
                    <a:ext uri="{9D8B030D-6E8A-4147-A177-3AD203B41FA5}">
                      <a16:colId xmlns:a16="http://schemas.microsoft.com/office/drawing/2014/main" val="20001"/>
                    </a:ext>
                  </a:extLst>
                </a:gridCol>
              </a:tblGrid>
              <a:tr h="482100">
                <a:tc>
                  <a:txBody>
                    <a:bodyPr/>
                    <a:lstStyle/>
                    <a:p>
                      <a:pPr marL="0" lvl="0" indent="0" algn="l" rtl="0">
                        <a:spcBef>
                          <a:spcPts val="0"/>
                        </a:spcBef>
                        <a:spcAft>
                          <a:spcPts val="0"/>
                        </a:spcAft>
                        <a:buNone/>
                      </a:pPr>
                      <a:r>
                        <a:rPr lang="en-US" sz="2100" b="1">
                          <a:solidFill>
                            <a:schemeClr val="lt1"/>
                          </a:solidFill>
                        </a:rPr>
                        <a:t>The 7 Cs</a:t>
                      </a:r>
                      <a:endParaRPr sz="2100" b="1">
                        <a:solidFill>
                          <a:schemeClr val="lt1"/>
                        </a:solidFill>
                      </a:endParaRPr>
                    </a:p>
                  </a:txBody>
                  <a:tcPr marL="91425" marR="91425" marT="91425" marB="91425">
                    <a:solidFill>
                      <a:srgbClr val="004065"/>
                    </a:solidFill>
                  </a:tcPr>
                </a:tc>
                <a:tc>
                  <a:txBody>
                    <a:bodyPr/>
                    <a:lstStyle/>
                    <a:p>
                      <a:pPr marL="0" lvl="0" indent="0" algn="l" rtl="0">
                        <a:spcBef>
                          <a:spcPts val="0"/>
                        </a:spcBef>
                        <a:spcAft>
                          <a:spcPts val="0"/>
                        </a:spcAft>
                        <a:buNone/>
                      </a:pPr>
                      <a:r>
                        <a:rPr lang="en-US" sz="2100" b="1"/>
                        <a:t>Practical Applications</a:t>
                      </a:r>
                      <a:endParaRPr sz="2100" b="1"/>
                    </a:p>
                  </a:txBody>
                  <a:tcPr marL="91425" marR="91425" marT="91425" marB="91425">
                    <a:solidFill>
                      <a:srgbClr val="F3F9FA"/>
                    </a:solidFill>
                  </a:tcPr>
                </a:tc>
                <a:extLst>
                  <a:ext uri="{0D108BD9-81ED-4DB2-BD59-A6C34878D82A}">
                    <a16:rowId xmlns:a16="http://schemas.microsoft.com/office/drawing/2014/main" val="10000"/>
                  </a:ext>
                </a:extLst>
              </a:tr>
              <a:tr h="525950">
                <a:tc>
                  <a:txBody>
                    <a:bodyPr/>
                    <a:lstStyle/>
                    <a:p>
                      <a:pPr marL="0" lvl="0" indent="0" algn="l" rtl="0">
                        <a:spcBef>
                          <a:spcPts val="0"/>
                        </a:spcBef>
                        <a:spcAft>
                          <a:spcPts val="0"/>
                        </a:spcAft>
                        <a:buNone/>
                      </a:pPr>
                      <a:r>
                        <a:rPr lang="en-US" sz="1600" b="1">
                          <a:solidFill>
                            <a:schemeClr val="lt1"/>
                          </a:solidFill>
                        </a:rPr>
                        <a:t>Cooperation</a:t>
                      </a:r>
                      <a:endParaRPr sz="1600" b="1">
                        <a:solidFill>
                          <a:schemeClr val="lt1"/>
                        </a:solidFill>
                      </a:endParaRPr>
                    </a:p>
                  </a:txBody>
                  <a:tcPr marL="91425" marR="91425" marT="91425" marB="91425">
                    <a:solidFill>
                      <a:srgbClr val="004065"/>
                    </a:solidFill>
                  </a:tcPr>
                </a:tc>
                <a:tc>
                  <a:txBody>
                    <a:bodyPr/>
                    <a:lstStyle/>
                    <a:p>
                      <a:pPr marL="0" lvl="0" indent="0" algn="l" rtl="0">
                        <a:spcBef>
                          <a:spcPts val="0"/>
                        </a:spcBef>
                        <a:spcAft>
                          <a:spcPts val="0"/>
                        </a:spcAft>
                        <a:buNone/>
                      </a:pPr>
                      <a:r>
                        <a:rPr lang="en-US" sz="1200"/>
                        <a:t>Build collective efﬁcacy through promoting “early wins”</a:t>
                      </a:r>
                      <a:endParaRPr sz="1200"/>
                    </a:p>
                    <a:p>
                      <a:pPr marL="0" lvl="0" indent="0" algn="l" rtl="0">
                        <a:spcBef>
                          <a:spcPts val="0"/>
                        </a:spcBef>
                        <a:spcAft>
                          <a:spcPts val="0"/>
                        </a:spcAft>
                        <a:buNone/>
                      </a:pPr>
                      <a:r>
                        <a:rPr lang="en-US" sz="1200"/>
                        <a:t>Build trust through the discussion of past experiences relevant to team goal</a:t>
                      </a:r>
                      <a:endParaRPr sz="1200"/>
                    </a:p>
                  </a:txBody>
                  <a:tcPr marL="91425" marR="91425" marT="91425" marB="91425"/>
                </a:tc>
                <a:extLst>
                  <a:ext uri="{0D108BD9-81ED-4DB2-BD59-A6C34878D82A}">
                    <a16:rowId xmlns:a16="http://schemas.microsoft.com/office/drawing/2014/main" val="10001"/>
                  </a:ext>
                </a:extLst>
              </a:tr>
              <a:tr h="525950">
                <a:tc>
                  <a:txBody>
                    <a:bodyPr/>
                    <a:lstStyle/>
                    <a:p>
                      <a:pPr marL="0" lvl="0" indent="0" algn="l" rtl="0">
                        <a:spcBef>
                          <a:spcPts val="0"/>
                        </a:spcBef>
                        <a:spcAft>
                          <a:spcPts val="0"/>
                        </a:spcAft>
                        <a:buNone/>
                      </a:pPr>
                      <a:r>
                        <a:rPr lang="en-US" sz="1600" b="1">
                          <a:solidFill>
                            <a:schemeClr val="lt1"/>
                          </a:solidFill>
                        </a:rPr>
                        <a:t>Coordination</a:t>
                      </a:r>
                      <a:endParaRPr sz="1600" b="1">
                        <a:solidFill>
                          <a:schemeClr val="lt1"/>
                        </a:solidFill>
                      </a:endParaRPr>
                    </a:p>
                  </a:txBody>
                  <a:tcPr marL="91425" marR="91425" marT="91425" marB="91425">
                    <a:solidFill>
                      <a:srgbClr val="004065"/>
                    </a:solidFill>
                  </a:tcPr>
                </a:tc>
                <a:tc>
                  <a:txBody>
                    <a:bodyPr/>
                    <a:lstStyle/>
                    <a:p>
                      <a:pPr marL="0" lvl="0" indent="0" algn="l" rtl="0">
                        <a:spcBef>
                          <a:spcPts val="0"/>
                        </a:spcBef>
                        <a:spcAft>
                          <a:spcPts val="0"/>
                        </a:spcAft>
                        <a:buNone/>
                      </a:pPr>
                      <a:r>
                        <a:rPr lang="en-US" sz="1200"/>
                        <a:t>Self-correct via huddles and debriefs</a:t>
                      </a:r>
                      <a:endParaRPr sz="1200"/>
                    </a:p>
                    <a:p>
                      <a:pPr marL="0" lvl="0" indent="0" algn="l" rtl="0">
                        <a:spcBef>
                          <a:spcPts val="0"/>
                        </a:spcBef>
                        <a:spcAft>
                          <a:spcPts val="0"/>
                        </a:spcAft>
                        <a:buNone/>
                      </a:pPr>
                      <a:r>
                        <a:rPr lang="en-US" sz="1200"/>
                        <a:t>Team member roles are clear but not overly rigid</a:t>
                      </a:r>
                      <a:endParaRPr sz="1200"/>
                    </a:p>
                  </a:txBody>
                  <a:tcPr marL="91425" marR="91425" marT="91425" marB="91425"/>
                </a:tc>
                <a:extLst>
                  <a:ext uri="{0D108BD9-81ED-4DB2-BD59-A6C34878D82A}">
                    <a16:rowId xmlns:a16="http://schemas.microsoft.com/office/drawing/2014/main" val="10002"/>
                  </a:ext>
                </a:extLst>
              </a:tr>
              <a:tr h="525950">
                <a:tc>
                  <a:txBody>
                    <a:bodyPr/>
                    <a:lstStyle/>
                    <a:p>
                      <a:pPr marL="0" lvl="0" indent="0" algn="l" rtl="0">
                        <a:spcBef>
                          <a:spcPts val="0"/>
                        </a:spcBef>
                        <a:spcAft>
                          <a:spcPts val="0"/>
                        </a:spcAft>
                        <a:buNone/>
                      </a:pPr>
                      <a:r>
                        <a:rPr lang="en-US" sz="1600" b="1">
                          <a:solidFill>
                            <a:schemeClr val="lt1"/>
                          </a:solidFill>
                        </a:rPr>
                        <a:t>Communication</a:t>
                      </a:r>
                      <a:endParaRPr sz="1600" b="1">
                        <a:solidFill>
                          <a:schemeClr val="lt1"/>
                        </a:solidFill>
                      </a:endParaRPr>
                    </a:p>
                  </a:txBody>
                  <a:tcPr marL="91425" marR="91425" marT="91425" marB="91425">
                    <a:solidFill>
                      <a:srgbClr val="004065"/>
                    </a:solidFill>
                  </a:tcPr>
                </a:tc>
                <a:tc>
                  <a:txBody>
                    <a:bodyPr/>
                    <a:lstStyle/>
                    <a:p>
                      <a:pPr marL="0" lvl="0" indent="0" algn="l" rtl="0">
                        <a:spcBef>
                          <a:spcPts val="0"/>
                        </a:spcBef>
                        <a:spcAft>
                          <a:spcPts val="0"/>
                        </a:spcAft>
                        <a:buNone/>
                      </a:pPr>
                      <a:r>
                        <a:rPr lang="en-US" sz="1200"/>
                        <a:t>Share unique information among team members</a:t>
                      </a:r>
                      <a:endParaRPr sz="1200"/>
                    </a:p>
                    <a:p>
                      <a:pPr marL="0" lvl="0" indent="0" algn="l" rtl="0">
                        <a:spcBef>
                          <a:spcPts val="0"/>
                        </a:spcBef>
                        <a:spcAft>
                          <a:spcPts val="0"/>
                        </a:spcAft>
                        <a:buNone/>
                      </a:pPr>
                      <a:r>
                        <a:rPr lang="en-US" sz="1200"/>
                        <a:t>Utilize closed-loop communication pattern</a:t>
                      </a:r>
                      <a:endParaRPr sz="1200"/>
                    </a:p>
                  </a:txBody>
                  <a:tcPr marL="91425" marR="91425" marT="91425" marB="91425"/>
                </a:tc>
                <a:extLst>
                  <a:ext uri="{0D108BD9-81ED-4DB2-BD59-A6C34878D82A}">
                    <a16:rowId xmlns:a16="http://schemas.microsoft.com/office/drawing/2014/main" val="10003"/>
                  </a:ext>
                </a:extLst>
              </a:tr>
              <a:tr h="525950">
                <a:tc>
                  <a:txBody>
                    <a:bodyPr/>
                    <a:lstStyle/>
                    <a:p>
                      <a:pPr marL="0" lvl="0" indent="0" algn="l" rtl="0">
                        <a:spcBef>
                          <a:spcPts val="0"/>
                        </a:spcBef>
                        <a:spcAft>
                          <a:spcPts val="0"/>
                        </a:spcAft>
                        <a:buNone/>
                      </a:pPr>
                      <a:r>
                        <a:rPr lang="en-US" sz="1600" b="1">
                          <a:solidFill>
                            <a:schemeClr val="lt1"/>
                          </a:solidFill>
                        </a:rPr>
                        <a:t>Cognition</a:t>
                      </a:r>
                      <a:endParaRPr sz="1600" b="1">
                        <a:solidFill>
                          <a:schemeClr val="lt1"/>
                        </a:solidFill>
                      </a:endParaRPr>
                    </a:p>
                  </a:txBody>
                  <a:tcPr marL="91425" marR="91425" marT="91425" marB="91425">
                    <a:solidFill>
                      <a:srgbClr val="004065"/>
                    </a:solidFill>
                  </a:tcPr>
                </a:tc>
                <a:tc>
                  <a:txBody>
                    <a:bodyPr/>
                    <a:lstStyle/>
                    <a:p>
                      <a:pPr marL="0" lvl="0" indent="0" algn="l" rtl="0">
                        <a:spcBef>
                          <a:spcPts val="0"/>
                        </a:spcBef>
                        <a:spcAft>
                          <a:spcPts val="0"/>
                        </a:spcAft>
                        <a:buNone/>
                      </a:pPr>
                      <a:r>
                        <a:rPr lang="en-US" sz="1200"/>
                        <a:t>Foster understanding of roles and how these roles ﬁt together through cross-training</a:t>
                      </a:r>
                      <a:endParaRPr sz="1200"/>
                    </a:p>
                    <a:p>
                      <a:pPr marL="0" lvl="0" indent="0" algn="l" rtl="0">
                        <a:spcBef>
                          <a:spcPts val="0"/>
                        </a:spcBef>
                        <a:spcAft>
                          <a:spcPts val="0"/>
                        </a:spcAft>
                        <a:buNone/>
                      </a:pPr>
                      <a:r>
                        <a:rPr lang="en-US" sz="1200"/>
                        <a:t>Establish a clear shared understanding of team functioning through self-correction</a:t>
                      </a:r>
                      <a:endParaRPr sz="1200"/>
                    </a:p>
                  </a:txBody>
                  <a:tcPr marL="91425" marR="91425" marT="91425" marB="91425"/>
                </a:tc>
                <a:extLst>
                  <a:ext uri="{0D108BD9-81ED-4DB2-BD59-A6C34878D82A}">
                    <a16:rowId xmlns:a16="http://schemas.microsoft.com/office/drawing/2014/main" val="10004"/>
                  </a:ext>
                </a:extLst>
              </a:tr>
              <a:tr h="525950">
                <a:tc>
                  <a:txBody>
                    <a:bodyPr/>
                    <a:lstStyle/>
                    <a:p>
                      <a:pPr marL="0" lvl="0" indent="0" algn="l" rtl="0">
                        <a:spcBef>
                          <a:spcPts val="0"/>
                        </a:spcBef>
                        <a:spcAft>
                          <a:spcPts val="0"/>
                        </a:spcAft>
                        <a:buNone/>
                      </a:pPr>
                      <a:r>
                        <a:rPr lang="en-US" sz="1600" b="1">
                          <a:solidFill>
                            <a:schemeClr val="lt1"/>
                          </a:solidFill>
                        </a:rPr>
                        <a:t>Conflict</a:t>
                      </a:r>
                      <a:endParaRPr sz="1600" b="1">
                        <a:solidFill>
                          <a:schemeClr val="lt1"/>
                        </a:solidFill>
                      </a:endParaRPr>
                    </a:p>
                  </a:txBody>
                  <a:tcPr marL="91425" marR="91425" marT="91425" marB="91425">
                    <a:solidFill>
                      <a:srgbClr val="004065"/>
                    </a:solidFill>
                  </a:tcPr>
                </a:tc>
                <a:tc>
                  <a:txBody>
                    <a:bodyPr/>
                    <a:lstStyle/>
                    <a:p>
                      <a:pPr marL="0" lvl="0" indent="0" algn="l" rtl="0">
                        <a:spcBef>
                          <a:spcPts val="0"/>
                        </a:spcBef>
                        <a:spcAft>
                          <a:spcPts val="0"/>
                        </a:spcAft>
                        <a:buNone/>
                      </a:pPr>
                      <a:r>
                        <a:rPr lang="en-US" sz="1200"/>
                        <a:t>Be proactive—set expectations for how to handle conﬂict</a:t>
                      </a:r>
                      <a:endParaRPr sz="1200"/>
                    </a:p>
                    <a:p>
                      <a:pPr marL="0" lvl="0" indent="0" algn="l" rtl="0">
                        <a:spcBef>
                          <a:spcPts val="0"/>
                        </a:spcBef>
                        <a:spcAft>
                          <a:spcPts val="0"/>
                        </a:spcAft>
                        <a:buNone/>
                      </a:pPr>
                      <a:r>
                        <a:rPr lang="en-US" sz="1200"/>
                        <a:t>Be reactive—confront conﬂict when it occurs instead of ignoring it</a:t>
                      </a:r>
                      <a:endParaRPr sz="1200"/>
                    </a:p>
                  </a:txBody>
                  <a:tcPr marL="91425" marR="91425" marT="91425" marB="91425"/>
                </a:tc>
                <a:extLst>
                  <a:ext uri="{0D108BD9-81ED-4DB2-BD59-A6C34878D82A}">
                    <a16:rowId xmlns:a16="http://schemas.microsoft.com/office/drawing/2014/main" val="10005"/>
                  </a:ext>
                </a:extLst>
              </a:tr>
              <a:tr h="525950">
                <a:tc>
                  <a:txBody>
                    <a:bodyPr/>
                    <a:lstStyle/>
                    <a:p>
                      <a:pPr marL="0" lvl="0" indent="0" algn="l" rtl="0">
                        <a:spcBef>
                          <a:spcPts val="0"/>
                        </a:spcBef>
                        <a:spcAft>
                          <a:spcPts val="0"/>
                        </a:spcAft>
                        <a:buNone/>
                      </a:pPr>
                      <a:r>
                        <a:rPr lang="en-US" sz="1600" b="1">
                          <a:solidFill>
                            <a:schemeClr val="lt1"/>
                          </a:solidFill>
                        </a:rPr>
                        <a:t>Coaching</a:t>
                      </a:r>
                      <a:endParaRPr sz="1600" b="1">
                        <a:solidFill>
                          <a:schemeClr val="lt1"/>
                        </a:solidFill>
                      </a:endParaRPr>
                    </a:p>
                  </a:txBody>
                  <a:tcPr marL="91425" marR="91425" marT="91425" marB="91425">
                    <a:solidFill>
                      <a:srgbClr val="004065"/>
                    </a:solidFill>
                  </a:tcPr>
                </a:tc>
                <a:tc>
                  <a:txBody>
                    <a:bodyPr/>
                    <a:lstStyle/>
                    <a:p>
                      <a:pPr marL="0" lvl="0" indent="0" algn="l" rtl="0">
                        <a:spcBef>
                          <a:spcPts val="0"/>
                        </a:spcBef>
                        <a:spcAft>
                          <a:spcPts val="0"/>
                        </a:spcAft>
                        <a:buNone/>
                      </a:pPr>
                      <a:r>
                        <a:rPr lang="en-US" sz="1200"/>
                        <a:t>Use coaches to diagnose and address teamwork problems</a:t>
                      </a:r>
                      <a:endParaRPr sz="1200"/>
                    </a:p>
                    <a:p>
                      <a:pPr marL="0" lvl="0" indent="0" algn="l" rtl="0">
                        <a:spcBef>
                          <a:spcPts val="0"/>
                        </a:spcBef>
                        <a:spcAft>
                          <a:spcPts val="0"/>
                        </a:spcAft>
                        <a:buNone/>
                      </a:pPr>
                      <a:r>
                        <a:rPr lang="en-US" sz="1200"/>
                        <a:t>Distribute leadership responsibilities among multiple members of the team</a:t>
                      </a:r>
                      <a:endParaRPr sz="1200"/>
                    </a:p>
                  </a:txBody>
                  <a:tcPr marL="91425" marR="91425" marT="91425" marB="91425"/>
                </a:tc>
                <a:extLst>
                  <a:ext uri="{0D108BD9-81ED-4DB2-BD59-A6C34878D82A}">
                    <a16:rowId xmlns:a16="http://schemas.microsoft.com/office/drawing/2014/main" val="10006"/>
                  </a:ext>
                </a:extLst>
              </a:tr>
              <a:tr h="652750">
                <a:tc>
                  <a:txBody>
                    <a:bodyPr/>
                    <a:lstStyle/>
                    <a:p>
                      <a:pPr marL="0" lvl="0" indent="0" algn="l" rtl="0">
                        <a:spcBef>
                          <a:spcPts val="0"/>
                        </a:spcBef>
                        <a:spcAft>
                          <a:spcPts val="0"/>
                        </a:spcAft>
                        <a:buNone/>
                      </a:pPr>
                      <a:r>
                        <a:rPr lang="en-US" sz="1600" b="1">
                          <a:solidFill>
                            <a:schemeClr val="lt1"/>
                          </a:solidFill>
                        </a:rPr>
                        <a:t>Conditions</a:t>
                      </a:r>
                      <a:endParaRPr sz="1600" b="1">
                        <a:solidFill>
                          <a:schemeClr val="lt1"/>
                        </a:solidFill>
                      </a:endParaRPr>
                    </a:p>
                  </a:txBody>
                  <a:tcPr marL="91425" marR="91425" marT="91425" marB="91425">
                    <a:solidFill>
                      <a:srgbClr val="004065"/>
                    </a:solidFill>
                  </a:tcPr>
                </a:tc>
                <a:tc>
                  <a:txBody>
                    <a:bodyPr/>
                    <a:lstStyle/>
                    <a:p>
                      <a:pPr marL="0" lvl="0" indent="0" algn="l" rtl="0">
                        <a:spcBef>
                          <a:spcPts val="0"/>
                        </a:spcBef>
                        <a:spcAft>
                          <a:spcPts val="0"/>
                        </a:spcAft>
                        <a:buNone/>
                      </a:pPr>
                      <a:r>
                        <a:rPr lang="en-US" sz="1200"/>
                        <a:t>Easy to understand workflow protocols</a:t>
                      </a:r>
                      <a:endParaRPr sz="1200"/>
                    </a:p>
                    <a:p>
                      <a:pPr marL="0" lvl="0" indent="0" algn="l" rtl="0">
                        <a:spcBef>
                          <a:spcPts val="0"/>
                        </a:spcBef>
                        <a:spcAft>
                          <a:spcPts val="0"/>
                        </a:spcAft>
                        <a:buNone/>
                      </a:pPr>
                      <a:r>
                        <a:rPr lang="en-US" sz="1200"/>
                        <a:t>Team-lead creation of set of rules, norms, and expectations </a:t>
                      </a:r>
                      <a:endParaRPr sz="1200"/>
                    </a:p>
                  </a:txBody>
                  <a:tcPr marL="91425" marR="91425" marT="91425" marB="91425"/>
                </a:tc>
                <a:extLst>
                  <a:ext uri="{0D108BD9-81ED-4DB2-BD59-A6C34878D82A}">
                    <a16:rowId xmlns:a16="http://schemas.microsoft.com/office/drawing/2014/main" val="10007"/>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g27faafe5dea_1_584"/>
          <p:cNvSpPr txBox="1">
            <a:spLocks noGrp="1"/>
          </p:cNvSpPr>
          <p:nvPr>
            <p:ph type="title"/>
          </p:nvPr>
        </p:nvSpPr>
        <p:spPr>
          <a:xfrm>
            <a:off x="457200" y="448492"/>
            <a:ext cx="84582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3600"/>
              <a:t>Solutions for </a:t>
            </a:r>
            <a:r>
              <a:rPr lang="en-US" sz="3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1"/>
                  </a:ext>
                </a:extLst>
              </a:rPr>
              <a:t>Effective</a:t>
            </a:r>
            <a:r>
              <a:rPr lang="en-US" sz="3600"/>
              <a:t> Communication</a:t>
            </a:r>
            <a:endParaRPr/>
          </a:p>
        </p:txBody>
      </p:sp>
      <p:sp>
        <p:nvSpPr>
          <p:cNvPr id="439" name="Google Shape;439;g27faafe5dea_1_584"/>
          <p:cNvSpPr/>
          <p:nvPr/>
        </p:nvSpPr>
        <p:spPr>
          <a:xfrm>
            <a:off x="1066800" y="2544041"/>
            <a:ext cx="2468880" cy="1716837"/>
          </a:xfrm>
          <a:custGeom>
            <a:avLst/>
            <a:gdLst/>
            <a:ahLst/>
            <a:cxnLst/>
            <a:rect l="l" t="t" r="r" b="b"/>
            <a:pathLst>
              <a:path w="2743200" h="1907597" extrusionOk="0">
                <a:moveTo>
                  <a:pt x="0" y="0"/>
                </a:moveTo>
                <a:lnTo>
                  <a:pt x="457200" y="0"/>
                </a:lnTo>
                <a:lnTo>
                  <a:pt x="457200" y="0"/>
                </a:lnTo>
                <a:lnTo>
                  <a:pt x="1143000" y="0"/>
                </a:lnTo>
                <a:lnTo>
                  <a:pt x="2743200" y="0"/>
                </a:lnTo>
                <a:lnTo>
                  <a:pt x="2743200" y="1111250"/>
                </a:lnTo>
                <a:lnTo>
                  <a:pt x="2743200" y="1111250"/>
                </a:lnTo>
                <a:lnTo>
                  <a:pt x="2743200" y="1587500"/>
                </a:lnTo>
                <a:lnTo>
                  <a:pt x="2743200" y="1905000"/>
                </a:lnTo>
                <a:lnTo>
                  <a:pt x="1143000" y="1905000"/>
                </a:lnTo>
                <a:lnTo>
                  <a:pt x="841673" y="1907597"/>
                </a:lnTo>
                <a:lnTo>
                  <a:pt x="457200" y="1905000"/>
                </a:lnTo>
                <a:lnTo>
                  <a:pt x="0" y="1905000"/>
                </a:lnTo>
                <a:lnTo>
                  <a:pt x="0" y="1587500"/>
                </a:lnTo>
                <a:lnTo>
                  <a:pt x="0" y="1111250"/>
                </a:lnTo>
                <a:lnTo>
                  <a:pt x="0" y="1111250"/>
                </a:lnTo>
                <a:lnTo>
                  <a:pt x="0" y="0"/>
                </a:lnTo>
                <a:close/>
              </a:path>
            </a:pathLst>
          </a:custGeom>
          <a:solidFill>
            <a:srgbClr val="C8B18B"/>
          </a:solidFill>
          <a:ln w="25400" cap="flat" cmpd="sng">
            <a:solidFill>
              <a:srgbClr val="C8B1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Foster a culture of common purpose, intent, trust, respect and collaboration</a:t>
            </a:r>
            <a:endParaRPr sz="1400" b="0" i="0" u="none" strike="noStrike" cap="none">
              <a:solidFill>
                <a:srgbClr val="000000"/>
              </a:solidFill>
              <a:latin typeface="Arial"/>
              <a:ea typeface="Arial"/>
              <a:cs typeface="Arial"/>
              <a:sym typeface="Arial"/>
            </a:endParaRPr>
          </a:p>
        </p:txBody>
      </p:sp>
      <p:sp>
        <p:nvSpPr>
          <p:cNvPr id="440" name="Google Shape;440;g27faafe5dea_1_584"/>
          <p:cNvSpPr/>
          <p:nvPr/>
        </p:nvSpPr>
        <p:spPr>
          <a:xfrm>
            <a:off x="4953000" y="1676400"/>
            <a:ext cx="2743200" cy="1783200"/>
          </a:xfrm>
          <a:prstGeom prst="wedgeRectCallout">
            <a:avLst>
              <a:gd name="adj1" fmla="val -29015"/>
              <a:gd name="adj2" fmla="val -66871"/>
            </a:avLst>
          </a:prstGeom>
          <a:solidFill>
            <a:srgbClr val="3A6497"/>
          </a:solidFill>
          <a:ln w="25400" cap="flat" cmpd="sng">
            <a:solidFill>
              <a:srgbClr val="3A649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Start with common goal = high quality patient care</a:t>
            </a:r>
            <a:endParaRPr sz="1400" b="0" i="0" u="none" strike="noStrike" cap="none">
              <a:solidFill>
                <a:srgbClr val="000000"/>
              </a:solidFill>
              <a:latin typeface="Arial"/>
              <a:ea typeface="Arial"/>
              <a:cs typeface="Arial"/>
              <a:sym typeface="Arial"/>
            </a:endParaRPr>
          </a:p>
        </p:txBody>
      </p:sp>
      <p:sp>
        <p:nvSpPr>
          <p:cNvPr id="441" name="Google Shape;441;g27faafe5dea_1_584"/>
          <p:cNvSpPr/>
          <p:nvPr/>
        </p:nvSpPr>
        <p:spPr>
          <a:xfrm>
            <a:off x="4954188" y="3990703"/>
            <a:ext cx="2400300" cy="1097400"/>
          </a:xfrm>
          <a:prstGeom prst="wedgeRectCallout">
            <a:avLst>
              <a:gd name="adj1" fmla="val -24470"/>
              <a:gd name="adj2" fmla="val -69318"/>
            </a:avLst>
          </a:prstGeom>
          <a:solidFill>
            <a:srgbClr val="00B0F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Be self-aware of personal biases and beliefs</a:t>
            </a:r>
            <a:endParaRPr sz="1400" b="0" i="0" u="none" strike="noStrike" cap="none">
              <a:solidFill>
                <a:srgbClr val="000000"/>
              </a:solidFill>
              <a:latin typeface="Arial"/>
              <a:ea typeface="Arial"/>
              <a:cs typeface="Arial"/>
              <a:sym typeface="Arial"/>
            </a:endParaRPr>
          </a:p>
        </p:txBody>
      </p:sp>
      <p:sp>
        <p:nvSpPr>
          <p:cNvPr id="442" name="Google Shape;442;g27faafe5dea_1_584"/>
          <p:cNvSpPr txBox="1"/>
          <p:nvPr/>
        </p:nvSpPr>
        <p:spPr>
          <a:xfrm>
            <a:off x="6261275" y="5257800"/>
            <a:ext cx="29589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O'Daniel &amp; Rosenstein, 2008</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g27faafe5dea_1_593"/>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Barriers to Team </a:t>
            </a:r>
            <a:r>
              <a:rPr lang="en-US" sz="3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2"/>
                  </a:ext>
                </a:extLst>
              </a:rPr>
              <a:t>Collaboration</a:t>
            </a:r>
            <a:endParaRPr/>
          </a:p>
        </p:txBody>
      </p:sp>
      <p:sp>
        <p:nvSpPr>
          <p:cNvPr id="449" name="Google Shape;449;g27faafe5dea_1_593"/>
          <p:cNvSpPr/>
          <p:nvPr/>
        </p:nvSpPr>
        <p:spPr>
          <a:xfrm>
            <a:off x="2628900" y="1733550"/>
            <a:ext cx="3886200" cy="3390900"/>
          </a:xfrm>
          <a:prstGeom prst="roundRect">
            <a:avLst>
              <a:gd name="adj" fmla="val 491"/>
            </a:avLst>
          </a:prstGeom>
          <a:solidFill>
            <a:srgbClr val="3A6497"/>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It takes time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Perceived loss of autonomy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Lack of trust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Clashing perceptions/approaches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Territorialism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Lack of awareness</a:t>
            </a:r>
            <a:endParaRPr sz="1400" b="0" i="0" u="none" strike="noStrike" cap="none">
              <a:solidFill>
                <a:srgbClr val="000000"/>
              </a:solidFill>
              <a:latin typeface="Arial"/>
              <a:ea typeface="Arial"/>
              <a:cs typeface="Arial"/>
              <a:sym typeface="Arial"/>
            </a:endParaRPr>
          </a:p>
        </p:txBody>
      </p:sp>
      <p:sp>
        <p:nvSpPr>
          <p:cNvPr id="450" name="Google Shape;450;g27faafe5dea_1_593"/>
          <p:cNvSpPr txBox="1"/>
          <p:nvPr/>
        </p:nvSpPr>
        <p:spPr>
          <a:xfrm>
            <a:off x="6252975" y="5257800"/>
            <a:ext cx="29292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Source:O'Daniel &amp; Rosenstein, 2008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g27faafe5dea_1_556"/>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Video</a:t>
            </a:r>
            <a:r>
              <a:rPr lang="en-US"/>
              <a:t> </a:t>
            </a:r>
            <a:endParaRPr/>
          </a:p>
        </p:txBody>
      </p:sp>
      <p:pic>
        <p:nvPicPr>
          <p:cNvPr id="457" name="Google Shape;457;g27faafe5dea_1_556"/>
          <p:cNvPicPr preferRelativeResize="0">
            <a:picLocks noGrp="1"/>
          </p:cNvPicPr>
          <p:nvPr>
            <p:ph type="body" idx="1"/>
          </p:nvPr>
        </p:nvPicPr>
        <p:blipFill rotWithShape="1">
          <a:blip r:embed="rId3">
            <a:alphaModFix/>
          </a:blip>
          <a:srcRect/>
          <a:stretch/>
        </p:blipFill>
        <p:spPr>
          <a:xfrm>
            <a:off x="1284166" y="1447800"/>
            <a:ext cx="6575700" cy="3375300"/>
          </a:xfrm>
          <a:prstGeom prst="rect">
            <a:avLst/>
          </a:prstGeom>
          <a:noFill/>
          <a:ln>
            <a:noFill/>
          </a:ln>
        </p:spPr>
      </p:pic>
      <p:sp>
        <p:nvSpPr>
          <p:cNvPr id="458" name="Google Shape;458;g27faafe5dea_1_556"/>
          <p:cNvSpPr txBox="1"/>
          <p:nvPr/>
        </p:nvSpPr>
        <p:spPr>
          <a:xfrm>
            <a:off x="2971800" y="5042005"/>
            <a:ext cx="3200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Click </a:t>
            </a:r>
            <a:r>
              <a:rPr lang="en-US" sz="1800" b="0"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here</a:t>
            </a:r>
            <a:r>
              <a:rPr lang="en-US" sz="1800" b="0" i="0" u="none" strike="noStrike" cap="none">
                <a:solidFill>
                  <a:schemeClr val="dk1"/>
                </a:solidFill>
                <a:latin typeface="Arial"/>
                <a:ea typeface="Arial"/>
                <a:cs typeface="Arial"/>
                <a:sym typeface="Arial"/>
              </a:rPr>
              <a:t> to watch the video</a:t>
            </a:r>
            <a:endParaRPr sz="1400" b="0" i="0" u="none" strike="noStrike" cap="none">
              <a:solidFill>
                <a:srgbClr val="000000"/>
              </a:solidFill>
              <a:latin typeface="Arial"/>
              <a:ea typeface="Arial"/>
              <a:cs typeface="Arial"/>
              <a:sym typeface="Arial"/>
            </a:endParaRPr>
          </a:p>
        </p:txBody>
      </p:sp>
      <p:sp>
        <p:nvSpPr>
          <p:cNvPr id="459" name="Google Shape;459;g27faafe5dea_1_556"/>
          <p:cNvSpPr txBox="1"/>
          <p:nvPr/>
        </p:nvSpPr>
        <p:spPr>
          <a:xfrm>
            <a:off x="6252975" y="5257800"/>
            <a:ext cx="29292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a:t>
            </a:r>
            <a:r>
              <a:rPr lang="en-US" sz="1200" i="1">
                <a:solidFill>
                  <a:srgbClr val="7F7F7F"/>
                </a:solidFill>
              </a:rPr>
              <a:t> GW Cancer Center, 2021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g2f0dbc0520d_0_143"/>
          <p:cNvSpPr txBox="1">
            <a:spLocks noGrp="1"/>
          </p:cNvSpPr>
          <p:nvPr>
            <p:ph type="body" idx="1"/>
          </p:nvPr>
        </p:nvSpPr>
        <p:spPr>
          <a:xfrm>
            <a:off x="457200" y="1600201"/>
            <a:ext cx="8229600" cy="3810000"/>
          </a:xfrm>
          <a:prstGeom prst="rect">
            <a:avLst/>
          </a:prstGeom>
        </p:spPr>
        <p:txBody>
          <a:bodyPr spcFirstLastPara="1" wrap="square" lIns="91425" tIns="45700" rIns="91425" bIns="45700" anchor="t" anchorCtr="0">
            <a:normAutofit fontScale="85000" lnSpcReduction="10000"/>
          </a:bodyPr>
          <a:lstStyle/>
          <a:p>
            <a:pPr marL="0" lvl="0" indent="0" algn="l" rtl="0">
              <a:spcBef>
                <a:spcPts val="360"/>
              </a:spcBef>
              <a:spcAft>
                <a:spcPts val="0"/>
              </a:spcAft>
              <a:buNone/>
            </a:pPr>
            <a:r>
              <a:rPr lang="en-US"/>
              <a:t>Sanjay is a nurse navigator who has a numerous patients in clinic today and is faced with a patient in need of emotional support, resources for housing, food security and transportation assistance. </a:t>
            </a:r>
            <a:endParaRPr/>
          </a:p>
          <a:p>
            <a:pPr marL="0" lvl="0" indent="0" algn="l" rtl="0">
              <a:spcBef>
                <a:spcPts val="360"/>
              </a:spcBef>
              <a:spcAft>
                <a:spcPts val="0"/>
              </a:spcAft>
              <a:buNone/>
            </a:pPr>
            <a:endParaRPr/>
          </a:p>
          <a:p>
            <a:pPr marL="0" lvl="0" indent="0" algn="l" rtl="0">
              <a:spcBef>
                <a:spcPts val="360"/>
              </a:spcBef>
              <a:spcAft>
                <a:spcPts val="0"/>
              </a:spcAft>
              <a:buNone/>
            </a:pPr>
            <a:endParaRPr/>
          </a:p>
          <a:p>
            <a:pPr marL="0" lvl="0" indent="0" algn="l" rtl="0">
              <a:spcBef>
                <a:spcPts val="360"/>
              </a:spcBef>
              <a:spcAft>
                <a:spcPts val="0"/>
              </a:spcAft>
              <a:buNone/>
            </a:pPr>
            <a:endParaRPr/>
          </a:p>
          <a:p>
            <a:pPr marL="0" lvl="0" indent="0" algn="l" rtl="0">
              <a:spcBef>
                <a:spcPts val="360"/>
              </a:spcBef>
              <a:spcAft>
                <a:spcPts val="0"/>
              </a:spcAft>
              <a:buNone/>
            </a:pPr>
            <a:endParaRPr/>
          </a:p>
          <a:p>
            <a:pPr marL="0" lvl="0" indent="0" algn="l" rtl="0">
              <a:spcBef>
                <a:spcPts val="360"/>
              </a:spcBef>
              <a:spcAft>
                <a:spcPts val="0"/>
              </a:spcAft>
              <a:buNone/>
            </a:pPr>
            <a:endParaRPr/>
          </a:p>
        </p:txBody>
      </p:sp>
      <p:sp>
        <p:nvSpPr>
          <p:cNvPr id="466" name="Google Shape;466;g2f0dbc0520d_0_143"/>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3"/>
                  </a:ext>
                </a:extLst>
              </a:rPr>
              <a:t>Checkpoint</a:t>
            </a:r>
            <a:endParaRPr/>
          </a:p>
        </p:txBody>
      </p:sp>
      <p:sp>
        <p:nvSpPr>
          <p:cNvPr id="467" name="Google Shape;467;g2f0dbc0520d_0_143"/>
          <p:cNvSpPr/>
          <p:nvPr/>
        </p:nvSpPr>
        <p:spPr>
          <a:xfrm>
            <a:off x="560900" y="4191000"/>
            <a:ext cx="8229600" cy="381000"/>
          </a:xfrm>
          <a:prstGeom prst="roundRect">
            <a:avLst>
              <a:gd name="adj" fmla="val 16667"/>
            </a:avLst>
          </a:prstGeom>
          <a:solidFill>
            <a:srgbClr val="A4C2F4"/>
          </a:solidFill>
          <a:ln w="9525" cap="flat" cmpd="sng">
            <a:solidFill>
              <a:srgbClr val="F6F6F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800"/>
              <a:t>What should Sanjay do?</a:t>
            </a:r>
            <a:endParaRPr sz="2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g2f0dbc0520d_0_0"/>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Patient </a:t>
            </a:r>
            <a:r>
              <a:rPr lang="en-US" sz="3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Navigation</a:t>
            </a:r>
            <a:r>
              <a:rPr lang="en-US" sz="3600"/>
              <a:t> </a:t>
            </a:r>
            <a:endParaRPr/>
          </a:p>
        </p:txBody>
      </p:sp>
      <p:sp>
        <p:nvSpPr>
          <p:cNvPr id="70" name="Google Shape;70;g2f0dbc0520d_0_0"/>
          <p:cNvSpPr txBox="1">
            <a:spLocks noGrp="1"/>
          </p:cNvSpPr>
          <p:nvPr>
            <p:ph type="body" idx="1"/>
          </p:nvPr>
        </p:nvSpPr>
        <p:spPr>
          <a:xfrm>
            <a:off x="1346200" y="1676401"/>
            <a:ext cx="6959700" cy="2971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3F3F3F"/>
              </a:buClr>
              <a:buSzPts val="3200"/>
              <a:buFont typeface="Arial"/>
              <a:buNone/>
            </a:pPr>
            <a:r>
              <a:rPr lang="en-US" sz="2600">
                <a:solidFill>
                  <a:srgbClr val="2F3639"/>
                </a:solidFill>
                <a:highlight>
                  <a:srgbClr val="FFFFFF"/>
                </a:highlight>
              </a:rPr>
              <a:t>…providing individualized help to the patient (and caregiver, if applicable) to identify appropriate practitioners and providers for care needs and support, and access necessary care timely, especially when the landscape is complex and delaying care can be deadly.</a:t>
            </a:r>
            <a:endParaRPr sz="2600"/>
          </a:p>
          <a:p>
            <a:pPr marL="0" lvl="0" indent="0" algn="l" rtl="0">
              <a:lnSpc>
                <a:spcPct val="100000"/>
              </a:lnSpc>
              <a:spcBef>
                <a:spcPts val="0"/>
              </a:spcBef>
              <a:spcAft>
                <a:spcPts val="0"/>
              </a:spcAft>
              <a:buClr>
                <a:srgbClr val="3F3F3F"/>
              </a:buClr>
              <a:buSzPts val="3200"/>
              <a:buFont typeface="Arial"/>
              <a:buNone/>
            </a:pPr>
            <a:endParaRPr/>
          </a:p>
        </p:txBody>
      </p:sp>
      <p:pic>
        <p:nvPicPr>
          <p:cNvPr id="71" name="Google Shape;71;g2f0dbc0520d_0_0" descr="http://upload.wikimedia.org/wikipedia/commons/thumb/f/f4/Cquote1_blue.svg/120px-Cquote1_blue.svg.png"/>
          <p:cNvPicPr preferRelativeResize="0"/>
          <p:nvPr/>
        </p:nvPicPr>
        <p:blipFill rotWithShape="1">
          <a:blip r:embed="rId3">
            <a:alphaModFix/>
          </a:blip>
          <a:srcRect/>
          <a:stretch/>
        </p:blipFill>
        <p:spPr>
          <a:xfrm>
            <a:off x="457200" y="1447800"/>
            <a:ext cx="812800" cy="609600"/>
          </a:xfrm>
          <a:prstGeom prst="rect">
            <a:avLst/>
          </a:prstGeom>
          <a:noFill/>
          <a:ln>
            <a:noFill/>
          </a:ln>
        </p:spPr>
      </p:pic>
      <p:pic>
        <p:nvPicPr>
          <p:cNvPr id="72" name="Google Shape;72;g2f0dbc0520d_0_0" descr="http://upload.wikimedia.org/wikipedia/commons/thumb/f/f4/Cquote1_blue.svg/120px-Cquote1_blue.svg.png"/>
          <p:cNvPicPr preferRelativeResize="0"/>
          <p:nvPr/>
        </p:nvPicPr>
        <p:blipFill rotWithShape="1">
          <a:blip r:embed="rId4">
            <a:alphaModFix/>
          </a:blip>
          <a:srcRect/>
          <a:stretch/>
        </p:blipFill>
        <p:spPr>
          <a:xfrm>
            <a:off x="7493100" y="4339077"/>
            <a:ext cx="812800" cy="608398"/>
          </a:xfrm>
          <a:prstGeom prst="rect">
            <a:avLst/>
          </a:prstGeom>
          <a:noFill/>
          <a:ln>
            <a:noFill/>
          </a:ln>
        </p:spPr>
      </p:pic>
      <p:sp>
        <p:nvSpPr>
          <p:cNvPr id="73" name="Google Shape;73;g2f0dbc0520d_0_0"/>
          <p:cNvSpPr txBox="1"/>
          <p:nvPr/>
        </p:nvSpPr>
        <p:spPr>
          <a:xfrm>
            <a:off x="4684250" y="5334000"/>
            <a:ext cx="45360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200" i="1">
                <a:solidFill>
                  <a:srgbClr val="7F7F7F"/>
                </a:solidFill>
              </a:rPr>
              <a:t>S</a:t>
            </a:r>
            <a:r>
              <a:rPr lang="en-US" sz="1200" b="0" i="1" u="none" strike="noStrike" cap="none">
                <a:solidFill>
                  <a:srgbClr val="7F7F7F"/>
                </a:solidFill>
                <a:latin typeface="Arial"/>
                <a:ea typeface="Arial"/>
                <a:cs typeface="Arial"/>
                <a:sym typeface="Arial"/>
              </a:rPr>
              <a:t>ource: </a:t>
            </a:r>
            <a:r>
              <a:rPr lang="en-US" sz="1200" i="1">
                <a:solidFill>
                  <a:srgbClr val="7F7F7F"/>
                </a:solidFill>
              </a:rPr>
              <a:t>Centers for Medicare &amp; Medicaid Services, 2023</a:t>
            </a:r>
            <a:endParaRPr sz="1200" b="0" i="1" u="none" strike="noStrike" cap="none">
              <a:solidFill>
                <a:srgbClr val="7F7F7F"/>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g27faafe5dea_1_600"/>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Barriers to Team Transition </a:t>
            </a:r>
            <a:endParaRPr/>
          </a:p>
        </p:txBody>
      </p:sp>
      <p:sp>
        <p:nvSpPr>
          <p:cNvPr id="474" name="Google Shape;474;g27faafe5dea_1_600"/>
          <p:cNvSpPr/>
          <p:nvPr/>
        </p:nvSpPr>
        <p:spPr>
          <a:xfrm>
            <a:off x="2017700" y="1888500"/>
            <a:ext cx="5108700" cy="3218700"/>
          </a:xfrm>
          <a:prstGeom prst="rect">
            <a:avLst/>
          </a:prstGeom>
          <a:solidFill>
            <a:srgbClr val="3A6497"/>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285750" marR="0" lvl="0" indent="-285750" algn="l" rtl="0">
              <a:lnSpc>
                <a:spcPct val="100000"/>
              </a:lnSpc>
              <a:spcBef>
                <a:spcPts val="0"/>
              </a:spcBef>
              <a:spcAft>
                <a:spcPts val="0"/>
              </a:spcAft>
              <a:buClr>
                <a:schemeClr val="lt1"/>
              </a:buClr>
              <a:buSzPts val="2000"/>
              <a:buFont typeface="Arial"/>
              <a:buChar char="•"/>
            </a:pPr>
            <a:r>
              <a:rPr lang="en-US" sz="2000" b="1" i="0" u="none" strike="noStrike" cap="none">
                <a:solidFill>
                  <a:schemeClr val="lt1"/>
                </a:solidFill>
                <a:latin typeface="Arial"/>
                <a:ea typeface="Arial"/>
                <a:cs typeface="Arial"/>
                <a:sym typeface="Arial"/>
              </a:rPr>
              <a:t>Transition between patient navigators</a:t>
            </a:r>
            <a:endParaRPr sz="1400" b="0" i="0" u="none" strike="noStrike" cap="none">
              <a:solidFill>
                <a:srgbClr val="000000"/>
              </a:solidFill>
              <a:latin typeface="Arial"/>
              <a:ea typeface="Arial"/>
              <a:cs typeface="Arial"/>
              <a:sym typeface="Arial"/>
            </a:endParaRPr>
          </a:p>
          <a:p>
            <a:pPr marL="285750" marR="0" lvl="0" indent="-158750" algn="l" rtl="0">
              <a:lnSpc>
                <a:spcPct val="100000"/>
              </a:lnSpc>
              <a:spcBef>
                <a:spcPts val="0"/>
              </a:spcBef>
              <a:spcAft>
                <a:spcPts val="0"/>
              </a:spcAft>
              <a:buClr>
                <a:schemeClr val="dk1"/>
              </a:buClr>
              <a:buSzPts val="2000"/>
              <a:buFont typeface="Arial"/>
              <a:buNone/>
            </a:pPr>
            <a:endParaRPr sz="2000" b="1" i="0" u="none" strike="noStrike" cap="none">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2000"/>
              <a:buFont typeface="Arial"/>
              <a:buChar char="•"/>
            </a:pPr>
            <a:r>
              <a:rPr lang="en-US" sz="2000" b="1" i="0" u="none" strike="noStrike" cap="none">
                <a:solidFill>
                  <a:schemeClr val="lt1"/>
                </a:solidFill>
                <a:latin typeface="Arial"/>
                <a:ea typeface="Arial"/>
                <a:cs typeface="Arial"/>
                <a:sym typeface="Arial"/>
              </a:rPr>
              <a:t>Medical insurance issues</a:t>
            </a:r>
            <a:endParaRPr sz="1400" b="0" i="0" u="none" strike="noStrike" cap="none">
              <a:solidFill>
                <a:srgbClr val="000000"/>
              </a:solidFill>
              <a:latin typeface="Arial"/>
              <a:ea typeface="Arial"/>
              <a:cs typeface="Arial"/>
              <a:sym typeface="Arial"/>
            </a:endParaRPr>
          </a:p>
          <a:p>
            <a:pPr marL="285750" marR="0" lvl="0" indent="-158750" algn="l" rtl="0">
              <a:lnSpc>
                <a:spcPct val="100000"/>
              </a:lnSpc>
              <a:spcBef>
                <a:spcPts val="0"/>
              </a:spcBef>
              <a:spcAft>
                <a:spcPts val="0"/>
              </a:spcAft>
              <a:buClr>
                <a:schemeClr val="dk1"/>
              </a:buClr>
              <a:buSzPts val="2000"/>
              <a:buFont typeface="Arial"/>
              <a:buNone/>
            </a:pPr>
            <a:endParaRPr sz="2000" b="1" i="0" u="none" strike="noStrike" cap="none">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2000"/>
              <a:buFont typeface="Arial"/>
              <a:buChar char="•"/>
            </a:pPr>
            <a:r>
              <a:rPr lang="en-US" sz="2000" b="1" i="0" u="none" strike="noStrike" cap="none">
                <a:solidFill>
                  <a:schemeClr val="lt1"/>
                </a:solidFill>
                <a:latin typeface="Arial"/>
                <a:ea typeface="Arial"/>
                <a:cs typeface="Arial"/>
                <a:sym typeface="Arial"/>
              </a:rPr>
              <a:t>Patient’s lack of understanding of next steps:</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lt1"/>
              </a:buClr>
              <a:buSzPts val="2000"/>
              <a:buFont typeface="Arial"/>
              <a:buChar char="•"/>
            </a:pPr>
            <a:r>
              <a:rPr lang="en-US" sz="2000" b="1" i="0" u="none" strike="noStrike" cap="none">
                <a:solidFill>
                  <a:schemeClr val="lt1"/>
                </a:solidFill>
                <a:latin typeface="Arial"/>
                <a:ea typeface="Arial"/>
                <a:cs typeface="Arial"/>
                <a:sym typeface="Arial"/>
              </a:rPr>
              <a:t>Diagnosis</a:t>
            </a:r>
            <a:endParaRPr sz="2000" b="1">
              <a:solidFill>
                <a:schemeClr val="lt1"/>
              </a:solidFill>
            </a:endParaRPr>
          </a:p>
          <a:p>
            <a:pPr marL="742950" marR="0" lvl="1" indent="-285750" algn="l" rtl="0">
              <a:lnSpc>
                <a:spcPct val="100000"/>
              </a:lnSpc>
              <a:spcBef>
                <a:spcPts val="0"/>
              </a:spcBef>
              <a:spcAft>
                <a:spcPts val="0"/>
              </a:spcAft>
              <a:buClr>
                <a:schemeClr val="lt1"/>
              </a:buClr>
              <a:buSzPts val="2000"/>
              <a:buFont typeface="Arial"/>
              <a:buChar char="•"/>
            </a:pPr>
            <a:r>
              <a:rPr lang="en-US" sz="2000" b="1">
                <a:solidFill>
                  <a:schemeClr val="lt1"/>
                </a:solidFill>
              </a:rPr>
              <a:t>Palliative Care</a:t>
            </a:r>
            <a:endParaRPr sz="2000" b="1">
              <a:solidFill>
                <a:schemeClr val="lt1"/>
              </a:solidFill>
            </a:endParaRPr>
          </a:p>
          <a:p>
            <a:pPr marL="742950" marR="0" lvl="1" indent="-285750" algn="l" rtl="0">
              <a:lnSpc>
                <a:spcPct val="100000"/>
              </a:lnSpc>
              <a:spcBef>
                <a:spcPts val="0"/>
              </a:spcBef>
              <a:spcAft>
                <a:spcPts val="0"/>
              </a:spcAft>
              <a:buClr>
                <a:schemeClr val="lt1"/>
              </a:buClr>
              <a:buSzPts val="2000"/>
              <a:buFont typeface="Arial"/>
              <a:buChar char="•"/>
            </a:pPr>
            <a:r>
              <a:rPr lang="en-US" sz="2000" b="1" i="0" u="none" strike="noStrike" cap="none">
                <a:solidFill>
                  <a:schemeClr val="lt1"/>
                </a:solidFill>
                <a:latin typeface="Arial"/>
                <a:ea typeface="Arial"/>
                <a:cs typeface="Arial"/>
                <a:sym typeface="Arial"/>
              </a:rPr>
              <a:t>Survivorship</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lt1"/>
              </a:buClr>
              <a:buSzPts val="2000"/>
              <a:buFont typeface="Arial"/>
              <a:buChar char="•"/>
            </a:pPr>
            <a:r>
              <a:rPr lang="en-US" sz="2000" b="1">
                <a:solidFill>
                  <a:schemeClr val="lt1"/>
                </a:solidFill>
              </a:rPr>
              <a:t>Hospice/End-of-Life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g27faafe5dea_1_606"/>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8889"/>
              <a:buNone/>
            </a:pPr>
            <a:r>
              <a:rPr lang="en-US"/>
              <a:t>Supporting a Smooth Care Transition</a:t>
            </a:r>
            <a:endParaRPr/>
          </a:p>
        </p:txBody>
      </p:sp>
      <p:graphicFrame>
        <p:nvGraphicFramePr>
          <p:cNvPr id="481" name="Google Shape;481;g27faafe5dea_1_606"/>
          <p:cNvGraphicFramePr/>
          <p:nvPr/>
        </p:nvGraphicFramePr>
        <p:xfrm>
          <a:off x="1104900" y="1562100"/>
          <a:ext cx="6934200" cy="3733800"/>
        </p:xfrm>
        <a:graphic>
          <a:graphicData uri="http://schemas.openxmlformats.org/drawingml/2006/table">
            <a:tbl>
              <a:tblPr firstRow="1" bandRow="1">
                <a:noFill/>
                <a:tableStyleId>{AA01FB03-76F0-45E4-9F58-D65439B4FAA1}</a:tableStyleId>
              </a:tblPr>
              <a:tblGrid>
                <a:gridCol w="3467100">
                  <a:extLst>
                    <a:ext uri="{9D8B030D-6E8A-4147-A177-3AD203B41FA5}">
                      <a16:colId xmlns:a16="http://schemas.microsoft.com/office/drawing/2014/main" val="20000"/>
                    </a:ext>
                  </a:extLst>
                </a:gridCol>
                <a:gridCol w="3467100">
                  <a:extLst>
                    <a:ext uri="{9D8B030D-6E8A-4147-A177-3AD203B41FA5}">
                      <a16:colId xmlns:a16="http://schemas.microsoft.com/office/drawing/2014/main" val="20001"/>
                    </a:ext>
                  </a:extLst>
                </a:gridCol>
              </a:tblGrid>
              <a:tr h="52750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Barriers</a:t>
                      </a:r>
                      <a:endParaRPr sz="1400" u="none" strike="noStrike" cap="none"/>
                    </a:p>
                  </a:txBody>
                  <a:tcPr marL="91450" marR="91450" marT="45725" marB="45725">
                    <a:solidFill>
                      <a:srgbClr val="3A6497"/>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Solutions</a:t>
                      </a:r>
                      <a:endParaRPr sz="1400" u="none" strike="noStrike" cap="none"/>
                    </a:p>
                  </a:txBody>
                  <a:tcPr marL="91450" marR="91450" marT="45725" marB="45725">
                    <a:solidFill>
                      <a:srgbClr val="3A6497"/>
                    </a:solidFill>
                  </a:tcPr>
                </a:tc>
                <a:extLst>
                  <a:ext uri="{0D108BD9-81ED-4DB2-BD59-A6C34878D82A}">
                    <a16:rowId xmlns:a16="http://schemas.microsoft.com/office/drawing/2014/main" val="10000"/>
                  </a:ext>
                </a:extLst>
              </a:tr>
              <a:tr h="9104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Confusion about who continues with care </a:t>
                      </a:r>
                      <a:endParaRPr sz="1800" u="none" strike="noStrike" cap="none"/>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800"/>
                        <a:buFont typeface="Noto Sans Symbols"/>
                        <a:buChar char="✔"/>
                      </a:pPr>
                      <a:r>
                        <a:rPr lang="en-US" sz="1800" u="none" strike="noStrike" cap="none"/>
                        <a:t>Identify who gets the handoff</a:t>
                      </a:r>
                      <a:endParaRPr sz="1400" u="none" strike="noStrike" cap="none"/>
                    </a:p>
                  </a:txBody>
                  <a:tcPr marL="91450" marR="91450" marT="45725" marB="45725"/>
                </a:tc>
                <a:extLst>
                  <a:ext uri="{0D108BD9-81ED-4DB2-BD59-A6C34878D82A}">
                    <a16:rowId xmlns:a16="http://schemas.microsoft.com/office/drawing/2014/main" val="10001"/>
                  </a:ext>
                </a:extLst>
              </a:tr>
              <a:tr h="13006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Team members may be misinformed about next steps</a:t>
                      </a:r>
                      <a:endParaRPr sz="1400" u="none" strike="noStrike" cap="none"/>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800"/>
                        <a:buFont typeface="Noto Sans Symbols"/>
                        <a:buChar char="✔"/>
                      </a:pPr>
                      <a:r>
                        <a:rPr lang="en-US" sz="1800" u="none" strike="noStrike" cap="none"/>
                        <a:t>Ensure that everyone knows about the transition</a:t>
                      </a:r>
                      <a:endParaRPr sz="1800" u="none" strike="noStrike" cap="none"/>
                    </a:p>
                  </a:txBody>
                  <a:tcPr marL="91450" marR="91450" marT="45725" marB="45725"/>
                </a:tc>
                <a:extLst>
                  <a:ext uri="{0D108BD9-81ED-4DB2-BD59-A6C34878D82A}">
                    <a16:rowId xmlns:a16="http://schemas.microsoft.com/office/drawing/2014/main" val="10002"/>
                  </a:ext>
                </a:extLst>
              </a:tr>
              <a:tr h="9952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Patient may feel that the support system is shrinking </a:t>
                      </a:r>
                      <a:endParaRPr sz="1800" u="none" strike="noStrike" cap="none"/>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800"/>
                        <a:buFont typeface="Noto Sans Symbols"/>
                        <a:buChar char="✔"/>
                      </a:pPr>
                      <a:r>
                        <a:rPr lang="en-US" sz="1800" u="none" strike="noStrike" cap="none"/>
                        <a:t>Continue to advocate </a:t>
                      </a:r>
                      <a:endParaRPr sz="1400" u="none" strike="noStrike" cap="none"/>
                    </a:p>
                    <a:p>
                      <a:pPr marL="0" marR="0" lvl="0" indent="0" algn="l" rtl="0">
                        <a:lnSpc>
                          <a:spcPct val="100000"/>
                        </a:lnSpc>
                        <a:spcBef>
                          <a:spcPts val="0"/>
                        </a:spcBef>
                        <a:spcAft>
                          <a:spcPts val="0"/>
                        </a:spcAft>
                        <a:buClr>
                          <a:schemeClr val="dk1"/>
                        </a:buClr>
                        <a:buSzPts val="1800"/>
                        <a:buFont typeface="Noto Sans Symbols"/>
                        <a:buNone/>
                      </a:pPr>
                      <a:r>
                        <a:rPr lang="en-US" sz="1800" u="none" strike="noStrike" cap="none"/>
                        <a:t>     for the patient</a:t>
                      </a:r>
                      <a:endParaRPr sz="1400" u="none" strike="noStrike" cap="none"/>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34"/>
          <p:cNvSpPr txBox="1">
            <a:spLocks noGrp="1"/>
          </p:cNvSpPr>
          <p:nvPr>
            <p:ph type="title"/>
          </p:nvPr>
        </p:nvSpPr>
        <p:spPr>
          <a:xfrm>
            <a:off x="457200" y="58877"/>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F"/>
              </a:buClr>
              <a:buSzPts val="900"/>
              <a:buFont typeface="Arial"/>
              <a:buNone/>
            </a:pPr>
            <a:r>
              <a:rPr lang="en-US" sz="3600" i="0" u="none" strike="noStrike" cap="none">
                <a:latin typeface="Arial"/>
                <a:ea typeface="Arial"/>
                <a:cs typeface="Arial"/>
                <a:sym typeface="Arial"/>
              </a:rPr>
              <a:t>Conclusion</a:t>
            </a:r>
            <a:endParaRPr/>
          </a:p>
        </p:txBody>
      </p:sp>
      <p:sp>
        <p:nvSpPr>
          <p:cNvPr id="488" name="Google Shape;488;p34"/>
          <p:cNvSpPr txBox="1">
            <a:spLocks noGrp="1"/>
          </p:cNvSpPr>
          <p:nvPr>
            <p:ph type="body" idx="1"/>
          </p:nvPr>
        </p:nvSpPr>
        <p:spPr>
          <a:xfrm>
            <a:off x="152400" y="1089818"/>
            <a:ext cx="8991600" cy="4526100"/>
          </a:xfrm>
          <a:prstGeom prst="rect">
            <a:avLst/>
          </a:prstGeom>
          <a:noFill/>
          <a:ln>
            <a:noFill/>
          </a:ln>
        </p:spPr>
        <p:txBody>
          <a:bodyPr spcFirstLastPara="1" wrap="square" lIns="91425" tIns="45700" rIns="91425" bIns="45700" anchor="t" anchorCtr="0">
            <a:noAutofit/>
          </a:bodyPr>
          <a:lstStyle/>
          <a:p>
            <a:pPr marL="457200" lvl="0" indent="-336550" algn="l" rtl="0">
              <a:spcBef>
                <a:spcPts val="360"/>
              </a:spcBef>
              <a:spcAft>
                <a:spcPts val="0"/>
              </a:spcAft>
              <a:buSzPts val="1700"/>
              <a:buChar char="•"/>
            </a:pPr>
            <a:r>
              <a:rPr lang="en-US" sz="1700"/>
              <a:t>Compare standards and role delineation across navigating professions</a:t>
            </a:r>
            <a:endParaRPr sz="1700"/>
          </a:p>
          <a:p>
            <a:pPr marL="457200" lvl="0" indent="-336550" algn="l" rtl="0">
              <a:spcBef>
                <a:spcPts val="360"/>
              </a:spcBef>
              <a:spcAft>
                <a:spcPts val="0"/>
              </a:spcAft>
              <a:buSzPts val="1700"/>
              <a:buChar char="•"/>
            </a:pPr>
            <a:r>
              <a:rPr lang="en-US" sz="1700"/>
              <a:t>Describe different healthcare professionals and how they may interact with patient navigation</a:t>
            </a:r>
            <a:endParaRPr sz="1700"/>
          </a:p>
          <a:p>
            <a:pPr marL="457200" lvl="0" indent="-336550" algn="l" rtl="0">
              <a:spcBef>
                <a:spcPts val="360"/>
              </a:spcBef>
              <a:spcAft>
                <a:spcPts val="0"/>
              </a:spcAft>
              <a:buSzPts val="1700"/>
              <a:buChar char="•"/>
            </a:pPr>
            <a:r>
              <a:rPr lang="en-US" sz="1700"/>
              <a:t>Identify and implement strategies for acting within professional boundaries </a:t>
            </a:r>
            <a:endParaRPr sz="1700"/>
          </a:p>
          <a:p>
            <a:pPr marL="457200" lvl="0" indent="-336550" algn="l" rtl="0">
              <a:spcBef>
                <a:spcPts val="360"/>
              </a:spcBef>
              <a:spcAft>
                <a:spcPts val="0"/>
              </a:spcAft>
              <a:buSzPts val="1700"/>
              <a:buChar char="•"/>
            </a:pPr>
            <a:r>
              <a:rPr lang="en-US" sz="1700"/>
              <a:t>Describe potential conflicts and strategies for a constructive negotiation in a healthcare team</a:t>
            </a:r>
            <a:endParaRPr sz="1700"/>
          </a:p>
          <a:p>
            <a:pPr marL="457200" lvl="0" indent="-336550" algn="l" rtl="0">
              <a:spcBef>
                <a:spcPts val="360"/>
              </a:spcBef>
              <a:spcAft>
                <a:spcPts val="0"/>
              </a:spcAft>
              <a:buSzPts val="1700"/>
              <a:buChar char="•"/>
            </a:pPr>
            <a:r>
              <a:rPr lang="en-US" sz="1700"/>
              <a:t>Describe how culture, background, religious beliefs and attitudes impact patient care and the working environment</a:t>
            </a:r>
            <a:endParaRPr sz="1700"/>
          </a:p>
          <a:p>
            <a:pPr marL="457200" lvl="0" indent="-336550" algn="l" rtl="0">
              <a:spcBef>
                <a:spcPts val="360"/>
              </a:spcBef>
              <a:spcAft>
                <a:spcPts val="0"/>
              </a:spcAft>
              <a:buSzPts val="1700"/>
              <a:buChar char="•"/>
            </a:pPr>
            <a:r>
              <a:rPr lang="en-US" sz="1700"/>
              <a:t>Identify potential barriers to a smooth transition of patients across screening, diagnosis, active treatment, survivorship and/or end-of-life care, working with the patient’s clinical team</a:t>
            </a:r>
            <a:endParaRPr sz="1700"/>
          </a:p>
          <a:p>
            <a:pPr marL="457200" lvl="0" indent="-336550" algn="l" rtl="0">
              <a:spcBef>
                <a:spcPts val="360"/>
              </a:spcBef>
              <a:spcAft>
                <a:spcPts val="0"/>
              </a:spcAft>
              <a:buSzPts val="1700"/>
              <a:buChar char="•"/>
            </a:pPr>
            <a:r>
              <a:rPr lang="en-US" sz="1700"/>
              <a:t>Identify potential conflicts of interest between personal and professional responsibilities</a:t>
            </a:r>
            <a:endParaRPr sz="1700"/>
          </a:p>
          <a:p>
            <a:pPr marL="457200" lvl="0" indent="-336550" algn="l" rtl="0">
              <a:spcBef>
                <a:spcPts val="360"/>
              </a:spcBef>
              <a:spcAft>
                <a:spcPts val="0"/>
              </a:spcAft>
              <a:buSzPts val="1700"/>
              <a:buChar char="•"/>
            </a:pPr>
            <a:r>
              <a:rPr lang="en-US" sz="1700"/>
              <a:t>Identify and apply strategies for managing conflicts of interest</a:t>
            </a:r>
            <a:endParaRPr sz="24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g2f10e9deed9_0_0"/>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References</a:t>
            </a:r>
            <a:endParaRPr/>
          </a:p>
        </p:txBody>
      </p:sp>
      <p:sp>
        <p:nvSpPr>
          <p:cNvPr id="495" name="Google Shape;495;g2f10e9deed9_0_0"/>
          <p:cNvSpPr txBox="1">
            <a:spLocks noGrp="1"/>
          </p:cNvSpPr>
          <p:nvPr>
            <p:ph type="body" idx="1"/>
          </p:nvPr>
        </p:nvSpPr>
        <p:spPr>
          <a:xfrm>
            <a:off x="457200" y="1140725"/>
            <a:ext cx="8229600" cy="4489200"/>
          </a:xfrm>
          <a:prstGeom prst="rect">
            <a:avLst/>
          </a:prstGeom>
          <a:noFill/>
          <a:ln>
            <a:noFill/>
          </a:ln>
        </p:spPr>
        <p:txBody>
          <a:bodyPr spcFirstLastPara="1" wrap="square" lIns="91425" tIns="45700" rIns="91425" bIns="45700" anchor="t" anchorCtr="0">
            <a:noAutofit/>
          </a:bodyPr>
          <a:lstStyle/>
          <a:p>
            <a:pPr marL="457200" lvl="0" indent="-298450" algn="l" rtl="0">
              <a:spcBef>
                <a:spcPts val="360"/>
              </a:spcBef>
              <a:spcAft>
                <a:spcPts val="0"/>
              </a:spcAft>
              <a:buSzPts val="1100"/>
              <a:buChar char="•"/>
            </a:pPr>
            <a:r>
              <a:rPr lang="en-US" sz="1100"/>
              <a:t>Advanced practitioners in oncology: Meeting the challenges. (n.d.). Advanced Practitioner Society for Hematology and Oncology. Retrieved August 8, 2024, from </a:t>
            </a:r>
            <a:r>
              <a:rPr lang="en-US" sz="1100" u="sng">
                <a:solidFill>
                  <a:schemeClr val="hlink"/>
                </a:solidFill>
                <a:hlinkClick r:id="rId3"/>
              </a:rPr>
              <a:t>https://www.apsho.org/page/AbouttheAP/Advanced-Practitioners-in-Oncology-Meeting-the-Challenges.htm</a:t>
            </a:r>
            <a:r>
              <a:rPr lang="en-US" sz="1100"/>
              <a:t>.</a:t>
            </a:r>
            <a:endParaRPr sz="1100"/>
          </a:p>
          <a:p>
            <a:pPr marL="457200" lvl="0" indent="-298450" algn="l" rtl="0">
              <a:spcBef>
                <a:spcPts val="360"/>
              </a:spcBef>
              <a:spcAft>
                <a:spcPts val="0"/>
              </a:spcAft>
              <a:buSzPts val="1100"/>
              <a:buChar char="•"/>
            </a:pPr>
            <a:r>
              <a:rPr lang="en-US" sz="1100"/>
              <a:t>Baileys, K. A., McMullen, L., Lubejko, B., Christensen, D., Haylock, P. J., Rose, T., Sellers, J. B., &amp; Srdanovic, D. (2018). Nurse navigator core competencies: An update to reflect the evolution of the role. Clinical Journal of Oncology Nursing, 22(3), 272-281. doi: 10.1188/18.CJON.272-281.</a:t>
            </a:r>
            <a:endParaRPr sz="1100"/>
          </a:p>
          <a:p>
            <a:pPr marL="457200" lvl="0" indent="-298450" algn="l" rtl="0">
              <a:spcBef>
                <a:spcPts val="360"/>
              </a:spcBef>
              <a:spcAft>
                <a:spcPts val="0"/>
              </a:spcAft>
              <a:buSzPts val="1100"/>
              <a:buChar char="•"/>
            </a:pPr>
            <a:r>
              <a:rPr lang="en-US" sz="1100"/>
              <a:t>Bureau of Labor Statistics, U.S. Department of Labor. (2015). Occupational outlook handbook, 2014‐ 2015 edition, teacher’s guide. </a:t>
            </a:r>
            <a:r>
              <a:rPr lang="en-US" sz="1100" u="sng">
                <a:solidFill>
                  <a:schemeClr val="hlink"/>
                </a:solidFill>
                <a:hlinkClick r:id="rId4"/>
              </a:rPr>
              <a:t>https://www.bls.gov/ooh/about/teachers-guide.htm</a:t>
            </a:r>
            <a:r>
              <a:rPr lang="en-US" sz="1100"/>
              <a:t> </a:t>
            </a:r>
            <a:endParaRPr sz="1100"/>
          </a:p>
          <a:p>
            <a:pPr marL="457200" lvl="0" indent="-298450" algn="l" rtl="0">
              <a:spcBef>
                <a:spcPts val="360"/>
              </a:spcBef>
              <a:spcAft>
                <a:spcPts val="0"/>
              </a:spcAft>
              <a:buSzPts val="1100"/>
              <a:buChar char="•"/>
            </a:pPr>
            <a:r>
              <a:rPr lang="en-US" sz="1100"/>
              <a:t>Cavallo, J.(2017). Increasing Racial and Ethnic Diversity in the Oncology Workforce. The American Society of Clinical Oncology Post. </a:t>
            </a:r>
            <a:r>
              <a:rPr lang="en-US" sz="1100" u="sng">
                <a:solidFill>
                  <a:schemeClr val="hlink"/>
                </a:solidFill>
                <a:hlinkClick r:id="rId5"/>
              </a:rPr>
              <a:t>https://ascopost.com/issues/october-10-2017/increasing-racial-and-ethnic-diversity-in-the-oncology-workforce/</a:t>
            </a:r>
            <a:r>
              <a:rPr lang="en-US" sz="1100"/>
              <a:t>  </a:t>
            </a:r>
            <a:endParaRPr sz="1100"/>
          </a:p>
          <a:p>
            <a:pPr marL="457200" lvl="0" indent="-298450" algn="l" rtl="0">
              <a:spcBef>
                <a:spcPts val="360"/>
              </a:spcBef>
              <a:spcAft>
                <a:spcPts val="0"/>
              </a:spcAft>
              <a:buSzPts val="1100"/>
              <a:buChar char="•"/>
            </a:pPr>
            <a:r>
              <a:rPr lang="en-US" sz="1100"/>
              <a:t>Centers for Medicare &amp; Medicaid Services. (2023). 88 C.F.R. 78818. </a:t>
            </a:r>
            <a:r>
              <a:rPr lang="en-US" sz="1100" u="sng">
                <a:solidFill>
                  <a:schemeClr val="hlink"/>
                </a:solidFill>
                <a:hlinkClick r:id="rId6"/>
              </a:rPr>
              <a:t>https://www.federalregister.gov/documents/2023/11/16/2023-24184/medicare-and-medicaid-programs-cy-2024-payment-policies-under-the-physician-fee-schedule-and-other</a:t>
            </a:r>
            <a:endParaRPr sz="1100"/>
          </a:p>
          <a:p>
            <a:pPr marL="457200" lvl="0" indent="-298450" algn="l" rtl="0">
              <a:spcBef>
                <a:spcPts val="360"/>
              </a:spcBef>
              <a:spcAft>
                <a:spcPts val="0"/>
              </a:spcAft>
              <a:buSzPts val="1100"/>
              <a:buChar char="•"/>
            </a:pPr>
            <a:r>
              <a:rPr lang="en-US" sz="1100"/>
              <a:t>CHWTraining (n.d.). Talance, Inc. Retrieved August 20, 2024, from https://chwtraining.org/.</a:t>
            </a:r>
            <a:endParaRPr sz="1100"/>
          </a:p>
          <a:p>
            <a:pPr marL="457200" lvl="0" indent="-298450" algn="l" rtl="0">
              <a:spcBef>
                <a:spcPts val="360"/>
              </a:spcBef>
              <a:spcAft>
                <a:spcPts val="0"/>
              </a:spcAft>
              <a:buSzPts val="1100"/>
              <a:buChar char="•"/>
            </a:pPr>
            <a:r>
              <a:rPr lang="en-US" sz="1100"/>
              <a:t>Clinical Social Work. (n.d.). National Association of Social Workers. Retrieved August 8, 2024, from </a:t>
            </a:r>
            <a:r>
              <a:rPr lang="en-US" sz="1100" u="sng">
                <a:solidFill>
                  <a:schemeClr val="hlink"/>
                </a:solidFill>
                <a:hlinkClick r:id="rId7"/>
              </a:rPr>
              <a:t>https://www.socialworkers.org/Practice/Clinical-Social-Work</a:t>
            </a:r>
            <a:r>
              <a:rPr lang="en-US" sz="1100"/>
              <a:t>.</a:t>
            </a:r>
            <a:endParaRPr sz="1100"/>
          </a:p>
          <a:p>
            <a:pPr marL="457200" lvl="0" indent="-298450" algn="l" rtl="0">
              <a:spcBef>
                <a:spcPts val="360"/>
              </a:spcBef>
              <a:spcAft>
                <a:spcPts val="0"/>
              </a:spcAft>
              <a:buSzPts val="1100"/>
              <a:buChar char="•"/>
            </a:pPr>
            <a:r>
              <a:rPr lang="en-US" sz="1100"/>
              <a:t>CHW Core Consensus Project. (2022). Community Health Worker Core Consensus Project. Retrieved August 8, 2024, from </a:t>
            </a:r>
            <a:r>
              <a:rPr lang="en-US" sz="1100" u="sng">
                <a:solidFill>
                  <a:schemeClr val="hlink"/>
                </a:solidFill>
                <a:hlinkClick r:id="rId8"/>
              </a:rPr>
              <a:t>https://www.c3project.org/</a:t>
            </a:r>
            <a:r>
              <a:rPr lang="en-US" sz="1100"/>
              <a:t> </a:t>
            </a:r>
            <a:endParaRPr sz="1100"/>
          </a:p>
          <a:p>
            <a:pPr marL="457200" lvl="0" indent="-298450" algn="l" rtl="0">
              <a:spcBef>
                <a:spcPts val="360"/>
              </a:spcBef>
              <a:spcAft>
                <a:spcPts val="0"/>
              </a:spcAft>
              <a:buSzPts val="1100"/>
              <a:buChar char="•"/>
            </a:pPr>
            <a:r>
              <a:rPr lang="en-US" sz="1100"/>
              <a:t>Franklin, E., Burke, S., Dean, M., Johnston, D., Nevidjon, B., Booth, L. (2022).  </a:t>
            </a:r>
            <a:r>
              <a:rPr lang="en-US" sz="1100" i="1"/>
              <a:t>Oncology Navigations Standards of Professional Practice. </a:t>
            </a:r>
            <a:r>
              <a:rPr lang="en-US" sz="1100"/>
              <a:t>Academy of Oncology Nurse &amp; Patient Navigation. Vol 13:3. </a:t>
            </a:r>
            <a:r>
              <a:rPr lang="en-US" sz="1100" u="sng">
                <a:solidFill>
                  <a:schemeClr val="hlink"/>
                </a:solidFill>
                <a:hlinkClick r:id="rId9"/>
              </a:rPr>
              <a:t>https://www.jons-online.com/jons-categories/282:navigation-standards</a:t>
            </a:r>
            <a:r>
              <a:rPr lang="en-US" sz="1100"/>
              <a:t> </a:t>
            </a:r>
            <a:endParaRPr sz="1100"/>
          </a:p>
          <a:p>
            <a:pPr marL="0" lvl="0" indent="0" algn="l" rtl="0">
              <a:spcBef>
                <a:spcPts val="360"/>
              </a:spcBef>
              <a:spcAft>
                <a:spcPts val="0"/>
              </a:spcAft>
              <a:buNone/>
            </a:pPr>
            <a:endParaRPr sz="11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g27faafe5dea_1_786"/>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References (Cont.)</a:t>
            </a:r>
            <a:endParaRPr/>
          </a:p>
        </p:txBody>
      </p:sp>
      <p:sp>
        <p:nvSpPr>
          <p:cNvPr id="502" name="Google Shape;502;g27faafe5dea_1_786"/>
          <p:cNvSpPr txBox="1">
            <a:spLocks noGrp="1"/>
          </p:cNvSpPr>
          <p:nvPr>
            <p:ph type="body" idx="1"/>
          </p:nvPr>
        </p:nvSpPr>
        <p:spPr>
          <a:xfrm>
            <a:off x="457200" y="1254450"/>
            <a:ext cx="8229600" cy="4486800"/>
          </a:xfrm>
          <a:prstGeom prst="rect">
            <a:avLst/>
          </a:prstGeom>
          <a:noFill/>
          <a:ln>
            <a:noFill/>
          </a:ln>
        </p:spPr>
        <p:txBody>
          <a:bodyPr spcFirstLastPara="1" wrap="square" lIns="91425" tIns="45700" rIns="91425" bIns="45700" anchor="t" anchorCtr="0">
            <a:noAutofit/>
          </a:bodyPr>
          <a:lstStyle/>
          <a:p>
            <a:pPr marL="457200" lvl="0" indent="-298450" algn="l" rtl="0">
              <a:spcBef>
                <a:spcPts val="360"/>
              </a:spcBef>
              <a:spcAft>
                <a:spcPts val="0"/>
              </a:spcAft>
              <a:buSzPts val="1100"/>
              <a:buChar char="•"/>
            </a:pPr>
            <a:r>
              <a:rPr lang="en-US" sz="1100"/>
              <a:t>Laurola, H. E. (2018). Integrated Care in Action: A Practical Guide for Health, Social Care and Housing Support: Robin Miller, Hilary Brown and Catherine Mangan, London: Jessica Kingsley Publishers, 2016, p 232. International Journal of Integrated Care, 18(3), 8. </a:t>
            </a:r>
            <a:r>
              <a:rPr lang="en-US" sz="1100" u="sng">
                <a:solidFill>
                  <a:schemeClr val="hlink"/>
                </a:solidFill>
                <a:hlinkClick r:id="rId3"/>
              </a:rPr>
              <a:t>doi.org/10.5334/ijic.4199</a:t>
            </a:r>
            <a:r>
              <a:rPr lang="en-US" sz="1100"/>
              <a:t> .</a:t>
            </a:r>
            <a:endParaRPr sz="1100"/>
          </a:p>
          <a:p>
            <a:pPr marL="457200" lvl="0" indent="-298450" algn="l" rtl="0">
              <a:spcBef>
                <a:spcPts val="360"/>
              </a:spcBef>
              <a:spcAft>
                <a:spcPts val="0"/>
              </a:spcAft>
              <a:buSzPts val="1100"/>
              <a:buChar char="•"/>
            </a:pPr>
            <a:r>
              <a:rPr lang="en-US" sz="1100"/>
              <a:t>Makowski, B. (2023). Strategies for Dysfunctional Teams and Groups.The Hospitalist. Retrieved August 8, 2024, from:</a:t>
            </a:r>
            <a:r>
              <a:rPr lang="en-US" sz="1100" u="sng">
                <a:solidFill>
                  <a:schemeClr val="hlink"/>
                </a:solidFill>
                <a:hlinkClick r:id="rId4"/>
              </a:rPr>
              <a:t>https://www.the-hospitalist.org/hospitalist/article/35021/uncategorized/strategies-for-dysfunctional-teams-and-groups/</a:t>
            </a:r>
            <a:r>
              <a:rPr lang="en-US" sz="1100"/>
              <a:t>.</a:t>
            </a:r>
            <a:endParaRPr sz="1100"/>
          </a:p>
          <a:p>
            <a:pPr marL="457200" lvl="0" indent="-298450" algn="l" rtl="0">
              <a:spcBef>
                <a:spcPts val="360"/>
              </a:spcBef>
              <a:spcAft>
                <a:spcPts val="0"/>
              </a:spcAft>
              <a:buSzPts val="1100"/>
              <a:buChar char="•"/>
            </a:pPr>
            <a:r>
              <a:rPr lang="en-US" sz="1100"/>
              <a:t>Noyes, K., Monson, J. R. T., Rizvi, I., Savastano, A., Green, J. S. A., &amp; Sevdalis, N. (2016). Regional multiteam systems in cancer care delivery. Journal of Oncology Practice. 12(11). doi: .10.1200/JOP.2016.013896.</a:t>
            </a:r>
            <a:endParaRPr sz="1100"/>
          </a:p>
          <a:p>
            <a:pPr marL="457200" lvl="0" indent="-298450" algn="l" rtl="0">
              <a:spcBef>
                <a:spcPts val="360"/>
              </a:spcBef>
              <a:spcAft>
                <a:spcPts val="0"/>
              </a:spcAft>
              <a:buSzPts val="1100"/>
              <a:buChar char="•"/>
            </a:pPr>
            <a:r>
              <a:rPr lang="en-US" sz="1100"/>
              <a:t>O’Daniel, M., &amp; Rosenstein, A. (2008). Chapter 33. Professional Communication and Team Collaboration. In Hughes RG (Ed.) Patient Safety and Quality: An Evidence‐Based Handbook for Nurses. Rockville (MD): Agency for Healthcare Research and Quality (US). Retrieved from: </a:t>
            </a:r>
            <a:r>
              <a:rPr lang="en-US" sz="1100" u="sng">
                <a:solidFill>
                  <a:schemeClr val="hlink"/>
                </a:solidFill>
                <a:hlinkClick r:id="rId5"/>
              </a:rPr>
              <a:t>http://www.ncbi.nlm.nih.gov/books/NBK2637/</a:t>
            </a:r>
            <a:r>
              <a:rPr lang="en-US" sz="1100"/>
              <a:t>.</a:t>
            </a:r>
            <a:endParaRPr sz="1100"/>
          </a:p>
          <a:p>
            <a:pPr marL="457200" lvl="0" indent="-298450" algn="l" rtl="0">
              <a:spcBef>
                <a:spcPts val="360"/>
              </a:spcBef>
              <a:spcAft>
                <a:spcPts val="0"/>
              </a:spcAft>
              <a:buSzPts val="1100"/>
              <a:buChar char="•"/>
            </a:pPr>
            <a:r>
              <a:rPr lang="en-US" sz="1100"/>
              <a:t>Oncologist. (Last reviewed December 1, 2021). Cleveland Clinic. Retrieved August 8, 2024, from </a:t>
            </a:r>
            <a:r>
              <a:rPr lang="en-US" sz="1100" u="sng">
                <a:solidFill>
                  <a:schemeClr val="hlink"/>
                </a:solidFill>
                <a:hlinkClick r:id="rId6"/>
              </a:rPr>
              <a:t>https://my.clevelandclinic.org/health/articles/22145-oncologist</a:t>
            </a:r>
            <a:r>
              <a:rPr lang="en-US" sz="1100"/>
              <a:t>.</a:t>
            </a:r>
            <a:endParaRPr sz="1100"/>
          </a:p>
          <a:p>
            <a:pPr marL="457200" lvl="0" indent="-298450" algn="l" rtl="0">
              <a:spcBef>
                <a:spcPts val="360"/>
              </a:spcBef>
              <a:spcAft>
                <a:spcPts val="0"/>
              </a:spcAft>
              <a:buSzPts val="1100"/>
              <a:buChar char="•"/>
            </a:pPr>
            <a:r>
              <a:rPr lang="en-US" sz="1100"/>
              <a:t>Oncology nurse navigator core competencies. (2013). Oncology Nursing Society. Retrieved August 8, 2024, from </a:t>
            </a:r>
            <a:r>
              <a:rPr lang="en-US" sz="1100" u="sng">
                <a:solidFill>
                  <a:schemeClr val="hlink"/>
                </a:solidFill>
                <a:hlinkClick r:id="rId7"/>
              </a:rPr>
              <a:t>https://www.ons.org/sites/default/files/ONNCompetencies_rev.pdf</a:t>
            </a:r>
            <a:r>
              <a:rPr lang="en-US" sz="1100"/>
              <a:t> </a:t>
            </a:r>
            <a:endParaRPr sz="1100"/>
          </a:p>
          <a:p>
            <a:pPr marL="457200" lvl="0" indent="-298450" algn="l" rtl="0">
              <a:spcBef>
                <a:spcPts val="360"/>
              </a:spcBef>
              <a:spcAft>
                <a:spcPts val="0"/>
              </a:spcAft>
              <a:buSzPts val="1100"/>
              <a:buChar char="•"/>
            </a:pPr>
            <a:r>
              <a:rPr lang="en-US" sz="1100"/>
              <a:t>Open resources for nursing (Open RN). (2022) Ernstmeyer, K., &amp; Christman, E. (Eds.). (2022). Nursing management and professional concepts [Internet]. Chippewa Valley Technical College.  Chapter 5–Legal implications. Available from </a:t>
            </a:r>
            <a:r>
              <a:rPr lang="en-US" sz="1100" u="sng">
                <a:solidFill>
                  <a:schemeClr val="hlink"/>
                </a:solidFill>
                <a:hlinkClick r:id="rId8"/>
              </a:rPr>
              <a:t>https://www.ncbi.nlm.nih.gov/books/NBK598383/#</a:t>
            </a:r>
            <a:r>
              <a:rPr lang="en-US" sz="1100"/>
              <a:t> </a:t>
            </a:r>
            <a:endParaRPr sz="1100"/>
          </a:p>
          <a:p>
            <a:pPr marL="0" lvl="0" indent="0" algn="l" rtl="0">
              <a:spcBef>
                <a:spcPts val="360"/>
              </a:spcBef>
              <a:spcAft>
                <a:spcPts val="0"/>
              </a:spcAft>
              <a:buNone/>
            </a:pPr>
            <a:endParaRPr sz="1100"/>
          </a:p>
          <a:p>
            <a:pPr marL="0" lvl="0" indent="0" algn="l" rtl="0">
              <a:spcBef>
                <a:spcPts val="360"/>
              </a:spcBef>
              <a:spcAft>
                <a:spcPts val="0"/>
              </a:spcAft>
              <a:buNone/>
            </a:pPr>
            <a:endParaRPr sz="11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g2f1503a5660_0_34"/>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References (Cont.)</a:t>
            </a:r>
            <a:endParaRPr/>
          </a:p>
        </p:txBody>
      </p:sp>
      <p:sp>
        <p:nvSpPr>
          <p:cNvPr id="509" name="Google Shape;509;g2f1503a5660_0_34"/>
          <p:cNvSpPr txBox="1">
            <a:spLocks noGrp="1"/>
          </p:cNvSpPr>
          <p:nvPr>
            <p:ph type="body" idx="1"/>
          </p:nvPr>
        </p:nvSpPr>
        <p:spPr>
          <a:xfrm>
            <a:off x="457200" y="1219200"/>
            <a:ext cx="8229600" cy="3802800"/>
          </a:xfrm>
          <a:prstGeom prst="rect">
            <a:avLst/>
          </a:prstGeom>
          <a:noFill/>
          <a:ln>
            <a:noFill/>
          </a:ln>
        </p:spPr>
        <p:txBody>
          <a:bodyPr spcFirstLastPara="1" wrap="square" lIns="91425" tIns="45700" rIns="91425" bIns="45700" anchor="t" anchorCtr="0">
            <a:noAutofit/>
          </a:bodyPr>
          <a:lstStyle/>
          <a:p>
            <a:pPr marL="457200" lvl="0" indent="-298450" algn="l" rtl="0">
              <a:spcBef>
                <a:spcPts val="360"/>
              </a:spcBef>
              <a:spcAft>
                <a:spcPts val="0"/>
              </a:spcAft>
              <a:buSzPts val="1100"/>
              <a:buChar char="•"/>
            </a:pPr>
            <a:r>
              <a:rPr lang="en-US" sz="1100"/>
              <a:t>Patient Navigation &amp; Community Health Worker Training. Patient Navigator Training Collaborative. (n.d). </a:t>
            </a:r>
            <a:r>
              <a:rPr lang="en-US" sz="1100" u="sng">
                <a:solidFill>
                  <a:schemeClr val="hlink"/>
                </a:solidFill>
                <a:hlinkClick r:id="rId3"/>
              </a:rPr>
              <a:t>http://patientnavigatortraining.org/</a:t>
            </a:r>
            <a:r>
              <a:rPr lang="en-US" sz="1100"/>
              <a:t>.   </a:t>
            </a:r>
            <a:endParaRPr sz="1100"/>
          </a:p>
          <a:p>
            <a:pPr marL="457200" lvl="0" indent="-298450" algn="l" rtl="0">
              <a:spcBef>
                <a:spcPts val="360"/>
              </a:spcBef>
              <a:spcAft>
                <a:spcPts val="0"/>
              </a:spcAft>
              <a:buSzPts val="1100"/>
              <a:buChar char="•"/>
            </a:pPr>
            <a:r>
              <a:rPr lang="en-US" sz="1100"/>
              <a:t>Pratt-Chapman ML, Murphy J, Hines D, Brazinskaite R, Warren AR, Radix A (2021) “When the pain is so acute or if I think that I’m going to die”: Health care seeking behaviors and experiences of transgender and gender diverse people in an urban area. PLoS ONE 16(2): e0246883. </a:t>
            </a:r>
            <a:r>
              <a:rPr lang="en-US" sz="1100" u="sng">
                <a:solidFill>
                  <a:schemeClr val="hlink"/>
                </a:solidFill>
                <a:hlinkClick r:id="rId4"/>
              </a:rPr>
              <a:t>https://doi.org/10.1371/journal.pone.0246883</a:t>
            </a:r>
            <a:endParaRPr sz="1100"/>
          </a:p>
          <a:p>
            <a:pPr marL="457200" lvl="0" indent="-298450" algn="l" rtl="0">
              <a:spcBef>
                <a:spcPts val="360"/>
              </a:spcBef>
              <a:spcAft>
                <a:spcPts val="0"/>
              </a:spcAft>
              <a:buSzPts val="1100"/>
              <a:buChar char="•"/>
            </a:pPr>
            <a:r>
              <a:rPr lang="en-US" sz="1100"/>
              <a:t>Pratt-Chapman, M., Willis, A., &amp; Masselink, L. (2015). Core competencies for oncology patient navigators. Journal of Oncology Navigation &amp; Survivorship. 6(2). Retrieved August 8, 2024, from </a:t>
            </a:r>
            <a:r>
              <a:rPr lang="en-US" sz="1100" u="sng">
                <a:solidFill>
                  <a:schemeClr val="hlink"/>
                </a:solidFill>
                <a:hlinkClick r:id="rId5"/>
              </a:rPr>
              <a:t>https://www.jons-online.com/issues/2015/april-2015-vol-6-no-2/1320-core-competencies-for-oncology-patient-navigators</a:t>
            </a:r>
            <a:r>
              <a:rPr lang="en-US" sz="1100"/>
              <a:t>.</a:t>
            </a:r>
            <a:endParaRPr sz="1100"/>
          </a:p>
          <a:p>
            <a:pPr marL="457200" lvl="0" indent="-298450" algn="l" rtl="0">
              <a:spcBef>
                <a:spcPts val="360"/>
              </a:spcBef>
              <a:spcAft>
                <a:spcPts val="0"/>
              </a:spcAft>
              <a:buSzPts val="1100"/>
              <a:buChar char="•"/>
            </a:pPr>
            <a:r>
              <a:rPr lang="en-US" sz="1100"/>
              <a:t>Piryani, R. M., &amp; Piryani, S. (2019). Conflict Management in Healthcare. Journal of Nepal Health Research Council, 16(41), 481–482. </a:t>
            </a:r>
            <a:r>
              <a:rPr lang="en-US" sz="1100" u="sng">
                <a:solidFill>
                  <a:schemeClr val="hlink"/>
                </a:solidFill>
                <a:hlinkClick r:id="rId6"/>
              </a:rPr>
              <a:t>https://pubmed.ncbi.nlm.nih.gov/30739920/</a:t>
            </a:r>
            <a:r>
              <a:rPr lang="en-US" sz="1100"/>
              <a:t> </a:t>
            </a:r>
            <a:endParaRPr sz="1100"/>
          </a:p>
          <a:p>
            <a:pPr marL="457200" lvl="0" indent="-298450" algn="l" rtl="0">
              <a:spcBef>
                <a:spcPts val="360"/>
              </a:spcBef>
              <a:spcAft>
                <a:spcPts val="0"/>
              </a:spcAft>
              <a:buSzPts val="1100"/>
              <a:buChar char="•"/>
            </a:pPr>
            <a:r>
              <a:rPr lang="en-US" sz="1100"/>
              <a:t>Patient navigation &amp; community health worker training. (n.d.). Patient Navigator Training Collaborative. Retrieved August 8, 2024, from  </a:t>
            </a:r>
            <a:r>
              <a:rPr lang="en-US" sz="1100" u="sng">
                <a:solidFill>
                  <a:schemeClr val="hlink"/>
                </a:solidFill>
                <a:hlinkClick r:id="rId3"/>
              </a:rPr>
              <a:t>http://patientnavigatortraining.org/</a:t>
            </a:r>
            <a:r>
              <a:rPr lang="en-US" sz="1100"/>
              <a:t>.</a:t>
            </a:r>
            <a:endParaRPr sz="1100"/>
          </a:p>
          <a:p>
            <a:pPr marL="457200" lvl="0" indent="-298450" algn="l" rtl="0">
              <a:spcBef>
                <a:spcPts val="360"/>
              </a:spcBef>
              <a:spcAft>
                <a:spcPts val="0"/>
              </a:spcAft>
              <a:buSzPts val="1100"/>
              <a:buChar char="•"/>
            </a:pPr>
            <a:r>
              <a:rPr lang="en-US" sz="1100"/>
              <a:t>Raveendran, L., McGuire, C. S., Gazmin, S., Beiko, D., Martin, L. J. (2022) The who, what, and how of teamwork research in medical operating rooms: A scoping review. Journal of Interprofessional Care, 37(3), 504–514. </a:t>
            </a:r>
            <a:r>
              <a:rPr lang="en-US" sz="1100" u="sng">
                <a:solidFill>
                  <a:schemeClr val="hlink"/>
                </a:solidFill>
                <a:hlinkClick r:id="rId7"/>
              </a:rPr>
              <a:t>doi.org/10.1080/13561820.2022.2058917</a:t>
            </a:r>
            <a:endParaRPr sz="1100"/>
          </a:p>
          <a:p>
            <a:pPr marL="457200" lvl="0" indent="-298450" algn="l" rtl="0">
              <a:spcBef>
                <a:spcPts val="360"/>
              </a:spcBef>
              <a:spcAft>
                <a:spcPts val="0"/>
              </a:spcAft>
              <a:buSzPts val="1100"/>
              <a:buChar char="•"/>
            </a:pPr>
            <a:r>
              <a:rPr lang="en-US" sz="1100"/>
              <a:t>Rieger, P. T., &amp; Yarbro, C. H. (2003). Role of the oncology nurse. In K. D. Kufe, R. E. Pollock. R. R. Weichselbaum, et al., (Eds.), Holland-Frei Cancer Medicine. 6th edition. BC Decker. Retrieved from </a:t>
            </a:r>
            <a:r>
              <a:rPr lang="en-US" sz="1100" u="sng">
                <a:solidFill>
                  <a:schemeClr val="hlink"/>
                </a:solidFill>
                <a:hlinkClick r:id="rId8"/>
              </a:rPr>
              <a:t>https://www.ncbi.nlm.nih.gov/books/NBK13570/</a:t>
            </a:r>
            <a:r>
              <a:rPr lang="en-US" sz="1100"/>
              <a:t>.</a:t>
            </a:r>
            <a:endParaRPr sz="1100"/>
          </a:p>
          <a:p>
            <a:pPr marL="457200" lvl="0" indent="-298450" algn="l" rtl="0">
              <a:spcBef>
                <a:spcPts val="360"/>
              </a:spcBef>
              <a:spcAft>
                <a:spcPts val="0"/>
              </a:spcAft>
              <a:buSzPts val="1100"/>
              <a:buChar char="•"/>
            </a:pPr>
            <a:r>
              <a:rPr lang="en-US" sz="1100"/>
              <a:t>Salas, E., Shuffler, M. L., Thayer, A. L., Bedwell, W. L., &amp; Lazzara, E. H. (2015). Understanding and improving teamwork in organizations: A scientifically based practical guide. Human Resource Management, 54(4), 599-622. </a:t>
            </a:r>
            <a:r>
              <a:rPr lang="en-US" sz="1100" u="sng">
                <a:solidFill>
                  <a:schemeClr val="hlink"/>
                </a:solidFill>
                <a:hlinkClick r:id="rId9"/>
              </a:rPr>
              <a:t>doi.org/10.1002/hrm.21628</a:t>
            </a:r>
            <a:r>
              <a:rPr lang="en-US" sz="1100"/>
              <a:t> </a:t>
            </a:r>
            <a:endParaRPr sz="1100"/>
          </a:p>
          <a:p>
            <a:pPr marL="0" lvl="0" indent="0" algn="l" rtl="0">
              <a:spcBef>
                <a:spcPts val="360"/>
              </a:spcBef>
              <a:spcAft>
                <a:spcPts val="0"/>
              </a:spcAft>
              <a:buNone/>
            </a:pPr>
            <a:endParaRPr sz="11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g2f10e9deed9_0_7"/>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References (Cont.)</a:t>
            </a:r>
            <a:endParaRPr/>
          </a:p>
        </p:txBody>
      </p:sp>
      <p:sp>
        <p:nvSpPr>
          <p:cNvPr id="516" name="Google Shape;516;g2f10e9deed9_0_7"/>
          <p:cNvSpPr txBox="1">
            <a:spLocks noGrp="1"/>
          </p:cNvSpPr>
          <p:nvPr>
            <p:ph type="body" idx="1"/>
          </p:nvPr>
        </p:nvSpPr>
        <p:spPr>
          <a:xfrm>
            <a:off x="457200" y="1197725"/>
            <a:ext cx="8229600" cy="4286400"/>
          </a:xfrm>
          <a:prstGeom prst="rect">
            <a:avLst/>
          </a:prstGeom>
          <a:noFill/>
          <a:ln>
            <a:noFill/>
          </a:ln>
        </p:spPr>
        <p:txBody>
          <a:bodyPr spcFirstLastPara="1" wrap="square" lIns="91425" tIns="45700" rIns="91425" bIns="45700" anchor="t" anchorCtr="0">
            <a:noAutofit/>
          </a:bodyPr>
          <a:lstStyle/>
          <a:p>
            <a:pPr marL="457200" lvl="0" indent="-298450" algn="l" rtl="0">
              <a:spcBef>
                <a:spcPts val="360"/>
              </a:spcBef>
              <a:spcAft>
                <a:spcPts val="0"/>
              </a:spcAft>
              <a:buSzPts val="1100"/>
              <a:buChar char="•"/>
            </a:pPr>
            <a:r>
              <a:rPr lang="en-US" sz="1100"/>
              <a:t>Scope of hematology/oncology pharmacy practice. (2013). Hematology/Oncology Pharmacy Association. Retrieved August 8, 2024 from </a:t>
            </a:r>
            <a:r>
              <a:rPr lang="en-US" sz="1100" u="sng">
                <a:solidFill>
                  <a:schemeClr val="hlink"/>
                </a:solidFill>
                <a:hlinkClick r:id="rId3"/>
              </a:rPr>
              <a:t>https://www.hoparx.org/documents/111/HOPA13_ScopeofPracticeBk1.pdf</a:t>
            </a:r>
            <a:endParaRPr sz="1100"/>
          </a:p>
          <a:p>
            <a:pPr marL="457200" lvl="0" indent="-298450" algn="l" rtl="0">
              <a:spcBef>
                <a:spcPts val="360"/>
              </a:spcBef>
              <a:spcAft>
                <a:spcPts val="0"/>
              </a:spcAft>
              <a:buSzPts val="1100"/>
              <a:buChar char="•"/>
            </a:pPr>
            <a:r>
              <a:rPr lang="en-US" sz="1100"/>
              <a:t>Stanford F. C. (2020). The Importance of Diversity and Inclusion in the Healthcare Workforce. Journal of the National Medical Association, 112(3), 247–249. </a:t>
            </a:r>
            <a:r>
              <a:rPr lang="en-US" sz="1100" u="sng">
                <a:solidFill>
                  <a:schemeClr val="hlink"/>
                </a:solidFill>
                <a:hlinkClick r:id="rId4"/>
              </a:rPr>
              <a:t>https://doi.org/10.1016/j.jnma.2020.03.014</a:t>
            </a:r>
            <a:r>
              <a:rPr lang="en-US" sz="1100"/>
              <a:t> </a:t>
            </a:r>
            <a:endParaRPr sz="1100"/>
          </a:p>
          <a:p>
            <a:pPr marL="457200" lvl="0" indent="-298450" algn="l" rtl="0">
              <a:spcBef>
                <a:spcPts val="360"/>
              </a:spcBef>
              <a:spcAft>
                <a:spcPts val="0"/>
              </a:spcAft>
              <a:buSzPts val="1100"/>
              <a:buChar char="•"/>
            </a:pPr>
            <a:r>
              <a:rPr lang="en-US" sz="1100"/>
              <a:t>Taberna, M., Gil Moncayo, F., Jané-Salas, E., Antonio, M., Arribas, L., Vilajosana, E., Peralvez Torres, E., &amp; Mesía, R. (2020). The multidisciplinary team (MDT) approach and quality of care. Frontiers in Oncology, 10. </a:t>
            </a:r>
            <a:r>
              <a:rPr lang="en-US" sz="1100" u="sng">
                <a:solidFill>
                  <a:schemeClr val="hlink"/>
                </a:solidFill>
                <a:hlinkClick r:id="rId5"/>
              </a:rPr>
              <a:t>doi.org/10.3389/fonc.2020.00085</a:t>
            </a:r>
            <a:r>
              <a:rPr lang="en-US" sz="1100"/>
              <a:t> </a:t>
            </a:r>
            <a:endParaRPr sz="1100"/>
          </a:p>
          <a:p>
            <a:pPr marL="457200" lvl="0" indent="-298450" algn="l" rtl="0">
              <a:spcBef>
                <a:spcPts val="360"/>
              </a:spcBef>
              <a:spcAft>
                <a:spcPts val="0"/>
              </a:spcAft>
              <a:buSzPts val="1100"/>
              <a:buChar char="•"/>
            </a:pPr>
            <a:r>
              <a:rPr lang="en-US" sz="1100"/>
              <a:t>Tang, K. L., &amp; Ghali, W. A. (2021). Patient navigation–exploring the undefined. JAMA Health Forum, 2(11):e213706. doi:10.1001/jamahealthforum.2021.3706 </a:t>
            </a:r>
            <a:endParaRPr sz="1100"/>
          </a:p>
          <a:p>
            <a:pPr marL="457200" lvl="0" indent="-298450" algn="l" rtl="0">
              <a:spcBef>
                <a:spcPts val="360"/>
              </a:spcBef>
              <a:spcAft>
                <a:spcPts val="0"/>
              </a:spcAft>
              <a:buSzPts val="1100"/>
              <a:buChar char="•"/>
            </a:pPr>
            <a:r>
              <a:rPr lang="en-US" sz="1100"/>
              <a:t>Teamwork: The heart of health care. (2016). Association of American Medical Colleges. Retrieved August 8, 2024, from </a:t>
            </a:r>
            <a:r>
              <a:rPr lang="en-US" sz="1100" u="sng">
                <a:solidFill>
                  <a:schemeClr val="hlink"/>
                </a:solidFill>
                <a:hlinkClick r:id="rId6"/>
              </a:rPr>
              <a:t>https://www.aamc.org/news/teamwork-heart-health-care</a:t>
            </a:r>
            <a:r>
              <a:rPr lang="en-US" sz="1100"/>
              <a:t> </a:t>
            </a:r>
            <a:endParaRPr sz="1100"/>
          </a:p>
          <a:p>
            <a:pPr marL="457200" lvl="0" indent="-298450" algn="l" rtl="0">
              <a:spcBef>
                <a:spcPts val="360"/>
              </a:spcBef>
              <a:spcAft>
                <a:spcPts val="0"/>
              </a:spcAft>
              <a:buSzPts val="1100"/>
              <a:buChar char="•"/>
            </a:pPr>
            <a:r>
              <a:rPr lang="en-US" sz="1100"/>
              <a:t>Varanasi, A. P., Burhansstipanov, L. B., Dorn, C., Gentry, S., Capossela, A., Fox, K., Wilson, D., Tanjasiri, S., Odumosu, O., Ferrer, E. L. S. (2024). Patient navigation job roles by levels of experience: Workforce Development Task Group, National Navigation Roundtable. Cancer 130(9), 1549-1567. </a:t>
            </a:r>
            <a:r>
              <a:rPr lang="en-US" sz="1100" u="sng">
                <a:solidFill>
                  <a:schemeClr val="hlink"/>
                </a:solidFill>
                <a:hlinkClick r:id="rId7"/>
              </a:rPr>
              <a:t>doi.org/10.1002/cncr.35147</a:t>
            </a:r>
            <a:endParaRPr sz="1100"/>
          </a:p>
          <a:p>
            <a:pPr marL="457200" lvl="0" indent="-298450" algn="l" rtl="0">
              <a:spcBef>
                <a:spcPts val="360"/>
              </a:spcBef>
              <a:spcAft>
                <a:spcPts val="0"/>
              </a:spcAft>
              <a:buSzPts val="1100"/>
              <a:buChar char="•"/>
            </a:pPr>
            <a:r>
              <a:rPr lang="en-US" sz="1100"/>
              <a:t>Valverde, P. A., Burhansstipanov, L., Patierno, S., Gentry, S., Dwyer, A., Wysocki, K. L., Patterson, A. K., Krebs, L. U., Sellers, J., &amp; Johnston, D. (2019). Findings from the National Navigation Roundtable: A call for competency-based patient navigation training. Cancer, 125(24), 4350–4359. doi: 10.1002/cncr.32470.</a:t>
            </a:r>
            <a:endParaRPr sz="1100"/>
          </a:p>
          <a:p>
            <a:pPr marL="457200" lvl="0" indent="-298450" algn="l" rtl="0">
              <a:spcBef>
                <a:spcPts val="360"/>
              </a:spcBef>
              <a:spcAft>
                <a:spcPts val="0"/>
              </a:spcAft>
              <a:buSzPts val="1100"/>
              <a:buChar char="•"/>
            </a:pPr>
            <a:r>
              <a:rPr lang="en-US" sz="1100"/>
              <a:t>What is a CNS?. (2022). National Association of Clinical Nurse Specialists. Retrieved August 8, 2024, from </a:t>
            </a:r>
            <a:r>
              <a:rPr lang="en-US" sz="1100" u="sng">
                <a:solidFill>
                  <a:schemeClr val="hlink"/>
                </a:solidFill>
                <a:hlinkClick r:id="rId8"/>
              </a:rPr>
              <a:t>https://nacns.org/about-us/what-is-a-cns/</a:t>
            </a:r>
            <a:r>
              <a:rPr lang="en-US" sz="1100"/>
              <a:t>.</a:t>
            </a:r>
            <a:endParaRPr sz="1100"/>
          </a:p>
          <a:p>
            <a:pPr marL="457200" lvl="0" indent="-298450" algn="l" rtl="0">
              <a:spcBef>
                <a:spcPts val="360"/>
              </a:spcBef>
              <a:spcAft>
                <a:spcPts val="0"/>
              </a:spcAft>
              <a:buSzPts val="1100"/>
              <a:buChar char="•"/>
            </a:pPr>
            <a:r>
              <a:rPr lang="en-US" sz="1100"/>
              <a:t>What is Allied Health?. (October 27, 2015). Association of Schools Advancing Health Professions. Retrieved August 8, 2024, from </a:t>
            </a:r>
            <a:r>
              <a:rPr lang="en-US" sz="1100" u="sng">
                <a:solidFill>
                  <a:schemeClr val="hlink"/>
                </a:solidFill>
                <a:hlinkClick r:id="rId9"/>
              </a:rPr>
              <a:t>https://www.asahp.org/what-is</a:t>
            </a:r>
            <a:r>
              <a:rPr lang="en-US" sz="1100"/>
              <a:t> </a:t>
            </a:r>
            <a:endParaRPr sz="11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g27f9d5be6de_0_30"/>
          <p:cNvSpPr txBox="1">
            <a:spLocks noGrp="1"/>
          </p:cNvSpPr>
          <p:nvPr>
            <p:ph type="title"/>
          </p:nvPr>
        </p:nvSpPr>
        <p:spPr>
          <a:xfrm>
            <a:off x="457200" y="762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Thank you!</a:t>
            </a:r>
            <a:endParaRPr/>
          </a:p>
        </p:txBody>
      </p:sp>
      <p:sp>
        <p:nvSpPr>
          <p:cNvPr id="522" name="Google Shape;522;g27f9d5be6de_0_30"/>
          <p:cNvSpPr txBox="1">
            <a:spLocks noGrp="1"/>
          </p:cNvSpPr>
          <p:nvPr>
            <p:ph type="body" idx="1"/>
          </p:nvPr>
        </p:nvSpPr>
        <p:spPr>
          <a:xfrm>
            <a:off x="4658075" y="4272825"/>
            <a:ext cx="4397100" cy="1262400"/>
          </a:xfrm>
          <a:prstGeom prst="rect">
            <a:avLst/>
          </a:prstGeom>
          <a:noFill/>
          <a:ln>
            <a:noFill/>
          </a:ln>
        </p:spPr>
        <p:txBody>
          <a:bodyPr spcFirstLastPara="1" wrap="square" lIns="91425" tIns="45700" rIns="91425" bIns="45700" anchor="t" anchorCtr="0">
            <a:normAutofit lnSpcReduction="10000"/>
          </a:bodyPr>
          <a:lstStyle/>
          <a:p>
            <a:pPr marL="0" lvl="0" indent="0" algn="ctr" rtl="0">
              <a:spcBef>
                <a:spcPts val="0"/>
              </a:spcBef>
              <a:spcAft>
                <a:spcPts val="0"/>
              </a:spcAft>
              <a:buClr>
                <a:schemeClr val="dk1"/>
              </a:buClr>
              <a:buSzPts val="1500"/>
              <a:buFont typeface="Arial"/>
              <a:buNone/>
            </a:pPr>
            <a:r>
              <a:rPr lang="en-US" sz="1500"/>
              <a:t>S</a:t>
            </a:r>
            <a:r>
              <a:rPr lang="en-US" sz="1500" i="1"/>
              <a:t>ign up for the GW Cancer Center’s </a:t>
            </a:r>
            <a:br>
              <a:rPr lang="en-US" sz="1500" i="1"/>
            </a:br>
            <a:r>
              <a:rPr lang="en-US" sz="1500" i="1"/>
              <a:t>Cancer Control </a:t>
            </a:r>
            <a:br>
              <a:rPr lang="en-US" sz="1500" i="1"/>
            </a:br>
            <a:r>
              <a:rPr lang="en-US" sz="1500" i="1"/>
              <a:t>Technical Assistance E-Newsletter</a:t>
            </a:r>
            <a:r>
              <a:rPr lang="en-US" sz="1500"/>
              <a:t>:</a:t>
            </a:r>
            <a:endParaRPr sz="1500"/>
          </a:p>
          <a:p>
            <a:pPr marL="0" lvl="0" indent="0" algn="ctr" rtl="0">
              <a:spcBef>
                <a:spcPts val="0"/>
              </a:spcBef>
              <a:spcAft>
                <a:spcPts val="0"/>
              </a:spcAft>
              <a:buClr>
                <a:schemeClr val="dk1"/>
              </a:buClr>
              <a:buSzPts val="1500"/>
              <a:buFont typeface="Arial"/>
              <a:buNone/>
            </a:pPr>
            <a:r>
              <a:rPr lang="en-US" sz="1500"/>
              <a:t> </a:t>
            </a:r>
            <a:r>
              <a:rPr lang="en-US" sz="1500" b="1" u="sng">
                <a:solidFill>
                  <a:schemeClr val="hlink"/>
                </a:solidFill>
                <a:hlinkClick r:id="rId3"/>
              </a:rPr>
              <a:t>TAP Subscription</a:t>
            </a:r>
            <a:endParaRPr b="1"/>
          </a:p>
        </p:txBody>
      </p:sp>
      <p:sp>
        <p:nvSpPr>
          <p:cNvPr id="523" name="Google Shape;523;g27f9d5be6de_0_30"/>
          <p:cNvSpPr txBox="1"/>
          <p:nvPr/>
        </p:nvSpPr>
        <p:spPr>
          <a:xfrm>
            <a:off x="609600" y="4239150"/>
            <a:ext cx="4162800" cy="1477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500" b="0" i="1" u="none" strike="noStrike" cap="none">
                <a:solidFill>
                  <a:srgbClr val="3F3F3F"/>
                </a:solidFill>
                <a:latin typeface="Arial"/>
                <a:ea typeface="Arial"/>
                <a:cs typeface="Arial"/>
                <a:sym typeface="Arial"/>
              </a:rPr>
              <a:t>Sign</a:t>
            </a:r>
            <a:r>
              <a:rPr lang="en-US" sz="1500" i="1">
                <a:solidFill>
                  <a:srgbClr val="3F3F3F"/>
                </a:solidFill>
              </a:rPr>
              <a:t> </a:t>
            </a:r>
            <a:r>
              <a:rPr lang="en-US" sz="1500" b="0" i="1" u="none" strike="noStrike" cap="none">
                <a:solidFill>
                  <a:srgbClr val="3F3F3F"/>
                </a:solidFill>
                <a:latin typeface="Arial"/>
                <a:ea typeface="Arial"/>
                <a:cs typeface="Arial"/>
                <a:sym typeface="Arial"/>
              </a:rPr>
              <a:t>up for the GW Cancer Center’s </a:t>
            </a:r>
            <a:br>
              <a:rPr lang="en-US" sz="1500" b="0" i="1" u="none" strike="noStrike" cap="none">
                <a:solidFill>
                  <a:srgbClr val="3F3F3F"/>
                </a:solidFill>
                <a:latin typeface="Arial"/>
                <a:ea typeface="Arial"/>
                <a:cs typeface="Arial"/>
                <a:sym typeface="Arial"/>
              </a:rPr>
            </a:br>
            <a:r>
              <a:rPr lang="en-US" sz="1500" b="0" i="1" u="none" strike="noStrike" cap="none">
                <a:solidFill>
                  <a:srgbClr val="3F3F3F"/>
                </a:solidFill>
                <a:latin typeface="Arial"/>
                <a:ea typeface="Arial"/>
                <a:cs typeface="Arial"/>
                <a:sym typeface="Arial"/>
              </a:rPr>
              <a:t>Patient Navigation </a:t>
            </a:r>
            <a:br>
              <a:rPr lang="en-US" sz="1500" b="0" i="1" u="none" strike="noStrike" cap="none">
                <a:solidFill>
                  <a:srgbClr val="3F3F3F"/>
                </a:solidFill>
                <a:latin typeface="Arial"/>
                <a:ea typeface="Arial"/>
                <a:cs typeface="Arial"/>
                <a:sym typeface="Arial"/>
              </a:rPr>
            </a:br>
            <a:r>
              <a:rPr lang="en-US" sz="1500" b="0" i="1" u="none" strike="noStrike" cap="none">
                <a:solidFill>
                  <a:srgbClr val="3F3F3F"/>
                </a:solidFill>
                <a:latin typeface="Arial"/>
                <a:ea typeface="Arial"/>
                <a:cs typeface="Arial"/>
                <a:sym typeface="Arial"/>
              </a:rPr>
              <a:t>and Survivorship E-Newsletter</a:t>
            </a:r>
            <a:r>
              <a:rPr lang="en-US" sz="1500" b="0" i="0" u="none" strike="noStrike" cap="none">
                <a:solidFill>
                  <a:srgbClr val="3F3F3F"/>
                </a:solidFill>
                <a:latin typeface="Arial"/>
                <a:ea typeface="Arial"/>
                <a:cs typeface="Arial"/>
                <a:sym typeface="Arial"/>
              </a:rPr>
              <a:t>:</a:t>
            </a:r>
            <a:endParaRPr sz="1500">
              <a:solidFill>
                <a:srgbClr val="3F3F3F"/>
              </a:solidFill>
            </a:endParaRPr>
          </a:p>
          <a:p>
            <a:pPr marL="0" marR="0" lvl="0" indent="0" algn="ctr" rtl="0">
              <a:lnSpc>
                <a:spcPct val="100000"/>
              </a:lnSpc>
              <a:spcBef>
                <a:spcPts val="0"/>
              </a:spcBef>
              <a:spcAft>
                <a:spcPts val="0"/>
              </a:spcAft>
              <a:buClr>
                <a:srgbClr val="000000"/>
              </a:buClr>
              <a:buSzPts val="1500"/>
              <a:buFont typeface="Arial"/>
              <a:buNone/>
            </a:pPr>
            <a:r>
              <a:rPr lang="en-US" sz="1500" b="1" u="sng">
                <a:solidFill>
                  <a:schemeClr val="hlink"/>
                </a:solidFill>
                <a:hlinkClick r:id="rId4"/>
              </a:rPr>
              <a:t>PNS Subscription</a:t>
            </a:r>
            <a:r>
              <a:rPr lang="en-US" sz="1500" b="0" i="0" u="sng" strike="noStrike" cap="none">
                <a:solidFill>
                  <a:srgbClr val="3F3F3F"/>
                </a:solidFill>
                <a:latin typeface="Arial"/>
                <a:ea typeface="Arial"/>
                <a:cs typeface="Arial"/>
                <a:sym typeface="Arial"/>
                <a:hlinkClick r:id="rId5">
                  <a:extLst>
                    <a:ext uri="{A12FA001-AC4F-418D-AE19-62706E023703}">
                      <ahyp:hlinkClr xmlns:ahyp="http://schemas.microsoft.com/office/drawing/2018/hyperlinkcolor" val="tx"/>
                    </a:ext>
                  </a:extLst>
                </a:hlinkClick>
              </a:rPr>
              <a:t>  </a:t>
            </a:r>
            <a:endParaRPr sz="1500" b="0" i="0" u="none" strike="noStrike" cap="none">
              <a:solidFill>
                <a:srgbClr val="3F3F3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3F3F3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endParaRPr sz="1500" b="1" i="0" u="none" strike="noStrike" cap="none">
              <a:solidFill>
                <a:srgbClr val="0096D6"/>
              </a:solidFill>
              <a:latin typeface="Arial"/>
              <a:ea typeface="Arial"/>
              <a:cs typeface="Arial"/>
              <a:sym typeface="Arial"/>
            </a:endParaRPr>
          </a:p>
        </p:txBody>
      </p:sp>
      <p:pic>
        <p:nvPicPr>
          <p:cNvPr id="524" name="Google Shape;524;g27f9d5be6de_0_30"/>
          <p:cNvPicPr preferRelativeResize="0"/>
          <p:nvPr/>
        </p:nvPicPr>
        <p:blipFill>
          <a:blip r:embed="rId6">
            <a:alphaModFix/>
          </a:blip>
          <a:stretch>
            <a:fillRect/>
          </a:stretch>
        </p:blipFill>
        <p:spPr>
          <a:xfrm>
            <a:off x="1438000" y="1236831"/>
            <a:ext cx="6268009" cy="1067544"/>
          </a:xfrm>
          <a:prstGeom prst="rect">
            <a:avLst/>
          </a:prstGeom>
          <a:noFill/>
          <a:ln>
            <a:noFill/>
          </a:ln>
        </p:spPr>
      </p:pic>
      <p:pic>
        <p:nvPicPr>
          <p:cNvPr id="525" name="Google Shape;525;g27f9d5be6de_0_30"/>
          <p:cNvPicPr preferRelativeResize="0"/>
          <p:nvPr/>
        </p:nvPicPr>
        <p:blipFill>
          <a:blip r:embed="rId7">
            <a:alphaModFix/>
          </a:blip>
          <a:stretch>
            <a:fillRect/>
          </a:stretch>
        </p:blipFill>
        <p:spPr>
          <a:xfrm>
            <a:off x="5963475" y="2380575"/>
            <a:ext cx="1663650" cy="1663650"/>
          </a:xfrm>
          <a:prstGeom prst="rect">
            <a:avLst/>
          </a:prstGeom>
          <a:noFill/>
          <a:ln>
            <a:noFill/>
          </a:ln>
        </p:spPr>
      </p:pic>
      <p:pic>
        <p:nvPicPr>
          <p:cNvPr id="526" name="Google Shape;526;g27f9d5be6de_0_30"/>
          <p:cNvPicPr preferRelativeResize="0"/>
          <p:nvPr/>
        </p:nvPicPr>
        <p:blipFill>
          <a:blip r:embed="rId8">
            <a:alphaModFix/>
          </a:blip>
          <a:stretch>
            <a:fillRect/>
          </a:stretch>
        </p:blipFill>
        <p:spPr>
          <a:xfrm>
            <a:off x="1723613" y="2456775"/>
            <a:ext cx="1629975" cy="1629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g2f0dbc0520d_0_9"/>
          <p:cNvSpPr txBox="1">
            <a:spLocks noGrp="1"/>
          </p:cNvSpPr>
          <p:nvPr>
            <p:ph type="title"/>
          </p:nvPr>
        </p:nvSpPr>
        <p:spPr>
          <a:xfrm>
            <a:off x="457200" y="304800"/>
            <a:ext cx="8229600" cy="1143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600">
                <a:solidFill>
                  <a:schemeClr val="dk1"/>
                </a:solidFill>
              </a:rPr>
              <a:t>Patient Navigation Activities</a:t>
            </a:r>
            <a:endParaRPr sz="3600">
              <a:solidFill>
                <a:schemeClr val="dk1"/>
              </a:solidFill>
            </a:endParaRPr>
          </a:p>
        </p:txBody>
      </p:sp>
      <p:sp>
        <p:nvSpPr>
          <p:cNvPr id="80" name="Google Shape;80;g2f0dbc0520d_0_9"/>
          <p:cNvSpPr/>
          <p:nvPr/>
        </p:nvSpPr>
        <p:spPr>
          <a:xfrm>
            <a:off x="457102" y="1357452"/>
            <a:ext cx="8344200" cy="370800"/>
          </a:xfrm>
          <a:prstGeom prst="roundRect">
            <a:avLst>
              <a:gd name="adj" fmla="val 16667"/>
            </a:avLst>
          </a:prstGeom>
          <a:solidFill>
            <a:srgbClr val="A4C2F4"/>
          </a:solid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r>
              <a:rPr lang="en-US" sz="1600">
                <a:solidFill>
                  <a:schemeClr val="dk1"/>
                </a:solidFill>
              </a:rPr>
              <a:t>Person-centered assessment</a:t>
            </a:r>
            <a:endParaRPr sz="1600">
              <a:solidFill>
                <a:schemeClr val="dk1"/>
              </a:solidFill>
            </a:endParaRPr>
          </a:p>
        </p:txBody>
      </p:sp>
      <p:sp>
        <p:nvSpPr>
          <p:cNvPr id="81" name="Google Shape;81;g2f0dbc0520d_0_9"/>
          <p:cNvSpPr/>
          <p:nvPr/>
        </p:nvSpPr>
        <p:spPr>
          <a:xfrm>
            <a:off x="457102" y="1784387"/>
            <a:ext cx="8344200" cy="370800"/>
          </a:xfrm>
          <a:prstGeom prst="roundRect">
            <a:avLst>
              <a:gd name="adj" fmla="val 16667"/>
            </a:avLst>
          </a:prstGeom>
          <a:solidFill>
            <a:srgbClr val="A4C2F4"/>
          </a:solid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r>
              <a:rPr lang="en-US" sz="1600">
                <a:solidFill>
                  <a:schemeClr val="dk1"/>
                </a:solidFill>
              </a:rPr>
              <a:t>Identify or refer patient (and caregiver or family) to appropriate supportive services</a:t>
            </a:r>
            <a:endParaRPr sz="1600">
              <a:solidFill>
                <a:schemeClr val="dk1"/>
              </a:solidFill>
            </a:endParaRPr>
          </a:p>
        </p:txBody>
      </p:sp>
      <p:sp>
        <p:nvSpPr>
          <p:cNvPr id="82" name="Google Shape;82;g2f0dbc0520d_0_9"/>
          <p:cNvSpPr/>
          <p:nvPr/>
        </p:nvSpPr>
        <p:spPr>
          <a:xfrm>
            <a:off x="457102" y="2211323"/>
            <a:ext cx="8344200" cy="370800"/>
          </a:xfrm>
          <a:prstGeom prst="roundRect">
            <a:avLst>
              <a:gd name="adj" fmla="val 16667"/>
            </a:avLst>
          </a:prstGeom>
          <a:solidFill>
            <a:srgbClr val="A4C2F4"/>
          </a:solid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r>
              <a:rPr lang="en-US" sz="1600">
                <a:solidFill>
                  <a:schemeClr val="dk1"/>
                </a:solidFill>
              </a:rPr>
              <a:t>Practitioner, home, and community-based care coordination</a:t>
            </a:r>
            <a:endParaRPr sz="1600">
              <a:solidFill>
                <a:schemeClr val="dk1"/>
              </a:solidFill>
            </a:endParaRPr>
          </a:p>
        </p:txBody>
      </p:sp>
      <p:sp>
        <p:nvSpPr>
          <p:cNvPr id="83" name="Google Shape;83;g2f0dbc0520d_0_9"/>
          <p:cNvSpPr/>
          <p:nvPr/>
        </p:nvSpPr>
        <p:spPr>
          <a:xfrm>
            <a:off x="457102" y="2638258"/>
            <a:ext cx="8344200" cy="370800"/>
          </a:xfrm>
          <a:prstGeom prst="roundRect">
            <a:avLst>
              <a:gd name="adj" fmla="val 16667"/>
            </a:avLst>
          </a:prstGeom>
          <a:solidFill>
            <a:srgbClr val="A4C2F4"/>
          </a:solid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Clr>
                <a:schemeClr val="dk1"/>
              </a:buClr>
              <a:buFont typeface="Arial"/>
              <a:buNone/>
            </a:pPr>
            <a:br>
              <a:rPr lang="en-US" sz="1600">
                <a:solidFill>
                  <a:schemeClr val="dk1"/>
                </a:solidFill>
              </a:rPr>
            </a:br>
            <a:r>
              <a:rPr lang="en-US" sz="1600">
                <a:solidFill>
                  <a:schemeClr val="dk1"/>
                </a:solidFill>
              </a:rPr>
              <a:t>Health education</a:t>
            </a:r>
            <a:endParaRPr sz="1600">
              <a:solidFill>
                <a:schemeClr val="dk1"/>
              </a:solidFill>
            </a:endParaRPr>
          </a:p>
          <a:p>
            <a:pPr marL="0" marR="0" lvl="0" indent="0" algn="ctr" rtl="0">
              <a:spcBef>
                <a:spcPts val="0"/>
              </a:spcBef>
              <a:spcAft>
                <a:spcPts val="0"/>
              </a:spcAft>
              <a:buNone/>
            </a:pPr>
            <a:endParaRPr sz="1600">
              <a:solidFill>
                <a:schemeClr val="dk1"/>
              </a:solidFill>
            </a:endParaRPr>
          </a:p>
        </p:txBody>
      </p:sp>
      <p:sp>
        <p:nvSpPr>
          <p:cNvPr id="84" name="Google Shape;84;g2f0dbc0520d_0_9"/>
          <p:cNvSpPr/>
          <p:nvPr/>
        </p:nvSpPr>
        <p:spPr>
          <a:xfrm>
            <a:off x="457102" y="3492128"/>
            <a:ext cx="8344200" cy="370800"/>
          </a:xfrm>
          <a:prstGeom prst="roundRect">
            <a:avLst>
              <a:gd name="adj" fmla="val 16667"/>
            </a:avLst>
          </a:prstGeom>
          <a:solidFill>
            <a:srgbClr val="A4C2F4"/>
          </a:solid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r>
              <a:rPr lang="en-US" sz="1600">
                <a:solidFill>
                  <a:schemeClr val="dk1"/>
                </a:solidFill>
              </a:rPr>
              <a:t>Health care access / health system navigation</a:t>
            </a:r>
            <a:endParaRPr sz="1600">
              <a:solidFill>
                <a:schemeClr val="dk1"/>
              </a:solidFill>
            </a:endParaRPr>
          </a:p>
        </p:txBody>
      </p:sp>
      <p:sp>
        <p:nvSpPr>
          <p:cNvPr id="85" name="Google Shape;85;g2f0dbc0520d_0_9"/>
          <p:cNvSpPr/>
          <p:nvPr/>
        </p:nvSpPr>
        <p:spPr>
          <a:xfrm>
            <a:off x="457102" y="3919064"/>
            <a:ext cx="8344200" cy="370800"/>
          </a:xfrm>
          <a:prstGeom prst="roundRect">
            <a:avLst>
              <a:gd name="adj" fmla="val 16667"/>
            </a:avLst>
          </a:prstGeom>
          <a:solidFill>
            <a:srgbClr val="A4C2F4"/>
          </a:solid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r>
              <a:rPr lang="en-US" sz="1600">
                <a:solidFill>
                  <a:schemeClr val="dk1"/>
                </a:solidFill>
              </a:rPr>
              <a:t>Facilitate behavioral change as necessary for meeting diagnosis and treatment goals</a:t>
            </a:r>
            <a:endParaRPr sz="1600">
              <a:solidFill>
                <a:schemeClr val="dk1"/>
              </a:solidFill>
            </a:endParaRPr>
          </a:p>
        </p:txBody>
      </p:sp>
      <p:sp>
        <p:nvSpPr>
          <p:cNvPr id="86" name="Google Shape;86;g2f0dbc0520d_0_9"/>
          <p:cNvSpPr/>
          <p:nvPr/>
        </p:nvSpPr>
        <p:spPr>
          <a:xfrm>
            <a:off x="457102" y="4345999"/>
            <a:ext cx="8344200" cy="370800"/>
          </a:xfrm>
          <a:prstGeom prst="roundRect">
            <a:avLst>
              <a:gd name="adj" fmla="val 16667"/>
            </a:avLst>
          </a:prstGeom>
          <a:solidFill>
            <a:srgbClr val="A4C2F4"/>
          </a:solid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r>
              <a:rPr lang="en-US" sz="1600">
                <a:solidFill>
                  <a:schemeClr val="dk1"/>
                </a:solidFill>
              </a:rPr>
              <a:t>Facilitate and provide social and emotional support</a:t>
            </a:r>
            <a:endParaRPr sz="1600">
              <a:solidFill>
                <a:schemeClr val="dk1"/>
              </a:solidFill>
            </a:endParaRPr>
          </a:p>
        </p:txBody>
      </p:sp>
      <p:sp>
        <p:nvSpPr>
          <p:cNvPr id="87" name="Google Shape;87;g2f0dbc0520d_0_9"/>
          <p:cNvSpPr/>
          <p:nvPr/>
        </p:nvSpPr>
        <p:spPr>
          <a:xfrm>
            <a:off x="457102" y="4772933"/>
            <a:ext cx="8344200" cy="533100"/>
          </a:xfrm>
          <a:prstGeom prst="roundRect">
            <a:avLst>
              <a:gd name="adj" fmla="val 16667"/>
            </a:avLst>
          </a:prstGeom>
          <a:solidFill>
            <a:srgbClr val="A4C2F4"/>
          </a:solid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r>
              <a:rPr lang="en-US" sz="1600">
                <a:solidFill>
                  <a:schemeClr val="dk1"/>
                </a:solidFill>
              </a:rPr>
              <a:t>Leverage knowledge of the condition and/or lived experience when applicable to provide support, mentorship, or inspiration to meet treatment goals</a:t>
            </a:r>
            <a:endParaRPr sz="1600">
              <a:solidFill>
                <a:schemeClr val="dk1"/>
              </a:solidFill>
            </a:endParaRPr>
          </a:p>
        </p:txBody>
      </p:sp>
      <p:sp>
        <p:nvSpPr>
          <p:cNvPr id="88" name="Google Shape;88;g2f0dbc0520d_0_9"/>
          <p:cNvSpPr/>
          <p:nvPr/>
        </p:nvSpPr>
        <p:spPr>
          <a:xfrm>
            <a:off x="457102" y="3065193"/>
            <a:ext cx="8344200" cy="370800"/>
          </a:xfrm>
          <a:prstGeom prst="roundRect">
            <a:avLst>
              <a:gd name="adj" fmla="val 16667"/>
            </a:avLst>
          </a:prstGeom>
          <a:solidFill>
            <a:srgbClr val="A4C2F4"/>
          </a:solid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br>
              <a:rPr lang="en-US" sz="1600">
                <a:solidFill>
                  <a:schemeClr val="dk1"/>
                </a:solidFill>
              </a:rPr>
            </a:br>
            <a:r>
              <a:rPr lang="en-US" sz="1600">
                <a:solidFill>
                  <a:schemeClr val="dk1"/>
                </a:solidFill>
              </a:rPr>
              <a:t>Build patient self-advocacy skills</a:t>
            </a:r>
            <a:endParaRPr sz="1600">
              <a:solidFill>
                <a:schemeClr val="dk1"/>
              </a:solidFill>
            </a:endParaRPr>
          </a:p>
          <a:p>
            <a:pPr marL="0" marR="0" lvl="0" indent="0" algn="ctr" rtl="0">
              <a:spcBef>
                <a:spcPts val="0"/>
              </a:spcBef>
              <a:spcAft>
                <a:spcPts val="0"/>
              </a:spcAft>
              <a:buNone/>
            </a:pPr>
            <a:endParaRPr sz="1600">
              <a:solidFill>
                <a:schemeClr val="dk1"/>
              </a:solidFill>
            </a:endParaRPr>
          </a:p>
        </p:txBody>
      </p:sp>
      <p:sp>
        <p:nvSpPr>
          <p:cNvPr id="89" name="Google Shape;89;g2f0dbc0520d_0_9"/>
          <p:cNvSpPr txBox="1"/>
          <p:nvPr/>
        </p:nvSpPr>
        <p:spPr>
          <a:xfrm>
            <a:off x="4975075" y="5300150"/>
            <a:ext cx="42240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200" b="0" i="1" u="none" strike="noStrike" cap="none">
                <a:solidFill>
                  <a:srgbClr val="7F7F7F"/>
                </a:solidFill>
                <a:latin typeface="Arial"/>
                <a:ea typeface="Arial"/>
                <a:cs typeface="Arial"/>
                <a:sym typeface="Arial"/>
              </a:rPr>
              <a:t>Source: </a:t>
            </a:r>
            <a:r>
              <a:rPr lang="en-US" sz="1200" i="1">
                <a:solidFill>
                  <a:srgbClr val="7F7F7F"/>
                </a:solidFill>
              </a:rPr>
              <a:t>Centers for Medicare &amp; Medicaid Services, 2023</a:t>
            </a:r>
            <a:endParaRPr sz="1200" b="0" i="1" u="none" strike="noStrike" cap="none">
              <a:solidFill>
                <a:srgbClr val="7F7F7F"/>
              </a:solidFill>
              <a:latin typeface="Arial"/>
              <a:ea typeface="Arial"/>
              <a:cs typeface="Arial"/>
              <a:sym typeface="Arial"/>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fade">
                                      <p:cBhvr>
                                        <p:cTn id="12" dur="1000"/>
                                        <p:tgtEl>
                                          <p:spTgt spid="8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fade">
                                      <p:cBhvr>
                                        <p:cTn id="17" dur="1000"/>
                                        <p:tgtEl>
                                          <p:spTgt spid="8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3"/>
                                        </p:tgtEl>
                                        <p:attrNameLst>
                                          <p:attrName>style.visibility</p:attrName>
                                        </p:attrNameLst>
                                      </p:cBhvr>
                                      <p:to>
                                        <p:strVal val="visible"/>
                                      </p:to>
                                    </p:set>
                                    <p:animEffect transition="in" filter="fade">
                                      <p:cBhvr>
                                        <p:cTn id="22" dur="1000"/>
                                        <p:tgtEl>
                                          <p:spTgt spid="8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8"/>
                                        </p:tgtEl>
                                        <p:attrNameLst>
                                          <p:attrName>style.visibility</p:attrName>
                                        </p:attrNameLst>
                                      </p:cBhvr>
                                      <p:to>
                                        <p:strVal val="visible"/>
                                      </p:to>
                                    </p:set>
                                    <p:animEffect transition="in" filter="fade">
                                      <p:cBhvr>
                                        <p:cTn id="27" dur="1000"/>
                                        <p:tgtEl>
                                          <p:spTgt spid="8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fade">
                                      <p:cBhvr>
                                        <p:cTn id="32" dur="1000"/>
                                        <p:tgtEl>
                                          <p:spTgt spid="8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5"/>
                                        </p:tgtEl>
                                        <p:attrNameLst>
                                          <p:attrName>style.visibility</p:attrName>
                                        </p:attrNameLst>
                                      </p:cBhvr>
                                      <p:to>
                                        <p:strVal val="visible"/>
                                      </p:to>
                                    </p:set>
                                    <p:animEffect transition="in" filter="fade">
                                      <p:cBhvr>
                                        <p:cTn id="37" dur="1000"/>
                                        <p:tgtEl>
                                          <p:spTgt spid="8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fade">
                                      <p:cBhvr>
                                        <p:cTn id="42" dur="1000"/>
                                        <p:tgtEl>
                                          <p:spTgt spid="8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7"/>
                                        </p:tgtEl>
                                        <p:attrNameLst>
                                          <p:attrName>style.visibility</p:attrName>
                                        </p:attrNameLst>
                                      </p:cBhvr>
                                      <p:to>
                                        <p:strVal val="visible"/>
                                      </p:to>
                                    </p:set>
                                    <p:animEffect transition="in" filter="fade">
                                      <p:cBhvr>
                                        <p:cTn id="47" dur="13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94"/>
        <p:cNvGrpSpPr/>
        <p:nvPr/>
      </p:nvGrpSpPr>
      <p:grpSpPr>
        <a:xfrm>
          <a:off x="0" y="0"/>
          <a:ext cx="0" cy="0"/>
          <a:chOff x="0" y="0"/>
          <a:chExt cx="0" cy="0"/>
        </a:xfrm>
      </p:grpSpPr>
      <p:sp>
        <p:nvSpPr>
          <p:cNvPr id="95" name="Google Shape;95;g2f0dbc0520d_0_24"/>
          <p:cNvSpPr txBox="1">
            <a:spLocks noGrp="1"/>
          </p:cNvSpPr>
          <p:nvPr>
            <p:ph type="title"/>
          </p:nvPr>
        </p:nvSpPr>
        <p:spPr>
          <a:xfrm>
            <a:off x="457200" y="304800"/>
            <a:ext cx="8229600" cy="1143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600"/>
              <a:t>Core Competency Development</a:t>
            </a:r>
            <a:endParaRPr sz="3600"/>
          </a:p>
        </p:txBody>
      </p:sp>
      <p:pic>
        <p:nvPicPr>
          <p:cNvPr id="96" name="Google Shape;96;g2f0dbc0520d_0_24"/>
          <p:cNvPicPr preferRelativeResize="0"/>
          <p:nvPr/>
        </p:nvPicPr>
        <p:blipFill>
          <a:blip r:embed="rId3">
            <a:alphaModFix/>
          </a:blip>
          <a:stretch>
            <a:fillRect/>
          </a:stretch>
        </p:blipFill>
        <p:spPr>
          <a:xfrm>
            <a:off x="5116905" y="1600199"/>
            <a:ext cx="3569894" cy="1600300"/>
          </a:xfrm>
          <a:prstGeom prst="rect">
            <a:avLst/>
          </a:prstGeom>
          <a:noFill/>
          <a:ln>
            <a:noFill/>
          </a:ln>
        </p:spPr>
      </p:pic>
      <p:pic>
        <p:nvPicPr>
          <p:cNvPr id="97" name="Google Shape;97;g2f0dbc0520d_0_24"/>
          <p:cNvPicPr preferRelativeResize="0"/>
          <p:nvPr/>
        </p:nvPicPr>
        <p:blipFill>
          <a:blip r:embed="rId4">
            <a:alphaModFix/>
          </a:blip>
          <a:stretch>
            <a:fillRect/>
          </a:stretch>
        </p:blipFill>
        <p:spPr>
          <a:xfrm>
            <a:off x="457200" y="1657400"/>
            <a:ext cx="3357563" cy="1485900"/>
          </a:xfrm>
          <a:prstGeom prst="rect">
            <a:avLst/>
          </a:prstGeom>
          <a:noFill/>
          <a:ln>
            <a:noFill/>
          </a:ln>
        </p:spPr>
      </p:pic>
      <p:sp>
        <p:nvSpPr>
          <p:cNvPr id="98" name="Google Shape;98;g2f0dbc0520d_0_24"/>
          <p:cNvSpPr txBox="1"/>
          <p:nvPr/>
        </p:nvSpPr>
        <p:spPr>
          <a:xfrm>
            <a:off x="3185875" y="5005950"/>
            <a:ext cx="5958300" cy="6465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200" i="1" u="none" strike="noStrike" cap="none">
                <a:solidFill>
                  <a:schemeClr val="lt2"/>
                </a:solidFill>
              </a:rPr>
              <a:t>Source: Baileys et al, 2018, </a:t>
            </a:r>
            <a:r>
              <a:rPr lang="en-US" sz="1200" i="1">
                <a:solidFill>
                  <a:schemeClr val="lt2"/>
                </a:solidFill>
              </a:rPr>
              <a:t>Community Health Worker Core Consensus Project, 2022, Oncology Nursing Society 2013, Pratt-Chapman et al., 2015, </a:t>
            </a:r>
            <a:br>
              <a:rPr lang="en-US" sz="1200" i="1">
                <a:solidFill>
                  <a:schemeClr val="lt2"/>
                </a:solidFill>
              </a:rPr>
            </a:br>
            <a:r>
              <a:rPr lang="en-US" sz="1200" i="1">
                <a:solidFill>
                  <a:schemeClr val="lt2"/>
                </a:solidFill>
              </a:rPr>
              <a:t>Valverde et al., 2019 Varanasi et al., 2024</a:t>
            </a:r>
            <a:endParaRPr sz="1200" i="1">
              <a:solidFill>
                <a:schemeClr val="lt2"/>
              </a:solidFill>
            </a:endParaRPr>
          </a:p>
        </p:txBody>
      </p:sp>
      <p:pic>
        <p:nvPicPr>
          <p:cNvPr id="99" name="Google Shape;99;g2f0dbc0520d_0_24"/>
          <p:cNvPicPr preferRelativeResize="0"/>
          <p:nvPr/>
        </p:nvPicPr>
        <p:blipFill>
          <a:blip r:embed="rId5">
            <a:alphaModFix/>
          </a:blip>
          <a:stretch>
            <a:fillRect/>
          </a:stretch>
        </p:blipFill>
        <p:spPr>
          <a:xfrm>
            <a:off x="5398851" y="3966600"/>
            <a:ext cx="3159550" cy="710175"/>
          </a:xfrm>
          <a:prstGeom prst="rect">
            <a:avLst/>
          </a:prstGeom>
          <a:noFill/>
          <a:ln>
            <a:noFill/>
          </a:ln>
        </p:spPr>
      </p:pic>
      <p:grpSp>
        <p:nvGrpSpPr>
          <p:cNvPr id="100" name="Google Shape;100;g2f0dbc0520d_0_24"/>
          <p:cNvGrpSpPr/>
          <p:nvPr/>
        </p:nvGrpSpPr>
        <p:grpSpPr>
          <a:xfrm>
            <a:off x="301651" y="3492550"/>
            <a:ext cx="4258678" cy="1513403"/>
            <a:chOff x="301651" y="3492550"/>
            <a:chExt cx="4258678" cy="1513403"/>
          </a:xfrm>
        </p:grpSpPr>
        <p:pic>
          <p:nvPicPr>
            <p:cNvPr id="101" name="Google Shape;101;g2f0dbc0520d_0_24"/>
            <p:cNvPicPr preferRelativeResize="0"/>
            <p:nvPr/>
          </p:nvPicPr>
          <p:blipFill>
            <a:blip r:embed="rId6">
              <a:alphaModFix/>
            </a:blip>
            <a:stretch>
              <a:fillRect/>
            </a:stretch>
          </p:blipFill>
          <p:spPr>
            <a:xfrm>
              <a:off x="301651" y="3492550"/>
              <a:ext cx="4258678" cy="710175"/>
            </a:xfrm>
            <a:prstGeom prst="rect">
              <a:avLst/>
            </a:prstGeom>
            <a:noFill/>
            <a:ln>
              <a:noFill/>
            </a:ln>
          </p:spPr>
        </p:pic>
        <p:pic>
          <p:nvPicPr>
            <p:cNvPr id="102" name="Google Shape;102;g2f0dbc0520d_0_24"/>
            <p:cNvPicPr preferRelativeResize="0"/>
            <p:nvPr/>
          </p:nvPicPr>
          <p:blipFill>
            <a:blip r:embed="rId7">
              <a:alphaModFix/>
            </a:blip>
            <a:stretch>
              <a:fillRect/>
            </a:stretch>
          </p:blipFill>
          <p:spPr>
            <a:xfrm>
              <a:off x="646052" y="4202734"/>
              <a:ext cx="3569900" cy="803219"/>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fade">
                                      <p:cBhvr>
                                        <p:cTn id="12" dur="1000"/>
                                        <p:tgtEl>
                                          <p:spTgt spid="10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6"/>
                                        </p:tgtEl>
                                        <p:attrNameLst>
                                          <p:attrName>style.visibility</p:attrName>
                                        </p:attrNameLst>
                                      </p:cBhvr>
                                      <p:to>
                                        <p:strVal val="visible"/>
                                      </p:to>
                                    </p:set>
                                    <p:animEffect transition="in" filter="fade">
                                      <p:cBhvr>
                                        <p:cTn id="17" dur="1000"/>
                                        <p:tgtEl>
                                          <p:spTgt spid="9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fade">
                                      <p:cBhvr>
                                        <p:cTn id="22" dur="10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grpSp>
        <p:nvGrpSpPr>
          <p:cNvPr id="108" name="Google Shape;108;g2f0dbc0520d_0_36"/>
          <p:cNvGrpSpPr/>
          <p:nvPr/>
        </p:nvGrpSpPr>
        <p:grpSpPr>
          <a:xfrm>
            <a:off x="-120423" y="-120423"/>
            <a:ext cx="9308646" cy="5824537"/>
            <a:chOff x="-160564" y="-120423"/>
            <a:chExt cx="12411528" cy="5824537"/>
          </a:xfrm>
        </p:grpSpPr>
        <p:grpSp>
          <p:nvGrpSpPr>
            <p:cNvPr id="109" name="Google Shape;109;g2f0dbc0520d_0_36"/>
            <p:cNvGrpSpPr/>
            <p:nvPr/>
          </p:nvGrpSpPr>
          <p:grpSpPr>
            <a:xfrm>
              <a:off x="457200" y="457300"/>
              <a:ext cx="11277600" cy="4660800"/>
              <a:chOff x="457200" y="457300"/>
              <a:chExt cx="11277600" cy="4660800"/>
            </a:xfrm>
          </p:grpSpPr>
          <p:sp>
            <p:nvSpPr>
              <p:cNvPr id="110" name="Google Shape;110;g2f0dbc0520d_0_36"/>
              <p:cNvSpPr/>
              <p:nvPr/>
            </p:nvSpPr>
            <p:spPr>
              <a:xfrm rot="10800000">
                <a:off x="457200" y="457300"/>
                <a:ext cx="11277600" cy="4660800"/>
              </a:xfrm>
              <a:prstGeom prst="round2DiagRect">
                <a:avLst>
                  <a:gd name="adj1" fmla="val 16667"/>
                  <a:gd name="adj2" fmla="val 0"/>
                </a:avLst>
              </a:prstGeom>
              <a:solidFill>
                <a:srgbClr val="D8D8D8">
                  <a:alpha val="21960"/>
                </a:srgbClr>
              </a:solidFill>
              <a:ln w="47625" cap="flat" cmpd="sng">
                <a:solidFill>
                  <a:srgbClr val="0097D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11" name="Google Shape;111;g2f0dbc0520d_0_36"/>
              <p:cNvGrpSpPr/>
              <p:nvPr/>
            </p:nvGrpSpPr>
            <p:grpSpPr>
              <a:xfrm>
                <a:off x="952500" y="835182"/>
                <a:ext cx="10287000" cy="3869413"/>
                <a:chOff x="952500" y="772197"/>
                <a:chExt cx="10287000" cy="3869413"/>
              </a:xfrm>
            </p:grpSpPr>
            <p:sp>
              <p:nvSpPr>
                <p:cNvPr id="112" name="Google Shape;112;g2f0dbc0520d_0_36"/>
                <p:cNvSpPr txBox="1"/>
                <p:nvPr/>
              </p:nvSpPr>
              <p:spPr>
                <a:xfrm>
                  <a:off x="952500" y="1501510"/>
                  <a:ext cx="10287000" cy="3140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rPr>
                    <a:t>In States that do not have applicable licensure, certification, or other laws or regulations governing the certification or training of auxiliary personnel, we proposed to require auxiliary personnel providing PIN services be trained to provide all service elements. </a:t>
                  </a:r>
                  <a:r>
                    <a:rPr lang="en-US" sz="1800" b="1">
                      <a:solidFill>
                        <a:schemeClr val="dk1"/>
                      </a:solidFill>
                    </a:rPr>
                    <a:t>Training must include the competencies of patient and family communication, interpersonal and relationship-building, patient and family capacity building, service coordination and systems navigation, patient advocacy, facilitation, individual and community assessment, professionalism and ethical conduct, and the development of an appropriate knowledge base</a:t>
                  </a:r>
                  <a:r>
                    <a:rPr lang="en-US" sz="1800">
                      <a:solidFill>
                        <a:schemeClr val="dk1"/>
                      </a:solidFill>
                    </a:rPr>
                    <a:t>, including specific certification or training on the serious, high-risk condition/illness/disease addressed in the initiating visit. </a:t>
                  </a:r>
                  <a:endParaRPr sz="1800"/>
                </a:p>
              </p:txBody>
            </p:sp>
            <p:sp>
              <p:nvSpPr>
                <p:cNvPr id="113" name="Google Shape;113;g2f0dbc0520d_0_36"/>
                <p:cNvSpPr txBox="1"/>
                <p:nvPr/>
              </p:nvSpPr>
              <p:spPr>
                <a:xfrm>
                  <a:off x="952500" y="772197"/>
                  <a:ext cx="100965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Open Sans"/>
                      <a:ea typeface="Open Sans"/>
                      <a:cs typeface="Open Sans"/>
                      <a:sym typeface="Open Sans"/>
                    </a:rPr>
                    <a:t>CMS Training Requirement</a:t>
                  </a:r>
                  <a:endParaRPr sz="3600"/>
                </a:p>
              </p:txBody>
            </p:sp>
          </p:grpSp>
        </p:grpSp>
        <p:pic>
          <p:nvPicPr>
            <p:cNvPr id="114" name="Google Shape;114;g2f0dbc0520d_0_36" descr="Open quotation mark with solid fill"/>
            <p:cNvPicPr preferRelativeResize="0"/>
            <p:nvPr/>
          </p:nvPicPr>
          <p:blipFill rotWithShape="1">
            <a:blip r:embed="rId3">
              <a:alphaModFix/>
            </a:blip>
            <a:srcRect/>
            <a:stretch/>
          </p:blipFill>
          <p:spPr>
            <a:xfrm>
              <a:off x="-160564" y="-120423"/>
              <a:ext cx="1423307" cy="1423307"/>
            </a:xfrm>
            <a:prstGeom prst="rect">
              <a:avLst/>
            </a:prstGeom>
            <a:noFill/>
            <a:ln>
              <a:noFill/>
            </a:ln>
          </p:spPr>
        </p:pic>
        <p:pic>
          <p:nvPicPr>
            <p:cNvPr id="115" name="Google Shape;115;g2f0dbc0520d_0_36" descr="Open quotation mark with solid fill"/>
            <p:cNvPicPr preferRelativeResize="0"/>
            <p:nvPr/>
          </p:nvPicPr>
          <p:blipFill rotWithShape="1">
            <a:blip r:embed="rId3">
              <a:alphaModFix/>
            </a:blip>
            <a:srcRect/>
            <a:stretch/>
          </p:blipFill>
          <p:spPr>
            <a:xfrm rot="10800000">
              <a:off x="10827657" y="4280807"/>
              <a:ext cx="1423307" cy="1423307"/>
            </a:xfrm>
            <a:prstGeom prst="rect">
              <a:avLst/>
            </a:prstGeom>
            <a:noFill/>
            <a:ln>
              <a:noFill/>
            </a:ln>
          </p:spPr>
        </p:pic>
      </p:grpSp>
      <p:sp>
        <p:nvSpPr>
          <p:cNvPr id="116" name="Google Shape;116;g2f0dbc0520d_0_36"/>
          <p:cNvSpPr txBox="1"/>
          <p:nvPr/>
        </p:nvSpPr>
        <p:spPr>
          <a:xfrm>
            <a:off x="3064225" y="5267025"/>
            <a:ext cx="61806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i="1">
                <a:solidFill>
                  <a:schemeClr val="lt2"/>
                </a:solidFill>
              </a:rPr>
              <a:t>Source: Centers for Medicare &amp; Medicaid Services, 2023.</a:t>
            </a:r>
            <a:endParaRPr sz="1200" i="1">
              <a:solidFill>
                <a:schemeClr val="l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2f0dbc0520d_0_49"/>
          <p:cNvSpPr txBox="1">
            <a:spLocks noGrp="1"/>
          </p:cNvSpPr>
          <p:nvPr>
            <p:ph type="title"/>
          </p:nvPr>
        </p:nvSpPr>
        <p:spPr>
          <a:xfrm>
            <a:off x="457200" y="304800"/>
            <a:ext cx="82296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600">
                <a:solidFill>
                  <a:srgbClr val="3F3F3F"/>
                </a:solidFill>
              </a:rPr>
              <a:t>Professional Oncology </a:t>
            </a:r>
            <a:br>
              <a:rPr lang="en-US" sz="3600">
                <a:solidFill>
                  <a:srgbClr val="3F3F3F"/>
                </a:solidFill>
              </a:rPr>
            </a:br>
            <a:r>
              <a:rPr lang="en-US" sz="3600">
                <a:solidFill>
                  <a:srgbClr val="3F3F3F"/>
                </a:solidFill>
              </a:rPr>
              <a:t>Navigation Task Force (PONT)</a:t>
            </a:r>
            <a:endParaRPr sz="3600">
              <a:solidFill>
                <a:srgbClr val="3F3F3F"/>
              </a:solidFill>
            </a:endParaRPr>
          </a:p>
        </p:txBody>
      </p:sp>
      <p:sp>
        <p:nvSpPr>
          <p:cNvPr id="123" name="Google Shape;123;g2f0dbc0520d_0_49"/>
          <p:cNvSpPr txBox="1"/>
          <p:nvPr/>
        </p:nvSpPr>
        <p:spPr>
          <a:xfrm>
            <a:off x="4216400" y="1678325"/>
            <a:ext cx="4781700" cy="36492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US" sz="1800"/>
              <a:t>Treatment, Care Planning and</a:t>
            </a:r>
            <a:br>
              <a:rPr lang="en-US" sz="1800"/>
            </a:br>
            <a:r>
              <a:rPr lang="en-US" sz="1800"/>
              <a:t>Intervention</a:t>
            </a:r>
            <a:endParaRPr sz="1800"/>
          </a:p>
          <a:p>
            <a:pPr marL="457200" lvl="0" indent="-342900" algn="l" rtl="0">
              <a:spcBef>
                <a:spcPts val="0"/>
              </a:spcBef>
              <a:spcAft>
                <a:spcPts val="0"/>
              </a:spcAft>
              <a:buSzPts val="1800"/>
              <a:buChar char="●"/>
            </a:pPr>
            <a:r>
              <a:rPr lang="en-US" sz="1800"/>
              <a:t>Psychosocial Assessment and Intervention</a:t>
            </a:r>
            <a:endParaRPr sz="1800"/>
          </a:p>
          <a:p>
            <a:pPr marL="457200" lvl="0" indent="-342900" algn="l" rtl="0">
              <a:spcBef>
                <a:spcPts val="0"/>
              </a:spcBef>
              <a:spcAft>
                <a:spcPts val="0"/>
              </a:spcAft>
              <a:buSzPts val="1800"/>
              <a:buChar char="●"/>
            </a:pPr>
            <a:r>
              <a:rPr lang="en-US" sz="1800"/>
              <a:t>Survivorship</a:t>
            </a:r>
            <a:endParaRPr sz="1800"/>
          </a:p>
          <a:p>
            <a:pPr marL="457200" lvl="0" indent="-342900" algn="l" rtl="0">
              <a:spcBef>
                <a:spcPts val="0"/>
              </a:spcBef>
              <a:spcAft>
                <a:spcPts val="0"/>
              </a:spcAft>
              <a:buSzPts val="1800"/>
              <a:buChar char="●"/>
            </a:pPr>
            <a:r>
              <a:rPr lang="en-US" sz="1800"/>
              <a:t>End of Life</a:t>
            </a:r>
            <a:endParaRPr sz="1800"/>
          </a:p>
          <a:p>
            <a:pPr marL="457200" lvl="0" indent="-342900" algn="l" rtl="0">
              <a:spcBef>
                <a:spcPts val="0"/>
              </a:spcBef>
              <a:spcAft>
                <a:spcPts val="0"/>
              </a:spcAft>
              <a:buSzPts val="1800"/>
              <a:buChar char="●"/>
            </a:pPr>
            <a:r>
              <a:rPr lang="en-US" sz="1800"/>
              <a:t>Advocacy</a:t>
            </a:r>
            <a:endParaRPr sz="1800"/>
          </a:p>
          <a:p>
            <a:pPr marL="457200" lvl="0" indent="-342900" algn="l" rtl="0">
              <a:spcBef>
                <a:spcPts val="0"/>
              </a:spcBef>
              <a:spcAft>
                <a:spcPts val="0"/>
              </a:spcAft>
              <a:buSzPts val="1800"/>
              <a:buChar char="●"/>
            </a:pPr>
            <a:r>
              <a:rPr lang="en-US" sz="1800"/>
              <a:t>Operational Management</a:t>
            </a:r>
            <a:endParaRPr sz="1800"/>
          </a:p>
          <a:p>
            <a:pPr marL="457200" lvl="0" indent="-342900" algn="l" rtl="0">
              <a:spcBef>
                <a:spcPts val="0"/>
              </a:spcBef>
              <a:spcAft>
                <a:spcPts val="0"/>
              </a:spcAft>
              <a:buSzPts val="1800"/>
              <a:buChar char="●"/>
            </a:pPr>
            <a:r>
              <a:rPr lang="en-US" sz="1800"/>
              <a:t>Practice Evaluation and Quality </a:t>
            </a:r>
            <a:br>
              <a:rPr lang="en-US" sz="1800"/>
            </a:br>
            <a:r>
              <a:rPr lang="en-US" sz="1800"/>
              <a:t>Improvement</a:t>
            </a:r>
            <a:endParaRPr sz="1800"/>
          </a:p>
          <a:p>
            <a:pPr marL="457200" lvl="0" indent="-342900" algn="l" rtl="0">
              <a:spcBef>
                <a:spcPts val="0"/>
              </a:spcBef>
              <a:spcAft>
                <a:spcPts val="0"/>
              </a:spcAft>
              <a:buSzPts val="1800"/>
              <a:buChar char="●"/>
            </a:pPr>
            <a:r>
              <a:rPr lang="en-US" sz="1800"/>
              <a:t>Evidence-Based Care</a:t>
            </a:r>
            <a:endParaRPr sz="1800"/>
          </a:p>
        </p:txBody>
      </p:sp>
      <p:sp>
        <p:nvSpPr>
          <p:cNvPr id="124" name="Google Shape;124;g2f0dbc0520d_0_49"/>
          <p:cNvSpPr txBox="1"/>
          <p:nvPr/>
        </p:nvSpPr>
        <p:spPr>
          <a:xfrm>
            <a:off x="381000" y="1674300"/>
            <a:ext cx="4235400" cy="35094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Char char="●"/>
            </a:pPr>
            <a:r>
              <a:rPr lang="en-US" sz="1800"/>
              <a:t>Qualifications</a:t>
            </a:r>
            <a:endParaRPr sz="1800"/>
          </a:p>
          <a:p>
            <a:pPr marL="457200" lvl="0" indent="-342900" algn="l" rtl="0">
              <a:spcBef>
                <a:spcPts val="0"/>
              </a:spcBef>
              <a:spcAft>
                <a:spcPts val="0"/>
              </a:spcAft>
              <a:buSzPts val="1800"/>
              <a:buChar char="●"/>
            </a:pPr>
            <a:r>
              <a:rPr lang="en-US" sz="1800"/>
              <a:t>Knowledge</a:t>
            </a:r>
            <a:endParaRPr sz="1800"/>
          </a:p>
          <a:p>
            <a:pPr marL="457200" lvl="0" indent="-342900" algn="l" rtl="0">
              <a:spcBef>
                <a:spcPts val="0"/>
              </a:spcBef>
              <a:spcAft>
                <a:spcPts val="0"/>
              </a:spcAft>
              <a:buSzPts val="1800"/>
              <a:buChar char="●"/>
            </a:pPr>
            <a:r>
              <a:rPr lang="en-US" sz="1800"/>
              <a:t>Cultural and Linguistic Humility</a:t>
            </a:r>
            <a:endParaRPr sz="1800"/>
          </a:p>
          <a:p>
            <a:pPr marL="457200" lvl="0" indent="-342900" algn="l" rtl="0">
              <a:spcBef>
                <a:spcPts val="0"/>
              </a:spcBef>
              <a:spcAft>
                <a:spcPts val="0"/>
              </a:spcAft>
              <a:buSzPts val="1800"/>
              <a:buChar char="●"/>
            </a:pPr>
            <a:r>
              <a:rPr lang="en-US" sz="1800"/>
              <a:t>Interdisciplinary and </a:t>
            </a:r>
            <a:br>
              <a:rPr lang="en-US" sz="1800"/>
            </a:br>
            <a:r>
              <a:rPr lang="en-US" sz="1800"/>
              <a:t>Interorganizational Collaboration</a:t>
            </a:r>
            <a:endParaRPr sz="1800"/>
          </a:p>
          <a:p>
            <a:pPr marL="457200" lvl="0" indent="-342900" algn="l" rtl="0">
              <a:spcBef>
                <a:spcPts val="0"/>
              </a:spcBef>
              <a:spcAft>
                <a:spcPts val="0"/>
              </a:spcAft>
              <a:buSzPts val="1800"/>
              <a:buChar char="●"/>
            </a:pPr>
            <a:r>
              <a:rPr lang="en-US" sz="1800"/>
              <a:t>Communication</a:t>
            </a:r>
            <a:endParaRPr sz="1800"/>
          </a:p>
          <a:p>
            <a:pPr marL="457200" lvl="0" indent="-342900" algn="l" rtl="0">
              <a:spcBef>
                <a:spcPts val="0"/>
              </a:spcBef>
              <a:spcAft>
                <a:spcPts val="0"/>
              </a:spcAft>
              <a:buSzPts val="1800"/>
              <a:buChar char="●"/>
            </a:pPr>
            <a:r>
              <a:rPr lang="en-US" sz="1800"/>
              <a:t>Professional Development</a:t>
            </a:r>
            <a:endParaRPr sz="1800"/>
          </a:p>
          <a:p>
            <a:pPr marL="457200" lvl="0" indent="-342900" algn="l" rtl="0">
              <a:spcBef>
                <a:spcPts val="0"/>
              </a:spcBef>
              <a:spcAft>
                <a:spcPts val="0"/>
              </a:spcAft>
              <a:buSzPts val="1800"/>
              <a:buChar char="●"/>
            </a:pPr>
            <a:r>
              <a:rPr lang="en-US" sz="1800"/>
              <a:t>Supervision</a:t>
            </a:r>
            <a:endParaRPr sz="1800"/>
          </a:p>
          <a:p>
            <a:pPr marL="457200" lvl="0" indent="-342900" algn="l" rtl="0">
              <a:spcBef>
                <a:spcPts val="0"/>
              </a:spcBef>
              <a:spcAft>
                <a:spcPts val="0"/>
              </a:spcAft>
              <a:buSzPts val="1800"/>
              <a:buChar char="●"/>
            </a:pPr>
            <a:r>
              <a:rPr lang="en-US" sz="1800"/>
              <a:t>Mentorship and Leadership </a:t>
            </a:r>
            <a:endParaRPr sz="1800"/>
          </a:p>
          <a:p>
            <a:pPr marL="457200" lvl="0" indent="-342900" algn="l" rtl="0">
              <a:spcBef>
                <a:spcPts val="0"/>
              </a:spcBef>
              <a:spcAft>
                <a:spcPts val="0"/>
              </a:spcAft>
              <a:buSzPts val="1800"/>
              <a:buChar char="●"/>
            </a:pPr>
            <a:r>
              <a:rPr lang="en-US" sz="1800"/>
              <a:t>Self-care</a:t>
            </a:r>
            <a:endParaRPr sz="1800"/>
          </a:p>
          <a:p>
            <a:pPr marL="457200" lvl="0" indent="-342900" algn="l" rtl="0">
              <a:spcBef>
                <a:spcPts val="0"/>
              </a:spcBef>
              <a:spcAft>
                <a:spcPts val="0"/>
              </a:spcAft>
              <a:buSzPts val="1800"/>
              <a:buChar char="●"/>
            </a:pPr>
            <a:r>
              <a:rPr lang="en-US" sz="1800"/>
              <a:t>Prevention, Screening and </a:t>
            </a:r>
            <a:br>
              <a:rPr lang="en-US" sz="1800"/>
            </a:br>
            <a:r>
              <a:rPr lang="en-US" sz="1800"/>
              <a:t>Assessment</a:t>
            </a:r>
            <a:endParaRPr sz="1800"/>
          </a:p>
        </p:txBody>
      </p:sp>
      <p:sp>
        <p:nvSpPr>
          <p:cNvPr id="125" name="Google Shape;125;g2f0dbc0520d_0_49"/>
          <p:cNvSpPr txBox="1"/>
          <p:nvPr/>
        </p:nvSpPr>
        <p:spPr>
          <a:xfrm>
            <a:off x="3185700" y="5327525"/>
            <a:ext cx="59583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200" i="1" u="none" strike="noStrike" cap="none">
                <a:solidFill>
                  <a:srgbClr val="808080"/>
                </a:solidFill>
              </a:rPr>
              <a:t>Source: </a:t>
            </a:r>
            <a:r>
              <a:rPr lang="en-US" sz="1200" i="1">
                <a:solidFill>
                  <a:srgbClr val="808080"/>
                </a:solidFill>
              </a:rPr>
              <a:t>Franklin et al., 2022</a:t>
            </a:r>
            <a:endParaRPr sz="1200" i="1">
              <a:solidFill>
                <a:srgbClr val="80808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graphicFrame>
        <p:nvGraphicFramePr>
          <p:cNvPr id="131" name="Google Shape;131;g2f0dbc0520d_0_56"/>
          <p:cNvGraphicFramePr/>
          <p:nvPr/>
        </p:nvGraphicFramePr>
        <p:xfrm>
          <a:off x="0" y="-12"/>
          <a:ext cx="9226825" cy="6968425"/>
        </p:xfrm>
        <a:graphic>
          <a:graphicData uri="http://schemas.openxmlformats.org/drawingml/2006/table">
            <a:tbl>
              <a:tblPr>
                <a:noFill/>
                <a:tableStyleId>{78AB8C05-BFE4-4735-945A-B6A62564346F}</a:tableStyleId>
              </a:tblPr>
              <a:tblGrid>
                <a:gridCol w="3068075">
                  <a:extLst>
                    <a:ext uri="{9D8B030D-6E8A-4147-A177-3AD203B41FA5}">
                      <a16:colId xmlns:a16="http://schemas.microsoft.com/office/drawing/2014/main" val="20000"/>
                    </a:ext>
                  </a:extLst>
                </a:gridCol>
                <a:gridCol w="6158750">
                  <a:extLst>
                    <a:ext uri="{9D8B030D-6E8A-4147-A177-3AD203B41FA5}">
                      <a16:colId xmlns:a16="http://schemas.microsoft.com/office/drawing/2014/main" val="20001"/>
                    </a:ext>
                  </a:extLst>
                </a:gridCol>
              </a:tblGrid>
              <a:tr h="1838475">
                <a:tc>
                  <a:txBody>
                    <a:bodyPr/>
                    <a:lstStyle/>
                    <a:p>
                      <a:pPr marL="0" lvl="0" indent="0" algn="l" rtl="0">
                        <a:spcBef>
                          <a:spcPts val="0"/>
                        </a:spcBef>
                        <a:spcAft>
                          <a:spcPts val="0"/>
                        </a:spcAft>
                        <a:buNone/>
                      </a:pPr>
                      <a:r>
                        <a:rPr lang="en-US" sz="2200" b="1">
                          <a:solidFill>
                            <a:schemeClr val="lt1"/>
                          </a:solidFill>
                        </a:rPr>
                        <a:t>GW Core Competencies</a:t>
                      </a:r>
                      <a:br>
                        <a:rPr lang="en-US" sz="2200" b="1">
                          <a:solidFill>
                            <a:schemeClr val="lt1"/>
                          </a:solidFill>
                        </a:rPr>
                      </a:br>
                      <a:r>
                        <a:rPr lang="en-US" sz="2200" b="1">
                          <a:solidFill>
                            <a:srgbClr val="FBBC04"/>
                          </a:solidFill>
                        </a:rPr>
                        <a:t>8 Domains</a:t>
                      </a:r>
                      <a:endParaRPr sz="2200" b="1">
                        <a:solidFill>
                          <a:srgbClr val="FBBC04"/>
                        </a:solidFill>
                      </a:endParaRPr>
                    </a:p>
                    <a:p>
                      <a:pPr marL="0" lvl="0" indent="0" algn="l" rtl="0">
                        <a:spcBef>
                          <a:spcPts val="0"/>
                        </a:spcBef>
                        <a:spcAft>
                          <a:spcPts val="0"/>
                        </a:spcAft>
                        <a:buNone/>
                      </a:pPr>
                      <a:r>
                        <a:rPr lang="en-US" sz="2200">
                          <a:solidFill>
                            <a:srgbClr val="FBBC04"/>
                          </a:solidFill>
                        </a:rPr>
                        <a:t>45 statements</a:t>
                      </a:r>
                      <a:endParaRPr sz="2200" b="1">
                        <a:solidFill>
                          <a:srgbClr val="FBBC04"/>
                        </a:solidFill>
                      </a:endParaRPr>
                    </a:p>
                  </a:txBody>
                  <a:tcPr marL="91425" marR="91425" marT="91425" marB="91425">
                    <a:solidFill>
                      <a:srgbClr val="004065"/>
                    </a:solidFill>
                  </a:tcPr>
                </a:tc>
                <a:tc>
                  <a:txBody>
                    <a:bodyPr/>
                    <a:lstStyle/>
                    <a:p>
                      <a:pPr marL="457200" lvl="0" indent="-304800" algn="l" rtl="0">
                        <a:spcBef>
                          <a:spcPts val="0"/>
                        </a:spcBef>
                        <a:spcAft>
                          <a:spcPts val="0"/>
                        </a:spcAft>
                        <a:buClr>
                          <a:schemeClr val="dk1"/>
                        </a:buClr>
                        <a:buSzPts val="1200"/>
                        <a:buChar char="●"/>
                      </a:pPr>
                      <a:r>
                        <a:rPr lang="en-US" sz="1200">
                          <a:solidFill>
                            <a:schemeClr val="dk1"/>
                          </a:solidFill>
                        </a:rPr>
                        <a:t>Patient Care</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Knowledge of Practice</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Practice-Based Learning and Improvement</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Interpersonal and Communication Skills</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Professionalism</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Systems-Based Practice</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Interprofessional Collaboration</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Personal and Professional Development</a:t>
                      </a:r>
                      <a:endParaRPr sz="1200">
                        <a:solidFill>
                          <a:schemeClr val="dk1"/>
                        </a:solidFill>
                      </a:endParaRPr>
                    </a:p>
                  </a:txBody>
                  <a:tcPr marL="91425" marR="91425" marT="91425" marB="91425"/>
                </a:tc>
                <a:extLst>
                  <a:ext uri="{0D108BD9-81ED-4DB2-BD59-A6C34878D82A}">
                    <a16:rowId xmlns:a16="http://schemas.microsoft.com/office/drawing/2014/main" val="10000"/>
                  </a:ext>
                </a:extLst>
              </a:tr>
              <a:tr h="2253600">
                <a:tc>
                  <a:txBody>
                    <a:bodyPr/>
                    <a:lstStyle/>
                    <a:p>
                      <a:pPr marL="0" lvl="0" indent="0" algn="l" rtl="0">
                        <a:spcBef>
                          <a:spcPts val="0"/>
                        </a:spcBef>
                        <a:spcAft>
                          <a:spcPts val="0"/>
                        </a:spcAft>
                        <a:buNone/>
                      </a:pPr>
                      <a:r>
                        <a:rPr lang="en-US" sz="2200" b="1">
                          <a:solidFill>
                            <a:schemeClr val="lt1"/>
                          </a:solidFill>
                        </a:rPr>
                        <a:t>CMS Requirements</a:t>
                      </a:r>
                      <a:endParaRPr sz="2200" b="1">
                        <a:solidFill>
                          <a:schemeClr val="lt1"/>
                        </a:solidFill>
                      </a:endParaRPr>
                    </a:p>
                    <a:p>
                      <a:pPr marL="0" lvl="0" indent="0" algn="l" rtl="0">
                        <a:spcBef>
                          <a:spcPts val="0"/>
                        </a:spcBef>
                        <a:spcAft>
                          <a:spcPts val="0"/>
                        </a:spcAft>
                        <a:buNone/>
                      </a:pPr>
                      <a:r>
                        <a:rPr lang="en-US" sz="2200" b="1">
                          <a:solidFill>
                            <a:srgbClr val="FBBC04"/>
                          </a:solidFill>
                        </a:rPr>
                        <a:t>9 Competencies</a:t>
                      </a:r>
                      <a:endParaRPr sz="2200" b="1">
                        <a:solidFill>
                          <a:srgbClr val="FBBC04"/>
                        </a:solidFill>
                      </a:endParaRPr>
                    </a:p>
                  </a:txBody>
                  <a:tcPr marL="91425" marR="91425" marT="91425" marB="91425">
                    <a:solidFill>
                      <a:srgbClr val="004065"/>
                    </a:solidFill>
                  </a:tcPr>
                </a:tc>
                <a:tc>
                  <a:txBody>
                    <a:bodyPr/>
                    <a:lstStyle/>
                    <a:p>
                      <a:pPr marL="457200" lvl="0" indent="-304800" algn="l" rtl="0">
                        <a:spcBef>
                          <a:spcPts val="0"/>
                        </a:spcBef>
                        <a:spcAft>
                          <a:spcPts val="0"/>
                        </a:spcAft>
                        <a:buSzPts val="1200"/>
                        <a:buChar char="●"/>
                      </a:pPr>
                      <a:r>
                        <a:rPr lang="en-US" sz="1200"/>
                        <a:t>Patient and family communication</a:t>
                      </a:r>
                      <a:endParaRPr sz="1200"/>
                    </a:p>
                    <a:p>
                      <a:pPr marL="457200" lvl="0" indent="-304800" algn="l" rtl="0">
                        <a:spcBef>
                          <a:spcPts val="0"/>
                        </a:spcBef>
                        <a:spcAft>
                          <a:spcPts val="0"/>
                        </a:spcAft>
                        <a:buSzPts val="1200"/>
                        <a:buChar char="●"/>
                      </a:pPr>
                      <a:r>
                        <a:rPr lang="en-US" sz="1200"/>
                        <a:t>Interpersonal and relationship-building</a:t>
                      </a:r>
                      <a:endParaRPr sz="1200"/>
                    </a:p>
                    <a:p>
                      <a:pPr marL="457200" lvl="0" indent="-304800" algn="l" rtl="0">
                        <a:spcBef>
                          <a:spcPts val="0"/>
                        </a:spcBef>
                        <a:spcAft>
                          <a:spcPts val="0"/>
                        </a:spcAft>
                        <a:buSzPts val="1200"/>
                        <a:buChar char="●"/>
                      </a:pPr>
                      <a:r>
                        <a:rPr lang="en-US" sz="1200"/>
                        <a:t>Patient and family capacity building</a:t>
                      </a:r>
                      <a:endParaRPr sz="1200"/>
                    </a:p>
                    <a:p>
                      <a:pPr marL="457200" lvl="0" indent="-304800" algn="l" rtl="0">
                        <a:spcBef>
                          <a:spcPts val="0"/>
                        </a:spcBef>
                        <a:spcAft>
                          <a:spcPts val="0"/>
                        </a:spcAft>
                        <a:buSzPts val="1200"/>
                        <a:buChar char="●"/>
                      </a:pPr>
                      <a:r>
                        <a:rPr lang="en-US" sz="1200"/>
                        <a:t>Service coordination and systems navigation</a:t>
                      </a:r>
                      <a:endParaRPr sz="1200"/>
                    </a:p>
                    <a:p>
                      <a:pPr marL="457200" lvl="0" indent="-304800" algn="l" rtl="0">
                        <a:spcBef>
                          <a:spcPts val="0"/>
                        </a:spcBef>
                        <a:spcAft>
                          <a:spcPts val="0"/>
                        </a:spcAft>
                        <a:buSzPts val="1200"/>
                        <a:buChar char="●"/>
                      </a:pPr>
                      <a:r>
                        <a:rPr lang="en-US" sz="1200"/>
                        <a:t>Patient advocacy</a:t>
                      </a:r>
                      <a:endParaRPr sz="1200"/>
                    </a:p>
                    <a:p>
                      <a:pPr marL="457200" lvl="0" indent="-304800" algn="l" rtl="0">
                        <a:spcBef>
                          <a:spcPts val="0"/>
                        </a:spcBef>
                        <a:spcAft>
                          <a:spcPts val="0"/>
                        </a:spcAft>
                        <a:buSzPts val="1200"/>
                        <a:buChar char="●"/>
                      </a:pPr>
                      <a:r>
                        <a:rPr lang="en-US" sz="1200"/>
                        <a:t>Facilitation</a:t>
                      </a:r>
                      <a:endParaRPr sz="1200"/>
                    </a:p>
                    <a:p>
                      <a:pPr marL="457200" lvl="0" indent="-304800" algn="l" rtl="0">
                        <a:spcBef>
                          <a:spcPts val="0"/>
                        </a:spcBef>
                        <a:spcAft>
                          <a:spcPts val="0"/>
                        </a:spcAft>
                        <a:buSzPts val="1200"/>
                        <a:buChar char="●"/>
                      </a:pPr>
                      <a:r>
                        <a:rPr lang="en-US" sz="1200"/>
                        <a:t>Individual and community assessment</a:t>
                      </a:r>
                      <a:endParaRPr sz="1200"/>
                    </a:p>
                    <a:p>
                      <a:pPr marL="457200" lvl="0" indent="-304800" algn="l" rtl="0">
                        <a:spcBef>
                          <a:spcPts val="0"/>
                        </a:spcBef>
                        <a:spcAft>
                          <a:spcPts val="0"/>
                        </a:spcAft>
                        <a:buSzPts val="1200"/>
                        <a:buChar char="●"/>
                      </a:pPr>
                      <a:r>
                        <a:rPr lang="en-US" sz="1200"/>
                        <a:t>Professionalism and ethical conduct</a:t>
                      </a:r>
                      <a:endParaRPr sz="1200"/>
                    </a:p>
                    <a:p>
                      <a:pPr marL="457200" lvl="0" indent="-304800" algn="l" rtl="0">
                        <a:spcBef>
                          <a:spcPts val="0"/>
                        </a:spcBef>
                        <a:spcAft>
                          <a:spcPts val="0"/>
                        </a:spcAft>
                        <a:buSzPts val="1200"/>
                        <a:buChar char="●"/>
                      </a:pPr>
                      <a:r>
                        <a:rPr lang="en-US" sz="1200"/>
                        <a:t>Knowledge base, including certification or training on the serious, high-risk condition being addressed</a:t>
                      </a:r>
                      <a:endParaRPr sz="1200"/>
                    </a:p>
                  </a:txBody>
                  <a:tcPr marL="91425" marR="91425" marT="91425" marB="91425">
                    <a:solidFill>
                      <a:schemeClr val="lt1"/>
                    </a:solidFill>
                  </a:tcPr>
                </a:tc>
                <a:extLst>
                  <a:ext uri="{0D108BD9-81ED-4DB2-BD59-A6C34878D82A}">
                    <a16:rowId xmlns:a16="http://schemas.microsoft.com/office/drawing/2014/main" val="10001"/>
                  </a:ext>
                </a:extLst>
              </a:tr>
              <a:tr h="2876350">
                <a:tc>
                  <a:txBody>
                    <a:bodyPr/>
                    <a:lstStyle/>
                    <a:p>
                      <a:pPr marL="0" lvl="0" indent="0" algn="l" rtl="0">
                        <a:spcBef>
                          <a:spcPts val="0"/>
                        </a:spcBef>
                        <a:spcAft>
                          <a:spcPts val="0"/>
                        </a:spcAft>
                        <a:buNone/>
                      </a:pPr>
                      <a:r>
                        <a:rPr lang="en-US" sz="2200" b="1">
                          <a:solidFill>
                            <a:schemeClr val="lt1"/>
                          </a:solidFill>
                        </a:rPr>
                        <a:t>PONT Standards</a:t>
                      </a:r>
                      <a:br>
                        <a:rPr lang="en-US" sz="2200" b="1">
                          <a:solidFill>
                            <a:schemeClr val="lt1"/>
                          </a:solidFill>
                        </a:rPr>
                      </a:br>
                      <a:r>
                        <a:rPr lang="en-US" sz="2200" b="1">
                          <a:solidFill>
                            <a:srgbClr val="FBBC04"/>
                          </a:solidFill>
                        </a:rPr>
                        <a:t>19 Standards</a:t>
                      </a:r>
                      <a:endParaRPr sz="2200" b="1">
                        <a:solidFill>
                          <a:srgbClr val="FBBC04"/>
                        </a:solidFill>
                      </a:endParaRPr>
                    </a:p>
                  </a:txBody>
                  <a:tcPr marL="91425" marR="91425" marT="91425" marB="91425">
                    <a:solidFill>
                      <a:srgbClr val="004065"/>
                    </a:solidFill>
                  </a:tcPr>
                </a:tc>
                <a:tc>
                  <a:txBody>
                    <a:bodyPr/>
                    <a:lstStyle/>
                    <a:p>
                      <a:pPr marL="457200" lvl="0" indent="-304800" algn="l" rtl="0">
                        <a:spcBef>
                          <a:spcPts val="0"/>
                        </a:spcBef>
                        <a:spcAft>
                          <a:spcPts val="0"/>
                        </a:spcAft>
                        <a:buClr>
                          <a:schemeClr val="dk1"/>
                        </a:buClr>
                        <a:buSzPts val="1200"/>
                        <a:buChar char="●"/>
                      </a:pPr>
                      <a:r>
                        <a:rPr lang="en-US" sz="1200">
                          <a:solidFill>
                            <a:schemeClr val="dk1"/>
                          </a:solidFill>
                        </a:rPr>
                        <a:t>Ethics</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Qualifications</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Knowledge</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Cultural and Linguistic Humility</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Interdisciplinary and </a:t>
                      </a:r>
                      <a:br>
                        <a:rPr lang="en-US" sz="1200">
                          <a:solidFill>
                            <a:schemeClr val="dk1"/>
                          </a:solidFill>
                        </a:rPr>
                      </a:br>
                      <a:r>
                        <a:rPr lang="en-US" sz="1200">
                          <a:solidFill>
                            <a:schemeClr val="dk1"/>
                          </a:solidFill>
                        </a:rPr>
                        <a:t>Interorganizational Collaboration</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Communication</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Professional Development</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Supervision</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Mentorship and Leadership </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Self-care</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Prevention, Screening and </a:t>
                      </a:r>
                      <a:br>
                        <a:rPr lang="en-US" sz="1200">
                          <a:solidFill>
                            <a:schemeClr val="dk1"/>
                          </a:solidFill>
                        </a:rPr>
                      </a:br>
                      <a:r>
                        <a:rPr lang="en-US" sz="1200">
                          <a:solidFill>
                            <a:schemeClr val="dk1"/>
                          </a:solidFill>
                        </a:rPr>
                        <a:t>Assessment</a:t>
                      </a:r>
                      <a:endParaRPr sz="1200">
                        <a:solidFill>
                          <a:schemeClr val="dk1"/>
                        </a:solidFill>
                      </a:endParaRPr>
                    </a:p>
                  </a:txBody>
                  <a:tcPr marL="91425" marR="91425" marT="91425" marB="91425">
                    <a:solidFill>
                      <a:schemeClr val="lt1"/>
                    </a:solidFill>
                  </a:tcPr>
                </a:tc>
                <a:extLst>
                  <a:ext uri="{0D108BD9-81ED-4DB2-BD59-A6C34878D82A}">
                    <a16:rowId xmlns:a16="http://schemas.microsoft.com/office/drawing/2014/main" val="10002"/>
                  </a:ext>
                </a:extLst>
              </a:tr>
            </a:tbl>
          </a:graphicData>
        </a:graphic>
      </p:graphicFrame>
      <p:sp>
        <p:nvSpPr>
          <p:cNvPr id="132" name="Google Shape;132;g2f0dbc0520d_0_56"/>
          <p:cNvSpPr txBox="1"/>
          <p:nvPr/>
        </p:nvSpPr>
        <p:spPr>
          <a:xfrm>
            <a:off x="6000925" y="4211100"/>
            <a:ext cx="3966600" cy="2570700"/>
          </a:xfrm>
          <a:prstGeom prst="rect">
            <a:avLst/>
          </a:prstGeom>
          <a:noFill/>
          <a:ln>
            <a:noFill/>
          </a:ln>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Char char="●"/>
            </a:pPr>
            <a:r>
              <a:rPr lang="en-US" sz="1200">
                <a:solidFill>
                  <a:schemeClr val="dk1"/>
                </a:solidFill>
              </a:rPr>
              <a:t>Treatment, Care Planning and</a:t>
            </a:r>
            <a:br>
              <a:rPr lang="en-US" sz="1200">
                <a:solidFill>
                  <a:schemeClr val="dk1"/>
                </a:solidFill>
              </a:rPr>
            </a:br>
            <a:r>
              <a:rPr lang="en-US" sz="1200">
                <a:solidFill>
                  <a:schemeClr val="dk1"/>
                </a:solidFill>
              </a:rPr>
              <a:t>Intervention</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Psychosocial Assessment and</a:t>
            </a:r>
            <a:br>
              <a:rPr lang="en-US" sz="1200">
                <a:solidFill>
                  <a:schemeClr val="dk1"/>
                </a:solidFill>
              </a:rPr>
            </a:br>
            <a:r>
              <a:rPr lang="en-US" sz="1200">
                <a:solidFill>
                  <a:schemeClr val="dk1"/>
                </a:solidFill>
              </a:rPr>
              <a:t> Intervention</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Survivorship</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End of Life</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Advocacy</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Operational Management</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Practice Evaluation and Quality </a:t>
            </a:r>
            <a:br>
              <a:rPr lang="en-US" sz="1200">
                <a:solidFill>
                  <a:schemeClr val="dk1"/>
                </a:solidFill>
              </a:rPr>
            </a:br>
            <a:r>
              <a:rPr lang="en-US" sz="1200">
                <a:solidFill>
                  <a:schemeClr val="dk1"/>
                </a:solidFill>
              </a:rPr>
              <a:t>Improvement</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Evidence-Based Care</a:t>
            </a:r>
            <a:endParaRPr sz="1200">
              <a:solidFill>
                <a:srgbClr val="3F3F3F"/>
              </a:solidFill>
            </a:endParaRPr>
          </a:p>
        </p:txBody>
      </p:sp>
      <p:sp>
        <p:nvSpPr>
          <p:cNvPr id="133" name="Google Shape;133;g2f0dbc0520d_0_56"/>
          <p:cNvSpPr txBox="1"/>
          <p:nvPr/>
        </p:nvSpPr>
        <p:spPr>
          <a:xfrm>
            <a:off x="1997125" y="6675950"/>
            <a:ext cx="7229700" cy="246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000" i="1" strike="noStrike" cap="none">
                <a:solidFill>
                  <a:srgbClr val="808080"/>
                </a:solidFill>
              </a:rPr>
              <a:t>Source: </a:t>
            </a:r>
            <a:r>
              <a:rPr lang="en-US" sz="1000" i="1">
                <a:solidFill>
                  <a:srgbClr val="808080"/>
                </a:solidFill>
              </a:rPr>
              <a:t>Franklin et al., 2022, Pratt-Chapman et al., 2015, Varanasi et al., 2024</a:t>
            </a:r>
            <a:endParaRPr sz="1000" i="1">
              <a:solidFill>
                <a:srgbClr val="808080"/>
              </a:solidFill>
            </a:endParaRPr>
          </a:p>
        </p:txBody>
      </p:sp>
    </p:spTree>
  </p:cSld>
  <p:clrMapOvr>
    <a:masterClrMapping/>
  </p:clrMapOvr>
</p:sld>
</file>

<file path=ppt/theme/theme1.xml><?xml version="1.0" encoding="utf-8"?>
<a:theme xmlns:a="http://schemas.openxmlformats.org/drawingml/2006/main" name="3_Default Design">
  <a:themeElements>
    <a:clrScheme name="Custom 19">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6D6"/>
      </a:hlink>
      <a:folHlink>
        <a:srgbClr val="0096D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14014</Words>
  <Application>Microsoft Office PowerPoint</Application>
  <PresentationFormat>On-screen Show (4:3)</PresentationFormat>
  <Paragraphs>836</Paragraphs>
  <Slides>47</Slides>
  <Notes>47</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Calibri</vt:lpstr>
      <vt:lpstr>Georgia</vt:lpstr>
      <vt:lpstr>Open Sans</vt:lpstr>
      <vt:lpstr>Noto Sans Symbols</vt:lpstr>
      <vt:lpstr>Arial</vt:lpstr>
      <vt:lpstr>Trebuchet MS</vt:lpstr>
      <vt:lpstr>Roboto</vt:lpstr>
      <vt:lpstr>3_Default Design</vt:lpstr>
      <vt:lpstr>PowerPoint Presentation</vt:lpstr>
      <vt:lpstr>Acknowledgments</vt:lpstr>
      <vt:lpstr>Learning Objectives</vt:lpstr>
      <vt:lpstr>Patient Navigation </vt:lpstr>
      <vt:lpstr>Patient Navigation Activities</vt:lpstr>
      <vt:lpstr>Core Competency Development</vt:lpstr>
      <vt:lpstr>PowerPoint Presentation</vt:lpstr>
      <vt:lpstr>Professional Oncology  Navigation Task Force (PONT)</vt:lpstr>
      <vt:lpstr>PowerPoint Presentation</vt:lpstr>
      <vt:lpstr>PowerPoint Presentation</vt:lpstr>
      <vt:lpstr>Checkpoint</vt:lpstr>
      <vt:lpstr>Checkpoint Answer</vt:lpstr>
      <vt:lpstr>Teamwork </vt:lpstr>
      <vt:lpstr>Health Care Professionals</vt:lpstr>
      <vt:lpstr>Diversity on Health Care Teams</vt:lpstr>
      <vt:lpstr>Why Diversity in the Workplace is Important to Patient Care</vt:lpstr>
      <vt:lpstr>PowerPoint Presentation</vt:lpstr>
      <vt:lpstr>Nuances of Oncology Patient Navigator Role</vt:lpstr>
      <vt:lpstr>Patient Navigators Do NOT Provide…</vt:lpstr>
      <vt:lpstr>Checkpoint</vt:lpstr>
      <vt:lpstr>Maintaining Boundaries with Other Professionals</vt:lpstr>
      <vt:lpstr>Video</vt:lpstr>
      <vt:lpstr>Maintaining Boundaries with Other Professionals</vt:lpstr>
      <vt:lpstr>Checkpoint</vt:lpstr>
      <vt:lpstr>What is the difference between multidisciplinary and interprofessional?</vt:lpstr>
      <vt:lpstr>What Prevents Collaboration and Interprofessional Teamwork in Health Care?</vt:lpstr>
      <vt:lpstr>Understanding Conflict</vt:lpstr>
      <vt:lpstr>Common Sources of Workplace Conflict</vt:lpstr>
      <vt:lpstr>Method for Solving Conflict: SBAR</vt:lpstr>
      <vt:lpstr>Resolving Conflict</vt:lpstr>
      <vt:lpstr>Impact of Dysfunctional Teams</vt:lpstr>
      <vt:lpstr>Case Study: Patient M</vt:lpstr>
      <vt:lpstr>Case Study: Patient M</vt:lpstr>
      <vt:lpstr>Characteristics of Effective Teams</vt:lpstr>
      <vt:lpstr>Successful Teamwork</vt:lpstr>
      <vt:lpstr>Solutions for Effective Communication</vt:lpstr>
      <vt:lpstr>Barriers to Team Collaboration</vt:lpstr>
      <vt:lpstr>Video </vt:lpstr>
      <vt:lpstr>Checkpoint</vt:lpstr>
      <vt:lpstr>Barriers to Team Transition </vt:lpstr>
      <vt:lpstr>Supporting a Smooth Care Transition</vt:lpstr>
      <vt:lpstr>Conclusion</vt:lpstr>
      <vt:lpstr>References</vt:lpstr>
      <vt:lpstr>References (Cont.)</vt:lpstr>
      <vt:lpstr>References (Cont.)</vt:lpstr>
      <vt:lpstr>References (Cont.)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GWU</dc:creator>
  <cp:lastModifiedBy>Angell, Kelly</cp:lastModifiedBy>
  <cp:revision>1</cp:revision>
  <dcterms:created xsi:type="dcterms:W3CDTF">2014-05-08T22:31:29Z</dcterms:created>
  <dcterms:modified xsi:type="dcterms:W3CDTF">2025-03-17T01:29:12Z</dcterms:modified>
</cp:coreProperties>
</file>