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Lst>
  <p:sldSz cx="9144000" cy="6858000" type="screen4x3"/>
  <p:notesSz cx="7023100"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guide id="3" orient="horz" pos="2932">
          <p15:clr>
            <a:srgbClr val="A4A3A4"/>
          </p15:clr>
        </p15:guide>
        <p15:guide id="4" pos="2212">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7" roundtripDataSignature="AMtx7mhPiAICDNaKoateazwQ6EGVwDSZX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ri Smith" initials="" lastIdx="2" clrIdx="0"/>
  <p:cmAuthor id="1" name="Annie Mcdonnell"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6978F98-C7DA-417C-A447-0535C943DB0A}">
  <a:tblStyle styleId="{46978F98-C7DA-417C-A447-0535C943DB0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1A61B11-895B-4B2A-A6CA-C8ACDBB13E3E}"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3F9FA"/>
          </a:solidFill>
        </a:fill>
      </a:tcStyle>
    </a:wholeTbl>
    <a:band1H>
      <a:tcTxStyle b="off" i="off"/>
      <a:tcStyle>
        <a:tcBdr/>
        <a:fill>
          <a:solidFill>
            <a:srgbClr val="E7F3F4"/>
          </a:solidFill>
        </a:fill>
      </a:tcStyle>
    </a:band1H>
    <a:band2H>
      <a:tcTxStyle b="off" i="off"/>
      <a:tcStyle>
        <a:tcBdr/>
      </a:tcStyle>
    </a:band2H>
    <a:band1V>
      <a:tcTxStyle b="off" i="off"/>
      <a:tcStyle>
        <a:tcBdr/>
        <a:fill>
          <a:solidFill>
            <a:srgbClr val="E7F3F4"/>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3114" autoAdjust="0"/>
  </p:normalViewPr>
  <p:slideViewPr>
    <p:cSldViewPr snapToGrid="0">
      <p:cViewPr varScale="1">
        <p:scale>
          <a:sx n="57" d="100"/>
          <a:sy n="57" d="100"/>
        </p:scale>
        <p:origin x="3096" y="60"/>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customschemas.google.com/relationships/presentationmetadata" Target="meta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5455"/>
          </a:xfrm>
          <a:prstGeom prst="rect">
            <a:avLst/>
          </a:prstGeom>
          <a:noFill/>
          <a:ln>
            <a:noFill/>
          </a:ln>
        </p:spPr>
        <p:txBody>
          <a:bodyPr spcFirstLastPara="1" wrap="square" lIns="93300" tIns="46650" rIns="93300" bIns="4665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132" y="0"/>
            <a:ext cx="3043343" cy="465455"/>
          </a:xfrm>
          <a:prstGeom prst="rect">
            <a:avLst/>
          </a:prstGeom>
          <a:noFill/>
          <a:ln>
            <a:noFill/>
          </a:ln>
        </p:spPr>
        <p:txBody>
          <a:bodyPr spcFirstLastPara="1" wrap="square" lIns="93300" tIns="46650" rIns="93300" bIns="4665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30"/>
            <a:ext cx="3043343" cy="465455"/>
          </a:xfrm>
          <a:prstGeom prst="rect">
            <a:avLst/>
          </a:prstGeom>
          <a:noFill/>
          <a:ln>
            <a:noFill/>
          </a:ln>
        </p:spPr>
        <p:txBody>
          <a:bodyPr spcFirstLastPara="1" wrap="square" lIns="93300" tIns="46650" rIns="93300" bIns="4665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132" y="8842030"/>
            <a:ext cx="3043343" cy="465455"/>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nacns.org/about-us/what-is-a-cn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socialworkers.org/Practice/Clinical-Social-Work"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hoparx.org/documents/111/HOPA13_ScopeofPracticeBk1.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acs.org/quality-programs/cancer-programs/commission-on-cancer/coc-accreditation/categori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 name="Google Shape;33;p1: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0" algn="l" rtl="0">
              <a:lnSpc>
                <a:spcPct val="115000"/>
              </a:lnSpc>
              <a:spcBef>
                <a:spcPts val="0"/>
              </a:spcBef>
              <a:spcAft>
                <a:spcPts val="0"/>
              </a:spcAft>
              <a:buClr>
                <a:schemeClr val="dk1"/>
              </a:buClr>
              <a:buSzPts val="1100"/>
              <a:buFont typeface="Arial"/>
              <a:buNone/>
            </a:pPr>
            <a:r>
              <a:rPr lang="en-US" sz="1100" dirty="0">
                <a:latin typeface="Arial"/>
                <a:ea typeface="Arial"/>
                <a:cs typeface="Arial"/>
                <a:sym typeface="Arial"/>
              </a:rPr>
              <a:t>Welcome to the lesson US Healthcare System, Payment and Financing, part of the Oncology Patient Navigator Training: The Fundamentals course. My name is PRESENTER NAME/TITLE/ORGANIZATION, and I will be your presenter for this lesson.</a:t>
            </a:r>
            <a:endParaRPr dirty="0"/>
          </a:p>
        </p:txBody>
      </p:sp>
      <p:sp>
        <p:nvSpPr>
          <p:cNvPr id="34" name="Google Shape;34;p1:notes"/>
          <p:cNvSpPr txBox="1">
            <a:spLocks noGrp="1"/>
          </p:cNvSpPr>
          <p:nvPr>
            <p:ph type="sldNum" idx="12"/>
          </p:nvPr>
        </p:nvSpPr>
        <p:spPr>
          <a:xfrm>
            <a:off x="3978132" y="8842030"/>
            <a:ext cx="3043343" cy="465455"/>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0: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20: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r>
              <a:rPr lang="en-US" dirty="0">
                <a:solidFill>
                  <a:schemeClr val="dk1"/>
                </a:solidFill>
                <a:latin typeface="Arial"/>
                <a:ea typeface="Arial"/>
                <a:cs typeface="Arial"/>
                <a:sym typeface="Arial"/>
              </a:rPr>
              <a:t>Doctors or physicians are key members of the </a:t>
            </a:r>
            <a:r>
              <a:rPr lang="en-US" dirty="0">
                <a:latin typeface="Arial"/>
                <a:ea typeface="Arial"/>
                <a:cs typeface="Arial"/>
                <a:sym typeface="Arial"/>
              </a:rPr>
              <a:t>healthcare</a:t>
            </a:r>
            <a:r>
              <a:rPr lang="en-US" dirty="0">
                <a:solidFill>
                  <a:schemeClr val="dk1"/>
                </a:solidFill>
                <a:latin typeface="Arial"/>
                <a:ea typeface="Arial"/>
                <a:cs typeface="Arial"/>
                <a:sym typeface="Arial"/>
              </a:rPr>
              <a:t> team. They have years of education and training. As we discussed, they may be primary care doctors or specialists.</a:t>
            </a:r>
            <a:r>
              <a:rPr lang="en-US" dirty="0">
                <a:latin typeface="Arial"/>
                <a:ea typeface="Arial"/>
                <a:cs typeface="Arial"/>
                <a:sym typeface="Arial"/>
              </a:rPr>
              <a:t> </a:t>
            </a:r>
            <a:r>
              <a:rPr lang="en-US" dirty="0">
                <a:solidFill>
                  <a:schemeClr val="dk1"/>
                </a:solidFill>
                <a:latin typeface="Arial"/>
                <a:ea typeface="Arial"/>
                <a:cs typeface="Arial"/>
                <a:sym typeface="Arial"/>
              </a:rPr>
              <a:t>Primary care doctors focus on prevention and checkups and on diagnosing and treating some illnesses that don't require specialized attention</a:t>
            </a:r>
            <a:r>
              <a:rPr lang="en-US" dirty="0">
                <a:latin typeface="Arial"/>
                <a:ea typeface="Arial"/>
                <a:cs typeface="Arial"/>
                <a:sym typeface="Arial"/>
              </a:rPr>
              <a:t>,</a:t>
            </a:r>
            <a:r>
              <a:rPr lang="en-US" dirty="0">
                <a:solidFill>
                  <a:schemeClr val="dk1"/>
                </a:solidFill>
                <a:latin typeface="Arial"/>
                <a:ea typeface="Arial"/>
                <a:cs typeface="Arial"/>
                <a:sym typeface="Arial"/>
              </a:rPr>
              <a:t> </a:t>
            </a:r>
            <a:r>
              <a:rPr lang="en-US" dirty="0">
                <a:latin typeface="Arial"/>
                <a:ea typeface="Arial"/>
                <a:cs typeface="Arial"/>
                <a:sym typeface="Arial"/>
              </a:rPr>
              <a:t>w</a:t>
            </a:r>
            <a:r>
              <a:rPr lang="en-US" dirty="0">
                <a:solidFill>
                  <a:schemeClr val="dk1"/>
                </a:solidFill>
                <a:latin typeface="Arial"/>
                <a:ea typeface="Arial"/>
                <a:cs typeface="Arial"/>
                <a:sym typeface="Arial"/>
              </a:rPr>
              <a:t>hile specialists diagnose or treat specific short-term conditions or persistent or chronic diseases.</a:t>
            </a:r>
            <a:r>
              <a:rPr lang="en-US" dirty="0">
                <a:latin typeface="Arial"/>
                <a:ea typeface="Arial"/>
                <a:cs typeface="Arial"/>
                <a:sym typeface="Arial"/>
              </a:rPr>
              <a:t> Specialists, like oncologists are experts in diagnosing and treating cancer, identifying treatment options, discussing treatment benefits and side effects, overseeing treatment, and managing post-treatment care. These professions are board certified to specialize in cancer care and have additional training.</a:t>
            </a:r>
            <a:endParaRPr b="1"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As mentioned earlier, cancer</a:t>
            </a:r>
            <a:r>
              <a:rPr lang="en-US" dirty="0">
                <a:solidFill>
                  <a:schemeClr val="dk1"/>
                </a:solidFill>
                <a:latin typeface="Arial"/>
                <a:ea typeface="Arial"/>
                <a:cs typeface="Arial"/>
                <a:sym typeface="Arial"/>
              </a:rPr>
              <a:t> care specia</a:t>
            </a:r>
            <a:r>
              <a:rPr lang="en-US" dirty="0">
                <a:latin typeface="Arial"/>
                <a:ea typeface="Arial"/>
                <a:cs typeface="Arial"/>
                <a:sym typeface="Arial"/>
              </a:rPr>
              <a:t>lties</a:t>
            </a:r>
            <a:r>
              <a:rPr lang="en-US" dirty="0">
                <a:solidFill>
                  <a:schemeClr val="dk1"/>
                </a:solidFill>
                <a:latin typeface="Arial"/>
                <a:ea typeface="Arial"/>
                <a:cs typeface="Arial"/>
                <a:sym typeface="Arial"/>
              </a:rPr>
              <a:t> include medical </a:t>
            </a:r>
            <a:r>
              <a:rPr lang="en-US" dirty="0">
                <a:latin typeface="Arial"/>
                <a:ea typeface="Arial"/>
                <a:cs typeface="Arial"/>
                <a:sym typeface="Arial"/>
              </a:rPr>
              <a:t>oncology</a:t>
            </a:r>
            <a:r>
              <a:rPr lang="en-US" dirty="0">
                <a:solidFill>
                  <a:schemeClr val="dk1"/>
                </a:solidFill>
                <a:latin typeface="Arial"/>
                <a:ea typeface="Arial"/>
                <a:cs typeface="Arial"/>
                <a:sym typeface="Arial"/>
              </a:rPr>
              <a:t>, radiation oncolog</a:t>
            </a:r>
            <a:r>
              <a:rPr lang="en-US" dirty="0">
                <a:latin typeface="Arial"/>
                <a:ea typeface="Arial"/>
                <a:cs typeface="Arial"/>
                <a:sym typeface="Arial"/>
              </a:rPr>
              <a:t>y</a:t>
            </a:r>
            <a:r>
              <a:rPr lang="en-US" dirty="0">
                <a:solidFill>
                  <a:schemeClr val="dk1"/>
                </a:solidFill>
                <a:latin typeface="Arial"/>
                <a:ea typeface="Arial"/>
                <a:cs typeface="Arial"/>
                <a:sym typeface="Arial"/>
              </a:rPr>
              <a:t>, surgical oncolog</a:t>
            </a:r>
            <a:r>
              <a:rPr lang="en-US" dirty="0">
                <a:latin typeface="Arial"/>
                <a:ea typeface="Arial"/>
                <a:cs typeface="Arial"/>
                <a:sym typeface="Arial"/>
              </a:rPr>
              <a:t>y</a:t>
            </a:r>
            <a:r>
              <a:rPr lang="en-US" dirty="0">
                <a:solidFill>
                  <a:schemeClr val="dk1"/>
                </a:solidFill>
                <a:latin typeface="Arial"/>
                <a:ea typeface="Arial"/>
                <a:cs typeface="Arial"/>
                <a:sym typeface="Arial"/>
              </a:rPr>
              <a:t>, gynecologic oncolog</a:t>
            </a:r>
            <a:r>
              <a:rPr lang="en-US" dirty="0">
                <a:latin typeface="Arial"/>
                <a:ea typeface="Arial"/>
                <a:cs typeface="Arial"/>
                <a:sym typeface="Arial"/>
              </a:rPr>
              <a:t>y</a:t>
            </a:r>
            <a:r>
              <a:rPr lang="en-US" dirty="0">
                <a:solidFill>
                  <a:schemeClr val="dk1"/>
                </a:solidFill>
                <a:latin typeface="Arial"/>
                <a:ea typeface="Arial"/>
                <a:cs typeface="Arial"/>
                <a:sym typeface="Arial"/>
              </a:rPr>
              <a:t>, patho</a:t>
            </a:r>
            <a:r>
              <a:rPr lang="en-US" dirty="0">
                <a:latin typeface="Arial"/>
                <a:ea typeface="Arial"/>
                <a:cs typeface="Arial"/>
                <a:sym typeface="Arial"/>
              </a:rPr>
              <a:t>logy, hematology, and radiology. Cancer specialists complete multi-year residencies in their </a:t>
            </a:r>
            <a:r>
              <a:rPr lang="en-US" dirty="0" err="1">
                <a:latin typeface="Arial"/>
                <a:ea typeface="Arial"/>
                <a:cs typeface="Arial"/>
                <a:sym typeface="Arial"/>
              </a:rPr>
              <a:t>speciality</a:t>
            </a:r>
            <a:r>
              <a:rPr lang="en-US" dirty="0">
                <a:latin typeface="Arial"/>
                <a:ea typeface="Arial"/>
                <a:cs typeface="Arial"/>
                <a:sym typeface="Arial"/>
              </a:rPr>
              <a:t> area. They also may pursue fellowships and additional training or certification in their fields.</a:t>
            </a:r>
            <a:endParaRPr dirty="0">
              <a:latin typeface="Arial"/>
              <a:ea typeface="Arial"/>
              <a:cs typeface="Arial"/>
              <a:sym typeface="Arial"/>
            </a:endParaRPr>
          </a:p>
        </p:txBody>
      </p:sp>
      <p:sp>
        <p:nvSpPr>
          <p:cNvPr id="118" name="Google Shape;118;p20:notes"/>
          <p:cNvSpPr txBox="1">
            <a:spLocks noGrp="1"/>
          </p:cNvSpPr>
          <p:nvPr>
            <p:ph type="sldNum" idx="12"/>
          </p:nvPr>
        </p:nvSpPr>
        <p:spPr>
          <a:xfrm>
            <a:off x="3978132" y="8842030"/>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11: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Within oncology there are several types of specialties. Although some of these may sound similar, specialists in these fields provide very different services.</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171707" lvl="0" indent="-171707" algn="l" rtl="0">
              <a:lnSpc>
                <a:spcPct val="100000"/>
              </a:lnSpc>
              <a:spcBef>
                <a:spcPts val="0"/>
              </a:spcBef>
              <a:spcAft>
                <a:spcPts val="0"/>
              </a:spcAft>
              <a:buClr>
                <a:schemeClr val="dk1"/>
              </a:buClr>
              <a:buSzPts val="1200"/>
              <a:buChar char="•"/>
            </a:pPr>
            <a:r>
              <a:rPr lang="en-US" dirty="0">
                <a:latin typeface="Arial"/>
                <a:ea typeface="Arial"/>
                <a:cs typeface="Arial"/>
                <a:sym typeface="Arial"/>
              </a:rPr>
              <a:t>Radiology is the medical field of imaging. Doctors trained in this field are called radiologists. Radiologists provide diagnostic services for patients by taking images of the body. Interventional Oncology Radiologists specialize in the diagnosis and treatment of cancer and cancer-related ailments, however the entire field of Radiologists is not specific to cancer. </a:t>
            </a:r>
            <a:endParaRPr dirty="0">
              <a:latin typeface="Arial"/>
              <a:ea typeface="Arial"/>
              <a:cs typeface="Arial"/>
              <a:sym typeface="Arial"/>
            </a:endParaRPr>
          </a:p>
          <a:p>
            <a:pPr marL="171707" lvl="0" indent="-171707" algn="l" rtl="0">
              <a:lnSpc>
                <a:spcPct val="100000"/>
              </a:lnSpc>
              <a:spcBef>
                <a:spcPts val="0"/>
              </a:spcBef>
              <a:spcAft>
                <a:spcPts val="0"/>
              </a:spcAft>
              <a:buClr>
                <a:schemeClr val="dk1"/>
              </a:buClr>
              <a:buSzPts val="1200"/>
              <a:buChar char="•"/>
            </a:pPr>
            <a:r>
              <a:rPr lang="en-US" dirty="0">
                <a:latin typeface="Arial"/>
                <a:ea typeface="Arial"/>
                <a:cs typeface="Arial"/>
                <a:sym typeface="Arial"/>
              </a:rPr>
              <a:t>Pathology is the field focused on diagnosis. Doctors trained in this field are called pathologists. They look at body fluids like blood and urine as well as tissue samples to diagnose cancer.</a:t>
            </a:r>
            <a:endParaRPr dirty="0">
              <a:latin typeface="Arial"/>
              <a:ea typeface="Arial"/>
              <a:cs typeface="Arial"/>
              <a:sym typeface="Arial"/>
            </a:endParaRPr>
          </a:p>
          <a:p>
            <a:pPr marL="171707" lvl="0" indent="-171707" algn="l" rtl="0">
              <a:lnSpc>
                <a:spcPct val="100000"/>
              </a:lnSpc>
              <a:spcBef>
                <a:spcPts val="0"/>
              </a:spcBef>
              <a:spcAft>
                <a:spcPts val="0"/>
              </a:spcAft>
              <a:buClr>
                <a:schemeClr val="dk1"/>
              </a:buClr>
              <a:buSzPts val="1200"/>
              <a:buChar char="•"/>
            </a:pPr>
            <a:r>
              <a:rPr lang="en-US" dirty="0">
                <a:latin typeface="Arial"/>
                <a:ea typeface="Arial"/>
                <a:cs typeface="Arial"/>
                <a:sym typeface="Arial"/>
              </a:rPr>
              <a:t>Radiation oncology is a field focused on providing cancer treatment to patients using radiation. Doctors trained in this field are called radiation oncologists. </a:t>
            </a:r>
            <a:endParaRPr dirty="0">
              <a:latin typeface="Arial"/>
              <a:ea typeface="Arial"/>
              <a:cs typeface="Arial"/>
              <a:sym typeface="Arial"/>
            </a:endParaRPr>
          </a:p>
          <a:p>
            <a:pPr marL="171707" lvl="0" indent="-171707" algn="l" rtl="0">
              <a:lnSpc>
                <a:spcPct val="100000"/>
              </a:lnSpc>
              <a:spcBef>
                <a:spcPts val="0"/>
              </a:spcBef>
              <a:spcAft>
                <a:spcPts val="0"/>
              </a:spcAft>
              <a:buClr>
                <a:schemeClr val="dk1"/>
              </a:buClr>
              <a:buSzPts val="1200"/>
              <a:buChar char="•"/>
            </a:pPr>
            <a:r>
              <a:rPr lang="en-US" dirty="0">
                <a:latin typeface="Arial"/>
                <a:ea typeface="Arial"/>
                <a:cs typeface="Arial"/>
                <a:sym typeface="Arial"/>
              </a:rPr>
              <a:t>Hematology/oncology is the specialty that provides chemotherapy treatment to people diagnosed with cancer. Doctors who practice in this field are called medical oncologists or simply oncologists. </a:t>
            </a:r>
            <a:endParaRPr dirty="0">
              <a:latin typeface="Arial"/>
              <a:ea typeface="Arial"/>
              <a:cs typeface="Arial"/>
              <a:sym typeface="Arial"/>
            </a:endParaRPr>
          </a:p>
          <a:p>
            <a:pPr marL="171707" lvl="0" indent="-171707" algn="l" rtl="0">
              <a:lnSpc>
                <a:spcPct val="100000"/>
              </a:lnSpc>
              <a:spcBef>
                <a:spcPts val="0"/>
              </a:spcBef>
              <a:spcAft>
                <a:spcPts val="0"/>
              </a:spcAft>
              <a:buClr>
                <a:schemeClr val="dk1"/>
              </a:buClr>
              <a:buSzPts val="1200"/>
              <a:buChar char="•"/>
            </a:pPr>
            <a:r>
              <a:rPr lang="en-US" dirty="0">
                <a:latin typeface="Arial"/>
                <a:ea typeface="Arial"/>
                <a:cs typeface="Arial"/>
                <a:sym typeface="Arial"/>
              </a:rPr>
              <a:t>Surgery is another specialty that treats people diagnosed with cancer. Doctors who practice surgery are called surgeons. </a:t>
            </a:r>
            <a:endParaRPr dirty="0">
              <a:latin typeface="Arial"/>
              <a:ea typeface="Arial"/>
              <a:cs typeface="Arial"/>
              <a:sym typeface="Arial"/>
            </a:endParaRPr>
          </a:p>
        </p:txBody>
      </p:sp>
      <p:sp>
        <p:nvSpPr>
          <p:cNvPr id="125" name="Google Shape;125;p11:notes"/>
          <p:cNvSpPr txBox="1">
            <a:spLocks noGrp="1"/>
          </p:cNvSpPr>
          <p:nvPr>
            <p:ph type="sldNum" idx="12"/>
          </p:nvPr>
        </p:nvSpPr>
        <p:spPr>
          <a:xfrm>
            <a:off x="3978132" y="8842030"/>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063bf12fe4_0_1:notes"/>
          <p:cNvSpPr>
            <a:spLocks noGrp="1" noRot="1" noChangeAspect="1"/>
          </p:cNvSpPr>
          <p:nvPr>
            <p:ph type="sldImg" idx="2"/>
          </p:nvPr>
        </p:nvSpPr>
        <p:spPr>
          <a:xfrm>
            <a:off x="1183240" y="697865"/>
            <a:ext cx="4656600" cy="3491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g3063bf12fe4_0_1:notes"/>
          <p:cNvSpPr txBox="1">
            <a:spLocks noGrp="1"/>
          </p:cNvSpPr>
          <p:nvPr>
            <p:ph type="body" idx="1"/>
          </p:nvPr>
        </p:nvSpPr>
        <p:spPr>
          <a:xfrm>
            <a:off x="702310" y="4421822"/>
            <a:ext cx="5618400" cy="4189200"/>
          </a:xfrm>
          <a:prstGeom prst="rect">
            <a:avLst/>
          </a:prstGeom>
          <a:noFill/>
          <a:ln>
            <a:noFill/>
          </a:ln>
        </p:spPr>
        <p:txBody>
          <a:bodyPr spcFirstLastPara="1" wrap="square" lIns="93325" tIns="46650" rIns="93325" bIns="46650" anchor="t" anchorCtr="0">
            <a:noAutofit/>
          </a:bodyPr>
          <a:lstStyle/>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Cancer care is a team effort. Each health care professional is a member of the team with a special role. Some team members are doctors or technicians who help diagnose disease. Others are experts, such as dosimetrists, dieticians, and genetic counselors, who treat disease or care for patients' physical and emotional needs.</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In this part of the lesson you will learn about different types of healthcare professionals, their jobs and their role on the health care team. You will also learn who the team members are for patients with cancer and different chronic diseases. </a:t>
            </a:r>
            <a:endParaRPr sz="1100" dirty="0">
              <a:latin typeface="Arial"/>
              <a:ea typeface="Arial"/>
              <a:cs typeface="Arial"/>
              <a:sym typeface="Arial"/>
            </a:endParaRPr>
          </a:p>
        </p:txBody>
      </p:sp>
      <p:sp>
        <p:nvSpPr>
          <p:cNvPr id="142" name="Google Shape;142;g3063bf12fe4_0_1:notes"/>
          <p:cNvSpPr txBox="1">
            <a:spLocks noGrp="1"/>
          </p:cNvSpPr>
          <p:nvPr>
            <p:ph type="sldNum" idx="12"/>
          </p:nvPr>
        </p:nvSpPr>
        <p:spPr>
          <a:xfrm>
            <a:off x="3978132" y="8842030"/>
            <a:ext cx="3043200" cy="465300"/>
          </a:xfrm>
          <a:prstGeom prst="rect">
            <a:avLst/>
          </a:prstGeom>
          <a:noFill/>
          <a:ln>
            <a:noFill/>
          </a:ln>
        </p:spPr>
        <p:txBody>
          <a:bodyPr spcFirstLastPara="1" wrap="square" lIns="93325" tIns="46650" rIns="93325"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2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21: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Another type of healthcare professional is an Advanced Practice Provider. Physician Assistants or PA’s, Nurse Practitioners or NPs, and Clinical Nurse Specialists, or CNSs, are licensed to provide health care services. These specialists complete comprehensive medical training but they do not complete an internship or residency like a doctor does. Like a medical doctor, PAs and NPs generally can perform physical exams, order tests, diagnose illnesses and prescribe medicine, assist in surgery, and provide preventive health care counseling. They provide patient education and symptom management. In oncology, advanced roles provide new consults, order chemotherapy, or perform invasive procedures. Education and experience determine scope of practice as well as state law, federal policy, and physician delegation.</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PA’s are generally supervised by, and work in collaboration with, a doctor.</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An NP’s scope of practice is determined by the state in which they practice.</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Clinical nurse specialists are advanced practice registered nurses with advanced clinical expertise in a specialized area of nursing practice. These roles diagnose, prescribe, and treat patients and specialty populations across the continuum of care.</a:t>
            </a:r>
            <a:r>
              <a:rPr lang="en-US" dirty="0">
                <a:uFill>
                  <a:noFill/>
                </a:uFill>
                <a:latin typeface="Arial"/>
                <a:ea typeface="Arial"/>
                <a:cs typeface="Arial"/>
                <a:sym typeface="Arial"/>
                <a:hlinkClick r:id="rId3"/>
              </a:rPr>
              <a:t> </a:t>
            </a:r>
            <a:r>
              <a:rPr lang="en-US" dirty="0">
                <a:latin typeface="Arial"/>
                <a:ea typeface="Arial"/>
                <a:cs typeface="Arial"/>
                <a:sym typeface="Arial"/>
              </a:rPr>
              <a:t>The work of the CNS includes, but is not limited to, diagnosis and treatment of acute or chronic illness in an identified population with emphasis on specialist care for at-risk patients and/or populations. This role may often consult with other nurses and clinicians on complex patient cases or may provide clinical education for the nursing staff.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solidFill>
                <a:srgbClr val="9900FF"/>
              </a:solidFill>
              <a:latin typeface="Arial"/>
              <a:ea typeface="Arial"/>
              <a:cs typeface="Arial"/>
              <a:sym typeface="Arial"/>
            </a:endParaRPr>
          </a:p>
        </p:txBody>
      </p:sp>
      <p:sp>
        <p:nvSpPr>
          <p:cNvPr id="179" name="Google Shape;179;p21:notes"/>
          <p:cNvSpPr txBox="1">
            <a:spLocks noGrp="1"/>
          </p:cNvSpPr>
          <p:nvPr>
            <p:ph type="sldNum" idx="12"/>
          </p:nvPr>
        </p:nvSpPr>
        <p:spPr>
          <a:xfrm>
            <a:off x="3978132" y="8842030"/>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0649f90a11_0_0:notes"/>
          <p:cNvSpPr>
            <a:spLocks noGrp="1" noRot="1" noChangeAspect="1"/>
          </p:cNvSpPr>
          <p:nvPr>
            <p:ph type="sldImg" idx="2"/>
          </p:nvPr>
        </p:nvSpPr>
        <p:spPr>
          <a:xfrm>
            <a:off x="1183240" y="697865"/>
            <a:ext cx="4656600" cy="3491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30649f90a11_0_0:notes"/>
          <p:cNvSpPr txBox="1">
            <a:spLocks noGrp="1"/>
          </p:cNvSpPr>
          <p:nvPr>
            <p:ph type="body" idx="1"/>
          </p:nvPr>
        </p:nvSpPr>
        <p:spPr>
          <a:xfrm>
            <a:off x="702946" y="4422458"/>
            <a:ext cx="5617200" cy="4188900"/>
          </a:xfrm>
          <a:prstGeom prst="rect">
            <a:avLst/>
          </a:prstGeom>
          <a:noFill/>
          <a:ln>
            <a:noFill/>
          </a:ln>
        </p:spPr>
        <p:txBody>
          <a:bodyPr spcFirstLastPara="1" wrap="square" lIns="91575" tIns="45775" rIns="91575" bIns="45775" anchor="t" anchorCtr="0">
            <a:noAutofit/>
          </a:bodyPr>
          <a:lstStyle/>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Nurses work closely with patients. Nurses’ jobs and duties depend on their education, area of specialty and work setting. Types of nurses include:</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 Licensed Practical Nurses, or LPNs, who also may be called Licensed Vocational Nurses. </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 Registered Nurses, or RNs, are also licensed by their state. </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 Advanced Practice Nurses, or APRNs, are nurses who have more education and may have more experience than RN’s. Examples of advanced practice nurses are clinical nurse specialists, nurse anesthetists, nurse midwives and nurse practitioners.</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300"/>
              <a:buFont typeface="Calibri"/>
              <a:buNone/>
            </a:pPr>
            <a:r>
              <a:rPr lang="en-US" dirty="0">
                <a:latin typeface="Arial"/>
                <a:ea typeface="Arial"/>
                <a:cs typeface="Arial"/>
                <a:sym typeface="Arial"/>
              </a:rPr>
              <a:t>Nurses who work in</a:t>
            </a:r>
            <a:r>
              <a:rPr lang="en-US" b="1" dirty="0">
                <a:latin typeface="Arial"/>
                <a:ea typeface="Arial"/>
                <a:cs typeface="Arial"/>
                <a:sym typeface="Arial"/>
              </a:rPr>
              <a:t> </a:t>
            </a:r>
            <a:r>
              <a:rPr lang="en-US" dirty="0">
                <a:latin typeface="Arial"/>
                <a:ea typeface="Arial"/>
                <a:cs typeface="Arial"/>
                <a:sym typeface="Arial"/>
              </a:rPr>
              <a:t>oncology focus on patient assessment, patient education, coordination of care, direct patient care, symptom management, and supportive care. In the ambulatory setting, oncology nurses function in nurse-run clinics that provide services such as long-term follow-up care to patients with cancer, pre-screening prior to chemotherapy administration, the administration of chemotherapy or immunotherapy, the management of fatigue, or general symptom management. As the field of cancer genetics has developed, so have roles for advanced practice nurses in the provision of cancer genetic counseling and risk assessment.</a:t>
            </a:r>
            <a:endParaRPr dirty="0">
              <a:latin typeface="Arial"/>
              <a:ea typeface="Arial"/>
              <a:cs typeface="Arial"/>
              <a:sym typeface="Arial"/>
            </a:endParaRPr>
          </a:p>
          <a:p>
            <a:pPr marL="0" lvl="0" indent="0" algn="l" rtl="0">
              <a:spcBef>
                <a:spcPts val="0"/>
              </a:spcBef>
              <a:spcAft>
                <a:spcPts val="0"/>
              </a:spcAft>
              <a:buClr>
                <a:schemeClr val="dk1"/>
              </a:buClr>
              <a:buSzPts val="300"/>
              <a:buFont typeface="Calibri"/>
              <a:buNone/>
            </a:pPr>
            <a:endParaRPr b="1" dirty="0">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r>
              <a:rPr lang="en-US" i="0" u="none" strike="noStrike" cap="none" dirty="0">
                <a:latin typeface="Arial"/>
                <a:ea typeface="Arial"/>
                <a:cs typeface="Arial"/>
                <a:sym typeface="Arial"/>
              </a:rPr>
              <a:t>Each of these professions requires specialized training to be able to perform their functions. </a:t>
            </a:r>
            <a:endParaRPr i="0" u="none" strike="noStrike" cap="none" dirty="0">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endParaRPr dirty="0">
              <a:solidFill>
                <a:srgbClr val="FF0000"/>
              </a:solidFill>
              <a:latin typeface="Arial"/>
              <a:ea typeface="Arial"/>
              <a:cs typeface="Arial"/>
              <a:sym typeface="Arial"/>
            </a:endParaRPr>
          </a:p>
        </p:txBody>
      </p:sp>
      <p:sp>
        <p:nvSpPr>
          <p:cNvPr id="187" name="Google Shape;187;g30649f90a11_0_0:notes"/>
          <p:cNvSpPr txBox="1">
            <a:spLocks noGrp="1"/>
          </p:cNvSpPr>
          <p:nvPr>
            <p:ph type="sldNum" idx="12"/>
          </p:nvPr>
        </p:nvSpPr>
        <p:spPr>
          <a:xfrm>
            <a:off x="3977530" y="8841737"/>
            <a:ext cx="3043800" cy="465600"/>
          </a:xfrm>
          <a:prstGeom prst="rect">
            <a:avLst/>
          </a:prstGeom>
          <a:noFill/>
          <a:ln>
            <a:noFill/>
          </a:ln>
        </p:spPr>
        <p:txBody>
          <a:bodyPr spcFirstLastPara="1" wrap="square" lIns="91575" tIns="45775" rIns="91575" bIns="4577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0649f90a11_0_7:notes"/>
          <p:cNvSpPr>
            <a:spLocks noGrp="1" noRot="1" noChangeAspect="1"/>
          </p:cNvSpPr>
          <p:nvPr>
            <p:ph type="sldImg" idx="2"/>
          </p:nvPr>
        </p:nvSpPr>
        <p:spPr>
          <a:xfrm>
            <a:off x="1183240" y="697865"/>
            <a:ext cx="4656600" cy="3491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g30649f90a11_0_7:notes"/>
          <p:cNvSpPr txBox="1">
            <a:spLocks noGrp="1"/>
          </p:cNvSpPr>
          <p:nvPr>
            <p:ph type="body" idx="1"/>
          </p:nvPr>
        </p:nvSpPr>
        <p:spPr>
          <a:xfrm>
            <a:off x="702946" y="4422458"/>
            <a:ext cx="5617200" cy="4188900"/>
          </a:xfrm>
          <a:prstGeom prst="rect">
            <a:avLst/>
          </a:prstGeom>
          <a:noFill/>
          <a:ln>
            <a:noFill/>
          </a:ln>
        </p:spPr>
        <p:txBody>
          <a:bodyPr spcFirstLastPara="1" wrap="square" lIns="91575" tIns="45775" rIns="91575" bIns="45775"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en-US" dirty="0">
                <a:latin typeface="Arial"/>
                <a:ea typeface="Arial"/>
                <a:cs typeface="Arial"/>
                <a:sym typeface="Arial"/>
              </a:rPr>
              <a:t>Clinical social work is a specialty practice area of social work which focuses on the assessment, diagnosis, treatment, and prevention of mental illness, emotional, and other behavioral disturbances.</a:t>
            </a:r>
            <a:r>
              <a:rPr lang="en-US" dirty="0">
                <a:uFill>
                  <a:noFill/>
                </a:uFill>
                <a:latin typeface="Arial"/>
                <a:ea typeface="Arial"/>
                <a:cs typeface="Arial"/>
                <a:sym typeface="Arial"/>
                <a:hlinkClick r:id="rId3"/>
              </a:rPr>
              <a:t> </a:t>
            </a:r>
            <a:endParaRPr dirty="0">
              <a:latin typeface="Arial"/>
              <a:ea typeface="Arial"/>
              <a:cs typeface="Arial"/>
              <a:sym typeface="Arial"/>
            </a:endParaRPr>
          </a:p>
          <a:p>
            <a:pPr marL="0" lvl="0" indent="0" algn="l" rtl="0">
              <a:spcBef>
                <a:spcPts val="0"/>
              </a:spcBef>
              <a:spcAft>
                <a:spcPts val="0"/>
              </a:spcAft>
              <a:buClr>
                <a:schemeClr val="dk1"/>
              </a:buClr>
              <a:buSzPts val="300"/>
              <a:buFont typeface="Calibri"/>
              <a:buNone/>
            </a:pPr>
            <a:endParaRPr dirty="0">
              <a:latin typeface="Arial"/>
              <a:ea typeface="Arial"/>
              <a:cs typeface="Arial"/>
              <a:sym typeface="Arial"/>
            </a:endParaRPr>
          </a:p>
        </p:txBody>
      </p:sp>
      <p:sp>
        <p:nvSpPr>
          <p:cNvPr id="195" name="Google Shape;195;g30649f90a11_0_7:notes"/>
          <p:cNvSpPr txBox="1">
            <a:spLocks noGrp="1"/>
          </p:cNvSpPr>
          <p:nvPr>
            <p:ph type="sldNum" idx="12"/>
          </p:nvPr>
        </p:nvSpPr>
        <p:spPr>
          <a:xfrm>
            <a:off x="3977530" y="8841737"/>
            <a:ext cx="3043800" cy="465600"/>
          </a:xfrm>
          <a:prstGeom prst="rect">
            <a:avLst/>
          </a:prstGeom>
          <a:noFill/>
          <a:ln>
            <a:noFill/>
          </a:ln>
        </p:spPr>
        <p:txBody>
          <a:bodyPr spcFirstLastPara="1" wrap="square" lIns="91575" tIns="45775" rIns="91575" bIns="4577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6: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26: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Special health care professionals are required for treating any mental health conditions a patient may experience. These mental health professionals include psychiatrists, counselors, psychologists, licensed clinical social workers, and other experts who treat disease or the physical, social, and emotional needs of people with cancer. The team members we have talked about so far provide physical support. There are many health care team members who provide emotional, social and spiritual support.</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Mental Health Professionals help with the emotional aspect of living with a chronic disease.</a:t>
            </a:r>
            <a:endParaRPr dirty="0">
              <a:latin typeface="Arial"/>
              <a:ea typeface="Arial"/>
              <a:cs typeface="Arial"/>
              <a:sym typeface="Arial"/>
            </a:endParaRPr>
          </a:p>
          <a:p>
            <a:pPr marL="629593" lvl="1" indent="-171707" algn="l" rtl="0">
              <a:lnSpc>
                <a:spcPct val="100000"/>
              </a:lnSpc>
              <a:spcBef>
                <a:spcPts val="0"/>
              </a:spcBef>
              <a:spcAft>
                <a:spcPts val="0"/>
              </a:spcAft>
              <a:buClr>
                <a:schemeClr val="dk1"/>
              </a:buClr>
              <a:buSzPts val="1200"/>
              <a:buChar char="•"/>
            </a:pPr>
            <a:r>
              <a:rPr lang="en-US" dirty="0">
                <a:latin typeface="Arial"/>
                <a:ea typeface="Arial"/>
                <a:cs typeface="Arial"/>
                <a:sym typeface="Arial"/>
              </a:rPr>
              <a:t>Psychiatrists are medical doctors or MDs who diagnose and treat mental, emotional and behavioral disorders. This includes disorders of the brain, nervous system and drugs or chemical abuse. They can prescribe medications. </a:t>
            </a:r>
            <a:endParaRPr dirty="0">
              <a:latin typeface="Arial"/>
              <a:ea typeface="Arial"/>
              <a:cs typeface="Arial"/>
              <a:sym typeface="Arial"/>
            </a:endParaRPr>
          </a:p>
          <a:p>
            <a:pPr marL="629593" lvl="1" indent="-171707" algn="l" rtl="0">
              <a:lnSpc>
                <a:spcPct val="100000"/>
              </a:lnSpc>
              <a:spcBef>
                <a:spcPts val="0"/>
              </a:spcBef>
              <a:spcAft>
                <a:spcPts val="0"/>
              </a:spcAft>
              <a:buClr>
                <a:schemeClr val="dk1"/>
              </a:buClr>
              <a:buSzPts val="1200"/>
              <a:buChar char="•"/>
            </a:pPr>
            <a:r>
              <a:rPr lang="en-US" dirty="0">
                <a:latin typeface="Arial"/>
                <a:ea typeface="Arial"/>
                <a:cs typeface="Arial"/>
                <a:sym typeface="Arial"/>
              </a:rPr>
              <a:t>Psychologists deal with mental processes, especially during times of stress. They are not medical doctors, but have a Doctor of Psychology, or PsyD, or a doctor of philosophy degree, or PhD. Most psychologists do not prescribe medicine, but treat patients with counseling and psychotherapy, or "talk" therapy.</a:t>
            </a:r>
            <a:endParaRPr dirty="0">
              <a:latin typeface="Arial"/>
              <a:ea typeface="Arial"/>
              <a:cs typeface="Arial"/>
              <a:sym typeface="Arial"/>
            </a:endParaRPr>
          </a:p>
          <a:p>
            <a:pPr marL="629593" lvl="1" indent="-171707" algn="l" rtl="0">
              <a:lnSpc>
                <a:spcPct val="100000"/>
              </a:lnSpc>
              <a:spcBef>
                <a:spcPts val="0"/>
              </a:spcBef>
              <a:spcAft>
                <a:spcPts val="0"/>
              </a:spcAft>
              <a:buClr>
                <a:schemeClr val="dk1"/>
              </a:buClr>
              <a:buSzPts val="1200"/>
              <a:buChar char="•"/>
            </a:pPr>
            <a:r>
              <a:rPr lang="en-US" dirty="0">
                <a:latin typeface="Arial"/>
                <a:ea typeface="Arial"/>
                <a:cs typeface="Arial"/>
                <a:sym typeface="Arial"/>
              </a:rPr>
              <a:t>Social workers in a clinical or hospital setting help patients and families cope with emotional, physical and financial issues related to an illness. Depending on a patient's needs, a social worker may help coordinate services such as housing, transportation, financial assistance, meals, long-term care, or hospice care. Social workers may also refer patients to other mental health professionals for emotional or substance abuse support. </a:t>
            </a:r>
            <a:endParaRPr strike="sngStrike" dirty="0">
              <a:latin typeface="Arial"/>
              <a:ea typeface="Arial"/>
              <a:cs typeface="Arial"/>
              <a:sym typeface="Arial"/>
            </a:endParaRPr>
          </a:p>
          <a:p>
            <a:pPr marL="629593" lvl="1" indent="-171707" algn="l" rtl="0">
              <a:lnSpc>
                <a:spcPct val="100000"/>
              </a:lnSpc>
              <a:spcBef>
                <a:spcPts val="0"/>
              </a:spcBef>
              <a:spcAft>
                <a:spcPts val="0"/>
              </a:spcAft>
              <a:buClr>
                <a:schemeClr val="dk1"/>
              </a:buClr>
              <a:buSzPts val="1200"/>
              <a:buChar char="•"/>
            </a:pPr>
            <a:r>
              <a:rPr lang="en-US" dirty="0">
                <a:latin typeface="Arial"/>
                <a:ea typeface="Arial"/>
                <a:cs typeface="Arial"/>
                <a:sym typeface="Arial"/>
              </a:rPr>
              <a:t>Marriage and Family Therapists address a variety of subjects, including childhood counseling, relationship counseling, and divorce counseling. Licensed Professional Clinical Counselors work with patients on their mental health needs in a range of areas, including mental or emotional disorders, disabilities, and personal trauma. </a:t>
            </a:r>
            <a:endParaRPr dirty="0">
              <a:solidFill>
                <a:srgbClr val="9900FF"/>
              </a:solidFill>
              <a:latin typeface="Arial"/>
              <a:ea typeface="Arial"/>
              <a:cs typeface="Arial"/>
              <a:sym typeface="Arial"/>
            </a:endParaRPr>
          </a:p>
          <a:p>
            <a:pPr marL="629593" lvl="1" indent="-171707" algn="l" rtl="0">
              <a:lnSpc>
                <a:spcPct val="100000"/>
              </a:lnSpc>
              <a:spcBef>
                <a:spcPts val="0"/>
              </a:spcBef>
              <a:spcAft>
                <a:spcPts val="0"/>
              </a:spcAft>
              <a:buClr>
                <a:schemeClr val="dk1"/>
              </a:buClr>
              <a:buSzPts val="1200"/>
              <a:buChar char="•"/>
            </a:pPr>
            <a:r>
              <a:rPr lang="en-US" dirty="0">
                <a:latin typeface="Arial"/>
                <a:ea typeface="Arial"/>
                <a:cs typeface="Arial"/>
                <a:sym typeface="Arial"/>
              </a:rPr>
              <a:t>Religion or spirituality can be important for people coping with illness. Members of the clergy such as priests, ministers and rabbis provide patients with spiritual support. They may listen to patients, counsel them on religious or spiritual philosophy. They may also perform religious sacraments or rites such as special blessings, communion or last rights.</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solidFill>
                <a:srgbClr val="9900FF"/>
              </a:solidFill>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204" name="Google Shape;204;p26:notes"/>
          <p:cNvSpPr txBox="1">
            <a:spLocks noGrp="1"/>
          </p:cNvSpPr>
          <p:nvPr>
            <p:ph type="sldNum" idx="12"/>
          </p:nvPr>
        </p:nvSpPr>
        <p:spPr>
          <a:xfrm>
            <a:off x="3978132" y="8842030"/>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3: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23: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Pharmacists give patients medicines that are prescribed, or recommended in writing, by a doctor or other authorized health care professional. They tell patients how to use medicines and answer questions about side effects. Sometimes pharmacists help doctors choose which medicines to give patients and let doctors know if combinations of medicines may interact and harm patients. </a:t>
            </a:r>
            <a:r>
              <a:rPr lang="en-US" b="1" dirty="0">
                <a:latin typeface="Arial"/>
                <a:ea typeface="Arial"/>
                <a:cs typeface="Arial"/>
                <a:sym typeface="Arial"/>
              </a:rPr>
              <a:t>Oncology Pharmacists </a:t>
            </a:r>
            <a:r>
              <a:rPr lang="en-US" dirty="0">
                <a:latin typeface="Arial"/>
                <a:ea typeface="Arial"/>
                <a:cs typeface="Arial"/>
                <a:sym typeface="Arial"/>
              </a:rPr>
              <a:t>recommend, design, implement, monitor, and modify pharmacotherapeutic plans to optimize outcomes in patients with malignant diseases.</a:t>
            </a:r>
            <a:r>
              <a:rPr lang="en-US" dirty="0">
                <a:uFill>
                  <a:noFill/>
                </a:uFill>
                <a:latin typeface="Arial"/>
                <a:ea typeface="Arial"/>
                <a:cs typeface="Arial"/>
                <a:sym typeface="Arial"/>
                <a:hlinkClick r:id="rId3"/>
              </a:rPr>
              <a:t>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strike="sngStrike"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214" name="Google Shape;214;p23:notes"/>
          <p:cNvSpPr txBox="1">
            <a:spLocks noGrp="1"/>
          </p:cNvSpPr>
          <p:nvPr>
            <p:ph type="sldNum" idx="12"/>
          </p:nvPr>
        </p:nvSpPr>
        <p:spPr>
          <a:xfrm>
            <a:off x="3978132" y="8842030"/>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fe268c0769_0_14: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g2fe268c0769_0_14: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Dosimetrists are members of the radiation oncology team. They work closely with radiation oncologists and other team members. They take into consideration factors such as tumor type, stage, and location to help decide on the best type of treatment and the radiation dosage, and to create patient treatment plans.</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b="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p:txBody>
      </p:sp>
      <p:sp>
        <p:nvSpPr>
          <p:cNvPr id="222" name="Google Shape;222;g2fe268c0769_0_14:notes"/>
          <p:cNvSpPr txBox="1">
            <a:spLocks noGrp="1"/>
          </p:cNvSpPr>
          <p:nvPr>
            <p:ph type="sldNum" idx="12"/>
          </p:nvPr>
        </p:nvSpPr>
        <p:spPr>
          <a:xfrm>
            <a:off x="3978132" y="8842030"/>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fe268c0769_0_20: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g2fe268c0769_0_20: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Registered Dietitian Nutritionists, or RDNs, are experts in food and nutrition. They may pursue </a:t>
            </a:r>
            <a:r>
              <a:rPr lang="en-US" dirty="0" err="1">
                <a:latin typeface="Arial"/>
                <a:ea typeface="Arial"/>
                <a:cs typeface="Arial"/>
                <a:sym typeface="Arial"/>
              </a:rPr>
              <a:t>speciality</a:t>
            </a:r>
            <a:r>
              <a:rPr lang="en-US" dirty="0">
                <a:latin typeface="Arial"/>
                <a:ea typeface="Arial"/>
                <a:cs typeface="Arial"/>
                <a:sym typeface="Arial"/>
              </a:rPr>
              <a:t> certification in areas like oncology nutrition. They provide medical nutrition therapy, which is a nutrition-based treatment for health conditions.</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230" name="Google Shape;230;g2fe268c0769_0_20:notes"/>
          <p:cNvSpPr txBox="1">
            <a:spLocks noGrp="1"/>
          </p:cNvSpPr>
          <p:nvPr>
            <p:ph type="sldNum" idx="12"/>
          </p:nvPr>
        </p:nvSpPr>
        <p:spPr>
          <a:xfrm>
            <a:off x="3978132" y="8842030"/>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2: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 name="Google Shape;40;p2: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We would like to acknowledge the Centers for Disease Control and Prevention for supporting this work. </a:t>
            </a:r>
            <a:endParaRPr>
              <a:latin typeface="Arial"/>
              <a:ea typeface="Arial"/>
              <a:cs typeface="Arial"/>
              <a:sym typeface="Arial"/>
            </a:endParaRPr>
          </a:p>
          <a:p>
            <a:pPr marL="0" lvl="0" indent="0" algn="l" rtl="0">
              <a:spcBef>
                <a:spcPts val="1200"/>
              </a:spcBef>
              <a:spcAft>
                <a:spcPts val="0"/>
              </a:spcAft>
              <a:buSzPts val="1100"/>
              <a:buNone/>
            </a:pPr>
            <a:r>
              <a:rPr lang="en-US">
                <a:latin typeface="Arial"/>
                <a:ea typeface="Arial"/>
                <a:cs typeface="Arial"/>
                <a:sym typeface="Arial"/>
              </a:rPr>
              <a:t>We would also like to thank these professionals for their help with revising this training:</a:t>
            </a:r>
            <a:endParaRPr>
              <a:latin typeface="Arial"/>
              <a:ea typeface="Arial"/>
              <a:cs typeface="Arial"/>
              <a:sym typeface="Arial"/>
            </a:endParaRPr>
          </a:p>
          <a:p>
            <a:pPr marL="457200" lvl="0" indent="-304800" algn="l" rtl="0">
              <a:spcBef>
                <a:spcPts val="360"/>
              </a:spcBef>
              <a:spcAft>
                <a:spcPts val="0"/>
              </a:spcAft>
              <a:buClr>
                <a:schemeClr val="dk1"/>
              </a:buClr>
              <a:buSzPts val="1200"/>
              <a:buChar char="•"/>
            </a:pPr>
            <a:r>
              <a:rPr lang="en-US">
                <a:latin typeface="Arial"/>
                <a:ea typeface="Arial"/>
                <a:cs typeface="Arial"/>
                <a:sym typeface="Arial"/>
              </a:rPr>
              <a:t>Katie Garfield, Center for Health Law and Policy Innovation, Harvard Law School</a:t>
            </a:r>
            <a:endParaRPr>
              <a:latin typeface="Arial"/>
              <a:ea typeface="Arial"/>
              <a:cs typeface="Arial"/>
              <a:sym typeface="Arial"/>
            </a:endParaRPr>
          </a:p>
          <a:p>
            <a:pPr marL="457200" lvl="0" indent="-304800" algn="l" rtl="0">
              <a:spcBef>
                <a:spcPts val="360"/>
              </a:spcBef>
              <a:spcAft>
                <a:spcPts val="0"/>
              </a:spcAft>
              <a:buClr>
                <a:schemeClr val="dk1"/>
              </a:buClr>
              <a:buSzPts val="1200"/>
              <a:buChar char="•"/>
            </a:pPr>
            <a:r>
              <a:rPr lang="en-US">
                <a:latin typeface="Arial"/>
                <a:ea typeface="Arial"/>
                <a:cs typeface="Arial"/>
                <a:sym typeface="Arial"/>
              </a:rPr>
              <a:t>Zarek Mena, Patient Navigation Advisors</a:t>
            </a:r>
            <a:endParaRPr>
              <a:latin typeface="Arial"/>
              <a:ea typeface="Arial"/>
              <a:cs typeface="Arial"/>
              <a:sym typeface="Arial"/>
            </a:endParaRPr>
          </a:p>
          <a:p>
            <a:pPr marL="457200" lvl="0" indent="-304800" algn="l" rtl="0">
              <a:spcBef>
                <a:spcPts val="360"/>
              </a:spcBef>
              <a:spcAft>
                <a:spcPts val="0"/>
              </a:spcAft>
              <a:buClr>
                <a:schemeClr val="dk1"/>
              </a:buClr>
              <a:buSzPts val="1200"/>
              <a:buChar char="•"/>
            </a:pPr>
            <a:r>
              <a:rPr lang="en-US">
                <a:latin typeface="Arial"/>
                <a:ea typeface="Arial"/>
                <a:cs typeface="Arial"/>
                <a:sym typeface="Arial"/>
              </a:rPr>
              <a:t>Jess Quiring, Patient Navigation Advisors</a:t>
            </a:r>
            <a:endParaRPr>
              <a:latin typeface="Arial"/>
              <a:ea typeface="Arial"/>
              <a:cs typeface="Arial"/>
              <a:sym typeface="Arial"/>
            </a:endParaRPr>
          </a:p>
          <a:p>
            <a:pPr marL="457200" lvl="0" indent="-304800" algn="l" rtl="0">
              <a:spcBef>
                <a:spcPts val="360"/>
              </a:spcBef>
              <a:spcAft>
                <a:spcPts val="0"/>
              </a:spcAft>
              <a:buClr>
                <a:schemeClr val="dk1"/>
              </a:buClr>
              <a:buSzPts val="1200"/>
              <a:buChar char="•"/>
            </a:pPr>
            <a:r>
              <a:rPr lang="en-US">
                <a:latin typeface="Arial"/>
                <a:ea typeface="Arial"/>
                <a:cs typeface="Arial"/>
                <a:sym typeface="Arial"/>
              </a:rPr>
              <a:t>Reesa Sherin, Association of Cancer Care Centers</a:t>
            </a:r>
            <a:br>
              <a:rPr lang="en-US">
                <a:latin typeface="Arial"/>
                <a:ea typeface="Arial"/>
                <a:cs typeface="Arial"/>
                <a:sym typeface="Arial"/>
              </a:rPr>
            </a:b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41" name="Google Shape;41;p2:notes"/>
          <p:cNvSpPr txBox="1">
            <a:spLocks noGrp="1"/>
          </p:cNvSpPr>
          <p:nvPr>
            <p:ph type="sldNum" idx="12"/>
          </p:nvPr>
        </p:nvSpPr>
        <p:spPr>
          <a:xfrm>
            <a:off x="3978132" y="8842030"/>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fe268c0769_0_26: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2fe268c0769_0_26: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Genetic counselors analyze a patient’s risk for inheriting conditions or illnesses, including some types of cancer. They review genetic test results with patients and their families or caregivers, and support them in making decisions based on the test results. </a:t>
            </a:r>
            <a:endParaRPr dirty="0">
              <a:latin typeface="Arial"/>
              <a:ea typeface="Arial"/>
              <a:cs typeface="Arial"/>
              <a:sym typeface="Arial"/>
            </a:endParaRPr>
          </a:p>
          <a:p>
            <a:pPr marL="0" lvl="0" indent="0" algn="l" rtl="0">
              <a:spcBef>
                <a:spcPts val="0"/>
              </a:spcBef>
              <a:spcAft>
                <a:spcPts val="0"/>
              </a:spcAft>
              <a:buSzPts val="1400"/>
              <a:buNone/>
            </a:pPr>
            <a:endParaRPr dirty="0">
              <a:solidFill>
                <a:srgbClr val="9900FF"/>
              </a:solidFill>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p:txBody>
      </p:sp>
      <p:sp>
        <p:nvSpPr>
          <p:cNvPr id="238" name="Google Shape;238;g2fe268c0769_0_26:notes"/>
          <p:cNvSpPr txBox="1">
            <a:spLocks noGrp="1"/>
          </p:cNvSpPr>
          <p:nvPr>
            <p:ph type="sldNum" idx="12"/>
          </p:nvPr>
        </p:nvSpPr>
        <p:spPr>
          <a:xfrm>
            <a:off x="3978132" y="8842030"/>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4: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24: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Technologists and technicians have a role in diagnosing or treating disease. They work in a variety of settings.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•Laboratory Technologists help clinicians diagnose and treat disease by analyzing body fluids and cells. They look for bacteria or parasites, analyze chemicals, match blood for transfusions, or test for drug levels in the blood to see how a patient is responding to treatment. </a:t>
            </a:r>
            <a:endParaRPr strike="sngStrike"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•Radiology Technologists, also called radiographers, help clinicians diagnose and treat disease by taking x-rays. For some procedures technologists make a solution that patients drink to help soft body tissues be seen. Radiology technologists can specialize in computed tomography (CT scans), Magnetic Resonance Imaging (MRI’s) or mammography. </a:t>
            </a:r>
            <a:endParaRPr strike="sngStrike"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•Pharmacy Technicians help pharmacists prepare prescription medications. They also provide customer service and perform administrative duties such as taking prescription requests, counting pills, labeling bottles and preparing insurance forms. </a:t>
            </a:r>
            <a:endParaRPr strike="sngStrike" dirty="0">
              <a:latin typeface="Arial"/>
              <a:ea typeface="Arial"/>
              <a:cs typeface="Arial"/>
              <a:sym typeface="Arial"/>
            </a:endParaRPr>
          </a:p>
        </p:txBody>
      </p:sp>
      <p:sp>
        <p:nvSpPr>
          <p:cNvPr id="246" name="Google Shape;246;p24:notes"/>
          <p:cNvSpPr txBox="1">
            <a:spLocks noGrp="1"/>
          </p:cNvSpPr>
          <p:nvPr>
            <p:ph type="sldNum" idx="12"/>
          </p:nvPr>
        </p:nvSpPr>
        <p:spPr>
          <a:xfrm>
            <a:off x="3978132" y="8842030"/>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5: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25: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Therapists and rehabilitation specialists help people recover from physical changes caused by a medical condition, chronic disease or injury. Types of rehabilitation specialists include lymphedema therapists, occupational therapists, physical therapists, radiation therapists, respiratory therapists, and speech therapists.</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•Lymphedema Therapists. Lymphedema is a condition that sometimes occurs after surgery or cancer treatment that causes fluid build-up in the body’s lymphatic system. This results in swelling and discomfort. Lymphedema therapists work with patients to reduce swelling and  help improve patients’ quality of life.</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None/>
            </a:pPr>
            <a:r>
              <a:rPr lang="en-US" dirty="0">
                <a:latin typeface="Arial"/>
                <a:ea typeface="Arial"/>
                <a:cs typeface="Arial"/>
                <a:sym typeface="Arial"/>
              </a:rPr>
              <a:t>•Occupational Therapists help patients perform tasks needed for everyday living or working. They work with patients who have physical, mental or developmental disabilities. They may visit patients in their home or workplace to find adaptive equipment or teach patients new ways to do things.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•Physical Therapists, or PTs, help patients when they have an injury, disability or medical condition that limits their ability to move or function. Physical therapists test a patient's strength and ability to move and create a treatment plan. The goal of treatment is to improve mobility, reduce pain, restore function or prevent further disability. PTs may treat patients who have had an amputation, stroke, injury or chronic disease. </a:t>
            </a:r>
            <a:endParaRPr strike="sngStrike"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257" name="Google Shape;257;p25:notes"/>
          <p:cNvSpPr txBox="1">
            <a:spLocks noGrp="1"/>
          </p:cNvSpPr>
          <p:nvPr>
            <p:ph type="sldNum" idx="12"/>
          </p:nvPr>
        </p:nvSpPr>
        <p:spPr>
          <a:xfrm>
            <a:off x="3978132" y="8842030"/>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fe93c1e40e_0_0: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g2fe93c1e40e_0_0: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•Radiation Therapists operate machines that deliver radiation to treat patients by shrinking or destroying cancers</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•Respiratory Therapists treat and care for patients with breathing problems. </a:t>
            </a:r>
            <a:endParaRPr strike="sngStrike"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•Speech Therapists are also called speech-language pathologists. They work with patients who have problems related to speech, communication or swallowing.  Speech therapists tailor care plans to each patient's needs. If a patient has a problem speaking, the therapist may teach them to use communication devices, sign language or alternative ways to communicate. For problems swallowing, they may teach patients to strengthen muscles or new ways to swallow food and liquids without choking. </a:t>
            </a:r>
            <a:endParaRPr dirty="0">
              <a:latin typeface="Arial"/>
              <a:ea typeface="Arial"/>
              <a:cs typeface="Arial"/>
              <a:sym typeface="Arial"/>
            </a:endParaRPr>
          </a:p>
        </p:txBody>
      </p:sp>
      <p:sp>
        <p:nvSpPr>
          <p:cNvPr id="279" name="Google Shape;279;g2fe93c1e40e_0_0:notes"/>
          <p:cNvSpPr txBox="1">
            <a:spLocks noGrp="1"/>
          </p:cNvSpPr>
          <p:nvPr>
            <p:ph type="sldNum" idx="12"/>
          </p:nvPr>
        </p:nvSpPr>
        <p:spPr>
          <a:xfrm>
            <a:off x="3978132" y="8842030"/>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7: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27: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Health care teams increasingly screen for patient's social needs, such as food insecurity, housing instability, or lack of transportation to receive care. Teams then connect patients who screen positive to resources either within or outside of the healthcare system (e.g., housing, nutrition, or transportation organizations). While these organizations are not formal health care professionals, they are increasingly part of the network of care provided to patients with chronic illness.</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b="1" dirty="0">
              <a:solidFill>
                <a:srgbClr val="FF0000"/>
              </a:solidFill>
              <a:latin typeface="Arial"/>
              <a:ea typeface="Arial"/>
              <a:cs typeface="Arial"/>
              <a:sym typeface="Arial"/>
            </a:endParaRPr>
          </a:p>
          <a:p>
            <a:pPr marL="0" lvl="0" indent="0" algn="l" rtl="0">
              <a:lnSpc>
                <a:spcPct val="100000"/>
              </a:lnSpc>
              <a:spcBef>
                <a:spcPts val="0"/>
              </a:spcBef>
              <a:spcAft>
                <a:spcPts val="0"/>
              </a:spcAft>
              <a:buSzPts val="1400"/>
              <a:buNone/>
            </a:pPr>
            <a:endParaRPr b="1" dirty="0">
              <a:solidFill>
                <a:srgbClr val="FF0000"/>
              </a:solidFill>
              <a:latin typeface="Arial"/>
              <a:ea typeface="Arial"/>
              <a:cs typeface="Arial"/>
              <a:sym typeface="Arial"/>
            </a:endParaRPr>
          </a:p>
        </p:txBody>
      </p:sp>
      <p:sp>
        <p:nvSpPr>
          <p:cNvPr id="301" name="Google Shape;301;p27:notes"/>
          <p:cNvSpPr txBox="1">
            <a:spLocks noGrp="1"/>
          </p:cNvSpPr>
          <p:nvPr>
            <p:ph type="sldNum" idx="12"/>
          </p:nvPr>
        </p:nvSpPr>
        <p:spPr>
          <a:xfrm>
            <a:off x="3978132" y="8842030"/>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8: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28: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Administrative and support staff coordinate and facilitate patient care. They schedule appointments, answer phones, greet patients, keep medical records, handle medical billing, fill out insurance forms, and arrange for laboratory or other diagnostic services. Some job titles of administrative or support staff include:</a:t>
            </a:r>
            <a:endParaRPr dirty="0">
              <a:latin typeface="Arial"/>
              <a:ea typeface="Arial"/>
              <a:cs typeface="Arial"/>
              <a:sym typeface="Arial"/>
            </a:endParaRPr>
          </a:p>
          <a:p>
            <a:pPr marL="171707" lvl="0" indent="-171707" algn="l" rtl="0">
              <a:lnSpc>
                <a:spcPct val="100000"/>
              </a:lnSpc>
              <a:spcBef>
                <a:spcPts val="0"/>
              </a:spcBef>
              <a:spcAft>
                <a:spcPts val="0"/>
              </a:spcAft>
              <a:buClr>
                <a:schemeClr val="dk1"/>
              </a:buClr>
              <a:buSzPts val="1200"/>
              <a:buChar char="•"/>
            </a:pPr>
            <a:r>
              <a:rPr lang="en-US" dirty="0">
                <a:latin typeface="Arial"/>
                <a:ea typeface="Arial"/>
                <a:cs typeface="Arial"/>
                <a:sym typeface="Arial"/>
              </a:rPr>
              <a:t>Clinic Care Coordinator</a:t>
            </a:r>
            <a:endParaRPr dirty="0">
              <a:latin typeface="Arial"/>
              <a:ea typeface="Arial"/>
              <a:cs typeface="Arial"/>
              <a:sym typeface="Arial"/>
            </a:endParaRPr>
          </a:p>
          <a:p>
            <a:pPr marL="171706" lvl="0" indent="-171706" algn="l" rtl="0">
              <a:lnSpc>
                <a:spcPct val="100000"/>
              </a:lnSpc>
              <a:spcBef>
                <a:spcPts val="0"/>
              </a:spcBef>
              <a:spcAft>
                <a:spcPts val="0"/>
              </a:spcAft>
              <a:buClr>
                <a:schemeClr val="dk1"/>
              </a:buClr>
              <a:buSzPts val="1200"/>
              <a:buChar char="•"/>
            </a:pPr>
            <a:r>
              <a:rPr lang="en-US" dirty="0">
                <a:latin typeface="Arial"/>
                <a:ea typeface="Arial"/>
                <a:cs typeface="Arial"/>
                <a:sym typeface="Arial"/>
              </a:rPr>
              <a:t>Administrative Medical Assistant</a:t>
            </a:r>
            <a:endParaRPr dirty="0">
              <a:latin typeface="Arial"/>
              <a:ea typeface="Arial"/>
              <a:cs typeface="Arial"/>
              <a:sym typeface="Arial"/>
            </a:endParaRPr>
          </a:p>
          <a:p>
            <a:pPr marL="171707" lvl="0" indent="-171707" algn="l" rtl="0">
              <a:lnSpc>
                <a:spcPct val="100000"/>
              </a:lnSpc>
              <a:spcBef>
                <a:spcPts val="0"/>
              </a:spcBef>
              <a:spcAft>
                <a:spcPts val="0"/>
              </a:spcAft>
              <a:buSzPts val="1200"/>
              <a:buChar char="•"/>
            </a:pPr>
            <a:r>
              <a:rPr lang="en-US" dirty="0">
                <a:latin typeface="Arial"/>
                <a:ea typeface="Arial"/>
                <a:cs typeface="Arial"/>
                <a:sym typeface="Arial"/>
              </a:rPr>
              <a:t>Patient Care Coordinator</a:t>
            </a:r>
            <a:endParaRPr dirty="0">
              <a:latin typeface="Arial"/>
              <a:ea typeface="Arial"/>
              <a:cs typeface="Arial"/>
              <a:sym typeface="Arial"/>
            </a:endParaRPr>
          </a:p>
          <a:p>
            <a:pPr marL="171707" lvl="0" indent="-171707" algn="l" rtl="0">
              <a:lnSpc>
                <a:spcPct val="100000"/>
              </a:lnSpc>
              <a:spcBef>
                <a:spcPts val="0"/>
              </a:spcBef>
              <a:spcAft>
                <a:spcPts val="0"/>
              </a:spcAft>
              <a:buClr>
                <a:schemeClr val="dk1"/>
              </a:buClr>
              <a:buSzPts val="1200"/>
              <a:buChar char="•"/>
            </a:pPr>
            <a:r>
              <a:rPr lang="en-US" dirty="0">
                <a:latin typeface="Arial"/>
                <a:ea typeface="Arial"/>
                <a:cs typeface="Arial"/>
                <a:sym typeface="Arial"/>
              </a:rPr>
              <a:t>Medical Records Specialist</a:t>
            </a:r>
            <a:endParaRPr dirty="0">
              <a:latin typeface="Arial"/>
              <a:ea typeface="Arial"/>
              <a:cs typeface="Arial"/>
              <a:sym typeface="Arial"/>
            </a:endParaRPr>
          </a:p>
          <a:p>
            <a:pPr marL="171706" lvl="0" indent="-171706" algn="l" rtl="0">
              <a:lnSpc>
                <a:spcPct val="100000"/>
              </a:lnSpc>
              <a:spcBef>
                <a:spcPts val="0"/>
              </a:spcBef>
              <a:spcAft>
                <a:spcPts val="0"/>
              </a:spcAft>
              <a:buClr>
                <a:schemeClr val="dk1"/>
              </a:buClr>
              <a:buSzPts val="1200"/>
              <a:buChar char="•"/>
            </a:pPr>
            <a:r>
              <a:rPr lang="en-US" dirty="0">
                <a:latin typeface="Arial"/>
                <a:ea typeface="Arial"/>
                <a:cs typeface="Arial"/>
                <a:sym typeface="Arial"/>
              </a:rPr>
              <a:t>Medical Billing Specialist</a:t>
            </a:r>
            <a:endParaRPr dirty="0">
              <a:latin typeface="Arial"/>
              <a:ea typeface="Arial"/>
              <a:cs typeface="Arial"/>
              <a:sym typeface="Arial"/>
            </a:endParaRPr>
          </a:p>
          <a:p>
            <a:pPr marL="171707" lvl="0" indent="-171707" algn="l" rtl="0">
              <a:lnSpc>
                <a:spcPct val="100000"/>
              </a:lnSpc>
              <a:spcBef>
                <a:spcPts val="0"/>
              </a:spcBef>
              <a:spcAft>
                <a:spcPts val="0"/>
              </a:spcAft>
              <a:buClr>
                <a:schemeClr val="dk1"/>
              </a:buClr>
              <a:buSzPts val="1200"/>
              <a:buChar char="•"/>
            </a:pPr>
            <a:r>
              <a:rPr lang="en-US" dirty="0">
                <a:latin typeface="Arial"/>
                <a:ea typeface="Arial"/>
                <a:cs typeface="Arial"/>
                <a:sym typeface="Arial"/>
              </a:rPr>
              <a:t>Scheduler</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309" name="Google Shape;309;p28:notes"/>
          <p:cNvSpPr txBox="1">
            <a:spLocks noGrp="1"/>
          </p:cNvSpPr>
          <p:nvPr>
            <p:ph type="sldNum" idx="12"/>
          </p:nvPr>
        </p:nvSpPr>
        <p:spPr>
          <a:xfrm>
            <a:off x="3978132" y="8842030"/>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fe93c1e40e_0_42: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g2fe93c1e40e_0_42: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Support staff also handle financial records. Some job titles of financial support staff include:</a:t>
            </a:r>
            <a:endParaRPr dirty="0">
              <a:latin typeface="Arial"/>
              <a:ea typeface="Arial"/>
              <a:cs typeface="Arial"/>
              <a:sym typeface="Arial"/>
            </a:endParaRPr>
          </a:p>
          <a:p>
            <a:pPr marL="171706" lvl="0" indent="-171706" algn="l" rtl="0">
              <a:lnSpc>
                <a:spcPct val="100000"/>
              </a:lnSpc>
              <a:spcBef>
                <a:spcPts val="0"/>
              </a:spcBef>
              <a:spcAft>
                <a:spcPts val="0"/>
              </a:spcAft>
              <a:buClr>
                <a:schemeClr val="dk1"/>
              </a:buClr>
              <a:buSzPts val="1200"/>
              <a:buChar char="•"/>
            </a:pPr>
            <a:r>
              <a:rPr lang="en-US" dirty="0">
                <a:latin typeface="Arial"/>
                <a:ea typeface="Arial"/>
                <a:cs typeface="Arial"/>
                <a:sym typeface="Arial"/>
              </a:rPr>
              <a:t>Financial Patient Navigator</a:t>
            </a:r>
            <a:endParaRPr dirty="0">
              <a:latin typeface="Arial"/>
              <a:ea typeface="Arial"/>
              <a:cs typeface="Arial"/>
              <a:sym typeface="Arial"/>
            </a:endParaRPr>
          </a:p>
          <a:p>
            <a:pPr marL="171706" lvl="0" indent="-171706" algn="l" rtl="0">
              <a:lnSpc>
                <a:spcPct val="100000"/>
              </a:lnSpc>
              <a:spcBef>
                <a:spcPts val="0"/>
              </a:spcBef>
              <a:spcAft>
                <a:spcPts val="0"/>
              </a:spcAft>
              <a:buClr>
                <a:schemeClr val="dk1"/>
              </a:buClr>
              <a:buSzPts val="1200"/>
              <a:buChar char="•"/>
            </a:pPr>
            <a:r>
              <a:rPr lang="en-US" dirty="0">
                <a:latin typeface="Arial"/>
                <a:ea typeface="Arial"/>
                <a:cs typeface="Arial"/>
                <a:sym typeface="Arial"/>
              </a:rPr>
              <a:t>Financial Counselor</a:t>
            </a:r>
            <a:endParaRPr dirty="0">
              <a:latin typeface="Arial"/>
              <a:ea typeface="Arial"/>
              <a:cs typeface="Arial"/>
              <a:sym typeface="Arial"/>
            </a:endParaRPr>
          </a:p>
          <a:p>
            <a:pPr marL="171706" lvl="0" indent="-171706" algn="l" rtl="0">
              <a:lnSpc>
                <a:spcPct val="100000"/>
              </a:lnSpc>
              <a:spcBef>
                <a:spcPts val="0"/>
              </a:spcBef>
              <a:spcAft>
                <a:spcPts val="0"/>
              </a:spcAft>
              <a:buClr>
                <a:schemeClr val="dk1"/>
              </a:buClr>
              <a:buSzPts val="1200"/>
              <a:buChar char="•"/>
            </a:pPr>
            <a:r>
              <a:rPr lang="en-US" dirty="0">
                <a:latin typeface="Arial"/>
                <a:ea typeface="Arial"/>
                <a:cs typeface="Arial"/>
                <a:sym typeface="Arial"/>
              </a:rPr>
              <a:t>Prior Authorization Specialist</a:t>
            </a:r>
            <a:endParaRPr dirty="0">
              <a:latin typeface="Arial"/>
              <a:ea typeface="Arial"/>
              <a:cs typeface="Arial"/>
              <a:sym typeface="Arial"/>
            </a:endParaRPr>
          </a:p>
          <a:p>
            <a:pPr marL="0" lvl="0" indent="0" algn="l" rtl="0">
              <a:lnSpc>
                <a:spcPct val="100000"/>
              </a:lnSpc>
              <a:spcBef>
                <a:spcPts val="0"/>
              </a:spcBef>
              <a:spcAft>
                <a:spcPts val="0"/>
              </a:spcAft>
              <a:buNone/>
            </a:pPr>
            <a:endParaRPr dirty="0">
              <a:latin typeface="Arial"/>
              <a:ea typeface="Arial"/>
              <a:cs typeface="Arial"/>
              <a:sym typeface="Arial"/>
            </a:endParaRPr>
          </a:p>
          <a:p>
            <a:pPr marL="0" lvl="0" indent="0" algn="l" rtl="0">
              <a:lnSpc>
                <a:spcPct val="100000"/>
              </a:lnSpc>
              <a:spcBef>
                <a:spcPts val="0"/>
              </a:spcBef>
              <a:spcAft>
                <a:spcPts val="0"/>
              </a:spcAft>
              <a:buNone/>
            </a:pPr>
            <a:r>
              <a:rPr lang="en-US" dirty="0">
                <a:latin typeface="Arial"/>
                <a:ea typeface="Arial"/>
                <a:cs typeface="Arial"/>
                <a:sym typeface="Arial"/>
              </a:rPr>
              <a:t>GW offers a separate training on Financial Navigation that you can find in our Online Academy.</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316" name="Google Shape;316;g2fe93c1e40e_0_42:notes"/>
          <p:cNvSpPr txBox="1">
            <a:spLocks noGrp="1"/>
          </p:cNvSpPr>
          <p:nvPr>
            <p:ph type="sldNum" idx="12"/>
          </p:nvPr>
        </p:nvSpPr>
        <p:spPr>
          <a:xfrm>
            <a:off x="3978132" y="8842030"/>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fe93c1e40e_0_36: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g2fe93c1e40e_0_36: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None/>
            </a:pPr>
            <a:r>
              <a:rPr lang="en-US" dirty="0">
                <a:latin typeface="Arial"/>
                <a:ea typeface="Arial"/>
                <a:cs typeface="Arial"/>
                <a:sym typeface="Arial"/>
              </a:rPr>
              <a:t>Volunteers are a special support in cancer care. Volunteers work in both administrative and clinical areas and their functions can vary widely. Tasks can include: reception areas, gift shops, wig/bra fittings, filing, escorting patients, provide directions, file documents, offer rides, make calls, visit with patients, fundraise, health screening outreach, deliver documents, provide peer support, or assist with patient support programming.</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strike="sngStrike" dirty="0">
              <a:latin typeface="Arial"/>
              <a:ea typeface="Arial"/>
              <a:cs typeface="Arial"/>
              <a:sym typeface="Arial"/>
            </a:endParaRPr>
          </a:p>
          <a:p>
            <a:pPr marL="0" lvl="0" indent="0" algn="l" rtl="0">
              <a:lnSpc>
                <a:spcPct val="100000"/>
              </a:lnSpc>
              <a:spcBef>
                <a:spcPts val="0"/>
              </a:spcBef>
              <a:spcAft>
                <a:spcPts val="0"/>
              </a:spcAft>
              <a:buSzPts val="1400"/>
              <a:buNone/>
            </a:pPr>
            <a:endParaRPr strike="sngStrike" dirty="0">
              <a:latin typeface="Arial"/>
              <a:ea typeface="Arial"/>
              <a:cs typeface="Arial"/>
              <a:sym typeface="Arial"/>
            </a:endParaRPr>
          </a:p>
        </p:txBody>
      </p:sp>
      <p:sp>
        <p:nvSpPr>
          <p:cNvPr id="323" name="Google Shape;323;g2fe93c1e40e_0_36:notes"/>
          <p:cNvSpPr txBox="1">
            <a:spLocks noGrp="1"/>
          </p:cNvSpPr>
          <p:nvPr>
            <p:ph type="sldNum" idx="12"/>
          </p:nvPr>
        </p:nvSpPr>
        <p:spPr>
          <a:xfrm>
            <a:off x="3978132" y="8842030"/>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9: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29: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When patients visit their clinician, the visit involves many more people than just the doctor. Here's an example of health care professionals involved in a simple visit:</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en-US" dirty="0">
                <a:latin typeface="Arial"/>
                <a:ea typeface="Arial"/>
                <a:cs typeface="Arial"/>
                <a:sym typeface="Arial"/>
              </a:rPr>
              <a:t>Members of the administrative staff schedule the appointment, find the medical record, make a reminder call, greet the person and verify insurance information.</a:t>
            </a:r>
            <a:endParaRPr dirty="0">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en-US" dirty="0">
                <a:latin typeface="Arial"/>
                <a:ea typeface="Arial"/>
                <a:cs typeface="Arial"/>
                <a:sym typeface="Arial"/>
              </a:rPr>
              <a:t>A nurse or medical assistant record the patient's weight and vital signs, escort the person to an exam room and record the reason for the visit.</a:t>
            </a:r>
            <a:endParaRPr dirty="0">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en-US" dirty="0">
                <a:latin typeface="Arial"/>
                <a:ea typeface="Arial"/>
                <a:cs typeface="Arial"/>
                <a:sym typeface="Arial"/>
              </a:rPr>
              <a:t>A patient navigator may help the patient write down questions to ask the doctor; a patient navigator identifies obstacle to coming to treatment appointments and helps the patient identify solutions to address these obstacles.</a:t>
            </a:r>
            <a:endParaRPr dirty="0">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en-US" dirty="0">
                <a:latin typeface="Arial"/>
                <a:ea typeface="Arial"/>
                <a:cs typeface="Arial"/>
                <a:sym typeface="Arial"/>
              </a:rPr>
              <a:t>The treating clinician may be a doctor, physician assistant or nurse practitioner who examines and talks with the patient to develop a diagnosis and plan of care.</a:t>
            </a:r>
            <a:endParaRPr dirty="0">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en-US" dirty="0">
                <a:latin typeface="Arial"/>
                <a:ea typeface="Arial"/>
                <a:cs typeface="Arial"/>
                <a:sym typeface="Arial"/>
              </a:rPr>
              <a:t>If a lab or radiology test is ordered, a technician does the test. Administrative staff may help ship out the sample, such as blood, skin, saliva, a lab will perform the analysis and write up the test results. The technician, nurse, or doctor will discuss the results with the patient. If treatment, such as medication is prescribed, a pharmacist fills the prescription.</a:t>
            </a:r>
            <a:endParaRPr dirty="0">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en-US" dirty="0">
                <a:latin typeface="Arial"/>
                <a:ea typeface="Arial"/>
                <a:cs typeface="Arial"/>
                <a:sym typeface="Arial"/>
              </a:rPr>
              <a:t>Medical billing experts then bill the patient's insurance for the office visit and either the test or the medication.</a:t>
            </a:r>
            <a:endParaRPr dirty="0">
              <a:latin typeface="Arial"/>
              <a:ea typeface="Arial"/>
              <a:cs typeface="Arial"/>
              <a:sym typeface="Arial"/>
            </a:endParaRPr>
          </a:p>
        </p:txBody>
      </p:sp>
      <p:sp>
        <p:nvSpPr>
          <p:cNvPr id="330" name="Google Shape;330;p29:notes"/>
          <p:cNvSpPr txBox="1">
            <a:spLocks noGrp="1"/>
          </p:cNvSpPr>
          <p:nvPr>
            <p:ph type="sldNum" idx="12"/>
          </p:nvPr>
        </p:nvSpPr>
        <p:spPr>
          <a:xfrm>
            <a:off x="3978132" y="8842030"/>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2799e4df938_0_24:notes"/>
          <p:cNvSpPr>
            <a:spLocks noGrp="1" noRot="1" noChangeAspect="1"/>
          </p:cNvSpPr>
          <p:nvPr>
            <p:ph type="sldImg" idx="2"/>
          </p:nvPr>
        </p:nvSpPr>
        <p:spPr>
          <a:xfrm>
            <a:off x="1183240" y="697865"/>
            <a:ext cx="4656600" cy="349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7" name="Google Shape;337;g2799e4df938_0_24:notes"/>
          <p:cNvSpPr txBox="1">
            <a:spLocks noGrp="1"/>
          </p:cNvSpPr>
          <p:nvPr>
            <p:ph type="body" idx="1"/>
          </p:nvPr>
        </p:nvSpPr>
        <p:spPr>
          <a:xfrm>
            <a:off x="702310" y="4421822"/>
            <a:ext cx="5618400" cy="4189200"/>
          </a:xfrm>
          <a:prstGeom prst="rect">
            <a:avLst/>
          </a:prstGeom>
          <a:noFill/>
          <a:ln>
            <a:noFill/>
          </a:ln>
        </p:spPr>
        <p:txBody>
          <a:bodyPr spcFirstLastPara="1" wrap="square" lIns="93325" tIns="46650" rIns="93325" bIns="46650"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The financing of health care, or how it’s paid for, centers around two streams of money: the collection of money for health care, or money going in, and the reimbursement of health service providers for health care, or money going out. In the US, the responsibility for these two functions is shared by private insurance companies and the government, both of which are known as “payers.” So, the US can be thought of as a “multi-payer system.”</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 </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Healthcare is expensive. Even diagnosing and treating a short-term illness can cost thousands of dollars. Health insurance is a way to spread out the cost of healthcare among a group of people. The premiums we pay each month create a pool of money so when someone in the group is sick or injured, money from the pool pays for their healthcare. Some people pay in more than they ever use. Some of us get back more than we pay in.</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Insurance is expensive because healthcare costs are high. With high healthcare costs, the pool of money needs to be big enough to cover costs when people get sick. The pool of money also needs to be big enough to cover those without health insurance or those who get healthcare at a reduced cost.</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338" name="Google Shape;338;g2799e4df938_0_24:notes"/>
          <p:cNvSpPr txBox="1">
            <a:spLocks noGrp="1"/>
          </p:cNvSpPr>
          <p:nvPr>
            <p:ph type="sldNum" idx="12"/>
          </p:nvPr>
        </p:nvSpPr>
        <p:spPr>
          <a:xfrm>
            <a:off x="3978132" y="8842030"/>
            <a:ext cx="3043200" cy="465300"/>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4: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4: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After completing this lesson, you will be able to:</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457200" lvl="0" indent="-304800" algn="l" rtl="0">
              <a:spcBef>
                <a:spcPts val="0"/>
              </a:spcBef>
              <a:spcAft>
                <a:spcPts val="0"/>
              </a:spcAft>
              <a:buClr>
                <a:srgbClr val="3F3F3F"/>
              </a:buClr>
              <a:buSzPts val="1200"/>
              <a:buChar char="•"/>
            </a:pPr>
            <a:r>
              <a:rPr lang="en-US" dirty="0">
                <a:latin typeface="Arial"/>
                <a:ea typeface="Arial"/>
                <a:cs typeface="Arial"/>
                <a:sym typeface="Arial"/>
              </a:rPr>
              <a:t>Compare hospital structures (public, non-profit, private) </a:t>
            </a:r>
            <a:endParaRPr dirty="0">
              <a:latin typeface="Arial"/>
              <a:ea typeface="Arial"/>
              <a:cs typeface="Arial"/>
              <a:sym typeface="Arial"/>
            </a:endParaRPr>
          </a:p>
          <a:p>
            <a:pPr marL="457200" lvl="0" indent="-304800" algn="l" rtl="0">
              <a:spcBef>
                <a:spcPts val="0"/>
              </a:spcBef>
              <a:spcAft>
                <a:spcPts val="0"/>
              </a:spcAft>
              <a:buClr>
                <a:srgbClr val="3F3F3F"/>
              </a:buClr>
              <a:buSzPts val="1200"/>
              <a:buChar char="•"/>
            </a:pPr>
            <a:r>
              <a:rPr lang="en-US" dirty="0">
                <a:latin typeface="Arial"/>
                <a:ea typeface="Arial"/>
                <a:cs typeface="Arial"/>
                <a:sym typeface="Arial"/>
              </a:rPr>
              <a:t>Describe how cancer care may be structured and delivered </a:t>
            </a:r>
            <a:endParaRPr dirty="0">
              <a:latin typeface="Arial"/>
              <a:ea typeface="Arial"/>
              <a:cs typeface="Arial"/>
              <a:sym typeface="Arial"/>
            </a:endParaRPr>
          </a:p>
          <a:p>
            <a:pPr marL="457200" lvl="0" indent="-304800" algn="l" rtl="0">
              <a:spcBef>
                <a:spcPts val="0"/>
              </a:spcBef>
              <a:spcAft>
                <a:spcPts val="0"/>
              </a:spcAft>
              <a:buClr>
                <a:srgbClr val="3F3F3F"/>
              </a:buClr>
              <a:buSzPts val="1200"/>
              <a:buChar char="•"/>
            </a:pPr>
            <a:r>
              <a:rPr lang="en-US" dirty="0">
                <a:latin typeface="Arial"/>
                <a:ea typeface="Arial"/>
                <a:cs typeface="Arial"/>
                <a:sym typeface="Arial"/>
              </a:rPr>
              <a:t>Compare inpatient and outpatient care delivery</a:t>
            </a:r>
            <a:endParaRPr dirty="0">
              <a:latin typeface="Arial"/>
              <a:ea typeface="Arial"/>
              <a:cs typeface="Arial"/>
              <a:sym typeface="Arial"/>
            </a:endParaRPr>
          </a:p>
          <a:p>
            <a:pPr marL="457200" lvl="0" indent="-304800" algn="l" rtl="0">
              <a:spcBef>
                <a:spcPts val="0"/>
              </a:spcBef>
              <a:spcAft>
                <a:spcPts val="0"/>
              </a:spcAft>
              <a:buClr>
                <a:srgbClr val="3F3F3F"/>
              </a:buClr>
              <a:buSzPts val="1200"/>
              <a:buChar char="•"/>
            </a:pPr>
            <a:r>
              <a:rPr lang="en-US" dirty="0">
                <a:latin typeface="Arial"/>
                <a:ea typeface="Arial"/>
                <a:cs typeface="Arial"/>
                <a:sym typeface="Arial"/>
              </a:rPr>
              <a:t>Discuss types of care and types of health professionals involved in different types of care</a:t>
            </a:r>
            <a:endParaRPr dirty="0">
              <a:latin typeface="Arial"/>
              <a:ea typeface="Arial"/>
              <a:cs typeface="Arial"/>
              <a:sym typeface="Arial"/>
            </a:endParaRPr>
          </a:p>
          <a:p>
            <a:pPr marL="457200" lvl="0" indent="-304800" algn="l" rtl="0">
              <a:spcBef>
                <a:spcPts val="0"/>
              </a:spcBef>
              <a:spcAft>
                <a:spcPts val="0"/>
              </a:spcAft>
              <a:buClr>
                <a:srgbClr val="3F3F3F"/>
              </a:buClr>
              <a:buSzPts val="1200"/>
              <a:buChar char="•"/>
            </a:pPr>
            <a:r>
              <a:rPr lang="en-US" dirty="0">
                <a:latin typeface="Arial"/>
                <a:ea typeface="Arial"/>
                <a:cs typeface="Arial"/>
                <a:sym typeface="Arial"/>
              </a:rPr>
              <a:t>Understand how health insurance works </a:t>
            </a:r>
            <a:endParaRPr dirty="0">
              <a:latin typeface="Arial"/>
              <a:ea typeface="Arial"/>
              <a:cs typeface="Arial"/>
              <a:sym typeface="Arial"/>
            </a:endParaRPr>
          </a:p>
          <a:p>
            <a:pPr marL="457200" lvl="0" indent="-304800" algn="l" rtl="0">
              <a:spcBef>
                <a:spcPts val="0"/>
              </a:spcBef>
              <a:spcAft>
                <a:spcPts val="0"/>
              </a:spcAft>
              <a:buClr>
                <a:srgbClr val="3F3F3F"/>
              </a:buClr>
              <a:buSzPts val="1200"/>
              <a:buChar char="•"/>
            </a:pPr>
            <a:r>
              <a:rPr lang="en-US" dirty="0">
                <a:latin typeface="Arial"/>
                <a:ea typeface="Arial"/>
                <a:cs typeface="Arial"/>
                <a:sym typeface="Arial"/>
              </a:rPr>
              <a:t>Define key insurance terms </a:t>
            </a:r>
            <a:endParaRPr dirty="0">
              <a:latin typeface="Arial"/>
              <a:ea typeface="Arial"/>
              <a:cs typeface="Arial"/>
              <a:sym typeface="Arial"/>
            </a:endParaRPr>
          </a:p>
          <a:p>
            <a:pPr marL="457200" lvl="0" indent="-304800" algn="l" rtl="0">
              <a:spcBef>
                <a:spcPts val="0"/>
              </a:spcBef>
              <a:spcAft>
                <a:spcPts val="0"/>
              </a:spcAft>
              <a:buClr>
                <a:srgbClr val="3F3F3F"/>
              </a:buClr>
              <a:buSzPts val="1200"/>
              <a:buChar char="•"/>
            </a:pPr>
            <a:r>
              <a:rPr lang="en-US" dirty="0">
                <a:latin typeface="Arial"/>
                <a:ea typeface="Arial"/>
                <a:cs typeface="Arial"/>
                <a:sym typeface="Arial"/>
              </a:rPr>
              <a:t>Describe public and private health insurance options, including patient eligibility </a:t>
            </a:r>
            <a:endParaRPr dirty="0">
              <a:solidFill>
                <a:srgbClr val="3F3F3F"/>
              </a:solidFill>
              <a:latin typeface="Arial"/>
              <a:ea typeface="Arial"/>
              <a:cs typeface="Arial"/>
              <a:sym typeface="Arial"/>
            </a:endParaRPr>
          </a:p>
        </p:txBody>
      </p:sp>
      <p:sp>
        <p:nvSpPr>
          <p:cNvPr id="48" name="Google Shape;48;p4:notes"/>
          <p:cNvSpPr txBox="1">
            <a:spLocks noGrp="1"/>
          </p:cNvSpPr>
          <p:nvPr>
            <p:ph type="sldNum" idx="12"/>
          </p:nvPr>
        </p:nvSpPr>
        <p:spPr>
          <a:xfrm>
            <a:off x="3978132" y="8842030"/>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799e4df938_0_41:notes"/>
          <p:cNvSpPr>
            <a:spLocks noGrp="1" noRot="1" noChangeAspect="1"/>
          </p:cNvSpPr>
          <p:nvPr>
            <p:ph type="sldImg" idx="2"/>
          </p:nvPr>
        </p:nvSpPr>
        <p:spPr>
          <a:xfrm>
            <a:off x="1183240" y="697865"/>
            <a:ext cx="4656600" cy="349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5" name="Google Shape;355;g2799e4df938_0_41:notes"/>
          <p:cNvSpPr txBox="1">
            <a:spLocks noGrp="1"/>
          </p:cNvSpPr>
          <p:nvPr>
            <p:ph type="body" idx="1"/>
          </p:nvPr>
        </p:nvSpPr>
        <p:spPr>
          <a:xfrm>
            <a:off x="702310" y="4421822"/>
            <a:ext cx="5618400" cy="4189200"/>
          </a:xfrm>
          <a:prstGeom prst="rect">
            <a:avLst/>
          </a:prstGeom>
          <a:noFill/>
          <a:ln>
            <a:noFill/>
          </a:ln>
        </p:spPr>
        <p:txBody>
          <a:bodyPr spcFirstLastPara="1" wrap="square" lIns="93325" tIns="46650" rIns="93325" bIns="4665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Let’s go over some important insurance terms you will want to be familiar with: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Copayment or copay is an amount of money that a person with health insurance has to pay at the time of each visit to a doctor or when buying medicine. For example, a patient may have to pay a $25 copay for each visit to the primary care clinician, and $35 for each visit to a specialist.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Co-insurance is an agreement between the patient and the insurer to both take on risk as well as payment responsibility. For example, a patient may be responsible for paying 30% of a hospital stay and the insurance company pays 70%.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Deductible is the amount a person may owe for health care services that their health insurance or plan covers before their health insurance or plan begins to pay. So, if someone has a $1,000 deductible, that person will have to pay $1,000 from their own pocket before insurance will start covering services.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A premium is the amount that must be paid for by the patient for a health insurance plan. A patient and/or their employer usually pay it monthly, quarterly or yearly.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A list of common health insurance definitions can be found in the resources section of the learning management system.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356" name="Google Shape;356;g2799e4df938_0_41:notes"/>
          <p:cNvSpPr txBox="1">
            <a:spLocks noGrp="1"/>
          </p:cNvSpPr>
          <p:nvPr>
            <p:ph type="sldNum" idx="12"/>
          </p:nvPr>
        </p:nvSpPr>
        <p:spPr>
          <a:xfrm>
            <a:off x="3978132" y="8842030"/>
            <a:ext cx="3043200" cy="465300"/>
          </a:xfrm>
          <a:prstGeom prst="rect">
            <a:avLst/>
          </a:prstGeom>
          <a:noFill/>
          <a:ln>
            <a:noFill/>
          </a:ln>
        </p:spPr>
        <p:txBody>
          <a:bodyPr spcFirstLastPara="1" wrap="square" lIns="93325" tIns="46650" rIns="93325"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799e4df938_0_48:notes"/>
          <p:cNvSpPr>
            <a:spLocks noGrp="1" noRot="1" noChangeAspect="1"/>
          </p:cNvSpPr>
          <p:nvPr>
            <p:ph type="sldImg" idx="2"/>
          </p:nvPr>
        </p:nvSpPr>
        <p:spPr>
          <a:xfrm>
            <a:off x="1183240" y="697865"/>
            <a:ext cx="4656600" cy="349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63" name="Google Shape;363;g2799e4df938_0_48:notes"/>
          <p:cNvSpPr txBox="1">
            <a:spLocks noGrp="1"/>
          </p:cNvSpPr>
          <p:nvPr>
            <p:ph type="body" idx="1"/>
          </p:nvPr>
        </p:nvSpPr>
        <p:spPr>
          <a:xfrm>
            <a:off x="702310" y="4421822"/>
            <a:ext cx="5618400" cy="4189200"/>
          </a:xfrm>
          <a:prstGeom prst="rect">
            <a:avLst/>
          </a:prstGeom>
          <a:noFill/>
          <a:ln>
            <a:noFill/>
          </a:ln>
        </p:spPr>
        <p:txBody>
          <a:bodyPr spcFirstLastPara="1" wrap="square" lIns="93325" tIns="46650" rIns="93325" bIns="46650"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There are different types of health insurance. We will first describe Public Health Insurance.</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dirty="0">
                <a:latin typeface="Arial"/>
                <a:ea typeface="Arial"/>
                <a:cs typeface="Arial"/>
                <a:sym typeface="Arial"/>
              </a:rPr>
              <a:t>Medicare is a federal program that covers individuals aged 65 and over, as well as some people with disabilities. Medicare is a single-payer program administered by the government; single-payer refers to the idea that there is only one entity (the government) performing the insurance function of reimbursement.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Medicare is divided into 4 parts. </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Medicare Part A covers hospital services</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Medicare Part B covers physician services</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Medicare Part C refers to Medicare Advantage. These are health insurance plans offered by private companies that administer Medicare benefits.</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Medicare Part D offers a prescription drug benefit.</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Medicare is financed, or paid for, by federal income taxes, a payroll tax shared by employers and employees, and individual enrollee premiums for parts B and D.</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 </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There are gaps in Medicare coverage, including incomplete coverage for skilled nursing facilities, and no coverage for routine dental, hearing, or vision care. Because of this, many enrollees buy supplemental insurance.</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364" name="Google Shape;364;g2799e4df938_0_48:notes"/>
          <p:cNvSpPr txBox="1">
            <a:spLocks noGrp="1"/>
          </p:cNvSpPr>
          <p:nvPr>
            <p:ph type="sldNum" idx="12"/>
          </p:nvPr>
        </p:nvSpPr>
        <p:spPr>
          <a:xfrm>
            <a:off x="3978132" y="8842030"/>
            <a:ext cx="3043200" cy="465300"/>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799e4df938_0_56:notes"/>
          <p:cNvSpPr>
            <a:spLocks noGrp="1" noRot="1" noChangeAspect="1"/>
          </p:cNvSpPr>
          <p:nvPr>
            <p:ph type="sldImg" idx="2"/>
          </p:nvPr>
        </p:nvSpPr>
        <p:spPr>
          <a:xfrm>
            <a:off x="1183240" y="697865"/>
            <a:ext cx="4656600" cy="349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72" name="Google Shape;372;g2799e4df938_0_56:notes"/>
          <p:cNvSpPr txBox="1">
            <a:spLocks noGrp="1"/>
          </p:cNvSpPr>
          <p:nvPr>
            <p:ph type="body" idx="1"/>
          </p:nvPr>
        </p:nvSpPr>
        <p:spPr>
          <a:xfrm>
            <a:off x="702310" y="4421822"/>
            <a:ext cx="5618400" cy="4189200"/>
          </a:xfrm>
          <a:prstGeom prst="rect">
            <a:avLst/>
          </a:prstGeom>
          <a:noFill/>
          <a:ln>
            <a:noFill/>
          </a:ln>
        </p:spPr>
        <p:txBody>
          <a:bodyPr spcFirstLastPara="1" wrap="square" lIns="93325" tIns="46650" rIns="93325" bIns="46650"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You may have heard of the Medicare “Donut Hole,” which is the lack of coverage for Medicare Part D prescription drug costs after a patient and Medicare pay a certain amount. In 2024, a Medicare enrollee reaches the donut hole once the enrollee and the plan spend $5,030 in covered drugs. Then the enrollee is responsible for 25% of drug costs, until their out-of-pocket costs reach the catastrophic coverage threshold of $8,000. The donut hole will be eliminated in 2025 as a part of the Inflation Reduction Act. Beginning in 2025, an enrollee’s out-of-pocket costs for drugs will be capped at $2,000. This change</a:t>
            </a:r>
            <a:r>
              <a:rPr lang="en-US" dirty="0">
                <a:solidFill>
                  <a:srgbClr val="262626"/>
                </a:solidFill>
                <a:latin typeface="Arial"/>
                <a:ea typeface="Arial"/>
                <a:cs typeface="Arial"/>
                <a:sym typeface="Arial"/>
              </a:rPr>
              <a:t> will result in standard Part D coverage consisting of a three-phase benefit: a deductible phase, an initial coverage phase, and a catastrophic phase. There will be no initial coverage limit, and the initial coverage phase will extend to the maximum annual out of pocket threshold, at which point the catastrophic phase will begin. </a:t>
            </a:r>
            <a:endParaRPr dirty="0">
              <a:solidFill>
                <a:srgbClr val="262626"/>
              </a:solidFill>
              <a:latin typeface="Arial"/>
              <a:ea typeface="Arial"/>
              <a:cs typeface="Arial"/>
              <a:sym typeface="Arial"/>
            </a:endParaRPr>
          </a:p>
          <a:p>
            <a:pPr marL="0" lvl="0" indent="0" algn="l" rtl="0">
              <a:spcBef>
                <a:spcPts val="0"/>
              </a:spcBef>
              <a:spcAft>
                <a:spcPts val="0"/>
              </a:spcAft>
              <a:buSzPts val="1400"/>
              <a:buNone/>
            </a:pPr>
            <a:endParaRPr dirty="0">
              <a:solidFill>
                <a:srgbClr val="888888"/>
              </a:solidFill>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373" name="Google Shape;373;g2799e4df938_0_56:notes"/>
          <p:cNvSpPr txBox="1">
            <a:spLocks noGrp="1"/>
          </p:cNvSpPr>
          <p:nvPr>
            <p:ph type="sldNum" idx="12"/>
          </p:nvPr>
        </p:nvSpPr>
        <p:spPr>
          <a:xfrm>
            <a:off x="3978132" y="8842030"/>
            <a:ext cx="3043200" cy="465300"/>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799e4df938_0_76:notes"/>
          <p:cNvSpPr>
            <a:spLocks noGrp="1" noRot="1" noChangeAspect="1"/>
          </p:cNvSpPr>
          <p:nvPr>
            <p:ph type="sldImg" idx="2"/>
          </p:nvPr>
        </p:nvSpPr>
        <p:spPr>
          <a:xfrm>
            <a:off x="1183240" y="697865"/>
            <a:ext cx="4656600" cy="349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93" name="Google Shape;393;g2799e4df938_0_76:notes"/>
          <p:cNvSpPr txBox="1">
            <a:spLocks noGrp="1"/>
          </p:cNvSpPr>
          <p:nvPr>
            <p:ph type="body" idx="1"/>
          </p:nvPr>
        </p:nvSpPr>
        <p:spPr>
          <a:xfrm>
            <a:off x="702310" y="4421822"/>
            <a:ext cx="5618400" cy="4189200"/>
          </a:xfrm>
          <a:prstGeom prst="rect">
            <a:avLst/>
          </a:prstGeom>
          <a:noFill/>
          <a:ln>
            <a:noFill/>
          </a:ln>
        </p:spPr>
        <p:txBody>
          <a:bodyPr spcFirstLastPara="1" wrap="square" lIns="93325" tIns="46650" rIns="93325" bIns="46650"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Medicaid is a program designed for people with a low income and for people with disabilities. By Federal law, states must cover qualifying people who are pregnant, children, elderly, disabled, and parents or caretaker relatives in mandatory or optional groups. Childless adults are not covered, and many individuals make too much money to qualify for Medicaid. The states and the District of Columbia are responsible for administering the Medicaid program, so there are effectively fifty-one different Medicaid programs in the country. It is important to note that because states manage their programs they also have the option of expanding eligibility if they so choose. For example, states can choose to increase income eligibility levels.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Medicaid is financed, or paid for, jointly by the states and federal government through taxes. The amount the government matches varies by state.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Medicaid offers a fairly comprehensive set of benefits, including prescription drugs. Despite this, many enrollees have difficulty finding clinicians that accept Medicaid for diverse reasons including low rates of reimbursement and administrative obstacles.</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The Affordable Care Act gives states the option to expand Medicaid to cover childless adults with incomes up to 138% of the Federal Poverty Level. As of 2024, 41 states and the District of Columbia have adopted Medicaid expansion. </a:t>
            </a:r>
            <a:endParaRPr dirty="0">
              <a:latin typeface="Arial"/>
              <a:ea typeface="Arial"/>
              <a:cs typeface="Arial"/>
              <a:sym typeface="Arial"/>
            </a:endParaRPr>
          </a:p>
        </p:txBody>
      </p:sp>
      <p:sp>
        <p:nvSpPr>
          <p:cNvPr id="394" name="Google Shape;394;g2799e4df938_0_76:notes"/>
          <p:cNvSpPr txBox="1">
            <a:spLocks noGrp="1"/>
          </p:cNvSpPr>
          <p:nvPr>
            <p:ph type="sldNum" idx="12"/>
          </p:nvPr>
        </p:nvSpPr>
        <p:spPr>
          <a:xfrm>
            <a:off x="3978132" y="8842030"/>
            <a:ext cx="3043200" cy="465300"/>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33</a:t>
            </a:fld>
            <a:endParaRPr sz="1200">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2d3f3bd7a6e_0_0:notes"/>
          <p:cNvSpPr>
            <a:spLocks noGrp="1" noRot="1" noChangeAspect="1"/>
          </p:cNvSpPr>
          <p:nvPr>
            <p:ph type="sldImg" idx="2"/>
          </p:nvPr>
        </p:nvSpPr>
        <p:spPr>
          <a:xfrm>
            <a:off x="1183240" y="697865"/>
            <a:ext cx="4656600" cy="349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03" name="Google Shape;403;g2d3f3bd7a6e_0_0:notes"/>
          <p:cNvSpPr txBox="1">
            <a:spLocks noGrp="1"/>
          </p:cNvSpPr>
          <p:nvPr>
            <p:ph type="body" idx="1"/>
          </p:nvPr>
        </p:nvSpPr>
        <p:spPr>
          <a:xfrm>
            <a:off x="702310" y="4421822"/>
            <a:ext cx="5618400" cy="4189200"/>
          </a:xfrm>
          <a:prstGeom prst="rect">
            <a:avLst/>
          </a:prstGeom>
          <a:noFill/>
          <a:ln>
            <a:noFill/>
          </a:ln>
        </p:spPr>
        <p:txBody>
          <a:bodyPr spcFirstLastPara="1" wrap="square" lIns="93325" tIns="46650" rIns="93325" bIns="46650"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Medicaid is available for American Indians and Alaska Natives, as well as in the U.S. territories: American Samoa, Guam, Marshall Islands, Northern Marianas, Palau, and Puerto Rico.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The provision of Medicaid to American Indians and Alaska Natives is provided by the Center for Medicare and Medicaid Services, or CMS, in collaboration with the Indian Health Service.</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Territories may use a local poverty level, rather than the federal poverty level, to determine Medicaid eligibility.</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spcBef>
                <a:spcPts val="230"/>
              </a:spcBef>
              <a:spcAft>
                <a:spcPts val="0"/>
              </a:spcAft>
              <a:buNone/>
            </a:pPr>
            <a:endParaRPr sz="1000" u="sng" dirty="0">
              <a:latin typeface="Arial"/>
              <a:ea typeface="Arial"/>
              <a:cs typeface="Arial"/>
              <a:sym typeface="Arial"/>
            </a:endParaRPr>
          </a:p>
        </p:txBody>
      </p:sp>
      <p:sp>
        <p:nvSpPr>
          <p:cNvPr id="404" name="Google Shape;404;g2d3f3bd7a6e_0_0:notes"/>
          <p:cNvSpPr txBox="1">
            <a:spLocks noGrp="1"/>
          </p:cNvSpPr>
          <p:nvPr>
            <p:ph type="sldNum" idx="12"/>
          </p:nvPr>
        </p:nvSpPr>
        <p:spPr>
          <a:xfrm>
            <a:off x="3978132" y="8842030"/>
            <a:ext cx="3043200" cy="465300"/>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34</a:t>
            </a:fld>
            <a:endParaRPr sz="1200">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2ff7daa7474_0_15: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11" name="Google Shape;411;g2ff7daa7474_0_15:notes"/>
          <p:cNvSpPr txBox="1">
            <a:spLocks noGrp="1"/>
          </p:cNvSpPr>
          <p:nvPr>
            <p:ph type="body" idx="1"/>
          </p:nvPr>
        </p:nvSpPr>
        <p:spPr>
          <a:xfrm>
            <a:off x="702310" y="4421822"/>
            <a:ext cx="5618400" cy="4189200"/>
          </a:xfrm>
          <a:prstGeom prst="rect">
            <a:avLst/>
          </a:prstGeom>
          <a:noFill/>
          <a:ln>
            <a:noFill/>
          </a:ln>
        </p:spPr>
        <p:txBody>
          <a:bodyPr spcFirstLastPara="1" wrap="square" lIns="93325" tIns="46650" rIns="93325" bIns="46650"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Refer to this fact sheet, </a:t>
            </a:r>
            <a:r>
              <a:rPr lang="en-US" dirty="0">
                <a:highlight>
                  <a:srgbClr val="FFFF00"/>
                </a:highlight>
                <a:latin typeface="Arial"/>
                <a:ea typeface="Arial"/>
                <a:cs typeface="Arial"/>
                <a:sym typeface="Arial"/>
              </a:rPr>
              <a:t>which is included in the resources section of the LMS</a:t>
            </a:r>
            <a:r>
              <a:rPr lang="en-US" dirty="0">
                <a:latin typeface="Arial"/>
                <a:ea typeface="Arial"/>
                <a:cs typeface="Arial"/>
                <a:sym typeface="Arial"/>
              </a:rPr>
              <a:t>, for an infographic and more information on Medicare and Medicaid.</a:t>
            </a:r>
            <a:endParaRPr dirty="0">
              <a:latin typeface="Arial"/>
              <a:ea typeface="Arial"/>
              <a:cs typeface="Arial"/>
              <a:sym typeface="Arial"/>
            </a:endParaRPr>
          </a:p>
        </p:txBody>
      </p:sp>
      <p:sp>
        <p:nvSpPr>
          <p:cNvPr id="412" name="Google Shape;412;g2ff7daa7474_0_15:notes"/>
          <p:cNvSpPr txBox="1">
            <a:spLocks noGrp="1"/>
          </p:cNvSpPr>
          <p:nvPr>
            <p:ph type="sldNum" idx="12"/>
          </p:nvPr>
        </p:nvSpPr>
        <p:spPr>
          <a:xfrm>
            <a:off x="3978132" y="8842030"/>
            <a:ext cx="3043200" cy="465300"/>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30649f90a11_0_65: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30649f90a11_0_65: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latin typeface="Arial"/>
                <a:ea typeface="Arial"/>
                <a:cs typeface="Arial"/>
                <a:sym typeface="Arial"/>
              </a:rPr>
              <a:t>Medicare and Medicaid can be complicated topics. Review this video which provides a high level overview of some of the things we just covered. </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https://www.youtube.com/watch?v=KIh29MJOXhc</a:t>
            </a:r>
            <a:endParaRPr dirty="0">
              <a:latin typeface="Arial"/>
              <a:ea typeface="Arial"/>
              <a:cs typeface="Arial"/>
              <a:sym typeface="Arial"/>
            </a:endParaRPr>
          </a:p>
        </p:txBody>
      </p:sp>
      <p:sp>
        <p:nvSpPr>
          <p:cNvPr id="420" name="Google Shape;420;g30649f90a11_0_65:notes"/>
          <p:cNvSpPr txBox="1">
            <a:spLocks noGrp="1"/>
          </p:cNvSpPr>
          <p:nvPr>
            <p:ph type="sldNum" idx="12"/>
          </p:nvPr>
        </p:nvSpPr>
        <p:spPr>
          <a:xfrm>
            <a:off x="3978132" y="8842030"/>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2ff7daa7474_0_30: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27" name="Google Shape;427;g2ff7daa7474_0_30:notes"/>
          <p:cNvSpPr txBox="1">
            <a:spLocks noGrp="1"/>
          </p:cNvSpPr>
          <p:nvPr>
            <p:ph type="body" idx="1"/>
          </p:nvPr>
        </p:nvSpPr>
        <p:spPr>
          <a:xfrm>
            <a:off x="702310" y="4421822"/>
            <a:ext cx="5618400" cy="4189200"/>
          </a:xfrm>
          <a:prstGeom prst="rect">
            <a:avLst/>
          </a:prstGeom>
          <a:noFill/>
          <a:ln>
            <a:noFill/>
          </a:ln>
        </p:spPr>
        <p:txBody>
          <a:bodyPr spcFirstLastPara="1" wrap="square" lIns="93325" tIns="46650" rIns="93325" bIns="4665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latin typeface="Arial"/>
                <a:ea typeface="Arial"/>
                <a:cs typeface="Arial"/>
                <a:sym typeface="Arial"/>
              </a:rPr>
              <a:t>This graph displays the federal poverty level guidelines for all states and DC, with the exceptions of Alaska and Hawaii. The guidelines are based on individual or family income for 2023 and 2024. For example, according to the chart, the federal poverty level, or FPL, for a family of 4 in 2024 is $31,200. Eligibility for many public health insurance programs is calculated by determining a person’s federal poverty level. As a patient navigator you may want to become familiar with these poverty levels or have them readily accessible so you can better develop solutions for someone based on their income.</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Since states do not all have the same eligibility levels, it is important to find the criteria for your state. Through the Affordable Care Act, states are encouraged to expand FPL eligibility, but not all states have chosen to do this. For example, people who are pregnant are eligible for Medicaid at 264% FPL in Connecticut, but they are eligible only at 154% FPL in Wyoming.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Be sure to research the Federal Poverty Level regularly as the definition changes every year.</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428" name="Google Shape;428;g2ff7daa7474_0_30:notes"/>
          <p:cNvSpPr txBox="1">
            <a:spLocks noGrp="1"/>
          </p:cNvSpPr>
          <p:nvPr>
            <p:ph type="sldNum" idx="12"/>
          </p:nvPr>
        </p:nvSpPr>
        <p:spPr>
          <a:xfrm>
            <a:off x="3978132" y="8842030"/>
            <a:ext cx="3043200" cy="465300"/>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37</a:t>
            </a:fld>
            <a:endParaRPr sz="1200">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2799e4df938_0_92:notes"/>
          <p:cNvSpPr>
            <a:spLocks noGrp="1" noRot="1" noChangeAspect="1"/>
          </p:cNvSpPr>
          <p:nvPr>
            <p:ph type="sldImg" idx="2"/>
          </p:nvPr>
        </p:nvSpPr>
        <p:spPr>
          <a:xfrm>
            <a:off x="1183240" y="697865"/>
            <a:ext cx="4656600" cy="349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35" name="Google Shape;435;g2799e4df938_0_92:notes"/>
          <p:cNvSpPr txBox="1">
            <a:spLocks noGrp="1"/>
          </p:cNvSpPr>
          <p:nvPr>
            <p:ph type="body" idx="1"/>
          </p:nvPr>
        </p:nvSpPr>
        <p:spPr>
          <a:xfrm>
            <a:off x="702310" y="4421822"/>
            <a:ext cx="5618400" cy="4189200"/>
          </a:xfrm>
          <a:prstGeom prst="rect">
            <a:avLst/>
          </a:prstGeom>
          <a:noFill/>
          <a:ln>
            <a:noFill/>
          </a:ln>
        </p:spPr>
        <p:txBody>
          <a:bodyPr spcFirstLastPara="1" wrap="square" lIns="93325" tIns="46650" rIns="93325" bIns="46650"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Other health public systems include:</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CHIP: The Children’s Health Insurance Program. This was designed in 1997 to cover children whose families make too much money to</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qualify for Medicaid but make too little to purchase private health insurance. CHIP and Medicaid often share similar administrative and financing structures.</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VA: The Veteran’s Administration is a federally administered program for veterans of the military. Health care is delivered in government-owned VA hospitals and clinics. The VA is funded by taxpayer dollars and generally offers extremely affordable (if not free) care to veterans.</a:t>
            </a:r>
            <a:endParaRPr dirty="0">
              <a:latin typeface="Arial"/>
              <a:ea typeface="Arial"/>
              <a:cs typeface="Arial"/>
              <a:sym typeface="Arial"/>
            </a:endParaRPr>
          </a:p>
        </p:txBody>
      </p:sp>
      <p:sp>
        <p:nvSpPr>
          <p:cNvPr id="436" name="Google Shape;436;g2799e4df938_0_92:notes"/>
          <p:cNvSpPr txBox="1">
            <a:spLocks noGrp="1"/>
          </p:cNvSpPr>
          <p:nvPr>
            <p:ph type="sldNum" idx="12"/>
          </p:nvPr>
        </p:nvSpPr>
        <p:spPr>
          <a:xfrm>
            <a:off x="3978132" y="8842030"/>
            <a:ext cx="3043200" cy="465300"/>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38</a:t>
            </a:fld>
            <a:endParaRPr sz="1200">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2799e4df938_0_99:notes"/>
          <p:cNvSpPr>
            <a:spLocks noGrp="1" noRot="1" noChangeAspect="1"/>
          </p:cNvSpPr>
          <p:nvPr>
            <p:ph type="sldImg" idx="2"/>
          </p:nvPr>
        </p:nvSpPr>
        <p:spPr>
          <a:xfrm>
            <a:off x="1183240" y="697865"/>
            <a:ext cx="4656600" cy="349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43" name="Google Shape;443;g2799e4df938_0_99:notes"/>
          <p:cNvSpPr txBox="1">
            <a:spLocks noGrp="1"/>
          </p:cNvSpPr>
          <p:nvPr>
            <p:ph type="body" idx="1"/>
          </p:nvPr>
        </p:nvSpPr>
        <p:spPr>
          <a:xfrm>
            <a:off x="702310" y="4421822"/>
            <a:ext cx="5618400" cy="4189200"/>
          </a:xfrm>
          <a:prstGeom prst="rect">
            <a:avLst/>
          </a:prstGeom>
          <a:noFill/>
          <a:ln>
            <a:noFill/>
          </a:ln>
        </p:spPr>
        <p:txBody>
          <a:bodyPr spcFirstLastPara="1" wrap="square" lIns="93325" tIns="46650" rIns="93325" bIns="46650"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Private Health Insurance:</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Many people get private insurance through their employers. When employers buy insurance for their employees, it is less expensive because the risk of high healthcare costs can be spread out among a large group of people.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Employer-sponsored insurance is the main way in which people in the U.S. receive health insurance, but more people who previously could not get approved for health insurance now have access to new marketplace policies due to the Affordable Care Act.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Benefits vary widely with the specific health insurance plan. Some plans cover prescription drugs, while others do not. The degree of cost-sharing (the amount the beneficiary pays) varies widely.</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Employer-sponsored insurance plans are administered by private companies, both for-profit (such as Aetna or Cigna) and not-for-profit (such as Blue Cross/Blue Shield).</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Some companies are “self-insured” – that is, they pay for all health care costs incurred by employees directly. In this case, the company contracts with a third party to administer the health insurance plan. Self-insured companies tend to be larger companies such as General Motors.</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And lastly, employer-sponsored insurance is financed both through employers who usually pay the majority of the premium and employees who pay the remainder of the premium. </a:t>
            </a:r>
            <a:endParaRPr dirty="0">
              <a:latin typeface="Arial"/>
              <a:ea typeface="Arial"/>
              <a:cs typeface="Arial"/>
              <a:sym typeface="Arial"/>
            </a:endParaRPr>
          </a:p>
        </p:txBody>
      </p:sp>
      <p:sp>
        <p:nvSpPr>
          <p:cNvPr id="444" name="Google Shape;444;g2799e4df938_0_99:notes"/>
          <p:cNvSpPr txBox="1">
            <a:spLocks noGrp="1"/>
          </p:cNvSpPr>
          <p:nvPr>
            <p:ph type="sldNum" idx="12"/>
          </p:nvPr>
        </p:nvSpPr>
        <p:spPr>
          <a:xfrm>
            <a:off x="3978132" y="8842030"/>
            <a:ext cx="3043200" cy="465300"/>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39</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5: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p5: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Oncology patient navigators work in a variety of settings and need to understand differences between types of hospital systems. Let’s start with an overview.</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A hospital system is a group of hospitals or facilities that work together to deliver services to their communities. Different types of hospital systems have different types of ownership and financial goals.  Types of hospital systems include:</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171707" lvl="0" indent="-171707" algn="l" rtl="0">
              <a:lnSpc>
                <a:spcPct val="100000"/>
              </a:lnSpc>
              <a:spcBef>
                <a:spcPts val="0"/>
              </a:spcBef>
              <a:spcAft>
                <a:spcPts val="0"/>
              </a:spcAft>
              <a:buClr>
                <a:schemeClr val="dk1"/>
              </a:buClr>
              <a:buSzPts val="1200"/>
              <a:buChar char="•"/>
            </a:pPr>
            <a:r>
              <a:rPr lang="en-US" dirty="0">
                <a:latin typeface="Arial"/>
                <a:ea typeface="Arial"/>
                <a:cs typeface="Arial"/>
                <a:sym typeface="Arial"/>
              </a:rPr>
              <a:t>Public Hospitals </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Public hospitals are funded and owned by local, state or federal governments and receive money from the government. Some public hospitals are associated with medical schools.</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171707" lvl="0" indent="-171707" algn="l" rtl="0">
              <a:lnSpc>
                <a:spcPct val="100000"/>
              </a:lnSpc>
              <a:spcBef>
                <a:spcPts val="0"/>
              </a:spcBef>
              <a:spcAft>
                <a:spcPts val="0"/>
              </a:spcAft>
              <a:buClr>
                <a:schemeClr val="dk1"/>
              </a:buClr>
              <a:buSzPts val="1200"/>
              <a:buChar char="•"/>
            </a:pPr>
            <a:r>
              <a:rPr lang="en-US" dirty="0">
                <a:latin typeface="Arial"/>
                <a:ea typeface="Arial"/>
                <a:cs typeface="Arial"/>
                <a:sym typeface="Arial"/>
              </a:rPr>
              <a:t>Non-profit Hospitals </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Non-profit hospitals are often community hospitals and are sometimes associated with a religious denomination.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171707" lvl="0" indent="-171707" algn="l" rtl="0">
              <a:lnSpc>
                <a:spcPct val="100000"/>
              </a:lnSpc>
              <a:spcBef>
                <a:spcPts val="0"/>
              </a:spcBef>
              <a:spcAft>
                <a:spcPts val="0"/>
              </a:spcAft>
              <a:buClr>
                <a:schemeClr val="dk1"/>
              </a:buClr>
              <a:buSzPts val="1200"/>
              <a:buChar char="•"/>
            </a:pPr>
            <a:r>
              <a:rPr lang="en-US" dirty="0">
                <a:latin typeface="Arial"/>
                <a:ea typeface="Arial"/>
                <a:cs typeface="Arial"/>
                <a:sym typeface="Arial"/>
              </a:rPr>
              <a:t>Private Hospitals </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Private hospitals are owned by investors, to whom they are accountable.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55" name="Google Shape;55;p5:notes"/>
          <p:cNvSpPr txBox="1">
            <a:spLocks noGrp="1"/>
          </p:cNvSpPr>
          <p:nvPr>
            <p:ph type="sldNum" idx="12"/>
          </p:nvPr>
        </p:nvSpPr>
        <p:spPr>
          <a:xfrm>
            <a:off x="3978132" y="8842030"/>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2799e4df938_0_107:notes"/>
          <p:cNvSpPr>
            <a:spLocks noGrp="1" noRot="1" noChangeAspect="1"/>
          </p:cNvSpPr>
          <p:nvPr>
            <p:ph type="sldImg" idx="2"/>
          </p:nvPr>
        </p:nvSpPr>
        <p:spPr>
          <a:xfrm>
            <a:off x="1183240" y="697865"/>
            <a:ext cx="4656600" cy="349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51" name="Google Shape;451;g2799e4df938_0_107:notes"/>
          <p:cNvSpPr txBox="1">
            <a:spLocks noGrp="1"/>
          </p:cNvSpPr>
          <p:nvPr>
            <p:ph type="body" idx="1"/>
          </p:nvPr>
        </p:nvSpPr>
        <p:spPr>
          <a:xfrm>
            <a:off x="702310" y="4421822"/>
            <a:ext cx="5618400" cy="4189200"/>
          </a:xfrm>
          <a:prstGeom prst="rect">
            <a:avLst/>
          </a:prstGeom>
          <a:noFill/>
          <a:ln>
            <a:noFill/>
          </a:ln>
        </p:spPr>
        <p:txBody>
          <a:bodyPr spcFirstLastPara="1" wrap="square" lIns="93325" tIns="46650" rIns="93325" bIns="46650"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Private health insurance plans can vary. Generally, lower cost healthcare plans give people fewer choices in doctors and hospitals. Lower cost plans may also make it more difficult for people to see a specialist. Types of health plans include:</a:t>
            </a:r>
            <a:endParaRPr dirty="0">
              <a:latin typeface="Arial"/>
              <a:ea typeface="Arial"/>
              <a:cs typeface="Arial"/>
              <a:sym typeface="Arial"/>
            </a:endParaRPr>
          </a:p>
          <a:p>
            <a:pPr marL="177800" lvl="0" indent="-101600" algn="l" rtl="0">
              <a:lnSpc>
                <a:spcPct val="100000"/>
              </a:lnSpc>
              <a:spcBef>
                <a:spcPts val="0"/>
              </a:spcBef>
              <a:spcAft>
                <a:spcPts val="0"/>
              </a:spcAft>
              <a:buClr>
                <a:schemeClr val="dk1"/>
              </a:buClr>
              <a:buSzPts val="1200"/>
              <a:buFont typeface="Arial"/>
              <a:buNone/>
            </a:pPr>
            <a:endParaRPr dirty="0">
              <a:latin typeface="Arial"/>
              <a:ea typeface="Arial"/>
              <a:cs typeface="Arial"/>
              <a:sym typeface="Arial"/>
            </a:endParaRPr>
          </a:p>
          <a:p>
            <a:pPr marL="177800" lvl="0" indent="-177800" algn="l" rtl="0">
              <a:lnSpc>
                <a:spcPct val="100000"/>
              </a:lnSpc>
              <a:spcBef>
                <a:spcPts val="0"/>
              </a:spcBef>
              <a:spcAft>
                <a:spcPts val="0"/>
              </a:spcAft>
              <a:buClr>
                <a:schemeClr val="dk1"/>
              </a:buClr>
              <a:buSzPts val="1200"/>
              <a:buChar char="•"/>
            </a:pPr>
            <a:r>
              <a:rPr lang="en-US" dirty="0">
                <a:latin typeface="Arial"/>
                <a:ea typeface="Arial"/>
                <a:cs typeface="Arial"/>
                <a:sym typeface="Arial"/>
              </a:rPr>
              <a:t>Health Maintenance Organization (HMO)</a:t>
            </a:r>
            <a:endParaRPr dirty="0">
              <a:latin typeface="Arial"/>
              <a:ea typeface="Arial"/>
              <a:cs typeface="Arial"/>
              <a:sym typeface="Arial"/>
            </a:endParaRPr>
          </a:p>
          <a:p>
            <a:pPr marL="177800" lvl="0" indent="-177800" algn="l" rtl="0">
              <a:lnSpc>
                <a:spcPct val="100000"/>
              </a:lnSpc>
              <a:spcBef>
                <a:spcPts val="0"/>
              </a:spcBef>
              <a:spcAft>
                <a:spcPts val="0"/>
              </a:spcAft>
              <a:buClr>
                <a:schemeClr val="dk1"/>
              </a:buClr>
              <a:buSzPts val="1200"/>
              <a:buChar char="•"/>
            </a:pPr>
            <a:r>
              <a:rPr lang="en-US" dirty="0">
                <a:latin typeface="Arial"/>
                <a:ea typeface="Arial"/>
                <a:cs typeface="Arial"/>
                <a:sym typeface="Arial"/>
              </a:rPr>
              <a:t>Preferred Provider Organization (PPO)</a:t>
            </a:r>
            <a:endParaRPr dirty="0">
              <a:latin typeface="Arial"/>
              <a:ea typeface="Arial"/>
              <a:cs typeface="Arial"/>
              <a:sym typeface="Arial"/>
            </a:endParaRPr>
          </a:p>
          <a:p>
            <a:pPr marL="177800" lvl="0" indent="-177800" algn="l" rtl="0">
              <a:lnSpc>
                <a:spcPct val="100000"/>
              </a:lnSpc>
              <a:spcBef>
                <a:spcPts val="0"/>
              </a:spcBef>
              <a:spcAft>
                <a:spcPts val="0"/>
              </a:spcAft>
              <a:buClr>
                <a:schemeClr val="dk1"/>
              </a:buClr>
              <a:buSzPts val="1200"/>
              <a:buChar char="•"/>
            </a:pPr>
            <a:r>
              <a:rPr lang="en-US" dirty="0">
                <a:latin typeface="Arial"/>
                <a:ea typeface="Arial"/>
                <a:cs typeface="Arial"/>
                <a:sym typeface="Arial"/>
              </a:rPr>
              <a:t>Point of Service (POS)</a:t>
            </a:r>
            <a:endParaRPr dirty="0">
              <a:latin typeface="Arial"/>
              <a:ea typeface="Arial"/>
              <a:cs typeface="Arial"/>
              <a:sym typeface="Arial"/>
            </a:endParaRPr>
          </a:p>
          <a:p>
            <a:pPr marL="177800" lvl="0" indent="-177800" algn="l" rtl="0">
              <a:lnSpc>
                <a:spcPct val="100000"/>
              </a:lnSpc>
              <a:spcBef>
                <a:spcPts val="0"/>
              </a:spcBef>
              <a:spcAft>
                <a:spcPts val="0"/>
              </a:spcAft>
              <a:buClr>
                <a:schemeClr val="dk1"/>
              </a:buClr>
              <a:buSzPts val="1200"/>
              <a:buChar char="•"/>
            </a:pPr>
            <a:r>
              <a:rPr lang="en-US" dirty="0">
                <a:latin typeface="Arial"/>
                <a:ea typeface="Arial"/>
                <a:cs typeface="Arial"/>
                <a:sym typeface="Arial"/>
              </a:rPr>
              <a:t>Fee for Service (FFS) or</a:t>
            </a:r>
            <a:endParaRPr dirty="0">
              <a:latin typeface="Arial"/>
              <a:ea typeface="Arial"/>
              <a:cs typeface="Arial"/>
              <a:sym typeface="Arial"/>
            </a:endParaRPr>
          </a:p>
          <a:p>
            <a:pPr marL="177800" lvl="0" indent="-177800" algn="l" rtl="0">
              <a:lnSpc>
                <a:spcPct val="100000"/>
              </a:lnSpc>
              <a:spcBef>
                <a:spcPts val="0"/>
              </a:spcBef>
              <a:spcAft>
                <a:spcPts val="0"/>
              </a:spcAft>
              <a:buClr>
                <a:schemeClr val="dk1"/>
              </a:buClr>
              <a:buSzPts val="1200"/>
              <a:buChar char="•"/>
            </a:pPr>
            <a:r>
              <a:rPr lang="en-US" dirty="0">
                <a:latin typeface="Arial"/>
                <a:ea typeface="Arial"/>
                <a:cs typeface="Arial"/>
                <a:sym typeface="Arial"/>
              </a:rPr>
              <a:t>High Deductible Health Plan</a:t>
            </a:r>
            <a:endParaRPr dirty="0">
              <a:latin typeface="Arial"/>
              <a:ea typeface="Arial"/>
              <a:cs typeface="Arial"/>
              <a:sym typeface="Arial"/>
            </a:endParaRPr>
          </a:p>
          <a:p>
            <a:pPr marL="177800" lvl="0" indent="-101600" algn="l" rtl="0">
              <a:lnSpc>
                <a:spcPct val="100000"/>
              </a:lnSpc>
              <a:spcBef>
                <a:spcPts val="0"/>
              </a:spcBef>
              <a:spcAft>
                <a:spcPts val="0"/>
              </a:spcAft>
              <a:buClr>
                <a:schemeClr val="dk1"/>
              </a:buClr>
              <a:buSzPts val="12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Arial"/>
              <a:buNone/>
            </a:pPr>
            <a:r>
              <a:rPr lang="en-US" dirty="0">
                <a:latin typeface="Arial"/>
                <a:ea typeface="Arial"/>
                <a:cs typeface="Arial"/>
                <a:sym typeface="Arial"/>
              </a:rPr>
              <a:t>Let’s go into more detail on each type of plan. </a:t>
            </a:r>
            <a:endParaRPr dirty="0">
              <a:latin typeface="Arial"/>
              <a:ea typeface="Arial"/>
              <a:cs typeface="Arial"/>
              <a:sym typeface="Arial"/>
            </a:endParaRPr>
          </a:p>
        </p:txBody>
      </p:sp>
      <p:sp>
        <p:nvSpPr>
          <p:cNvPr id="452" name="Google Shape;452;g2799e4df938_0_107:notes"/>
          <p:cNvSpPr txBox="1">
            <a:spLocks noGrp="1"/>
          </p:cNvSpPr>
          <p:nvPr>
            <p:ph type="sldNum" idx="12"/>
          </p:nvPr>
        </p:nvSpPr>
        <p:spPr>
          <a:xfrm>
            <a:off x="3978132" y="8842030"/>
            <a:ext cx="3043200" cy="465300"/>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40</a:t>
            </a:fld>
            <a:endParaRPr sz="1200">
              <a:solidFill>
                <a:schemeClr val="dk1"/>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2799e4df938_0_114:notes"/>
          <p:cNvSpPr>
            <a:spLocks noGrp="1" noRot="1" noChangeAspect="1"/>
          </p:cNvSpPr>
          <p:nvPr>
            <p:ph type="sldImg" idx="2"/>
          </p:nvPr>
        </p:nvSpPr>
        <p:spPr>
          <a:xfrm>
            <a:off x="1183240" y="697865"/>
            <a:ext cx="4656600" cy="349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58" name="Google Shape;458;g2799e4df938_0_114:notes"/>
          <p:cNvSpPr txBox="1">
            <a:spLocks noGrp="1"/>
          </p:cNvSpPr>
          <p:nvPr>
            <p:ph type="body" idx="1"/>
          </p:nvPr>
        </p:nvSpPr>
        <p:spPr>
          <a:xfrm>
            <a:off x="702310" y="4421822"/>
            <a:ext cx="5618400" cy="4189200"/>
          </a:xfrm>
          <a:prstGeom prst="rect">
            <a:avLst/>
          </a:prstGeom>
          <a:noFill/>
          <a:ln>
            <a:noFill/>
          </a:ln>
        </p:spPr>
        <p:txBody>
          <a:bodyPr spcFirstLastPara="1" wrap="square" lIns="93325" tIns="46650" rIns="93325" bIns="46650"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HMO's use a "managed care" approach to healthcare. Managed care focuses on early preventive care and screening for diseases to keep costs down. HMO's are the strictest type of insurance plan because people can only see HMO doctors and hospitals. Patients pay either no deductible or a low deductible  and may pay a small copay. In HMOs, people are required to have a primary care clinician and the primary care clinician must provide a referral for specialists.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Patients cannot use health care clinicians outside the HMO except for emergencies.</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459" name="Google Shape;459;g2799e4df938_0_114:notes"/>
          <p:cNvSpPr txBox="1">
            <a:spLocks noGrp="1"/>
          </p:cNvSpPr>
          <p:nvPr>
            <p:ph type="sldNum" idx="12"/>
          </p:nvPr>
        </p:nvSpPr>
        <p:spPr>
          <a:xfrm>
            <a:off x="3978132" y="8842030"/>
            <a:ext cx="3043200" cy="465300"/>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41</a:t>
            </a:fld>
            <a:endParaRPr sz="1200">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2799e4df938_0_123:notes"/>
          <p:cNvSpPr>
            <a:spLocks noGrp="1" noRot="1" noChangeAspect="1"/>
          </p:cNvSpPr>
          <p:nvPr>
            <p:ph type="sldImg" idx="2"/>
          </p:nvPr>
        </p:nvSpPr>
        <p:spPr>
          <a:xfrm>
            <a:off x="1183240" y="697865"/>
            <a:ext cx="4656600" cy="349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68" name="Google Shape;468;g2799e4df938_0_123:notes"/>
          <p:cNvSpPr txBox="1">
            <a:spLocks noGrp="1"/>
          </p:cNvSpPr>
          <p:nvPr>
            <p:ph type="body" idx="1"/>
          </p:nvPr>
        </p:nvSpPr>
        <p:spPr>
          <a:xfrm>
            <a:off x="702310" y="4421822"/>
            <a:ext cx="5618400" cy="4189200"/>
          </a:xfrm>
          <a:prstGeom prst="rect">
            <a:avLst/>
          </a:prstGeom>
          <a:noFill/>
          <a:ln>
            <a:noFill/>
          </a:ln>
        </p:spPr>
        <p:txBody>
          <a:bodyPr spcFirstLastPara="1" wrap="square" lIns="93325" tIns="46650" rIns="93325" bIns="46650"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Like an HMO, Preferred Provider Organizations (PPO's) contract with a "network" of doctors and hospitals that agree to charge a certain amount. Someone in a PPO usually has a copay for doctor visits and a deductible. Referrals to specialists are not required in a PPO. Patients can see doctors outside the network, but they will pay more and may need to send medical bills to the insurance company for reimbursement.</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469" name="Google Shape;469;g2799e4df938_0_123:notes"/>
          <p:cNvSpPr txBox="1">
            <a:spLocks noGrp="1"/>
          </p:cNvSpPr>
          <p:nvPr>
            <p:ph type="sldNum" idx="12"/>
          </p:nvPr>
        </p:nvSpPr>
        <p:spPr>
          <a:xfrm>
            <a:off x="3978132" y="8842030"/>
            <a:ext cx="3043200" cy="465300"/>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42</a:t>
            </a:fld>
            <a:endParaRPr sz="1200">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2799e4df938_0_132:notes"/>
          <p:cNvSpPr>
            <a:spLocks noGrp="1" noRot="1" noChangeAspect="1"/>
          </p:cNvSpPr>
          <p:nvPr>
            <p:ph type="sldImg" idx="2"/>
          </p:nvPr>
        </p:nvSpPr>
        <p:spPr>
          <a:xfrm>
            <a:off x="1183240" y="697865"/>
            <a:ext cx="4656600" cy="349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78" name="Google Shape;478;g2799e4df938_0_132:notes"/>
          <p:cNvSpPr txBox="1">
            <a:spLocks noGrp="1"/>
          </p:cNvSpPr>
          <p:nvPr>
            <p:ph type="body" idx="1"/>
          </p:nvPr>
        </p:nvSpPr>
        <p:spPr>
          <a:xfrm>
            <a:off x="702310" y="4421822"/>
            <a:ext cx="5618400" cy="4189200"/>
          </a:xfrm>
          <a:prstGeom prst="rect">
            <a:avLst/>
          </a:prstGeom>
          <a:noFill/>
          <a:ln>
            <a:noFill/>
          </a:ln>
        </p:spPr>
        <p:txBody>
          <a:bodyPr spcFirstLastPara="1" wrap="square" lIns="93325" tIns="46650" rIns="93325" bIns="46650"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A Point of Service Plan (POS) is a combination between an HMO and a PPO. If someone uses a doctor inside the network, they pay less. Copays and deductibles in a POS are low if they stay in the network, but higher if they use doctors outside the network. POS plans require people to get a referral from their primary care physician to see a specialist.</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479" name="Google Shape;479;g2799e4df938_0_132:notes"/>
          <p:cNvSpPr txBox="1">
            <a:spLocks noGrp="1"/>
          </p:cNvSpPr>
          <p:nvPr>
            <p:ph type="sldNum" idx="12"/>
          </p:nvPr>
        </p:nvSpPr>
        <p:spPr>
          <a:xfrm>
            <a:off x="3978132" y="8842030"/>
            <a:ext cx="3043200" cy="465300"/>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43</a:t>
            </a:fld>
            <a:endParaRPr sz="1200">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2799e4df938_0_139:notes"/>
          <p:cNvSpPr>
            <a:spLocks noGrp="1" noRot="1" noChangeAspect="1"/>
          </p:cNvSpPr>
          <p:nvPr>
            <p:ph type="sldImg" idx="2"/>
          </p:nvPr>
        </p:nvSpPr>
        <p:spPr>
          <a:xfrm>
            <a:off x="1183240" y="697865"/>
            <a:ext cx="4656600" cy="349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86" name="Google Shape;486;g2799e4df938_0_139:notes"/>
          <p:cNvSpPr txBox="1">
            <a:spLocks noGrp="1"/>
          </p:cNvSpPr>
          <p:nvPr>
            <p:ph type="body" idx="1"/>
          </p:nvPr>
        </p:nvSpPr>
        <p:spPr>
          <a:xfrm>
            <a:off x="702310" y="4421822"/>
            <a:ext cx="5618400" cy="4189200"/>
          </a:xfrm>
          <a:prstGeom prst="rect">
            <a:avLst/>
          </a:prstGeom>
          <a:noFill/>
          <a:ln>
            <a:noFill/>
          </a:ln>
        </p:spPr>
        <p:txBody>
          <a:bodyPr spcFirstLastPara="1" wrap="square" lIns="93325" tIns="46650" rIns="93325" bIns="46650"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Fee for Service refers to reimbursing a clinician for a specific service. Most plans have been fee for service in the past, but this is changing. In a fee for service plan, the insurer will either pay the health care clinician directly or reimburse the patient for care. Fee for service may be linked to other plans like PPO plans or Medicaid. For non-PPO, non-Medicaid fee-for-service plans, costs may be higher for the person and not as many services may be covered.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487" name="Google Shape;487;g2799e4df938_0_139:notes"/>
          <p:cNvSpPr txBox="1">
            <a:spLocks noGrp="1"/>
          </p:cNvSpPr>
          <p:nvPr>
            <p:ph type="sldNum" idx="12"/>
          </p:nvPr>
        </p:nvSpPr>
        <p:spPr>
          <a:xfrm>
            <a:off x="3978132" y="8842030"/>
            <a:ext cx="3043200" cy="465300"/>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44</a:t>
            </a:fld>
            <a:endParaRPr sz="1200">
              <a:solidFill>
                <a:schemeClr val="dk1"/>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2799e4df938_0_148:notes"/>
          <p:cNvSpPr>
            <a:spLocks noGrp="1" noRot="1" noChangeAspect="1"/>
          </p:cNvSpPr>
          <p:nvPr>
            <p:ph type="sldImg" idx="2"/>
          </p:nvPr>
        </p:nvSpPr>
        <p:spPr>
          <a:xfrm>
            <a:off x="1183240" y="697865"/>
            <a:ext cx="4656600" cy="349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96" name="Google Shape;496;g2799e4df938_0_148:notes"/>
          <p:cNvSpPr txBox="1">
            <a:spLocks noGrp="1"/>
          </p:cNvSpPr>
          <p:nvPr>
            <p:ph type="body" idx="1"/>
          </p:nvPr>
        </p:nvSpPr>
        <p:spPr>
          <a:xfrm>
            <a:off x="702310" y="4421822"/>
            <a:ext cx="5618400" cy="4189200"/>
          </a:xfrm>
          <a:prstGeom prst="rect">
            <a:avLst/>
          </a:prstGeom>
          <a:noFill/>
          <a:ln>
            <a:noFill/>
          </a:ln>
        </p:spPr>
        <p:txBody>
          <a:bodyPr spcFirstLastPara="1" wrap="square" lIns="93325" tIns="46650" rIns="93325" bIns="46650"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A High Deductible Health Plan (HDHP) has lower monthly premiums, but higher deductibles so people pay less each month but have to pay a higher deductible before insurance begins to cover costs. Some plans allow patients to see any doctor or visit any hospital, while others require people to use their networks, where they may pay less for services. Because of this flexibility, people with limited financial resources may choose this plan because they want to be covered in case they have an accident or a serious health problem.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These plans can be combined with a health savings account, or HSA, which can be helpful if people plan to pay a lot of money in a year for healthcare. An HSA is a special account that lets people save money on taxes to pay for healthcare expenses.</a:t>
            </a:r>
            <a:endParaRPr dirty="0">
              <a:latin typeface="Arial"/>
              <a:ea typeface="Arial"/>
              <a:cs typeface="Arial"/>
              <a:sym typeface="Arial"/>
            </a:endParaRPr>
          </a:p>
        </p:txBody>
      </p:sp>
      <p:sp>
        <p:nvSpPr>
          <p:cNvPr id="497" name="Google Shape;497;g2799e4df938_0_148:notes"/>
          <p:cNvSpPr txBox="1">
            <a:spLocks noGrp="1"/>
          </p:cNvSpPr>
          <p:nvPr>
            <p:ph type="sldNum" idx="12"/>
          </p:nvPr>
        </p:nvSpPr>
        <p:spPr>
          <a:xfrm>
            <a:off x="3978132" y="8842030"/>
            <a:ext cx="3043200" cy="465300"/>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45</a:t>
            </a:fld>
            <a:endParaRPr sz="1200">
              <a:solidFill>
                <a:schemeClr val="dk1"/>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3082a874d45_0_2: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3082a874d45_0_2: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latin typeface="Arial"/>
                <a:ea typeface="Arial"/>
                <a:cs typeface="Arial"/>
                <a:sym typeface="Arial"/>
              </a:rPr>
              <a:t>Correctional facilities are required to provide health services to people who are incarcerated. The provision of care varies widely, depending on the state and type of correctional facility. Some facilities have on-site infirmaries, for example, while others hire or contract with medical providers for care.</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People who are incarcerated are responsible for the cost of their care. While the out-of-pocket expenses may be slightly lower, neither the Affordable Care Act nor Medicaid provides coverage for incarcerated individuals, although both options are available after release.</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Generally, people who are incarcerated may receive Medicare coverage for Part A (hospitalization) and Part B (physician services), as long as required premiums are paid.</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505" name="Google Shape;505;g3082a874d45_0_2:notes"/>
          <p:cNvSpPr txBox="1">
            <a:spLocks noGrp="1"/>
          </p:cNvSpPr>
          <p:nvPr>
            <p:ph type="sldNum" idx="12"/>
          </p:nvPr>
        </p:nvSpPr>
        <p:spPr>
          <a:xfrm>
            <a:off x="3978132" y="8842030"/>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2799e4df938_0_155:notes"/>
          <p:cNvSpPr>
            <a:spLocks noGrp="1" noRot="1" noChangeAspect="1"/>
          </p:cNvSpPr>
          <p:nvPr>
            <p:ph type="sldImg" idx="2"/>
          </p:nvPr>
        </p:nvSpPr>
        <p:spPr>
          <a:xfrm>
            <a:off x="1183240" y="697865"/>
            <a:ext cx="4656600" cy="349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12" name="Google Shape;512;g2799e4df938_0_155:notes"/>
          <p:cNvSpPr txBox="1">
            <a:spLocks noGrp="1"/>
          </p:cNvSpPr>
          <p:nvPr>
            <p:ph type="body" idx="1"/>
          </p:nvPr>
        </p:nvSpPr>
        <p:spPr>
          <a:xfrm>
            <a:off x="702310" y="4421822"/>
            <a:ext cx="5618400" cy="4189200"/>
          </a:xfrm>
          <a:prstGeom prst="rect">
            <a:avLst/>
          </a:prstGeom>
          <a:noFill/>
          <a:ln>
            <a:noFill/>
          </a:ln>
        </p:spPr>
        <p:txBody>
          <a:bodyPr spcFirstLastPara="1" wrap="square" lIns="93325" tIns="46650" rIns="93325" bIns="46650"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Many new protections for patients and their families are part of the Patient Protection and Affordable Care Act commonly known as the Affordable Care Act, the ACA or Obamacare. The law was signed by President Barack Obama on March 23, 2010, and it helps provide more coverage that is more affordable, more accessible and easier to understand.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We will go through some of these provisions in a moment, but the ACA is a large, complex law with many provisions that can affect people with cancer. </a:t>
            </a:r>
            <a:r>
              <a:rPr lang="en-US"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More information is available in the resource section of the learning management system.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513" name="Google Shape;513;g2799e4df938_0_155:notes"/>
          <p:cNvSpPr txBox="1">
            <a:spLocks noGrp="1"/>
          </p:cNvSpPr>
          <p:nvPr>
            <p:ph type="sldNum" idx="12"/>
          </p:nvPr>
        </p:nvSpPr>
        <p:spPr>
          <a:xfrm>
            <a:off x="3978132" y="8842030"/>
            <a:ext cx="3043200" cy="465300"/>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47</a:t>
            </a:fld>
            <a:endParaRPr sz="1200">
              <a:solidFill>
                <a:schemeClr val="dk1"/>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2799e4df938_0_183:notes"/>
          <p:cNvSpPr>
            <a:spLocks noGrp="1" noRot="1" noChangeAspect="1"/>
          </p:cNvSpPr>
          <p:nvPr>
            <p:ph type="sldImg" idx="2"/>
          </p:nvPr>
        </p:nvSpPr>
        <p:spPr>
          <a:xfrm>
            <a:off x="1183240" y="697865"/>
            <a:ext cx="4656600" cy="349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21" name="Google Shape;521;g2799e4df938_0_183:notes"/>
          <p:cNvSpPr txBox="1">
            <a:spLocks noGrp="1"/>
          </p:cNvSpPr>
          <p:nvPr>
            <p:ph type="body" idx="1"/>
          </p:nvPr>
        </p:nvSpPr>
        <p:spPr>
          <a:xfrm>
            <a:off x="702310" y="4421822"/>
            <a:ext cx="5618400" cy="4189200"/>
          </a:xfrm>
          <a:prstGeom prst="rect">
            <a:avLst/>
          </a:prstGeom>
          <a:noFill/>
          <a:ln>
            <a:noFill/>
          </a:ln>
        </p:spPr>
        <p:txBody>
          <a:bodyPr spcFirstLastPara="1" wrap="square" lIns="93325" tIns="46650" rIns="93325" bIns="46650"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The law provides </a:t>
            </a:r>
            <a:r>
              <a:rPr lang="en-US" b="1" dirty="0">
                <a:latin typeface="Arial"/>
                <a:ea typeface="Arial"/>
                <a:cs typeface="Arial"/>
                <a:sym typeface="Arial"/>
              </a:rPr>
              <a:t>more coverage </a:t>
            </a:r>
            <a:r>
              <a:rPr lang="en-US" dirty="0">
                <a:latin typeface="Arial"/>
                <a:ea typeface="Arial"/>
                <a:cs typeface="Arial"/>
                <a:sym typeface="Arial"/>
              </a:rPr>
              <a:t>that people with and surviving cancer, and their families can receive by:</a:t>
            </a:r>
            <a:endParaRPr dirty="0">
              <a:latin typeface="Arial"/>
              <a:ea typeface="Arial"/>
              <a:cs typeface="Arial"/>
              <a:sym typeface="Arial"/>
            </a:endParaRPr>
          </a:p>
          <a:p>
            <a:pPr marL="177800" lvl="0" indent="-177800" algn="l" rtl="0">
              <a:lnSpc>
                <a:spcPct val="100000"/>
              </a:lnSpc>
              <a:spcBef>
                <a:spcPts val="0"/>
              </a:spcBef>
              <a:spcAft>
                <a:spcPts val="0"/>
              </a:spcAft>
              <a:buClr>
                <a:schemeClr val="dk1"/>
              </a:buClr>
              <a:buSzPts val="1200"/>
              <a:buChar char="•"/>
            </a:pPr>
            <a:r>
              <a:rPr lang="en-US" dirty="0">
                <a:latin typeface="Arial"/>
                <a:ea typeface="Arial"/>
                <a:cs typeface="Arial"/>
                <a:sym typeface="Arial"/>
              </a:rPr>
              <a:t>Requiring all health plans sold in new health insurance marketplaces to cover essential benefits that include cancer screening, treatment, and follow-up care</a:t>
            </a:r>
            <a:endParaRPr dirty="0">
              <a:latin typeface="Arial"/>
              <a:ea typeface="Arial"/>
              <a:cs typeface="Arial"/>
              <a:sym typeface="Arial"/>
            </a:endParaRPr>
          </a:p>
          <a:p>
            <a:pPr marL="177800" lvl="0" indent="-177800" algn="l" rtl="0">
              <a:lnSpc>
                <a:spcPct val="100000"/>
              </a:lnSpc>
              <a:spcBef>
                <a:spcPts val="0"/>
              </a:spcBef>
              <a:spcAft>
                <a:spcPts val="0"/>
              </a:spcAft>
              <a:buClr>
                <a:schemeClr val="dk1"/>
              </a:buClr>
              <a:buSzPts val="1200"/>
              <a:buChar char="•"/>
            </a:pPr>
            <a:r>
              <a:rPr lang="en-US" dirty="0">
                <a:latin typeface="Arial"/>
                <a:ea typeface="Arial"/>
                <a:cs typeface="Arial"/>
                <a:sym typeface="Arial"/>
              </a:rPr>
              <a:t>Making proven cancer screenings and other preventive care available at no cost to people in new plans, in Medicare, or who are newly eligible for Medicaid as part of the Medicaid expansion population - this provision was threatened in 2023 but as of June of 2024, the law continued to protect coverage of US Preventive Task Force screening recommendations with an A or B rating</a:t>
            </a:r>
            <a:endParaRPr dirty="0">
              <a:latin typeface="Arial"/>
              <a:ea typeface="Arial"/>
              <a:cs typeface="Arial"/>
              <a:sym typeface="Arial"/>
            </a:endParaRPr>
          </a:p>
          <a:p>
            <a:pPr marL="177800" lvl="0" indent="-177800" algn="l" rtl="0">
              <a:lnSpc>
                <a:spcPct val="100000"/>
              </a:lnSpc>
              <a:spcBef>
                <a:spcPts val="0"/>
              </a:spcBef>
              <a:spcAft>
                <a:spcPts val="0"/>
              </a:spcAft>
              <a:buClr>
                <a:schemeClr val="dk1"/>
              </a:buClr>
              <a:buSzPts val="1200"/>
              <a:buChar char="•"/>
            </a:pPr>
            <a:r>
              <a:rPr lang="en-US" dirty="0">
                <a:latin typeface="Arial"/>
                <a:ea typeface="Arial"/>
                <a:cs typeface="Arial"/>
                <a:sym typeface="Arial"/>
              </a:rPr>
              <a:t>Making sure that Medicare covers a yearly check-up to discuss disease prevention and ways to stay healthy</a:t>
            </a:r>
            <a:endParaRPr dirty="0">
              <a:latin typeface="Arial"/>
              <a:ea typeface="Arial"/>
              <a:cs typeface="Arial"/>
              <a:sym typeface="Arial"/>
            </a:endParaRPr>
          </a:p>
          <a:p>
            <a:pPr marL="177800" lvl="0" indent="-177800" algn="l" rtl="0">
              <a:lnSpc>
                <a:spcPct val="100000"/>
              </a:lnSpc>
              <a:spcBef>
                <a:spcPts val="0"/>
              </a:spcBef>
              <a:spcAft>
                <a:spcPts val="0"/>
              </a:spcAft>
              <a:buClr>
                <a:schemeClr val="dk1"/>
              </a:buClr>
              <a:buSzPts val="1200"/>
              <a:buChar char="•"/>
            </a:pPr>
            <a:r>
              <a:rPr lang="en-US" dirty="0">
                <a:latin typeface="Arial"/>
                <a:ea typeface="Arial"/>
                <a:cs typeface="Arial"/>
                <a:sym typeface="Arial"/>
              </a:rPr>
              <a:t>Closing the hole in Medicare Part D that forced seniors to pay high costs for prescription drugs</a:t>
            </a:r>
            <a:endParaRPr dirty="0">
              <a:latin typeface="Arial"/>
              <a:ea typeface="Arial"/>
              <a:cs typeface="Arial"/>
              <a:sym typeface="Arial"/>
            </a:endParaRPr>
          </a:p>
          <a:p>
            <a:pPr marL="177800" lvl="0" indent="-177800" algn="l" rtl="0">
              <a:lnSpc>
                <a:spcPct val="100000"/>
              </a:lnSpc>
              <a:spcBef>
                <a:spcPts val="0"/>
              </a:spcBef>
              <a:spcAft>
                <a:spcPts val="0"/>
              </a:spcAft>
              <a:buClr>
                <a:schemeClr val="dk1"/>
              </a:buClr>
              <a:buSzPts val="1200"/>
              <a:buChar char="•"/>
            </a:pPr>
            <a:r>
              <a:rPr lang="en-US" dirty="0">
                <a:latin typeface="Arial"/>
                <a:ea typeface="Arial"/>
                <a:cs typeface="Arial"/>
                <a:sym typeface="Arial"/>
              </a:rPr>
              <a:t>Making coverage available for patients who participate in clinical trials</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522" name="Google Shape;522;g2799e4df938_0_183:notes"/>
          <p:cNvSpPr txBox="1">
            <a:spLocks noGrp="1"/>
          </p:cNvSpPr>
          <p:nvPr>
            <p:ph type="sldNum" idx="12"/>
          </p:nvPr>
        </p:nvSpPr>
        <p:spPr>
          <a:xfrm>
            <a:off x="3978132" y="8842030"/>
            <a:ext cx="3043200" cy="465300"/>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48</a:t>
            </a:fld>
            <a:endParaRPr sz="1200">
              <a:solidFill>
                <a:schemeClr val="dk1"/>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2799e4df938_0_190:notes"/>
          <p:cNvSpPr>
            <a:spLocks noGrp="1" noRot="1" noChangeAspect="1"/>
          </p:cNvSpPr>
          <p:nvPr>
            <p:ph type="sldImg" idx="2"/>
          </p:nvPr>
        </p:nvSpPr>
        <p:spPr>
          <a:xfrm>
            <a:off x="1183240" y="697865"/>
            <a:ext cx="4656600" cy="349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29" name="Google Shape;529;g2799e4df938_0_190:notes"/>
          <p:cNvSpPr txBox="1">
            <a:spLocks noGrp="1"/>
          </p:cNvSpPr>
          <p:nvPr>
            <p:ph type="body" idx="1"/>
          </p:nvPr>
        </p:nvSpPr>
        <p:spPr>
          <a:xfrm>
            <a:off x="702310" y="4421822"/>
            <a:ext cx="5618400" cy="4189200"/>
          </a:xfrm>
          <a:prstGeom prst="rect">
            <a:avLst/>
          </a:prstGeom>
          <a:noFill/>
          <a:ln>
            <a:noFill/>
          </a:ln>
        </p:spPr>
        <p:txBody>
          <a:bodyPr spcFirstLastPara="1" wrap="square" lIns="93325" tIns="46650" rIns="93325" bIns="46650"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The new law makes health coverage </a:t>
            </a:r>
            <a:r>
              <a:rPr lang="en-US" b="1" dirty="0">
                <a:latin typeface="Arial"/>
                <a:ea typeface="Arial"/>
                <a:cs typeface="Arial"/>
                <a:sym typeface="Arial"/>
              </a:rPr>
              <a:t>more affordable </a:t>
            </a:r>
            <a:r>
              <a:rPr lang="en-US" dirty="0">
                <a:latin typeface="Arial"/>
                <a:ea typeface="Arial"/>
                <a:cs typeface="Arial"/>
                <a:sym typeface="Arial"/>
              </a:rPr>
              <a:t>by:</a:t>
            </a:r>
            <a:endParaRPr dirty="0">
              <a:latin typeface="Arial"/>
              <a:ea typeface="Arial"/>
              <a:cs typeface="Arial"/>
              <a:sym typeface="Arial"/>
            </a:endParaRPr>
          </a:p>
          <a:p>
            <a:pPr marL="177800" lvl="0" indent="-177800" algn="l" rtl="0">
              <a:lnSpc>
                <a:spcPct val="100000"/>
              </a:lnSpc>
              <a:spcBef>
                <a:spcPts val="0"/>
              </a:spcBef>
              <a:spcAft>
                <a:spcPts val="0"/>
              </a:spcAft>
              <a:buClr>
                <a:schemeClr val="dk1"/>
              </a:buClr>
              <a:buSzPts val="1200"/>
              <a:buChar char="•"/>
            </a:pPr>
            <a:r>
              <a:rPr lang="en-US" dirty="0">
                <a:latin typeface="Arial"/>
                <a:ea typeface="Arial"/>
                <a:cs typeface="Arial"/>
                <a:sym typeface="Arial"/>
              </a:rPr>
              <a:t>Removing dollar limits on care and benefits. Insurance companies can no longer limit the amount they will pay for a patient’s care over a year or over that person’s lifetime.</a:t>
            </a:r>
            <a:endParaRPr dirty="0">
              <a:latin typeface="Arial"/>
              <a:ea typeface="Arial"/>
              <a:cs typeface="Arial"/>
              <a:sym typeface="Arial"/>
            </a:endParaRPr>
          </a:p>
          <a:p>
            <a:pPr marL="177800" lvl="0" indent="-177800" algn="l" rtl="0">
              <a:lnSpc>
                <a:spcPct val="100000"/>
              </a:lnSpc>
              <a:spcBef>
                <a:spcPts val="0"/>
              </a:spcBef>
              <a:spcAft>
                <a:spcPts val="0"/>
              </a:spcAft>
              <a:buClr>
                <a:schemeClr val="dk1"/>
              </a:buClr>
              <a:buSzPts val="1200"/>
              <a:buChar char="•"/>
            </a:pPr>
            <a:r>
              <a:rPr lang="en-US" dirty="0">
                <a:latin typeface="Arial"/>
                <a:ea typeface="Arial"/>
                <a:cs typeface="Arial"/>
                <a:sym typeface="Arial"/>
              </a:rPr>
              <a:t>Ending higher charges for people who are ill. Health plans can no longer charge sick people more for coverage than healthy people.</a:t>
            </a:r>
            <a:endParaRPr dirty="0">
              <a:latin typeface="Arial"/>
              <a:ea typeface="Arial"/>
              <a:cs typeface="Arial"/>
              <a:sym typeface="Arial"/>
            </a:endParaRPr>
          </a:p>
          <a:p>
            <a:pPr marL="177800" lvl="0" indent="-177800" algn="l" rtl="0">
              <a:lnSpc>
                <a:spcPct val="100000"/>
              </a:lnSpc>
              <a:spcBef>
                <a:spcPts val="0"/>
              </a:spcBef>
              <a:spcAft>
                <a:spcPts val="0"/>
              </a:spcAft>
              <a:buClr>
                <a:schemeClr val="dk1"/>
              </a:buClr>
              <a:buSzPts val="1200"/>
              <a:buChar char="•"/>
            </a:pPr>
            <a:r>
              <a:rPr lang="en-US" dirty="0">
                <a:latin typeface="Arial"/>
                <a:ea typeface="Arial"/>
                <a:cs typeface="Arial"/>
                <a:sym typeface="Arial"/>
              </a:rPr>
              <a:t>Limiting the amount patients must pay in out-of-pocket costs and deductibles and</a:t>
            </a:r>
            <a:endParaRPr dirty="0">
              <a:latin typeface="Arial"/>
              <a:ea typeface="Arial"/>
              <a:cs typeface="Arial"/>
              <a:sym typeface="Arial"/>
            </a:endParaRPr>
          </a:p>
          <a:p>
            <a:pPr marL="177800" lvl="0" indent="-177800" algn="l" rtl="0">
              <a:lnSpc>
                <a:spcPct val="100000"/>
              </a:lnSpc>
              <a:spcBef>
                <a:spcPts val="0"/>
              </a:spcBef>
              <a:spcAft>
                <a:spcPts val="0"/>
              </a:spcAft>
              <a:buClr>
                <a:schemeClr val="dk1"/>
              </a:buClr>
              <a:buSzPts val="1200"/>
              <a:buChar char="•"/>
            </a:pPr>
            <a:r>
              <a:rPr lang="en-US" dirty="0">
                <a:latin typeface="Arial"/>
                <a:ea typeface="Arial"/>
                <a:cs typeface="Arial"/>
                <a:sym typeface="Arial"/>
              </a:rPr>
              <a:t>Helping people and families with low to moderate incomes buy health insurance</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530" name="Google Shape;530;g2799e4df938_0_190:notes"/>
          <p:cNvSpPr txBox="1">
            <a:spLocks noGrp="1"/>
          </p:cNvSpPr>
          <p:nvPr>
            <p:ph type="sldNum" idx="12"/>
          </p:nvPr>
        </p:nvSpPr>
        <p:spPr>
          <a:xfrm>
            <a:off x="3978132" y="8842030"/>
            <a:ext cx="3043200" cy="465300"/>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49</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d3d45cc310_1_0: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g2d3d45cc310_1_0: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SzPts val="1400"/>
              <a:buNone/>
            </a:pPr>
            <a:r>
              <a:rPr lang="en-US" dirty="0">
                <a:latin typeface="Arial"/>
                <a:ea typeface="Arial"/>
                <a:cs typeface="Arial"/>
                <a:sym typeface="Arial"/>
              </a:rPr>
              <a:t>Cancer care can be delivered in different settings, as illustrated in this chart by the American College of Surgeons. (</a:t>
            </a:r>
            <a:r>
              <a:rPr lang="en-US" u="sng" dirty="0">
                <a:solidFill>
                  <a:schemeClr val="hlink"/>
                </a:solidFill>
                <a:latin typeface="Arial"/>
                <a:ea typeface="Arial"/>
                <a:cs typeface="Arial"/>
                <a:sym typeface="Arial"/>
                <a:hlinkClick r:id="rId3"/>
              </a:rPr>
              <a:t>https://www.facs.org/quality-programs/cancer-programs/commission-on-cancer/coc-accreditation/categories/</a:t>
            </a:r>
            <a:r>
              <a:rPr lang="en-US" dirty="0">
                <a:latin typeface="Arial"/>
                <a:ea typeface="Arial"/>
                <a:cs typeface="Arial"/>
                <a:sym typeface="Arial"/>
              </a:rPr>
              <a:t>)</a:t>
            </a:r>
            <a:endParaRPr dirty="0">
              <a:latin typeface="Arial"/>
              <a:ea typeface="Arial"/>
              <a:cs typeface="Arial"/>
              <a:sym typeface="Arial"/>
            </a:endParaRPr>
          </a:p>
          <a:p>
            <a:pPr marL="0" lvl="0" indent="0" algn="l" rtl="0">
              <a:spcBef>
                <a:spcPts val="0"/>
              </a:spcBef>
              <a:spcAft>
                <a:spcPts val="0"/>
              </a:spcAft>
              <a:buSzPts val="1400"/>
              <a:buNone/>
            </a:pPr>
            <a:endParaRPr dirty="0">
              <a:latin typeface="Arial"/>
              <a:ea typeface="Arial"/>
              <a:cs typeface="Arial"/>
              <a:sym typeface="Arial"/>
            </a:endParaRPr>
          </a:p>
          <a:p>
            <a:pPr marL="0" lvl="0" indent="0" algn="l" rtl="0">
              <a:spcBef>
                <a:spcPts val="0"/>
              </a:spcBef>
              <a:spcAft>
                <a:spcPts val="0"/>
              </a:spcAft>
              <a:buSzPts val="1400"/>
              <a:buNone/>
            </a:pPr>
            <a:r>
              <a:rPr lang="en-US" dirty="0">
                <a:latin typeface="Arial"/>
                <a:ea typeface="Arial"/>
                <a:cs typeface="Arial"/>
                <a:sym typeface="Arial"/>
              </a:rPr>
              <a:t>An Academic Comprehensive Cancer Program (ACAD) facility provides postgraduate medical education in at least four program areas, including internal medicine and general surgery. The facility sees more than 500 newly diagnosed cancer cases each year.</a:t>
            </a:r>
            <a:endParaRPr dirty="0">
              <a:latin typeface="Arial"/>
              <a:ea typeface="Arial"/>
              <a:cs typeface="Arial"/>
              <a:sym typeface="Arial"/>
            </a:endParaRPr>
          </a:p>
          <a:p>
            <a:pPr marL="0" lvl="0" indent="0" algn="l" rtl="0">
              <a:spcBef>
                <a:spcPts val="0"/>
              </a:spcBef>
              <a:spcAft>
                <a:spcPts val="0"/>
              </a:spcAft>
              <a:buSzPts val="1400"/>
              <a:buNone/>
            </a:pPr>
            <a:endParaRPr dirty="0">
              <a:latin typeface="Arial"/>
              <a:ea typeface="Arial"/>
              <a:cs typeface="Arial"/>
              <a:sym typeface="Arial"/>
            </a:endParaRPr>
          </a:p>
          <a:p>
            <a:pPr marL="0" lvl="0" indent="0" algn="l" rtl="0">
              <a:spcBef>
                <a:spcPts val="0"/>
              </a:spcBef>
              <a:spcAft>
                <a:spcPts val="0"/>
              </a:spcAft>
              <a:buSzPts val="1400"/>
              <a:buNone/>
            </a:pPr>
            <a:r>
              <a:rPr lang="en-US" dirty="0">
                <a:latin typeface="Arial"/>
                <a:ea typeface="Arial"/>
                <a:cs typeface="Arial"/>
                <a:sym typeface="Arial"/>
              </a:rPr>
              <a:t>A Community Cancer Program (CCP) sees more than 100 but fewer than 500 newly diagnosed cancer cases each year, while a Comprehensive Community Cancer Program (CCCP) sees 500 or more cases each year.</a:t>
            </a:r>
            <a:endParaRPr dirty="0">
              <a:latin typeface="Arial"/>
              <a:ea typeface="Arial"/>
              <a:cs typeface="Arial"/>
              <a:sym typeface="Arial"/>
            </a:endParaRPr>
          </a:p>
          <a:p>
            <a:pPr marL="0" lvl="0" indent="0" algn="l" rtl="0">
              <a:spcBef>
                <a:spcPts val="0"/>
              </a:spcBef>
              <a:spcAft>
                <a:spcPts val="0"/>
              </a:spcAft>
              <a:buSzPts val="1400"/>
              <a:buNone/>
            </a:pPr>
            <a:endParaRPr dirty="0">
              <a:latin typeface="Arial"/>
              <a:ea typeface="Arial"/>
              <a:cs typeface="Arial"/>
              <a:sym typeface="Arial"/>
            </a:endParaRPr>
          </a:p>
          <a:p>
            <a:pPr marL="0" lvl="0" indent="0" algn="l" rtl="0">
              <a:spcBef>
                <a:spcPts val="0"/>
              </a:spcBef>
              <a:spcAft>
                <a:spcPts val="0"/>
              </a:spcAft>
              <a:buSzPts val="1400"/>
              <a:buNone/>
            </a:pPr>
            <a:r>
              <a:rPr lang="en-US" dirty="0">
                <a:latin typeface="Arial"/>
                <a:ea typeface="Arial"/>
                <a:cs typeface="Arial"/>
                <a:sym typeface="Arial"/>
              </a:rPr>
              <a:t>A Free Standing Cancer Center Program (FCCP) is a non-hospital-based program and offers at least one cancer-related treatment, with the full range of diagnostic and treatment services available by referral. There is no minimum caseload requirement for this category.</a:t>
            </a:r>
            <a:endParaRPr dirty="0">
              <a:latin typeface="Arial"/>
              <a:ea typeface="Arial"/>
              <a:cs typeface="Arial"/>
              <a:sym typeface="Arial"/>
            </a:endParaRPr>
          </a:p>
          <a:p>
            <a:pPr marL="0" lvl="0" indent="0" algn="l" rtl="0">
              <a:spcBef>
                <a:spcPts val="0"/>
              </a:spcBef>
              <a:spcAft>
                <a:spcPts val="0"/>
              </a:spcAft>
              <a:buSzPts val="1400"/>
              <a:buNone/>
            </a:pPr>
            <a:endParaRPr dirty="0">
              <a:latin typeface="Arial"/>
              <a:ea typeface="Arial"/>
              <a:cs typeface="Arial"/>
              <a:sym typeface="Arial"/>
            </a:endParaRPr>
          </a:p>
          <a:p>
            <a:pPr marL="0" lvl="0" indent="0" algn="l" rtl="0">
              <a:spcBef>
                <a:spcPts val="0"/>
              </a:spcBef>
              <a:spcAft>
                <a:spcPts val="0"/>
              </a:spcAft>
              <a:buSzPts val="1400"/>
              <a:buNone/>
            </a:pPr>
            <a:r>
              <a:rPr lang="en-US" dirty="0">
                <a:latin typeface="Arial"/>
                <a:ea typeface="Arial"/>
                <a:cs typeface="Arial"/>
                <a:sym typeface="Arial"/>
              </a:rPr>
              <a:t>A Hospital Associate Cancer Program (HACP) accessions 100 or fewer newly diagnosed cancer cases each year and has a limited range of diagnostic and treatment services available on-site. Other services are available by referral. </a:t>
            </a:r>
            <a:endParaRPr dirty="0">
              <a:latin typeface="Arial"/>
              <a:ea typeface="Arial"/>
              <a:cs typeface="Arial"/>
              <a:sym typeface="Arial"/>
            </a:endParaRPr>
          </a:p>
          <a:p>
            <a:pPr marL="0" lvl="0" indent="0" algn="l" rtl="0">
              <a:spcBef>
                <a:spcPts val="0"/>
              </a:spcBef>
              <a:spcAft>
                <a:spcPts val="0"/>
              </a:spcAft>
              <a:buSzPts val="1400"/>
              <a:buNone/>
            </a:pPr>
            <a:endParaRPr dirty="0">
              <a:latin typeface="Arial"/>
              <a:ea typeface="Arial"/>
              <a:cs typeface="Arial"/>
              <a:sym typeface="Arial"/>
            </a:endParaRPr>
          </a:p>
          <a:p>
            <a:pPr marL="0" lvl="0" indent="0" algn="l" rtl="0">
              <a:spcBef>
                <a:spcPts val="0"/>
              </a:spcBef>
              <a:spcAft>
                <a:spcPts val="0"/>
              </a:spcAft>
              <a:buSzPts val="1400"/>
              <a:buNone/>
            </a:pPr>
            <a:r>
              <a:rPr lang="en-US" dirty="0">
                <a:latin typeface="Arial"/>
                <a:ea typeface="Arial"/>
                <a:cs typeface="Arial"/>
                <a:sym typeface="Arial"/>
              </a:rPr>
              <a:t>In an Integrated Network Cancer Program (INCP), facilities belong to an owner organization and offer integrated and comprehensive cancer care services. The owner organization is overseen by a centralized governance structure/board and CEO.</a:t>
            </a:r>
            <a:endParaRPr dirty="0">
              <a:latin typeface="Arial"/>
              <a:ea typeface="Arial"/>
              <a:cs typeface="Arial"/>
              <a:sym typeface="Arial"/>
            </a:endParaRPr>
          </a:p>
          <a:p>
            <a:pPr marL="0" lvl="0" indent="0" algn="l" rtl="0">
              <a:spcBef>
                <a:spcPts val="0"/>
              </a:spcBef>
              <a:spcAft>
                <a:spcPts val="0"/>
              </a:spcAft>
              <a:buSzPts val="1400"/>
              <a:buNone/>
            </a:pPr>
            <a:endParaRPr dirty="0">
              <a:latin typeface="Arial"/>
              <a:ea typeface="Arial"/>
              <a:cs typeface="Arial"/>
              <a:sym typeface="Arial"/>
            </a:endParaRPr>
          </a:p>
          <a:p>
            <a:pPr marL="0" lvl="0" indent="0" algn="l" rtl="0">
              <a:spcBef>
                <a:spcPts val="0"/>
              </a:spcBef>
              <a:spcAft>
                <a:spcPts val="0"/>
              </a:spcAft>
              <a:buSzPts val="1400"/>
              <a:buNone/>
            </a:pPr>
            <a:r>
              <a:rPr lang="en-US" dirty="0">
                <a:latin typeface="Arial"/>
                <a:ea typeface="Arial"/>
                <a:cs typeface="Arial"/>
                <a:sym typeface="Arial"/>
              </a:rPr>
              <a:t>An NCI-Designated Comprehensive Cancer Center Program (NCIP) secures a National Cancer Institute (NCI) peer-reviewed Cancer Center Support Grant and is designated a Comprehensive Cancer Center by the NCI. A full range of diagnostic and treatment services and staff physicians are available.</a:t>
            </a:r>
            <a:endParaRPr dirty="0">
              <a:latin typeface="Arial"/>
              <a:ea typeface="Arial"/>
              <a:cs typeface="Arial"/>
              <a:sym typeface="Arial"/>
            </a:endParaRPr>
          </a:p>
          <a:p>
            <a:pPr marL="0" lvl="0" indent="0" algn="l" rtl="0">
              <a:spcBef>
                <a:spcPts val="0"/>
              </a:spcBef>
              <a:spcAft>
                <a:spcPts val="0"/>
              </a:spcAft>
              <a:buSzPts val="1400"/>
              <a:buNone/>
            </a:pPr>
            <a:endParaRPr dirty="0">
              <a:latin typeface="Arial"/>
              <a:ea typeface="Arial"/>
              <a:cs typeface="Arial"/>
              <a:sym typeface="Arial"/>
            </a:endParaRPr>
          </a:p>
          <a:p>
            <a:pPr marL="0" lvl="0" indent="0" algn="l" rtl="0">
              <a:spcBef>
                <a:spcPts val="0"/>
              </a:spcBef>
              <a:spcAft>
                <a:spcPts val="0"/>
              </a:spcAft>
              <a:buSzPts val="1400"/>
              <a:buNone/>
            </a:pPr>
            <a:r>
              <a:rPr lang="en-US" dirty="0">
                <a:latin typeface="Arial"/>
                <a:ea typeface="Arial"/>
                <a:cs typeface="Arial"/>
                <a:sym typeface="Arial"/>
              </a:rPr>
              <a:t>In an NCI-Designated Network Cancer Program (NCIN), facilities belong to an owner organization and offer integrated and comprehensive cancer care services. The owner organization is overseen by a centralized governance structure/board and CEO. Additionally, the facilities secure a National Cancer Institute (NCI) peer-reviewed Cancer Center Support Grant and are designated a Comprehensive Cancer Center Consortium by the NCI. To be included in the NCIN, all facilities must be included within the NCI grant.</a:t>
            </a:r>
            <a:endParaRPr dirty="0">
              <a:latin typeface="Arial"/>
              <a:ea typeface="Arial"/>
              <a:cs typeface="Arial"/>
              <a:sym typeface="Arial"/>
            </a:endParaRPr>
          </a:p>
          <a:p>
            <a:pPr marL="0" lvl="0" indent="0" algn="l" rtl="0">
              <a:spcBef>
                <a:spcPts val="0"/>
              </a:spcBef>
              <a:spcAft>
                <a:spcPts val="0"/>
              </a:spcAft>
              <a:buSzPts val="1400"/>
              <a:buNone/>
            </a:pPr>
            <a:endParaRPr dirty="0">
              <a:latin typeface="Arial"/>
              <a:ea typeface="Arial"/>
              <a:cs typeface="Arial"/>
              <a:sym typeface="Arial"/>
            </a:endParaRPr>
          </a:p>
          <a:p>
            <a:pPr marL="0" lvl="0" indent="0" algn="l" rtl="0">
              <a:spcBef>
                <a:spcPts val="0"/>
              </a:spcBef>
              <a:spcAft>
                <a:spcPts val="0"/>
              </a:spcAft>
              <a:buSzPts val="1400"/>
              <a:buNone/>
            </a:pPr>
            <a:r>
              <a:rPr lang="en-US" dirty="0">
                <a:latin typeface="Arial"/>
                <a:ea typeface="Arial"/>
                <a:cs typeface="Arial"/>
                <a:sym typeface="Arial"/>
              </a:rPr>
              <a:t>A Pediatric Cancer Program (PCP) is a stand-alone facility that provides care to children and adolescents below the age of 18 (a center that cares only for teens and older is excluded). The pediatric facility or pediatric oncology program offers the full range of diagnostic and therapeutic services for pediatric patients. The pediatric facility is required to participate in cancer-related clinical research, including the enrollment of patients in cancer-related clinical trials. There is no minimum caseload requirement for this category.</a:t>
            </a:r>
            <a:endParaRPr dirty="0">
              <a:latin typeface="Arial"/>
              <a:ea typeface="Arial"/>
              <a:cs typeface="Arial"/>
              <a:sym typeface="Arial"/>
            </a:endParaRPr>
          </a:p>
          <a:p>
            <a:pPr marL="0" lvl="0" indent="0" algn="l" rtl="0">
              <a:spcBef>
                <a:spcPts val="0"/>
              </a:spcBef>
              <a:spcAft>
                <a:spcPts val="0"/>
              </a:spcAft>
              <a:buSzPts val="1400"/>
              <a:buNone/>
            </a:pPr>
            <a:endParaRPr dirty="0">
              <a:latin typeface="Arial"/>
              <a:ea typeface="Arial"/>
              <a:cs typeface="Arial"/>
              <a:sym typeface="Arial"/>
            </a:endParaRPr>
          </a:p>
          <a:p>
            <a:pPr marL="0" lvl="0" indent="0" algn="l" rtl="0">
              <a:spcBef>
                <a:spcPts val="0"/>
              </a:spcBef>
              <a:spcAft>
                <a:spcPts val="0"/>
              </a:spcAft>
              <a:buSzPts val="1400"/>
              <a:buNone/>
            </a:pPr>
            <a:r>
              <a:rPr lang="en-US" dirty="0">
                <a:latin typeface="Arial"/>
                <a:ea typeface="Arial"/>
                <a:cs typeface="Arial"/>
                <a:sym typeface="Arial"/>
              </a:rPr>
              <a:t>A CoC Pediatric Specialty Accreditation (CoC-PS) is a pediatric oncology program within an existing CoC-accredited facility that provides care to children and adolescents below the age of 18 (a program that cares only for teens and older is excluded). The pediatric oncology program offers the full range of diagnostic and therapeutic services for pediatric patients separate from the adult services. The pediatric oncology program is required to participate in cancer-related clinical research, including the enrollment of patients in cancer-related clinical trials. There is no minimum caseload requirement for this category.</a:t>
            </a:r>
            <a:endParaRPr dirty="0">
              <a:latin typeface="Arial"/>
              <a:ea typeface="Arial"/>
              <a:cs typeface="Arial"/>
              <a:sym typeface="Arial"/>
            </a:endParaRPr>
          </a:p>
          <a:p>
            <a:pPr marL="0" lvl="0" indent="0" algn="l" rtl="0">
              <a:spcBef>
                <a:spcPts val="0"/>
              </a:spcBef>
              <a:spcAft>
                <a:spcPts val="0"/>
              </a:spcAft>
              <a:buSzPts val="1400"/>
              <a:buNone/>
            </a:pPr>
            <a:endParaRPr dirty="0">
              <a:latin typeface="Arial"/>
              <a:ea typeface="Arial"/>
              <a:cs typeface="Arial"/>
              <a:sym typeface="Arial"/>
            </a:endParaRPr>
          </a:p>
          <a:p>
            <a:pPr marL="0" lvl="0" indent="0" algn="l" rtl="0">
              <a:spcBef>
                <a:spcPts val="0"/>
              </a:spcBef>
              <a:spcAft>
                <a:spcPts val="0"/>
              </a:spcAft>
              <a:buSzPts val="1400"/>
              <a:buNone/>
            </a:pPr>
            <a:r>
              <a:rPr lang="en-US" dirty="0">
                <a:latin typeface="Arial"/>
                <a:ea typeface="Arial"/>
                <a:cs typeface="Arial"/>
                <a:sym typeface="Arial"/>
              </a:rPr>
              <a:t>Finally, in a Veterans Affairs Cancer Program (VACP), the facility provides care to military veterans and offers the full range of diagnostic and treatment services either on-site or by referral, preferably to CoC-accredited cancer program(s). There is no minimum caseload requirement for this category.</a:t>
            </a:r>
            <a:endParaRPr dirty="0">
              <a:latin typeface="Arial"/>
              <a:ea typeface="Arial"/>
              <a:cs typeface="Arial"/>
              <a:sym typeface="Arial"/>
            </a:endParaRPr>
          </a:p>
          <a:p>
            <a:pPr marL="0" lvl="0" indent="0" algn="l" rtl="0">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solidFill>
                <a:srgbClr val="7F7F7F"/>
              </a:solidFill>
              <a:latin typeface="Arial"/>
              <a:ea typeface="Arial"/>
              <a:cs typeface="Arial"/>
              <a:sym typeface="Arial"/>
            </a:endParaRPr>
          </a:p>
        </p:txBody>
      </p:sp>
      <p:sp>
        <p:nvSpPr>
          <p:cNvPr id="67" name="Google Shape;67;g2d3d45cc310_1_0:notes"/>
          <p:cNvSpPr txBox="1">
            <a:spLocks noGrp="1"/>
          </p:cNvSpPr>
          <p:nvPr>
            <p:ph type="sldNum" idx="12"/>
          </p:nvPr>
        </p:nvSpPr>
        <p:spPr>
          <a:xfrm>
            <a:off x="3978132" y="8842030"/>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2799e4df938_0_210:notes"/>
          <p:cNvSpPr>
            <a:spLocks noGrp="1" noRot="1" noChangeAspect="1"/>
          </p:cNvSpPr>
          <p:nvPr>
            <p:ph type="sldImg" idx="2"/>
          </p:nvPr>
        </p:nvSpPr>
        <p:spPr>
          <a:xfrm>
            <a:off x="1183240" y="697865"/>
            <a:ext cx="4656600" cy="349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50" name="Google Shape;550;g2799e4df938_0_210:notes"/>
          <p:cNvSpPr txBox="1">
            <a:spLocks noGrp="1"/>
          </p:cNvSpPr>
          <p:nvPr>
            <p:ph type="body" idx="1"/>
          </p:nvPr>
        </p:nvSpPr>
        <p:spPr>
          <a:xfrm>
            <a:off x="702310" y="4421822"/>
            <a:ext cx="5618400" cy="4189200"/>
          </a:xfrm>
          <a:prstGeom prst="rect">
            <a:avLst/>
          </a:prstGeom>
          <a:noFill/>
          <a:ln>
            <a:noFill/>
          </a:ln>
        </p:spPr>
        <p:txBody>
          <a:bodyPr spcFirstLastPara="1" wrap="square" lIns="93325" tIns="46650" rIns="93325" bIns="4665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The new law makes health coverage </a:t>
            </a:r>
            <a:r>
              <a:rPr lang="en-US" b="1">
                <a:latin typeface="Arial"/>
                <a:ea typeface="Arial"/>
                <a:cs typeface="Arial"/>
                <a:sym typeface="Arial"/>
              </a:rPr>
              <a:t>more easily accessible</a:t>
            </a:r>
            <a:r>
              <a:rPr lang="en-US">
                <a:latin typeface="Arial"/>
                <a:ea typeface="Arial"/>
                <a:cs typeface="Arial"/>
                <a:sym typeface="Arial"/>
              </a:rPr>
              <a:t> by:</a:t>
            </a:r>
            <a:endParaRPr>
              <a:latin typeface="Arial"/>
              <a:ea typeface="Arial"/>
              <a:cs typeface="Arial"/>
              <a:sym typeface="Arial"/>
            </a:endParaRPr>
          </a:p>
          <a:p>
            <a:pPr marL="177800" lvl="0" indent="-177800" algn="l" rtl="0">
              <a:lnSpc>
                <a:spcPct val="100000"/>
              </a:lnSpc>
              <a:spcBef>
                <a:spcPts val="0"/>
              </a:spcBef>
              <a:spcAft>
                <a:spcPts val="0"/>
              </a:spcAft>
              <a:buClr>
                <a:schemeClr val="dk1"/>
              </a:buClr>
              <a:buSzPts val="1200"/>
              <a:buChar char="•"/>
            </a:pPr>
            <a:r>
              <a:rPr lang="en-US">
                <a:latin typeface="Arial"/>
                <a:ea typeface="Arial"/>
                <a:cs typeface="Arial"/>
                <a:sym typeface="Arial"/>
              </a:rPr>
              <a:t>Covering children to stay on their parent’s insurance until the age of 26. Insurance companies can no longer deny coverage to children with pre-existing conditions such as cancer or diabetes. No one will be denied coverage because of their medical history. </a:t>
            </a:r>
            <a:endParaRPr>
              <a:latin typeface="Arial"/>
              <a:ea typeface="Arial"/>
              <a:cs typeface="Arial"/>
              <a:sym typeface="Arial"/>
            </a:endParaRPr>
          </a:p>
          <a:p>
            <a:pPr marL="177800" lvl="0" indent="-177800" algn="l" rtl="0">
              <a:lnSpc>
                <a:spcPct val="100000"/>
              </a:lnSpc>
              <a:spcBef>
                <a:spcPts val="0"/>
              </a:spcBef>
              <a:spcAft>
                <a:spcPts val="0"/>
              </a:spcAft>
              <a:buClr>
                <a:schemeClr val="dk1"/>
              </a:buClr>
              <a:buSzPts val="1200"/>
              <a:buChar char="•"/>
            </a:pPr>
            <a:r>
              <a:rPr lang="en-US">
                <a:latin typeface="Arial"/>
                <a:ea typeface="Arial"/>
                <a:cs typeface="Arial"/>
                <a:sym typeface="Arial"/>
              </a:rPr>
              <a:t>Ending rescissions. Insurance plans can no longer rescind, or stop, coverage because a patient gets sick.</a:t>
            </a:r>
            <a:endParaRPr>
              <a:latin typeface="Arial"/>
              <a:ea typeface="Arial"/>
              <a:cs typeface="Arial"/>
              <a:sym typeface="Arial"/>
            </a:endParaRPr>
          </a:p>
          <a:p>
            <a:pPr marL="177800" lvl="0" indent="-177800" algn="l" rtl="0">
              <a:lnSpc>
                <a:spcPct val="100000"/>
              </a:lnSpc>
              <a:spcBef>
                <a:spcPts val="0"/>
              </a:spcBef>
              <a:spcAft>
                <a:spcPts val="0"/>
              </a:spcAft>
              <a:buClr>
                <a:schemeClr val="dk1"/>
              </a:buClr>
              <a:buSzPts val="1200"/>
              <a:buChar char="•"/>
            </a:pPr>
            <a:r>
              <a:rPr lang="en-US">
                <a:latin typeface="Arial"/>
                <a:ea typeface="Arial"/>
                <a:cs typeface="Arial"/>
                <a:sym typeface="Arial"/>
              </a:rPr>
              <a:t>Creating health insurance marketplaces run by the state or the federal government. Online marketplaces will let people shop for insurance and compare health plans by quality and price and </a:t>
            </a:r>
            <a:endParaRPr>
              <a:latin typeface="Arial"/>
              <a:ea typeface="Arial"/>
              <a:cs typeface="Arial"/>
              <a:sym typeface="Arial"/>
            </a:endParaRPr>
          </a:p>
          <a:p>
            <a:pPr marL="177800" lvl="0" indent="-177800" algn="l" rtl="0">
              <a:lnSpc>
                <a:spcPct val="100000"/>
              </a:lnSpc>
              <a:spcBef>
                <a:spcPts val="0"/>
              </a:spcBef>
              <a:spcAft>
                <a:spcPts val="0"/>
              </a:spcAft>
              <a:buClr>
                <a:schemeClr val="dk1"/>
              </a:buClr>
              <a:buSzPts val="1200"/>
              <a:buChar char="•"/>
            </a:pPr>
            <a:r>
              <a:rPr lang="en-US">
                <a:latin typeface="Arial"/>
                <a:ea typeface="Arial"/>
                <a:cs typeface="Arial"/>
                <a:sym typeface="Arial"/>
              </a:rPr>
              <a:t>Giving states the option to cover more low-income, uninsured people through Medicaid</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551" name="Google Shape;551;g2799e4df938_0_210:notes"/>
          <p:cNvSpPr txBox="1">
            <a:spLocks noGrp="1"/>
          </p:cNvSpPr>
          <p:nvPr>
            <p:ph type="sldNum" idx="12"/>
          </p:nvPr>
        </p:nvSpPr>
        <p:spPr>
          <a:xfrm>
            <a:off x="3978132" y="8842030"/>
            <a:ext cx="3043200" cy="465300"/>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50</a:t>
            </a:fld>
            <a:endParaRPr sz="1200">
              <a:solidFill>
                <a:schemeClr val="dk1"/>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2799e4df938_0_230:notes"/>
          <p:cNvSpPr>
            <a:spLocks noGrp="1" noRot="1" noChangeAspect="1"/>
          </p:cNvSpPr>
          <p:nvPr>
            <p:ph type="sldImg" idx="2"/>
          </p:nvPr>
        </p:nvSpPr>
        <p:spPr>
          <a:xfrm>
            <a:off x="1183240" y="697865"/>
            <a:ext cx="4656600" cy="349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71" name="Google Shape;571;g2799e4df938_0_230:notes"/>
          <p:cNvSpPr txBox="1">
            <a:spLocks noGrp="1"/>
          </p:cNvSpPr>
          <p:nvPr>
            <p:ph type="body" idx="1"/>
          </p:nvPr>
        </p:nvSpPr>
        <p:spPr>
          <a:xfrm>
            <a:off x="702310" y="4421822"/>
            <a:ext cx="5618400" cy="4189200"/>
          </a:xfrm>
          <a:prstGeom prst="rect">
            <a:avLst/>
          </a:prstGeom>
          <a:noFill/>
          <a:ln>
            <a:noFill/>
          </a:ln>
        </p:spPr>
        <p:txBody>
          <a:bodyPr spcFirstLastPara="1" wrap="square" lIns="93325" tIns="46650" rIns="93325" bIns="4665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The law will make health insurance </a:t>
            </a:r>
            <a:r>
              <a:rPr lang="en-US" b="1">
                <a:latin typeface="Arial"/>
                <a:ea typeface="Arial"/>
                <a:cs typeface="Arial"/>
                <a:sym typeface="Arial"/>
              </a:rPr>
              <a:t>easier to understand </a:t>
            </a:r>
            <a:r>
              <a:rPr lang="en-US">
                <a:latin typeface="Arial"/>
                <a:ea typeface="Arial"/>
                <a:cs typeface="Arial"/>
                <a:sym typeface="Arial"/>
              </a:rPr>
              <a:t>for many people by:</a:t>
            </a:r>
            <a:endParaRPr>
              <a:latin typeface="Arial"/>
              <a:ea typeface="Arial"/>
              <a:cs typeface="Arial"/>
              <a:sym typeface="Arial"/>
            </a:endParaRPr>
          </a:p>
          <a:p>
            <a:pPr marL="177800" lvl="0" indent="-177800" algn="l" rtl="0">
              <a:lnSpc>
                <a:spcPct val="100000"/>
              </a:lnSpc>
              <a:spcBef>
                <a:spcPts val="0"/>
              </a:spcBef>
              <a:spcAft>
                <a:spcPts val="0"/>
              </a:spcAft>
              <a:buClr>
                <a:schemeClr val="dk1"/>
              </a:buClr>
              <a:buSzPts val="1200"/>
              <a:buChar char="•"/>
            </a:pPr>
            <a:r>
              <a:rPr lang="en-US">
                <a:latin typeface="Arial"/>
                <a:ea typeface="Arial"/>
                <a:cs typeface="Arial"/>
                <a:sym typeface="Arial"/>
              </a:rPr>
              <a:t>Making more information available. Insurance companies are required to give consumers more information than before about their plans.</a:t>
            </a:r>
            <a:endParaRPr>
              <a:latin typeface="Arial"/>
              <a:ea typeface="Arial"/>
              <a:cs typeface="Arial"/>
              <a:sym typeface="Arial"/>
            </a:endParaRPr>
          </a:p>
          <a:p>
            <a:pPr marL="177800" lvl="0" indent="-177800" algn="l" rtl="0">
              <a:lnSpc>
                <a:spcPct val="100000"/>
              </a:lnSpc>
              <a:spcBef>
                <a:spcPts val="0"/>
              </a:spcBef>
              <a:spcAft>
                <a:spcPts val="0"/>
              </a:spcAft>
              <a:buClr>
                <a:schemeClr val="dk1"/>
              </a:buClr>
              <a:buSzPts val="1200"/>
              <a:buChar char="•"/>
            </a:pPr>
            <a:r>
              <a:rPr lang="en-US">
                <a:latin typeface="Arial"/>
                <a:ea typeface="Arial"/>
                <a:cs typeface="Arial"/>
                <a:sym typeface="Arial"/>
              </a:rPr>
              <a:t>Grouping health plans based on level of coverage. Plans offered in the health insurance marketplaces will be labeled as platinum, gold, silver, or bronze based on the level of coverage they offer. and</a:t>
            </a:r>
            <a:endParaRPr>
              <a:latin typeface="Arial"/>
              <a:ea typeface="Arial"/>
              <a:cs typeface="Arial"/>
              <a:sym typeface="Arial"/>
            </a:endParaRPr>
          </a:p>
          <a:p>
            <a:pPr marL="177800" lvl="0" indent="-177800" algn="l" rtl="0">
              <a:lnSpc>
                <a:spcPct val="100000"/>
              </a:lnSpc>
              <a:spcBef>
                <a:spcPts val="0"/>
              </a:spcBef>
              <a:spcAft>
                <a:spcPts val="0"/>
              </a:spcAft>
              <a:buClr>
                <a:schemeClr val="dk1"/>
              </a:buClr>
              <a:buSzPts val="1200"/>
              <a:buChar char="•"/>
            </a:pPr>
            <a:r>
              <a:rPr lang="en-US">
                <a:latin typeface="Arial"/>
                <a:ea typeface="Arial"/>
                <a:cs typeface="Arial"/>
                <a:sym typeface="Arial"/>
              </a:rPr>
              <a:t>Giving patients new rights to appeal claims that are denied by their insurer.</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572" name="Google Shape;572;g2799e4df938_0_230:notes"/>
          <p:cNvSpPr txBox="1">
            <a:spLocks noGrp="1"/>
          </p:cNvSpPr>
          <p:nvPr>
            <p:ph type="sldNum" idx="12"/>
          </p:nvPr>
        </p:nvSpPr>
        <p:spPr>
          <a:xfrm>
            <a:off x="3978132" y="8842030"/>
            <a:ext cx="3043200" cy="465300"/>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51</a:t>
            </a:fld>
            <a:endParaRPr sz="1200">
              <a:solidFill>
                <a:schemeClr val="dk1"/>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2799e4df938_0_163:notes"/>
          <p:cNvSpPr>
            <a:spLocks noGrp="1" noRot="1" noChangeAspect="1"/>
          </p:cNvSpPr>
          <p:nvPr>
            <p:ph type="sldImg" idx="2"/>
          </p:nvPr>
        </p:nvSpPr>
        <p:spPr>
          <a:xfrm>
            <a:off x="1183240" y="697865"/>
            <a:ext cx="4656600" cy="349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85" name="Google Shape;585;g2799e4df938_0_163:notes"/>
          <p:cNvSpPr txBox="1">
            <a:spLocks noGrp="1"/>
          </p:cNvSpPr>
          <p:nvPr>
            <p:ph type="body" idx="1"/>
          </p:nvPr>
        </p:nvSpPr>
        <p:spPr>
          <a:xfrm>
            <a:off x="702310" y="4421822"/>
            <a:ext cx="5618400" cy="4189200"/>
          </a:xfrm>
          <a:prstGeom prst="rect">
            <a:avLst/>
          </a:prstGeom>
          <a:noFill/>
          <a:ln>
            <a:noFill/>
          </a:ln>
        </p:spPr>
        <p:txBody>
          <a:bodyPr spcFirstLastPara="1" wrap="square" lIns="93325" tIns="46650" rIns="93325" bIns="46650"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One of the key components of the Affordable Care Act is the creation of Health Marketplaces or Exchanges. Every state must have Marketplace plans for those individuals who may not be covered by an employers plan or who prefer to get coverage on their own. The Insurance Marketplace or “exchange” is described on healthcare.gov as a place where people without health coverage enroll in a high-quality plan online, by phone, or with a paper application.</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A. Exchanges are set up in every state and are either run by the state or the federal government</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B. They can only sell qualified health plans</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C. They must provide 10 essential health benefits - we will talk about these in a moment</a:t>
            </a: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dirty="0">
                <a:latin typeface="Arial"/>
                <a:ea typeface="Arial"/>
                <a:cs typeface="Arial"/>
                <a:sym typeface="Arial"/>
              </a:rPr>
              <a:t>Marketplace plans can be Bronze, Silver, Gold, Platinum or Catastrophic, which are based on costs and services covered. The deductibles and cost sharing are different for each plan. Marketplace plans might be PPO, POS or HMO plans. They may also be EPO, or Exclusive Provider Organization plans – this means it is a managed care plan where services are covered only if you use doctors, specialists, or hospitals in the plan’s network (except in an emergency).</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To qualify for health coverage through the Marketplace, you: </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 </a:t>
            </a:r>
            <a:endParaRPr dirty="0">
              <a:latin typeface="Arial"/>
              <a:ea typeface="Arial"/>
              <a:cs typeface="Arial"/>
              <a:sym typeface="Arial"/>
            </a:endParaRPr>
          </a:p>
          <a:p>
            <a:pPr marL="228600" lvl="0" indent="-228600" algn="l" rtl="0">
              <a:lnSpc>
                <a:spcPct val="100000"/>
              </a:lnSpc>
              <a:spcBef>
                <a:spcPts val="0"/>
              </a:spcBef>
              <a:spcAft>
                <a:spcPts val="0"/>
              </a:spcAft>
              <a:buClr>
                <a:schemeClr val="dk1"/>
              </a:buClr>
              <a:buSzPts val="1200"/>
              <a:buAutoNum type="alphaUcPeriod"/>
            </a:pPr>
            <a:r>
              <a:rPr lang="en-US" dirty="0">
                <a:latin typeface="Arial"/>
                <a:ea typeface="Arial"/>
                <a:cs typeface="Arial"/>
                <a:sym typeface="Arial"/>
              </a:rPr>
              <a:t>Must live in the United States</a:t>
            </a:r>
            <a:endParaRPr dirty="0">
              <a:latin typeface="Arial"/>
              <a:ea typeface="Arial"/>
              <a:cs typeface="Arial"/>
              <a:sym typeface="Arial"/>
            </a:endParaRPr>
          </a:p>
          <a:p>
            <a:pPr marL="228600" lvl="0" indent="-228600" algn="l" rtl="0">
              <a:lnSpc>
                <a:spcPct val="100000"/>
              </a:lnSpc>
              <a:spcBef>
                <a:spcPts val="0"/>
              </a:spcBef>
              <a:spcAft>
                <a:spcPts val="0"/>
              </a:spcAft>
              <a:buClr>
                <a:schemeClr val="dk1"/>
              </a:buClr>
              <a:buSzPts val="1200"/>
              <a:buAutoNum type="alphaUcPeriod"/>
            </a:pPr>
            <a:r>
              <a:rPr lang="en-US" dirty="0">
                <a:latin typeface="Arial"/>
                <a:ea typeface="Arial"/>
                <a:cs typeface="Arial"/>
                <a:sym typeface="Arial"/>
              </a:rPr>
              <a:t>Must be a U.S. citizen or national, or be a lawfully present non-citizen in the United States</a:t>
            </a:r>
            <a:endParaRPr dirty="0">
              <a:latin typeface="Arial"/>
              <a:ea typeface="Arial"/>
              <a:cs typeface="Arial"/>
              <a:sym typeface="Arial"/>
            </a:endParaRPr>
          </a:p>
          <a:p>
            <a:pPr marL="228600" lvl="0" indent="-228600" algn="l" rtl="0">
              <a:lnSpc>
                <a:spcPct val="100000"/>
              </a:lnSpc>
              <a:spcBef>
                <a:spcPts val="0"/>
              </a:spcBef>
              <a:spcAft>
                <a:spcPts val="0"/>
              </a:spcAft>
              <a:buClr>
                <a:schemeClr val="dk1"/>
              </a:buClr>
              <a:buSzPts val="1200"/>
              <a:buAutoNum type="alphaUcPeriod"/>
            </a:pPr>
            <a:r>
              <a:rPr lang="en-US" dirty="0">
                <a:latin typeface="Arial"/>
                <a:ea typeface="Arial"/>
                <a:cs typeface="Arial"/>
                <a:sym typeface="Arial"/>
              </a:rPr>
              <a:t>Can not be currently incarcerated</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r>
              <a:rPr lang="en-US" dirty="0">
                <a:latin typeface="Arial"/>
                <a:ea typeface="Arial"/>
                <a:cs typeface="Arial"/>
                <a:sym typeface="Arial"/>
              </a:rPr>
              <a:t>It is important to note that if someone has Medicare, they are not eligible to use the Marketplace to buy a health or dental plan.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The exchanges or Marketplace plans are all available at Healthcare.gov.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586" name="Google Shape;586;g2799e4df938_0_163:notes"/>
          <p:cNvSpPr txBox="1">
            <a:spLocks noGrp="1"/>
          </p:cNvSpPr>
          <p:nvPr>
            <p:ph type="sldNum" idx="12"/>
          </p:nvPr>
        </p:nvSpPr>
        <p:spPr>
          <a:xfrm>
            <a:off x="3978132" y="8842030"/>
            <a:ext cx="3043200" cy="465300"/>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52</a:t>
            </a:fld>
            <a:endParaRPr sz="1200">
              <a:solidFill>
                <a:schemeClr val="dk1"/>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2799e4df938_0_175: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98" name="Google Shape;598;g2799e4df938_0_175:notes"/>
          <p:cNvSpPr txBox="1">
            <a:spLocks noGrp="1"/>
          </p:cNvSpPr>
          <p:nvPr>
            <p:ph type="body" idx="1"/>
          </p:nvPr>
        </p:nvSpPr>
        <p:spPr>
          <a:xfrm>
            <a:off x="702310" y="4421822"/>
            <a:ext cx="5618400" cy="4189200"/>
          </a:xfrm>
          <a:prstGeom prst="rect">
            <a:avLst/>
          </a:prstGeom>
          <a:noFill/>
          <a:ln>
            <a:noFill/>
          </a:ln>
        </p:spPr>
        <p:txBody>
          <a:bodyPr spcFirstLastPara="1" wrap="square" lIns="93325" tIns="46650" rIns="93325" bIns="46650"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Another key component of the Affordable Care Act is that all individual and small employer health plans must include these 10 essential health benefits. These include:</a:t>
            </a:r>
            <a:endParaRPr dirty="0">
              <a:latin typeface="Arial"/>
              <a:ea typeface="Arial"/>
              <a:cs typeface="Arial"/>
              <a:sym typeface="Arial"/>
            </a:endParaRPr>
          </a:p>
          <a:p>
            <a:pPr marL="177800" lvl="0" indent="-177800" algn="l" rtl="0">
              <a:lnSpc>
                <a:spcPct val="100000"/>
              </a:lnSpc>
              <a:spcBef>
                <a:spcPts val="0"/>
              </a:spcBef>
              <a:spcAft>
                <a:spcPts val="0"/>
              </a:spcAft>
              <a:buClr>
                <a:schemeClr val="dk1"/>
              </a:buClr>
              <a:buSzPts val="1200"/>
              <a:buChar char="•"/>
            </a:pPr>
            <a:r>
              <a:rPr lang="en-US" dirty="0">
                <a:latin typeface="Arial"/>
                <a:ea typeface="Arial"/>
                <a:cs typeface="Arial"/>
                <a:sym typeface="Arial"/>
              </a:rPr>
              <a:t>Ambulatory Services</a:t>
            </a:r>
            <a:endParaRPr dirty="0">
              <a:latin typeface="Arial"/>
              <a:ea typeface="Arial"/>
              <a:cs typeface="Arial"/>
              <a:sym typeface="Arial"/>
            </a:endParaRPr>
          </a:p>
          <a:p>
            <a:pPr marL="177800" lvl="0" indent="-177800" algn="l" rtl="0">
              <a:lnSpc>
                <a:spcPct val="100000"/>
              </a:lnSpc>
              <a:spcBef>
                <a:spcPts val="0"/>
              </a:spcBef>
              <a:spcAft>
                <a:spcPts val="0"/>
              </a:spcAft>
              <a:buClr>
                <a:schemeClr val="dk1"/>
              </a:buClr>
              <a:buSzPts val="1200"/>
              <a:buChar char="•"/>
            </a:pPr>
            <a:r>
              <a:rPr lang="en-US" dirty="0">
                <a:latin typeface="Arial"/>
                <a:ea typeface="Arial"/>
                <a:cs typeface="Arial"/>
                <a:sym typeface="Arial"/>
              </a:rPr>
              <a:t>Emergency Services</a:t>
            </a:r>
            <a:endParaRPr dirty="0">
              <a:latin typeface="Arial"/>
              <a:ea typeface="Arial"/>
              <a:cs typeface="Arial"/>
              <a:sym typeface="Arial"/>
            </a:endParaRPr>
          </a:p>
          <a:p>
            <a:pPr marL="177800" lvl="0" indent="-177800" algn="l" rtl="0">
              <a:lnSpc>
                <a:spcPct val="100000"/>
              </a:lnSpc>
              <a:spcBef>
                <a:spcPts val="0"/>
              </a:spcBef>
              <a:spcAft>
                <a:spcPts val="0"/>
              </a:spcAft>
              <a:buClr>
                <a:schemeClr val="dk1"/>
              </a:buClr>
              <a:buSzPts val="1200"/>
              <a:buChar char="•"/>
            </a:pPr>
            <a:r>
              <a:rPr lang="en-US" dirty="0">
                <a:latin typeface="Arial"/>
                <a:ea typeface="Arial"/>
                <a:cs typeface="Arial"/>
                <a:sym typeface="Arial"/>
              </a:rPr>
              <a:t>Hospitalization</a:t>
            </a:r>
            <a:endParaRPr dirty="0">
              <a:latin typeface="Arial"/>
              <a:ea typeface="Arial"/>
              <a:cs typeface="Arial"/>
              <a:sym typeface="Arial"/>
            </a:endParaRPr>
          </a:p>
          <a:p>
            <a:pPr marL="177800" lvl="0" indent="-177800" algn="l" rtl="0">
              <a:lnSpc>
                <a:spcPct val="100000"/>
              </a:lnSpc>
              <a:spcBef>
                <a:spcPts val="0"/>
              </a:spcBef>
              <a:spcAft>
                <a:spcPts val="0"/>
              </a:spcAft>
              <a:buClr>
                <a:schemeClr val="dk1"/>
              </a:buClr>
              <a:buSzPts val="1200"/>
              <a:buChar char="•"/>
            </a:pPr>
            <a:r>
              <a:rPr lang="en-US" dirty="0">
                <a:latin typeface="Arial"/>
                <a:ea typeface="Arial"/>
                <a:cs typeface="Arial"/>
                <a:sym typeface="Arial"/>
              </a:rPr>
              <a:t>Maternity and newborn care</a:t>
            </a:r>
            <a:endParaRPr dirty="0">
              <a:latin typeface="Arial"/>
              <a:ea typeface="Arial"/>
              <a:cs typeface="Arial"/>
              <a:sym typeface="Arial"/>
            </a:endParaRPr>
          </a:p>
          <a:p>
            <a:pPr marL="177800" lvl="0" indent="-177800" algn="l" rtl="0">
              <a:lnSpc>
                <a:spcPct val="100000"/>
              </a:lnSpc>
              <a:spcBef>
                <a:spcPts val="0"/>
              </a:spcBef>
              <a:spcAft>
                <a:spcPts val="0"/>
              </a:spcAft>
              <a:buClr>
                <a:schemeClr val="dk1"/>
              </a:buClr>
              <a:buSzPts val="1200"/>
              <a:buChar char="•"/>
            </a:pPr>
            <a:r>
              <a:rPr lang="en-US" dirty="0">
                <a:latin typeface="Arial"/>
                <a:ea typeface="Arial"/>
                <a:cs typeface="Arial"/>
                <a:sym typeface="Arial"/>
              </a:rPr>
              <a:t>Mental Health, substance use and behavioral health treatment and services </a:t>
            </a:r>
            <a:endParaRPr dirty="0">
              <a:latin typeface="Arial"/>
              <a:ea typeface="Arial"/>
              <a:cs typeface="Arial"/>
              <a:sym typeface="Arial"/>
            </a:endParaRPr>
          </a:p>
          <a:p>
            <a:pPr marL="177800" lvl="0" indent="-177800" algn="l" rtl="0">
              <a:lnSpc>
                <a:spcPct val="100000"/>
              </a:lnSpc>
              <a:spcBef>
                <a:spcPts val="0"/>
              </a:spcBef>
              <a:spcAft>
                <a:spcPts val="0"/>
              </a:spcAft>
              <a:buClr>
                <a:schemeClr val="dk1"/>
              </a:buClr>
              <a:buSzPts val="1200"/>
              <a:buChar char="•"/>
            </a:pPr>
            <a:r>
              <a:rPr lang="en-US" dirty="0">
                <a:latin typeface="Arial"/>
                <a:ea typeface="Arial"/>
                <a:cs typeface="Arial"/>
                <a:sym typeface="Arial"/>
              </a:rPr>
              <a:t>Prescription Drugs </a:t>
            </a:r>
            <a:endParaRPr dirty="0">
              <a:latin typeface="Arial"/>
              <a:ea typeface="Arial"/>
              <a:cs typeface="Arial"/>
              <a:sym typeface="Arial"/>
            </a:endParaRPr>
          </a:p>
          <a:p>
            <a:pPr marL="177800" lvl="0" indent="-177800" algn="l" rtl="0">
              <a:lnSpc>
                <a:spcPct val="100000"/>
              </a:lnSpc>
              <a:spcBef>
                <a:spcPts val="0"/>
              </a:spcBef>
              <a:spcAft>
                <a:spcPts val="0"/>
              </a:spcAft>
              <a:buClr>
                <a:schemeClr val="dk1"/>
              </a:buClr>
              <a:buSzPts val="1200"/>
              <a:buChar char="•"/>
            </a:pPr>
            <a:r>
              <a:rPr lang="en-US" dirty="0">
                <a:latin typeface="Arial"/>
                <a:ea typeface="Arial"/>
                <a:cs typeface="Arial"/>
                <a:sym typeface="Arial"/>
              </a:rPr>
              <a:t>Rehabilitative and habilitative services and devices </a:t>
            </a:r>
            <a:endParaRPr dirty="0">
              <a:latin typeface="Arial"/>
              <a:ea typeface="Arial"/>
              <a:cs typeface="Arial"/>
              <a:sym typeface="Arial"/>
            </a:endParaRPr>
          </a:p>
          <a:p>
            <a:pPr marL="177800" lvl="0" indent="-177800" algn="l" rtl="0">
              <a:lnSpc>
                <a:spcPct val="100000"/>
              </a:lnSpc>
              <a:spcBef>
                <a:spcPts val="0"/>
              </a:spcBef>
              <a:spcAft>
                <a:spcPts val="0"/>
              </a:spcAft>
              <a:buClr>
                <a:schemeClr val="dk1"/>
              </a:buClr>
              <a:buSzPts val="1200"/>
              <a:buChar char="•"/>
            </a:pPr>
            <a:r>
              <a:rPr lang="en-US" dirty="0">
                <a:latin typeface="Arial"/>
                <a:ea typeface="Arial"/>
                <a:cs typeface="Arial"/>
                <a:sym typeface="Arial"/>
              </a:rPr>
              <a:t>Laboratory services</a:t>
            </a:r>
            <a:endParaRPr dirty="0">
              <a:latin typeface="Arial"/>
              <a:ea typeface="Arial"/>
              <a:cs typeface="Arial"/>
              <a:sym typeface="Arial"/>
            </a:endParaRPr>
          </a:p>
          <a:p>
            <a:pPr marL="177800" lvl="0" indent="-177800" algn="l" rtl="0">
              <a:lnSpc>
                <a:spcPct val="100000"/>
              </a:lnSpc>
              <a:spcBef>
                <a:spcPts val="0"/>
              </a:spcBef>
              <a:spcAft>
                <a:spcPts val="0"/>
              </a:spcAft>
              <a:buClr>
                <a:schemeClr val="dk1"/>
              </a:buClr>
              <a:buSzPts val="1200"/>
              <a:buChar char="•"/>
            </a:pPr>
            <a:r>
              <a:rPr lang="en-US" dirty="0">
                <a:latin typeface="Arial"/>
                <a:ea typeface="Arial"/>
                <a:cs typeface="Arial"/>
                <a:sym typeface="Arial"/>
              </a:rPr>
              <a:t>Preventive and wellness services and chronic disease management and</a:t>
            </a:r>
            <a:endParaRPr dirty="0">
              <a:latin typeface="Arial"/>
              <a:ea typeface="Arial"/>
              <a:cs typeface="Arial"/>
              <a:sym typeface="Arial"/>
            </a:endParaRPr>
          </a:p>
          <a:p>
            <a:pPr marL="177800" lvl="0" indent="-177800" algn="l" rtl="0">
              <a:lnSpc>
                <a:spcPct val="100000"/>
              </a:lnSpc>
              <a:spcBef>
                <a:spcPts val="0"/>
              </a:spcBef>
              <a:spcAft>
                <a:spcPts val="0"/>
              </a:spcAft>
              <a:buClr>
                <a:schemeClr val="dk1"/>
              </a:buClr>
              <a:buSzPts val="1200"/>
              <a:buChar char="•"/>
            </a:pPr>
            <a:r>
              <a:rPr lang="en-US" dirty="0">
                <a:latin typeface="Arial"/>
                <a:ea typeface="Arial"/>
                <a:cs typeface="Arial"/>
                <a:sym typeface="Arial"/>
              </a:rPr>
              <a:t>Pediatric services, including oral and vision care</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Plans will vary in how they define and package these 10 essential benefits. You may need to familiarize yourself with available plans in your state’s market place. </a:t>
            </a:r>
            <a:endParaRPr dirty="0">
              <a:latin typeface="Arial"/>
              <a:ea typeface="Arial"/>
              <a:cs typeface="Arial"/>
              <a:sym typeface="Arial"/>
            </a:endParaRPr>
          </a:p>
        </p:txBody>
      </p:sp>
      <p:sp>
        <p:nvSpPr>
          <p:cNvPr id="599" name="Google Shape;599;g2799e4df938_0_175:notes"/>
          <p:cNvSpPr txBox="1">
            <a:spLocks noGrp="1"/>
          </p:cNvSpPr>
          <p:nvPr>
            <p:ph type="sldNum" idx="12"/>
          </p:nvPr>
        </p:nvSpPr>
        <p:spPr>
          <a:xfrm>
            <a:off x="3978132" y="8842030"/>
            <a:ext cx="3043200" cy="465300"/>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53</a:t>
            </a:fld>
            <a:endParaRPr sz="1200">
              <a:solidFill>
                <a:schemeClr val="dk1"/>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2799e4df938_0_243:notes"/>
          <p:cNvSpPr>
            <a:spLocks noGrp="1" noRot="1" noChangeAspect="1"/>
          </p:cNvSpPr>
          <p:nvPr>
            <p:ph type="sldImg" idx="2"/>
          </p:nvPr>
        </p:nvSpPr>
        <p:spPr>
          <a:xfrm>
            <a:off x="1183240" y="697865"/>
            <a:ext cx="4656600" cy="349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07" name="Google Shape;607;g2799e4df938_0_243:notes"/>
          <p:cNvSpPr txBox="1">
            <a:spLocks noGrp="1"/>
          </p:cNvSpPr>
          <p:nvPr>
            <p:ph type="body" idx="1"/>
          </p:nvPr>
        </p:nvSpPr>
        <p:spPr>
          <a:xfrm>
            <a:off x="702310" y="4421822"/>
            <a:ext cx="5618400" cy="4189200"/>
          </a:xfrm>
          <a:prstGeom prst="rect">
            <a:avLst/>
          </a:prstGeom>
          <a:noFill/>
          <a:ln>
            <a:noFill/>
          </a:ln>
        </p:spPr>
        <p:txBody>
          <a:bodyPr spcFirstLastPara="1" wrap="square" lIns="93325" tIns="46650" rIns="93325" bIns="46650"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This concludes the lesson on US Healthcare System, Payment and Financing, part of the Oncology Patient Navigation Training: The Fundamentals course.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In this lesson you learned to:</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457200" lvl="0" indent="-304800" algn="l" rtl="0">
              <a:spcBef>
                <a:spcPts val="0"/>
              </a:spcBef>
              <a:spcAft>
                <a:spcPts val="0"/>
              </a:spcAft>
              <a:buClr>
                <a:srgbClr val="3F3F3F"/>
              </a:buClr>
              <a:buSzPts val="1200"/>
              <a:buChar char="•"/>
            </a:pPr>
            <a:r>
              <a:rPr lang="en-US" dirty="0">
                <a:solidFill>
                  <a:srgbClr val="3F3F3F"/>
                </a:solidFill>
                <a:latin typeface="Arial"/>
                <a:ea typeface="Arial"/>
                <a:cs typeface="Arial"/>
                <a:sym typeface="Arial"/>
              </a:rPr>
              <a:t>Compare hospital structures (public, non-profit, private)</a:t>
            </a:r>
            <a:endParaRPr dirty="0">
              <a:solidFill>
                <a:srgbClr val="3F3F3F"/>
              </a:solidFill>
              <a:latin typeface="Arial"/>
              <a:ea typeface="Arial"/>
              <a:cs typeface="Arial"/>
              <a:sym typeface="Arial"/>
            </a:endParaRPr>
          </a:p>
          <a:p>
            <a:pPr marL="457200" lvl="0" indent="-304800" algn="l" rtl="0">
              <a:spcBef>
                <a:spcPts val="592"/>
              </a:spcBef>
              <a:spcAft>
                <a:spcPts val="0"/>
              </a:spcAft>
              <a:buClr>
                <a:srgbClr val="3F3F3F"/>
              </a:buClr>
              <a:buSzPts val="1200"/>
              <a:buChar char="•"/>
            </a:pPr>
            <a:r>
              <a:rPr lang="en-US" dirty="0">
                <a:solidFill>
                  <a:srgbClr val="3F3F3F"/>
                </a:solidFill>
                <a:latin typeface="Arial"/>
                <a:ea typeface="Arial"/>
                <a:cs typeface="Arial"/>
                <a:sym typeface="Arial"/>
              </a:rPr>
              <a:t>Describe how cancer care may be structured and delivered</a:t>
            </a:r>
            <a:endParaRPr dirty="0">
              <a:solidFill>
                <a:srgbClr val="3F3F3F"/>
              </a:solidFill>
              <a:latin typeface="Arial"/>
              <a:ea typeface="Arial"/>
              <a:cs typeface="Arial"/>
              <a:sym typeface="Arial"/>
            </a:endParaRPr>
          </a:p>
          <a:p>
            <a:pPr marL="457200" lvl="0" indent="-304800" algn="l" rtl="0">
              <a:spcBef>
                <a:spcPts val="592"/>
              </a:spcBef>
              <a:spcAft>
                <a:spcPts val="0"/>
              </a:spcAft>
              <a:buClr>
                <a:srgbClr val="3F3F3F"/>
              </a:buClr>
              <a:buSzPts val="1200"/>
              <a:buChar char="•"/>
            </a:pPr>
            <a:r>
              <a:rPr lang="en-US" dirty="0">
                <a:solidFill>
                  <a:srgbClr val="3F3F3F"/>
                </a:solidFill>
                <a:latin typeface="Arial"/>
                <a:ea typeface="Arial"/>
                <a:cs typeface="Arial"/>
                <a:sym typeface="Arial"/>
              </a:rPr>
              <a:t>Compare inpatient and outpatient care delivery</a:t>
            </a:r>
            <a:endParaRPr dirty="0">
              <a:solidFill>
                <a:srgbClr val="3F3F3F"/>
              </a:solidFill>
              <a:latin typeface="Arial"/>
              <a:ea typeface="Arial"/>
              <a:cs typeface="Arial"/>
              <a:sym typeface="Arial"/>
            </a:endParaRPr>
          </a:p>
          <a:p>
            <a:pPr marL="457200" lvl="0" indent="-304800" algn="l" rtl="0">
              <a:spcBef>
                <a:spcPts val="592"/>
              </a:spcBef>
              <a:spcAft>
                <a:spcPts val="0"/>
              </a:spcAft>
              <a:buClr>
                <a:srgbClr val="3F3F3F"/>
              </a:buClr>
              <a:buSzPts val="1200"/>
              <a:buChar char="•"/>
            </a:pPr>
            <a:r>
              <a:rPr lang="en-US" dirty="0">
                <a:solidFill>
                  <a:srgbClr val="3F3F3F"/>
                </a:solidFill>
                <a:latin typeface="Arial"/>
                <a:ea typeface="Arial"/>
                <a:cs typeface="Arial"/>
                <a:sym typeface="Arial"/>
              </a:rPr>
              <a:t>Discuss types of care and types of health professionals involved in different types of care</a:t>
            </a:r>
            <a:endParaRPr dirty="0">
              <a:solidFill>
                <a:srgbClr val="3F3F3F"/>
              </a:solidFill>
              <a:latin typeface="Arial"/>
              <a:ea typeface="Arial"/>
              <a:cs typeface="Arial"/>
              <a:sym typeface="Arial"/>
            </a:endParaRPr>
          </a:p>
          <a:p>
            <a:pPr marL="457200" lvl="0" indent="-304800" algn="l" rtl="0">
              <a:spcBef>
                <a:spcPts val="0"/>
              </a:spcBef>
              <a:spcAft>
                <a:spcPts val="0"/>
              </a:spcAft>
              <a:buClr>
                <a:srgbClr val="3F3F3F"/>
              </a:buClr>
              <a:buSzPts val="1200"/>
              <a:buChar char="•"/>
            </a:pPr>
            <a:r>
              <a:rPr lang="en-US" dirty="0">
                <a:solidFill>
                  <a:srgbClr val="3F3F3F"/>
                </a:solidFill>
                <a:latin typeface="Arial"/>
                <a:ea typeface="Arial"/>
                <a:cs typeface="Arial"/>
                <a:sym typeface="Arial"/>
              </a:rPr>
              <a:t>Understand how health insurance works</a:t>
            </a:r>
            <a:endParaRPr dirty="0">
              <a:solidFill>
                <a:srgbClr val="3F3F3F"/>
              </a:solidFill>
              <a:latin typeface="Arial"/>
              <a:ea typeface="Arial"/>
              <a:cs typeface="Arial"/>
              <a:sym typeface="Arial"/>
            </a:endParaRPr>
          </a:p>
          <a:p>
            <a:pPr marL="457200" lvl="0" indent="-304800" algn="l" rtl="0">
              <a:spcBef>
                <a:spcPts val="592"/>
              </a:spcBef>
              <a:spcAft>
                <a:spcPts val="0"/>
              </a:spcAft>
              <a:buClr>
                <a:srgbClr val="3F3F3F"/>
              </a:buClr>
              <a:buSzPts val="1200"/>
              <a:buChar char="•"/>
            </a:pPr>
            <a:r>
              <a:rPr lang="en-US" dirty="0">
                <a:solidFill>
                  <a:srgbClr val="3F3F3F"/>
                </a:solidFill>
                <a:latin typeface="Arial"/>
                <a:ea typeface="Arial"/>
                <a:cs typeface="Arial"/>
                <a:sym typeface="Arial"/>
              </a:rPr>
              <a:t>Define key insurance terms</a:t>
            </a:r>
            <a:endParaRPr dirty="0">
              <a:solidFill>
                <a:srgbClr val="3F3F3F"/>
              </a:solidFill>
              <a:latin typeface="Arial"/>
              <a:ea typeface="Arial"/>
              <a:cs typeface="Arial"/>
              <a:sym typeface="Arial"/>
            </a:endParaRPr>
          </a:p>
          <a:p>
            <a:pPr marL="457200" lvl="0" indent="-304800" algn="l" rtl="0">
              <a:spcBef>
                <a:spcPts val="592"/>
              </a:spcBef>
              <a:spcAft>
                <a:spcPts val="0"/>
              </a:spcAft>
              <a:buClr>
                <a:srgbClr val="3F3F3F"/>
              </a:buClr>
              <a:buSzPts val="1200"/>
              <a:buChar char="•"/>
            </a:pPr>
            <a:r>
              <a:rPr lang="en-US" dirty="0">
                <a:solidFill>
                  <a:srgbClr val="3F3F3F"/>
                </a:solidFill>
                <a:latin typeface="Arial"/>
                <a:ea typeface="Arial"/>
                <a:cs typeface="Arial"/>
                <a:sym typeface="Arial"/>
              </a:rPr>
              <a:t>Describe public and private health insurance options, including patient eligibility</a:t>
            </a:r>
            <a:endParaRPr dirty="0">
              <a:solidFill>
                <a:srgbClr val="3F3F3F"/>
              </a:solidFill>
              <a:latin typeface="Arial"/>
              <a:ea typeface="Arial"/>
              <a:cs typeface="Arial"/>
              <a:sym typeface="Arial"/>
            </a:endParaRPr>
          </a:p>
          <a:p>
            <a:pPr marL="0" lvl="0" indent="0" algn="l" rtl="0">
              <a:lnSpc>
                <a:spcPct val="115000"/>
              </a:lnSpc>
              <a:spcBef>
                <a:spcPts val="1500"/>
              </a:spcBef>
              <a:spcAft>
                <a:spcPts val="0"/>
              </a:spcAft>
              <a:buNone/>
            </a:pPr>
            <a:r>
              <a:rPr lang="en-US" sz="1100" dirty="0">
                <a:solidFill>
                  <a:srgbClr val="0D0D0D"/>
                </a:solidFill>
                <a:latin typeface="Arial"/>
                <a:ea typeface="Arial"/>
                <a:cs typeface="Arial"/>
                <a:sym typeface="Arial"/>
              </a:rPr>
              <a:t>We encourage you to check out the additional resources available for this lesson located below this video, and in the resources section of the learning management system.</a:t>
            </a:r>
            <a:endParaRPr sz="1100" dirty="0">
              <a:solidFill>
                <a:srgbClr val="0D0D0D"/>
              </a:solidFill>
              <a:latin typeface="Arial"/>
              <a:ea typeface="Arial"/>
              <a:cs typeface="Arial"/>
              <a:sym typeface="Arial"/>
            </a:endParaRPr>
          </a:p>
          <a:p>
            <a:pPr marL="0" lvl="0" indent="0" algn="l" rtl="0">
              <a:lnSpc>
                <a:spcPct val="115000"/>
              </a:lnSpc>
              <a:spcBef>
                <a:spcPts val="1500"/>
              </a:spcBef>
              <a:spcAft>
                <a:spcPts val="0"/>
              </a:spcAft>
              <a:buClr>
                <a:schemeClr val="dk1"/>
              </a:buClr>
              <a:buSzPts val="1100"/>
              <a:buFont typeface="Arial"/>
              <a:buNone/>
            </a:pPr>
            <a:r>
              <a:rPr lang="en-US" sz="1100" dirty="0">
                <a:solidFill>
                  <a:srgbClr val="0D0D0D"/>
                </a:solidFill>
                <a:latin typeface="Arial"/>
                <a:ea typeface="Arial"/>
                <a:cs typeface="Arial"/>
                <a:sym typeface="Arial"/>
              </a:rPr>
              <a:t>Thank you for your dedication to learning and improving the lives of those affected by cancer.</a:t>
            </a:r>
            <a:endParaRPr dirty="0">
              <a:solidFill>
                <a:srgbClr val="3F3F3F"/>
              </a:solidFill>
              <a:latin typeface="Arial"/>
              <a:ea typeface="Arial"/>
              <a:cs typeface="Arial"/>
              <a:sym typeface="Arial"/>
            </a:endParaRPr>
          </a:p>
          <a:p>
            <a:pPr marL="0" lvl="0" indent="0" algn="l" rtl="0">
              <a:lnSpc>
                <a:spcPct val="100000"/>
              </a:lnSpc>
              <a:spcBef>
                <a:spcPts val="1500"/>
              </a:spcBef>
              <a:spcAft>
                <a:spcPts val="0"/>
              </a:spcAft>
              <a:buSzPts val="1400"/>
              <a:buNone/>
            </a:pPr>
            <a:endParaRPr dirty="0">
              <a:latin typeface="Arial"/>
              <a:ea typeface="Arial"/>
              <a:cs typeface="Arial"/>
              <a:sym typeface="Arial"/>
            </a:endParaRPr>
          </a:p>
        </p:txBody>
      </p:sp>
      <p:sp>
        <p:nvSpPr>
          <p:cNvPr id="608" name="Google Shape;608;g2799e4df938_0_243:notes"/>
          <p:cNvSpPr txBox="1">
            <a:spLocks noGrp="1"/>
          </p:cNvSpPr>
          <p:nvPr>
            <p:ph type="sldNum" idx="12"/>
          </p:nvPr>
        </p:nvSpPr>
        <p:spPr>
          <a:xfrm>
            <a:off x="3978132" y="8842030"/>
            <a:ext cx="3043200" cy="465300"/>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54</a:t>
            </a:fld>
            <a:endParaRPr sz="1200">
              <a:solidFill>
                <a:schemeClr val="dk1"/>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2799e4df938_0_249:notes"/>
          <p:cNvSpPr>
            <a:spLocks noGrp="1" noRot="1" noChangeAspect="1"/>
          </p:cNvSpPr>
          <p:nvPr>
            <p:ph type="sldImg" idx="2"/>
          </p:nvPr>
        </p:nvSpPr>
        <p:spPr>
          <a:xfrm>
            <a:off x="1183240" y="697865"/>
            <a:ext cx="4656600" cy="3491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4" name="Google Shape;614;g2799e4df938_0_249:notes"/>
          <p:cNvSpPr txBox="1">
            <a:spLocks noGrp="1"/>
          </p:cNvSpPr>
          <p:nvPr>
            <p:ph type="body" idx="1"/>
          </p:nvPr>
        </p:nvSpPr>
        <p:spPr>
          <a:xfrm>
            <a:off x="702310" y="4421822"/>
            <a:ext cx="5618400" cy="4189200"/>
          </a:xfrm>
          <a:prstGeom prst="rect">
            <a:avLst/>
          </a:prstGeom>
          <a:noFill/>
          <a:ln>
            <a:noFill/>
          </a:ln>
        </p:spPr>
        <p:txBody>
          <a:bodyPr spcFirstLastPara="1" wrap="square" lIns="93325" tIns="46650" rIns="93325" bIns="46650" anchor="t" anchorCtr="0">
            <a:noAutofit/>
          </a:bodyPr>
          <a:lstStyle/>
          <a:p>
            <a:pPr marL="0" lvl="0" indent="0" algn="l" rtl="0">
              <a:lnSpc>
                <a:spcPct val="100000"/>
              </a:lnSpc>
              <a:spcBef>
                <a:spcPts val="0"/>
              </a:spcBef>
              <a:spcAft>
                <a:spcPts val="0"/>
              </a:spcAft>
              <a:buSzPts val="1400"/>
              <a:buNone/>
            </a:pPr>
            <a:endParaRPr/>
          </a:p>
        </p:txBody>
      </p:sp>
      <p:sp>
        <p:nvSpPr>
          <p:cNvPr id="615" name="Google Shape;615;g2799e4df938_0_249:notes"/>
          <p:cNvSpPr txBox="1">
            <a:spLocks noGrp="1"/>
          </p:cNvSpPr>
          <p:nvPr>
            <p:ph type="sldNum" idx="12"/>
          </p:nvPr>
        </p:nvSpPr>
        <p:spPr>
          <a:xfrm>
            <a:off x="3978132" y="8842030"/>
            <a:ext cx="3043200" cy="465300"/>
          </a:xfrm>
          <a:prstGeom prst="rect">
            <a:avLst/>
          </a:prstGeom>
          <a:noFill/>
          <a:ln>
            <a:noFill/>
          </a:ln>
        </p:spPr>
        <p:txBody>
          <a:bodyPr spcFirstLastPara="1" wrap="square" lIns="93325" tIns="46650" rIns="93325"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2fe268c0769_0_0:notes"/>
          <p:cNvSpPr>
            <a:spLocks noGrp="1" noRot="1" noChangeAspect="1"/>
          </p:cNvSpPr>
          <p:nvPr>
            <p:ph type="sldImg" idx="2"/>
          </p:nvPr>
        </p:nvSpPr>
        <p:spPr>
          <a:xfrm>
            <a:off x="1183240" y="697865"/>
            <a:ext cx="4656600" cy="3491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1" name="Google Shape;621;g2fe268c0769_0_0:notes"/>
          <p:cNvSpPr txBox="1">
            <a:spLocks noGrp="1"/>
          </p:cNvSpPr>
          <p:nvPr>
            <p:ph type="body" idx="1"/>
          </p:nvPr>
        </p:nvSpPr>
        <p:spPr>
          <a:xfrm>
            <a:off x="702310" y="4421822"/>
            <a:ext cx="5618400" cy="4189200"/>
          </a:xfrm>
          <a:prstGeom prst="rect">
            <a:avLst/>
          </a:prstGeom>
          <a:noFill/>
          <a:ln>
            <a:noFill/>
          </a:ln>
        </p:spPr>
        <p:txBody>
          <a:bodyPr spcFirstLastPara="1" wrap="square" lIns="93325" tIns="46650" rIns="93325" bIns="46650" anchor="t" anchorCtr="0">
            <a:noAutofit/>
          </a:bodyPr>
          <a:lstStyle/>
          <a:p>
            <a:pPr marL="0" lvl="0" indent="0" algn="l" rtl="0">
              <a:lnSpc>
                <a:spcPct val="100000"/>
              </a:lnSpc>
              <a:spcBef>
                <a:spcPts val="0"/>
              </a:spcBef>
              <a:spcAft>
                <a:spcPts val="0"/>
              </a:spcAft>
              <a:buSzPts val="1400"/>
              <a:buNone/>
            </a:pPr>
            <a:endParaRPr/>
          </a:p>
        </p:txBody>
      </p:sp>
      <p:sp>
        <p:nvSpPr>
          <p:cNvPr id="622" name="Google Shape;622;g2fe268c0769_0_0:notes"/>
          <p:cNvSpPr txBox="1">
            <a:spLocks noGrp="1"/>
          </p:cNvSpPr>
          <p:nvPr>
            <p:ph type="sldNum" idx="12"/>
          </p:nvPr>
        </p:nvSpPr>
        <p:spPr>
          <a:xfrm>
            <a:off x="3978132" y="8842030"/>
            <a:ext cx="3043200" cy="465300"/>
          </a:xfrm>
          <a:prstGeom prst="rect">
            <a:avLst/>
          </a:prstGeom>
          <a:noFill/>
          <a:ln>
            <a:noFill/>
          </a:ln>
        </p:spPr>
        <p:txBody>
          <a:bodyPr spcFirstLastPara="1" wrap="square" lIns="93325" tIns="46650" rIns="93325"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2fe93c1e40e_0_30:notes"/>
          <p:cNvSpPr>
            <a:spLocks noGrp="1" noRot="1" noChangeAspect="1"/>
          </p:cNvSpPr>
          <p:nvPr>
            <p:ph type="sldImg" idx="2"/>
          </p:nvPr>
        </p:nvSpPr>
        <p:spPr>
          <a:xfrm>
            <a:off x="1183240" y="697865"/>
            <a:ext cx="4656600" cy="3491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8" name="Google Shape;628;g2fe93c1e40e_0_30:notes"/>
          <p:cNvSpPr txBox="1">
            <a:spLocks noGrp="1"/>
          </p:cNvSpPr>
          <p:nvPr>
            <p:ph type="body" idx="1"/>
          </p:nvPr>
        </p:nvSpPr>
        <p:spPr>
          <a:xfrm>
            <a:off x="702310" y="4421822"/>
            <a:ext cx="5618400" cy="4189200"/>
          </a:xfrm>
          <a:prstGeom prst="rect">
            <a:avLst/>
          </a:prstGeom>
          <a:noFill/>
          <a:ln>
            <a:noFill/>
          </a:ln>
        </p:spPr>
        <p:txBody>
          <a:bodyPr spcFirstLastPara="1" wrap="square" lIns="93325" tIns="46650" rIns="93325" bIns="46650" anchor="t" anchorCtr="0">
            <a:noAutofit/>
          </a:bodyPr>
          <a:lstStyle/>
          <a:p>
            <a:pPr marL="0" lvl="0" indent="0" algn="l" rtl="0">
              <a:spcBef>
                <a:spcPts val="230"/>
              </a:spcBef>
              <a:spcAft>
                <a:spcPts val="0"/>
              </a:spcAft>
              <a:buNone/>
            </a:pPr>
            <a:endParaRPr/>
          </a:p>
        </p:txBody>
      </p:sp>
      <p:sp>
        <p:nvSpPr>
          <p:cNvPr id="629" name="Google Shape;629;g2fe93c1e40e_0_30:notes"/>
          <p:cNvSpPr txBox="1">
            <a:spLocks noGrp="1"/>
          </p:cNvSpPr>
          <p:nvPr>
            <p:ph type="sldNum" idx="12"/>
          </p:nvPr>
        </p:nvSpPr>
        <p:spPr>
          <a:xfrm>
            <a:off x="3978132" y="8842030"/>
            <a:ext cx="3043200" cy="465300"/>
          </a:xfrm>
          <a:prstGeom prst="rect">
            <a:avLst/>
          </a:prstGeom>
          <a:noFill/>
          <a:ln>
            <a:noFill/>
          </a:ln>
        </p:spPr>
        <p:txBody>
          <a:bodyPr spcFirstLastPara="1" wrap="square" lIns="93325" tIns="46650" rIns="93325"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30a3818e542_0_0:notes"/>
          <p:cNvSpPr>
            <a:spLocks noGrp="1" noRot="1" noChangeAspect="1"/>
          </p:cNvSpPr>
          <p:nvPr>
            <p:ph type="sldImg" idx="2"/>
          </p:nvPr>
        </p:nvSpPr>
        <p:spPr>
          <a:xfrm>
            <a:off x="1183240" y="697865"/>
            <a:ext cx="4656600" cy="3491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5" name="Google Shape;635;g30a3818e542_0_0:notes"/>
          <p:cNvSpPr txBox="1">
            <a:spLocks noGrp="1"/>
          </p:cNvSpPr>
          <p:nvPr>
            <p:ph type="body" idx="1"/>
          </p:nvPr>
        </p:nvSpPr>
        <p:spPr>
          <a:xfrm>
            <a:off x="702310" y="4421822"/>
            <a:ext cx="5618400" cy="4189200"/>
          </a:xfrm>
          <a:prstGeom prst="rect">
            <a:avLst/>
          </a:prstGeom>
          <a:noFill/>
          <a:ln>
            <a:noFill/>
          </a:ln>
        </p:spPr>
        <p:txBody>
          <a:bodyPr spcFirstLastPara="1" wrap="square" lIns="93325" tIns="46650" rIns="93325" bIns="46650" anchor="t" anchorCtr="0">
            <a:noAutofit/>
          </a:bodyPr>
          <a:lstStyle/>
          <a:p>
            <a:pPr marL="0" lvl="0" indent="0" algn="l" rtl="0">
              <a:spcBef>
                <a:spcPts val="230"/>
              </a:spcBef>
              <a:spcAft>
                <a:spcPts val="0"/>
              </a:spcAft>
              <a:buNone/>
            </a:pPr>
            <a:endParaRPr/>
          </a:p>
        </p:txBody>
      </p:sp>
      <p:sp>
        <p:nvSpPr>
          <p:cNvPr id="636" name="Google Shape;636;g30a3818e542_0_0:notes"/>
          <p:cNvSpPr txBox="1">
            <a:spLocks noGrp="1"/>
          </p:cNvSpPr>
          <p:nvPr>
            <p:ph type="sldNum" idx="12"/>
          </p:nvPr>
        </p:nvSpPr>
        <p:spPr>
          <a:xfrm>
            <a:off x="3978132" y="8842030"/>
            <a:ext cx="3043200" cy="465300"/>
          </a:xfrm>
          <a:prstGeom prst="rect">
            <a:avLst/>
          </a:prstGeom>
          <a:noFill/>
          <a:ln>
            <a:noFill/>
          </a:ln>
        </p:spPr>
        <p:txBody>
          <a:bodyPr spcFirstLastPara="1" wrap="square" lIns="93325" tIns="46650" rIns="93325"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2799e564a78_0_0:notes"/>
          <p:cNvSpPr txBox="1">
            <a:spLocks noGrp="1"/>
          </p:cNvSpPr>
          <p:nvPr>
            <p:ph type="body" idx="1"/>
          </p:nvPr>
        </p:nvSpPr>
        <p:spPr>
          <a:xfrm>
            <a:off x="702310" y="4421822"/>
            <a:ext cx="5618400" cy="4189200"/>
          </a:xfrm>
          <a:prstGeom prst="rect">
            <a:avLst/>
          </a:prstGeom>
          <a:noFill/>
          <a:ln>
            <a:noFill/>
          </a:ln>
        </p:spPr>
        <p:txBody>
          <a:bodyPr spcFirstLastPara="1" wrap="square" lIns="93325" tIns="46650" rIns="93325" bIns="46650" anchor="t" anchorCtr="0">
            <a:noAutofit/>
          </a:bodyPr>
          <a:lstStyle/>
          <a:p>
            <a:pPr marL="0" lvl="0" indent="0" algn="l" rtl="0">
              <a:lnSpc>
                <a:spcPct val="100000"/>
              </a:lnSpc>
              <a:spcBef>
                <a:spcPts val="0"/>
              </a:spcBef>
              <a:spcAft>
                <a:spcPts val="0"/>
              </a:spcAft>
              <a:buSzPts val="1400"/>
              <a:buNone/>
            </a:pPr>
            <a:endParaRPr/>
          </a:p>
        </p:txBody>
      </p:sp>
      <p:sp>
        <p:nvSpPr>
          <p:cNvPr id="642" name="Google Shape;642;g2799e564a78_0_0:notes"/>
          <p:cNvSpPr>
            <a:spLocks noGrp="1" noRot="1" noChangeAspect="1"/>
          </p:cNvSpPr>
          <p:nvPr>
            <p:ph type="sldImg" idx="2"/>
          </p:nvPr>
        </p:nvSpPr>
        <p:spPr>
          <a:xfrm>
            <a:off x="1183240" y="697865"/>
            <a:ext cx="4656600" cy="3491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fdd0c1884c_0_0: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g2fdd0c1884c_0_0: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A patient’s status is based on whether they are “inpatient” or “outpatient.” This will affect how much the patient will have to pay for hospital services such as X-rays, drugs, and lab tests, and may affect how insurers will cover the care they receive following their hospital stay.</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A patient becomes an inpatient starting when they are formally admitted to a hospital with a doctor’s order. The last day of their inpatient stay is referred to as ‘Discharge Day’.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A patient is an outpatient if they’re getting emergency department services, observation services, outpatient surgery, lab tests, X-rays, or any other services at a hospital, clinic or associated facility, and the doctor has not written an order to admit them to a hospital as an inpatient. In these cases a patient is still an outpatient. As we mentioned previously, most adult cancer care is delivered in an outpatient setting.</a:t>
            </a:r>
            <a:endParaRPr dirty="0">
              <a:latin typeface="Arial"/>
              <a:ea typeface="Arial"/>
              <a:cs typeface="Arial"/>
              <a:sym typeface="Arial"/>
            </a:endParaRPr>
          </a:p>
        </p:txBody>
      </p:sp>
      <p:sp>
        <p:nvSpPr>
          <p:cNvPr id="76" name="Google Shape;76;g2fdd0c1884c_0_0:notes"/>
          <p:cNvSpPr txBox="1">
            <a:spLocks noGrp="1"/>
          </p:cNvSpPr>
          <p:nvPr>
            <p:ph type="sldNum" idx="12"/>
          </p:nvPr>
        </p:nvSpPr>
        <p:spPr>
          <a:xfrm>
            <a:off x="3978132" y="8842030"/>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3: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13: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r>
              <a:rPr lang="en-US" dirty="0">
                <a:solidFill>
                  <a:srgbClr val="3F3F3F"/>
                </a:solidFill>
                <a:latin typeface="Arial"/>
                <a:ea typeface="Arial"/>
                <a:cs typeface="Arial"/>
                <a:sym typeface="Arial"/>
              </a:rPr>
              <a:t>True or false? Emergency care must be provided to those who need it regardless of ability to pay.</a:t>
            </a:r>
            <a:endParaRPr dirty="0">
              <a:solidFill>
                <a:srgbClr val="3F3F3F"/>
              </a:solidFill>
              <a:latin typeface="Arial"/>
              <a:ea typeface="Arial"/>
              <a:cs typeface="Arial"/>
              <a:sym typeface="Arial"/>
            </a:endParaRPr>
          </a:p>
          <a:p>
            <a:pPr marL="0" lvl="0" indent="0" algn="l" rtl="0">
              <a:lnSpc>
                <a:spcPct val="100000"/>
              </a:lnSpc>
              <a:spcBef>
                <a:spcPts val="0"/>
              </a:spcBef>
              <a:spcAft>
                <a:spcPts val="0"/>
              </a:spcAft>
              <a:buSzPts val="1400"/>
              <a:buNone/>
            </a:pPr>
            <a:endParaRPr dirty="0">
              <a:solidFill>
                <a:srgbClr val="3F3F3F"/>
              </a:solidFill>
              <a:latin typeface="Arial"/>
              <a:ea typeface="Arial"/>
              <a:cs typeface="Arial"/>
              <a:sym typeface="Arial"/>
            </a:endParaRPr>
          </a:p>
          <a:p>
            <a:pPr marL="0" lvl="0" indent="0" algn="l" rtl="0">
              <a:lnSpc>
                <a:spcPct val="100000"/>
              </a:lnSpc>
              <a:spcBef>
                <a:spcPts val="0"/>
              </a:spcBef>
              <a:spcAft>
                <a:spcPts val="0"/>
              </a:spcAft>
              <a:buSzPts val="1400"/>
              <a:buNone/>
            </a:pPr>
            <a:r>
              <a:rPr lang="en-US" b="0" i="0" u="none" strike="noStrike" cap="none" dirty="0">
                <a:solidFill>
                  <a:srgbClr val="3F3F3F"/>
                </a:solidFill>
                <a:latin typeface="Arial"/>
                <a:ea typeface="Arial"/>
                <a:cs typeface="Arial"/>
                <a:sym typeface="Arial"/>
              </a:rPr>
              <a:t>The correct answer is true. Let's </a:t>
            </a:r>
            <a:r>
              <a:rPr lang="en-US" dirty="0">
                <a:solidFill>
                  <a:srgbClr val="3F3F3F"/>
                </a:solidFill>
                <a:latin typeface="Arial"/>
                <a:ea typeface="Arial"/>
                <a:cs typeface="Arial"/>
                <a:sym typeface="Arial"/>
              </a:rPr>
              <a:t>discuss</a:t>
            </a:r>
            <a:r>
              <a:rPr lang="en-US" b="0" i="0" u="none" strike="noStrike" cap="none" dirty="0">
                <a:solidFill>
                  <a:srgbClr val="3F3F3F"/>
                </a:solidFill>
                <a:latin typeface="Arial"/>
                <a:ea typeface="Arial"/>
                <a:cs typeface="Arial"/>
                <a:sym typeface="Arial"/>
              </a:rPr>
              <a:t> more about this</a:t>
            </a:r>
            <a:r>
              <a:rPr lang="en-US" dirty="0">
                <a:solidFill>
                  <a:srgbClr val="3F3F3F"/>
                </a:solidFill>
                <a:latin typeface="Arial"/>
                <a:ea typeface="Arial"/>
                <a:cs typeface="Arial"/>
                <a:sym typeface="Arial"/>
              </a:rPr>
              <a:t> and other types of health care.</a:t>
            </a:r>
            <a:endParaRPr b="0" i="0" u="none" strike="noStrike" cap="none" dirty="0">
              <a:solidFill>
                <a:srgbClr val="3F3F3F"/>
              </a:solidFill>
              <a:latin typeface="Arial"/>
              <a:ea typeface="Arial"/>
              <a:cs typeface="Arial"/>
              <a:sym typeface="Arial"/>
            </a:endParaRPr>
          </a:p>
          <a:p>
            <a:pPr marL="0" lvl="0" indent="0" algn="l" rtl="0">
              <a:lnSpc>
                <a:spcPct val="100000"/>
              </a:lnSpc>
              <a:spcBef>
                <a:spcPts val="0"/>
              </a:spcBef>
              <a:spcAft>
                <a:spcPts val="0"/>
              </a:spcAft>
              <a:buSzPts val="1400"/>
              <a:buNone/>
            </a:pPr>
            <a:endParaRPr dirty="0">
              <a:solidFill>
                <a:srgbClr val="3F3F3F"/>
              </a:solidFill>
              <a:latin typeface="Arial"/>
              <a:ea typeface="Arial"/>
              <a:cs typeface="Arial"/>
              <a:sym typeface="Arial"/>
            </a:endParaRPr>
          </a:p>
          <a:p>
            <a:pPr marL="0" lvl="0" indent="0" algn="l" rtl="0">
              <a:lnSpc>
                <a:spcPct val="100000"/>
              </a:lnSpc>
              <a:spcBef>
                <a:spcPts val="0"/>
              </a:spcBef>
              <a:spcAft>
                <a:spcPts val="0"/>
              </a:spcAft>
              <a:buSzPts val="1400"/>
              <a:buNone/>
            </a:pPr>
            <a:endParaRPr dirty="0">
              <a:solidFill>
                <a:srgbClr val="3F3F3F"/>
              </a:solidFill>
              <a:latin typeface="Arial"/>
              <a:ea typeface="Arial"/>
              <a:cs typeface="Arial"/>
              <a:sym typeface="Arial"/>
            </a:endParaRPr>
          </a:p>
        </p:txBody>
      </p:sp>
      <p:sp>
        <p:nvSpPr>
          <p:cNvPr id="83" name="Google Shape;83;p13:notes"/>
          <p:cNvSpPr txBox="1">
            <a:spLocks noGrp="1"/>
          </p:cNvSpPr>
          <p:nvPr>
            <p:ph type="sldNum" idx="12"/>
          </p:nvPr>
        </p:nvSpPr>
        <p:spPr>
          <a:xfrm>
            <a:off x="3978132" y="8842030"/>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8: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8: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There are different types of patient care.  Select each type of care to see a description.</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•Primary Care</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Primary care should be the first place patients go for non-urgent medical care. Patients may get primary care in a doctor's office or in a community health center. One focus of primary care is to prevent disease through regular physical exams and health screenings. Another focus is to care for a patient's general health by diagnosing and treating a wide variety of conditions. If a patient has a health problem that requires special knowledge or skill, a primary care doctor will refer the patient to a specialist. Primary care doctors follow a patient's care while they see a specialist. Primary care doctors can also be called general practitioners, general internists, or family doctors. Other primary care clinicians include pediatricians, which are doctors for babies and children, physician assistants, and nurse practitioners. People with cancer may see oncology specialists or other specialists for general care, comorbidities, or issues related to their cancer care. These include Gynecologists, physical therapists, social workers, cardiologists, surgeons, and palliative care specialists.</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•Specialty Care</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Specialty care is care for a patient who has a health problem or illness that requires special knowledge in one medical area. Specialty care can be ongoing or preventive care around a specific system of the body. Specialists have knowledge or skills related to a specific disease or organ system. Specialists must complete special training and be certified or licensed in their area of specialty. They can be doctors, nurses or other health care team members.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•Emergency Care</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Emergency care involves diagnosing and treating life-threatening illnesses or injuries that need immediate attention. Emergency care may take place in ambulances or other transportation vehicles, hospital emergency rooms or intensive care units. Emergency care is needed if a person has any of the following symptoms: difficulty breathing or speaking; traumatic injury; sudden face drooping; chest or upper abdominal pressure or pain; seizure; confusion; sudden or severe pain; uncontrolled bleeding; or severe or persistent vomiting or diarrhea.</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A U.S. law called the Emergency Medical Treatment and Active Labor Act (EMTALA) states that hospitals and ambulance services must provide care to stabilize anyone who needs emergency care regardless of their ability to pay. Sometimes uninsured people go to the emergency room for care because they have no access to primary care. Hospitals must "write off" these unpaid medical bills as charity or business loss, which can increase the overall cost of care.  As a result, some hospitals are closing emergency departments, even though there is a rising need for emergency care.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•Urgent Care</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Urgent care is not life threatening, but is care for an illness or injury that needs immediate attention. Examples of urgent care needs are minor cuts or burns, stomach aches, sprains, ear or throat infections.</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90" name="Google Shape;90;p8:notes"/>
          <p:cNvSpPr txBox="1">
            <a:spLocks noGrp="1"/>
          </p:cNvSpPr>
          <p:nvPr>
            <p:ph type="sldNum" idx="12"/>
          </p:nvPr>
        </p:nvSpPr>
        <p:spPr>
          <a:xfrm>
            <a:off x="3978132" y="8842030"/>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9: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9: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457200" lvl="0" indent="-317500" algn="l" rtl="0">
              <a:lnSpc>
                <a:spcPct val="100000"/>
              </a:lnSpc>
              <a:spcBef>
                <a:spcPts val="0"/>
              </a:spcBef>
              <a:spcAft>
                <a:spcPts val="0"/>
              </a:spcAft>
              <a:buSzPts val="1400"/>
              <a:buFont typeface="Arial"/>
              <a:buChar char="●"/>
            </a:pPr>
            <a:r>
              <a:rPr lang="en-US" dirty="0">
                <a:latin typeface="Arial"/>
                <a:ea typeface="Arial"/>
                <a:cs typeface="Arial"/>
                <a:sym typeface="Arial"/>
              </a:rPr>
              <a:t>Long-term Care</a:t>
            </a:r>
            <a:endParaRPr dirty="0">
              <a:latin typeface="Arial"/>
              <a:ea typeface="Arial"/>
              <a:cs typeface="Arial"/>
              <a:sym typeface="Arial"/>
            </a:endParaRPr>
          </a:p>
          <a:p>
            <a:pPr marL="457200" lvl="0" indent="0" algn="l" rtl="0">
              <a:lnSpc>
                <a:spcPct val="100000"/>
              </a:lnSpc>
              <a:spcBef>
                <a:spcPts val="0"/>
              </a:spcBef>
              <a:spcAft>
                <a:spcPts val="0"/>
              </a:spcAft>
              <a:buNone/>
            </a:pPr>
            <a:r>
              <a:rPr lang="en-US" dirty="0">
                <a:latin typeface="Arial"/>
                <a:ea typeface="Arial"/>
                <a:cs typeface="Arial"/>
                <a:sym typeface="Arial"/>
              </a:rPr>
              <a:t>Long-term care is for someone who is not able to perform daily living activities due to an injury, disability, chronic condition or dementia. Long-term care is a combination of medical, nursing and social care. Long-term care may be provided in a person's home, a long-term care facility like a nursing home, or at an assisted living facility</a:t>
            </a:r>
            <a:br>
              <a:rPr lang="en-US" dirty="0">
                <a:latin typeface="Arial"/>
                <a:ea typeface="Arial"/>
                <a:cs typeface="Arial"/>
                <a:sym typeface="Arial"/>
              </a:rPr>
            </a:br>
            <a:endParaRPr dirty="0">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en-US" dirty="0">
                <a:latin typeface="Arial"/>
                <a:ea typeface="Arial"/>
                <a:cs typeface="Arial"/>
                <a:sym typeface="Arial"/>
              </a:rPr>
              <a:t>Skilled Nursing Facility</a:t>
            </a:r>
            <a:br>
              <a:rPr lang="en-US" dirty="0">
                <a:latin typeface="Arial"/>
                <a:ea typeface="Arial"/>
                <a:cs typeface="Arial"/>
                <a:sym typeface="Arial"/>
              </a:rPr>
            </a:br>
            <a:r>
              <a:rPr lang="en-US" dirty="0">
                <a:latin typeface="Arial"/>
                <a:ea typeface="Arial"/>
                <a:cs typeface="Arial"/>
                <a:sym typeface="Arial"/>
              </a:rPr>
              <a:t>After a hospital stay, some patients need a longer period of care and rehabilitation that must be performed by licensed nurses. Care may be provided in a skilled nursing facility, where patients generally stay for less than a month.</a:t>
            </a:r>
            <a:endParaRPr dirty="0">
              <a:latin typeface="Arial"/>
              <a:ea typeface="Arial"/>
              <a:cs typeface="Arial"/>
              <a:sym typeface="Arial"/>
            </a:endParaRPr>
          </a:p>
          <a:p>
            <a:pPr marL="457200" lvl="0" indent="0" algn="l" rtl="0">
              <a:lnSpc>
                <a:spcPct val="100000"/>
              </a:lnSpc>
              <a:spcBef>
                <a:spcPts val="0"/>
              </a:spcBef>
              <a:spcAft>
                <a:spcPts val="0"/>
              </a:spcAft>
              <a:buNone/>
            </a:pPr>
            <a:endParaRPr dirty="0">
              <a:latin typeface="Arial"/>
              <a:ea typeface="Arial"/>
              <a:cs typeface="Arial"/>
              <a:sym typeface="Arial"/>
            </a:endParaRPr>
          </a:p>
          <a:p>
            <a:pPr marL="457200" lvl="0" indent="-304800" algn="l" rtl="0">
              <a:lnSpc>
                <a:spcPct val="100000"/>
              </a:lnSpc>
              <a:spcBef>
                <a:spcPts val="0"/>
              </a:spcBef>
              <a:spcAft>
                <a:spcPts val="0"/>
              </a:spcAft>
              <a:buSzPts val="1200"/>
              <a:buFont typeface="Arial"/>
              <a:buChar char="●"/>
            </a:pPr>
            <a:r>
              <a:rPr lang="en-US" dirty="0">
                <a:latin typeface="Arial"/>
                <a:ea typeface="Arial"/>
                <a:cs typeface="Arial"/>
                <a:sym typeface="Arial"/>
              </a:rPr>
              <a:t>Hospice Care</a:t>
            </a:r>
            <a:endParaRPr dirty="0">
              <a:latin typeface="Arial"/>
              <a:ea typeface="Arial"/>
              <a:cs typeface="Arial"/>
              <a:sym typeface="Arial"/>
            </a:endParaRPr>
          </a:p>
          <a:p>
            <a:pPr marL="457200" lvl="0" indent="0" algn="l" rtl="0">
              <a:lnSpc>
                <a:spcPct val="100000"/>
              </a:lnSpc>
              <a:spcBef>
                <a:spcPts val="0"/>
              </a:spcBef>
              <a:spcAft>
                <a:spcPts val="0"/>
              </a:spcAft>
              <a:buNone/>
            </a:pPr>
            <a:r>
              <a:rPr lang="en-US" dirty="0">
                <a:latin typeface="Arial"/>
                <a:ea typeface="Arial"/>
                <a:cs typeface="Arial"/>
                <a:sym typeface="Arial"/>
              </a:rPr>
              <a:t>Hospice care focuses on care to manage symptoms rather than cure a disease toward the end of life. The philosophy of hospice care is give physical, emotional, spiritual or social care to support a patient and their family. Hospice care may be provided in a person's home or in a hospice care facility. Hospice care is end-of-life care and may be provided by health professionals or volunteers (typically under the direction of a medical professional) in a person's home or in a hospice care facility. This type of care may combine medical, psychological and spiritual care. Assistance may come from health professionals, End-of-Life Doulas, caregivers and volunteers.</a:t>
            </a:r>
            <a:endParaRPr dirty="0">
              <a:latin typeface="Arial"/>
              <a:ea typeface="Arial"/>
              <a:cs typeface="Arial"/>
              <a:sym typeface="Arial"/>
            </a:endParaRPr>
          </a:p>
          <a:p>
            <a:pPr marL="457200" lvl="0" indent="0" algn="l" rtl="0">
              <a:lnSpc>
                <a:spcPct val="100000"/>
              </a:lnSpc>
              <a:spcBef>
                <a:spcPts val="0"/>
              </a:spcBef>
              <a:spcAft>
                <a:spcPts val="0"/>
              </a:spcAft>
              <a:buNone/>
            </a:pPr>
            <a:endParaRPr dirty="0">
              <a:latin typeface="Arial"/>
              <a:ea typeface="Arial"/>
              <a:cs typeface="Arial"/>
              <a:sym typeface="Arial"/>
            </a:endParaRPr>
          </a:p>
          <a:p>
            <a:pPr marL="457200" lvl="0" indent="-304800" algn="l" rtl="0">
              <a:lnSpc>
                <a:spcPct val="100000"/>
              </a:lnSpc>
              <a:spcBef>
                <a:spcPts val="0"/>
              </a:spcBef>
              <a:spcAft>
                <a:spcPts val="0"/>
              </a:spcAft>
              <a:buSzPts val="1200"/>
              <a:buFont typeface="Arial"/>
              <a:buChar char="●"/>
            </a:pPr>
            <a:r>
              <a:rPr lang="en-US" dirty="0">
                <a:latin typeface="Arial"/>
                <a:ea typeface="Arial"/>
                <a:cs typeface="Arial"/>
                <a:sym typeface="Arial"/>
              </a:rPr>
              <a:t>Mental Health Care</a:t>
            </a:r>
            <a:endParaRPr dirty="0">
              <a:latin typeface="Arial"/>
              <a:ea typeface="Arial"/>
              <a:cs typeface="Arial"/>
              <a:sym typeface="Arial"/>
            </a:endParaRPr>
          </a:p>
          <a:p>
            <a:pPr marL="457200" lvl="0" indent="0" algn="l" rtl="0">
              <a:lnSpc>
                <a:spcPct val="100000"/>
              </a:lnSpc>
              <a:spcBef>
                <a:spcPts val="0"/>
              </a:spcBef>
              <a:spcAft>
                <a:spcPts val="0"/>
              </a:spcAft>
              <a:buNone/>
            </a:pPr>
            <a:r>
              <a:rPr lang="en-US" dirty="0">
                <a:latin typeface="Arial"/>
                <a:ea typeface="Arial"/>
                <a:cs typeface="Arial"/>
                <a:sym typeface="Arial"/>
              </a:rPr>
              <a:t>Mental Health Care can help when patients need help with a mental illness or emotional crisis. Mental health treatment may include: medication, psychotherapy ("talk therapy") or both. Mental health care is important for people of all ages, and people with and without a serious physical illness like cancer.</a:t>
            </a:r>
            <a:endParaRPr dirty="0">
              <a:latin typeface="Arial"/>
              <a:ea typeface="Arial"/>
              <a:cs typeface="Arial"/>
              <a:sym typeface="Arial"/>
            </a:endParaRPr>
          </a:p>
          <a:p>
            <a:pPr marL="0" lvl="0" indent="0" algn="l" rtl="0">
              <a:lnSpc>
                <a:spcPct val="100000"/>
              </a:lnSpc>
              <a:spcBef>
                <a:spcPts val="0"/>
              </a:spcBef>
              <a:spcAft>
                <a:spcPts val="0"/>
              </a:spcAft>
              <a:buNone/>
            </a:pPr>
            <a:endParaRPr dirty="0">
              <a:latin typeface="Arial"/>
              <a:ea typeface="Arial"/>
              <a:cs typeface="Arial"/>
              <a:sym typeface="Arial"/>
            </a:endParaRPr>
          </a:p>
        </p:txBody>
      </p:sp>
      <p:sp>
        <p:nvSpPr>
          <p:cNvPr id="104" name="Google Shape;104;p9:notes"/>
          <p:cNvSpPr txBox="1">
            <a:spLocks noGrp="1"/>
          </p:cNvSpPr>
          <p:nvPr>
            <p:ph type="sldNum" idx="12"/>
          </p:nvPr>
        </p:nvSpPr>
        <p:spPr>
          <a:xfrm>
            <a:off x="3978132" y="8842030"/>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1">
  <p:cSld name="Title Slide1">
    <p:spTree>
      <p:nvGrpSpPr>
        <p:cNvPr id="1" name="Shape 16"/>
        <p:cNvGrpSpPr/>
        <p:nvPr/>
      </p:nvGrpSpPr>
      <p:grpSpPr>
        <a:xfrm>
          <a:off x="0" y="0"/>
          <a:ext cx="0" cy="0"/>
          <a:chOff x="0" y="0"/>
          <a:chExt cx="0" cy="0"/>
        </a:xfrm>
      </p:grpSpPr>
      <p:pic>
        <p:nvPicPr>
          <p:cNvPr id="17" name="Google Shape;17;p34" descr="PPT-General7.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8" name="Google Shape;18;p34"/>
          <p:cNvSpPr txBox="1">
            <a:spLocks noGrp="1"/>
          </p:cNvSpPr>
          <p:nvPr>
            <p:ph type="subTitle" idx="1"/>
          </p:nvPr>
        </p:nvSpPr>
        <p:spPr>
          <a:xfrm>
            <a:off x="2590800" y="3137687"/>
            <a:ext cx="6324599" cy="1752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640"/>
              </a:spcBef>
              <a:spcAft>
                <a:spcPts val="0"/>
              </a:spcAft>
              <a:buClr>
                <a:srgbClr val="ECE9C6"/>
              </a:buClr>
              <a:buSzPts val="3200"/>
              <a:buFont typeface="Arial"/>
              <a:buNone/>
              <a:defRPr>
                <a:solidFill>
                  <a:srgbClr val="ECE9C6"/>
                </a:solidFill>
                <a:latin typeface="Arial"/>
                <a:ea typeface="Arial"/>
                <a:cs typeface="Arial"/>
                <a:sym typeface="Arial"/>
              </a:defRPr>
            </a:lvl1pPr>
            <a:lvl2pPr lvl="1" algn="ctr">
              <a:lnSpc>
                <a:spcPct val="100000"/>
              </a:lnSpc>
              <a:spcBef>
                <a:spcPts val="560"/>
              </a:spcBef>
              <a:spcAft>
                <a:spcPts val="0"/>
              </a:spcAft>
              <a:buClr>
                <a:srgbClr val="888888"/>
              </a:buClr>
              <a:buSzPts val="2800"/>
              <a:buFont typeface="Arial"/>
              <a:buNone/>
              <a:defRPr>
                <a:solidFill>
                  <a:srgbClr val="888888"/>
                </a:solidFill>
              </a:defRPr>
            </a:lvl2pPr>
            <a:lvl3pPr lvl="2" algn="ctr">
              <a:lnSpc>
                <a:spcPct val="100000"/>
              </a:lnSpc>
              <a:spcBef>
                <a:spcPts val="480"/>
              </a:spcBef>
              <a:spcAft>
                <a:spcPts val="0"/>
              </a:spcAft>
              <a:buClr>
                <a:srgbClr val="888888"/>
              </a:buClr>
              <a:buSzPts val="2400"/>
              <a:buFont typeface="Arial"/>
              <a:buNone/>
              <a:defRPr>
                <a:solidFill>
                  <a:srgbClr val="888888"/>
                </a:solidFill>
              </a:defRPr>
            </a:lvl3pPr>
            <a:lvl4pPr lvl="3" algn="ctr">
              <a:lnSpc>
                <a:spcPct val="100000"/>
              </a:lnSpc>
              <a:spcBef>
                <a:spcPts val="400"/>
              </a:spcBef>
              <a:spcAft>
                <a:spcPts val="0"/>
              </a:spcAft>
              <a:buClr>
                <a:srgbClr val="888888"/>
              </a:buClr>
              <a:buSzPts val="2000"/>
              <a:buFont typeface="Arial"/>
              <a:buNone/>
              <a:defRPr>
                <a:solidFill>
                  <a:srgbClr val="888888"/>
                </a:solidFill>
              </a:defRPr>
            </a:lvl4pPr>
            <a:lvl5pPr lvl="4" algn="ctr">
              <a:lnSpc>
                <a:spcPct val="100000"/>
              </a:lnSpc>
              <a:spcBef>
                <a:spcPts val="400"/>
              </a:spcBef>
              <a:spcAft>
                <a:spcPts val="0"/>
              </a:spcAft>
              <a:buClr>
                <a:srgbClr val="888888"/>
              </a:buClr>
              <a:buSzPts val="2000"/>
              <a:buFont typeface="Arial"/>
              <a:buNone/>
              <a:defRPr>
                <a:solidFill>
                  <a:srgbClr val="888888"/>
                </a:solidFill>
              </a:defRPr>
            </a:lvl5pPr>
            <a:lvl6pPr lvl="5" algn="ctr">
              <a:lnSpc>
                <a:spcPct val="100000"/>
              </a:lnSpc>
              <a:spcBef>
                <a:spcPts val="400"/>
              </a:spcBef>
              <a:spcAft>
                <a:spcPts val="0"/>
              </a:spcAft>
              <a:buClr>
                <a:srgbClr val="888888"/>
              </a:buClr>
              <a:buSzPts val="2000"/>
              <a:buFont typeface="Arial"/>
              <a:buNone/>
              <a:defRPr>
                <a:solidFill>
                  <a:srgbClr val="888888"/>
                </a:solidFill>
              </a:defRPr>
            </a:lvl6pPr>
            <a:lvl7pPr lvl="6" algn="ctr">
              <a:lnSpc>
                <a:spcPct val="100000"/>
              </a:lnSpc>
              <a:spcBef>
                <a:spcPts val="400"/>
              </a:spcBef>
              <a:spcAft>
                <a:spcPts val="0"/>
              </a:spcAft>
              <a:buClr>
                <a:srgbClr val="888888"/>
              </a:buClr>
              <a:buSzPts val="2000"/>
              <a:buFont typeface="Arial"/>
              <a:buNone/>
              <a:defRPr>
                <a:solidFill>
                  <a:srgbClr val="888888"/>
                </a:solidFill>
              </a:defRPr>
            </a:lvl7pPr>
            <a:lvl8pPr lvl="7" algn="ctr">
              <a:lnSpc>
                <a:spcPct val="100000"/>
              </a:lnSpc>
              <a:spcBef>
                <a:spcPts val="400"/>
              </a:spcBef>
              <a:spcAft>
                <a:spcPts val="0"/>
              </a:spcAft>
              <a:buClr>
                <a:srgbClr val="888888"/>
              </a:buClr>
              <a:buSzPts val="2000"/>
              <a:buFont typeface="Arial"/>
              <a:buNone/>
              <a:defRPr>
                <a:solidFill>
                  <a:srgbClr val="888888"/>
                </a:solidFill>
              </a:defRPr>
            </a:lvl8pPr>
            <a:lvl9pPr lvl="8" algn="ctr">
              <a:lnSpc>
                <a:spcPct val="100000"/>
              </a:lnSpc>
              <a:spcBef>
                <a:spcPts val="400"/>
              </a:spcBef>
              <a:spcAft>
                <a:spcPts val="0"/>
              </a:spcAft>
              <a:buClr>
                <a:srgbClr val="888888"/>
              </a:buClr>
              <a:buSzPts val="2000"/>
              <a:buFont typeface="Arial"/>
              <a:buNone/>
              <a:defRPr>
                <a:solidFill>
                  <a:srgbClr val="888888"/>
                </a:solidFill>
              </a:defRPr>
            </a:lvl9pPr>
          </a:lstStyle>
          <a:p>
            <a:endParaRPr/>
          </a:p>
        </p:txBody>
      </p:sp>
      <p:sp>
        <p:nvSpPr>
          <p:cNvPr id="19" name="Google Shape;19;p34"/>
          <p:cNvSpPr txBox="1">
            <a:spLocks noGrp="1"/>
          </p:cNvSpPr>
          <p:nvPr>
            <p:ph type="title"/>
          </p:nvPr>
        </p:nvSpPr>
        <p:spPr>
          <a:xfrm>
            <a:off x="2590800" y="457200"/>
            <a:ext cx="6324599" cy="2514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solidFill>
                  <a:schemeClr val="lt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pic>
        <p:nvPicPr>
          <p:cNvPr id="20" name="Google Shape;20;p34"/>
          <p:cNvPicPr preferRelativeResize="0"/>
          <p:nvPr/>
        </p:nvPicPr>
        <p:blipFill rotWithShape="1">
          <a:blip r:embed="rId3">
            <a:alphaModFix/>
          </a:blip>
          <a:srcRect/>
          <a:stretch/>
        </p:blipFill>
        <p:spPr>
          <a:xfrm>
            <a:off x="5640897" y="5858870"/>
            <a:ext cx="3200400" cy="54193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5"/>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4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3" name="Google Shape;23;p35"/>
          <p:cNvSpPr txBox="1">
            <a:spLocks noGrp="1"/>
          </p:cNvSpPr>
          <p:nvPr>
            <p:ph type="body" idx="1"/>
          </p:nvPr>
        </p:nvSpPr>
        <p:spPr>
          <a:xfrm>
            <a:off x="457200" y="1600201"/>
            <a:ext cx="8229600" cy="38100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3F3F3F"/>
              </a:buClr>
              <a:buSzPts val="1800"/>
              <a:buChar char="•"/>
              <a:defRPr/>
            </a:lvl1pPr>
            <a:lvl2pPr marL="914400" lvl="1" indent="-342900" algn="l">
              <a:lnSpc>
                <a:spcPct val="100000"/>
              </a:lnSpc>
              <a:spcBef>
                <a:spcPts val="360"/>
              </a:spcBef>
              <a:spcAft>
                <a:spcPts val="0"/>
              </a:spcAft>
              <a:buClr>
                <a:srgbClr val="3F3F3F"/>
              </a:buClr>
              <a:buSzPts val="1800"/>
              <a:buChar char="–"/>
              <a:defRPr/>
            </a:lvl2pPr>
            <a:lvl3pPr marL="1371600" lvl="2" indent="-342900" algn="l">
              <a:lnSpc>
                <a:spcPct val="100000"/>
              </a:lnSpc>
              <a:spcBef>
                <a:spcPts val="360"/>
              </a:spcBef>
              <a:spcAft>
                <a:spcPts val="0"/>
              </a:spcAft>
              <a:buClr>
                <a:srgbClr val="3F3F3F"/>
              </a:buClr>
              <a:buSzPts val="1800"/>
              <a:buChar char="•"/>
              <a:defRPr/>
            </a:lvl3pPr>
            <a:lvl4pPr marL="1828800" lvl="3" indent="-342900" algn="l">
              <a:lnSpc>
                <a:spcPct val="100000"/>
              </a:lnSpc>
              <a:spcBef>
                <a:spcPts val="360"/>
              </a:spcBef>
              <a:spcAft>
                <a:spcPts val="0"/>
              </a:spcAft>
              <a:buClr>
                <a:srgbClr val="3F3F3F"/>
              </a:buClr>
              <a:buSzPts val="1800"/>
              <a:buChar char="–"/>
              <a:defRPr/>
            </a:lvl4pPr>
            <a:lvl5pPr marL="2286000" lvl="4" indent="-342900" algn="l">
              <a:lnSpc>
                <a:spcPct val="100000"/>
              </a:lnSpc>
              <a:spcBef>
                <a:spcPts val="360"/>
              </a:spcBef>
              <a:spcAft>
                <a:spcPts val="0"/>
              </a:spcAft>
              <a:buClr>
                <a:srgbClr val="3F3F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
        <p:cNvGrpSpPr/>
        <p:nvPr/>
      </p:nvGrpSpPr>
      <p:grpSpPr>
        <a:xfrm>
          <a:off x="0" y="0"/>
          <a:ext cx="0" cy="0"/>
          <a:chOff x="0" y="0"/>
          <a:chExt cx="0" cy="0"/>
        </a:xfrm>
      </p:grpSpPr>
      <p:sp>
        <p:nvSpPr>
          <p:cNvPr id="25" name="Google Shape;25;p36"/>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6" name="Google Shape;26;p36"/>
          <p:cNvSpPr txBox="1">
            <a:spLocks noGrp="1"/>
          </p:cNvSpPr>
          <p:nvPr>
            <p:ph type="body" idx="1"/>
          </p:nvPr>
        </p:nvSpPr>
        <p:spPr>
          <a:xfrm>
            <a:off x="457200" y="1600201"/>
            <a:ext cx="4038600" cy="38862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rgbClr val="3F3F3F"/>
              </a:buClr>
              <a:buSzPts val="2800"/>
              <a:buFont typeface="Arial"/>
              <a:buChar char="•"/>
              <a:defRPr sz="2800"/>
            </a:lvl1pPr>
            <a:lvl2pPr marL="914400" lvl="1" indent="-381000" algn="l">
              <a:lnSpc>
                <a:spcPct val="100000"/>
              </a:lnSpc>
              <a:spcBef>
                <a:spcPts val="480"/>
              </a:spcBef>
              <a:spcAft>
                <a:spcPts val="0"/>
              </a:spcAft>
              <a:buClr>
                <a:srgbClr val="3F3F3F"/>
              </a:buClr>
              <a:buSzPts val="2400"/>
              <a:buFont typeface="Arial"/>
              <a:buChar char="–"/>
              <a:defRPr sz="2400"/>
            </a:lvl2pPr>
            <a:lvl3pPr marL="1371600" lvl="2" indent="-355600" algn="l">
              <a:lnSpc>
                <a:spcPct val="100000"/>
              </a:lnSpc>
              <a:spcBef>
                <a:spcPts val="400"/>
              </a:spcBef>
              <a:spcAft>
                <a:spcPts val="0"/>
              </a:spcAft>
              <a:buClr>
                <a:srgbClr val="3F3F3F"/>
              </a:buClr>
              <a:buSzPts val="2000"/>
              <a:buFont typeface="Arial"/>
              <a:buChar char="•"/>
              <a:defRPr sz="2000"/>
            </a:lvl3pPr>
            <a:lvl4pPr marL="1828800" lvl="3" indent="-342900" algn="l">
              <a:lnSpc>
                <a:spcPct val="100000"/>
              </a:lnSpc>
              <a:spcBef>
                <a:spcPts val="360"/>
              </a:spcBef>
              <a:spcAft>
                <a:spcPts val="0"/>
              </a:spcAft>
              <a:buClr>
                <a:srgbClr val="3F3F3F"/>
              </a:buClr>
              <a:buSzPts val="1800"/>
              <a:buFont typeface="Arial"/>
              <a:buChar char="–"/>
              <a:defRPr sz="1800"/>
            </a:lvl4pPr>
            <a:lvl5pPr marL="2286000" lvl="4" indent="-342900" algn="l">
              <a:lnSpc>
                <a:spcPct val="100000"/>
              </a:lnSpc>
              <a:spcBef>
                <a:spcPts val="360"/>
              </a:spcBef>
              <a:spcAft>
                <a:spcPts val="0"/>
              </a:spcAft>
              <a:buClr>
                <a:srgbClr val="3F3F3F"/>
              </a:buClr>
              <a:buSzPts val="1800"/>
              <a:buFont typeface="Arial"/>
              <a:buChar char="»"/>
              <a:defRPr sz="1800"/>
            </a:lvl5pPr>
            <a:lvl6pPr marL="2743200" lvl="5" indent="-342900" algn="l">
              <a:lnSpc>
                <a:spcPct val="100000"/>
              </a:lnSpc>
              <a:spcBef>
                <a:spcPts val="360"/>
              </a:spcBef>
              <a:spcAft>
                <a:spcPts val="0"/>
              </a:spcAft>
              <a:buClr>
                <a:schemeClr val="dk1"/>
              </a:buClr>
              <a:buSzPts val="1800"/>
              <a:buFont typeface="Arial"/>
              <a:buChar char="»"/>
              <a:defRPr sz="1800"/>
            </a:lvl6pPr>
            <a:lvl7pPr marL="3200400" lvl="6" indent="-342900" algn="l">
              <a:lnSpc>
                <a:spcPct val="100000"/>
              </a:lnSpc>
              <a:spcBef>
                <a:spcPts val="360"/>
              </a:spcBef>
              <a:spcAft>
                <a:spcPts val="0"/>
              </a:spcAft>
              <a:buClr>
                <a:schemeClr val="dk1"/>
              </a:buClr>
              <a:buSzPts val="1800"/>
              <a:buFont typeface="Arial"/>
              <a:buChar char="»"/>
              <a:defRPr sz="1800"/>
            </a:lvl7pPr>
            <a:lvl8pPr marL="3657600" lvl="7" indent="-342900" algn="l">
              <a:lnSpc>
                <a:spcPct val="100000"/>
              </a:lnSpc>
              <a:spcBef>
                <a:spcPts val="360"/>
              </a:spcBef>
              <a:spcAft>
                <a:spcPts val="0"/>
              </a:spcAft>
              <a:buClr>
                <a:schemeClr val="dk1"/>
              </a:buClr>
              <a:buSzPts val="1800"/>
              <a:buFont typeface="Arial"/>
              <a:buChar char="»"/>
              <a:defRPr sz="1800"/>
            </a:lvl8pPr>
            <a:lvl9pPr marL="4114800" lvl="8" indent="-342900" algn="l">
              <a:lnSpc>
                <a:spcPct val="100000"/>
              </a:lnSpc>
              <a:spcBef>
                <a:spcPts val="360"/>
              </a:spcBef>
              <a:spcAft>
                <a:spcPts val="0"/>
              </a:spcAft>
              <a:buClr>
                <a:schemeClr val="dk1"/>
              </a:buClr>
              <a:buSzPts val="1800"/>
              <a:buFont typeface="Arial"/>
              <a:buChar char="»"/>
              <a:defRPr sz="1800"/>
            </a:lvl9pPr>
          </a:lstStyle>
          <a:p>
            <a:endParaRPr/>
          </a:p>
        </p:txBody>
      </p:sp>
      <p:sp>
        <p:nvSpPr>
          <p:cNvPr id="27" name="Google Shape;27;p36"/>
          <p:cNvSpPr txBox="1">
            <a:spLocks noGrp="1"/>
          </p:cNvSpPr>
          <p:nvPr>
            <p:ph type="body" idx="2"/>
          </p:nvPr>
        </p:nvSpPr>
        <p:spPr>
          <a:xfrm>
            <a:off x="4648200" y="1600201"/>
            <a:ext cx="4038600" cy="38862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rgbClr val="3F3F3F"/>
              </a:buClr>
              <a:buSzPts val="2800"/>
              <a:buFont typeface="Arial"/>
              <a:buChar char="•"/>
              <a:defRPr sz="2800"/>
            </a:lvl1pPr>
            <a:lvl2pPr marL="914400" lvl="1" indent="-381000" algn="l">
              <a:lnSpc>
                <a:spcPct val="100000"/>
              </a:lnSpc>
              <a:spcBef>
                <a:spcPts val="480"/>
              </a:spcBef>
              <a:spcAft>
                <a:spcPts val="0"/>
              </a:spcAft>
              <a:buClr>
                <a:srgbClr val="3F3F3F"/>
              </a:buClr>
              <a:buSzPts val="2400"/>
              <a:buFont typeface="Arial"/>
              <a:buChar char="–"/>
              <a:defRPr sz="2400"/>
            </a:lvl2pPr>
            <a:lvl3pPr marL="1371600" lvl="2" indent="-355600" algn="l">
              <a:lnSpc>
                <a:spcPct val="100000"/>
              </a:lnSpc>
              <a:spcBef>
                <a:spcPts val="400"/>
              </a:spcBef>
              <a:spcAft>
                <a:spcPts val="0"/>
              </a:spcAft>
              <a:buClr>
                <a:srgbClr val="3F3F3F"/>
              </a:buClr>
              <a:buSzPts val="2000"/>
              <a:buFont typeface="Arial"/>
              <a:buChar char="•"/>
              <a:defRPr sz="2000"/>
            </a:lvl3pPr>
            <a:lvl4pPr marL="1828800" lvl="3" indent="-342900" algn="l">
              <a:lnSpc>
                <a:spcPct val="100000"/>
              </a:lnSpc>
              <a:spcBef>
                <a:spcPts val="360"/>
              </a:spcBef>
              <a:spcAft>
                <a:spcPts val="0"/>
              </a:spcAft>
              <a:buClr>
                <a:srgbClr val="3F3F3F"/>
              </a:buClr>
              <a:buSzPts val="1800"/>
              <a:buFont typeface="Arial"/>
              <a:buChar char="–"/>
              <a:defRPr sz="1800"/>
            </a:lvl4pPr>
            <a:lvl5pPr marL="2286000" lvl="4" indent="-342900" algn="l">
              <a:lnSpc>
                <a:spcPct val="100000"/>
              </a:lnSpc>
              <a:spcBef>
                <a:spcPts val="360"/>
              </a:spcBef>
              <a:spcAft>
                <a:spcPts val="0"/>
              </a:spcAft>
              <a:buClr>
                <a:srgbClr val="3F3F3F"/>
              </a:buClr>
              <a:buSzPts val="1800"/>
              <a:buFont typeface="Arial"/>
              <a:buChar char="»"/>
              <a:defRPr sz="1800"/>
            </a:lvl5pPr>
            <a:lvl6pPr marL="2743200" lvl="5" indent="-342900" algn="l">
              <a:lnSpc>
                <a:spcPct val="100000"/>
              </a:lnSpc>
              <a:spcBef>
                <a:spcPts val="360"/>
              </a:spcBef>
              <a:spcAft>
                <a:spcPts val="0"/>
              </a:spcAft>
              <a:buClr>
                <a:schemeClr val="dk1"/>
              </a:buClr>
              <a:buSzPts val="1800"/>
              <a:buFont typeface="Arial"/>
              <a:buChar char="»"/>
              <a:defRPr sz="1800"/>
            </a:lvl6pPr>
            <a:lvl7pPr marL="3200400" lvl="6" indent="-342900" algn="l">
              <a:lnSpc>
                <a:spcPct val="100000"/>
              </a:lnSpc>
              <a:spcBef>
                <a:spcPts val="360"/>
              </a:spcBef>
              <a:spcAft>
                <a:spcPts val="0"/>
              </a:spcAft>
              <a:buClr>
                <a:schemeClr val="dk1"/>
              </a:buClr>
              <a:buSzPts val="1800"/>
              <a:buFont typeface="Arial"/>
              <a:buChar char="»"/>
              <a:defRPr sz="1800"/>
            </a:lvl7pPr>
            <a:lvl8pPr marL="3657600" lvl="7" indent="-342900" algn="l">
              <a:lnSpc>
                <a:spcPct val="100000"/>
              </a:lnSpc>
              <a:spcBef>
                <a:spcPts val="360"/>
              </a:spcBef>
              <a:spcAft>
                <a:spcPts val="0"/>
              </a:spcAft>
              <a:buClr>
                <a:schemeClr val="dk1"/>
              </a:buClr>
              <a:buSzPts val="1800"/>
              <a:buFont typeface="Arial"/>
              <a:buChar char="»"/>
              <a:defRPr sz="1800"/>
            </a:lvl8pPr>
            <a:lvl9pPr marL="4114800" lvl="8" indent="-342900" algn="l">
              <a:lnSpc>
                <a:spcPct val="100000"/>
              </a:lnSpc>
              <a:spcBef>
                <a:spcPts val="360"/>
              </a:spcBef>
              <a:spcAft>
                <a:spcPts val="0"/>
              </a:spcAft>
              <a:buClr>
                <a:schemeClr val="dk1"/>
              </a:buClr>
              <a:buSzPts val="1800"/>
              <a:buFont typeface="Arial"/>
              <a:buChar char="»"/>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8"/>
        <p:cNvGrpSpPr/>
        <p:nvPr/>
      </p:nvGrpSpPr>
      <p:grpSpPr>
        <a:xfrm>
          <a:off x="0" y="0"/>
          <a:ext cx="0" cy="0"/>
          <a:chOff x="0" y="0"/>
          <a:chExt cx="0" cy="0"/>
        </a:xfrm>
      </p:grpSpPr>
      <p:sp>
        <p:nvSpPr>
          <p:cNvPr id="29" name="Google Shape;29;p37"/>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0" name="Google Shape;30;p37"/>
          <p:cNvSpPr txBox="1">
            <a:spLocks noGrp="1"/>
          </p:cNvSpPr>
          <p:nvPr>
            <p:ph type="body" idx="1"/>
          </p:nvPr>
        </p:nvSpPr>
        <p:spPr>
          <a:xfrm>
            <a:off x="457200" y="1600201"/>
            <a:ext cx="8229600" cy="3886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rgbClr val="3F3F3F"/>
              </a:buClr>
              <a:buSzPts val="1800"/>
              <a:buChar char="•"/>
              <a:defRPr/>
            </a:lvl1pPr>
            <a:lvl2pPr marL="914400" lvl="1" indent="-342900" algn="l">
              <a:lnSpc>
                <a:spcPct val="100000"/>
              </a:lnSpc>
              <a:spcBef>
                <a:spcPts val="360"/>
              </a:spcBef>
              <a:spcAft>
                <a:spcPts val="0"/>
              </a:spcAft>
              <a:buClr>
                <a:srgbClr val="3F3F3F"/>
              </a:buClr>
              <a:buSzPts val="1800"/>
              <a:buChar char="–"/>
              <a:defRPr/>
            </a:lvl2pPr>
            <a:lvl3pPr marL="1371600" lvl="2" indent="-342900" algn="l">
              <a:lnSpc>
                <a:spcPct val="100000"/>
              </a:lnSpc>
              <a:spcBef>
                <a:spcPts val="360"/>
              </a:spcBef>
              <a:spcAft>
                <a:spcPts val="0"/>
              </a:spcAft>
              <a:buClr>
                <a:srgbClr val="3F3F3F"/>
              </a:buClr>
              <a:buSzPts val="1800"/>
              <a:buChar char="•"/>
              <a:defRPr/>
            </a:lvl3pPr>
            <a:lvl4pPr marL="1828800" lvl="3" indent="-342900" algn="l">
              <a:lnSpc>
                <a:spcPct val="100000"/>
              </a:lnSpc>
              <a:spcBef>
                <a:spcPts val="360"/>
              </a:spcBef>
              <a:spcAft>
                <a:spcPts val="0"/>
              </a:spcAft>
              <a:buClr>
                <a:srgbClr val="3F3F3F"/>
              </a:buClr>
              <a:buSzPts val="1800"/>
              <a:buChar char="–"/>
              <a:defRPr/>
            </a:lvl4pPr>
            <a:lvl5pPr marL="2286000" lvl="4" indent="-342900" algn="l">
              <a:lnSpc>
                <a:spcPct val="100000"/>
              </a:lnSpc>
              <a:spcBef>
                <a:spcPts val="360"/>
              </a:spcBef>
              <a:spcAft>
                <a:spcPts val="0"/>
              </a:spcAft>
              <a:buClr>
                <a:srgbClr val="3F3F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3" descr="PPT-General6.jpg"/>
          <p:cNvPicPr preferRelativeResize="0"/>
          <p:nvPr/>
        </p:nvPicPr>
        <p:blipFill rotWithShape="1">
          <a:blip r:embed="rId6">
            <a:alphaModFix/>
          </a:blip>
          <a:srcRect r="50037"/>
          <a:stretch/>
        </p:blipFill>
        <p:spPr>
          <a:xfrm>
            <a:off x="4572000" y="0"/>
            <a:ext cx="4568427" cy="6857998"/>
          </a:xfrm>
          <a:prstGeom prst="rect">
            <a:avLst/>
          </a:prstGeom>
          <a:noFill/>
          <a:ln>
            <a:noFill/>
          </a:ln>
        </p:spPr>
      </p:pic>
      <p:pic>
        <p:nvPicPr>
          <p:cNvPr id="11" name="Google Shape;11;p33" descr="PPT-General6.jpg"/>
          <p:cNvPicPr preferRelativeResize="0"/>
          <p:nvPr/>
        </p:nvPicPr>
        <p:blipFill rotWithShape="1">
          <a:blip r:embed="rId6">
            <a:alphaModFix/>
          </a:blip>
          <a:srcRect r="50038"/>
          <a:stretch/>
        </p:blipFill>
        <p:spPr>
          <a:xfrm>
            <a:off x="0" y="0"/>
            <a:ext cx="4634300" cy="6857998"/>
          </a:xfrm>
          <a:prstGeom prst="rect">
            <a:avLst/>
          </a:prstGeom>
          <a:noFill/>
          <a:ln>
            <a:noFill/>
          </a:ln>
        </p:spPr>
      </p:pic>
      <p:sp>
        <p:nvSpPr>
          <p:cNvPr id="12" name="Google Shape;12;p33"/>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rgbClr val="000000"/>
              </a:buClr>
              <a:buSzPts val="1400"/>
              <a:buFont typeface="Arial"/>
              <a:buNone/>
              <a:defRPr sz="4400" b="1" i="0" u="none" strike="noStrike" cap="none">
                <a:solidFill>
                  <a:srgbClr val="3F3F3F"/>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3600" b="0" i="0" u="none" strike="noStrike" cap="none">
                <a:solidFill>
                  <a:srgbClr val="365F91"/>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3600" b="0" i="0" u="none" strike="noStrike" cap="none">
                <a:solidFill>
                  <a:srgbClr val="365F91"/>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3600" b="0" i="0" u="none" strike="noStrike" cap="none">
                <a:solidFill>
                  <a:srgbClr val="365F91"/>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3600" b="0" i="0" u="none" strike="noStrike" cap="none">
                <a:solidFill>
                  <a:srgbClr val="365F91"/>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rgbClr val="365F91"/>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rgbClr val="365F91"/>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rgbClr val="365F91"/>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rgbClr val="365F91"/>
                </a:solidFill>
                <a:latin typeface="Arial"/>
                <a:ea typeface="Arial"/>
                <a:cs typeface="Arial"/>
                <a:sym typeface="Arial"/>
              </a:defRPr>
            </a:lvl9pPr>
          </a:lstStyle>
          <a:p>
            <a:endParaRPr/>
          </a:p>
        </p:txBody>
      </p:sp>
      <p:sp>
        <p:nvSpPr>
          <p:cNvPr id="13" name="Google Shape;13;p33"/>
          <p:cNvSpPr txBox="1">
            <a:spLocks noGrp="1"/>
          </p:cNvSpPr>
          <p:nvPr>
            <p:ph type="body" idx="1"/>
          </p:nvPr>
        </p:nvSpPr>
        <p:spPr>
          <a:xfrm>
            <a:off x="457200" y="1600201"/>
            <a:ext cx="8229600" cy="38100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rgbClr val="3F3F3F"/>
              </a:buClr>
              <a:buSzPts val="3200"/>
              <a:buFont typeface="Arial"/>
              <a:buChar char="•"/>
              <a:defRPr sz="32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rgbClr val="3F3F3F"/>
              </a:buClr>
              <a:buSzPts val="2800"/>
              <a:buFont typeface="Arial"/>
              <a:buChar char="–"/>
              <a:defRPr sz="2800" b="0" i="0" u="none" strike="noStrike" cap="none">
                <a:solidFill>
                  <a:srgbClr val="3F3F3F"/>
                </a:solidFill>
                <a:latin typeface="Arial"/>
                <a:ea typeface="Arial"/>
                <a:cs typeface="Arial"/>
                <a:sym typeface="Arial"/>
              </a:defRPr>
            </a:lvl2pPr>
            <a:lvl3pPr marL="1371600" marR="0" lvl="2" indent="-381000" algn="l" rtl="0">
              <a:lnSpc>
                <a:spcPct val="100000"/>
              </a:lnSpc>
              <a:spcBef>
                <a:spcPts val="48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3pPr>
            <a:lvl4pPr marL="1828800" marR="0" lvl="3" indent="-355600" algn="l" rtl="0">
              <a:lnSpc>
                <a:spcPct val="100000"/>
              </a:lnSpc>
              <a:spcBef>
                <a:spcPts val="4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4pPr>
            <a:lvl5pPr marL="2286000" marR="0" lvl="4" indent="-355600" algn="l" rtl="0">
              <a:lnSpc>
                <a:spcPct val="100000"/>
              </a:lnSpc>
              <a:spcBef>
                <a:spcPts val="4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4" name="Google Shape;14;p33"/>
          <p:cNvPicPr preferRelativeResize="0"/>
          <p:nvPr/>
        </p:nvPicPr>
        <p:blipFill rotWithShape="1">
          <a:blip r:embed="rId7">
            <a:alphaModFix/>
          </a:blip>
          <a:srcRect/>
          <a:stretch/>
        </p:blipFill>
        <p:spPr>
          <a:xfrm>
            <a:off x="5636004" y="5840274"/>
            <a:ext cx="3200400" cy="541932"/>
          </a:xfrm>
          <a:prstGeom prst="rect">
            <a:avLst/>
          </a:prstGeom>
          <a:noFill/>
          <a:ln>
            <a:noFill/>
          </a:ln>
        </p:spPr>
      </p:pic>
      <p:pic>
        <p:nvPicPr>
          <p:cNvPr id="15" name="Google Shape;15;p33"/>
          <p:cNvPicPr preferRelativeResize="0"/>
          <p:nvPr/>
        </p:nvPicPr>
        <p:blipFill rotWithShape="1">
          <a:blip r:embed="rId8">
            <a:alphaModFix/>
          </a:blip>
          <a:srcRect/>
          <a:stretch/>
        </p:blipFill>
        <p:spPr>
          <a:xfrm>
            <a:off x="381000" y="5745480"/>
            <a:ext cx="960421" cy="73152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www.youtube.com/watch?v=KIh29MJOXhc"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hyperlink" Target="https://www.cms.gov/training-education/partner-outreach-resources/american-indian-alaska-native" TargetMode="External"/><Relationship Id="rId3" Type="http://schemas.openxmlformats.org/officeDocument/2006/relationships/hyperlink" Target="https://www.medicaldosimetry.org/about/medical-dosimetrist/" TargetMode="External"/><Relationship Id="rId7" Type="http://schemas.openxmlformats.org/officeDocument/2006/relationships/hyperlink" Target="https://www.federalregister.gov/documents/2023/11/16/2023-24184/medicare-and-medicaid-programs-cy-2024-payment-policies-under-the-physician-fee-schedule-and-other"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hyperlink" Target="https://doi.org/10.1017/S2045796019000866" TargetMode="External"/><Relationship Id="rId11" Type="http://schemas.openxmlformats.org/officeDocument/2006/relationships/hyperlink" Target="https://www.medicare.gov/drug-coverage-part-d/costs-for-medicare-drug-coverage/costs-in-the-coverage-gap" TargetMode="External"/><Relationship Id="rId5" Type="http://schemas.openxmlformats.org/officeDocument/2006/relationships/hyperlink" Target="https://www.facs.org/quality-programs/cancer-programs/commission-on-cancer/coc-accreditation/categories/" TargetMode="External"/><Relationship Id="rId10" Type="http://schemas.openxmlformats.org/officeDocument/2006/relationships/hyperlink" Target="https://www.medicare.gov/drug-coverage-part-d/costs-for-medicare-drug-coverage/catastrophic-coverage" TargetMode="External"/><Relationship Id="rId4" Type="http://schemas.openxmlformats.org/officeDocument/2006/relationships/hyperlink" Target="https://www.cancer.org/cancer/financial-insurance-matters/health-insurance-laws/the-health-care-law.html" TargetMode="External"/><Relationship Id="rId9" Type="http://schemas.openxmlformats.org/officeDocument/2006/relationships/hyperlink" Target="https://www.cms.gov/cciio/resources/fact-sheets-and-faqs/preventive-care-background" TargetMode="External"/></Relationships>
</file>

<file path=ppt/slides/_rels/slide56.xml.rels><?xml version="1.0" encoding="UTF-8" standalone="yes"?>
<Relationships xmlns="http://schemas.openxmlformats.org/package/2006/relationships"><Relationship Id="rId8" Type="http://schemas.openxmlformats.org/officeDocument/2006/relationships/hyperlink" Target="https://www.kff.org/uninsured/issue-brief/health-coverage-and-care-for-the-adult-criminal-justice-involved-population/" TargetMode="External"/><Relationship Id="rId3" Type="http://schemas.openxmlformats.org/officeDocument/2006/relationships/hyperlink" Target="https://www.cms.gov/Regulations%E2%80%90and%E2%80%90" TargetMode="External"/><Relationship Id="rId7" Type="http://schemas.openxmlformats.org/officeDocument/2006/relationships/hyperlink" Target="https://www.kff.org/medicare/issue-brief/changes-to-medicare-part-d-in-2024-and-2025-under-the-inflation-reduction-act-and-how-enrollees-will-benefit/" TargetMode="External"/><Relationship Id="rId12" Type="http://schemas.openxmlformats.org/officeDocument/2006/relationships/hyperlink" Target="https://www.healthcare.gov/glossary/"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hyperlink" Target="https://crsreports.congress.gov/product/pdf/if/if11830" TargetMode="External"/><Relationship Id="rId11" Type="http://schemas.openxmlformats.org/officeDocument/2006/relationships/hyperlink" Target="https://www.healthcare.gov/glossary/federal-poverty-level-fpl/" TargetMode="External"/><Relationship Id="rId5" Type="http://schemas.openxmlformats.org/officeDocument/2006/relationships/hyperlink" Target="https://www.medicare.gov/drug-coverage-part-d/costs-for-medicare-drug-coverage/catastrophic-coverage" TargetMode="External"/><Relationship Id="rId10" Type="http://schemas.openxmlformats.org/officeDocument/2006/relationships/hyperlink" Target="https://www.healthcare.gov/quick-guide/eligibility/" TargetMode="External"/><Relationship Id="rId4" Type="http://schemas.openxmlformats.org/officeDocument/2006/relationships/hyperlink" Target="https://www.cms.gov/training-education/look-up-topics/special-populations/incarcerated-medicare-beneficiaries#:~:text=A%20beneficiary's%20entitlement%20to%20Medicare,beneficiary%20while%20they're%20incarcerated" TargetMode="External"/><Relationship Id="rId9" Type="http://schemas.openxmlformats.org/officeDocument/2006/relationships/hyperlink" Target="https://minorityhealth.hhs.gov/news/when-seek-emergency-care" TargetMode="External"/></Relationships>
</file>

<file path=ppt/slides/_rels/slide57.xml.rels><?xml version="1.0" encoding="UTF-8" standalone="yes"?>
<Relationships xmlns="http://schemas.openxmlformats.org/package/2006/relationships"><Relationship Id="rId8" Type="http://schemas.openxmlformats.org/officeDocument/2006/relationships/hyperlink" Target="https://crr.bc.edu/wp-content/uploads/2022/07/IB_22-12.pdf" TargetMode="External"/><Relationship Id="rId13" Type="http://schemas.openxmlformats.org/officeDocument/2006/relationships/hyperlink" Target="https://www.youtube.com/watch?v=KIh29MJOXhc" TargetMode="External"/><Relationship Id="rId3" Type="http://schemas.openxmlformats.org/officeDocument/2006/relationships/hyperlink" Target="https://www.healthcare.gov/coverage/what-marketplace-plans-cover/" TargetMode="External"/><Relationship Id="rId7" Type="http://schemas.openxmlformats.org/officeDocument/2006/relationships/hyperlink" Target="https://www.macpac.gov/wp-content/uploads/2019/07/Medicaid-and-CHIP-in-the-Territories.pdf" TargetMode="External"/><Relationship Id="rId12" Type="http://schemas.openxmlformats.org/officeDocument/2006/relationships/hyperlink" Target="https://www.cancer.gov/publications/dictionaries/cancer-terms/def/genetic-counselor"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hyperlink" Target="https://www.kff.org/affordable-care-act/issue-brief/status-of-state-medicaid-expansion-decisions-interactive-map/" TargetMode="External"/><Relationship Id="rId11" Type="http://schemas.openxmlformats.org/officeDocument/2006/relationships/hyperlink" Target="https://www.cancer.gov/publications/dictionaries/cancer-terms/def/nutritionist" TargetMode="External"/><Relationship Id="rId5" Type="http://schemas.openxmlformats.org/officeDocument/2006/relationships/hyperlink" Target="https://www.healthcare.gov/incarcerated-people/" TargetMode="External"/><Relationship Id="rId10" Type="http://schemas.openxmlformats.org/officeDocument/2006/relationships/hyperlink" Target="about:blank" TargetMode="External"/><Relationship Id="rId4" Type="http://schemas.openxmlformats.org/officeDocument/2006/relationships/hyperlink" Target="https://www.ispor.org/heor-resources/more-heor-resources/us-healthcare-system-overview/us-healthcare-system-overview-background-page-1" TargetMode="External"/><Relationship Id="rId9" Type="http://schemas.openxmlformats.org/officeDocument/2006/relationships/hyperlink" Target="https://www.cms.gov/Outreach-and-Education/Medicare-Learning-Network-MLN/MLNProducts/Downloads/ProgramBasics.pdf"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patientnavigatortraining.org/"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hyperlink" Target="http://www.opm.gov/healthcare%E2%80%90insurance/healthcare/plan%E2%80%90information/plan%E2%80%90types/" TargetMode="External"/><Relationship Id="rId4" Type="http://schemas.openxmlformats.org/officeDocument/2006/relationships/hyperlink" Target="https://www.cbpp.org/research/health/entering-their-second-decade-affordable-care-act-coverage-expansions-have-helped#:~:text=The%20Affordable%20Care%20Act%20" TargetMode="External"/></Relationships>
</file>

<file path=ppt/slides/_rels/slide5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signup.e2ma.net/signup/1979213/1946684/" TargetMode="External"/><Relationship Id="rId7" Type="http://schemas.openxmlformats.org/officeDocument/2006/relationships/image" Target="../media/image14.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visitor.r20.constantcontact.com/manage/optin?v=001lLYlTIgswvK7TYd6aWfL4Acy3Z0lNH2hCHbXC5wQHFOW5Fs64pTWI5uwpBAhqT_mQpHyRczMmUY-zUxoqnCu-cI2TYYzOIhcUyEKWdyB9zw%3D" TargetMode="External"/><Relationship Id="rId4" Type="http://schemas.openxmlformats.org/officeDocument/2006/relationships/hyperlink" Target="https://signup.e2ma.net/signup/1979215/194668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Google Shape;36;p1"/>
          <p:cNvSpPr txBox="1">
            <a:spLocks noGrp="1"/>
          </p:cNvSpPr>
          <p:nvPr>
            <p:ph type="title"/>
          </p:nvPr>
        </p:nvSpPr>
        <p:spPr>
          <a:xfrm>
            <a:off x="474400" y="1983450"/>
            <a:ext cx="8364300" cy="2514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U.S. Healthcare System, Payment and Financing </a:t>
            </a:r>
            <a:endParaRPr/>
          </a:p>
        </p:txBody>
      </p:sp>
      <p:sp>
        <p:nvSpPr>
          <p:cNvPr id="37" name="Google Shape;37;p1"/>
          <p:cNvSpPr txBox="1"/>
          <p:nvPr/>
        </p:nvSpPr>
        <p:spPr>
          <a:xfrm>
            <a:off x="2746350" y="450700"/>
            <a:ext cx="8157900" cy="1046700"/>
          </a:xfrm>
          <a:prstGeom prst="rect">
            <a:avLst/>
          </a:prstGeom>
          <a:noFill/>
          <a:ln>
            <a:noFill/>
          </a:ln>
        </p:spPr>
        <p:txBody>
          <a:bodyPr spcFirstLastPara="1" wrap="square" lIns="91425" tIns="91425" rIns="91425" bIns="91425" anchor="t" anchorCtr="0">
            <a:spAutoFit/>
          </a:bodyPr>
          <a:lstStyle/>
          <a:p>
            <a:pPr marL="0" lvl="0" indent="0" algn="l" rtl="0">
              <a:spcBef>
                <a:spcPts val="640"/>
              </a:spcBef>
              <a:spcAft>
                <a:spcPts val="0"/>
              </a:spcAft>
              <a:buNone/>
            </a:pPr>
            <a:r>
              <a:rPr lang="en-US" sz="2800">
                <a:solidFill>
                  <a:srgbClr val="FFFFFF"/>
                </a:solidFill>
              </a:rPr>
              <a:t>Oncology Patient Navigator Training: </a:t>
            </a:r>
            <a:br>
              <a:rPr lang="en-US" sz="2800">
                <a:solidFill>
                  <a:srgbClr val="FFFFFF"/>
                </a:solidFill>
              </a:rPr>
            </a:br>
            <a:r>
              <a:rPr lang="en-US" sz="2800">
                <a:solidFill>
                  <a:srgbClr val="FFFFFF"/>
                </a:solidFill>
              </a:rPr>
              <a:t>The Fundamentals</a:t>
            </a:r>
            <a:endParaRPr sz="280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0"/>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Doctors</a:t>
            </a:r>
            <a:endParaRPr/>
          </a:p>
        </p:txBody>
      </p:sp>
      <p:sp>
        <p:nvSpPr>
          <p:cNvPr id="121" name="Google Shape;121;p20"/>
          <p:cNvSpPr txBox="1">
            <a:spLocks noGrp="1"/>
          </p:cNvSpPr>
          <p:nvPr>
            <p:ph type="body" idx="1"/>
          </p:nvPr>
        </p:nvSpPr>
        <p:spPr>
          <a:xfrm>
            <a:off x="457200" y="1600201"/>
            <a:ext cx="8229600" cy="3810000"/>
          </a:xfrm>
          <a:prstGeom prst="rect">
            <a:avLst/>
          </a:prstGeom>
          <a:noFill/>
          <a:ln>
            <a:noFill/>
          </a:ln>
        </p:spPr>
        <p:txBody>
          <a:bodyPr spcFirstLastPara="1" wrap="square" lIns="91425" tIns="45700" rIns="91425" bIns="45700" anchor="t" anchorCtr="0">
            <a:normAutofit lnSpcReduction="20000"/>
          </a:bodyPr>
          <a:lstStyle/>
          <a:p>
            <a:pPr marL="342900" lvl="0" indent="-342900" algn="l" rtl="0">
              <a:lnSpc>
                <a:spcPct val="100000"/>
              </a:lnSpc>
              <a:spcBef>
                <a:spcPts val="0"/>
              </a:spcBef>
              <a:spcAft>
                <a:spcPts val="0"/>
              </a:spcAft>
              <a:buClr>
                <a:srgbClr val="3F3F3F"/>
              </a:buClr>
              <a:buSzPts val="3200"/>
              <a:buFont typeface="Arial"/>
              <a:buChar char="•"/>
            </a:pPr>
            <a:r>
              <a:rPr lang="en-US"/>
              <a:t>Primary Care Doctors</a:t>
            </a:r>
            <a:endParaRPr/>
          </a:p>
          <a:p>
            <a:pPr marL="342900" lvl="0" indent="-342900" algn="l" rtl="0">
              <a:lnSpc>
                <a:spcPct val="100000"/>
              </a:lnSpc>
              <a:spcBef>
                <a:spcPts val="640"/>
              </a:spcBef>
              <a:spcAft>
                <a:spcPts val="0"/>
              </a:spcAft>
              <a:buClr>
                <a:srgbClr val="3F3F3F"/>
              </a:buClr>
              <a:buSzPts val="3200"/>
              <a:buFont typeface="Arial"/>
              <a:buChar char="•"/>
            </a:pPr>
            <a:r>
              <a:rPr lang="en-US"/>
              <a:t>Specialists</a:t>
            </a:r>
            <a:endParaRPr/>
          </a:p>
          <a:p>
            <a:pPr marL="914400" lvl="1" indent="-342900" algn="l" rtl="0">
              <a:lnSpc>
                <a:spcPct val="100000"/>
              </a:lnSpc>
              <a:spcBef>
                <a:spcPts val="640"/>
              </a:spcBef>
              <a:spcAft>
                <a:spcPts val="0"/>
              </a:spcAft>
              <a:buSzPts val="1800"/>
              <a:buChar char="–"/>
            </a:pPr>
            <a:r>
              <a:rPr lang="en-US"/>
              <a:t>Medical oncology</a:t>
            </a:r>
            <a:endParaRPr/>
          </a:p>
          <a:p>
            <a:pPr marL="914400" lvl="1" indent="-342900" algn="l" rtl="0">
              <a:lnSpc>
                <a:spcPct val="100000"/>
              </a:lnSpc>
              <a:spcBef>
                <a:spcPts val="640"/>
              </a:spcBef>
              <a:spcAft>
                <a:spcPts val="0"/>
              </a:spcAft>
              <a:buSzPts val="1800"/>
              <a:buChar char="–"/>
            </a:pPr>
            <a:r>
              <a:rPr lang="en-US"/>
              <a:t>Radiation oncology</a:t>
            </a:r>
            <a:endParaRPr/>
          </a:p>
          <a:p>
            <a:pPr marL="914400" lvl="1" indent="-342900" algn="l" rtl="0">
              <a:lnSpc>
                <a:spcPct val="100000"/>
              </a:lnSpc>
              <a:spcBef>
                <a:spcPts val="640"/>
              </a:spcBef>
              <a:spcAft>
                <a:spcPts val="0"/>
              </a:spcAft>
              <a:buSzPts val="1800"/>
              <a:buChar char="–"/>
            </a:pPr>
            <a:r>
              <a:rPr lang="en-US"/>
              <a:t>Surgical oncology</a:t>
            </a:r>
            <a:endParaRPr/>
          </a:p>
          <a:p>
            <a:pPr marL="914400" lvl="1" indent="-342900" algn="l" rtl="0">
              <a:lnSpc>
                <a:spcPct val="100000"/>
              </a:lnSpc>
              <a:spcBef>
                <a:spcPts val="640"/>
              </a:spcBef>
              <a:spcAft>
                <a:spcPts val="0"/>
              </a:spcAft>
              <a:buSzPts val="1800"/>
              <a:buChar char="–"/>
            </a:pPr>
            <a:r>
              <a:rPr lang="en-US"/>
              <a:t>Gynecologic oncology</a:t>
            </a:r>
            <a:endParaRPr/>
          </a:p>
          <a:p>
            <a:pPr marL="914400" lvl="1" indent="-342900" algn="l" rtl="0">
              <a:lnSpc>
                <a:spcPct val="100000"/>
              </a:lnSpc>
              <a:spcBef>
                <a:spcPts val="640"/>
              </a:spcBef>
              <a:spcAft>
                <a:spcPts val="0"/>
              </a:spcAft>
              <a:buSzPts val="1800"/>
              <a:buChar char="–"/>
            </a:pPr>
            <a:r>
              <a:rPr lang="en-US"/>
              <a:t>Hematology</a:t>
            </a:r>
            <a:endParaRPr/>
          </a:p>
          <a:p>
            <a:pPr marL="914400" lvl="1" indent="-342900" algn="l" rtl="0">
              <a:lnSpc>
                <a:spcPct val="100000"/>
              </a:lnSpc>
              <a:spcBef>
                <a:spcPts val="640"/>
              </a:spcBef>
              <a:spcAft>
                <a:spcPts val="0"/>
              </a:spcAft>
              <a:buSzPts val="1800"/>
              <a:buChar char="–"/>
            </a:pPr>
            <a:r>
              <a:rPr lang="en-US"/>
              <a:t>Radiology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1"/>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Oncology Specialists</a:t>
            </a:r>
            <a:endParaRPr/>
          </a:p>
        </p:txBody>
      </p:sp>
      <p:grpSp>
        <p:nvGrpSpPr>
          <p:cNvPr id="128" name="Google Shape;128;p11"/>
          <p:cNvGrpSpPr/>
          <p:nvPr/>
        </p:nvGrpSpPr>
        <p:grpSpPr>
          <a:xfrm>
            <a:off x="609600" y="1927621"/>
            <a:ext cx="7391399" cy="3002756"/>
            <a:chOff x="0" y="530621"/>
            <a:chExt cx="7391399" cy="3002756"/>
          </a:xfrm>
        </p:grpSpPr>
        <p:sp>
          <p:nvSpPr>
            <p:cNvPr id="129" name="Google Shape;129;p11"/>
            <p:cNvSpPr/>
            <p:nvPr/>
          </p:nvSpPr>
          <p:spPr>
            <a:xfrm>
              <a:off x="0" y="530621"/>
              <a:ext cx="2309812" cy="1385887"/>
            </a:xfrm>
            <a:prstGeom prst="rect">
              <a:avLst/>
            </a:prstGeom>
            <a:solidFill>
              <a:srgbClr val="00B0F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11"/>
            <p:cNvSpPr txBox="1"/>
            <p:nvPr/>
          </p:nvSpPr>
          <p:spPr>
            <a:xfrm>
              <a:off x="0" y="530621"/>
              <a:ext cx="2309812" cy="1385887"/>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lt1"/>
                </a:buClr>
                <a:buSzPts val="2800"/>
                <a:buFont typeface="Arial"/>
                <a:buNone/>
              </a:pPr>
              <a:r>
                <a:rPr lang="en-US" sz="2800" b="0" i="0" u="none" strike="noStrike" cap="none">
                  <a:solidFill>
                    <a:schemeClr val="lt1"/>
                  </a:solidFill>
                  <a:latin typeface="Arial"/>
                  <a:ea typeface="Arial"/>
                  <a:cs typeface="Arial"/>
                  <a:sym typeface="Arial"/>
                </a:rPr>
                <a:t>Radiology</a:t>
              </a:r>
              <a:endParaRPr sz="1400" b="0" i="0" u="none" strike="noStrike" cap="none">
                <a:solidFill>
                  <a:srgbClr val="000000"/>
                </a:solidFill>
                <a:latin typeface="Arial"/>
                <a:ea typeface="Arial"/>
                <a:cs typeface="Arial"/>
                <a:sym typeface="Arial"/>
              </a:endParaRPr>
            </a:p>
          </p:txBody>
        </p:sp>
        <p:sp>
          <p:nvSpPr>
            <p:cNvPr id="131" name="Google Shape;131;p11"/>
            <p:cNvSpPr/>
            <p:nvPr/>
          </p:nvSpPr>
          <p:spPr>
            <a:xfrm>
              <a:off x="2540793" y="530621"/>
              <a:ext cx="2309812" cy="1385887"/>
            </a:xfrm>
            <a:prstGeom prst="rect">
              <a:avLst/>
            </a:prstGeom>
            <a:solidFill>
              <a:srgbClr val="00406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11"/>
            <p:cNvSpPr txBox="1"/>
            <p:nvPr/>
          </p:nvSpPr>
          <p:spPr>
            <a:xfrm>
              <a:off x="2540793" y="530621"/>
              <a:ext cx="2309812" cy="1385887"/>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lt1"/>
                </a:buClr>
                <a:buSzPts val="2800"/>
                <a:buFont typeface="Arial"/>
                <a:buNone/>
              </a:pPr>
              <a:r>
                <a:rPr lang="en-US" sz="2800" b="0" i="0" u="none" strike="noStrike" cap="none">
                  <a:solidFill>
                    <a:schemeClr val="lt1"/>
                  </a:solidFill>
                  <a:latin typeface="Arial"/>
                  <a:ea typeface="Arial"/>
                  <a:cs typeface="Arial"/>
                  <a:sym typeface="Arial"/>
                </a:rPr>
                <a:t>Pathology</a:t>
              </a:r>
              <a:endParaRPr sz="1400" b="0" i="0" u="none" strike="noStrike" cap="none">
                <a:solidFill>
                  <a:srgbClr val="000000"/>
                </a:solidFill>
                <a:latin typeface="Arial"/>
                <a:ea typeface="Arial"/>
                <a:cs typeface="Arial"/>
                <a:sym typeface="Arial"/>
              </a:endParaRPr>
            </a:p>
          </p:txBody>
        </p:sp>
        <p:sp>
          <p:nvSpPr>
            <p:cNvPr id="133" name="Google Shape;133;p11"/>
            <p:cNvSpPr/>
            <p:nvPr/>
          </p:nvSpPr>
          <p:spPr>
            <a:xfrm>
              <a:off x="5081587" y="530621"/>
              <a:ext cx="2309812" cy="1385887"/>
            </a:xfrm>
            <a:prstGeom prst="rect">
              <a:avLst/>
            </a:prstGeom>
            <a:solidFill>
              <a:srgbClr val="92D05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11"/>
            <p:cNvSpPr txBox="1"/>
            <p:nvPr/>
          </p:nvSpPr>
          <p:spPr>
            <a:xfrm>
              <a:off x="5081587" y="530621"/>
              <a:ext cx="2309812" cy="1385887"/>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lt1"/>
                </a:buClr>
                <a:buSzPts val="2800"/>
                <a:buFont typeface="Arial"/>
                <a:buNone/>
              </a:pPr>
              <a:r>
                <a:rPr lang="en-US" sz="2800" b="0" i="0" u="none" strike="noStrike" cap="none">
                  <a:solidFill>
                    <a:schemeClr val="lt1"/>
                  </a:solidFill>
                  <a:latin typeface="Arial"/>
                  <a:ea typeface="Arial"/>
                  <a:cs typeface="Arial"/>
                  <a:sym typeface="Arial"/>
                </a:rPr>
                <a:t>Radiation Oncology</a:t>
              </a:r>
              <a:endParaRPr sz="1400" b="0" i="0" u="none" strike="noStrike" cap="none">
                <a:solidFill>
                  <a:srgbClr val="000000"/>
                </a:solidFill>
                <a:latin typeface="Arial"/>
                <a:ea typeface="Arial"/>
                <a:cs typeface="Arial"/>
                <a:sym typeface="Arial"/>
              </a:endParaRPr>
            </a:p>
          </p:txBody>
        </p:sp>
        <p:sp>
          <p:nvSpPr>
            <p:cNvPr id="135" name="Google Shape;135;p11"/>
            <p:cNvSpPr/>
            <p:nvPr/>
          </p:nvSpPr>
          <p:spPr>
            <a:xfrm>
              <a:off x="1270396" y="2147490"/>
              <a:ext cx="2309812" cy="1385887"/>
            </a:xfrm>
            <a:prstGeom prst="rect">
              <a:avLst/>
            </a:prstGeom>
            <a:solidFill>
              <a:srgbClr val="FFC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11"/>
            <p:cNvSpPr txBox="1"/>
            <p:nvPr/>
          </p:nvSpPr>
          <p:spPr>
            <a:xfrm>
              <a:off x="1270396" y="2147490"/>
              <a:ext cx="2309812" cy="1385887"/>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lt1"/>
                </a:buClr>
                <a:buSzPts val="2800"/>
                <a:buFont typeface="Arial"/>
                <a:buNone/>
              </a:pPr>
              <a:r>
                <a:rPr lang="en-US" sz="2800" b="0" i="0" u="none" strike="noStrike" cap="none">
                  <a:solidFill>
                    <a:schemeClr val="lt1"/>
                  </a:solidFill>
                  <a:latin typeface="Arial"/>
                  <a:ea typeface="Arial"/>
                  <a:cs typeface="Arial"/>
                  <a:sym typeface="Arial"/>
                </a:rPr>
                <a:t>Hematology/Oncology</a:t>
              </a:r>
              <a:endParaRPr sz="1400" b="0" i="0" u="none" strike="noStrike" cap="none">
                <a:solidFill>
                  <a:srgbClr val="000000"/>
                </a:solidFill>
                <a:latin typeface="Arial"/>
                <a:ea typeface="Arial"/>
                <a:cs typeface="Arial"/>
                <a:sym typeface="Arial"/>
              </a:endParaRPr>
            </a:p>
          </p:txBody>
        </p:sp>
        <p:sp>
          <p:nvSpPr>
            <p:cNvPr id="137" name="Google Shape;137;p11"/>
            <p:cNvSpPr/>
            <p:nvPr/>
          </p:nvSpPr>
          <p:spPr>
            <a:xfrm>
              <a:off x="3811190" y="2147490"/>
              <a:ext cx="2309812" cy="1385887"/>
            </a:xfrm>
            <a:prstGeom prst="rect">
              <a:avLst/>
            </a:prstGeom>
            <a:solidFill>
              <a:srgbClr val="C00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11"/>
            <p:cNvSpPr txBox="1"/>
            <p:nvPr/>
          </p:nvSpPr>
          <p:spPr>
            <a:xfrm>
              <a:off x="3811190" y="2147490"/>
              <a:ext cx="2309812" cy="1385887"/>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lt1"/>
                </a:buClr>
                <a:buSzPts val="2800"/>
                <a:buFont typeface="Arial"/>
                <a:buNone/>
              </a:pPr>
              <a:r>
                <a:rPr lang="en-US" sz="2800" b="0" i="0" u="none" strike="noStrike" cap="none">
                  <a:solidFill>
                    <a:schemeClr val="lt1"/>
                  </a:solidFill>
                  <a:latin typeface="Arial"/>
                  <a:ea typeface="Arial"/>
                  <a:cs typeface="Arial"/>
                  <a:sym typeface="Arial"/>
                </a:rPr>
                <a:t>Surgery</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3063bf12fe4_0_1"/>
          <p:cNvSpPr txBox="1">
            <a:spLocks noGrp="1"/>
          </p:cNvSpPr>
          <p:nvPr>
            <p:ph type="title"/>
          </p:nvPr>
        </p:nvSpPr>
        <p:spPr>
          <a:xfrm>
            <a:off x="457200" y="381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Health Care </a:t>
            </a:r>
            <a:r>
              <a:rPr lang="en-US" sz="3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Professionals</a:t>
            </a:r>
            <a:endParaRPr/>
          </a:p>
        </p:txBody>
      </p:sp>
      <p:grpSp>
        <p:nvGrpSpPr>
          <p:cNvPr id="145" name="Google Shape;145;g3063bf12fe4_0_1"/>
          <p:cNvGrpSpPr/>
          <p:nvPr/>
        </p:nvGrpSpPr>
        <p:grpSpPr>
          <a:xfrm>
            <a:off x="1681313" y="998653"/>
            <a:ext cx="5781363" cy="4385905"/>
            <a:chOff x="1090610" y="478629"/>
            <a:chExt cx="5049225" cy="4041936"/>
          </a:xfrm>
        </p:grpSpPr>
        <p:sp>
          <p:nvSpPr>
            <p:cNvPr id="146" name="Google Shape;146;g3063bf12fe4_0_1"/>
            <p:cNvSpPr/>
            <p:nvPr/>
          </p:nvSpPr>
          <p:spPr>
            <a:xfrm>
              <a:off x="3069274" y="1896665"/>
              <a:ext cx="1167000" cy="1167000"/>
            </a:xfrm>
            <a:prstGeom prst="ellipse">
              <a:avLst/>
            </a:prstGeom>
            <a:solidFill>
              <a:srgbClr val="C8B18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g3063bf12fe4_0_1"/>
            <p:cNvSpPr txBox="1"/>
            <p:nvPr/>
          </p:nvSpPr>
          <p:spPr>
            <a:xfrm>
              <a:off x="3240192" y="2067583"/>
              <a:ext cx="825300" cy="82530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Patient</a:t>
              </a:r>
              <a:endParaRPr sz="1400" b="0" i="0" u="none" strike="noStrike" cap="none">
                <a:solidFill>
                  <a:srgbClr val="000000"/>
                </a:solidFill>
                <a:latin typeface="Arial"/>
                <a:ea typeface="Arial"/>
                <a:cs typeface="Arial"/>
                <a:sym typeface="Arial"/>
              </a:endParaRPr>
            </a:p>
          </p:txBody>
        </p:sp>
        <p:sp>
          <p:nvSpPr>
            <p:cNvPr id="148" name="Google Shape;148;g3063bf12fe4_0_1"/>
            <p:cNvSpPr/>
            <p:nvPr/>
          </p:nvSpPr>
          <p:spPr>
            <a:xfrm rot="-5400000">
              <a:off x="3277837" y="1518401"/>
              <a:ext cx="739200" cy="17400"/>
            </a:xfrm>
            <a:custGeom>
              <a:avLst/>
              <a:gdLst/>
              <a:ahLst/>
              <a:cxnLst/>
              <a:rect l="l" t="t" r="r" b="b"/>
              <a:pathLst>
                <a:path w="120000" h="120000" extrusionOk="0">
                  <a:moveTo>
                    <a:pt x="0" y="60000"/>
                  </a:moveTo>
                  <a:lnTo>
                    <a:pt x="120000" y="60000"/>
                  </a:lnTo>
                </a:path>
              </a:pathLst>
            </a:custGeom>
            <a:noFill/>
            <a:ln w="25400" cap="flat" cmpd="sng">
              <a:solidFill>
                <a:srgbClr val="00406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g3063bf12fe4_0_1"/>
            <p:cNvSpPr txBox="1"/>
            <p:nvPr/>
          </p:nvSpPr>
          <p:spPr>
            <a:xfrm rot="-5400000">
              <a:off x="3645130" y="1735026"/>
              <a:ext cx="15300" cy="1530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150" name="Google Shape;150;g3063bf12fe4_0_1"/>
            <p:cNvSpPr/>
            <p:nvPr/>
          </p:nvSpPr>
          <p:spPr>
            <a:xfrm>
              <a:off x="3094673" y="478629"/>
              <a:ext cx="1167000" cy="786900"/>
            </a:xfrm>
            <a:prstGeom prst="roundRect">
              <a:avLst>
                <a:gd name="adj" fmla="val 16667"/>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a:solidFill>
                    <a:schemeClr val="lt1"/>
                  </a:solidFill>
                </a:rPr>
                <a:t>Doctor</a:t>
              </a:r>
              <a:endParaRPr sz="1400" b="0" i="0" u="none" strike="noStrike" cap="none">
                <a:solidFill>
                  <a:schemeClr val="lt1"/>
                </a:solidFill>
                <a:latin typeface="Arial"/>
                <a:ea typeface="Arial"/>
                <a:cs typeface="Arial"/>
                <a:sym typeface="Arial"/>
              </a:endParaRPr>
            </a:p>
          </p:txBody>
        </p:sp>
        <p:sp>
          <p:nvSpPr>
            <p:cNvPr id="151" name="Google Shape;151;g3063bf12fe4_0_1"/>
            <p:cNvSpPr/>
            <p:nvPr/>
          </p:nvSpPr>
          <p:spPr>
            <a:xfrm rot="7982227" flipH="1">
              <a:off x="3881837" y="1626375"/>
              <a:ext cx="904213" cy="57739"/>
            </a:xfrm>
            <a:custGeom>
              <a:avLst/>
              <a:gdLst/>
              <a:ahLst/>
              <a:cxnLst/>
              <a:rect l="l" t="t" r="r" b="b"/>
              <a:pathLst>
                <a:path w="120000" h="120000" extrusionOk="0">
                  <a:moveTo>
                    <a:pt x="0" y="60000"/>
                  </a:moveTo>
                  <a:lnTo>
                    <a:pt x="120000" y="60000"/>
                  </a:lnTo>
                </a:path>
              </a:pathLst>
            </a:custGeom>
            <a:noFill/>
            <a:ln w="25400" cap="flat" cmpd="sng">
              <a:solidFill>
                <a:srgbClr val="00406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g3063bf12fe4_0_1"/>
            <p:cNvSpPr txBox="1"/>
            <p:nvPr/>
          </p:nvSpPr>
          <p:spPr>
            <a:xfrm rot="-2122816">
              <a:off x="4516346" y="1822638"/>
              <a:ext cx="50777" cy="5077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153" name="Google Shape;153;g3063bf12fe4_0_1"/>
            <p:cNvSpPr/>
            <p:nvPr/>
          </p:nvSpPr>
          <p:spPr>
            <a:xfrm>
              <a:off x="4577135" y="522875"/>
              <a:ext cx="1307700" cy="825300"/>
            </a:xfrm>
            <a:prstGeom prst="roundRect">
              <a:avLst>
                <a:gd name="adj" fmla="val 16667"/>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a:solidFill>
                    <a:schemeClr val="lt1"/>
                  </a:solidFill>
                </a:rPr>
                <a:t>Advanced Practice Provider</a:t>
              </a:r>
              <a:endParaRPr sz="1400" b="0" i="0" u="none" strike="noStrike" cap="none">
                <a:solidFill>
                  <a:schemeClr val="lt1"/>
                </a:solidFill>
                <a:latin typeface="Arial"/>
                <a:ea typeface="Arial"/>
                <a:cs typeface="Arial"/>
                <a:sym typeface="Arial"/>
              </a:endParaRPr>
            </a:p>
          </p:txBody>
        </p:sp>
        <p:sp>
          <p:nvSpPr>
            <p:cNvPr id="154" name="Google Shape;154;g3063bf12fe4_0_1"/>
            <p:cNvSpPr/>
            <p:nvPr/>
          </p:nvSpPr>
          <p:spPr>
            <a:xfrm rot="1147674">
              <a:off x="4227223" y="2773582"/>
              <a:ext cx="980536" cy="28176"/>
            </a:xfrm>
            <a:custGeom>
              <a:avLst/>
              <a:gdLst/>
              <a:ahLst/>
              <a:cxnLst/>
              <a:rect l="l" t="t" r="r" b="b"/>
              <a:pathLst>
                <a:path w="120000" h="120000" extrusionOk="0">
                  <a:moveTo>
                    <a:pt x="0" y="60000"/>
                  </a:moveTo>
                  <a:lnTo>
                    <a:pt x="120000" y="60000"/>
                  </a:lnTo>
                </a:path>
              </a:pathLst>
            </a:custGeom>
            <a:noFill/>
            <a:ln w="25400" cap="flat" cmpd="sng">
              <a:solidFill>
                <a:srgbClr val="00406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g3063bf12fe4_0_1"/>
            <p:cNvSpPr txBox="1"/>
            <p:nvPr/>
          </p:nvSpPr>
          <p:spPr>
            <a:xfrm rot="443163">
              <a:off x="4692872" y="2596150"/>
              <a:ext cx="49007" cy="4900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156" name="Google Shape;156;g3063bf12fe4_0_1"/>
            <p:cNvSpPr/>
            <p:nvPr/>
          </p:nvSpPr>
          <p:spPr>
            <a:xfrm>
              <a:off x="4972835" y="2501501"/>
              <a:ext cx="1167000" cy="825300"/>
            </a:xfrm>
            <a:prstGeom prst="roundRect">
              <a:avLst>
                <a:gd name="adj" fmla="val 16667"/>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a:solidFill>
                    <a:schemeClr val="lt1"/>
                  </a:solidFill>
                </a:rPr>
                <a:t>Social Worker</a:t>
              </a:r>
              <a:endParaRPr sz="1400" b="0" i="0" u="none" strike="noStrike" cap="none">
                <a:solidFill>
                  <a:schemeClr val="lt1"/>
                </a:solidFill>
                <a:latin typeface="Arial"/>
                <a:ea typeface="Arial"/>
                <a:cs typeface="Arial"/>
                <a:sym typeface="Arial"/>
              </a:endParaRPr>
            </a:p>
          </p:txBody>
        </p:sp>
        <p:sp>
          <p:nvSpPr>
            <p:cNvPr id="157" name="Google Shape;157;g3063bf12fe4_0_1"/>
            <p:cNvSpPr/>
            <p:nvPr/>
          </p:nvSpPr>
          <p:spPr>
            <a:xfrm rot="-7719172" flipH="1">
              <a:off x="3844476" y="3309231"/>
              <a:ext cx="1160902" cy="87474"/>
            </a:xfrm>
            <a:custGeom>
              <a:avLst/>
              <a:gdLst/>
              <a:ahLst/>
              <a:cxnLst/>
              <a:rect l="l" t="t" r="r" b="b"/>
              <a:pathLst>
                <a:path w="120000" h="120000" extrusionOk="0">
                  <a:moveTo>
                    <a:pt x="0" y="60000"/>
                  </a:moveTo>
                  <a:lnTo>
                    <a:pt x="120000" y="60000"/>
                  </a:lnTo>
                </a:path>
              </a:pathLst>
            </a:custGeom>
            <a:noFill/>
            <a:ln w="25400" cap="flat" cmpd="sng">
              <a:solidFill>
                <a:srgbClr val="00406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g3063bf12fe4_0_1"/>
            <p:cNvSpPr txBox="1"/>
            <p:nvPr/>
          </p:nvSpPr>
          <p:spPr>
            <a:xfrm rot="3094917">
              <a:off x="4208840" y="3179548"/>
              <a:ext cx="33312" cy="3331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159" name="Google Shape;159;g3063bf12fe4_0_1"/>
            <p:cNvSpPr/>
            <p:nvPr/>
          </p:nvSpPr>
          <p:spPr>
            <a:xfrm>
              <a:off x="4572886" y="3621676"/>
              <a:ext cx="1167000" cy="786900"/>
            </a:xfrm>
            <a:prstGeom prst="roundRect">
              <a:avLst>
                <a:gd name="adj" fmla="val 16667"/>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a:solidFill>
                    <a:schemeClr val="lt1"/>
                  </a:solidFill>
                </a:rPr>
                <a:t>Psychosocial Support</a:t>
              </a:r>
              <a:endParaRPr sz="1400" b="0" i="0" u="none" strike="noStrike" cap="none">
                <a:solidFill>
                  <a:schemeClr val="lt1"/>
                </a:solidFill>
                <a:latin typeface="Arial"/>
                <a:ea typeface="Arial"/>
                <a:cs typeface="Arial"/>
                <a:sym typeface="Arial"/>
              </a:endParaRPr>
            </a:p>
          </p:txBody>
        </p:sp>
        <p:sp>
          <p:nvSpPr>
            <p:cNvPr id="160" name="Google Shape;160;g3063bf12fe4_0_1"/>
            <p:cNvSpPr/>
            <p:nvPr/>
          </p:nvSpPr>
          <p:spPr>
            <a:xfrm rot="7314515">
              <a:off x="2360548" y="3290829"/>
              <a:ext cx="1166932" cy="245146"/>
            </a:xfrm>
            <a:custGeom>
              <a:avLst/>
              <a:gdLst/>
              <a:ahLst/>
              <a:cxnLst/>
              <a:rect l="l" t="t" r="r" b="b"/>
              <a:pathLst>
                <a:path w="120000" h="120000" extrusionOk="0">
                  <a:moveTo>
                    <a:pt x="0" y="60000"/>
                  </a:moveTo>
                  <a:lnTo>
                    <a:pt x="120000" y="60000"/>
                  </a:lnTo>
                </a:path>
              </a:pathLst>
            </a:custGeom>
            <a:noFill/>
            <a:ln w="25400" cap="flat" cmpd="sng">
              <a:solidFill>
                <a:srgbClr val="00406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g3063bf12fe4_0_1"/>
            <p:cNvSpPr txBox="1"/>
            <p:nvPr/>
          </p:nvSpPr>
          <p:spPr>
            <a:xfrm rot="-3488041">
              <a:off x="3194043" y="3183126"/>
              <a:ext cx="26140" cy="2614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162" name="Google Shape;162;g3063bf12fe4_0_1"/>
            <p:cNvSpPr/>
            <p:nvPr/>
          </p:nvSpPr>
          <p:spPr>
            <a:xfrm>
              <a:off x="1496603" y="3655065"/>
              <a:ext cx="1167000" cy="865500"/>
            </a:xfrm>
            <a:prstGeom prst="roundRect">
              <a:avLst>
                <a:gd name="adj" fmla="val 16667"/>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a:solidFill>
                    <a:schemeClr val="lt1"/>
                  </a:solidFill>
                </a:rPr>
                <a:t>Pharmacist</a:t>
              </a:r>
              <a:endParaRPr sz="1400" b="0" i="0" u="none" strike="noStrike" cap="none">
                <a:solidFill>
                  <a:schemeClr val="lt1"/>
                </a:solidFill>
                <a:latin typeface="Arial"/>
                <a:ea typeface="Arial"/>
                <a:cs typeface="Arial"/>
                <a:sym typeface="Arial"/>
              </a:endParaRPr>
            </a:p>
          </p:txBody>
        </p:sp>
        <p:sp>
          <p:nvSpPr>
            <p:cNvPr id="163" name="Google Shape;163;g3063bf12fe4_0_1"/>
            <p:cNvSpPr/>
            <p:nvPr/>
          </p:nvSpPr>
          <p:spPr>
            <a:xfrm rot="9819784">
              <a:off x="2143247" y="2784541"/>
              <a:ext cx="958813" cy="13104"/>
            </a:xfrm>
            <a:custGeom>
              <a:avLst/>
              <a:gdLst/>
              <a:ahLst/>
              <a:cxnLst/>
              <a:rect l="l" t="t" r="r" b="b"/>
              <a:pathLst>
                <a:path w="120000" h="120000" extrusionOk="0">
                  <a:moveTo>
                    <a:pt x="0" y="60000"/>
                  </a:moveTo>
                  <a:lnTo>
                    <a:pt x="120000" y="60000"/>
                  </a:lnTo>
                </a:path>
              </a:pathLst>
            </a:custGeom>
            <a:noFill/>
            <a:ln w="25400" cap="flat" cmpd="sng">
              <a:solidFill>
                <a:srgbClr val="00406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g3063bf12fe4_0_1"/>
            <p:cNvSpPr txBox="1"/>
            <p:nvPr/>
          </p:nvSpPr>
          <p:spPr>
            <a:xfrm rot="-533425">
              <a:off x="2512473" y="2628701"/>
              <a:ext cx="54353" cy="5435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165" name="Google Shape;165;g3063bf12fe4_0_1"/>
            <p:cNvSpPr/>
            <p:nvPr/>
          </p:nvSpPr>
          <p:spPr>
            <a:xfrm>
              <a:off x="1090610" y="2557174"/>
              <a:ext cx="1167000" cy="825300"/>
            </a:xfrm>
            <a:prstGeom prst="roundRect">
              <a:avLst>
                <a:gd name="adj" fmla="val 16667"/>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350">
                  <a:solidFill>
                    <a:schemeClr val="lt1"/>
                  </a:solidFill>
                </a:rPr>
                <a:t>Dosimetrist</a:t>
              </a:r>
              <a:endParaRPr sz="1350" b="0" i="0" u="none" strike="noStrike" cap="none">
                <a:solidFill>
                  <a:schemeClr val="lt1"/>
                </a:solidFill>
                <a:latin typeface="Arial"/>
                <a:ea typeface="Arial"/>
                <a:cs typeface="Arial"/>
                <a:sym typeface="Arial"/>
              </a:endParaRPr>
            </a:p>
          </p:txBody>
        </p:sp>
        <p:sp>
          <p:nvSpPr>
            <p:cNvPr id="166" name="Google Shape;166;g3063bf12fe4_0_1"/>
            <p:cNvSpPr/>
            <p:nvPr/>
          </p:nvSpPr>
          <p:spPr>
            <a:xfrm rot="-8110785">
              <a:off x="2363727" y="1572746"/>
              <a:ext cx="1081879" cy="37760"/>
            </a:xfrm>
            <a:custGeom>
              <a:avLst/>
              <a:gdLst/>
              <a:ahLst/>
              <a:cxnLst/>
              <a:rect l="l" t="t" r="r" b="b"/>
              <a:pathLst>
                <a:path w="120000" h="120000" extrusionOk="0">
                  <a:moveTo>
                    <a:pt x="0" y="60000"/>
                  </a:moveTo>
                  <a:lnTo>
                    <a:pt x="120000" y="60000"/>
                  </a:lnTo>
                </a:path>
              </a:pathLst>
            </a:custGeom>
            <a:noFill/>
            <a:ln w="25400" cap="flat" cmpd="sng">
              <a:solidFill>
                <a:srgbClr val="00406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g3063bf12fe4_0_1"/>
            <p:cNvSpPr txBox="1"/>
            <p:nvPr/>
          </p:nvSpPr>
          <p:spPr>
            <a:xfrm rot="1882380">
              <a:off x="2763887" y="1931831"/>
              <a:ext cx="43219" cy="4321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168" name="Google Shape;168;g3063bf12fe4_0_1"/>
            <p:cNvSpPr/>
            <p:nvPr/>
          </p:nvSpPr>
          <p:spPr>
            <a:xfrm>
              <a:off x="1496610" y="588729"/>
              <a:ext cx="1167000" cy="760800"/>
            </a:xfrm>
            <a:prstGeom prst="roundRect">
              <a:avLst>
                <a:gd name="adj" fmla="val 16667"/>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350">
                  <a:solidFill>
                    <a:schemeClr val="lt1"/>
                  </a:solidFill>
                </a:rPr>
                <a:t>Genetic Counselor</a:t>
              </a:r>
              <a:endParaRPr sz="1350" b="0" i="0" u="none" strike="noStrike" cap="none">
                <a:solidFill>
                  <a:schemeClr val="lt1"/>
                </a:solidFill>
                <a:latin typeface="Arial"/>
                <a:ea typeface="Arial"/>
                <a:cs typeface="Arial"/>
                <a:sym typeface="Arial"/>
              </a:endParaRPr>
            </a:p>
          </p:txBody>
        </p:sp>
      </p:grpSp>
      <p:sp>
        <p:nvSpPr>
          <p:cNvPr id="169" name="Google Shape;169;g3063bf12fe4_0_1"/>
          <p:cNvSpPr txBox="1"/>
          <p:nvPr/>
        </p:nvSpPr>
        <p:spPr>
          <a:xfrm>
            <a:off x="6430425" y="5257700"/>
            <a:ext cx="25599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i="1">
                <a:solidFill>
                  <a:schemeClr val="lt2"/>
                </a:solidFill>
              </a:rPr>
              <a:t>Source: Tang &amp; Ghali, 2021</a:t>
            </a:r>
            <a:endParaRPr sz="1200" i="1">
              <a:solidFill>
                <a:schemeClr val="lt2"/>
              </a:solidFill>
            </a:endParaRPr>
          </a:p>
        </p:txBody>
      </p:sp>
      <p:sp>
        <p:nvSpPr>
          <p:cNvPr id="170" name="Google Shape;170;g3063bf12fe4_0_1"/>
          <p:cNvSpPr/>
          <p:nvPr/>
        </p:nvSpPr>
        <p:spPr>
          <a:xfrm rot="-1153435">
            <a:off x="5187740" y="2768137"/>
            <a:ext cx="1116137" cy="30865"/>
          </a:xfrm>
          <a:custGeom>
            <a:avLst/>
            <a:gdLst/>
            <a:ahLst/>
            <a:cxnLst/>
            <a:rect l="l" t="t" r="r" b="b"/>
            <a:pathLst>
              <a:path w="120000" h="120000" extrusionOk="0">
                <a:moveTo>
                  <a:pt x="0" y="60000"/>
                </a:moveTo>
                <a:lnTo>
                  <a:pt x="120000" y="60000"/>
                </a:lnTo>
              </a:path>
            </a:pathLst>
          </a:custGeom>
          <a:noFill/>
          <a:ln w="25400" cap="flat" cmpd="sng">
            <a:solidFill>
              <a:srgbClr val="00406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g3063bf12fe4_0_1"/>
          <p:cNvSpPr/>
          <p:nvPr/>
        </p:nvSpPr>
        <p:spPr>
          <a:xfrm rot="930385">
            <a:off x="2742124" y="2796041"/>
            <a:ext cx="1247820" cy="25718"/>
          </a:xfrm>
          <a:custGeom>
            <a:avLst/>
            <a:gdLst/>
            <a:ahLst/>
            <a:cxnLst/>
            <a:rect l="l" t="t" r="r" b="b"/>
            <a:pathLst>
              <a:path w="120000" h="120000" extrusionOk="0">
                <a:moveTo>
                  <a:pt x="0" y="60000"/>
                </a:moveTo>
                <a:lnTo>
                  <a:pt x="120000" y="60000"/>
                </a:lnTo>
              </a:path>
            </a:pathLst>
          </a:custGeom>
          <a:noFill/>
          <a:ln w="25400" cap="flat" cmpd="sng">
            <a:solidFill>
              <a:srgbClr val="00406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g3063bf12fe4_0_1"/>
          <p:cNvSpPr/>
          <p:nvPr/>
        </p:nvSpPr>
        <p:spPr>
          <a:xfrm>
            <a:off x="1423450" y="2132360"/>
            <a:ext cx="1336200" cy="825600"/>
          </a:xfrm>
          <a:prstGeom prst="roundRect">
            <a:avLst>
              <a:gd name="adj" fmla="val 16667"/>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350">
                <a:solidFill>
                  <a:schemeClr val="lt1"/>
                </a:solidFill>
              </a:rPr>
              <a:t>Dietician</a:t>
            </a:r>
            <a:endParaRPr sz="1350" b="0" i="0" u="none" strike="noStrike" cap="none">
              <a:solidFill>
                <a:schemeClr val="lt1"/>
              </a:solidFill>
              <a:latin typeface="Arial"/>
              <a:ea typeface="Arial"/>
              <a:cs typeface="Arial"/>
              <a:sym typeface="Arial"/>
            </a:endParaRPr>
          </a:p>
        </p:txBody>
      </p:sp>
      <p:sp>
        <p:nvSpPr>
          <p:cNvPr id="173" name="Google Shape;173;g3063bf12fe4_0_1"/>
          <p:cNvSpPr/>
          <p:nvPr/>
        </p:nvSpPr>
        <p:spPr>
          <a:xfrm>
            <a:off x="6278497" y="2204715"/>
            <a:ext cx="1336200" cy="825600"/>
          </a:xfrm>
          <a:prstGeom prst="roundRect">
            <a:avLst>
              <a:gd name="adj" fmla="val 16667"/>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350">
                <a:solidFill>
                  <a:schemeClr val="lt1"/>
                </a:solidFill>
              </a:rPr>
              <a:t>Nurse</a:t>
            </a:r>
            <a:endParaRPr sz="1350" b="0" i="0" u="none" strike="noStrike" cap="none">
              <a:solidFill>
                <a:schemeClr val="lt1"/>
              </a:solidFill>
              <a:latin typeface="Arial"/>
              <a:ea typeface="Arial"/>
              <a:cs typeface="Arial"/>
              <a:sym typeface="Arial"/>
            </a:endParaRPr>
          </a:p>
        </p:txBody>
      </p:sp>
      <p:sp>
        <p:nvSpPr>
          <p:cNvPr id="174" name="Google Shape;174;g3063bf12fe4_0_1"/>
          <p:cNvSpPr/>
          <p:nvPr/>
        </p:nvSpPr>
        <p:spPr>
          <a:xfrm>
            <a:off x="3903893" y="4589099"/>
            <a:ext cx="1336200" cy="853800"/>
          </a:xfrm>
          <a:prstGeom prst="roundRect">
            <a:avLst>
              <a:gd name="adj" fmla="val 16667"/>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a:solidFill>
                  <a:schemeClr val="lt1"/>
                </a:solidFill>
              </a:rPr>
              <a:t>Patient Navigator</a:t>
            </a:r>
            <a:endParaRPr sz="1400" b="0" i="0" u="none" strike="noStrike" cap="none">
              <a:solidFill>
                <a:schemeClr val="lt1"/>
              </a:solidFill>
              <a:latin typeface="Arial"/>
              <a:ea typeface="Arial"/>
              <a:cs typeface="Arial"/>
              <a:sym typeface="Arial"/>
            </a:endParaRPr>
          </a:p>
        </p:txBody>
      </p:sp>
      <p:sp>
        <p:nvSpPr>
          <p:cNvPr id="175" name="Google Shape;175;g3063bf12fe4_0_1"/>
          <p:cNvSpPr/>
          <p:nvPr/>
        </p:nvSpPr>
        <p:spPr>
          <a:xfrm rot="-5440076" flipH="1">
            <a:off x="4284576" y="4133442"/>
            <a:ext cx="694847" cy="98166"/>
          </a:xfrm>
          <a:custGeom>
            <a:avLst/>
            <a:gdLst/>
            <a:ahLst/>
            <a:cxnLst/>
            <a:rect l="l" t="t" r="r" b="b"/>
            <a:pathLst>
              <a:path w="120000" h="120000" extrusionOk="0">
                <a:moveTo>
                  <a:pt x="0" y="60000"/>
                </a:moveTo>
                <a:lnTo>
                  <a:pt x="120000" y="60000"/>
                </a:lnTo>
              </a:path>
            </a:pathLst>
          </a:custGeom>
          <a:noFill/>
          <a:ln w="25400" cap="flat" cmpd="sng">
            <a:solidFill>
              <a:srgbClr val="00406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1"/>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Advanced Practice Providers</a:t>
            </a:r>
            <a:endParaRPr/>
          </a:p>
        </p:txBody>
      </p:sp>
      <p:sp>
        <p:nvSpPr>
          <p:cNvPr id="182" name="Google Shape;182;p21"/>
          <p:cNvSpPr txBox="1">
            <a:spLocks noGrp="1"/>
          </p:cNvSpPr>
          <p:nvPr>
            <p:ph type="body" idx="1"/>
          </p:nvPr>
        </p:nvSpPr>
        <p:spPr>
          <a:xfrm>
            <a:off x="457200" y="1870125"/>
            <a:ext cx="6455700" cy="2080800"/>
          </a:xfrm>
          <a:prstGeom prst="rect">
            <a:avLst/>
          </a:prstGeom>
          <a:noFill/>
          <a:ln>
            <a:noFill/>
          </a:ln>
        </p:spPr>
        <p:txBody>
          <a:bodyPr spcFirstLastPara="1" wrap="square" lIns="91425" tIns="45700" rIns="91425" bIns="45700" anchor="t" anchorCtr="0">
            <a:normAutofit/>
          </a:bodyPr>
          <a:lstStyle/>
          <a:p>
            <a:pPr marL="457200" lvl="0" indent="-342900" algn="l" rtl="0">
              <a:lnSpc>
                <a:spcPct val="100000"/>
              </a:lnSpc>
              <a:spcBef>
                <a:spcPts val="0"/>
              </a:spcBef>
              <a:spcAft>
                <a:spcPts val="0"/>
              </a:spcAft>
              <a:buSzPts val="1800"/>
              <a:buChar char="•"/>
            </a:pPr>
            <a:r>
              <a:rPr lang="en-US"/>
              <a:t>Physician Assistants (PA)</a:t>
            </a:r>
            <a:endParaRPr/>
          </a:p>
          <a:p>
            <a:pPr marL="457200" lvl="0" indent="-342900" algn="l" rtl="0">
              <a:lnSpc>
                <a:spcPct val="100000"/>
              </a:lnSpc>
              <a:spcBef>
                <a:spcPts val="0"/>
              </a:spcBef>
              <a:spcAft>
                <a:spcPts val="0"/>
              </a:spcAft>
              <a:buSzPts val="1800"/>
              <a:buChar char="•"/>
            </a:pPr>
            <a:r>
              <a:rPr lang="en-US"/>
              <a:t>Nurse Practitioners (NP)</a:t>
            </a:r>
            <a:endParaRPr/>
          </a:p>
          <a:p>
            <a:pPr marL="457200" lvl="0" indent="-342900" algn="l" rtl="0">
              <a:lnSpc>
                <a:spcPct val="100000"/>
              </a:lnSpc>
              <a:spcBef>
                <a:spcPts val="0"/>
              </a:spcBef>
              <a:spcAft>
                <a:spcPts val="0"/>
              </a:spcAft>
              <a:buSzPts val="1800"/>
              <a:buChar char="•"/>
            </a:pPr>
            <a:r>
              <a:rPr lang="en-US"/>
              <a:t>Clinical Nurse Specialists (CNS)</a:t>
            </a:r>
            <a:endParaRPr/>
          </a:p>
        </p:txBody>
      </p:sp>
      <p:sp>
        <p:nvSpPr>
          <p:cNvPr id="183" name="Google Shape;183;p21"/>
          <p:cNvSpPr txBox="1"/>
          <p:nvPr/>
        </p:nvSpPr>
        <p:spPr>
          <a:xfrm>
            <a:off x="2128800" y="5196550"/>
            <a:ext cx="69390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i="1">
                <a:solidFill>
                  <a:schemeClr val="lt2"/>
                </a:solidFill>
              </a:rPr>
              <a:t>Source: National Association of Clinical Nurse Specialists, 2022</a:t>
            </a:r>
            <a:endParaRPr sz="1200" i="1">
              <a:solidFill>
                <a:schemeClr val="lt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30649f90a11_0_0"/>
          <p:cNvSpPr txBox="1">
            <a:spLocks noGrp="1"/>
          </p:cNvSpPr>
          <p:nvPr>
            <p:ph type="title"/>
          </p:nvPr>
        </p:nvSpPr>
        <p:spPr>
          <a:xfrm>
            <a:off x="290574" y="152791"/>
            <a:ext cx="92274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900"/>
              <a:buFont typeface="Arial"/>
              <a:buNone/>
            </a:pPr>
            <a:r>
              <a:rPr lang="en-US" sz="3600"/>
              <a:t>Nurses</a:t>
            </a:r>
            <a:endParaRPr/>
          </a:p>
        </p:txBody>
      </p:sp>
      <p:sp>
        <p:nvSpPr>
          <p:cNvPr id="190" name="Google Shape;190;g30649f90a11_0_0"/>
          <p:cNvSpPr txBox="1"/>
          <p:nvPr/>
        </p:nvSpPr>
        <p:spPr>
          <a:xfrm>
            <a:off x="366775" y="1372000"/>
            <a:ext cx="8864700" cy="1826400"/>
          </a:xfrm>
          <a:prstGeom prst="rect">
            <a:avLst/>
          </a:prstGeom>
          <a:noFill/>
          <a:ln>
            <a:noFill/>
          </a:ln>
        </p:spPr>
        <p:txBody>
          <a:bodyPr spcFirstLastPara="1" wrap="square" lIns="91425" tIns="91425" rIns="91425" bIns="91425" anchor="t" anchorCtr="0">
            <a:spAutoFit/>
          </a:bodyPr>
          <a:lstStyle/>
          <a:p>
            <a:pPr marL="342900" lvl="0" indent="-342900" algn="l" rtl="0">
              <a:spcBef>
                <a:spcPts val="0"/>
              </a:spcBef>
              <a:spcAft>
                <a:spcPts val="0"/>
              </a:spcAft>
              <a:buClr>
                <a:schemeClr val="dk1"/>
              </a:buClr>
              <a:buSzPts val="3200"/>
              <a:buChar char="•"/>
            </a:pPr>
            <a:r>
              <a:rPr lang="en-US" sz="3200">
                <a:solidFill>
                  <a:schemeClr val="dk1"/>
                </a:solidFill>
              </a:rPr>
              <a:t>Licensed Practical Nurse (LPN)</a:t>
            </a:r>
            <a:endParaRPr sz="3200">
              <a:solidFill>
                <a:schemeClr val="dk1"/>
              </a:solidFill>
            </a:endParaRPr>
          </a:p>
          <a:p>
            <a:pPr marL="342900" lvl="0" indent="-342900" algn="l" rtl="0">
              <a:spcBef>
                <a:spcPts val="640"/>
              </a:spcBef>
              <a:spcAft>
                <a:spcPts val="0"/>
              </a:spcAft>
              <a:buClr>
                <a:schemeClr val="dk1"/>
              </a:buClr>
              <a:buSzPts val="3200"/>
              <a:buChar char="•"/>
            </a:pPr>
            <a:r>
              <a:rPr lang="en-US" sz="3200">
                <a:solidFill>
                  <a:schemeClr val="dk1"/>
                </a:solidFill>
              </a:rPr>
              <a:t>Registered Nurse (RN)</a:t>
            </a:r>
            <a:endParaRPr sz="3200">
              <a:solidFill>
                <a:schemeClr val="dk1"/>
              </a:solidFill>
            </a:endParaRPr>
          </a:p>
          <a:p>
            <a:pPr marL="342900" lvl="0" indent="-342900" algn="l" rtl="0">
              <a:spcBef>
                <a:spcPts val="640"/>
              </a:spcBef>
              <a:spcAft>
                <a:spcPts val="0"/>
              </a:spcAft>
              <a:buClr>
                <a:schemeClr val="dk1"/>
              </a:buClr>
              <a:buSzPts val="3200"/>
              <a:buChar char="•"/>
            </a:pPr>
            <a:r>
              <a:rPr lang="en-US" sz="3200">
                <a:solidFill>
                  <a:schemeClr val="dk1"/>
                </a:solidFill>
              </a:rPr>
              <a:t>Advanced Practice Nurse (APRN) </a:t>
            </a:r>
            <a:endParaRPr sz="3200">
              <a:solidFill>
                <a:schemeClr val="dk1"/>
              </a:solidFill>
            </a:endParaRPr>
          </a:p>
        </p:txBody>
      </p:sp>
      <p:sp>
        <p:nvSpPr>
          <p:cNvPr id="191" name="Google Shape;191;g30649f90a11_0_0"/>
          <p:cNvSpPr txBox="1"/>
          <p:nvPr/>
        </p:nvSpPr>
        <p:spPr>
          <a:xfrm>
            <a:off x="2205000" y="5149175"/>
            <a:ext cx="69390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i="1">
                <a:solidFill>
                  <a:schemeClr val="lt2"/>
                </a:solidFill>
              </a:rPr>
              <a:t>Source: National Association of Clinical Nurse Specialists, 2022</a:t>
            </a:r>
            <a:endParaRPr sz="1200" i="1">
              <a:solidFill>
                <a:schemeClr val="lt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30649f90a11_0_7"/>
          <p:cNvSpPr txBox="1">
            <a:spLocks noGrp="1"/>
          </p:cNvSpPr>
          <p:nvPr>
            <p:ph type="title"/>
          </p:nvPr>
        </p:nvSpPr>
        <p:spPr>
          <a:xfrm>
            <a:off x="290574" y="152791"/>
            <a:ext cx="92274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900"/>
              <a:buFont typeface="Arial"/>
              <a:buNone/>
            </a:pPr>
            <a:r>
              <a:rPr lang="en-US" sz="3600"/>
              <a:t>Social Workers</a:t>
            </a:r>
            <a:endParaRPr/>
          </a:p>
        </p:txBody>
      </p:sp>
      <p:sp>
        <p:nvSpPr>
          <p:cNvPr id="198" name="Google Shape;198;g30649f90a11_0_7"/>
          <p:cNvSpPr txBox="1"/>
          <p:nvPr/>
        </p:nvSpPr>
        <p:spPr>
          <a:xfrm>
            <a:off x="328675" y="1333900"/>
            <a:ext cx="8643000" cy="2647500"/>
          </a:xfrm>
          <a:prstGeom prst="rect">
            <a:avLst/>
          </a:prstGeom>
          <a:noFill/>
          <a:ln>
            <a:noFill/>
          </a:ln>
        </p:spPr>
        <p:txBody>
          <a:bodyPr spcFirstLastPara="1" wrap="square" lIns="91425" tIns="91425" rIns="91425" bIns="91425" anchor="t" anchorCtr="0">
            <a:spAutoFit/>
          </a:bodyPr>
          <a:lstStyle/>
          <a:p>
            <a:pPr marL="457200" lvl="0" indent="-431800" algn="l" rtl="0">
              <a:spcBef>
                <a:spcPts val="0"/>
              </a:spcBef>
              <a:spcAft>
                <a:spcPts val="0"/>
              </a:spcAft>
              <a:buClr>
                <a:schemeClr val="dk1"/>
              </a:buClr>
              <a:buSzPts val="3200"/>
              <a:buChar char="●"/>
            </a:pPr>
            <a:r>
              <a:rPr lang="en-US" sz="3200">
                <a:solidFill>
                  <a:schemeClr val="dk1"/>
                </a:solidFill>
              </a:rPr>
              <a:t>Performs assessment, diagnosis, treatment, and prevention of mental illness, emotional, and other behavioral disturbances.</a:t>
            </a:r>
            <a:br>
              <a:rPr lang="en-US" sz="3200">
                <a:solidFill>
                  <a:schemeClr val="dk1"/>
                </a:solidFill>
              </a:rPr>
            </a:br>
            <a:endParaRPr sz="3200">
              <a:solidFill>
                <a:schemeClr val="dk1"/>
              </a:solidFill>
            </a:endParaRPr>
          </a:p>
          <a:p>
            <a:pPr marL="0" lvl="0" indent="0" algn="l" rtl="0">
              <a:spcBef>
                <a:spcPts val="0"/>
              </a:spcBef>
              <a:spcAft>
                <a:spcPts val="0"/>
              </a:spcAft>
              <a:buNone/>
            </a:pPr>
            <a:endParaRPr sz="3200" b="1">
              <a:solidFill>
                <a:schemeClr val="dk1"/>
              </a:solidFill>
            </a:endParaRPr>
          </a:p>
        </p:txBody>
      </p:sp>
      <p:sp>
        <p:nvSpPr>
          <p:cNvPr id="199" name="Google Shape;199;g30649f90a11_0_7"/>
          <p:cNvSpPr txBox="1"/>
          <p:nvPr/>
        </p:nvSpPr>
        <p:spPr>
          <a:xfrm>
            <a:off x="5664300" y="5407725"/>
            <a:ext cx="35022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200">
              <a:solidFill>
                <a:srgbClr val="3F3F3F"/>
              </a:solidFill>
            </a:endParaRPr>
          </a:p>
        </p:txBody>
      </p:sp>
      <p:sp>
        <p:nvSpPr>
          <p:cNvPr id="200" name="Google Shape;200;g30649f90a11_0_7"/>
          <p:cNvSpPr txBox="1"/>
          <p:nvPr/>
        </p:nvSpPr>
        <p:spPr>
          <a:xfrm>
            <a:off x="2205000" y="5120325"/>
            <a:ext cx="69390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i="1">
                <a:solidFill>
                  <a:schemeClr val="lt2"/>
                </a:solidFill>
              </a:rPr>
              <a:t>Source: National Association of Clinical Nurse Specialists, 2022</a:t>
            </a:r>
            <a:endParaRPr sz="1200" i="1">
              <a:solidFill>
                <a:schemeClr val="lt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6"/>
          <p:cNvSpPr txBox="1">
            <a:spLocks noGrp="1"/>
          </p:cNvSpPr>
          <p:nvPr>
            <p:ph type="title"/>
          </p:nvPr>
        </p:nvSpPr>
        <p:spPr>
          <a:xfrm>
            <a:off x="457200" y="318922"/>
            <a:ext cx="8610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556"/>
              <a:buNone/>
            </a:pPr>
            <a:r>
              <a:rPr lang="en-US"/>
              <a:t>Psychosocial Support</a:t>
            </a:r>
            <a:endParaRPr/>
          </a:p>
        </p:txBody>
      </p:sp>
      <p:sp>
        <p:nvSpPr>
          <p:cNvPr id="207" name="Google Shape;207;p26"/>
          <p:cNvSpPr txBox="1">
            <a:spLocks noGrp="1"/>
          </p:cNvSpPr>
          <p:nvPr>
            <p:ph type="body" idx="1"/>
          </p:nvPr>
        </p:nvSpPr>
        <p:spPr>
          <a:xfrm>
            <a:off x="457200" y="1580203"/>
            <a:ext cx="8229600" cy="3810000"/>
          </a:xfrm>
          <a:prstGeom prst="rect">
            <a:avLst/>
          </a:prstGeom>
          <a:noFill/>
          <a:ln>
            <a:noFill/>
          </a:ln>
        </p:spPr>
        <p:txBody>
          <a:bodyPr spcFirstLastPara="1" wrap="square" lIns="91425" tIns="45700" rIns="91425" bIns="45700" anchor="t" anchorCtr="0">
            <a:normAutofit/>
          </a:bodyPr>
          <a:lstStyle/>
          <a:p>
            <a:pPr marL="457200" lvl="0" indent="-342900" algn="l" rtl="0">
              <a:lnSpc>
                <a:spcPct val="100000"/>
              </a:lnSpc>
              <a:spcBef>
                <a:spcPts val="0"/>
              </a:spcBef>
              <a:spcAft>
                <a:spcPts val="0"/>
              </a:spcAft>
              <a:buSzPts val="1800"/>
              <a:buChar char="•"/>
            </a:pPr>
            <a:r>
              <a:rPr lang="en-US"/>
              <a:t>Mental Health Professionals</a:t>
            </a:r>
            <a:endParaRPr/>
          </a:p>
          <a:p>
            <a:pPr marL="457200" lvl="0" indent="-342900" algn="l" rtl="0">
              <a:lnSpc>
                <a:spcPct val="100000"/>
              </a:lnSpc>
              <a:spcBef>
                <a:spcPts val="0"/>
              </a:spcBef>
              <a:spcAft>
                <a:spcPts val="0"/>
              </a:spcAft>
              <a:buSzPts val="1800"/>
              <a:buChar char="•"/>
            </a:pPr>
            <a:r>
              <a:rPr lang="en-US"/>
              <a:t>Peer Support</a:t>
            </a:r>
            <a:endParaRPr/>
          </a:p>
          <a:p>
            <a:pPr marL="457200" lvl="0" indent="-342900" algn="l" rtl="0">
              <a:lnSpc>
                <a:spcPct val="100000"/>
              </a:lnSpc>
              <a:spcBef>
                <a:spcPts val="0"/>
              </a:spcBef>
              <a:spcAft>
                <a:spcPts val="0"/>
              </a:spcAft>
              <a:buSzPts val="1800"/>
              <a:buChar char="•"/>
            </a:pPr>
            <a:r>
              <a:rPr lang="en-US"/>
              <a:t>Religion</a:t>
            </a:r>
            <a:endParaRPr/>
          </a:p>
          <a:p>
            <a:pPr marL="0" lvl="0" indent="0" algn="l" rtl="0">
              <a:lnSpc>
                <a:spcPct val="100000"/>
              </a:lnSpc>
              <a:spcBef>
                <a:spcPts val="640"/>
              </a:spcBef>
              <a:spcAft>
                <a:spcPts val="0"/>
              </a:spcAft>
              <a:buNone/>
            </a:pPr>
            <a:endParaRPr/>
          </a:p>
        </p:txBody>
      </p:sp>
      <p:sp>
        <p:nvSpPr>
          <p:cNvPr id="208" name="Google Shape;208;p26"/>
          <p:cNvSpPr/>
          <p:nvPr/>
        </p:nvSpPr>
        <p:spPr>
          <a:xfrm>
            <a:off x="850900" y="4012100"/>
            <a:ext cx="7233000" cy="1087200"/>
          </a:xfrm>
          <a:prstGeom prst="roundRect">
            <a:avLst>
              <a:gd name="adj" fmla="val 16667"/>
            </a:avLst>
          </a:prstGeom>
          <a:solidFill>
            <a:srgbClr val="0070C0"/>
          </a:solidFill>
          <a:ln w="25400" cap="flat" cmpd="sng">
            <a:solidFill>
              <a:srgbClr val="88A3A5"/>
            </a:solidFill>
            <a:prstDash val="solid"/>
            <a:round/>
            <a:headEnd type="none" w="sm" len="sm"/>
            <a:tailEnd type="none" w="sm" len="sm"/>
          </a:ln>
          <a:effectLst>
            <a:outerShdw blurRad="76200" sy="23000" kx="-1200000" algn="b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a:solidFill>
                  <a:schemeClr val="lt1"/>
                </a:solidFill>
              </a:rPr>
              <a:t>Psychiatric disorders have been shown to affect at least 30–35% of people with cancer during all phases of their cancer journey.</a:t>
            </a:r>
            <a:endParaRPr sz="2000" i="0" u="none" strike="noStrike" cap="none">
              <a:solidFill>
                <a:schemeClr val="lt1"/>
              </a:solidFill>
            </a:endParaRPr>
          </a:p>
        </p:txBody>
      </p:sp>
      <p:sp>
        <p:nvSpPr>
          <p:cNvPr id="209" name="Google Shape;209;p26"/>
          <p:cNvSpPr txBox="1"/>
          <p:nvPr/>
        </p:nvSpPr>
        <p:spPr>
          <a:xfrm>
            <a:off x="6364800" y="5251700"/>
            <a:ext cx="2580300" cy="276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400"/>
              <a:buFont typeface="Arial"/>
              <a:buNone/>
            </a:pPr>
            <a:r>
              <a:rPr lang="en-US" sz="1200" i="1">
                <a:solidFill>
                  <a:schemeClr val="lt2"/>
                </a:solidFill>
              </a:rPr>
              <a:t>Source: Caruso &amp; Breitbart, 2020</a:t>
            </a:r>
            <a:endParaRPr sz="1200" i="1" u="none" strike="noStrike" cap="none">
              <a:solidFill>
                <a:schemeClr val="lt2"/>
              </a:solidFill>
            </a:endParaRPr>
          </a:p>
        </p:txBody>
      </p:sp>
      <p:sp>
        <p:nvSpPr>
          <p:cNvPr id="210" name="Google Shape;210;p26"/>
          <p:cNvSpPr/>
          <p:nvPr/>
        </p:nvSpPr>
        <p:spPr>
          <a:xfrm>
            <a:off x="4419600" y="2247175"/>
            <a:ext cx="3236400" cy="1549200"/>
          </a:xfrm>
          <a:prstGeom prst="wedgeRectCallout">
            <a:avLst>
              <a:gd name="adj1" fmla="val -21731"/>
              <a:gd name="adj2" fmla="val -62318"/>
            </a:avLst>
          </a:prstGeom>
          <a:solidFill>
            <a:srgbClr val="00B050"/>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285750" marR="0" lvl="0" indent="-273050" algn="l" rtl="0">
              <a:lnSpc>
                <a:spcPct val="100000"/>
              </a:lnSpc>
              <a:spcBef>
                <a:spcPts val="0"/>
              </a:spcBef>
              <a:spcAft>
                <a:spcPts val="0"/>
              </a:spcAft>
              <a:buClr>
                <a:schemeClr val="lt1"/>
              </a:buClr>
              <a:buSzPts val="1600"/>
              <a:buFont typeface="Noto Sans Symbols"/>
              <a:buChar char="✔"/>
            </a:pPr>
            <a:r>
              <a:rPr lang="en-US" sz="1600" b="0" i="0" u="none" strike="noStrike" cap="none">
                <a:solidFill>
                  <a:schemeClr val="lt1"/>
                </a:solidFill>
                <a:latin typeface="Arial"/>
                <a:ea typeface="Arial"/>
                <a:cs typeface="Arial"/>
                <a:sym typeface="Arial"/>
              </a:rPr>
              <a:t>Psychiatrist</a:t>
            </a:r>
            <a:endParaRPr sz="1600" b="0" i="0" u="none" strike="noStrike" cap="none">
              <a:solidFill>
                <a:srgbClr val="000000"/>
              </a:solidFill>
              <a:latin typeface="Arial"/>
              <a:ea typeface="Arial"/>
              <a:cs typeface="Arial"/>
              <a:sym typeface="Arial"/>
            </a:endParaRPr>
          </a:p>
          <a:p>
            <a:pPr marL="285750" marR="0" lvl="0" indent="-273050" algn="l" rtl="0">
              <a:lnSpc>
                <a:spcPct val="100000"/>
              </a:lnSpc>
              <a:spcBef>
                <a:spcPts val="0"/>
              </a:spcBef>
              <a:spcAft>
                <a:spcPts val="0"/>
              </a:spcAft>
              <a:buClr>
                <a:schemeClr val="lt1"/>
              </a:buClr>
              <a:buSzPts val="1600"/>
              <a:buFont typeface="Noto Sans Symbols"/>
              <a:buChar char="✔"/>
            </a:pPr>
            <a:r>
              <a:rPr lang="en-US" sz="1600" b="0" i="0" u="none" strike="noStrike" cap="none">
                <a:solidFill>
                  <a:schemeClr val="lt1"/>
                </a:solidFill>
                <a:latin typeface="Arial"/>
                <a:ea typeface="Arial"/>
                <a:cs typeface="Arial"/>
                <a:sym typeface="Arial"/>
              </a:rPr>
              <a:t>Psychologist</a:t>
            </a:r>
            <a:endParaRPr sz="1600" b="0" i="0" u="none" strike="noStrike" cap="none">
              <a:solidFill>
                <a:srgbClr val="000000"/>
              </a:solidFill>
              <a:latin typeface="Arial"/>
              <a:ea typeface="Arial"/>
              <a:cs typeface="Arial"/>
              <a:sym typeface="Arial"/>
            </a:endParaRPr>
          </a:p>
          <a:p>
            <a:pPr marL="285750" marR="0" lvl="0" indent="-273050" algn="l" rtl="0">
              <a:lnSpc>
                <a:spcPct val="100000"/>
              </a:lnSpc>
              <a:spcBef>
                <a:spcPts val="0"/>
              </a:spcBef>
              <a:spcAft>
                <a:spcPts val="0"/>
              </a:spcAft>
              <a:buClr>
                <a:schemeClr val="lt1"/>
              </a:buClr>
              <a:buSzPts val="1600"/>
              <a:buFont typeface="Noto Sans Symbols"/>
              <a:buChar char="✔"/>
            </a:pPr>
            <a:r>
              <a:rPr lang="en-US" sz="1600" b="0" i="0" u="none" strike="noStrike" cap="none">
                <a:solidFill>
                  <a:schemeClr val="lt1"/>
                </a:solidFill>
                <a:latin typeface="Arial"/>
                <a:ea typeface="Arial"/>
                <a:cs typeface="Arial"/>
                <a:sym typeface="Arial"/>
              </a:rPr>
              <a:t>Social Worker</a:t>
            </a:r>
            <a:endParaRPr sz="1600" b="0" i="0" u="none" strike="noStrike" cap="none">
              <a:solidFill>
                <a:srgbClr val="000000"/>
              </a:solidFill>
              <a:latin typeface="Arial"/>
              <a:ea typeface="Arial"/>
              <a:cs typeface="Arial"/>
              <a:sym typeface="Arial"/>
            </a:endParaRPr>
          </a:p>
          <a:p>
            <a:pPr marL="285750" marR="0" lvl="0" indent="-273050" algn="l" rtl="0">
              <a:lnSpc>
                <a:spcPct val="100000"/>
              </a:lnSpc>
              <a:spcBef>
                <a:spcPts val="0"/>
              </a:spcBef>
              <a:spcAft>
                <a:spcPts val="0"/>
              </a:spcAft>
              <a:buClr>
                <a:schemeClr val="lt1"/>
              </a:buClr>
              <a:buSzPts val="1600"/>
              <a:buFont typeface="Noto Sans Symbols"/>
              <a:buChar char="✔"/>
            </a:pPr>
            <a:r>
              <a:rPr lang="en-US" sz="1600" b="0" i="0" u="none" strike="noStrike" cap="none">
                <a:solidFill>
                  <a:schemeClr val="lt1"/>
                </a:solidFill>
                <a:latin typeface="Arial"/>
                <a:ea typeface="Arial"/>
                <a:cs typeface="Arial"/>
                <a:sym typeface="Arial"/>
              </a:rPr>
              <a:t>Counselor</a:t>
            </a:r>
            <a:endParaRPr sz="1600" b="0" i="0" u="none" strike="noStrike" cap="none">
              <a:solidFill>
                <a:schemeClr val="lt1"/>
              </a:solidFill>
              <a:latin typeface="Arial"/>
              <a:ea typeface="Arial"/>
              <a:cs typeface="Arial"/>
              <a:sym typeface="Arial"/>
            </a:endParaRPr>
          </a:p>
          <a:p>
            <a:pPr marL="285750" marR="0" lvl="0" indent="-273050" algn="l" rtl="0">
              <a:lnSpc>
                <a:spcPct val="100000"/>
              </a:lnSpc>
              <a:spcBef>
                <a:spcPts val="0"/>
              </a:spcBef>
              <a:spcAft>
                <a:spcPts val="0"/>
              </a:spcAft>
              <a:buClr>
                <a:schemeClr val="lt1"/>
              </a:buClr>
              <a:buSzPts val="1600"/>
              <a:buChar char="✔"/>
            </a:pPr>
            <a:r>
              <a:rPr lang="en-US" sz="1600">
                <a:solidFill>
                  <a:schemeClr val="lt1"/>
                </a:solidFill>
              </a:rPr>
              <a:t>Marriage/Family Therapist</a:t>
            </a:r>
            <a:endParaRPr sz="1600">
              <a:solidFill>
                <a:schemeClr val="lt1"/>
              </a:solidFill>
            </a:endParaRPr>
          </a:p>
          <a:p>
            <a:pPr marL="285750" marR="0" lvl="0" indent="-273050" algn="l" rtl="0">
              <a:lnSpc>
                <a:spcPct val="100000"/>
              </a:lnSpc>
              <a:spcBef>
                <a:spcPts val="0"/>
              </a:spcBef>
              <a:spcAft>
                <a:spcPts val="0"/>
              </a:spcAft>
              <a:buClr>
                <a:schemeClr val="lt1"/>
              </a:buClr>
              <a:buSzPts val="1600"/>
              <a:buChar char="✔"/>
            </a:pPr>
            <a:r>
              <a:rPr lang="en-US" sz="1600">
                <a:solidFill>
                  <a:schemeClr val="lt1"/>
                </a:solidFill>
              </a:rPr>
              <a:t>Licensed Clinical Counselor</a:t>
            </a:r>
            <a:endParaRPr sz="1700">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3"/>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Pharmacists</a:t>
            </a:r>
            <a:endParaRPr/>
          </a:p>
        </p:txBody>
      </p:sp>
      <p:sp>
        <p:nvSpPr>
          <p:cNvPr id="217" name="Google Shape;217;p23"/>
          <p:cNvSpPr txBox="1">
            <a:spLocks noGrp="1"/>
          </p:cNvSpPr>
          <p:nvPr>
            <p:ph type="body" idx="1"/>
          </p:nvPr>
        </p:nvSpPr>
        <p:spPr>
          <a:xfrm>
            <a:off x="457200" y="1447800"/>
            <a:ext cx="7543800" cy="38100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rgbClr val="3F3F3F"/>
              </a:buClr>
              <a:buSzPts val="3200"/>
              <a:buFont typeface="Arial"/>
              <a:buChar char="•"/>
            </a:pPr>
            <a:r>
              <a:rPr lang="en-US"/>
              <a:t>Give medicines that are prescribed by a doctor</a:t>
            </a:r>
            <a:endParaRPr/>
          </a:p>
          <a:p>
            <a:pPr marL="342900" lvl="0" indent="-342900" algn="l" rtl="0">
              <a:lnSpc>
                <a:spcPct val="100000"/>
              </a:lnSpc>
              <a:spcBef>
                <a:spcPts val="640"/>
              </a:spcBef>
              <a:spcAft>
                <a:spcPts val="0"/>
              </a:spcAft>
              <a:buClr>
                <a:srgbClr val="3F3F3F"/>
              </a:buClr>
              <a:buSzPts val="3200"/>
              <a:buFont typeface="Arial"/>
              <a:buChar char="•"/>
            </a:pPr>
            <a:r>
              <a:rPr lang="en-US"/>
              <a:t>Talk about how to use medicines</a:t>
            </a:r>
            <a:endParaRPr/>
          </a:p>
          <a:p>
            <a:pPr marL="342900" lvl="0" indent="-342900" algn="l" rtl="0">
              <a:lnSpc>
                <a:spcPct val="100000"/>
              </a:lnSpc>
              <a:spcBef>
                <a:spcPts val="640"/>
              </a:spcBef>
              <a:spcAft>
                <a:spcPts val="0"/>
              </a:spcAft>
              <a:buClr>
                <a:srgbClr val="3F3F3F"/>
              </a:buClr>
              <a:buSzPts val="3200"/>
              <a:buFont typeface="Arial"/>
              <a:buChar char="•"/>
            </a:pPr>
            <a:r>
              <a:rPr lang="en-US"/>
              <a:t>Answer questions</a:t>
            </a:r>
            <a:endParaRPr/>
          </a:p>
        </p:txBody>
      </p:sp>
      <p:sp>
        <p:nvSpPr>
          <p:cNvPr id="218" name="Google Shape;218;p23"/>
          <p:cNvSpPr txBox="1"/>
          <p:nvPr/>
        </p:nvSpPr>
        <p:spPr>
          <a:xfrm>
            <a:off x="4906425" y="5198525"/>
            <a:ext cx="4546500" cy="29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i="1">
                <a:solidFill>
                  <a:schemeClr val="lt2"/>
                </a:solidFill>
              </a:rPr>
              <a:t>Source: National Cancer Institute Dictionary of Terms, n.d.</a:t>
            </a:r>
            <a:endParaRPr sz="1200" i="1">
              <a:solidFill>
                <a:schemeClr val="lt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2fe268c0769_0_14"/>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Dosimetrists</a:t>
            </a:r>
            <a:endParaRPr/>
          </a:p>
        </p:txBody>
      </p:sp>
      <p:sp>
        <p:nvSpPr>
          <p:cNvPr id="225" name="Google Shape;225;g2fe268c0769_0_14"/>
          <p:cNvSpPr txBox="1">
            <a:spLocks noGrp="1"/>
          </p:cNvSpPr>
          <p:nvPr>
            <p:ph type="body" idx="1"/>
          </p:nvPr>
        </p:nvSpPr>
        <p:spPr>
          <a:xfrm>
            <a:off x="457200" y="1447800"/>
            <a:ext cx="7543800" cy="38100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rgbClr val="3F3F3F"/>
              </a:buClr>
              <a:buSzPts val="3200"/>
              <a:buFont typeface="Arial"/>
              <a:buChar char="•"/>
            </a:pPr>
            <a:r>
              <a:rPr lang="en-US"/>
              <a:t>Member of the radiation oncology team</a:t>
            </a:r>
            <a:endParaRPr/>
          </a:p>
          <a:p>
            <a:pPr marL="342900" lvl="0" indent="-342900" algn="l" rtl="0">
              <a:lnSpc>
                <a:spcPct val="100000"/>
              </a:lnSpc>
              <a:spcBef>
                <a:spcPts val="640"/>
              </a:spcBef>
              <a:spcAft>
                <a:spcPts val="0"/>
              </a:spcAft>
              <a:buClr>
                <a:srgbClr val="3F3F3F"/>
              </a:buClr>
              <a:buSzPts val="3200"/>
              <a:buFont typeface="Arial"/>
              <a:buChar char="•"/>
            </a:pPr>
            <a:r>
              <a:rPr lang="en-US"/>
              <a:t>Determines the appropriate type of treatment and dosage of radiation</a:t>
            </a:r>
            <a:endParaRPr/>
          </a:p>
          <a:p>
            <a:pPr marL="342900" lvl="0" indent="-342900" algn="l" rtl="0">
              <a:lnSpc>
                <a:spcPct val="100000"/>
              </a:lnSpc>
              <a:spcBef>
                <a:spcPts val="640"/>
              </a:spcBef>
              <a:spcAft>
                <a:spcPts val="0"/>
              </a:spcAft>
              <a:buClr>
                <a:srgbClr val="3F3F3F"/>
              </a:buClr>
              <a:buSzPts val="3200"/>
              <a:buFont typeface="Arial"/>
              <a:buChar char="•"/>
            </a:pPr>
            <a:r>
              <a:rPr lang="en-US"/>
              <a:t>Designs a treatment plan for each patient</a:t>
            </a:r>
            <a:endParaRPr/>
          </a:p>
          <a:p>
            <a:pPr marL="457200" lvl="0" indent="0" algn="l" rtl="0">
              <a:lnSpc>
                <a:spcPct val="100000"/>
              </a:lnSpc>
              <a:spcBef>
                <a:spcPts val="640"/>
              </a:spcBef>
              <a:spcAft>
                <a:spcPts val="0"/>
              </a:spcAft>
              <a:buNone/>
            </a:pPr>
            <a:endParaRPr/>
          </a:p>
        </p:txBody>
      </p:sp>
      <p:sp>
        <p:nvSpPr>
          <p:cNvPr id="226" name="Google Shape;226;g2fe268c0769_0_14"/>
          <p:cNvSpPr txBox="1"/>
          <p:nvPr/>
        </p:nvSpPr>
        <p:spPr>
          <a:xfrm>
            <a:off x="4762500" y="5257800"/>
            <a:ext cx="4572000" cy="276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400"/>
              <a:buFont typeface="Arial"/>
              <a:buNone/>
            </a:pPr>
            <a:r>
              <a:rPr lang="en-US" sz="1200" i="1">
                <a:solidFill>
                  <a:schemeClr val="lt2"/>
                </a:solidFill>
              </a:rPr>
              <a:t>Source: American Association of Medical Dosimetrists, 2020</a:t>
            </a:r>
            <a:endParaRPr sz="1200" i="1" u="none" strike="noStrike" cap="none">
              <a:solidFill>
                <a:schemeClr val="lt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2fe268c0769_0_20"/>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Dietitians</a:t>
            </a:r>
            <a:endParaRPr/>
          </a:p>
        </p:txBody>
      </p:sp>
      <p:sp>
        <p:nvSpPr>
          <p:cNvPr id="233" name="Google Shape;233;g2fe268c0769_0_20"/>
          <p:cNvSpPr txBox="1">
            <a:spLocks noGrp="1"/>
          </p:cNvSpPr>
          <p:nvPr>
            <p:ph type="body" idx="1"/>
          </p:nvPr>
        </p:nvSpPr>
        <p:spPr>
          <a:xfrm>
            <a:off x="457200" y="1447800"/>
            <a:ext cx="7543800" cy="38100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rgbClr val="3F3F3F"/>
              </a:buClr>
              <a:buSzPts val="3200"/>
              <a:buFont typeface="Arial"/>
              <a:buChar char="•"/>
            </a:pPr>
            <a:r>
              <a:rPr lang="en-US"/>
              <a:t>Registered Dietitian Nutritionists (RDN) are food and nutrition experts</a:t>
            </a:r>
            <a:endParaRPr/>
          </a:p>
          <a:p>
            <a:pPr marL="342900" lvl="0" indent="-342900" algn="l" rtl="0">
              <a:lnSpc>
                <a:spcPct val="100000"/>
              </a:lnSpc>
              <a:spcBef>
                <a:spcPts val="640"/>
              </a:spcBef>
              <a:spcAft>
                <a:spcPts val="0"/>
              </a:spcAft>
              <a:buClr>
                <a:srgbClr val="3F3F3F"/>
              </a:buClr>
              <a:buSzPts val="3200"/>
              <a:buFont typeface="Arial"/>
              <a:buChar char="•"/>
            </a:pPr>
            <a:r>
              <a:rPr lang="en-US"/>
              <a:t>May specialize in oncology nutrition</a:t>
            </a:r>
            <a:endParaRPr/>
          </a:p>
          <a:p>
            <a:pPr marL="342900" lvl="0" indent="-342900" algn="l" rtl="0">
              <a:lnSpc>
                <a:spcPct val="100000"/>
              </a:lnSpc>
              <a:spcBef>
                <a:spcPts val="640"/>
              </a:spcBef>
              <a:spcAft>
                <a:spcPts val="0"/>
              </a:spcAft>
              <a:buClr>
                <a:srgbClr val="3F3F3F"/>
              </a:buClr>
              <a:buSzPts val="3200"/>
              <a:buFont typeface="Arial"/>
              <a:buChar char="•"/>
            </a:pPr>
            <a:r>
              <a:rPr lang="en-US"/>
              <a:t>Provides medical nutrition therapy</a:t>
            </a:r>
            <a:endParaRPr/>
          </a:p>
        </p:txBody>
      </p:sp>
      <p:sp>
        <p:nvSpPr>
          <p:cNvPr id="234" name="Google Shape;234;g2fe268c0769_0_20"/>
          <p:cNvSpPr txBox="1"/>
          <p:nvPr/>
        </p:nvSpPr>
        <p:spPr>
          <a:xfrm>
            <a:off x="4906425" y="5198525"/>
            <a:ext cx="4546500" cy="29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i="1">
                <a:solidFill>
                  <a:schemeClr val="lt2"/>
                </a:solidFill>
              </a:rPr>
              <a:t>Source: National Cancer Institute Dictionary of Terms, n.d.</a:t>
            </a:r>
            <a:endParaRPr sz="1200" i="1">
              <a:solidFill>
                <a:schemeClr val="lt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2"/>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Acknowledgments</a:t>
            </a:r>
            <a:endParaRPr/>
          </a:p>
        </p:txBody>
      </p:sp>
      <p:sp>
        <p:nvSpPr>
          <p:cNvPr id="44" name="Google Shape;44;p2"/>
          <p:cNvSpPr txBox="1">
            <a:spLocks noGrp="1"/>
          </p:cNvSpPr>
          <p:nvPr>
            <p:ph type="body" idx="1"/>
          </p:nvPr>
        </p:nvSpPr>
        <p:spPr>
          <a:xfrm>
            <a:off x="55025" y="1371600"/>
            <a:ext cx="8991600" cy="381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3F3F3F"/>
              </a:buClr>
              <a:buSzPts val="3200"/>
              <a:buFont typeface="Arial"/>
              <a:buNone/>
            </a:pPr>
            <a:r>
              <a:rPr lang="en-US" sz="2000">
                <a:solidFill>
                  <a:schemeClr val="dk1"/>
                </a:solidFill>
              </a:rPr>
              <a:t>This work was supported by Cooperative Agreement #NU58DP007539-01 from the Centers for Disease Control and Prevention. Its contents are solely the responsibility of the authors and do not necessarily represent the official views of the Centers for Disease Control and Prevention.</a:t>
            </a:r>
            <a:endParaRPr sz="2000">
              <a:solidFill>
                <a:schemeClr val="dk1"/>
              </a:solidFill>
            </a:endParaRPr>
          </a:p>
          <a:p>
            <a:pPr marL="0" lvl="0" indent="0" algn="l" rtl="0">
              <a:spcBef>
                <a:spcPts val="1200"/>
              </a:spcBef>
              <a:spcAft>
                <a:spcPts val="0"/>
              </a:spcAft>
              <a:buClr>
                <a:schemeClr val="dk1"/>
              </a:buClr>
              <a:buSzPts val="1100"/>
              <a:buFont typeface="Arial"/>
              <a:buNone/>
            </a:pPr>
            <a:r>
              <a:rPr lang="en-US" sz="2000">
                <a:solidFill>
                  <a:schemeClr val="dk1"/>
                </a:solidFill>
              </a:rPr>
              <a:t>We would like to thank the following people for their help with revising this training:</a:t>
            </a:r>
            <a:endParaRPr sz="2000">
              <a:solidFill>
                <a:schemeClr val="dk1"/>
              </a:solidFill>
            </a:endParaRPr>
          </a:p>
          <a:p>
            <a:pPr marL="457200" lvl="0" indent="-355600" algn="l" rtl="0">
              <a:spcBef>
                <a:spcPts val="360"/>
              </a:spcBef>
              <a:spcAft>
                <a:spcPts val="0"/>
              </a:spcAft>
              <a:buClr>
                <a:schemeClr val="dk1"/>
              </a:buClr>
              <a:buSzPts val="2000"/>
              <a:buChar char="•"/>
            </a:pPr>
            <a:r>
              <a:rPr lang="en-US" sz="2000">
                <a:solidFill>
                  <a:schemeClr val="dk1"/>
                </a:solidFill>
              </a:rPr>
              <a:t>Katie Garfield, Center for Health Law and Policy Innovation, </a:t>
            </a:r>
            <a:br>
              <a:rPr lang="en-US" sz="2000">
                <a:solidFill>
                  <a:schemeClr val="dk1"/>
                </a:solidFill>
              </a:rPr>
            </a:br>
            <a:r>
              <a:rPr lang="en-US" sz="2000">
                <a:solidFill>
                  <a:schemeClr val="dk1"/>
                </a:solidFill>
              </a:rPr>
              <a:t>Harvard Law School</a:t>
            </a:r>
            <a:endParaRPr sz="2000">
              <a:solidFill>
                <a:schemeClr val="dk1"/>
              </a:solidFill>
            </a:endParaRPr>
          </a:p>
          <a:p>
            <a:pPr marL="457200" lvl="0" indent="-355600" algn="l" rtl="0">
              <a:spcBef>
                <a:spcPts val="360"/>
              </a:spcBef>
              <a:spcAft>
                <a:spcPts val="0"/>
              </a:spcAft>
              <a:buClr>
                <a:schemeClr val="dk1"/>
              </a:buClr>
              <a:buSzPts val="2000"/>
              <a:buChar char="•"/>
            </a:pPr>
            <a:r>
              <a:rPr lang="en-US" sz="2000">
                <a:solidFill>
                  <a:schemeClr val="dk1"/>
                </a:solidFill>
              </a:rPr>
              <a:t>Zarek Mena, Patient Navigation Advisors</a:t>
            </a:r>
            <a:endParaRPr sz="2000">
              <a:solidFill>
                <a:schemeClr val="dk1"/>
              </a:solidFill>
            </a:endParaRPr>
          </a:p>
          <a:p>
            <a:pPr marL="457200" lvl="0" indent="-355600" algn="l" rtl="0">
              <a:spcBef>
                <a:spcPts val="360"/>
              </a:spcBef>
              <a:spcAft>
                <a:spcPts val="0"/>
              </a:spcAft>
              <a:buClr>
                <a:schemeClr val="dk1"/>
              </a:buClr>
              <a:buSzPts val="2000"/>
              <a:buChar char="•"/>
            </a:pPr>
            <a:r>
              <a:rPr lang="en-US" sz="2000">
                <a:solidFill>
                  <a:schemeClr val="dk1"/>
                </a:solidFill>
              </a:rPr>
              <a:t>Jess Quiring, Patient Navigation Advisors</a:t>
            </a:r>
            <a:endParaRPr sz="2000">
              <a:solidFill>
                <a:schemeClr val="dk1"/>
              </a:solidFill>
            </a:endParaRPr>
          </a:p>
          <a:p>
            <a:pPr marL="457200" lvl="0" indent="-355600" algn="l" rtl="0">
              <a:spcBef>
                <a:spcPts val="360"/>
              </a:spcBef>
              <a:spcAft>
                <a:spcPts val="0"/>
              </a:spcAft>
              <a:buClr>
                <a:schemeClr val="dk1"/>
              </a:buClr>
              <a:buSzPts val="2000"/>
              <a:buChar char="•"/>
            </a:pPr>
            <a:r>
              <a:rPr lang="en-US" sz="2000">
                <a:solidFill>
                  <a:schemeClr val="dk1"/>
                </a:solidFill>
              </a:rPr>
              <a:t>Reesa Sherin, Association of Cancer Care Centers</a:t>
            </a:r>
            <a:endParaRPr sz="2000">
              <a:solidFill>
                <a:schemeClr val="dk1"/>
              </a:solidFill>
            </a:endParaRPr>
          </a:p>
          <a:p>
            <a:pPr marL="0" lvl="0" indent="0" algn="l" rtl="0">
              <a:lnSpc>
                <a:spcPct val="100000"/>
              </a:lnSpc>
              <a:spcBef>
                <a:spcPts val="496"/>
              </a:spcBef>
              <a:spcAft>
                <a:spcPts val="0"/>
              </a:spcAft>
              <a:buClr>
                <a:srgbClr val="3F3F3F"/>
              </a:buClr>
              <a:buSzPts val="3200"/>
              <a:buFont typeface="Arial"/>
              <a:buNone/>
            </a:pPr>
            <a:endParaRPr sz="20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2fe268c0769_0_26"/>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Genetic Counselors</a:t>
            </a:r>
            <a:endParaRPr/>
          </a:p>
        </p:txBody>
      </p:sp>
      <p:sp>
        <p:nvSpPr>
          <p:cNvPr id="241" name="Google Shape;241;g2fe268c0769_0_26"/>
          <p:cNvSpPr txBox="1">
            <a:spLocks noGrp="1"/>
          </p:cNvSpPr>
          <p:nvPr>
            <p:ph type="body" idx="1"/>
          </p:nvPr>
        </p:nvSpPr>
        <p:spPr>
          <a:xfrm>
            <a:off x="457200" y="1447800"/>
            <a:ext cx="7543800" cy="38100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rgbClr val="3F3F3F"/>
              </a:buClr>
              <a:buSzPts val="3200"/>
              <a:buFont typeface="Arial"/>
              <a:buChar char="•"/>
            </a:pPr>
            <a:r>
              <a:rPr lang="en-US"/>
              <a:t>Assesses patient risk for inheriting conditions or illnesses, including some types of cancer</a:t>
            </a:r>
            <a:endParaRPr/>
          </a:p>
          <a:p>
            <a:pPr marL="342900" lvl="0" indent="-342900" algn="l" rtl="0">
              <a:lnSpc>
                <a:spcPct val="100000"/>
              </a:lnSpc>
              <a:spcBef>
                <a:spcPts val="640"/>
              </a:spcBef>
              <a:spcAft>
                <a:spcPts val="0"/>
              </a:spcAft>
              <a:buClr>
                <a:srgbClr val="3F3F3F"/>
              </a:buClr>
              <a:buSzPts val="3200"/>
              <a:buFont typeface="Arial"/>
              <a:buChar char="•"/>
            </a:pPr>
            <a:r>
              <a:rPr lang="en-US"/>
              <a:t>Reviews genetic test results with patient and families</a:t>
            </a:r>
            <a:endParaRPr/>
          </a:p>
          <a:p>
            <a:pPr marL="342900" lvl="0" indent="-342900" algn="l" rtl="0">
              <a:lnSpc>
                <a:spcPct val="100000"/>
              </a:lnSpc>
              <a:spcBef>
                <a:spcPts val="640"/>
              </a:spcBef>
              <a:spcAft>
                <a:spcPts val="0"/>
              </a:spcAft>
              <a:buClr>
                <a:srgbClr val="3F3F3F"/>
              </a:buClr>
              <a:buSzPts val="3200"/>
              <a:buFont typeface="Arial"/>
              <a:buChar char="•"/>
            </a:pPr>
            <a:r>
              <a:rPr lang="en-US"/>
              <a:t>Supports patient decisions based on genetic test results</a:t>
            </a:r>
            <a:endParaRPr/>
          </a:p>
        </p:txBody>
      </p:sp>
      <p:sp>
        <p:nvSpPr>
          <p:cNvPr id="242" name="Google Shape;242;g2fe268c0769_0_26"/>
          <p:cNvSpPr txBox="1"/>
          <p:nvPr/>
        </p:nvSpPr>
        <p:spPr>
          <a:xfrm>
            <a:off x="4906425" y="5198525"/>
            <a:ext cx="4546500" cy="29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i="1">
                <a:solidFill>
                  <a:schemeClr val="lt2"/>
                </a:solidFill>
              </a:rPr>
              <a:t>Source: National Cancer Institute Dictionary of Terms, n.d.</a:t>
            </a:r>
            <a:endParaRPr sz="1200" i="1">
              <a:solidFill>
                <a:schemeClr val="lt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4"/>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Technologists and Technicians </a:t>
            </a:r>
            <a:endParaRPr sz="3600"/>
          </a:p>
        </p:txBody>
      </p:sp>
      <p:sp>
        <p:nvSpPr>
          <p:cNvPr id="249" name="Google Shape;249;p24"/>
          <p:cNvSpPr txBox="1">
            <a:spLocks noGrp="1"/>
          </p:cNvSpPr>
          <p:nvPr>
            <p:ph type="body" idx="1"/>
          </p:nvPr>
        </p:nvSpPr>
        <p:spPr>
          <a:xfrm>
            <a:off x="431800" y="1447800"/>
            <a:ext cx="8255000" cy="3581399"/>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None/>
            </a:pPr>
            <a:r>
              <a:rPr lang="en-US" sz="2100" b="1">
                <a:solidFill>
                  <a:schemeClr val="dk1"/>
                </a:solidFill>
              </a:rPr>
              <a:t> </a:t>
            </a:r>
            <a:endParaRPr sz="2100">
              <a:solidFill>
                <a:schemeClr val="dk1"/>
              </a:solidFill>
            </a:endParaRPr>
          </a:p>
          <a:p>
            <a:pPr marL="457200" lvl="0" indent="-361950" algn="l" rtl="0">
              <a:lnSpc>
                <a:spcPct val="100000"/>
              </a:lnSpc>
              <a:spcBef>
                <a:spcPts val="370"/>
              </a:spcBef>
              <a:spcAft>
                <a:spcPts val="0"/>
              </a:spcAft>
              <a:buClr>
                <a:schemeClr val="dk1"/>
              </a:buClr>
              <a:buSzPts val="2100"/>
              <a:buChar char="•"/>
            </a:pPr>
            <a:r>
              <a:rPr lang="en-US" sz="2100">
                <a:solidFill>
                  <a:schemeClr val="dk1"/>
                </a:solidFill>
              </a:rPr>
              <a:t>Look for bacteria or parasites, analyze chemicals, match blood for transfusions or test for drug levels in the blood to see how a patient is responding to treatment</a:t>
            </a:r>
            <a:br>
              <a:rPr lang="en-US" sz="2100">
                <a:solidFill>
                  <a:schemeClr val="dk1"/>
                </a:solidFill>
              </a:rPr>
            </a:br>
            <a:endParaRPr sz="2100">
              <a:solidFill>
                <a:schemeClr val="dk1"/>
              </a:solidFill>
            </a:endParaRPr>
          </a:p>
          <a:p>
            <a:pPr marL="457200" lvl="0" indent="-361950" algn="l" rtl="0">
              <a:lnSpc>
                <a:spcPct val="100000"/>
              </a:lnSpc>
              <a:spcBef>
                <a:spcPts val="0"/>
              </a:spcBef>
              <a:spcAft>
                <a:spcPts val="0"/>
              </a:spcAft>
              <a:buClr>
                <a:schemeClr val="dk1"/>
              </a:buClr>
              <a:buSzPts val="2100"/>
              <a:buChar char="•"/>
            </a:pPr>
            <a:r>
              <a:rPr lang="en-US" sz="2100">
                <a:solidFill>
                  <a:schemeClr val="dk1"/>
                </a:solidFill>
              </a:rPr>
              <a:t>Take x-rays, and perform CT (Computed Tomography) scans, MRIs (Magnetic Resonance Imaging) or mammography</a:t>
            </a:r>
            <a:br>
              <a:rPr lang="en-US" sz="2100">
                <a:solidFill>
                  <a:schemeClr val="dk1"/>
                </a:solidFill>
              </a:rPr>
            </a:br>
            <a:endParaRPr sz="2100">
              <a:solidFill>
                <a:schemeClr val="dk1"/>
              </a:solidFill>
            </a:endParaRPr>
          </a:p>
          <a:p>
            <a:pPr marL="457200" lvl="0" indent="-361950" algn="l" rtl="0">
              <a:lnSpc>
                <a:spcPct val="100000"/>
              </a:lnSpc>
              <a:spcBef>
                <a:spcPts val="0"/>
              </a:spcBef>
              <a:spcAft>
                <a:spcPts val="0"/>
              </a:spcAft>
              <a:buClr>
                <a:schemeClr val="dk1"/>
              </a:buClr>
              <a:buSzPts val="2100"/>
              <a:buChar char="•"/>
            </a:pPr>
            <a:r>
              <a:rPr lang="en-US" sz="2100">
                <a:solidFill>
                  <a:schemeClr val="dk1"/>
                </a:solidFill>
              </a:rPr>
              <a:t>Prepare prescription medications, perform customer service and perform administrative duties</a:t>
            </a:r>
            <a:endParaRPr sz="2100">
              <a:solidFill>
                <a:schemeClr val="dk1"/>
              </a:solidFill>
            </a:endParaRPr>
          </a:p>
        </p:txBody>
      </p:sp>
      <p:sp>
        <p:nvSpPr>
          <p:cNvPr id="250" name="Google Shape;250;p24"/>
          <p:cNvSpPr/>
          <p:nvPr/>
        </p:nvSpPr>
        <p:spPr>
          <a:xfrm>
            <a:off x="512225" y="1447800"/>
            <a:ext cx="8229600" cy="355500"/>
          </a:xfrm>
          <a:prstGeom prst="roundRect">
            <a:avLst>
              <a:gd name="adj" fmla="val 16667"/>
            </a:avLst>
          </a:prstGeom>
          <a:solidFill>
            <a:srgbClr val="0070C0"/>
          </a:solid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US" sz="2100" b="1">
                <a:solidFill>
                  <a:schemeClr val="lt1"/>
                </a:solidFill>
              </a:rPr>
              <a:t>Laboratory Technologists</a:t>
            </a:r>
            <a:endParaRPr sz="2100"/>
          </a:p>
        </p:txBody>
      </p:sp>
      <p:sp>
        <p:nvSpPr>
          <p:cNvPr id="251" name="Google Shape;251;p24"/>
          <p:cNvSpPr/>
          <p:nvPr/>
        </p:nvSpPr>
        <p:spPr>
          <a:xfrm>
            <a:off x="512225" y="2806700"/>
            <a:ext cx="8229600" cy="355500"/>
          </a:xfrm>
          <a:prstGeom prst="roundRect">
            <a:avLst>
              <a:gd name="adj" fmla="val 16667"/>
            </a:avLst>
          </a:prstGeom>
          <a:solidFill>
            <a:srgbClr val="0070C0"/>
          </a:solid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US" sz="2100" b="1">
                <a:solidFill>
                  <a:schemeClr val="lt1"/>
                </a:solidFill>
              </a:rPr>
              <a:t>Radiation Technologists</a:t>
            </a:r>
            <a:endParaRPr sz="2100"/>
          </a:p>
        </p:txBody>
      </p:sp>
      <p:sp>
        <p:nvSpPr>
          <p:cNvPr id="252" name="Google Shape;252;p24"/>
          <p:cNvSpPr/>
          <p:nvPr/>
        </p:nvSpPr>
        <p:spPr>
          <a:xfrm>
            <a:off x="512225" y="3784500"/>
            <a:ext cx="8229600" cy="355500"/>
          </a:xfrm>
          <a:prstGeom prst="roundRect">
            <a:avLst>
              <a:gd name="adj" fmla="val 16667"/>
            </a:avLst>
          </a:prstGeom>
          <a:solidFill>
            <a:srgbClr val="0070C0"/>
          </a:solid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US" sz="2100" b="1">
                <a:solidFill>
                  <a:schemeClr val="lt1"/>
                </a:solidFill>
              </a:rPr>
              <a:t>Pharmacy Technicians</a:t>
            </a:r>
            <a:endParaRPr sz="2100"/>
          </a:p>
        </p:txBody>
      </p:sp>
      <p:sp>
        <p:nvSpPr>
          <p:cNvPr id="253" name="Google Shape;253;p24"/>
          <p:cNvSpPr txBox="1"/>
          <p:nvPr/>
        </p:nvSpPr>
        <p:spPr>
          <a:xfrm>
            <a:off x="4906425" y="5198525"/>
            <a:ext cx="4546500" cy="29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i="1">
                <a:solidFill>
                  <a:schemeClr val="lt2"/>
                </a:solidFill>
              </a:rPr>
              <a:t>Source: National Cancer Institute Dictionary of Terms, n.d.</a:t>
            </a:r>
            <a:endParaRPr sz="1200" i="1">
              <a:solidFill>
                <a:schemeClr val="lt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5"/>
          <p:cNvSpPr txBox="1">
            <a:spLocks noGrp="1"/>
          </p:cNvSpPr>
          <p:nvPr>
            <p:ph type="title"/>
          </p:nvPr>
        </p:nvSpPr>
        <p:spPr>
          <a:xfrm>
            <a:off x="76200" y="0"/>
            <a:ext cx="88689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500"/>
              <a:t>Therapists and Rehabilitation Specialists</a:t>
            </a:r>
            <a:endParaRPr sz="3500"/>
          </a:p>
        </p:txBody>
      </p:sp>
      <p:grpSp>
        <p:nvGrpSpPr>
          <p:cNvPr id="260" name="Google Shape;260;p25"/>
          <p:cNvGrpSpPr/>
          <p:nvPr/>
        </p:nvGrpSpPr>
        <p:grpSpPr>
          <a:xfrm>
            <a:off x="457200" y="1426928"/>
            <a:ext cx="8229600" cy="3162515"/>
            <a:chOff x="0" y="72757"/>
            <a:chExt cx="8229600" cy="3664560"/>
          </a:xfrm>
        </p:grpSpPr>
        <p:sp>
          <p:nvSpPr>
            <p:cNvPr id="261" name="Google Shape;261;p25"/>
            <p:cNvSpPr/>
            <p:nvPr/>
          </p:nvSpPr>
          <p:spPr>
            <a:xfrm>
              <a:off x="0" y="72757"/>
              <a:ext cx="8229600" cy="514800"/>
            </a:xfrm>
            <a:prstGeom prst="roundRect">
              <a:avLst>
                <a:gd name="adj" fmla="val 16667"/>
              </a:avLst>
            </a:prstGeom>
            <a:solidFill>
              <a:srgbClr val="0070C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100" b="0" i="0" u="none" strike="noStrike" cap="none">
                <a:solidFill>
                  <a:srgbClr val="000000"/>
                </a:solidFill>
                <a:latin typeface="Arial"/>
                <a:ea typeface="Arial"/>
                <a:cs typeface="Arial"/>
                <a:sym typeface="Arial"/>
              </a:endParaRPr>
            </a:p>
          </p:txBody>
        </p:sp>
        <p:sp>
          <p:nvSpPr>
            <p:cNvPr id="262" name="Google Shape;262;p25"/>
            <p:cNvSpPr txBox="1"/>
            <p:nvPr/>
          </p:nvSpPr>
          <p:spPr>
            <a:xfrm>
              <a:off x="25130" y="97887"/>
              <a:ext cx="8179200" cy="464400"/>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lt1"/>
                </a:buClr>
                <a:buSzPts val="2200"/>
                <a:buFont typeface="Arial"/>
                <a:buNone/>
              </a:pPr>
              <a:r>
                <a:rPr lang="en-US" sz="2100" b="1" i="0" u="none" strike="noStrike" cap="none">
                  <a:solidFill>
                    <a:schemeClr val="lt1"/>
                  </a:solidFill>
                  <a:latin typeface="Arial"/>
                  <a:ea typeface="Arial"/>
                  <a:cs typeface="Arial"/>
                  <a:sym typeface="Arial"/>
                </a:rPr>
                <a:t>Lymphedema Therapists</a:t>
              </a:r>
              <a:endParaRPr sz="2100" b="0" i="0" u="none" strike="noStrike" cap="none">
                <a:solidFill>
                  <a:schemeClr val="lt1"/>
                </a:solidFill>
                <a:latin typeface="Arial"/>
                <a:ea typeface="Arial"/>
                <a:cs typeface="Arial"/>
                <a:sym typeface="Arial"/>
              </a:endParaRPr>
            </a:p>
          </p:txBody>
        </p:sp>
        <p:sp>
          <p:nvSpPr>
            <p:cNvPr id="263" name="Google Shape;263;p25"/>
            <p:cNvSpPr/>
            <p:nvPr/>
          </p:nvSpPr>
          <p:spPr>
            <a:xfrm>
              <a:off x="0" y="587557"/>
              <a:ext cx="8229600" cy="364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100" b="0" i="0" u="none" strike="noStrike" cap="none">
                <a:solidFill>
                  <a:srgbClr val="000000"/>
                </a:solidFill>
                <a:latin typeface="Arial"/>
                <a:ea typeface="Arial"/>
                <a:cs typeface="Arial"/>
                <a:sym typeface="Arial"/>
              </a:endParaRPr>
            </a:p>
          </p:txBody>
        </p:sp>
        <p:sp>
          <p:nvSpPr>
            <p:cNvPr id="264" name="Google Shape;264;p25"/>
            <p:cNvSpPr txBox="1"/>
            <p:nvPr/>
          </p:nvSpPr>
          <p:spPr>
            <a:xfrm>
              <a:off x="0" y="587557"/>
              <a:ext cx="8229600" cy="364200"/>
            </a:xfrm>
            <a:prstGeom prst="rect">
              <a:avLst/>
            </a:prstGeom>
            <a:noFill/>
            <a:ln>
              <a:noFill/>
            </a:ln>
          </p:spPr>
          <p:txBody>
            <a:bodyPr spcFirstLastPara="1" wrap="square" lIns="261275" tIns="27925" rIns="156450" bIns="27925" anchor="t" anchorCtr="0">
              <a:noAutofit/>
            </a:bodyPr>
            <a:lstStyle/>
            <a:p>
              <a:pPr marL="171450" marR="0" lvl="1" indent="-196850" algn="l" rtl="0">
                <a:lnSpc>
                  <a:spcPct val="90000"/>
                </a:lnSpc>
                <a:spcBef>
                  <a:spcPts val="0"/>
                </a:spcBef>
                <a:spcAft>
                  <a:spcPts val="0"/>
                </a:spcAft>
                <a:buClr>
                  <a:schemeClr val="dk1"/>
                </a:buClr>
                <a:buSzPts val="2100"/>
                <a:buFont typeface="Arial"/>
                <a:buChar char="•"/>
              </a:pPr>
              <a:r>
                <a:rPr lang="en-US" sz="2100">
                  <a:solidFill>
                    <a:schemeClr val="dk1"/>
                  </a:solidFill>
                </a:rPr>
                <a:t>Treat lymphedema, which results in swelling and discomfort in the body</a:t>
              </a:r>
              <a:endParaRPr sz="2100" b="0" i="0" u="none" strike="noStrike" cap="none">
                <a:solidFill>
                  <a:srgbClr val="000000"/>
                </a:solidFill>
                <a:latin typeface="Arial"/>
                <a:ea typeface="Arial"/>
                <a:cs typeface="Arial"/>
                <a:sym typeface="Arial"/>
              </a:endParaRPr>
            </a:p>
          </p:txBody>
        </p:sp>
        <p:sp>
          <p:nvSpPr>
            <p:cNvPr id="265" name="Google Shape;265;p25"/>
            <p:cNvSpPr/>
            <p:nvPr/>
          </p:nvSpPr>
          <p:spPr>
            <a:xfrm>
              <a:off x="0" y="951877"/>
              <a:ext cx="8229600" cy="514800"/>
            </a:xfrm>
            <a:prstGeom prst="roundRect">
              <a:avLst>
                <a:gd name="adj" fmla="val 16667"/>
              </a:avLst>
            </a:prstGeom>
            <a:solidFill>
              <a:srgbClr val="0070C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100" b="0" i="0" u="none" strike="noStrike" cap="none">
                <a:solidFill>
                  <a:srgbClr val="000000"/>
                </a:solidFill>
                <a:latin typeface="Arial"/>
                <a:ea typeface="Arial"/>
                <a:cs typeface="Arial"/>
                <a:sym typeface="Arial"/>
              </a:endParaRPr>
            </a:p>
          </p:txBody>
        </p:sp>
        <p:sp>
          <p:nvSpPr>
            <p:cNvPr id="266" name="Google Shape;266;p25"/>
            <p:cNvSpPr txBox="1"/>
            <p:nvPr/>
          </p:nvSpPr>
          <p:spPr>
            <a:xfrm>
              <a:off x="25130" y="977007"/>
              <a:ext cx="8179200" cy="464400"/>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lt1"/>
                </a:buClr>
                <a:buSzPts val="2200"/>
                <a:buFont typeface="Arial"/>
                <a:buNone/>
              </a:pPr>
              <a:r>
                <a:rPr lang="en-US" sz="2100" b="1">
                  <a:solidFill>
                    <a:schemeClr val="lt1"/>
                  </a:solidFill>
                </a:rPr>
                <a:t>Occupational</a:t>
              </a:r>
              <a:r>
                <a:rPr lang="en-US" sz="2100" b="1" i="0" u="none" strike="noStrike" cap="none">
                  <a:solidFill>
                    <a:schemeClr val="lt1"/>
                  </a:solidFill>
                  <a:latin typeface="Arial"/>
                  <a:ea typeface="Arial"/>
                  <a:cs typeface="Arial"/>
                  <a:sym typeface="Arial"/>
                </a:rPr>
                <a:t> Therapists</a:t>
              </a:r>
              <a:endParaRPr sz="2100" b="0" i="0" u="none" strike="noStrike" cap="none">
                <a:solidFill>
                  <a:schemeClr val="lt1"/>
                </a:solidFill>
                <a:latin typeface="Arial"/>
                <a:ea typeface="Arial"/>
                <a:cs typeface="Arial"/>
                <a:sym typeface="Arial"/>
              </a:endParaRPr>
            </a:p>
          </p:txBody>
        </p:sp>
        <p:sp>
          <p:nvSpPr>
            <p:cNvPr id="267" name="Google Shape;267;p25"/>
            <p:cNvSpPr/>
            <p:nvPr/>
          </p:nvSpPr>
          <p:spPr>
            <a:xfrm>
              <a:off x="0" y="1466677"/>
              <a:ext cx="8229600" cy="364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100" b="0" i="0" u="none" strike="noStrike" cap="none">
                <a:solidFill>
                  <a:srgbClr val="000000"/>
                </a:solidFill>
                <a:latin typeface="Arial"/>
                <a:ea typeface="Arial"/>
                <a:cs typeface="Arial"/>
                <a:sym typeface="Arial"/>
              </a:endParaRPr>
            </a:p>
          </p:txBody>
        </p:sp>
        <p:sp>
          <p:nvSpPr>
            <p:cNvPr id="268" name="Google Shape;268;p25"/>
            <p:cNvSpPr txBox="1"/>
            <p:nvPr/>
          </p:nvSpPr>
          <p:spPr>
            <a:xfrm>
              <a:off x="0" y="1466677"/>
              <a:ext cx="8229600" cy="364200"/>
            </a:xfrm>
            <a:prstGeom prst="rect">
              <a:avLst/>
            </a:prstGeom>
            <a:noFill/>
            <a:ln>
              <a:noFill/>
            </a:ln>
          </p:spPr>
          <p:txBody>
            <a:bodyPr spcFirstLastPara="1" wrap="square" lIns="261275" tIns="27925" rIns="156450" bIns="27925" anchor="t" anchorCtr="0">
              <a:noAutofit/>
            </a:bodyPr>
            <a:lstStyle/>
            <a:p>
              <a:pPr marL="171450" marR="0" lvl="1" indent="-196850" algn="l" rtl="0">
                <a:lnSpc>
                  <a:spcPct val="90000"/>
                </a:lnSpc>
                <a:spcBef>
                  <a:spcPts val="0"/>
                </a:spcBef>
                <a:spcAft>
                  <a:spcPts val="0"/>
                </a:spcAft>
                <a:buClr>
                  <a:schemeClr val="dk1"/>
                </a:buClr>
                <a:buSzPts val="2100"/>
                <a:buFont typeface="Arial"/>
                <a:buChar char="•"/>
              </a:pPr>
              <a:r>
                <a:rPr lang="en-US" sz="2100">
                  <a:solidFill>
                    <a:schemeClr val="dk1"/>
                  </a:solidFill>
                </a:rPr>
                <a:t>Work with patients who have physical, mental or </a:t>
              </a:r>
              <a:r>
                <a:rPr lang="en-US" sz="21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developmental</a:t>
              </a:r>
              <a:r>
                <a:rPr lang="en-US" sz="2100">
                  <a:solidFill>
                    <a:schemeClr val="dk1"/>
                  </a:solidFill>
                </a:rPr>
                <a:t> needs or disabilities</a:t>
              </a:r>
              <a:endParaRPr sz="2100" b="0" i="0" u="none" strike="noStrike" cap="none">
                <a:solidFill>
                  <a:srgbClr val="000000"/>
                </a:solidFill>
                <a:latin typeface="Arial"/>
                <a:ea typeface="Arial"/>
                <a:cs typeface="Arial"/>
                <a:sym typeface="Arial"/>
              </a:endParaRPr>
            </a:p>
          </p:txBody>
        </p:sp>
        <p:sp>
          <p:nvSpPr>
            <p:cNvPr id="269" name="Google Shape;269;p25"/>
            <p:cNvSpPr/>
            <p:nvPr/>
          </p:nvSpPr>
          <p:spPr>
            <a:xfrm>
              <a:off x="0" y="2272480"/>
              <a:ext cx="8229600" cy="514800"/>
            </a:xfrm>
            <a:prstGeom prst="roundRect">
              <a:avLst>
                <a:gd name="adj" fmla="val 16667"/>
              </a:avLst>
            </a:prstGeom>
            <a:solidFill>
              <a:srgbClr val="0070C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100" b="0" i="0" u="none" strike="noStrike" cap="none">
                <a:solidFill>
                  <a:srgbClr val="000000"/>
                </a:solidFill>
                <a:latin typeface="Arial"/>
                <a:ea typeface="Arial"/>
                <a:cs typeface="Arial"/>
                <a:sym typeface="Arial"/>
              </a:endParaRPr>
            </a:p>
          </p:txBody>
        </p:sp>
        <p:sp>
          <p:nvSpPr>
            <p:cNvPr id="270" name="Google Shape;270;p25"/>
            <p:cNvSpPr/>
            <p:nvPr/>
          </p:nvSpPr>
          <p:spPr>
            <a:xfrm>
              <a:off x="0" y="2345797"/>
              <a:ext cx="8229600" cy="364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100" b="0" i="0" u="none" strike="noStrike" cap="none">
                <a:solidFill>
                  <a:srgbClr val="000000"/>
                </a:solidFill>
                <a:latin typeface="Arial"/>
                <a:ea typeface="Arial"/>
                <a:cs typeface="Arial"/>
                <a:sym typeface="Arial"/>
              </a:endParaRPr>
            </a:p>
          </p:txBody>
        </p:sp>
        <p:sp>
          <p:nvSpPr>
            <p:cNvPr id="271" name="Google Shape;271;p25"/>
            <p:cNvSpPr txBox="1"/>
            <p:nvPr/>
          </p:nvSpPr>
          <p:spPr>
            <a:xfrm>
              <a:off x="0" y="2875577"/>
              <a:ext cx="8229600" cy="364200"/>
            </a:xfrm>
            <a:prstGeom prst="rect">
              <a:avLst/>
            </a:prstGeom>
            <a:noFill/>
            <a:ln>
              <a:noFill/>
            </a:ln>
          </p:spPr>
          <p:txBody>
            <a:bodyPr spcFirstLastPara="1" wrap="square" lIns="261275" tIns="27925" rIns="156450" bIns="27925" anchor="t" anchorCtr="0">
              <a:noAutofit/>
            </a:bodyPr>
            <a:lstStyle/>
            <a:p>
              <a:pPr marL="171450" marR="0" lvl="1" indent="-196850" algn="l" rtl="0">
                <a:lnSpc>
                  <a:spcPct val="90000"/>
                </a:lnSpc>
                <a:spcBef>
                  <a:spcPts val="0"/>
                </a:spcBef>
                <a:spcAft>
                  <a:spcPts val="0"/>
                </a:spcAft>
                <a:buClr>
                  <a:schemeClr val="dk1"/>
                </a:buClr>
                <a:buSzPts val="2100"/>
                <a:buFont typeface="Arial"/>
                <a:buChar char="•"/>
              </a:pPr>
              <a:r>
                <a:rPr lang="en-US" sz="2100" b="0" i="0" u="none" strike="noStrike" cap="none">
                  <a:solidFill>
                    <a:schemeClr val="dk1"/>
                  </a:solidFill>
                  <a:latin typeface="Arial"/>
                  <a:ea typeface="Arial"/>
                  <a:cs typeface="Arial"/>
                  <a:sym typeface="Arial"/>
                </a:rPr>
                <a:t>T</a:t>
              </a:r>
              <a:r>
                <a:rPr lang="en-US" sz="2100">
                  <a:solidFill>
                    <a:schemeClr val="dk1"/>
                  </a:solidFill>
                </a:rPr>
                <a:t>est a patient's strength and ability to move and create a treatment plan</a:t>
              </a:r>
              <a:endParaRPr sz="2100">
                <a:solidFill>
                  <a:schemeClr val="dk1"/>
                </a:solidFill>
              </a:endParaRPr>
            </a:p>
            <a:p>
              <a:pPr marL="914400" marR="0" lvl="0" indent="0" algn="l" rtl="0">
                <a:lnSpc>
                  <a:spcPct val="90000"/>
                </a:lnSpc>
                <a:spcBef>
                  <a:spcPts val="0"/>
                </a:spcBef>
                <a:spcAft>
                  <a:spcPts val="0"/>
                </a:spcAft>
                <a:buNone/>
              </a:pPr>
              <a:endParaRPr sz="2100">
                <a:solidFill>
                  <a:schemeClr val="dk1"/>
                </a:solidFill>
              </a:endParaRPr>
            </a:p>
          </p:txBody>
        </p:sp>
        <p:sp>
          <p:nvSpPr>
            <p:cNvPr id="272" name="Google Shape;272;p25"/>
            <p:cNvSpPr/>
            <p:nvPr/>
          </p:nvSpPr>
          <p:spPr>
            <a:xfrm>
              <a:off x="0" y="3224917"/>
              <a:ext cx="8229600" cy="512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100" b="0" i="0" u="none" strike="noStrike" cap="none">
                <a:solidFill>
                  <a:srgbClr val="000000"/>
                </a:solidFill>
                <a:latin typeface="Arial"/>
                <a:ea typeface="Arial"/>
                <a:cs typeface="Arial"/>
                <a:sym typeface="Arial"/>
              </a:endParaRPr>
            </a:p>
          </p:txBody>
        </p:sp>
        <p:sp>
          <p:nvSpPr>
            <p:cNvPr id="273" name="Google Shape;273;p25"/>
            <p:cNvSpPr txBox="1"/>
            <p:nvPr/>
          </p:nvSpPr>
          <p:spPr>
            <a:xfrm>
              <a:off x="0" y="3224917"/>
              <a:ext cx="8229600" cy="512400"/>
            </a:xfrm>
            <a:prstGeom prst="rect">
              <a:avLst/>
            </a:prstGeom>
            <a:noFill/>
            <a:ln>
              <a:noFill/>
            </a:ln>
          </p:spPr>
          <p:txBody>
            <a:bodyPr spcFirstLastPara="1" wrap="square" lIns="261275" tIns="27925" rIns="156450" bIns="27925" anchor="t" anchorCtr="0">
              <a:noAutofit/>
            </a:bodyPr>
            <a:lstStyle/>
            <a:p>
              <a:pPr marL="914400" marR="0" lvl="0" indent="0" algn="l" rtl="0">
                <a:lnSpc>
                  <a:spcPct val="90000"/>
                </a:lnSpc>
                <a:spcBef>
                  <a:spcPts val="0"/>
                </a:spcBef>
                <a:spcAft>
                  <a:spcPts val="0"/>
                </a:spcAft>
                <a:buNone/>
              </a:pPr>
              <a:endParaRPr sz="2100" b="0" i="0" u="none" strike="noStrike" cap="none">
                <a:solidFill>
                  <a:srgbClr val="000000"/>
                </a:solidFill>
                <a:latin typeface="Arial"/>
                <a:ea typeface="Arial"/>
                <a:cs typeface="Arial"/>
                <a:sym typeface="Arial"/>
              </a:endParaRPr>
            </a:p>
          </p:txBody>
        </p:sp>
      </p:grpSp>
      <p:sp>
        <p:nvSpPr>
          <p:cNvPr id="274" name="Google Shape;274;p25"/>
          <p:cNvSpPr txBox="1"/>
          <p:nvPr/>
        </p:nvSpPr>
        <p:spPr>
          <a:xfrm>
            <a:off x="4906425" y="5198525"/>
            <a:ext cx="4546500" cy="29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i="1">
                <a:solidFill>
                  <a:schemeClr val="lt2"/>
                </a:solidFill>
              </a:rPr>
              <a:t>Source: National Cancer Institute Dictionary of Terms, n.d.</a:t>
            </a:r>
            <a:endParaRPr sz="1200" i="1">
              <a:solidFill>
                <a:schemeClr val="lt2"/>
              </a:solidFill>
            </a:endParaRPr>
          </a:p>
        </p:txBody>
      </p:sp>
      <p:sp>
        <p:nvSpPr>
          <p:cNvPr id="275" name="Google Shape;275;p25"/>
          <p:cNvSpPr txBox="1"/>
          <p:nvPr/>
        </p:nvSpPr>
        <p:spPr>
          <a:xfrm>
            <a:off x="482330" y="3346976"/>
            <a:ext cx="8179200" cy="400800"/>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lt1"/>
              </a:buClr>
              <a:buSzPts val="2200"/>
              <a:buFont typeface="Arial"/>
              <a:buNone/>
            </a:pPr>
            <a:r>
              <a:rPr lang="en-US" sz="2100" b="1">
                <a:solidFill>
                  <a:schemeClr val="lt1"/>
                </a:solidFill>
              </a:rPr>
              <a:t>Physical</a:t>
            </a:r>
            <a:r>
              <a:rPr lang="en-US" sz="2100" b="1" i="0" u="none" strike="noStrike" cap="none">
                <a:solidFill>
                  <a:schemeClr val="lt1"/>
                </a:solidFill>
                <a:latin typeface="Arial"/>
                <a:ea typeface="Arial"/>
                <a:cs typeface="Arial"/>
                <a:sym typeface="Arial"/>
              </a:rPr>
              <a:t> Therapists</a:t>
            </a:r>
            <a:endParaRPr sz="2100" b="0" i="0" u="none" strike="noStrike" cap="none">
              <a:solidFill>
                <a:schemeClr val="l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2fe93c1e40e_0_0"/>
          <p:cNvSpPr txBox="1">
            <a:spLocks noGrp="1"/>
          </p:cNvSpPr>
          <p:nvPr>
            <p:ph type="title"/>
          </p:nvPr>
        </p:nvSpPr>
        <p:spPr>
          <a:xfrm>
            <a:off x="228600" y="76200"/>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556"/>
              <a:buNone/>
            </a:pPr>
            <a:r>
              <a:rPr lang="en-US" sz="3500"/>
              <a:t>Therapists and Rehabilitation Specialists</a:t>
            </a:r>
            <a:endParaRPr sz="3500"/>
          </a:p>
        </p:txBody>
      </p:sp>
      <p:grpSp>
        <p:nvGrpSpPr>
          <p:cNvPr id="282" name="Google Shape;282;g2fe93c1e40e_0_0"/>
          <p:cNvGrpSpPr/>
          <p:nvPr/>
        </p:nvGrpSpPr>
        <p:grpSpPr>
          <a:xfrm>
            <a:off x="457200" y="1442622"/>
            <a:ext cx="8229600" cy="3895794"/>
            <a:chOff x="0" y="72757"/>
            <a:chExt cx="8229600" cy="3664560"/>
          </a:xfrm>
        </p:grpSpPr>
        <p:sp>
          <p:nvSpPr>
            <p:cNvPr id="283" name="Google Shape;283;g2fe93c1e40e_0_0"/>
            <p:cNvSpPr/>
            <p:nvPr/>
          </p:nvSpPr>
          <p:spPr>
            <a:xfrm>
              <a:off x="0" y="72757"/>
              <a:ext cx="8229600" cy="514800"/>
            </a:xfrm>
            <a:prstGeom prst="roundRect">
              <a:avLst>
                <a:gd name="adj" fmla="val 16667"/>
              </a:avLst>
            </a:prstGeom>
            <a:solidFill>
              <a:srgbClr val="0070C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100" b="0" i="0" u="none" strike="noStrike" cap="none">
                <a:solidFill>
                  <a:srgbClr val="000000"/>
                </a:solidFill>
                <a:latin typeface="Arial"/>
                <a:ea typeface="Arial"/>
                <a:cs typeface="Arial"/>
                <a:sym typeface="Arial"/>
              </a:endParaRPr>
            </a:p>
          </p:txBody>
        </p:sp>
        <p:sp>
          <p:nvSpPr>
            <p:cNvPr id="284" name="Google Shape;284;g2fe93c1e40e_0_0"/>
            <p:cNvSpPr txBox="1"/>
            <p:nvPr/>
          </p:nvSpPr>
          <p:spPr>
            <a:xfrm>
              <a:off x="25130" y="97887"/>
              <a:ext cx="8179200" cy="464400"/>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lt1"/>
                </a:buClr>
                <a:buSzPts val="2200"/>
                <a:buFont typeface="Arial"/>
                <a:buNone/>
              </a:pPr>
              <a:r>
                <a:rPr lang="en-US" sz="2100" b="1" i="0" u="none" strike="noStrike" cap="none">
                  <a:solidFill>
                    <a:schemeClr val="lt1"/>
                  </a:solidFill>
                  <a:latin typeface="Arial"/>
                  <a:ea typeface="Arial"/>
                  <a:cs typeface="Arial"/>
                  <a:sym typeface="Arial"/>
                </a:rPr>
                <a:t>Radiation Therapists</a:t>
              </a:r>
              <a:endParaRPr sz="2100" b="0" i="0" u="none" strike="noStrike" cap="none">
                <a:solidFill>
                  <a:schemeClr val="lt1"/>
                </a:solidFill>
                <a:latin typeface="Arial"/>
                <a:ea typeface="Arial"/>
                <a:cs typeface="Arial"/>
                <a:sym typeface="Arial"/>
              </a:endParaRPr>
            </a:p>
          </p:txBody>
        </p:sp>
        <p:sp>
          <p:nvSpPr>
            <p:cNvPr id="285" name="Google Shape;285;g2fe93c1e40e_0_0"/>
            <p:cNvSpPr/>
            <p:nvPr/>
          </p:nvSpPr>
          <p:spPr>
            <a:xfrm>
              <a:off x="0" y="587557"/>
              <a:ext cx="8229600" cy="364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100" b="0" i="0" u="none" strike="noStrike" cap="none">
                <a:solidFill>
                  <a:srgbClr val="000000"/>
                </a:solidFill>
                <a:latin typeface="Arial"/>
                <a:ea typeface="Arial"/>
                <a:cs typeface="Arial"/>
                <a:sym typeface="Arial"/>
              </a:endParaRPr>
            </a:p>
          </p:txBody>
        </p:sp>
        <p:sp>
          <p:nvSpPr>
            <p:cNvPr id="286" name="Google Shape;286;g2fe93c1e40e_0_0"/>
            <p:cNvSpPr txBox="1"/>
            <p:nvPr/>
          </p:nvSpPr>
          <p:spPr>
            <a:xfrm>
              <a:off x="0" y="587557"/>
              <a:ext cx="8229600" cy="364200"/>
            </a:xfrm>
            <a:prstGeom prst="rect">
              <a:avLst/>
            </a:prstGeom>
            <a:noFill/>
            <a:ln>
              <a:noFill/>
            </a:ln>
          </p:spPr>
          <p:txBody>
            <a:bodyPr spcFirstLastPara="1" wrap="square" lIns="261275" tIns="27925" rIns="156450" bIns="27925" anchor="t" anchorCtr="0">
              <a:noAutofit/>
            </a:bodyPr>
            <a:lstStyle/>
            <a:p>
              <a:pPr marL="171450" marR="0" lvl="1" indent="-196850" algn="l" rtl="0">
                <a:lnSpc>
                  <a:spcPct val="90000"/>
                </a:lnSpc>
                <a:spcBef>
                  <a:spcPts val="0"/>
                </a:spcBef>
                <a:spcAft>
                  <a:spcPts val="0"/>
                </a:spcAft>
                <a:buClr>
                  <a:schemeClr val="dk1"/>
                </a:buClr>
                <a:buSzPts val="2100"/>
                <a:buFont typeface="Arial"/>
                <a:buChar char="•"/>
              </a:pPr>
              <a:r>
                <a:rPr lang="en-US" sz="2100"/>
                <a:t>Treat patients using machines that deliver radiation to shrink </a:t>
              </a:r>
              <a:r>
                <a:rPr lang="en-US" sz="21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or</a:t>
              </a:r>
              <a:r>
                <a:rPr lang="en-US" sz="2100"/>
                <a:t> destroy cancers</a:t>
              </a:r>
              <a:endParaRPr sz="2100" b="0" i="0" u="none" strike="noStrike" cap="none">
                <a:solidFill>
                  <a:srgbClr val="000000"/>
                </a:solidFill>
                <a:latin typeface="Arial"/>
                <a:ea typeface="Arial"/>
                <a:cs typeface="Arial"/>
                <a:sym typeface="Arial"/>
              </a:endParaRPr>
            </a:p>
          </p:txBody>
        </p:sp>
        <p:sp>
          <p:nvSpPr>
            <p:cNvPr id="287" name="Google Shape;287;g2fe93c1e40e_0_0"/>
            <p:cNvSpPr/>
            <p:nvPr/>
          </p:nvSpPr>
          <p:spPr>
            <a:xfrm>
              <a:off x="0" y="1238586"/>
              <a:ext cx="8229600" cy="514800"/>
            </a:xfrm>
            <a:prstGeom prst="roundRect">
              <a:avLst>
                <a:gd name="adj" fmla="val 16667"/>
              </a:avLst>
            </a:prstGeom>
            <a:solidFill>
              <a:srgbClr val="0070C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100" b="0" i="0" u="none" strike="noStrike" cap="none">
                <a:solidFill>
                  <a:srgbClr val="000000"/>
                </a:solidFill>
                <a:latin typeface="Arial"/>
                <a:ea typeface="Arial"/>
                <a:cs typeface="Arial"/>
                <a:sym typeface="Arial"/>
              </a:endParaRPr>
            </a:p>
          </p:txBody>
        </p:sp>
        <p:sp>
          <p:nvSpPr>
            <p:cNvPr id="288" name="Google Shape;288;g2fe93c1e40e_0_0"/>
            <p:cNvSpPr txBox="1"/>
            <p:nvPr/>
          </p:nvSpPr>
          <p:spPr>
            <a:xfrm>
              <a:off x="25130" y="1192039"/>
              <a:ext cx="8179200" cy="464400"/>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lt1"/>
                </a:buClr>
                <a:buSzPts val="2200"/>
                <a:buFont typeface="Arial"/>
                <a:buNone/>
              </a:pPr>
              <a:r>
                <a:rPr lang="en-US" sz="2100" b="1">
                  <a:solidFill>
                    <a:schemeClr val="lt1"/>
                  </a:solidFill>
                </a:rPr>
                <a:t>Respiratory</a:t>
              </a:r>
              <a:r>
                <a:rPr lang="en-US" sz="2100" b="1" i="0" u="none" strike="noStrike" cap="none">
                  <a:solidFill>
                    <a:schemeClr val="lt1"/>
                  </a:solidFill>
                  <a:latin typeface="Arial"/>
                  <a:ea typeface="Arial"/>
                  <a:cs typeface="Arial"/>
                  <a:sym typeface="Arial"/>
                </a:rPr>
                <a:t> Therapists</a:t>
              </a:r>
              <a:endParaRPr sz="2100" b="0" i="0" u="none" strike="noStrike" cap="none">
                <a:solidFill>
                  <a:schemeClr val="lt1"/>
                </a:solidFill>
                <a:latin typeface="Arial"/>
                <a:ea typeface="Arial"/>
                <a:cs typeface="Arial"/>
                <a:sym typeface="Arial"/>
              </a:endParaRPr>
            </a:p>
          </p:txBody>
        </p:sp>
        <p:sp>
          <p:nvSpPr>
            <p:cNvPr id="289" name="Google Shape;289;g2fe93c1e40e_0_0"/>
            <p:cNvSpPr/>
            <p:nvPr/>
          </p:nvSpPr>
          <p:spPr>
            <a:xfrm>
              <a:off x="0" y="1466677"/>
              <a:ext cx="8229600" cy="364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100" b="0" i="0" u="none" strike="noStrike" cap="none">
                <a:solidFill>
                  <a:srgbClr val="000000"/>
                </a:solidFill>
                <a:latin typeface="Arial"/>
                <a:ea typeface="Arial"/>
                <a:cs typeface="Arial"/>
                <a:sym typeface="Arial"/>
              </a:endParaRPr>
            </a:p>
          </p:txBody>
        </p:sp>
        <p:sp>
          <p:nvSpPr>
            <p:cNvPr id="290" name="Google Shape;290;g2fe93c1e40e_0_0"/>
            <p:cNvSpPr txBox="1"/>
            <p:nvPr/>
          </p:nvSpPr>
          <p:spPr>
            <a:xfrm>
              <a:off x="0" y="1753386"/>
              <a:ext cx="8229600" cy="364200"/>
            </a:xfrm>
            <a:prstGeom prst="rect">
              <a:avLst/>
            </a:prstGeom>
            <a:noFill/>
            <a:ln>
              <a:noFill/>
            </a:ln>
          </p:spPr>
          <p:txBody>
            <a:bodyPr spcFirstLastPara="1" wrap="square" lIns="261275" tIns="27925" rIns="156450" bIns="27925" anchor="t" anchorCtr="0">
              <a:noAutofit/>
            </a:bodyPr>
            <a:lstStyle/>
            <a:p>
              <a:pPr marL="171450" marR="0" lvl="1" indent="-196850" algn="l" rtl="0">
                <a:lnSpc>
                  <a:spcPct val="90000"/>
                </a:lnSpc>
                <a:spcBef>
                  <a:spcPts val="0"/>
                </a:spcBef>
                <a:spcAft>
                  <a:spcPts val="0"/>
                </a:spcAft>
                <a:buClr>
                  <a:schemeClr val="dk1"/>
                </a:buClr>
                <a:buSzPts val="2100"/>
                <a:buFont typeface="Arial"/>
                <a:buChar char="•"/>
              </a:pPr>
              <a:r>
                <a:rPr lang="en-US" sz="2100">
                  <a:solidFill>
                    <a:schemeClr val="dk1"/>
                  </a:solidFill>
                </a:rPr>
                <a:t>Treat and care for patients with breathing problems</a:t>
              </a:r>
              <a:endParaRPr sz="2100" b="0" i="0" u="none" strike="noStrike" cap="none">
                <a:solidFill>
                  <a:srgbClr val="000000"/>
                </a:solidFill>
                <a:latin typeface="Arial"/>
                <a:ea typeface="Arial"/>
                <a:cs typeface="Arial"/>
                <a:sym typeface="Arial"/>
              </a:endParaRPr>
            </a:p>
          </p:txBody>
        </p:sp>
        <p:sp>
          <p:nvSpPr>
            <p:cNvPr id="291" name="Google Shape;291;g2fe93c1e40e_0_0"/>
            <p:cNvSpPr/>
            <p:nvPr/>
          </p:nvSpPr>
          <p:spPr>
            <a:xfrm>
              <a:off x="0" y="2117706"/>
              <a:ext cx="8229600" cy="514800"/>
            </a:xfrm>
            <a:prstGeom prst="roundRect">
              <a:avLst>
                <a:gd name="adj" fmla="val 16667"/>
              </a:avLst>
            </a:prstGeom>
            <a:solidFill>
              <a:srgbClr val="0070C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100" b="0" i="0" u="none" strike="noStrike" cap="none">
                <a:solidFill>
                  <a:srgbClr val="000000"/>
                </a:solidFill>
                <a:latin typeface="Arial"/>
                <a:ea typeface="Arial"/>
                <a:cs typeface="Arial"/>
                <a:sym typeface="Arial"/>
              </a:endParaRPr>
            </a:p>
          </p:txBody>
        </p:sp>
        <p:sp>
          <p:nvSpPr>
            <p:cNvPr id="292" name="Google Shape;292;g2fe93c1e40e_0_0"/>
            <p:cNvSpPr txBox="1"/>
            <p:nvPr/>
          </p:nvSpPr>
          <p:spPr>
            <a:xfrm>
              <a:off x="25130" y="2142836"/>
              <a:ext cx="8179200" cy="464400"/>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lt1"/>
                </a:buClr>
                <a:buSzPts val="2200"/>
                <a:buFont typeface="Arial"/>
                <a:buNone/>
              </a:pPr>
              <a:r>
                <a:rPr lang="en-US" sz="2100" b="1">
                  <a:solidFill>
                    <a:schemeClr val="lt1"/>
                  </a:solidFill>
                </a:rPr>
                <a:t>Speech</a:t>
              </a:r>
              <a:r>
                <a:rPr lang="en-US" sz="2100" b="1" i="0" u="none" strike="noStrike" cap="none">
                  <a:solidFill>
                    <a:schemeClr val="lt1"/>
                  </a:solidFill>
                  <a:latin typeface="Arial"/>
                  <a:ea typeface="Arial"/>
                  <a:cs typeface="Arial"/>
                  <a:sym typeface="Arial"/>
                </a:rPr>
                <a:t> Therapists</a:t>
              </a:r>
              <a:endParaRPr sz="2100" b="0" i="0" u="none" strike="noStrike" cap="none">
                <a:solidFill>
                  <a:schemeClr val="lt1"/>
                </a:solidFill>
                <a:latin typeface="Arial"/>
                <a:ea typeface="Arial"/>
                <a:cs typeface="Arial"/>
                <a:sym typeface="Arial"/>
              </a:endParaRPr>
            </a:p>
          </p:txBody>
        </p:sp>
        <p:sp>
          <p:nvSpPr>
            <p:cNvPr id="293" name="Google Shape;293;g2fe93c1e40e_0_0"/>
            <p:cNvSpPr/>
            <p:nvPr/>
          </p:nvSpPr>
          <p:spPr>
            <a:xfrm>
              <a:off x="0" y="2489151"/>
              <a:ext cx="8229600" cy="364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100" b="0" i="0" u="none" strike="noStrike" cap="none">
                <a:solidFill>
                  <a:srgbClr val="000000"/>
                </a:solidFill>
                <a:latin typeface="Arial"/>
                <a:ea typeface="Arial"/>
                <a:cs typeface="Arial"/>
                <a:sym typeface="Arial"/>
              </a:endParaRPr>
            </a:p>
          </p:txBody>
        </p:sp>
        <p:sp>
          <p:nvSpPr>
            <p:cNvPr id="294" name="Google Shape;294;g2fe93c1e40e_0_0"/>
            <p:cNvSpPr txBox="1"/>
            <p:nvPr/>
          </p:nvSpPr>
          <p:spPr>
            <a:xfrm>
              <a:off x="0" y="2679629"/>
              <a:ext cx="8229600" cy="879000"/>
            </a:xfrm>
            <a:prstGeom prst="rect">
              <a:avLst/>
            </a:prstGeom>
            <a:noFill/>
            <a:ln>
              <a:noFill/>
            </a:ln>
          </p:spPr>
          <p:txBody>
            <a:bodyPr spcFirstLastPara="1" wrap="square" lIns="261275" tIns="27925" rIns="156450" bIns="27925" anchor="t" anchorCtr="0">
              <a:noAutofit/>
            </a:bodyPr>
            <a:lstStyle/>
            <a:p>
              <a:pPr marL="171450" marR="0" lvl="1" indent="-196850" algn="l" rtl="0">
                <a:lnSpc>
                  <a:spcPct val="90000"/>
                </a:lnSpc>
                <a:spcBef>
                  <a:spcPts val="0"/>
                </a:spcBef>
                <a:spcAft>
                  <a:spcPts val="0"/>
                </a:spcAft>
                <a:buClr>
                  <a:schemeClr val="dk1"/>
                </a:buClr>
                <a:buSzPts val="2100"/>
                <a:buFont typeface="Arial"/>
                <a:buChar char="•"/>
              </a:pPr>
              <a:r>
                <a:rPr lang="en-US" sz="2100"/>
                <a:t>Work with patients who have problems related to speech, communication or swallowing	</a:t>
              </a:r>
              <a:endParaRPr sz="2100" b="0" i="0" u="none" strike="noStrike" cap="none">
                <a:solidFill>
                  <a:srgbClr val="000000"/>
                </a:solidFill>
                <a:latin typeface="Arial"/>
                <a:ea typeface="Arial"/>
                <a:cs typeface="Arial"/>
                <a:sym typeface="Arial"/>
              </a:endParaRPr>
            </a:p>
          </p:txBody>
        </p:sp>
        <p:sp>
          <p:nvSpPr>
            <p:cNvPr id="295" name="Google Shape;295;g2fe93c1e40e_0_0"/>
            <p:cNvSpPr/>
            <p:nvPr/>
          </p:nvSpPr>
          <p:spPr>
            <a:xfrm>
              <a:off x="0" y="3224917"/>
              <a:ext cx="8229600" cy="512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100" b="0" i="0" u="none" strike="noStrike" cap="none">
                <a:solidFill>
                  <a:srgbClr val="000000"/>
                </a:solidFill>
                <a:latin typeface="Arial"/>
                <a:ea typeface="Arial"/>
                <a:cs typeface="Arial"/>
                <a:sym typeface="Arial"/>
              </a:endParaRPr>
            </a:p>
          </p:txBody>
        </p:sp>
        <p:sp>
          <p:nvSpPr>
            <p:cNvPr id="296" name="Google Shape;296;g2fe93c1e40e_0_0"/>
            <p:cNvSpPr txBox="1"/>
            <p:nvPr/>
          </p:nvSpPr>
          <p:spPr>
            <a:xfrm>
              <a:off x="0" y="3153240"/>
              <a:ext cx="8229600" cy="512400"/>
            </a:xfrm>
            <a:prstGeom prst="rect">
              <a:avLst/>
            </a:prstGeom>
            <a:noFill/>
            <a:ln>
              <a:noFill/>
            </a:ln>
          </p:spPr>
          <p:txBody>
            <a:bodyPr spcFirstLastPara="1" wrap="square" lIns="261275" tIns="27925" rIns="156450" bIns="27925" anchor="t" anchorCtr="0">
              <a:noAutofit/>
            </a:bodyPr>
            <a:lstStyle/>
            <a:p>
              <a:pPr marL="0" marR="0" lvl="0" indent="0" algn="l" rtl="0">
                <a:lnSpc>
                  <a:spcPct val="90000"/>
                </a:lnSpc>
                <a:spcBef>
                  <a:spcPts val="0"/>
                </a:spcBef>
                <a:spcAft>
                  <a:spcPts val="0"/>
                </a:spcAft>
                <a:buNone/>
              </a:pPr>
              <a:endParaRPr sz="2100" b="0" i="0" u="none" strike="noStrike" cap="none">
                <a:solidFill>
                  <a:srgbClr val="000000"/>
                </a:solidFill>
                <a:latin typeface="Arial"/>
                <a:ea typeface="Arial"/>
                <a:cs typeface="Arial"/>
                <a:sym typeface="Arial"/>
              </a:endParaRPr>
            </a:p>
          </p:txBody>
        </p:sp>
      </p:grpSp>
      <p:sp>
        <p:nvSpPr>
          <p:cNvPr id="297" name="Google Shape;297;g2fe93c1e40e_0_0"/>
          <p:cNvSpPr txBox="1"/>
          <p:nvPr/>
        </p:nvSpPr>
        <p:spPr>
          <a:xfrm>
            <a:off x="4906425" y="5198525"/>
            <a:ext cx="4546500" cy="29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i="1">
                <a:solidFill>
                  <a:schemeClr val="lt2"/>
                </a:solidFill>
              </a:rPr>
              <a:t>Source: National Cancer Institute Dictionary of Terms, n.d.</a:t>
            </a:r>
            <a:endParaRPr sz="1200" i="1">
              <a:solidFill>
                <a:schemeClr val="lt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7"/>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Social Needs Support</a:t>
            </a:r>
            <a:endParaRPr/>
          </a:p>
        </p:txBody>
      </p:sp>
      <p:sp>
        <p:nvSpPr>
          <p:cNvPr id="304" name="Google Shape;304;p27"/>
          <p:cNvSpPr txBox="1">
            <a:spLocks noGrp="1"/>
          </p:cNvSpPr>
          <p:nvPr>
            <p:ph type="body" idx="1"/>
          </p:nvPr>
        </p:nvSpPr>
        <p:spPr>
          <a:xfrm>
            <a:off x="466078" y="1445779"/>
            <a:ext cx="8229600" cy="3810000"/>
          </a:xfrm>
          <a:prstGeom prst="rect">
            <a:avLst/>
          </a:prstGeom>
          <a:noFill/>
          <a:ln>
            <a:noFill/>
          </a:ln>
        </p:spPr>
        <p:txBody>
          <a:bodyPr spcFirstLastPara="1" wrap="square" lIns="91425" tIns="45700" rIns="91425" bIns="45700" anchor="t" anchorCtr="0">
            <a:normAutofit lnSpcReduction="10000"/>
          </a:bodyPr>
          <a:lstStyle/>
          <a:p>
            <a:pPr marL="342900" lvl="0" indent="-358140" algn="l" rtl="0">
              <a:lnSpc>
                <a:spcPct val="100000"/>
              </a:lnSpc>
              <a:spcBef>
                <a:spcPts val="0"/>
              </a:spcBef>
              <a:spcAft>
                <a:spcPts val="0"/>
              </a:spcAft>
              <a:buClr>
                <a:srgbClr val="3F3F3F"/>
              </a:buClr>
              <a:buSzPts val="3200"/>
              <a:buFont typeface="Arial"/>
              <a:buChar char="•"/>
            </a:pPr>
            <a:r>
              <a:rPr lang="en-US"/>
              <a:t>Health care teams increasingly screen for patients’ social needs</a:t>
            </a:r>
            <a:endParaRPr/>
          </a:p>
          <a:p>
            <a:pPr marL="342900" lvl="0" indent="-358140" algn="l" rtl="0">
              <a:lnSpc>
                <a:spcPct val="100000"/>
              </a:lnSpc>
              <a:spcBef>
                <a:spcPts val="0"/>
              </a:spcBef>
              <a:spcAft>
                <a:spcPts val="0"/>
              </a:spcAft>
              <a:buClr>
                <a:srgbClr val="3F3F3F"/>
              </a:buClr>
              <a:buSzPts val="3200"/>
              <a:buFont typeface="Arial"/>
              <a:buChar char="•"/>
            </a:pPr>
            <a:r>
              <a:rPr lang="en-US"/>
              <a:t>Patients who screen positive are connected to responsive resources</a:t>
            </a:r>
            <a:endParaRPr/>
          </a:p>
          <a:p>
            <a:pPr marL="342900" lvl="0" indent="-358140" algn="l" rtl="0">
              <a:lnSpc>
                <a:spcPct val="100000"/>
              </a:lnSpc>
              <a:spcBef>
                <a:spcPts val="0"/>
              </a:spcBef>
              <a:spcAft>
                <a:spcPts val="0"/>
              </a:spcAft>
              <a:buClr>
                <a:srgbClr val="3F3F3F"/>
              </a:buClr>
              <a:buSzPts val="3200"/>
              <a:buFont typeface="Arial"/>
              <a:buChar char="•"/>
            </a:pPr>
            <a:r>
              <a:rPr lang="en-US"/>
              <a:t>Resources may be within or outside of the healthcare system, including organizations that provide housing, nutritional or transportation support</a:t>
            </a:r>
            <a:endParaRPr/>
          </a:p>
        </p:txBody>
      </p:sp>
      <p:sp>
        <p:nvSpPr>
          <p:cNvPr id="305" name="Google Shape;305;p27"/>
          <p:cNvSpPr txBox="1"/>
          <p:nvPr/>
        </p:nvSpPr>
        <p:spPr>
          <a:xfrm>
            <a:off x="7010400" y="5253758"/>
            <a:ext cx="19812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8"/>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Administrative and Support Staff</a:t>
            </a:r>
            <a:endParaRPr/>
          </a:p>
        </p:txBody>
      </p:sp>
      <p:sp>
        <p:nvSpPr>
          <p:cNvPr id="312" name="Google Shape;312;p28"/>
          <p:cNvSpPr txBox="1">
            <a:spLocks noGrp="1"/>
          </p:cNvSpPr>
          <p:nvPr>
            <p:ph type="body" idx="1"/>
          </p:nvPr>
        </p:nvSpPr>
        <p:spPr>
          <a:xfrm>
            <a:off x="457200" y="1974826"/>
            <a:ext cx="8229600" cy="2608200"/>
          </a:xfrm>
          <a:prstGeom prst="rect">
            <a:avLst/>
          </a:prstGeom>
          <a:noFill/>
          <a:ln>
            <a:noFill/>
          </a:ln>
        </p:spPr>
        <p:txBody>
          <a:bodyPr spcFirstLastPara="1" wrap="square" lIns="91425" tIns="45700" rIns="91425" bIns="45700" anchor="t" anchorCtr="0">
            <a:normAutofit lnSpcReduction="20000"/>
          </a:bodyPr>
          <a:lstStyle/>
          <a:p>
            <a:pPr marL="457200" lvl="0" indent="-342900" algn="l" rtl="0">
              <a:lnSpc>
                <a:spcPct val="100000"/>
              </a:lnSpc>
              <a:spcBef>
                <a:spcPts val="640"/>
              </a:spcBef>
              <a:spcAft>
                <a:spcPts val="0"/>
              </a:spcAft>
              <a:buSzPts val="1800"/>
              <a:buChar char="•"/>
            </a:pPr>
            <a:r>
              <a:rPr lang="en-US"/>
              <a:t>Clinic Care Coordinator</a:t>
            </a:r>
            <a:endParaRPr/>
          </a:p>
          <a:p>
            <a:pPr marL="457200" lvl="0" indent="-342900" algn="l" rtl="0">
              <a:lnSpc>
                <a:spcPct val="100000"/>
              </a:lnSpc>
              <a:spcBef>
                <a:spcPts val="0"/>
              </a:spcBef>
              <a:spcAft>
                <a:spcPts val="0"/>
              </a:spcAft>
              <a:buSzPts val="1800"/>
              <a:buChar char="•"/>
            </a:pPr>
            <a:r>
              <a:rPr lang="en-US"/>
              <a:t>Medical Assistant</a:t>
            </a:r>
            <a:endParaRPr/>
          </a:p>
          <a:p>
            <a:pPr marL="457200" lvl="0" indent="-342900" algn="l" rtl="0">
              <a:lnSpc>
                <a:spcPct val="100000"/>
              </a:lnSpc>
              <a:spcBef>
                <a:spcPts val="0"/>
              </a:spcBef>
              <a:spcAft>
                <a:spcPts val="0"/>
              </a:spcAft>
              <a:buSzPts val="1800"/>
              <a:buChar char="•"/>
            </a:pPr>
            <a:r>
              <a:rPr lang="en-US"/>
              <a:t>Patient Care Coordinator</a:t>
            </a:r>
            <a:endParaRPr/>
          </a:p>
          <a:p>
            <a:pPr marL="457200" lvl="0" indent="-342900" algn="l" rtl="0">
              <a:lnSpc>
                <a:spcPct val="100000"/>
              </a:lnSpc>
              <a:spcBef>
                <a:spcPts val="0"/>
              </a:spcBef>
              <a:spcAft>
                <a:spcPts val="0"/>
              </a:spcAft>
              <a:buSzPts val="1800"/>
              <a:buChar char="•"/>
            </a:pPr>
            <a:r>
              <a:rPr lang="en-US"/>
              <a:t>Medical Records Specialists</a:t>
            </a:r>
            <a:endParaRPr/>
          </a:p>
          <a:p>
            <a:pPr marL="457200" lvl="0" indent="-342900" algn="l" rtl="0">
              <a:lnSpc>
                <a:spcPct val="100000"/>
              </a:lnSpc>
              <a:spcBef>
                <a:spcPts val="0"/>
              </a:spcBef>
              <a:spcAft>
                <a:spcPts val="0"/>
              </a:spcAft>
              <a:buSzPts val="1800"/>
              <a:buChar char="•"/>
            </a:pPr>
            <a:r>
              <a:rPr lang="en-US"/>
              <a:t>Medical Billing Specialists</a:t>
            </a:r>
            <a:endParaRPr/>
          </a:p>
          <a:p>
            <a:pPr marL="457200" lvl="0" indent="-342900" algn="l" rtl="0">
              <a:lnSpc>
                <a:spcPct val="100000"/>
              </a:lnSpc>
              <a:spcBef>
                <a:spcPts val="0"/>
              </a:spcBef>
              <a:spcAft>
                <a:spcPts val="0"/>
              </a:spcAft>
              <a:buSzPts val="1800"/>
              <a:buChar char="•"/>
            </a:pPr>
            <a:r>
              <a:rPr lang="en-US"/>
              <a:t>Scheduler</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g2fe93c1e40e_0_42"/>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Financial Support Staff</a:t>
            </a:r>
            <a:endParaRPr/>
          </a:p>
        </p:txBody>
      </p:sp>
      <p:sp>
        <p:nvSpPr>
          <p:cNvPr id="319" name="Google Shape;319;g2fe93c1e40e_0_42"/>
          <p:cNvSpPr txBox="1">
            <a:spLocks noGrp="1"/>
          </p:cNvSpPr>
          <p:nvPr>
            <p:ph type="body" idx="1"/>
          </p:nvPr>
        </p:nvSpPr>
        <p:spPr>
          <a:xfrm>
            <a:off x="457200" y="1476652"/>
            <a:ext cx="8229600" cy="38100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rgbClr val="3F3F3F"/>
              </a:buClr>
              <a:buSzPts val="3200"/>
              <a:buFont typeface="Arial"/>
              <a:buChar char="•"/>
            </a:pPr>
            <a:r>
              <a:rPr lang="en-US"/>
              <a:t>Financial Patient Navigator</a:t>
            </a:r>
            <a:endParaRPr/>
          </a:p>
          <a:p>
            <a:pPr marL="342900" lvl="0" indent="-342900" algn="l" rtl="0">
              <a:lnSpc>
                <a:spcPct val="100000"/>
              </a:lnSpc>
              <a:spcBef>
                <a:spcPts val="0"/>
              </a:spcBef>
              <a:spcAft>
                <a:spcPts val="0"/>
              </a:spcAft>
              <a:buClr>
                <a:srgbClr val="3F3F3F"/>
              </a:buClr>
              <a:buSzPts val="3200"/>
              <a:buFont typeface="Arial"/>
              <a:buChar char="•"/>
            </a:pPr>
            <a:r>
              <a:rPr lang="en-US"/>
              <a:t>Financial Counselor</a:t>
            </a:r>
            <a:endParaRPr/>
          </a:p>
          <a:p>
            <a:pPr marL="342900" lvl="0" indent="-342900" algn="l" rtl="0">
              <a:lnSpc>
                <a:spcPct val="100000"/>
              </a:lnSpc>
              <a:spcBef>
                <a:spcPts val="0"/>
              </a:spcBef>
              <a:spcAft>
                <a:spcPts val="0"/>
              </a:spcAft>
              <a:buClr>
                <a:srgbClr val="3F3F3F"/>
              </a:buClr>
              <a:buSzPts val="3200"/>
              <a:buFont typeface="Arial"/>
              <a:buChar char="•"/>
            </a:pPr>
            <a:r>
              <a:rPr lang="en-US"/>
              <a:t>Prior Authorization Specialist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2fe93c1e40e_0_36"/>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Volunteers</a:t>
            </a:r>
            <a:endParaRPr/>
          </a:p>
        </p:txBody>
      </p:sp>
      <p:pic>
        <p:nvPicPr>
          <p:cNvPr id="326" name="Google Shape;326;g2fe93c1e40e_0_36"/>
          <p:cNvPicPr preferRelativeResize="0"/>
          <p:nvPr/>
        </p:nvPicPr>
        <p:blipFill>
          <a:blip r:embed="rId3">
            <a:alphaModFix/>
          </a:blip>
          <a:stretch>
            <a:fillRect/>
          </a:stretch>
        </p:blipFill>
        <p:spPr>
          <a:xfrm>
            <a:off x="1773851" y="1723500"/>
            <a:ext cx="5828250" cy="326700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9"/>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A Simple Visit </a:t>
            </a:r>
            <a:endParaRPr/>
          </a:p>
        </p:txBody>
      </p:sp>
      <p:sp>
        <p:nvSpPr>
          <p:cNvPr id="333" name="Google Shape;333;p29"/>
          <p:cNvSpPr txBox="1"/>
          <p:nvPr/>
        </p:nvSpPr>
        <p:spPr>
          <a:xfrm>
            <a:off x="476534" y="1447800"/>
            <a:ext cx="7829400" cy="2062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Arial"/>
                <a:ea typeface="Arial"/>
                <a:cs typeface="Arial"/>
                <a:sym typeface="Arial"/>
              </a:rPr>
              <a:t>When patients visit their </a:t>
            </a:r>
            <a:r>
              <a:rPr lang="en-US" sz="3200">
                <a:solidFill>
                  <a:schemeClr val="dk1"/>
                </a:solidFill>
              </a:rPr>
              <a:t>clinician</a:t>
            </a:r>
            <a:r>
              <a:rPr lang="en-US" sz="3200" b="0" i="0" u="none" strike="noStrike" cap="none">
                <a:solidFill>
                  <a:schemeClr val="dk1"/>
                </a:solidFill>
                <a:latin typeface="Arial"/>
                <a:ea typeface="Arial"/>
                <a:cs typeface="Arial"/>
                <a:sym typeface="Arial"/>
              </a:rPr>
              <a:t>, the visit involves many more people than just the doctor.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Arial"/>
              <a:ea typeface="Arial"/>
              <a:cs typeface="Arial"/>
              <a:sym typeface="Arial"/>
            </a:endParaRPr>
          </a:p>
        </p:txBody>
      </p:sp>
      <p:pic>
        <p:nvPicPr>
          <p:cNvPr id="334" name="Google Shape;334;p29"/>
          <p:cNvPicPr preferRelativeResize="0"/>
          <p:nvPr/>
        </p:nvPicPr>
        <p:blipFill rotWithShape="1">
          <a:blip r:embed="rId3">
            <a:alphaModFix/>
          </a:blip>
          <a:srcRect l="39991" t="25153" r="30897" b="30886"/>
          <a:stretch/>
        </p:blipFill>
        <p:spPr>
          <a:xfrm>
            <a:off x="2791025" y="2619925"/>
            <a:ext cx="3309202" cy="281102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g2799e4df938_0_24"/>
          <p:cNvSpPr txBox="1">
            <a:spLocks noGrp="1"/>
          </p:cNvSpPr>
          <p:nvPr>
            <p:ph type="title"/>
          </p:nvPr>
        </p:nvSpPr>
        <p:spPr>
          <a:xfrm>
            <a:off x="304800" y="1524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solidFill>
                  <a:srgbClr val="000000"/>
                </a:solidFill>
              </a:rPr>
              <a:t>Health Care Financing </a:t>
            </a:r>
            <a:endParaRPr/>
          </a:p>
        </p:txBody>
      </p:sp>
      <p:sp>
        <p:nvSpPr>
          <p:cNvPr id="341" name="Google Shape;341;g2799e4df938_0_24"/>
          <p:cNvSpPr txBox="1"/>
          <p:nvPr/>
        </p:nvSpPr>
        <p:spPr>
          <a:xfrm>
            <a:off x="6890896" y="5194100"/>
            <a:ext cx="21366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2"/>
              </a:buClr>
              <a:buSzPts val="1200"/>
              <a:buFont typeface="Arial"/>
              <a:buNone/>
            </a:pPr>
            <a:r>
              <a:rPr lang="en-US" sz="1200" b="0" i="1" u="none" strike="noStrike" cap="none">
                <a:solidFill>
                  <a:schemeClr val="lt2"/>
                </a:solidFill>
                <a:latin typeface="Arial"/>
                <a:ea typeface="Arial"/>
                <a:cs typeface="Arial"/>
                <a:sym typeface="Arial"/>
              </a:rPr>
              <a:t>Source: </a:t>
            </a:r>
            <a:r>
              <a:rPr lang="en-US" sz="1200" i="1">
                <a:solidFill>
                  <a:schemeClr val="lt2"/>
                </a:solidFill>
              </a:rPr>
              <a:t>ISPOR, n.d.</a:t>
            </a:r>
            <a:endParaRPr sz="1400" b="0" i="0" u="none" strike="noStrike" cap="none">
              <a:solidFill>
                <a:srgbClr val="000000"/>
              </a:solidFill>
              <a:latin typeface="Arial"/>
              <a:ea typeface="Arial"/>
              <a:cs typeface="Arial"/>
              <a:sym typeface="Arial"/>
            </a:endParaRPr>
          </a:p>
        </p:txBody>
      </p:sp>
      <p:grpSp>
        <p:nvGrpSpPr>
          <p:cNvPr id="342" name="Google Shape;342;g2799e4df938_0_24"/>
          <p:cNvGrpSpPr/>
          <p:nvPr/>
        </p:nvGrpSpPr>
        <p:grpSpPr>
          <a:xfrm>
            <a:off x="1219200" y="1217950"/>
            <a:ext cx="6830939" cy="4188165"/>
            <a:chOff x="0" y="74950"/>
            <a:chExt cx="6830939" cy="4188165"/>
          </a:xfrm>
        </p:grpSpPr>
        <p:sp>
          <p:nvSpPr>
            <p:cNvPr id="343" name="Google Shape;343;g2799e4df938_0_24"/>
            <p:cNvSpPr/>
            <p:nvPr/>
          </p:nvSpPr>
          <p:spPr>
            <a:xfrm>
              <a:off x="0" y="74950"/>
              <a:ext cx="1873200" cy="1873500"/>
            </a:xfrm>
            <a:prstGeom prst="ellipse">
              <a:avLst/>
            </a:prstGeom>
            <a:solidFill>
              <a:srgbClr val="365F9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g2799e4df938_0_24"/>
            <p:cNvSpPr txBox="1"/>
            <p:nvPr/>
          </p:nvSpPr>
          <p:spPr>
            <a:xfrm>
              <a:off x="274376" y="349325"/>
              <a:ext cx="1533300" cy="1324800"/>
            </a:xfrm>
            <a:prstGeom prst="rect">
              <a:avLst/>
            </a:prstGeom>
            <a:noFill/>
            <a:ln>
              <a:noFill/>
            </a:ln>
          </p:spPr>
          <p:txBody>
            <a:bodyPr spcFirstLastPara="1" wrap="square" lIns="20300" tIns="20300" rIns="20300" bIns="20300" anchor="ctr" anchorCtr="0">
              <a:noAutofit/>
            </a:bodyPr>
            <a:lstStyle/>
            <a:p>
              <a:pPr marL="0" marR="0" lvl="0" indent="0" algn="l"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Collection of $</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560"/>
                </a:spcBef>
                <a:spcAft>
                  <a:spcPts val="0"/>
                </a:spcAft>
                <a:buClr>
                  <a:schemeClr val="lt1"/>
                </a:buClr>
                <a:buSzPts val="1200"/>
                <a:buFont typeface="Arial"/>
                <a:buChar char="•"/>
              </a:pPr>
              <a:r>
                <a:rPr lang="en-US" sz="1200" b="0" i="0" u="none" strike="noStrike" cap="none">
                  <a:solidFill>
                    <a:schemeClr val="lt1"/>
                  </a:solidFill>
                  <a:latin typeface="Arial"/>
                  <a:ea typeface="Arial"/>
                  <a:cs typeface="Arial"/>
                  <a:sym typeface="Arial"/>
                </a:rPr>
                <a:t>From patient</a:t>
              </a:r>
              <a:endParaRPr sz="1200" b="0" i="0" u="none" strike="noStrike" cap="none">
                <a:solidFill>
                  <a:schemeClr val="lt1"/>
                </a:solidFill>
                <a:latin typeface="Arial"/>
                <a:ea typeface="Arial"/>
                <a:cs typeface="Arial"/>
                <a:sym typeface="Arial"/>
              </a:endParaRPr>
            </a:p>
            <a:p>
              <a:pPr marL="114300" marR="0" lvl="1" indent="-114300" algn="l" rtl="0">
                <a:lnSpc>
                  <a:spcPct val="90000"/>
                </a:lnSpc>
                <a:spcBef>
                  <a:spcPts val="180"/>
                </a:spcBef>
                <a:spcAft>
                  <a:spcPts val="0"/>
                </a:spcAft>
                <a:buClr>
                  <a:schemeClr val="lt1"/>
                </a:buClr>
                <a:buSzPts val="1200"/>
                <a:buFont typeface="Arial"/>
                <a:buChar char="•"/>
              </a:pPr>
              <a:r>
                <a:rPr lang="en-US" sz="1200" b="0" i="0" u="none" strike="noStrike" cap="none">
                  <a:solidFill>
                    <a:schemeClr val="lt1"/>
                  </a:solidFill>
                  <a:latin typeface="Arial"/>
                  <a:ea typeface="Arial"/>
                  <a:cs typeface="Arial"/>
                  <a:sym typeface="Arial"/>
                </a:rPr>
                <a:t>From public health insurance (government)	</a:t>
              </a:r>
              <a:endParaRPr sz="1200" b="0" i="0" u="none" strike="noStrike" cap="none">
                <a:solidFill>
                  <a:schemeClr val="lt1"/>
                </a:solidFill>
                <a:latin typeface="Arial"/>
                <a:ea typeface="Arial"/>
                <a:cs typeface="Arial"/>
                <a:sym typeface="Arial"/>
              </a:endParaRPr>
            </a:p>
          </p:txBody>
        </p:sp>
        <p:sp>
          <p:nvSpPr>
            <p:cNvPr id="345" name="Google Shape;345;g2799e4df938_0_24"/>
            <p:cNvSpPr/>
            <p:nvPr/>
          </p:nvSpPr>
          <p:spPr>
            <a:xfrm>
              <a:off x="1325073" y="1719135"/>
              <a:ext cx="871800" cy="871800"/>
            </a:xfrm>
            <a:prstGeom prst="mathPlus">
              <a:avLst>
                <a:gd name="adj1" fmla="val 23520"/>
              </a:avLst>
            </a:prstGeom>
            <a:solidFill>
              <a:srgbClr val="BBE0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g2799e4df938_0_24"/>
            <p:cNvSpPr txBox="1"/>
            <p:nvPr/>
          </p:nvSpPr>
          <p:spPr>
            <a:xfrm>
              <a:off x="1440612" y="2052459"/>
              <a:ext cx="640500" cy="2049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300"/>
                <a:buFont typeface="Arial"/>
                <a:buNone/>
              </a:pPr>
              <a:endParaRPr sz="1300" b="0" i="0" u="none" strike="noStrike" cap="none">
                <a:solidFill>
                  <a:schemeClr val="lt1"/>
                </a:solidFill>
                <a:latin typeface="Arial"/>
                <a:ea typeface="Arial"/>
                <a:cs typeface="Arial"/>
                <a:sym typeface="Arial"/>
              </a:endParaRPr>
            </a:p>
          </p:txBody>
        </p:sp>
        <p:sp>
          <p:nvSpPr>
            <p:cNvPr id="347" name="Google Shape;347;g2799e4df938_0_24"/>
            <p:cNvSpPr/>
            <p:nvPr/>
          </p:nvSpPr>
          <p:spPr>
            <a:xfrm>
              <a:off x="0" y="2371015"/>
              <a:ext cx="1873200" cy="1892100"/>
            </a:xfrm>
            <a:prstGeom prst="ellipse">
              <a:avLst/>
            </a:prstGeom>
            <a:solidFill>
              <a:srgbClr val="365F9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g2799e4df938_0_24"/>
            <p:cNvSpPr txBox="1"/>
            <p:nvPr/>
          </p:nvSpPr>
          <p:spPr>
            <a:xfrm>
              <a:off x="274309" y="2648095"/>
              <a:ext cx="1324500" cy="1338000"/>
            </a:xfrm>
            <a:prstGeom prst="rect">
              <a:avLst/>
            </a:prstGeom>
            <a:noFill/>
            <a:ln>
              <a:noFill/>
            </a:ln>
          </p:spPr>
          <p:txBody>
            <a:bodyPr spcFirstLastPara="1" wrap="square" lIns="15225" tIns="15225" rIns="15225" bIns="15225" anchor="ctr" anchorCtr="0">
              <a:noAutofit/>
            </a:bodyPr>
            <a:lstStyle/>
            <a:p>
              <a:pPr marL="0" marR="0" lvl="0" indent="0" algn="l" rtl="0">
                <a:lnSpc>
                  <a:spcPct val="90000"/>
                </a:lnSpc>
                <a:spcBef>
                  <a:spcPts val="0"/>
                </a:spcBef>
                <a:spcAft>
                  <a:spcPts val="0"/>
                </a:spcAft>
                <a:buClr>
                  <a:schemeClr val="lt1"/>
                </a:buClr>
                <a:buSzPts val="1200"/>
                <a:buFont typeface="Arial"/>
                <a:buNone/>
              </a:pPr>
              <a:r>
                <a:rPr lang="en-US" sz="1200" b="0" i="0" u="none" strike="noStrike" cap="none">
                  <a:solidFill>
                    <a:schemeClr val="lt1"/>
                  </a:solidFill>
                  <a:latin typeface="Arial"/>
                  <a:ea typeface="Arial"/>
                  <a:cs typeface="Arial"/>
                  <a:sym typeface="Arial"/>
                </a:rPr>
                <a:t>Reimbursement to clinicians/hospitals</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420"/>
                </a:spcBef>
                <a:spcAft>
                  <a:spcPts val="0"/>
                </a:spcAft>
                <a:buClr>
                  <a:schemeClr val="lt1"/>
                </a:buClr>
                <a:buSzPts val="1200"/>
                <a:buFont typeface="Arial"/>
                <a:buChar char="•"/>
              </a:pPr>
              <a:r>
                <a:rPr lang="en-US" sz="1200" b="0" i="0" u="none" strike="noStrike" cap="none">
                  <a:solidFill>
                    <a:schemeClr val="lt1"/>
                  </a:solidFill>
                  <a:latin typeface="Arial"/>
                  <a:ea typeface="Arial"/>
                  <a:cs typeface="Arial"/>
                  <a:sym typeface="Arial"/>
                </a:rPr>
                <a:t>Private insurance companies</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180"/>
                </a:spcBef>
                <a:spcAft>
                  <a:spcPts val="0"/>
                </a:spcAft>
                <a:buClr>
                  <a:schemeClr val="lt1"/>
                </a:buClr>
                <a:buSzPts val="1200"/>
                <a:buFont typeface="Arial"/>
                <a:buChar char="•"/>
              </a:pPr>
              <a:r>
                <a:rPr lang="en-US" sz="1200" b="0" i="0" u="none" strike="noStrike" cap="none">
                  <a:solidFill>
                    <a:schemeClr val="lt1"/>
                  </a:solidFill>
                  <a:latin typeface="Arial"/>
                  <a:ea typeface="Arial"/>
                  <a:cs typeface="Arial"/>
                  <a:sym typeface="Arial"/>
                </a:rPr>
                <a:t>Government</a:t>
              </a:r>
              <a:endParaRPr sz="1400" b="0" i="0" u="none" strike="noStrike" cap="none">
                <a:solidFill>
                  <a:srgbClr val="000000"/>
                </a:solidFill>
                <a:latin typeface="Arial"/>
                <a:ea typeface="Arial"/>
                <a:cs typeface="Arial"/>
                <a:sym typeface="Arial"/>
              </a:endParaRPr>
            </a:p>
          </p:txBody>
        </p:sp>
        <p:sp>
          <p:nvSpPr>
            <p:cNvPr id="349" name="Google Shape;349;g2799e4df938_0_24"/>
            <p:cNvSpPr/>
            <p:nvPr/>
          </p:nvSpPr>
          <p:spPr>
            <a:xfrm>
              <a:off x="2581871" y="1921582"/>
              <a:ext cx="907200" cy="559200"/>
            </a:xfrm>
            <a:prstGeom prst="rightArrow">
              <a:avLst>
                <a:gd name="adj1" fmla="val 60000"/>
                <a:gd name="adj2" fmla="val 50000"/>
              </a:avLst>
            </a:prstGeom>
            <a:solidFill>
              <a:srgbClr val="BBE0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g2799e4df938_0_24"/>
            <p:cNvSpPr txBox="1"/>
            <p:nvPr/>
          </p:nvSpPr>
          <p:spPr>
            <a:xfrm>
              <a:off x="2581863" y="2033395"/>
              <a:ext cx="739500" cy="3354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300"/>
                <a:buFont typeface="Arial"/>
                <a:buNone/>
              </a:pPr>
              <a:endParaRPr sz="1300" b="0" i="0" u="none" strike="noStrike" cap="none">
                <a:solidFill>
                  <a:schemeClr val="lt1"/>
                </a:solidFill>
                <a:latin typeface="Arial"/>
                <a:ea typeface="Arial"/>
                <a:cs typeface="Arial"/>
                <a:sym typeface="Arial"/>
              </a:endParaRPr>
            </a:p>
          </p:txBody>
        </p:sp>
        <p:sp>
          <p:nvSpPr>
            <p:cNvPr id="351" name="Google Shape;351;g2799e4df938_0_24"/>
            <p:cNvSpPr/>
            <p:nvPr/>
          </p:nvSpPr>
          <p:spPr>
            <a:xfrm>
              <a:off x="3825239" y="736339"/>
              <a:ext cx="3005700" cy="3005700"/>
            </a:xfrm>
            <a:prstGeom prst="ellipse">
              <a:avLst/>
            </a:prstGeom>
            <a:solidFill>
              <a:srgbClr val="365F9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g2799e4df938_0_24"/>
            <p:cNvSpPr txBox="1"/>
            <p:nvPr/>
          </p:nvSpPr>
          <p:spPr>
            <a:xfrm>
              <a:off x="4265418" y="1176518"/>
              <a:ext cx="2125500" cy="2125500"/>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chemeClr val="lt1"/>
                </a:buClr>
                <a:buSzPts val="3900"/>
                <a:buFont typeface="Arial"/>
                <a:buNone/>
              </a:pPr>
              <a:r>
                <a:rPr lang="en-US" sz="3900" b="0" i="0" u="none" strike="noStrike" cap="none">
                  <a:solidFill>
                    <a:schemeClr val="lt1"/>
                  </a:solidFill>
                  <a:latin typeface="Arial"/>
                  <a:ea typeface="Arial"/>
                  <a:cs typeface="Arial"/>
                  <a:sym typeface="Arial"/>
                </a:rPr>
                <a:t>Health care financing</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Learning Objectives</a:t>
            </a:r>
            <a:endParaRPr/>
          </a:p>
        </p:txBody>
      </p:sp>
      <p:sp>
        <p:nvSpPr>
          <p:cNvPr id="51" name="Google Shape;51;p4"/>
          <p:cNvSpPr txBox="1">
            <a:spLocks noGrp="1"/>
          </p:cNvSpPr>
          <p:nvPr>
            <p:ph type="body" idx="1"/>
          </p:nvPr>
        </p:nvSpPr>
        <p:spPr>
          <a:xfrm>
            <a:off x="457200" y="1600201"/>
            <a:ext cx="8229600" cy="3810000"/>
          </a:xfrm>
          <a:prstGeom prst="rect">
            <a:avLst/>
          </a:prstGeom>
          <a:noFill/>
          <a:ln>
            <a:noFill/>
          </a:ln>
        </p:spPr>
        <p:txBody>
          <a:bodyPr spcFirstLastPara="1" wrap="square" lIns="91425" tIns="45700" rIns="91425" bIns="45700" anchor="t" anchorCtr="0">
            <a:normAutofit fontScale="77500" lnSpcReduction="20000"/>
          </a:bodyPr>
          <a:lstStyle/>
          <a:p>
            <a:pPr marL="342900" lvl="0" indent="-309880" algn="l" rtl="0">
              <a:lnSpc>
                <a:spcPct val="100000"/>
              </a:lnSpc>
              <a:spcBef>
                <a:spcPts val="0"/>
              </a:spcBef>
              <a:spcAft>
                <a:spcPts val="0"/>
              </a:spcAft>
              <a:buClr>
                <a:srgbClr val="3F3F3F"/>
              </a:buClr>
              <a:buSzPct val="100000"/>
              <a:buFont typeface="Arial"/>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Compare hospital structures (public, non-profit, private)</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endParaRPr>
          </a:p>
          <a:p>
            <a:pPr marL="342900" lvl="0" indent="-309880" algn="l" rtl="0">
              <a:lnSpc>
                <a:spcPct val="100000"/>
              </a:lnSpc>
              <a:spcBef>
                <a:spcPts val="592"/>
              </a:spcBef>
              <a:spcAft>
                <a:spcPts val="0"/>
              </a:spcAft>
              <a:buClr>
                <a:srgbClr val="3F3F3F"/>
              </a:buClr>
              <a:buSzPct val="100000"/>
              <a:buFont typeface="Arial"/>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Describe how cancer care may be structured and delivered</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endParaRPr>
          </a:p>
          <a:p>
            <a:pPr marL="342900" lvl="0" indent="-309880" algn="l" rtl="0">
              <a:lnSpc>
                <a:spcPct val="100000"/>
              </a:lnSpc>
              <a:spcBef>
                <a:spcPts val="592"/>
              </a:spcBef>
              <a:spcAft>
                <a:spcPts val="0"/>
              </a:spcAft>
              <a:buClr>
                <a:srgbClr val="3F3F3F"/>
              </a:buClr>
              <a:buSzPct val="100000"/>
              <a:buFont typeface="Arial"/>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Compare inpatient and outpatient care delivery</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endParaRPr>
          </a:p>
          <a:p>
            <a:pPr marL="342900" lvl="0" indent="-309880" algn="l" rtl="0">
              <a:lnSpc>
                <a:spcPct val="100000"/>
              </a:lnSpc>
              <a:spcBef>
                <a:spcPts val="592"/>
              </a:spcBef>
              <a:spcAft>
                <a:spcPts val="0"/>
              </a:spcAft>
              <a:buClr>
                <a:srgbClr val="3F3F3F"/>
              </a:buClr>
              <a:buSzPct val="100000"/>
              <a:buFont typeface="Arial"/>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Describe types of care and types of health professionals involved in different types of care</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endParaRPr>
          </a:p>
          <a:p>
            <a:pPr marL="342900" lvl="0" indent="-309880" algn="l" rtl="0">
              <a:spcBef>
                <a:spcPts val="0"/>
              </a:spcBef>
              <a:spcAft>
                <a:spcPts val="0"/>
              </a:spcAft>
              <a:buSzPct val="100000"/>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Describe how payment and health insurance works</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endParaRPr>
          </a:p>
          <a:p>
            <a:pPr marL="342900" lvl="0" indent="-309880" algn="l" rtl="0">
              <a:spcBef>
                <a:spcPts val="592"/>
              </a:spcBef>
              <a:spcAft>
                <a:spcPts val="0"/>
              </a:spcAft>
              <a:buSzPct val="100000"/>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Define key insurance terms</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endParaRPr>
          </a:p>
          <a:p>
            <a:pPr marL="342900" lvl="0" indent="-309880" algn="l" rtl="0">
              <a:spcBef>
                <a:spcPts val="592"/>
              </a:spcBef>
              <a:spcAft>
                <a:spcPts val="0"/>
              </a:spcAft>
              <a:buSzPct val="100000"/>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Describe public and private health insurance options, including patient eligibility</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g2799e4df938_0_41"/>
          <p:cNvSpPr txBox="1">
            <a:spLocks noGrp="1"/>
          </p:cNvSpPr>
          <p:nvPr>
            <p:ph type="title"/>
          </p:nvPr>
        </p:nvSpPr>
        <p:spPr>
          <a:xfrm>
            <a:off x="228600" y="179388"/>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solidFill>
                  <a:srgbClr val="000000"/>
                </a:solidFill>
              </a:rPr>
              <a:t>Insurance Terms </a:t>
            </a:r>
            <a:endParaRPr/>
          </a:p>
        </p:txBody>
      </p:sp>
      <p:sp>
        <p:nvSpPr>
          <p:cNvPr id="359" name="Google Shape;359;g2799e4df938_0_41"/>
          <p:cNvSpPr txBox="1">
            <a:spLocks noGrp="1"/>
          </p:cNvSpPr>
          <p:nvPr>
            <p:ph type="body" idx="1"/>
          </p:nvPr>
        </p:nvSpPr>
        <p:spPr>
          <a:xfrm>
            <a:off x="457200" y="1344612"/>
            <a:ext cx="4038600" cy="4191000"/>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rgbClr val="000000"/>
              </a:buClr>
              <a:buSzPts val="2800"/>
              <a:buFont typeface="Arial"/>
              <a:buChar char="•"/>
            </a:pPr>
            <a:r>
              <a:rPr lang="en-US">
                <a:solidFill>
                  <a:srgbClr val="000000"/>
                </a:solidFill>
              </a:rPr>
              <a:t>Copay</a:t>
            </a:r>
            <a:endParaRPr/>
          </a:p>
          <a:p>
            <a:pPr marL="342900" lvl="0" indent="-342900" algn="l" rtl="0">
              <a:lnSpc>
                <a:spcPct val="150000"/>
              </a:lnSpc>
              <a:spcBef>
                <a:spcPts val="0"/>
              </a:spcBef>
              <a:spcAft>
                <a:spcPts val="0"/>
              </a:spcAft>
              <a:buClr>
                <a:srgbClr val="000000"/>
              </a:buClr>
              <a:buSzPts val="2800"/>
              <a:buFont typeface="Arial"/>
              <a:buChar char="•"/>
            </a:pPr>
            <a:r>
              <a:rPr lang="en-US">
                <a:solidFill>
                  <a:srgbClr val="000000"/>
                </a:solidFill>
              </a:rPr>
              <a:t>Co-insurance</a:t>
            </a:r>
            <a:endParaRPr/>
          </a:p>
          <a:p>
            <a:pPr marL="342900" lvl="0" indent="-342900" algn="l" rtl="0">
              <a:lnSpc>
                <a:spcPct val="150000"/>
              </a:lnSpc>
              <a:spcBef>
                <a:spcPts val="0"/>
              </a:spcBef>
              <a:spcAft>
                <a:spcPts val="0"/>
              </a:spcAft>
              <a:buClr>
                <a:srgbClr val="000000"/>
              </a:buClr>
              <a:buSzPts val="2800"/>
              <a:buFont typeface="Arial"/>
              <a:buChar char="•"/>
            </a:pPr>
            <a:r>
              <a:rPr lang="en-US">
                <a:solidFill>
                  <a:srgbClr val="000000"/>
                </a:solidFill>
              </a:rPr>
              <a:t>Deductible </a:t>
            </a:r>
            <a:endParaRPr/>
          </a:p>
          <a:p>
            <a:pPr marL="342900" lvl="0" indent="-342900" algn="l" rtl="0">
              <a:lnSpc>
                <a:spcPct val="150000"/>
              </a:lnSpc>
              <a:spcBef>
                <a:spcPts val="0"/>
              </a:spcBef>
              <a:spcAft>
                <a:spcPts val="0"/>
              </a:spcAft>
              <a:buClr>
                <a:srgbClr val="000000"/>
              </a:buClr>
              <a:buSzPts val="2800"/>
              <a:buFont typeface="Arial"/>
              <a:buChar char="•"/>
            </a:pPr>
            <a:r>
              <a:rPr lang="en-US">
                <a:solidFill>
                  <a:srgbClr val="000000"/>
                </a:solidFill>
              </a:rPr>
              <a:t>Premium </a:t>
            </a:r>
            <a:endParaRPr/>
          </a:p>
        </p:txBody>
      </p:sp>
      <p:sp>
        <p:nvSpPr>
          <p:cNvPr id="360" name="Google Shape;360;g2799e4df938_0_41"/>
          <p:cNvSpPr txBox="1"/>
          <p:nvPr/>
        </p:nvSpPr>
        <p:spPr>
          <a:xfrm>
            <a:off x="5104400" y="5182775"/>
            <a:ext cx="38862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i="1">
                <a:solidFill>
                  <a:srgbClr val="7F7F7F"/>
                </a:solidFill>
              </a:rPr>
              <a:t>Source: </a:t>
            </a:r>
            <a:r>
              <a:rPr lang="en-US" sz="1200" b="0" i="1" u="none" strike="noStrike" cap="none">
                <a:solidFill>
                  <a:srgbClr val="7F7F7F"/>
                </a:solidFill>
                <a:latin typeface="Arial"/>
                <a:ea typeface="Arial"/>
                <a:cs typeface="Arial"/>
                <a:sym typeface="Arial"/>
              </a:rPr>
              <a:t>Merriam-Webster, 20</a:t>
            </a:r>
            <a:r>
              <a:rPr lang="en-US" sz="1200" i="1">
                <a:solidFill>
                  <a:srgbClr val="7F7F7F"/>
                </a:solidFill>
              </a:rPr>
              <a:t>24</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g2799e4df938_0_48"/>
          <p:cNvSpPr txBox="1">
            <a:spLocks noGrp="1"/>
          </p:cNvSpPr>
          <p:nvPr>
            <p:ph type="title"/>
          </p:nvPr>
        </p:nvSpPr>
        <p:spPr>
          <a:xfrm>
            <a:off x="457200" y="152400"/>
            <a:ext cx="8229600" cy="762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solidFill>
                  <a:srgbClr val="000000"/>
                </a:solidFill>
              </a:rPr>
              <a:t>Public Health Insurance </a:t>
            </a:r>
            <a:endParaRPr/>
          </a:p>
        </p:txBody>
      </p:sp>
      <p:sp>
        <p:nvSpPr>
          <p:cNvPr id="367" name="Google Shape;367;g2799e4df938_0_48"/>
          <p:cNvSpPr txBox="1">
            <a:spLocks noGrp="1"/>
          </p:cNvSpPr>
          <p:nvPr>
            <p:ph type="body" idx="1"/>
          </p:nvPr>
        </p:nvSpPr>
        <p:spPr>
          <a:xfrm>
            <a:off x="457200" y="914390"/>
            <a:ext cx="8001000" cy="3402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2000"/>
              <a:buFont typeface="Arial"/>
              <a:buNone/>
            </a:pPr>
            <a:r>
              <a:rPr lang="en-US" sz="2000" b="1">
                <a:solidFill>
                  <a:srgbClr val="000000"/>
                </a:solidFill>
              </a:rPr>
              <a:t>Medicare</a:t>
            </a:r>
            <a:r>
              <a:rPr lang="en-US" sz="2200" b="1">
                <a:solidFill>
                  <a:srgbClr val="000000"/>
                </a:solidFill>
              </a:rPr>
              <a:t> </a:t>
            </a:r>
            <a:endParaRPr/>
          </a:p>
          <a:p>
            <a:pPr marL="457200" lvl="1" indent="0" algn="l" rtl="0">
              <a:lnSpc>
                <a:spcPct val="100000"/>
              </a:lnSpc>
              <a:spcBef>
                <a:spcPts val="1200"/>
              </a:spcBef>
              <a:spcAft>
                <a:spcPts val="0"/>
              </a:spcAft>
              <a:buClr>
                <a:srgbClr val="000000"/>
              </a:buClr>
              <a:buSzPts val="1600"/>
              <a:buFont typeface="Arial"/>
              <a:buNone/>
            </a:pPr>
            <a:r>
              <a:rPr lang="en-US" sz="1600">
                <a:solidFill>
                  <a:srgbClr val="000000"/>
                </a:solidFill>
              </a:rPr>
              <a:t>Single-payer program administered by the </a:t>
            </a:r>
            <a:r>
              <a:rPr lang="en-US" sz="1600">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government</a:t>
            </a:r>
            <a:endParaRPr/>
          </a:p>
          <a:p>
            <a:pPr marL="457200" lvl="1" indent="0" algn="l" rtl="0">
              <a:lnSpc>
                <a:spcPct val="100000"/>
              </a:lnSpc>
              <a:spcBef>
                <a:spcPts val="1200"/>
              </a:spcBef>
              <a:spcAft>
                <a:spcPts val="0"/>
              </a:spcAft>
              <a:buClr>
                <a:srgbClr val="000000"/>
              </a:buClr>
              <a:buSzPts val="1600"/>
              <a:buFont typeface="Arial"/>
              <a:buNone/>
            </a:pPr>
            <a:r>
              <a:rPr lang="en-US" sz="1600">
                <a:solidFill>
                  <a:srgbClr val="000000"/>
                </a:solidFill>
              </a:rPr>
              <a:t>Covers individuals aged 65 and over and some disabled individuals </a:t>
            </a:r>
            <a:endParaRPr/>
          </a:p>
          <a:p>
            <a:pPr marL="457200" lvl="1" indent="0" algn="l" rtl="0">
              <a:lnSpc>
                <a:spcPct val="100000"/>
              </a:lnSpc>
              <a:spcBef>
                <a:spcPts val="1200"/>
              </a:spcBef>
              <a:spcAft>
                <a:spcPts val="0"/>
              </a:spcAft>
              <a:buClr>
                <a:srgbClr val="000000"/>
              </a:buClr>
              <a:buSzPts val="1600"/>
              <a:buFont typeface="Arial"/>
              <a:buNone/>
            </a:pPr>
            <a:r>
              <a:rPr lang="en-US" sz="1600">
                <a:solidFill>
                  <a:srgbClr val="000000"/>
                </a:solidFill>
              </a:rPr>
              <a:t>Divided into four parts: </a:t>
            </a:r>
            <a:endParaRPr/>
          </a:p>
          <a:p>
            <a:pPr marL="914400" lvl="2" indent="0" algn="l" rtl="0">
              <a:lnSpc>
                <a:spcPct val="100000"/>
              </a:lnSpc>
              <a:spcBef>
                <a:spcPts val="1200"/>
              </a:spcBef>
              <a:spcAft>
                <a:spcPts val="0"/>
              </a:spcAft>
              <a:buClr>
                <a:srgbClr val="365F91"/>
              </a:buClr>
              <a:buSzPts val="1600"/>
              <a:buFont typeface="Arial"/>
              <a:buNone/>
            </a:pPr>
            <a:r>
              <a:rPr lang="en-US" sz="1600" b="1">
                <a:solidFill>
                  <a:srgbClr val="365F91"/>
                </a:solidFill>
              </a:rPr>
              <a:t>Medicare A</a:t>
            </a:r>
            <a:r>
              <a:rPr lang="en-US" sz="1600" b="1"/>
              <a:t>:</a:t>
            </a:r>
            <a:r>
              <a:rPr lang="en-US" sz="1600"/>
              <a:t> </a:t>
            </a:r>
            <a:r>
              <a:rPr lang="en-US" sz="1600">
                <a:solidFill>
                  <a:srgbClr val="000000"/>
                </a:solidFill>
              </a:rPr>
              <a:t>covers hospital services </a:t>
            </a:r>
            <a:endParaRPr/>
          </a:p>
          <a:p>
            <a:pPr marL="914400" lvl="2" indent="0" algn="l" rtl="0">
              <a:lnSpc>
                <a:spcPct val="100000"/>
              </a:lnSpc>
              <a:spcBef>
                <a:spcPts val="1200"/>
              </a:spcBef>
              <a:spcAft>
                <a:spcPts val="0"/>
              </a:spcAft>
              <a:buClr>
                <a:srgbClr val="365F91"/>
              </a:buClr>
              <a:buSzPts val="1600"/>
              <a:buFont typeface="Arial"/>
              <a:buNone/>
            </a:pPr>
            <a:r>
              <a:rPr lang="en-US" sz="1600" b="1">
                <a:solidFill>
                  <a:srgbClr val="365F91"/>
                </a:solidFill>
              </a:rPr>
              <a:t>Medicare B:</a:t>
            </a:r>
            <a:r>
              <a:rPr lang="en-US" sz="1600"/>
              <a:t> </a:t>
            </a:r>
            <a:r>
              <a:rPr lang="en-US" sz="1600">
                <a:solidFill>
                  <a:srgbClr val="000000"/>
                </a:solidFill>
              </a:rPr>
              <a:t>covers physician services</a:t>
            </a:r>
            <a:endParaRPr/>
          </a:p>
          <a:p>
            <a:pPr marL="914400" lvl="2" indent="0" algn="l" rtl="0">
              <a:lnSpc>
                <a:spcPct val="100000"/>
              </a:lnSpc>
              <a:spcBef>
                <a:spcPts val="1200"/>
              </a:spcBef>
              <a:spcAft>
                <a:spcPts val="0"/>
              </a:spcAft>
              <a:buClr>
                <a:srgbClr val="365F91"/>
              </a:buClr>
              <a:buSzPts val="1600"/>
              <a:buFont typeface="Arial"/>
              <a:buNone/>
            </a:pPr>
            <a:r>
              <a:rPr lang="en-US" sz="1600" b="1">
                <a:solidFill>
                  <a:srgbClr val="365F91"/>
                </a:solidFill>
              </a:rPr>
              <a:t>Medicare C:</a:t>
            </a:r>
            <a:r>
              <a:rPr lang="en-US" sz="1600"/>
              <a:t> </a:t>
            </a:r>
            <a:r>
              <a:rPr lang="en-US" sz="1600">
                <a:solidFill>
                  <a:srgbClr val="000000"/>
                </a:solidFill>
              </a:rPr>
              <a:t>Medicare Advantage</a:t>
            </a:r>
            <a:endParaRPr/>
          </a:p>
          <a:p>
            <a:pPr marL="914400" lvl="2" indent="0" algn="l" rtl="0">
              <a:lnSpc>
                <a:spcPct val="100000"/>
              </a:lnSpc>
              <a:spcBef>
                <a:spcPts val="1200"/>
              </a:spcBef>
              <a:spcAft>
                <a:spcPts val="0"/>
              </a:spcAft>
              <a:buClr>
                <a:srgbClr val="365F91"/>
              </a:buClr>
              <a:buSzPts val="1600"/>
              <a:buFont typeface="Arial"/>
              <a:buNone/>
            </a:pPr>
            <a:r>
              <a:rPr lang="en-US" sz="1600" b="1">
                <a:solidFill>
                  <a:srgbClr val="365F91"/>
                </a:solidFill>
              </a:rPr>
              <a:t>Medicare D:</a:t>
            </a:r>
            <a:r>
              <a:rPr lang="en-US" sz="1600"/>
              <a:t> </a:t>
            </a:r>
            <a:r>
              <a:rPr lang="en-US" sz="1600">
                <a:solidFill>
                  <a:srgbClr val="000000"/>
                </a:solidFill>
              </a:rPr>
              <a:t>offers a prescription drug benefit</a:t>
            </a:r>
            <a:endParaRPr/>
          </a:p>
        </p:txBody>
      </p:sp>
      <p:sp>
        <p:nvSpPr>
          <p:cNvPr id="368" name="Google Shape;368;g2799e4df938_0_48"/>
          <p:cNvSpPr/>
          <p:nvPr/>
        </p:nvSpPr>
        <p:spPr>
          <a:xfrm>
            <a:off x="685800" y="4019509"/>
            <a:ext cx="6400800" cy="1539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It is financed by:</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Federal income taxes</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A payroll tax (employers and employees)</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Individual enrollee premiums (parts B and D</a:t>
            </a:r>
            <a:r>
              <a:rPr lang="en-US"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369" name="Google Shape;369;g2799e4df938_0_48"/>
          <p:cNvSpPr txBox="1"/>
          <p:nvPr/>
        </p:nvSpPr>
        <p:spPr>
          <a:xfrm>
            <a:off x="5529263" y="5257800"/>
            <a:ext cx="34242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McInerney</a:t>
            </a:r>
            <a:r>
              <a:rPr lang="en-US" sz="1200" i="1">
                <a:solidFill>
                  <a:srgbClr val="7F7F7F"/>
                </a:solidFill>
              </a:rPr>
              <a:t> et al., 2017; </a:t>
            </a:r>
            <a:r>
              <a:rPr lang="en-US" sz="1200" b="0" i="1" u="none" strike="noStrike" cap="none">
                <a:solidFill>
                  <a:srgbClr val="7F7F7F"/>
                </a:solidFill>
                <a:latin typeface="Arial"/>
                <a:ea typeface="Arial"/>
                <a:cs typeface="Arial"/>
                <a:sym typeface="Arial"/>
              </a:rPr>
              <a:t>PNTC, n.d.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g2799e4df938_0_56"/>
          <p:cNvSpPr txBox="1">
            <a:spLocks noGrp="1"/>
          </p:cNvSpPr>
          <p:nvPr>
            <p:ph type="title"/>
          </p:nvPr>
        </p:nvSpPr>
        <p:spPr>
          <a:xfrm>
            <a:off x="190500" y="167837"/>
            <a:ext cx="8229600" cy="762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solidFill>
                  <a:srgbClr val="000000"/>
                </a:solidFill>
              </a:rPr>
              <a:t>Public Health Insurance </a:t>
            </a:r>
            <a:endParaRPr/>
          </a:p>
        </p:txBody>
      </p:sp>
      <p:sp>
        <p:nvSpPr>
          <p:cNvPr id="376" name="Google Shape;376;g2799e4df938_0_56"/>
          <p:cNvSpPr txBox="1">
            <a:spLocks noGrp="1"/>
          </p:cNvSpPr>
          <p:nvPr>
            <p:ph type="body" idx="1"/>
          </p:nvPr>
        </p:nvSpPr>
        <p:spPr>
          <a:xfrm>
            <a:off x="190500" y="858454"/>
            <a:ext cx="8763000" cy="452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2400"/>
              <a:buFont typeface="Arial"/>
              <a:buNone/>
            </a:pPr>
            <a:r>
              <a:rPr lang="en-US" sz="2400" b="1">
                <a:solidFill>
                  <a:srgbClr val="000000"/>
                </a:solidFill>
              </a:rPr>
              <a:t>Medicare</a:t>
            </a:r>
            <a:endParaRPr/>
          </a:p>
          <a:p>
            <a:pPr marL="0" lvl="0" indent="0" algn="l" rtl="0">
              <a:lnSpc>
                <a:spcPct val="100000"/>
              </a:lnSpc>
              <a:spcBef>
                <a:spcPts val="1200"/>
              </a:spcBef>
              <a:spcAft>
                <a:spcPts val="0"/>
              </a:spcAft>
              <a:buClr>
                <a:srgbClr val="000000"/>
              </a:buClr>
              <a:buSzPts val="2400"/>
              <a:buFont typeface="Arial"/>
              <a:buNone/>
            </a:pPr>
            <a:r>
              <a:rPr lang="en-US" sz="2400">
                <a:solidFill>
                  <a:srgbClr val="000000"/>
                </a:solidFill>
              </a:rPr>
              <a:t>Part D “Donut Hole”</a:t>
            </a:r>
            <a:r>
              <a:rPr lang="en-US" sz="2400" b="1">
                <a:solidFill>
                  <a:srgbClr val="000000"/>
                </a:solidFill>
              </a:rPr>
              <a:t> </a:t>
            </a:r>
            <a:endParaRPr/>
          </a:p>
          <a:p>
            <a:pPr marL="0" lvl="0" indent="0" algn="l" rtl="0">
              <a:lnSpc>
                <a:spcPct val="100000"/>
              </a:lnSpc>
              <a:spcBef>
                <a:spcPts val="1200"/>
              </a:spcBef>
              <a:spcAft>
                <a:spcPts val="0"/>
              </a:spcAft>
              <a:buClr>
                <a:srgbClr val="3F3F3F"/>
              </a:buClr>
              <a:buSzPts val="2400"/>
              <a:buFont typeface="Arial"/>
              <a:buNone/>
            </a:pPr>
            <a:endParaRPr sz="2400" b="1">
              <a:solidFill>
                <a:srgbClr val="000000"/>
              </a:solidFill>
            </a:endParaRPr>
          </a:p>
          <a:p>
            <a:pPr marL="0" lvl="0" indent="0" algn="l" rtl="0">
              <a:lnSpc>
                <a:spcPct val="100000"/>
              </a:lnSpc>
              <a:spcBef>
                <a:spcPts val="1200"/>
              </a:spcBef>
              <a:spcAft>
                <a:spcPts val="0"/>
              </a:spcAft>
              <a:buClr>
                <a:srgbClr val="3F3F3F"/>
              </a:buClr>
              <a:buSzPts val="2400"/>
              <a:buFont typeface="Arial"/>
              <a:buNone/>
            </a:pPr>
            <a:endParaRPr sz="2400" b="1">
              <a:solidFill>
                <a:srgbClr val="000000"/>
              </a:solidFill>
            </a:endParaRPr>
          </a:p>
        </p:txBody>
      </p:sp>
      <p:sp>
        <p:nvSpPr>
          <p:cNvPr id="377" name="Google Shape;377;g2799e4df938_0_56"/>
          <p:cNvSpPr txBox="1"/>
          <p:nvPr/>
        </p:nvSpPr>
        <p:spPr>
          <a:xfrm>
            <a:off x="5529263" y="5286936"/>
            <a:ext cx="34242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CMS, n.d.; CMS, n.d.</a:t>
            </a:r>
            <a:endParaRPr sz="1400" b="0" i="0" u="none" strike="noStrike" cap="none">
              <a:solidFill>
                <a:srgbClr val="000000"/>
              </a:solidFill>
              <a:latin typeface="Arial"/>
              <a:ea typeface="Arial"/>
              <a:cs typeface="Arial"/>
              <a:sym typeface="Arial"/>
            </a:endParaRPr>
          </a:p>
        </p:txBody>
      </p:sp>
      <p:grpSp>
        <p:nvGrpSpPr>
          <p:cNvPr id="378" name="Google Shape;378;g2799e4df938_0_56"/>
          <p:cNvGrpSpPr/>
          <p:nvPr/>
        </p:nvGrpSpPr>
        <p:grpSpPr>
          <a:xfrm>
            <a:off x="1574055" y="1526734"/>
            <a:ext cx="6514688" cy="3428969"/>
            <a:chOff x="838200" y="2892731"/>
            <a:chExt cx="7035300" cy="3660300"/>
          </a:xfrm>
        </p:grpSpPr>
        <p:sp>
          <p:nvSpPr>
            <p:cNvPr id="379" name="Google Shape;379;g2799e4df938_0_56"/>
            <p:cNvSpPr/>
            <p:nvPr/>
          </p:nvSpPr>
          <p:spPr>
            <a:xfrm>
              <a:off x="838200" y="2892731"/>
              <a:ext cx="7035300" cy="3660300"/>
            </a:xfrm>
            <a:prstGeom prst="ellipse">
              <a:avLst/>
            </a:prstGeom>
            <a:solidFill>
              <a:schemeClr val="lt1"/>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0" name="Google Shape;380;g2799e4df938_0_56"/>
            <p:cNvSpPr/>
            <p:nvPr/>
          </p:nvSpPr>
          <p:spPr>
            <a:xfrm>
              <a:off x="2422634" y="4111785"/>
              <a:ext cx="3905100" cy="1058400"/>
            </a:xfrm>
            <a:prstGeom prst="ellipse">
              <a:avLst/>
            </a:prstGeom>
            <a:no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381" name="Google Shape;381;g2799e4df938_0_56"/>
          <p:cNvSpPr txBox="1"/>
          <p:nvPr/>
        </p:nvSpPr>
        <p:spPr>
          <a:xfrm>
            <a:off x="1791458" y="2748378"/>
            <a:ext cx="1277100" cy="1169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a:t>Enrollee and </a:t>
            </a:r>
            <a:r>
              <a:rPr lang="en-US" sz="1400" b="0" i="0" u="none" strike="noStrike" cap="none">
                <a:solidFill>
                  <a:srgbClr val="000000"/>
                </a:solidFill>
                <a:latin typeface="Arial"/>
                <a:ea typeface="Arial"/>
                <a:cs typeface="Arial"/>
                <a:sym typeface="Arial"/>
              </a:rPr>
              <a:t>Medicare Part D Coverage pays</a:t>
            </a:r>
            <a:endParaRPr sz="1400" b="0" i="0" u="none" strike="noStrike" cap="none">
              <a:solidFill>
                <a:srgbClr val="000000"/>
              </a:solidFill>
              <a:latin typeface="Arial"/>
              <a:ea typeface="Arial"/>
              <a:cs typeface="Arial"/>
              <a:sym typeface="Arial"/>
            </a:endParaRPr>
          </a:p>
        </p:txBody>
      </p:sp>
      <p:sp>
        <p:nvSpPr>
          <p:cNvPr id="382" name="Google Shape;382;g2799e4df938_0_56"/>
          <p:cNvSpPr txBox="1"/>
          <p:nvPr/>
        </p:nvSpPr>
        <p:spPr>
          <a:xfrm>
            <a:off x="3329000" y="3003338"/>
            <a:ext cx="31086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b="1">
                <a:solidFill>
                  <a:srgbClr val="C00000"/>
                </a:solidFill>
              </a:rPr>
              <a:t>Enrollee</a:t>
            </a:r>
            <a:r>
              <a:rPr lang="en-US" sz="1400" b="1" i="0" u="none" strike="noStrike" cap="none">
                <a:solidFill>
                  <a:srgbClr val="C00000"/>
                </a:solidFill>
                <a:latin typeface="Arial"/>
                <a:ea typeface="Arial"/>
                <a:cs typeface="Arial"/>
                <a:sym typeface="Arial"/>
              </a:rPr>
              <a:t> pays 25% o</a:t>
            </a:r>
            <a:r>
              <a:rPr lang="en-US" b="1">
                <a:solidFill>
                  <a:srgbClr val="C00000"/>
                </a:solidFill>
              </a:rPr>
              <a:t>f drug costs</a:t>
            </a:r>
            <a:endParaRPr sz="1400" b="0" i="0" u="none" strike="noStrike" cap="none">
              <a:solidFill>
                <a:srgbClr val="000000"/>
              </a:solidFill>
              <a:latin typeface="Arial"/>
              <a:ea typeface="Arial"/>
              <a:cs typeface="Arial"/>
              <a:sym typeface="Arial"/>
            </a:endParaRPr>
          </a:p>
        </p:txBody>
      </p:sp>
      <p:sp>
        <p:nvSpPr>
          <p:cNvPr id="383" name="Google Shape;383;g2799e4df938_0_56"/>
          <p:cNvSpPr txBox="1"/>
          <p:nvPr/>
        </p:nvSpPr>
        <p:spPr>
          <a:xfrm>
            <a:off x="6698086" y="2787795"/>
            <a:ext cx="15459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Medicare Catastrophic Coverage pays</a:t>
            </a:r>
            <a:endParaRPr sz="1400" b="0" i="0" u="none" strike="noStrike" cap="none">
              <a:solidFill>
                <a:srgbClr val="000000"/>
              </a:solidFill>
              <a:latin typeface="Arial"/>
              <a:ea typeface="Arial"/>
              <a:cs typeface="Arial"/>
              <a:sym typeface="Arial"/>
            </a:endParaRPr>
          </a:p>
        </p:txBody>
      </p:sp>
      <p:cxnSp>
        <p:nvCxnSpPr>
          <p:cNvPr id="384" name="Google Shape;384;g2799e4df938_0_56"/>
          <p:cNvCxnSpPr/>
          <p:nvPr/>
        </p:nvCxnSpPr>
        <p:spPr>
          <a:xfrm>
            <a:off x="1371600" y="1981200"/>
            <a:ext cx="0" cy="3124200"/>
          </a:xfrm>
          <a:prstGeom prst="straightConnector1">
            <a:avLst/>
          </a:prstGeom>
          <a:noFill/>
          <a:ln w="9525" cap="flat" cmpd="sng">
            <a:solidFill>
              <a:schemeClr val="dk1"/>
            </a:solidFill>
            <a:prstDash val="solid"/>
            <a:round/>
            <a:headEnd type="none" w="sm" len="sm"/>
            <a:tailEnd type="none" w="sm" len="sm"/>
          </a:ln>
        </p:spPr>
      </p:cxnSp>
      <p:cxnSp>
        <p:nvCxnSpPr>
          <p:cNvPr id="385" name="Google Shape;385;g2799e4df938_0_56"/>
          <p:cNvCxnSpPr/>
          <p:nvPr/>
        </p:nvCxnSpPr>
        <p:spPr>
          <a:xfrm>
            <a:off x="1371600" y="5105400"/>
            <a:ext cx="7391400" cy="0"/>
          </a:xfrm>
          <a:prstGeom prst="straightConnector1">
            <a:avLst/>
          </a:prstGeom>
          <a:noFill/>
          <a:ln w="9525" cap="flat" cmpd="sng">
            <a:solidFill>
              <a:schemeClr val="dk1"/>
            </a:solidFill>
            <a:prstDash val="solid"/>
            <a:round/>
            <a:headEnd type="none" w="sm" len="sm"/>
            <a:tailEnd type="none" w="sm" len="sm"/>
          </a:ln>
        </p:spPr>
      </p:cxnSp>
      <p:sp>
        <p:nvSpPr>
          <p:cNvPr id="386" name="Google Shape;386;g2799e4df938_0_56"/>
          <p:cNvSpPr txBox="1"/>
          <p:nvPr/>
        </p:nvSpPr>
        <p:spPr>
          <a:xfrm>
            <a:off x="1006731" y="5115707"/>
            <a:ext cx="6858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$0</a:t>
            </a:r>
            <a:endParaRPr sz="1400" b="0" i="0" u="none" strike="noStrike" cap="none">
              <a:solidFill>
                <a:srgbClr val="000000"/>
              </a:solidFill>
              <a:latin typeface="Arial"/>
              <a:ea typeface="Arial"/>
              <a:cs typeface="Arial"/>
              <a:sym typeface="Arial"/>
            </a:endParaRPr>
          </a:p>
        </p:txBody>
      </p:sp>
      <p:sp>
        <p:nvSpPr>
          <p:cNvPr id="387" name="Google Shape;387;g2799e4df938_0_56"/>
          <p:cNvSpPr txBox="1"/>
          <p:nvPr/>
        </p:nvSpPr>
        <p:spPr>
          <a:xfrm>
            <a:off x="2641209" y="5111086"/>
            <a:ext cx="8001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a:t>
            </a:r>
            <a:r>
              <a:rPr lang="en-US">
                <a:solidFill>
                  <a:schemeClr val="dk1"/>
                </a:solidFill>
              </a:rPr>
              <a:t>5,030</a:t>
            </a:r>
            <a:endParaRPr sz="1400" b="0" i="0" u="none" strike="noStrike" cap="none">
              <a:solidFill>
                <a:srgbClr val="000000"/>
              </a:solidFill>
              <a:latin typeface="Arial"/>
              <a:ea typeface="Arial"/>
              <a:cs typeface="Arial"/>
              <a:sym typeface="Arial"/>
            </a:endParaRPr>
          </a:p>
        </p:txBody>
      </p:sp>
      <p:cxnSp>
        <p:nvCxnSpPr>
          <p:cNvPr id="388" name="Google Shape;388;g2799e4df938_0_56"/>
          <p:cNvCxnSpPr/>
          <p:nvPr/>
        </p:nvCxnSpPr>
        <p:spPr>
          <a:xfrm>
            <a:off x="3041256" y="1676400"/>
            <a:ext cx="0" cy="3429000"/>
          </a:xfrm>
          <a:prstGeom prst="straightConnector1">
            <a:avLst/>
          </a:prstGeom>
          <a:noFill/>
          <a:ln w="9525" cap="flat" cmpd="sng">
            <a:solidFill>
              <a:schemeClr val="dk1"/>
            </a:solidFill>
            <a:prstDash val="solid"/>
            <a:round/>
            <a:headEnd type="none" w="sm" len="sm"/>
            <a:tailEnd type="none" w="sm" len="sm"/>
          </a:ln>
        </p:spPr>
      </p:cxnSp>
      <p:cxnSp>
        <p:nvCxnSpPr>
          <p:cNvPr id="389" name="Google Shape;389;g2799e4df938_0_56"/>
          <p:cNvCxnSpPr/>
          <p:nvPr/>
        </p:nvCxnSpPr>
        <p:spPr>
          <a:xfrm flipH="1">
            <a:off x="6656179" y="1676400"/>
            <a:ext cx="1200" cy="3429000"/>
          </a:xfrm>
          <a:prstGeom prst="straightConnector1">
            <a:avLst/>
          </a:prstGeom>
          <a:noFill/>
          <a:ln w="9525" cap="flat" cmpd="sng">
            <a:solidFill>
              <a:schemeClr val="dk1"/>
            </a:solidFill>
            <a:prstDash val="solid"/>
            <a:round/>
            <a:headEnd type="none" w="sm" len="sm"/>
            <a:tailEnd type="none" w="sm" len="sm"/>
          </a:ln>
        </p:spPr>
      </p:cxnSp>
      <p:sp>
        <p:nvSpPr>
          <p:cNvPr id="390" name="Google Shape;390;g2799e4df938_0_56"/>
          <p:cNvSpPr txBox="1"/>
          <p:nvPr/>
        </p:nvSpPr>
        <p:spPr>
          <a:xfrm>
            <a:off x="6183330" y="5106995"/>
            <a:ext cx="9459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a:t>
            </a:r>
            <a:r>
              <a:rPr lang="en-US">
                <a:solidFill>
                  <a:schemeClr val="dk1"/>
                </a:solidFill>
              </a:rPr>
              <a:t>8,0</a:t>
            </a:r>
            <a:r>
              <a:rPr lang="en-US" sz="1400" b="0" i="0" u="none" strike="noStrike" cap="none">
                <a:solidFill>
                  <a:schemeClr val="dk1"/>
                </a:solidFill>
                <a:latin typeface="Arial"/>
                <a:ea typeface="Arial"/>
                <a:cs typeface="Arial"/>
                <a:sym typeface="Arial"/>
              </a:rPr>
              <a:t>00</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
                                        </p:tgtEl>
                                        <p:attrNameLst>
                                          <p:attrName>style.visibility</p:attrName>
                                        </p:attrNameLst>
                                      </p:cBhvr>
                                      <p:to>
                                        <p:strVal val="visible"/>
                                      </p:to>
                                    </p:set>
                                    <p:animEffect transition="in" filter="fade">
                                      <p:cBhvr>
                                        <p:cTn id="7" dur="2000"/>
                                        <p:tgtEl>
                                          <p:spTgt spid="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g2799e4df938_0_76"/>
          <p:cNvSpPr txBox="1">
            <a:spLocks noGrp="1"/>
          </p:cNvSpPr>
          <p:nvPr>
            <p:ph type="title"/>
          </p:nvPr>
        </p:nvSpPr>
        <p:spPr>
          <a:xfrm>
            <a:off x="215900" y="381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solidFill>
                  <a:srgbClr val="000000"/>
                </a:solidFill>
              </a:rPr>
              <a:t>Public Health Insurance </a:t>
            </a:r>
            <a:endParaRPr/>
          </a:p>
        </p:txBody>
      </p:sp>
      <p:sp>
        <p:nvSpPr>
          <p:cNvPr id="397" name="Google Shape;397;g2799e4df938_0_76"/>
          <p:cNvSpPr txBox="1">
            <a:spLocks noGrp="1"/>
          </p:cNvSpPr>
          <p:nvPr>
            <p:ph type="body" idx="1"/>
          </p:nvPr>
        </p:nvSpPr>
        <p:spPr>
          <a:xfrm>
            <a:off x="215900" y="1038225"/>
            <a:ext cx="4842900" cy="449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Arial"/>
              <a:buNone/>
            </a:pPr>
            <a:r>
              <a:rPr lang="en-US" sz="3200" b="1">
                <a:solidFill>
                  <a:srgbClr val="000000"/>
                </a:solidFill>
              </a:rPr>
              <a:t>Medicaid</a:t>
            </a:r>
            <a:endParaRPr/>
          </a:p>
          <a:p>
            <a:pPr marL="285750" lvl="1" indent="-285750" algn="l" rtl="0">
              <a:lnSpc>
                <a:spcPct val="100000"/>
              </a:lnSpc>
              <a:spcBef>
                <a:spcPts val="1200"/>
              </a:spcBef>
              <a:spcAft>
                <a:spcPts val="0"/>
              </a:spcAft>
              <a:buClr>
                <a:srgbClr val="000000"/>
              </a:buClr>
              <a:buSzPts val="1800"/>
              <a:buFont typeface="Arial"/>
              <a:buChar char="•"/>
            </a:pPr>
            <a:r>
              <a:rPr lang="en-US" sz="1800">
                <a:solidFill>
                  <a:srgbClr val="000000"/>
                </a:solidFill>
              </a:rPr>
              <a:t>By law must cover qualifying persons who are pregnant, children, elderly, disabled and parents/caretaker relatives</a:t>
            </a:r>
            <a:endParaRPr/>
          </a:p>
          <a:p>
            <a:pPr marL="285750" lvl="1" indent="-285750" algn="l" rtl="0">
              <a:lnSpc>
                <a:spcPct val="100000"/>
              </a:lnSpc>
              <a:spcBef>
                <a:spcPts val="1200"/>
              </a:spcBef>
              <a:spcAft>
                <a:spcPts val="0"/>
              </a:spcAft>
              <a:buClr>
                <a:srgbClr val="000000"/>
              </a:buClr>
              <a:buSzPts val="1800"/>
              <a:buFont typeface="Arial"/>
              <a:buChar char="•"/>
            </a:pPr>
            <a:r>
              <a:rPr lang="en-US" sz="1800">
                <a:solidFill>
                  <a:srgbClr val="000000"/>
                </a:solidFill>
              </a:rPr>
              <a:t>States administer the program; each state is </a:t>
            </a:r>
            <a:r>
              <a:rPr lang="en-US" sz="1800">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different</a:t>
            </a:r>
            <a:endParaRPr/>
          </a:p>
          <a:p>
            <a:pPr marL="285750" lvl="1" indent="-285750" algn="l" rtl="0">
              <a:lnSpc>
                <a:spcPct val="100000"/>
              </a:lnSpc>
              <a:spcBef>
                <a:spcPts val="1200"/>
              </a:spcBef>
              <a:spcAft>
                <a:spcPts val="0"/>
              </a:spcAft>
              <a:buClr>
                <a:srgbClr val="000000"/>
              </a:buClr>
              <a:buSzPts val="1800"/>
              <a:buFont typeface="Arial"/>
              <a:buChar char="•"/>
            </a:pPr>
            <a:r>
              <a:rPr lang="en-US" sz="1800">
                <a:solidFill>
                  <a:srgbClr val="000000"/>
                </a:solidFill>
              </a:rPr>
              <a:t>Benefits of the plan include prescription drugs and are fairly comprehensive</a:t>
            </a:r>
            <a:endParaRPr/>
          </a:p>
          <a:p>
            <a:pPr marL="285750" lvl="1" indent="-285750" algn="l" rtl="0">
              <a:lnSpc>
                <a:spcPct val="100000"/>
              </a:lnSpc>
              <a:spcBef>
                <a:spcPts val="1200"/>
              </a:spcBef>
              <a:spcAft>
                <a:spcPts val="0"/>
              </a:spcAft>
              <a:buClr>
                <a:srgbClr val="000000"/>
              </a:buClr>
              <a:buSzPts val="1800"/>
              <a:buFont typeface="Arial"/>
              <a:buChar char="•"/>
            </a:pPr>
            <a:r>
              <a:rPr lang="en-US" sz="1800">
                <a:solidFill>
                  <a:srgbClr val="000000"/>
                </a:solidFill>
              </a:rPr>
              <a:t>Many clinicians do not accept Medicaid</a:t>
            </a:r>
            <a:endParaRPr sz="1800">
              <a:solidFill>
                <a:srgbClr val="000000"/>
              </a:solidFill>
            </a:endParaRPr>
          </a:p>
          <a:p>
            <a:pPr marL="285750" lvl="1" indent="-285750" algn="l" rtl="0">
              <a:lnSpc>
                <a:spcPct val="100000"/>
              </a:lnSpc>
              <a:spcBef>
                <a:spcPts val="1200"/>
              </a:spcBef>
              <a:spcAft>
                <a:spcPts val="0"/>
              </a:spcAft>
              <a:buClr>
                <a:srgbClr val="000000"/>
              </a:buClr>
              <a:buSzPts val="1800"/>
              <a:buChar char="•"/>
            </a:pPr>
            <a:r>
              <a:rPr lang="en-US" sz="1800">
                <a:solidFill>
                  <a:srgbClr val="000000"/>
                </a:solidFill>
              </a:rPr>
              <a:t>The Affordable Care Act gives states the option to expand Medicaid coverage</a:t>
            </a:r>
            <a:endParaRPr sz="1800">
              <a:solidFill>
                <a:srgbClr val="000000"/>
              </a:solidFill>
            </a:endParaRPr>
          </a:p>
          <a:p>
            <a:pPr marL="742950" lvl="1" indent="-158750" algn="l" rtl="0">
              <a:lnSpc>
                <a:spcPct val="100000"/>
              </a:lnSpc>
              <a:spcBef>
                <a:spcPts val="1000"/>
              </a:spcBef>
              <a:spcAft>
                <a:spcPts val="0"/>
              </a:spcAft>
              <a:buClr>
                <a:srgbClr val="3F3F3F"/>
              </a:buClr>
              <a:buSzPts val="2000"/>
              <a:buFont typeface="Arial"/>
              <a:buNone/>
            </a:pPr>
            <a:endParaRPr sz="2000"/>
          </a:p>
          <a:p>
            <a:pPr marL="742950" lvl="1" indent="-133350" algn="l" rtl="0">
              <a:lnSpc>
                <a:spcPct val="100000"/>
              </a:lnSpc>
              <a:spcBef>
                <a:spcPts val="480"/>
              </a:spcBef>
              <a:spcAft>
                <a:spcPts val="0"/>
              </a:spcAft>
              <a:buClr>
                <a:srgbClr val="3F3F3F"/>
              </a:buClr>
              <a:buSzPts val="2400"/>
              <a:buFont typeface="Arial"/>
              <a:buNone/>
            </a:pPr>
            <a:endParaRPr/>
          </a:p>
          <a:p>
            <a:pPr marL="342900" lvl="0" indent="-165100" algn="l" rtl="0">
              <a:lnSpc>
                <a:spcPct val="100000"/>
              </a:lnSpc>
              <a:spcBef>
                <a:spcPts val="560"/>
              </a:spcBef>
              <a:spcAft>
                <a:spcPts val="0"/>
              </a:spcAft>
              <a:buClr>
                <a:srgbClr val="3F3F3F"/>
              </a:buClr>
              <a:buSzPts val="2800"/>
              <a:buFont typeface="Arial"/>
              <a:buNone/>
            </a:pPr>
            <a:endParaRPr/>
          </a:p>
        </p:txBody>
      </p:sp>
      <p:sp>
        <p:nvSpPr>
          <p:cNvPr id="398" name="Google Shape;398;g2799e4df938_0_76"/>
          <p:cNvSpPr txBox="1"/>
          <p:nvPr/>
        </p:nvSpPr>
        <p:spPr>
          <a:xfrm>
            <a:off x="5219700" y="3733800"/>
            <a:ext cx="37212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It is financed jointly by the states and the government through taxes.</a:t>
            </a:r>
            <a:endParaRPr sz="1400" b="0" i="0" u="none" strike="noStrike" cap="none">
              <a:solidFill>
                <a:srgbClr val="000000"/>
              </a:solidFill>
              <a:latin typeface="Arial"/>
              <a:ea typeface="Arial"/>
              <a:cs typeface="Arial"/>
              <a:sym typeface="Arial"/>
            </a:endParaRPr>
          </a:p>
        </p:txBody>
      </p:sp>
      <p:sp>
        <p:nvSpPr>
          <p:cNvPr id="399" name="Google Shape;399;g2799e4df938_0_76"/>
          <p:cNvSpPr txBox="1"/>
          <p:nvPr/>
        </p:nvSpPr>
        <p:spPr>
          <a:xfrm>
            <a:off x="5516700" y="5190700"/>
            <a:ext cx="34242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KFF, 2024; PNTC, n.d.</a:t>
            </a:r>
            <a:endParaRPr sz="1400" b="0" i="0" u="none" strike="noStrike" cap="none">
              <a:solidFill>
                <a:srgbClr val="000000"/>
              </a:solidFill>
              <a:latin typeface="Arial"/>
              <a:ea typeface="Arial"/>
              <a:cs typeface="Arial"/>
              <a:sym typeface="Arial"/>
            </a:endParaRPr>
          </a:p>
        </p:txBody>
      </p:sp>
      <p:pic>
        <p:nvPicPr>
          <p:cNvPr id="400" name="Google Shape;400;g2799e4df938_0_76"/>
          <p:cNvPicPr preferRelativeResize="0"/>
          <p:nvPr/>
        </p:nvPicPr>
        <p:blipFill rotWithShape="1">
          <a:blip r:embed="rId3">
            <a:alphaModFix/>
          </a:blip>
          <a:srcRect/>
          <a:stretch/>
        </p:blipFill>
        <p:spPr>
          <a:xfrm>
            <a:off x="5219700" y="1378365"/>
            <a:ext cx="3586162" cy="223436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g2d3f3bd7a6e_0_0"/>
          <p:cNvSpPr txBox="1">
            <a:spLocks noGrp="1"/>
          </p:cNvSpPr>
          <p:nvPr>
            <p:ph type="title"/>
          </p:nvPr>
        </p:nvSpPr>
        <p:spPr>
          <a:xfrm>
            <a:off x="215900" y="381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solidFill>
                  <a:srgbClr val="000000"/>
                </a:solidFill>
              </a:rPr>
              <a:t>Medicaid in Tribes and Territories </a:t>
            </a:r>
            <a:endParaRPr/>
          </a:p>
        </p:txBody>
      </p:sp>
      <p:sp>
        <p:nvSpPr>
          <p:cNvPr id="407" name="Google Shape;407;g2d3f3bd7a6e_0_0"/>
          <p:cNvSpPr txBox="1">
            <a:spLocks noGrp="1"/>
          </p:cNvSpPr>
          <p:nvPr>
            <p:ph type="body" idx="1"/>
          </p:nvPr>
        </p:nvSpPr>
        <p:spPr>
          <a:xfrm>
            <a:off x="215900" y="1514050"/>
            <a:ext cx="8680800" cy="2460300"/>
          </a:xfrm>
          <a:prstGeom prst="rect">
            <a:avLst/>
          </a:prstGeom>
          <a:noFill/>
          <a:ln>
            <a:noFill/>
          </a:ln>
        </p:spPr>
        <p:txBody>
          <a:bodyPr spcFirstLastPara="1" wrap="square" lIns="91425" tIns="45700" rIns="91425" bIns="45700" anchor="t" anchorCtr="0">
            <a:noAutofit/>
          </a:bodyPr>
          <a:lstStyle/>
          <a:p>
            <a:pPr marL="285750" lvl="1" indent="-317500" algn="l" rtl="0">
              <a:lnSpc>
                <a:spcPct val="100000"/>
              </a:lnSpc>
              <a:spcBef>
                <a:spcPts val="1200"/>
              </a:spcBef>
              <a:spcAft>
                <a:spcPts val="0"/>
              </a:spcAft>
              <a:buClr>
                <a:schemeClr val="dk1"/>
              </a:buClr>
              <a:buSzPts val="2300"/>
              <a:buFont typeface="Arial"/>
              <a:buChar char="•"/>
            </a:pPr>
            <a:r>
              <a:rPr lang="en-US" sz="2300">
                <a:solidFill>
                  <a:schemeClr val="dk1"/>
                </a:solidFill>
              </a:rPr>
              <a:t>Medicaid is available for American Indians and Alaska Natives and in U.S. territories</a:t>
            </a:r>
            <a:endParaRPr sz="2900">
              <a:solidFill>
                <a:schemeClr val="dk1"/>
              </a:solidFill>
            </a:endParaRPr>
          </a:p>
          <a:p>
            <a:pPr marL="285750" lvl="1" indent="-317500" algn="l" rtl="0">
              <a:lnSpc>
                <a:spcPct val="100000"/>
              </a:lnSpc>
              <a:spcBef>
                <a:spcPts val="1200"/>
              </a:spcBef>
              <a:spcAft>
                <a:spcPts val="0"/>
              </a:spcAft>
              <a:buClr>
                <a:schemeClr val="dk1"/>
              </a:buClr>
              <a:buSzPts val="2300"/>
              <a:buFont typeface="Arial"/>
              <a:buChar char="•"/>
            </a:pPr>
            <a:r>
              <a:rPr lang="en-US" sz="2300">
                <a:solidFill>
                  <a:schemeClr val="dk1"/>
                </a:solidFill>
              </a:rPr>
              <a:t>The Center for Medicare and Medicaid Services (CMS) collaborates with the Indian Health Service to provide access to Medicare and Medicaid</a:t>
            </a:r>
            <a:endParaRPr sz="2300">
              <a:solidFill>
                <a:schemeClr val="dk1"/>
              </a:solidFill>
            </a:endParaRPr>
          </a:p>
          <a:p>
            <a:pPr marL="285750" lvl="1" indent="-317500" algn="l" rtl="0">
              <a:lnSpc>
                <a:spcPct val="100000"/>
              </a:lnSpc>
              <a:spcBef>
                <a:spcPts val="1200"/>
              </a:spcBef>
              <a:spcAft>
                <a:spcPts val="0"/>
              </a:spcAft>
              <a:buClr>
                <a:schemeClr val="dk1"/>
              </a:buClr>
              <a:buSzPts val="2300"/>
              <a:buChar char="•"/>
            </a:pPr>
            <a:r>
              <a:rPr lang="en-US" sz="2300">
                <a:solidFill>
                  <a:schemeClr val="dk1"/>
                </a:solidFill>
              </a:rPr>
              <a:t>Program offerings and eligibility may vary in territories</a:t>
            </a:r>
            <a:endParaRPr sz="2300">
              <a:solidFill>
                <a:schemeClr val="dk1"/>
              </a:solidFill>
            </a:endParaRPr>
          </a:p>
          <a:p>
            <a:pPr marL="1371600" lvl="2" indent="-374650" algn="l" rtl="0">
              <a:lnSpc>
                <a:spcPct val="100000"/>
              </a:lnSpc>
              <a:spcBef>
                <a:spcPts val="1200"/>
              </a:spcBef>
              <a:spcAft>
                <a:spcPts val="0"/>
              </a:spcAft>
              <a:buClr>
                <a:schemeClr val="dk1"/>
              </a:buClr>
              <a:buSzPts val="2300"/>
              <a:buChar char="•"/>
            </a:pPr>
            <a:r>
              <a:rPr lang="en-US" sz="2300">
                <a:solidFill>
                  <a:schemeClr val="dk1"/>
                </a:solidFill>
              </a:rPr>
              <a:t>Territories may use a local poverty level, rather than the federal poverty level, to determine eligibility</a:t>
            </a:r>
            <a:endParaRPr sz="2300">
              <a:solidFill>
                <a:schemeClr val="dk1"/>
              </a:solidFill>
            </a:endParaRPr>
          </a:p>
          <a:p>
            <a:pPr marL="742950" lvl="1" indent="-158750" algn="l" rtl="0">
              <a:lnSpc>
                <a:spcPct val="100000"/>
              </a:lnSpc>
              <a:spcBef>
                <a:spcPts val="1000"/>
              </a:spcBef>
              <a:spcAft>
                <a:spcPts val="0"/>
              </a:spcAft>
              <a:buClr>
                <a:srgbClr val="3F3F3F"/>
              </a:buClr>
              <a:buSzPts val="2000"/>
              <a:buFont typeface="Arial"/>
              <a:buNone/>
            </a:pPr>
            <a:endParaRPr sz="2500"/>
          </a:p>
          <a:p>
            <a:pPr marL="742950" lvl="1" indent="-133350" algn="l" rtl="0">
              <a:lnSpc>
                <a:spcPct val="100000"/>
              </a:lnSpc>
              <a:spcBef>
                <a:spcPts val="480"/>
              </a:spcBef>
              <a:spcAft>
                <a:spcPts val="0"/>
              </a:spcAft>
              <a:buClr>
                <a:srgbClr val="3F3F3F"/>
              </a:buClr>
              <a:buSzPts val="2400"/>
              <a:buFont typeface="Arial"/>
              <a:buNone/>
            </a:pPr>
            <a:endParaRPr sz="2900"/>
          </a:p>
          <a:p>
            <a:pPr marL="342900" lvl="0" indent="-165100" algn="l" rtl="0">
              <a:lnSpc>
                <a:spcPct val="100000"/>
              </a:lnSpc>
              <a:spcBef>
                <a:spcPts val="560"/>
              </a:spcBef>
              <a:spcAft>
                <a:spcPts val="0"/>
              </a:spcAft>
              <a:buClr>
                <a:srgbClr val="3F3F3F"/>
              </a:buClr>
              <a:buSzPts val="2800"/>
              <a:buFont typeface="Arial"/>
              <a:buNone/>
            </a:pPr>
            <a:endParaRPr sz="3300"/>
          </a:p>
        </p:txBody>
      </p:sp>
      <p:sp>
        <p:nvSpPr>
          <p:cNvPr id="408" name="Google Shape;408;g2d3f3bd7a6e_0_0"/>
          <p:cNvSpPr txBox="1"/>
          <p:nvPr/>
        </p:nvSpPr>
        <p:spPr>
          <a:xfrm>
            <a:off x="3145525" y="5170000"/>
            <a:ext cx="57954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CMS, 2024; Medicaid and CHIP Payment and Access Commission, 2021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g2ff7daa7474_0_15"/>
          <p:cNvSpPr txBox="1">
            <a:spLocks noGrp="1"/>
          </p:cNvSpPr>
          <p:nvPr>
            <p:ph type="title"/>
          </p:nvPr>
        </p:nvSpPr>
        <p:spPr>
          <a:xfrm>
            <a:off x="457200" y="152400"/>
            <a:ext cx="8229600" cy="762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solidFill>
                  <a:srgbClr val="000000"/>
                </a:solidFill>
              </a:rPr>
              <a:t>Medicare &amp; Medicaid Basics</a:t>
            </a:r>
            <a:endParaRPr/>
          </a:p>
        </p:txBody>
      </p:sp>
      <p:sp>
        <p:nvSpPr>
          <p:cNvPr id="415" name="Google Shape;415;g2ff7daa7474_0_15"/>
          <p:cNvSpPr txBox="1"/>
          <p:nvPr/>
        </p:nvSpPr>
        <p:spPr>
          <a:xfrm>
            <a:off x="5529263" y="5257800"/>
            <a:ext cx="34242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Medicare Learning Network, 2024</a:t>
            </a:r>
            <a:endParaRPr sz="1400" b="0" i="0" u="none" strike="noStrike" cap="none">
              <a:solidFill>
                <a:srgbClr val="000000"/>
              </a:solidFill>
              <a:latin typeface="Arial"/>
              <a:ea typeface="Arial"/>
              <a:cs typeface="Arial"/>
              <a:sym typeface="Arial"/>
            </a:endParaRPr>
          </a:p>
        </p:txBody>
      </p:sp>
      <p:pic>
        <p:nvPicPr>
          <p:cNvPr id="416" name="Google Shape;416;g2ff7daa7474_0_15"/>
          <p:cNvPicPr preferRelativeResize="0"/>
          <p:nvPr/>
        </p:nvPicPr>
        <p:blipFill>
          <a:blip r:embed="rId3">
            <a:alphaModFix/>
          </a:blip>
          <a:stretch>
            <a:fillRect/>
          </a:stretch>
        </p:blipFill>
        <p:spPr>
          <a:xfrm>
            <a:off x="2638550" y="914399"/>
            <a:ext cx="3866901" cy="414657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30649f90a11_0_65"/>
          <p:cNvSpPr txBox="1">
            <a:spLocks noGrp="1"/>
          </p:cNvSpPr>
          <p:nvPr>
            <p:ph type="title"/>
          </p:nvPr>
        </p:nvSpPr>
        <p:spPr>
          <a:xfrm>
            <a:off x="457200" y="304800"/>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Medicare &amp; Medicaid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Basics</a:t>
            </a:r>
            <a:endParaRPr/>
          </a:p>
        </p:txBody>
      </p:sp>
      <p:pic>
        <p:nvPicPr>
          <p:cNvPr id="423" name="Google Shape;423;g30649f90a11_0_65" descr="Medicare &amp; Medicaid 101 explores the basics and differences of government funded health plans. For more information, visit infusioncenter.org" title="Medicare &amp; Medicaid 101">
            <a:hlinkClick r:id="rId3"/>
          </p:cNvPr>
          <p:cNvPicPr preferRelativeResize="0"/>
          <p:nvPr/>
        </p:nvPicPr>
        <p:blipFill>
          <a:blip r:embed="rId4">
            <a:alphaModFix/>
          </a:blip>
          <a:stretch>
            <a:fillRect/>
          </a:stretch>
        </p:blipFill>
        <p:spPr>
          <a:xfrm>
            <a:off x="1333500" y="1447800"/>
            <a:ext cx="6659025" cy="3745700"/>
          </a:xfrm>
          <a:prstGeom prst="rect">
            <a:avLst/>
          </a:prstGeom>
          <a:noFill/>
          <a:ln>
            <a:noFill/>
          </a:ln>
        </p:spPr>
      </p:pic>
      <p:sp>
        <p:nvSpPr>
          <p:cNvPr id="424" name="Google Shape;424;g30649f90a11_0_65"/>
          <p:cNvSpPr txBox="1"/>
          <p:nvPr/>
        </p:nvSpPr>
        <p:spPr>
          <a:xfrm>
            <a:off x="5922425" y="5269700"/>
            <a:ext cx="3098700" cy="22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i="1">
                <a:solidFill>
                  <a:schemeClr val="lt2"/>
                </a:solidFill>
              </a:rPr>
              <a:t>Source: National Infusion Center 2020</a:t>
            </a:r>
            <a:endParaRPr sz="1200" i="1">
              <a:solidFill>
                <a:schemeClr val="l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3"/>
                                        </p:tgtEl>
                                        <p:attrNameLst>
                                          <p:attrName>style.visibility</p:attrName>
                                        </p:attrNameLst>
                                      </p:cBhvr>
                                      <p:to>
                                        <p:strVal val="visible"/>
                                      </p:to>
                                    </p:set>
                                    <p:animEffect transition="in" filter="fade">
                                      <p:cBhvr>
                                        <p:cTn id="7" dur="1000"/>
                                        <p:tgtEl>
                                          <p:spTgt spid="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g2ff7daa7474_0_30"/>
          <p:cNvSpPr txBox="1"/>
          <p:nvPr/>
        </p:nvSpPr>
        <p:spPr>
          <a:xfrm>
            <a:off x="6786900" y="5181175"/>
            <a:ext cx="2263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H</a:t>
            </a:r>
            <a:r>
              <a:rPr lang="en-US" sz="1200" i="1">
                <a:solidFill>
                  <a:srgbClr val="7F7F7F"/>
                </a:solidFill>
              </a:rPr>
              <a:t>ealthCare.gov</a:t>
            </a:r>
            <a:r>
              <a:rPr lang="en-US" sz="1200" b="0" i="1" u="none" strike="noStrike" cap="none">
                <a:solidFill>
                  <a:srgbClr val="7F7F7F"/>
                </a:solidFill>
                <a:latin typeface="Arial"/>
                <a:ea typeface="Arial"/>
                <a:cs typeface="Arial"/>
                <a:sym typeface="Arial"/>
              </a:rPr>
              <a:t>, 20</a:t>
            </a:r>
            <a:r>
              <a:rPr lang="en-US" sz="1200" i="1">
                <a:solidFill>
                  <a:srgbClr val="7F7F7F"/>
                </a:solidFill>
              </a:rPr>
              <a:t>24</a:t>
            </a:r>
            <a:endParaRPr sz="1400" b="0" i="0" u="none" strike="noStrike" cap="none">
              <a:solidFill>
                <a:srgbClr val="000000"/>
              </a:solidFill>
              <a:latin typeface="Arial"/>
              <a:ea typeface="Arial"/>
              <a:cs typeface="Arial"/>
              <a:sym typeface="Arial"/>
            </a:endParaRPr>
          </a:p>
        </p:txBody>
      </p:sp>
      <p:sp>
        <p:nvSpPr>
          <p:cNvPr id="431" name="Google Shape;431;g2ff7daa7474_0_30"/>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solidFill>
                  <a:srgbClr val="000000"/>
                </a:solidFill>
              </a:rPr>
              <a:t>Federal Poverty Level (FPL)</a:t>
            </a:r>
            <a:endParaRPr/>
          </a:p>
        </p:txBody>
      </p:sp>
      <p:graphicFrame>
        <p:nvGraphicFramePr>
          <p:cNvPr id="432" name="Google Shape;432;g2ff7daa7474_0_30"/>
          <p:cNvGraphicFramePr/>
          <p:nvPr/>
        </p:nvGraphicFramePr>
        <p:xfrm>
          <a:off x="647025" y="1701850"/>
          <a:ext cx="7844775" cy="3270000"/>
        </p:xfrm>
        <a:graphic>
          <a:graphicData uri="http://schemas.openxmlformats.org/drawingml/2006/table">
            <a:tbl>
              <a:tblPr>
                <a:solidFill>
                  <a:srgbClr val="FFFFFF"/>
                </a:solidFill>
                <a:tableStyleId>{46978F98-C7DA-417C-A447-0535C943DB0A}</a:tableStyleId>
              </a:tblPr>
              <a:tblGrid>
                <a:gridCol w="2614925">
                  <a:extLst>
                    <a:ext uri="{9D8B030D-6E8A-4147-A177-3AD203B41FA5}">
                      <a16:colId xmlns:a16="http://schemas.microsoft.com/office/drawing/2014/main" val="20000"/>
                    </a:ext>
                  </a:extLst>
                </a:gridCol>
                <a:gridCol w="2614925">
                  <a:extLst>
                    <a:ext uri="{9D8B030D-6E8A-4147-A177-3AD203B41FA5}">
                      <a16:colId xmlns:a16="http://schemas.microsoft.com/office/drawing/2014/main" val="20001"/>
                    </a:ext>
                  </a:extLst>
                </a:gridCol>
                <a:gridCol w="2614925">
                  <a:extLst>
                    <a:ext uri="{9D8B030D-6E8A-4147-A177-3AD203B41FA5}">
                      <a16:colId xmlns:a16="http://schemas.microsoft.com/office/drawing/2014/main" val="20002"/>
                    </a:ext>
                  </a:extLst>
                </a:gridCol>
              </a:tblGrid>
              <a:tr h="545000">
                <a:tc>
                  <a:txBody>
                    <a:bodyPr/>
                    <a:lstStyle/>
                    <a:p>
                      <a:pPr marL="0" lvl="0" indent="0" algn="l" rtl="0">
                        <a:lnSpc>
                          <a:spcPct val="115000"/>
                        </a:lnSpc>
                        <a:spcBef>
                          <a:spcPts val="0"/>
                        </a:spcBef>
                        <a:spcAft>
                          <a:spcPts val="0"/>
                        </a:spcAft>
                        <a:buNone/>
                      </a:pPr>
                      <a:r>
                        <a:rPr lang="en-US" sz="1700" b="1">
                          <a:solidFill>
                            <a:schemeClr val="lt1"/>
                          </a:solidFill>
                        </a:rPr>
                        <a:t>Family size</a:t>
                      </a:r>
                      <a:endParaRPr sz="1700" b="1">
                        <a:solidFill>
                          <a:schemeClr val="lt1"/>
                        </a:solidFill>
                      </a:endParaRPr>
                    </a:p>
                  </a:txBody>
                  <a:tcPr marL="91425" marR="914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70C0"/>
                    </a:solidFill>
                  </a:tcPr>
                </a:tc>
                <a:tc>
                  <a:txBody>
                    <a:bodyPr/>
                    <a:lstStyle/>
                    <a:p>
                      <a:pPr marL="0" lvl="0" indent="0" algn="l" rtl="0">
                        <a:lnSpc>
                          <a:spcPct val="115000"/>
                        </a:lnSpc>
                        <a:spcBef>
                          <a:spcPts val="0"/>
                        </a:spcBef>
                        <a:spcAft>
                          <a:spcPts val="0"/>
                        </a:spcAft>
                        <a:buNone/>
                      </a:pPr>
                      <a:r>
                        <a:rPr lang="en-US" sz="1700" b="1">
                          <a:solidFill>
                            <a:schemeClr val="lt1"/>
                          </a:solidFill>
                        </a:rPr>
                        <a:t>2023 income numbers</a:t>
                      </a:r>
                      <a:endParaRPr sz="1700" b="1">
                        <a:solidFill>
                          <a:schemeClr val="lt1"/>
                        </a:solidFill>
                      </a:endParaRPr>
                    </a:p>
                  </a:txBody>
                  <a:tcPr marL="91425" marR="914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70C0"/>
                    </a:solidFill>
                  </a:tcPr>
                </a:tc>
                <a:tc>
                  <a:txBody>
                    <a:bodyPr/>
                    <a:lstStyle/>
                    <a:p>
                      <a:pPr marL="0" lvl="0" indent="0" algn="l" rtl="0">
                        <a:lnSpc>
                          <a:spcPct val="115000"/>
                        </a:lnSpc>
                        <a:spcBef>
                          <a:spcPts val="0"/>
                        </a:spcBef>
                        <a:spcAft>
                          <a:spcPts val="0"/>
                        </a:spcAft>
                        <a:buNone/>
                      </a:pPr>
                      <a:r>
                        <a:rPr lang="en-US" sz="1700" b="1">
                          <a:solidFill>
                            <a:schemeClr val="lt1"/>
                          </a:solidFill>
                        </a:rPr>
                        <a:t>2024 income numbers</a:t>
                      </a:r>
                      <a:endParaRPr sz="1700" b="1">
                        <a:solidFill>
                          <a:schemeClr val="lt1"/>
                        </a:solidFill>
                      </a:endParaRPr>
                    </a:p>
                  </a:txBody>
                  <a:tcPr marL="91425" marR="914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70C0"/>
                    </a:solidFill>
                  </a:tcPr>
                </a:tc>
                <a:extLst>
                  <a:ext uri="{0D108BD9-81ED-4DB2-BD59-A6C34878D82A}">
                    <a16:rowId xmlns:a16="http://schemas.microsoft.com/office/drawing/2014/main" val="10000"/>
                  </a:ext>
                </a:extLst>
              </a:tr>
              <a:tr h="272500">
                <a:tc>
                  <a:txBody>
                    <a:bodyPr/>
                    <a:lstStyle/>
                    <a:p>
                      <a:pPr marL="0" lvl="0" indent="0" algn="l" rtl="0">
                        <a:lnSpc>
                          <a:spcPct val="115000"/>
                        </a:lnSpc>
                        <a:spcBef>
                          <a:spcPts val="0"/>
                        </a:spcBef>
                        <a:spcAft>
                          <a:spcPts val="0"/>
                        </a:spcAft>
                        <a:buNone/>
                      </a:pPr>
                      <a:r>
                        <a:rPr lang="en-US" sz="1500">
                          <a:solidFill>
                            <a:srgbClr val="262626"/>
                          </a:solidFill>
                        </a:rPr>
                        <a:t>For individuals</a:t>
                      </a:r>
                      <a:endParaRPr sz="1500">
                        <a:solidFill>
                          <a:srgbClr val="262626"/>
                        </a:solidFill>
                      </a:endParaRPr>
                    </a:p>
                  </a:txBody>
                  <a:tcPr marL="91425" marR="914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500">
                          <a:solidFill>
                            <a:srgbClr val="262626"/>
                          </a:solidFill>
                        </a:rPr>
                        <a:t>$14,580</a:t>
                      </a:r>
                      <a:endParaRPr sz="1500">
                        <a:solidFill>
                          <a:srgbClr val="262626"/>
                        </a:solidFill>
                      </a:endParaRPr>
                    </a:p>
                  </a:txBody>
                  <a:tcPr marL="91425" marR="914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500">
                          <a:solidFill>
                            <a:srgbClr val="262626"/>
                          </a:solidFill>
                        </a:rPr>
                        <a:t>$15,060</a:t>
                      </a:r>
                      <a:endParaRPr sz="1500">
                        <a:solidFill>
                          <a:srgbClr val="262626"/>
                        </a:solidFill>
                      </a:endParaRPr>
                    </a:p>
                  </a:txBody>
                  <a:tcPr marL="91425" marR="914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72500">
                <a:tc>
                  <a:txBody>
                    <a:bodyPr/>
                    <a:lstStyle/>
                    <a:p>
                      <a:pPr marL="0" lvl="0" indent="0" algn="l" rtl="0">
                        <a:lnSpc>
                          <a:spcPct val="115000"/>
                        </a:lnSpc>
                        <a:spcBef>
                          <a:spcPts val="0"/>
                        </a:spcBef>
                        <a:spcAft>
                          <a:spcPts val="0"/>
                        </a:spcAft>
                        <a:buNone/>
                      </a:pPr>
                      <a:r>
                        <a:rPr lang="en-US" sz="1500">
                          <a:solidFill>
                            <a:srgbClr val="262626"/>
                          </a:solidFill>
                        </a:rPr>
                        <a:t>For a family of 2</a:t>
                      </a:r>
                      <a:endParaRPr sz="1500">
                        <a:solidFill>
                          <a:srgbClr val="262626"/>
                        </a:solidFill>
                      </a:endParaRPr>
                    </a:p>
                  </a:txBody>
                  <a:tcPr marL="91425" marR="914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500">
                          <a:solidFill>
                            <a:srgbClr val="262626"/>
                          </a:solidFill>
                        </a:rPr>
                        <a:t>$19,720</a:t>
                      </a:r>
                      <a:endParaRPr sz="1500">
                        <a:solidFill>
                          <a:srgbClr val="262626"/>
                        </a:solidFill>
                      </a:endParaRPr>
                    </a:p>
                  </a:txBody>
                  <a:tcPr marL="91425" marR="914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500">
                          <a:solidFill>
                            <a:srgbClr val="262626"/>
                          </a:solidFill>
                        </a:rPr>
                        <a:t>$20,440</a:t>
                      </a:r>
                      <a:endParaRPr sz="1500">
                        <a:solidFill>
                          <a:srgbClr val="262626"/>
                        </a:solidFill>
                      </a:endParaRPr>
                    </a:p>
                  </a:txBody>
                  <a:tcPr marL="91425" marR="914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72500">
                <a:tc>
                  <a:txBody>
                    <a:bodyPr/>
                    <a:lstStyle/>
                    <a:p>
                      <a:pPr marL="0" lvl="0" indent="0" algn="l" rtl="0">
                        <a:lnSpc>
                          <a:spcPct val="115000"/>
                        </a:lnSpc>
                        <a:spcBef>
                          <a:spcPts val="0"/>
                        </a:spcBef>
                        <a:spcAft>
                          <a:spcPts val="0"/>
                        </a:spcAft>
                        <a:buNone/>
                      </a:pPr>
                      <a:r>
                        <a:rPr lang="en-US" sz="1500">
                          <a:solidFill>
                            <a:srgbClr val="262626"/>
                          </a:solidFill>
                        </a:rPr>
                        <a:t>For a family of 3</a:t>
                      </a:r>
                      <a:endParaRPr sz="1500">
                        <a:solidFill>
                          <a:srgbClr val="262626"/>
                        </a:solidFill>
                      </a:endParaRPr>
                    </a:p>
                  </a:txBody>
                  <a:tcPr marL="91425" marR="914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500">
                          <a:solidFill>
                            <a:srgbClr val="262626"/>
                          </a:solidFill>
                        </a:rPr>
                        <a:t>$24,860</a:t>
                      </a:r>
                      <a:endParaRPr sz="1500">
                        <a:solidFill>
                          <a:srgbClr val="262626"/>
                        </a:solidFill>
                      </a:endParaRPr>
                    </a:p>
                  </a:txBody>
                  <a:tcPr marL="91425" marR="914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500">
                          <a:solidFill>
                            <a:srgbClr val="262626"/>
                          </a:solidFill>
                        </a:rPr>
                        <a:t>$25,820</a:t>
                      </a:r>
                      <a:endParaRPr sz="1500">
                        <a:solidFill>
                          <a:srgbClr val="262626"/>
                        </a:solidFill>
                      </a:endParaRPr>
                    </a:p>
                  </a:txBody>
                  <a:tcPr marL="91425" marR="914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72500">
                <a:tc>
                  <a:txBody>
                    <a:bodyPr/>
                    <a:lstStyle/>
                    <a:p>
                      <a:pPr marL="0" lvl="0" indent="0" algn="l" rtl="0">
                        <a:lnSpc>
                          <a:spcPct val="115000"/>
                        </a:lnSpc>
                        <a:spcBef>
                          <a:spcPts val="0"/>
                        </a:spcBef>
                        <a:spcAft>
                          <a:spcPts val="0"/>
                        </a:spcAft>
                        <a:buNone/>
                      </a:pPr>
                      <a:r>
                        <a:rPr lang="en-US" sz="1500">
                          <a:solidFill>
                            <a:srgbClr val="262626"/>
                          </a:solidFill>
                        </a:rPr>
                        <a:t>For a family of 4</a:t>
                      </a:r>
                      <a:endParaRPr sz="1500">
                        <a:solidFill>
                          <a:srgbClr val="262626"/>
                        </a:solidFill>
                      </a:endParaRPr>
                    </a:p>
                  </a:txBody>
                  <a:tcPr marL="91425" marR="914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500">
                          <a:solidFill>
                            <a:srgbClr val="262626"/>
                          </a:solidFill>
                        </a:rPr>
                        <a:t>$30,000</a:t>
                      </a:r>
                      <a:endParaRPr sz="1500">
                        <a:solidFill>
                          <a:srgbClr val="262626"/>
                        </a:solidFill>
                      </a:endParaRPr>
                    </a:p>
                  </a:txBody>
                  <a:tcPr marL="91425" marR="914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500">
                          <a:solidFill>
                            <a:srgbClr val="262626"/>
                          </a:solidFill>
                        </a:rPr>
                        <a:t>$31,200</a:t>
                      </a:r>
                      <a:endParaRPr sz="1500">
                        <a:solidFill>
                          <a:srgbClr val="262626"/>
                        </a:solidFill>
                      </a:endParaRPr>
                    </a:p>
                  </a:txBody>
                  <a:tcPr marL="91425" marR="914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72500">
                <a:tc>
                  <a:txBody>
                    <a:bodyPr/>
                    <a:lstStyle/>
                    <a:p>
                      <a:pPr marL="0" lvl="0" indent="0" algn="l" rtl="0">
                        <a:lnSpc>
                          <a:spcPct val="115000"/>
                        </a:lnSpc>
                        <a:spcBef>
                          <a:spcPts val="0"/>
                        </a:spcBef>
                        <a:spcAft>
                          <a:spcPts val="0"/>
                        </a:spcAft>
                        <a:buNone/>
                      </a:pPr>
                      <a:r>
                        <a:rPr lang="en-US" sz="1500">
                          <a:solidFill>
                            <a:srgbClr val="262626"/>
                          </a:solidFill>
                        </a:rPr>
                        <a:t>For a family of 5</a:t>
                      </a:r>
                      <a:endParaRPr sz="1500">
                        <a:solidFill>
                          <a:srgbClr val="262626"/>
                        </a:solidFill>
                      </a:endParaRPr>
                    </a:p>
                  </a:txBody>
                  <a:tcPr marL="91425" marR="914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500">
                          <a:solidFill>
                            <a:srgbClr val="262626"/>
                          </a:solidFill>
                        </a:rPr>
                        <a:t>$35,140</a:t>
                      </a:r>
                      <a:endParaRPr sz="1500">
                        <a:solidFill>
                          <a:srgbClr val="262626"/>
                        </a:solidFill>
                      </a:endParaRPr>
                    </a:p>
                  </a:txBody>
                  <a:tcPr marL="91425" marR="914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500">
                          <a:solidFill>
                            <a:srgbClr val="262626"/>
                          </a:solidFill>
                        </a:rPr>
                        <a:t>$36,580</a:t>
                      </a:r>
                      <a:endParaRPr sz="1500">
                        <a:solidFill>
                          <a:srgbClr val="262626"/>
                        </a:solidFill>
                      </a:endParaRPr>
                    </a:p>
                  </a:txBody>
                  <a:tcPr marL="91425" marR="914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72500">
                <a:tc>
                  <a:txBody>
                    <a:bodyPr/>
                    <a:lstStyle/>
                    <a:p>
                      <a:pPr marL="0" lvl="0" indent="0" algn="l" rtl="0">
                        <a:lnSpc>
                          <a:spcPct val="115000"/>
                        </a:lnSpc>
                        <a:spcBef>
                          <a:spcPts val="0"/>
                        </a:spcBef>
                        <a:spcAft>
                          <a:spcPts val="0"/>
                        </a:spcAft>
                        <a:buNone/>
                      </a:pPr>
                      <a:r>
                        <a:rPr lang="en-US" sz="1500">
                          <a:solidFill>
                            <a:srgbClr val="262626"/>
                          </a:solidFill>
                        </a:rPr>
                        <a:t>For a family of 6</a:t>
                      </a:r>
                      <a:endParaRPr sz="1500">
                        <a:solidFill>
                          <a:srgbClr val="262626"/>
                        </a:solidFill>
                      </a:endParaRPr>
                    </a:p>
                  </a:txBody>
                  <a:tcPr marL="91425" marR="914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500">
                          <a:solidFill>
                            <a:srgbClr val="262626"/>
                          </a:solidFill>
                        </a:rPr>
                        <a:t>$40,280</a:t>
                      </a:r>
                      <a:endParaRPr sz="1500">
                        <a:solidFill>
                          <a:srgbClr val="262626"/>
                        </a:solidFill>
                      </a:endParaRPr>
                    </a:p>
                  </a:txBody>
                  <a:tcPr marL="91425" marR="914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500">
                          <a:solidFill>
                            <a:srgbClr val="262626"/>
                          </a:solidFill>
                        </a:rPr>
                        <a:t>$41,960</a:t>
                      </a:r>
                      <a:endParaRPr sz="1500">
                        <a:solidFill>
                          <a:srgbClr val="262626"/>
                        </a:solidFill>
                      </a:endParaRPr>
                    </a:p>
                  </a:txBody>
                  <a:tcPr marL="91425" marR="914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72500">
                <a:tc>
                  <a:txBody>
                    <a:bodyPr/>
                    <a:lstStyle/>
                    <a:p>
                      <a:pPr marL="0" lvl="0" indent="0" algn="l" rtl="0">
                        <a:lnSpc>
                          <a:spcPct val="115000"/>
                        </a:lnSpc>
                        <a:spcBef>
                          <a:spcPts val="0"/>
                        </a:spcBef>
                        <a:spcAft>
                          <a:spcPts val="0"/>
                        </a:spcAft>
                        <a:buNone/>
                      </a:pPr>
                      <a:r>
                        <a:rPr lang="en-US" sz="1500">
                          <a:solidFill>
                            <a:srgbClr val="262626"/>
                          </a:solidFill>
                        </a:rPr>
                        <a:t>For a family of 7</a:t>
                      </a:r>
                      <a:endParaRPr sz="1500">
                        <a:solidFill>
                          <a:srgbClr val="262626"/>
                        </a:solidFill>
                      </a:endParaRPr>
                    </a:p>
                  </a:txBody>
                  <a:tcPr marL="91425" marR="914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500">
                          <a:solidFill>
                            <a:srgbClr val="262626"/>
                          </a:solidFill>
                        </a:rPr>
                        <a:t>$45,420</a:t>
                      </a:r>
                      <a:endParaRPr sz="1500">
                        <a:solidFill>
                          <a:srgbClr val="262626"/>
                        </a:solidFill>
                      </a:endParaRPr>
                    </a:p>
                  </a:txBody>
                  <a:tcPr marL="91425" marR="914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500">
                          <a:solidFill>
                            <a:srgbClr val="262626"/>
                          </a:solidFill>
                        </a:rPr>
                        <a:t>$47,340</a:t>
                      </a:r>
                      <a:endParaRPr sz="1500">
                        <a:solidFill>
                          <a:srgbClr val="262626"/>
                        </a:solidFill>
                      </a:endParaRPr>
                    </a:p>
                  </a:txBody>
                  <a:tcPr marL="91425" marR="914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72500">
                <a:tc>
                  <a:txBody>
                    <a:bodyPr/>
                    <a:lstStyle/>
                    <a:p>
                      <a:pPr marL="0" lvl="0" indent="0" algn="l" rtl="0">
                        <a:lnSpc>
                          <a:spcPct val="115000"/>
                        </a:lnSpc>
                        <a:spcBef>
                          <a:spcPts val="0"/>
                        </a:spcBef>
                        <a:spcAft>
                          <a:spcPts val="0"/>
                        </a:spcAft>
                        <a:buNone/>
                      </a:pPr>
                      <a:r>
                        <a:rPr lang="en-US" sz="1500">
                          <a:solidFill>
                            <a:srgbClr val="262626"/>
                          </a:solidFill>
                        </a:rPr>
                        <a:t>For a family of 8</a:t>
                      </a:r>
                      <a:endParaRPr sz="1500">
                        <a:solidFill>
                          <a:srgbClr val="262626"/>
                        </a:solidFill>
                      </a:endParaRPr>
                    </a:p>
                  </a:txBody>
                  <a:tcPr marL="91425" marR="914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500">
                          <a:solidFill>
                            <a:srgbClr val="262626"/>
                          </a:solidFill>
                        </a:rPr>
                        <a:t>$50,560</a:t>
                      </a:r>
                      <a:endParaRPr sz="1500">
                        <a:solidFill>
                          <a:srgbClr val="262626"/>
                        </a:solidFill>
                      </a:endParaRPr>
                    </a:p>
                  </a:txBody>
                  <a:tcPr marL="91425" marR="914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500">
                          <a:solidFill>
                            <a:srgbClr val="262626"/>
                          </a:solidFill>
                        </a:rPr>
                        <a:t>$52,720</a:t>
                      </a:r>
                      <a:endParaRPr sz="1500">
                        <a:solidFill>
                          <a:srgbClr val="262626"/>
                        </a:solidFill>
                      </a:endParaRPr>
                    </a:p>
                  </a:txBody>
                  <a:tcPr marL="91425" marR="914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545000">
                <a:tc>
                  <a:txBody>
                    <a:bodyPr/>
                    <a:lstStyle/>
                    <a:p>
                      <a:pPr marL="0" lvl="0" indent="0" algn="l" rtl="0">
                        <a:lnSpc>
                          <a:spcPct val="115000"/>
                        </a:lnSpc>
                        <a:spcBef>
                          <a:spcPts val="0"/>
                        </a:spcBef>
                        <a:spcAft>
                          <a:spcPts val="0"/>
                        </a:spcAft>
                        <a:buNone/>
                      </a:pPr>
                      <a:r>
                        <a:rPr lang="en-US" sz="1500">
                          <a:solidFill>
                            <a:srgbClr val="262626"/>
                          </a:solidFill>
                        </a:rPr>
                        <a:t>For a family of 9+</a:t>
                      </a:r>
                      <a:endParaRPr sz="1500">
                        <a:solidFill>
                          <a:srgbClr val="262626"/>
                        </a:solidFill>
                      </a:endParaRPr>
                    </a:p>
                  </a:txBody>
                  <a:tcPr marL="91425" marR="914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500">
                          <a:solidFill>
                            <a:srgbClr val="262626"/>
                          </a:solidFill>
                        </a:rPr>
                        <a:t>Add $5,140 for each extra person</a:t>
                      </a:r>
                      <a:endParaRPr sz="1500">
                        <a:solidFill>
                          <a:srgbClr val="262626"/>
                        </a:solidFill>
                      </a:endParaRPr>
                    </a:p>
                  </a:txBody>
                  <a:tcPr marL="91425" marR="914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500">
                          <a:solidFill>
                            <a:srgbClr val="262626"/>
                          </a:solidFill>
                        </a:rPr>
                        <a:t>Add $5,380 for each extra person</a:t>
                      </a:r>
                      <a:endParaRPr sz="1500">
                        <a:solidFill>
                          <a:srgbClr val="262626"/>
                        </a:solidFill>
                      </a:endParaRPr>
                    </a:p>
                  </a:txBody>
                  <a:tcPr marL="91425" marR="914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g2799e4df938_0_92"/>
          <p:cNvSpPr txBox="1">
            <a:spLocks noGrp="1"/>
          </p:cNvSpPr>
          <p:nvPr>
            <p:ph type="title"/>
          </p:nvPr>
        </p:nvSpPr>
        <p:spPr>
          <a:xfrm>
            <a:off x="188259" y="28575"/>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solidFill>
                  <a:srgbClr val="000000"/>
                </a:solidFill>
              </a:rPr>
              <a:t>Public Health Insurance</a:t>
            </a:r>
            <a:endParaRPr/>
          </a:p>
        </p:txBody>
      </p:sp>
      <p:sp>
        <p:nvSpPr>
          <p:cNvPr id="439" name="Google Shape;439;g2799e4df938_0_92"/>
          <p:cNvSpPr txBox="1">
            <a:spLocks noGrp="1"/>
          </p:cNvSpPr>
          <p:nvPr>
            <p:ph type="body" idx="1"/>
          </p:nvPr>
        </p:nvSpPr>
        <p:spPr>
          <a:xfrm>
            <a:off x="304800" y="1171575"/>
            <a:ext cx="7772400" cy="4702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2800"/>
              <a:buFont typeface="Arial"/>
              <a:buNone/>
            </a:pPr>
            <a:r>
              <a:rPr lang="en-US" b="1">
                <a:solidFill>
                  <a:srgbClr val="000000"/>
                </a:solidFill>
              </a:rPr>
              <a:t>OTHER PUBLIC SYSTEMS</a:t>
            </a:r>
            <a:endParaRPr sz="1200">
              <a:solidFill>
                <a:srgbClr val="000000"/>
              </a:solidFill>
            </a:endParaRPr>
          </a:p>
          <a:p>
            <a:pPr marL="0" lvl="0" indent="0" algn="l" rtl="0">
              <a:lnSpc>
                <a:spcPct val="100000"/>
              </a:lnSpc>
              <a:spcBef>
                <a:spcPts val="1200"/>
              </a:spcBef>
              <a:spcAft>
                <a:spcPts val="0"/>
              </a:spcAft>
              <a:buClr>
                <a:srgbClr val="000000"/>
              </a:buClr>
              <a:buSzPts val="2200"/>
              <a:buFont typeface="Arial"/>
              <a:buNone/>
            </a:pPr>
            <a:r>
              <a:rPr lang="en-US" sz="2200" b="1">
                <a:solidFill>
                  <a:srgbClr val="000000"/>
                </a:solidFill>
              </a:rPr>
              <a:t>Children’s Health Insurance Program (CHIP)</a:t>
            </a:r>
            <a:endParaRPr/>
          </a:p>
          <a:p>
            <a:pPr marL="457200" lvl="1" indent="0" algn="l" rtl="0">
              <a:lnSpc>
                <a:spcPct val="100000"/>
              </a:lnSpc>
              <a:spcBef>
                <a:spcPts val="1200"/>
              </a:spcBef>
              <a:spcAft>
                <a:spcPts val="0"/>
              </a:spcAft>
              <a:buClr>
                <a:srgbClr val="000000"/>
              </a:buClr>
              <a:buSzPts val="2000"/>
              <a:buFont typeface="Arial"/>
              <a:buNone/>
            </a:pPr>
            <a:r>
              <a:rPr lang="en-US" sz="2000">
                <a:solidFill>
                  <a:srgbClr val="000000"/>
                </a:solidFill>
              </a:rPr>
              <a:t>Designed in 1997 to cover children whose families make too much money to qualify for Medicaid but make too little to purchase private health insurance.</a:t>
            </a:r>
            <a:endParaRPr/>
          </a:p>
          <a:p>
            <a:pPr marL="0" lvl="0" indent="0" algn="l" rtl="0">
              <a:lnSpc>
                <a:spcPct val="100000"/>
              </a:lnSpc>
              <a:spcBef>
                <a:spcPts val="1200"/>
              </a:spcBef>
              <a:spcAft>
                <a:spcPts val="0"/>
              </a:spcAft>
              <a:buClr>
                <a:srgbClr val="000000"/>
              </a:buClr>
              <a:buSzPts val="2200"/>
              <a:buFont typeface="Arial"/>
              <a:buNone/>
            </a:pPr>
            <a:r>
              <a:rPr lang="en-US" sz="2200" b="1">
                <a:solidFill>
                  <a:srgbClr val="000000"/>
                </a:solidFill>
              </a:rPr>
              <a:t>Veterans Affairs</a:t>
            </a:r>
            <a:endParaRPr/>
          </a:p>
          <a:p>
            <a:pPr marL="457200" lvl="1" indent="0" algn="l" rtl="0">
              <a:lnSpc>
                <a:spcPct val="100000"/>
              </a:lnSpc>
              <a:spcBef>
                <a:spcPts val="1200"/>
              </a:spcBef>
              <a:spcAft>
                <a:spcPts val="0"/>
              </a:spcAft>
              <a:buClr>
                <a:srgbClr val="000000"/>
              </a:buClr>
              <a:buSzPts val="2000"/>
              <a:buFont typeface="Arial"/>
              <a:buNone/>
            </a:pPr>
            <a:r>
              <a:rPr lang="en-US" sz="2000">
                <a:solidFill>
                  <a:srgbClr val="000000"/>
                </a:solidFill>
              </a:rPr>
              <a:t>Health care is delivered in government-owned VA hospitals and clinics. The VA is funded by taxpayer dollars and generally offers extremely affordable (if not free) care to veterans.</a:t>
            </a:r>
            <a:endParaRPr>
              <a:solidFill>
                <a:srgbClr val="000000"/>
              </a:solidFill>
            </a:endParaRPr>
          </a:p>
          <a:p>
            <a:pPr marL="742950" lvl="1" indent="-133350" algn="l" rtl="0">
              <a:lnSpc>
                <a:spcPct val="100000"/>
              </a:lnSpc>
              <a:spcBef>
                <a:spcPts val="1080"/>
              </a:spcBef>
              <a:spcAft>
                <a:spcPts val="0"/>
              </a:spcAft>
              <a:buClr>
                <a:srgbClr val="3F3F3F"/>
              </a:buClr>
              <a:buSzPts val="2400"/>
              <a:buFont typeface="Arial"/>
              <a:buNone/>
            </a:pPr>
            <a:endParaRPr>
              <a:solidFill>
                <a:srgbClr val="000000"/>
              </a:solidFill>
            </a:endParaRPr>
          </a:p>
        </p:txBody>
      </p:sp>
      <p:sp>
        <p:nvSpPr>
          <p:cNvPr id="440" name="Google Shape;440;g2799e4df938_0_92"/>
          <p:cNvSpPr txBox="1"/>
          <p:nvPr/>
        </p:nvSpPr>
        <p:spPr>
          <a:xfrm>
            <a:off x="7132475" y="5257800"/>
            <a:ext cx="19062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PNTC, n.d.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g2799e4df938_0_99"/>
          <p:cNvSpPr txBox="1">
            <a:spLocks noGrp="1"/>
          </p:cNvSpPr>
          <p:nvPr>
            <p:ph type="title"/>
          </p:nvPr>
        </p:nvSpPr>
        <p:spPr>
          <a:xfrm>
            <a:off x="234950" y="143436"/>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solidFill>
                  <a:srgbClr val="000000"/>
                </a:solidFill>
              </a:rPr>
              <a:t>Private Health Insurance</a:t>
            </a:r>
            <a:endParaRPr/>
          </a:p>
        </p:txBody>
      </p:sp>
      <p:sp>
        <p:nvSpPr>
          <p:cNvPr id="447" name="Google Shape;447;g2799e4df938_0_99"/>
          <p:cNvSpPr txBox="1">
            <a:spLocks noGrp="1"/>
          </p:cNvSpPr>
          <p:nvPr>
            <p:ph type="body" idx="1"/>
          </p:nvPr>
        </p:nvSpPr>
        <p:spPr>
          <a:xfrm>
            <a:off x="390525" y="1100552"/>
            <a:ext cx="7918500" cy="452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2800"/>
              <a:buFont typeface="Arial"/>
              <a:buNone/>
            </a:pPr>
            <a:r>
              <a:rPr lang="en-US" b="1">
                <a:solidFill>
                  <a:srgbClr val="000000"/>
                </a:solidFill>
              </a:rPr>
              <a:t>EMPLOYER-SPONSORED INSURANCE</a:t>
            </a:r>
            <a:endParaRPr/>
          </a:p>
          <a:p>
            <a:pPr marL="457200" lvl="1" indent="0" algn="l" rtl="0">
              <a:lnSpc>
                <a:spcPct val="100000"/>
              </a:lnSpc>
              <a:spcBef>
                <a:spcPts val="1200"/>
              </a:spcBef>
              <a:spcAft>
                <a:spcPts val="0"/>
              </a:spcAft>
              <a:buClr>
                <a:srgbClr val="000000"/>
              </a:buClr>
              <a:buSzPts val="2000"/>
              <a:buFont typeface="Arial"/>
              <a:buNone/>
            </a:pPr>
            <a:r>
              <a:rPr lang="en-US" sz="2000">
                <a:solidFill>
                  <a:srgbClr val="000000"/>
                </a:solidFill>
              </a:rPr>
              <a:t>Employers provide health insurance</a:t>
            </a:r>
            <a:endParaRPr sz="1100">
              <a:solidFill>
                <a:srgbClr val="000000"/>
              </a:solidFill>
            </a:endParaRPr>
          </a:p>
          <a:p>
            <a:pPr marL="457200" lvl="1" indent="0" algn="l" rtl="0">
              <a:lnSpc>
                <a:spcPct val="100000"/>
              </a:lnSpc>
              <a:spcBef>
                <a:spcPts val="1200"/>
              </a:spcBef>
              <a:spcAft>
                <a:spcPts val="0"/>
              </a:spcAft>
              <a:buClr>
                <a:srgbClr val="000000"/>
              </a:buClr>
              <a:buSzPts val="2000"/>
              <a:buFont typeface="Arial"/>
              <a:buNone/>
            </a:pPr>
            <a:r>
              <a:rPr lang="en-US" sz="2000">
                <a:solidFill>
                  <a:srgbClr val="000000"/>
                </a:solidFill>
              </a:rPr>
              <a:t>Benefits and degree of cost-sharing varies considerably </a:t>
            </a:r>
            <a:endParaRPr sz="1100">
              <a:solidFill>
                <a:srgbClr val="000000"/>
              </a:solidFill>
            </a:endParaRPr>
          </a:p>
          <a:p>
            <a:pPr marL="457200" lvl="1" indent="0" algn="l" rtl="0">
              <a:lnSpc>
                <a:spcPct val="100000"/>
              </a:lnSpc>
              <a:spcBef>
                <a:spcPts val="1200"/>
              </a:spcBef>
              <a:spcAft>
                <a:spcPts val="0"/>
              </a:spcAft>
              <a:buClr>
                <a:srgbClr val="000000"/>
              </a:buClr>
              <a:buSzPts val="2000"/>
              <a:buFont typeface="Arial"/>
              <a:buNone/>
            </a:pPr>
            <a:r>
              <a:rPr lang="en-US" sz="2000">
                <a:solidFill>
                  <a:srgbClr val="000000"/>
                </a:solidFill>
              </a:rPr>
              <a:t>Companies can be “self-Insured” </a:t>
            </a:r>
            <a:endParaRPr/>
          </a:p>
          <a:p>
            <a:pPr marL="914400" lvl="2" indent="0" algn="l" rtl="0">
              <a:lnSpc>
                <a:spcPct val="100000"/>
              </a:lnSpc>
              <a:spcBef>
                <a:spcPts val="1200"/>
              </a:spcBef>
              <a:spcAft>
                <a:spcPts val="0"/>
              </a:spcAft>
              <a:buClr>
                <a:srgbClr val="000000"/>
              </a:buClr>
              <a:buSzPts val="1800"/>
              <a:buFont typeface="Arial"/>
              <a:buNone/>
            </a:pPr>
            <a:r>
              <a:rPr lang="en-US" sz="1800">
                <a:solidFill>
                  <a:srgbClr val="000000"/>
                </a:solidFill>
              </a:rPr>
              <a:t>The company directly pays all health care costs for its employees and contracts a third party to administer the health plan</a:t>
            </a:r>
            <a:r>
              <a:rPr lang="en-US">
                <a:solidFill>
                  <a:srgbClr val="000000"/>
                </a:solidFill>
              </a:rPr>
              <a:t>. </a:t>
            </a:r>
            <a:endParaRPr sz="1200">
              <a:solidFill>
                <a:srgbClr val="000000"/>
              </a:solidFill>
            </a:endParaRPr>
          </a:p>
          <a:p>
            <a:pPr marL="457200" lvl="1" indent="0" algn="l" rtl="0">
              <a:lnSpc>
                <a:spcPct val="100000"/>
              </a:lnSpc>
              <a:spcBef>
                <a:spcPts val="1200"/>
              </a:spcBef>
              <a:spcAft>
                <a:spcPts val="0"/>
              </a:spcAft>
              <a:buClr>
                <a:srgbClr val="000000"/>
              </a:buClr>
              <a:buSzPts val="2000"/>
              <a:buFont typeface="Arial"/>
              <a:buNone/>
            </a:pPr>
            <a:r>
              <a:rPr lang="en-US" sz="2000">
                <a:solidFill>
                  <a:srgbClr val="000000"/>
                </a:solidFill>
              </a:rPr>
              <a:t>Administered by private companies:</a:t>
            </a:r>
            <a:r>
              <a:rPr lang="en-US">
                <a:solidFill>
                  <a:srgbClr val="000000"/>
                </a:solidFill>
              </a:rPr>
              <a:t> </a:t>
            </a:r>
            <a:endParaRPr/>
          </a:p>
          <a:p>
            <a:pPr marL="1143000" lvl="2" indent="-228600" algn="l" rtl="0">
              <a:lnSpc>
                <a:spcPct val="100000"/>
              </a:lnSpc>
              <a:spcBef>
                <a:spcPts val="1200"/>
              </a:spcBef>
              <a:spcAft>
                <a:spcPts val="0"/>
              </a:spcAft>
              <a:buClr>
                <a:srgbClr val="000000"/>
              </a:buClr>
              <a:buSzPts val="1800"/>
              <a:buFont typeface="Arial"/>
              <a:buChar char="•"/>
            </a:pPr>
            <a:r>
              <a:rPr lang="en-US" sz="1800">
                <a:solidFill>
                  <a:srgbClr val="000000"/>
                </a:solidFill>
              </a:rPr>
              <a:t>For Profit: Aetna, Cigna </a:t>
            </a:r>
            <a:endParaRPr/>
          </a:p>
          <a:p>
            <a:pPr marL="1143000" lvl="2" indent="-228600" algn="l" rtl="0">
              <a:lnSpc>
                <a:spcPct val="100000"/>
              </a:lnSpc>
              <a:spcBef>
                <a:spcPts val="1200"/>
              </a:spcBef>
              <a:spcAft>
                <a:spcPts val="0"/>
              </a:spcAft>
              <a:buClr>
                <a:srgbClr val="000000"/>
              </a:buClr>
              <a:buSzPts val="1800"/>
              <a:buFont typeface="Arial"/>
              <a:buChar char="•"/>
            </a:pPr>
            <a:r>
              <a:rPr lang="en-US" sz="1800">
                <a:solidFill>
                  <a:srgbClr val="000000"/>
                </a:solidFill>
              </a:rPr>
              <a:t>Non-Profit: Blue Cross/Blue Shield </a:t>
            </a:r>
            <a:endParaRPr/>
          </a:p>
        </p:txBody>
      </p:sp>
      <p:sp>
        <p:nvSpPr>
          <p:cNvPr id="448" name="Google Shape;448;g2799e4df938_0_99"/>
          <p:cNvSpPr txBox="1"/>
          <p:nvPr/>
        </p:nvSpPr>
        <p:spPr>
          <a:xfrm>
            <a:off x="6337300" y="3908997"/>
            <a:ext cx="2819400" cy="1323600"/>
          </a:xfrm>
          <a:prstGeom prst="rect">
            <a:avLst/>
          </a:prstGeom>
          <a:solidFill>
            <a:srgbClr val="BBE0E3"/>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Financed by employers paying the majority of a premium and employees paying the remaining premium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5"/>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r>
              <a:rPr lang="en-US" sz="3600"/>
              <a:t>Hospital Systems</a:t>
            </a:r>
            <a:endParaRPr/>
          </a:p>
        </p:txBody>
      </p:sp>
      <p:sp>
        <p:nvSpPr>
          <p:cNvPr id="58" name="Google Shape;58;p5"/>
          <p:cNvSpPr/>
          <p:nvPr/>
        </p:nvSpPr>
        <p:spPr>
          <a:xfrm>
            <a:off x="1143000" y="2514600"/>
            <a:ext cx="1981200" cy="1981200"/>
          </a:xfrm>
          <a:prstGeom prst="rect">
            <a:avLst/>
          </a:prstGeom>
          <a:solidFill>
            <a:srgbClr val="004065"/>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Public Hospitals</a:t>
            </a:r>
            <a:endParaRPr sz="1400" b="0" i="0" u="none" strike="noStrike" cap="none">
              <a:solidFill>
                <a:srgbClr val="000000"/>
              </a:solidFill>
              <a:latin typeface="Arial"/>
              <a:ea typeface="Arial"/>
              <a:cs typeface="Arial"/>
              <a:sym typeface="Arial"/>
            </a:endParaRPr>
          </a:p>
        </p:txBody>
      </p:sp>
      <p:sp>
        <p:nvSpPr>
          <p:cNvPr id="59" name="Google Shape;59;p5"/>
          <p:cNvSpPr/>
          <p:nvPr/>
        </p:nvSpPr>
        <p:spPr>
          <a:xfrm>
            <a:off x="3429000" y="2514600"/>
            <a:ext cx="1981200" cy="1981200"/>
          </a:xfrm>
          <a:prstGeom prst="rect">
            <a:avLst/>
          </a:prstGeom>
          <a:solidFill>
            <a:srgbClr val="004065"/>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Non-profit hospitals</a:t>
            </a:r>
            <a:endParaRPr sz="1400" b="0" i="0" u="none" strike="noStrike" cap="none">
              <a:solidFill>
                <a:srgbClr val="000000"/>
              </a:solidFill>
              <a:latin typeface="Arial"/>
              <a:ea typeface="Arial"/>
              <a:cs typeface="Arial"/>
              <a:sym typeface="Arial"/>
            </a:endParaRPr>
          </a:p>
        </p:txBody>
      </p:sp>
      <p:sp>
        <p:nvSpPr>
          <p:cNvPr id="60" name="Google Shape;60;p5"/>
          <p:cNvSpPr/>
          <p:nvPr/>
        </p:nvSpPr>
        <p:spPr>
          <a:xfrm>
            <a:off x="5867400" y="2514600"/>
            <a:ext cx="1981200" cy="1981200"/>
          </a:xfrm>
          <a:prstGeom prst="rect">
            <a:avLst/>
          </a:prstGeom>
          <a:solidFill>
            <a:srgbClr val="004065"/>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Private Hospitals</a:t>
            </a:r>
            <a:endParaRPr sz="1400" b="0" i="0" u="none" strike="noStrike" cap="none">
              <a:solidFill>
                <a:srgbClr val="000000"/>
              </a:solidFill>
              <a:latin typeface="Arial"/>
              <a:ea typeface="Arial"/>
              <a:cs typeface="Arial"/>
              <a:sym typeface="Arial"/>
            </a:endParaRPr>
          </a:p>
        </p:txBody>
      </p:sp>
      <p:cxnSp>
        <p:nvCxnSpPr>
          <p:cNvPr id="61" name="Google Shape;61;p5"/>
          <p:cNvCxnSpPr/>
          <p:nvPr/>
        </p:nvCxnSpPr>
        <p:spPr>
          <a:xfrm flipH="1">
            <a:off x="2438400" y="1447800"/>
            <a:ext cx="685800" cy="1066800"/>
          </a:xfrm>
          <a:prstGeom prst="straightConnector1">
            <a:avLst/>
          </a:prstGeom>
          <a:noFill/>
          <a:ln w="9525" cap="flat" cmpd="sng">
            <a:solidFill>
              <a:srgbClr val="B5DADD"/>
            </a:solidFill>
            <a:prstDash val="solid"/>
            <a:round/>
            <a:headEnd type="none" w="sm" len="sm"/>
            <a:tailEnd type="none" w="sm" len="sm"/>
          </a:ln>
        </p:spPr>
      </p:cxnSp>
      <p:cxnSp>
        <p:nvCxnSpPr>
          <p:cNvPr id="62" name="Google Shape;62;p5"/>
          <p:cNvCxnSpPr>
            <a:endCxn id="59" idx="0"/>
          </p:cNvCxnSpPr>
          <p:nvPr/>
        </p:nvCxnSpPr>
        <p:spPr>
          <a:xfrm>
            <a:off x="4419600" y="1447800"/>
            <a:ext cx="0" cy="1066800"/>
          </a:xfrm>
          <a:prstGeom prst="straightConnector1">
            <a:avLst/>
          </a:prstGeom>
          <a:noFill/>
          <a:ln w="9525" cap="flat" cmpd="sng">
            <a:solidFill>
              <a:srgbClr val="B5DADD"/>
            </a:solidFill>
            <a:prstDash val="solid"/>
            <a:round/>
            <a:headEnd type="none" w="sm" len="sm"/>
            <a:tailEnd type="none" w="sm" len="sm"/>
          </a:ln>
        </p:spPr>
      </p:cxnSp>
      <p:cxnSp>
        <p:nvCxnSpPr>
          <p:cNvPr id="63" name="Google Shape;63;p5"/>
          <p:cNvCxnSpPr>
            <a:endCxn id="60" idx="0"/>
          </p:cNvCxnSpPr>
          <p:nvPr/>
        </p:nvCxnSpPr>
        <p:spPr>
          <a:xfrm>
            <a:off x="5867400" y="1447800"/>
            <a:ext cx="990600" cy="1066800"/>
          </a:xfrm>
          <a:prstGeom prst="straightConnector1">
            <a:avLst/>
          </a:prstGeom>
          <a:noFill/>
          <a:ln w="9525" cap="flat" cmpd="sng">
            <a:solidFill>
              <a:srgbClr val="B5DADD"/>
            </a:solidFill>
            <a:prstDash val="solid"/>
            <a:round/>
            <a:headEnd type="none" w="sm" len="sm"/>
            <a:tailEnd type="none" w="sm" len="sm"/>
          </a:ln>
        </p:spPr>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g2799e4df938_0_107"/>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solidFill>
                  <a:srgbClr val="000000"/>
                </a:solidFill>
              </a:rPr>
              <a:t>Private Health Plans</a:t>
            </a:r>
            <a:endParaRPr/>
          </a:p>
        </p:txBody>
      </p:sp>
      <p:sp>
        <p:nvSpPr>
          <p:cNvPr id="455" name="Google Shape;455;g2799e4df938_0_107"/>
          <p:cNvSpPr txBox="1">
            <a:spLocks noGrp="1"/>
          </p:cNvSpPr>
          <p:nvPr>
            <p:ph type="body" idx="1"/>
          </p:nvPr>
        </p:nvSpPr>
        <p:spPr>
          <a:xfrm>
            <a:off x="419100" y="1752600"/>
            <a:ext cx="8001000" cy="27432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0000"/>
              </a:buClr>
              <a:buSzPts val="2800"/>
              <a:buFont typeface="Arial"/>
              <a:buChar char="•"/>
            </a:pPr>
            <a:r>
              <a:rPr lang="en-US">
                <a:solidFill>
                  <a:srgbClr val="000000"/>
                </a:solidFill>
              </a:rPr>
              <a:t>Health Maintenance Organization (HMO)</a:t>
            </a:r>
            <a:endParaRPr/>
          </a:p>
          <a:p>
            <a:pPr marL="342900" lvl="0" indent="-342900" algn="l" rtl="0">
              <a:lnSpc>
                <a:spcPct val="100000"/>
              </a:lnSpc>
              <a:spcBef>
                <a:spcPts val="560"/>
              </a:spcBef>
              <a:spcAft>
                <a:spcPts val="0"/>
              </a:spcAft>
              <a:buClr>
                <a:srgbClr val="000000"/>
              </a:buClr>
              <a:buSzPts val="2800"/>
              <a:buFont typeface="Arial"/>
              <a:buChar char="•"/>
            </a:pPr>
            <a:r>
              <a:rPr lang="en-US">
                <a:solidFill>
                  <a:srgbClr val="000000"/>
                </a:solidFill>
              </a:rPr>
              <a:t>Preferred Provider Organization (PPO)</a:t>
            </a:r>
            <a:endParaRPr/>
          </a:p>
          <a:p>
            <a:pPr marL="342900" lvl="0" indent="-342900" algn="l" rtl="0">
              <a:lnSpc>
                <a:spcPct val="100000"/>
              </a:lnSpc>
              <a:spcBef>
                <a:spcPts val="560"/>
              </a:spcBef>
              <a:spcAft>
                <a:spcPts val="0"/>
              </a:spcAft>
              <a:buClr>
                <a:srgbClr val="000000"/>
              </a:buClr>
              <a:buSzPts val="2800"/>
              <a:buFont typeface="Arial"/>
              <a:buChar char="•"/>
            </a:pPr>
            <a:r>
              <a:rPr lang="en-US">
                <a:solidFill>
                  <a:srgbClr val="000000"/>
                </a:solidFill>
              </a:rPr>
              <a:t>Point of Service (POS)</a:t>
            </a:r>
            <a:endParaRPr/>
          </a:p>
          <a:p>
            <a:pPr marL="342900" lvl="0" indent="-342900" algn="l" rtl="0">
              <a:lnSpc>
                <a:spcPct val="100000"/>
              </a:lnSpc>
              <a:spcBef>
                <a:spcPts val="560"/>
              </a:spcBef>
              <a:spcAft>
                <a:spcPts val="0"/>
              </a:spcAft>
              <a:buClr>
                <a:srgbClr val="000000"/>
              </a:buClr>
              <a:buSzPts val="2800"/>
              <a:buFont typeface="Arial"/>
              <a:buChar char="•"/>
            </a:pPr>
            <a:r>
              <a:rPr lang="en-US">
                <a:solidFill>
                  <a:srgbClr val="000000"/>
                </a:solidFill>
              </a:rPr>
              <a:t>Fee for Service (FFS) </a:t>
            </a:r>
            <a:endParaRPr/>
          </a:p>
          <a:p>
            <a:pPr marL="342900" lvl="0" indent="-342900" algn="l" rtl="0">
              <a:lnSpc>
                <a:spcPct val="100000"/>
              </a:lnSpc>
              <a:spcBef>
                <a:spcPts val="560"/>
              </a:spcBef>
              <a:spcAft>
                <a:spcPts val="0"/>
              </a:spcAft>
              <a:buClr>
                <a:srgbClr val="000000"/>
              </a:buClr>
              <a:buSzPts val="2800"/>
              <a:buFont typeface="Arial"/>
              <a:buChar char="•"/>
            </a:pPr>
            <a:r>
              <a:rPr lang="en-US">
                <a:solidFill>
                  <a:srgbClr val="000000"/>
                </a:solidFill>
              </a:rPr>
              <a:t>High Deductible Health Plan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g2799e4df938_0_114"/>
          <p:cNvSpPr txBox="1">
            <a:spLocks noGrp="1"/>
          </p:cNvSpPr>
          <p:nvPr>
            <p:ph type="title"/>
          </p:nvPr>
        </p:nvSpPr>
        <p:spPr>
          <a:xfrm>
            <a:off x="381000" y="304800"/>
            <a:ext cx="8672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3600">
                <a:solidFill>
                  <a:srgbClr val="000000"/>
                </a:solidFill>
              </a:rPr>
              <a:t>Health Maintenance Organization (HMO) </a:t>
            </a:r>
            <a:endParaRPr/>
          </a:p>
        </p:txBody>
      </p:sp>
      <p:grpSp>
        <p:nvGrpSpPr>
          <p:cNvPr id="462" name="Google Shape;462;g2799e4df938_0_114"/>
          <p:cNvGrpSpPr/>
          <p:nvPr/>
        </p:nvGrpSpPr>
        <p:grpSpPr>
          <a:xfrm>
            <a:off x="1182795" y="1447801"/>
            <a:ext cx="6763500" cy="3962400"/>
            <a:chOff x="-1" y="1"/>
            <a:chExt cx="6763501" cy="3962400"/>
          </a:xfrm>
        </p:grpSpPr>
        <p:sp>
          <p:nvSpPr>
            <p:cNvPr id="463" name="Google Shape;463;g2799e4df938_0_114"/>
            <p:cNvSpPr/>
            <p:nvPr/>
          </p:nvSpPr>
          <p:spPr>
            <a:xfrm rot="-5400000">
              <a:off x="1400503" y="-1400503"/>
              <a:ext cx="3962400" cy="6763407"/>
            </a:xfrm>
            <a:prstGeom prst="flowChartManualOperation">
              <a:avLst/>
            </a:prstGeom>
            <a:solidFill>
              <a:srgbClr val="365F9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g2799e4df938_0_114"/>
            <p:cNvSpPr txBox="1"/>
            <p:nvPr/>
          </p:nvSpPr>
          <p:spPr>
            <a:xfrm>
              <a:off x="0" y="792480"/>
              <a:ext cx="6763500" cy="2377500"/>
            </a:xfrm>
            <a:prstGeom prst="rect">
              <a:avLst/>
            </a:prstGeom>
            <a:noFill/>
            <a:ln>
              <a:noFill/>
            </a:ln>
          </p:spPr>
          <p:txBody>
            <a:bodyPr spcFirstLastPara="1" wrap="square" lIns="152400" tIns="0" rIns="150800" bIns="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Managed Care</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840"/>
                </a:spcBef>
                <a:spcAft>
                  <a:spcPts val="0"/>
                </a:spcAft>
                <a:buClr>
                  <a:schemeClr val="lt1"/>
                </a:buClr>
                <a:buSzPts val="1900"/>
                <a:buFont typeface="Arial"/>
                <a:buChar char="•"/>
              </a:pPr>
              <a:r>
                <a:rPr lang="en-US" sz="1900" b="0" i="0" u="none" strike="noStrike" cap="none">
                  <a:solidFill>
                    <a:schemeClr val="lt1"/>
                  </a:solidFill>
                  <a:latin typeface="Arial"/>
                  <a:ea typeface="Arial"/>
                  <a:cs typeface="Arial"/>
                  <a:sym typeface="Arial"/>
                </a:rPr>
                <a:t>Comprehensive services available</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85"/>
                </a:spcBef>
                <a:spcAft>
                  <a:spcPts val="0"/>
                </a:spcAft>
                <a:buClr>
                  <a:schemeClr val="lt1"/>
                </a:buClr>
                <a:buSzPts val="1900"/>
                <a:buFont typeface="Arial"/>
                <a:buChar char="•"/>
              </a:pPr>
              <a:r>
                <a:rPr lang="en-US" sz="1900" b="0" i="0" u="none" strike="noStrike" cap="none">
                  <a:solidFill>
                    <a:schemeClr val="lt1"/>
                  </a:solidFill>
                  <a:latin typeface="Arial"/>
                  <a:ea typeface="Arial"/>
                  <a:cs typeface="Arial"/>
                  <a:sym typeface="Arial"/>
                </a:rPr>
                <a:t>P</a:t>
              </a:r>
              <a:r>
                <a:rPr lang="en-US" sz="1900">
                  <a:solidFill>
                    <a:schemeClr val="lt1"/>
                  </a:solidFill>
                </a:rPr>
                <a:t>eople</a:t>
              </a:r>
              <a:r>
                <a:rPr lang="en-US" sz="1900" b="0" i="0" u="none" strike="noStrike" cap="none">
                  <a:solidFill>
                    <a:schemeClr val="lt1"/>
                  </a:solidFill>
                  <a:latin typeface="Arial"/>
                  <a:ea typeface="Arial"/>
                  <a:cs typeface="Arial"/>
                  <a:sym typeface="Arial"/>
                </a:rPr>
                <a:t> can only see HMO doctors and hospitals</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85"/>
                </a:spcBef>
                <a:spcAft>
                  <a:spcPts val="0"/>
                </a:spcAft>
                <a:buClr>
                  <a:schemeClr val="lt1"/>
                </a:buClr>
                <a:buSzPts val="1900"/>
                <a:buFont typeface="Arial"/>
                <a:buChar char="•"/>
              </a:pPr>
              <a:r>
                <a:rPr lang="en-US" sz="1900" b="0" i="0" u="none" strike="noStrike" cap="none">
                  <a:solidFill>
                    <a:schemeClr val="lt1"/>
                  </a:solidFill>
                  <a:latin typeface="Arial"/>
                  <a:ea typeface="Arial"/>
                  <a:cs typeface="Arial"/>
                  <a:sym typeface="Arial"/>
                </a:rPr>
                <a:t>No or low deductible</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85"/>
                </a:spcBef>
                <a:spcAft>
                  <a:spcPts val="0"/>
                </a:spcAft>
                <a:buClr>
                  <a:schemeClr val="lt1"/>
                </a:buClr>
                <a:buSzPts val="1900"/>
                <a:buFont typeface="Arial"/>
                <a:buChar char="•"/>
              </a:pPr>
              <a:r>
                <a:rPr lang="en-US" sz="1900" b="0" i="0" u="none" strike="noStrike" cap="none">
                  <a:solidFill>
                    <a:schemeClr val="lt1"/>
                  </a:solidFill>
                  <a:latin typeface="Arial"/>
                  <a:ea typeface="Arial"/>
                  <a:cs typeface="Arial"/>
                  <a:sym typeface="Arial"/>
                </a:rPr>
                <a:t>Small copay</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85"/>
                </a:spcBef>
                <a:spcAft>
                  <a:spcPts val="0"/>
                </a:spcAft>
                <a:buClr>
                  <a:schemeClr val="lt1"/>
                </a:buClr>
                <a:buSzPts val="1900"/>
                <a:buFont typeface="Arial"/>
                <a:buChar char="•"/>
              </a:pPr>
              <a:r>
                <a:rPr lang="en-US" sz="1900" b="0" i="0" u="none" strike="noStrike" cap="none">
                  <a:solidFill>
                    <a:schemeClr val="lt1"/>
                  </a:solidFill>
                  <a:latin typeface="Arial"/>
                  <a:ea typeface="Arial"/>
                  <a:cs typeface="Arial"/>
                  <a:sym typeface="Arial"/>
                </a:rPr>
                <a:t>Must have a primary care </a:t>
              </a:r>
              <a:r>
                <a:rPr lang="en-US" sz="1900">
                  <a:solidFill>
                    <a:schemeClr val="lt1"/>
                  </a:solidFill>
                </a:rPr>
                <a:t>clinician</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85"/>
                </a:spcBef>
                <a:spcAft>
                  <a:spcPts val="0"/>
                </a:spcAft>
                <a:buClr>
                  <a:schemeClr val="lt1"/>
                </a:buClr>
                <a:buSzPts val="1900"/>
                <a:buFont typeface="Arial"/>
                <a:buChar char="•"/>
              </a:pPr>
              <a:r>
                <a:rPr lang="en-US" sz="1900" b="0" i="0" u="none" strike="noStrike" cap="none">
                  <a:solidFill>
                    <a:schemeClr val="lt1"/>
                  </a:solidFill>
                  <a:latin typeface="Arial"/>
                  <a:ea typeface="Arial"/>
                  <a:cs typeface="Arial"/>
                  <a:sym typeface="Arial"/>
                </a:rPr>
                <a:t>Must get referral for specialty care</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85"/>
                </a:spcBef>
                <a:spcAft>
                  <a:spcPts val="0"/>
                </a:spcAft>
                <a:buClr>
                  <a:schemeClr val="lt1"/>
                </a:buClr>
                <a:buSzPts val="1900"/>
                <a:buFont typeface="Arial"/>
                <a:buChar char="•"/>
              </a:pPr>
              <a:r>
                <a:rPr lang="en-US" sz="1900" b="0" i="0" u="none" strike="noStrike" cap="none">
                  <a:solidFill>
                    <a:schemeClr val="lt1"/>
                  </a:solidFill>
                  <a:latin typeface="Arial"/>
                  <a:ea typeface="Arial"/>
                  <a:cs typeface="Arial"/>
                  <a:sym typeface="Arial"/>
                </a:rPr>
                <a:t>Cannot use out-of-network providers</a:t>
              </a:r>
              <a:endParaRPr sz="1400" b="0" i="0" u="none" strike="noStrike" cap="none">
                <a:solidFill>
                  <a:srgbClr val="000000"/>
                </a:solidFill>
                <a:latin typeface="Arial"/>
                <a:ea typeface="Arial"/>
                <a:cs typeface="Arial"/>
                <a:sym typeface="Arial"/>
              </a:endParaRPr>
            </a:p>
          </p:txBody>
        </p:sp>
      </p:grpSp>
      <p:sp>
        <p:nvSpPr>
          <p:cNvPr id="465" name="Google Shape;465;g2799e4df938_0_114"/>
          <p:cNvSpPr txBox="1"/>
          <p:nvPr/>
        </p:nvSpPr>
        <p:spPr>
          <a:xfrm>
            <a:off x="5394096" y="5247275"/>
            <a:ext cx="36594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chemeClr val="lt2"/>
                </a:solidFill>
                <a:latin typeface="Arial"/>
                <a:ea typeface="Arial"/>
                <a:cs typeface="Arial"/>
                <a:sym typeface="Arial"/>
              </a:rPr>
              <a:t>Source: </a:t>
            </a:r>
            <a:r>
              <a:rPr lang="en-US" sz="1100" i="1">
                <a:solidFill>
                  <a:schemeClr val="lt2"/>
                </a:solidFill>
              </a:rPr>
              <a:t>U.S. Office of Personnel Management</a:t>
            </a:r>
            <a:r>
              <a:rPr lang="en-US" sz="1200" b="0" i="1" u="none" strike="noStrike" cap="none">
                <a:solidFill>
                  <a:schemeClr val="lt2"/>
                </a:solidFill>
                <a:latin typeface="Arial"/>
                <a:ea typeface="Arial"/>
                <a:cs typeface="Arial"/>
                <a:sym typeface="Arial"/>
              </a:rPr>
              <a:t> n.d.</a:t>
            </a:r>
            <a:endParaRPr sz="1400" b="0" i="1" u="none" strike="noStrike" cap="none">
              <a:solidFill>
                <a:schemeClr val="lt2"/>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g2799e4df938_0_123"/>
          <p:cNvSpPr txBox="1">
            <a:spLocks noGrp="1"/>
          </p:cNvSpPr>
          <p:nvPr>
            <p:ph type="title"/>
          </p:nvPr>
        </p:nvSpPr>
        <p:spPr>
          <a:xfrm>
            <a:off x="266700" y="85165"/>
            <a:ext cx="86106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3600">
                <a:solidFill>
                  <a:srgbClr val="000000"/>
                </a:solidFill>
              </a:rPr>
              <a:t>Preferred Provider Organization (PPO)</a:t>
            </a:r>
            <a:endParaRPr/>
          </a:p>
        </p:txBody>
      </p:sp>
      <p:grpSp>
        <p:nvGrpSpPr>
          <p:cNvPr id="472" name="Google Shape;472;g2799e4df938_0_123"/>
          <p:cNvGrpSpPr/>
          <p:nvPr/>
        </p:nvGrpSpPr>
        <p:grpSpPr>
          <a:xfrm>
            <a:off x="1142999" y="1485106"/>
            <a:ext cx="7484535" cy="3962400"/>
            <a:chOff x="-1" y="1"/>
            <a:chExt cx="7484535" cy="3962400"/>
          </a:xfrm>
        </p:grpSpPr>
        <p:sp>
          <p:nvSpPr>
            <p:cNvPr id="473" name="Google Shape;473;g2799e4df938_0_123"/>
            <p:cNvSpPr/>
            <p:nvPr/>
          </p:nvSpPr>
          <p:spPr>
            <a:xfrm rot="-5400000">
              <a:off x="1761067" y="-1761067"/>
              <a:ext cx="3962400" cy="7484535"/>
            </a:xfrm>
            <a:prstGeom prst="flowChartManualOperation">
              <a:avLst/>
            </a:prstGeom>
            <a:solidFill>
              <a:srgbClr val="365F9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g2799e4df938_0_123"/>
            <p:cNvSpPr txBox="1"/>
            <p:nvPr/>
          </p:nvSpPr>
          <p:spPr>
            <a:xfrm>
              <a:off x="0" y="792480"/>
              <a:ext cx="7484400" cy="2377500"/>
            </a:xfrm>
            <a:prstGeom prst="rect">
              <a:avLst/>
            </a:prstGeom>
            <a:noFill/>
            <a:ln>
              <a:noFill/>
            </a:ln>
          </p:spPr>
          <p:txBody>
            <a:bodyPr spcFirstLastPara="1" wrap="square" lIns="152400" tIns="0" rIns="150800" bIns="0" anchor="ctr"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Arial"/>
                  <a:ea typeface="Arial"/>
                  <a:cs typeface="Arial"/>
                  <a:sym typeface="Arial"/>
                </a:rPr>
                <a:t>A “network” of providers agree to charge a certain amount for care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840"/>
                </a:spcBef>
                <a:spcAft>
                  <a:spcPts val="0"/>
                </a:spcAft>
                <a:buClr>
                  <a:schemeClr val="lt1"/>
                </a:buClr>
                <a:buSzPts val="2400"/>
                <a:buFont typeface="Arial"/>
                <a:buNone/>
              </a:pPr>
              <a:r>
                <a:rPr lang="en-US" sz="2400" b="0" i="0" u="none" strike="noStrike" cap="none">
                  <a:solidFill>
                    <a:schemeClr val="lt1"/>
                  </a:solidFill>
                  <a:latin typeface="Arial"/>
                  <a:ea typeface="Arial"/>
                  <a:cs typeface="Arial"/>
                  <a:sym typeface="Arial"/>
                </a:rPr>
                <a:t>Patients can see other providers but will pay more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840"/>
                </a:spcBef>
                <a:spcAft>
                  <a:spcPts val="0"/>
                </a:spcAft>
                <a:buClr>
                  <a:schemeClr val="lt1"/>
                </a:buClr>
                <a:buSzPts val="2400"/>
                <a:buFont typeface="Arial"/>
                <a:buNone/>
              </a:pPr>
              <a:r>
                <a:rPr lang="en-US" sz="2400" b="0" i="0" u="none" strike="noStrike" cap="none">
                  <a:solidFill>
                    <a:schemeClr val="lt1"/>
                  </a:solidFill>
                  <a:latin typeface="Arial"/>
                  <a:ea typeface="Arial"/>
                  <a:cs typeface="Arial"/>
                  <a:sym typeface="Arial"/>
                </a:rPr>
                <a:t>Copay and deductible are expected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840"/>
                </a:spcBef>
                <a:spcAft>
                  <a:spcPts val="0"/>
                </a:spcAft>
                <a:buClr>
                  <a:schemeClr val="lt1"/>
                </a:buClr>
                <a:buSzPts val="2400"/>
                <a:buFont typeface="Arial"/>
                <a:buNone/>
              </a:pPr>
              <a:r>
                <a:rPr lang="en-US" sz="2400" b="0" i="0" u="none" strike="noStrike" cap="none">
                  <a:solidFill>
                    <a:schemeClr val="lt1"/>
                  </a:solidFill>
                  <a:latin typeface="Arial"/>
                  <a:ea typeface="Arial"/>
                  <a:cs typeface="Arial"/>
                  <a:sym typeface="Arial"/>
                </a:rPr>
                <a:t>Referrals are not required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840"/>
                </a:spcBef>
                <a:spcAft>
                  <a:spcPts val="0"/>
                </a:spcAft>
                <a:buClr>
                  <a:schemeClr val="lt1"/>
                </a:buClr>
                <a:buSzPts val="2400"/>
                <a:buFont typeface="Arial"/>
                <a:buNone/>
              </a:pPr>
              <a:r>
                <a:rPr lang="en-US" sz="2400" b="0" i="0" u="none" strike="noStrike" cap="none">
                  <a:solidFill>
                    <a:schemeClr val="lt1"/>
                  </a:solidFill>
                  <a:latin typeface="Arial"/>
                  <a:ea typeface="Arial"/>
                  <a:cs typeface="Arial"/>
                  <a:sym typeface="Arial"/>
                </a:rPr>
                <a:t>Some networks have more providers than others</a:t>
              </a:r>
              <a:endParaRPr sz="1400" b="0" i="0" u="none" strike="noStrike" cap="none">
                <a:solidFill>
                  <a:srgbClr val="000000"/>
                </a:solidFill>
                <a:latin typeface="Arial"/>
                <a:ea typeface="Arial"/>
                <a:cs typeface="Arial"/>
                <a:sym typeface="Arial"/>
              </a:endParaRPr>
            </a:p>
          </p:txBody>
        </p:sp>
      </p:grpSp>
      <p:sp>
        <p:nvSpPr>
          <p:cNvPr id="475" name="Google Shape;475;g2799e4df938_0_123"/>
          <p:cNvSpPr txBox="1"/>
          <p:nvPr/>
        </p:nvSpPr>
        <p:spPr>
          <a:xfrm>
            <a:off x="5394096" y="5247275"/>
            <a:ext cx="36594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chemeClr val="lt2"/>
                </a:solidFill>
                <a:latin typeface="Arial"/>
                <a:ea typeface="Arial"/>
                <a:cs typeface="Arial"/>
                <a:sym typeface="Arial"/>
              </a:rPr>
              <a:t>Source: </a:t>
            </a:r>
            <a:r>
              <a:rPr lang="en-US" sz="1100" i="1">
                <a:solidFill>
                  <a:schemeClr val="lt2"/>
                </a:solidFill>
              </a:rPr>
              <a:t>U.S. Office of Personnel Management</a:t>
            </a:r>
            <a:r>
              <a:rPr lang="en-US" sz="1200" b="0" i="1" u="none" strike="noStrike" cap="none">
                <a:solidFill>
                  <a:schemeClr val="lt2"/>
                </a:solidFill>
                <a:latin typeface="Arial"/>
                <a:ea typeface="Arial"/>
                <a:cs typeface="Arial"/>
                <a:sym typeface="Arial"/>
              </a:rPr>
              <a:t> n.d.</a:t>
            </a:r>
            <a:endParaRPr sz="1400" b="0" i="1" u="none" strike="noStrike" cap="none">
              <a:solidFill>
                <a:schemeClr val="lt2"/>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g2799e4df938_0_132"/>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solidFill>
                  <a:srgbClr val="000000"/>
                </a:solidFill>
              </a:rPr>
              <a:t>Point of Service </a:t>
            </a:r>
            <a:endParaRPr/>
          </a:p>
        </p:txBody>
      </p:sp>
      <p:sp>
        <p:nvSpPr>
          <p:cNvPr id="482" name="Google Shape;482;g2799e4df938_0_132"/>
          <p:cNvSpPr txBox="1">
            <a:spLocks noGrp="1"/>
          </p:cNvSpPr>
          <p:nvPr>
            <p:ph type="body" idx="1"/>
          </p:nvPr>
        </p:nvSpPr>
        <p:spPr>
          <a:xfrm>
            <a:off x="457200" y="1905000"/>
            <a:ext cx="7162800" cy="25146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0000"/>
              </a:buClr>
              <a:buSzPts val="2800"/>
              <a:buFont typeface="Arial"/>
              <a:buChar char="•"/>
            </a:pPr>
            <a:r>
              <a:rPr lang="en-US">
                <a:solidFill>
                  <a:srgbClr val="000000"/>
                </a:solidFill>
              </a:rPr>
              <a:t>Patient can see providers outside of network but will pay more</a:t>
            </a:r>
            <a:endParaRPr sz="1000">
              <a:solidFill>
                <a:srgbClr val="000000"/>
              </a:solidFill>
            </a:endParaRPr>
          </a:p>
          <a:p>
            <a:pPr marL="342900" lvl="0" indent="-342900" algn="l" rtl="0">
              <a:lnSpc>
                <a:spcPct val="100000"/>
              </a:lnSpc>
              <a:spcBef>
                <a:spcPts val="1200"/>
              </a:spcBef>
              <a:spcAft>
                <a:spcPts val="0"/>
              </a:spcAft>
              <a:buClr>
                <a:srgbClr val="000000"/>
              </a:buClr>
              <a:buSzPts val="2800"/>
              <a:buFont typeface="Arial"/>
              <a:buChar char="•"/>
            </a:pPr>
            <a:r>
              <a:rPr lang="en-US">
                <a:solidFill>
                  <a:srgbClr val="000000"/>
                </a:solidFill>
              </a:rPr>
              <a:t>Copays and deductibles are low</a:t>
            </a:r>
            <a:endParaRPr sz="1000">
              <a:solidFill>
                <a:srgbClr val="000000"/>
              </a:solidFill>
            </a:endParaRPr>
          </a:p>
          <a:p>
            <a:pPr marL="342900" lvl="0" indent="-342900" algn="l" rtl="0">
              <a:lnSpc>
                <a:spcPct val="100000"/>
              </a:lnSpc>
              <a:spcBef>
                <a:spcPts val="1200"/>
              </a:spcBef>
              <a:spcAft>
                <a:spcPts val="0"/>
              </a:spcAft>
              <a:buClr>
                <a:srgbClr val="000000"/>
              </a:buClr>
              <a:buSzPts val="2800"/>
              <a:buFont typeface="Arial"/>
              <a:buChar char="•"/>
            </a:pPr>
            <a:r>
              <a:rPr lang="en-US">
                <a:solidFill>
                  <a:srgbClr val="000000"/>
                </a:solidFill>
              </a:rPr>
              <a:t>Referral required to see a specialist</a:t>
            </a:r>
            <a:endParaRPr/>
          </a:p>
        </p:txBody>
      </p:sp>
      <p:sp>
        <p:nvSpPr>
          <p:cNvPr id="483" name="Google Shape;483;g2799e4df938_0_132"/>
          <p:cNvSpPr txBox="1"/>
          <p:nvPr/>
        </p:nvSpPr>
        <p:spPr>
          <a:xfrm>
            <a:off x="5394096" y="5247275"/>
            <a:ext cx="36594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chemeClr val="lt2"/>
                </a:solidFill>
                <a:latin typeface="Arial"/>
                <a:ea typeface="Arial"/>
                <a:cs typeface="Arial"/>
                <a:sym typeface="Arial"/>
              </a:rPr>
              <a:t>Source: </a:t>
            </a:r>
            <a:r>
              <a:rPr lang="en-US" sz="1100" i="1">
                <a:solidFill>
                  <a:schemeClr val="lt2"/>
                </a:solidFill>
              </a:rPr>
              <a:t>U.S. Office of Personnel Management</a:t>
            </a:r>
            <a:r>
              <a:rPr lang="en-US" sz="1200" b="0" i="1" u="none" strike="noStrike" cap="none">
                <a:solidFill>
                  <a:schemeClr val="lt2"/>
                </a:solidFill>
                <a:latin typeface="Arial"/>
                <a:ea typeface="Arial"/>
                <a:cs typeface="Arial"/>
                <a:sym typeface="Arial"/>
              </a:rPr>
              <a:t> n.d.</a:t>
            </a:r>
            <a:endParaRPr sz="1400" b="0" i="1" u="none" strike="noStrike" cap="none">
              <a:solidFill>
                <a:schemeClr val="lt2"/>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g2799e4df938_0_139"/>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solidFill>
                  <a:srgbClr val="000000"/>
                </a:solidFill>
              </a:rPr>
              <a:t>Fee For Service</a:t>
            </a:r>
            <a:endParaRPr/>
          </a:p>
        </p:txBody>
      </p:sp>
      <p:grpSp>
        <p:nvGrpSpPr>
          <p:cNvPr id="490" name="Google Shape;490;g2799e4df938_0_139"/>
          <p:cNvGrpSpPr/>
          <p:nvPr/>
        </p:nvGrpSpPr>
        <p:grpSpPr>
          <a:xfrm>
            <a:off x="1066799" y="1612901"/>
            <a:ext cx="7010401" cy="3797299"/>
            <a:chOff x="-1" y="0"/>
            <a:chExt cx="7010401" cy="3797299"/>
          </a:xfrm>
        </p:grpSpPr>
        <p:sp>
          <p:nvSpPr>
            <p:cNvPr id="491" name="Google Shape;491;g2799e4df938_0_139"/>
            <p:cNvSpPr/>
            <p:nvPr/>
          </p:nvSpPr>
          <p:spPr>
            <a:xfrm rot="-5400000">
              <a:off x="1606550" y="-1606550"/>
              <a:ext cx="3797299" cy="7010400"/>
            </a:xfrm>
            <a:prstGeom prst="flowChartManualOperation">
              <a:avLst/>
            </a:prstGeom>
            <a:solidFill>
              <a:srgbClr val="365F9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g2799e4df938_0_139"/>
            <p:cNvSpPr txBox="1"/>
            <p:nvPr/>
          </p:nvSpPr>
          <p:spPr>
            <a:xfrm>
              <a:off x="0" y="759460"/>
              <a:ext cx="7010400" cy="2278500"/>
            </a:xfrm>
            <a:prstGeom prst="rect">
              <a:avLst/>
            </a:prstGeom>
            <a:noFill/>
            <a:ln>
              <a:noFill/>
            </a:ln>
          </p:spPr>
          <p:txBody>
            <a:bodyPr spcFirstLastPara="1" wrap="square" lIns="177800" tIns="0" rIns="180575" bIns="0" anchor="ctr" anchorCtr="0">
              <a:noAutofit/>
            </a:bodyPr>
            <a:lstStyle/>
            <a:p>
              <a:pPr marL="0" marR="0" lvl="0" indent="0" algn="l" rtl="0">
                <a:lnSpc>
                  <a:spcPct val="90000"/>
                </a:lnSpc>
                <a:spcBef>
                  <a:spcPts val="0"/>
                </a:spcBef>
                <a:spcAft>
                  <a:spcPts val="0"/>
                </a:spcAft>
                <a:buClr>
                  <a:schemeClr val="lt1"/>
                </a:buClr>
                <a:buSzPts val="2800"/>
                <a:buFont typeface="Arial"/>
                <a:buNone/>
              </a:pPr>
              <a:r>
                <a:rPr lang="en-US" sz="2800" b="0" i="0" u="none" strike="noStrike" cap="none">
                  <a:solidFill>
                    <a:schemeClr val="lt1"/>
                  </a:solidFill>
                  <a:latin typeface="Arial"/>
                  <a:ea typeface="Arial"/>
                  <a:cs typeface="Arial"/>
                  <a:sym typeface="Arial"/>
                </a:rPr>
                <a:t>Refers to reimbursing a clinician for a specific service</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980"/>
                </a:spcBef>
                <a:spcAft>
                  <a:spcPts val="0"/>
                </a:spcAft>
                <a:buClr>
                  <a:schemeClr val="lt1"/>
                </a:buClr>
                <a:buSzPts val="2800"/>
                <a:buFont typeface="Arial"/>
                <a:buNone/>
              </a:pPr>
              <a:r>
                <a:rPr lang="en-US" sz="2800">
                  <a:solidFill>
                    <a:schemeClr val="lt1"/>
                  </a:solidFill>
                </a:rPr>
                <a:t>Person</a:t>
              </a:r>
              <a:r>
                <a:rPr lang="en-US" sz="2800" b="0" i="0" u="none" strike="noStrike" cap="none">
                  <a:solidFill>
                    <a:schemeClr val="lt1"/>
                  </a:solidFill>
                  <a:latin typeface="Arial"/>
                  <a:ea typeface="Arial"/>
                  <a:cs typeface="Arial"/>
                  <a:sym typeface="Arial"/>
                </a:rPr>
                <a:t> can choose any doctor or hospital</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980"/>
                </a:spcBef>
                <a:spcAft>
                  <a:spcPts val="0"/>
                </a:spcAft>
                <a:buClr>
                  <a:schemeClr val="lt1"/>
                </a:buClr>
                <a:buSzPts val="2800"/>
                <a:buFont typeface="Arial"/>
                <a:buNone/>
              </a:pPr>
              <a:r>
                <a:rPr lang="en-US" sz="2800" b="0" i="0" u="none" strike="noStrike" cap="none">
                  <a:solidFill>
                    <a:schemeClr val="lt1"/>
                  </a:solidFill>
                  <a:latin typeface="Arial"/>
                  <a:ea typeface="Arial"/>
                  <a:cs typeface="Arial"/>
                  <a:sym typeface="Arial"/>
                </a:rPr>
                <a:t>Fewer services may be covered</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980"/>
                </a:spcBef>
                <a:spcAft>
                  <a:spcPts val="0"/>
                </a:spcAft>
                <a:buClr>
                  <a:schemeClr val="lt1"/>
                </a:buClr>
                <a:buSzPts val="2800"/>
                <a:buFont typeface="Arial"/>
                <a:buNone/>
              </a:pPr>
              <a:r>
                <a:rPr lang="en-US" sz="2800" b="0" i="0" u="none" strike="noStrike" cap="none">
                  <a:solidFill>
                    <a:schemeClr val="lt1"/>
                  </a:solidFill>
                  <a:latin typeface="Arial"/>
                  <a:ea typeface="Arial"/>
                  <a:cs typeface="Arial"/>
                  <a:sym typeface="Arial"/>
                </a:rPr>
                <a:t>May cost more</a:t>
              </a:r>
              <a:endParaRPr sz="1400" b="0" i="0" u="none" strike="noStrike" cap="none">
                <a:solidFill>
                  <a:srgbClr val="000000"/>
                </a:solidFill>
                <a:latin typeface="Arial"/>
                <a:ea typeface="Arial"/>
                <a:cs typeface="Arial"/>
                <a:sym typeface="Arial"/>
              </a:endParaRPr>
            </a:p>
          </p:txBody>
        </p:sp>
      </p:grpSp>
      <p:sp>
        <p:nvSpPr>
          <p:cNvPr id="493" name="Google Shape;493;g2799e4df938_0_139"/>
          <p:cNvSpPr txBox="1"/>
          <p:nvPr/>
        </p:nvSpPr>
        <p:spPr>
          <a:xfrm>
            <a:off x="5394096" y="5247275"/>
            <a:ext cx="36594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chemeClr val="lt2"/>
                </a:solidFill>
                <a:latin typeface="Arial"/>
                <a:ea typeface="Arial"/>
                <a:cs typeface="Arial"/>
                <a:sym typeface="Arial"/>
              </a:rPr>
              <a:t>Source: </a:t>
            </a:r>
            <a:r>
              <a:rPr lang="en-US" sz="1100" i="1">
                <a:solidFill>
                  <a:schemeClr val="lt2"/>
                </a:solidFill>
              </a:rPr>
              <a:t>U.S. Office of Personnel Management</a:t>
            </a:r>
            <a:r>
              <a:rPr lang="en-US" sz="1200" b="0" i="1" u="none" strike="noStrike" cap="none">
                <a:solidFill>
                  <a:schemeClr val="lt2"/>
                </a:solidFill>
                <a:latin typeface="Arial"/>
                <a:ea typeface="Arial"/>
                <a:cs typeface="Arial"/>
                <a:sym typeface="Arial"/>
              </a:rPr>
              <a:t> n.d.</a:t>
            </a:r>
            <a:endParaRPr sz="1400" b="0" i="1" u="none" strike="noStrike" cap="none">
              <a:solidFill>
                <a:schemeClr val="lt2"/>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g2799e4df938_0_148"/>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solidFill>
                  <a:srgbClr val="000000"/>
                </a:solidFill>
              </a:rPr>
              <a:t>High Deductible Health Plan</a:t>
            </a:r>
            <a:endParaRPr/>
          </a:p>
        </p:txBody>
      </p:sp>
      <p:sp>
        <p:nvSpPr>
          <p:cNvPr id="500" name="Google Shape;500;g2799e4df938_0_148"/>
          <p:cNvSpPr txBox="1">
            <a:spLocks noGrp="1"/>
          </p:cNvSpPr>
          <p:nvPr>
            <p:ph type="body" idx="1"/>
          </p:nvPr>
        </p:nvSpPr>
        <p:spPr>
          <a:xfrm>
            <a:off x="457200" y="1981200"/>
            <a:ext cx="8001000" cy="25146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0000"/>
              </a:buClr>
              <a:buSzPts val="3200"/>
              <a:buFont typeface="Arial"/>
              <a:buChar char="•"/>
            </a:pPr>
            <a:r>
              <a:rPr lang="en-US" sz="3200">
                <a:solidFill>
                  <a:srgbClr val="000000"/>
                </a:solidFill>
              </a:rPr>
              <a:t>Lower premiums but higher deductibles</a:t>
            </a:r>
            <a:endParaRPr/>
          </a:p>
          <a:p>
            <a:pPr marL="342900" lvl="0" indent="-342900" algn="l" rtl="0">
              <a:lnSpc>
                <a:spcPct val="100000"/>
              </a:lnSpc>
              <a:spcBef>
                <a:spcPts val="1200"/>
              </a:spcBef>
              <a:spcAft>
                <a:spcPts val="0"/>
              </a:spcAft>
              <a:buClr>
                <a:srgbClr val="000000"/>
              </a:buClr>
              <a:buSzPts val="3200"/>
              <a:buFont typeface="Arial"/>
              <a:buChar char="•"/>
            </a:pPr>
            <a:r>
              <a:rPr lang="en-US" sz="3200">
                <a:solidFill>
                  <a:srgbClr val="000000"/>
                </a:solidFill>
              </a:rPr>
              <a:t>Patients can see any doctor or hospital</a:t>
            </a:r>
            <a:endParaRPr/>
          </a:p>
          <a:p>
            <a:pPr marL="342900" lvl="0" indent="-342900" algn="l" rtl="0">
              <a:lnSpc>
                <a:spcPct val="100000"/>
              </a:lnSpc>
              <a:spcBef>
                <a:spcPts val="1200"/>
              </a:spcBef>
              <a:spcAft>
                <a:spcPts val="0"/>
              </a:spcAft>
              <a:buClr>
                <a:srgbClr val="000000"/>
              </a:buClr>
              <a:buSzPts val="3200"/>
              <a:buFont typeface="Arial"/>
              <a:buChar char="•"/>
            </a:pPr>
            <a:r>
              <a:rPr lang="en-US" sz="3200">
                <a:solidFill>
                  <a:srgbClr val="000000"/>
                </a:solidFill>
              </a:rPr>
              <a:t>Insurance pays for coverage after high deductible is met</a:t>
            </a:r>
            <a:endParaRPr/>
          </a:p>
        </p:txBody>
      </p:sp>
      <p:sp>
        <p:nvSpPr>
          <p:cNvPr id="501" name="Google Shape;501;g2799e4df938_0_148"/>
          <p:cNvSpPr txBox="1"/>
          <p:nvPr/>
        </p:nvSpPr>
        <p:spPr>
          <a:xfrm>
            <a:off x="5394096" y="5247275"/>
            <a:ext cx="36594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chemeClr val="lt2"/>
                </a:solidFill>
                <a:latin typeface="Arial"/>
                <a:ea typeface="Arial"/>
                <a:cs typeface="Arial"/>
                <a:sym typeface="Arial"/>
              </a:rPr>
              <a:t>Source: </a:t>
            </a:r>
            <a:r>
              <a:rPr lang="en-US" sz="1100" i="1">
                <a:solidFill>
                  <a:schemeClr val="lt2"/>
                </a:solidFill>
              </a:rPr>
              <a:t>U.S. Office of Personnel Management</a:t>
            </a:r>
            <a:r>
              <a:rPr lang="en-US" sz="1200" b="0" i="1" u="none" strike="noStrike" cap="none">
                <a:solidFill>
                  <a:schemeClr val="lt2"/>
                </a:solidFill>
                <a:latin typeface="Arial"/>
                <a:ea typeface="Arial"/>
                <a:cs typeface="Arial"/>
                <a:sym typeface="Arial"/>
              </a:rPr>
              <a:t> n.d.</a:t>
            </a:r>
            <a:endParaRPr sz="1400" b="0" i="1" u="none" strike="noStrike" cap="none">
              <a:solidFill>
                <a:schemeClr val="lt2"/>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g3082a874d45_0_2"/>
          <p:cNvSpPr txBox="1">
            <a:spLocks noGrp="1"/>
          </p:cNvSpPr>
          <p:nvPr>
            <p:ph type="title"/>
          </p:nvPr>
        </p:nvSpPr>
        <p:spPr>
          <a:xfrm>
            <a:off x="457200" y="304800"/>
            <a:ext cx="82296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Healthcare and Incarceration</a:t>
            </a:r>
            <a:endParaRPr/>
          </a:p>
        </p:txBody>
      </p:sp>
      <p:sp>
        <p:nvSpPr>
          <p:cNvPr id="508" name="Google Shape;508;g3082a874d45_0_2"/>
          <p:cNvSpPr txBox="1">
            <a:spLocks noGrp="1"/>
          </p:cNvSpPr>
          <p:nvPr>
            <p:ph type="body" idx="1"/>
          </p:nvPr>
        </p:nvSpPr>
        <p:spPr>
          <a:xfrm>
            <a:off x="457200" y="1362075"/>
            <a:ext cx="7994700" cy="3512100"/>
          </a:xfrm>
          <a:prstGeom prst="rect">
            <a:avLst/>
          </a:prstGeom>
        </p:spPr>
        <p:txBody>
          <a:bodyPr spcFirstLastPara="1" wrap="square" lIns="91425" tIns="45700" rIns="91425" bIns="45700" anchor="t" anchorCtr="0">
            <a:noAutofit/>
          </a:bodyPr>
          <a:lstStyle/>
          <a:p>
            <a:pPr marL="457200" lvl="0" indent="-361950" algn="l" rtl="0">
              <a:spcBef>
                <a:spcPts val="360"/>
              </a:spcBef>
              <a:spcAft>
                <a:spcPts val="0"/>
              </a:spcAft>
              <a:buSzPts val="2100"/>
              <a:buChar char="•"/>
            </a:pPr>
            <a:r>
              <a:rPr lang="en-US" sz="2100"/>
              <a:t>Correctional facilities are required to provide health services to people who are incarcerated, but provision of care varies widely across states and types of correctional facilities</a:t>
            </a:r>
            <a:endParaRPr sz="2100"/>
          </a:p>
          <a:p>
            <a:pPr marL="457200" lvl="0" indent="-361950" algn="l" rtl="0">
              <a:spcBef>
                <a:spcPts val="0"/>
              </a:spcBef>
              <a:spcAft>
                <a:spcPts val="0"/>
              </a:spcAft>
              <a:buSzPts val="2100"/>
              <a:buChar char="•"/>
            </a:pPr>
            <a:r>
              <a:rPr lang="en-US" sz="2100"/>
              <a:t>Inmates are responsible for their copays and out of pocket costs</a:t>
            </a:r>
            <a:endParaRPr sz="2100"/>
          </a:p>
          <a:p>
            <a:pPr marL="457200" lvl="0" indent="-361950" algn="l" rtl="0">
              <a:spcBef>
                <a:spcPts val="0"/>
              </a:spcBef>
              <a:spcAft>
                <a:spcPts val="0"/>
              </a:spcAft>
              <a:buSzPts val="2100"/>
              <a:buChar char="•"/>
            </a:pPr>
            <a:r>
              <a:rPr lang="en-US" sz="2100"/>
              <a:t>Incarcerated individuals are not eligible for coverage under the Affordable Care Act or Medicaid</a:t>
            </a:r>
            <a:endParaRPr sz="2100"/>
          </a:p>
          <a:p>
            <a:pPr marL="457200" lvl="0" indent="-361950" algn="l" rtl="0">
              <a:spcBef>
                <a:spcPts val="0"/>
              </a:spcBef>
              <a:spcAft>
                <a:spcPts val="0"/>
              </a:spcAft>
              <a:buSzPts val="2100"/>
              <a:buChar char="•"/>
            </a:pPr>
            <a:r>
              <a:rPr lang="en-US" sz="2100"/>
              <a:t>Generally, incarcerated individuals may receive Medicare coverage for Part A (hospitalization) and Part B (physician services), as long as required premiums are paid</a:t>
            </a:r>
            <a:endParaRPr sz="2100"/>
          </a:p>
        </p:txBody>
      </p:sp>
      <p:sp>
        <p:nvSpPr>
          <p:cNvPr id="509" name="Google Shape;509;g3082a874d45_0_2"/>
          <p:cNvSpPr txBox="1"/>
          <p:nvPr/>
        </p:nvSpPr>
        <p:spPr>
          <a:xfrm>
            <a:off x="873800" y="4819600"/>
            <a:ext cx="8073600" cy="677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i="1">
                <a:solidFill>
                  <a:schemeClr val="lt2"/>
                </a:solidFill>
              </a:rPr>
              <a:t>Source: Aziz et al., 2021;CMS.gov, 2024; CRS, 2024; Gates et al., 2014; HealthCare.gov, n.d.</a:t>
            </a:r>
            <a:r>
              <a:rPr lang="en-US" sz="3200">
                <a:solidFill>
                  <a:srgbClr val="3F3F3F"/>
                </a:solidFill>
              </a:rPr>
              <a:t> </a:t>
            </a:r>
            <a:endParaRPr sz="3200">
              <a:solidFill>
                <a:srgbClr val="3F3F3F"/>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g2799e4df938_0_155"/>
          <p:cNvSpPr txBox="1">
            <a:spLocks noGrp="1"/>
          </p:cNvSpPr>
          <p:nvPr>
            <p:ph type="title"/>
          </p:nvPr>
        </p:nvSpPr>
        <p:spPr>
          <a:xfrm>
            <a:off x="532606" y="381000"/>
            <a:ext cx="80280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3600">
                <a:solidFill>
                  <a:srgbClr val="000000"/>
                </a:solidFill>
              </a:rPr>
              <a:t>The Patient Protection and Affordable Care Act </a:t>
            </a:r>
            <a:endParaRPr/>
          </a:p>
        </p:txBody>
      </p:sp>
      <p:sp>
        <p:nvSpPr>
          <p:cNvPr id="516" name="Google Shape;516;g2799e4df938_0_155"/>
          <p:cNvSpPr txBox="1">
            <a:spLocks noGrp="1"/>
          </p:cNvSpPr>
          <p:nvPr>
            <p:ph type="body" idx="1"/>
          </p:nvPr>
        </p:nvSpPr>
        <p:spPr>
          <a:xfrm>
            <a:off x="4876800" y="1828800"/>
            <a:ext cx="4038600" cy="42672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0000"/>
              </a:buClr>
              <a:buSzPts val="2400"/>
              <a:buFont typeface="Arial"/>
              <a:buChar char="•"/>
            </a:pPr>
            <a:r>
              <a:rPr lang="en-US" sz="2400">
                <a:solidFill>
                  <a:srgbClr val="000000"/>
                </a:solidFill>
              </a:rPr>
              <a:t>More coverage including free cancer screening</a:t>
            </a:r>
            <a:endParaRPr/>
          </a:p>
          <a:p>
            <a:pPr marL="342900" lvl="0" indent="-190500" algn="l" rtl="0">
              <a:lnSpc>
                <a:spcPct val="100000"/>
              </a:lnSpc>
              <a:spcBef>
                <a:spcPts val="1200"/>
              </a:spcBef>
              <a:spcAft>
                <a:spcPts val="0"/>
              </a:spcAft>
              <a:buClr>
                <a:srgbClr val="3F3F3F"/>
              </a:buClr>
              <a:buSzPts val="2400"/>
              <a:buFont typeface="Arial"/>
              <a:buNone/>
            </a:pPr>
            <a:endParaRPr sz="2400">
              <a:solidFill>
                <a:srgbClr val="000000"/>
              </a:solidFill>
            </a:endParaRPr>
          </a:p>
          <a:p>
            <a:pPr marL="342900" lvl="0" indent="-342900" algn="l" rtl="0">
              <a:lnSpc>
                <a:spcPct val="100000"/>
              </a:lnSpc>
              <a:spcBef>
                <a:spcPts val="1200"/>
              </a:spcBef>
              <a:spcAft>
                <a:spcPts val="0"/>
              </a:spcAft>
              <a:buClr>
                <a:srgbClr val="000000"/>
              </a:buClr>
              <a:buSzPts val="2400"/>
              <a:buFont typeface="Arial"/>
              <a:buChar char="•"/>
            </a:pPr>
            <a:r>
              <a:rPr lang="en-US" sz="2400">
                <a:solidFill>
                  <a:srgbClr val="000000"/>
                </a:solidFill>
              </a:rPr>
              <a:t>Health coverage more affordable and accessible</a:t>
            </a:r>
            <a:endParaRPr/>
          </a:p>
          <a:p>
            <a:pPr marL="0" lvl="0" indent="0" algn="l" rtl="0">
              <a:lnSpc>
                <a:spcPct val="100000"/>
              </a:lnSpc>
              <a:spcBef>
                <a:spcPts val="1200"/>
              </a:spcBef>
              <a:spcAft>
                <a:spcPts val="0"/>
              </a:spcAft>
              <a:buClr>
                <a:srgbClr val="3F3F3F"/>
              </a:buClr>
              <a:buSzPts val="2400"/>
              <a:buFont typeface="Arial"/>
              <a:buNone/>
            </a:pPr>
            <a:endParaRPr sz="2400">
              <a:solidFill>
                <a:srgbClr val="000000"/>
              </a:solidFill>
            </a:endParaRPr>
          </a:p>
          <a:p>
            <a:pPr marL="342900" lvl="0" indent="-342900" algn="l" rtl="0">
              <a:lnSpc>
                <a:spcPct val="100000"/>
              </a:lnSpc>
              <a:spcBef>
                <a:spcPts val="1200"/>
              </a:spcBef>
              <a:spcAft>
                <a:spcPts val="0"/>
              </a:spcAft>
              <a:buClr>
                <a:srgbClr val="000000"/>
              </a:buClr>
              <a:buSzPts val="2400"/>
              <a:buFont typeface="Arial"/>
              <a:buChar char="•"/>
            </a:pPr>
            <a:r>
              <a:rPr lang="en-US" sz="2400">
                <a:solidFill>
                  <a:srgbClr val="000000"/>
                </a:solidFill>
              </a:rPr>
              <a:t>Easier to understand</a:t>
            </a:r>
            <a:endParaRPr/>
          </a:p>
        </p:txBody>
      </p:sp>
      <p:sp>
        <p:nvSpPr>
          <p:cNvPr id="517" name="Google Shape;517;g2799e4df938_0_155"/>
          <p:cNvSpPr txBox="1">
            <a:spLocks noGrp="1"/>
          </p:cNvSpPr>
          <p:nvPr>
            <p:ph type="body" idx="2"/>
          </p:nvPr>
        </p:nvSpPr>
        <p:spPr>
          <a:xfrm>
            <a:off x="660003" y="1912938"/>
            <a:ext cx="4038600" cy="2971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0000"/>
              </a:buClr>
              <a:buSzPts val="2400"/>
              <a:buFont typeface="Arial"/>
              <a:buChar char="•"/>
            </a:pPr>
            <a:r>
              <a:rPr lang="en-US" sz="2400">
                <a:solidFill>
                  <a:srgbClr val="000000"/>
                </a:solidFill>
              </a:rPr>
              <a:t>Commonly called the ACA or “Obamacare”</a:t>
            </a:r>
            <a:endParaRPr/>
          </a:p>
          <a:p>
            <a:pPr marL="0" lvl="0" indent="0" algn="l" rtl="0">
              <a:lnSpc>
                <a:spcPct val="100000"/>
              </a:lnSpc>
              <a:spcBef>
                <a:spcPts val="1200"/>
              </a:spcBef>
              <a:spcAft>
                <a:spcPts val="0"/>
              </a:spcAft>
              <a:buClr>
                <a:srgbClr val="3F3F3F"/>
              </a:buClr>
              <a:buSzPts val="2400"/>
              <a:buFont typeface="Arial"/>
              <a:buNone/>
            </a:pPr>
            <a:endParaRPr sz="2400">
              <a:solidFill>
                <a:srgbClr val="000000"/>
              </a:solidFill>
            </a:endParaRPr>
          </a:p>
          <a:p>
            <a:pPr marL="342900" lvl="0" indent="-342900" algn="l" rtl="0">
              <a:lnSpc>
                <a:spcPct val="100000"/>
              </a:lnSpc>
              <a:spcBef>
                <a:spcPts val="1200"/>
              </a:spcBef>
              <a:spcAft>
                <a:spcPts val="0"/>
              </a:spcAft>
              <a:buClr>
                <a:srgbClr val="000000"/>
              </a:buClr>
              <a:buSzPts val="2400"/>
              <a:buFont typeface="Arial"/>
              <a:buChar char="•"/>
            </a:pPr>
            <a:r>
              <a:rPr lang="en-US" sz="2400">
                <a:solidFill>
                  <a:srgbClr val="000000"/>
                </a:solidFill>
              </a:rPr>
              <a:t>Signed into law on March 23, 2010 </a:t>
            </a:r>
            <a:endParaRPr/>
          </a:p>
        </p:txBody>
      </p:sp>
      <p:sp>
        <p:nvSpPr>
          <p:cNvPr id="518" name="Google Shape;518;g2799e4df938_0_155"/>
          <p:cNvSpPr txBox="1"/>
          <p:nvPr/>
        </p:nvSpPr>
        <p:spPr>
          <a:xfrm>
            <a:off x="5827050" y="5221075"/>
            <a:ext cx="30885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American C</a:t>
            </a:r>
            <a:r>
              <a:rPr lang="en-US" sz="1200" i="1">
                <a:solidFill>
                  <a:srgbClr val="7F7F7F"/>
                </a:solidFill>
              </a:rPr>
              <a:t>ancer </a:t>
            </a:r>
            <a:r>
              <a:rPr lang="en-US" sz="1200" b="0" i="1" u="none" strike="noStrike" cap="none">
                <a:solidFill>
                  <a:srgbClr val="7F7F7F"/>
                </a:solidFill>
                <a:latin typeface="Arial"/>
                <a:ea typeface="Arial"/>
                <a:cs typeface="Arial"/>
                <a:sym typeface="Arial"/>
              </a:rPr>
              <a:t>Society, 20</a:t>
            </a:r>
            <a:r>
              <a:rPr lang="en-US" sz="1200" i="1">
                <a:solidFill>
                  <a:srgbClr val="7F7F7F"/>
                </a:solidFill>
              </a:rPr>
              <a:t>23</a:t>
            </a:r>
            <a:r>
              <a:rPr lang="en-US" sz="1200" b="0" i="1" u="none" strike="noStrike" cap="none">
                <a:solidFill>
                  <a:srgbClr val="7F7F7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g2799e4df938_0_183"/>
          <p:cNvSpPr txBox="1">
            <a:spLocks noGrp="1"/>
          </p:cNvSpPr>
          <p:nvPr>
            <p:ph type="title"/>
          </p:nvPr>
        </p:nvSpPr>
        <p:spPr>
          <a:xfrm>
            <a:off x="254000" y="141287"/>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3600">
                <a:solidFill>
                  <a:srgbClr val="000000"/>
                </a:solidFill>
              </a:rPr>
              <a:t>The Patient Protection and </a:t>
            </a:r>
            <a:br>
              <a:rPr lang="en-US" sz="3600">
                <a:solidFill>
                  <a:srgbClr val="000000"/>
                </a:solidFill>
              </a:rPr>
            </a:br>
            <a:r>
              <a:rPr lang="en-US" sz="3600">
                <a:solidFill>
                  <a:srgbClr val="000000"/>
                </a:solidFill>
              </a:rPr>
              <a:t>Affordable Care Act </a:t>
            </a:r>
            <a:endParaRPr/>
          </a:p>
        </p:txBody>
      </p:sp>
      <p:sp>
        <p:nvSpPr>
          <p:cNvPr id="525" name="Google Shape;525;g2799e4df938_0_183"/>
          <p:cNvSpPr txBox="1"/>
          <p:nvPr/>
        </p:nvSpPr>
        <p:spPr>
          <a:xfrm>
            <a:off x="6172200" y="5221287"/>
            <a:ext cx="4267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a:t>
            </a:r>
            <a:r>
              <a:rPr lang="en-US" sz="1200" i="1">
                <a:solidFill>
                  <a:srgbClr val="7F7F7F"/>
                </a:solidFill>
              </a:rPr>
              <a:t>CMS, 2024; Healthcare.gov, n.d.</a:t>
            </a:r>
            <a:r>
              <a:rPr lang="en-US" sz="1200" b="0" i="1" u="none" strike="noStrike" cap="none">
                <a:solidFill>
                  <a:srgbClr val="7F7F7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26" name="Google Shape;526;g2799e4df938_0_183"/>
          <p:cNvSpPr txBox="1">
            <a:spLocks noGrp="1"/>
          </p:cNvSpPr>
          <p:nvPr>
            <p:ph type="body" idx="1"/>
          </p:nvPr>
        </p:nvSpPr>
        <p:spPr>
          <a:xfrm>
            <a:off x="457200" y="1411287"/>
            <a:ext cx="8229600" cy="3810000"/>
          </a:xfrm>
          <a:prstGeom prst="rect">
            <a:avLst/>
          </a:prstGeom>
          <a:noFill/>
          <a:ln>
            <a:noFill/>
          </a:ln>
        </p:spPr>
        <p:txBody>
          <a:bodyPr spcFirstLastPara="1" wrap="square" lIns="91425" tIns="45700" rIns="91425" bIns="45700" anchor="t" anchorCtr="0">
            <a:normAutofit fontScale="92500" lnSpcReduction="10000"/>
          </a:bodyPr>
          <a:lstStyle/>
          <a:p>
            <a:pPr marL="342900" lvl="0" indent="-327660" algn="l" rtl="0">
              <a:lnSpc>
                <a:spcPct val="100000"/>
              </a:lnSpc>
              <a:spcBef>
                <a:spcPts val="0"/>
              </a:spcBef>
              <a:spcAft>
                <a:spcPts val="0"/>
              </a:spcAft>
              <a:buClr>
                <a:srgbClr val="000000"/>
              </a:buClr>
              <a:buSzPct val="100000"/>
              <a:buFont typeface="Arial"/>
              <a:buChar char="•"/>
            </a:pPr>
            <a:r>
              <a:rPr lang="en-US">
                <a:solidFill>
                  <a:srgbClr val="000000"/>
                </a:solidFill>
              </a:rPr>
              <a:t>Requires all health plans sold in new health insurance marketplaces to cover essential benefits </a:t>
            </a:r>
            <a:endParaRPr/>
          </a:p>
          <a:p>
            <a:pPr marL="342900" lvl="0" indent="-327660" algn="l" rtl="0">
              <a:lnSpc>
                <a:spcPct val="100000"/>
              </a:lnSpc>
              <a:spcBef>
                <a:spcPts val="592"/>
              </a:spcBef>
              <a:spcAft>
                <a:spcPts val="0"/>
              </a:spcAft>
              <a:buClr>
                <a:srgbClr val="000000"/>
              </a:buClr>
              <a:buSzPct val="100000"/>
              <a:buFont typeface="Arial"/>
              <a:buChar char="•"/>
            </a:pPr>
            <a:r>
              <a:rPr lang="en-US">
                <a:solidFill>
                  <a:srgbClr val="000000"/>
                </a:solidFill>
              </a:rPr>
              <a:t>Makes proven cancer screenings and other preventive care available at no cost</a:t>
            </a:r>
            <a:endParaRPr/>
          </a:p>
          <a:p>
            <a:pPr marL="342900" lvl="0" indent="-327660" algn="l" rtl="0">
              <a:lnSpc>
                <a:spcPct val="100000"/>
              </a:lnSpc>
              <a:spcBef>
                <a:spcPts val="592"/>
              </a:spcBef>
              <a:spcAft>
                <a:spcPts val="0"/>
              </a:spcAft>
              <a:buClr>
                <a:srgbClr val="000000"/>
              </a:buClr>
              <a:buSzPct val="100000"/>
              <a:buFont typeface="Arial"/>
              <a:buChar char="•"/>
            </a:pPr>
            <a:r>
              <a:rPr lang="en-US">
                <a:solidFill>
                  <a:srgbClr val="000000"/>
                </a:solidFill>
              </a:rPr>
              <a:t>Medicare coverage of a yearly check-up</a:t>
            </a:r>
            <a:endParaRPr/>
          </a:p>
          <a:p>
            <a:pPr marL="342900" lvl="0" indent="-327660" algn="l" rtl="0">
              <a:lnSpc>
                <a:spcPct val="100000"/>
              </a:lnSpc>
              <a:spcBef>
                <a:spcPts val="592"/>
              </a:spcBef>
              <a:spcAft>
                <a:spcPts val="0"/>
              </a:spcAft>
              <a:buClr>
                <a:srgbClr val="000000"/>
              </a:buClr>
              <a:buSzPct val="100000"/>
              <a:buFont typeface="Arial"/>
              <a:buChar char="•"/>
            </a:pPr>
            <a:r>
              <a:rPr lang="en-US">
                <a:solidFill>
                  <a:srgbClr val="000000"/>
                </a:solidFill>
              </a:rPr>
              <a:t>Closes the “Donut Hole” in Medicare Part D</a:t>
            </a:r>
            <a:endParaRPr/>
          </a:p>
          <a:p>
            <a:pPr marL="342900" lvl="0" indent="-327660" algn="l" rtl="0">
              <a:lnSpc>
                <a:spcPct val="100000"/>
              </a:lnSpc>
              <a:spcBef>
                <a:spcPts val="592"/>
              </a:spcBef>
              <a:spcAft>
                <a:spcPts val="0"/>
              </a:spcAft>
              <a:buClr>
                <a:srgbClr val="000000"/>
              </a:buClr>
              <a:buSzPct val="100000"/>
              <a:buFont typeface="Arial"/>
              <a:buChar char="•"/>
            </a:pPr>
            <a:r>
              <a:rPr lang="en-US">
                <a:solidFill>
                  <a:srgbClr val="000000"/>
                </a:solidFill>
              </a:rPr>
              <a:t>Provides Coverage for clinical trials</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g2799e4df938_0_190"/>
          <p:cNvSpPr txBox="1">
            <a:spLocks noGrp="1"/>
          </p:cNvSpPr>
          <p:nvPr>
            <p:ph type="title"/>
          </p:nvPr>
        </p:nvSpPr>
        <p:spPr>
          <a:xfrm>
            <a:off x="457200" y="61914"/>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3600">
                <a:solidFill>
                  <a:srgbClr val="000000"/>
                </a:solidFill>
              </a:rPr>
              <a:t>The Patient Protection and </a:t>
            </a:r>
            <a:br>
              <a:rPr lang="en-US" sz="3600">
                <a:solidFill>
                  <a:srgbClr val="000000"/>
                </a:solidFill>
              </a:rPr>
            </a:br>
            <a:r>
              <a:rPr lang="en-US" sz="3600">
                <a:solidFill>
                  <a:srgbClr val="000000"/>
                </a:solidFill>
              </a:rPr>
              <a:t>Affordable Care Act </a:t>
            </a:r>
            <a:endParaRPr/>
          </a:p>
        </p:txBody>
      </p:sp>
      <p:grpSp>
        <p:nvGrpSpPr>
          <p:cNvPr id="533" name="Google Shape;533;g2799e4df938_0_190"/>
          <p:cNvGrpSpPr/>
          <p:nvPr/>
        </p:nvGrpSpPr>
        <p:grpSpPr>
          <a:xfrm>
            <a:off x="-4022186" y="637044"/>
            <a:ext cx="12502936" cy="5336400"/>
            <a:chOff x="-4479386" y="-686932"/>
            <a:chExt cx="12502936" cy="5336400"/>
          </a:xfrm>
        </p:grpSpPr>
        <p:sp>
          <p:nvSpPr>
            <p:cNvPr id="534" name="Google Shape;534;g2799e4df938_0_190"/>
            <p:cNvSpPr/>
            <p:nvPr/>
          </p:nvSpPr>
          <p:spPr>
            <a:xfrm>
              <a:off x="-4479386" y="-686932"/>
              <a:ext cx="5336400" cy="5336400"/>
            </a:xfrm>
            <a:prstGeom prst="blockArc">
              <a:avLst>
                <a:gd name="adj1" fmla="val 18900000"/>
                <a:gd name="adj2" fmla="val 2700000"/>
                <a:gd name="adj3" fmla="val 405"/>
              </a:avLst>
            </a:prstGeom>
            <a:noFill/>
            <a:ln w="25400" cap="flat" cmpd="sng">
              <a:solidFill>
                <a:srgbClr val="93B1B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g2799e4df938_0_190"/>
            <p:cNvSpPr/>
            <p:nvPr/>
          </p:nvSpPr>
          <p:spPr>
            <a:xfrm>
              <a:off x="448850" y="304629"/>
              <a:ext cx="7574700" cy="609600"/>
            </a:xfrm>
            <a:prstGeom prst="rect">
              <a:avLst/>
            </a:prstGeom>
            <a:solidFill>
              <a:srgbClr val="365F9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g2799e4df938_0_190"/>
            <p:cNvSpPr txBox="1"/>
            <p:nvPr/>
          </p:nvSpPr>
          <p:spPr>
            <a:xfrm>
              <a:off x="448850" y="304629"/>
              <a:ext cx="7574700" cy="609600"/>
            </a:xfrm>
            <a:prstGeom prst="rect">
              <a:avLst/>
            </a:prstGeom>
            <a:noFill/>
            <a:ln>
              <a:noFill/>
            </a:ln>
          </p:spPr>
          <p:txBody>
            <a:bodyPr spcFirstLastPara="1" wrap="square" lIns="483850" tIns="48250" rIns="48250" bIns="48250" anchor="ctr" anchorCtr="0">
              <a:noAutofit/>
            </a:bodyPr>
            <a:lstStyle/>
            <a:p>
              <a:pPr marL="0" marR="0" lvl="0" indent="0" algn="l" rtl="0">
                <a:lnSpc>
                  <a:spcPct val="90000"/>
                </a:lnSpc>
                <a:spcBef>
                  <a:spcPts val="0"/>
                </a:spcBef>
                <a:spcAft>
                  <a:spcPts val="0"/>
                </a:spcAft>
                <a:buClr>
                  <a:schemeClr val="lt1"/>
                </a:buClr>
                <a:buSzPts val="1900"/>
                <a:buFont typeface="Arial"/>
                <a:buNone/>
              </a:pPr>
              <a:r>
                <a:rPr lang="en-US" sz="1900" b="0" i="0" u="none" strike="noStrike" cap="none">
                  <a:solidFill>
                    <a:schemeClr val="lt1"/>
                  </a:solidFill>
                  <a:latin typeface="Arial"/>
                  <a:ea typeface="Arial"/>
                  <a:cs typeface="Arial"/>
                  <a:sym typeface="Arial"/>
                </a:rPr>
                <a:t>Removing $ limits on care and benefits</a:t>
              </a:r>
              <a:endParaRPr sz="1400" b="0" i="0" u="none" strike="noStrike" cap="none">
                <a:solidFill>
                  <a:srgbClr val="000000"/>
                </a:solidFill>
                <a:latin typeface="Arial"/>
                <a:ea typeface="Arial"/>
                <a:cs typeface="Arial"/>
                <a:sym typeface="Arial"/>
              </a:endParaRPr>
            </a:p>
          </p:txBody>
        </p:sp>
        <p:sp>
          <p:nvSpPr>
            <p:cNvPr id="537" name="Google Shape;537;g2799e4df938_0_190"/>
            <p:cNvSpPr/>
            <p:nvPr/>
          </p:nvSpPr>
          <p:spPr>
            <a:xfrm>
              <a:off x="67865" y="228432"/>
              <a:ext cx="762000" cy="762000"/>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g2799e4df938_0_190"/>
            <p:cNvSpPr/>
            <p:nvPr/>
          </p:nvSpPr>
          <p:spPr>
            <a:xfrm>
              <a:off x="798333" y="1219150"/>
              <a:ext cx="7225200" cy="609600"/>
            </a:xfrm>
            <a:prstGeom prst="rect">
              <a:avLst/>
            </a:prstGeom>
            <a:solidFill>
              <a:srgbClr val="365F9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g2799e4df938_0_190"/>
            <p:cNvSpPr txBox="1"/>
            <p:nvPr/>
          </p:nvSpPr>
          <p:spPr>
            <a:xfrm>
              <a:off x="798333" y="1219150"/>
              <a:ext cx="7225200" cy="609600"/>
            </a:xfrm>
            <a:prstGeom prst="rect">
              <a:avLst/>
            </a:prstGeom>
            <a:noFill/>
            <a:ln>
              <a:noFill/>
            </a:ln>
          </p:spPr>
          <p:txBody>
            <a:bodyPr spcFirstLastPara="1" wrap="square" lIns="483850" tIns="48250" rIns="48250" bIns="48250" anchor="ctr" anchorCtr="0">
              <a:noAutofit/>
            </a:bodyPr>
            <a:lstStyle/>
            <a:p>
              <a:pPr marL="0" marR="0" lvl="0" indent="0" algn="l" rtl="0">
                <a:lnSpc>
                  <a:spcPct val="90000"/>
                </a:lnSpc>
                <a:spcBef>
                  <a:spcPts val="0"/>
                </a:spcBef>
                <a:spcAft>
                  <a:spcPts val="0"/>
                </a:spcAft>
                <a:buClr>
                  <a:schemeClr val="lt1"/>
                </a:buClr>
                <a:buSzPts val="1900"/>
                <a:buFont typeface="Arial"/>
                <a:buNone/>
              </a:pPr>
              <a:r>
                <a:rPr lang="en-US" sz="1900" b="0" i="0" u="none" strike="noStrike" cap="none">
                  <a:solidFill>
                    <a:schemeClr val="lt1"/>
                  </a:solidFill>
                  <a:latin typeface="Arial"/>
                  <a:ea typeface="Arial"/>
                  <a:cs typeface="Arial"/>
                  <a:sym typeface="Arial"/>
                </a:rPr>
                <a:t>Ending higher charges for people who are ill</a:t>
              </a:r>
              <a:endParaRPr sz="1400" b="0" i="0" u="none" strike="noStrike" cap="none">
                <a:solidFill>
                  <a:srgbClr val="000000"/>
                </a:solidFill>
                <a:latin typeface="Arial"/>
                <a:ea typeface="Arial"/>
                <a:cs typeface="Arial"/>
                <a:sym typeface="Arial"/>
              </a:endParaRPr>
            </a:p>
          </p:txBody>
        </p:sp>
        <p:sp>
          <p:nvSpPr>
            <p:cNvPr id="540" name="Google Shape;540;g2799e4df938_0_190"/>
            <p:cNvSpPr/>
            <p:nvPr/>
          </p:nvSpPr>
          <p:spPr>
            <a:xfrm>
              <a:off x="417349" y="1142953"/>
              <a:ext cx="762000" cy="762000"/>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g2799e4df938_0_190"/>
            <p:cNvSpPr/>
            <p:nvPr/>
          </p:nvSpPr>
          <p:spPr>
            <a:xfrm>
              <a:off x="798333" y="2133672"/>
              <a:ext cx="7225200" cy="609600"/>
            </a:xfrm>
            <a:prstGeom prst="rect">
              <a:avLst/>
            </a:prstGeom>
            <a:solidFill>
              <a:srgbClr val="365F9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g2799e4df938_0_190"/>
            <p:cNvSpPr txBox="1"/>
            <p:nvPr/>
          </p:nvSpPr>
          <p:spPr>
            <a:xfrm>
              <a:off x="798333" y="2133672"/>
              <a:ext cx="7225200" cy="609600"/>
            </a:xfrm>
            <a:prstGeom prst="rect">
              <a:avLst/>
            </a:prstGeom>
            <a:noFill/>
            <a:ln>
              <a:noFill/>
            </a:ln>
          </p:spPr>
          <p:txBody>
            <a:bodyPr spcFirstLastPara="1" wrap="square" lIns="483850" tIns="48250" rIns="48250" bIns="48250" anchor="ctr" anchorCtr="0">
              <a:noAutofit/>
            </a:bodyPr>
            <a:lstStyle/>
            <a:p>
              <a:pPr marL="0" marR="0" lvl="0" indent="0" algn="l" rtl="0">
                <a:lnSpc>
                  <a:spcPct val="90000"/>
                </a:lnSpc>
                <a:spcBef>
                  <a:spcPts val="0"/>
                </a:spcBef>
                <a:spcAft>
                  <a:spcPts val="0"/>
                </a:spcAft>
                <a:buClr>
                  <a:schemeClr val="lt1"/>
                </a:buClr>
                <a:buSzPts val="1900"/>
                <a:buFont typeface="Arial"/>
                <a:buNone/>
              </a:pPr>
              <a:r>
                <a:rPr lang="en-US" sz="1900" b="0" i="0" u="none" strike="noStrike" cap="none">
                  <a:solidFill>
                    <a:schemeClr val="lt1"/>
                  </a:solidFill>
                  <a:latin typeface="Arial"/>
                  <a:ea typeface="Arial"/>
                  <a:cs typeface="Arial"/>
                  <a:sym typeface="Arial"/>
                </a:rPr>
                <a:t>Limiting the amount of out-of-pocket costs and deductibles</a:t>
              </a:r>
              <a:endParaRPr sz="1400" b="0" i="0" u="none" strike="noStrike" cap="none">
                <a:solidFill>
                  <a:srgbClr val="000000"/>
                </a:solidFill>
                <a:latin typeface="Arial"/>
                <a:ea typeface="Arial"/>
                <a:cs typeface="Arial"/>
                <a:sym typeface="Arial"/>
              </a:endParaRPr>
            </a:p>
          </p:txBody>
        </p:sp>
        <p:sp>
          <p:nvSpPr>
            <p:cNvPr id="543" name="Google Shape;543;g2799e4df938_0_190"/>
            <p:cNvSpPr/>
            <p:nvPr/>
          </p:nvSpPr>
          <p:spPr>
            <a:xfrm>
              <a:off x="417349" y="2057475"/>
              <a:ext cx="762000" cy="762000"/>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g2799e4df938_0_190"/>
            <p:cNvSpPr/>
            <p:nvPr/>
          </p:nvSpPr>
          <p:spPr>
            <a:xfrm>
              <a:off x="448850" y="3048194"/>
              <a:ext cx="7574700" cy="609600"/>
            </a:xfrm>
            <a:prstGeom prst="rect">
              <a:avLst/>
            </a:prstGeom>
            <a:solidFill>
              <a:srgbClr val="365F9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g2799e4df938_0_190"/>
            <p:cNvSpPr txBox="1"/>
            <p:nvPr/>
          </p:nvSpPr>
          <p:spPr>
            <a:xfrm>
              <a:off x="448850" y="3048194"/>
              <a:ext cx="7574700" cy="609600"/>
            </a:xfrm>
            <a:prstGeom prst="rect">
              <a:avLst/>
            </a:prstGeom>
            <a:noFill/>
            <a:ln>
              <a:noFill/>
            </a:ln>
          </p:spPr>
          <p:txBody>
            <a:bodyPr spcFirstLastPara="1" wrap="square" lIns="483850" tIns="48250" rIns="48250" bIns="48250" anchor="ctr" anchorCtr="0">
              <a:noAutofit/>
            </a:bodyPr>
            <a:lstStyle/>
            <a:p>
              <a:pPr marL="0" marR="0" lvl="0" indent="0" algn="l" rtl="0">
                <a:lnSpc>
                  <a:spcPct val="90000"/>
                </a:lnSpc>
                <a:spcBef>
                  <a:spcPts val="0"/>
                </a:spcBef>
                <a:spcAft>
                  <a:spcPts val="0"/>
                </a:spcAft>
                <a:buClr>
                  <a:schemeClr val="lt1"/>
                </a:buClr>
                <a:buSzPts val="1900"/>
                <a:buFont typeface="Arial"/>
                <a:buNone/>
              </a:pPr>
              <a:r>
                <a:rPr lang="en-US" sz="1900" b="0" i="0" u="none" strike="noStrike" cap="none">
                  <a:solidFill>
                    <a:schemeClr val="lt1"/>
                  </a:solidFill>
                  <a:latin typeface="Arial"/>
                  <a:ea typeface="Arial"/>
                  <a:cs typeface="Arial"/>
                  <a:sym typeface="Arial"/>
                </a:rPr>
                <a:t>Helping people and families with low to moderate incomes buy health insurance</a:t>
              </a:r>
              <a:endParaRPr sz="1400" b="0" i="0" u="none" strike="noStrike" cap="none">
                <a:solidFill>
                  <a:srgbClr val="000000"/>
                </a:solidFill>
                <a:latin typeface="Arial"/>
                <a:ea typeface="Arial"/>
                <a:cs typeface="Arial"/>
                <a:sym typeface="Arial"/>
              </a:endParaRPr>
            </a:p>
          </p:txBody>
        </p:sp>
        <p:sp>
          <p:nvSpPr>
            <p:cNvPr id="546" name="Google Shape;546;g2799e4df938_0_190"/>
            <p:cNvSpPr/>
            <p:nvPr/>
          </p:nvSpPr>
          <p:spPr>
            <a:xfrm>
              <a:off x="67865" y="2971997"/>
              <a:ext cx="762000" cy="762000"/>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47" name="Google Shape;547;g2799e4df938_0_190"/>
          <p:cNvSpPr txBox="1"/>
          <p:nvPr/>
        </p:nvSpPr>
        <p:spPr>
          <a:xfrm>
            <a:off x="5558125" y="5286375"/>
            <a:ext cx="34125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a:t>
            </a:r>
            <a:r>
              <a:rPr lang="en-US" sz="1200" i="1">
                <a:solidFill>
                  <a:srgbClr val="7F7F7F"/>
                </a:solidFill>
              </a:rPr>
              <a:t>American </a:t>
            </a:r>
            <a:r>
              <a:rPr lang="en-US" sz="1200" b="0" i="1" u="none" strike="noStrike" cap="none">
                <a:solidFill>
                  <a:srgbClr val="7F7F7F"/>
                </a:solidFill>
                <a:latin typeface="Arial"/>
                <a:ea typeface="Arial"/>
                <a:cs typeface="Arial"/>
                <a:sym typeface="Arial"/>
              </a:rPr>
              <a:t>C</a:t>
            </a:r>
            <a:r>
              <a:rPr lang="en-US" sz="1200" i="1">
                <a:solidFill>
                  <a:srgbClr val="7F7F7F"/>
                </a:solidFill>
              </a:rPr>
              <a:t>ancer </a:t>
            </a:r>
            <a:r>
              <a:rPr lang="en-US" sz="1200" b="0" i="1" u="none" strike="noStrike" cap="none">
                <a:solidFill>
                  <a:srgbClr val="7F7F7F"/>
                </a:solidFill>
                <a:latin typeface="Arial"/>
                <a:ea typeface="Arial"/>
                <a:cs typeface="Arial"/>
                <a:sym typeface="Arial"/>
              </a:rPr>
              <a:t>Society, 2023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g2d3d45cc310_1_0"/>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Cancer Care Delivery </a:t>
            </a:r>
            <a:endParaRPr/>
          </a:p>
        </p:txBody>
      </p:sp>
      <p:sp>
        <p:nvSpPr>
          <p:cNvPr id="70" name="Google Shape;70;g2d3d45cc310_1_0"/>
          <p:cNvSpPr txBox="1"/>
          <p:nvPr/>
        </p:nvSpPr>
        <p:spPr>
          <a:xfrm>
            <a:off x="5061700" y="5134075"/>
            <a:ext cx="39087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i="1">
                <a:solidFill>
                  <a:srgbClr val="7F7F7F"/>
                </a:solidFill>
              </a:rPr>
              <a:t>Source: American College of Surgeons,</a:t>
            </a:r>
            <a:r>
              <a:rPr lang="en-US" sz="1200" b="0" i="1" u="none" strike="noStrike" cap="none">
                <a:solidFill>
                  <a:srgbClr val="7F7F7F"/>
                </a:solidFill>
                <a:latin typeface="Arial"/>
                <a:ea typeface="Arial"/>
                <a:cs typeface="Arial"/>
                <a:sym typeface="Arial"/>
              </a:rPr>
              <a:t> </a:t>
            </a:r>
            <a:r>
              <a:rPr lang="en-US" sz="1200" i="1">
                <a:solidFill>
                  <a:srgbClr val="7F7F7F"/>
                </a:solidFill>
              </a:rPr>
              <a:t>n.d.</a:t>
            </a:r>
            <a:endParaRPr sz="1400" b="0" i="0" u="none" strike="noStrike" cap="none">
              <a:solidFill>
                <a:srgbClr val="000000"/>
              </a:solidFill>
              <a:latin typeface="Arial"/>
              <a:ea typeface="Arial"/>
              <a:cs typeface="Arial"/>
              <a:sym typeface="Arial"/>
            </a:endParaRPr>
          </a:p>
        </p:txBody>
      </p:sp>
      <p:pic>
        <p:nvPicPr>
          <p:cNvPr id="71" name="Google Shape;71;g2d3d45cc310_1_0"/>
          <p:cNvPicPr preferRelativeResize="0"/>
          <p:nvPr/>
        </p:nvPicPr>
        <p:blipFill>
          <a:blip r:embed="rId3">
            <a:alphaModFix/>
          </a:blip>
          <a:stretch>
            <a:fillRect/>
          </a:stretch>
        </p:blipFill>
        <p:spPr>
          <a:xfrm>
            <a:off x="361950" y="1447812"/>
            <a:ext cx="3568925" cy="3416775"/>
          </a:xfrm>
          <a:prstGeom prst="rect">
            <a:avLst/>
          </a:prstGeom>
          <a:noFill/>
          <a:ln>
            <a:noFill/>
          </a:ln>
        </p:spPr>
      </p:pic>
      <p:pic>
        <p:nvPicPr>
          <p:cNvPr id="72" name="Google Shape;72;g2d3d45cc310_1_0"/>
          <p:cNvPicPr preferRelativeResize="0"/>
          <p:nvPr/>
        </p:nvPicPr>
        <p:blipFill>
          <a:blip r:embed="rId4">
            <a:alphaModFix/>
          </a:blip>
          <a:stretch>
            <a:fillRect/>
          </a:stretch>
        </p:blipFill>
        <p:spPr>
          <a:xfrm>
            <a:off x="4100200" y="1784862"/>
            <a:ext cx="4756925" cy="274267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g2799e4df938_0_210"/>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3600">
                <a:solidFill>
                  <a:srgbClr val="000000"/>
                </a:solidFill>
              </a:rPr>
              <a:t>The Patient Protection and </a:t>
            </a:r>
            <a:br>
              <a:rPr lang="en-US" sz="3600">
                <a:solidFill>
                  <a:srgbClr val="000000"/>
                </a:solidFill>
              </a:rPr>
            </a:br>
            <a:r>
              <a:rPr lang="en-US" sz="3600">
                <a:solidFill>
                  <a:srgbClr val="000000"/>
                </a:solidFill>
              </a:rPr>
              <a:t>Affordable Care Act </a:t>
            </a:r>
            <a:endParaRPr/>
          </a:p>
        </p:txBody>
      </p:sp>
      <p:grpSp>
        <p:nvGrpSpPr>
          <p:cNvPr id="554" name="Google Shape;554;g2799e4df938_0_210"/>
          <p:cNvGrpSpPr/>
          <p:nvPr/>
        </p:nvGrpSpPr>
        <p:grpSpPr>
          <a:xfrm>
            <a:off x="-3935974" y="750162"/>
            <a:ext cx="12494228" cy="5233800"/>
            <a:chOff x="-4393174" y="-673826"/>
            <a:chExt cx="12494228" cy="5233800"/>
          </a:xfrm>
        </p:grpSpPr>
        <p:sp>
          <p:nvSpPr>
            <p:cNvPr id="555" name="Google Shape;555;g2799e4df938_0_210"/>
            <p:cNvSpPr/>
            <p:nvPr/>
          </p:nvSpPr>
          <p:spPr>
            <a:xfrm>
              <a:off x="-4393174" y="-673826"/>
              <a:ext cx="5233800" cy="5233800"/>
            </a:xfrm>
            <a:prstGeom prst="blockArc">
              <a:avLst>
                <a:gd name="adj1" fmla="val 18900000"/>
                <a:gd name="adj2" fmla="val 2700000"/>
                <a:gd name="adj3" fmla="val 413"/>
              </a:avLst>
            </a:prstGeom>
            <a:noFill/>
            <a:ln w="25400" cap="flat" cmpd="sng">
              <a:solidFill>
                <a:srgbClr val="93B1B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g2799e4df938_0_210"/>
            <p:cNvSpPr/>
            <p:nvPr/>
          </p:nvSpPr>
          <p:spPr>
            <a:xfrm>
              <a:off x="440391" y="298770"/>
              <a:ext cx="7660500" cy="597900"/>
            </a:xfrm>
            <a:prstGeom prst="rect">
              <a:avLst/>
            </a:prstGeom>
            <a:solidFill>
              <a:srgbClr val="365F9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g2799e4df938_0_210"/>
            <p:cNvSpPr txBox="1"/>
            <p:nvPr/>
          </p:nvSpPr>
          <p:spPr>
            <a:xfrm>
              <a:off x="440391" y="298770"/>
              <a:ext cx="7660500" cy="597900"/>
            </a:xfrm>
            <a:prstGeom prst="rect">
              <a:avLst/>
            </a:prstGeom>
            <a:noFill/>
            <a:ln>
              <a:noFill/>
            </a:ln>
          </p:spPr>
          <p:txBody>
            <a:bodyPr spcFirstLastPara="1" wrap="square" lIns="474525" tIns="48250" rIns="48250" bIns="48250" anchor="ctr" anchorCtr="0">
              <a:noAutofit/>
            </a:bodyPr>
            <a:lstStyle/>
            <a:p>
              <a:pPr marL="0" marR="0" lvl="0" indent="0" algn="l" rtl="0">
                <a:lnSpc>
                  <a:spcPct val="90000"/>
                </a:lnSpc>
                <a:spcBef>
                  <a:spcPts val="0"/>
                </a:spcBef>
                <a:spcAft>
                  <a:spcPts val="0"/>
                </a:spcAft>
                <a:buClr>
                  <a:schemeClr val="lt1"/>
                </a:buClr>
                <a:buSzPts val="1900"/>
                <a:buFont typeface="Arial"/>
                <a:buNone/>
              </a:pPr>
              <a:r>
                <a:rPr lang="en-US" sz="1900" b="0" i="0" u="none" strike="noStrike" cap="none">
                  <a:solidFill>
                    <a:schemeClr val="lt1"/>
                  </a:solidFill>
                  <a:latin typeface="Arial"/>
                  <a:ea typeface="Arial"/>
                  <a:cs typeface="Arial"/>
                  <a:sym typeface="Arial"/>
                </a:rPr>
                <a:t>Covering children to stay on their parent’s insurance until the age of 26 </a:t>
              </a:r>
              <a:endParaRPr sz="1400" b="0" i="0" u="none" strike="noStrike" cap="none">
                <a:solidFill>
                  <a:srgbClr val="000000"/>
                </a:solidFill>
                <a:latin typeface="Arial"/>
                <a:ea typeface="Arial"/>
                <a:cs typeface="Arial"/>
                <a:sym typeface="Arial"/>
              </a:endParaRPr>
            </a:p>
          </p:txBody>
        </p:sp>
        <p:sp>
          <p:nvSpPr>
            <p:cNvPr id="558" name="Google Shape;558;g2799e4df938_0_210"/>
            <p:cNvSpPr/>
            <p:nvPr/>
          </p:nvSpPr>
          <p:spPr>
            <a:xfrm>
              <a:off x="66733" y="224039"/>
              <a:ext cx="747300" cy="747300"/>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9" name="Google Shape;559;g2799e4df938_0_210"/>
            <p:cNvSpPr/>
            <p:nvPr/>
          </p:nvSpPr>
          <p:spPr>
            <a:xfrm>
              <a:off x="783154" y="1195705"/>
              <a:ext cx="7317900" cy="597900"/>
            </a:xfrm>
            <a:prstGeom prst="rect">
              <a:avLst/>
            </a:prstGeom>
            <a:solidFill>
              <a:srgbClr val="365F9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g2799e4df938_0_210"/>
            <p:cNvSpPr txBox="1"/>
            <p:nvPr/>
          </p:nvSpPr>
          <p:spPr>
            <a:xfrm>
              <a:off x="783154" y="1195705"/>
              <a:ext cx="7317900" cy="597900"/>
            </a:xfrm>
            <a:prstGeom prst="rect">
              <a:avLst/>
            </a:prstGeom>
            <a:noFill/>
            <a:ln>
              <a:noFill/>
            </a:ln>
          </p:spPr>
          <p:txBody>
            <a:bodyPr spcFirstLastPara="1" wrap="square" lIns="474525" tIns="48250" rIns="48250" bIns="48250" anchor="ctr" anchorCtr="0">
              <a:noAutofit/>
            </a:bodyPr>
            <a:lstStyle/>
            <a:p>
              <a:pPr marL="0" marR="0" lvl="0" indent="0" algn="l" rtl="0">
                <a:lnSpc>
                  <a:spcPct val="90000"/>
                </a:lnSpc>
                <a:spcBef>
                  <a:spcPts val="0"/>
                </a:spcBef>
                <a:spcAft>
                  <a:spcPts val="0"/>
                </a:spcAft>
                <a:buClr>
                  <a:schemeClr val="lt1"/>
                </a:buClr>
                <a:buSzPts val="1900"/>
                <a:buFont typeface="Arial"/>
                <a:buNone/>
              </a:pPr>
              <a:r>
                <a:rPr lang="en-US" sz="1900" b="0" i="0" u="none" strike="noStrike" cap="none">
                  <a:solidFill>
                    <a:schemeClr val="lt1"/>
                  </a:solidFill>
                  <a:latin typeface="Arial"/>
                  <a:ea typeface="Arial"/>
                  <a:cs typeface="Arial"/>
                  <a:sym typeface="Arial"/>
                </a:rPr>
                <a:t>Ending rescissions (when the insurance company cancel</a:t>
              </a:r>
              <a:r>
                <a:rPr lang="en-US" sz="1900">
                  <a:solidFill>
                    <a:schemeClr val="lt1"/>
                  </a:solidFill>
                </a:rPr>
                <a:t>s</a:t>
              </a:r>
              <a:r>
                <a:rPr lang="en-US" sz="1900" b="0" i="0" u="none" strike="noStrike" cap="none">
                  <a:solidFill>
                    <a:schemeClr val="lt1"/>
                  </a:solidFill>
                  <a:latin typeface="Arial"/>
                  <a:ea typeface="Arial"/>
                  <a:cs typeface="Arial"/>
                  <a:sym typeface="Arial"/>
                </a:rPr>
                <a:t> a policy w</a:t>
              </a:r>
              <a:r>
                <a:rPr lang="en-US" sz="1900">
                  <a:solidFill>
                    <a:schemeClr val="lt1"/>
                  </a:solidFill>
                </a:rPr>
                <a:t>ithout the patient agreeing</a:t>
              </a:r>
              <a:r>
                <a:rPr lang="en-US" sz="1900" b="0" i="0" u="none" strike="noStrike" cap="none">
                  <a:solidFill>
                    <a:schemeClr val="lt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561" name="Google Shape;561;g2799e4df938_0_210"/>
            <p:cNvSpPr/>
            <p:nvPr/>
          </p:nvSpPr>
          <p:spPr>
            <a:xfrm>
              <a:off x="409496" y="1120974"/>
              <a:ext cx="747300" cy="747300"/>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g2799e4df938_0_210"/>
            <p:cNvSpPr/>
            <p:nvPr/>
          </p:nvSpPr>
          <p:spPr>
            <a:xfrm>
              <a:off x="783154" y="2092640"/>
              <a:ext cx="7317900" cy="597900"/>
            </a:xfrm>
            <a:prstGeom prst="rect">
              <a:avLst/>
            </a:prstGeom>
            <a:solidFill>
              <a:srgbClr val="365F9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g2799e4df938_0_210"/>
            <p:cNvSpPr txBox="1"/>
            <p:nvPr/>
          </p:nvSpPr>
          <p:spPr>
            <a:xfrm>
              <a:off x="783154" y="2092640"/>
              <a:ext cx="7317900" cy="597900"/>
            </a:xfrm>
            <a:prstGeom prst="rect">
              <a:avLst/>
            </a:prstGeom>
            <a:noFill/>
            <a:ln>
              <a:noFill/>
            </a:ln>
          </p:spPr>
          <p:txBody>
            <a:bodyPr spcFirstLastPara="1" wrap="square" lIns="474525" tIns="48250" rIns="48250" bIns="48250" anchor="ctr" anchorCtr="0">
              <a:noAutofit/>
            </a:bodyPr>
            <a:lstStyle/>
            <a:p>
              <a:pPr marL="0" marR="0" lvl="0" indent="0" algn="l" rtl="0">
                <a:lnSpc>
                  <a:spcPct val="90000"/>
                </a:lnSpc>
                <a:spcBef>
                  <a:spcPts val="0"/>
                </a:spcBef>
                <a:spcAft>
                  <a:spcPts val="0"/>
                </a:spcAft>
                <a:buClr>
                  <a:schemeClr val="lt1"/>
                </a:buClr>
                <a:buSzPts val="1900"/>
                <a:buFont typeface="Arial"/>
                <a:buNone/>
              </a:pPr>
              <a:r>
                <a:rPr lang="en-US" sz="1900" b="0" i="0" u="none" strike="noStrike" cap="none">
                  <a:solidFill>
                    <a:schemeClr val="lt1"/>
                  </a:solidFill>
                  <a:latin typeface="Arial"/>
                  <a:ea typeface="Arial"/>
                  <a:cs typeface="Arial"/>
                  <a:sym typeface="Arial"/>
                </a:rPr>
                <a:t>Creating health insurance marketplaces</a:t>
              </a:r>
              <a:endParaRPr sz="1400" b="0" i="0" u="none" strike="noStrike" cap="none">
                <a:solidFill>
                  <a:srgbClr val="000000"/>
                </a:solidFill>
                <a:latin typeface="Arial"/>
                <a:ea typeface="Arial"/>
                <a:cs typeface="Arial"/>
                <a:sym typeface="Arial"/>
              </a:endParaRPr>
            </a:p>
          </p:txBody>
        </p:sp>
        <p:sp>
          <p:nvSpPr>
            <p:cNvPr id="564" name="Google Shape;564;g2799e4df938_0_210"/>
            <p:cNvSpPr/>
            <p:nvPr/>
          </p:nvSpPr>
          <p:spPr>
            <a:xfrm>
              <a:off x="409496" y="2017908"/>
              <a:ext cx="747300" cy="747300"/>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g2799e4df938_0_210"/>
            <p:cNvSpPr/>
            <p:nvPr/>
          </p:nvSpPr>
          <p:spPr>
            <a:xfrm>
              <a:off x="440391" y="2989575"/>
              <a:ext cx="7660500" cy="597900"/>
            </a:xfrm>
            <a:prstGeom prst="rect">
              <a:avLst/>
            </a:prstGeom>
            <a:solidFill>
              <a:srgbClr val="365F9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g2799e4df938_0_210"/>
            <p:cNvSpPr txBox="1"/>
            <p:nvPr/>
          </p:nvSpPr>
          <p:spPr>
            <a:xfrm>
              <a:off x="440391" y="2989575"/>
              <a:ext cx="7660500" cy="597900"/>
            </a:xfrm>
            <a:prstGeom prst="rect">
              <a:avLst/>
            </a:prstGeom>
            <a:noFill/>
            <a:ln>
              <a:noFill/>
            </a:ln>
          </p:spPr>
          <p:txBody>
            <a:bodyPr spcFirstLastPara="1" wrap="square" lIns="474525" tIns="48250" rIns="48250" bIns="48250" anchor="ctr" anchorCtr="0">
              <a:noAutofit/>
            </a:bodyPr>
            <a:lstStyle/>
            <a:p>
              <a:pPr marL="0" marR="0" lvl="0" indent="0" algn="l" rtl="0">
                <a:lnSpc>
                  <a:spcPct val="90000"/>
                </a:lnSpc>
                <a:spcBef>
                  <a:spcPts val="0"/>
                </a:spcBef>
                <a:spcAft>
                  <a:spcPts val="0"/>
                </a:spcAft>
                <a:buClr>
                  <a:schemeClr val="lt1"/>
                </a:buClr>
                <a:buSzPts val="1900"/>
                <a:buFont typeface="Arial"/>
                <a:buNone/>
              </a:pPr>
              <a:r>
                <a:rPr lang="en-US" sz="1900" b="0" i="0" u="none" strike="noStrike" cap="none">
                  <a:solidFill>
                    <a:schemeClr val="lt1"/>
                  </a:solidFill>
                  <a:latin typeface="Arial"/>
                  <a:ea typeface="Arial"/>
                  <a:cs typeface="Arial"/>
                  <a:sym typeface="Arial"/>
                </a:rPr>
                <a:t>Giving states the option to cover more low-income, uninsured people through Medicaid</a:t>
              </a:r>
              <a:endParaRPr sz="1400" b="0" i="0" u="none" strike="noStrike" cap="none">
                <a:solidFill>
                  <a:srgbClr val="000000"/>
                </a:solidFill>
                <a:latin typeface="Arial"/>
                <a:ea typeface="Arial"/>
                <a:cs typeface="Arial"/>
                <a:sym typeface="Arial"/>
              </a:endParaRPr>
            </a:p>
          </p:txBody>
        </p:sp>
        <p:sp>
          <p:nvSpPr>
            <p:cNvPr id="567" name="Google Shape;567;g2799e4df938_0_210"/>
            <p:cNvSpPr/>
            <p:nvPr/>
          </p:nvSpPr>
          <p:spPr>
            <a:xfrm>
              <a:off x="66733" y="2914843"/>
              <a:ext cx="747300" cy="747300"/>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68" name="Google Shape;568;g2799e4df938_0_210"/>
          <p:cNvSpPr txBox="1"/>
          <p:nvPr/>
        </p:nvSpPr>
        <p:spPr>
          <a:xfrm>
            <a:off x="6096000" y="5310175"/>
            <a:ext cx="29886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Sullivan et al., 2024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g2799e4df938_0_230"/>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3600">
                <a:solidFill>
                  <a:srgbClr val="000000"/>
                </a:solidFill>
              </a:rPr>
              <a:t>The Patient Protection and </a:t>
            </a:r>
            <a:br>
              <a:rPr lang="en-US" sz="3600">
                <a:solidFill>
                  <a:srgbClr val="000000"/>
                </a:solidFill>
              </a:rPr>
            </a:br>
            <a:r>
              <a:rPr lang="en-US" sz="3600">
                <a:solidFill>
                  <a:srgbClr val="000000"/>
                </a:solidFill>
              </a:rPr>
              <a:t>Affordable Care Act </a:t>
            </a:r>
            <a:endParaRPr/>
          </a:p>
        </p:txBody>
      </p:sp>
      <p:grpSp>
        <p:nvGrpSpPr>
          <p:cNvPr id="575" name="Google Shape;575;g2799e4df938_0_230"/>
          <p:cNvGrpSpPr/>
          <p:nvPr/>
        </p:nvGrpSpPr>
        <p:grpSpPr>
          <a:xfrm>
            <a:off x="1574947" y="1698716"/>
            <a:ext cx="5689412" cy="3521835"/>
            <a:chOff x="889147" y="2207"/>
            <a:chExt cx="5689412" cy="3521835"/>
          </a:xfrm>
        </p:grpSpPr>
        <p:sp>
          <p:nvSpPr>
            <p:cNvPr id="576" name="Google Shape;576;g2799e4df938_0_230"/>
            <p:cNvSpPr/>
            <p:nvPr/>
          </p:nvSpPr>
          <p:spPr>
            <a:xfrm>
              <a:off x="889147" y="2207"/>
              <a:ext cx="2709300" cy="1625400"/>
            </a:xfrm>
            <a:prstGeom prst="rect">
              <a:avLst/>
            </a:prstGeom>
            <a:solidFill>
              <a:srgbClr val="365F9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g2799e4df938_0_230"/>
            <p:cNvSpPr txBox="1"/>
            <p:nvPr/>
          </p:nvSpPr>
          <p:spPr>
            <a:xfrm>
              <a:off x="889147" y="2207"/>
              <a:ext cx="2709300" cy="1625400"/>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Arial"/>
                <a:buNone/>
              </a:pPr>
              <a:r>
                <a:rPr lang="en-US" sz="2200" b="0" i="0" u="none" strike="noStrike" cap="none">
                  <a:solidFill>
                    <a:schemeClr val="lt1"/>
                  </a:solidFill>
                  <a:latin typeface="Arial"/>
                  <a:ea typeface="Arial"/>
                  <a:cs typeface="Arial"/>
                  <a:sym typeface="Arial"/>
                </a:rPr>
                <a:t>Making more information available</a:t>
              </a:r>
              <a:endParaRPr sz="1400" b="0" i="0" u="none" strike="noStrike" cap="none">
                <a:solidFill>
                  <a:srgbClr val="000000"/>
                </a:solidFill>
                <a:latin typeface="Arial"/>
                <a:ea typeface="Arial"/>
                <a:cs typeface="Arial"/>
                <a:sym typeface="Arial"/>
              </a:endParaRPr>
            </a:p>
          </p:txBody>
        </p:sp>
        <p:sp>
          <p:nvSpPr>
            <p:cNvPr id="578" name="Google Shape;578;g2799e4df938_0_230"/>
            <p:cNvSpPr/>
            <p:nvPr/>
          </p:nvSpPr>
          <p:spPr>
            <a:xfrm>
              <a:off x="3869259" y="2207"/>
              <a:ext cx="2709300" cy="1625400"/>
            </a:xfrm>
            <a:prstGeom prst="rect">
              <a:avLst/>
            </a:prstGeom>
            <a:solidFill>
              <a:srgbClr val="365F9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g2799e4df938_0_230"/>
            <p:cNvSpPr txBox="1"/>
            <p:nvPr/>
          </p:nvSpPr>
          <p:spPr>
            <a:xfrm>
              <a:off x="3869259" y="2207"/>
              <a:ext cx="2709300" cy="1625400"/>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Arial"/>
                <a:buNone/>
              </a:pPr>
              <a:r>
                <a:rPr lang="en-US" sz="2200" b="0" i="0" u="none" strike="noStrike" cap="none">
                  <a:solidFill>
                    <a:schemeClr val="lt1"/>
                  </a:solidFill>
                  <a:latin typeface="Arial"/>
                  <a:ea typeface="Arial"/>
                  <a:cs typeface="Arial"/>
                  <a:sym typeface="Arial"/>
                </a:rPr>
                <a:t>Grouping health plans based on level of coverage</a:t>
              </a:r>
              <a:endParaRPr sz="1400" b="0" i="0" u="none" strike="noStrike" cap="none">
                <a:solidFill>
                  <a:srgbClr val="000000"/>
                </a:solidFill>
                <a:latin typeface="Arial"/>
                <a:ea typeface="Arial"/>
                <a:cs typeface="Arial"/>
                <a:sym typeface="Arial"/>
              </a:endParaRPr>
            </a:p>
          </p:txBody>
        </p:sp>
        <p:sp>
          <p:nvSpPr>
            <p:cNvPr id="580" name="Google Shape;580;g2799e4df938_0_230"/>
            <p:cNvSpPr/>
            <p:nvPr/>
          </p:nvSpPr>
          <p:spPr>
            <a:xfrm>
              <a:off x="2379203" y="1898642"/>
              <a:ext cx="2709300" cy="1625400"/>
            </a:xfrm>
            <a:prstGeom prst="rect">
              <a:avLst/>
            </a:prstGeom>
            <a:solidFill>
              <a:srgbClr val="365F9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g2799e4df938_0_230"/>
            <p:cNvSpPr txBox="1"/>
            <p:nvPr/>
          </p:nvSpPr>
          <p:spPr>
            <a:xfrm>
              <a:off x="2379203" y="1898642"/>
              <a:ext cx="2709300" cy="1625400"/>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Arial"/>
                <a:buNone/>
              </a:pPr>
              <a:r>
                <a:rPr lang="en-US" sz="2200" b="0" i="0" u="none" strike="noStrike" cap="none">
                  <a:solidFill>
                    <a:schemeClr val="lt1"/>
                  </a:solidFill>
                  <a:latin typeface="Arial"/>
                  <a:ea typeface="Arial"/>
                  <a:cs typeface="Arial"/>
                  <a:sym typeface="Arial"/>
                </a:rPr>
                <a:t>Giving patients new rights to appeal claims that are denied by their insurer</a:t>
              </a:r>
              <a:endParaRPr sz="1400" b="0" i="0" u="none" strike="noStrike" cap="none">
                <a:solidFill>
                  <a:srgbClr val="000000"/>
                </a:solidFill>
                <a:latin typeface="Arial"/>
                <a:ea typeface="Arial"/>
                <a:cs typeface="Arial"/>
                <a:sym typeface="Arial"/>
              </a:endParaRPr>
            </a:p>
          </p:txBody>
        </p:sp>
      </p:grpSp>
      <p:sp>
        <p:nvSpPr>
          <p:cNvPr id="582" name="Google Shape;582;g2799e4df938_0_230"/>
          <p:cNvSpPr txBox="1"/>
          <p:nvPr/>
        </p:nvSpPr>
        <p:spPr>
          <a:xfrm>
            <a:off x="6172200" y="5257271"/>
            <a:ext cx="4267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American Cancer Society, 20</a:t>
            </a:r>
            <a:r>
              <a:rPr lang="en-US" sz="1200" i="1">
                <a:solidFill>
                  <a:srgbClr val="7F7F7F"/>
                </a:solidFill>
              </a:rPr>
              <a:t>23</a:t>
            </a:r>
            <a:r>
              <a:rPr lang="en-US" sz="1200" b="0" i="1" u="none" strike="noStrike" cap="none">
                <a:solidFill>
                  <a:srgbClr val="7F7F7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g2799e4df938_0_163"/>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8888"/>
              <a:buNone/>
            </a:pPr>
            <a:r>
              <a:rPr lang="en-US">
                <a:solidFill>
                  <a:srgbClr val="000000"/>
                </a:solidFill>
              </a:rPr>
              <a:t>Health Marketplaces (</a:t>
            </a:r>
            <a:r>
              <a:rPr lang="en-US">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Exchanges</a:t>
            </a:r>
            <a:r>
              <a:rPr lang="en-US">
                <a:solidFill>
                  <a:srgbClr val="000000"/>
                </a:solidFill>
              </a:rPr>
              <a:t>)</a:t>
            </a:r>
            <a:endParaRPr/>
          </a:p>
        </p:txBody>
      </p:sp>
      <p:sp>
        <p:nvSpPr>
          <p:cNvPr id="589" name="Google Shape;589;g2799e4df938_0_163"/>
          <p:cNvSpPr/>
          <p:nvPr/>
        </p:nvSpPr>
        <p:spPr>
          <a:xfrm>
            <a:off x="685800" y="1600200"/>
            <a:ext cx="2057400" cy="1905000"/>
          </a:xfrm>
          <a:prstGeom prst="rect">
            <a:avLst/>
          </a:prstGeom>
          <a:solidFill>
            <a:schemeClr val="accent1"/>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0"/>
              <a:buFont typeface="Arial"/>
              <a:buNone/>
            </a:pPr>
            <a:r>
              <a:rPr lang="en-US" sz="8000" b="0" i="0" u="none" strike="noStrike" cap="none">
                <a:solidFill>
                  <a:srgbClr val="365F91"/>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590" name="Google Shape;590;g2799e4df938_0_163"/>
          <p:cNvSpPr/>
          <p:nvPr/>
        </p:nvSpPr>
        <p:spPr>
          <a:xfrm>
            <a:off x="3657600" y="1600200"/>
            <a:ext cx="2133600" cy="1905000"/>
          </a:xfrm>
          <a:prstGeom prst="rect">
            <a:avLst/>
          </a:prstGeom>
          <a:solidFill>
            <a:schemeClr val="accent1"/>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200"/>
              <a:buFont typeface="Arial"/>
              <a:buNone/>
            </a:pPr>
            <a:r>
              <a:rPr lang="en-US" sz="7200" b="0" i="0" u="none" strike="noStrike" cap="none">
                <a:solidFill>
                  <a:srgbClr val="365F91"/>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591" name="Google Shape;591;g2799e4df938_0_163"/>
          <p:cNvSpPr/>
          <p:nvPr/>
        </p:nvSpPr>
        <p:spPr>
          <a:xfrm>
            <a:off x="6553200" y="1600200"/>
            <a:ext cx="2133600" cy="1905000"/>
          </a:xfrm>
          <a:prstGeom prst="rect">
            <a:avLst/>
          </a:prstGeom>
          <a:solidFill>
            <a:schemeClr val="accent1"/>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200"/>
              <a:buFont typeface="Arial"/>
              <a:buNone/>
            </a:pPr>
            <a:r>
              <a:rPr lang="en-US" sz="7200" b="0" i="0" u="none" strike="noStrike" cap="none">
                <a:solidFill>
                  <a:srgbClr val="365F91"/>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cxnSp>
        <p:nvCxnSpPr>
          <p:cNvPr id="592" name="Google Shape;592;g2799e4df938_0_163"/>
          <p:cNvCxnSpPr/>
          <p:nvPr/>
        </p:nvCxnSpPr>
        <p:spPr>
          <a:xfrm rot="10800000">
            <a:off x="1981201" y="3810000"/>
            <a:ext cx="1219200" cy="1524000"/>
          </a:xfrm>
          <a:prstGeom prst="straightConnector1">
            <a:avLst/>
          </a:prstGeom>
          <a:noFill/>
          <a:ln w="19050" cap="flat" cmpd="sng">
            <a:solidFill>
              <a:srgbClr val="365F91"/>
            </a:solidFill>
            <a:prstDash val="solid"/>
            <a:round/>
            <a:headEnd type="none" w="sm" len="sm"/>
            <a:tailEnd type="stealth" w="med" len="med"/>
          </a:ln>
        </p:spPr>
      </p:cxnSp>
      <p:cxnSp>
        <p:nvCxnSpPr>
          <p:cNvPr id="593" name="Google Shape;593;g2799e4df938_0_163"/>
          <p:cNvCxnSpPr/>
          <p:nvPr/>
        </p:nvCxnSpPr>
        <p:spPr>
          <a:xfrm rot="10800000">
            <a:off x="4572000" y="3581400"/>
            <a:ext cx="0" cy="1752600"/>
          </a:xfrm>
          <a:prstGeom prst="straightConnector1">
            <a:avLst/>
          </a:prstGeom>
          <a:noFill/>
          <a:ln w="19050" cap="flat" cmpd="sng">
            <a:solidFill>
              <a:schemeClr val="accent2"/>
            </a:solidFill>
            <a:prstDash val="solid"/>
            <a:round/>
            <a:headEnd type="none" w="sm" len="sm"/>
            <a:tailEnd type="stealth" w="med" len="med"/>
          </a:ln>
        </p:spPr>
      </p:cxnSp>
      <p:cxnSp>
        <p:nvCxnSpPr>
          <p:cNvPr id="594" name="Google Shape;594;g2799e4df938_0_163"/>
          <p:cNvCxnSpPr/>
          <p:nvPr/>
        </p:nvCxnSpPr>
        <p:spPr>
          <a:xfrm rot="10800000" flipH="1">
            <a:off x="5943601" y="3810000"/>
            <a:ext cx="1409700" cy="1524000"/>
          </a:xfrm>
          <a:prstGeom prst="straightConnector1">
            <a:avLst/>
          </a:prstGeom>
          <a:noFill/>
          <a:ln w="19050" cap="flat" cmpd="sng">
            <a:solidFill>
              <a:schemeClr val="accent2"/>
            </a:solidFill>
            <a:prstDash val="solid"/>
            <a:round/>
            <a:headEnd type="none" w="sm" len="sm"/>
            <a:tailEnd type="stealth" w="med" len="med"/>
          </a:ln>
        </p:spPr>
      </p:cxnSp>
      <p:sp>
        <p:nvSpPr>
          <p:cNvPr id="595" name="Google Shape;595;g2799e4df938_0_163"/>
          <p:cNvSpPr txBox="1"/>
          <p:nvPr/>
        </p:nvSpPr>
        <p:spPr>
          <a:xfrm>
            <a:off x="6658250" y="5195875"/>
            <a:ext cx="22860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Healthcare.gov, n.d.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graphicFrame>
        <p:nvGraphicFramePr>
          <p:cNvPr id="601" name="Google Shape;601;g2799e4df938_0_175"/>
          <p:cNvGraphicFramePr/>
          <p:nvPr/>
        </p:nvGraphicFramePr>
        <p:xfrm>
          <a:off x="593412" y="1371601"/>
          <a:ext cx="8322000" cy="3657600"/>
        </p:xfrm>
        <a:graphic>
          <a:graphicData uri="http://schemas.openxmlformats.org/drawingml/2006/table">
            <a:tbl>
              <a:tblPr firstRow="1" bandRow="1">
                <a:noFill/>
                <a:tableStyleId>{01A61B11-895B-4B2A-A6CA-C8ACDBB13E3E}</a:tableStyleId>
              </a:tblPr>
              <a:tblGrid>
                <a:gridCol w="3782725">
                  <a:extLst>
                    <a:ext uri="{9D8B030D-6E8A-4147-A177-3AD203B41FA5}">
                      <a16:colId xmlns:a16="http://schemas.microsoft.com/office/drawing/2014/main" val="20000"/>
                    </a:ext>
                  </a:extLst>
                </a:gridCol>
                <a:gridCol w="4539275">
                  <a:extLst>
                    <a:ext uri="{9D8B030D-6E8A-4147-A177-3AD203B41FA5}">
                      <a16:colId xmlns:a16="http://schemas.microsoft.com/office/drawing/2014/main" val="20001"/>
                    </a:ext>
                  </a:extLst>
                </a:gridCol>
              </a:tblGrid>
              <a:tr h="417725">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solidFill>
                          <a:srgbClr val="000000"/>
                        </a:solidFill>
                      </a:endParaRPr>
                    </a:p>
                  </a:txBody>
                  <a:tcPr marL="87600" marR="87600" marT="43800" marB="43800"/>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solidFill>
                          <a:srgbClr val="000000"/>
                        </a:solidFill>
                      </a:endParaRPr>
                    </a:p>
                  </a:txBody>
                  <a:tcPr marL="87600" marR="87600" marT="43800" marB="43800"/>
                </a:tc>
                <a:extLst>
                  <a:ext uri="{0D108BD9-81ED-4DB2-BD59-A6C34878D82A}">
                    <a16:rowId xmlns:a16="http://schemas.microsoft.com/office/drawing/2014/main" val="10000"/>
                  </a:ext>
                </a:extLst>
              </a:tr>
              <a:tr h="417725">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rgbClr val="000000"/>
                          </a:solidFill>
                        </a:rPr>
                        <a:t>1. Ambulatory  services</a:t>
                      </a:r>
                      <a:endParaRPr sz="1700" u="none" strike="noStrike" cap="none">
                        <a:solidFill>
                          <a:srgbClr val="000000"/>
                        </a:solidFill>
                      </a:endParaRPr>
                    </a:p>
                  </a:txBody>
                  <a:tcPr marL="87600" marR="87600" marT="43800" marB="43800"/>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rgbClr val="000000"/>
                          </a:solidFill>
                        </a:rPr>
                        <a:t>6. Prescription drugs</a:t>
                      </a:r>
                      <a:endParaRPr sz="1400" u="none" strike="noStrike" cap="none"/>
                    </a:p>
                  </a:txBody>
                  <a:tcPr marL="87600" marR="87600" marT="43800" marB="43800"/>
                </a:tc>
                <a:extLst>
                  <a:ext uri="{0D108BD9-81ED-4DB2-BD59-A6C34878D82A}">
                    <a16:rowId xmlns:a16="http://schemas.microsoft.com/office/drawing/2014/main" val="10001"/>
                  </a:ext>
                </a:extLst>
              </a:tr>
              <a:tr h="721000">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rgbClr val="000000"/>
                          </a:solidFill>
                        </a:rPr>
                        <a:t>2. Emergency services</a:t>
                      </a:r>
                      <a:endParaRPr sz="1400" u="none" strike="noStrike" cap="none"/>
                    </a:p>
                  </a:txBody>
                  <a:tcPr marL="87600" marR="87600" marT="43800" marB="43800"/>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rgbClr val="000000"/>
                          </a:solidFill>
                        </a:rPr>
                        <a:t>7. Rehabilitative and habilitative services and devices</a:t>
                      </a:r>
                      <a:endParaRPr sz="1700" u="none" strike="noStrike" cap="none">
                        <a:solidFill>
                          <a:srgbClr val="000000"/>
                        </a:solidFill>
                      </a:endParaRPr>
                    </a:p>
                  </a:txBody>
                  <a:tcPr marL="87600" marR="87600" marT="43800" marB="43800"/>
                </a:tc>
                <a:extLst>
                  <a:ext uri="{0D108BD9-81ED-4DB2-BD59-A6C34878D82A}">
                    <a16:rowId xmlns:a16="http://schemas.microsoft.com/office/drawing/2014/main" val="10002"/>
                  </a:ext>
                </a:extLst>
              </a:tr>
              <a:tr h="417725">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rgbClr val="000000"/>
                          </a:solidFill>
                        </a:rPr>
                        <a:t>3. Hospitalization</a:t>
                      </a:r>
                      <a:endParaRPr sz="1400" u="none" strike="noStrike" cap="none"/>
                    </a:p>
                  </a:txBody>
                  <a:tcPr marL="87600" marR="87600" marT="43800" marB="43800"/>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rgbClr val="000000"/>
                          </a:solidFill>
                        </a:rPr>
                        <a:t>8. Laboratory services</a:t>
                      </a:r>
                      <a:endParaRPr sz="1700" u="none" strike="noStrike" cap="none">
                        <a:solidFill>
                          <a:srgbClr val="000000"/>
                        </a:solidFill>
                      </a:endParaRPr>
                    </a:p>
                  </a:txBody>
                  <a:tcPr marL="87600" marR="87600" marT="43800" marB="43800"/>
                </a:tc>
                <a:extLst>
                  <a:ext uri="{0D108BD9-81ED-4DB2-BD59-A6C34878D82A}">
                    <a16:rowId xmlns:a16="http://schemas.microsoft.com/office/drawing/2014/main" val="10003"/>
                  </a:ext>
                </a:extLst>
              </a:tr>
              <a:tr h="653425">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rgbClr val="000000"/>
                          </a:solidFill>
                        </a:rPr>
                        <a:t>4. Maternity and newborn care</a:t>
                      </a:r>
                      <a:endParaRPr sz="1400" u="none" strike="noStrike" cap="none"/>
                    </a:p>
                  </a:txBody>
                  <a:tcPr marL="87600" marR="87600" marT="43800" marB="43800"/>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rgbClr val="000000"/>
                          </a:solidFill>
                        </a:rPr>
                        <a:t>9. Preventive and wellness services and chronic disease management</a:t>
                      </a:r>
                      <a:endParaRPr sz="1400" u="none" strike="noStrike" cap="none"/>
                    </a:p>
                  </a:txBody>
                  <a:tcPr marL="87600" marR="87600" marT="43800" marB="43800"/>
                </a:tc>
                <a:extLst>
                  <a:ext uri="{0D108BD9-81ED-4DB2-BD59-A6C34878D82A}">
                    <a16:rowId xmlns:a16="http://schemas.microsoft.com/office/drawing/2014/main" val="10004"/>
                  </a:ext>
                </a:extLst>
              </a:tr>
              <a:tr h="1030000">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rgbClr val="000000"/>
                          </a:solidFill>
                        </a:rPr>
                        <a:t>5. Mental health and substance use disorder services, including  behavioral health treatment</a:t>
                      </a:r>
                      <a:endParaRPr sz="1400" u="none" strike="noStrike" cap="none"/>
                    </a:p>
                  </a:txBody>
                  <a:tcPr marL="87600" marR="87600" marT="43800" marB="43800"/>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rgbClr val="000000"/>
                          </a:solidFill>
                        </a:rPr>
                        <a:t>10. Pediatric services, including oral and vision care</a:t>
                      </a:r>
                      <a:endParaRPr sz="1400" u="none" strike="noStrike" cap="none"/>
                    </a:p>
                  </a:txBody>
                  <a:tcPr marL="87600" marR="87600" marT="43800" marB="43800"/>
                </a:tc>
                <a:extLst>
                  <a:ext uri="{0D108BD9-81ED-4DB2-BD59-A6C34878D82A}">
                    <a16:rowId xmlns:a16="http://schemas.microsoft.com/office/drawing/2014/main" val="10005"/>
                  </a:ext>
                </a:extLst>
              </a:tr>
            </a:tbl>
          </a:graphicData>
        </a:graphic>
      </p:graphicFrame>
      <p:sp>
        <p:nvSpPr>
          <p:cNvPr id="602" name="Google Shape;602;g2799e4df938_0_175"/>
          <p:cNvSpPr txBox="1">
            <a:spLocks noGrp="1"/>
          </p:cNvSpPr>
          <p:nvPr>
            <p:ph type="sldNum" idx="12"/>
          </p:nvPr>
        </p:nvSpPr>
        <p:spPr>
          <a:xfrm>
            <a:off x="7421563" y="6600825"/>
            <a:ext cx="5793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03" name="Google Shape;603;g2799e4df938_0_175"/>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solidFill>
                  <a:srgbClr val="000000"/>
                </a:solidFill>
              </a:rPr>
              <a:t>Ten Essential Health Benefits</a:t>
            </a:r>
            <a:endParaRPr/>
          </a:p>
        </p:txBody>
      </p:sp>
      <p:sp>
        <p:nvSpPr>
          <p:cNvPr id="604" name="Google Shape;604;g2799e4df938_0_175"/>
          <p:cNvSpPr txBox="1"/>
          <p:nvPr/>
        </p:nvSpPr>
        <p:spPr>
          <a:xfrm>
            <a:off x="6819900" y="5257800"/>
            <a:ext cx="2362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Healthcare.gov, n.d.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g2799e4df938_0_243"/>
          <p:cNvSpPr txBox="1">
            <a:spLocks noGrp="1"/>
          </p:cNvSpPr>
          <p:nvPr>
            <p:ph type="title"/>
          </p:nvPr>
        </p:nvSpPr>
        <p:spPr>
          <a:xfrm>
            <a:off x="457200" y="304800"/>
            <a:ext cx="8229600" cy="685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8888"/>
              <a:buNone/>
            </a:pPr>
            <a:r>
              <a:rPr lang="en-US">
                <a:solidFill>
                  <a:srgbClr val="000000"/>
                </a:solidFill>
              </a:rPr>
              <a:t>Conclusion</a:t>
            </a:r>
            <a:endParaRPr/>
          </a:p>
        </p:txBody>
      </p:sp>
      <p:sp>
        <p:nvSpPr>
          <p:cNvPr id="611" name="Google Shape;611;g2799e4df938_0_243"/>
          <p:cNvSpPr txBox="1">
            <a:spLocks noGrp="1"/>
          </p:cNvSpPr>
          <p:nvPr>
            <p:ph type="body" idx="1"/>
          </p:nvPr>
        </p:nvSpPr>
        <p:spPr>
          <a:xfrm>
            <a:off x="457200" y="1447800"/>
            <a:ext cx="8229600" cy="3807600"/>
          </a:xfrm>
          <a:prstGeom prst="rect">
            <a:avLst/>
          </a:prstGeom>
          <a:noFill/>
          <a:ln>
            <a:noFill/>
          </a:ln>
        </p:spPr>
        <p:txBody>
          <a:bodyPr spcFirstLastPara="1" wrap="square" lIns="91425" tIns="45700" rIns="91425" bIns="45700" anchor="t" anchorCtr="0">
            <a:normAutofit fontScale="70000" lnSpcReduction="10000"/>
          </a:bodyPr>
          <a:lstStyle/>
          <a:p>
            <a:pPr marL="0" lvl="0" indent="0" algn="l" rtl="0">
              <a:lnSpc>
                <a:spcPct val="100000"/>
              </a:lnSpc>
              <a:spcBef>
                <a:spcPts val="0"/>
              </a:spcBef>
              <a:spcAft>
                <a:spcPts val="0"/>
              </a:spcAft>
              <a:buClr>
                <a:srgbClr val="000000"/>
              </a:buClr>
              <a:buSzPct val="100000"/>
              <a:buFont typeface="Arial"/>
              <a:buNone/>
            </a:pPr>
            <a:r>
              <a:rPr lang="en-US">
                <a:solidFill>
                  <a:schemeClr val="dk1"/>
                </a:solidFill>
              </a:rPr>
              <a:t>In this lesson you learned to: </a:t>
            </a:r>
            <a:endParaRPr>
              <a:solidFill>
                <a:schemeClr val="dk1"/>
              </a:solidFill>
            </a:endParaRPr>
          </a:p>
          <a:p>
            <a:pPr marL="457200" lvl="0" indent="-370840" algn="l" rtl="0">
              <a:spcBef>
                <a:spcPts val="0"/>
              </a:spcBef>
              <a:spcAft>
                <a:spcPts val="0"/>
              </a:spcAft>
              <a:buSzPct val="100000"/>
              <a:buChar char="•"/>
            </a:pPr>
            <a:r>
              <a:rPr lang="en-US"/>
              <a:t>Compare hospital structures (public, non-profit, private)</a:t>
            </a:r>
            <a:endParaRPr/>
          </a:p>
          <a:p>
            <a:pPr marL="457200" lvl="0" indent="-370840" algn="l" rtl="0">
              <a:spcBef>
                <a:spcPts val="592"/>
              </a:spcBef>
              <a:spcAft>
                <a:spcPts val="0"/>
              </a:spcAft>
              <a:buSzPct val="100000"/>
              <a:buChar char="•"/>
            </a:pPr>
            <a:r>
              <a:rPr lang="en-US"/>
              <a:t>Describe how cancer care may be structured and delivered</a:t>
            </a:r>
            <a:endParaRPr/>
          </a:p>
          <a:p>
            <a:pPr marL="457200" lvl="0" indent="-370840" algn="l" rtl="0">
              <a:spcBef>
                <a:spcPts val="592"/>
              </a:spcBef>
              <a:spcAft>
                <a:spcPts val="0"/>
              </a:spcAft>
              <a:buSzPct val="100000"/>
              <a:buChar char="•"/>
            </a:pPr>
            <a:r>
              <a:rPr lang="en-US"/>
              <a:t>Compare inpatient and outpatient care delivery</a:t>
            </a:r>
            <a:endParaRPr/>
          </a:p>
          <a:p>
            <a:pPr marL="457200" lvl="0" indent="-370840" algn="l" rtl="0">
              <a:spcBef>
                <a:spcPts val="592"/>
              </a:spcBef>
              <a:spcAft>
                <a:spcPts val="0"/>
              </a:spcAft>
              <a:buSzPct val="100000"/>
              <a:buChar char="•"/>
            </a:pPr>
            <a:r>
              <a:rPr lang="en-US"/>
              <a:t>Discuss types of care and types of health professionals involved in different types of care</a:t>
            </a:r>
            <a:endParaRPr/>
          </a:p>
          <a:p>
            <a:pPr marL="457200" lvl="0" indent="-370840" algn="l" rtl="0">
              <a:spcBef>
                <a:spcPts val="0"/>
              </a:spcBef>
              <a:spcAft>
                <a:spcPts val="0"/>
              </a:spcAft>
              <a:buSzPct val="100000"/>
              <a:buChar char="•"/>
            </a:pPr>
            <a:r>
              <a:rPr lang="en-US"/>
              <a:t>Understand how health insurance works</a:t>
            </a:r>
            <a:endParaRPr/>
          </a:p>
          <a:p>
            <a:pPr marL="457200" lvl="0" indent="-370840" algn="l" rtl="0">
              <a:spcBef>
                <a:spcPts val="592"/>
              </a:spcBef>
              <a:spcAft>
                <a:spcPts val="0"/>
              </a:spcAft>
              <a:buSzPct val="100000"/>
              <a:buChar char="•"/>
            </a:pPr>
            <a:r>
              <a:rPr lang="en-US"/>
              <a:t>Define key insurance terms</a:t>
            </a:r>
            <a:endParaRPr/>
          </a:p>
          <a:p>
            <a:pPr marL="457200" lvl="0" indent="-370840" algn="l" rtl="0">
              <a:spcBef>
                <a:spcPts val="592"/>
              </a:spcBef>
              <a:spcAft>
                <a:spcPts val="0"/>
              </a:spcAft>
              <a:buSzPct val="145454"/>
              <a:buChar char="•"/>
            </a:pPr>
            <a:r>
              <a:rPr lang="en-US"/>
              <a:t>Describe public and private health insurance options, including patient eligibility</a:t>
            </a:r>
            <a:endParaRPr sz="2200">
              <a:solidFill>
                <a:schemeClr val="dk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g2799e4df938_0_249"/>
          <p:cNvSpPr txBox="1">
            <a:spLocks noGrp="1"/>
          </p:cNvSpPr>
          <p:nvPr>
            <p:ph type="title"/>
          </p:nvPr>
        </p:nvSpPr>
        <p:spPr>
          <a:xfrm>
            <a:off x="460675" y="2896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solidFill>
                  <a:srgbClr val="000000"/>
                </a:solidFill>
              </a:rPr>
              <a:t>References</a:t>
            </a:r>
            <a:endParaRPr/>
          </a:p>
        </p:txBody>
      </p:sp>
      <p:sp>
        <p:nvSpPr>
          <p:cNvPr id="618" name="Google Shape;618;g2799e4df938_0_249"/>
          <p:cNvSpPr txBox="1">
            <a:spLocks noGrp="1"/>
          </p:cNvSpPr>
          <p:nvPr>
            <p:ph type="body" idx="1"/>
          </p:nvPr>
        </p:nvSpPr>
        <p:spPr>
          <a:xfrm>
            <a:off x="460664" y="1219200"/>
            <a:ext cx="8229600" cy="3941700"/>
          </a:xfrm>
          <a:prstGeom prst="rect">
            <a:avLst/>
          </a:prstGeom>
          <a:noFill/>
          <a:ln>
            <a:noFill/>
          </a:ln>
        </p:spPr>
        <p:txBody>
          <a:bodyPr spcFirstLastPara="1" wrap="square" lIns="91425" tIns="45700" rIns="91425" bIns="45700" anchor="t" anchorCtr="0">
            <a:noAutofit/>
          </a:bodyPr>
          <a:lstStyle/>
          <a:p>
            <a:pPr marL="457200" lvl="0" indent="-298450" algn="l" rtl="0">
              <a:spcBef>
                <a:spcPts val="360"/>
              </a:spcBef>
              <a:spcAft>
                <a:spcPts val="0"/>
              </a:spcAft>
              <a:buSzPts val="1100"/>
              <a:buChar char="•"/>
            </a:pPr>
            <a:r>
              <a:rPr lang="en-US" sz="1100"/>
              <a:t>American Association of Medical Dosimetrists. (2020). </a:t>
            </a:r>
            <a:r>
              <a:rPr lang="en-US" sz="1100" u="sng">
                <a:solidFill>
                  <a:schemeClr val="hlink"/>
                </a:solidFill>
                <a:hlinkClick r:id="rId3"/>
              </a:rPr>
              <a:t>https://www.medicaldosimetry.org/about/medical-dosimetrist/</a:t>
            </a:r>
            <a:r>
              <a:rPr lang="en-US" sz="1100"/>
              <a:t> </a:t>
            </a:r>
            <a:endParaRPr sz="1100"/>
          </a:p>
          <a:p>
            <a:pPr marL="457200" lvl="0" indent="-298450" algn="l" rtl="0">
              <a:spcBef>
                <a:spcPts val="360"/>
              </a:spcBef>
              <a:spcAft>
                <a:spcPts val="0"/>
              </a:spcAft>
              <a:buSzPts val="1100"/>
              <a:buChar char="•"/>
            </a:pPr>
            <a:r>
              <a:rPr lang="en-US" sz="1100"/>
              <a:t>American Cancer Society. (2023, September 30). The Affordable Care Act: How it helps people with cancer and their families.  </a:t>
            </a:r>
            <a:r>
              <a:rPr lang="en-US" sz="1100" u="sng">
                <a:solidFill>
                  <a:schemeClr val="hlink"/>
                </a:solidFill>
                <a:hlinkClick r:id="rId4"/>
              </a:rPr>
              <a:t>https://www.cancer.org/cancer/financial-insurance-matters/health-insurance-laws/the-health-care-law.html</a:t>
            </a:r>
            <a:r>
              <a:rPr lang="en-US" sz="1100"/>
              <a:t> </a:t>
            </a:r>
            <a:endParaRPr sz="1100"/>
          </a:p>
          <a:p>
            <a:pPr marL="457200" lvl="0" indent="-298450" algn="l" rtl="0">
              <a:spcBef>
                <a:spcPts val="360"/>
              </a:spcBef>
              <a:spcAft>
                <a:spcPts val="0"/>
              </a:spcAft>
              <a:buSzPts val="1100"/>
              <a:buChar char="•"/>
            </a:pPr>
            <a:r>
              <a:rPr lang="en-US" sz="1100"/>
              <a:t>American College of Surgeons. (n.d.). About Cancer Program Categories. </a:t>
            </a:r>
            <a:r>
              <a:rPr lang="en-US" sz="1100" u="sng">
                <a:solidFill>
                  <a:schemeClr val="hlink"/>
                </a:solidFill>
                <a:hlinkClick r:id="rId5"/>
              </a:rPr>
              <a:t>https://www.facs.org/quality-programs/cancer-programs/commission-on-cancer/coc-accreditation/categories/</a:t>
            </a:r>
            <a:endParaRPr sz="1100"/>
          </a:p>
          <a:p>
            <a:pPr marL="457200" lvl="0" indent="-298450" algn="l" rtl="0">
              <a:spcBef>
                <a:spcPts val="360"/>
              </a:spcBef>
              <a:spcAft>
                <a:spcPts val="0"/>
              </a:spcAft>
              <a:buSzPts val="1100"/>
              <a:buChar char="•"/>
            </a:pPr>
            <a:r>
              <a:rPr lang="en-US" sz="1100"/>
              <a:t>Aziz, H., Ackah, R.L., Whitson, A., Oppong, B., Obeng-Gyasi, S., Sims, C., and Pawlik, T. M. (2021). Cancer care in the incarcerated population: Barriers to quality care and opportunities for improvement. JAMA Surgery 156(10), 964–973. doi:10.1001/jamasurg.2021.3754  </a:t>
            </a:r>
            <a:endParaRPr sz="1100"/>
          </a:p>
          <a:p>
            <a:pPr marL="457200" lvl="0" indent="-298450" algn="l" rtl="0">
              <a:spcBef>
                <a:spcPts val="360"/>
              </a:spcBef>
              <a:spcAft>
                <a:spcPts val="0"/>
              </a:spcAft>
              <a:buSzPts val="1100"/>
              <a:buChar char="•"/>
            </a:pPr>
            <a:r>
              <a:rPr lang="en-US" sz="1100"/>
              <a:t>Caruso, R., &amp; Breitbart, W. (2020). Mental health care in oncology. Contemporary perspective on the psychosocial burden of cancer and evidence-based interventions. Epidemiology and psychiatric sciences, 29, e86. </a:t>
            </a:r>
            <a:r>
              <a:rPr lang="en-US" sz="1100" u="sng">
                <a:solidFill>
                  <a:schemeClr val="hlink"/>
                </a:solidFill>
                <a:hlinkClick r:id="rId6"/>
              </a:rPr>
              <a:t>https://doi.org/10.1017/S2045796019000866</a:t>
            </a:r>
            <a:r>
              <a:rPr lang="en-US" sz="1100"/>
              <a:t> </a:t>
            </a:r>
            <a:endParaRPr sz="1100"/>
          </a:p>
          <a:p>
            <a:pPr marL="457200" lvl="0" indent="-298450" algn="l" rtl="0">
              <a:spcBef>
                <a:spcPts val="360"/>
              </a:spcBef>
              <a:spcAft>
                <a:spcPts val="0"/>
              </a:spcAft>
              <a:buSzPts val="1100"/>
              <a:buChar char="•"/>
            </a:pPr>
            <a:r>
              <a:rPr lang="en-US" sz="1100"/>
              <a:t>Centers for Medicare &amp; Medicaid Services. (2023). 88 C.F.R. 78818. </a:t>
            </a:r>
            <a:r>
              <a:rPr lang="en-US" sz="1100" u="sng">
                <a:solidFill>
                  <a:schemeClr val="hlink"/>
                </a:solidFill>
                <a:hlinkClick r:id="rId7"/>
              </a:rPr>
              <a:t>https://www.federalregister.gov/documents/2023/11/16/2023-24184/medicare-and-medicaid-programs-cy-2024-payment-policies-under-the-physician-fee-schedule-and-other</a:t>
            </a:r>
            <a:endParaRPr sz="1100"/>
          </a:p>
          <a:p>
            <a:pPr marL="457200" lvl="0" indent="-298450" algn="l" rtl="0">
              <a:spcBef>
                <a:spcPts val="360"/>
              </a:spcBef>
              <a:spcAft>
                <a:spcPts val="0"/>
              </a:spcAft>
              <a:buSzPts val="1100"/>
              <a:buChar char="•"/>
            </a:pPr>
            <a:r>
              <a:rPr lang="en-US" sz="1100"/>
              <a:t>Centers for Medicare &amp; Medicaid Services. (2024). American Indian/Alaska Native. </a:t>
            </a:r>
            <a:r>
              <a:rPr lang="en-US" sz="1100" u="sng">
                <a:solidFill>
                  <a:schemeClr val="hlink"/>
                </a:solidFill>
                <a:hlinkClick r:id="rId8"/>
              </a:rPr>
              <a:t>https://www.cms.gov/training-education/partner-outreach-resources/american-indian-alaska-native</a:t>
            </a:r>
            <a:r>
              <a:rPr lang="en-US" sz="1100"/>
              <a:t> </a:t>
            </a:r>
            <a:endParaRPr sz="1100"/>
          </a:p>
          <a:p>
            <a:pPr marL="457200" lvl="0" indent="-298450" algn="l" rtl="0">
              <a:spcBef>
                <a:spcPts val="360"/>
              </a:spcBef>
              <a:spcAft>
                <a:spcPts val="0"/>
              </a:spcAft>
              <a:buSzPts val="1100"/>
              <a:buChar char="•"/>
            </a:pPr>
            <a:r>
              <a:rPr lang="en-US" sz="1100"/>
              <a:t>Centers for Medicare &amp; Medicaid Services. (2024). Background: The Affordable Care Act’s new rules on preventive care. </a:t>
            </a:r>
            <a:r>
              <a:rPr lang="en-US" sz="1100" u="sng">
                <a:solidFill>
                  <a:schemeClr val="hlink"/>
                </a:solidFill>
                <a:hlinkClick r:id="rId9"/>
              </a:rPr>
              <a:t>https://www.cms.gov/cciio/resources/fact-sheets-and-faqs/preventive-care-background</a:t>
            </a:r>
            <a:endParaRPr sz="1100"/>
          </a:p>
          <a:p>
            <a:pPr marL="457200" lvl="0" indent="-298450" algn="l" rtl="0">
              <a:spcBef>
                <a:spcPts val="360"/>
              </a:spcBef>
              <a:spcAft>
                <a:spcPts val="0"/>
              </a:spcAft>
              <a:buSzPts val="1100"/>
              <a:buChar char="•"/>
            </a:pPr>
            <a:r>
              <a:rPr lang="en-US" sz="1100"/>
              <a:t>Centers for Medicare &amp; Medicaid Services. (n.d.). Catastrophic coverage. </a:t>
            </a:r>
            <a:r>
              <a:rPr lang="en-US" sz="1100" u="sng">
                <a:solidFill>
                  <a:schemeClr val="hlink"/>
                </a:solidFill>
                <a:hlinkClick r:id="rId10"/>
              </a:rPr>
              <a:t>https://www.medicare.gov/drug-coverage-part-d/costs-for-medicare-drug-coverage/catastrophic-coverage</a:t>
            </a:r>
            <a:endParaRPr sz="1100"/>
          </a:p>
          <a:p>
            <a:pPr marL="457200" lvl="0" indent="-298450" algn="l" rtl="0">
              <a:spcBef>
                <a:spcPts val="360"/>
              </a:spcBef>
              <a:spcAft>
                <a:spcPts val="0"/>
              </a:spcAft>
              <a:buSzPts val="1100"/>
              <a:buChar char="•"/>
            </a:pPr>
            <a:r>
              <a:rPr lang="en-US" sz="1100"/>
              <a:t>Centers for Medicare &amp; Medicaid Services. (n.d.). Costs in the coverage gap. </a:t>
            </a:r>
            <a:r>
              <a:rPr lang="en-US" sz="1100" u="sng">
                <a:solidFill>
                  <a:schemeClr val="hlink"/>
                </a:solidFill>
                <a:hlinkClick r:id="rId11"/>
              </a:rPr>
              <a:t>https://www.medicare.gov/drug-coverage-part-d/costs-for-medicare-drug-coverage/costs-in-the-coverage-gap</a:t>
            </a:r>
            <a:endParaRPr sz="1100"/>
          </a:p>
          <a:p>
            <a:pPr marL="0" lvl="0" indent="0" algn="l" rtl="0">
              <a:spcBef>
                <a:spcPts val="360"/>
              </a:spcBef>
              <a:spcAft>
                <a:spcPts val="0"/>
              </a:spcAft>
              <a:buClr>
                <a:srgbClr val="3F3F3F"/>
              </a:buClr>
              <a:buSzPts val="1150"/>
              <a:buFont typeface="Arial"/>
              <a:buNone/>
            </a:pPr>
            <a:endParaRPr sz="11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g2fe268c0769_0_0"/>
          <p:cNvSpPr txBox="1">
            <a:spLocks noGrp="1"/>
          </p:cNvSpPr>
          <p:nvPr>
            <p:ph type="title"/>
          </p:nvPr>
        </p:nvSpPr>
        <p:spPr>
          <a:xfrm>
            <a:off x="460675" y="2896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solidFill>
                  <a:srgbClr val="000000"/>
                </a:solidFill>
              </a:rPr>
              <a:t>References</a:t>
            </a:r>
            <a:endParaRPr/>
          </a:p>
        </p:txBody>
      </p:sp>
      <p:sp>
        <p:nvSpPr>
          <p:cNvPr id="625" name="Google Shape;625;g2fe268c0769_0_0"/>
          <p:cNvSpPr txBox="1">
            <a:spLocks noGrp="1"/>
          </p:cNvSpPr>
          <p:nvPr>
            <p:ph type="body" idx="1"/>
          </p:nvPr>
        </p:nvSpPr>
        <p:spPr>
          <a:xfrm>
            <a:off x="460664" y="1219200"/>
            <a:ext cx="8229600" cy="3941700"/>
          </a:xfrm>
          <a:prstGeom prst="rect">
            <a:avLst/>
          </a:prstGeom>
          <a:noFill/>
          <a:ln>
            <a:noFill/>
          </a:ln>
        </p:spPr>
        <p:txBody>
          <a:bodyPr spcFirstLastPara="1" wrap="square" lIns="91425" tIns="45700" rIns="91425" bIns="45700" anchor="t" anchorCtr="0">
            <a:noAutofit/>
          </a:bodyPr>
          <a:lstStyle/>
          <a:p>
            <a:pPr marL="457200" lvl="0" indent="-298450" algn="l" rtl="0">
              <a:spcBef>
                <a:spcPts val="360"/>
              </a:spcBef>
              <a:spcAft>
                <a:spcPts val="0"/>
              </a:spcAft>
              <a:buSzPts val="1100"/>
              <a:buChar char="•"/>
            </a:pPr>
            <a:r>
              <a:rPr lang="en-US" sz="1100"/>
              <a:t>Centers for Medicare &amp; Medicaid Services. (2012). Emergency Medical Treatment &amp; Labor Act (EMTALA). </a:t>
            </a:r>
            <a:r>
              <a:rPr lang="en-US" sz="1100" u="sng">
                <a:solidFill>
                  <a:schemeClr val="hlink"/>
                </a:solidFill>
                <a:hlinkClick r:id="rId3"/>
              </a:rPr>
              <a:t>https://www.cms.gov/Regulations‐and‐ Guidance/Legislation/EMTALA/index.html?redirect=/EMTALA/</a:t>
            </a:r>
            <a:endParaRPr sz="1100"/>
          </a:p>
          <a:p>
            <a:pPr marL="457200" lvl="0" indent="-298450" algn="l" rtl="0">
              <a:spcBef>
                <a:spcPts val="360"/>
              </a:spcBef>
              <a:spcAft>
                <a:spcPts val="0"/>
              </a:spcAft>
              <a:buSzPts val="1100"/>
              <a:buChar char="•"/>
            </a:pPr>
            <a:r>
              <a:rPr lang="en-US" sz="1100"/>
              <a:t>Centers for Medicare &amp; Medicaid Services. (n.d.). Incarcerated Medicare beneficiaries. </a:t>
            </a:r>
            <a:r>
              <a:rPr lang="en-US" sz="1100" u="sng">
                <a:solidFill>
                  <a:schemeClr val="hlink"/>
                </a:solidFill>
                <a:hlinkClick r:id="rId4"/>
              </a:rPr>
              <a:t>https://www.cms.gov/training-education/look-up-topics/special-populations/incarcerated-medicare-beneficiaries#:~:text=A%20beneficiary's%20entitlement%20to%20Medicare,beneficiary%20while%20they're%20incarcerated</a:t>
            </a:r>
            <a:r>
              <a:rPr lang="en-US" sz="1100"/>
              <a:t> </a:t>
            </a:r>
            <a:endParaRPr sz="1100"/>
          </a:p>
          <a:p>
            <a:pPr marL="457200" lvl="0" indent="-298450" algn="l" rtl="0">
              <a:spcBef>
                <a:spcPts val="360"/>
              </a:spcBef>
              <a:spcAft>
                <a:spcPts val="0"/>
              </a:spcAft>
              <a:buSzPts val="1100"/>
              <a:buChar char="•"/>
            </a:pPr>
            <a:r>
              <a:rPr lang="en-US" sz="1100"/>
              <a:t>Centers for Medicare &amp; Medicaid Services. (n.d.). The Affordable Care Act: Increasing transparency, protecting consumers. </a:t>
            </a:r>
            <a:r>
              <a:rPr lang="en-US" sz="1100" u="sng">
                <a:solidFill>
                  <a:schemeClr val="hlink"/>
                </a:solidFill>
                <a:hlinkClick r:id="rId5"/>
              </a:rPr>
              <a:t>https://www.medicare.gov/drug-coverage-part-d/costs-for-medicare-drug-coverage/catastrophic-coverage</a:t>
            </a:r>
            <a:endParaRPr sz="1100"/>
          </a:p>
          <a:p>
            <a:pPr marL="457200" lvl="0" indent="-298450" algn="l" rtl="0">
              <a:spcBef>
                <a:spcPts val="360"/>
              </a:spcBef>
              <a:spcAft>
                <a:spcPts val="0"/>
              </a:spcAft>
              <a:buSzPts val="1100"/>
              <a:buChar char="•"/>
            </a:pPr>
            <a:r>
              <a:rPr lang="en-US" sz="1100"/>
              <a:t>Congressional Research Service. (2024, July 24). Medicaid and incarcerated individuals. </a:t>
            </a:r>
            <a:r>
              <a:rPr lang="en-US" sz="1100" u="sng">
                <a:solidFill>
                  <a:schemeClr val="hlink"/>
                </a:solidFill>
                <a:hlinkClick r:id="rId6"/>
              </a:rPr>
              <a:t>https://crsreports.congress.gov/product/pdf/if/if11830</a:t>
            </a:r>
            <a:r>
              <a:rPr lang="en-US" sz="1100"/>
              <a:t> </a:t>
            </a:r>
            <a:endParaRPr sz="1100"/>
          </a:p>
          <a:p>
            <a:pPr marL="457200" lvl="0" indent="-298450" algn="l" rtl="0">
              <a:spcBef>
                <a:spcPts val="360"/>
              </a:spcBef>
              <a:spcAft>
                <a:spcPts val="0"/>
              </a:spcAft>
              <a:buSzPts val="1100"/>
              <a:buChar char="•"/>
            </a:pPr>
            <a:r>
              <a:rPr lang="en-US" sz="1100"/>
              <a:t>Cubanski, J., &amp;  Neuman, T. (2023, April 20). Changes to Medicare Part D in 2024 and 2025 under the Inflation Reduction Act and how enrollees will benefit. KFF. Retrieved September 12, 2024 from </a:t>
            </a:r>
            <a:r>
              <a:rPr lang="en-US" sz="1100" u="sng">
                <a:solidFill>
                  <a:schemeClr val="hlink"/>
                </a:solidFill>
                <a:hlinkClick r:id="rId7"/>
              </a:rPr>
              <a:t>https://www.kff.org/medicare/issue-brief/changes-to-medicare-part-d-in-2024-and-2025-under-the-inflation-reduction-act-and-how-enrollees-will-benefit/</a:t>
            </a:r>
            <a:r>
              <a:rPr lang="en-US" sz="1100"/>
              <a:t> </a:t>
            </a:r>
            <a:endParaRPr sz="1100"/>
          </a:p>
          <a:p>
            <a:pPr marL="457200" lvl="0" indent="-298450" algn="l" rtl="0">
              <a:spcBef>
                <a:spcPts val="360"/>
              </a:spcBef>
              <a:spcAft>
                <a:spcPts val="0"/>
              </a:spcAft>
              <a:buSzPts val="1100"/>
              <a:buChar char="•"/>
            </a:pPr>
            <a:r>
              <a:rPr lang="en-US" sz="1100"/>
              <a:t>Gates, A., Artiga, S., and Rudowitz, R. (2014, September 5). Health coverage and care for the adult criminal justice-involved population. KFF. </a:t>
            </a:r>
            <a:r>
              <a:rPr lang="en-US" sz="1100" u="sng">
                <a:solidFill>
                  <a:schemeClr val="hlink"/>
                </a:solidFill>
                <a:hlinkClick r:id="rId8"/>
              </a:rPr>
              <a:t>https://www.kff.org/uninsured/issue-brief/health-coverage-and-care-for-the-adult-criminal-justice-involved-population/</a:t>
            </a:r>
            <a:r>
              <a:rPr lang="en-US" sz="1100"/>
              <a:t> </a:t>
            </a:r>
            <a:endParaRPr sz="1100"/>
          </a:p>
          <a:p>
            <a:pPr marL="457200" lvl="0" indent="-298450" algn="l" rtl="0">
              <a:spcBef>
                <a:spcPts val="360"/>
              </a:spcBef>
              <a:spcAft>
                <a:spcPts val="0"/>
              </a:spcAft>
              <a:buSzPts val="1100"/>
              <a:buChar char="•"/>
            </a:pPr>
            <a:r>
              <a:rPr lang="en-US" sz="1100"/>
              <a:t>Giroir, B. P. (2020, April 20). When to seek emergency care. DHHS Office of Minority Health. </a:t>
            </a:r>
            <a:r>
              <a:rPr lang="en-US" sz="1100" u="sng">
                <a:solidFill>
                  <a:schemeClr val="hlink"/>
                </a:solidFill>
                <a:hlinkClick r:id="rId9"/>
              </a:rPr>
              <a:t>https://minorityhealth.hhs.gov/news/when-seek-emergency-care</a:t>
            </a:r>
            <a:r>
              <a:rPr lang="en-US" sz="1100"/>
              <a:t> </a:t>
            </a:r>
            <a:endParaRPr sz="1100"/>
          </a:p>
          <a:p>
            <a:pPr marL="457200" lvl="0" indent="-298450" algn="l" rtl="0">
              <a:spcBef>
                <a:spcPts val="360"/>
              </a:spcBef>
              <a:spcAft>
                <a:spcPts val="0"/>
              </a:spcAft>
              <a:buSzPts val="1100"/>
              <a:buChar char="•"/>
            </a:pPr>
            <a:r>
              <a:rPr lang="en-US" sz="1100"/>
              <a:t>Healthcare.gov. (n.d.). A quick guide to the Health Insurance Marketplace®. </a:t>
            </a:r>
            <a:r>
              <a:rPr lang="en-US" sz="1100" u="sng">
                <a:solidFill>
                  <a:schemeClr val="hlink"/>
                </a:solidFill>
                <a:hlinkClick r:id="rId10"/>
              </a:rPr>
              <a:t>https://www.healthcare.gov/quick-guide/eligibility/</a:t>
            </a:r>
            <a:endParaRPr sz="1100"/>
          </a:p>
          <a:p>
            <a:pPr marL="457200" lvl="0" indent="-298450" algn="l" rtl="0">
              <a:spcBef>
                <a:spcPts val="360"/>
              </a:spcBef>
              <a:spcAft>
                <a:spcPts val="0"/>
              </a:spcAft>
              <a:buSzPts val="1100"/>
              <a:buChar char="•"/>
            </a:pPr>
            <a:r>
              <a:rPr lang="en-US" sz="1100"/>
              <a:t>Healthcare.gov. (2024). Federal poverty level (FPL). </a:t>
            </a:r>
            <a:r>
              <a:rPr lang="en-US" sz="1100" u="sng">
                <a:solidFill>
                  <a:schemeClr val="hlink"/>
                </a:solidFill>
                <a:hlinkClick r:id="rId11"/>
              </a:rPr>
              <a:t>https://www.healthcare.gov/glossary/federal-poverty-level-fpl/</a:t>
            </a:r>
            <a:endParaRPr sz="1100"/>
          </a:p>
          <a:p>
            <a:pPr marL="457200" lvl="0" indent="-298450" algn="l" rtl="0">
              <a:spcBef>
                <a:spcPts val="360"/>
              </a:spcBef>
              <a:spcAft>
                <a:spcPts val="0"/>
              </a:spcAft>
              <a:buSzPts val="1100"/>
              <a:buChar char="•"/>
            </a:pPr>
            <a:r>
              <a:rPr lang="en-US" sz="1100"/>
              <a:t>Healthcare.gov. (n.d.). Glossary. </a:t>
            </a:r>
            <a:r>
              <a:rPr lang="en-US" sz="1100" u="sng">
                <a:solidFill>
                  <a:schemeClr val="hlink"/>
                </a:solidFill>
                <a:hlinkClick r:id="rId12"/>
              </a:rPr>
              <a:t>https://www.healthcare.gov/glossary/</a:t>
            </a:r>
            <a:endParaRPr sz="1100"/>
          </a:p>
          <a:p>
            <a:pPr marL="0" lvl="0" indent="0" algn="l" rtl="0">
              <a:spcBef>
                <a:spcPts val="360"/>
              </a:spcBef>
              <a:spcAft>
                <a:spcPts val="0"/>
              </a:spcAft>
              <a:buNone/>
            </a:pPr>
            <a:endParaRPr sz="11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g2fe93c1e40e_0_30"/>
          <p:cNvSpPr txBox="1">
            <a:spLocks noGrp="1"/>
          </p:cNvSpPr>
          <p:nvPr>
            <p:ph type="title"/>
          </p:nvPr>
        </p:nvSpPr>
        <p:spPr>
          <a:xfrm>
            <a:off x="460675" y="2896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solidFill>
                  <a:srgbClr val="000000"/>
                </a:solidFill>
              </a:rPr>
              <a:t>References</a:t>
            </a:r>
            <a:endParaRPr/>
          </a:p>
        </p:txBody>
      </p:sp>
      <p:sp>
        <p:nvSpPr>
          <p:cNvPr id="632" name="Google Shape;632;g2fe93c1e40e_0_30"/>
          <p:cNvSpPr txBox="1">
            <a:spLocks noGrp="1"/>
          </p:cNvSpPr>
          <p:nvPr>
            <p:ph type="body" idx="1"/>
          </p:nvPr>
        </p:nvSpPr>
        <p:spPr>
          <a:xfrm>
            <a:off x="460664" y="1219200"/>
            <a:ext cx="8229600" cy="3941700"/>
          </a:xfrm>
          <a:prstGeom prst="rect">
            <a:avLst/>
          </a:prstGeom>
          <a:noFill/>
          <a:ln>
            <a:noFill/>
          </a:ln>
        </p:spPr>
        <p:txBody>
          <a:bodyPr spcFirstLastPara="1" wrap="square" lIns="91425" tIns="45700" rIns="91425" bIns="45700" anchor="t" anchorCtr="0">
            <a:noAutofit/>
          </a:bodyPr>
          <a:lstStyle/>
          <a:p>
            <a:pPr marL="457200" lvl="0" indent="-298450" algn="l" rtl="0">
              <a:spcBef>
                <a:spcPts val="360"/>
              </a:spcBef>
              <a:spcAft>
                <a:spcPts val="0"/>
              </a:spcAft>
              <a:buSzPts val="1100"/>
              <a:buChar char="•"/>
            </a:pPr>
            <a:r>
              <a:rPr lang="en-US" sz="1100"/>
              <a:t>Healthcare.gov. (n.d.). Health benefits &amp; coverage. </a:t>
            </a:r>
            <a:r>
              <a:rPr lang="en-US" sz="1100" u="sng">
                <a:solidFill>
                  <a:schemeClr val="hlink"/>
                </a:solidFill>
                <a:hlinkClick r:id="rId3"/>
              </a:rPr>
              <a:t>https://www.healthcare.gov/coverage/what-marketplace-plans-cover/</a:t>
            </a:r>
            <a:endParaRPr sz="1100"/>
          </a:p>
          <a:p>
            <a:pPr marL="457200" lvl="0" indent="-298450" algn="l" rtl="0">
              <a:spcBef>
                <a:spcPts val="360"/>
              </a:spcBef>
              <a:spcAft>
                <a:spcPts val="0"/>
              </a:spcAft>
              <a:buSzPts val="1100"/>
              <a:buChar char="•"/>
            </a:pPr>
            <a:r>
              <a:rPr lang="en-US" sz="1100"/>
              <a:t>ISPOR. (n.d.). US Healthcare System Overview-Background. </a:t>
            </a:r>
            <a:r>
              <a:rPr lang="en-US" sz="1100" u="sng">
                <a:solidFill>
                  <a:schemeClr val="hlink"/>
                </a:solidFill>
                <a:hlinkClick r:id="rId4"/>
              </a:rPr>
              <a:t>https://www.ispor.org/heor-resources/more-heor-resources/us-healthcare-system-overview/us-healthcare-system-overview-background-page-1</a:t>
            </a:r>
            <a:endParaRPr sz="1100"/>
          </a:p>
          <a:p>
            <a:pPr marL="457200" lvl="0" indent="-298450" algn="l" rtl="0">
              <a:spcBef>
                <a:spcPts val="360"/>
              </a:spcBef>
              <a:spcAft>
                <a:spcPts val="0"/>
              </a:spcAft>
              <a:buSzPts val="1100"/>
              <a:buChar char="•"/>
            </a:pPr>
            <a:r>
              <a:rPr lang="en-US" sz="1100"/>
              <a:t>HealthCare.gov. (n.d.). Health coverage for incarcerated people. </a:t>
            </a:r>
            <a:r>
              <a:rPr lang="en-US" sz="1100" u="sng">
                <a:solidFill>
                  <a:schemeClr val="hlink"/>
                </a:solidFill>
                <a:hlinkClick r:id="rId5"/>
              </a:rPr>
              <a:t>https://www.healthcare.gov/incarcerated-people/</a:t>
            </a:r>
            <a:r>
              <a:rPr lang="en-US" sz="1100"/>
              <a:t> </a:t>
            </a:r>
            <a:endParaRPr sz="1100"/>
          </a:p>
          <a:p>
            <a:pPr marL="457200" lvl="0" indent="-298450" algn="l" rtl="0">
              <a:spcBef>
                <a:spcPts val="360"/>
              </a:spcBef>
              <a:spcAft>
                <a:spcPts val="0"/>
              </a:spcAft>
              <a:buSzPts val="1100"/>
              <a:buChar char="•"/>
            </a:pPr>
            <a:r>
              <a:rPr lang="en-US" sz="1100"/>
              <a:t>KFF. (2024, May 8). Status of state Medicaid expansion decisions: Interactive map. </a:t>
            </a:r>
            <a:r>
              <a:rPr lang="en-US" sz="1100" u="sng">
                <a:solidFill>
                  <a:schemeClr val="hlink"/>
                </a:solidFill>
                <a:hlinkClick r:id="rId6"/>
              </a:rPr>
              <a:t>https://www.kff.org/affordable-care-act/issue-brief/status-of-state-medicaid-expansion-decisions-interactive-map/</a:t>
            </a:r>
            <a:endParaRPr sz="1100"/>
          </a:p>
          <a:p>
            <a:pPr marL="457200" lvl="0" indent="-298450" algn="l" rtl="0">
              <a:spcBef>
                <a:spcPts val="360"/>
              </a:spcBef>
              <a:spcAft>
                <a:spcPts val="0"/>
              </a:spcAft>
              <a:buSzPts val="1100"/>
              <a:buChar char="•"/>
            </a:pPr>
            <a:r>
              <a:rPr lang="en-US" sz="1100"/>
              <a:t>Medicaid and CHIP Payment and Access Commission. (2021, February). Medicaid and CHIP in the territories. </a:t>
            </a:r>
            <a:r>
              <a:rPr lang="en-US" sz="1100" u="sng">
                <a:solidFill>
                  <a:schemeClr val="hlink"/>
                </a:solidFill>
                <a:hlinkClick r:id="rId7"/>
              </a:rPr>
              <a:t>https://www.macpac.gov/wp-content/uploads/2019/07/Medicaid-and-CHIP-in-the-Territories.pdf</a:t>
            </a:r>
            <a:r>
              <a:rPr lang="en-US" sz="1100"/>
              <a:t> </a:t>
            </a:r>
            <a:endParaRPr sz="1100"/>
          </a:p>
          <a:p>
            <a:pPr marL="457200" lvl="0" indent="-298450" algn="l" rtl="0">
              <a:spcBef>
                <a:spcPts val="360"/>
              </a:spcBef>
              <a:spcAft>
                <a:spcPts val="0"/>
              </a:spcAft>
              <a:buSzPts val="1100"/>
              <a:buChar char="•"/>
            </a:pPr>
            <a:r>
              <a:rPr lang="en-US" sz="1100"/>
              <a:t>McInerney, M., Rutledge, M. S., &amp; King, S. E. (2022). How much does health spending eat away at retirement income? Center for Retirement Research at Boston College. </a:t>
            </a:r>
            <a:r>
              <a:rPr lang="en-US" sz="1100" u="sng">
                <a:solidFill>
                  <a:schemeClr val="hlink"/>
                </a:solidFill>
                <a:hlinkClick r:id="rId8"/>
              </a:rPr>
              <a:t>https://crr.bc.edu/wp-content/uploads/2022/07/IB_22-12.pdf</a:t>
            </a:r>
            <a:endParaRPr sz="1100"/>
          </a:p>
          <a:p>
            <a:pPr marL="457200" lvl="0" indent="-298450" algn="l" rtl="0">
              <a:spcBef>
                <a:spcPts val="360"/>
              </a:spcBef>
              <a:spcAft>
                <a:spcPts val="0"/>
              </a:spcAft>
              <a:buSzPts val="1100"/>
              <a:buChar char="•"/>
            </a:pPr>
            <a:r>
              <a:rPr lang="en-US" sz="1100"/>
              <a:t>Medicare Learning Network. (2024). Medicare &amp; Medicaid basics. Center for Medicare &amp; Medicaid Services. </a:t>
            </a:r>
            <a:r>
              <a:rPr lang="en-US" sz="1100" u="sng">
                <a:solidFill>
                  <a:schemeClr val="hlink"/>
                </a:solidFill>
                <a:hlinkClick r:id="rId9"/>
              </a:rPr>
              <a:t>https://www.cms.gov/Outreach-and-Education/Medicare-Learning-Network-MLN/MLNProducts/Downloads/ProgramBasics.pdf</a:t>
            </a:r>
            <a:endParaRPr sz="1100"/>
          </a:p>
          <a:p>
            <a:pPr marL="457200" lvl="0" indent="-298450" algn="l" rtl="0">
              <a:spcBef>
                <a:spcPts val="360"/>
              </a:spcBef>
              <a:spcAft>
                <a:spcPts val="0"/>
              </a:spcAft>
              <a:buSzPts val="1100"/>
              <a:buChar char="•"/>
            </a:pPr>
            <a:r>
              <a:rPr lang="en-US" sz="1100"/>
              <a:t>Merriam‐Webster Online Dictionary. (2024). </a:t>
            </a:r>
            <a:r>
              <a:rPr lang="en-US" sz="1100" u="sng">
                <a:solidFill>
                  <a:schemeClr val="hlink"/>
                </a:solidFill>
                <a:hlinkClick r:id="rId10"/>
              </a:rPr>
              <a:t>http://www.merriam‐ webster.com/</a:t>
            </a:r>
            <a:endParaRPr sz="1100"/>
          </a:p>
          <a:p>
            <a:pPr marL="457200" lvl="0" indent="-298450" algn="l" rtl="0">
              <a:spcBef>
                <a:spcPts val="360"/>
              </a:spcBef>
              <a:spcAft>
                <a:spcPts val="0"/>
              </a:spcAft>
              <a:buSzPts val="1100"/>
              <a:buChar char="•"/>
            </a:pPr>
            <a:r>
              <a:rPr lang="en-US" sz="1100"/>
              <a:t>National Cancer Institute. (n.d.). Dictionary of Terms. </a:t>
            </a:r>
            <a:r>
              <a:rPr lang="en-US" sz="1100" u="sng">
                <a:solidFill>
                  <a:schemeClr val="hlink"/>
                </a:solidFill>
                <a:hlinkClick r:id="rId11"/>
              </a:rPr>
              <a:t>https://www.cancer.gov/publications/dictionaries/cancer-terms/def/nutritionist</a:t>
            </a:r>
            <a:r>
              <a:rPr lang="en-US" sz="1100"/>
              <a:t> </a:t>
            </a:r>
            <a:endParaRPr sz="1100"/>
          </a:p>
          <a:p>
            <a:pPr marL="457200" lvl="0" indent="-298450" algn="l" rtl="0">
              <a:spcBef>
                <a:spcPts val="360"/>
              </a:spcBef>
              <a:spcAft>
                <a:spcPts val="0"/>
              </a:spcAft>
              <a:buSzPts val="1100"/>
              <a:buChar char="•"/>
            </a:pPr>
            <a:r>
              <a:rPr lang="en-US" sz="1100"/>
              <a:t>National Cancer Institute. (n.d.). Dictionary of Terms. </a:t>
            </a:r>
            <a:r>
              <a:rPr lang="en-US" sz="1100" u="sng">
                <a:solidFill>
                  <a:schemeClr val="hlink"/>
                </a:solidFill>
                <a:hlinkClick r:id="rId12"/>
              </a:rPr>
              <a:t>https://www.cancer.gov/publications/dictionaries/cancer-terms/def/genetic-counselor</a:t>
            </a:r>
            <a:r>
              <a:rPr lang="en-US" sz="1100"/>
              <a:t> </a:t>
            </a:r>
            <a:endParaRPr sz="1100"/>
          </a:p>
          <a:p>
            <a:pPr marL="457200" lvl="0" indent="-298450" algn="l" rtl="0">
              <a:spcBef>
                <a:spcPts val="360"/>
              </a:spcBef>
              <a:spcAft>
                <a:spcPts val="0"/>
              </a:spcAft>
              <a:buSzPts val="1100"/>
              <a:buChar char="•"/>
            </a:pPr>
            <a:r>
              <a:rPr lang="en-US" sz="1100"/>
              <a:t>National Infusion Center. (2020). </a:t>
            </a:r>
            <a:r>
              <a:rPr lang="en-US" sz="1100" u="sng">
                <a:solidFill>
                  <a:schemeClr val="hlink"/>
                </a:solidFill>
                <a:hlinkClick r:id="rId13"/>
              </a:rPr>
              <a:t>https://www.youtube.com/watch?v=KIh29MJOXhc</a:t>
            </a:r>
            <a:r>
              <a:rPr lang="en-US" sz="1100"/>
              <a:t> </a:t>
            </a:r>
            <a:endParaRPr sz="1100"/>
          </a:p>
          <a:p>
            <a:pPr marL="0" lvl="0" indent="0" algn="l" rtl="0">
              <a:spcBef>
                <a:spcPts val="360"/>
              </a:spcBef>
              <a:spcAft>
                <a:spcPts val="0"/>
              </a:spcAft>
              <a:buClr>
                <a:srgbClr val="3F3F3F"/>
              </a:buClr>
              <a:buSzPts val="1150"/>
              <a:buFont typeface="Arial"/>
              <a:buNone/>
            </a:pPr>
            <a:endParaRPr sz="11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g30a3818e542_0_0"/>
          <p:cNvSpPr txBox="1">
            <a:spLocks noGrp="1"/>
          </p:cNvSpPr>
          <p:nvPr>
            <p:ph type="title"/>
          </p:nvPr>
        </p:nvSpPr>
        <p:spPr>
          <a:xfrm>
            <a:off x="460675" y="2896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solidFill>
                  <a:srgbClr val="000000"/>
                </a:solidFill>
              </a:rPr>
              <a:t>References</a:t>
            </a:r>
            <a:endParaRPr/>
          </a:p>
        </p:txBody>
      </p:sp>
      <p:sp>
        <p:nvSpPr>
          <p:cNvPr id="639" name="Google Shape;639;g30a3818e542_0_0"/>
          <p:cNvSpPr txBox="1">
            <a:spLocks noGrp="1"/>
          </p:cNvSpPr>
          <p:nvPr>
            <p:ph type="body" idx="1"/>
          </p:nvPr>
        </p:nvSpPr>
        <p:spPr>
          <a:xfrm>
            <a:off x="460664" y="1219200"/>
            <a:ext cx="8229600" cy="3941700"/>
          </a:xfrm>
          <a:prstGeom prst="rect">
            <a:avLst/>
          </a:prstGeom>
          <a:noFill/>
          <a:ln>
            <a:noFill/>
          </a:ln>
        </p:spPr>
        <p:txBody>
          <a:bodyPr spcFirstLastPara="1" wrap="square" lIns="91425" tIns="45700" rIns="91425" bIns="45700" anchor="t" anchorCtr="0">
            <a:noAutofit/>
          </a:bodyPr>
          <a:lstStyle/>
          <a:p>
            <a:pPr marL="457200" lvl="0" indent="-298450" algn="l" rtl="0">
              <a:spcBef>
                <a:spcPts val="360"/>
              </a:spcBef>
              <a:spcAft>
                <a:spcPts val="0"/>
              </a:spcAft>
              <a:buSzPts val="1100"/>
              <a:buChar char="•"/>
            </a:pPr>
            <a:r>
              <a:rPr lang="en-US" sz="1100"/>
              <a:t>Patient Navigator Training Collaborative. (n.d). </a:t>
            </a:r>
            <a:r>
              <a:rPr lang="en-US" sz="1100" u="sng">
                <a:solidFill>
                  <a:schemeClr val="hlink"/>
                </a:solidFill>
                <a:hlinkClick r:id="rId3"/>
              </a:rPr>
              <a:t>http://patientnavigatortraining.org/ </a:t>
            </a:r>
            <a:endParaRPr sz="1100"/>
          </a:p>
          <a:p>
            <a:pPr marL="457200" lvl="0" indent="-298450" algn="l" rtl="0">
              <a:spcBef>
                <a:spcPts val="360"/>
              </a:spcBef>
              <a:spcAft>
                <a:spcPts val="0"/>
              </a:spcAft>
              <a:buSzPts val="1100"/>
              <a:buChar char="•"/>
            </a:pPr>
            <a:r>
              <a:rPr lang="en-US" sz="1100"/>
              <a:t>Patient Navigator Training Collaborative. (n.d.). </a:t>
            </a:r>
            <a:r>
              <a:rPr lang="en-US" sz="1100" u="sng">
                <a:solidFill>
                  <a:schemeClr val="hlink"/>
                </a:solidFill>
                <a:hlinkClick r:id="rId3"/>
              </a:rPr>
              <a:t>http://patientnavigatortraining.org/</a:t>
            </a:r>
            <a:endParaRPr sz="1100"/>
          </a:p>
          <a:p>
            <a:pPr marL="457200" lvl="0" indent="-298450" algn="l" rtl="0">
              <a:spcBef>
                <a:spcPts val="360"/>
              </a:spcBef>
              <a:spcAft>
                <a:spcPts val="0"/>
              </a:spcAft>
              <a:buSzPts val="1100"/>
              <a:buChar char="•"/>
            </a:pPr>
            <a:r>
              <a:rPr lang="en-US" sz="1100"/>
              <a:t>Simone, J. (2002). Understanding cancer centers. Journal of Clinical Oncology, 20(23):4503‐4507. doi: 10.1200/JCO.2002.07.574 </a:t>
            </a:r>
            <a:endParaRPr sz="1100"/>
          </a:p>
          <a:p>
            <a:pPr marL="457200" lvl="0" indent="-298450" algn="l" rtl="0">
              <a:spcBef>
                <a:spcPts val="360"/>
              </a:spcBef>
              <a:spcAft>
                <a:spcPts val="0"/>
              </a:spcAft>
              <a:buSzPts val="1100"/>
              <a:buChar char="•"/>
            </a:pPr>
            <a:r>
              <a:rPr lang="en-US" sz="1100"/>
              <a:t>Sullivan, J., Orris, A., &amp; Lukens, G. (2024). Entering their second decade, Affordable Care Act coverage expansions have helped millions, provide the basis for further progress. Center on Budget and Policy Priorities. </a:t>
            </a:r>
            <a:r>
              <a:rPr lang="en-US" sz="1100" u="sng">
                <a:solidFill>
                  <a:schemeClr val="hlink"/>
                </a:solidFill>
                <a:hlinkClick r:id="rId4"/>
              </a:rPr>
              <a:t>https://www.cbpp.org/research/health/entering-their-second-decade-affordable-care-act-coverage-expansions-have-helped#:~:text=The%20Affordable%20Care%20Act%20(ACA,to%20138%20percent%20of%20the</a:t>
            </a:r>
            <a:endParaRPr sz="1100"/>
          </a:p>
          <a:p>
            <a:pPr marL="457200" lvl="0" indent="-298450" algn="l" rtl="0">
              <a:spcBef>
                <a:spcPts val="360"/>
              </a:spcBef>
              <a:spcAft>
                <a:spcPts val="0"/>
              </a:spcAft>
              <a:buSzPts val="1100"/>
              <a:buChar char="•"/>
            </a:pPr>
            <a:r>
              <a:rPr lang="en-US" sz="1100"/>
              <a:t>U.S. Office of Personnel Management. (n.d.). Healthcare plan information: Plan types. </a:t>
            </a:r>
            <a:r>
              <a:rPr lang="en-US" sz="1100" u="sng">
                <a:solidFill>
                  <a:schemeClr val="hlink"/>
                </a:solidFill>
                <a:hlinkClick r:id="rId5"/>
              </a:rPr>
              <a:t>http://www.opm.gov/healthcare‐insurance/healthcare/plan‐information/plan‐types/</a:t>
            </a:r>
            <a:endParaRPr sz="1100"/>
          </a:p>
          <a:p>
            <a:pPr marL="457200" lvl="0" indent="-298450" algn="l" rtl="0">
              <a:spcBef>
                <a:spcPts val="360"/>
              </a:spcBef>
              <a:spcAft>
                <a:spcPts val="0"/>
              </a:spcAft>
              <a:buSzPts val="1100"/>
              <a:buChar char="•"/>
            </a:pPr>
            <a:r>
              <a:rPr lang="en-US" sz="1100"/>
              <a:t>Weaver, A. J. (2005). Clergy as Health Care Providers. Southern Medical Journal, 98(12), 1237. Patient Navigator Training Collaborative. </a:t>
            </a:r>
            <a:r>
              <a:rPr lang="en-US" sz="1100" u="sng">
                <a:solidFill>
                  <a:schemeClr val="hlink"/>
                </a:solidFill>
                <a:hlinkClick r:id="rId3"/>
              </a:rPr>
              <a:t>http://patientnavigatortraining.org/</a:t>
            </a:r>
            <a:endParaRPr sz="1100"/>
          </a:p>
          <a:p>
            <a:pPr marL="0" lvl="0" indent="0" algn="l" rtl="0">
              <a:spcBef>
                <a:spcPts val="360"/>
              </a:spcBef>
              <a:spcAft>
                <a:spcPts val="0"/>
              </a:spcAft>
              <a:buClr>
                <a:schemeClr val="dk1"/>
              </a:buClr>
              <a:buSzPts val="1100"/>
              <a:buFont typeface="Arial"/>
              <a:buNone/>
            </a:pPr>
            <a:endParaRPr sz="1100"/>
          </a:p>
          <a:p>
            <a:pPr marL="0" lvl="0" indent="0" algn="l" rtl="0">
              <a:spcBef>
                <a:spcPts val="360"/>
              </a:spcBef>
              <a:spcAft>
                <a:spcPts val="0"/>
              </a:spcAft>
              <a:buClr>
                <a:srgbClr val="3F3F3F"/>
              </a:buClr>
              <a:buSzPts val="1150"/>
              <a:buFont typeface="Arial"/>
              <a:buNone/>
            </a:pPr>
            <a:endParaRPr sz="1100"/>
          </a:p>
          <a:p>
            <a:pPr marL="0" lvl="0" indent="0" algn="l" rtl="0">
              <a:spcBef>
                <a:spcPts val="360"/>
              </a:spcBef>
              <a:spcAft>
                <a:spcPts val="0"/>
              </a:spcAft>
              <a:buClr>
                <a:srgbClr val="3F3F3F"/>
              </a:buClr>
              <a:buSzPts val="1150"/>
              <a:buFont typeface="Arial"/>
              <a:buNone/>
            </a:pPr>
            <a:endParaRPr sz="11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g2799e564a78_0_0"/>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Thank you!</a:t>
            </a:r>
            <a:endParaRPr/>
          </a:p>
        </p:txBody>
      </p:sp>
      <p:sp>
        <p:nvSpPr>
          <p:cNvPr id="645" name="Google Shape;645;g2799e564a78_0_0"/>
          <p:cNvSpPr txBox="1">
            <a:spLocks noGrp="1"/>
          </p:cNvSpPr>
          <p:nvPr>
            <p:ph type="body" idx="1"/>
          </p:nvPr>
        </p:nvSpPr>
        <p:spPr>
          <a:xfrm>
            <a:off x="4658075" y="4272825"/>
            <a:ext cx="4397100" cy="1262400"/>
          </a:xfrm>
          <a:prstGeom prst="rect">
            <a:avLst/>
          </a:prstGeom>
          <a:noFill/>
          <a:ln>
            <a:noFill/>
          </a:ln>
        </p:spPr>
        <p:txBody>
          <a:bodyPr spcFirstLastPara="1" wrap="square" lIns="91425" tIns="45700" rIns="91425" bIns="45700" anchor="t" anchorCtr="0">
            <a:normAutofit lnSpcReduction="10000"/>
          </a:bodyPr>
          <a:lstStyle/>
          <a:p>
            <a:pPr marL="0" lvl="0" indent="0" algn="ctr" rtl="0">
              <a:spcBef>
                <a:spcPts val="0"/>
              </a:spcBef>
              <a:spcAft>
                <a:spcPts val="0"/>
              </a:spcAft>
              <a:buClr>
                <a:schemeClr val="dk1"/>
              </a:buClr>
              <a:buSzPts val="1500"/>
              <a:buFont typeface="Arial"/>
              <a:buNone/>
            </a:pPr>
            <a:r>
              <a:rPr lang="en-US" sz="1500"/>
              <a:t>S</a:t>
            </a:r>
            <a:r>
              <a:rPr lang="en-US" sz="1500" i="1"/>
              <a:t>ign up for the GW Cancer Center’s </a:t>
            </a:r>
            <a:br>
              <a:rPr lang="en-US" sz="1500" i="1"/>
            </a:br>
            <a:r>
              <a:rPr lang="en-US" sz="1500" i="1"/>
              <a:t>Cancer Control </a:t>
            </a:r>
            <a:br>
              <a:rPr lang="en-US" sz="1500" i="1"/>
            </a:br>
            <a:r>
              <a:rPr lang="en-US" sz="1500" i="1"/>
              <a:t>Technical Assistance E-Newsletter</a:t>
            </a:r>
            <a:r>
              <a:rPr lang="en-US" sz="1500"/>
              <a:t>:</a:t>
            </a:r>
            <a:endParaRPr sz="1500"/>
          </a:p>
          <a:p>
            <a:pPr marL="0" lvl="0" indent="0" algn="ctr" rtl="0">
              <a:spcBef>
                <a:spcPts val="0"/>
              </a:spcBef>
              <a:spcAft>
                <a:spcPts val="0"/>
              </a:spcAft>
              <a:buClr>
                <a:schemeClr val="dk1"/>
              </a:buClr>
              <a:buSzPts val="1500"/>
              <a:buFont typeface="Arial"/>
              <a:buNone/>
            </a:pPr>
            <a:r>
              <a:rPr lang="en-US" sz="1500"/>
              <a:t> </a:t>
            </a:r>
            <a:r>
              <a:rPr lang="en-US" sz="1500" b="1" u="sng">
                <a:solidFill>
                  <a:schemeClr val="hlink"/>
                </a:solidFill>
                <a:hlinkClick r:id="rId3"/>
              </a:rPr>
              <a:t>TAP Subscription</a:t>
            </a:r>
            <a:endParaRPr b="1"/>
          </a:p>
        </p:txBody>
      </p:sp>
      <p:sp>
        <p:nvSpPr>
          <p:cNvPr id="646" name="Google Shape;646;g2799e564a78_0_0"/>
          <p:cNvSpPr txBox="1"/>
          <p:nvPr/>
        </p:nvSpPr>
        <p:spPr>
          <a:xfrm>
            <a:off x="609600" y="4239150"/>
            <a:ext cx="4162800" cy="1477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0" i="1" u="none" strike="noStrike" cap="none">
                <a:solidFill>
                  <a:srgbClr val="3F3F3F"/>
                </a:solidFill>
                <a:latin typeface="Arial"/>
                <a:ea typeface="Arial"/>
                <a:cs typeface="Arial"/>
                <a:sym typeface="Arial"/>
              </a:rPr>
              <a:t>Sign</a:t>
            </a:r>
            <a:r>
              <a:rPr lang="en-US" sz="1500" i="1">
                <a:solidFill>
                  <a:srgbClr val="3F3F3F"/>
                </a:solidFill>
              </a:rPr>
              <a:t> </a:t>
            </a:r>
            <a:r>
              <a:rPr lang="en-US" sz="1500" b="0" i="1" u="none" strike="noStrike" cap="none">
                <a:solidFill>
                  <a:srgbClr val="3F3F3F"/>
                </a:solidFill>
                <a:latin typeface="Arial"/>
                <a:ea typeface="Arial"/>
                <a:cs typeface="Arial"/>
                <a:sym typeface="Arial"/>
              </a:rPr>
              <a:t>up for the GW Cancer Center’s </a:t>
            </a:r>
            <a:br>
              <a:rPr lang="en-US" sz="1500" b="0" i="1" u="none" strike="noStrike" cap="none">
                <a:solidFill>
                  <a:srgbClr val="3F3F3F"/>
                </a:solidFill>
                <a:latin typeface="Arial"/>
                <a:ea typeface="Arial"/>
                <a:cs typeface="Arial"/>
                <a:sym typeface="Arial"/>
              </a:rPr>
            </a:br>
            <a:r>
              <a:rPr lang="en-US" sz="1500" b="0" i="1" u="none" strike="noStrike" cap="none">
                <a:solidFill>
                  <a:srgbClr val="3F3F3F"/>
                </a:solidFill>
                <a:latin typeface="Arial"/>
                <a:ea typeface="Arial"/>
                <a:cs typeface="Arial"/>
                <a:sym typeface="Arial"/>
              </a:rPr>
              <a:t>Patient Navigation </a:t>
            </a:r>
            <a:br>
              <a:rPr lang="en-US" sz="1500" b="0" i="1" u="none" strike="noStrike" cap="none">
                <a:solidFill>
                  <a:srgbClr val="3F3F3F"/>
                </a:solidFill>
                <a:latin typeface="Arial"/>
                <a:ea typeface="Arial"/>
                <a:cs typeface="Arial"/>
                <a:sym typeface="Arial"/>
              </a:rPr>
            </a:br>
            <a:r>
              <a:rPr lang="en-US" sz="1500" b="0" i="1" u="none" strike="noStrike" cap="none">
                <a:solidFill>
                  <a:srgbClr val="3F3F3F"/>
                </a:solidFill>
                <a:latin typeface="Arial"/>
                <a:ea typeface="Arial"/>
                <a:cs typeface="Arial"/>
                <a:sym typeface="Arial"/>
              </a:rPr>
              <a:t>and Survivorship E-Newsletter</a:t>
            </a:r>
            <a:r>
              <a:rPr lang="en-US" sz="1500" b="0" i="0" u="none" strike="noStrike" cap="none">
                <a:solidFill>
                  <a:srgbClr val="3F3F3F"/>
                </a:solidFill>
                <a:latin typeface="Arial"/>
                <a:ea typeface="Arial"/>
                <a:cs typeface="Arial"/>
                <a:sym typeface="Arial"/>
              </a:rPr>
              <a:t>:</a:t>
            </a:r>
            <a:endParaRPr sz="1500">
              <a:solidFill>
                <a:srgbClr val="3F3F3F"/>
              </a:solidFill>
            </a:endParaRPr>
          </a:p>
          <a:p>
            <a:pPr marL="0" marR="0" lvl="0" indent="0" algn="ctr" rtl="0">
              <a:lnSpc>
                <a:spcPct val="100000"/>
              </a:lnSpc>
              <a:spcBef>
                <a:spcPts val="0"/>
              </a:spcBef>
              <a:spcAft>
                <a:spcPts val="0"/>
              </a:spcAft>
              <a:buClr>
                <a:srgbClr val="000000"/>
              </a:buClr>
              <a:buSzPts val="1500"/>
              <a:buFont typeface="Arial"/>
              <a:buNone/>
            </a:pPr>
            <a:r>
              <a:rPr lang="en-US" sz="1500" b="1" u="sng">
                <a:solidFill>
                  <a:schemeClr val="hlink"/>
                </a:solidFill>
                <a:hlinkClick r:id="rId4"/>
              </a:rPr>
              <a:t>PNS Subscription</a:t>
            </a:r>
            <a:r>
              <a:rPr lang="en-US" sz="1500" b="0" i="0" u="sng" strike="noStrike" cap="none">
                <a:solidFill>
                  <a:srgbClr val="3F3F3F"/>
                </a:solidFill>
                <a:latin typeface="Arial"/>
                <a:ea typeface="Arial"/>
                <a:cs typeface="Arial"/>
                <a:sym typeface="Arial"/>
                <a:hlinkClick r:id="rId5">
                  <a:extLst>
                    <a:ext uri="{A12FA001-AC4F-418D-AE19-62706E023703}">
                      <ahyp:hlinkClr xmlns:ahyp="http://schemas.microsoft.com/office/drawing/2018/hyperlinkcolor" val="tx"/>
                    </a:ext>
                  </a:extLst>
                </a:hlinkClick>
              </a:rPr>
              <a:t>  </a:t>
            </a:r>
            <a:endParaRPr sz="1500" b="0" i="0" u="none" strike="noStrike" cap="none">
              <a:solidFill>
                <a:srgbClr val="3F3F3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3F3F3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endParaRPr sz="1500" b="1" i="0" u="none" strike="noStrike" cap="none">
              <a:solidFill>
                <a:srgbClr val="0096D6"/>
              </a:solidFill>
              <a:latin typeface="Arial"/>
              <a:ea typeface="Arial"/>
              <a:cs typeface="Arial"/>
              <a:sym typeface="Arial"/>
            </a:endParaRPr>
          </a:p>
        </p:txBody>
      </p:sp>
      <p:pic>
        <p:nvPicPr>
          <p:cNvPr id="647" name="Google Shape;647;g2799e564a78_0_0"/>
          <p:cNvPicPr preferRelativeResize="0"/>
          <p:nvPr/>
        </p:nvPicPr>
        <p:blipFill>
          <a:blip r:embed="rId6">
            <a:alphaModFix/>
          </a:blip>
          <a:stretch>
            <a:fillRect/>
          </a:stretch>
        </p:blipFill>
        <p:spPr>
          <a:xfrm>
            <a:off x="1438000" y="1236831"/>
            <a:ext cx="6268009" cy="1067544"/>
          </a:xfrm>
          <a:prstGeom prst="rect">
            <a:avLst/>
          </a:prstGeom>
          <a:noFill/>
          <a:ln>
            <a:noFill/>
          </a:ln>
        </p:spPr>
      </p:pic>
      <p:pic>
        <p:nvPicPr>
          <p:cNvPr id="648" name="Google Shape;648;g2799e564a78_0_0"/>
          <p:cNvPicPr preferRelativeResize="0"/>
          <p:nvPr/>
        </p:nvPicPr>
        <p:blipFill>
          <a:blip r:embed="rId7">
            <a:alphaModFix/>
          </a:blip>
          <a:stretch>
            <a:fillRect/>
          </a:stretch>
        </p:blipFill>
        <p:spPr>
          <a:xfrm>
            <a:off x="5963475" y="2380575"/>
            <a:ext cx="1663650" cy="1663650"/>
          </a:xfrm>
          <a:prstGeom prst="rect">
            <a:avLst/>
          </a:prstGeom>
          <a:noFill/>
          <a:ln>
            <a:noFill/>
          </a:ln>
        </p:spPr>
      </p:pic>
      <p:pic>
        <p:nvPicPr>
          <p:cNvPr id="649" name="Google Shape;649;g2799e564a78_0_0"/>
          <p:cNvPicPr preferRelativeResize="0"/>
          <p:nvPr/>
        </p:nvPicPr>
        <p:blipFill>
          <a:blip r:embed="rId8">
            <a:alphaModFix/>
          </a:blip>
          <a:stretch>
            <a:fillRect/>
          </a:stretch>
        </p:blipFill>
        <p:spPr>
          <a:xfrm>
            <a:off x="1723613" y="2456775"/>
            <a:ext cx="1629975" cy="1629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2fdd0c1884c_0_0"/>
          <p:cNvSpPr txBox="1">
            <a:spLocks noGrp="1"/>
          </p:cNvSpPr>
          <p:nvPr>
            <p:ph type="title"/>
          </p:nvPr>
        </p:nvSpPr>
        <p:spPr>
          <a:xfrm>
            <a:off x="266700" y="232957"/>
            <a:ext cx="86106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8889"/>
              <a:buNone/>
            </a:pPr>
            <a:r>
              <a:rPr lang="en-US"/>
              <a:t>Inpatient and Outpatient Care Delivery</a:t>
            </a:r>
            <a:endParaRPr/>
          </a:p>
        </p:txBody>
      </p:sp>
      <p:pic>
        <p:nvPicPr>
          <p:cNvPr id="79" name="Google Shape;79;g2fdd0c1884c_0_0"/>
          <p:cNvPicPr preferRelativeResize="0"/>
          <p:nvPr/>
        </p:nvPicPr>
        <p:blipFill rotWithShape="1">
          <a:blip r:embed="rId3">
            <a:alphaModFix/>
          </a:blip>
          <a:srcRect l="7373" t="21284" r="5267" b="12305"/>
          <a:stretch/>
        </p:blipFill>
        <p:spPr>
          <a:xfrm>
            <a:off x="825500" y="1663700"/>
            <a:ext cx="7721602" cy="3302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Checkpoint: Types of Care</a:t>
            </a:r>
            <a:endParaRPr/>
          </a:p>
        </p:txBody>
      </p:sp>
      <p:sp>
        <p:nvSpPr>
          <p:cNvPr id="86" name="Google Shape;86;p13"/>
          <p:cNvSpPr txBox="1">
            <a:spLocks noGrp="1"/>
          </p:cNvSpPr>
          <p:nvPr>
            <p:ph type="body" idx="1"/>
          </p:nvPr>
        </p:nvSpPr>
        <p:spPr>
          <a:xfrm>
            <a:off x="457200" y="1600201"/>
            <a:ext cx="8229600" cy="38100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rgbClr val="3F3F3F"/>
              </a:buClr>
              <a:buSzPts val="3200"/>
              <a:buFont typeface="Arial"/>
              <a:buChar char="•"/>
            </a:pPr>
            <a:r>
              <a:rPr lang="en-US"/>
              <a:t>True or false? Emergency care must be provided to those who need it regardless of ability to pay.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8"/>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Types of Care </a:t>
            </a:r>
            <a:endParaRPr/>
          </a:p>
        </p:txBody>
      </p:sp>
      <p:sp>
        <p:nvSpPr>
          <p:cNvPr id="93" name="Google Shape;93;p8"/>
          <p:cNvSpPr/>
          <p:nvPr/>
        </p:nvSpPr>
        <p:spPr>
          <a:xfrm>
            <a:off x="828418" y="2758646"/>
            <a:ext cx="1676144" cy="1895733"/>
          </a:xfrm>
          <a:prstGeom prst="rect">
            <a:avLst/>
          </a:prstGeom>
          <a:solidFill>
            <a:srgbClr val="004065"/>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Primary care should be the first place patients go for non-urgent medical care</a:t>
            </a:r>
            <a:endParaRPr sz="1400" b="0" i="0" u="none" strike="noStrike" cap="none">
              <a:solidFill>
                <a:srgbClr val="000000"/>
              </a:solidFill>
              <a:latin typeface="Arial"/>
              <a:ea typeface="Arial"/>
              <a:cs typeface="Arial"/>
              <a:sym typeface="Arial"/>
            </a:endParaRPr>
          </a:p>
        </p:txBody>
      </p:sp>
      <p:sp>
        <p:nvSpPr>
          <p:cNvPr id="94" name="Google Shape;94;p8"/>
          <p:cNvSpPr/>
          <p:nvPr/>
        </p:nvSpPr>
        <p:spPr>
          <a:xfrm>
            <a:off x="2663654" y="2758646"/>
            <a:ext cx="1600200" cy="1905000"/>
          </a:xfrm>
          <a:prstGeom prst="rect">
            <a:avLst/>
          </a:prstGeom>
          <a:solidFill>
            <a:srgbClr val="004065"/>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Care for a patient who has a health problem or illness that requires special knowledge in one medical area</a:t>
            </a:r>
            <a:endParaRPr sz="1400" b="0" i="0" u="none" strike="noStrike" cap="none">
              <a:solidFill>
                <a:srgbClr val="000000"/>
              </a:solidFill>
              <a:latin typeface="Arial"/>
              <a:ea typeface="Arial"/>
              <a:cs typeface="Arial"/>
              <a:sym typeface="Arial"/>
            </a:endParaRPr>
          </a:p>
        </p:txBody>
      </p:sp>
      <p:sp>
        <p:nvSpPr>
          <p:cNvPr id="95" name="Google Shape;95;p8"/>
          <p:cNvSpPr/>
          <p:nvPr/>
        </p:nvSpPr>
        <p:spPr>
          <a:xfrm>
            <a:off x="4422946" y="2758646"/>
            <a:ext cx="1600200" cy="1905000"/>
          </a:xfrm>
          <a:prstGeom prst="rect">
            <a:avLst/>
          </a:prstGeom>
          <a:solidFill>
            <a:srgbClr val="004065"/>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Involves diagnosing and treating life-threatening illnesses or injuries that need immediate attention</a:t>
            </a:r>
            <a:endParaRPr sz="1400" b="0" i="0" u="none" strike="noStrike" cap="none">
              <a:solidFill>
                <a:srgbClr val="000000"/>
              </a:solidFill>
              <a:latin typeface="Arial"/>
              <a:ea typeface="Arial"/>
              <a:cs typeface="Arial"/>
              <a:sym typeface="Arial"/>
            </a:endParaRPr>
          </a:p>
        </p:txBody>
      </p:sp>
      <p:sp>
        <p:nvSpPr>
          <p:cNvPr id="96" name="Google Shape;96;p8"/>
          <p:cNvSpPr/>
          <p:nvPr/>
        </p:nvSpPr>
        <p:spPr>
          <a:xfrm>
            <a:off x="6159584" y="2758646"/>
            <a:ext cx="1600200" cy="1905000"/>
          </a:xfrm>
          <a:prstGeom prst="rect">
            <a:avLst/>
          </a:prstGeom>
          <a:solidFill>
            <a:srgbClr val="004065"/>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Not life-threatening, but is care for an illness or injury that needs immediate attention</a:t>
            </a:r>
            <a:endParaRPr sz="1400" b="0" i="0" u="none" strike="noStrike" cap="none">
              <a:solidFill>
                <a:srgbClr val="000000"/>
              </a:solidFill>
              <a:latin typeface="Arial"/>
              <a:ea typeface="Arial"/>
              <a:cs typeface="Arial"/>
              <a:sym typeface="Arial"/>
            </a:endParaRPr>
          </a:p>
        </p:txBody>
      </p:sp>
      <p:sp>
        <p:nvSpPr>
          <p:cNvPr id="97" name="Google Shape;97;p8"/>
          <p:cNvSpPr/>
          <p:nvPr/>
        </p:nvSpPr>
        <p:spPr>
          <a:xfrm>
            <a:off x="821467" y="1845276"/>
            <a:ext cx="1676144" cy="833051"/>
          </a:xfrm>
          <a:prstGeom prst="round2SameRect">
            <a:avLst>
              <a:gd name="adj1" fmla="val 16667"/>
              <a:gd name="adj2" fmla="val 0"/>
            </a:avLst>
          </a:prstGeom>
          <a:solidFill>
            <a:srgbClr val="0070C0"/>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Primary Care</a:t>
            </a:r>
            <a:endParaRPr sz="1400" b="0" i="0" u="none" strike="noStrike" cap="none">
              <a:solidFill>
                <a:srgbClr val="000000"/>
              </a:solidFill>
              <a:latin typeface="Arial"/>
              <a:ea typeface="Arial"/>
              <a:cs typeface="Arial"/>
              <a:sym typeface="Arial"/>
            </a:endParaRPr>
          </a:p>
        </p:txBody>
      </p:sp>
      <p:sp>
        <p:nvSpPr>
          <p:cNvPr id="98" name="Google Shape;98;p8"/>
          <p:cNvSpPr/>
          <p:nvPr/>
        </p:nvSpPr>
        <p:spPr>
          <a:xfrm>
            <a:off x="2663654" y="1828800"/>
            <a:ext cx="1600200" cy="833051"/>
          </a:xfrm>
          <a:prstGeom prst="round2SameRect">
            <a:avLst>
              <a:gd name="adj1" fmla="val 16667"/>
              <a:gd name="adj2" fmla="val 0"/>
            </a:avLst>
          </a:prstGeom>
          <a:solidFill>
            <a:srgbClr val="0070C0"/>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Specialty Care</a:t>
            </a:r>
            <a:endParaRPr sz="1400" b="0" i="0" u="none" strike="noStrike" cap="none">
              <a:solidFill>
                <a:srgbClr val="000000"/>
              </a:solidFill>
              <a:latin typeface="Arial"/>
              <a:ea typeface="Arial"/>
              <a:cs typeface="Arial"/>
              <a:sym typeface="Arial"/>
            </a:endParaRPr>
          </a:p>
        </p:txBody>
      </p:sp>
      <p:sp>
        <p:nvSpPr>
          <p:cNvPr id="99" name="Google Shape;99;p8"/>
          <p:cNvSpPr/>
          <p:nvPr/>
        </p:nvSpPr>
        <p:spPr>
          <a:xfrm>
            <a:off x="4429897" y="1828799"/>
            <a:ext cx="1600200" cy="833051"/>
          </a:xfrm>
          <a:prstGeom prst="round2SameRect">
            <a:avLst>
              <a:gd name="adj1" fmla="val 16667"/>
              <a:gd name="adj2" fmla="val 0"/>
            </a:avLst>
          </a:prstGeom>
          <a:solidFill>
            <a:srgbClr val="0070C0"/>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Emergency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Care</a:t>
            </a:r>
            <a:endParaRPr sz="1400" b="0" i="0" u="none" strike="noStrike" cap="none">
              <a:solidFill>
                <a:srgbClr val="000000"/>
              </a:solidFill>
              <a:latin typeface="Arial"/>
              <a:ea typeface="Arial"/>
              <a:cs typeface="Arial"/>
              <a:sym typeface="Arial"/>
            </a:endParaRPr>
          </a:p>
        </p:txBody>
      </p:sp>
      <p:sp>
        <p:nvSpPr>
          <p:cNvPr id="100" name="Google Shape;100;p8"/>
          <p:cNvSpPr/>
          <p:nvPr/>
        </p:nvSpPr>
        <p:spPr>
          <a:xfrm>
            <a:off x="6159584" y="1825194"/>
            <a:ext cx="1600200" cy="833051"/>
          </a:xfrm>
          <a:prstGeom prst="round2SameRect">
            <a:avLst>
              <a:gd name="adj1" fmla="val 16667"/>
              <a:gd name="adj2" fmla="val 0"/>
            </a:avLst>
          </a:prstGeom>
          <a:solidFill>
            <a:srgbClr val="0070C0"/>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Urgent Care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9"/>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Types of Care</a:t>
            </a:r>
            <a:endParaRPr/>
          </a:p>
        </p:txBody>
      </p:sp>
      <p:sp>
        <p:nvSpPr>
          <p:cNvPr id="107" name="Google Shape;107;p9"/>
          <p:cNvSpPr/>
          <p:nvPr/>
        </p:nvSpPr>
        <p:spPr>
          <a:xfrm>
            <a:off x="304800" y="1828799"/>
            <a:ext cx="1981200" cy="833100"/>
          </a:xfrm>
          <a:prstGeom prst="round2SameRect">
            <a:avLst>
              <a:gd name="adj1" fmla="val 16667"/>
              <a:gd name="adj2" fmla="val 0"/>
            </a:avLst>
          </a:prstGeom>
          <a:solidFill>
            <a:srgbClr val="0096D6"/>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Long-term Care</a:t>
            </a:r>
            <a:endParaRPr sz="1400" b="0" i="0" u="none" strike="noStrike" cap="none">
              <a:solidFill>
                <a:srgbClr val="000000"/>
              </a:solidFill>
              <a:latin typeface="Arial"/>
              <a:ea typeface="Arial"/>
              <a:cs typeface="Arial"/>
              <a:sym typeface="Arial"/>
            </a:endParaRPr>
          </a:p>
        </p:txBody>
      </p:sp>
      <p:sp>
        <p:nvSpPr>
          <p:cNvPr id="108" name="Google Shape;108;p9"/>
          <p:cNvSpPr/>
          <p:nvPr/>
        </p:nvSpPr>
        <p:spPr>
          <a:xfrm>
            <a:off x="304800" y="2819400"/>
            <a:ext cx="1981200" cy="2209800"/>
          </a:xfrm>
          <a:prstGeom prst="rect">
            <a:avLst/>
          </a:prstGeom>
          <a:solidFill>
            <a:srgbClr val="004065"/>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Long-term care is for someone who is not able to perform daily living activities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09" name="Google Shape;109;p9"/>
          <p:cNvSpPr/>
          <p:nvPr/>
        </p:nvSpPr>
        <p:spPr>
          <a:xfrm>
            <a:off x="4572000" y="1828799"/>
            <a:ext cx="1971000" cy="837300"/>
          </a:xfrm>
          <a:prstGeom prst="round2SameRect">
            <a:avLst>
              <a:gd name="adj1" fmla="val 16667"/>
              <a:gd name="adj2" fmla="val 0"/>
            </a:avLst>
          </a:prstGeom>
          <a:solidFill>
            <a:srgbClr val="0096D6"/>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Hospice Care</a:t>
            </a:r>
            <a:endParaRPr sz="1400" b="0" i="0" u="none" strike="noStrike" cap="none">
              <a:solidFill>
                <a:srgbClr val="000000"/>
              </a:solidFill>
              <a:latin typeface="Arial"/>
              <a:ea typeface="Arial"/>
              <a:cs typeface="Arial"/>
              <a:sym typeface="Arial"/>
            </a:endParaRPr>
          </a:p>
        </p:txBody>
      </p:sp>
      <p:sp>
        <p:nvSpPr>
          <p:cNvPr id="110" name="Google Shape;110;p9"/>
          <p:cNvSpPr/>
          <p:nvPr/>
        </p:nvSpPr>
        <p:spPr>
          <a:xfrm>
            <a:off x="6629400" y="1828800"/>
            <a:ext cx="1981200" cy="833100"/>
          </a:xfrm>
          <a:prstGeom prst="round2SameRect">
            <a:avLst>
              <a:gd name="adj1" fmla="val 16667"/>
              <a:gd name="adj2" fmla="val 0"/>
            </a:avLst>
          </a:prstGeom>
          <a:solidFill>
            <a:srgbClr val="0096D6"/>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Mental Health Care</a:t>
            </a:r>
            <a:endParaRPr sz="1400" b="0" i="0" u="none" strike="noStrike" cap="none">
              <a:solidFill>
                <a:srgbClr val="000000"/>
              </a:solidFill>
              <a:latin typeface="Arial"/>
              <a:ea typeface="Arial"/>
              <a:cs typeface="Arial"/>
              <a:sym typeface="Arial"/>
            </a:endParaRPr>
          </a:p>
        </p:txBody>
      </p:sp>
      <p:sp>
        <p:nvSpPr>
          <p:cNvPr id="111" name="Google Shape;111;p9"/>
          <p:cNvSpPr/>
          <p:nvPr/>
        </p:nvSpPr>
        <p:spPr>
          <a:xfrm>
            <a:off x="4572000" y="2819400"/>
            <a:ext cx="1981200" cy="2209800"/>
          </a:xfrm>
          <a:prstGeom prst="rect">
            <a:avLst/>
          </a:prstGeom>
          <a:solidFill>
            <a:srgbClr val="004065"/>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Focuses on care to </a:t>
            </a:r>
            <a:r>
              <a:rPr lang="en-US">
                <a:solidFill>
                  <a:schemeClr val="lt1"/>
                </a:solidFill>
              </a:rPr>
              <a:t>manage</a:t>
            </a:r>
            <a:r>
              <a:rPr lang="en-US" sz="1400" b="0" i="0" u="none" strike="noStrike" cap="none">
                <a:solidFill>
                  <a:schemeClr val="lt1"/>
                </a:solidFill>
                <a:latin typeface="Arial"/>
                <a:ea typeface="Arial"/>
                <a:cs typeface="Arial"/>
                <a:sym typeface="Arial"/>
              </a:rPr>
              <a:t> symptoms rather than cure a disease toward the end of life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2" name="Google Shape;112;p9"/>
          <p:cNvSpPr/>
          <p:nvPr/>
        </p:nvSpPr>
        <p:spPr>
          <a:xfrm>
            <a:off x="6629400" y="2819400"/>
            <a:ext cx="1981200" cy="2209800"/>
          </a:xfrm>
          <a:prstGeom prst="rect">
            <a:avLst/>
          </a:prstGeom>
          <a:solidFill>
            <a:srgbClr val="004065"/>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Can help when patients need help with a mental illness or emotional crisis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3" name="Google Shape;113;p9"/>
          <p:cNvSpPr/>
          <p:nvPr/>
        </p:nvSpPr>
        <p:spPr>
          <a:xfrm>
            <a:off x="2438400" y="1828800"/>
            <a:ext cx="1981200" cy="833100"/>
          </a:xfrm>
          <a:prstGeom prst="round2SameRect">
            <a:avLst>
              <a:gd name="adj1" fmla="val 16667"/>
              <a:gd name="adj2" fmla="val 0"/>
            </a:avLst>
          </a:prstGeom>
          <a:solidFill>
            <a:srgbClr val="0096D6"/>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a:solidFill>
                  <a:schemeClr val="lt1"/>
                </a:solidFill>
              </a:rPr>
              <a:t>Skilled Nursing Facility</a:t>
            </a:r>
            <a:endParaRPr sz="1400" b="0" i="0" u="none" strike="noStrike" cap="none">
              <a:solidFill>
                <a:srgbClr val="000000"/>
              </a:solidFill>
              <a:latin typeface="Arial"/>
              <a:ea typeface="Arial"/>
              <a:cs typeface="Arial"/>
              <a:sym typeface="Arial"/>
            </a:endParaRPr>
          </a:p>
        </p:txBody>
      </p:sp>
      <p:sp>
        <p:nvSpPr>
          <p:cNvPr id="114" name="Google Shape;114;p9"/>
          <p:cNvSpPr/>
          <p:nvPr/>
        </p:nvSpPr>
        <p:spPr>
          <a:xfrm>
            <a:off x="2438400" y="2819400"/>
            <a:ext cx="1981200" cy="2209800"/>
          </a:xfrm>
          <a:prstGeom prst="rect">
            <a:avLst/>
          </a:prstGeom>
          <a:solidFill>
            <a:srgbClr val="004065"/>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Can help when patients need help with a mental illness or emotional crisis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3_Default Design">
  <a:themeElements>
    <a:clrScheme name="Custom 10">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6D6"/>
      </a:hlink>
      <a:folHlink>
        <a:srgbClr val="0096D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11980</Words>
  <Application>Microsoft Office PowerPoint</Application>
  <PresentationFormat>On-screen Show (4:3)</PresentationFormat>
  <Paragraphs>814</Paragraphs>
  <Slides>59</Slides>
  <Notes>59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Arial</vt:lpstr>
      <vt:lpstr>Calibri</vt:lpstr>
      <vt:lpstr>Noto Sans Symbols</vt:lpstr>
      <vt:lpstr>Trebuchet MS</vt:lpstr>
      <vt:lpstr>3_Default Design</vt:lpstr>
      <vt:lpstr>U.S. Healthcare System, Payment and Financing </vt:lpstr>
      <vt:lpstr>Acknowledgments</vt:lpstr>
      <vt:lpstr>Learning Objectives</vt:lpstr>
      <vt:lpstr>Hospital Systems</vt:lpstr>
      <vt:lpstr>Cancer Care Delivery </vt:lpstr>
      <vt:lpstr>Inpatient and Outpatient Care Delivery</vt:lpstr>
      <vt:lpstr>Checkpoint: Types of Care</vt:lpstr>
      <vt:lpstr>Types of Care </vt:lpstr>
      <vt:lpstr>Types of Care</vt:lpstr>
      <vt:lpstr>Doctors</vt:lpstr>
      <vt:lpstr>Oncology Specialists</vt:lpstr>
      <vt:lpstr>Health Care Professionals</vt:lpstr>
      <vt:lpstr>Advanced Practice Providers</vt:lpstr>
      <vt:lpstr>Nurses</vt:lpstr>
      <vt:lpstr>Social Workers</vt:lpstr>
      <vt:lpstr>Psychosocial Support</vt:lpstr>
      <vt:lpstr>Pharmacists</vt:lpstr>
      <vt:lpstr>Dosimetrists</vt:lpstr>
      <vt:lpstr>Dietitians</vt:lpstr>
      <vt:lpstr>Genetic Counselors</vt:lpstr>
      <vt:lpstr>Technologists and Technicians </vt:lpstr>
      <vt:lpstr>Therapists and Rehabilitation Specialists</vt:lpstr>
      <vt:lpstr>Therapists and Rehabilitation Specialists</vt:lpstr>
      <vt:lpstr>Social Needs Support</vt:lpstr>
      <vt:lpstr>Administrative and Support Staff</vt:lpstr>
      <vt:lpstr>Financial Support Staff</vt:lpstr>
      <vt:lpstr>Volunteers</vt:lpstr>
      <vt:lpstr>A Simple Visit </vt:lpstr>
      <vt:lpstr>Health Care Financing </vt:lpstr>
      <vt:lpstr>Insurance Terms </vt:lpstr>
      <vt:lpstr>Public Health Insurance </vt:lpstr>
      <vt:lpstr>Public Health Insurance </vt:lpstr>
      <vt:lpstr>Public Health Insurance </vt:lpstr>
      <vt:lpstr>Medicaid in Tribes and Territories </vt:lpstr>
      <vt:lpstr>Medicare &amp; Medicaid Basics</vt:lpstr>
      <vt:lpstr>Medicare &amp; Medicaid Basics</vt:lpstr>
      <vt:lpstr>Federal Poverty Level (FPL)</vt:lpstr>
      <vt:lpstr>Public Health Insurance</vt:lpstr>
      <vt:lpstr>Private Health Insurance</vt:lpstr>
      <vt:lpstr>Private Health Plans</vt:lpstr>
      <vt:lpstr>Health Maintenance Organization (HMO) </vt:lpstr>
      <vt:lpstr>Preferred Provider Organization (PPO)</vt:lpstr>
      <vt:lpstr>Point of Service </vt:lpstr>
      <vt:lpstr>Fee For Service</vt:lpstr>
      <vt:lpstr>High Deductible Health Plan</vt:lpstr>
      <vt:lpstr>Healthcare and Incarceration</vt:lpstr>
      <vt:lpstr>The Patient Protection and Affordable Care Act </vt:lpstr>
      <vt:lpstr>The Patient Protection and  Affordable Care Act </vt:lpstr>
      <vt:lpstr>The Patient Protection and  Affordable Care Act </vt:lpstr>
      <vt:lpstr>The Patient Protection and  Affordable Care Act </vt:lpstr>
      <vt:lpstr>The Patient Protection and  Affordable Care Act </vt:lpstr>
      <vt:lpstr>Health Marketplaces (Exchanges)</vt:lpstr>
      <vt:lpstr>Ten Essential Health Benefits</vt:lpstr>
      <vt:lpstr>Conclusion</vt:lpstr>
      <vt:lpstr>References</vt:lpstr>
      <vt:lpstr>References</vt:lpstr>
      <vt:lpstr>References</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Healthcare System, Payment and Financing </dc:title>
  <dc:creator>GWU</dc:creator>
  <cp:lastModifiedBy>Angell, Kelly</cp:lastModifiedBy>
  <cp:revision>1</cp:revision>
  <dcterms:created xsi:type="dcterms:W3CDTF">2014-05-08T22:31:29Z</dcterms:created>
  <dcterms:modified xsi:type="dcterms:W3CDTF">2025-03-17T01:46:01Z</dcterms:modified>
</cp:coreProperties>
</file>