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8" r:id="rId32"/>
    <p:sldId id="289" r:id="rId33"/>
    <p:sldId id="292" r:id="rId34"/>
    <p:sldId id="293" r:id="rId35"/>
    <p:sldId id="294" r:id="rId36"/>
    <p:sldId id="295" r:id="rId37"/>
    <p:sldId id="296" r:id="rId38"/>
    <p:sldId id="298" r:id="rId39"/>
    <p:sldId id="299" r:id="rId40"/>
    <p:sldId id="300"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Lst>
  <p:sldSz cx="9144000" cy="6858000" type="screen4x3"/>
  <p:notesSz cx="7010400" cy="9296400"/>
  <p:embeddedFontLst>
    <p:embeddedFont>
      <p:font typeface="Calibri" panose="020F050202020403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Roboto Medium" panose="02000000000000000000" pitchFamily="2" charset="0"/>
      <p:regular r:id="rId65"/>
      <p:bold r:id="rId66"/>
      <p:italic r:id="rId67"/>
      <p:boldItalic r:id="rId68"/>
    </p:embeddedFont>
    <p:embeddedFont>
      <p:font typeface="Roboto Thin" panose="02000000000000000000" pitchFamily="2" charset="0"/>
      <p:regular r:id="rId69"/>
      <p:bold r:id="rId70"/>
      <p:italic r:id="rId71"/>
      <p:boldItalic r:id="rId72"/>
    </p:embeddedFont>
    <p:embeddedFont>
      <p:font typeface="Trebuchet MS" panose="020B0603020202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1" roundtripDataSignature="AMtx7miZM8bQgL/qf7lFx9Md8feivZRN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Mcdonnell" initials="" lastIdx="2" clrIdx="0"/>
  <p:cmAuthor id="1" name="Ari Smith"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8A44C2-5DFA-42E1-9272-D6ED40911549}">
  <a:tblStyle styleId="{998A44C2-5DFA-42E1-9272-D6ED4091154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874" autoAdjust="0"/>
  </p:normalViewPr>
  <p:slideViewPr>
    <p:cSldViewPr snapToGrid="0">
      <p:cViewPr varScale="1">
        <p:scale>
          <a:sx n="61" d="100"/>
          <a:sy n="61" d="100"/>
        </p:scale>
        <p:origin x="2976"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7.fntdata"/><Relationship Id="rId68" Type="http://schemas.openxmlformats.org/officeDocument/2006/relationships/font" Target="fonts/font12.fntdata"/><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2.fntdata"/><Relationship Id="rId74"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5.fntdata"/><Relationship Id="rId8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font" Target="fonts/font14.fntdata"/><Relationship Id="rId75" Type="http://schemas.openxmlformats.org/officeDocument/2006/relationships/font" Target="fonts/font19.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font" Target="fonts/font17.fntdata"/><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0.fntdata"/><Relationship Id="rId7" Type="http://schemas.openxmlformats.org/officeDocument/2006/relationships/slide" Target="slides/slide6.xml"/><Relationship Id="rId71" Type="http://schemas.openxmlformats.org/officeDocument/2006/relationships/font" Target="fonts/font15.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tBMy9B9Ldi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 name="Google Shape;48;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Welcome to Communicating with Patients and Caregivers, part of the Oncology Patient Navigator Training: The Fundamentals course. My name is PRESENTER NAME AND TITLE, and I will be your presenter for this lesson of the course.</a:t>
            </a:r>
            <a:endParaRPr/>
          </a:p>
          <a:p>
            <a:pPr marL="0" lvl="0" indent="0" algn="l" rtl="0">
              <a:lnSpc>
                <a:spcPct val="100000"/>
              </a:lnSpc>
              <a:spcBef>
                <a:spcPts val="0"/>
              </a:spcBef>
              <a:spcAft>
                <a:spcPts val="0"/>
              </a:spcAft>
              <a:buSzPts val="1400"/>
              <a:buNone/>
            </a:pPr>
            <a:endParaRPr>
              <a:solidFill>
                <a:srgbClr val="FF0000"/>
              </a:solidFill>
              <a:latin typeface="Arial"/>
              <a:ea typeface="Arial"/>
              <a:cs typeface="Arial"/>
              <a:sym typeface="Arial"/>
            </a:endParaRPr>
          </a:p>
        </p:txBody>
      </p:sp>
      <p:sp>
        <p:nvSpPr>
          <p:cNvPr id="49" name="Google Shape;49;p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Communication involves both verbal and non-verbal cues, including spoken and written words, body language, and active listening. It’s not just about the words themselves but also the tone, pitch, and body language, which provide insight into the emotional context behind the words. For instance, the phrase “I feel fine” can convey very different emotions depending on whether it's said with a cheerful tone and smile, or a grumpy tone and frown.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Several factors influence communication, including the physical environment, the individuals involved, and their cultural and personal characteristics. Effective communication occurs when the message is shared in a way that is easily understood. It’s important to check for understanding throughout your conversation to ensure you and the patient are aligned.</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Additionally, recognize someone’s ability to communicate may be influenced by their emotional state, which can affect how messages are expressed and received.</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i="0" u="none" strike="noStrike" cap="none" dirty="0">
                <a:solidFill>
                  <a:schemeClr val="dk1"/>
                </a:solidFill>
                <a:latin typeface="Arial"/>
                <a:ea typeface="Arial"/>
                <a:cs typeface="Arial"/>
                <a:sym typeface="Arial"/>
              </a:rPr>
              <a:t>Let’s listen to Teri talk about an interaction she had with her doctor.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&lt;I went into Dr. Blake's office... he was sitting behind his desk reading some papers. Then, he looked straight at me and I sort of heard him say something like, "Teri, I'm sorry to have to tell you this, but your biopsy is malignant. The pathologist needs to do some more tests to find out what kind of cancer you have." He kept on talking, I saw his lips moving, but I couldn't hear what he was saying. All I could do was stare at him, thinking, "There must be some mistake. I feel fine. I can't have cancer.“&gt;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chemeClr val="dk1"/>
              </a:solidFill>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If Dr. Blake had been looking carefully at Teri's face and gestures -- her body language -- he would have realized that she was having a hard time</a:t>
            </a:r>
            <a:r>
              <a:rPr lang="en-US" dirty="0">
                <a:highlight>
                  <a:srgbClr val="FFFF00"/>
                </a:highlight>
                <a:latin typeface="Arial"/>
                <a:ea typeface="Arial"/>
                <a:cs typeface="Arial"/>
                <a:sym typeface="Arial"/>
              </a:rPr>
              <a:t> taking in and registering what he was saying</a:t>
            </a:r>
            <a:r>
              <a:rPr lang="en-US" dirty="0">
                <a:solidFill>
                  <a:schemeClr val="dk1"/>
                </a:solidFill>
                <a:latin typeface="Arial"/>
                <a:ea typeface="Arial"/>
                <a:cs typeface="Arial"/>
                <a:sym typeface="Arial"/>
              </a:rPr>
              <a:t>. Often in that emotional first meeting with the doctor, a newly diagnosed patient will not remember much of what the doctor said. A patient navigator in this situation should be able to realize that the patient is not understanding, which will help the navigator work more effectively with the patient. </a:t>
            </a:r>
            <a:endParaRPr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dirty="0">
              <a:solidFill>
                <a:schemeClr val="dk1"/>
              </a:solidFill>
              <a:latin typeface="Arial"/>
              <a:ea typeface="Arial"/>
              <a:cs typeface="Arial"/>
              <a:sym typeface="Arial"/>
            </a:endParaRPr>
          </a:p>
        </p:txBody>
      </p:sp>
      <p:sp>
        <p:nvSpPr>
          <p:cNvPr id="120" name="Google Shape;120;p8: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cc3f148c9_1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2ecc3f148c9_1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dirty="0">
                <a:latin typeface="Arial"/>
                <a:ea typeface="Arial"/>
                <a:cs typeface="Arial"/>
                <a:sym typeface="Arial"/>
              </a:rPr>
              <a:t>In a healthcare setting, effective communication serves many important purposes, such as:</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Building trust</a:t>
            </a:r>
            <a:r>
              <a:rPr lang="en-US" dirty="0">
                <a:latin typeface="Arial"/>
                <a:ea typeface="Arial"/>
                <a:cs typeface="Arial"/>
                <a:sym typeface="Arial"/>
              </a:rPr>
              <a:t> between the patient and the navigator</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Encouraging someone to share information that may important for their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Improving patient satisfaction</a:t>
            </a:r>
            <a:endParaRPr b="1"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Engaging someone </a:t>
            </a:r>
            <a:r>
              <a:rPr lang="en-US" dirty="0">
                <a:latin typeface="Arial"/>
                <a:ea typeface="Arial"/>
                <a:cs typeface="Arial"/>
                <a:sym typeface="Arial"/>
              </a:rPr>
              <a:t>more fully in health-related decision-making</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Supporting the patient in making better-informed health decisions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Setting realistic expectations</a:t>
            </a:r>
            <a:r>
              <a:rPr lang="en-US" dirty="0">
                <a:latin typeface="Arial"/>
                <a:ea typeface="Arial"/>
                <a:cs typeface="Arial"/>
                <a:sym typeface="Arial"/>
              </a:rPr>
              <a:t> for the patient</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Enhancing the overall effectiveness of care, and</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Reducing the risk of errors</a:t>
            </a:r>
            <a:r>
              <a:rPr lang="en-US" dirty="0">
                <a:latin typeface="Arial"/>
                <a:ea typeface="Arial"/>
                <a:cs typeface="Arial"/>
                <a:sym typeface="Arial"/>
              </a:rPr>
              <a:t> and misunderstandings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benefits reinforce positive communication, leading to better health outcomes.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Conversely, poor communication can have negative consequences, such as:</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Decreasing trust and confidence</a:t>
            </a:r>
            <a:r>
              <a:rPr lang="en-US" dirty="0">
                <a:latin typeface="Arial"/>
                <a:ea typeface="Arial"/>
                <a:cs typeface="Arial"/>
                <a:sym typeface="Arial"/>
              </a:rPr>
              <a:t> in medical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Discouraging someone from sharing important information</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Increasing a person’s distress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Deterring the patient</a:t>
            </a:r>
            <a:r>
              <a:rPr lang="en-US" dirty="0">
                <a:latin typeface="Arial"/>
                <a:ea typeface="Arial"/>
                <a:cs typeface="Arial"/>
                <a:sym typeface="Arial"/>
              </a:rPr>
              <a:t> from seeking further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Leading to misunderstandings and misinterpretation of medical advice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Contributing to patient dissatisfaction and complaints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Ultimately, these challenges can result in poorer health outcomes.</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dirty="0">
              <a:latin typeface="Arial"/>
              <a:ea typeface="Arial"/>
              <a:cs typeface="Arial"/>
              <a:sym typeface="Arial"/>
            </a:endParaRPr>
          </a:p>
        </p:txBody>
      </p:sp>
      <p:sp>
        <p:nvSpPr>
          <p:cNvPr id="128" name="Google Shape;128;g2ecc3f148c9_1_0: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Effective communication should always be patient-centered. The National Cancer Institute has outlined a framework for patient-centered communication in cancer care, which includes six core functions. These functions interact and overlap to enhance communication, ultimately improving patient outcomes. The core functions are: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Fostering healing relationships, including building trust and rapport with the person;</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Exchanging information about cancer and its treatment; </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Responding to emotions by recognizing someone’s emotional state and asking appropriate questions to understand emotions;</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Managing uncertainty, which is particularly relevant for people who have cancer who often have comorbidities further complicating their illness; and</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decisions and enabling self-management, both of which we will discuss in the next section.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39" name="Google Shape;139;p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Effective communication can be challenging. Various barriers may make it difficult to connect with someone. The </a:t>
            </a:r>
            <a:r>
              <a:rPr lang="en-US" b="1" dirty="0">
                <a:latin typeface="Arial"/>
                <a:ea typeface="Arial"/>
                <a:cs typeface="Arial"/>
                <a:sym typeface="Arial"/>
              </a:rPr>
              <a:t>physical environment</a:t>
            </a:r>
            <a:r>
              <a:rPr lang="en-US" dirty="0">
                <a:latin typeface="Arial"/>
                <a:ea typeface="Arial"/>
                <a:cs typeface="Arial"/>
                <a:sym typeface="Arial"/>
              </a:rPr>
              <a:t> is one factor that can hinder understanding, so aim to hold conversations in </a:t>
            </a:r>
            <a:r>
              <a:rPr lang="en-US" b="1" dirty="0">
                <a:latin typeface="Arial"/>
                <a:ea typeface="Arial"/>
                <a:cs typeface="Arial"/>
                <a:sym typeface="Arial"/>
              </a:rPr>
              <a:t>quiet, private, and non-distracting locations</a:t>
            </a:r>
            <a:r>
              <a:rPr lang="en-US" dirty="0">
                <a:latin typeface="Arial"/>
                <a:ea typeface="Arial"/>
                <a:cs typeface="Arial"/>
                <a:sym typeface="Arial"/>
              </a:rPr>
              <a:t> where people can feel comfortable sharing their thoughts.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Another barrier might be that </a:t>
            </a:r>
            <a:r>
              <a:rPr lang="en-US" b="1" dirty="0">
                <a:latin typeface="Arial"/>
                <a:ea typeface="Arial"/>
                <a:cs typeface="Arial"/>
                <a:sym typeface="Arial"/>
              </a:rPr>
              <a:t>you are not fully listening</a:t>
            </a:r>
            <a:r>
              <a:rPr lang="en-US" dirty="0">
                <a:latin typeface="Arial"/>
                <a:ea typeface="Arial"/>
                <a:cs typeface="Arial"/>
                <a:sym typeface="Arial"/>
              </a:rPr>
              <a:t> to the person you are assisting. This could happen if you are distracted, making judgments, feeling overwhelmed with information, or focusing too much on your own agenda. To counter this, practice </a:t>
            </a:r>
            <a:r>
              <a:rPr lang="en-US" b="1" dirty="0">
                <a:latin typeface="Arial"/>
                <a:ea typeface="Arial"/>
                <a:cs typeface="Arial"/>
                <a:sym typeface="Arial"/>
              </a:rPr>
              <a:t>effective listening</a:t>
            </a:r>
            <a:r>
              <a:rPr lang="en-US" dirty="0">
                <a:latin typeface="Arial"/>
                <a:ea typeface="Arial"/>
                <a:cs typeface="Arial"/>
                <a:sym typeface="Arial"/>
              </a:rPr>
              <a:t>: stop what you’re doing, make eye contact, and engage with that person by asking thoughtful questions. This shows you’re invested in the conversation and helps you stay present. We’ll explore </a:t>
            </a:r>
            <a:r>
              <a:rPr lang="en-US" b="1" dirty="0">
                <a:latin typeface="Arial"/>
                <a:ea typeface="Arial"/>
                <a:cs typeface="Arial"/>
                <a:sym typeface="Arial"/>
              </a:rPr>
              <a:t>active listening</a:t>
            </a:r>
            <a:r>
              <a:rPr lang="en-US" dirty="0">
                <a:latin typeface="Arial"/>
                <a:ea typeface="Arial"/>
                <a:cs typeface="Arial"/>
                <a:sym typeface="Arial"/>
              </a:rPr>
              <a:t> in more detail soon.</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Misunderstanding the </a:t>
            </a:r>
            <a:r>
              <a:rPr lang="en-US" b="1" dirty="0">
                <a:latin typeface="Arial"/>
                <a:ea typeface="Arial"/>
                <a:cs typeface="Arial"/>
                <a:sym typeface="Arial"/>
              </a:rPr>
              <a:t>patient’s true message</a:t>
            </a:r>
            <a:r>
              <a:rPr lang="en-US" dirty="0">
                <a:latin typeface="Arial"/>
                <a:ea typeface="Arial"/>
                <a:cs typeface="Arial"/>
                <a:sym typeface="Arial"/>
              </a:rPr>
              <a:t> can also create communication barriers. This might occur due to stereotyping, generalizing, or rushing through the meeting. Sometimes, you may focus on one particular detail—perhaps something negative—without seeing the bigger picture. This </a:t>
            </a:r>
            <a:r>
              <a:rPr lang="en-US" b="1" dirty="0">
                <a:latin typeface="Arial"/>
                <a:ea typeface="Arial"/>
                <a:cs typeface="Arial"/>
                <a:sym typeface="Arial"/>
              </a:rPr>
              <a:t>distorted focus</a:t>
            </a:r>
            <a:r>
              <a:rPr lang="en-US" dirty="0">
                <a:latin typeface="Arial"/>
                <a:ea typeface="Arial"/>
                <a:cs typeface="Arial"/>
                <a:sym typeface="Arial"/>
              </a:rPr>
              <a:t> can lead to confusion or misinterpretation. To improve communication, examine your own perceptions and work to be more objective. Reflect on how you view that person and what they’ve shared, and think about how you can be more open-minded. Always strive to </a:t>
            </a:r>
            <a:r>
              <a:rPr lang="en-US" b="1" dirty="0">
                <a:latin typeface="Arial"/>
                <a:ea typeface="Arial"/>
                <a:cs typeface="Arial"/>
                <a:sym typeface="Arial"/>
              </a:rPr>
              <a:t>understand the person’s thoughts and feelings</a:t>
            </a:r>
            <a:r>
              <a:rPr lang="en-US" dirty="0">
                <a:latin typeface="Arial"/>
                <a:ea typeface="Arial"/>
                <a:cs typeface="Arial"/>
                <a:sym typeface="Arial"/>
              </a:rPr>
              <a:t>, rather than focusing on your own assumptions or interpretations.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Patient navigators may also face challenges with </a:t>
            </a:r>
            <a:r>
              <a:rPr lang="en-US" b="1" dirty="0">
                <a:latin typeface="Arial"/>
                <a:ea typeface="Arial"/>
                <a:cs typeface="Arial"/>
                <a:sym typeface="Arial"/>
              </a:rPr>
              <a:t>verbal communication</a:t>
            </a:r>
            <a:r>
              <a:rPr lang="en-US" dirty="0">
                <a:latin typeface="Arial"/>
                <a:ea typeface="Arial"/>
                <a:cs typeface="Arial"/>
                <a:sym typeface="Arial"/>
              </a:rPr>
              <a:t>. Poorly conveyed messages can lead to confusion for the patient. If your communication is unclear, relies on stereotypes or assumptions, jumps to conclusions, or lacks confidence, it can negatively impact someone’s understanding. Focus on </a:t>
            </a:r>
            <a:r>
              <a:rPr lang="en-US" b="1" dirty="0">
                <a:latin typeface="Arial"/>
                <a:ea typeface="Arial"/>
                <a:cs typeface="Arial"/>
                <a:sym typeface="Arial"/>
              </a:rPr>
              <a:t>clarity</a:t>
            </a:r>
            <a:r>
              <a:rPr lang="en-US" dirty="0">
                <a:latin typeface="Arial"/>
                <a:ea typeface="Arial"/>
                <a:cs typeface="Arial"/>
                <a:sym typeface="Arial"/>
              </a:rPr>
              <a:t> and </a:t>
            </a:r>
            <a:r>
              <a:rPr lang="en-US" b="1" dirty="0">
                <a:latin typeface="Arial"/>
                <a:ea typeface="Arial"/>
                <a:cs typeface="Arial"/>
                <a:sym typeface="Arial"/>
              </a:rPr>
              <a:t>empathy</a:t>
            </a:r>
            <a:r>
              <a:rPr lang="en-US" dirty="0">
                <a:latin typeface="Arial"/>
                <a:ea typeface="Arial"/>
                <a:cs typeface="Arial"/>
                <a:sym typeface="Arial"/>
              </a:rPr>
              <a:t> in your communication. Keep your attention on the issue rather than the person, and aim to be </a:t>
            </a:r>
            <a:r>
              <a:rPr lang="en-US" b="1" dirty="0">
                <a:latin typeface="Arial"/>
                <a:ea typeface="Arial"/>
                <a:cs typeface="Arial"/>
                <a:sym typeface="Arial"/>
              </a:rPr>
              <a:t>genuine, honest, and open</a:t>
            </a:r>
            <a:r>
              <a:rPr lang="en-US" dirty="0">
                <a:latin typeface="Arial"/>
                <a:ea typeface="Arial"/>
                <a:cs typeface="Arial"/>
                <a:sym typeface="Arial"/>
              </a:rPr>
              <a:t>, avoiding any attempt to control the patient.</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Show </a:t>
            </a:r>
            <a:r>
              <a:rPr lang="en-US" b="1" dirty="0">
                <a:latin typeface="Arial"/>
                <a:ea typeface="Arial"/>
                <a:cs typeface="Arial"/>
                <a:sym typeface="Arial"/>
              </a:rPr>
              <a:t>empathy</a:t>
            </a:r>
            <a:r>
              <a:rPr lang="en-US" dirty="0">
                <a:latin typeface="Arial"/>
                <a:ea typeface="Arial"/>
                <a:cs typeface="Arial"/>
                <a:sym typeface="Arial"/>
              </a:rPr>
              <a:t> and avoid detachment—ask thoughtful questions or, if unsure, repeat back to that person what you’ve understood to allow them to clarify. Build a </a:t>
            </a:r>
            <a:r>
              <a:rPr lang="en-US" b="1" dirty="0">
                <a:latin typeface="Arial"/>
                <a:ea typeface="Arial"/>
                <a:cs typeface="Arial"/>
                <a:sym typeface="Arial"/>
              </a:rPr>
              <a:t>professional relationship</a:t>
            </a:r>
            <a:r>
              <a:rPr lang="en-US" dirty="0">
                <a:latin typeface="Arial"/>
                <a:ea typeface="Arial"/>
                <a:cs typeface="Arial"/>
                <a:sym typeface="Arial"/>
              </a:rPr>
              <a:t> that shows you care, while respecting boundaries. Be </a:t>
            </a:r>
            <a:r>
              <a:rPr lang="en-US" b="1" dirty="0">
                <a:latin typeface="Arial"/>
                <a:ea typeface="Arial"/>
                <a:cs typeface="Arial"/>
                <a:sym typeface="Arial"/>
              </a:rPr>
              <a:t>flexible</a:t>
            </a:r>
            <a:r>
              <a:rPr lang="en-US" dirty="0">
                <a:latin typeface="Arial"/>
                <a:ea typeface="Arial"/>
                <a:cs typeface="Arial"/>
                <a:sym typeface="Arial"/>
              </a:rPr>
              <a:t> to the needs of the patient and </a:t>
            </a:r>
            <a:r>
              <a:rPr lang="en-US" b="1" dirty="0">
                <a:latin typeface="Arial"/>
                <a:ea typeface="Arial"/>
                <a:cs typeface="Arial"/>
                <a:sym typeface="Arial"/>
              </a:rPr>
              <a:t>value your own experiences and expertise</a:t>
            </a:r>
            <a:r>
              <a:rPr lang="en-US" dirty="0">
                <a:latin typeface="Arial"/>
                <a:ea typeface="Arial"/>
                <a:cs typeface="Arial"/>
                <a:sym typeface="Arial"/>
              </a:rPr>
              <a:t>. Confidence in your abilities as a navigator helps the person feel they are working with a supportive team member rather than someone controlling their decisions.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Finally, use </a:t>
            </a:r>
            <a:r>
              <a:rPr lang="en-US" b="1" dirty="0">
                <a:latin typeface="Arial"/>
                <a:ea typeface="Arial"/>
                <a:cs typeface="Arial"/>
                <a:sym typeface="Arial"/>
              </a:rPr>
              <a:t>affirming responses</a:t>
            </a:r>
            <a:r>
              <a:rPr lang="en-US" dirty="0">
                <a:latin typeface="Arial"/>
                <a:ea typeface="Arial"/>
                <a:cs typeface="Arial"/>
                <a:sym typeface="Arial"/>
              </a:rPr>
              <a:t>. Even if you don’t agree with their feelings, validate their emotions. This helps them feel </a:t>
            </a:r>
            <a:r>
              <a:rPr lang="en-US" b="1" dirty="0">
                <a:latin typeface="Arial"/>
                <a:ea typeface="Arial"/>
                <a:cs typeface="Arial"/>
                <a:sym typeface="Arial"/>
              </a:rPr>
              <a:t>heard and respected</a:t>
            </a:r>
            <a:r>
              <a:rPr lang="en-US" dirty="0">
                <a:latin typeface="Arial"/>
                <a:ea typeface="Arial"/>
                <a:cs typeface="Arial"/>
                <a:sym typeface="Arial"/>
              </a:rPr>
              <a:t>, fostering a stronger connection.</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Arial"/>
              <a:buNone/>
            </a:pPr>
            <a:endParaRPr dirty="0">
              <a:latin typeface="Arial"/>
              <a:ea typeface="Arial"/>
              <a:cs typeface="Arial"/>
              <a:sym typeface="Arial"/>
            </a:endParaRPr>
          </a:p>
        </p:txBody>
      </p:sp>
      <p:sp>
        <p:nvSpPr>
          <p:cNvPr id="159" name="Google Shape;159;p9: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cd8596248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2ecd8596248_0_0: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Motivational Interviewing (MI) is a counseling technique that encourages people to overcome hesitation and make positive behavioral changes. According to the American Academy of Family Physicians (AAFP), the goal of MI is to help people resolve ambivalence, build momentum, and develop the belief that change is possible—rather than having the physician solve the problem for them.</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“OARS” acronym captures the four key elements of motivational interviewing:</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US" b="1">
                <a:latin typeface="Arial"/>
                <a:ea typeface="Arial"/>
                <a:cs typeface="Arial"/>
                <a:sym typeface="Arial"/>
              </a:rPr>
              <a:t>Open-ended questions</a:t>
            </a:r>
            <a:r>
              <a:rPr lang="en-US">
                <a:latin typeface="Arial"/>
                <a:ea typeface="Arial"/>
                <a:cs typeface="Arial"/>
                <a:sym typeface="Arial"/>
              </a:rPr>
              <a:t>: Instead of asking “yes or no” questions, ask open-ended ones that encourage people to share their thoughts and feelings. This approach helps them take ownership of their behavior change.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Affirmations</a:t>
            </a:r>
            <a:r>
              <a:rPr lang="en-US">
                <a:latin typeface="Arial"/>
                <a:ea typeface="Arial"/>
                <a:cs typeface="Arial"/>
                <a:sym typeface="Arial"/>
              </a:rPr>
              <a:t>: Acknowledge and celebrate the patient’s successes while showing empathy for any setbacks. Offering positive affirmations keeps the person motivated and moving forward.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Reflective listening</a:t>
            </a:r>
            <a:r>
              <a:rPr lang="en-US">
                <a:latin typeface="Arial"/>
                <a:ea typeface="Arial"/>
                <a:cs typeface="Arial"/>
                <a:sym typeface="Arial"/>
              </a:rPr>
              <a:t>: Actively listen to what the person is saying, then reflect their thoughts back to them. Instead of providing direct advice, capture the essence of their concerns and help guide them toward their own solutions.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Summarize</a:t>
            </a:r>
            <a:r>
              <a:rPr lang="en-US">
                <a:latin typeface="Arial"/>
                <a:ea typeface="Arial"/>
                <a:cs typeface="Arial"/>
                <a:sym typeface="Arial"/>
              </a:rPr>
              <a:t>: At the end of the conversation, summarize the key points discussed. This helps reinforce important ideas and gives the person a chance to correct any misunderstandings.</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Arial"/>
              <a:buNone/>
            </a:pPr>
            <a:endParaRPr>
              <a:latin typeface="Arial"/>
              <a:ea typeface="Arial"/>
              <a:cs typeface="Arial"/>
              <a:sym typeface="Arial"/>
            </a:endParaRPr>
          </a:p>
        </p:txBody>
      </p:sp>
      <p:sp>
        <p:nvSpPr>
          <p:cNvPr id="170" name="Google Shape;170;g2ecd8596248_0_0: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4a03c58c4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04a03c58c4_0_0: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Arial"/>
                <a:ea typeface="Arial"/>
                <a:cs typeface="Arial"/>
                <a:sym typeface="Arial"/>
              </a:rPr>
              <a:t>Ambivalence refers to having mixed or uncertain feelings about something. Some patients may feel unsure about their illness and might not be certain about how much information they want or can process. The role of the navigator is to explore this ambivalence and help the patient address it before moving forward. Let’s take a moment to review this brief video to gain insight into what some patients might experience.</a:t>
            </a:r>
            <a:endParaRPr>
              <a:latin typeface="Arial"/>
              <a:ea typeface="Arial"/>
              <a:cs typeface="Arial"/>
              <a:sym typeface="Arial"/>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Clr>
                <a:schemeClr val="dk1"/>
              </a:buClr>
              <a:buSzPts val="300"/>
              <a:buFont typeface="Calibri"/>
              <a:buNone/>
            </a:pPr>
            <a:r>
              <a:rPr lang="en-US" u="sng">
                <a:solidFill>
                  <a:schemeClr val="hlink"/>
                </a:solidFill>
                <a:latin typeface="Arial"/>
                <a:ea typeface="Arial"/>
                <a:cs typeface="Arial"/>
                <a:sym typeface="Arial"/>
                <a:hlinkClick r:id="rId3"/>
              </a:rPr>
              <a:t>https://www.youtube.com/watch?v=tBMy9B9LdiE</a:t>
            </a:r>
            <a:r>
              <a:rPr lang="en-US">
                <a:latin typeface="Arial"/>
                <a:ea typeface="Arial"/>
                <a:cs typeface="Arial"/>
                <a:sym typeface="Arial"/>
              </a:rPr>
              <a:t> </a:t>
            </a:r>
            <a:endParaRPr>
              <a:latin typeface="Arial"/>
              <a:ea typeface="Arial"/>
              <a:cs typeface="Arial"/>
              <a:sym typeface="Arial"/>
            </a:endParaRPr>
          </a:p>
        </p:txBody>
      </p:sp>
      <p:sp>
        <p:nvSpPr>
          <p:cNvPr id="179" name="Google Shape;179;g304a03c58c4_0_0: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04a03c58c4_0_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04a03c58c4_0_7: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Try exploring the pros and cons of knowing versus not knowing to help the person clarify what they truly want to understand.</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Acknowledge the challenge of the situation and recognize the person’s uncertainty by naming the ambivalence. You might ask, 'It sounds like there are reasons why you want to know more, and reasons why you don’t. Is that right?' From there, you can ask for more information, such as, 'Can you share the reasons you both want and don’t want to know?' This helps someone reflect on their ambivalence.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Additionally, it can be helpful to identify the emotions someone feeling. By naming these emotions, you can assist them in processing their feelings and openly discussing what might be influencing their decision about wanting to know certain details about their condition.</a:t>
            </a:r>
            <a:endParaRPr dirty="0">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endParaRPr i="0" u="none" strike="noStrike" cap="none" dirty="0">
              <a:solidFill>
                <a:schemeClr val="dk1"/>
              </a:solidFill>
              <a:latin typeface="Arial"/>
              <a:ea typeface="Arial"/>
              <a:cs typeface="Arial"/>
              <a:sym typeface="Arial"/>
            </a:endParaRPr>
          </a:p>
        </p:txBody>
      </p:sp>
      <p:sp>
        <p:nvSpPr>
          <p:cNvPr id="187" name="Google Shape;187;g304a03c58c4_0_7: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0" u="none" strike="noStrike" cap="none" dirty="0">
                <a:solidFill>
                  <a:schemeClr val="dk1"/>
                </a:solidFill>
                <a:latin typeface="Arial"/>
                <a:ea typeface="Arial"/>
                <a:cs typeface="Arial"/>
                <a:sym typeface="Arial"/>
              </a:rPr>
              <a:t>Which of the following would be considered active listening? </a:t>
            </a:r>
            <a:endParaRPr dirty="0">
              <a:latin typeface="Arial"/>
              <a:ea typeface="Arial"/>
              <a:cs typeface="Arial"/>
              <a:sym typeface="Arial"/>
            </a:endParaRPr>
          </a:p>
          <a:p>
            <a:pPr marL="457200" marR="0" lvl="1" indent="0" algn="l" rtl="0">
              <a:lnSpc>
                <a:spcPct val="100000"/>
              </a:lnSpc>
              <a:spcBef>
                <a:spcPts val="0"/>
              </a:spcBef>
              <a:spcAft>
                <a:spcPts val="0"/>
              </a:spcAft>
              <a:buClr>
                <a:schemeClr val="dk1"/>
              </a:buClr>
              <a:buSzPts val="300"/>
              <a:buFont typeface="Calibri"/>
              <a:buNone/>
            </a:pPr>
            <a:r>
              <a:rPr lang="en-US" sz="1200" b="1" i="0" u="none" strike="noStrike" cap="none" dirty="0">
                <a:solidFill>
                  <a:schemeClr val="dk1"/>
                </a:solidFill>
                <a:latin typeface="Arial"/>
                <a:ea typeface="Arial"/>
                <a:cs typeface="Arial"/>
                <a:sym typeface="Arial"/>
              </a:rPr>
              <a:t>a. Asking open-ended questions to keep the conversation going</a:t>
            </a:r>
            <a:endParaRPr b="1" dirty="0">
              <a:latin typeface="Arial"/>
              <a:ea typeface="Arial"/>
              <a:cs typeface="Arial"/>
              <a:sym typeface="Arial"/>
            </a:endParaRPr>
          </a:p>
          <a:p>
            <a:pPr marL="457200" marR="0" lvl="1" indent="0" algn="l" rtl="0">
              <a:lnSpc>
                <a:spcPct val="100000"/>
              </a:lnSpc>
              <a:spcBef>
                <a:spcPts val="0"/>
              </a:spcBef>
              <a:spcAft>
                <a:spcPts val="0"/>
              </a:spcAft>
              <a:buClr>
                <a:schemeClr val="dk1"/>
              </a:buClr>
              <a:buSzPts val="300"/>
              <a:buFont typeface="Calibri"/>
              <a:buNone/>
            </a:pPr>
            <a:r>
              <a:rPr lang="en-US" sz="1200" i="0" u="none" strike="noStrike" cap="none" dirty="0">
                <a:solidFill>
                  <a:schemeClr val="dk1"/>
                </a:solidFill>
                <a:latin typeface="Arial"/>
                <a:ea typeface="Arial"/>
                <a:cs typeface="Arial"/>
                <a:sym typeface="Arial"/>
              </a:rPr>
              <a:t>b. Interrupting the patient to share a story about another patient who had a similar situation.</a:t>
            </a:r>
            <a:endParaRPr dirty="0">
              <a:latin typeface="Arial"/>
              <a:ea typeface="Arial"/>
              <a:cs typeface="Arial"/>
              <a:sym typeface="Arial"/>
            </a:endParaRPr>
          </a:p>
          <a:p>
            <a:pPr marL="457200" marR="0" lvl="1" indent="0" algn="l" rtl="0">
              <a:lnSpc>
                <a:spcPct val="100000"/>
              </a:lnSpc>
              <a:spcBef>
                <a:spcPts val="0"/>
              </a:spcBef>
              <a:spcAft>
                <a:spcPts val="0"/>
              </a:spcAft>
              <a:buClr>
                <a:schemeClr val="dk1"/>
              </a:buClr>
              <a:buSzPts val="300"/>
              <a:buFont typeface="Calibri"/>
              <a:buNone/>
            </a:pPr>
            <a:r>
              <a:rPr lang="en-US" sz="1200" i="0" u="none" strike="noStrike" cap="none" dirty="0">
                <a:solidFill>
                  <a:schemeClr val="dk1"/>
                </a:solidFill>
                <a:latin typeface="Arial"/>
                <a:ea typeface="Arial"/>
                <a:cs typeface="Arial"/>
                <a:sym typeface="Arial"/>
              </a:rPr>
              <a:t>c. Paying attention to the patient’s spoken words alone </a:t>
            </a:r>
            <a:endParaRPr dirty="0">
              <a:latin typeface="Arial"/>
              <a:ea typeface="Arial"/>
              <a:cs typeface="Arial"/>
              <a:sym typeface="Arial"/>
            </a:endParaRPr>
          </a:p>
          <a:p>
            <a:pPr marL="457200" marR="0" lvl="1" indent="0" algn="l" rtl="0">
              <a:lnSpc>
                <a:spcPct val="100000"/>
              </a:lnSpc>
              <a:spcBef>
                <a:spcPts val="0"/>
              </a:spcBef>
              <a:spcAft>
                <a:spcPts val="0"/>
              </a:spcAft>
              <a:buClr>
                <a:schemeClr val="dk1"/>
              </a:buClr>
              <a:buSzPts val="300"/>
              <a:buFont typeface="Calibri"/>
              <a:buNone/>
            </a:pPr>
            <a:r>
              <a:rPr lang="en-US" sz="1200" i="0" u="none" strike="noStrike" cap="none" dirty="0">
                <a:solidFill>
                  <a:schemeClr val="dk1"/>
                </a:solidFill>
                <a:latin typeface="Arial"/>
                <a:ea typeface="Arial"/>
                <a:cs typeface="Arial"/>
                <a:sym typeface="Arial"/>
              </a:rPr>
              <a:t>d. Guessing you know what the patient means</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200" i="0" u="none" strike="noStrike" cap="none" dirty="0">
              <a:solidFill>
                <a:schemeClr val="dk1"/>
              </a:solidFill>
              <a:latin typeface="Arial"/>
              <a:ea typeface="Arial"/>
              <a:cs typeface="Arial"/>
              <a:sym typeface="Arial"/>
            </a:endParaRPr>
          </a:p>
        </p:txBody>
      </p:sp>
      <p:sp>
        <p:nvSpPr>
          <p:cNvPr id="195" name="Google Shape;195;p1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9e785b5aa_0_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f9e785b5aa_0_5: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i="0" u="none" strike="noStrike" cap="none">
                <a:solidFill>
                  <a:schemeClr val="dk1"/>
                </a:solidFill>
                <a:latin typeface="Arial"/>
                <a:ea typeface="Arial"/>
                <a:cs typeface="Arial"/>
                <a:sym typeface="Arial"/>
              </a:rPr>
              <a:t>The correct answer is asking open-ended questions. Open-ended questions encourage the patient to share information instead of providing simple “yes” or “no” responses. You never want to interrupt the patient while they are talking. </a:t>
            </a:r>
            <a:r>
              <a:rPr lang="en-US" sz="1200">
                <a:solidFill>
                  <a:schemeClr val="dk1"/>
                </a:solidFill>
                <a:latin typeface="Arial"/>
                <a:ea typeface="Arial"/>
                <a:cs typeface="Arial"/>
                <a:sym typeface="Arial"/>
              </a:rPr>
              <a:t>Patients want to feel like they're being heard. While it's important to listen to everything the patient is telling you, facial expressions and body language may also clue you in on how the patient's feeling, and it's good practice to repeat back to the patient what you heard them say, asking them to confirm that you understood what they were sharing with you.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sz="1200" i="0" u="none" strike="noStrike" cap="none">
              <a:solidFill>
                <a:schemeClr val="dk1"/>
              </a:solidFill>
              <a:latin typeface="Arial"/>
              <a:ea typeface="Arial"/>
              <a:cs typeface="Arial"/>
              <a:sym typeface="Arial"/>
            </a:endParaRPr>
          </a:p>
        </p:txBody>
      </p:sp>
      <p:sp>
        <p:nvSpPr>
          <p:cNvPr id="202" name="Google Shape;202;g2f9e785b5aa_0_5: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Earlier, we witnessed</a:t>
            </a:r>
            <a:r>
              <a:rPr lang="en-US" i="0" u="none" strike="noStrike" cap="none">
                <a:solidFill>
                  <a:schemeClr val="dk1"/>
                </a:solidFill>
                <a:latin typeface="Arial"/>
                <a:ea typeface="Arial"/>
                <a:cs typeface="Arial"/>
                <a:sym typeface="Arial"/>
              </a:rPr>
              <a:t> Etta-Cheri ask an open-ended question. Open questions can’t be answered with “yes” or “no”, so they allow for a fuller, richer discussion. These types of questions are non-judgmental. They let the patients think out loud and allow them to do most of the talking, using their own words. This lets them know the conversation is about them.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i="0" u="none" strike="noStrike" cap="none">
                <a:solidFill>
                  <a:schemeClr val="dk1"/>
                </a:solidFill>
                <a:latin typeface="Arial"/>
                <a:ea typeface="Arial"/>
                <a:cs typeface="Arial"/>
                <a:sym typeface="Arial"/>
              </a:rPr>
              <a:t>Here you see some open question starters. To avoid asking question after question in a row, you can add reflective statements and/or summaries. Answers to open questions often give a lot of information. For example, if you ask, “What do you think about your treatment options?” people might tell you about: Their motivations or barriers, Their health concerns, The influence of friends and family, or The impact of a pastor’s message. Answers like these help you understand the people you navigate so you can connect them with the most helpful resources.</a:t>
            </a:r>
            <a:endParaRPr>
              <a:latin typeface="Arial"/>
              <a:ea typeface="Arial"/>
              <a:cs typeface="Arial"/>
              <a:sym typeface="Arial"/>
            </a:endParaRPr>
          </a:p>
        </p:txBody>
      </p:sp>
      <p:sp>
        <p:nvSpPr>
          <p:cNvPr id="209" name="Google Shape;209;p15: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latin typeface="Arial"/>
                <a:ea typeface="Arial"/>
                <a:cs typeface="Arial"/>
                <a:sym typeface="Arial"/>
              </a:rPr>
              <a:t>Before we begin, we would like to acknowledge the Centers for Disease Control and Prevention for supporting this work. Its contents are solely the responsibility of the authors and do not necessarily represent the official views of the Centers for Disease Control and Prevention. </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lesson incorporates adapted content, used with permission, from the following sources: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a:latin typeface="Arial"/>
                <a:ea typeface="Arial"/>
                <a:cs typeface="Arial"/>
                <a:sym typeface="Arial"/>
              </a:rPr>
              <a:t>The National Coalition for Cancer Survivorship, from </a:t>
            </a:r>
            <a:r>
              <a:rPr lang="en-US" i="1">
                <a:latin typeface="Arial"/>
                <a:ea typeface="Arial"/>
                <a:cs typeface="Arial"/>
                <a:sym typeface="Arial"/>
              </a:rPr>
              <a:t>The Cancer Survival Toolbox©</a:t>
            </a:r>
            <a:endParaRPr>
              <a:latin typeface="Arial"/>
              <a:ea typeface="Arial"/>
              <a:cs typeface="Arial"/>
              <a:sym typeface="Arial"/>
            </a:endParaRPr>
          </a:p>
          <a:p>
            <a:pPr marL="0" lvl="0" indent="0" algn="l" rtl="0">
              <a:lnSpc>
                <a:spcPct val="100000"/>
              </a:lnSpc>
              <a:spcBef>
                <a:spcPts val="1200"/>
              </a:spcBef>
              <a:spcAft>
                <a:spcPts val="0"/>
              </a:spcAft>
              <a:buSzPts val="1400"/>
              <a:buNone/>
            </a:pPr>
            <a:r>
              <a:rPr lang="en-US">
                <a:latin typeface="Arial"/>
                <a:ea typeface="Arial"/>
                <a:cs typeface="Arial"/>
                <a:sym typeface="Arial"/>
              </a:rPr>
              <a:t>We would also like to thank the GW Clinical Learning and Simulation Skills (CLASS) Center for providing space to film video simulations for this lesson, and we are grateful to Etta-Cheri Washington and Fernando Ascencio for representing their patient navigation expertise in the simulation videos in this lesson.</a:t>
            </a: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p:txBody>
      </p:sp>
      <p:sp>
        <p:nvSpPr>
          <p:cNvPr id="56" name="Google Shape;56;p2: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i="0" u="none" strike="noStrike" cap="none">
                <a:solidFill>
                  <a:schemeClr val="dk1"/>
                </a:solidFill>
                <a:latin typeface="Arial"/>
                <a:ea typeface="Arial"/>
                <a:cs typeface="Arial"/>
                <a:sym typeface="Arial"/>
              </a:rPr>
              <a:t>Affirmations are statements or gestures that come in the form of compliments, appreciation or understanding that validate the patient’s experiences, build rapport, reinforce exploration and build patient confidence. Affirmations recognize patient strengths and acknowledge behaviors that lead in the direction of positive change, no matter how big or small. Here are some example affirmations:</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i="0" u="none" strike="noStrike" cap="none">
                <a:latin typeface="Arial"/>
                <a:ea typeface="Arial"/>
                <a:cs typeface="Arial"/>
                <a:sym typeface="Arial"/>
              </a:rPr>
              <a:t>I appreciate that you are willing to meet with me today.</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a:latin typeface="Arial"/>
                <a:ea typeface="Arial"/>
                <a:cs typeface="Arial"/>
                <a:sym typeface="Arial"/>
              </a:rPr>
              <a:t>Thank you for sharing that with me.</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i="0" u="none" strike="noStrike" cap="none">
                <a:latin typeface="Arial"/>
                <a:ea typeface="Arial"/>
                <a:cs typeface="Arial"/>
                <a:sym typeface="Arial"/>
              </a:rPr>
              <a:t>I’ve enjoyed talking with you today.</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a:latin typeface="Arial"/>
                <a:ea typeface="Arial"/>
                <a:cs typeface="Arial"/>
                <a:sym typeface="Arial"/>
              </a:rPr>
              <a:t>It can be hard to do something for yourself so I applaud you for taking time to do something that makes you feel good.</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i="0" u="none" strike="noStrike" cap="none">
                <a:latin typeface="Arial"/>
                <a:ea typeface="Arial"/>
                <a:cs typeface="Arial"/>
                <a:sym typeface="Arial"/>
              </a:rPr>
              <a:t>You are clearly a very resourceful person to cope with such difficulties for so long. </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i="0" u="none" strike="noStrike" cap="none">
                <a:latin typeface="Arial"/>
                <a:ea typeface="Arial"/>
                <a:cs typeface="Arial"/>
                <a:sym typeface="Arial"/>
              </a:rPr>
              <a:t>That’s a good suggestion.</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a:latin typeface="Arial"/>
                <a:ea typeface="Arial"/>
                <a:cs typeface="Arial"/>
                <a:sym typeface="Arial"/>
              </a:rPr>
              <a:t>You are such a great advocate for yourself.</a:t>
            </a:r>
            <a:endParaRPr>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1200"/>
              <a:buChar char="●"/>
            </a:pPr>
            <a:r>
              <a:rPr lang="en-US">
                <a:latin typeface="Arial"/>
                <a:ea typeface="Arial"/>
                <a:cs typeface="Arial"/>
                <a:sym typeface="Arial"/>
              </a:rPr>
              <a:t>Thank you for trusting your team to help you through this journey.</a:t>
            </a:r>
            <a:endParaRPr>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i="0" u="none" strike="noStrike" cap="none">
              <a:solidFill>
                <a:schemeClr val="dk1"/>
              </a:solidFill>
              <a:latin typeface="Arial"/>
              <a:ea typeface="Arial"/>
              <a:cs typeface="Arial"/>
              <a:sym typeface="Arial"/>
            </a:endParaRPr>
          </a:p>
        </p:txBody>
      </p:sp>
      <p:sp>
        <p:nvSpPr>
          <p:cNvPr id="218" name="Google Shape;218;p16: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7: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300"/>
              <a:buFont typeface="Calibri"/>
              <a:buNone/>
            </a:pPr>
            <a:r>
              <a:rPr lang="en-US">
                <a:latin typeface="Arial"/>
                <a:ea typeface="Arial"/>
                <a:cs typeface="Arial"/>
                <a:sym typeface="Arial"/>
              </a:rPr>
              <a:t>Another effective communication strategy is summarizing. A summary captures the key points of what someone has shared and reflects it back to them. This may include their thoughts, concerns, plans, and any strong emotions or reactions. Summarizing can help someone recall important details from the conversation, spark new ideas, plan next steps, and build confidence in moving forward. It also serves to connect and reinforce the information discussed, offering a natural transition in the conversation. Most importantly, summarizing demonstrates that you have been actively and carefully listening.</a:t>
            </a:r>
            <a:endParaRPr>
              <a:latin typeface="Arial"/>
              <a:ea typeface="Arial"/>
              <a:cs typeface="Arial"/>
              <a:sym typeface="Arial"/>
            </a:endParaRPr>
          </a:p>
          <a:p>
            <a:pPr marL="0" marR="0" lvl="1"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p:txBody>
      </p:sp>
      <p:sp>
        <p:nvSpPr>
          <p:cNvPr id="240" name="Google Shape;240;p17: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To encourage people to open up and engage in more meaningful conversations, follow this general approach. Start by asking open-ended questions that invite people to share their thoughts. Give them time to respond without interruption, and focus on actively listening to their answers. Reflect back what they have shared to show that you’ve understood, and allow them the opportunity to elaborate. If there’s a lull in the conversation, gently prompt with more questions to keep it flowing. Finally, close the conversation by summarizing what that person has said, ensuring that both of you have a clear understanding of what’s been discussed.</a:t>
            </a:r>
            <a:endParaRPr>
              <a:latin typeface="Arial"/>
              <a:ea typeface="Arial"/>
              <a:cs typeface="Arial"/>
              <a:sym typeface="Arial"/>
            </a:endParaRPr>
          </a:p>
        </p:txBody>
      </p:sp>
      <p:sp>
        <p:nvSpPr>
          <p:cNvPr id="249" name="Google Shape;249;p18: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Effective communication between patients, their families, and the medical team is important. When patients and doctors communicate well, it enhances patient satisfaction, increases adherence to treatment, improves informed decision-making, and can even encourage participation in clinical trials. It also facilitates smoother transitions from active treatment to palliative care or hospice when needed.</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Patient navigators play a key role in fostering open, honest, and meaningful interactions between patients and their healthcare team. Here’s how they can support this:</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Build trust</a:t>
            </a:r>
            <a:r>
              <a:rPr lang="en-US" dirty="0">
                <a:latin typeface="Arial"/>
                <a:ea typeface="Arial"/>
                <a:cs typeface="Arial"/>
                <a:sym typeface="Arial"/>
              </a:rPr>
              <a:t>: Establish a strong partnership with people by demonstrating honesty, reliability, and empathy, encouraging them to openly express their concerns and needs.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Facilitate communication</a:t>
            </a:r>
            <a:r>
              <a:rPr lang="en-US" dirty="0">
                <a:latin typeface="Arial"/>
                <a:ea typeface="Arial"/>
                <a:cs typeface="Arial"/>
                <a:sym typeface="Arial"/>
              </a:rPr>
              <a:t>: Share relevant information, preferences, and priorities for treatment and care with the healthcare team to promote productive discussions.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Address concerns</a:t>
            </a:r>
            <a:r>
              <a:rPr lang="en-US" dirty="0">
                <a:latin typeface="Arial"/>
                <a:ea typeface="Arial"/>
                <a:cs typeface="Arial"/>
                <a:sym typeface="Arial"/>
              </a:rPr>
              <a:t>: Discuss the person’s feelings and concerns regarding their care to help identify the best course of action, referring to clinical staff when necessary.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Consider individual factors</a:t>
            </a:r>
            <a:r>
              <a:rPr lang="en-US" dirty="0">
                <a:latin typeface="Arial"/>
                <a:ea typeface="Arial"/>
                <a:cs typeface="Arial"/>
                <a:sym typeface="Arial"/>
              </a:rPr>
              <a:t>: Be mindful of factors such as age, race, ethnicity, socioeconomic status, language, culture, family dynamics, and the patient’s stage of treatment, all of which can impact communication preferences and approaches.</a:t>
            </a:r>
            <a:endParaRPr dirty="0">
              <a:latin typeface="Arial"/>
              <a:ea typeface="Arial"/>
              <a:cs typeface="Arial"/>
              <a:sym typeface="Arial"/>
            </a:endParaRPr>
          </a:p>
          <a:p>
            <a:pPr marL="0" lvl="0" indent="0" algn="l" rtl="0">
              <a:lnSpc>
                <a:spcPct val="100000"/>
              </a:lnSpc>
              <a:spcBef>
                <a:spcPts val="120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b="1" strike="sngStrike" dirty="0">
              <a:latin typeface="Arial"/>
              <a:ea typeface="Arial"/>
              <a:cs typeface="Arial"/>
              <a:sym typeface="Arial"/>
            </a:endParaRPr>
          </a:p>
        </p:txBody>
      </p:sp>
      <p:sp>
        <p:nvSpPr>
          <p:cNvPr id="268" name="Google Shape;268;p19: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23</a:t>
            </a:fld>
            <a:endParaRPr>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As a patient navigator, an essential part of your role is supporting people in communicating effectively with their healthcare team and others. Encourage them to be assertive by showing that their voice matters, reminding them that there are no silly questions and that their concerns are valid. Help them use “I” statements like “I think” or “I feel” to clearly express their thoughts and emotions. Teach them the value of active listening, ensuring they confirm their understanding by asking for clarification when needed. Additionally, explain the importance of non-verbal communication, such as facial expressions, hand gestures, and posture, as it can often convey more than words and should align with their spoken messages. Lastly, encourage patients to openly share their feelings, such as fear or overwhelm, so their healthcare team can provide the necessary support.</a:t>
            </a:r>
            <a:endParaRPr>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284" name="Google Shape;284;p20: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Everyone has to deal with conflict at one point or another. In this section of the lesson, we will discuss conflict resolution strategies. These tips can be applied to the navigator-patient interaction or the patient interaction with others, including their family or members of the healthcare team. </a:t>
            </a:r>
            <a:endParaRPr>
              <a:latin typeface="Arial"/>
              <a:ea typeface="Arial"/>
              <a:cs typeface="Arial"/>
              <a:sym typeface="Arial"/>
            </a:endParaRPr>
          </a:p>
        </p:txBody>
      </p:sp>
      <p:sp>
        <p:nvSpPr>
          <p:cNvPr id="299" name="Google Shape;299;p21: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Let’s go through each of these conflict resolution strategies.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First, make the effort to address the issue directly. While it can be uncomfortable to talk about conflict, avoiding it often leads to misunderstandings and escalates frustration. Avoidance doesn’t resolve the conflict, so even if a break is needed, the parties involved should return to discuss the matter.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Next, recognize that conflict has value. It’s a natural part of relationships and can lead to improved understanding and solutions. Conflict can help clarify expectations, strengthen connections, and identify problems that need addressing.</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Understand that conflict is like a spiral—you can influence its direction. Conflict can escalate or deescalate depending on how it’s handled. Matching someone’s tone or body language can either fuel the conflict or help calm it. For example, lowering your voice can help bring down the emotional intensity of the situation.</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Focus on common goals. Even when there are differences, shared goals often exist—like ensuring quality medical care. Highlighting these common objectives can shift the focus from conflict to collaboration. Use inclusive language, such as “How can we…” or “What can be done to…”</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Check your perceptions. Ask yourself, what resources are available? Are there obstacles in the way? By asking questions and actively listening, as discussed earlier, you can clarify any misconceptions.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Be willing to agree to disagree. Not all conflicts can be fully resolved, and sometimes it’s better to acknowledge differences rather than force a resolution.</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dirty="0">
                <a:latin typeface="Arial"/>
                <a:ea typeface="Arial"/>
                <a:cs typeface="Arial"/>
                <a:sym typeface="Arial"/>
              </a:rPr>
              <a:t>Finally, focus on the problem, not the person. It’s important to remember that the other person has their own perspective, hopes, and concerns. Treat them with respect, and work together to resolve the issue at hand without making it personal.</a:t>
            </a:r>
            <a:endParaRPr dirty="0">
              <a:latin typeface="Arial"/>
              <a:ea typeface="Arial"/>
              <a:cs typeface="Arial"/>
              <a:sym typeface="Arial"/>
            </a:endParaRPr>
          </a:p>
        </p:txBody>
      </p:sp>
      <p:sp>
        <p:nvSpPr>
          <p:cNvPr id="306" name="Google Shape;306;p24: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To resolve conflicts, it is important to recognize the primary strategies used to deal with conflict. There are three primary strategies that we use: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Flight, or Avoiding conflict and hoping that it will go away</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Fight, or Using authority, rights or force to attempt to prevail over others or</a:t>
            </a: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US">
                <a:latin typeface="Arial"/>
                <a:ea typeface="Arial"/>
                <a:cs typeface="Arial"/>
                <a:sym typeface="Arial"/>
              </a:rPr>
              <a:t>Unite, or Talking with other people to develop solutions that will satisfy mutual interests, some result that they all can “live with”</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6" name="Google Shape;346;p2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 a patient navigator, you will likely encounter difficult conversations with people. In healthcare, the phrase"difficult conversation" often refers to delivering news that treatment isn’t working. While it is not your role to communicate that specific message, you may still face challenging discussions in situations such as:</a:t>
            </a:r>
            <a:endParaRPr>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a:latin typeface="Arial"/>
                <a:ea typeface="Arial"/>
                <a:cs typeface="Arial"/>
                <a:sym typeface="Arial"/>
              </a:rPr>
              <a:t>Working with people who are highly emotional </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Interacting with people who are challenging or demanding </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Navigating confrontations with family members</a:t>
            </a:r>
            <a:endParaRPr>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a:latin typeface="Arial"/>
                <a:ea typeface="Arial"/>
                <a:cs typeface="Arial"/>
                <a:sym typeface="Arial"/>
              </a:rPr>
              <a:t>Communicating disappointing news, such as a denial for financial assistance</a:t>
            </a:r>
            <a:endParaRPr>
              <a:latin typeface="Arial"/>
              <a:ea typeface="Arial"/>
              <a:cs typeface="Arial"/>
              <a:sym typeface="Arial"/>
            </a:endParaRPr>
          </a:p>
          <a:p>
            <a:pPr marL="0" lvl="0" indent="0" algn="l" rtl="0">
              <a:lnSpc>
                <a:spcPct val="115000"/>
              </a:lnSpc>
              <a:spcBef>
                <a:spcPts val="1200"/>
              </a:spcBef>
              <a:spcAft>
                <a:spcPts val="1200"/>
              </a:spcAft>
              <a:buSzPts val="1100"/>
              <a:buNone/>
            </a:pPr>
            <a:endParaRPr>
              <a:latin typeface="Arial"/>
              <a:ea typeface="Arial"/>
              <a:cs typeface="Arial"/>
              <a:sym typeface="Arial"/>
            </a:endParaRPr>
          </a:p>
        </p:txBody>
      </p:sp>
      <p:sp>
        <p:nvSpPr>
          <p:cNvPr id="366" name="Google Shape;366;p26: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8: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In challenging conversations, it’s important to recognize when a person is distraught or struggling emotionally. While showing empathy, maintaining a professional demeanor and distance is key. For instance, acknowledging emotions without becoming too emotionally involved helps the patient feel understood, while also keeping the interaction professional. Empathy and active listening can calm someone and help guide them toward the appropriate professional, such as a social worker, who can better address deeper concerns or fears.</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Here are a few strategies that can be effective during difficult conversations: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Validating emotions</a:t>
            </a:r>
            <a:r>
              <a:rPr lang="en-US">
                <a:latin typeface="Arial"/>
                <a:ea typeface="Arial"/>
                <a:cs typeface="Arial"/>
                <a:sym typeface="Arial"/>
              </a:rPr>
              <a:t>: Acknowledge the patient’s fears and concerns, which can help build trust.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Encouraging communication with healthcare professionals</a:t>
            </a:r>
            <a:r>
              <a:rPr lang="en-US">
                <a:latin typeface="Arial"/>
                <a:ea typeface="Arial"/>
                <a:cs typeface="Arial"/>
                <a:sym typeface="Arial"/>
              </a:rPr>
              <a:t>: Empower the patient to address their concerns and questions directly with their doctor.</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Referring to the appropriate professional</a:t>
            </a:r>
            <a:r>
              <a:rPr lang="en-US">
                <a:latin typeface="Arial"/>
                <a:ea typeface="Arial"/>
                <a:cs typeface="Arial"/>
                <a:sym typeface="Arial"/>
              </a:rPr>
              <a:t>: When needed, connect the patient with other healthcare team members, such as a social worker, who can provide specialized support.</a:t>
            </a:r>
            <a:endParaRPr>
              <a:latin typeface="Arial"/>
              <a:ea typeface="Arial"/>
              <a:cs typeface="Arial"/>
              <a:sym typeface="Arial"/>
            </a:endParaRPr>
          </a:p>
          <a:p>
            <a:pPr marL="0" lvl="0" indent="0" algn="l" rtl="0">
              <a:lnSpc>
                <a:spcPct val="115000"/>
              </a:lnSpc>
              <a:spcBef>
                <a:spcPts val="1200"/>
              </a:spcBef>
              <a:spcAft>
                <a:spcPts val="0"/>
              </a:spcAft>
              <a:buNone/>
            </a:pPr>
            <a:r>
              <a:rPr lang="en-US">
                <a:latin typeface="Arial"/>
                <a:ea typeface="Arial"/>
                <a:cs typeface="Arial"/>
                <a:sym typeface="Arial"/>
              </a:rPr>
              <a:t>Additional strategies include:</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Balancing empathy with firmness when necessary</a:t>
            </a:r>
            <a:r>
              <a:rPr lang="en-US">
                <a:latin typeface="Arial"/>
                <a:ea typeface="Arial"/>
                <a:cs typeface="Arial"/>
                <a:sym typeface="Arial"/>
              </a:rPr>
              <a:t>: While a person's preferences are a priority, it’s important to remain firm if the issue involves ethical concerns or is beyond your scope of practice. Avoid physical touch with a patient as that crosses the professional boundary. </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Using active and reflective listening</a:t>
            </a:r>
            <a:r>
              <a:rPr lang="en-US">
                <a:latin typeface="Arial"/>
                <a:ea typeface="Arial"/>
                <a:cs typeface="Arial"/>
                <a:sym typeface="Arial"/>
              </a:rPr>
              <a:t>: This helps ensure that the patient feels heard and understood.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Remaining non-judgmental</a:t>
            </a:r>
            <a:r>
              <a:rPr lang="en-US">
                <a:latin typeface="Arial"/>
                <a:ea typeface="Arial"/>
                <a:cs typeface="Arial"/>
                <a:sym typeface="Arial"/>
              </a:rPr>
              <a:t>: Avoid offering personal judgments, which helps maintain a professional and supportive environment.</a:t>
            </a:r>
            <a:endParaRPr>
              <a:latin typeface="Arial"/>
              <a:ea typeface="Arial"/>
              <a:cs typeface="Arial"/>
              <a:sym typeface="Arial"/>
            </a:endParaRPr>
          </a:p>
        </p:txBody>
      </p:sp>
      <p:sp>
        <p:nvSpPr>
          <p:cNvPr id="374" name="Google Shape;374;p28: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00b5ccd59a_0_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g300b5ccd59a_0_22:notes"/>
          <p:cNvSpPr txBox="1">
            <a:spLocks noGrp="1"/>
          </p:cNvSpPr>
          <p:nvPr>
            <p:ph type="body" idx="1"/>
          </p:nvPr>
        </p:nvSpPr>
        <p:spPr>
          <a:xfrm>
            <a:off x="701675" y="4416425"/>
            <a:ext cx="5607000" cy="41832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a:latin typeface="Arial"/>
                <a:ea typeface="Arial"/>
                <a:cs typeface="Arial"/>
                <a:sym typeface="Arial"/>
              </a:rPr>
              <a:t>Additionally, we would like to thank the following people for their participation in revising this training:</a:t>
            </a:r>
            <a:endParaRPr>
              <a:latin typeface="Arial"/>
              <a:ea typeface="Arial"/>
              <a:cs typeface="Arial"/>
              <a:sym typeface="Arial"/>
            </a:endParaRPr>
          </a:p>
          <a:p>
            <a:pPr marL="0" lvl="0" indent="0" algn="l" rtl="0">
              <a:spcBef>
                <a:spcPts val="400"/>
              </a:spcBef>
              <a:spcAft>
                <a:spcPts val="0"/>
              </a:spcAft>
              <a:buNone/>
            </a:pP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Jess Quiring, Patient Navigation Advisors</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Zarek Mena, Patient Navigation Advisors </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Nancy Peña, Navegación de Pacientes Internacional, Inc.</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Flint Huffman, National LGBT Cancer Network</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Va’a Tofaeono, American Samoa Cancer Coalition</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Erika Bergeron, Gallaudet University </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Marcela Gaitan, Nuestras Voces Adelante</a:t>
            </a:r>
            <a:endParaRPr>
              <a:latin typeface="Arial"/>
              <a:ea typeface="Arial"/>
              <a:cs typeface="Arial"/>
              <a:sym typeface="Arial"/>
            </a:endParaRPr>
          </a:p>
          <a:p>
            <a:pPr marL="457200" lvl="0" indent="-304800" algn="l" rtl="0">
              <a:spcBef>
                <a:spcPts val="400"/>
              </a:spcBef>
              <a:spcAft>
                <a:spcPts val="0"/>
              </a:spcAft>
              <a:buClr>
                <a:schemeClr val="dk1"/>
              </a:buClr>
              <a:buSzPts val="1200"/>
              <a:buChar char="•"/>
            </a:pPr>
            <a:r>
              <a:rPr lang="en-US">
                <a:latin typeface="Arial"/>
                <a:ea typeface="Arial"/>
                <a:cs typeface="Arial"/>
                <a:sym typeface="Arial"/>
              </a:rPr>
              <a:t>Reesa Sherin, Association of Cancer Care Centers</a:t>
            </a:r>
            <a:endParaRPr>
              <a:latin typeface="Arial"/>
              <a:ea typeface="Arial"/>
              <a:cs typeface="Arial"/>
              <a:sym typeface="Arial"/>
            </a:endParaRPr>
          </a:p>
        </p:txBody>
      </p:sp>
      <p:sp>
        <p:nvSpPr>
          <p:cNvPr id="63" name="Google Shape;63;g300b5ccd59a_0_22:notes"/>
          <p:cNvSpPr txBox="1">
            <a:spLocks noGrp="1"/>
          </p:cNvSpPr>
          <p:nvPr>
            <p:ph type="sldNum" idx="12"/>
          </p:nvPr>
        </p:nvSpPr>
        <p:spPr>
          <a:xfrm>
            <a:off x="3970337" y="8829675"/>
            <a:ext cx="30384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9: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 SPIKES protocol is a useful guide for delivering difficult news. In this context, "bad news" refers to any information that a patient may find disappointing or hard to hear.</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To begin, set up the conversation by arranging for privacy and involving any significant others, if appropriate. Sit down with the person and make a connection through eye contact. Next, understand the patient’s perception—ask how they currently view the situation. This gives insight into where the patient stands mentally and emotionally.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After that, invite them to share how they would prefer to receive the information. Then, deliver the knowledge or news. If necessary, offer a warning, such as, “This may be difficult to hear, but…”. Use plain, non-technical language, and avoid being overly blunt. Recognize that some people may not easily absorb information when dealing with intense emotions, so it’s often best to break the news into smaller pieces and check for understanding as you go. Ask for permission to continue as you move through the details.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Assess the person’s emotional response and offer empathy. Observe their reactions and allow for moments of silence, giving them time to process the news. Use empathic statements like, “I know this isn’t what you wanted to hear, and I wish I had better news.”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Once the information has been shared, work together to develop a strategy and summarize the discussion. Confirm that the patient understands and create a plan for moving forward.</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some cases, you may also need to refer the person to another healthcare professional, such as a doctor, nurse, or social worker.</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300"/>
              <a:buFont typeface="Calibri"/>
              <a:buNone/>
            </a:pPr>
            <a:r>
              <a:rPr lang="en-US">
                <a:latin typeface="Arial"/>
                <a:ea typeface="Arial"/>
                <a:cs typeface="Arial"/>
                <a:sym typeface="Arial"/>
              </a:rPr>
              <a:t>In this section, we explored strategies for resolving conflicts and handling difficult conversations. Next, we will dive into cultural competency, understanding personal and cultural barriers, and recognizing implicit biases.</a:t>
            </a:r>
            <a:endParaRPr i="0" u="none" strike="noStrike" cap="none">
              <a:solidFill>
                <a:schemeClr val="dk1"/>
              </a:solidFill>
              <a:latin typeface="Arial"/>
              <a:ea typeface="Arial"/>
              <a:cs typeface="Arial"/>
              <a:sym typeface="Arial"/>
            </a:endParaRPr>
          </a:p>
        </p:txBody>
      </p:sp>
      <p:sp>
        <p:nvSpPr>
          <p:cNvPr id="382" name="Google Shape;382;p29: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3a2610cb2_0_2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g2f3a2610cb2_0_2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You will encounter patients from a wide range of cultural backgrounds, so it’s important to be mindful of their unique perspectives and preferences. This cultural awareness not only supports quality care but also makes sure that patients receive care that aligns with their values and needs. This approach is often referred to as cultural competency. A culturally competent healthcare system recognizes and integrates the importance of culture, respects patient and family preferences, values, and traditions, and adapts services to meet the unique needs of diverse populations. It involves being aware of cultural dynamics, fostering cross-cultural communication, and continually expanding your understanding of different cultural backgrounds.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It's important to remember that cultural competency is not a fixed skill—it’s a continuous process. It begins with cultural sensitivity and self-awareness of your own perceptions and biases, and it evolves through experience, active learning, and genuinely listening to your patients.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22" name="Google Shape;422;g2f3a2610cb2_0_2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306d1e88205_1_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306d1e88205_1_2: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In addition to cultural competency, another important concept to understand is cultural humility. While cultural competence focuses on building knowledge and skills to work with patients from diverse backgrounds and lived experiences, cultural humility emphasizes a lifelong commitment to self-reflection, self-critique, and an openness to learn from others. It’s about entering into relationships with patients with a genuine intention to honor their unique beliefs, values, and customs.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Rather than assuming that competence is a fixed goal we can achieve, cultural humility recognizes that every patient is an individual with their own story. This requires us to continually evaluate our own implicit biases and reflect on how they may shape our interactions with others. By fostering a patient-centered approach and addressing power imbalances in healthcare, we ensure that care is truly tailored to the person in front of us—not just their cultural group.</a:t>
            </a:r>
            <a:endParaRPr>
              <a:latin typeface="Arial"/>
              <a:ea typeface="Arial"/>
              <a:cs typeface="Arial"/>
              <a:sym typeface="Arial"/>
            </a:endParaRPr>
          </a:p>
          <a:p>
            <a:pPr marL="0" lvl="0" indent="0" algn="l" rtl="0">
              <a:lnSpc>
                <a:spcPct val="115000"/>
              </a:lnSpc>
              <a:spcBef>
                <a:spcPts val="1200"/>
              </a:spcBef>
              <a:spcAft>
                <a:spcPts val="1200"/>
              </a:spcAft>
              <a:buNone/>
            </a:pPr>
            <a:r>
              <a:rPr lang="en-US">
                <a:latin typeface="Arial"/>
                <a:ea typeface="Arial"/>
                <a:cs typeface="Arial"/>
                <a:sym typeface="Arial"/>
              </a:rPr>
              <a:t>Cultural humility asks us to remain curious, open, and respectful of each patient’s background, while acknowledging that there is always more to learn. When combined with cultural competence, this approach—often referred to as “cultural competency”—helps us provide care that is not only informed but deeply respectful and sensitive to the unique needs of each individual.</a:t>
            </a:r>
            <a:endParaRPr>
              <a:latin typeface="Arial"/>
              <a:ea typeface="Arial"/>
              <a:cs typeface="Arial"/>
              <a:sym typeface="Arial"/>
            </a:endParaRPr>
          </a:p>
        </p:txBody>
      </p:sp>
      <p:sp>
        <p:nvSpPr>
          <p:cNvPr id="430" name="Google Shape;430;g306d1e88205_1_2: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2f3a2610cb2_0_4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g2f3a2610cb2_0_4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SzPts val="1100"/>
              <a:buNone/>
            </a:pPr>
            <a:r>
              <a:rPr lang="en-US">
                <a:latin typeface="Arial"/>
                <a:ea typeface="Arial"/>
                <a:cs typeface="Arial"/>
                <a:sym typeface="Arial"/>
              </a:rPr>
              <a:t>Many factors, such as a person’s personal, cultural, racial, ethnic, and spiritual beliefs significantly impact their life and their healthcare decisions. As a culturally sensitive navigator, you must acknowledge and respect these influences, using your understanding of a person’s beliefs, attitudes, and behaviors to guide your interactions. However, this can be challenging. We often use our own cultural experiences as a reference point, assuming they represent the standard. It’s important to recognize this and be aware of your own biases, especially when working with patients from diverse backgrounds.</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Culture can influence how your patients interact with you in a variety of ways. For example:</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Health beliefs</a:t>
            </a:r>
            <a:r>
              <a:rPr lang="en-US">
                <a:latin typeface="Arial"/>
                <a:ea typeface="Arial"/>
                <a:cs typeface="Arial"/>
                <a:sym typeface="Arial"/>
              </a:rPr>
              <a:t>: Some cultures hold that discussing potential poor health outcomes might actually cause those outcomes to happen.</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Family customs</a:t>
            </a:r>
            <a:r>
              <a:rPr lang="en-US">
                <a:latin typeface="Arial"/>
                <a:ea typeface="Arial"/>
                <a:cs typeface="Arial"/>
                <a:sym typeface="Arial"/>
              </a:rPr>
              <a:t>: In certain cultures, family members are heavily involved in healthcare decision-making, which may differ from more individual-centered approaches.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Healing customs</a:t>
            </a:r>
            <a:r>
              <a:rPr lang="en-US">
                <a:latin typeface="Arial"/>
                <a:ea typeface="Arial"/>
                <a:cs typeface="Arial"/>
                <a:sym typeface="Arial"/>
              </a:rPr>
              <a:t>: Traditional healers, herbal remedies, or non-Western medical practices might be preferred or used alongside conventional treatment.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Religious beliefs</a:t>
            </a:r>
            <a:r>
              <a:rPr lang="en-US">
                <a:latin typeface="Arial"/>
                <a:ea typeface="Arial"/>
                <a:cs typeface="Arial"/>
                <a:sym typeface="Arial"/>
              </a:rPr>
              <a:t>: Faith or spiritual beliefs may shape a patient's healthcare-seeking behavior and influence their openness to certain treatments or lifestyle changes.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Dietary customs</a:t>
            </a:r>
            <a:r>
              <a:rPr lang="en-US">
                <a:latin typeface="Arial"/>
                <a:ea typeface="Arial"/>
                <a:cs typeface="Arial"/>
                <a:sym typeface="Arial"/>
              </a:rPr>
              <a:t>: If disease-related dietary advice conflicts with a patient’s traditional food or cooking practices, it may be difficult for them to follow.</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Interpersonal customs</a:t>
            </a:r>
            <a:r>
              <a:rPr lang="en-US">
                <a:latin typeface="Arial"/>
                <a:ea typeface="Arial"/>
                <a:cs typeface="Arial"/>
                <a:sym typeface="Arial"/>
              </a:rPr>
              <a:t>: Something as simple as eye contact or physical touch can vary across cultures, being expected in some and considered inappropriate in others.</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It’s also important to remember that culture is not limited to just religious, racial, or ethnic groups. Communities like the Deaf and LGBTQI+ (lesbian, gay, bisexual, transgender, queer/questioning, intersex, and others) have distinct cultural perspectives as well. Understanding these variations can help you provide better support to patients from various groups.</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By being mindful of the diverse range of cultural influences, and continuously reflecting on your own biases, you can foster more respectful and effective communication with your patients.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57" name="Google Shape;457;g2f3a2610cb2_0_4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f3a2610cb2_0_6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2f3a2610cb2_0_6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Here are some more examples: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US">
                <a:latin typeface="Arial"/>
                <a:ea typeface="Arial"/>
                <a:cs typeface="Arial"/>
                <a:sym typeface="Arial"/>
              </a:rPr>
              <a:t>The race, ethnicity, and gender of the healthcare professional may be important in some cultures. For example, many cultures prefer to have a healthcare professional of the same gender.</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In some patriarchal cultures, women need permission from their husbands before proceeding with treatment.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In some indigenous cultures, adult children make health-related decisions for elder parents.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Some groups, such as people who are younger people or older and those from certain cultures, may believe or fear that questioning authority is inappropriate.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Some individuals may seek guidance from a religious or spiritual advisor before starting treatment.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Some cultures have diverse belief systems related to health and healing, such as not believing in Western medicine, opposing surgery or placing foreign substances/objects into the body, believing they somehow caused the cancer or illness, accepting illness as a path, relying on nutrition and spiritual healing practices, or experiencing feelings of shame.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Some people may fear not being able to have children or get married, especially if they feel their illness will affect these life goals.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In certain cultures, touch and eye contact are considered inappropriate.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People who identify as LGBTQI+ may have feelings of mistrust toward the healthcare system and may not disclose their identity to healthcare professionals right away.</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a:latin typeface="Arial"/>
                <a:ea typeface="Arial"/>
                <a:cs typeface="Arial"/>
                <a:sym typeface="Arial"/>
              </a:rPr>
              <a:t>Some individuals may struggle with accepting that they have an illness.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Because culture and background are such strong influences, there are many other examples like these.</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481" name="Google Shape;481;g2f3a2610cb2_0_6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f3a2610cb2_0_7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f3a2610cb2_0_7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Arial"/>
                <a:ea typeface="Arial"/>
                <a:cs typeface="Arial"/>
                <a:sym typeface="Arial"/>
              </a:rPr>
              <a:t>Healthcare professional–patient communication is closely tied to patient satisfaction, treatment adherence, and overall outcomes. Cultural and linguistic barriers can hinder effective communication and erode trust, which in turn can result in lower satisfaction, reduced adherence, and poorer health outcomes. Neglecting to consider social and cultural factors may lead to stereotyping, influencing healthcare professionals' behavior and decision-making, and potentially resulting in biased or discriminatory treatment.</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12" name="Google Shape;512;g2f3a2610cb2_0_7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f3a2610cb2_0_9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2f3a2610cb2_0_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Each person brings their own experiences and communication styles, making it important to reduce misperceptions, misinterpretations, and misjudgments. Patient navigators must be mindful of how they engage in interactions and work to minimize any biases. Bias refers to the evaluation of someone or something, which can be positive or negative. Implicit or unconscious bias occurs when a person is unaware of their evaluation, while explicit bias involves a conscious awareness of this evaluation. In healthcare, negative implicit bias is of particular concern as it can unintentionally affect decision-making, communication, and treatment outcomes.</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Recognizing one’s bias is important, as it influences interpersonal interactions. Just as people may have their own biases, healthcare professionals, including patient navigators, must be aware of their own. Navigators also have a responsibility to address and speak out when bias or inequity is observed. </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535" name="Google Shape;535;g2f3a2610cb2_0_9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f3a2610cb2_0_1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f3a2610cb2_0_1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Understanding someone’s "worldview" helps healthcare professionals gain insight into how patients perceive their illness and the actions they may take as a result. There are several stages involved in developing cultural competence, which can guide this understanding.</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US" b="1">
                <a:latin typeface="Arial"/>
                <a:ea typeface="Arial"/>
                <a:cs typeface="Arial"/>
                <a:sym typeface="Arial"/>
              </a:rPr>
              <a:t>Cultural Awareness</a:t>
            </a:r>
            <a:r>
              <a:rPr lang="en-US">
                <a:latin typeface="Arial"/>
                <a:ea typeface="Arial"/>
                <a:cs typeface="Arial"/>
                <a:sym typeface="Arial"/>
              </a:rPr>
              <a:t> – This is the first step, where individuals engage in self-examination of their own beliefs, values, prejudices, and communication patterns. It’s about becoming aware of how their own cultural background may affect their interactions with other people.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Cultural Knowledge</a:t>
            </a:r>
            <a:r>
              <a:rPr lang="en-US">
                <a:latin typeface="Arial"/>
                <a:ea typeface="Arial"/>
                <a:cs typeface="Arial"/>
                <a:sym typeface="Arial"/>
              </a:rPr>
              <a:t> – In this stage, individuals expand their understanding and familiarity with the cultural characteristics of different groups. This involves learning about the traditions, values, and behaviors of various cultural minorities and communities.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Cultural Sensitivity</a:t>
            </a:r>
            <a:r>
              <a:rPr lang="en-US">
                <a:latin typeface="Arial"/>
                <a:ea typeface="Arial"/>
                <a:cs typeface="Arial"/>
                <a:sym typeface="Arial"/>
              </a:rPr>
              <a:t> – Here, healthcare professionals develop empathy and a deeper awareness of others' differences, fostering understanding and showing respect for diverse cultural perspectives.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Cultural Implementation</a:t>
            </a:r>
            <a:r>
              <a:rPr lang="en-US">
                <a:latin typeface="Arial"/>
                <a:ea typeface="Arial"/>
                <a:cs typeface="Arial"/>
                <a:sym typeface="Arial"/>
              </a:rPr>
              <a:t> – This final stage focuses on applying cultural knowledge in practice. It involves collecting relevant cultural data during the patient’s history and performing examinations tailored to the patient’s cultural context.</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By progressing through these stages, healthcare professionals can develop the ability to provide culturally appropriate care, ensuring that they not only understand but also act upon the unique needs of people with different cultural backgrounds.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545" name="Google Shape;545;g2f3a2610cb2_0_1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f3a2610cb2_0_17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5" name="Google Shape;595;g2f3a2610cb2_0_17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Checkpoint: true or false? Does keeping a journal help you examine your biases?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latin typeface="Arial"/>
                <a:ea typeface="Arial"/>
                <a:cs typeface="Arial"/>
                <a:sym typeface="Arial"/>
              </a:rPr>
              <a:t>The correct answer is true. Let’s discover more ways to examine your own biases.</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p:txBody>
      </p:sp>
      <p:sp>
        <p:nvSpPr>
          <p:cNvPr id="596" name="Google Shape;596;g2f3a2610cb2_0_17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2f3a2610cb2_0_1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2f3a2610cb2_0_17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a:latin typeface="Arial"/>
                <a:ea typeface="Arial"/>
                <a:cs typeface="Arial"/>
                <a:sym typeface="Arial"/>
              </a:rPr>
              <a:t>Everyone has biases, and recognizing them is essential to minimizing their impact on patient care. Here are some strategies to help you identify and address your biases: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a:latin typeface="Arial"/>
                <a:ea typeface="Arial"/>
                <a:cs typeface="Arial"/>
                <a:sym typeface="Arial"/>
              </a:rPr>
              <a:t>Keep a journal</a:t>
            </a:r>
            <a:r>
              <a:rPr lang="en-US">
                <a:latin typeface="Arial"/>
                <a:ea typeface="Arial"/>
                <a:cs typeface="Arial"/>
                <a:sym typeface="Arial"/>
              </a:rPr>
              <a:t>: Reflect on your thoughts and feelings while working with patients. This can help you uncover any unconscious biases and patterns.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Role-play with colleagues</a:t>
            </a:r>
            <a:r>
              <a:rPr lang="en-US">
                <a:latin typeface="Arial"/>
                <a:ea typeface="Arial"/>
                <a:cs typeface="Arial"/>
                <a:sym typeface="Arial"/>
              </a:rPr>
              <a:t>: Engage in role-playing difficult scenarios with other professionals to practice how you might handle situations where bias may arise.</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Review patient encounters</a:t>
            </a:r>
            <a:r>
              <a:rPr lang="en-US">
                <a:latin typeface="Arial"/>
                <a:ea typeface="Arial"/>
                <a:cs typeface="Arial"/>
                <a:sym typeface="Arial"/>
              </a:rPr>
              <a:t>: Record your interactions with patients, with permission, and review them to identify any areas where bias may have influenced your approach.</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a:latin typeface="Arial"/>
                <a:ea typeface="Arial"/>
                <a:cs typeface="Arial"/>
                <a:sym typeface="Arial"/>
              </a:rPr>
              <a:t>Observe others</a:t>
            </a:r>
            <a:r>
              <a:rPr lang="en-US">
                <a:latin typeface="Arial"/>
                <a:ea typeface="Arial"/>
                <a:cs typeface="Arial"/>
                <a:sym typeface="Arial"/>
              </a:rPr>
              <a:t>: Watch how other professionals interact with patients, particularly those similar to the ones you find challenging, to gain new perspectives and insights.</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603" name="Google Shape;603;g2f3a2610cb2_0_17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4: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75"/>
              <a:buFont typeface="Arial"/>
              <a:buNone/>
            </a:pPr>
            <a:r>
              <a:rPr lang="en-US" dirty="0">
                <a:latin typeface="Arial"/>
                <a:ea typeface="Arial"/>
                <a:cs typeface="Arial"/>
                <a:sym typeface="Arial"/>
              </a:rPr>
              <a:t>In this lesson, you will learn how to:</a:t>
            </a: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275"/>
              <a:buFont typeface="Arial"/>
              <a:buNone/>
            </a:pP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common barriers and solutions to effective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use strategies to improve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tips to help patients improve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methods to enhance cross-cultural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implement conflict resolution strategies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strategies for handling difficult conversations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Define cultural competency</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strategies to understand your own potential unconscious biases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strategies for dealing with your own biases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Compare ways in which diverse individuals are similar to and different from you</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implement strategies for communicating with empathy</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how personal, cultural, ethnic, and spiritual beliefs shape an individual's interpretation and experience of their disease and treatment</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Demonstrate sensitivity in one's approach to interacting with patients and others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and apply Culturally &amp; Linguistically Appropriate Services (CLAS) standards</a:t>
            </a:r>
            <a:endParaRPr dirty="0">
              <a:latin typeface="Arial"/>
              <a:ea typeface="Arial"/>
              <a:cs typeface="Arial"/>
              <a:sym typeface="Arial"/>
            </a:endParaRPr>
          </a:p>
        </p:txBody>
      </p:sp>
      <p:sp>
        <p:nvSpPr>
          <p:cNvPr id="70" name="Google Shape;70;p4: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f3a2610cb2_0_18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f3a2610cb2_0_18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Once you have identified your biases, here are some strategies to help you address them:</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Stereotype replacement</a:t>
            </a:r>
            <a:r>
              <a:rPr lang="en-US">
                <a:latin typeface="Arial"/>
                <a:ea typeface="Arial"/>
                <a:cs typeface="Arial"/>
                <a:sym typeface="Arial"/>
              </a:rPr>
              <a:t> begins by recognizing when your response is based on a stereotype. Reflect on why this response occurred, then think about how to avoid it in the future. Consider what an unbiased response would look like. For example, if you realize you have a stereotype that people with obesity are lazy, start by acknowledging that stereotype, and then reflect on how it’s unfair. Think about individuals with obesity you know who are hardworking and committed, and focus on those examples to challenge the stereotype.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Counter-stereotypic imaging</a:t>
            </a:r>
            <a:r>
              <a:rPr lang="en-US">
                <a:latin typeface="Arial"/>
                <a:ea typeface="Arial"/>
                <a:cs typeface="Arial"/>
                <a:sym typeface="Arial"/>
              </a:rPr>
              <a:t> involves visualizing detailed examples of individuals who contradict the stereotype. These can be well-known figures like successful professionals or celebrities, or regular people you know. By bringing these positive images to mind, you can challenge the validity of the stereotype when it arises. For example, if you have a bias that people with tattoos are unprofessional, think of a successful colleague or friend with tattoos to counter that belief.</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Individuation</a:t>
            </a:r>
            <a:r>
              <a:rPr lang="en-US">
                <a:latin typeface="Arial"/>
                <a:ea typeface="Arial"/>
                <a:cs typeface="Arial"/>
                <a:sym typeface="Arial"/>
              </a:rPr>
              <a:t> encourages you to focus on the unique characteristics of an individual rather than making assumptions based on group stereotypes. By learning more about a person’s personal attributes and story, you shift your focus away from generalized group-based features.</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Perspective taking</a:t>
            </a:r>
            <a:r>
              <a:rPr lang="en-US">
                <a:latin typeface="Arial"/>
                <a:ea typeface="Arial"/>
                <a:cs typeface="Arial"/>
                <a:sym typeface="Arial"/>
              </a:rPr>
              <a:t> asks you to “walk in the other person’s shoes.” Try to imagine the world from their perspective, which helps create psychological closeness and a deeper understanding. This can reduce group-based evaluations and stereotypes. For instance, if someone’s cultural beliefs differ from your own, consider what their healthcare experience might feel like from their perspective.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b="1">
                <a:latin typeface="Arial"/>
                <a:ea typeface="Arial"/>
                <a:cs typeface="Arial"/>
                <a:sym typeface="Arial"/>
              </a:rPr>
              <a:t>Increasing opportunities for contact</a:t>
            </a:r>
            <a:r>
              <a:rPr lang="en-US">
                <a:latin typeface="Arial"/>
                <a:ea typeface="Arial"/>
                <a:cs typeface="Arial"/>
                <a:sym typeface="Arial"/>
              </a:rPr>
              <a:t> involves engaging with people from different groups. The more you interact with diverse individuals, the more likely your perceptions will change, allowing you to challenge biases and improve how you assess and care for people.</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If you realize that bias is affecting your ability to provide patient care, consider discussing the situation with your supervisor. If appropriate, transferring the case to another navigator may be an option.</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Finally, a key strategy for addressing bias is empathy. Most healthcare professionals are driven by a desire to help others. Refocusing on empathy and service can open your mind to learning about diverse perspectives and appreciating the unique experiences of each individual. Be curious and open to learning about people different from yourself. We’ll discuss more about empathy in the next section.</a:t>
            </a:r>
            <a:endParaRPr>
              <a:latin typeface="Arial"/>
              <a:ea typeface="Arial"/>
              <a:cs typeface="Arial"/>
              <a:sym typeface="Arial"/>
            </a:endParaRPr>
          </a:p>
          <a:p>
            <a:pPr marL="0" lvl="0" indent="0" algn="l" rtl="0">
              <a:lnSpc>
                <a:spcPct val="100000"/>
              </a:lnSpc>
              <a:spcBef>
                <a:spcPts val="1200"/>
              </a:spcBef>
              <a:spcAft>
                <a:spcPts val="0"/>
              </a:spcAft>
              <a:buSzPts val="1400"/>
              <a:buNone/>
            </a:pPr>
            <a:endParaRPr>
              <a:latin typeface="Arial"/>
              <a:ea typeface="Arial"/>
              <a:cs typeface="Arial"/>
              <a:sym typeface="Arial"/>
            </a:endParaRPr>
          </a:p>
        </p:txBody>
      </p:sp>
      <p:sp>
        <p:nvSpPr>
          <p:cNvPr id="610" name="Google Shape;610;g2f3a2610cb2_0_18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2f3a2610cb2_0_22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g2f3a2610cb2_0_22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Take a moment to review a video from the Cleveland Clinic on empathy in healthcare. </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Video statements: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“Could a greater miracle take place than for us to look through each other’s eyes.” – Henry David Thoreau</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“Has been dreading this appointment. Fears he waited too long.”</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“Wife’s surgery went well. Going home to rest.”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“Day 29 waiting for a new heart.”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“19-year-old son on life support.”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“Doesn’t completely understand.”</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“Too shocked to comprehend treatment options.”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“Waiting 3 hours.”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“Husband is terminally ill. Visiting Dad for the last time.”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“Celebrating 25</a:t>
            </a:r>
            <a:r>
              <a:rPr lang="en-US" baseline="30000">
                <a:solidFill>
                  <a:schemeClr val="dk1"/>
                </a:solidFill>
                <a:latin typeface="Arial"/>
                <a:ea typeface="Arial"/>
                <a:cs typeface="Arial"/>
                <a:sym typeface="Arial"/>
              </a:rPr>
              <a:t>th</a:t>
            </a:r>
            <a:r>
              <a:rPr lang="en-US">
                <a:solidFill>
                  <a:schemeClr val="dk1"/>
                </a:solidFill>
                <a:latin typeface="Arial"/>
                <a:ea typeface="Arial"/>
                <a:cs typeface="Arial"/>
                <a:sym typeface="Arial"/>
              </a:rPr>
              <a:t> wedding anniversary.” </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“Wife had stroke. Worried how he will take care of her.”</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“Recently divorced.”</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“Just found he’s going to be a dad.”</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“Daughter is getting married on Saturday. Determined to be there”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“Worried how he will pay for this.”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“Tomorrow, first vacation in years.”</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“7,000 miles from home.”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“Nearing the end of a 12-hour shift.”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“7 years cancer free.”</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“Hoping to hold her today.”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“They saw ‘something’ on her mammogram.”</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“Just signed DNR.”</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“Always wanted a child of her own.”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“Ears all better. Finally!”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“Car accident 6 months ago. Pain won’t go away”</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“Tumor was benign.”</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“Tumor was malignant.”</a:t>
            </a: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a:solidFill>
                  <a:schemeClr val="dk1"/>
                </a:solidFill>
                <a:latin typeface="Arial"/>
                <a:ea typeface="Arial"/>
                <a:cs typeface="Arial"/>
                <a:sym typeface="Arial"/>
              </a:rPr>
              <a:t>“If you could stand in someone else’s shoes… Hear what they hear. See what they see. Feel what they feel. Would you treat them differently.”</a:t>
            </a:r>
            <a:endParaRPr>
              <a:latin typeface="Arial"/>
              <a:ea typeface="Arial"/>
              <a:cs typeface="Arial"/>
              <a:sym typeface="Arial"/>
            </a:endParaRPr>
          </a:p>
        </p:txBody>
      </p:sp>
      <p:sp>
        <p:nvSpPr>
          <p:cNvPr id="661" name="Google Shape;661;g2f3a2610cb2_0_22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f3a2610cb2_0_2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f3a2610cb2_0_2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Empathy can be viewed as a professional interaction skill rather than solely an emotional experience or a personality trait. It involves a structured approach that encompasses understanding a person’s situation, perspective, and feelings, along with their attached meanings. Empathy also involves communicating that understanding, checking for its accuracy, and acting on that understanding in a helpful way.</a:t>
            </a:r>
            <a:endParaRPr>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There are several strategies to enhance empathy in communication, especially when addressing sensitive topics like cancer diagnosis. Let's walk through these strategies:</a:t>
            </a:r>
            <a:endParaRPr>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AutoNum type="arabicPeriod"/>
            </a:pPr>
            <a:r>
              <a:rPr lang="en-US" b="1">
                <a:latin typeface="Arial"/>
                <a:ea typeface="Arial"/>
                <a:cs typeface="Arial"/>
                <a:sym typeface="Arial"/>
              </a:rPr>
              <a:t>Agenda Setting</a:t>
            </a:r>
            <a:r>
              <a:rPr lang="en-US">
                <a:latin typeface="Arial"/>
                <a:ea typeface="Arial"/>
                <a:cs typeface="Arial"/>
                <a:sym typeface="Arial"/>
              </a:rPr>
              <a:t>: Start by setting the agenda for the conversation. Greet a person appropriately, introduce yourself, and sit at eye level. Declare the purpose of the conversation and invite them to share any specific concerns. This helps normalize the dialogue and encourages the patient to express their needs.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Questioning and History Taking</a:t>
            </a:r>
            <a:r>
              <a:rPr lang="en-US">
                <a:latin typeface="Arial"/>
                <a:ea typeface="Arial"/>
                <a:cs typeface="Arial"/>
                <a:sym typeface="Arial"/>
              </a:rPr>
              <a:t>: Ask open-ended questions to understand a person’s situation. Clarify their answers and restate important information to ensure that both of you are on the same page. Follow a list of questions that ensures you cover essential topics, but remain flexible to follow the patient’s lead.</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Recognize a Patient’s Empathic Opportunity</a:t>
            </a:r>
            <a:r>
              <a:rPr lang="en-US">
                <a:latin typeface="Arial"/>
                <a:ea typeface="Arial"/>
                <a:cs typeface="Arial"/>
                <a:sym typeface="Arial"/>
              </a:rPr>
              <a:t>: Recognize when someone is expressing emotions or concerns, and respond by acknowledging those feelings. Encourage them to express themselves further. Noticing someone’s non-verbal cues can help you pick up on their emotional state, even if they are not verbally expressing it.</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Work Toward a Shared Understanding</a:t>
            </a:r>
            <a:r>
              <a:rPr lang="en-US">
                <a:latin typeface="Arial"/>
                <a:ea typeface="Arial"/>
                <a:cs typeface="Arial"/>
                <a:sym typeface="Arial"/>
              </a:rPr>
              <a:t>: Check the person’s understanding of what you’ve discussed so far. Restate or clarify any points to ensure you are both aligned. Avoid leading questions or blaming statements, and refrain from offering premature reassurance that might minimize their concerns.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Empathically Respond to the Patient’s Emotions</a:t>
            </a:r>
            <a:r>
              <a:rPr lang="en-US">
                <a:latin typeface="Arial"/>
                <a:ea typeface="Arial"/>
                <a:cs typeface="Arial"/>
                <a:sym typeface="Arial"/>
              </a:rPr>
              <a:t>: Validate the person’s experience and struggles. Whether they are grappling with the emotional burden of their diagnosis or the complexities of treatment, acknowledge their efforts and emphasize their strengths. Provide encouragement and offer clear guidance on next steps.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Facilitate Coping and Connect to Social Support</a:t>
            </a:r>
            <a:r>
              <a:rPr lang="en-US">
                <a:latin typeface="Arial"/>
                <a:ea typeface="Arial"/>
                <a:cs typeface="Arial"/>
                <a:sym typeface="Arial"/>
              </a:rPr>
              <a:t>: Help the patient manage their emotions and connect them with relevant social support. Suggest available resources, including referrals to social workers, support groups, or community resources. This not only helps alleviate their distress but also empowers them to seek out additional support systems.</a:t>
            </a:r>
            <a:endParaRPr>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AutoNum type="arabicPeriod"/>
            </a:pPr>
            <a:r>
              <a:rPr lang="en-US" b="1">
                <a:latin typeface="Arial"/>
                <a:ea typeface="Arial"/>
                <a:cs typeface="Arial"/>
                <a:sym typeface="Arial"/>
              </a:rPr>
              <a:t>Close the Conversation</a:t>
            </a:r>
            <a:r>
              <a:rPr lang="en-US">
                <a:latin typeface="Arial"/>
                <a:ea typeface="Arial"/>
                <a:cs typeface="Arial"/>
                <a:sym typeface="Arial"/>
              </a:rPr>
              <a:t>: Conclude by reinforcing the patient’s efforts and offering praise for their openness during the discussion. Encourage them to ask more questions, endorse the importance of communication, and review the next steps, ensuring the patient feels supported moving forward.</a:t>
            </a:r>
            <a:endParaRPr>
              <a:latin typeface="Arial"/>
              <a:ea typeface="Arial"/>
              <a:cs typeface="Arial"/>
              <a:sym typeface="Arial"/>
            </a:endParaRPr>
          </a:p>
          <a:p>
            <a:pPr marL="0" marR="0" lvl="0" indent="0" algn="l" rtl="0">
              <a:lnSpc>
                <a:spcPct val="100000"/>
              </a:lnSpc>
              <a:spcBef>
                <a:spcPts val="1200"/>
              </a:spcBef>
              <a:spcAft>
                <a:spcPts val="0"/>
              </a:spcAft>
              <a:buClr>
                <a:schemeClr val="dk1"/>
              </a:buClr>
              <a:buSzPts val="1200"/>
              <a:buFont typeface="Calibri"/>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670" name="Google Shape;670;g2f3a2610cb2_0_2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f3a2610cb2_0_248: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f3a2610cb2_0_24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dirty="0">
                <a:latin typeface="Arial"/>
                <a:ea typeface="Arial"/>
                <a:cs typeface="Arial"/>
                <a:sym typeface="Arial"/>
              </a:rPr>
              <a:t>EMPATHY</a:t>
            </a:r>
            <a:r>
              <a:rPr lang="en-US" dirty="0">
                <a:latin typeface="Arial"/>
                <a:ea typeface="Arial"/>
                <a:cs typeface="Arial"/>
                <a:sym typeface="Arial"/>
              </a:rPr>
              <a:t> is an acronym to guide non-verbal communication that can be enhanced by culturally relevant frameworks, such as the </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Two-Eyed Seeing approach. </a:t>
            </a:r>
            <a:r>
              <a:rPr lang="en-US" dirty="0">
                <a:latin typeface="Arial"/>
                <a:ea typeface="Arial"/>
                <a:cs typeface="Arial"/>
                <a:sym typeface="Arial"/>
              </a:rPr>
              <a:t>This approach encourages seeing with one eye focused on Western methods and the other on Indigenous or minority perspectives, combining strengths from both to offer holistic care.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For example, while eye contact is valued in some cultures, others, such as Indigenous cultures, may place less emphasis on direct eye contact out of respect. The Two-Eyed Seeing approach reminds us to be flexible in our interpretations and mindful of diverse ways of engaging with people. </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Eye Contact:</a:t>
            </a:r>
            <a:r>
              <a:rPr lang="en-US" dirty="0">
                <a:latin typeface="Arial"/>
                <a:ea typeface="Arial"/>
                <a:cs typeface="Arial"/>
                <a:sym typeface="Arial"/>
              </a:rPr>
              <a:t> Respect the cultural context of your patient’s background. Meaningful </a:t>
            </a:r>
            <a:r>
              <a:rPr lang="en-US" b="1" dirty="0">
                <a:latin typeface="Arial"/>
                <a:ea typeface="Arial"/>
                <a:cs typeface="Arial"/>
                <a:sym typeface="Arial"/>
              </a:rPr>
              <a:t>eye contact </a:t>
            </a:r>
            <a:r>
              <a:rPr lang="en-US" dirty="0">
                <a:latin typeface="Arial"/>
                <a:ea typeface="Arial"/>
                <a:cs typeface="Arial"/>
                <a:sym typeface="Arial"/>
              </a:rPr>
              <a:t>may be important in some cultures, while in others it may be seen as disrespectful.</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Muscle of</a:t>
            </a:r>
            <a:r>
              <a:rPr lang="en-US" b="1" dirty="0">
                <a:latin typeface="Arial"/>
                <a:ea typeface="Arial"/>
                <a:cs typeface="Arial"/>
                <a:sym typeface="Arial"/>
              </a:rPr>
              <a:t> Facial expressions</a:t>
            </a:r>
            <a:r>
              <a:rPr lang="en-US" dirty="0">
                <a:latin typeface="Arial"/>
                <a:ea typeface="Arial"/>
                <a:cs typeface="Arial"/>
                <a:sym typeface="Arial"/>
              </a:rPr>
              <a:t>: Use your expressions to show concern and engagement, but remember that not all people will respond to the same cues in the same way. Two-Eyed Seeing helps you balance what your patient expects with how you express empathy.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Posture</a:t>
            </a:r>
            <a:r>
              <a:rPr lang="en-US" dirty="0">
                <a:latin typeface="Arial"/>
                <a:ea typeface="Arial"/>
                <a:cs typeface="Arial"/>
                <a:sym typeface="Arial"/>
              </a:rPr>
              <a:t>: Sitting at eye level conveys interest and respect. This is true in many cultures, but it’s important to stay aware of cultural expectations regarding status and hierarchy. Indigenous models like </a:t>
            </a:r>
            <a:r>
              <a:rPr lang="en-US" dirty="0" err="1">
                <a:latin typeface="Arial"/>
                <a:ea typeface="Arial"/>
                <a:cs typeface="Arial"/>
                <a:sym typeface="Arial"/>
              </a:rPr>
              <a:t>Talanoa</a:t>
            </a:r>
            <a:r>
              <a:rPr lang="en-US" dirty="0">
                <a:latin typeface="Arial"/>
                <a:ea typeface="Arial"/>
                <a:cs typeface="Arial"/>
                <a:sym typeface="Arial"/>
              </a:rPr>
              <a:t> emphasize the importance of equal footing in communication, which may mean sitting together in a more informal way.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Affect</a:t>
            </a:r>
            <a:r>
              <a:rPr lang="en-US" dirty="0">
                <a:latin typeface="Arial"/>
                <a:ea typeface="Arial"/>
                <a:cs typeface="Arial"/>
                <a:sym typeface="Arial"/>
              </a:rPr>
              <a:t>: Moving from your mental state to that of your patient’s means being open to understanding different emotional expressions across cultures.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Tone of voice</a:t>
            </a:r>
            <a:r>
              <a:rPr lang="en-US" dirty="0">
                <a:latin typeface="Arial"/>
                <a:ea typeface="Arial"/>
                <a:cs typeface="Arial"/>
                <a:sym typeface="Arial"/>
              </a:rPr>
              <a:t>: Speak with concern, but avoid paternalistic tones. The </a:t>
            </a:r>
            <a:r>
              <a:rPr lang="en-US" dirty="0" err="1">
                <a:latin typeface="Arial"/>
                <a:ea typeface="Arial"/>
                <a:cs typeface="Arial"/>
                <a:sym typeface="Arial"/>
              </a:rPr>
              <a:t>Talanoa</a:t>
            </a:r>
            <a:r>
              <a:rPr lang="en-US" dirty="0">
                <a:latin typeface="Arial"/>
                <a:ea typeface="Arial"/>
                <a:cs typeface="Arial"/>
                <a:sym typeface="Arial"/>
              </a:rPr>
              <a:t> method emphasizes finding respectful and equitable ways to communicate, which means not talking </a:t>
            </a:r>
            <a:r>
              <a:rPr lang="en-US" i="1" dirty="0">
                <a:latin typeface="Arial"/>
                <a:ea typeface="Arial"/>
                <a:cs typeface="Arial"/>
                <a:sym typeface="Arial"/>
              </a:rPr>
              <a:t>at</a:t>
            </a:r>
            <a:r>
              <a:rPr lang="en-US" dirty="0">
                <a:latin typeface="Arial"/>
                <a:ea typeface="Arial"/>
                <a:cs typeface="Arial"/>
                <a:sym typeface="Arial"/>
              </a:rPr>
              <a:t> someone, but </a:t>
            </a:r>
            <a:r>
              <a:rPr lang="en-US" i="1" dirty="0">
                <a:latin typeface="Arial"/>
                <a:ea typeface="Arial"/>
                <a:cs typeface="Arial"/>
                <a:sym typeface="Arial"/>
              </a:rPr>
              <a:t>with</a:t>
            </a:r>
            <a:r>
              <a:rPr lang="en-US" dirty="0">
                <a:latin typeface="Arial"/>
                <a:ea typeface="Arial"/>
                <a:cs typeface="Arial"/>
                <a:sym typeface="Arial"/>
              </a:rPr>
              <a:t> them.</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Hearing the whole person</a:t>
            </a:r>
            <a:r>
              <a:rPr lang="en-US" dirty="0">
                <a:latin typeface="Arial"/>
                <a:ea typeface="Arial"/>
                <a:cs typeface="Arial"/>
                <a:sym typeface="Arial"/>
              </a:rPr>
              <a:t>: Take a holistic approach and consider the person’s cultural background, life experiences, and the challenges they face. The Two-Eyed Seeing approach allows you to take in all perspectives at once and apply them to your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Font typeface="Arial"/>
              <a:buChar char="●"/>
            </a:pPr>
            <a:r>
              <a:rPr lang="en-US" b="1" dirty="0">
                <a:latin typeface="Arial"/>
                <a:ea typeface="Arial"/>
                <a:cs typeface="Arial"/>
                <a:sym typeface="Arial"/>
              </a:rPr>
              <a:t>Your response</a:t>
            </a:r>
            <a:r>
              <a:rPr lang="en-US" dirty="0">
                <a:latin typeface="Arial"/>
                <a:ea typeface="Arial"/>
                <a:cs typeface="Arial"/>
                <a:sym typeface="Arial"/>
              </a:rPr>
              <a:t>: Your response to people, especially in difficult encounters, is a clear indicator of how empathetic you are. Ensure that your responses are grounded in patience and care. Refrain from reacting with frustration, anger, or detachment, as these can harm the trust you've built with the patient. Instead, focus on responding in a calm and supportive manner, even when situations are challenging.</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678" name="Google Shape;678;g2f3a2610cb2_0_24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f3a2610cb2_0_25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5" name="Google Shape;685;g2f3a2610cb2_0_25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In addition to showing empathy, there are various strategies to help you communicate effectively with people from diverse cultural backgrounds.</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en-US" sz="1100" b="1" dirty="0">
                <a:latin typeface="Arial"/>
                <a:ea typeface="Arial"/>
                <a:cs typeface="Arial"/>
                <a:sym typeface="Arial"/>
              </a:rPr>
              <a:t>Speak slowly and clearly</a:t>
            </a:r>
            <a:r>
              <a:rPr lang="en-US" sz="1100" dirty="0">
                <a:latin typeface="Arial"/>
                <a:ea typeface="Arial"/>
                <a:cs typeface="Arial"/>
                <a:sym typeface="Arial"/>
              </a:rPr>
              <a:t>: Clear communication is key. Speaking slowly, but not patronizingly, ensures that your patient can follow along, especially if they are not fully fluent in the dominant language. </a:t>
            </a:r>
            <a:r>
              <a:rPr lang="en-US" sz="1100" b="1" dirty="0">
                <a:latin typeface="Arial"/>
                <a:ea typeface="Arial"/>
                <a:cs typeface="Arial"/>
                <a:sym typeface="Arial"/>
              </a:rPr>
              <a:t>Two-Eyed Seeing</a:t>
            </a:r>
            <a:r>
              <a:rPr lang="en-US" sz="1100" dirty="0">
                <a:latin typeface="Arial"/>
                <a:ea typeface="Arial"/>
                <a:cs typeface="Arial"/>
                <a:sym typeface="Arial"/>
              </a:rPr>
              <a:t> suggests that while clarity is essential, cultural considerations such as tone and volume should be tailored to what makes the patient feel respected and understood in their own cultural context.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Give encouragement</a:t>
            </a:r>
            <a:r>
              <a:rPr lang="en-US" sz="1100" dirty="0">
                <a:latin typeface="Arial"/>
                <a:ea typeface="Arial"/>
                <a:cs typeface="Arial"/>
                <a:sym typeface="Arial"/>
              </a:rPr>
              <a:t>: Building confidence is important, especially for patients who may feel insecure in a non-dominant language. A few words of encouragement, like recognizing their effort to communicate, can significantly bolster trust and reduce anxiety. From an Indigenous perspective, communication is also relational—build trust by showing that you see them as a whole person, not just a patient.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Avoid slang, idioms, and sayings</a:t>
            </a:r>
            <a:r>
              <a:rPr lang="en-US" sz="1100" dirty="0">
                <a:latin typeface="Arial"/>
                <a:ea typeface="Arial"/>
                <a:cs typeface="Arial"/>
                <a:sym typeface="Arial"/>
              </a:rPr>
              <a:t>: Cultural differences mean that many idiomatic expressions or slang may not make sense or could even be offensive. Be mindful that humor, particularly in serious contexts like cancer, might not be well-received or could cause confusion.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Ask one question at a time</a:t>
            </a:r>
            <a:r>
              <a:rPr lang="en-US" sz="1100" dirty="0">
                <a:latin typeface="Arial"/>
                <a:ea typeface="Arial"/>
                <a:cs typeface="Arial"/>
                <a:sym typeface="Arial"/>
              </a:rPr>
              <a:t>: Simplicity helps in communication. Avoid overwhelming patients by asking multiple questions at once, especially if language is a barrier. This allows space for patients to express themselves fully and for you to better understand them.</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Avoid negative or leading questions</a:t>
            </a:r>
            <a:r>
              <a:rPr lang="en-US" sz="1100" dirty="0">
                <a:latin typeface="Arial"/>
                <a:ea typeface="Arial"/>
                <a:cs typeface="Arial"/>
                <a:sym typeface="Arial"/>
              </a:rPr>
              <a:t>: Questions that suggest blame or cause defensiveness can hinder open communication. For example, rather than asking, “What makes you think you are not at risk?” try reframing it in a neutral, open-ended way: “Can you share your thoughts about your health?” In line with the </a:t>
            </a:r>
            <a:r>
              <a:rPr lang="en-US" sz="1100" b="1" dirty="0">
                <a:latin typeface="Arial"/>
                <a:ea typeface="Arial"/>
                <a:cs typeface="Arial"/>
                <a:sym typeface="Arial"/>
              </a:rPr>
              <a:t>Two-Eyed Seeing</a:t>
            </a:r>
            <a:r>
              <a:rPr lang="en-US" sz="1100" dirty="0">
                <a:latin typeface="Arial"/>
                <a:ea typeface="Arial"/>
                <a:cs typeface="Arial"/>
                <a:sym typeface="Arial"/>
              </a:rPr>
              <a:t> approach, take care to frame questions in ways that respect the patient’s worldview and avoid judgment.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Consider writing things down</a:t>
            </a:r>
            <a:r>
              <a:rPr lang="en-US" sz="1100" dirty="0">
                <a:latin typeface="Arial"/>
                <a:ea typeface="Arial"/>
                <a:cs typeface="Arial"/>
                <a:sym typeface="Arial"/>
              </a:rPr>
              <a:t>: Sometimes, verbal communication alone may not be sufficient for understanding. Writing down key information allows the patient to process things at their own pace, respecting different learning styles and communication preferences. In some Indigenous and minority cultures, knowledge is passed down through written symbols or storytelling; allowing patients to read may align with how they best retain information.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Take turns speaking and listen actively</a:t>
            </a:r>
            <a:r>
              <a:rPr lang="en-US" sz="1100" dirty="0">
                <a:latin typeface="Arial"/>
                <a:ea typeface="Arial"/>
                <a:cs typeface="Arial"/>
                <a:sym typeface="Arial"/>
              </a:rPr>
              <a:t>: In many cultures, including Indigenous traditions, listening is a core value. Allow the conversation to be a balanced exchange, where you listen fully before responding. This shows respect for their voice and fosters a deeper connection.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Summarize and repeat</a:t>
            </a:r>
            <a:r>
              <a:rPr lang="en-US" sz="1100" dirty="0">
                <a:latin typeface="Arial"/>
                <a:ea typeface="Arial"/>
                <a:cs typeface="Arial"/>
                <a:sym typeface="Arial"/>
              </a:rPr>
              <a:t>: Summarizing what has been said ensures understanding. Also, asking the patient to repeat back key points not only checks their comprehension but can deepen the conversation. This aligns with </a:t>
            </a:r>
            <a:r>
              <a:rPr lang="en-US" sz="1100" b="1" dirty="0">
                <a:latin typeface="Arial"/>
                <a:ea typeface="Arial"/>
                <a:cs typeface="Arial"/>
                <a:sym typeface="Arial"/>
              </a:rPr>
              <a:t>Two-Eyed Seeing</a:t>
            </a:r>
            <a:r>
              <a:rPr lang="en-US" sz="1100" dirty="0">
                <a:latin typeface="Arial"/>
                <a:ea typeface="Arial"/>
                <a:cs typeface="Arial"/>
                <a:sym typeface="Arial"/>
              </a:rPr>
              <a:t> by ensuring that there is a shared understanding from both perspectives and avoids misinterpretation.</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b="1" dirty="0">
                <a:latin typeface="Arial"/>
                <a:ea typeface="Arial"/>
                <a:cs typeface="Arial"/>
                <a:sym typeface="Arial"/>
              </a:rPr>
              <a:t>Be genuine and adapt to the patient’s style</a:t>
            </a:r>
            <a:r>
              <a:rPr lang="en-US" sz="1100" dirty="0">
                <a:latin typeface="Arial"/>
                <a:ea typeface="Arial"/>
                <a:cs typeface="Arial"/>
                <a:sym typeface="Arial"/>
              </a:rPr>
              <a:t>: Patients quickly sense when someone is being authentic. If your patient uses humor to cope, feel free to engage—just be sure to follow their lead. Keep your approach flexible, respectful, and responsive to their cues. </a:t>
            </a:r>
            <a:r>
              <a:rPr lang="en-US" sz="1100" b="1" dirty="0">
                <a:latin typeface="Arial"/>
                <a:ea typeface="Arial"/>
                <a:cs typeface="Arial"/>
                <a:sym typeface="Arial"/>
              </a:rPr>
              <a:t>Two-Eyed Seeing</a:t>
            </a:r>
            <a:r>
              <a:rPr lang="en-US" sz="1100" dirty="0">
                <a:latin typeface="Arial"/>
                <a:ea typeface="Arial"/>
                <a:cs typeface="Arial"/>
                <a:sym typeface="Arial"/>
              </a:rPr>
              <a:t> reminds us to honor both sides: your role as a healthcare professional and the patient’s way of navigating their cultural identity during their health journey.</a:t>
            </a:r>
            <a:endParaRPr dirty="0"/>
          </a:p>
          <a:p>
            <a:pPr marL="0" marR="0" lvl="0" indent="0" algn="l" rtl="0">
              <a:lnSpc>
                <a:spcPct val="100000"/>
              </a:lnSpc>
              <a:spcBef>
                <a:spcPts val="1200"/>
              </a:spcBef>
              <a:spcAft>
                <a:spcPts val="0"/>
              </a:spcAft>
              <a:buClr>
                <a:schemeClr val="dk1"/>
              </a:buClr>
              <a:buSzPts val="1200"/>
              <a:buFont typeface="Arial"/>
              <a:buNone/>
            </a:pPr>
            <a:endParaRPr sz="10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686" name="Google Shape;686;g2f3a2610cb2_0_25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f3a2610cb2_0_28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g2f3a2610cb2_0_28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1" indent="0" algn="l" rtl="0">
              <a:lnSpc>
                <a:spcPct val="100000"/>
              </a:lnSpc>
              <a:spcBef>
                <a:spcPts val="0"/>
              </a:spcBef>
              <a:spcAft>
                <a:spcPts val="0"/>
              </a:spcAft>
              <a:buSzPts val="1400"/>
              <a:buNone/>
            </a:pPr>
            <a:r>
              <a:rPr lang="en-US" dirty="0">
                <a:latin typeface="Arial"/>
                <a:ea typeface="Arial"/>
                <a:cs typeface="Arial"/>
                <a:sym typeface="Arial"/>
              </a:rPr>
              <a:t>The </a:t>
            </a:r>
            <a:r>
              <a:rPr lang="en-US" b="1" dirty="0">
                <a:latin typeface="Arial"/>
                <a:ea typeface="Arial"/>
                <a:cs typeface="Arial"/>
                <a:sym typeface="Arial"/>
              </a:rPr>
              <a:t>RESPECT</a:t>
            </a:r>
            <a:r>
              <a:rPr lang="en-US" dirty="0">
                <a:latin typeface="Arial"/>
                <a:ea typeface="Arial"/>
                <a:cs typeface="Arial"/>
                <a:sym typeface="Arial"/>
              </a:rPr>
              <a:t> Model is an effective way to enhance cross-cultural communication, especially when integrating the Two-Eyed Seeing approach. This approach balances Western methodologies with Indigenous or ethnic perspectives, helping to improve interactions with patients from diverse backgrounds.</a:t>
            </a:r>
            <a:endParaRPr dirty="0">
              <a:latin typeface="Arial"/>
              <a:ea typeface="Arial"/>
              <a:cs typeface="Arial"/>
              <a:sym typeface="Arial"/>
            </a:endParaRPr>
          </a:p>
          <a:p>
            <a:pPr marL="0" lvl="1"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a:t>
            </a:r>
            <a:r>
              <a:rPr lang="en-US" b="1" dirty="0">
                <a:latin typeface="Arial"/>
                <a:ea typeface="Arial"/>
                <a:cs typeface="Arial"/>
                <a:sym typeface="Arial"/>
              </a:rPr>
              <a:t>R</a:t>
            </a:r>
            <a:r>
              <a:rPr lang="en-US" dirty="0">
                <a:latin typeface="Arial"/>
                <a:ea typeface="Arial"/>
                <a:cs typeface="Arial"/>
                <a:sym typeface="Arial"/>
              </a:rPr>
              <a:t> stands for </a:t>
            </a:r>
            <a:r>
              <a:rPr lang="en-US" b="1" dirty="0">
                <a:latin typeface="Arial"/>
                <a:ea typeface="Arial"/>
                <a:cs typeface="Arial"/>
                <a:sym typeface="Arial"/>
              </a:rPr>
              <a:t>Rapport</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Build a connection by acknowledging both Western practices and Indigenous or ethnic perspectives.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Ask questions to understand the patient's worldview, allowing space for them to share their beliefs and experiences.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Make a conscious effort to suspend judgment, knowing that your cultural norms may differ from the patient's.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Be aware of when you are making assumptions, and stop to reevaluate your perspective. Recognize cultural and personal strengths that the patient brings to the encounter.</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first </a:t>
            </a:r>
            <a:r>
              <a:rPr lang="en-US" b="1" dirty="0">
                <a:latin typeface="Arial"/>
                <a:ea typeface="Arial"/>
                <a:cs typeface="Arial"/>
                <a:sym typeface="Arial"/>
              </a:rPr>
              <a:t>E</a:t>
            </a:r>
            <a:r>
              <a:rPr lang="en-US" dirty="0">
                <a:latin typeface="Arial"/>
                <a:ea typeface="Arial"/>
                <a:cs typeface="Arial"/>
                <a:sym typeface="Arial"/>
              </a:rPr>
              <a:t> stands for </a:t>
            </a:r>
            <a:r>
              <a:rPr lang="en-US" b="1" dirty="0">
                <a:latin typeface="Arial"/>
                <a:ea typeface="Arial"/>
                <a:cs typeface="Arial"/>
                <a:sym typeface="Arial"/>
              </a:rPr>
              <a:t>Empathy</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Show empathy by recognizing that asking for help may be challenging, especially when cultural norms may discourage it.</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Ask thoughtful questions to understand the patient’s behaviors and illness within the context of their culture.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Acknowledge and legitimize the patient’s feelings, understanding that their emotional needs may be influenced by cultural or spiritual beliefs.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Use Two-Eyed Seeing to balance empathy with a culturally aware approach, ensuring both Western and Indigenous frameworks are considered.</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The </a:t>
            </a:r>
            <a:r>
              <a:rPr lang="en-US" b="1" dirty="0">
                <a:latin typeface="Arial"/>
                <a:ea typeface="Arial"/>
                <a:cs typeface="Arial"/>
                <a:sym typeface="Arial"/>
              </a:rPr>
              <a:t>S</a:t>
            </a:r>
            <a:r>
              <a:rPr lang="en-US" dirty="0">
                <a:latin typeface="Arial"/>
                <a:ea typeface="Arial"/>
                <a:cs typeface="Arial"/>
                <a:sym typeface="Arial"/>
              </a:rPr>
              <a:t> stands for </a:t>
            </a:r>
            <a:r>
              <a:rPr lang="en-US" b="1" dirty="0">
                <a:latin typeface="Arial"/>
                <a:ea typeface="Arial"/>
                <a:cs typeface="Arial"/>
                <a:sym typeface="Arial"/>
              </a:rPr>
              <a:t>Support</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Offer support in ways that are meaningful to the patient’s cultural background. This might include connecting them with spiritual advisors, faith healers, or community resources important to their culture.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Respect the patient’s wishes regarding family and caregiver’s involvement, and encourage outside participation if desired.</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Reassure the patient that your role is to provide assistance in a culturally sensitive and supportive manner, drawing from both Western and Indigenous approaches to care.</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The </a:t>
            </a:r>
            <a:r>
              <a:rPr lang="en-US" b="1" dirty="0">
                <a:latin typeface="Arial"/>
                <a:ea typeface="Arial"/>
                <a:cs typeface="Arial"/>
                <a:sym typeface="Arial"/>
              </a:rPr>
              <a:t>P</a:t>
            </a:r>
            <a:r>
              <a:rPr lang="en-US" dirty="0">
                <a:latin typeface="Arial"/>
                <a:ea typeface="Arial"/>
                <a:cs typeface="Arial"/>
                <a:sym typeface="Arial"/>
              </a:rPr>
              <a:t> stands for </a:t>
            </a:r>
            <a:r>
              <a:rPr lang="en-US" b="1" dirty="0">
                <a:latin typeface="Arial"/>
                <a:ea typeface="Arial"/>
                <a:cs typeface="Arial"/>
                <a:sym typeface="Arial"/>
              </a:rPr>
              <a:t>Partnership</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Be flexible when navigating control dynamics, understanding that different cultures have different views on authority and autonomy.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Work collaboratively with the patient to negotiate roles and responsibilities in their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The Two-Eyed Seeing approach encourages partnership by valuing the patient’s perspective as equally important as the healthcare professional’s.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Frame care as a collaborative process, where both the patient’s cultural context and medical knowledge work hand in hand to address their medical concerns.</a:t>
            </a: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710" name="Google Shape;710;g2f3a2610cb2_0_28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f3a2610cb2_0_30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2f3a2610cb2_0_30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second </a:t>
            </a:r>
            <a:r>
              <a:rPr lang="en-US" b="1" dirty="0">
                <a:latin typeface="Arial"/>
                <a:ea typeface="Arial"/>
                <a:cs typeface="Arial"/>
                <a:sym typeface="Arial"/>
              </a:rPr>
              <a:t>E</a:t>
            </a:r>
            <a:r>
              <a:rPr lang="en-US" dirty="0">
                <a:latin typeface="Arial"/>
                <a:ea typeface="Arial"/>
                <a:cs typeface="Arial"/>
                <a:sym typeface="Arial"/>
              </a:rPr>
              <a:t> stands for </a:t>
            </a:r>
            <a:r>
              <a:rPr lang="en-US" b="1" dirty="0">
                <a:latin typeface="Arial"/>
                <a:ea typeface="Arial"/>
                <a:cs typeface="Arial"/>
                <a:sym typeface="Arial"/>
              </a:rPr>
              <a:t>Explanation</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When explaining medical information, be mindful of how it may be interpreted through the patient's cultural lens.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Adapt your explanations to align with the patient’s beliefs, and explore alternative ways to communicate medical information effectively.</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Communication preferences encompass not only linguistic aspects but also various other elements, such as in-person or remote interpreters, direct vs. indirect communication, or visual aids</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a:t>
            </a:r>
            <a:r>
              <a:rPr lang="en-US" b="1" dirty="0">
                <a:latin typeface="Arial"/>
                <a:ea typeface="Arial"/>
                <a:cs typeface="Arial"/>
                <a:sym typeface="Arial"/>
              </a:rPr>
              <a:t>C</a:t>
            </a:r>
            <a:r>
              <a:rPr lang="en-US" dirty="0">
                <a:latin typeface="Arial"/>
                <a:ea typeface="Arial"/>
                <a:cs typeface="Arial"/>
                <a:sym typeface="Arial"/>
              </a:rPr>
              <a:t> stands for </a:t>
            </a:r>
            <a:r>
              <a:rPr lang="en-US" b="1" dirty="0">
                <a:latin typeface="Arial"/>
                <a:ea typeface="Arial"/>
                <a:cs typeface="Arial"/>
                <a:sym typeface="Arial"/>
              </a:rPr>
              <a:t>Cultural Competence</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Acknowledge any biases you may have and take proactive steps to educate yourself about the patient’s cultural background.</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Approaching each patient as a unique individual with their own strengths, values, and experiences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Practicing self-reflection to recognize your own limitations in understanding another’s culture, while fostering an openness to learning from your patients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Engaging in an ongoing process of self-evaluation and critique, as cultural humility emphasizes that competence is not a fixed skill but a continuous learning journey</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 </a:t>
            </a:r>
            <a:r>
              <a:rPr lang="en-US" b="1" dirty="0">
                <a:latin typeface="Arial"/>
                <a:ea typeface="Arial"/>
                <a:cs typeface="Arial"/>
                <a:sym typeface="Arial"/>
              </a:rPr>
              <a:t>T</a:t>
            </a:r>
            <a:r>
              <a:rPr lang="en-US" dirty="0">
                <a:latin typeface="Arial"/>
                <a:ea typeface="Arial"/>
                <a:cs typeface="Arial"/>
                <a:sym typeface="Arial"/>
              </a:rPr>
              <a:t> stands for </a:t>
            </a:r>
            <a:r>
              <a:rPr lang="en-US" b="1" dirty="0">
                <a:latin typeface="Arial"/>
                <a:ea typeface="Arial"/>
                <a:cs typeface="Arial"/>
                <a:sym typeface="Arial"/>
              </a:rPr>
              <a:t>Trust</a:t>
            </a:r>
            <a:r>
              <a:rPr lang="en-US" dirty="0">
                <a:latin typeface="Arial"/>
                <a:ea typeface="Arial"/>
                <a:cs typeface="Arial"/>
                <a:sym typeface="Arial"/>
              </a:rPr>
              <a:t>:</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dirty="0">
                <a:latin typeface="Arial"/>
                <a:ea typeface="Arial"/>
                <a:cs typeface="Arial"/>
                <a:sym typeface="Arial"/>
              </a:rPr>
              <a:t>Trust is a fundamental aspect of the healthcare relationship, especially when working with patients from different cultural backgrounds.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Build trust by showing respect for the patient’s cultural and personal needs, acknowledging that these may differ from Western medical practices.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dirty="0">
                <a:latin typeface="Arial"/>
                <a:ea typeface="Arial"/>
                <a:cs typeface="Arial"/>
                <a:sym typeface="Arial"/>
              </a:rPr>
              <a:t>Two-Eyed Seeing emphasizes that trust is cultivated through balance and mutual understanding, where both the healthcare professional and the patient’s perspectives are valued.</a:t>
            </a:r>
            <a:endParaRPr dirty="0">
              <a:latin typeface="Arial"/>
              <a:ea typeface="Arial"/>
              <a:cs typeface="Arial"/>
              <a:sym typeface="Arial"/>
            </a:endParaRPr>
          </a:p>
          <a:p>
            <a:pPr marL="0" lvl="1" indent="0" algn="l" rtl="0">
              <a:spcBef>
                <a:spcPts val="120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738" name="Google Shape;738;g2f3a2610cb2_0_30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f3a2610cb2_0_32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0" name="Google Shape;760;g2f3a2610cb2_0_32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Case Study: Applying the RESPECT Model with Cultural Humility</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Let’s apply the RESPECT Model to a case study, integrating the principles of cultural humility. Consider Agnes, a 71-year-old African American woman living below the federal poverty level. Agnes’s doctor has informed her that she is a good candidate for a clinical trial. However, when she meets with you, she expresses concern that she may be mistreated during the study, despite the doctor’s reassurance. Agnes feels that the doctor might be trying to "experiment" on her and says she won’t be used as a "guinea pig." How can you best assist her?</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While you may understand that the purpose of clinical trials is to investigate potential drugs and treatments, Agnes’s concerns are shaped by her cultural background and personal experiences. Your goal is not to convince Agnes to participate in the clinical trial but to provide her with all the necessary information so she can make an informed decision. Utilizing both the </a:t>
            </a:r>
            <a:r>
              <a:rPr lang="en-US" sz="1100" b="1" dirty="0">
                <a:latin typeface="Arial"/>
                <a:ea typeface="Arial"/>
                <a:cs typeface="Arial"/>
                <a:sym typeface="Arial"/>
              </a:rPr>
              <a:t>RESPECT model</a:t>
            </a:r>
            <a:r>
              <a:rPr lang="en-US" sz="1100" dirty="0">
                <a:latin typeface="Arial"/>
                <a:ea typeface="Arial"/>
                <a:cs typeface="Arial"/>
                <a:sym typeface="Arial"/>
              </a:rPr>
              <a:t> and </a:t>
            </a:r>
            <a:r>
              <a:rPr lang="en-US" sz="1100" b="1" dirty="0">
                <a:latin typeface="Arial"/>
                <a:ea typeface="Arial"/>
                <a:cs typeface="Arial"/>
                <a:sym typeface="Arial"/>
              </a:rPr>
              <a:t>cultural humility</a:t>
            </a:r>
            <a:r>
              <a:rPr lang="en-US" sz="1100" dirty="0">
                <a:latin typeface="Arial"/>
                <a:ea typeface="Arial"/>
                <a:cs typeface="Arial"/>
                <a:sym typeface="Arial"/>
              </a:rPr>
              <a:t>, you would:</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Rapport</a:t>
            </a:r>
            <a:r>
              <a:rPr lang="en-US" sz="1100" dirty="0">
                <a:latin typeface="Arial"/>
                <a:ea typeface="Arial"/>
                <a:cs typeface="Arial"/>
                <a:sym typeface="Arial"/>
              </a:rPr>
              <a:t> – Begin by asking open-ended, neutral questions to explore Agnes’s views on clinical trials. Acknowledge her perspective without judgment and try to learn more about her life experiences that may have shaped her concerns. Demonstrating genuine curiosity shows cultural humility and can help build trust.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Empathy</a:t>
            </a:r>
            <a:r>
              <a:rPr lang="en-US" sz="1100" dirty="0">
                <a:latin typeface="Arial"/>
                <a:ea typeface="Arial"/>
                <a:cs typeface="Arial"/>
                <a:sym typeface="Arial"/>
              </a:rPr>
              <a:t> – Listen carefully to Agnes’s reasons for her concerns. Empathize with her feelings of fear and vulnerability, acknowledging that her reservations are valid. Show that you understand how historical events, such as medical mistreatment of African Americans, might inform her apprehensions.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Support</a:t>
            </a:r>
            <a:r>
              <a:rPr lang="en-US" sz="1100" dirty="0">
                <a:latin typeface="Arial"/>
                <a:ea typeface="Arial"/>
                <a:cs typeface="Arial"/>
                <a:sym typeface="Arial"/>
              </a:rPr>
              <a:t> – Reassure Agnes that your role is to support her, not to pressure her. Offer to involve trusted family members or community leaders in the conversation if she wishes. By recognizing the cultural importance of family and communal support, you show that her decisions will be respected, whatever they may be.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Partnership</a:t>
            </a:r>
            <a:r>
              <a:rPr lang="en-US" sz="1100" dirty="0">
                <a:latin typeface="Arial"/>
                <a:ea typeface="Arial"/>
                <a:cs typeface="Arial"/>
                <a:sym typeface="Arial"/>
              </a:rPr>
              <a:t> – Emphasize that you are working together as partners. Convey that your priority is her well-being, and any decisions made will be with her full involvement and consent. Explain that your goal is to help her access the care she deserves, no matter the treatment path she chooses.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Explanations</a:t>
            </a:r>
            <a:r>
              <a:rPr lang="en-US" sz="1100" dirty="0">
                <a:latin typeface="Arial"/>
                <a:ea typeface="Arial"/>
                <a:cs typeface="Arial"/>
                <a:sym typeface="Arial"/>
              </a:rPr>
              <a:t> – Gently assess Agnes’s comprehension of the information the doctor provided about clinical trials. Use plain, clear language, and check for understanding. Ensure you also take into account </a:t>
            </a:r>
            <a:r>
              <a:rPr lang="en-US" sz="1100" b="1" dirty="0">
                <a:latin typeface="Arial"/>
                <a:ea typeface="Arial"/>
                <a:cs typeface="Arial"/>
                <a:sym typeface="Arial"/>
              </a:rPr>
              <a:t>cultural and linguistic preferences</a:t>
            </a:r>
            <a:r>
              <a:rPr lang="en-US" sz="1100" dirty="0">
                <a:latin typeface="Arial"/>
                <a:ea typeface="Arial"/>
                <a:cs typeface="Arial"/>
                <a:sym typeface="Arial"/>
              </a:rPr>
              <a:t>—for instance, whether Agnes would feel more comfortable having a family member or another healthcare professional explain the information further.</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Cultural Competence and Humility</a:t>
            </a:r>
            <a:r>
              <a:rPr lang="en-US" sz="1100" dirty="0">
                <a:latin typeface="Arial"/>
                <a:ea typeface="Arial"/>
                <a:cs typeface="Arial"/>
                <a:sym typeface="Arial"/>
              </a:rPr>
              <a:t> – Acknowledge how Agnes’s cultural background may influence her views of healthcare professionals. Cultural humility means recognizing your own potential biases and addressing the power dynamics between you as a healthcare professional and Agnes as the patient. If appropriate, seek help from another team member who might have more cultural insight or share similar experiences with Agnes, enhancing the quality of information and understanding she receives.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Trust</a:t>
            </a:r>
            <a:r>
              <a:rPr lang="en-US" sz="1100" dirty="0">
                <a:latin typeface="Arial"/>
                <a:ea typeface="Arial"/>
                <a:cs typeface="Arial"/>
                <a:sym typeface="Arial"/>
              </a:rPr>
              <a:t> – Focus on building a relationship of trust over time. Even if Agnes chooses not to participate in the clinical trial, your role is to support her in making informed decisions, maintaining her autonomy, and ensuring she feels respected and understood. Trust doesn’t happen immediately; through continuous empathy and support, you can help Agnes feel empowered in her decision-making process.</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761" name="Google Shape;761;g2f3a2610cb2_0_32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2f3a2610cb2_0_33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7" name="Google Shape;767;g2f3a2610cb2_0_33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b="1" dirty="0">
                <a:latin typeface="Arial"/>
                <a:ea typeface="Arial"/>
                <a:cs typeface="Arial"/>
                <a:sym typeface="Arial"/>
              </a:rPr>
              <a:t>The LEARN Model</a:t>
            </a:r>
            <a:r>
              <a:rPr lang="en-US" dirty="0">
                <a:latin typeface="Arial"/>
                <a:ea typeface="Arial"/>
                <a:cs typeface="Arial"/>
                <a:sym typeface="Arial"/>
              </a:rPr>
              <a:t> is a valuable framework for ensuring effective communication in cross-cultural encounters, which is important for delivering high-quality, patient-centered care. Using the </a:t>
            </a:r>
            <a:r>
              <a:rPr lang="en-US" b="1" dirty="0">
                <a:latin typeface="Arial"/>
                <a:ea typeface="Arial"/>
                <a:cs typeface="Arial"/>
                <a:sym typeface="Arial"/>
              </a:rPr>
              <a:t>LEARN</a:t>
            </a:r>
            <a:r>
              <a:rPr lang="en-US" dirty="0">
                <a:latin typeface="Arial"/>
                <a:ea typeface="Arial"/>
                <a:cs typeface="Arial"/>
                <a:sym typeface="Arial"/>
              </a:rPr>
              <a:t> model, healthcare professionals can navigate cultural differences with greater sensitivity and understanding. Let’s take a look at how to apply this model in practice:</a:t>
            </a:r>
            <a:endParaRPr dirty="0">
              <a:latin typeface="Arial"/>
              <a:ea typeface="Arial"/>
              <a:cs typeface="Arial"/>
              <a:sym typeface="Arial"/>
            </a:endParaRPr>
          </a:p>
          <a:p>
            <a:pPr marL="457200" lvl="0" indent="-304800" algn="l" rtl="0">
              <a:lnSpc>
                <a:spcPct val="115000"/>
              </a:lnSpc>
              <a:spcBef>
                <a:spcPts val="1200"/>
              </a:spcBef>
              <a:spcAft>
                <a:spcPts val="0"/>
              </a:spcAft>
              <a:buClr>
                <a:schemeClr val="dk1"/>
              </a:buClr>
              <a:buSzPts val="1200"/>
              <a:buChar char="●"/>
            </a:pPr>
            <a:r>
              <a:rPr lang="en-US" b="1" dirty="0">
                <a:latin typeface="Arial"/>
                <a:ea typeface="Arial"/>
                <a:cs typeface="Arial"/>
                <a:sym typeface="Arial"/>
              </a:rPr>
              <a:t>L – Listen</a:t>
            </a:r>
            <a:r>
              <a:rPr lang="en-US" dirty="0">
                <a:latin typeface="Arial"/>
                <a:ea typeface="Arial"/>
                <a:cs typeface="Arial"/>
                <a:sym typeface="Arial"/>
              </a:rPr>
              <a:t>: Carefully assess the patient’s understanding of their health condition, its causes, and potential treatments. Encourage them to share their expectations for the encounter. Listen with openness, curiosity, and cultural humility. Listening fully to their cultural and personal views will help foster trust and build rapport.</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E – Explain</a:t>
            </a:r>
            <a:r>
              <a:rPr lang="en-US" dirty="0">
                <a:latin typeface="Arial"/>
                <a:ea typeface="Arial"/>
                <a:cs typeface="Arial"/>
                <a:sym typeface="Arial"/>
              </a:rPr>
              <a:t>: Instead of solely explaining your own perceptions, focus on engaging the patient in a conversation about both of your perspectives. Be mindful that patients’ understanding of health, illness, and healing can vary greatly based on cultural or ethnic backgrounds. For example, through the Two-Eyed Seeing approach, explain how both Western medicine and cultural or traditional healing practices could complement each other, acknowledging that both viewpoints hold value in the patient’s care. By fostering a collaborative, respectful dialogue, you can work together to develop a shared understanding of the patient's health condition and potential treatments. This approach promotes cultural safety, reduces power imbalances, and builds a more trustworthy and equitable relationship.</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A – Acknowledge</a:t>
            </a:r>
            <a:r>
              <a:rPr lang="en-US" dirty="0">
                <a:latin typeface="Arial"/>
                <a:ea typeface="Arial"/>
                <a:cs typeface="Arial"/>
                <a:sym typeface="Arial"/>
              </a:rPr>
              <a:t>: Respectfully acknowledge the similarities and differences between your views and those of the patient. Highlight areas of agreement and be prepared to address where perspectives diverge, particularly if there are potential cultural barriers to care. This is where cultural humility becomes essential, as you honor the patient’s worldview and integrate the strengths of both perspectives.</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R – Recommend</a:t>
            </a:r>
            <a:r>
              <a:rPr lang="en-US" dirty="0">
                <a:latin typeface="Arial"/>
                <a:ea typeface="Arial"/>
                <a:cs typeface="Arial"/>
                <a:sym typeface="Arial"/>
              </a:rPr>
              <a:t>: Based on your understanding, propose a treatment plan that includes both medical and culturally relevant components, and make sure that the patient feels their cultural values are considered alongside clinical care.</a:t>
            </a:r>
            <a:endParaRPr dirty="0">
              <a:latin typeface="Arial"/>
              <a:ea typeface="Arial"/>
              <a:cs typeface="Arial"/>
              <a:sym typeface="Arial"/>
            </a:endParaRPr>
          </a:p>
          <a:p>
            <a:pPr marL="457200" lvl="0" indent="-304800" algn="l" rtl="0">
              <a:lnSpc>
                <a:spcPct val="115000"/>
              </a:lnSpc>
              <a:spcBef>
                <a:spcPts val="0"/>
              </a:spcBef>
              <a:spcAft>
                <a:spcPts val="0"/>
              </a:spcAft>
              <a:buClr>
                <a:schemeClr val="dk1"/>
              </a:buClr>
              <a:buSzPts val="1200"/>
              <a:buChar char="●"/>
            </a:pPr>
            <a:r>
              <a:rPr lang="en-US" b="1" dirty="0">
                <a:latin typeface="Arial"/>
                <a:ea typeface="Arial"/>
                <a:cs typeface="Arial"/>
                <a:sym typeface="Arial"/>
              </a:rPr>
              <a:t>N – Negotiate</a:t>
            </a:r>
            <a:r>
              <a:rPr lang="en-US" dirty="0">
                <a:latin typeface="Arial"/>
                <a:ea typeface="Arial"/>
                <a:cs typeface="Arial"/>
                <a:sym typeface="Arial"/>
              </a:rPr>
              <a:t>: Work with the patient and their family to reach a mutually agreeable treatment plan. Create a strategy that meets both medical and cultural needs, ensuring that the patient feels respected and empowered. This approach builds trust and encourages the patient’s participation in their care plan.</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latin typeface="Arial"/>
              <a:ea typeface="Arial"/>
              <a:cs typeface="Arial"/>
              <a:sym typeface="Arial"/>
            </a:endParaRPr>
          </a:p>
        </p:txBody>
      </p:sp>
      <p:sp>
        <p:nvSpPr>
          <p:cNvPr id="768" name="Google Shape;768;g2f3a2610cb2_0_33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f3a2610cb2_0_36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g2f3a2610cb2_0_3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Case Study: Applying the LEARN Model</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Imagine you are working with a patient who has been diagnosed with a serious condition and needs to begin treatment. The patient, however, expresses that before starting treatment, she must return home for a spiritual cleansing and prayer ritual. She is unsure how long this process will take, possibly several weeks. Meanwhile, you have already coordinated tests and treatment plans, and the healthcare team is urging that treatment begins immediately. What would you do?</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a:t>
            </a:r>
            <a:r>
              <a:rPr lang="en-US" sz="1100" b="1" dirty="0">
                <a:latin typeface="Arial"/>
                <a:ea typeface="Arial"/>
                <a:cs typeface="Arial"/>
                <a:sym typeface="Arial"/>
              </a:rPr>
              <a:t>LEARN</a:t>
            </a:r>
            <a:r>
              <a:rPr lang="en-US" sz="1100" dirty="0">
                <a:latin typeface="Arial"/>
                <a:ea typeface="Arial"/>
                <a:cs typeface="Arial"/>
                <a:sym typeface="Arial"/>
              </a:rPr>
              <a:t> model can help guide this interaction. It is important to move away from the idea that the “Western medical way” is the only approach and instead focus on negotiating a balance between medical treatment and the patient’s cultural or spiritual health beliefs. Your goal is not to persuade the patient to follow only medical advice but to create a respectful dialogue that considers both perspectives. Often, the healthcare team may want to ensure that herbs or other treatments associated with spiritual rituals are not contraindicated. If they are not, it’s possible for the patient to pursue both spiritual healing and medical treatment.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Let’s use the </a:t>
            </a:r>
            <a:r>
              <a:rPr lang="en-US" sz="1100" b="1" dirty="0">
                <a:latin typeface="Arial"/>
                <a:ea typeface="Arial"/>
                <a:cs typeface="Arial"/>
                <a:sym typeface="Arial"/>
              </a:rPr>
              <a:t>LEARN</a:t>
            </a:r>
            <a:r>
              <a:rPr lang="en-US" sz="1100" dirty="0">
                <a:latin typeface="Arial"/>
                <a:ea typeface="Arial"/>
                <a:cs typeface="Arial"/>
                <a:sym typeface="Arial"/>
              </a:rPr>
              <a:t> model to approach this case:</a:t>
            </a:r>
            <a:endParaRPr sz="1100" dirty="0">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Char char="●"/>
            </a:pPr>
            <a:r>
              <a:rPr lang="en-US" sz="1100" b="1" dirty="0">
                <a:latin typeface="Arial"/>
                <a:ea typeface="Arial"/>
                <a:cs typeface="Arial"/>
                <a:sym typeface="Arial"/>
              </a:rPr>
              <a:t>L – Listen</a:t>
            </a:r>
            <a:r>
              <a:rPr lang="en-US" sz="1100" dirty="0">
                <a:latin typeface="Arial"/>
                <a:ea typeface="Arial"/>
                <a:cs typeface="Arial"/>
                <a:sym typeface="Arial"/>
              </a:rPr>
              <a:t>: First, listen carefully and empathetically to the patient’s concerns. Use active listening skills to fully understand why the spiritual cleansing is so important to her. Acknowledge her emotional and spiritual needs without interrupting or jumping to conclusions. Through </a:t>
            </a:r>
            <a:r>
              <a:rPr lang="en-US" sz="1100" b="1" dirty="0">
                <a:latin typeface="Arial"/>
                <a:ea typeface="Arial"/>
                <a:cs typeface="Arial"/>
                <a:sym typeface="Arial"/>
              </a:rPr>
              <a:t>Two-Eyed Seeing</a:t>
            </a:r>
            <a:r>
              <a:rPr lang="en-US" sz="1100" dirty="0">
                <a:latin typeface="Arial"/>
                <a:ea typeface="Arial"/>
                <a:cs typeface="Arial"/>
                <a:sym typeface="Arial"/>
              </a:rPr>
              <a:t>, recognize the value of both her cultural health belief system and Western medicine, respecting that both are important in her healing journey.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E – Explain</a:t>
            </a:r>
            <a:r>
              <a:rPr lang="en-US" sz="1100" dirty="0">
                <a:latin typeface="Arial"/>
                <a:ea typeface="Arial"/>
                <a:cs typeface="Arial"/>
                <a:sym typeface="Arial"/>
              </a:rPr>
              <a:t>: Next, explain your understanding of her situation. You might say, “It sounds like this cleansing ritual is deeply important to you, and you’re worried about beginning treatment without first completing it.” Be sure to explain the medical professional’s perspective as well, such as why they recommend starting treatment right away. Using </a:t>
            </a:r>
            <a:r>
              <a:rPr lang="en-US" sz="1100" b="1" dirty="0">
                <a:latin typeface="Arial"/>
                <a:ea typeface="Arial"/>
                <a:cs typeface="Arial"/>
                <a:sym typeface="Arial"/>
              </a:rPr>
              <a:t>Two-Eyed Seeing</a:t>
            </a:r>
            <a:r>
              <a:rPr lang="en-US" sz="1100" dirty="0">
                <a:latin typeface="Arial"/>
                <a:ea typeface="Arial"/>
                <a:cs typeface="Arial"/>
                <a:sym typeface="Arial"/>
              </a:rPr>
              <a:t>, you can explain how the spiritual and medical approaches might work together, offering her a holistic view of care.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A – Acknowledge</a:t>
            </a:r>
            <a:r>
              <a:rPr lang="en-US" sz="1100" dirty="0">
                <a:latin typeface="Arial"/>
                <a:ea typeface="Arial"/>
                <a:cs typeface="Arial"/>
                <a:sym typeface="Arial"/>
              </a:rPr>
              <a:t>: Respectfully acknowledge the differences and similarities between her spiritual beliefs and the medical perspective. For example, you could say, “I understand that both the cleansing ritual and starting treatment are important for your well-being. The healthcare team wants to make sure you get the best possible care as soon as possible, and we also want to respect your spiritual needs.” This step helps create mutual understanding and demonstrates cultural humility.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R – Recommend</a:t>
            </a:r>
            <a:r>
              <a:rPr lang="en-US" sz="1100" dirty="0">
                <a:latin typeface="Arial"/>
                <a:ea typeface="Arial"/>
                <a:cs typeface="Arial"/>
                <a:sym typeface="Arial"/>
              </a:rPr>
              <a:t>: Recommend possible solutions that honor both perspectives. Instead of presenting only the medical solution, engage her in a conversation about how the ritual and treatment might coexist. You might say, “Perhaps we can discuss with your healthcare team how to incorporate the cleansing ritual in a way that doesn’t delay your medical treatment too much. What are some ways you think we can make this work?” In this step, you allow the patient to feel empowered in the decision-making process, which is key to patient-centered care.</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b="1" dirty="0">
                <a:latin typeface="Arial"/>
                <a:ea typeface="Arial"/>
                <a:cs typeface="Arial"/>
                <a:sym typeface="Arial"/>
              </a:rPr>
              <a:t>N – Negotiate</a:t>
            </a:r>
            <a:r>
              <a:rPr lang="en-US" sz="1100" dirty="0">
                <a:latin typeface="Arial"/>
                <a:ea typeface="Arial"/>
                <a:cs typeface="Arial"/>
                <a:sym typeface="Arial"/>
              </a:rPr>
              <a:t>: Work with the patient to negotiate a plan that is respectful of her beliefs. For example, you both might agree that she will consult her spiritual adviser for guidance while you communicate with her medical team to ensure there are no contraindications with the ritual. You can also agree to check in after two days to reassess how to proceed with both the ritual and treatment. This approach supports the patient’s autonomy and acknowledges that healing can take place in multiple ways.</a:t>
            </a:r>
            <a:endParaRPr sz="1100" dirty="0">
              <a:latin typeface="Arial"/>
              <a:ea typeface="Arial"/>
              <a:cs typeface="Arial"/>
              <a:sym typeface="Arial"/>
            </a:endParaRPr>
          </a:p>
          <a:p>
            <a:pPr marL="0" lvl="0" indent="0" algn="l" rtl="0">
              <a:lnSpc>
                <a:spcPct val="100000"/>
              </a:lnSpc>
              <a:spcBef>
                <a:spcPts val="1200"/>
              </a:spcBef>
              <a:spcAft>
                <a:spcPts val="0"/>
              </a:spcAft>
              <a:buSzPts val="1400"/>
              <a:buNone/>
            </a:pPr>
            <a:endParaRPr dirty="0"/>
          </a:p>
        </p:txBody>
      </p:sp>
      <p:sp>
        <p:nvSpPr>
          <p:cNvPr id="801" name="Google Shape;801;g2f3a2610cb2_0_36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96305130f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g2896305130f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SzPts val="1100"/>
              <a:buNone/>
            </a:pPr>
            <a:r>
              <a:rPr lang="en-US">
                <a:latin typeface="Arial"/>
                <a:ea typeface="Arial"/>
                <a:cs typeface="Arial"/>
                <a:sym typeface="Arial"/>
              </a:rPr>
              <a:t>Before addressing someone’s barriers, it is important to build trust and rapport. This relationship lays the foundation for effective navigation, allowing people with cancer and their caregivers to feel more comfortable seeking help. Navigators can build rapport in the first few minutes of the visit by making eye contact, introducing themselves, and allowing the patient to introduce themselves and their loved ones. Sitting down is an important step, sitting at eye level with the person you are helping conveys that they have full attention. In the first few minutes, learn something about this person's life like where they are from, what they do or their family life. Caregivers often need support, too, and both patients and caregivers may underestimate the resources available to them. Similarly, healthcare professionals may underestimate how difficult it can be for patients to ask for help. As a navigator, it is your role to create an environment where these challenges do not prevent people from receiving the assistance they need.</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Clearly explaining your role as a patient navigator is an important first step. Patients and caregivers should fully understand what you can offer, which helps set expectations and establish clarity. This is also an opportunity to use an assessment tool to gather information on the patient’s barriers to care and specific needs. How you present the assessment is important in encouraging patients to be open in their responses. Building rapport before diving into assessments can help someone be more comfortable and increase their willingness to share.</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Start by connecting with the person you are helping on a relatable level, beyond their diagnosis. Small talk—such as learning about their family, hobbies, or daily life—can help put the patient at ease. Refrain from talking too much about yourself so that your interest remains on them. For example, you could ask, “What do I need to know about you as a person to provide you with the best care possible?” This question allows them to feel seen as a whole person rather than simply someone who is in need of medical care.</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Make sure that people see that you are genuinely interested in their well-being. Empathize with their experience so you can better anticipate their feelings and concerns. Some individuals may be private or pride themselves on being strong and independent, making it hard for them to open up. For some, this may be their first time needing financial or psychosocial help. Let them know that it is common to feel this way and normalize the experience. Initiating the conversation about their needs, rather than waiting for them to ask, can also relieve the burden of them having to ask for help.</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Remember, building rapport takes time, but it is a priority for gaining trust and ensuring patients feel they can rely on you. Show empathy through verbal and nonverbal cues, such as maintaining eye contact, sitting at the same level as the person, and using reflective listening techniques like summarizing their concerns. Statements like, “I can understand why you might feel this way,” help people feel heard and respected.</a:t>
            </a:r>
            <a:endParaRPr>
              <a:latin typeface="Arial"/>
              <a:ea typeface="Arial"/>
              <a:cs typeface="Arial"/>
              <a:sym typeface="Arial"/>
            </a:endParaRPr>
          </a:p>
          <a:p>
            <a:pPr marL="0" lvl="0" indent="0" algn="l" rtl="0">
              <a:lnSpc>
                <a:spcPct val="115000"/>
              </a:lnSpc>
              <a:spcBef>
                <a:spcPts val="1200"/>
              </a:spcBef>
              <a:spcAft>
                <a:spcPts val="0"/>
              </a:spcAft>
              <a:buSzPts val="1100"/>
              <a:buNone/>
            </a:pPr>
            <a:r>
              <a:rPr lang="en-US">
                <a:latin typeface="Arial"/>
                <a:ea typeface="Arial"/>
                <a:cs typeface="Arial"/>
                <a:sym typeface="Arial"/>
              </a:rPr>
              <a:t>By taking these steps to foster connection and empathy, you’ll encourage patients and caregivers to openly share their concerns, making it easier to address their barriers to care effectively.</a:t>
            </a:r>
            <a:endParaRPr>
              <a:latin typeface="Arial"/>
              <a:ea typeface="Arial"/>
              <a:cs typeface="Arial"/>
              <a:sym typeface="Arial"/>
            </a:endParaRPr>
          </a:p>
          <a:p>
            <a:pPr marL="0" lvl="0" indent="0" algn="l" rtl="0">
              <a:spcBef>
                <a:spcPts val="1200"/>
              </a:spcBef>
              <a:spcAft>
                <a:spcPts val="0"/>
              </a:spcAft>
              <a:buClr>
                <a:schemeClr val="dk1"/>
              </a:buClr>
              <a:buSzPts val="1400"/>
              <a:buFont typeface="Arial"/>
              <a:buNone/>
            </a:pPr>
            <a:endParaRPr>
              <a:latin typeface="Arial"/>
              <a:ea typeface="Arial"/>
              <a:cs typeface="Arial"/>
              <a:sym typeface="Arial"/>
            </a:endParaRPr>
          </a:p>
          <a:p>
            <a:pPr marL="0" lvl="0" indent="0" algn="l" rtl="0">
              <a:lnSpc>
                <a:spcPct val="115000"/>
              </a:lnSpc>
              <a:spcBef>
                <a:spcPts val="1200"/>
              </a:spcBef>
              <a:spcAft>
                <a:spcPts val="1200"/>
              </a:spcAft>
              <a:buSzPts val="1100"/>
              <a:buNone/>
            </a:pPr>
            <a:endParaRPr>
              <a:latin typeface="Arial"/>
              <a:ea typeface="Arial"/>
              <a:cs typeface="Arial"/>
              <a:sym typeface="Arial"/>
            </a:endParaRPr>
          </a:p>
        </p:txBody>
      </p:sp>
      <p:sp>
        <p:nvSpPr>
          <p:cNvPr id="77" name="Google Shape;77;g2896305130f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2f3a2610cb2_0_435: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g2f3a2610cb2_0_43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This concludes the Communicating with Patients and Caregivers lesson, part of the Oncology Patient Navigation Training: The Fundamentals course. In this lesson, we covered how to:</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common barriers and solutions to effective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use strategies to improve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tips to help patients improve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methods to enhance cross-cultural communication</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implement conflict resolution strategies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strategies for handling difficult conversations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Define cultural competency</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Understand your own potential unconscious biases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strategies for dealing with your own biases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Compare ways in which diverse affected/interested individuals/parties are similar to and different from you</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Identify and implement strategies for communicating with empathy</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how personal, cultural, ethnic, and spiritual beliefs shape an individual's interpretation and experience of their disease and treatment</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Demonstrate sensitivity in one's approach to interacting with patients and others</a:t>
            </a:r>
            <a:endParaRPr dirty="0">
              <a:latin typeface="Arial"/>
              <a:ea typeface="Arial"/>
              <a:cs typeface="Arial"/>
              <a:sym typeface="Arial"/>
            </a:endParaRPr>
          </a:p>
          <a:p>
            <a:pPr marL="457200" lvl="0" indent="-304800" algn="l" rtl="0">
              <a:spcBef>
                <a:spcPts val="0"/>
              </a:spcBef>
              <a:spcAft>
                <a:spcPts val="0"/>
              </a:spcAft>
              <a:buClr>
                <a:schemeClr val="dk1"/>
              </a:buClr>
              <a:buSzPts val="1200"/>
              <a:buChar char="•"/>
            </a:pPr>
            <a:r>
              <a:rPr lang="en-US" dirty="0">
                <a:latin typeface="Arial"/>
                <a:ea typeface="Arial"/>
                <a:cs typeface="Arial"/>
                <a:sym typeface="Arial"/>
              </a:rPr>
              <a:t>Describe and apply Culturally &amp; Linguistically Appropriate Services (CLAS) standards</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This lesson was developed to help you feel more prepared to foster meaningful, respectful, and effective communication with your patients and their caregivers, helping them to navigate their health care journeys with greater confidence and understanding. We encourage you to refer to the resource section under this video to review the resources mentioned in this lesson. Thank you for your participation. </a:t>
            </a:r>
            <a:endParaRPr dirty="0">
              <a:latin typeface="Arial"/>
              <a:ea typeface="Arial"/>
              <a:cs typeface="Arial"/>
              <a:sym typeface="Arial"/>
            </a:endParaRPr>
          </a:p>
        </p:txBody>
      </p:sp>
      <p:sp>
        <p:nvSpPr>
          <p:cNvPr id="809" name="Google Shape;809;g2f3a2610cb2_0_43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2f3a2610cb2_0_44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15" name="Google Shape;815;g2f3a2610cb2_0_44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g2f3a2610cb2_0_4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21" name="Google Shape;821;g2f3a2610cb2_0_452: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g300b5ccd59a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solidFill>
                <a:srgbClr val="FF0000"/>
              </a:solidFill>
            </a:endParaRPr>
          </a:p>
        </p:txBody>
      </p:sp>
      <p:sp>
        <p:nvSpPr>
          <p:cNvPr id="827" name="Google Shape;827;g300b5ccd59a_0_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ed8fc3faf4_0_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33" name="Google Shape;833;g2ed8fc3faf4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Now that we’ve covered the importance of building rapport, let’s move on to effective communication strategies. Clear communication is essential for understanding your patients' needs and helping them overcome barriers to care.</a:t>
            </a: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Think of communication like a friendly game of catch: one person throws the ball gently enough for the other to catch it easily, and then the ball is thrown back. The aim is to keep the exchange going smoothly. In the same way, effective communication means expressing your thoughts clearly while making sure the other person feels heard and understood.</a:t>
            </a:r>
            <a:endParaRPr dirty="0">
              <a:latin typeface="Arial"/>
              <a:ea typeface="Arial"/>
              <a:cs typeface="Arial"/>
              <a:sym typeface="Arial"/>
            </a:endParaRPr>
          </a:p>
          <a:p>
            <a:pPr marL="0" lvl="0" indent="0" algn="l" rtl="0">
              <a:lnSpc>
                <a:spcPct val="115000"/>
              </a:lnSpc>
              <a:spcBef>
                <a:spcPts val="1200"/>
              </a:spcBef>
              <a:spcAft>
                <a:spcPts val="1200"/>
              </a:spcAft>
              <a:buSzPts val="1100"/>
              <a:buNone/>
            </a:pPr>
            <a:r>
              <a:rPr lang="en-US" dirty="0">
                <a:latin typeface="Arial"/>
                <a:ea typeface="Arial"/>
                <a:cs typeface="Arial"/>
                <a:sym typeface="Arial"/>
              </a:rPr>
              <a:t>This approach can help guide your conversations with patients and ensure you’re working together to meet their needs.</a:t>
            </a:r>
            <a:endParaRPr dirty="0">
              <a:latin typeface="Arial"/>
              <a:ea typeface="Arial"/>
              <a:cs typeface="Arial"/>
              <a:sym typeface="Arial"/>
            </a:endParaRPr>
          </a:p>
        </p:txBody>
      </p:sp>
      <p:sp>
        <p:nvSpPr>
          <p:cNvPr id="85" name="Google Shape;85;p5: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1:notes"/>
          <p:cNvSpPr txBox="1">
            <a:spLocks noGrp="1"/>
          </p:cNvSpPr>
          <p:nvPr>
            <p:ph type="body" idx="1"/>
          </p:nvPr>
        </p:nvSpPr>
        <p:spPr>
          <a:xfrm>
            <a:off x="701675" y="4416425"/>
            <a:ext cx="5607049"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i="0" u="none" strike="noStrike" cap="none">
                <a:solidFill>
                  <a:schemeClr val="dk1"/>
                </a:solidFill>
                <a:latin typeface="Arial"/>
                <a:ea typeface="Arial"/>
                <a:cs typeface="Arial"/>
                <a:sym typeface="Arial"/>
              </a:rPr>
              <a:t>Active and reflective listening is a skill that is important for effective communication. Active listening includes: Making appropriate eye contact early in the interaction, ad</a:t>
            </a:r>
            <a:r>
              <a:rPr lang="en-US">
                <a:latin typeface="Arial"/>
                <a:ea typeface="Arial"/>
                <a:cs typeface="Arial"/>
                <a:sym typeface="Arial"/>
              </a:rPr>
              <a:t>justing as needed based on cultural practices</a:t>
            </a:r>
            <a:r>
              <a:rPr lang="en-US" i="0" u="none" strike="noStrike" cap="none">
                <a:solidFill>
                  <a:schemeClr val="dk1"/>
                </a:solidFill>
                <a:latin typeface="Arial"/>
                <a:ea typeface="Arial"/>
                <a:cs typeface="Arial"/>
                <a:sym typeface="Arial"/>
              </a:rPr>
              <a:t>; asking open-ended questions, which we will discuss further; attending to verbal and non-verbal cues; clarifying the information provided by the patient; and clarifying the patient’s understanding of the information provided by the doctor. Reflective listening is active listening that includes listening carefully to the words that are spoken and to the emotions that may be behind those words. It includes making statements that capture and return to patients something about what they have just said and/or makes a guess about an unspoken meaning. It is useful for checking, rather than assuming, you know what the client means, and it is best to substitute different words rather than repeat back exactly what the client said. Reflective listening also helps to show that you understand what they have said. </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r>
              <a:rPr lang="en-US" i="0" u="none" strike="noStrike" cap="none">
                <a:solidFill>
                  <a:schemeClr val="dk1"/>
                </a:solidFill>
                <a:latin typeface="Arial"/>
                <a:ea typeface="Arial"/>
                <a:cs typeface="Arial"/>
                <a:sym typeface="Arial"/>
              </a:rPr>
              <a:t>As you practice active listening, remember to remain supportive and non-judgmental. Try to help people find their own solutions by letting them sift through their thoughts and feelings, which can help them set realistic goals and decide how to achieve them. And don’t give advice or try to solve problems for them. Your role is to listen and help </a:t>
            </a:r>
            <a:r>
              <a:rPr lang="en-US">
                <a:latin typeface="Arial"/>
                <a:ea typeface="Arial"/>
                <a:cs typeface="Arial"/>
                <a:sym typeface="Arial"/>
              </a:rPr>
              <a:t>people</a:t>
            </a:r>
            <a:r>
              <a:rPr lang="en-US" i="0" u="none" strike="noStrike" cap="none">
                <a:solidFill>
                  <a:schemeClr val="dk1"/>
                </a:solidFill>
                <a:latin typeface="Arial"/>
                <a:ea typeface="Arial"/>
                <a:cs typeface="Arial"/>
                <a:sym typeface="Arial"/>
              </a:rPr>
              <a:t> be engaged in their care and in decision making.</a:t>
            </a: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
              <a:buFont typeface="Calibri"/>
              <a:buNone/>
            </a:pPr>
            <a:endParaRPr>
              <a:highlight>
                <a:srgbClr val="FFFF00"/>
              </a:highlight>
              <a:latin typeface="Arial"/>
              <a:ea typeface="Arial"/>
              <a:cs typeface="Arial"/>
              <a:sym typeface="Arial"/>
            </a:endParaRPr>
          </a:p>
        </p:txBody>
      </p:sp>
      <p:sp>
        <p:nvSpPr>
          <p:cNvPr id="94" name="Google Shape;94;p11:notes"/>
          <p:cNvSpPr txBox="1">
            <a:spLocks noGrp="1"/>
          </p:cNvSpPr>
          <p:nvPr>
            <p:ph type="sldNum" idx="12"/>
          </p:nvPr>
        </p:nvSpPr>
        <p:spPr>
          <a:xfrm>
            <a:off x="3970337"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Take a moment to view Etta-Cheri interaction with a new patient. Take note on how she uses active and reflective listening.</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b="1" u="sng" dirty="0">
                <a:latin typeface="Arial"/>
                <a:ea typeface="Arial"/>
                <a:cs typeface="Arial"/>
                <a:sym typeface="Arial"/>
              </a:rPr>
              <a:t>Video transcript: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Navigator: Okay.  So, speaking of your boys, who stays with them when you are working?</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Patient: Usually my mom.  Sometimes the neighbor I was telling you about, as a backup.</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So, do you feel like finding reliable childcare is an issue?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No, not really.</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Okay, great.  So, let’s talk about rent.  You said you’re working; does that cover rent and your other bills?</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Barely.  Things, after the divorce, things got really hard.  And my mom was working, but then she got hurt so now she’s home now.  The disability checks, she gets disability, but it’s not much.</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Wow, that seems stressful, being the sole provider?</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It is, but I’m the parent. That’s my job.</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How do you take care of yourself?</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Take care of myself?</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Well, it sounds like you take on a lot of responsibility.  How do you find time to take care of yourself, between work and family?</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I guess I don’t.</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Well, you know, it’s definitely important that you start doing that while you are on treatment.  We have a lot of resources that can help you while you’re here.  You know, we have a nutritionist, a rabbi, a chaplain, a social worker, and a very cool art therapy program.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That sounds like a lot, I don’t think we need all that.</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N: Just keep it in mind.  You do need to stay healthy and manage you stress and focus on your treatment to get better.  We have a lot of resources here, and your medical team and I will all work together to support you in any way possible.</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 </a:t>
            </a: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solidFill>
                  <a:schemeClr val="dk1"/>
                </a:solidFill>
                <a:latin typeface="Arial"/>
                <a:ea typeface="Arial"/>
                <a:cs typeface="Arial"/>
                <a:sym typeface="Arial"/>
              </a:rPr>
              <a:t>P: Thanks, I appreciate that.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02" name="Google Shape;102;p12: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What strategies did you notice being used in the video? Some of Etta-Cheri’s strategies include</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eye contact with the patient</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Making a guess about meaning – “That sounds stressful, being the sole provider”</a:t>
            </a:r>
            <a:endParaRPr dirty="0">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Char char="•"/>
            </a:pPr>
            <a:r>
              <a:rPr lang="en-US" dirty="0">
                <a:latin typeface="Arial"/>
                <a:ea typeface="Arial"/>
                <a:cs typeface="Arial"/>
                <a:sym typeface="Arial"/>
              </a:rPr>
              <a:t>Asking an open ended question - “How do you take care of yourself?”</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Her active listening skills not only communicate to the patient that she is interested in helping, but they also make sure she fully understands their needs.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11" name="Google Shape;111;p13:notes"/>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1">
  <p:cSld name="Title Slide1">
    <p:spTree>
      <p:nvGrpSpPr>
        <p:cNvPr id="1" name="Shape 16"/>
        <p:cNvGrpSpPr/>
        <p:nvPr/>
      </p:nvGrpSpPr>
      <p:grpSpPr>
        <a:xfrm>
          <a:off x="0" y="0"/>
          <a:ext cx="0" cy="0"/>
          <a:chOff x="0" y="0"/>
          <a:chExt cx="0" cy="0"/>
        </a:xfrm>
      </p:grpSpPr>
      <p:pic>
        <p:nvPicPr>
          <p:cNvPr id="17" name="Google Shape;17;p34" descr="PPT-General7.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 name="Google Shape;18;p34"/>
          <p:cNvSpPr txBox="1">
            <a:spLocks noGrp="1"/>
          </p:cNvSpPr>
          <p:nvPr>
            <p:ph type="subTitle" idx="1"/>
          </p:nvPr>
        </p:nvSpPr>
        <p:spPr>
          <a:xfrm>
            <a:off x="2590800" y="3137687"/>
            <a:ext cx="6324599"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40"/>
              </a:spcBef>
              <a:spcAft>
                <a:spcPts val="0"/>
              </a:spcAft>
              <a:buClr>
                <a:srgbClr val="ECE9C6"/>
              </a:buClr>
              <a:buSzPts val="3200"/>
              <a:buFont typeface="Arial"/>
              <a:buNone/>
              <a:defRPr>
                <a:solidFill>
                  <a:srgbClr val="ECE9C6"/>
                </a:solidFill>
                <a:latin typeface="Arial"/>
                <a:ea typeface="Arial"/>
                <a:cs typeface="Arial"/>
                <a:sym typeface="Arial"/>
              </a:defRPr>
            </a:lvl1pPr>
            <a:lvl2pPr lvl="1" algn="ctr">
              <a:lnSpc>
                <a:spcPct val="100000"/>
              </a:lnSpc>
              <a:spcBef>
                <a:spcPts val="560"/>
              </a:spcBef>
              <a:spcAft>
                <a:spcPts val="0"/>
              </a:spcAft>
              <a:buClr>
                <a:srgbClr val="888888"/>
              </a:buClr>
              <a:buSzPts val="2800"/>
              <a:buFont typeface="Arial"/>
              <a:buNone/>
              <a:defRPr>
                <a:solidFill>
                  <a:srgbClr val="888888"/>
                </a:solidFill>
              </a:defRPr>
            </a:lvl2pPr>
            <a:lvl3pPr lvl="2" algn="ctr">
              <a:lnSpc>
                <a:spcPct val="100000"/>
              </a:lnSpc>
              <a:spcBef>
                <a:spcPts val="480"/>
              </a:spcBef>
              <a:spcAft>
                <a:spcPts val="0"/>
              </a:spcAft>
              <a:buClr>
                <a:srgbClr val="888888"/>
              </a:buClr>
              <a:buSzPts val="2400"/>
              <a:buFont typeface="Arial"/>
              <a:buNone/>
              <a:defRPr>
                <a:solidFill>
                  <a:srgbClr val="888888"/>
                </a:solidFill>
              </a:defRPr>
            </a:lvl3pPr>
            <a:lvl4pPr lvl="3" algn="ctr">
              <a:lnSpc>
                <a:spcPct val="100000"/>
              </a:lnSpc>
              <a:spcBef>
                <a:spcPts val="400"/>
              </a:spcBef>
              <a:spcAft>
                <a:spcPts val="0"/>
              </a:spcAft>
              <a:buClr>
                <a:srgbClr val="888888"/>
              </a:buClr>
              <a:buSzPts val="2000"/>
              <a:buFont typeface="Arial"/>
              <a:buNone/>
              <a:defRPr>
                <a:solidFill>
                  <a:srgbClr val="888888"/>
                </a:solidFill>
              </a:defRPr>
            </a:lvl4pPr>
            <a:lvl5pPr lvl="4" algn="ctr">
              <a:lnSpc>
                <a:spcPct val="100000"/>
              </a:lnSpc>
              <a:spcBef>
                <a:spcPts val="400"/>
              </a:spcBef>
              <a:spcAft>
                <a:spcPts val="0"/>
              </a:spcAft>
              <a:buClr>
                <a:srgbClr val="888888"/>
              </a:buClr>
              <a:buSzPts val="2000"/>
              <a:buFont typeface="Arial"/>
              <a:buNone/>
              <a:defRPr>
                <a:solidFill>
                  <a:srgbClr val="888888"/>
                </a:solidFill>
              </a:defRPr>
            </a:lvl5pPr>
            <a:lvl6pPr lvl="5" algn="ctr">
              <a:lnSpc>
                <a:spcPct val="100000"/>
              </a:lnSpc>
              <a:spcBef>
                <a:spcPts val="400"/>
              </a:spcBef>
              <a:spcAft>
                <a:spcPts val="0"/>
              </a:spcAft>
              <a:buClr>
                <a:srgbClr val="888888"/>
              </a:buClr>
              <a:buSzPts val="2000"/>
              <a:buFont typeface="Arial"/>
              <a:buNone/>
              <a:defRPr>
                <a:solidFill>
                  <a:srgbClr val="888888"/>
                </a:solidFill>
              </a:defRPr>
            </a:lvl6pPr>
            <a:lvl7pPr lvl="6" algn="ctr">
              <a:lnSpc>
                <a:spcPct val="100000"/>
              </a:lnSpc>
              <a:spcBef>
                <a:spcPts val="400"/>
              </a:spcBef>
              <a:spcAft>
                <a:spcPts val="0"/>
              </a:spcAft>
              <a:buClr>
                <a:srgbClr val="888888"/>
              </a:buClr>
              <a:buSzPts val="2000"/>
              <a:buFont typeface="Arial"/>
              <a:buNone/>
              <a:defRPr>
                <a:solidFill>
                  <a:srgbClr val="888888"/>
                </a:solidFill>
              </a:defRPr>
            </a:lvl7pPr>
            <a:lvl8pPr lvl="7" algn="ctr">
              <a:lnSpc>
                <a:spcPct val="100000"/>
              </a:lnSpc>
              <a:spcBef>
                <a:spcPts val="400"/>
              </a:spcBef>
              <a:spcAft>
                <a:spcPts val="0"/>
              </a:spcAft>
              <a:buClr>
                <a:srgbClr val="888888"/>
              </a:buClr>
              <a:buSzPts val="2000"/>
              <a:buFont typeface="Arial"/>
              <a:buNone/>
              <a:defRPr>
                <a:solidFill>
                  <a:srgbClr val="888888"/>
                </a:solidFill>
              </a:defRPr>
            </a:lvl8pPr>
            <a:lvl9pPr lvl="8" algn="ctr">
              <a:lnSpc>
                <a:spcPct val="100000"/>
              </a:lnSpc>
              <a:spcBef>
                <a:spcPts val="400"/>
              </a:spcBef>
              <a:spcAft>
                <a:spcPts val="0"/>
              </a:spcAft>
              <a:buClr>
                <a:srgbClr val="888888"/>
              </a:buClr>
              <a:buSzPts val="2000"/>
              <a:buFont typeface="Arial"/>
              <a:buNone/>
              <a:defRPr>
                <a:solidFill>
                  <a:srgbClr val="888888"/>
                </a:solidFill>
              </a:defRPr>
            </a:lvl9pPr>
          </a:lstStyle>
          <a:p>
            <a:endParaRPr/>
          </a:p>
        </p:txBody>
      </p:sp>
      <p:sp>
        <p:nvSpPr>
          <p:cNvPr id="19" name="Google Shape;19;p34"/>
          <p:cNvSpPr txBox="1">
            <a:spLocks noGrp="1"/>
          </p:cNvSpPr>
          <p:nvPr>
            <p:ph type="title"/>
          </p:nvPr>
        </p:nvSpPr>
        <p:spPr>
          <a:xfrm>
            <a:off x="2590800" y="457200"/>
            <a:ext cx="6324599" cy="2514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20" name="Google Shape;20;p34"/>
          <p:cNvPicPr preferRelativeResize="0"/>
          <p:nvPr/>
        </p:nvPicPr>
        <p:blipFill rotWithShape="1">
          <a:blip r:embed="rId3">
            <a:alphaModFix/>
          </a:blip>
          <a:srcRect/>
          <a:stretch/>
        </p:blipFill>
        <p:spPr>
          <a:xfrm>
            <a:off x="5640897" y="5858870"/>
            <a:ext cx="3200400" cy="5419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400"/>
              <a:buNone/>
              <a:defRPr sz="4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4"/>
        <p:cNvGrpSpPr/>
        <p:nvPr/>
      </p:nvGrpSpPr>
      <p:grpSpPr>
        <a:xfrm>
          <a:off x="0" y="0"/>
          <a:ext cx="0" cy="0"/>
          <a:chOff x="0" y="0"/>
          <a:chExt cx="0" cy="0"/>
        </a:xfrm>
      </p:grpSpPr>
      <p:sp>
        <p:nvSpPr>
          <p:cNvPr id="25" name="Google Shape;25;p3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 name="Google Shape;26;p36"/>
          <p:cNvSpPr txBox="1">
            <a:spLocks noGrp="1"/>
          </p:cNvSpPr>
          <p:nvPr>
            <p:ph type="body" idx="1"/>
          </p:nvPr>
        </p:nvSpPr>
        <p:spPr>
          <a:xfrm>
            <a:off x="457200" y="1600201"/>
            <a:ext cx="8229600" cy="3886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3F3F3F"/>
              </a:buClr>
              <a:buSzPts val="1800"/>
              <a:buChar char="•"/>
              <a:defRPr/>
            </a:lvl1pPr>
            <a:lvl2pPr marL="914400" lvl="1" indent="-342900" algn="l">
              <a:lnSpc>
                <a:spcPct val="100000"/>
              </a:lnSpc>
              <a:spcBef>
                <a:spcPts val="36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1"/>
          </p:nvPr>
        </p:nvSpPr>
        <p:spPr>
          <a:xfrm>
            <a:off x="457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30" name="Google Shape;30;p37"/>
          <p:cNvSpPr txBox="1">
            <a:spLocks noGrp="1"/>
          </p:cNvSpPr>
          <p:nvPr>
            <p:ph type="body" idx="2"/>
          </p:nvPr>
        </p:nvSpPr>
        <p:spPr>
          <a:xfrm>
            <a:off x="4648200" y="1600201"/>
            <a:ext cx="4038600" cy="38862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rgbClr val="3F3F3F"/>
              </a:buClr>
              <a:buSzPts val="2800"/>
              <a:buFont typeface="Arial"/>
              <a:buChar char="•"/>
              <a:defRPr sz="2800"/>
            </a:lvl1pPr>
            <a:lvl2pPr marL="914400" lvl="1" indent="-381000" algn="l">
              <a:lnSpc>
                <a:spcPct val="100000"/>
              </a:lnSpc>
              <a:spcBef>
                <a:spcPts val="480"/>
              </a:spcBef>
              <a:spcAft>
                <a:spcPts val="0"/>
              </a:spcAft>
              <a:buClr>
                <a:srgbClr val="3F3F3F"/>
              </a:buClr>
              <a:buSzPts val="2400"/>
              <a:buFont typeface="Arial"/>
              <a:buChar char="–"/>
              <a:defRPr sz="2400"/>
            </a:lvl2pPr>
            <a:lvl3pPr marL="1371600" lvl="2" indent="-355600" algn="l">
              <a:lnSpc>
                <a:spcPct val="100000"/>
              </a:lnSpc>
              <a:spcBef>
                <a:spcPts val="400"/>
              </a:spcBef>
              <a:spcAft>
                <a:spcPts val="0"/>
              </a:spcAft>
              <a:buClr>
                <a:srgbClr val="3F3F3F"/>
              </a:buClr>
              <a:buSzPts val="2000"/>
              <a:buFont typeface="Arial"/>
              <a:buChar char="•"/>
              <a:defRPr sz="2000"/>
            </a:lvl3pPr>
            <a:lvl4pPr marL="1828800" lvl="3" indent="-342900" algn="l">
              <a:lnSpc>
                <a:spcPct val="100000"/>
              </a:lnSpc>
              <a:spcBef>
                <a:spcPts val="360"/>
              </a:spcBef>
              <a:spcAft>
                <a:spcPts val="0"/>
              </a:spcAft>
              <a:buClr>
                <a:srgbClr val="3F3F3F"/>
              </a:buClr>
              <a:buSzPts val="1800"/>
              <a:buFont typeface="Arial"/>
              <a:buChar char="–"/>
              <a:defRPr sz="1800"/>
            </a:lvl4pPr>
            <a:lvl5pPr marL="2286000" lvl="4" indent="-342900" algn="l">
              <a:lnSpc>
                <a:spcPct val="100000"/>
              </a:lnSpc>
              <a:spcBef>
                <a:spcPts val="360"/>
              </a:spcBef>
              <a:spcAft>
                <a:spcPts val="0"/>
              </a:spcAft>
              <a:buClr>
                <a:srgbClr val="3F3F3F"/>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pic>
        <p:nvPicPr>
          <p:cNvPr id="32" name="Google Shape;32;p38"/>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3" name="Google Shape;33;p38"/>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35" name="Google Shape;35;p38"/>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38"/>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pic>
        <p:nvPicPr>
          <p:cNvPr id="38" name="Google Shape;38;p39"/>
          <p:cNvPicPr preferRelativeResize="0"/>
          <p:nvPr/>
        </p:nvPicPr>
        <p:blipFill rotWithShape="1">
          <a:blip r:embed="rId2">
            <a:alphaModFix/>
          </a:blip>
          <a:srcRect/>
          <a:stretch/>
        </p:blipFill>
        <p:spPr>
          <a:xfrm>
            <a:off x="0" y="-19050"/>
            <a:ext cx="9144000" cy="323850"/>
          </a:xfrm>
          <a:prstGeom prst="rect">
            <a:avLst/>
          </a:prstGeom>
          <a:noFill/>
          <a:ln>
            <a:noFill/>
          </a:ln>
        </p:spPr>
      </p:pic>
      <p:sp>
        <p:nvSpPr>
          <p:cNvPr id="39" name="Google Shape;39;p3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41" name="Google Shape;41;p3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Clr>
                <a:srgbClr val="3F3F3F"/>
              </a:buClr>
              <a:buSzPts val="3200"/>
              <a:buFont typeface="Arial"/>
              <a:buChar char="•"/>
              <a:defRPr/>
            </a:lvl1pPr>
            <a:lvl2pPr marL="914400" lvl="1" indent="-406400" algn="l">
              <a:lnSpc>
                <a:spcPct val="100000"/>
              </a:lnSpc>
              <a:spcBef>
                <a:spcPts val="0"/>
              </a:spcBef>
              <a:spcAft>
                <a:spcPts val="0"/>
              </a:spcAft>
              <a:buClr>
                <a:srgbClr val="3F3F3F"/>
              </a:buClr>
              <a:buSzPts val="2800"/>
              <a:buFont typeface="Arial"/>
              <a:buChar char="–"/>
              <a:defRPr/>
            </a:lvl2pPr>
            <a:lvl3pPr marL="1371600" lvl="2" indent="-381000" algn="l">
              <a:lnSpc>
                <a:spcPct val="100000"/>
              </a:lnSpc>
              <a:spcBef>
                <a:spcPts val="0"/>
              </a:spcBef>
              <a:spcAft>
                <a:spcPts val="0"/>
              </a:spcAft>
              <a:buClr>
                <a:srgbClr val="3F3F3F"/>
              </a:buClr>
              <a:buSzPts val="2400"/>
              <a:buFont typeface="Arial"/>
              <a:buChar char="•"/>
              <a:defRPr/>
            </a:lvl3pPr>
            <a:lvl4pPr marL="1828800" lvl="3" indent="-355600" algn="l">
              <a:lnSpc>
                <a:spcPct val="100000"/>
              </a:lnSpc>
              <a:spcBef>
                <a:spcPts val="0"/>
              </a:spcBef>
              <a:spcAft>
                <a:spcPts val="0"/>
              </a:spcAft>
              <a:buClr>
                <a:srgbClr val="3F3F3F"/>
              </a:buClr>
              <a:buSzPts val="2000"/>
              <a:buFont typeface="Arial"/>
              <a:buChar char="–"/>
              <a:defRPr/>
            </a:lvl4pPr>
            <a:lvl5pPr marL="2286000" lvl="4" indent="-355600" algn="l">
              <a:lnSpc>
                <a:spcPct val="100000"/>
              </a:lnSpc>
              <a:spcBef>
                <a:spcPts val="0"/>
              </a:spcBef>
              <a:spcAft>
                <a:spcPts val="0"/>
              </a:spcAft>
              <a:buClr>
                <a:srgbClr val="3F3F3F"/>
              </a:buClr>
              <a:buSzPts val="2000"/>
              <a:buFont typeface="Arial"/>
              <a:buChar char="»"/>
              <a:defRPr/>
            </a:lvl5pPr>
            <a:lvl6pPr marL="2743200" lvl="5" indent="-355600" algn="l">
              <a:lnSpc>
                <a:spcPct val="100000"/>
              </a:lnSpc>
              <a:spcBef>
                <a:spcPts val="0"/>
              </a:spcBef>
              <a:spcAft>
                <a:spcPts val="0"/>
              </a:spcAft>
              <a:buClr>
                <a:schemeClr val="dk1"/>
              </a:buClr>
              <a:buSzPts val="2000"/>
              <a:buFont typeface="Arial"/>
              <a:buChar char="»"/>
              <a:defRPr/>
            </a:lvl6pPr>
            <a:lvl7pPr marL="3200400" lvl="6" indent="-355600" algn="l">
              <a:lnSpc>
                <a:spcPct val="100000"/>
              </a:lnSpc>
              <a:spcBef>
                <a:spcPts val="0"/>
              </a:spcBef>
              <a:spcAft>
                <a:spcPts val="0"/>
              </a:spcAft>
              <a:buClr>
                <a:schemeClr val="dk1"/>
              </a:buClr>
              <a:buSzPts val="2000"/>
              <a:buFont typeface="Arial"/>
              <a:buChar char="»"/>
              <a:defRPr/>
            </a:lvl7pPr>
            <a:lvl8pPr marL="3657600" lvl="7" indent="-355600" algn="l">
              <a:lnSpc>
                <a:spcPct val="100000"/>
              </a:lnSpc>
              <a:spcBef>
                <a:spcPts val="0"/>
              </a:spcBef>
              <a:spcAft>
                <a:spcPts val="0"/>
              </a:spcAft>
              <a:buClr>
                <a:schemeClr val="dk1"/>
              </a:buClr>
              <a:buSzPts val="2000"/>
              <a:buFont typeface="Arial"/>
              <a:buChar char="»"/>
              <a:defRPr/>
            </a:lvl8pPr>
            <a:lvl9pPr marL="4114800" lvl="8" indent="-355600" algn="l">
              <a:lnSpc>
                <a:spcPct val="100000"/>
              </a:lnSpc>
              <a:spcBef>
                <a:spcPts val="0"/>
              </a:spcBef>
              <a:spcAft>
                <a:spcPts val="0"/>
              </a:spcAft>
              <a:buClr>
                <a:schemeClr val="dk1"/>
              </a:buClr>
              <a:buSzPts val="2000"/>
              <a:buFont typeface="Arial"/>
              <a:buChar char="»"/>
              <a:defRPr/>
            </a:lvl9pPr>
          </a:lstStyle>
          <a:p>
            <a:endParaRPr/>
          </a:p>
        </p:txBody>
      </p:sp>
      <p:sp>
        <p:nvSpPr>
          <p:cNvPr id="42" name="Google Shape;42;p3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3F3F3F"/>
              </a:buClr>
              <a:buSzPts val="3200"/>
              <a:buFont typeface="Arial"/>
              <a:buNone/>
              <a:defRPr/>
            </a:lvl1pPr>
            <a:lvl2pPr marL="914400" lvl="1" indent="-228600" algn="l">
              <a:lnSpc>
                <a:spcPct val="100000"/>
              </a:lnSpc>
              <a:spcBef>
                <a:spcPts val="0"/>
              </a:spcBef>
              <a:spcAft>
                <a:spcPts val="0"/>
              </a:spcAft>
              <a:buClr>
                <a:srgbClr val="3F3F3F"/>
              </a:buClr>
              <a:buSzPts val="2800"/>
              <a:buFont typeface="Arial"/>
              <a:buNone/>
              <a:defRPr/>
            </a:lvl2pPr>
            <a:lvl3pPr marL="1371600" lvl="2" indent="-228600" algn="l">
              <a:lnSpc>
                <a:spcPct val="100000"/>
              </a:lnSpc>
              <a:spcBef>
                <a:spcPts val="0"/>
              </a:spcBef>
              <a:spcAft>
                <a:spcPts val="0"/>
              </a:spcAft>
              <a:buClr>
                <a:srgbClr val="3F3F3F"/>
              </a:buClr>
              <a:buSzPts val="2400"/>
              <a:buFont typeface="Arial"/>
              <a:buNone/>
              <a:defRPr/>
            </a:lvl3pPr>
            <a:lvl4pPr marL="1828800" lvl="3" indent="-228600" algn="l">
              <a:lnSpc>
                <a:spcPct val="100000"/>
              </a:lnSpc>
              <a:spcBef>
                <a:spcPts val="0"/>
              </a:spcBef>
              <a:spcAft>
                <a:spcPts val="0"/>
              </a:spcAft>
              <a:buClr>
                <a:srgbClr val="3F3F3F"/>
              </a:buClr>
              <a:buSzPts val="2000"/>
              <a:buFont typeface="Arial"/>
              <a:buNone/>
              <a:defRPr/>
            </a:lvl4pPr>
            <a:lvl5pPr marL="2286000" lvl="4" indent="-228600" algn="l">
              <a:lnSpc>
                <a:spcPct val="100000"/>
              </a:lnSpc>
              <a:spcBef>
                <a:spcPts val="0"/>
              </a:spcBef>
              <a:spcAft>
                <a:spcPts val="0"/>
              </a:spcAft>
              <a:buClr>
                <a:srgbClr val="3F3F3F"/>
              </a:buClr>
              <a:buSzPts val="2000"/>
              <a:buFont typeface="Arial"/>
              <a:buNone/>
              <a:defRPr/>
            </a:lvl5pPr>
            <a:lvl6pPr marL="2743200" lvl="5" indent="-228600" algn="l">
              <a:lnSpc>
                <a:spcPct val="100000"/>
              </a:lnSpc>
              <a:spcBef>
                <a:spcPts val="0"/>
              </a:spcBef>
              <a:spcAft>
                <a:spcPts val="0"/>
              </a:spcAft>
              <a:buClr>
                <a:schemeClr val="dk1"/>
              </a:buClr>
              <a:buSzPts val="2000"/>
              <a:buFont typeface="Arial"/>
              <a:buNone/>
              <a:defRPr/>
            </a:lvl6pPr>
            <a:lvl7pPr marL="3200400" lvl="6" indent="-228600" algn="l">
              <a:lnSpc>
                <a:spcPct val="100000"/>
              </a:lnSpc>
              <a:spcBef>
                <a:spcPts val="0"/>
              </a:spcBef>
              <a:spcAft>
                <a:spcPts val="0"/>
              </a:spcAft>
              <a:buClr>
                <a:schemeClr val="dk1"/>
              </a:buClr>
              <a:buSzPts val="2000"/>
              <a:buFont typeface="Arial"/>
              <a:buNone/>
              <a:defRPr/>
            </a:lvl7pPr>
            <a:lvl8pPr marL="3657600" lvl="7" indent="-228600" algn="l">
              <a:lnSpc>
                <a:spcPct val="100000"/>
              </a:lnSpc>
              <a:spcBef>
                <a:spcPts val="0"/>
              </a:spcBef>
              <a:spcAft>
                <a:spcPts val="0"/>
              </a:spcAft>
              <a:buClr>
                <a:schemeClr val="dk1"/>
              </a:buClr>
              <a:buSzPts val="2000"/>
              <a:buFont typeface="Arial"/>
              <a:buNone/>
              <a:defRPr/>
            </a:lvl8pPr>
            <a:lvl9pPr marL="4114800" lvl="8" indent="-228600" algn="l">
              <a:lnSpc>
                <a:spcPct val="100000"/>
              </a:lnSpc>
              <a:spcBef>
                <a:spcPts val="0"/>
              </a:spcBef>
              <a:spcAft>
                <a:spcPts val="0"/>
              </a:spcAft>
              <a:buClr>
                <a:schemeClr val="dk1"/>
              </a:buClr>
              <a:buSzPts val="2000"/>
              <a:buFont typeface="Arial"/>
              <a:buNone/>
              <a:defRPr/>
            </a:lvl9pPr>
          </a:lstStyle>
          <a:p>
            <a:endParaRPr/>
          </a:p>
        </p:txBody>
      </p:sp>
      <p:sp>
        <p:nvSpPr>
          <p:cNvPr id="43" name="Google Shape;43;p3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Clr>
                <a:srgbClr val="3F3F3F"/>
              </a:buClr>
              <a:buSzPts val="3200"/>
              <a:buFont typeface="Arial"/>
              <a:buChar char="•"/>
              <a:defRPr/>
            </a:lvl1pPr>
            <a:lvl2pPr marL="914400" lvl="1" indent="-406400" algn="l">
              <a:lnSpc>
                <a:spcPct val="100000"/>
              </a:lnSpc>
              <a:spcBef>
                <a:spcPts val="0"/>
              </a:spcBef>
              <a:spcAft>
                <a:spcPts val="0"/>
              </a:spcAft>
              <a:buClr>
                <a:srgbClr val="3F3F3F"/>
              </a:buClr>
              <a:buSzPts val="2800"/>
              <a:buFont typeface="Arial"/>
              <a:buChar char="–"/>
              <a:defRPr/>
            </a:lvl2pPr>
            <a:lvl3pPr marL="1371600" lvl="2" indent="-381000" algn="l">
              <a:lnSpc>
                <a:spcPct val="100000"/>
              </a:lnSpc>
              <a:spcBef>
                <a:spcPts val="0"/>
              </a:spcBef>
              <a:spcAft>
                <a:spcPts val="0"/>
              </a:spcAft>
              <a:buClr>
                <a:srgbClr val="3F3F3F"/>
              </a:buClr>
              <a:buSzPts val="2400"/>
              <a:buFont typeface="Arial"/>
              <a:buChar char="•"/>
              <a:defRPr/>
            </a:lvl3pPr>
            <a:lvl4pPr marL="1828800" lvl="3" indent="-355600" algn="l">
              <a:lnSpc>
                <a:spcPct val="100000"/>
              </a:lnSpc>
              <a:spcBef>
                <a:spcPts val="0"/>
              </a:spcBef>
              <a:spcAft>
                <a:spcPts val="0"/>
              </a:spcAft>
              <a:buClr>
                <a:srgbClr val="3F3F3F"/>
              </a:buClr>
              <a:buSzPts val="2000"/>
              <a:buFont typeface="Arial"/>
              <a:buChar char="–"/>
              <a:defRPr/>
            </a:lvl4pPr>
            <a:lvl5pPr marL="2286000" lvl="4" indent="-355600" algn="l">
              <a:lnSpc>
                <a:spcPct val="100000"/>
              </a:lnSpc>
              <a:spcBef>
                <a:spcPts val="0"/>
              </a:spcBef>
              <a:spcAft>
                <a:spcPts val="0"/>
              </a:spcAft>
              <a:buClr>
                <a:srgbClr val="3F3F3F"/>
              </a:buClr>
              <a:buSzPts val="2000"/>
              <a:buFont typeface="Arial"/>
              <a:buChar char="»"/>
              <a:defRPr/>
            </a:lvl5pPr>
            <a:lvl6pPr marL="2743200" lvl="5" indent="-355600" algn="l">
              <a:lnSpc>
                <a:spcPct val="100000"/>
              </a:lnSpc>
              <a:spcBef>
                <a:spcPts val="0"/>
              </a:spcBef>
              <a:spcAft>
                <a:spcPts val="0"/>
              </a:spcAft>
              <a:buClr>
                <a:schemeClr val="dk1"/>
              </a:buClr>
              <a:buSzPts val="2000"/>
              <a:buFont typeface="Arial"/>
              <a:buChar char="»"/>
              <a:defRPr/>
            </a:lvl6pPr>
            <a:lvl7pPr marL="3200400" lvl="6" indent="-355600" algn="l">
              <a:lnSpc>
                <a:spcPct val="100000"/>
              </a:lnSpc>
              <a:spcBef>
                <a:spcPts val="0"/>
              </a:spcBef>
              <a:spcAft>
                <a:spcPts val="0"/>
              </a:spcAft>
              <a:buClr>
                <a:schemeClr val="dk1"/>
              </a:buClr>
              <a:buSzPts val="2000"/>
              <a:buFont typeface="Arial"/>
              <a:buChar char="»"/>
              <a:defRPr/>
            </a:lvl7pPr>
            <a:lvl8pPr marL="3657600" lvl="7" indent="-355600" algn="l">
              <a:lnSpc>
                <a:spcPct val="100000"/>
              </a:lnSpc>
              <a:spcBef>
                <a:spcPts val="0"/>
              </a:spcBef>
              <a:spcAft>
                <a:spcPts val="0"/>
              </a:spcAft>
              <a:buClr>
                <a:schemeClr val="dk1"/>
              </a:buClr>
              <a:buSzPts val="2000"/>
              <a:buFont typeface="Arial"/>
              <a:buChar char="»"/>
              <a:defRPr/>
            </a:lvl8pPr>
            <a:lvl9pPr marL="4114800" lvl="8" indent="-355600" algn="l">
              <a:lnSpc>
                <a:spcPct val="100000"/>
              </a:lnSpc>
              <a:spcBef>
                <a:spcPts val="0"/>
              </a:spcBef>
              <a:spcAft>
                <a:spcPts val="0"/>
              </a:spcAft>
              <a:buClr>
                <a:schemeClr val="dk1"/>
              </a:buClr>
              <a:buSzPts val="2000"/>
              <a:buFont typeface="Arial"/>
              <a:buChar char="»"/>
              <a:defRPr/>
            </a:lvl9pPr>
          </a:lstStyle>
          <a:p>
            <a:endParaRPr/>
          </a:p>
        </p:txBody>
      </p:sp>
      <p:sp>
        <p:nvSpPr>
          <p:cNvPr id="44" name="Google Shape;44;p39"/>
          <p:cNvSpPr txBox="1">
            <a:spLocks noGrp="1"/>
          </p:cNvSpPr>
          <p:nvPr>
            <p:ph type="ftr" idx="11"/>
          </p:nvPr>
        </p:nvSpPr>
        <p:spPr>
          <a:xfrm>
            <a:off x="457200" y="6248400"/>
            <a:ext cx="2895600" cy="476249"/>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39"/>
          <p:cNvSpPr txBox="1">
            <a:spLocks noGrp="1"/>
          </p:cNvSpPr>
          <p:nvPr>
            <p:ph type="sldNum" idx="12"/>
          </p:nvPr>
        </p:nvSpPr>
        <p:spPr>
          <a:xfrm>
            <a:off x="8458200" y="6381750"/>
            <a:ext cx="685799" cy="47624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chemeClr val="dk1"/>
              </a:buClr>
              <a:buSzPts val="350"/>
              <a:buFont typeface="Arial"/>
              <a:buNone/>
              <a:defRPr sz="14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descr="PPT-General6.jpg"/>
          <p:cNvPicPr preferRelativeResize="0"/>
          <p:nvPr/>
        </p:nvPicPr>
        <p:blipFill rotWithShape="1">
          <a:blip r:embed="rId8">
            <a:alphaModFix/>
          </a:blip>
          <a:srcRect r="50038"/>
          <a:stretch/>
        </p:blipFill>
        <p:spPr>
          <a:xfrm>
            <a:off x="4572000" y="-66429"/>
            <a:ext cx="4663440" cy="7000629"/>
          </a:xfrm>
          <a:prstGeom prst="rect">
            <a:avLst/>
          </a:prstGeom>
          <a:noFill/>
          <a:ln>
            <a:noFill/>
          </a:ln>
        </p:spPr>
      </p:pic>
      <p:pic>
        <p:nvPicPr>
          <p:cNvPr id="11" name="Google Shape;11;p33" descr="PPT-General6.jpg"/>
          <p:cNvPicPr preferRelativeResize="0"/>
          <p:nvPr/>
        </p:nvPicPr>
        <p:blipFill rotWithShape="1">
          <a:blip r:embed="rId8">
            <a:alphaModFix/>
          </a:blip>
          <a:srcRect r="50038"/>
          <a:stretch/>
        </p:blipFill>
        <p:spPr>
          <a:xfrm>
            <a:off x="0" y="-66429"/>
            <a:ext cx="4663440" cy="7000629"/>
          </a:xfrm>
          <a:prstGeom prst="rect">
            <a:avLst/>
          </a:prstGeom>
          <a:noFill/>
          <a:ln>
            <a:noFill/>
          </a:ln>
        </p:spPr>
      </p:pic>
      <p:sp>
        <p:nvSpPr>
          <p:cNvPr id="12" name="Google Shape;12;p3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000000"/>
              </a:buClr>
              <a:buSzPts val="1400"/>
              <a:buFont typeface="Arial"/>
              <a:buNone/>
              <a:defRPr sz="4400" b="1" i="0" u="none" strike="noStrike" cap="none">
                <a:solidFill>
                  <a:srgbClr val="3F3F3F"/>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rgbClr val="365F91"/>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rgbClr val="365F91"/>
                </a:solidFill>
                <a:latin typeface="Arial"/>
                <a:ea typeface="Arial"/>
                <a:cs typeface="Arial"/>
                <a:sym typeface="Arial"/>
              </a:defRPr>
            </a:lvl9pPr>
          </a:lstStyle>
          <a:p>
            <a:endParaRPr/>
          </a:p>
        </p:txBody>
      </p:sp>
      <p:sp>
        <p:nvSpPr>
          <p:cNvPr id="13" name="Google Shape;13;p3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rtl="0">
              <a:lnSpc>
                <a:spcPct val="100000"/>
              </a:lnSpc>
              <a:spcBef>
                <a:spcPts val="48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rtl="0">
              <a:lnSpc>
                <a:spcPct val="100000"/>
              </a:lnSpc>
              <a:spcBef>
                <a:spcPts val="4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33"/>
          <p:cNvPicPr preferRelativeResize="0"/>
          <p:nvPr/>
        </p:nvPicPr>
        <p:blipFill rotWithShape="1">
          <a:blip r:embed="rId9">
            <a:alphaModFix/>
          </a:blip>
          <a:srcRect/>
          <a:stretch/>
        </p:blipFill>
        <p:spPr>
          <a:xfrm>
            <a:off x="5636004" y="5840274"/>
            <a:ext cx="3200400" cy="541932"/>
          </a:xfrm>
          <a:prstGeom prst="rect">
            <a:avLst/>
          </a:prstGeom>
          <a:noFill/>
          <a:ln>
            <a:noFill/>
          </a:ln>
        </p:spPr>
      </p:pic>
      <p:pic>
        <p:nvPicPr>
          <p:cNvPr id="15" name="Google Shape;15;p33"/>
          <p:cNvPicPr preferRelativeResize="0"/>
          <p:nvPr/>
        </p:nvPicPr>
        <p:blipFill rotWithShape="1">
          <a:blip r:embed="rId10">
            <a:alphaModFix/>
          </a:blip>
          <a:srcRect/>
          <a:stretch/>
        </p:blipFill>
        <p:spPr>
          <a:xfrm>
            <a:off x="381000" y="5745480"/>
            <a:ext cx="960421" cy="73152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communicating-students/telling/effective-communication-barriers-and-strategi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uwaterloo.ca/centre-for-teaching-excellence/teaching-resources/teaching-tips/communicating-students/telling/effective-communication-barriers-and-strategi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tBMy9B9Ldi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w.youtube.com/watch?v=cDDWvj_q-o8"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health.clevelandclinic.org/2013/03/empathy%E2%80%90exploring%E2%80%90human%E2%80%90connection%E2%80%90video/" TargetMode="External"/><Relationship Id="rId3" Type="http://schemas.openxmlformats.org/officeDocument/2006/relationships/hyperlink" Target="https://www.ahrq.gov/health-literacy/improve/precautions/tool10.html" TargetMode="External"/><Relationship Id="rId7" Type="http://schemas.openxmlformats.org/officeDocument/2006/relationships/hyperlink" Target="https://doi.org/10.22122/ijbmc.v11i2.616"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https://doi.org/10.1093/tbm/ibaa011" TargetMode="External"/><Relationship Id="rId5" Type="http://schemas.openxmlformats.org/officeDocument/2006/relationships/hyperlink" Target="https://www.acog.org/clinical/clinical-guidance/committee-opinion/articles/2014/02/effective-patient-physician-communication" TargetMode="External"/><Relationship Id="rId10" Type="http://schemas.openxmlformats.org/officeDocument/2006/relationships/hyperlink" Target="https://www.youtube.com/watch?v=tBMy9B9LdiE" TargetMode="External"/><Relationship Id="rId4" Type="http://schemas.openxmlformats.org/officeDocument/2006/relationships/hyperlink" Target="https://www.aafp.org/pubs/fpm/blogs/inpractice/entry/motivational_interviewing.html" TargetMode="External"/><Relationship Id="rId9" Type="http://schemas.openxmlformats.org/officeDocument/2006/relationships/hyperlink" Target="https://doi.org/10.3390/ijerph18126496"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doi.org/10.1016/j.jaip.2022.01.010" TargetMode="External"/><Relationship Id="rId3" Type="http://schemas.openxmlformats.org/officeDocument/2006/relationships/hyperlink" Target="https://doi.org/10.7861/fhj.2020-0233" TargetMode="External"/><Relationship Id="rId7" Type="http://schemas.openxmlformats.org/officeDocument/2006/relationships/hyperlink" Target="https://canceradvocacy.org/resources/cancer-survival-toolbox/communicating/"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cancer.gov/about-cancer/coping/adjusting-to-cancer/communication-hp-pdq" TargetMode="External"/><Relationship Id="rId11" Type="http://schemas.openxmlformats.org/officeDocument/2006/relationships/hyperlink" Target="https://doi.org/10.1200/EDBK_100034" TargetMode="External"/><Relationship Id="rId5" Type="http://schemas.openxmlformats.org/officeDocument/2006/relationships/hyperlink" Target="https://medlineplus.gov/ency/patientinstructions/000456.htm" TargetMode="External"/><Relationship Id="rId10" Type="http://schemas.openxmlformats.org/officeDocument/2006/relationships/hyperlink" Target="https://pubmed.ncbi.nlm.nih.gov/30739920/" TargetMode="External"/><Relationship Id="rId4" Type="http://schemas.openxmlformats.org/officeDocument/2006/relationships/hyperlink" Target="https://doi.org/10.1093/pch/pxx126" TargetMode="External"/><Relationship Id="rId9" Type="http://schemas.openxmlformats.org/officeDocument/2006/relationships/hyperlink" Target="http://patientnavigatortraining.org/"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doi.org/10.1080/10904010903466311" TargetMode="External"/><Relationship Id="rId3" Type="http://schemas.openxmlformats.org/officeDocument/2006/relationships/hyperlink" Target="https://doi.org/10.1176/appi.focus.20190041" TargetMode="External"/><Relationship Id="rId7" Type="http://schemas.openxmlformats.org/officeDocument/2006/relationships/hyperlink" Target="https://uwaterloo.ca/centre-for-teaching-excellence/catalogs/tip-sheets/effective-communication-barriers-and-strategies"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s://thinkculturalhealth.hhs.gov/clas/standards" TargetMode="External"/><Relationship Id="rId5" Type="http://schemas.openxmlformats.org/officeDocument/2006/relationships/hyperlink" Target="https://thinkculturalhealth.hhs.gov/maternal-health-care/assets/pdfs/Combating_implicit_bias_and_stereotypes.pdf" TargetMode="External"/><Relationship Id="rId4" Type="http://schemas.openxmlformats.org/officeDocument/2006/relationships/hyperlink" Target="https://doi.org/10.12688/wellcomeopenres.15042.1" TargetMode="External"/></Relationships>
</file>

<file path=ppt/slides/_rels/slide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signup.e2ma.net/signup/1979213/1946684/" TargetMode="External"/><Relationship Id="rId7"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visitor.r20.constantcontact.com/manage/optin?v=001lLYlTIgswvK7TYd6aWfL4Acy3Z0lNH2hCHbXC5wQHFOW5Fs64pTWI5uwpBAhqT_mQpHyRczMmUY-zUxoqnCu-cI2TYYzOIhcUyEKWdyB9zw%3D" TargetMode="External"/><Relationship Id="rId4" Type="http://schemas.openxmlformats.org/officeDocument/2006/relationships/hyperlink" Target="https://signup.e2ma.net/signup/1979215/19466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LTT4Q5v2mk&amp;list=PLRIKI4g49d06ocKBZEcTHIiGy0uCuTenq&amp;index=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
          <p:cNvSpPr txBox="1">
            <a:spLocks noGrp="1"/>
          </p:cNvSpPr>
          <p:nvPr>
            <p:ph type="title"/>
          </p:nvPr>
        </p:nvSpPr>
        <p:spPr>
          <a:xfrm>
            <a:off x="490200" y="2508300"/>
            <a:ext cx="8163600" cy="2514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a:t>Communicating with Patients and Caregivers</a:t>
            </a:r>
            <a:endParaRPr>
              <a:latin typeface="Arial"/>
              <a:ea typeface="Arial"/>
              <a:cs typeface="Arial"/>
              <a:sym typeface="Arial"/>
            </a:endParaRPr>
          </a:p>
        </p:txBody>
      </p:sp>
      <p:sp>
        <p:nvSpPr>
          <p:cNvPr id="52" name="Google Shape;52;p1"/>
          <p:cNvSpPr txBox="1"/>
          <p:nvPr/>
        </p:nvSpPr>
        <p:spPr>
          <a:xfrm>
            <a:off x="2746350" y="450700"/>
            <a:ext cx="8157900" cy="10467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US" sz="2800">
                <a:solidFill>
                  <a:srgbClr val="FFFFFF"/>
                </a:solidFill>
              </a:rPr>
              <a:t>Oncology Patient Navigator Training: </a:t>
            </a:r>
            <a:br>
              <a:rPr lang="en-US" sz="2800">
                <a:solidFill>
                  <a:srgbClr val="FFFFFF"/>
                </a:solidFill>
              </a:rPr>
            </a:br>
            <a:r>
              <a:rPr lang="en-US" sz="2800">
                <a:solidFill>
                  <a:srgbClr val="FFFFFF"/>
                </a:solidFill>
              </a:rPr>
              <a:t>The Fundamentals</a:t>
            </a:r>
            <a:endParaRPr sz="28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457200" y="98612"/>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Effective Communication</a:t>
            </a:r>
            <a:endParaRPr/>
          </a:p>
        </p:txBody>
      </p:sp>
      <p:sp>
        <p:nvSpPr>
          <p:cNvPr id="123" name="Google Shape;123;p8"/>
          <p:cNvSpPr txBox="1">
            <a:spLocks noGrp="1"/>
          </p:cNvSpPr>
          <p:nvPr>
            <p:ph type="body" idx="1"/>
          </p:nvPr>
        </p:nvSpPr>
        <p:spPr>
          <a:xfrm>
            <a:off x="519112" y="990600"/>
            <a:ext cx="8229600" cy="4191000"/>
          </a:xfrm>
          <a:prstGeom prst="rect">
            <a:avLst/>
          </a:prstGeom>
          <a:noFill/>
          <a:ln>
            <a:noFill/>
          </a:ln>
        </p:spPr>
        <p:txBody>
          <a:bodyPr spcFirstLastPara="1" wrap="square" lIns="91425" tIns="45700" rIns="91425" bIns="45700" anchor="t" anchorCtr="0">
            <a:noAutofit/>
          </a:bodyPr>
          <a:lstStyle/>
          <a:p>
            <a:pPr marL="285750" lvl="1" indent="-298450" algn="l" rtl="0">
              <a:lnSpc>
                <a:spcPct val="100000"/>
              </a:lnSpc>
              <a:spcBef>
                <a:spcPts val="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Communication includes verbal and non-verbal messages</a:t>
            </a:r>
            <a:endParaRPr sz="3000"/>
          </a:p>
          <a:p>
            <a:pPr marL="457200" marR="0" lvl="2" indent="0" algn="l" rtl="0">
              <a:lnSpc>
                <a:spcPct val="100000"/>
              </a:lnSpc>
              <a:spcBef>
                <a:spcPts val="0"/>
              </a:spcBef>
              <a:spcAft>
                <a:spcPts val="0"/>
              </a:spcAft>
              <a:buClr>
                <a:schemeClr val="dk1"/>
              </a:buClr>
              <a:buSzPts val="2200"/>
              <a:buFont typeface="Arial"/>
              <a:buNone/>
            </a:pPr>
            <a:r>
              <a:rPr lang="en-US" b="0" i="0" u="none" strike="noStrike" cap="none">
                <a:solidFill>
                  <a:schemeClr val="dk1"/>
                </a:solidFill>
                <a:latin typeface="Arial"/>
                <a:ea typeface="Arial"/>
                <a:cs typeface="Arial"/>
                <a:sym typeface="Arial"/>
              </a:rPr>
              <a:t>- Spoken words</a:t>
            </a:r>
            <a:endParaRPr sz="2600"/>
          </a:p>
          <a:p>
            <a:pPr marL="457200" marR="0" lvl="2" indent="0" algn="l" rtl="0">
              <a:lnSpc>
                <a:spcPct val="100000"/>
              </a:lnSpc>
              <a:spcBef>
                <a:spcPts val="0"/>
              </a:spcBef>
              <a:spcAft>
                <a:spcPts val="0"/>
              </a:spcAft>
              <a:buClr>
                <a:schemeClr val="dk1"/>
              </a:buClr>
              <a:buSzPts val="2200"/>
              <a:buFont typeface="Arial"/>
              <a:buNone/>
            </a:pPr>
            <a:r>
              <a:rPr lang="en-US" b="0" i="0" u="none" strike="noStrike" cap="none">
                <a:solidFill>
                  <a:schemeClr val="dk1"/>
                </a:solidFill>
                <a:latin typeface="Arial"/>
                <a:ea typeface="Arial"/>
                <a:cs typeface="Arial"/>
                <a:sym typeface="Arial"/>
              </a:rPr>
              <a:t>- Written words</a:t>
            </a:r>
            <a:endParaRPr sz="2600"/>
          </a:p>
          <a:p>
            <a:pPr marL="457200" marR="0" lvl="2" indent="0" algn="l" rtl="0">
              <a:lnSpc>
                <a:spcPct val="100000"/>
              </a:lnSpc>
              <a:spcBef>
                <a:spcPts val="0"/>
              </a:spcBef>
              <a:spcAft>
                <a:spcPts val="0"/>
              </a:spcAft>
              <a:buClr>
                <a:schemeClr val="dk1"/>
              </a:buClr>
              <a:buSzPts val="2200"/>
              <a:buFont typeface="Arial"/>
              <a:buNone/>
            </a:pPr>
            <a:r>
              <a:rPr lang="en-US" b="0" i="0" u="none" strike="noStrike" cap="none">
                <a:solidFill>
                  <a:schemeClr val="dk1"/>
                </a:solidFill>
                <a:latin typeface="Arial"/>
                <a:ea typeface="Arial"/>
                <a:cs typeface="Arial"/>
                <a:sym typeface="Arial"/>
              </a:rPr>
              <a:t>- Body language</a:t>
            </a:r>
            <a:endParaRPr sz="2600"/>
          </a:p>
          <a:p>
            <a:pPr marL="457200" marR="0" lvl="2" indent="0" algn="l" rtl="0">
              <a:lnSpc>
                <a:spcPct val="100000"/>
              </a:lnSpc>
              <a:spcBef>
                <a:spcPts val="0"/>
              </a:spcBef>
              <a:spcAft>
                <a:spcPts val="0"/>
              </a:spcAft>
              <a:buClr>
                <a:schemeClr val="dk1"/>
              </a:buClr>
              <a:buSzPts val="2200"/>
              <a:buFont typeface="Arial"/>
              <a:buNone/>
            </a:pPr>
            <a:r>
              <a:rPr lang="en-US" b="0" i="0" u="none" strike="noStrike" cap="none">
                <a:solidFill>
                  <a:schemeClr val="dk1"/>
                </a:solidFill>
                <a:latin typeface="Arial"/>
                <a:ea typeface="Arial"/>
                <a:cs typeface="Arial"/>
                <a:sym typeface="Arial"/>
              </a:rPr>
              <a:t>- Listening, not interrupting</a:t>
            </a:r>
            <a:endParaRPr sz="2600"/>
          </a:p>
          <a:p>
            <a:pPr marL="285750" lvl="1" indent="-298450" algn="l" rtl="0">
              <a:lnSpc>
                <a:spcPct val="1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Communication is </a:t>
            </a:r>
            <a:r>
              <a:rPr lang="en-US" sz="2400">
                <a:solidFill>
                  <a:schemeClr val="dk1"/>
                </a:solidFill>
              </a:rPr>
              <a:t>affected</a:t>
            </a:r>
            <a:r>
              <a:rPr lang="en-US" sz="2400" b="0" i="0" u="none" strike="noStrike" cap="none">
                <a:solidFill>
                  <a:schemeClr val="dk1"/>
                </a:solidFill>
                <a:latin typeface="Arial"/>
                <a:ea typeface="Arial"/>
                <a:cs typeface="Arial"/>
                <a:sym typeface="Arial"/>
              </a:rPr>
              <a:t> by the physical environment, the people involved, their culture and individual characteristics</a:t>
            </a:r>
            <a:endParaRPr sz="3000"/>
          </a:p>
          <a:p>
            <a:pPr marL="285750" lvl="1" indent="-298450" algn="l" rtl="0">
              <a:lnSpc>
                <a:spcPct val="100000"/>
              </a:lnSpc>
              <a:spcBef>
                <a:spcPts val="0"/>
              </a:spcBef>
              <a:spcAft>
                <a:spcPts val="0"/>
              </a:spcAft>
              <a:buClr>
                <a:schemeClr val="dk1"/>
              </a:buClr>
              <a:buSzPts val="2400"/>
              <a:buFont typeface="Arial"/>
              <a:buChar char="•"/>
            </a:pPr>
            <a:r>
              <a:rPr lang="en-US" sz="2400" b="0" u="none" strike="noStrike" cap="none">
                <a:solidFill>
                  <a:schemeClr val="dk1"/>
                </a:solidFill>
                <a:latin typeface="Arial"/>
                <a:ea typeface="Arial"/>
                <a:cs typeface="Arial"/>
                <a:sym typeface="Arial"/>
              </a:rPr>
              <a:t>Effective</a:t>
            </a:r>
            <a:r>
              <a:rPr lang="en-US" sz="2400" b="0" i="0" u="none" strike="noStrike" cap="none">
                <a:solidFill>
                  <a:schemeClr val="dk1"/>
                </a:solidFill>
                <a:latin typeface="Arial"/>
                <a:ea typeface="Arial"/>
                <a:cs typeface="Arial"/>
                <a:sym typeface="Arial"/>
              </a:rPr>
              <a:t> communication happens when a message is shared and easily understood</a:t>
            </a:r>
            <a:endParaRPr sz="3000"/>
          </a:p>
        </p:txBody>
      </p:sp>
      <p:sp>
        <p:nvSpPr>
          <p:cNvPr id="124" name="Google Shape;124;p8"/>
          <p:cNvSpPr txBox="1"/>
          <p:nvPr/>
        </p:nvSpPr>
        <p:spPr>
          <a:xfrm>
            <a:off x="2048725" y="5258875"/>
            <a:ext cx="7095300" cy="311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National Cancer Institute Communication in Cancer Care (PDQ®)</a:t>
            </a:r>
            <a:r>
              <a:rPr lang="en-US" sz="1200" i="1">
                <a:solidFill>
                  <a:schemeClr val="lt2"/>
                </a:solidFill>
              </a:rPr>
              <a:t>., </a:t>
            </a:r>
            <a:r>
              <a:rPr lang="en-US" sz="1200" b="0" i="1" u="none" strike="noStrike" cap="none">
                <a:solidFill>
                  <a:schemeClr val="lt2"/>
                </a:solidFill>
                <a:latin typeface="Arial"/>
                <a:ea typeface="Arial"/>
                <a:cs typeface="Arial"/>
                <a:sym typeface="Arial"/>
              </a:rPr>
              <a:t>2024;</a:t>
            </a:r>
            <a:r>
              <a:rPr lang="en-US" sz="1200" i="1">
                <a:solidFill>
                  <a:schemeClr val="lt2"/>
                </a:solidFill>
              </a:rPr>
              <a:t> </a:t>
            </a:r>
            <a:r>
              <a:rPr lang="en-US" sz="1200" b="0" i="1" u="none" strike="noStrike" cap="none">
                <a:solidFill>
                  <a:schemeClr val="lt2"/>
                </a:solidFill>
                <a:latin typeface="Arial"/>
                <a:ea typeface="Arial"/>
                <a:cs typeface="Arial"/>
                <a:sym typeface="Arial"/>
              </a:rPr>
              <a:t>Tiwary</a:t>
            </a:r>
            <a:r>
              <a:rPr lang="en-US" sz="1200" i="1">
                <a:solidFill>
                  <a:schemeClr val="lt2"/>
                </a:solidFill>
              </a:rPr>
              <a:t> et al., </a:t>
            </a:r>
            <a:r>
              <a:rPr lang="en-US" sz="1200" b="0" i="1" u="none" strike="noStrike" cap="none">
                <a:solidFill>
                  <a:schemeClr val="lt2"/>
                </a:solidFill>
                <a:latin typeface="Arial"/>
                <a:ea typeface="Arial"/>
                <a:cs typeface="Arial"/>
                <a:sym typeface="Arial"/>
              </a:rPr>
              <a:t>2019.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ecc3f148c9_1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Importance of Communication</a:t>
            </a:r>
            <a:endParaRPr/>
          </a:p>
        </p:txBody>
      </p:sp>
      <p:sp>
        <p:nvSpPr>
          <p:cNvPr id="131" name="Google Shape;131;g2ecc3f148c9_1_0"/>
          <p:cNvSpPr txBox="1">
            <a:spLocks noGrp="1"/>
          </p:cNvSpPr>
          <p:nvPr>
            <p:ph type="body" idx="1"/>
          </p:nvPr>
        </p:nvSpPr>
        <p:spPr>
          <a:xfrm>
            <a:off x="304800" y="1416844"/>
            <a:ext cx="4419600" cy="1365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1" i="0" u="none" strike="noStrike" cap="none">
                <a:solidFill>
                  <a:schemeClr val="dk1"/>
                </a:solidFill>
                <a:latin typeface="Arial"/>
                <a:ea typeface="Arial"/>
                <a:cs typeface="Arial"/>
                <a:sym typeface="Arial"/>
              </a:rPr>
              <a:t>Benefits of Good Communication</a:t>
            </a:r>
            <a:endParaRPr/>
          </a:p>
        </p:txBody>
      </p:sp>
      <p:sp>
        <p:nvSpPr>
          <p:cNvPr id="132" name="Google Shape;132;g2ecc3f148c9_1_0"/>
          <p:cNvSpPr txBox="1">
            <a:spLocks noGrp="1"/>
          </p:cNvSpPr>
          <p:nvPr>
            <p:ph type="body" idx="4294967295"/>
          </p:nvPr>
        </p:nvSpPr>
        <p:spPr>
          <a:xfrm>
            <a:off x="5102225" y="913606"/>
            <a:ext cx="4041900" cy="639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1" i="0" u="none" strike="noStrike" cap="none">
                <a:solidFill>
                  <a:schemeClr val="dk1"/>
                </a:solidFill>
                <a:latin typeface="Arial"/>
                <a:ea typeface="Arial"/>
                <a:cs typeface="Arial"/>
                <a:sym typeface="Arial"/>
              </a:rPr>
              <a:t>Risks of Poor Communication</a:t>
            </a:r>
            <a:endParaRPr/>
          </a:p>
        </p:txBody>
      </p:sp>
      <p:sp>
        <p:nvSpPr>
          <p:cNvPr id="133" name="Google Shape;133;g2ecc3f148c9_1_0"/>
          <p:cNvSpPr txBox="1">
            <a:spLocks noGrp="1"/>
          </p:cNvSpPr>
          <p:nvPr>
            <p:ph type="body" idx="4294967295"/>
          </p:nvPr>
        </p:nvSpPr>
        <p:spPr>
          <a:xfrm>
            <a:off x="5102225" y="1540818"/>
            <a:ext cx="4041900" cy="3951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Discontinuity of care</a:t>
            </a:r>
            <a:endParaRPr sz="1800">
              <a:solidFill>
                <a:schemeClr val="dk1"/>
              </a:solidFill>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Compromises safety</a:t>
            </a:r>
            <a:endParaRPr sz="1800">
              <a:solidFill>
                <a:schemeClr val="dk1"/>
              </a:solidFill>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Uses resources inefficiently</a:t>
            </a:r>
            <a:endParaRPr sz="1800">
              <a:solidFill>
                <a:schemeClr val="dk1"/>
              </a:solidFill>
            </a:endParaRPr>
          </a:p>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Causes dissatisfaction</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Reduces adherence to treatment</a:t>
            </a:r>
            <a:endParaRPr/>
          </a:p>
        </p:txBody>
      </p:sp>
      <p:sp>
        <p:nvSpPr>
          <p:cNvPr id="134" name="Google Shape;134;g2ecc3f148c9_1_0"/>
          <p:cNvSpPr txBox="1">
            <a:spLocks noGrp="1"/>
          </p:cNvSpPr>
          <p:nvPr>
            <p:ph type="body" idx="4294967295"/>
          </p:nvPr>
        </p:nvSpPr>
        <p:spPr>
          <a:xfrm>
            <a:off x="310896" y="1553368"/>
            <a:ext cx="4040100" cy="3465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800"/>
              <a:buFont typeface="Arial"/>
              <a:buChar char="•"/>
            </a:pPr>
            <a:r>
              <a:rPr lang="en-US" sz="1800">
                <a:solidFill>
                  <a:schemeClr val="dk1"/>
                </a:solidFill>
              </a:rPr>
              <a:t>Improves satisfaction</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Increases quality of life</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Reduces anxiety</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Improves symptom control</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Increases adherence to treatment</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Enhances clinical trials accrual</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Improves understanding of disease</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Improves awareness of prognosis</a:t>
            </a:r>
            <a:endParaRPr sz="1800">
              <a:solidFill>
                <a:schemeClr val="dk1"/>
              </a:solidFill>
            </a:endParaRPr>
          </a:p>
          <a:p>
            <a:pPr marL="342900" lvl="0" indent="-342900" algn="l" rtl="0">
              <a:lnSpc>
                <a:spcPct val="100000"/>
              </a:lnSpc>
              <a:spcBef>
                <a:spcPts val="0"/>
              </a:spcBef>
              <a:spcAft>
                <a:spcPts val="0"/>
              </a:spcAft>
              <a:buClr>
                <a:schemeClr val="dk1"/>
              </a:buClr>
              <a:buSzPts val="1800"/>
              <a:buChar char="•"/>
            </a:pPr>
            <a:r>
              <a:rPr lang="en-US" sz="1800">
                <a:solidFill>
                  <a:schemeClr val="dk1"/>
                </a:solidFill>
              </a:rPr>
              <a:t>Improves likelihood of care consistent with person’s preferences</a:t>
            </a:r>
            <a:endParaRPr sz="1800">
              <a:solidFill>
                <a:schemeClr val="dk1"/>
              </a:solidFill>
            </a:endParaRPr>
          </a:p>
          <a:p>
            <a:pPr marL="457200" lvl="0" indent="0" algn="l" rtl="0">
              <a:lnSpc>
                <a:spcPct val="100000"/>
              </a:lnSpc>
              <a:spcBef>
                <a:spcPts val="0"/>
              </a:spcBef>
              <a:spcAft>
                <a:spcPts val="0"/>
              </a:spcAft>
              <a:buNone/>
            </a:pPr>
            <a:endParaRPr/>
          </a:p>
        </p:txBody>
      </p:sp>
      <p:sp>
        <p:nvSpPr>
          <p:cNvPr id="135" name="Google Shape;135;g2ecc3f148c9_1_0"/>
          <p:cNvSpPr txBox="1"/>
          <p:nvPr/>
        </p:nvSpPr>
        <p:spPr>
          <a:xfrm>
            <a:off x="1840375" y="5258875"/>
            <a:ext cx="7303800" cy="311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National Cancer Institute Communication in Cancer Care (PDQ®)</a:t>
            </a:r>
            <a:r>
              <a:rPr lang="en-US" sz="1200" i="1">
                <a:solidFill>
                  <a:schemeClr val="lt2"/>
                </a:solidFill>
              </a:rPr>
              <a:t>., </a:t>
            </a:r>
            <a:r>
              <a:rPr lang="en-US" sz="1200" b="0" i="1" u="none" strike="noStrike" cap="none">
                <a:solidFill>
                  <a:schemeClr val="lt2"/>
                </a:solidFill>
                <a:latin typeface="Arial"/>
                <a:ea typeface="Arial"/>
                <a:cs typeface="Arial"/>
                <a:sym typeface="Arial"/>
              </a:rPr>
              <a:t>2024;</a:t>
            </a:r>
            <a:r>
              <a:rPr lang="en-US" sz="1200" i="1">
                <a:solidFill>
                  <a:schemeClr val="lt2"/>
                </a:solidFill>
              </a:rPr>
              <a:t> </a:t>
            </a:r>
            <a:r>
              <a:rPr lang="en-US" sz="1200" b="0" i="1" u="none" strike="noStrike" cap="none">
                <a:solidFill>
                  <a:schemeClr val="lt2"/>
                </a:solidFill>
                <a:latin typeface="Arial"/>
                <a:ea typeface="Arial"/>
                <a:cs typeface="Arial"/>
                <a:sym typeface="Arial"/>
              </a:rPr>
              <a:t>Tiwary</a:t>
            </a:r>
            <a:r>
              <a:rPr lang="en-US" sz="1200" i="1">
                <a:solidFill>
                  <a:schemeClr val="lt2"/>
                </a:solidFill>
              </a:rPr>
              <a:t> et al., </a:t>
            </a:r>
            <a:r>
              <a:rPr lang="en-US" sz="1200" b="0" i="1" u="none" strike="noStrike" cap="none">
                <a:solidFill>
                  <a:schemeClr val="lt2"/>
                </a:solidFill>
                <a:latin typeface="Arial"/>
                <a:ea typeface="Arial"/>
                <a:cs typeface="Arial"/>
                <a:sym typeface="Arial"/>
              </a:rPr>
              <a:t>2019.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Patient-Centered Communication</a:t>
            </a:r>
            <a:endParaRPr/>
          </a:p>
        </p:txBody>
      </p:sp>
      <p:grpSp>
        <p:nvGrpSpPr>
          <p:cNvPr id="142" name="Google Shape;142;p6"/>
          <p:cNvGrpSpPr/>
          <p:nvPr/>
        </p:nvGrpSpPr>
        <p:grpSpPr>
          <a:xfrm>
            <a:off x="447675" y="1581943"/>
            <a:ext cx="8229598" cy="3343276"/>
            <a:chOff x="0" y="591343"/>
            <a:chExt cx="8229598" cy="3343276"/>
          </a:xfrm>
        </p:grpSpPr>
        <p:sp>
          <p:nvSpPr>
            <p:cNvPr id="143" name="Google Shape;143;p6"/>
            <p:cNvSpPr/>
            <p:nvPr/>
          </p:nvSpPr>
          <p:spPr>
            <a:xfrm>
              <a:off x="0" y="591343"/>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0"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Fostering healing relationships</a:t>
              </a:r>
              <a:endParaRPr sz="1400" b="0" i="0" u="none" strike="noStrike" cap="none">
                <a:solidFill>
                  <a:srgbClr val="000000"/>
                </a:solidFill>
                <a:latin typeface="Arial"/>
                <a:ea typeface="Arial"/>
                <a:cs typeface="Arial"/>
                <a:sym typeface="Arial"/>
              </a:endParaRPr>
            </a:p>
          </p:txBody>
        </p:sp>
        <p:sp>
          <p:nvSpPr>
            <p:cNvPr id="145" name="Google Shape;145;p6"/>
            <p:cNvSpPr/>
            <p:nvPr/>
          </p:nvSpPr>
          <p:spPr>
            <a:xfrm>
              <a:off x="2828925" y="591343"/>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6"/>
            <p:cNvSpPr txBox="1"/>
            <p:nvPr/>
          </p:nvSpPr>
          <p:spPr>
            <a:xfrm>
              <a:off x="2828925"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Exchanging information</a:t>
              </a:r>
              <a:endParaRPr sz="1400" b="0" i="0" u="none" strike="noStrike" cap="none">
                <a:solidFill>
                  <a:srgbClr val="000000"/>
                </a:solidFill>
                <a:latin typeface="Arial"/>
                <a:ea typeface="Arial"/>
                <a:cs typeface="Arial"/>
                <a:sym typeface="Arial"/>
              </a:endParaRPr>
            </a:p>
          </p:txBody>
        </p:sp>
        <p:sp>
          <p:nvSpPr>
            <p:cNvPr id="147" name="Google Shape;147;p6"/>
            <p:cNvSpPr/>
            <p:nvPr/>
          </p:nvSpPr>
          <p:spPr>
            <a:xfrm>
              <a:off x="5657849" y="591343"/>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6"/>
            <p:cNvSpPr txBox="1"/>
            <p:nvPr/>
          </p:nvSpPr>
          <p:spPr>
            <a:xfrm>
              <a:off x="5657849"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Responding to emotions</a:t>
              </a:r>
              <a:endParaRPr sz="1400" b="0" i="0" u="none" strike="noStrike" cap="none">
                <a:solidFill>
                  <a:srgbClr val="000000"/>
                </a:solidFill>
                <a:latin typeface="Arial"/>
                <a:ea typeface="Arial"/>
                <a:cs typeface="Arial"/>
                <a:sym typeface="Arial"/>
              </a:endParaRPr>
            </a:p>
          </p:txBody>
        </p:sp>
        <p:sp>
          <p:nvSpPr>
            <p:cNvPr id="149" name="Google Shape;149;p6"/>
            <p:cNvSpPr/>
            <p:nvPr/>
          </p:nvSpPr>
          <p:spPr>
            <a:xfrm>
              <a:off x="0" y="2391569"/>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6"/>
            <p:cNvSpPr txBox="1"/>
            <p:nvPr/>
          </p:nvSpPr>
          <p:spPr>
            <a:xfrm>
              <a:off x="0"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Managing uncertainty</a:t>
              </a:r>
              <a:endParaRPr sz="3100" b="0" i="0" u="none" strike="noStrike" cap="none">
                <a:solidFill>
                  <a:schemeClr val="lt1"/>
                </a:solidFill>
                <a:latin typeface="Arial"/>
                <a:ea typeface="Arial"/>
                <a:cs typeface="Arial"/>
                <a:sym typeface="Arial"/>
              </a:endParaRPr>
            </a:p>
          </p:txBody>
        </p:sp>
        <p:sp>
          <p:nvSpPr>
            <p:cNvPr id="151" name="Google Shape;151;p6"/>
            <p:cNvSpPr/>
            <p:nvPr/>
          </p:nvSpPr>
          <p:spPr>
            <a:xfrm>
              <a:off x="2828925" y="2391569"/>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6"/>
            <p:cNvSpPr txBox="1"/>
            <p:nvPr/>
          </p:nvSpPr>
          <p:spPr>
            <a:xfrm>
              <a:off x="2828925"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Making decisions</a:t>
              </a:r>
              <a:endParaRPr sz="3100" b="0" i="0" u="none" strike="noStrike" cap="none">
                <a:solidFill>
                  <a:schemeClr val="lt1"/>
                </a:solidFill>
                <a:latin typeface="Arial"/>
                <a:ea typeface="Arial"/>
                <a:cs typeface="Arial"/>
                <a:sym typeface="Arial"/>
              </a:endParaRPr>
            </a:p>
          </p:txBody>
        </p:sp>
        <p:sp>
          <p:nvSpPr>
            <p:cNvPr id="153" name="Google Shape;153;p6"/>
            <p:cNvSpPr/>
            <p:nvPr/>
          </p:nvSpPr>
          <p:spPr>
            <a:xfrm>
              <a:off x="5657849" y="2391569"/>
              <a:ext cx="2571749" cy="15430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txBox="1"/>
            <p:nvPr/>
          </p:nvSpPr>
          <p:spPr>
            <a:xfrm>
              <a:off x="5657849"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Clr>
                  <a:schemeClr val="lt1"/>
                </a:buClr>
                <a:buSzPts val="3100"/>
                <a:buFont typeface="Arial"/>
                <a:buNone/>
              </a:pPr>
              <a:r>
                <a:rPr lang="en-US" sz="3100" b="0" i="0" u="none" strike="noStrike" cap="none">
                  <a:solidFill>
                    <a:schemeClr val="lt1"/>
                  </a:solidFill>
                  <a:latin typeface="Arial"/>
                  <a:ea typeface="Arial"/>
                  <a:cs typeface="Arial"/>
                  <a:sym typeface="Arial"/>
                </a:rPr>
                <a:t>Enabling self-management</a:t>
              </a:r>
              <a:endParaRPr sz="1400" b="0" i="0" u="none" strike="noStrike" cap="none">
                <a:solidFill>
                  <a:srgbClr val="000000"/>
                </a:solidFill>
                <a:latin typeface="Arial"/>
                <a:ea typeface="Arial"/>
                <a:cs typeface="Arial"/>
                <a:sym typeface="Arial"/>
              </a:endParaRPr>
            </a:p>
          </p:txBody>
        </p:sp>
      </p:grpSp>
      <p:sp>
        <p:nvSpPr>
          <p:cNvPr id="155" name="Google Shape;155;p6"/>
          <p:cNvSpPr txBox="1"/>
          <p:nvPr/>
        </p:nvSpPr>
        <p:spPr>
          <a:xfrm>
            <a:off x="367975" y="5135575"/>
            <a:ext cx="8645700" cy="461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National Cancer Institute Communication in Cancer Care (PDQ®)–Health Professional Version., 2024</a:t>
            </a:r>
            <a:r>
              <a:rPr lang="en-US" sz="1200" i="1">
                <a:solidFill>
                  <a:srgbClr val="7F7F7F"/>
                </a:solidFill>
              </a:rPr>
              <a:t>, </a:t>
            </a:r>
            <a:endParaRPr sz="1200" i="1">
              <a:solidFill>
                <a:srgbClr val="7F7F7F"/>
              </a:solidFill>
            </a:endParaRPr>
          </a:p>
          <a:p>
            <a:pPr marL="0" marR="0" lvl="0" indent="0" algn="r" rtl="0">
              <a:lnSpc>
                <a:spcPct val="100000"/>
              </a:lnSpc>
              <a:spcBef>
                <a:spcPts val="0"/>
              </a:spcBef>
              <a:spcAft>
                <a:spcPts val="0"/>
              </a:spcAft>
              <a:buClr>
                <a:srgbClr val="000000"/>
              </a:buClr>
              <a:buSzPts val="1200"/>
              <a:buFont typeface="Arial"/>
              <a:buNone/>
            </a:pPr>
            <a:r>
              <a:rPr lang="en-US" sz="1200" i="1">
                <a:solidFill>
                  <a:srgbClr val="7F7F7F"/>
                </a:solidFill>
                <a:highlight>
                  <a:srgbClr val="FFFFFF"/>
                </a:highlight>
              </a:rPr>
              <a:t>Epstein &amp; Street Jr., 2007</a:t>
            </a:r>
            <a:r>
              <a:rPr lang="en-US" sz="1200" b="0" i="1" u="none" strike="noStrike" cap="none">
                <a:solidFill>
                  <a:srgbClr val="7F7F7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381000" y="150186"/>
            <a:ext cx="91440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Common Communication Barriers and Solutions</a:t>
            </a:r>
            <a:endParaRPr/>
          </a:p>
        </p:txBody>
      </p:sp>
      <p:sp>
        <p:nvSpPr>
          <p:cNvPr id="162" name="Google Shape;162;p9"/>
          <p:cNvSpPr txBox="1">
            <a:spLocks noGrp="1"/>
          </p:cNvSpPr>
          <p:nvPr>
            <p:ph type="body" idx="1"/>
          </p:nvPr>
        </p:nvSpPr>
        <p:spPr>
          <a:xfrm>
            <a:off x="533400" y="1040388"/>
            <a:ext cx="4419600"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500"/>
              <a:buFont typeface="Arial"/>
              <a:buNone/>
            </a:pPr>
            <a:r>
              <a:rPr lang="en-US" sz="1800" b="1" i="0" u="none" strike="noStrike" cap="none">
                <a:solidFill>
                  <a:schemeClr val="dk1"/>
                </a:solidFill>
                <a:latin typeface="Arial"/>
                <a:ea typeface="Arial"/>
                <a:cs typeface="Arial"/>
                <a:sym typeface="Arial"/>
              </a:rPr>
              <a:t>Common Barriers</a:t>
            </a:r>
            <a:endParaRPr sz="1800"/>
          </a:p>
        </p:txBody>
      </p:sp>
      <p:sp>
        <p:nvSpPr>
          <p:cNvPr id="163" name="Google Shape;163;p9"/>
          <p:cNvSpPr txBox="1">
            <a:spLocks noGrp="1"/>
          </p:cNvSpPr>
          <p:nvPr>
            <p:ph type="body" idx="4294967295"/>
          </p:nvPr>
        </p:nvSpPr>
        <p:spPr>
          <a:xfrm>
            <a:off x="4214100" y="879050"/>
            <a:ext cx="4621500" cy="6399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500"/>
              <a:buFont typeface="Arial"/>
              <a:buNone/>
            </a:pPr>
            <a:r>
              <a:rPr lang="en-US" sz="1800" b="1" i="0" u="none" strike="noStrike" cap="none">
                <a:solidFill>
                  <a:schemeClr val="dk1"/>
                </a:solidFill>
                <a:latin typeface="Arial"/>
                <a:ea typeface="Arial"/>
                <a:cs typeface="Arial"/>
                <a:sym typeface="Arial"/>
              </a:rPr>
              <a:t>Solutions</a:t>
            </a:r>
            <a:endParaRPr sz="3000"/>
          </a:p>
        </p:txBody>
      </p:sp>
      <p:sp>
        <p:nvSpPr>
          <p:cNvPr id="164" name="Google Shape;164;p9"/>
          <p:cNvSpPr txBox="1">
            <a:spLocks noGrp="1"/>
          </p:cNvSpPr>
          <p:nvPr>
            <p:ph type="body" idx="4294967295"/>
          </p:nvPr>
        </p:nvSpPr>
        <p:spPr>
          <a:xfrm>
            <a:off x="4214100" y="1447808"/>
            <a:ext cx="4621500" cy="38448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Quiet, private, non-distracting location</a:t>
            </a:r>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Effective listening</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Stop, look, listen</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Be empathetic</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Ask questions</a:t>
            </a:r>
            <a:endParaRPr sz="1200" b="0" i="0" u="none" strike="noStrike" cap="none">
              <a:solidFill>
                <a:schemeClr val="dk1"/>
              </a:solidFill>
              <a:latin typeface="Arial"/>
              <a:ea typeface="Arial"/>
              <a:cs typeface="Arial"/>
              <a:sym typeface="Arial"/>
            </a:endParaRPr>
          </a:p>
          <a:p>
            <a:pPr marL="457200" marR="0" lvl="1" indent="0" algn="l" rtl="0">
              <a:lnSpc>
                <a:spcPct val="100000"/>
              </a:lnSpc>
              <a:spcBef>
                <a:spcPts val="240"/>
              </a:spcBef>
              <a:spcAft>
                <a:spcPts val="0"/>
              </a:spcAft>
              <a:buClr>
                <a:schemeClr val="dk1"/>
              </a:buClr>
              <a:buSzPts val="1200"/>
              <a:buFont typeface="Arial"/>
              <a:buNone/>
            </a:pPr>
            <a:r>
              <a:rPr lang="en-US" sz="1200">
                <a:solidFill>
                  <a:schemeClr val="dk1"/>
                </a:solidFill>
              </a:rPr>
              <a:t>- Paraphrase</a:t>
            </a:r>
            <a:endParaRPr sz="1200">
              <a:solidFill>
                <a:schemeClr val="dk1"/>
              </a:solidFill>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Accurate perception</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Analyze your own perceptions</a:t>
            </a:r>
            <a:endParaRPr/>
          </a:p>
          <a:p>
            <a:pPr marL="457200" marR="0" lvl="1" indent="0" algn="l" rtl="0">
              <a:lnSpc>
                <a:spcPct val="100000"/>
              </a:lnSpc>
              <a:spcBef>
                <a:spcPts val="240"/>
              </a:spcBef>
              <a:spcAft>
                <a:spcPts val="0"/>
              </a:spcAft>
              <a:buClr>
                <a:schemeClr val="dk1"/>
              </a:buClr>
              <a:buSzPts val="1200"/>
              <a:buFont typeface="Arial"/>
              <a:buNone/>
            </a:pPr>
            <a:r>
              <a:rPr lang="en-US" sz="1200">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Work to improve them</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Focus on others</a:t>
            </a:r>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Improved verbal communication</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Focus on the issue, not the person</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Be genuine rather than manipulative</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Empathize rather than remain detached</a:t>
            </a:r>
            <a:endParaRPr/>
          </a:p>
          <a:p>
            <a:pPr marL="457200" marR="0" lvl="1" indent="0" algn="l" rtl="0">
              <a:lnSpc>
                <a:spcPct val="100000"/>
              </a:lnSpc>
              <a:spcBef>
                <a:spcPts val="240"/>
              </a:spcBef>
              <a:spcAft>
                <a:spcPts val="0"/>
              </a:spcAft>
              <a:buClr>
                <a:schemeClr val="dk1"/>
              </a:buClr>
              <a:buSzPts val="1200"/>
              <a:buFont typeface="Arial"/>
              <a:buNone/>
            </a:pPr>
            <a:r>
              <a:rPr lang="en-US" sz="1200">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Be flexible towards others</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Value yourself and your own experiences</a:t>
            </a:r>
            <a:endParaRPr/>
          </a:p>
          <a:p>
            <a:pPr marL="4572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Use affirming responses</a:t>
            </a:r>
            <a:endParaRPr/>
          </a:p>
        </p:txBody>
      </p:sp>
      <p:sp>
        <p:nvSpPr>
          <p:cNvPr id="165" name="Google Shape;165;p9"/>
          <p:cNvSpPr txBox="1">
            <a:spLocks noGrp="1"/>
          </p:cNvSpPr>
          <p:nvPr>
            <p:ph type="body" idx="4294967295"/>
          </p:nvPr>
        </p:nvSpPr>
        <p:spPr>
          <a:xfrm>
            <a:off x="545600" y="1491300"/>
            <a:ext cx="4026300" cy="3951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Physical environment</a:t>
            </a:r>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Not listening to the patient</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Being distracted</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Judging the patient</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Information overload</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Focusing on a personal agenda</a:t>
            </a:r>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Misperception of patient’s meaning</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Stereotyping and generalizing</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Rushing</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Distorted focus</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Making assumptions</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Getting mixed signals</a:t>
            </a:r>
            <a:endParaRPr/>
          </a:p>
          <a:p>
            <a:pPr marL="342900" lvl="0" indent="-342900" algn="l" rtl="0">
              <a:lnSpc>
                <a:spcPct val="100000"/>
              </a:lnSpc>
              <a:spcBef>
                <a:spcPts val="320"/>
              </a:spcBef>
              <a:spcAft>
                <a:spcPts val="0"/>
              </a:spcAft>
              <a:buClr>
                <a:schemeClr val="dk1"/>
              </a:buClr>
              <a:buSzPts val="1200"/>
              <a:buFont typeface="Arial"/>
              <a:buChar char="•"/>
            </a:pPr>
            <a:r>
              <a:rPr lang="en-US" sz="1200" b="0" i="0" u="none" strike="noStrike" cap="none">
                <a:solidFill>
                  <a:schemeClr val="dk1"/>
                </a:solidFill>
                <a:latin typeface="Arial"/>
                <a:ea typeface="Arial"/>
                <a:cs typeface="Arial"/>
                <a:sym typeface="Arial"/>
              </a:rPr>
              <a:t>Poor verbal communication by navigator</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Lacking clarity</a:t>
            </a:r>
            <a:endParaRPr/>
          </a:p>
          <a:p>
            <a:pPr marL="393700" marR="0" lvl="1" indent="0" algn="l" rtl="0">
              <a:lnSpc>
                <a:spcPct val="100000"/>
              </a:lnSpc>
              <a:spcBef>
                <a:spcPts val="240"/>
              </a:spcBef>
              <a:spcAft>
                <a:spcPts val="0"/>
              </a:spcAft>
              <a:buClr>
                <a:schemeClr val="dk1"/>
              </a:buClr>
              <a:buSzPts val="1200"/>
              <a:buFont typeface="Arial"/>
              <a:buNone/>
            </a:pPr>
            <a:r>
              <a:rPr lang="en-US" sz="1200">
                <a:solidFill>
                  <a:schemeClr val="dk1"/>
                </a:solidFill>
                <a:latin typeface="Arial"/>
                <a:ea typeface="Arial"/>
                <a:cs typeface="Arial"/>
                <a:sym typeface="Arial"/>
              </a:rPr>
              <a:t>- </a:t>
            </a:r>
            <a:r>
              <a:rPr lang="en-US" sz="1200" b="0" i="0" u="none" strike="noStrike" cap="none">
                <a:solidFill>
                  <a:schemeClr val="dk1"/>
                </a:solidFill>
                <a:latin typeface="Arial"/>
                <a:ea typeface="Arial"/>
                <a:cs typeface="Arial"/>
                <a:sym typeface="Arial"/>
              </a:rPr>
              <a:t>Using stereotypes and generalizations</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Jumping to conclusions</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Dysfunctional responses</a:t>
            </a:r>
            <a:endParaRPr/>
          </a:p>
          <a:p>
            <a:pPr marL="393700" marR="0" lvl="1" indent="0" algn="l" rtl="0">
              <a:lnSpc>
                <a:spcPct val="100000"/>
              </a:lnSpc>
              <a:spcBef>
                <a:spcPts val="24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 Lacking confidence</a:t>
            </a:r>
            <a:endParaRPr/>
          </a:p>
        </p:txBody>
      </p:sp>
      <p:sp>
        <p:nvSpPr>
          <p:cNvPr id="166" name="Google Shape;166;p9"/>
          <p:cNvSpPr txBox="1"/>
          <p:nvPr/>
        </p:nvSpPr>
        <p:spPr>
          <a:xfrm>
            <a:off x="2508504" y="5286386"/>
            <a:ext cx="6629400" cy="27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7F7F7F"/>
              </a:buClr>
              <a:buSzPts val="300"/>
              <a:buFont typeface="Arial"/>
              <a:buNone/>
            </a:pPr>
            <a:r>
              <a:rPr lang="en-US" sz="1200" b="0" i="1" u="none" strike="noStrike" cap="none">
                <a:solidFill>
                  <a:srgbClr val="7F7F7F"/>
                </a:solidFill>
                <a:latin typeface="Arial"/>
                <a:ea typeface="Arial"/>
                <a:cs typeface="Arial"/>
                <a:sym typeface="Arial"/>
              </a:rPr>
              <a:t>Source: University of Waterloo Centre for Teaching Excellence</a:t>
            </a:r>
            <a:r>
              <a:rPr lang="en-US" sz="1200" i="1">
                <a:solidFill>
                  <a:srgbClr val="7F7F7F"/>
                </a:solidFill>
              </a:rPr>
              <a:t>,</a:t>
            </a:r>
            <a:r>
              <a:rPr lang="en-US" sz="1200" b="0" i="1" u="none" strike="noStrike" cap="none">
                <a:solidFill>
                  <a:srgbClr val="7F7F7F"/>
                </a:solidFill>
                <a:latin typeface="Arial"/>
                <a:ea typeface="Arial"/>
                <a:cs typeface="Arial"/>
                <a:sym typeface="Arial"/>
              </a:rPr>
              <a:t> </a:t>
            </a:r>
            <a:r>
              <a:rPr lang="en-US" sz="1200" i="1">
                <a:solidFill>
                  <a:srgbClr val="7F7F7F"/>
                </a:solidFill>
              </a:rPr>
              <a:t>n.d.</a:t>
            </a:r>
            <a:r>
              <a:rPr lang="en-US" sz="1200" b="0" i="1" u="none" strike="noStrike" cap="none">
                <a:solidFill>
                  <a:srgbClr val="7F7F7F"/>
                </a:solidFill>
                <a:latin typeface="Arial"/>
                <a:ea typeface="Arial"/>
                <a:cs typeface="Arial"/>
                <a:sym typeface="Arial"/>
              </a:rPr>
              <a:t>; Weger et al., 2010 </a:t>
            </a:r>
            <a:endParaRPr sz="1200" b="0" i="1" u="sng" strike="noStrike" cap="none">
              <a:solidFill>
                <a:schemeClr val="dk1"/>
              </a:solidFill>
              <a:highlight>
                <a:srgbClr val="FFFF00"/>
              </a:highlight>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ecd8596248_0_0"/>
          <p:cNvSpPr txBox="1">
            <a:spLocks noGrp="1"/>
          </p:cNvSpPr>
          <p:nvPr>
            <p:ph type="title"/>
          </p:nvPr>
        </p:nvSpPr>
        <p:spPr>
          <a:xfrm>
            <a:off x="381000" y="150186"/>
            <a:ext cx="91440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a:t>Motivational Interviewing</a:t>
            </a:r>
            <a:endParaRPr/>
          </a:p>
        </p:txBody>
      </p:sp>
      <p:sp>
        <p:nvSpPr>
          <p:cNvPr id="173" name="Google Shape;173;g2ecd8596248_0_0"/>
          <p:cNvSpPr txBox="1">
            <a:spLocks noGrp="1"/>
          </p:cNvSpPr>
          <p:nvPr>
            <p:ph type="body" idx="1"/>
          </p:nvPr>
        </p:nvSpPr>
        <p:spPr>
          <a:xfrm>
            <a:off x="533400" y="1192800"/>
            <a:ext cx="8079300" cy="533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500"/>
              <a:buFont typeface="Arial"/>
              <a:buNone/>
            </a:pPr>
            <a:r>
              <a:rPr lang="en-US" sz="2800" b="1">
                <a:solidFill>
                  <a:schemeClr val="dk1"/>
                </a:solidFill>
              </a:rPr>
              <a:t>Facets of Motivational Interviewing: “OARS”</a:t>
            </a:r>
            <a:endParaRPr sz="4000" b="1"/>
          </a:p>
        </p:txBody>
      </p:sp>
      <p:sp>
        <p:nvSpPr>
          <p:cNvPr id="174" name="Google Shape;174;g2ecd8596248_0_0"/>
          <p:cNvSpPr txBox="1">
            <a:spLocks noGrp="1"/>
          </p:cNvSpPr>
          <p:nvPr>
            <p:ph type="body" idx="4294967295"/>
          </p:nvPr>
        </p:nvSpPr>
        <p:spPr>
          <a:xfrm>
            <a:off x="533405" y="1926500"/>
            <a:ext cx="6324600" cy="3951300"/>
          </a:xfrm>
          <a:prstGeom prst="rect">
            <a:avLst/>
          </a:prstGeom>
          <a:noFill/>
          <a:ln>
            <a:noFill/>
          </a:ln>
        </p:spPr>
        <p:txBody>
          <a:bodyPr spcFirstLastPara="1" wrap="square" lIns="91425" tIns="45700" rIns="91425" bIns="45700" anchor="t" anchorCtr="0">
            <a:noAutofit/>
          </a:bodyPr>
          <a:lstStyle/>
          <a:p>
            <a:pPr marL="457200" lvl="0" indent="-431800" algn="l" rtl="0">
              <a:lnSpc>
                <a:spcPct val="100000"/>
              </a:lnSpc>
              <a:spcBef>
                <a:spcPts val="0"/>
              </a:spcBef>
              <a:spcAft>
                <a:spcPts val="0"/>
              </a:spcAft>
              <a:buClr>
                <a:schemeClr val="dk1"/>
              </a:buClr>
              <a:buSzPts val="3200"/>
              <a:buAutoNum type="arabicPeriod"/>
            </a:pPr>
            <a:r>
              <a:rPr lang="en-US">
                <a:solidFill>
                  <a:schemeClr val="dk1"/>
                </a:solidFill>
              </a:rPr>
              <a:t>Ask </a:t>
            </a:r>
            <a:r>
              <a:rPr lang="en-US" b="1" u="sng">
                <a:solidFill>
                  <a:schemeClr val="dk1"/>
                </a:solidFill>
              </a:rPr>
              <a:t>o</a:t>
            </a:r>
            <a:r>
              <a:rPr lang="en-US">
                <a:solidFill>
                  <a:schemeClr val="dk1"/>
                </a:solidFill>
              </a:rPr>
              <a:t>pen-ended questions</a:t>
            </a:r>
            <a:endParaRPr>
              <a:solidFill>
                <a:schemeClr val="dk1"/>
              </a:solidFill>
            </a:endParaRPr>
          </a:p>
          <a:p>
            <a:pPr marL="457200" lvl="0" indent="-431800" algn="l" rtl="0">
              <a:lnSpc>
                <a:spcPct val="100000"/>
              </a:lnSpc>
              <a:spcBef>
                <a:spcPts val="0"/>
              </a:spcBef>
              <a:spcAft>
                <a:spcPts val="0"/>
              </a:spcAft>
              <a:buClr>
                <a:schemeClr val="dk1"/>
              </a:buClr>
              <a:buSzPts val="3200"/>
              <a:buAutoNum type="arabicPeriod"/>
            </a:pPr>
            <a:r>
              <a:rPr lang="en-US">
                <a:solidFill>
                  <a:schemeClr val="dk1"/>
                </a:solidFill>
              </a:rPr>
              <a:t>Offer </a:t>
            </a:r>
            <a:r>
              <a:rPr lang="en-US" b="1" u="sng">
                <a:solidFill>
                  <a:schemeClr val="dk1"/>
                </a:solidFill>
              </a:rPr>
              <a:t>a</a:t>
            </a:r>
            <a:r>
              <a:rPr lang="en-US">
                <a:solidFill>
                  <a:schemeClr val="dk1"/>
                </a:solidFill>
              </a:rPr>
              <a:t>ffirmations</a:t>
            </a:r>
            <a:endParaRPr>
              <a:solidFill>
                <a:schemeClr val="dk1"/>
              </a:solidFill>
            </a:endParaRPr>
          </a:p>
          <a:p>
            <a:pPr marL="457200" lvl="0" indent="-431800" algn="l" rtl="0">
              <a:lnSpc>
                <a:spcPct val="100000"/>
              </a:lnSpc>
              <a:spcBef>
                <a:spcPts val="0"/>
              </a:spcBef>
              <a:spcAft>
                <a:spcPts val="0"/>
              </a:spcAft>
              <a:buClr>
                <a:schemeClr val="dk1"/>
              </a:buClr>
              <a:buSzPts val="3200"/>
              <a:buAutoNum type="arabicPeriod"/>
            </a:pPr>
            <a:r>
              <a:rPr lang="en-US">
                <a:solidFill>
                  <a:schemeClr val="dk1"/>
                </a:solidFill>
              </a:rPr>
              <a:t>Practice </a:t>
            </a:r>
            <a:r>
              <a:rPr lang="en-US" b="1" u="sng">
                <a:solidFill>
                  <a:schemeClr val="dk1"/>
                </a:solidFill>
              </a:rPr>
              <a:t>r</a:t>
            </a:r>
            <a:r>
              <a:rPr lang="en-US">
                <a:solidFill>
                  <a:schemeClr val="dk1"/>
                </a:solidFill>
              </a:rPr>
              <a:t>eflective listening</a:t>
            </a:r>
            <a:endParaRPr>
              <a:solidFill>
                <a:schemeClr val="dk1"/>
              </a:solidFill>
            </a:endParaRPr>
          </a:p>
          <a:p>
            <a:pPr marL="457200" lvl="0" indent="-431800" algn="l" rtl="0">
              <a:lnSpc>
                <a:spcPct val="100000"/>
              </a:lnSpc>
              <a:spcBef>
                <a:spcPts val="0"/>
              </a:spcBef>
              <a:spcAft>
                <a:spcPts val="0"/>
              </a:spcAft>
              <a:buClr>
                <a:schemeClr val="dk1"/>
              </a:buClr>
              <a:buSzPts val="3200"/>
              <a:buAutoNum type="arabicPeriod"/>
            </a:pPr>
            <a:r>
              <a:rPr lang="en-US" b="1" u="sng">
                <a:solidFill>
                  <a:schemeClr val="dk1"/>
                </a:solidFill>
              </a:rPr>
              <a:t>S</a:t>
            </a:r>
            <a:r>
              <a:rPr lang="en-US">
                <a:solidFill>
                  <a:schemeClr val="dk1"/>
                </a:solidFill>
              </a:rPr>
              <a:t>ummarize the visit</a:t>
            </a:r>
            <a:endParaRPr>
              <a:solidFill>
                <a:schemeClr val="dk1"/>
              </a:solidFill>
            </a:endParaRPr>
          </a:p>
          <a:p>
            <a:pPr marL="0" lvl="0" indent="0" algn="l" rtl="0">
              <a:lnSpc>
                <a:spcPct val="100000"/>
              </a:lnSpc>
              <a:spcBef>
                <a:spcPts val="0"/>
              </a:spcBef>
              <a:spcAft>
                <a:spcPts val="0"/>
              </a:spcAft>
              <a:buNone/>
            </a:pPr>
            <a:endParaRPr sz="3400">
              <a:solidFill>
                <a:schemeClr val="dk1"/>
              </a:solidFill>
            </a:endParaRPr>
          </a:p>
        </p:txBody>
      </p:sp>
      <p:sp>
        <p:nvSpPr>
          <p:cNvPr id="175" name="Google Shape;175;g2ecd8596248_0_0"/>
          <p:cNvSpPr txBox="1"/>
          <p:nvPr/>
        </p:nvSpPr>
        <p:spPr>
          <a:xfrm>
            <a:off x="1746250" y="5263575"/>
            <a:ext cx="7391700" cy="299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7F7F7F"/>
              </a:buClr>
              <a:buSzPts val="3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highlight>
                  <a:srgbClr val="FFFFFF"/>
                </a:highlight>
              </a:rPr>
              <a:t>Miller and Rollnick, 2023; Family Practice Management Editors, 2019.</a:t>
            </a:r>
            <a:r>
              <a:rPr lang="en-US" sz="1200" b="0" i="1" u="none" strike="noStrike" cap="none">
                <a:solidFill>
                  <a:srgbClr val="7F7F7F"/>
                </a:solidFill>
                <a:latin typeface="Arial"/>
                <a:ea typeface="Arial"/>
                <a:cs typeface="Arial"/>
                <a:sym typeface="Arial"/>
              </a:rPr>
              <a:t> </a:t>
            </a:r>
            <a:endParaRPr sz="1200" b="0" i="1"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304a03c58c4_0_0"/>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900"/>
              <a:buFont typeface="Arial"/>
              <a:buNone/>
            </a:pPr>
            <a:r>
              <a:rPr lang="en-US" sz="3600">
                <a:solidFill>
                  <a:schemeClr val="dk1"/>
                </a:solidFill>
              </a:rPr>
              <a:t>Ambivalence</a:t>
            </a:r>
            <a:endParaRPr/>
          </a:p>
        </p:txBody>
      </p:sp>
      <p:pic>
        <p:nvPicPr>
          <p:cNvPr id="182" name="Google Shape;182;g304a03c58c4_0_0" descr="As part of our Motivational Interviewing courses, we take a look at how much of an effect 'ambivalence' has on patients.&#10;Ambivalence is a conflicted state where opposing attitudes or feelings coexist in an individual; they are stuck between simultaneously wanting to change and not wanting to change.&#10;As an example, when the health professional advises the patient that they should “cut down or cut out” these sweet drinks and foods, the patient’s natural response is to argue the other side of the ambivalence, “it’s not that bad, I don’t eat any more than my next door neighbour and she’s fine”." title="Ambivalence Motivational Interviewing">
            <a:hlinkClick r:id="rId3"/>
          </p:cNvPr>
          <p:cNvPicPr preferRelativeResize="0"/>
          <p:nvPr/>
        </p:nvPicPr>
        <p:blipFill>
          <a:blip r:embed="rId4">
            <a:alphaModFix/>
          </a:blip>
          <a:stretch>
            <a:fillRect/>
          </a:stretch>
        </p:blipFill>
        <p:spPr>
          <a:xfrm>
            <a:off x="1257300" y="1614488"/>
            <a:ext cx="6451600" cy="3629025"/>
          </a:xfrm>
          <a:prstGeom prst="rect">
            <a:avLst/>
          </a:prstGeom>
          <a:noFill/>
          <a:ln>
            <a:noFill/>
          </a:ln>
        </p:spPr>
      </p:pic>
      <p:sp>
        <p:nvSpPr>
          <p:cNvPr id="183" name="Google Shape;183;g304a03c58c4_0_0"/>
          <p:cNvSpPr txBox="1"/>
          <p:nvPr/>
        </p:nvSpPr>
        <p:spPr>
          <a:xfrm>
            <a:off x="5524500" y="5229225"/>
            <a:ext cx="36387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i="1">
                <a:solidFill>
                  <a:schemeClr val="lt2"/>
                </a:solidFill>
              </a:rPr>
              <a:t>Source: First Practice Management, 2022</a:t>
            </a:r>
            <a:endParaRPr sz="1200" i="1">
              <a:solidFill>
                <a:schemeClr val="l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04a03c58c4_0_7"/>
          <p:cNvSpPr txBox="1">
            <a:spLocks noGrp="1"/>
          </p:cNvSpPr>
          <p:nvPr>
            <p:ph type="title"/>
          </p:nvPr>
        </p:nvSpPr>
        <p:spPr>
          <a:xfrm>
            <a:off x="533400" y="3"/>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Arial"/>
              <a:buNone/>
            </a:pPr>
            <a:r>
              <a:rPr lang="en-US" sz="3600" i="0" u="none" strike="noStrike" cap="none">
                <a:solidFill>
                  <a:schemeClr val="dk1"/>
                </a:solidFill>
                <a:latin typeface="Arial"/>
                <a:ea typeface="Arial"/>
                <a:cs typeface="Arial"/>
                <a:sym typeface="Arial"/>
              </a:rPr>
              <a:t>Addressing Ambivalence</a:t>
            </a:r>
            <a:endParaRPr/>
          </a:p>
        </p:txBody>
      </p:sp>
      <p:sp>
        <p:nvSpPr>
          <p:cNvPr id="190" name="Google Shape;190;g304a03c58c4_0_7"/>
          <p:cNvSpPr txBox="1">
            <a:spLocks noGrp="1"/>
          </p:cNvSpPr>
          <p:nvPr>
            <p:ph type="body" idx="1"/>
          </p:nvPr>
        </p:nvSpPr>
        <p:spPr>
          <a:xfrm>
            <a:off x="533400" y="990600"/>
            <a:ext cx="84582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Arial"/>
                <a:ea typeface="Arial"/>
                <a:cs typeface="Arial"/>
                <a:sym typeface="Arial"/>
              </a:rPr>
              <a:t>Some </a:t>
            </a:r>
            <a:r>
              <a:rPr lang="en-US" sz="2200">
                <a:solidFill>
                  <a:schemeClr val="dk1"/>
                </a:solidFill>
              </a:rPr>
              <a:t>people</a:t>
            </a:r>
            <a:r>
              <a:rPr lang="en-US" sz="2200" b="0" i="0" u="none" strike="noStrike" cap="none">
                <a:solidFill>
                  <a:schemeClr val="dk1"/>
                </a:solidFill>
                <a:latin typeface="Arial"/>
                <a:ea typeface="Arial"/>
                <a:cs typeface="Arial"/>
                <a:sym typeface="Arial"/>
              </a:rPr>
              <a:t> may not know how much information they want or can handle</a:t>
            </a:r>
            <a:endParaRPr/>
          </a:p>
          <a:p>
            <a:pPr marL="0" marR="0" lvl="0" indent="0" algn="l" rtl="0">
              <a:lnSpc>
                <a:spcPct val="100000"/>
              </a:lnSpc>
              <a:spcBef>
                <a:spcPts val="2000"/>
              </a:spcBef>
              <a:spcAft>
                <a:spcPts val="0"/>
              </a:spcAft>
              <a:buClr>
                <a:schemeClr val="dk1"/>
              </a:buClr>
              <a:buSzPts val="2200"/>
              <a:buFont typeface="Arial"/>
              <a:buNone/>
            </a:pPr>
            <a:r>
              <a:rPr lang="en-US" sz="2200" b="1" i="0" u="none" strike="noStrike" cap="none">
                <a:solidFill>
                  <a:schemeClr val="dk1"/>
                </a:solidFill>
              </a:rPr>
              <a:t>Try:</a:t>
            </a:r>
            <a:endParaRPr b="1"/>
          </a:p>
          <a:p>
            <a:pPr marL="342900" marR="0" lvl="0" indent="-342900" algn="l" rtl="0">
              <a:lnSpc>
                <a:spcPct val="100000"/>
              </a:lnSpc>
              <a:spcBef>
                <a:spcPts val="15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Exploring the pros and cons of knowing details and not knowing</a:t>
            </a:r>
            <a:endParaRPr/>
          </a:p>
          <a:p>
            <a:pPr marL="342900" marR="0" lvl="0" indent="-342900" algn="l" rtl="0">
              <a:lnSpc>
                <a:spcPct val="10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Acknowledging the difficulty of </a:t>
            </a:r>
            <a:r>
              <a:rPr lang="en-US" sz="2200">
                <a:solidFill>
                  <a:schemeClr val="dk1"/>
                </a:solidFill>
              </a:rPr>
              <a:t>a person’s</a:t>
            </a:r>
            <a:r>
              <a:rPr lang="en-US" sz="2200" b="0" i="0" u="none" strike="noStrike" cap="none">
                <a:solidFill>
                  <a:schemeClr val="dk1"/>
                </a:solidFill>
                <a:latin typeface="Arial"/>
                <a:ea typeface="Arial"/>
                <a:cs typeface="Arial"/>
                <a:sym typeface="Arial"/>
              </a:rPr>
              <a:t> situation</a:t>
            </a:r>
            <a:endParaRPr/>
          </a:p>
          <a:p>
            <a:pPr marL="342900" marR="0" lvl="0" indent="-342900" algn="l" rtl="0">
              <a:lnSpc>
                <a:spcPct val="10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Naming the ambivalence (“It sounds like you have some reasons you want to know and reasons you don’t. Do I have this right?”)</a:t>
            </a:r>
            <a:endParaRPr/>
          </a:p>
          <a:p>
            <a:pPr marL="342900" marR="0" lvl="0" indent="-342900" algn="l" rtl="0">
              <a:lnSpc>
                <a:spcPct val="100000"/>
              </a:lnSpc>
              <a:spcBef>
                <a:spcPts val="100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Naming emotions to clarify feelings and discuss openly</a:t>
            </a:r>
            <a:endParaRPr/>
          </a:p>
        </p:txBody>
      </p:sp>
      <p:sp>
        <p:nvSpPr>
          <p:cNvPr id="191" name="Google Shape;191;g304a03c58c4_0_7"/>
          <p:cNvSpPr txBox="1"/>
          <p:nvPr/>
        </p:nvSpPr>
        <p:spPr>
          <a:xfrm>
            <a:off x="4648200" y="5235576"/>
            <a:ext cx="4419600" cy="281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Sources: </a:t>
            </a:r>
            <a:r>
              <a:rPr lang="en-US" sz="1200" i="1">
                <a:solidFill>
                  <a:schemeClr val="lt2"/>
                </a:solidFill>
                <a:highlight>
                  <a:srgbClr val="FFFFFF"/>
                </a:highlight>
              </a:rPr>
              <a:t>Bashiri Nejadian, 2021</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a:t>
            </a:r>
            <a:endParaRPr/>
          </a:p>
        </p:txBody>
      </p:sp>
      <p:sp>
        <p:nvSpPr>
          <p:cNvPr id="198" name="Google Shape;198;p14"/>
          <p:cNvSpPr txBox="1">
            <a:spLocks noGrp="1"/>
          </p:cNvSpPr>
          <p:nvPr>
            <p:ph type="body" idx="1"/>
          </p:nvPr>
        </p:nvSpPr>
        <p:spPr>
          <a:xfrm>
            <a:off x="457200" y="1219200"/>
            <a:ext cx="8382000" cy="4906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US" sz="2500">
                <a:solidFill>
                  <a:schemeClr val="dk1"/>
                </a:solidFill>
              </a:rPr>
              <a:t>Which of the following would be considered active listening?</a:t>
            </a:r>
            <a:endParaRPr sz="2500"/>
          </a:p>
          <a:p>
            <a:pPr marL="914400" lvl="1" indent="-508000" algn="l" rtl="0">
              <a:lnSpc>
                <a:spcPct val="100000"/>
              </a:lnSpc>
              <a:spcBef>
                <a:spcPts val="1200"/>
              </a:spcBef>
              <a:spcAft>
                <a:spcPts val="0"/>
              </a:spcAft>
              <a:buClr>
                <a:schemeClr val="dk1"/>
              </a:buClr>
              <a:buSzPts val="2500"/>
              <a:buFont typeface="Arial"/>
              <a:buAutoNum type="alphaLcParenR"/>
            </a:pPr>
            <a:r>
              <a:rPr lang="en-US" sz="2500" b="0" i="0" u="none" strike="noStrike" cap="none">
                <a:solidFill>
                  <a:schemeClr val="dk1"/>
                </a:solidFill>
              </a:rPr>
              <a:t>Asking open-ended questions to keep the conversation going</a:t>
            </a:r>
            <a:endParaRPr sz="2500"/>
          </a:p>
          <a:p>
            <a:pPr marL="914400" lvl="1" indent="-508000" algn="l" rtl="0">
              <a:lnSpc>
                <a:spcPct val="100000"/>
              </a:lnSpc>
              <a:spcBef>
                <a:spcPts val="1200"/>
              </a:spcBef>
              <a:spcAft>
                <a:spcPts val="0"/>
              </a:spcAft>
              <a:buClr>
                <a:schemeClr val="dk1"/>
              </a:buClr>
              <a:buSzPts val="2500"/>
              <a:buFont typeface="Arial"/>
              <a:buAutoNum type="alphaLcParenR"/>
            </a:pPr>
            <a:r>
              <a:rPr lang="en-US" sz="2500">
                <a:solidFill>
                  <a:schemeClr val="dk1"/>
                </a:solidFill>
              </a:rPr>
              <a:t>Interrupting the patient to share a story about another patient who had a similar situation</a:t>
            </a:r>
            <a:endParaRPr sz="2500"/>
          </a:p>
          <a:p>
            <a:pPr marL="914400" lvl="1" indent="-508000" algn="l" rtl="0">
              <a:lnSpc>
                <a:spcPct val="100000"/>
              </a:lnSpc>
              <a:spcBef>
                <a:spcPts val="1200"/>
              </a:spcBef>
              <a:spcAft>
                <a:spcPts val="0"/>
              </a:spcAft>
              <a:buClr>
                <a:schemeClr val="dk1"/>
              </a:buClr>
              <a:buSzPts val="2500"/>
              <a:buFont typeface="Arial"/>
              <a:buAutoNum type="alphaLcParenR"/>
            </a:pPr>
            <a:r>
              <a:rPr lang="en-US" sz="2500">
                <a:solidFill>
                  <a:schemeClr val="dk1"/>
                </a:solidFill>
              </a:rPr>
              <a:t>Paying attention to the patient’s spoken words alone</a:t>
            </a:r>
            <a:endParaRPr sz="2500"/>
          </a:p>
          <a:p>
            <a:pPr marL="914400" lvl="1" indent="-508000" algn="l" rtl="0">
              <a:lnSpc>
                <a:spcPct val="100000"/>
              </a:lnSpc>
              <a:spcBef>
                <a:spcPts val="1200"/>
              </a:spcBef>
              <a:spcAft>
                <a:spcPts val="0"/>
              </a:spcAft>
              <a:buClr>
                <a:schemeClr val="dk1"/>
              </a:buClr>
              <a:buSzPts val="2500"/>
              <a:buFont typeface="Arial"/>
              <a:buAutoNum type="alphaLcParenR"/>
            </a:pPr>
            <a:r>
              <a:rPr lang="en-US" sz="2500">
                <a:solidFill>
                  <a:schemeClr val="dk1"/>
                </a:solidFill>
              </a:rPr>
              <a:t>Guessing you know what the patient means</a:t>
            </a:r>
            <a:endParaRPr sz="2500"/>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f9e785b5aa_0_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Checkpoint</a:t>
            </a:r>
            <a:endParaRPr/>
          </a:p>
        </p:txBody>
      </p:sp>
      <p:sp>
        <p:nvSpPr>
          <p:cNvPr id="205" name="Google Shape;205;g2f9e785b5aa_0_5"/>
          <p:cNvSpPr txBox="1">
            <a:spLocks noGrp="1"/>
          </p:cNvSpPr>
          <p:nvPr>
            <p:ph type="body" idx="1"/>
          </p:nvPr>
        </p:nvSpPr>
        <p:spPr>
          <a:xfrm>
            <a:off x="457200" y="1219200"/>
            <a:ext cx="8382000" cy="490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00"/>
              <a:buFont typeface="Arial"/>
              <a:buNone/>
            </a:pPr>
            <a:r>
              <a:rPr lang="en-US" sz="2600">
                <a:solidFill>
                  <a:schemeClr val="dk1"/>
                </a:solidFill>
              </a:rPr>
              <a:t>Which of the following would be considered active listening?</a:t>
            </a:r>
            <a:endParaRPr/>
          </a:p>
          <a:p>
            <a:pPr marL="914400" lvl="1" indent="-514350" algn="l" rtl="0">
              <a:lnSpc>
                <a:spcPct val="100000"/>
              </a:lnSpc>
              <a:spcBef>
                <a:spcPts val="1200"/>
              </a:spcBef>
              <a:spcAft>
                <a:spcPts val="0"/>
              </a:spcAft>
              <a:buClr>
                <a:schemeClr val="dk1"/>
              </a:buClr>
              <a:buSzPts val="2600"/>
              <a:buFont typeface="Arial"/>
              <a:buAutoNum type="alphaLcParenR"/>
            </a:pPr>
            <a:r>
              <a:rPr lang="en-US" sz="2600" b="0" i="0" u="none" strike="noStrike" cap="none">
                <a:solidFill>
                  <a:schemeClr val="dk1"/>
                </a:solidFill>
              </a:rPr>
              <a:t>Asking open-ended questions to keep the conversation going</a:t>
            </a:r>
            <a:endParaRPr/>
          </a:p>
          <a:p>
            <a:pPr marL="914400" lvl="0" indent="0" algn="l" rtl="0">
              <a:lnSpc>
                <a:spcPct val="100000"/>
              </a:lnSpc>
              <a:spcBef>
                <a:spcPts val="12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Open-ended Questions</a:t>
            </a:r>
            <a:endParaRPr/>
          </a:p>
        </p:txBody>
      </p:sp>
      <p:sp>
        <p:nvSpPr>
          <p:cNvPr id="212" name="Google Shape;212;p15"/>
          <p:cNvSpPr txBox="1">
            <a:spLocks noGrp="1"/>
          </p:cNvSpPr>
          <p:nvPr>
            <p:ph type="body" idx="1"/>
          </p:nvPr>
        </p:nvSpPr>
        <p:spPr>
          <a:xfrm>
            <a:off x="560833" y="1371600"/>
            <a:ext cx="4038599"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b="1" i="0" u="none" strike="noStrike" cap="none">
                <a:solidFill>
                  <a:schemeClr val="dk1"/>
                </a:solidFill>
                <a:latin typeface="Arial"/>
                <a:ea typeface="Arial"/>
                <a:cs typeface="Arial"/>
                <a:sym typeface="Arial"/>
              </a:rPr>
              <a:t>What are </a:t>
            </a:r>
            <a:r>
              <a:rPr lang="en-US" sz="1800" b="1" i="0" u="none" strike="noStrike" cap="none">
                <a:solidFill>
                  <a:srgbClr val="000000"/>
                </a:solidFill>
                <a:latin typeface="Arial"/>
                <a:ea typeface="Arial"/>
                <a:cs typeface="Arial"/>
                <a:sym typeface="Arial"/>
              </a:rPr>
              <a:t>open-ended</a:t>
            </a:r>
            <a:r>
              <a:rPr lang="en-US" sz="1800" b="1" i="0" u="none" strike="noStrike" cap="none">
                <a:solidFill>
                  <a:schemeClr val="dk1"/>
                </a:solidFill>
                <a:latin typeface="Arial"/>
                <a:ea typeface="Arial"/>
                <a:cs typeface="Arial"/>
                <a:sym typeface="Arial"/>
              </a:rPr>
              <a:t> questions?</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Cannot be answered with “yes” or “no” </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Allow for a fuller, richer discussion </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Are non-judgmental </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Let the patients you work with think out loud </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Allow them to do most of the talking, using their own words</a:t>
            </a:r>
            <a:endParaRPr/>
          </a:p>
          <a:p>
            <a:pPr marL="342900" lvl="0" indent="-34290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Let them know the conversation is about them</a:t>
            </a:r>
            <a:endParaRPr/>
          </a:p>
        </p:txBody>
      </p:sp>
      <p:graphicFrame>
        <p:nvGraphicFramePr>
          <p:cNvPr id="213" name="Google Shape;213;p15"/>
          <p:cNvGraphicFramePr/>
          <p:nvPr/>
        </p:nvGraphicFramePr>
        <p:xfrm>
          <a:off x="5029200" y="1940525"/>
          <a:ext cx="3810000" cy="2595950"/>
        </p:xfrm>
        <a:graphic>
          <a:graphicData uri="http://schemas.openxmlformats.org/drawingml/2006/table">
            <a:tbl>
              <a:tblPr>
                <a:noFill/>
                <a:tableStyleId>{998A44C2-5DFA-42E1-9272-D6ED40911549}</a:tableStyleId>
              </a:tblPr>
              <a:tblGrid>
                <a:gridCol w="3810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Open-ended Question Starters</a:t>
                      </a:r>
                      <a:endParaRPr sz="1400" u="none" strike="noStrike" cap="none"/>
                    </a:p>
                  </a:txBody>
                  <a:tcPr marL="91450" marR="91450" marT="45725" marB="45725">
                    <a:solidFill>
                      <a:srgbClr val="C8B18B"/>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Tell me about…</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To what extent…</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What does…</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Help me understand…</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How did you…</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chemeClr val="dk1"/>
                        </a:buClr>
                        <a:buSzPts val="450"/>
                        <a:buFont typeface="Arial"/>
                        <a:buNone/>
                      </a:pPr>
                      <a:r>
                        <a:rPr lang="en-US" sz="1800" u="none" strike="noStrike" cap="none"/>
                        <a:t>What, if any…</a:t>
                      </a:r>
                      <a:endParaRPr sz="1400" u="none" strike="noStrike" cap="none"/>
                    </a:p>
                  </a:txBody>
                  <a:tcPr marL="91450" marR="91450" marT="45725" marB="45725">
                    <a:solidFill>
                      <a:srgbClr val="BBE0E3"/>
                    </a:solidFill>
                  </a:tcPr>
                </a:tc>
                <a:extLst>
                  <a:ext uri="{0D108BD9-81ED-4DB2-BD59-A6C34878D82A}">
                    <a16:rowId xmlns:a16="http://schemas.microsoft.com/office/drawing/2014/main" val="10006"/>
                  </a:ext>
                </a:extLst>
              </a:tr>
            </a:tbl>
          </a:graphicData>
        </a:graphic>
      </p:graphicFrame>
      <p:sp>
        <p:nvSpPr>
          <p:cNvPr id="214" name="Google Shape;214;p15"/>
          <p:cNvSpPr txBox="1"/>
          <p:nvPr/>
        </p:nvSpPr>
        <p:spPr>
          <a:xfrm>
            <a:off x="6510750" y="5105400"/>
            <a:ext cx="2481000" cy="461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7F7F7F"/>
              </a:buClr>
              <a:buSzPts val="300"/>
              <a:buFont typeface="Arial"/>
              <a:buNone/>
            </a:pPr>
            <a:r>
              <a:rPr lang="en-US" sz="1200" b="0" i="1" u="none" strike="noStrike" cap="none">
                <a:solidFill>
                  <a:srgbClr val="7F7F7F"/>
                </a:solidFill>
                <a:latin typeface="Arial"/>
                <a:ea typeface="Arial"/>
                <a:cs typeface="Arial"/>
                <a:sym typeface="Arial"/>
              </a:rPr>
              <a:t>Source: Miller </a:t>
            </a:r>
            <a:r>
              <a:rPr lang="en-US" sz="1200" i="1">
                <a:solidFill>
                  <a:srgbClr val="7F7F7F"/>
                </a:solidFill>
              </a:rPr>
              <a:t>and Rollnick, 2023</a:t>
            </a:r>
            <a:endParaRPr sz="14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endParaRPr/>
          </a:p>
        </p:txBody>
      </p:sp>
      <p:sp>
        <p:nvSpPr>
          <p:cNvPr id="59" name="Google Shape;59;p2"/>
          <p:cNvSpPr txBox="1">
            <a:spLocks noGrp="1"/>
          </p:cNvSpPr>
          <p:nvPr>
            <p:ph type="body" idx="1"/>
          </p:nvPr>
        </p:nvSpPr>
        <p:spPr>
          <a:xfrm>
            <a:off x="457200" y="1371601"/>
            <a:ext cx="8229600" cy="419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F"/>
              </a:buClr>
              <a:buSzPts val="3200"/>
              <a:buFont typeface="Arial"/>
              <a:buNone/>
            </a:pPr>
            <a:r>
              <a:rPr lang="en-US" sz="1800"/>
              <a:t>This work was supported by Cooperative Agreement </a:t>
            </a:r>
            <a:r>
              <a:rPr lang="en-US" sz="1800">
                <a:solidFill>
                  <a:srgbClr val="333333"/>
                </a:solidFill>
                <a:highlight>
                  <a:schemeClr val="lt1"/>
                </a:highlight>
              </a:rPr>
              <a:t>#NU58DP007539-01</a:t>
            </a:r>
            <a:r>
              <a:rPr lang="en-US" sz="1800"/>
              <a:t> from the Centers for Disease Control and Prevention. Its contents are solely the responsibility of the authors and do not necessarily represent the official views of the Centers for Disease Control and Prevention.</a:t>
            </a:r>
            <a:endParaRPr sz="1800"/>
          </a:p>
          <a:p>
            <a:pPr marL="0" lvl="0" indent="0" algn="l" rtl="0">
              <a:lnSpc>
                <a:spcPct val="100000"/>
              </a:lnSpc>
              <a:spcBef>
                <a:spcPts val="1200"/>
              </a:spcBef>
              <a:spcAft>
                <a:spcPts val="0"/>
              </a:spcAft>
              <a:buClr>
                <a:srgbClr val="3F3F3F"/>
              </a:buClr>
              <a:buSzPts val="1600"/>
              <a:buFont typeface="Arial"/>
              <a:buNone/>
            </a:pPr>
            <a:r>
              <a:rPr lang="en-US" sz="1800"/>
              <a:t>Portions of this lesson have been adapted with permission from:</a:t>
            </a:r>
            <a:endParaRPr sz="1800"/>
          </a:p>
          <a:p>
            <a:pPr marL="488950" lvl="0" indent="-298450" algn="l" rtl="0">
              <a:lnSpc>
                <a:spcPct val="100000"/>
              </a:lnSpc>
              <a:spcBef>
                <a:spcPts val="1200"/>
              </a:spcBef>
              <a:spcAft>
                <a:spcPts val="0"/>
              </a:spcAft>
              <a:buClr>
                <a:srgbClr val="3F3F3F"/>
              </a:buClr>
              <a:buSzPts val="1800"/>
              <a:buFont typeface="Arial"/>
              <a:buChar char="•"/>
            </a:pPr>
            <a:r>
              <a:rPr lang="en-US" sz="1800"/>
              <a:t>The National Coalition for Cancer Survivorship</a:t>
            </a:r>
            <a:endParaRPr sz="1800"/>
          </a:p>
          <a:p>
            <a:pPr marL="0" lvl="0" indent="0" algn="l" rtl="0">
              <a:lnSpc>
                <a:spcPct val="100000"/>
              </a:lnSpc>
              <a:spcBef>
                <a:spcPts val="1200"/>
              </a:spcBef>
              <a:spcAft>
                <a:spcPts val="0"/>
              </a:spcAft>
              <a:buClr>
                <a:srgbClr val="3F3F3F"/>
              </a:buClr>
              <a:buSzPts val="1600"/>
              <a:buFont typeface="Arial"/>
              <a:buNone/>
            </a:pPr>
            <a:r>
              <a:rPr lang="en-US" sz="1800"/>
              <a:t>We would like to thank: </a:t>
            </a:r>
            <a:endParaRPr sz="1800"/>
          </a:p>
          <a:p>
            <a:pPr marL="488950" lvl="0" indent="-298450" algn="l" rtl="0">
              <a:lnSpc>
                <a:spcPct val="100000"/>
              </a:lnSpc>
              <a:spcBef>
                <a:spcPts val="1200"/>
              </a:spcBef>
              <a:spcAft>
                <a:spcPts val="0"/>
              </a:spcAft>
              <a:buClr>
                <a:srgbClr val="3F3F3F"/>
              </a:buClr>
              <a:buSzPts val="1800"/>
              <a:buFont typeface="Arial"/>
              <a:buChar char="•"/>
            </a:pPr>
            <a:r>
              <a:rPr lang="en-US" sz="1800"/>
              <a:t>The GW Clinical Learning and Simulation Skills (CLASS) Center for providing space to film video simulations for this lesson</a:t>
            </a:r>
            <a:endParaRPr sz="1800"/>
          </a:p>
          <a:p>
            <a:pPr marL="488950" lvl="0" indent="-298450" algn="l" rtl="0">
              <a:lnSpc>
                <a:spcPct val="100000"/>
              </a:lnSpc>
              <a:spcBef>
                <a:spcPts val="1200"/>
              </a:spcBef>
              <a:spcAft>
                <a:spcPts val="0"/>
              </a:spcAft>
              <a:buClr>
                <a:srgbClr val="3F3F3F"/>
              </a:buClr>
              <a:buSzPts val="1800"/>
              <a:buFont typeface="Arial"/>
              <a:buChar char="•"/>
            </a:pPr>
            <a:r>
              <a:rPr lang="en-US" sz="1800"/>
              <a:t>Patient navigator actors in the simulation videos:  </a:t>
            </a:r>
            <a:br>
              <a:rPr lang="en-US" sz="1800"/>
            </a:br>
            <a:r>
              <a:rPr lang="en-US" sz="1800"/>
              <a:t>Etta-Cheri Washington and Fernando Ascencio</a:t>
            </a:r>
            <a:endParaRPr sz="1800"/>
          </a:p>
          <a:p>
            <a:pPr marL="0" lvl="0" indent="0" algn="l" rtl="0">
              <a:lnSpc>
                <a:spcPct val="100000"/>
              </a:lnSpc>
              <a:spcBef>
                <a:spcPts val="1200"/>
              </a:spcBef>
              <a:spcAft>
                <a:spcPts val="0"/>
              </a:spcAft>
              <a:buNone/>
            </a:pPr>
            <a:endParaRPr sz="1800"/>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p:nvPr/>
        </p:nvSpPr>
        <p:spPr>
          <a:xfrm>
            <a:off x="4628243" y="3746968"/>
            <a:ext cx="1752600" cy="14478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1" name="Google Shape;221;p16"/>
          <p:cNvSpPr txBox="1">
            <a:spLocks noGrp="1"/>
          </p:cNvSpPr>
          <p:nvPr>
            <p:ph type="title"/>
          </p:nvPr>
        </p:nvSpPr>
        <p:spPr>
          <a:xfrm>
            <a:off x="457200" y="74591"/>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Affirmations</a:t>
            </a:r>
            <a:endParaRPr/>
          </a:p>
        </p:txBody>
      </p:sp>
      <p:sp>
        <p:nvSpPr>
          <p:cNvPr id="222" name="Google Shape;222;p16"/>
          <p:cNvSpPr/>
          <p:nvPr/>
        </p:nvSpPr>
        <p:spPr>
          <a:xfrm>
            <a:off x="666942" y="1588452"/>
            <a:ext cx="1752600" cy="10668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3" name="Google Shape;223;p16"/>
          <p:cNvSpPr/>
          <p:nvPr/>
        </p:nvSpPr>
        <p:spPr>
          <a:xfrm>
            <a:off x="642739" y="3489686"/>
            <a:ext cx="1752600" cy="16875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4" name="Google Shape;224;p16"/>
          <p:cNvSpPr/>
          <p:nvPr/>
        </p:nvSpPr>
        <p:spPr>
          <a:xfrm>
            <a:off x="2623787" y="3733228"/>
            <a:ext cx="1752600" cy="1066799"/>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16"/>
          <p:cNvSpPr/>
          <p:nvPr/>
        </p:nvSpPr>
        <p:spPr>
          <a:xfrm>
            <a:off x="2797297" y="1588440"/>
            <a:ext cx="1752600" cy="10668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6" name="Google Shape;226;p16"/>
          <p:cNvSpPr/>
          <p:nvPr/>
        </p:nvSpPr>
        <p:spPr>
          <a:xfrm>
            <a:off x="6934211" y="3754911"/>
            <a:ext cx="1752600" cy="13716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a:solidFill>
                  <a:schemeClr val="dk1"/>
                </a:solidFill>
              </a:rPr>
              <a:t>Thank you for trusting your team to help you through this journey.</a:t>
            </a:r>
            <a:endParaRPr b="0" i="0" u="none" strike="noStrike" cap="none">
              <a:solidFill>
                <a:schemeClr val="dk1"/>
              </a:solidFill>
              <a:latin typeface="Arial"/>
              <a:ea typeface="Arial"/>
              <a:cs typeface="Arial"/>
              <a:sym typeface="Arial"/>
            </a:endParaRPr>
          </a:p>
        </p:txBody>
      </p:sp>
      <p:sp>
        <p:nvSpPr>
          <p:cNvPr id="227" name="Google Shape;227;p16"/>
          <p:cNvSpPr/>
          <p:nvPr/>
        </p:nvSpPr>
        <p:spPr>
          <a:xfrm>
            <a:off x="4928651" y="1579025"/>
            <a:ext cx="1358700" cy="10668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8" name="Google Shape;228;p16"/>
          <p:cNvSpPr txBox="1"/>
          <p:nvPr/>
        </p:nvSpPr>
        <p:spPr>
          <a:xfrm>
            <a:off x="742139" y="1664659"/>
            <a:ext cx="1752600" cy="107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b="0" i="0" u="none" strike="noStrike" cap="none">
                <a:solidFill>
                  <a:schemeClr val="dk1"/>
                </a:solidFill>
                <a:latin typeface="Arial"/>
                <a:ea typeface="Arial"/>
                <a:cs typeface="Arial"/>
                <a:sym typeface="Arial"/>
              </a:rPr>
              <a:t>I appreciate that you are willing to meet with me today.</a:t>
            </a:r>
            <a:endParaRPr sz="1200" b="0" i="0" u="none" strike="noStrike" cap="none">
              <a:solidFill>
                <a:srgbClr val="000000"/>
              </a:solidFill>
              <a:latin typeface="Arial"/>
              <a:ea typeface="Arial"/>
              <a:cs typeface="Arial"/>
              <a:sym typeface="Arial"/>
            </a:endParaRPr>
          </a:p>
        </p:txBody>
      </p:sp>
      <p:sp>
        <p:nvSpPr>
          <p:cNvPr id="229" name="Google Shape;229;p16"/>
          <p:cNvSpPr txBox="1"/>
          <p:nvPr/>
        </p:nvSpPr>
        <p:spPr>
          <a:xfrm>
            <a:off x="745650" y="3620475"/>
            <a:ext cx="1546800" cy="120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b="0" i="0" u="none" strike="noStrike" cap="none">
                <a:solidFill>
                  <a:schemeClr val="dk1"/>
                </a:solidFill>
                <a:latin typeface="Arial"/>
                <a:ea typeface="Arial"/>
                <a:cs typeface="Arial"/>
                <a:sym typeface="Arial"/>
              </a:rPr>
              <a:t>You are clearly a very resourceful person to cope with such difficulties for so long. </a:t>
            </a:r>
            <a:endParaRPr sz="1200" b="0" i="0" u="none" strike="noStrike" cap="none">
              <a:solidFill>
                <a:srgbClr val="000000"/>
              </a:solidFill>
              <a:latin typeface="Arial"/>
              <a:ea typeface="Arial"/>
              <a:cs typeface="Arial"/>
              <a:sym typeface="Arial"/>
            </a:endParaRPr>
          </a:p>
        </p:txBody>
      </p:sp>
      <p:sp>
        <p:nvSpPr>
          <p:cNvPr id="230" name="Google Shape;230;p16"/>
          <p:cNvSpPr txBox="1"/>
          <p:nvPr/>
        </p:nvSpPr>
        <p:spPr>
          <a:xfrm>
            <a:off x="2903374" y="1696925"/>
            <a:ext cx="15468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a:solidFill>
                  <a:schemeClr val="dk1"/>
                </a:solidFill>
              </a:rPr>
              <a:t>Thank you for sharing that with me.</a:t>
            </a:r>
            <a:endParaRPr sz="1200" b="0" i="0" u="none" strike="noStrike" cap="none">
              <a:solidFill>
                <a:srgbClr val="000000"/>
              </a:solidFill>
              <a:latin typeface="Arial"/>
              <a:ea typeface="Arial"/>
              <a:cs typeface="Arial"/>
              <a:sym typeface="Arial"/>
            </a:endParaRPr>
          </a:p>
        </p:txBody>
      </p:sp>
      <p:sp>
        <p:nvSpPr>
          <p:cNvPr id="231" name="Google Shape;231;p16"/>
          <p:cNvSpPr txBox="1"/>
          <p:nvPr/>
        </p:nvSpPr>
        <p:spPr>
          <a:xfrm>
            <a:off x="2782401" y="3929025"/>
            <a:ext cx="14751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b="0" i="0" u="none" strike="noStrike" cap="none">
                <a:solidFill>
                  <a:schemeClr val="dk1"/>
                </a:solidFill>
                <a:latin typeface="Arial"/>
                <a:ea typeface="Arial"/>
                <a:cs typeface="Arial"/>
                <a:sym typeface="Arial"/>
              </a:rPr>
              <a:t>That’s a good suggestion.</a:t>
            </a:r>
            <a:endParaRPr sz="1200" b="0" i="0" u="none" strike="noStrike" cap="none">
              <a:solidFill>
                <a:srgbClr val="000000"/>
              </a:solidFill>
              <a:latin typeface="Arial"/>
              <a:ea typeface="Arial"/>
              <a:cs typeface="Arial"/>
              <a:sym typeface="Arial"/>
            </a:endParaRPr>
          </a:p>
        </p:txBody>
      </p:sp>
      <p:sp>
        <p:nvSpPr>
          <p:cNvPr id="232" name="Google Shape;232;p16"/>
          <p:cNvSpPr txBox="1"/>
          <p:nvPr/>
        </p:nvSpPr>
        <p:spPr>
          <a:xfrm>
            <a:off x="5019288" y="1696925"/>
            <a:ext cx="13587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b="0" i="0" u="none" strike="noStrike" cap="none">
                <a:solidFill>
                  <a:schemeClr val="dk1"/>
                </a:solidFill>
                <a:latin typeface="Arial"/>
                <a:ea typeface="Arial"/>
                <a:cs typeface="Arial"/>
                <a:sym typeface="Arial"/>
              </a:rPr>
              <a:t>I’ve enjoyed talking with you today.</a:t>
            </a:r>
            <a:endParaRPr sz="1200" b="0" i="0" u="none" strike="noStrike" cap="none">
              <a:solidFill>
                <a:srgbClr val="000000"/>
              </a:solidFill>
              <a:latin typeface="Arial"/>
              <a:ea typeface="Arial"/>
              <a:cs typeface="Arial"/>
              <a:sym typeface="Arial"/>
            </a:endParaRPr>
          </a:p>
        </p:txBody>
      </p:sp>
      <p:sp>
        <p:nvSpPr>
          <p:cNvPr id="233" name="Google Shape;233;p16"/>
          <p:cNvSpPr txBox="1"/>
          <p:nvPr/>
        </p:nvSpPr>
        <p:spPr>
          <a:xfrm>
            <a:off x="4707700" y="3800025"/>
            <a:ext cx="16212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a:solidFill>
                  <a:schemeClr val="dk1"/>
                </a:solidFill>
              </a:rPr>
              <a:t>You are such a great advocate for yourself.</a:t>
            </a:r>
            <a:endParaRPr b="0" i="0" u="none" strike="noStrike" cap="none">
              <a:solidFill>
                <a:srgbClr val="000000"/>
              </a:solidFill>
              <a:latin typeface="Arial"/>
              <a:ea typeface="Arial"/>
              <a:cs typeface="Arial"/>
              <a:sym typeface="Arial"/>
            </a:endParaRPr>
          </a:p>
        </p:txBody>
      </p:sp>
      <p:sp>
        <p:nvSpPr>
          <p:cNvPr id="234" name="Google Shape;234;p16"/>
          <p:cNvSpPr txBox="1"/>
          <p:nvPr/>
        </p:nvSpPr>
        <p:spPr>
          <a:xfrm>
            <a:off x="6632302" y="5129950"/>
            <a:ext cx="2514300" cy="461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7F7F7F"/>
              </a:buClr>
              <a:buSzPts val="300"/>
              <a:buFont typeface="Arial"/>
              <a:buNone/>
            </a:pPr>
            <a:r>
              <a:rPr lang="en-US" sz="1200" b="0" i="1" u="none" strike="noStrike" cap="none">
                <a:solidFill>
                  <a:srgbClr val="7F7F7F"/>
                </a:solidFill>
                <a:latin typeface="Arial"/>
                <a:ea typeface="Arial"/>
                <a:cs typeface="Arial"/>
                <a:sym typeface="Arial"/>
              </a:rPr>
              <a:t>Source: Miller </a:t>
            </a:r>
            <a:r>
              <a:rPr lang="en-US" sz="1200" i="1">
                <a:solidFill>
                  <a:srgbClr val="7F7F7F"/>
                </a:solidFill>
              </a:rPr>
              <a:t>and Rollnick, 2023</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5" name="Google Shape;235;p16"/>
          <p:cNvSpPr/>
          <p:nvPr/>
        </p:nvSpPr>
        <p:spPr>
          <a:xfrm>
            <a:off x="6708250" y="1579025"/>
            <a:ext cx="1991400" cy="1784700"/>
          </a:xfrm>
          <a:prstGeom prst="wedgeRoundRectCallout">
            <a:avLst>
              <a:gd name="adj1" fmla="val -20833"/>
              <a:gd name="adj2" fmla="val 62500"/>
              <a:gd name="adj3" fmla="val 0"/>
            </a:avLst>
          </a:prstGeom>
          <a:solidFill>
            <a:srgbClr val="BBE0E3"/>
          </a:solidFill>
          <a:ln w="25400" cap="flat" cmpd="sng">
            <a:solidFill>
              <a:srgbClr val="89A4A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6" name="Google Shape;236;p16"/>
          <p:cNvSpPr txBox="1"/>
          <p:nvPr/>
        </p:nvSpPr>
        <p:spPr>
          <a:xfrm>
            <a:off x="6847400" y="1664650"/>
            <a:ext cx="1918200" cy="156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US" sz="1300">
                <a:solidFill>
                  <a:schemeClr val="dk1"/>
                </a:solidFill>
              </a:rPr>
              <a:t>I</a:t>
            </a:r>
            <a:r>
              <a:rPr lang="en-US">
                <a:solidFill>
                  <a:schemeClr val="dk1"/>
                </a:solidFill>
              </a:rPr>
              <a:t>t can be hard to do something for yourself so I applaud you for taking time to do something that makes you feel good.</a:t>
            </a:r>
            <a:endParaRPr sz="12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443751" y="10144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Summarizing</a:t>
            </a:r>
            <a:endParaRPr/>
          </a:p>
        </p:txBody>
      </p:sp>
      <p:sp>
        <p:nvSpPr>
          <p:cNvPr id="243" name="Google Shape;243;p17"/>
          <p:cNvSpPr txBox="1">
            <a:spLocks noGrp="1"/>
          </p:cNvSpPr>
          <p:nvPr>
            <p:ph type="body" idx="1"/>
          </p:nvPr>
        </p:nvSpPr>
        <p:spPr>
          <a:xfrm>
            <a:off x="443751" y="1066800"/>
            <a:ext cx="4038599" cy="4038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What is a Summary? </a:t>
            </a:r>
            <a:endParaRPr/>
          </a:p>
          <a:p>
            <a:pPr marL="0" marR="0" lvl="0" indent="0" algn="l" rtl="0">
              <a:lnSpc>
                <a:spcPct val="100000"/>
              </a:lnSpc>
              <a:spcBef>
                <a:spcPts val="6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 summary restates the key parts of the conversation. The summary may include: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Thoughts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Concerns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Plans</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Reflections</a:t>
            </a:r>
            <a:endParaRPr/>
          </a:p>
          <a:p>
            <a:pPr marL="342900" marR="0" lvl="0" indent="-165100" algn="l" rtl="0">
              <a:lnSpc>
                <a:spcPct val="100000"/>
              </a:lnSpc>
              <a:spcBef>
                <a:spcPts val="56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4" name="Google Shape;244;p17"/>
          <p:cNvSpPr txBox="1">
            <a:spLocks noGrp="1"/>
          </p:cNvSpPr>
          <p:nvPr>
            <p:ph type="body" idx="2"/>
          </p:nvPr>
        </p:nvSpPr>
        <p:spPr>
          <a:xfrm>
            <a:off x="4710953" y="1066799"/>
            <a:ext cx="4038599" cy="40386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2000" b="1" i="0" u="none" strike="noStrike" cap="none">
                <a:solidFill>
                  <a:schemeClr val="dk1"/>
                </a:solidFill>
                <a:latin typeface="Arial"/>
                <a:ea typeface="Arial"/>
                <a:cs typeface="Arial"/>
                <a:sym typeface="Arial"/>
              </a:rPr>
              <a:t>How to Use a Summary </a:t>
            </a:r>
            <a:endParaRPr/>
          </a:p>
          <a:p>
            <a:pPr marL="0" marR="0" lvl="0" indent="0" algn="l" rtl="0">
              <a:lnSpc>
                <a:spcPct val="100000"/>
              </a:lnSpc>
              <a:spcBef>
                <a:spcPts val="6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 summary can be useful in a number of ways. It can help the person: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Recall the conversation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Think of new ideas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Plan their next steps </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Feel more confident about moving forward</a:t>
            </a:r>
            <a:endParaRPr/>
          </a:p>
          <a:p>
            <a:pPr marL="742950" marR="0" lvl="1" indent="-285750" algn="l" rtl="0">
              <a:lnSpc>
                <a:spcPct val="100000"/>
              </a:lnSpc>
              <a:spcBef>
                <a:spcPts val="0"/>
              </a:spcBef>
              <a:spcAft>
                <a:spcPts val="0"/>
              </a:spcAft>
              <a:buClr>
                <a:schemeClr val="dk1"/>
              </a:buClr>
              <a:buSzPts val="2000"/>
              <a:buFont typeface="Arial"/>
              <a:buChar char="•"/>
            </a:pPr>
            <a:r>
              <a:rPr lang="en-US" sz="2000">
                <a:solidFill>
                  <a:schemeClr val="dk1"/>
                </a:solidFill>
              </a:rPr>
              <a:t>Reinforce conversation</a:t>
            </a:r>
            <a:endParaRPr/>
          </a:p>
          <a:p>
            <a:pPr marL="742950" marR="0" lvl="1" indent="-28575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Show you’ve been listening</a:t>
            </a:r>
            <a:endParaRPr/>
          </a:p>
          <a:p>
            <a:pPr marL="342900" marR="0" lvl="0" indent="-190500" algn="l" rtl="0">
              <a:lnSpc>
                <a:spcPct val="100000"/>
              </a:lnSpc>
              <a:spcBef>
                <a:spcPts val="48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sp>
        <p:nvSpPr>
          <p:cNvPr id="245" name="Google Shape;245;p17"/>
          <p:cNvSpPr txBox="1"/>
          <p:nvPr/>
        </p:nvSpPr>
        <p:spPr>
          <a:xfrm>
            <a:off x="6250325" y="5148475"/>
            <a:ext cx="2893800" cy="461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7F7F7F"/>
              </a:buClr>
              <a:buSzPts val="300"/>
              <a:buFont typeface="Arial"/>
              <a:buNone/>
            </a:pPr>
            <a:r>
              <a:rPr lang="en-US" sz="1200" b="0" i="1" u="none" strike="noStrike" cap="none">
                <a:solidFill>
                  <a:srgbClr val="7F7F7F"/>
                </a:solidFill>
                <a:latin typeface="Arial"/>
                <a:ea typeface="Arial"/>
                <a:cs typeface="Arial"/>
                <a:sym typeface="Arial"/>
              </a:rPr>
              <a:t>Source: Miller </a:t>
            </a:r>
            <a:r>
              <a:rPr lang="en-US" sz="1200" i="1">
                <a:solidFill>
                  <a:srgbClr val="7F7F7F"/>
                </a:solidFill>
              </a:rPr>
              <a:t>and Rollnick</a:t>
            </a:r>
            <a:r>
              <a:rPr lang="en-US" sz="1200" b="0" i="1" u="none" strike="noStrike" cap="none">
                <a:solidFill>
                  <a:srgbClr val="7F7F7F"/>
                </a:solidFill>
                <a:latin typeface="Arial"/>
                <a:ea typeface="Arial"/>
                <a:cs typeface="Arial"/>
                <a:sym typeface="Arial"/>
              </a:rPr>
              <a:t>.</a:t>
            </a:r>
            <a:r>
              <a:rPr lang="en-US" sz="1200" i="1">
                <a:solidFill>
                  <a:srgbClr val="7F7F7F"/>
                </a:solidFill>
              </a:rPr>
              <a:t>,</a:t>
            </a:r>
            <a:r>
              <a:rPr lang="en-US" sz="1200" b="0" i="1" u="none" strike="noStrike" cap="none">
                <a:solidFill>
                  <a:srgbClr val="7F7F7F"/>
                </a:solidFill>
                <a:latin typeface="Arial"/>
                <a:ea typeface="Arial"/>
                <a:cs typeface="Arial"/>
                <a:sym typeface="Arial"/>
              </a:rPr>
              <a:t> 20</a:t>
            </a:r>
            <a:r>
              <a:rPr lang="en-US" sz="1200" i="1">
                <a:solidFill>
                  <a:srgbClr val="7F7F7F"/>
                </a:solidFill>
              </a:rPr>
              <a:t>23</a:t>
            </a:r>
            <a:r>
              <a:rPr lang="en-US" sz="1200" b="0" i="1" u="none" strike="noStrike" cap="none">
                <a:solidFill>
                  <a:srgbClr val="7F7F7F"/>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Tips for Conversations</a:t>
            </a:r>
            <a:endParaRPr/>
          </a:p>
        </p:txBody>
      </p:sp>
      <p:grpSp>
        <p:nvGrpSpPr>
          <p:cNvPr id="252" name="Google Shape;252;p18"/>
          <p:cNvGrpSpPr/>
          <p:nvPr/>
        </p:nvGrpSpPr>
        <p:grpSpPr>
          <a:xfrm>
            <a:off x="914400" y="1525666"/>
            <a:ext cx="7315200" cy="3518799"/>
            <a:chOff x="0" y="1666"/>
            <a:chExt cx="7315200" cy="3518799"/>
          </a:xfrm>
        </p:grpSpPr>
        <p:sp>
          <p:nvSpPr>
            <p:cNvPr id="253" name="Google Shape;253;p18"/>
            <p:cNvSpPr/>
            <p:nvPr/>
          </p:nvSpPr>
          <p:spPr>
            <a:xfrm>
              <a:off x="0" y="3112015"/>
              <a:ext cx="7315200" cy="408450"/>
            </a:xfrm>
            <a:prstGeom prst="rect">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8"/>
            <p:cNvSpPr txBox="1"/>
            <p:nvPr/>
          </p:nvSpPr>
          <p:spPr>
            <a:xfrm>
              <a:off x="0" y="3112015"/>
              <a:ext cx="7315200" cy="40845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Summarize to make sure you understood</a:t>
              </a:r>
              <a:endParaRPr sz="1400" b="0" i="0" u="none" strike="noStrike" cap="none">
                <a:solidFill>
                  <a:schemeClr val="lt1"/>
                </a:solidFill>
                <a:latin typeface="Arial"/>
                <a:ea typeface="Arial"/>
                <a:cs typeface="Arial"/>
                <a:sym typeface="Arial"/>
              </a:endParaRPr>
            </a:p>
          </p:txBody>
        </p:sp>
        <p:sp>
          <p:nvSpPr>
            <p:cNvPr id="255" name="Google Shape;255;p18"/>
            <p:cNvSpPr/>
            <p:nvPr/>
          </p:nvSpPr>
          <p:spPr>
            <a:xfrm rot="10800000">
              <a:off x="0" y="2489945"/>
              <a:ext cx="7315200" cy="628196"/>
            </a:xfrm>
            <a:prstGeom prst="upArrowCallout">
              <a:avLst>
                <a:gd name="adj1" fmla="val 25000"/>
                <a:gd name="adj2" fmla="val 25000"/>
                <a:gd name="adj3" fmla="val 25000"/>
                <a:gd name="adj4" fmla="val 6497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8"/>
            <p:cNvSpPr txBox="1"/>
            <p:nvPr/>
          </p:nvSpPr>
          <p:spPr>
            <a:xfrm>
              <a:off x="0" y="2489945"/>
              <a:ext cx="7315200" cy="408183"/>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Ask more questions</a:t>
              </a:r>
              <a:endParaRPr sz="1400" b="0" i="0" u="none" strike="noStrike" cap="none">
                <a:solidFill>
                  <a:schemeClr val="lt1"/>
                </a:solidFill>
                <a:latin typeface="Arial"/>
                <a:ea typeface="Arial"/>
                <a:cs typeface="Arial"/>
                <a:sym typeface="Arial"/>
              </a:endParaRPr>
            </a:p>
          </p:txBody>
        </p:sp>
        <p:sp>
          <p:nvSpPr>
            <p:cNvPr id="257" name="Google Shape;257;p18"/>
            <p:cNvSpPr/>
            <p:nvPr/>
          </p:nvSpPr>
          <p:spPr>
            <a:xfrm rot="10800000">
              <a:off x="0" y="1867875"/>
              <a:ext cx="7315200" cy="628196"/>
            </a:xfrm>
            <a:prstGeom prst="upArrowCallout">
              <a:avLst>
                <a:gd name="adj1" fmla="val 25000"/>
                <a:gd name="adj2" fmla="val 25000"/>
                <a:gd name="adj3" fmla="val 25000"/>
                <a:gd name="adj4" fmla="val 6497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8"/>
            <p:cNvSpPr txBox="1"/>
            <p:nvPr/>
          </p:nvSpPr>
          <p:spPr>
            <a:xfrm>
              <a:off x="0" y="1867875"/>
              <a:ext cx="7315200" cy="408183"/>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Wait for patient to say more</a:t>
              </a:r>
              <a:endParaRPr sz="1400" b="0" i="0" u="none" strike="noStrike" cap="none">
                <a:solidFill>
                  <a:schemeClr val="lt1"/>
                </a:solidFill>
                <a:latin typeface="Arial"/>
                <a:ea typeface="Arial"/>
                <a:cs typeface="Arial"/>
                <a:sym typeface="Arial"/>
              </a:endParaRPr>
            </a:p>
          </p:txBody>
        </p:sp>
        <p:sp>
          <p:nvSpPr>
            <p:cNvPr id="259" name="Google Shape;259;p18"/>
            <p:cNvSpPr/>
            <p:nvPr/>
          </p:nvSpPr>
          <p:spPr>
            <a:xfrm rot="10800000">
              <a:off x="0" y="1245805"/>
              <a:ext cx="7315200" cy="628196"/>
            </a:xfrm>
            <a:prstGeom prst="upArrowCallout">
              <a:avLst>
                <a:gd name="adj1" fmla="val 25000"/>
                <a:gd name="adj2" fmla="val 25000"/>
                <a:gd name="adj3" fmla="val 25000"/>
                <a:gd name="adj4" fmla="val 6497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8"/>
            <p:cNvSpPr txBox="1"/>
            <p:nvPr/>
          </p:nvSpPr>
          <p:spPr>
            <a:xfrm>
              <a:off x="0" y="1245805"/>
              <a:ext cx="7315200" cy="408183"/>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Reflect back</a:t>
              </a:r>
              <a:endParaRPr sz="1400" b="0" i="0" u="none" strike="noStrike" cap="none">
                <a:solidFill>
                  <a:schemeClr val="lt1"/>
                </a:solidFill>
                <a:latin typeface="Arial"/>
                <a:ea typeface="Arial"/>
                <a:cs typeface="Arial"/>
                <a:sym typeface="Arial"/>
              </a:endParaRPr>
            </a:p>
          </p:txBody>
        </p:sp>
        <p:sp>
          <p:nvSpPr>
            <p:cNvPr id="261" name="Google Shape;261;p18"/>
            <p:cNvSpPr/>
            <p:nvPr/>
          </p:nvSpPr>
          <p:spPr>
            <a:xfrm rot="10800000">
              <a:off x="0" y="623735"/>
              <a:ext cx="7315200" cy="628196"/>
            </a:xfrm>
            <a:prstGeom prst="upArrowCallout">
              <a:avLst>
                <a:gd name="adj1" fmla="val 25000"/>
                <a:gd name="adj2" fmla="val 25000"/>
                <a:gd name="adj3" fmla="val 25000"/>
                <a:gd name="adj4" fmla="val 6497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8"/>
            <p:cNvSpPr txBox="1"/>
            <p:nvPr/>
          </p:nvSpPr>
          <p:spPr>
            <a:xfrm>
              <a:off x="0" y="623735"/>
              <a:ext cx="7315200" cy="408183"/>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Allow patient to answer</a:t>
              </a:r>
              <a:endParaRPr sz="1400" b="0" i="0" u="none" strike="noStrike" cap="none">
                <a:solidFill>
                  <a:schemeClr val="lt1"/>
                </a:solidFill>
                <a:latin typeface="Arial"/>
                <a:ea typeface="Arial"/>
                <a:cs typeface="Arial"/>
                <a:sym typeface="Arial"/>
              </a:endParaRPr>
            </a:p>
          </p:txBody>
        </p:sp>
        <p:sp>
          <p:nvSpPr>
            <p:cNvPr id="263" name="Google Shape;263;p18"/>
            <p:cNvSpPr/>
            <p:nvPr/>
          </p:nvSpPr>
          <p:spPr>
            <a:xfrm rot="10800000">
              <a:off x="0" y="1666"/>
              <a:ext cx="7315200" cy="628196"/>
            </a:xfrm>
            <a:prstGeom prst="upArrowCallout">
              <a:avLst>
                <a:gd name="adj1" fmla="val 25000"/>
                <a:gd name="adj2" fmla="val 25000"/>
                <a:gd name="adj3" fmla="val 25000"/>
                <a:gd name="adj4" fmla="val 6497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8"/>
            <p:cNvSpPr txBox="1"/>
            <p:nvPr/>
          </p:nvSpPr>
          <p:spPr>
            <a:xfrm>
              <a:off x="0" y="1666"/>
              <a:ext cx="7315200" cy="408183"/>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Ask open ended questions</a:t>
              </a: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8"/>
              <a:buNone/>
            </a:pPr>
            <a:r>
              <a:rPr lang="en-US">
                <a:latin typeface="Arial"/>
                <a:ea typeface="Arial"/>
                <a:cs typeface="Arial"/>
                <a:sym typeface="Arial"/>
              </a:rPr>
              <a:t>Supporting Open Communication </a:t>
            </a:r>
            <a:endParaRPr/>
          </a:p>
        </p:txBody>
      </p:sp>
      <p:grpSp>
        <p:nvGrpSpPr>
          <p:cNvPr id="271" name="Google Shape;271;p19"/>
          <p:cNvGrpSpPr/>
          <p:nvPr/>
        </p:nvGrpSpPr>
        <p:grpSpPr>
          <a:xfrm>
            <a:off x="1742811" y="1768085"/>
            <a:ext cx="5658375" cy="3502803"/>
            <a:chOff x="810827" y="1198"/>
            <a:chExt cx="5658375" cy="3502803"/>
          </a:xfrm>
        </p:grpSpPr>
        <p:sp>
          <p:nvSpPr>
            <p:cNvPr id="272" name="Google Shape;272;p19"/>
            <p:cNvSpPr/>
            <p:nvPr/>
          </p:nvSpPr>
          <p:spPr>
            <a:xfrm>
              <a:off x="810827" y="1198"/>
              <a:ext cx="2694464" cy="1616678"/>
            </a:xfrm>
            <a:prstGeom prst="rect">
              <a:avLst/>
            </a:prstGeom>
            <a:solidFill>
              <a:srgbClr val="336699"/>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9"/>
            <p:cNvSpPr txBox="1"/>
            <p:nvPr/>
          </p:nvSpPr>
          <p:spPr>
            <a:xfrm>
              <a:off x="810827" y="1198"/>
              <a:ext cx="2694464" cy="1616678"/>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rPr>
                <a:t>Build trust</a:t>
              </a:r>
              <a:endParaRPr sz="1400" b="0" i="0" u="none" strike="noStrike" cap="none">
                <a:solidFill>
                  <a:srgbClr val="000000"/>
                </a:solidFill>
                <a:latin typeface="Arial"/>
                <a:ea typeface="Arial"/>
                <a:cs typeface="Arial"/>
                <a:sym typeface="Arial"/>
              </a:endParaRPr>
            </a:p>
          </p:txBody>
        </p:sp>
        <p:sp>
          <p:nvSpPr>
            <p:cNvPr id="274" name="Google Shape;274;p19"/>
            <p:cNvSpPr/>
            <p:nvPr/>
          </p:nvSpPr>
          <p:spPr>
            <a:xfrm>
              <a:off x="3774738" y="1198"/>
              <a:ext cx="2694464" cy="1616678"/>
            </a:xfrm>
            <a:prstGeom prst="rect">
              <a:avLst/>
            </a:prstGeom>
            <a:solidFill>
              <a:srgbClr val="336699"/>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9"/>
            <p:cNvSpPr txBox="1"/>
            <p:nvPr/>
          </p:nvSpPr>
          <p:spPr>
            <a:xfrm>
              <a:off x="3774738" y="1198"/>
              <a:ext cx="2694464" cy="1616678"/>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rPr>
                <a:t>Facilitate communication</a:t>
              </a:r>
              <a:endParaRPr sz="1400" b="0" i="0" u="none" strike="noStrike" cap="none">
                <a:solidFill>
                  <a:srgbClr val="000000"/>
                </a:solidFill>
                <a:latin typeface="Arial"/>
                <a:ea typeface="Arial"/>
                <a:cs typeface="Arial"/>
                <a:sym typeface="Arial"/>
              </a:endParaRPr>
            </a:p>
          </p:txBody>
        </p:sp>
        <p:sp>
          <p:nvSpPr>
            <p:cNvPr id="276" name="Google Shape;276;p19"/>
            <p:cNvSpPr/>
            <p:nvPr/>
          </p:nvSpPr>
          <p:spPr>
            <a:xfrm>
              <a:off x="810827" y="1887323"/>
              <a:ext cx="2694464" cy="1616678"/>
            </a:xfrm>
            <a:prstGeom prst="rect">
              <a:avLst/>
            </a:prstGeom>
            <a:solidFill>
              <a:srgbClr val="336699"/>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9"/>
            <p:cNvSpPr txBox="1"/>
            <p:nvPr/>
          </p:nvSpPr>
          <p:spPr>
            <a:xfrm>
              <a:off x="810827" y="1887323"/>
              <a:ext cx="2694464" cy="1616678"/>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rPr>
                <a:t>Address concerns</a:t>
              </a:r>
              <a:endParaRPr sz="1400" b="0" i="0" u="none" strike="noStrike" cap="none">
                <a:solidFill>
                  <a:srgbClr val="000000"/>
                </a:solidFill>
                <a:latin typeface="Arial"/>
                <a:ea typeface="Arial"/>
                <a:cs typeface="Arial"/>
                <a:sym typeface="Arial"/>
              </a:endParaRPr>
            </a:p>
          </p:txBody>
        </p:sp>
        <p:sp>
          <p:nvSpPr>
            <p:cNvPr id="278" name="Google Shape;278;p19"/>
            <p:cNvSpPr/>
            <p:nvPr/>
          </p:nvSpPr>
          <p:spPr>
            <a:xfrm>
              <a:off x="3774738" y="1887323"/>
              <a:ext cx="2694464" cy="1616678"/>
            </a:xfrm>
            <a:prstGeom prst="rect">
              <a:avLst/>
            </a:prstGeom>
            <a:solidFill>
              <a:srgbClr val="336699"/>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9"/>
            <p:cNvSpPr txBox="1"/>
            <p:nvPr/>
          </p:nvSpPr>
          <p:spPr>
            <a:xfrm>
              <a:off x="3774738" y="1887323"/>
              <a:ext cx="2694464" cy="1616678"/>
            </a:xfrm>
            <a:prstGeom prst="rect">
              <a:avLst/>
            </a:prstGeom>
            <a:noFill/>
            <a:ln>
              <a:noFill/>
            </a:ln>
          </p:spPr>
          <p:txBody>
            <a:bodyPr spcFirstLastPara="1" wrap="square" lIns="99050" tIns="99050" rIns="99050" bIns="99050" anchor="ctr" anchorCtr="0">
              <a:noAutofit/>
            </a:bodyPr>
            <a:lstStyle/>
            <a:p>
              <a:pPr marL="0" marR="0" lvl="0" indent="0" algn="ctr" rtl="0">
                <a:lnSpc>
                  <a:spcPct val="90000"/>
                </a:lnSpc>
                <a:spcBef>
                  <a:spcPts val="0"/>
                </a:spcBef>
                <a:spcAft>
                  <a:spcPts val="0"/>
                </a:spcAft>
                <a:buClr>
                  <a:schemeClr val="lt1"/>
                </a:buClr>
                <a:buSzPts val="2600"/>
                <a:buFont typeface="Arial"/>
                <a:buNone/>
              </a:pPr>
              <a:r>
                <a:rPr lang="en-US" sz="2600">
                  <a:solidFill>
                    <a:schemeClr val="lt1"/>
                  </a:solidFill>
                </a:rPr>
                <a:t>Consider individual factors</a:t>
              </a:r>
              <a:endParaRPr sz="1400" b="0" i="0" u="none" strike="noStrike" cap="none">
                <a:solidFill>
                  <a:srgbClr val="000000"/>
                </a:solidFill>
                <a:latin typeface="Arial"/>
                <a:ea typeface="Arial"/>
                <a:cs typeface="Arial"/>
                <a:sym typeface="Arial"/>
              </a:endParaRPr>
            </a:p>
          </p:txBody>
        </p:sp>
      </p:grpSp>
      <p:sp>
        <p:nvSpPr>
          <p:cNvPr id="280" name="Google Shape;280;p19"/>
          <p:cNvSpPr txBox="1"/>
          <p:nvPr/>
        </p:nvSpPr>
        <p:spPr>
          <a:xfrm>
            <a:off x="2072450" y="5348275"/>
            <a:ext cx="7147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Communication in Cancer Care (PDQ®),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Tips for Patients</a:t>
            </a:r>
            <a:endParaRPr/>
          </a:p>
        </p:txBody>
      </p:sp>
      <p:sp>
        <p:nvSpPr>
          <p:cNvPr id="287" name="Google Shape;287;p20"/>
          <p:cNvSpPr txBox="1">
            <a:spLocks noGrp="1"/>
          </p:cNvSpPr>
          <p:nvPr>
            <p:ph type="body" idx="1"/>
          </p:nvPr>
        </p:nvSpPr>
        <p:spPr>
          <a:xfrm>
            <a:off x="457200" y="1454375"/>
            <a:ext cx="8229600" cy="3323700"/>
          </a:xfrm>
          <a:prstGeom prst="rect">
            <a:avLst/>
          </a:prstGeom>
          <a:noFill/>
          <a:ln>
            <a:noFill/>
          </a:ln>
        </p:spPr>
        <p:txBody>
          <a:bodyPr spcFirstLastPara="1" wrap="square" lIns="91425" tIns="45700" rIns="91425" bIns="45700" anchor="t" anchorCtr="0">
            <a:normAutofit/>
          </a:bodyPr>
          <a:lstStyle/>
          <a:p>
            <a:pPr marL="342900" lvl="0" indent="-330200" algn="l" rtl="0">
              <a:lnSpc>
                <a:spcPct val="100000"/>
              </a:lnSpc>
              <a:spcBef>
                <a:spcPts val="0"/>
              </a:spcBef>
              <a:spcAft>
                <a:spcPts val="0"/>
              </a:spcAft>
              <a:buClr>
                <a:srgbClr val="3F3F3F"/>
              </a:buClr>
              <a:buSzPts val="3000"/>
              <a:buFont typeface="Arial"/>
              <a:buChar char="•"/>
            </a:pPr>
            <a:r>
              <a:rPr lang="en-US" sz="3000"/>
              <a:t>Be assertive</a:t>
            </a:r>
            <a:endParaRPr sz="3000"/>
          </a:p>
          <a:p>
            <a:pPr marL="342900" lvl="0" indent="-330200" algn="l" rtl="0">
              <a:lnSpc>
                <a:spcPct val="100000"/>
              </a:lnSpc>
              <a:spcBef>
                <a:spcPts val="640"/>
              </a:spcBef>
              <a:spcAft>
                <a:spcPts val="0"/>
              </a:spcAft>
              <a:buClr>
                <a:srgbClr val="3F3F3F"/>
              </a:buClr>
              <a:buSzPts val="3000"/>
              <a:buFont typeface="Arial"/>
              <a:buChar char="•"/>
            </a:pPr>
            <a:r>
              <a:rPr lang="en-US" sz="3000"/>
              <a:t>Use “I” messages</a:t>
            </a:r>
            <a:endParaRPr sz="3000"/>
          </a:p>
          <a:p>
            <a:pPr marL="342900" lvl="0" indent="-330200" algn="l" rtl="0">
              <a:lnSpc>
                <a:spcPct val="100000"/>
              </a:lnSpc>
              <a:spcBef>
                <a:spcPts val="640"/>
              </a:spcBef>
              <a:spcAft>
                <a:spcPts val="0"/>
              </a:spcAft>
              <a:buClr>
                <a:srgbClr val="3F3F3F"/>
              </a:buClr>
              <a:buSzPts val="3000"/>
              <a:buFont typeface="Arial"/>
              <a:buChar char="•"/>
            </a:pPr>
            <a:r>
              <a:rPr lang="en-US" sz="3000"/>
              <a:t>Active listening</a:t>
            </a:r>
            <a:endParaRPr sz="3000"/>
          </a:p>
          <a:p>
            <a:pPr marL="342900" lvl="0" indent="-330200" algn="l" rtl="0">
              <a:lnSpc>
                <a:spcPct val="100000"/>
              </a:lnSpc>
              <a:spcBef>
                <a:spcPts val="640"/>
              </a:spcBef>
              <a:spcAft>
                <a:spcPts val="0"/>
              </a:spcAft>
              <a:buClr>
                <a:srgbClr val="3F3F3F"/>
              </a:buClr>
              <a:buSzPts val="3000"/>
              <a:buFont typeface="Arial"/>
              <a:buChar char="•"/>
            </a:pPr>
            <a:r>
              <a:rPr lang="en-US" sz="3000"/>
              <a:t>Match what you say in words with what you “say” without words</a:t>
            </a:r>
            <a:endParaRPr sz="3000"/>
          </a:p>
          <a:p>
            <a:pPr marL="342900" lvl="0" indent="-330200" algn="l" rtl="0">
              <a:lnSpc>
                <a:spcPct val="100000"/>
              </a:lnSpc>
              <a:spcBef>
                <a:spcPts val="640"/>
              </a:spcBef>
              <a:spcAft>
                <a:spcPts val="0"/>
              </a:spcAft>
              <a:buClr>
                <a:srgbClr val="3F3F3F"/>
              </a:buClr>
              <a:buSzPts val="3000"/>
              <a:buFont typeface="Arial"/>
              <a:buChar char="•"/>
            </a:pPr>
            <a:r>
              <a:rPr lang="en-US" sz="3000"/>
              <a:t>Express your feelings</a:t>
            </a:r>
            <a:endParaRPr sz="3000"/>
          </a:p>
        </p:txBody>
      </p:sp>
      <p:sp>
        <p:nvSpPr>
          <p:cNvPr id="288" name="Google Shape;288;p20"/>
          <p:cNvSpPr txBox="1"/>
          <p:nvPr/>
        </p:nvSpPr>
        <p:spPr>
          <a:xfrm>
            <a:off x="4102775" y="5300575"/>
            <a:ext cx="50781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a:t>
            </a:r>
            <a:r>
              <a:rPr lang="en-US" sz="1200" i="1">
                <a:solidFill>
                  <a:srgbClr val="7F7F7F"/>
                </a:solidFill>
              </a:rPr>
              <a:t>National Coalition for Cancer Survivorship, n.d.</a:t>
            </a:r>
            <a:endParaRPr sz="1200" b="0" i="1" u="none" strike="noStrike" cap="none">
              <a:solidFill>
                <a:srgbClr val="7F7F7F"/>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Conflict Resolution</a:t>
            </a:r>
            <a:endParaRPr/>
          </a:p>
        </p:txBody>
      </p:sp>
      <p:sp>
        <p:nvSpPr>
          <p:cNvPr id="302" name="Google Shape;302;p21"/>
          <p:cNvSpPr txBox="1"/>
          <p:nvPr/>
        </p:nvSpPr>
        <p:spPr>
          <a:xfrm>
            <a:off x="571500" y="1447800"/>
            <a:ext cx="8001000"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Everyone has to deal with conflict at one point or another. In this section of the lesson, we will discuss conflict resolution strategies. These tips can be applied to the navigator-patient interaction or the patient interaction with others, including their family or members of the healthcare team.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Conflict Resolution Strategies</a:t>
            </a:r>
            <a:endParaRPr/>
          </a:p>
        </p:txBody>
      </p:sp>
      <p:grpSp>
        <p:nvGrpSpPr>
          <p:cNvPr id="309" name="Google Shape;309;p24"/>
          <p:cNvGrpSpPr/>
          <p:nvPr/>
        </p:nvGrpSpPr>
        <p:grpSpPr>
          <a:xfrm>
            <a:off x="579120" y="1389627"/>
            <a:ext cx="7467599" cy="4030344"/>
            <a:chOff x="1" y="4128"/>
            <a:chExt cx="7467599" cy="4030344"/>
          </a:xfrm>
        </p:grpSpPr>
        <p:sp>
          <p:nvSpPr>
            <p:cNvPr id="310" name="Google Shape;310;p24"/>
            <p:cNvSpPr/>
            <p:nvPr/>
          </p:nvSpPr>
          <p:spPr>
            <a:xfrm rot="5400000">
              <a:off x="-84367" y="88495"/>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4"/>
            <p:cNvSpPr txBox="1"/>
            <p:nvPr/>
          </p:nvSpPr>
          <p:spPr>
            <a:xfrm>
              <a:off x="1" y="200985"/>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24"/>
            <p:cNvSpPr/>
            <p:nvPr/>
          </p:nvSpPr>
          <p:spPr>
            <a:xfrm rot="5400000">
              <a:off x="3747861" y="-3350018"/>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4"/>
            <p:cNvSpPr txBox="1"/>
            <p:nvPr/>
          </p:nvSpPr>
          <p:spPr>
            <a:xfrm>
              <a:off x="393714" y="21976"/>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Work at talking about the issues</a:t>
              </a:r>
              <a:endParaRPr sz="1400" b="0" i="0" u="none" strike="noStrike" cap="none">
                <a:solidFill>
                  <a:srgbClr val="000000"/>
                </a:solidFill>
                <a:latin typeface="Arial"/>
                <a:ea typeface="Arial"/>
                <a:cs typeface="Arial"/>
                <a:sym typeface="Arial"/>
              </a:endParaRPr>
            </a:p>
          </p:txBody>
        </p:sp>
        <p:sp>
          <p:nvSpPr>
            <p:cNvPr id="314" name="Google Shape;314;p24"/>
            <p:cNvSpPr/>
            <p:nvPr/>
          </p:nvSpPr>
          <p:spPr>
            <a:xfrm rot="5400000">
              <a:off x="-84367" y="576341"/>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4"/>
            <p:cNvSpPr txBox="1"/>
            <p:nvPr/>
          </p:nvSpPr>
          <p:spPr>
            <a:xfrm>
              <a:off x="1" y="688831"/>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6" name="Google Shape;316;p24"/>
            <p:cNvSpPr/>
            <p:nvPr/>
          </p:nvSpPr>
          <p:spPr>
            <a:xfrm rot="5400000">
              <a:off x="3747861" y="-2862173"/>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4"/>
            <p:cNvSpPr txBox="1"/>
            <p:nvPr/>
          </p:nvSpPr>
          <p:spPr>
            <a:xfrm>
              <a:off x="393714" y="509821"/>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Recognize the value of the conflict</a:t>
              </a:r>
              <a:endParaRPr sz="1400" b="0" i="0" u="none" strike="noStrike" cap="none">
                <a:solidFill>
                  <a:srgbClr val="000000"/>
                </a:solidFill>
                <a:latin typeface="Arial"/>
                <a:ea typeface="Arial"/>
                <a:cs typeface="Arial"/>
                <a:sym typeface="Arial"/>
              </a:endParaRPr>
            </a:p>
          </p:txBody>
        </p:sp>
        <p:sp>
          <p:nvSpPr>
            <p:cNvPr id="318" name="Google Shape;318;p24"/>
            <p:cNvSpPr/>
            <p:nvPr/>
          </p:nvSpPr>
          <p:spPr>
            <a:xfrm rot="5400000">
              <a:off x="-84367" y="1064186"/>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4"/>
            <p:cNvSpPr txBox="1"/>
            <p:nvPr/>
          </p:nvSpPr>
          <p:spPr>
            <a:xfrm>
              <a:off x="1" y="1176676"/>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0" name="Google Shape;320;p24"/>
            <p:cNvSpPr/>
            <p:nvPr/>
          </p:nvSpPr>
          <p:spPr>
            <a:xfrm rot="5400000">
              <a:off x="3747861" y="-2374327"/>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4"/>
            <p:cNvSpPr txBox="1"/>
            <p:nvPr/>
          </p:nvSpPr>
          <p:spPr>
            <a:xfrm>
              <a:off x="393714" y="997667"/>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Recognize conflict is a spiral and you can change the direction of the spiral</a:t>
              </a:r>
              <a:endParaRPr sz="1400" b="0" i="0" u="none" strike="noStrike" cap="none">
                <a:solidFill>
                  <a:srgbClr val="000000"/>
                </a:solidFill>
                <a:latin typeface="Arial"/>
                <a:ea typeface="Arial"/>
                <a:cs typeface="Arial"/>
                <a:sym typeface="Arial"/>
              </a:endParaRPr>
            </a:p>
          </p:txBody>
        </p:sp>
        <p:sp>
          <p:nvSpPr>
            <p:cNvPr id="322" name="Google Shape;322;p24"/>
            <p:cNvSpPr/>
            <p:nvPr/>
          </p:nvSpPr>
          <p:spPr>
            <a:xfrm rot="5400000">
              <a:off x="-84367" y="1552031"/>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4"/>
            <p:cNvSpPr txBox="1"/>
            <p:nvPr/>
          </p:nvSpPr>
          <p:spPr>
            <a:xfrm>
              <a:off x="1" y="1664521"/>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4" name="Google Shape;324;p24"/>
            <p:cNvSpPr/>
            <p:nvPr/>
          </p:nvSpPr>
          <p:spPr>
            <a:xfrm rot="5400000">
              <a:off x="3747861" y="-1886482"/>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4"/>
            <p:cNvSpPr txBox="1"/>
            <p:nvPr/>
          </p:nvSpPr>
          <p:spPr>
            <a:xfrm>
              <a:off x="393714" y="1485512"/>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Emphasize common goals</a:t>
              </a:r>
              <a:endParaRPr sz="1400" b="0" i="0" u="none" strike="noStrike" cap="none">
                <a:solidFill>
                  <a:srgbClr val="000000"/>
                </a:solidFill>
                <a:latin typeface="Arial"/>
                <a:ea typeface="Arial"/>
                <a:cs typeface="Arial"/>
                <a:sym typeface="Arial"/>
              </a:endParaRPr>
            </a:p>
          </p:txBody>
        </p:sp>
        <p:sp>
          <p:nvSpPr>
            <p:cNvPr id="326" name="Google Shape;326;p24"/>
            <p:cNvSpPr/>
            <p:nvPr/>
          </p:nvSpPr>
          <p:spPr>
            <a:xfrm rot="5400000">
              <a:off x="-84367" y="2039877"/>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4"/>
            <p:cNvSpPr txBox="1"/>
            <p:nvPr/>
          </p:nvSpPr>
          <p:spPr>
            <a:xfrm>
              <a:off x="1" y="2152367"/>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8" name="Google Shape;328;p24"/>
            <p:cNvSpPr/>
            <p:nvPr/>
          </p:nvSpPr>
          <p:spPr>
            <a:xfrm rot="5400000">
              <a:off x="3747861" y="-1398637"/>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4"/>
            <p:cNvSpPr txBox="1"/>
            <p:nvPr/>
          </p:nvSpPr>
          <p:spPr>
            <a:xfrm>
              <a:off x="393714" y="1973357"/>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Check perceptions</a:t>
              </a:r>
              <a:endParaRPr sz="1400" b="0" i="0" u="none" strike="noStrike" cap="none">
                <a:solidFill>
                  <a:srgbClr val="000000"/>
                </a:solidFill>
                <a:latin typeface="Arial"/>
                <a:ea typeface="Arial"/>
                <a:cs typeface="Arial"/>
                <a:sym typeface="Arial"/>
              </a:endParaRPr>
            </a:p>
          </p:txBody>
        </p:sp>
        <p:sp>
          <p:nvSpPr>
            <p:cNvPr id="330" name="Google Shape;330;p24"/>
            <p:cNvSpPr/>
            <p:nvPr/>
          </p:nvSpPr>
          <p:spPr>
            <a:xfrm rot="5400000">
              <a:off x="-84367" y="2527722"/>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4"/>
            <p:cNvSpPr txBox="1"/>
            <p:nvPr/>
          </p:nvSpPr>
          <p:spPr>
            <a:xfrm>
              <a:off x="1" y="2640212"/>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2" name="Google Shape;332;p24"/>
            <p:cNvSpPr/>
            <p:nvPr/>
          </p:nvSpPr>
          <p:spPr>
            <a:xfrm rot="5400000">
              <a:off x="3747861" y="-910791"/>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4"/>
            <p:cNvSpPr txBox="1"/>
            <p:nvPr/>
          </p:nvSpPr>
          <p:spPr>
            <a:xfrm>
              <a:off x="393714" y="2461203"/>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Use competent communication techniques</a:t>
              </a:r>
              <a:endParaRPr sz="1400" b="0" i="0" u="none" strike="noStrike" cap="none">
                <a:solidFill>
                  <a:srgbClr val="000000"/>
                </a:solidFill>
                <a:latin typeface="Arial"/>
                <a:ea typeface="Arial"/>
                <a:cs typeface="Arial"/>
                <a:sym typeface="Arial"/>
              </a:endParaRPr>
            </a:p>
          </p:txBody>
        </p:sp>
        <p:sp>
          <p:nvSpPr>
            <p:cNvPr id="334" name="Google Shape;334;p24"/>
            <p:cNvSpPr/>
            <p:nvPr/>
          </p:nvSpPr>
          <p:spPr>
            <a:xfrm rot="5400000">
              <a:off x="-84367" y="3015567"/>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4"/>
            <p:cNvSpPr txBox="1"/>
            <p:nvPr/>
          </p:nvSpPr>
          <p:spPr>
            <a:xfrm>
              <a:off x="1" y="3128057"/>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36" name="Google Shape;336;p24"/>
            <p:cNvSpPr/>
            <p:nvPr/>
          </p:nvSpPr>
          <p:spPr>
            <a:xfrm rot="5400000">
              <a:off x="3747861" y="-422946"/>
              <a:ext cx="365591" cy="7073886"/>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4"/>
            <p:cNvSpPr txBox="1"/>
            <p:nvPr/>
          </p:nvSpPr>
          <p:spPr>
            <a:xfrm>
              <a:off x="393714" y="2949048"/>
              <a:ext cx="7056039" cy="329897"/>
            </a:xfrm>
            <a:prstGeom prst="rect">
              <a:avLst/>
            </a:prstGeom>
            <a:noFill/>
            <a:ln>
              <a:noFill/>
            </a:ln>
          </p:spPr>
          <p:txBody>
            <a:bodyPr spcFirstLastPara="1" wrap="square" lIns="99550" tIns="8875" rIns="8875" bIns="8875" anchor="ctr" anchorCtr="0">
              <a:noAutofit/>
            </a:bodyPr>
            <a:lstStyle/>
            <a:p>
              <a:pPr marL="114300" marR="0" lvl="1" indent="-114300" algn="l" rtl="0">
                <a:lnSpc>
                  <a:spcPct val="9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Agree to disagree</a:t>
              </a:r>
              <a:endParaRPr sz="1400" b="0" i="0" u="none" strike="noStrike" cap="none">
                <a:solidFill>
                  <a:srgbClr val="000000"/>
                </a:solidFill>
                <a:latin typeface="Arial"/>
                <a:ea typeface="Arial"/>
                <a:cs typeface="Arial"/>
                <a:sym typeface="Arial"/>
              </a:endParaRPr>
            </a:p>
          </p:txBody>
        </p:sp>
        <p:sp>
          <p:nvSpPr>
            <p:cNvPr id="338" name="Google Shape;338;p24"/>
            <p:cNvSpPr/>
            <p:nvPr/>
          </p:nvSpPr>
          <p:spPr>
            <a:xfrm rot="5400000">
              <a:off x="-84367" y="3556391"/>
              <a:ext cx="562448" cy="393713"/>
            </a:xfrm>
            <a:prstGeom prst="chevron">
              <a:avLst>
                <a:gd name="adj" fmla="val 50000"/>
              </a:avLst>
            </a:prstGeom>
            <a:solidFill>
              <a:srgbClr val="336699"/>
            </a:solidFill>
            <a:ln w="9525" cap="flat" cmpd="sng">
              <a:solidFill>
                <a:schemeClr val="accent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4"/>
            <p:cNvSpPr txBox="1"/>
            <p:nvPr/>
          </p:nvSpPr>
          <p:spPr>
            <a:xfrm>
              <a:off x="1" y="3668881"/>
              <a:ext cx="393713" cy="168735"/>
            </a:xfrm>
            <a:prstGeom prst="rect">
              <a:avLst/>
            </a:prstGeom>
            <a:noFill/>
            <a:ln>
              <a:noFill/>
            </a:ln>
          </p:spPr>
          <p:txBody>
            <a:bodyPr spcFirstLastPara="1" wrap="square" lIns="8875" tIns="8875" rIns="8875" bIns="8875" anchor="ctr" anchorCtr="0">
              <a:noAutofit/>
            </a:bodyPr>
            <a:lstStyle/>
            <a:p>
              <a:pPr marL="0" marR="0" lvl="0" indent="0" algn="ctr" rtl="0">
                <a:lnSpc>
                  <a:spcPct val="90000"/>
                </a:lnSpc>
                <a:spcBef>
                  <a:spcPts val="0"/>
                </a:spcBef>
                <a:spcAft>
                  <a:spcPts val="0"/>
                </a:spcAft>
                <a:buClr>
                  <a:schemeClr val="dk1"/>
                </a:buClr>
                <a:buSzPts val="1400"/>
                <a:buFont typeface="Arial"/>
                <a:buNone/>
              </a:pPr>
              <a:endParaRPr sz="1400" b="0" i="0" u="none" strike="noStrike" cap="none">
                <a:solidFill>
                  <a:schemeClr val="lt1"/>
                </a:solidFill>
                <a:latin typeface="Arial"/>
                <a:ea typeface="Arial"/>
                <a:cs typeface="Arial"/>
                <a:sym typeface="Arial"/>
              </a:endParaRPr>
            </a:p>
          </p:txBody>
        </p:sp>
        <p:sp>
          <p:nvSpPr>
            <p:cNvPr id="340" name="Google Shape;340;p24"/>
            <p:cNvSpPr/>
            <p:nvPr/>
          </p:nvSpPr>
          <p:spPr>
            <a:xfrm rot="5400000">
              <a:off x="3694883" y="132873"/>
              <a:ext cx="471547" cy="7043892"/>
            </a:xfrm>
            <a:prstGeom prst="round2SameRect">
              <a:avLst>
                <a:gd name="adj1" fmla="val 16667"/>
                <a:gd name="adj2" fmla="val 0"/>
              </a:avLst>
            </a:prstGeom>
            <a:solidFill>
              <a:schemeClr val="lt1">
                <a:alpha val="89411"/>
              </a:schemeClr>
            </a:solidFill>
            <a:ln w="9525" cap="flat" cmpd="sng">
              <a:solidFill>
                <a:srgbClr val="365F9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4"/>
            <p:cNvSpPr txBox="1"/>
            <p:nvPr/>
          </p:nvSpPr>
          <p:spPr>
            <a:xfrm>
              <a:off x="408711" y="3518265"/>
              <a:ext cx="7020900" cy="425400"/>
            </a:xfrm>
            <a:prstGeom prst="rect">
              <a:avLst/>
            </a:prstGeom>
            <a:noFill/>
            <a:ln>
              <a:noFill/>
            </a:ln>
          </p:spPr>
          <p:txBody>
            <a:bodyPr spcFirstLastPara="1" wrap="square" lIns="99550" tIns="8875" rIns="8875" bIns="8875" anchor="b" anchorCtr="0">
              <a:noAutofit/>
            </a:bodyPr>
            <a:lstStyle/>
            <a:p>
              <a:pPr marL="114300" marR="0" lvl="1" indent="-25400" algn="l" rtl="0">
                <a:lnSpc>
                  <a:spcPct val="9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a:p>
              <a:pPr marL="114300" marR="0" lvl="1" indent="-114300" algn="l" rtl="0">
                <a:lnSpc>
                  <a:spcPct val="90000"/>
                </a:lnSpc>
                <a:spcBef>
                  <a:spcPts val="21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Attack the problem, not the person</a:t>
              </a:r>
              <a:endParaRPr sz="1400" b="0" i="0" u="none" strike="noStrike" cap="none">
                <a:solidFill>
                  <a:srgbClr val="000000"/>
                </a:solidFill>
                <a:latin typeface="Arial"/>
                <a:ea typeface="Arial"/>
                <a:cs typeface="Arial"/>
                <a:sym typeface="Arial"/>
              </a:endParaRPr>
            </a:p>
            <a:p>
              <a:pPr marL="114300" marR="0" lvl="1" indent="-25400" algn="l" rtl="0">
                <a:lnSpc>
                  <a:spcPct val="90000"/>
                </a:lnSpc>
                <a:spcBef>
                  <a:spcPts val="21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342" name="Google Shape;342;p24"/>
          <p:cNvSpPr txBox="1"/>
          <p:nvPr/>
        </p:nvSpPr>
        <p:spPr>
          <a:xfrm>
            <a:off x="6144000" y="5253325"/>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i="1">
                <a:solidFill>
                  <a:schemeClr val="lt2"/>
                </a:solidFill>
                <a:highlight>
                  <a:srgbClr val="FFFFFF"/>
                </a:highlight>
              </a:rPr>
              <a:t>Source: Piryani and Piryani, 2019</a:t>
            </a:r>
            <a:endParaRPr i="1">
              <a:solidFill>
                <a:schemeClr val="lt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Primary Strategies</a:t>
            </a:r>
            <a:endParaRPr/>
          </a:p>
        </p:txBody>
      </p:sp>
      <p:grpSp>
        <p:nvGrpSpPr>
          <p:cNvPr id="349" name="Google Shape;349;p23"/>
          <p:cNvGrpSpPr/>
          <p:nvPr/>
        </p:nvGrpSpPr>
        <p:grpSpPr>
          <a:xfrm>
            <a:off x="533400" y="1373471"/>
            <a:ext cx="7458074" cy="3829846"/>
            <a:chOff x="0" y="1871"/>
            <a:chExt cx="7458074" cy="3829846"/>
          </a:xfrm>
        </p:grpSpPr>
        <p:sp>
          <p:nvSpPr>
            <p:cNvPr id="350" name="Google Shape;350;p23"/>
            <p:cNvSpPr/>
            <p:nvPr/>
          </p:nvSpPr>
          <p:spPr>
            <a:xfrm rot="5400000">
              <a:off x="4577317" y="-1766994"/>
              <a:ext cx="988347" cy="4773168"/>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3"/>
            <p:cNvSpPr txBox="1"/>
            <p:nvPr/>
          </p:nvSpPr>
          <p:spPr>
            <a:xfrm>
              <a:off x="2684907" y="173663"/>
              <a:ext cx="4724921" cy="891853"/>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Avoiding conflict and hoping that it will go away</a:t>
              </a:r>
              <a:endParaRPr sz="1400" b="0" i="0" u="none" strike="noStrike" cap="none">
                <a:solidFill>
                  <a:srgbClr val="000000"/>
                </a:solidFill>
                <a:latin typeface="Arial"/>
                <a:ea typeface="Arial"/>
                <a:cs typeface="Arial"/>
                <a:sym typeface="Arial"/>
              </a:endParaRPr>
            </a:p>
          </p:txBody>
        </p:sp>
        <p:sp>
          <p:nvSpPr>
            <p:cNvPr id="352" name="Google Shape;352;p23"/>
            <p:cNvSpPr/>
            <p:nvPr/>
          </p:nvSpPr>
          <p:spPr>
            <a:xfrm>
              <a:off x="0" y="1871"/>
              <a:ext cx="2684907" cy="1235434"/>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3"/>
            <p:cNvSpPr txBox="1"/>
            <p:nvPr/>
          </p:nvSpPr>
          <p:spPr>
            <a:xfrm>
              <a:off x="60309" y="62180"/>
              <a:ext cx="2564289" cy="1114816"/>
            </a:xfrm>
            <a:prstGeom prst="rect">
              <a:avLst/>
            </a:prstGeom>
            <a:noFill/>
            <a:ln>
              <a:noFill/>
            </a:ln>
          </p:spPr>
          <p:txBody>
            <a:bodyPr spcFirstLastPara="1" wrap="square" lIns="236200" tIns="118100" rIns="236200" bIns="118100" anchor="ctr" anchorCtr="0">
              <a:noAutofit/>
            </a:bodyPr>
            <a:lstStyle/>
            <a:p>
              <a:pPr marL="0" marR="0" lvl="0" indent="0" algn="ctr" rtl="0">
                <a:lnSpc>
                  <a:spcPct val="90000"/>
                </a:lnSpc>
                <a:spcBef>
                  <a:spcPts val="0"/>
                </a:spcBef>
                <a:spcAft>
                  <a:spcPts val="0"/>
                </a:spcAft>
                <a:buClr>
                  <a:schemeClr val="lt1"/>
                </a:buClr>
                <a:buSzPts val="6200"/>
                <a:buFont typeface="Arial"/>
                <a:buNone/>
              </a:pPr>
              <a:r>
                <a:rPr lang="en-US" sz="3800" b="0" i="0" u="none" strike="noStrike" cap="none">
                  <a:solidFill>
                    <a:schemeClr val="lt1"/>
                  </a:solidFill>
                  <a:latin typeface="Arial"/>
                  <a:ea typeface="Arial"/>
                  <a:cs typeface="Arial"/>
                  <a:sym typeface="Arial"/>
                </a:rPr>
                <a:t>Flight</a:t>
              </a:r>
              <a:endParaRPr sz="3800" b="0" i="0" u="none" strike="noStrike" cap="none">
                <a:solidFill>
                  <a:srgbClr val="000000"/>
                </a:solidFill>
                <a:latin typeface="Arial"/>
                <a:ea typeface="Arial"/>
                <a:cs typeface="Arial"/>
                <a:sym typeface="Arial"/>
              </a:endParaRPr>
            </a:p>
          </p:txBody>
        </p:sp>
        <p:sp>
          <p:nvSpPr>
            <p:cNvPr id="354" name="Google Shape;354;p23"/>
            <p:cNvSpPr/>
            <p:nvPr/>
          </p:nvSpPr>
          <p:spPr>
            <a:xfrm rot="5400000">
              <a:off x="4577317" y="-469789"/>
              <a:ext cx="988347" cy="4773168"/>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3"/>
            <p:cNvSpPr txBox="1"/>
            <p:nvPr/>
          </p:nvSpPr>
          <p:spPr>
            <a:xfrm>
              <a:off x="2684907" y="1470868"/>
              <a:ext cx="4724921" cy="891853"/>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Using authority, rights or force to attempt to prevail over others</a:t>
              </a:r>
              <a:endParaRPr sz="1400" b="0" i="0" u="none" strike="noStrike" cap="none">
                <a:solidFill>
                  <a:srgbClr val="000000"/>
                </a:solidFill>
                <a:latin typeface="Arial"/>
                <a:ea typeface="Arial"/>
                <a:cs typeface="Arial"/>
                <a:sym typeface="Arial"/>
              </a:endParaRPr>
            </a:p>
          </p:txBody>
        </p:sp>
        <p:sp>
          <p:nvSpPr>
            <p:cNvPr id="356" name="Google Shape;356;p23"/>
            <p:cNvSpPr/>
            <p:nvPr/>
          </p:nvSpPr>
          <p:spPr>
            <a:xfrm>
              <a:off x="0" y="1299077"/>
              <a:ext cx="2684907" cy="1235434"/>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3"/>
            <p:cNvSpPr txBox="1"/>
            <p:nvPr/>
          </p:nvSpPr>
          <p:spPr>
            <a:xfrm>
              <a:off x="60309" y="1359386"/>
              <a:ext cx="2564289" cy="1114816"/>
            </a:xfrm>
            <a:prstGeom prst="rect">
              <a:avLst/>
            </a:prstGeom>
            <a:noFill/>
            <a:ln>
              <a:noFill/>
            </a:ln>
          </p:spPr>
          <p:txBody>
            <a:bodyPr spcFirstLastPara="1" wrap="square" lIns="236200" tIns="118100" rIns="236200" bIns="118100" anchor="ctr" anchorCtr="0">
              <a:noAutofit/>
            </a:bodyPr>
            <a:lstStyle/>
            <a:p>
              <a:pPr marL="0" marR="0" lvl="0" indent="0" algn="ctr" rtl="0">
                <a:lnSpc>
                  <a:spcPct val="90000"/>
                </a:lnSpc>
                <a:spcBef>
                  <a:spcPts val="0"/>
                </a:spcBef>
                <a:spcAft>
                  <a:spcPts val="0"/>
                </a:spcAft>
                <a:buClr>
                  <a:schemeClr val="lt1"/>
                </a:buClr>
                <a:buSzPts val="6200"/>
                <a:buFont typeface="Arial"/>
                <a:buNone/>
              </a:pPr>
              <a:r>
                <a:rPr lang="en-US" sz="3800" b="0" i="0" u="none" strike="noStrike" cap="none">
                  <a:solidFill>
                    <a:schemeClr val="lt1"/>
                  </a:solidFill>
                  <a:latin typeface="Arial"/>
                  <a:ea typeface="Arial"/>
                  <a:cs typeface="Arial"/>
                  <a:sym typeface="Arial"/>
                </a:rPr>
                <a:t>Fight</a:t>
              </a:r>
              <a:endParaRPr sz="3800" b="0" i="0" u="none" strike="noStrike" cap="none">
                <a:solidFill>
                  <a:srgbClr val="000000"/>
                </a:solidFill>
                <a:latin typeface="Arial"/>
                <a:ea typeface="Arial"/>
                <a:cs typeface="Arial"/>
                <a:sym typeface="Arial"/>
              </a:endParaRPr>
            </a:p>
          </p:txBody>
        </p:sp>
        <p:sp>
          <p:nvSpPr>
            <p:cNvPr id="358" name="Google Shape;358;p23"/>
            <p:cNvSpPr/>
            <p:nvPr/>
          </p:nvSpPr>
          <p:spPr>
            <a:xfrm rot="5400000">
              <a:off x="4577317" y="827416"/>
              <a:ext cx="988347" cy="4773168"/>
            </a:xfrm>
            <a:prstGeom prst="round2SameRect">
              <a:avLst>
                <a:gd name="adj1" fmla="val 16667"/>
                <a:gd name="adj2" fmla="val 0"/>
              </a:avLst>
            </a:prstGeom>
            <a:solidFill>
              <a:srgbClr val="E7F2F3">
                <a:alpha val="89411"/>
              </a:srgbClr>
            </a:solidFill>
            <a:ln w="25400" cap="flat" cmpd="sng">
              <a:solidFill>
                <a:srgbClr val="E7F2F3">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3"/>
            <p:cNvSpPr txBox="1"/>
            <p:nvPr/>
          </p:nvSpPr>
          <p:spPr>
            <a:xfrm>
              <a:off x="2684907" y="2768074"/>
              <a:ext cx="4724921" cy="891853"/>
            </a:xfrm>
            <a:prstGeom prst="rect">
              <a:avLst/>
            </a:prstGeom>
            <a:noFill/>
            <a:ln>
              <a:noFill/>
            </a:ln>
          </p:spPr>
          <p:txBody>
            <a:bodyPr spcFirstLastPara="1" wrap="square" lIns="68575" tIns="34275" rIns="68575" bIns="34275" anchor="ctr" anchorCtr="0">
              <a:noAutofit/>
            </a:bodyPr>
            <a:lstStyle/>
            <a:p>
              <a:pPr marL="171450" marR="0" lvl="1" indent="-1714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Talking with other people to develop solutions that will satisfy mutual interests, some result that they all can “live with”</a:t>
              </a:r>
              <a:endParaRPr sz="1400" b="0" i="0" u="none" strike="noStrike" cap="none">
                <a:solidFill>
                  <a:srgbClr val="000000"/>
                </a:solidFill>
                <a:latin typeface="Arial"/>
                <a:ea typeface="Arial"/>
                <a:cs typeface="Arial"/>
                <a:sym typeface="Arial"/>
              </a:endParaRPr>
            </a:p>
          </p:txBody>
        </p:sp>
        <p:sp>
          <p:nvSpPr>
            <p:cNvPr id="360" name="Google Shape;360;p23"/>
            <p:cNvSpPr/>
            <p:nvPr/>
          </p:nvSpPr>
          <p:spPr>
            <a:xfrm>
              <a:off x="0" y="2596283"/>
              <a:ext cx="2684907" cy="1235434"/>
            </a:xfrm>
            <a:prstGeom prst="roundRect">
              <a:avLst>
                <a:gd name="adj" fmla="val 16667"/>
              </a:avLst>
            </a:prstGeom>
            <a:solidFill>
              <a:srgbClr val="3366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3"/>
            <p:cNvSpPr txBox="1"/>
            <p:nvPr/>
          </p:nvSpPr>
          <p:spPr>
            <a:xfrm>
              <a:off x="60309" y="2656592"/>
              <a:ext cx="2564289" cy="1114816"/>
            </a:xfrm>
            <a:prstGeom prst="rect">
              <a:avLst/>
            </a:prstGeom>
            <a:noFill/>
            <a:ln>
              <a:noFill/>
            </a:ln>
          </p:spPr>
          <p:txBody>
            <a:bodyPr spcFirstLastPara="1" wrap="square" lIns="236200" tIns="118100" rIns="236200" bIns="118100" anchor="ctr" anchorCtr="0">
              <a:noAutofit/>
            </a:bodyPr>
            <a:lstStyle/>
            <a:p>
              <a:pPr marL="0" marR="0" lvl="0" indent="0" algn="ctr" rtl="0">
                <a:lnSpc>
                  <a:spcPct val="90000"/>
                </a:lnSpc>
                <a:spcBef>
                  <a:spcPts val="0"/>
                </a:spcBef>
                <a:spcAft>
                  <a:spcPts val="0"/>
                </a:spcAft>
                <a:buClr>
                  <a:schemeClr val="lt1"/>
                </a:buClr>
                <a:buSzPts val="6200"/>
                <a:buFont typeface="Arial"/>
                <a:buNone/>
              </a:pPr>
              <a:r>
                <a:rPr lang="en-US" sz="3800" b="0" i="0" u="none" strike="noStrike" cap="none">
                  <a:solidFill>
                    <a:schemeClr val="lt1"/>
                  </a:solidFill>
                  <a:latin typeface="Arial"/>
                  <a:ea typeface="Arial"/>
                  <a:cs typeface="Arial"/>
                  <a:sym typeface="Arial"/>
                </a:rPr>
                <a:t>Unite</a:t>
              </a:r>
              <a:endParaRPr sz="3800" b="0" i="0" u="none" strike="noStrike" cap="none">
                <a:solidFill>
                  <a:srgbClr val="000000"/>
                </a:solidFill>
                <a:latin typeface="Arial"/>
                <a:ea typeface="Arial"/>
                <a:cs typeface="Arial"/>
                <a:sym typeface="Arial"/>
              </a:endParaRPr>
            </a:p>
          </p:txBody>
        </p:sp>
      </p:grpSp>
      <p:sp>
        <p:nvSpPr>
          <p:cNvPr id="362" name="Google Shape;362;p23"/>
          <p:cNvSpPr txBox="1"/>
          <p:nvPr/>
        </p:nvSpPr>
        <p:spPr>
          <a:xfrm>
            <a:off x="6144000" y="5253325"/>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i="1">
                <a:solidFill>
                  <a:schemeClr val="lt2"/>
                </a:solidFill>
                <a:highlight>
                  <a:srgbClr val="FFFFFF"/>
                </a:highlight>
              </a:rPr>
              <a:t>Source: Piryani and Piryani, 2019</a:t>
            </a:r>
            <a:endParaRPr i="1">
              <a:solidFill>
                <a:schemeClr val="lt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Difficult Conversations</a:t>
            </a:r>
            <a:endParaRPr/>
          </a:p>
        </p:txBody>
      </p:sp>
      <p:sp>
        <p:nvSpPr>
          <p:cNvPr id="369" name="Google Shape;369;p2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High emotions</a:t>
            </a:r>
            <a:endParaRPr/>
          </a:p>
          <a:p>
            <a:pPr marL="342900" lvl="0" indent="-342900" algn="l" rtl="0">
              <a:lnSpc>
                <a:spcPct val="100000"/>
              </a:lnSpc>
              <a:spcBef>
                <a:spcPts val="0"/>
              </a:spcBef>
              <a:spcAft>
                <a:spcPts val="0"/>
              </a:spcAft>
              <a:buClr>
                <a:srgbClr val="3F3F3F"/>
              </a:buClr>
              <a:buSzPts val="3200"/>
              <a:buFont typeface="Arial"/>
              <a:buChar char="•"/>
            </a:pPr>
            <a:r>
              <a:rPr lang="en-US"/>
              <a:t>Challenging or demanding  </a:t>
            </a:r>
            <a:endParaRPr/>
          </a:p>
          <a:p>
            <a:pPr marL="342900" lvl="0" indent="-342900" algn="l" rtl="0">
              <a:lnSpc>
                <a:spcPct val="100000"/>
              </a:lnSpc>
              <a:spcBef>
                <a:spcPts val="0"/>
              </a:spcBef>
              <a:spcAft>
                <a:spcPts val="0"/>
              </a:spcAft>
              <a:buClr>
                <a:srgbClr val="3F3F3F"/>
              </a:buClr>
              <a:buSzPts val="3200"/>
              <a:buFont typeface="Arial"/>
              <a:buChar char="•"/>
            </a:pPr>
            <a:r>
              <a:rPr lang="en-US"/>
              <a:t>Family member confrontations</a:t>
            </a:r>
            <a:endParaRPr/>
          </a:p>
          <a:p>
            <a:pPr marL="342900" lvl="0" indent="-342900" algn="l" rtl="0">
              <a:lnSpc>
                <a:spcPct val="100000"/>
              </a:lnSpc>
              <a:spcBef>
                <a:spcPts val="0"/>
              </a:spcBef>
              <a:spcAft>
                <a:spcPts val="0"/>
              </a:spcAft>
              <a:buClr>
                <a:srgbClr val="3F3F3F"/>
              </a:buClr>
              <a:buSzPts val="3200"/>
              <a:buFont typeface="Arial"/>
              <a:buChar char="•"/>
            </a:pPr>
            <a:r>
              <a:rPr lang="en-US"/>
              <a:t>Disappointing information</a:t>
            </a:r>
            <a:endParaRPr/>
          </a:p>
        </p:txBody>
      </p:sp>
      <p:sp>
        <p:nvSpPr>
          <p:cNvPr id="370" name="Google Shape;370;p26"/>
          <p:cNvSpPr txBox="1"/>
          <p:nvPr/>
        </p:nvSpPr>
        <p:spPr>
          <a:xfrm>
            <a:off x="6144000" y="5253325"/>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i="1">
                <a:solidFill>
                  <a:schemeClr val="lt2"/>
                </a:solidFill>
                <a:highlight>
                  <a:srgbClr val="FFFFFF"/>
                </a:highlight>
              </a:rPr>
              <a:t>Source: Piryani and Piryani, 2019</a:t>
            </a:r>
            <a:endParaRPr i="1">
              <a:solidFill>
                <a:schemeClr val="l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8"/>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Difficult Conversations</a:t>
            </a:r>
            <a:endParaRPr/>
          </a:p>
        </p:txBody>
      </p:sp>
      <p:sp>
        <p:nvSpPr>
          <p:cNvPr id="377" name="Google Shape;377;p28"/>
          <p:cNvSpPr txBox="1">
            <a:spLocks noGrp="1"/>
          </p:cNvSpPr>
          <p:nvPr>
            <p:ph type="body" idx="1"/>
          </p:nvPr>
        </p:nvSpPr>
        <p:spPr>
          <a:xfrm>
            <a:off x="428625" y="1219200"/>
            <a:ext cx="8229600" cy="4191000"/>
          </a:xfrm>
          <a:prstGeom prst="rect">
            <a:avLst/>
          </a:prstGeom>
          <a:noFill/>
          <a:ln>
            <a:noFill/>
          </a:ln>
        </p:spPr>
        <p:txBody>
          <a:bodyPr spcFirstLastPara="1" wrap="square" lIns="91425" tIns="45700" rIns="91425" bIns="45700" anchor="t" anchorCtr="0">
            <a:noAutofit/>
          </a:bodyPr>
          <a:lstStyle/>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Validating patient fear</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Encouraging the patient to talk with the doctor about concerns and questions</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Seeking to connect patient with appropriate health care professional</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Being empathetic, without physical touch</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Remaining firm when necessary</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Using active and reflective listening strategies</a:t>
            </a:r>
            <a:endParaRPr/>
          </a:p>
          <a:p>
            <a:pPr marL="546100" lvl="0" indent="-342900" algn="l" rtl="0">
              <a:lnSpc>
                <a:spcPct val="100000"/>
              </a:lnSpc>
              <a:spcBef>
                <a:spcPts val="0"/>
              </a:spcBef>
              <a:spcAft>
                <a:spcPts val="0"/>
              </a:spcAft>
              <a:buClr>
                <a:schemeClr val="dk1"/>
              </a:buClr>
              <a:buSzPts val="2800"/>
              <a:buFont typeface="Arial"/>
              <a:buChar char="•"/>
            </a:pPr>
            <a:r>
              <a:rPr lang="en-US" sz="2800">
                <a:solidFill>
                  <a:schemeClr val="dk1"/>
                </a:solidFill>
              </a:rPr>
              <a:t>Remaining non-judgmental</a:t>
            </a:r>
            <a:endParaRPr/>
          </a:p>
          <a:p>
            <a:pPr marL="342900" lvl="0" indent="-139700" algn="l" rtl="0">
              <a:lnSpc>
                <a:spcPct val="100000"/>
              </a:lnSpc>
              <a:spcBef>
                <a:spcPts val="640"/>
              </a:spcBef>
              <a:spcAft>
                <a:spcPts val="0"/>
              </a:spcAft>
              <a:buClr>
                <a:srgbClr val="3F3F3F"/>
              </a:buClr>
              <a:buSzPts val="3200"/>
              <a:buFont typeface="Arial"/>
              <a:buNone/>
            </a:pPr>
            <a:endParaRPr sz="3200">
              <a:solidFill>
                <a:schemeClr val="dk1"/>
              </a:solidFill>
            </a:endParaRPr>
          </a:p>
          <a:p>
            <a:pPr marL="660400" lvl="0" indent="-254000" algn="l" rtl="0">
              <a:lnSpc>
                <a:spcPct val="100000"/>
              </a:lnSpc>
              <a:spcBef>
                <a:spcPts val="640"/>
              </a:spcBef>
              <a:spcAft>
                <a:spcPts val="0"/>
              </a:spcAft>
              <a:buClr>
                <a:schemeClr val="dk1"/>
              </a:buClr>
              <a:buSzPts val="3200"/>
              <a:buFont typeface="Arial"/>
              <a:buNone/>
            </a:pPr>
            <a:endParaRPr sz="3200">
              <a:solidFill>
                <a:schemeClr val="dk1"/>
              </a:solidFill>
            </a:endParaRPr>
          </a:p>
          <a:p>
            <a:pPr marL="660400" lvl="0" indent="-2540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378" name="Google Shape;378;p28"/>
          <p:cNvSpPr txBox="1"/>
          <p:nvPr/>
        </p:nvSpPr>
        <p:spPr>
          <a:xfrm>
            <a:off x="6144000" y="5253325"/>
            <a:ext cx="30000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100" i="1">
                <a:solidFill>
                  <a:schemeClr val="lt2"/>
                </a:solidFill>
                <a:highlight>
                  <a:srgbClr val="FFFFFF"/>
                </a:highlight>
              </a:rPr>
              <a:t>Source: Piryani and Piryani, 2019</a:t>
            </a:r>
            <a:endParaRPr i="1">
              <a:solidFill>
                <a:schemeClr val="lt2"/>
              </a:solidFil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300b5ccd59a_0_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Acknowledgments</a:t>
            </a:r>
            <a:endParaRPr/>
          </a:p>
        </p:txBody>
      </p:sp>
      <p:sp>
        <p:nvSpPr>
          <p:cNvPr id="66" name="Google Shape;66;g300b5ccd59a_0_22"/>
          <p:cNvSpPr txBox="1">
            <a:spLocks noGrp="1"/>
          </p:cNvSpPr>
          <p:nvPr>
            <p:ph type="body" idx="1"/>
          </p:nvPr>
        </p:nvSpPr>
        <p:spPr>
          <a:xfrm>
            <a:off x="457200" y="1371601"/>
            <a:ext cx="8229600" cy="4191000"/>
          </a:xfrm>
          <a:prstGeom prst="rect">
            <a:avLst/>
          </a:prstGeom>
          <a:noFill/>
          <a:ln>
            <a:noFill/>
          </a:ln>
        </p:spPr>
        <p:txBody>
          <a:bodyPr spcFirstLastPara="1" wrap="square" lIns="91425" tIns="45700" rIns="91425" bIns="45700" anchor="t" anchorCtr="0">
            <a:noAutofit/>
          </a:bodyPr>
          <a:lstStyle/>
          <a:p>
            <a:pPr marL="0" lvl="0" indent="0" algn="l" rtl="0">
              <a:spcBef>
                <a:spcPts val="400"/>
              </a:spcBef>
              <a:spcAft>
                <a:spcPts val="0"/>
              </a:spcAft>
              <a:buNone/>
            </a:pPr>
            <a:r>
              <a:rPr lang="en-US" sz="2000">
                <a:solidFill>
                  <a:schemeClr val="dk1"/>
                </a:solidFill>
              </a:rPr>
              <a:t>We would also like to thank the following for their assistance with content revision:</a:t>
            </a:r>
            <a:br>
              <a:rPr lang="en-US" sz="2000">
                <a:solidFill>
                  <a:schemeClr val="dk1"/>
                </a:solidFill>
              </a:rPr>
            </a:b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Jess Quiring, Patient Navigation Advisors</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Zarek Mena, Patient Navigation Advisors </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Nancy Peña, Navegación de Pacientes Internacional, Inc.</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Flint Huffman, National LGBT Cancer Network</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Va’a Tofaeono, American Samoa Cancer Coalition</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Erika Bergeron, Gallaudet University </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Marcela Gaitan, Nuestras Voces Adelante</a:t>
            </a:r>
            <a:endParaRPr sz="2000">
              <a:solidFill>
                <a:schemeClr val="dk1"/>
              </a:solidFill>
            </a:endParaRPr>
          </a:p>
          <a:p>
            <a:pPr marL="457200" lvl="0" indent="-355600" algn="l" rtl="0">
              <a:spcBef>
                <a:spcPts val="400"/>
              </a:spcBef>
              <a:spcAft>
                <a:spcPts val="0"/>
              </a:spcAft>
              <a:buClr>
                <a:schemeClr val="dk1"/>
              </a:buClr>
              <a:buSzPts val="2000"/>
              <a:buChar char="•"/>
            </a:pPr>
            <a:r>
              <a:rPr lang="en-US" sz="2000">
                <a:solidFill>
                  <a:schemeClr val="dk1"/>
                </a:solidFill>
              </a:rPr>
              <a:t>Reesa Sherin, Association of Cancer Care Centers</a:t>
            </a:r>
            <a:endParaRPr sz="2000">
              <a:solidFill>
                <a:schemeClr val="dk1"/>
              </a:solidFill>
            </a:endParaRPr>
          </a:p>
          <a:p>
            <a:pPr marL="457200" lvl="0" indent="0" algn="l" rtl="0">
              <a:spcBef>
                <a:spcPts val="400"/>
              </a:spcBef>
              <a:spcAft>
                <a:spcPts val="0"/>
              </a:spcAft>
              <a:buNone/>
            </a:pPr>
            <a:endParaRPr sz="2000">
              <a:solidFill>
                <a:schemeClr val="dk1"/>
              </a:solidFill>
            </a:endParaRPr>
          </a:p>
          <a:p>
            <a:pPr marL="0" marR="0" lvl="0" indent="0" algn="l" rtl="0">
              <a:lnSpc>
                <a:spcPct val="100000"/>
              </a:lnSpc>
              <a:spcBef>
                <a:spcPts val="1200"/>
              </a:spcBef>
              <a:spcAft>
                <a:spcPts val="0"/>
              </a:spcAft>
              <a:buClr>
                <a:schemeClr val="dk1"/>
              </a:buClr>
              <a:buSzPts val="7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9"/>
          <p:cNvSpPr/>
          <p:nvPr/>
        </p:nvSpPr>
        <p:spPr>
          <a:xfrm>
            <a:off x="374750" y="16773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5" name="Google Shape;385;p29"/>
          <p:cNvSpPr/>
          <p:nvPr/>
        </p:nvSpPr>
        <p:spPr>
          <a:xfrm>
            <a:off x="374750" y="9231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6" name="Google Shape;386;p29"/>
          <p:cNvSpPr txBox="1">
            <a:spLocks noGrp="1"/>
          </p:cNvSpPr>
          <p:nvPr>
            <p:ph type="title"/>
          </p:nvPr>
        </p:nvSpPr>
        <p:spPr>
          <a:xfrm>
            <a:off x="228600" y="-22412"/>
            <a:ext cx="86868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How to Break Bad News Using SPIKES</a:t>
            </a:r>
            <a:endParaRPr/>
          </a:p>
        </p:txBody>
      </p:sp>
      <p:sp>
        <p:nvSpPr>
          <p:cNvPr id="387" name="Google Shape;387;p29"/>
          <p:cNvSpPr txBox="1"/>
          <p:nvPr/>
        </p:nvSpPr>
        <p:spPr>
          <a:xfrm>
            <a:off x="2133600" y="5348897"/>
            <a:ext cx="6896100" cy="263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rgbClr val="7F7F7F"/>
                </a:solidFill>
                <a:latin typeface="Arial"/>
                <a:ea typeface="Arial"/>
                <a:cs typeface="Arial"/>
                <a:sym typeface="Arial"/>
              </a:rPr>
              <a:t>Source: Medline Plus, </a:t>
            </a:r>
            <a:r>
              <a:rPr lang="en-US" sz="1200" i="1">
                <a:solidFill>
                  <a:srgbClr val="7F7F7F"/>
                </a:solidFill>
              </a:rPr>
              <a:t>n.d.</a:t>
            </a:r>
            <a:r>
              <a:rPr lang="en-US" sz="1200" b="0" i="1" u="none" strike="noStrike" cap="none">
                <a:solidFill>
                  <a:srgbClr val="7F7F7F"/>
                </a:solidFill>
                <a:latin typeface="Arial"/>
                <a:ea typeface="Arial"/>
                <a:cs typeface="Arial"/>
                <a:sym typeface="Arial"/>
              </a:rPr>
              <a:t>; Kaplan</a:t>
            </a:r>
            <a:r>
              <a:rPr lang="en-US" sz="1200" i="1">
                <a:solidFill>
                  <a:srgbClr val="7F7F7F"/>
                </a:solidFill>
              </a:rPr>
              <a:t>, </a:t>
            </a:r>
            <a:r>
              <a:rPr lang="en-US" sz="1200" b="0" i="1" u="none" strike="noStrike" cap="none">
                <a:solidFill>
                  <a:srgbClr val="7F7F7F"/>
                </a:solidFill>
                <a:latin typeface="Arial"/>
                <a:ea typeface="Arial"/>
                <a:cs typeface="Arial"/>
                <a:sym typeface="Arial"/>
              </a:rPr>
              <a:t>20</a:t>
            </a:r>
            <a:r>
              <a:rPr lang="en-US" sz="1200" i="1">
                <a:solidFill>
                  <a:srgbClr val="7F7F7F"/>
                </a:solidFill>
              </a:rPr>
              <a:t>10.</a:t>
            </a:r>
            <a:endParaRPr sz="1200" b="0" i="0" u="none" strike="noStrike" cap="none">
              <a:solidFill>
                <a:srgbClr val="000000"/>
              </a:solidFill>
              <a:latin typeface="Arial"/>
              <a:ea typeface="Arial"/>
              <a:cs typeface="Arial"/>
              <a:sym typeface="Arial"/>
            </a:endParaRPr>
          </a:p>
        </p:txBody>
      </p:sp>
      <p:sp>
        <p:nvSpPr>
          <p:cNvPr id="388" name="Google Shape;388;p29"/>
          <p:cNvSpPr/>
          <p:nvPr/>
        </p:nvSpPr>
        <p:spPr>
          <a:xfrm>
            <a:off x="374750" y="923150"/>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S</a:t>
            </a:r>
            <a:endParaRPr sz="2600" b="1">
              <a:solidFill>
                <a:schemeClr val="lt1"/>
              </a:solidFill>
            </a:endParaRPr>
          </a:p>
        </p:txBody>
      </p:sp>
      <p:sp>
        <p:nvSpPr>
          <p:cNvPr id="389" name="Google Shape;389;p29"/>
          <p:cNvSpPr/>
          <p:nvPr/>
        </p:nvSpPr>
        <p:spPr>
          <a:xfrm>
            <a:off x="374750" y="1677352"/>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P</a:t>
            </a:r>
            <a:endParaRPr sz="2600" b="1">
              <a:solidFill>
                <a:schemeClr val="lt1"/>
              </a:solidFill>
            </a:endParaRPr>
          </a:p>
        </p:txBody>
      </p:sp>
      <p:sp>
        <p:nvSpPr>
          <p:cNvPr id="390" name="Google Shape;390;p29"/>
          <p:cNvSpPr/>
          <p:nvPr/>
        </p:nvSpPr>
        <p:spPr>
          <a:xfrm>
            <a:off x="374750" y="2431555"/>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I</a:t>
            </a:r>
            <a:endParaRPr sz="2600" b="1">
              <a:solidFill>
                <a:schemeClr val="lt1"/>
              </a:solidFill>
            </a:endParaRPr>
          </a:p>
        </p:txBody>
      </p:sp>
      <p:sp>
        <p:nvSpPr>
          <p:cNvPr id="391" name="Google Shape;391;p29"/>
          <p:cNvSpPr/>
          <p:nvPr/>
        </p:nvSpPr>
        <p:spPr>
          <a:xfrm>
            <a:off x="374750" y="3185757"/>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K</a:t>
            </a:r>
            <a:endParaRPr sz="2600" b="1">
              <a:solidFill>
                <a:schemeClr val="lt1"/>
              </a:solidFill>
            </a:endParaRPr>
          </a:p>
        </p:txBody>
      </p:sp>
      <p:sp>
        <p:nvSpPr>
          <p:cNvPr id="392" name="Google Shape;392;p29"/>
          <p:cNvSpPr/>
          <p:nvPr/>
        </p:nvSpPr>
        <p:spPr>
          <a:xfrm>
            <a:off x="374750" y="3939960"/>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E</a:t>
            </a:r>
            <a:endParaRPr sz="2600" b="1">
              <a:solidFill>
                <a:schemeClr val="lt1"/>
              </a:solidFill>
            </a:endParaRPr>
          </a:p>
        </p:txBody>
      </p:sp>
      <p:sp>
        <p:nvSpPr>
          <p:cNvPr id="393" name="Google Shape;393;p29"/>
          <p:cNvSpPr/>
          <p:nvPr/>
        </p:nvSpPr>
        <p:spPr>
          <a:xfrm>
            <a:off x="374750" y="4694160"/>
            <a:ext cx="724800" cy="636900"/>
          </a:xfrm>
          <a:prstGeom prst="rect">
            <a:avLst/>
          </a:prstGeom>
          <a:solidFill>
            <a:srgbClr val="0096D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600" b="1">
                <a:solidFill>
                  <a:schemeClr val="lt1"/>
                </a:solidFill>
              </a:rPr>
              <a:t>S</a:t>
            </a:r>
            <a:endParaRPr sz="2600" b="1">
              <a:solidFill>
                <a:schemeClr val="lt1"/>
              </a:solidFill>
            </a:endParaRPr>
          </a:p>
        </p:txBody>
      </p:sp>
      <p:sp>
        <p:nvSpPr>
          <p:cNvPr id="394" name="Google Shape;394;p29"/>
          <p:cNvSpPr txBox="1"/>
          <p:nvPr/>
        </p:nvSpPr>
        <p:spPr>
          <a:xfrm>
            <a:off x="1113450" y="1045725"/>
            <a:ext cx="33999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F3F3F"/>
                </a:solidFill>
              </a:rPr>
              <a:t>Setting</a:t>
            </a:r>
            <a:r>
              <a:rPr lang="en-US" sz="1500">
                <a:solidFill>
                  <a:srgbClr val="3F3F3F"/>
                </a:solidFill>
              </a:rPr>
              <a:t> up the interview</a:t>
            </a:r>
            <a:endParaRPr sz="1500">
              <a:solidFill>
                <a:srgbClr val="3F3F3F"/>
              </a:solidFill>
            </a:endParaRPr>
          </a:p>
        </p:txBody>
      </p:sp>
      <p:sp>
        <p:nvSpPr>
          <p:cNvPr id="395" name="Google Shape;395;p29"/>
          <p:cNvSpPr txBox="1"/>
          <p:nvPr/>
        </p:nvSpPr>
        <p:spPr>
          <a:xfrm>
            <a:off x="4256075" y="992763"/>
            <a:ext cx="1992300" cy="539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Privacy</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Family/Friends</a:t>
            </a:r>
            <a:endParaRPr sz="1200">
              <a:solidFill>
                <a:srgbClr val="3F3F3F"/>
              </a:solidFill>
            </a:endParaRPr>
          </a:p>
        </p:txBody>
      </p:sp>
      <p:sp>
        <p:nvSpPr>
          <p:cNvPr id="396" name="Google Shape;396;p29"/>
          <p:cNvSpPr txBox="1"/>
          <p:nvPr/>
        </p:nvSpPr>
        <p:spPr>
          <a:xfrm>
            <a:off x="6107750" y="971900"/>
            <a:ext cx="2611800" cy="539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Sit</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Connect with the patient</a:t>
            </a:r>
            <a:endParaRPr sz="1200">
              <a:solidFill>
                <a:srgbClr val="3F3F3F"/>
              </a:solidFill>
            </a:endParaRPr>
          </a:p>
        </p:txBody>
      </p:sp>
      <p:sp>
        <p:nvSpPr>
          <p:cNvPr id="397" name="Google Shape;397;p29"/>
          <p:cNvSpPr txBox="1"/>
          <p:nvPr/>
        </p:nvSpPr>
        <p:spPr>
          <a:xfrm>
            <a:off x="1113450" y="1824488"/>
            <a:ext cx="33999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F3F3F"/>
                </a:solidFill>
              </a:rPr>
              <a:t>Perception</a:t>
            </a:r>
            <a:endParaRPr sz="1500" b="1">
              <a:solidFill>
                <a:srgbClr val="3F3F3F"/>
              </a:solidFill>
            </a:endParaRPr>
          </a:p>
        </p:txBody>
      </p:sp>
      <p:sp>
        <p:nvSpPr>
          <p:cNvPr id="398" name="Google Shape;398;p29"/>
          <p:cNvSpPr txBox="1"/>
          <p:nvPr/>
        </p:nvSpPr>
        <p:spPr>
          <a:xfrm>
            <a:off x="4256075" y="1824550"/>
            <a:ext cx="4412100" cy="342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What is the patient’s understanding of the situation?</a:t>
            </a:r>
            <a:endParaRPr sz="1200">
              <a:solidFill>
                <a:srgbClr val="3F3F3F"/>
              </a:solidFill>
            </a:endParaRPr>
          </a:p>
        </p:txBody>
      </p:sp>
      <p:sp>
        <p:nvSpPr>
          <p:cNvPr id="399" name="Google Shape;399;p29"/>
          <p:cNvSpPr/>
          <p:nvPr/>
        </p:nvSpPr>
        <p:spPr>
          <a:xfrm>
            <a:off x="399600" y="24315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0" name="Google Shape;400;p29"/>
          <p:cNvSpPr/>
          <p:nvPr/>
        </p:nvSpPr>
        <p:spPr>
          <a:xfrm>
            <a:off x="399600" y="31857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1" name="Google Shape;401;p29"/>
          <p:cNvSpPr/>
          <p:nvPr/>
        </p:nvSpPr>
        <p:spPr>
          <a:xfrm>
            <a:off x="374750" y="39399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2" name="Google Shape;402;p29"/>
          <p:cNvSpPr/>
          <p:nvPr/>
        </p:nvSpPr>
        <p:spPr>
          <a:xfrm>
            <a:off x="399600" y="4694150"/>
            <a:ext cx="8344800" cy="636900"/>
          </a:xfrm>
          <a:prstGeom prst="rect">
            <a:avLst/>
          </a:prstGeom>
          <a:noFill/>
          <a:ln w="9525" cap="flat" cmpd="sng">
            <a:solidFill>
              <a:srgbClr val="0096D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3" name="Google Shape;403;p29"/>
          <p:cNvSpPr txBox="1"/>
          <p:nvPr/>
        </p:nvSpPr>
        <p:spPr>
          <a:xfrm>
            <a:off x="1113450" y="2578700"/>
            <a:ext cx="3399900" cy="3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F3F3F"/>
                </a:solidFill>
              </a:rPr>
              <a:t>Invitation</a:t>
            </a:r>
            <a:endParaRPr sz="1500" b="1">
              <a:solidFill>
                <a:srgbClr val="3F3F3F"/>
              </a:solidFill>
            </a:endParaRPr>
          </a:p>
        </p:txBody>
      </p:sp>
      <p:sp>
        <p:nvSpPr>
          <p:cNvPr id="404" name="Google Shape;404;p29"/>
          <p:cNvSpPr txBox="1"/>
          <p:nvPr/>
        </p:nvSpPr>
        <p:spPr>
          <a:xfrm>
            <a:off x="4256075" y="2578713"/>
            <a:ext cx="3826200" cy="3426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Assess patient preference for information</a:t>
            </a:r>
            <a:endParaRPr sz="1200">
              <a:solidFill>
                <a:srgbClr val="3F3F3F"/>
              </a:solidFill>
            </a:endParaRPr>
          </a:p>
        </p:txBody>
      </p:sp>
      <p:sp>
        <p:nvSpPr>
          <p:cNvPr id="405" name="Google Shape;405;p29"/>
          <p:cNvSpPr txBox="1"/>
          <p:nvPr/>
        </p:nvSpPr>
        <p:spPr>
          <a:xfrm>
            <a:off x="1099550" y="3185775"/>
            <a:ext cx="34725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F3F3F"/>
                </a:solidFill>
              </a:rPr>
              <a:t>Knowledge </a:t>
            </a:r>
            <a:r>
              <a:rPr lang="en-US" sz="1500">
                <a:solidFill>
                  <a:srgbClr val="3F3F3F"/>
                </a:solidFill>
              </a:rPr>
              <a:t>and information to the patient</a:t>
            </a:r>
            <a:endParaRPr sz="1500">
              <a:solidFill>
                <a:srgbClr val="3F3F3F"/>
              </a:solidFill>
            </a:endParaRPr>
          </a:p>
        </p:txBody>
      </p:sp>
      <p:sp>
        <p:nvSpPr>
          <p:cNvPr id="406" name="Google Shape;406;p29"/>
          <p:cNvSpPr txBox="1"/>
          <p:nvPr/>
        </p:nvSpPr>
        <p:spPr>
          <a:xfrm>
            <a:off x="4256075" y="3148700"/>
            <a:ext cx="2887800" cy="7110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Avoid excessive bluntness</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Give information in small chunks, and check for understanding </a:t>
            </a:r>
            <a:endParaRPr sz="1200">
              <a:solidFill>
                <a:srgbClr val="3F3F3F"/>
              </a:solidFill>
            </a:endParaRPr>
          </a:p>
        </p:txBody>
      </p:sp>
      <p:sp>
        <p:nvSpPr>
          <p:cNvPr id="407" name="Google Shape;407;p29"/>
          <p:cNvSpPr txBox="1"/>
          <p:nvPr/>
        </p:nvSpPr>
        <p:spPr>
          <a:xfrm>
            <a:off x="7114800" y="3133500"/>
            <a:ext cx="1573500" cy="539400"/>
          </a:xfrm>
          <a:prstGeom prst="rect">
            <a:avLst/>
          </a:prstGeom>
          <a:noFill/>
          <a:ln>
            <a:noFill/>
          </a:ln>
        </p:spPr>
        <p:txBody>
          <a:bodyPr spcFirstLastPara="1" wrap="square" lIns="91425" tIns="91425" rIns="91425" bIns="91425" anchor="t" anchorCtr="0">
            <a:noAutofit/>
          </a:bodyPr>
          <a:lstStyle/>
          <a:p>
            <a:pPr marL="228600" lvl="0" indent="-304800" algn="l" rtl="0">
              <a:spcBef>
                <a:spcPts val="0"/>
              </a:spcBef>
              <a:spcAft>
                <a:spcPts val="0"/>
              </a:spcAft>
              <a:buClr>
                <a:srgbClr val="3F3F3F"/>
              </a:buClr>
              <a:buSzPts val="1200"/>
              <a:buChar char="●"/>
            </a:pPr>
            <a:r>
              <a:rPr lang="en-US" sz="1200">
                <a:solidFill>
                  <a:srgbClr val="3F3F3F"/>
                </a:solidFill>
              </a:rPr>
              <a:t>Use plain, non-technical language</a:t>
            </a:r>
            <a:endParaRPr sz="1200">
              <a:solidFill>
                <a:srgbClr val="3F3F3F"/>
              </a:solidFill>
            </a:endParaRPr>
          </a:p>
        </p:txBody>
      </p:sp>
      <p:sp>
        <p:nvSpPr>
          <p:cNvPr id="408" name="Google Shape;408;p29"/>
          <p:cNvSpPr txBox="1"/>
          <p:nvPr/>
        </p:nvSpPr>
        <p:spPr>
          <a:xfrm>
            <a:off x="1135850" y="3939950"/>
            <a:ext cx="3399900" cy="63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rgbClr val="3F3F3F"/>
                </a:solidFill>
              </a:rPr>
              <a:t>Access </a:t>
            </a:r>
            <a:r>
              <a:rPr lang="en-US" sz="1500" b="1">
                <a:solidFill>
                  <a:srgbClr val="3F3F3F"/>
                </a:solidFill>
              </a:rPr>
              <a:t>Emotions </a:t>
            </a:r>
            <a:r>
              <a:rPr lang="en-US" sz="1500">
                <a:solidFill>
                  <a:srgbClr val="3F3F3F"/>
                </a:solidFill>
              </a:rPr>
              <a:t>with</a:t>
            </a:r>
            <a:r>
              <a:rPr lang="en-US" sz="1500" b="1">
                <a:solidFill>
                  <a:srgbClr val="3F3F3F"/>
                </a:solidFill>
              </a:rPr>
              <a:t> Empathic </a:t>
            </a:r>
            <a:r>
              <a:rPr lang="en-US" sz="1500">
                <a:solidFill>
                  <a:srgbClr val="3F3F3F"/>
                </a:solidFill>
              </a:rPr>
              <a:t>Responses</a:t>
            </a:r>
            <a:endParaRPr sz="1500">
              <a:solidFill>
                <a:srgbClr val="3F3F3F"/>
              </a:solidFill>
            </a:endParaRPr>
          </a:p>
        </p:txBody>
      </p:sp>
      <p:sp>
        <p:nvSpPr>
          <p:cNvPr id="409" name="Google Shape;409;p29"/>
          <p:cNvSpPr txBox="1"/>
          <p:nvPr/>
        </p:nvSpPr>
        <p:spPr>
          <a:xfrm>
            <a:off x="4275750" y="3863750"/>
            <a:ext cx="2611800" cy="6369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Observe patient’s reaction</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Allow for silence</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Use empathic statements</a:t>
            </a:r>
            <a:endParaRPr sz="1200">
              <a:solidFill>
                <a:srgbClr val="3F3F3F"/>
              </a:solidFill>
            </a:endParaRPr>
          </a:p>
        </p:txBody>
      </p:sp>
      <p:sp>
        <p:nvSpPr>
          <p:cNvPr id="410" name="Google Shape;410;p29"/>
          <p:cNvSpPr txBox="1"/>
          <p:nvPr/>
        </p:nvSpPr>
        <p:spPr>
          <a:xfrm>
            <a:off x="1113450" y="4795850"/>
            <a:ext cx="33999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rgbClr val="3F3F3F"/>
                </a:solidFill>
              </a:rPr>
              <a:t>Strategy</a:t>
            </a:r>
            <a:r>
              <a:rPr lang="en-US" sz="1500">
                <a:solidFill>
                  <a:srgbClr val="3F3F3F"/>
                </a:solidFill>
              </a:rPr>
              <a:t> and </a:t>
            </a:r>
            <a:r>
              <a:rPr lang="en-US" sz="1500" b="1">
                <a:solidFill>
                  <a:srgbClr val="3F3F3F"/>
                </a:solidFill>
              </a:rPr>
              <a:t>Summary</a:t>
            </a:r>
            <a:endParaRPr sz="1500" b="1">
              <a:solidFill>
                <a:srgbClr val="3F3F3F"/>
              </a:solidFill>
            </a:endParaRPr>
          </a:p>
        </p:txBody>
      </p:sp>
      <p:sp>
        <p:nvSpPr>
          <p:cNvPr id="411" name="Google Shape;411;p29"/>
          <p:cNvSpPr txBox="1"/>
          <p:nvPr/>
        </p:nvSpPr>
        <p:spPr>
          <a:xfrm>
            <a:off x="4275750" y="4733300"/>
            <a:ext cx="2611800" cy="5394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rgbClr val="3F3F3F"/>
              </a:buClr>
              <a:buSzPts val="1200"/>
              <a:buChar char="●"/>
            </a:pPr>
            <a:r>
              <a:rPr lang="en-US" sz="1200">
                <a:solidFill>
                  <a:srgbClr val="3F3F3F"/>
                </a:solidFill>
              </a:rPr>
              <a:t>Check for understanding</a:t>
            </a:r>
            <a:endParaRPr sz="1200">
              <a:solidFill>
                <a:srgbClr val="3F3F3F"/>
              </a:solidFill>
            </a:endParaRPr>
          </a:p>
          <a:p>
            <a:pPr marL="457200" lvl="0" indent="-304800" algn="l" rtl="0">
              <a:spcBef>
                <a:spcPts val="0"/>
              </a:spcBef>
              <a:spcAft>
                <a:spcPts val="0"/>
              </a:spcAft>
              <a:buClr>
                <a:srgbClr val="3F3F3F"/>
              </a:buClr>
              <a:buSzPts val="1200"/>
              <a:buChar char="●"/>
            </a:pPr>
            <a:r>
              <a:rPr lang="en-US" sz="1200">
                <a:solidFill>
                  <a:srgbClr val="3F3F3F"/>
                </a:solidFill>
              </a:rPr>
              <a:t>Make an action plan</a:t>
            </a:r>
            <a:endParaRPr sz="1200">
              <a:solidFill>
                <a:srgbClr val="3F3F3F"/>
              </a:solidFill>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g2f3a2610cb2_0_2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Cultural Competency </a:t>
            </a:r>
            <a:endParaRPr/>
          </a:p>
        </p:txBody>
      </p:sp>
      <p:sp>
        <p:nvSpPr>
          <p:cNvPr id="425" name="Google Shape;425;g2f3a2610cb2_0_24"/>
          <p:cNvSpPr/>
          <p:nvPr/>
        </p:nvSpPr>
        <p:spPr>
          <a:xfrm>
            <a:off x="1799025" y="1447800"/>
            <a:ext cx="6423300" cy="3924300"/>
          </a:xfrm>
          <a:prstGeom prst="cloudCallout">
            <a:avLst>
              <a:gd name="adj1" fmla="val -51483"/>
              <a:gd name="adj2" fmla="val 37861"/>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400"/>
              <a:buFont typeface="Arial"/>
              <a:buNone/>
            </a:pPr>
            <a:r>
              <a:rPr lang="en-US" sz="1700">
                <a:solidFill>
                  <a:schemeClr val="lt1"/>
                </a:solidFill>
              </a:rPr>
              <a:t>Cultural competency emphasizes the need for healthcare professionals to be aware of, and responsive to cultural perspectives and backgrounds of patient and family preferences, values, and that cultural traditions, language, and socioeconomic conditions are respected.</a:t>
            </a:r>
            <a:endParaRPr sz="1700" b="0" i="0" u="none" strike="noStrike" cap="none">
              <a:solidFill>
                <a:schemeClr val="lt1"/>
              </a:solidFill>
              <a:latin typeface="Arial"/>
              <a:ea typeface="Arial"/>
              <a:cs typeface="Arial"/>
              <a:sym typeface="Arial"/>
            </a:endParaRPr>
          </a:p>
        </p:txBody>
      </p:sp>
      <p:sp>
        <p:nvSpPr>
          <p:cNvPr id="426" name="Google Shape;426;g2f3a2610cb2_0_24"/>
          <p:cNvSpPr txBox="1"/>
          <p:nvPr/>
        </p:nvSpPr>
        <p:spPr>
          <a:xfrm>
            <a:off x="2286000" y="5372098"/>
            <a:ext cx="6896100" cy="240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Stubbe, 2020.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306d1e88205_1_2"/>
          <p:cNvSpPr txBox="1">
            <a:spLocks noGrp="1"/>
          </p:cNvSpPr>
          <p:nvPr>
            <p:ph type="title"/>
          </p:nvPr>
        </p:nvSpPr>
        <p:spPr>
          <a:xfrm>
            <a:off x="457200" y="304800"/>
            <a:ext cx="8229600" cy="1143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Cultural Humility</a:t>
            </a:r>
            <a:endParaRPr/>
          </a:p>
        </p:txBody>
      </p:sp>
      <p:sp>
        <p:nvSpPr>
          <p:cNvPr id="433" name="Google Shape;433;g306d1e88205_1_2"/>
          <p:cNvSpPr txBox="1"/>
          <p:nvPr/>
        </p:nvSpPr>
        <p:spPr>
          <a:xfrm>
            <a:off x="2286000" y="5372098"/>
            <a:ext cx="6896100" cy="240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Stubbe, 2020; U.S. Department of Health and Human Services n.d.</a:t>
            </a:r>
            <a:endParaRPr sz="1400" b="0" i="0" u="none" strike="noStrike" cap="none">
              <a:solidFill>
                <a:srgbClr val="000000"/>
              </a:solidFill>
              <a:latin typeface="Arial"/>
              <a:ea typeface="Arial"/>
              <a:cs typeface="Arial"/>
              <a:sym typeface="Arial"/>
            </a:endParaRPr>
          </a:p>
        </p:txBody>
      </p:sp>
      <p:sp>
        <p:nvSpPr>
          <p:cNvPr id="434" name="Google Shape;434;g306d1e88205_1_2"/>
          <p:cNvSpPr/>
          <p:nvPr/>
        </p:nvSpPr>
        <p:spPr>
          <a:xfrm>
            <a:off x="598700" y="1447800"/>
            <a:ext cx="3578700" cy="3552900"/>
          </a:xfrm>
          <a:prstGeom prst="foldedCorner">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g306d1e88205_1_2"/>
          <p:cNvSpPr/>
          <p:nvPr/>
        </p:nvSpPr>
        <p:spPr>
          <a:xfrm>
            <a:off x="5108100" y="1447800"/>
            <a:ext cx="3578700" cy="3552900"/>
          </a:xfrm>
          <a:prstGeom prst="foldedCorner">
            <a:avLst>
              <a:gd name="adj" fmla="val 16667"/>
            </a:avLst>
          </a:prstGeom>
          <a:solidFill>
            <a:srgbClr val="E7F2F3">
              <a:alpha val="8941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6" name="Google Shape;436;g306d1e88205_1_2"/>
          <p:cNvSpPr txBox="1"/>
          <p:nvPr/>
        </p:nvSpPr>
        <p:spPr>
          <a:xfrm>
            <a:off x="789225" y="1673675"/>
            <a:ext cx="32658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solidFill>
                  <a:srgbClr val="3F3F3F"/>
                </a:solidFill>
              </a:rPr>
              <a:t>Cultural Competency</a:t>
            </a:r>
            <a:endParaRPr sz="2200" b="1">
              <a:solidFill>
                <a:srgbClr val="3F3F3F"/>
              </a:solidFill>
            </a:endParaRPr>
          </a:p>
        </p:txBody>
      </p:sp>
      <p:sp>
        <p:nvSpPr>
          <p:cNvPr id="437" name="Google Shape;437;g306d1e88205_1_2"/>
          <p:cNvSpPr txBox="1"/>
          <p:nvPr/>
        </p:nvSpPr>
        <p:spPr>
          <a:xfrm>
            <a:off x="5264550" y="1673675"/>
            <a:ext cx="32658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b="1">
                <a:solidFill>
                  <a:srgbClr val="3F3F3F"/>
                </a:solidFill>
              </a:rPr>
              <a:t>Cultural Humility</a:t>
            </a:r>
            <a:endParaRPr sz="2200" b="1">
              <a:solidFill>
                <a:srgbClr val="3F3F3F"/>
              </a:solidFill>
            </a:endParaRPr>
          </a:p>
        </p:txBody>
      </p:sp>
      <p:sp>
        <p:nvSpPr>
          <p:cNvPr id="438" name="Google Shape;438;g306d1e88205_1_2"/>
          <p:cNvSpPr txBox="1"/>
          <p:nvPr/>
        </p:nvSpPr>
        <p:spPr>
          <a:xfrm>
            <a:off x="707575" y="2462900"/>
            <a:ext cx="3184200" cy="189270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Clr>
                <a:srgbClr val="3F3F3F"/>
              </a:buClr>
              <a:buSzPts val="2000"/>
              <a:buChar char="●"/>
            </a:pPr>
            <a:r>
              <a:rPr lang="en-US" sz="2000">
                <a:solidFill>
                  <a:srgbClr val="3F3F3F"/>
                </a:solidFill>
              </a:rPr>
              <a:t>Building knowledge and skills</a:t>
            </a:r>
            <a:endParaRPr sz="2000">
              <a:solidFill>
                <a:srgbClr val="3F3F3F"/>
              </a:solidFill>
            </a:endParaRPr>
          </a:p>
          <a:p>
            <a:pPr marL="457200" lvl="0" indent="-355600" algn="l" rtl="0">
              <a:spcBef>
                <a:spcPts val="0"/>
              </a:spcBef>
              <a:spcAft>
                <a:spcPts val="0"/>
              </a:spcAft>
              <a:buClr>
                <a:srgbClr val="3F3F3F"/>
              </a:buClr>
              <a:buSzPts val="2000"/>
              <a:buChar char="●"/>
            </a:pPr>
            <a:r>
              <a:rPr lang="en-US" sz="2000">
                <a:solidFill>
                  <a:srgbClr val="3F3F3F"/>
                </a:solidFill>
              </a:rPr>
              <a:t>A fixed goal that can be achieved</a:t>
            </a:r>
            <a:endParaRPr sz="2000">
              <a:solidFill>
                <a:srgbClr val="3F3F3F"/>
              </a:solidFill>
            </a:endParaRPr>
          </a:p>
        </p:txBody>
      </p:sp>
      <p:sp>
        <p:nvSpPr>
          <p:cNvPr id="439" name="Google Shape;439;g306d1e88205_1_2"/>
          <p:cNvSpPr txBox="1"/>
          <p:nvPr/>
        </p:nvSpPr>
        <p:spPr>
          <a:xfrm>
            <a:off x="5223750" y="2482650"/>
            <a:ext cx="3347400" cy="18927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rgbClr val="3F3F3F"/>
              </a:buClr>
              <a:buSzPts val="1900"/>
              <a:buChar char="●"/>
            </a:pPr>
            <a:r>
              <a:rPr lang="en-US" sz="1900">
                <a:solidFill>
                  <a:srgbClr val="3F3F3F"/>
                </a:solidFill>
              </a:rPr>
              <a:t>A commitment to self-reflection, self-critique, and an openness to learn from others</a:t>
            </a:r>
            <a:endParaRPr sz="1900">
              <a:solidFill>
                <a:srgbClr val="3F3F3F"/>
              </a:solidFill>
            </a:endParaRPr>
          </a:p>
          <a:p>
            <a:pPr marL="457200" lvl="0" indent="-349250" algn="l" rtl="0">
              <a:spcBef>
                <a:spcPts val="0"/>
              </a:spcBef>
              <a:spcAft>
                <a:spcPts val="0"/>
              </a:spcAft>
              <a:buClr>
                <a:srgbClr val="3F3F3F"/>
              </a:buClr>
              <a:buSzPts val="1900"/>
              <a:buChar char="●"/>
            </a:pPr>
            <a:r>
              <a:rPr lang="en-US" sz="1900">
                <a:solidFill>
                  <a:srgbClr val="3F3F3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 ongoing development</a:t>
            </a:r>
            <a:endParaRPr sz="190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pSp>
        <p:nvGrpSpPr>
          <p:cNvPr id="459" name="Google Shape;459;g2f3a2610cb2_0_42"/>
          <p:cNvGrpSpPr/>
          <p:nvPr/>
        </p:nvGrpSpPr>
        <p:grpSpPr>
          <a:xfrm>
            <a:off x="2516696" y="529438"/>
            <a:ext cx="6060297" cy="4541699"/>
            <a:chOff x="246384" y="0"/>
            <a:chExt cx="6060297" cy="4541699"/>
          </a:xfrm>
        </p:grpSpPr>
        <p:sp>
          <p:nvSpPr>
            <p:cNvPr id="460" name="Google Shape;460;g2f3a2610cb2_0_42"/>
            <p:cNvSpPr/>
            <p:nvPr/>
          </p:nvSpPr>
          <p:spPr>
            <a:xfrm rot="5400000">
              <a:off x="2786104" y="109500"/>
              <a:ext cx="1683600" cy="1464600"/>
            </a:xfrm>
            <a:prstGeom prst="hexagon">
              <a:avLst>
                <a:gd name="adj" fmla="val 25000"/>
                <a:gd name="vf" fmla="val 11547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g2f3a2610cb2_0_42"/>
            <p:cNvSpPr txBox="1"/>
            <p:nvPr/>
          </p:nvSpPr>
          <p:spPr>
            <a:xfrm>
              <a:off x="3123834" y="262338"/>
              <a:ext cx="1008000" cy="11589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1200">
                  <a:solidFill>
                    <a:schemeClr val="lt1"/>
                  </a:solidFill>
                </a:rPr>
                <a:t>Family Customs</a:t>
              </a:r>
              <a:endParaRPr sz="1200" b="0" i="0" u="none" strike="noStrike" cap="none">
                <a:solidFill>
                  <a:srgbClr val="000000"/>
                </a:solidFill>
                <a:latin typeface="Arial"/>
                <a:ea typeface="Arial"/>
                <a:cs typeface="Arial"/>
                <a:sym typeface="Arial"/>
              </a:endParaRPr>
            </a:p>
          </p:txBody>
        </p:sp>
        <p:sp>
          <p:nvSpPr>
            <p:cNvPr id="462" name="Google Shape;462;g2f3a2610cb2_0_42"/>
            <p:cNvSpPr/>
            <p:nvPr/>
          </p:nvSpPr>
          <p:spPr>
            <a:xfrm>
              <a:off x="4428081" y="336960"/>
              <a:ext cx="1878600" cy="101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g2f3a2610cb2_0_42"/>
            <p:cNvSpPr/>
            <p:nvPr/>
          </p:nvSpPr>
          <p:spPr>
            <a:xfrm rot="5400000">
              <a:off x="1227765" y="109769"/>
              <a:ext cx="1683600" cy="1464600"/>
            </a:xfrm>
            <a:prstGeom prst="hexagon">
              <a:avLst>
                <a:gd name="adj" fmla="val 25000"/>
                <a:gd name="vf" fmla="val 115470"/>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g2f3a2610cb2_0_42"/>
            <p:cNvSpPr txBox="1"/>
            <p:nvPr/>
          </p:nvSpPr>
          <p:spPr>
            <a:xfrm>
              <a:off x="1565495" y="262608"/>
              <a:ext cx="1008000" cy="1158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1200">
                  <a:solidFill>
                    <a:schemeClr val="lt1"/>
                  </a:solidFill>
                </a:rPr>
                <a:t>Health Beliefs</a:t>
              </a:r>
              <a:r>
                <a:rPr lang="en-US" sz="1200" b="0" i="0" u="none" strike="noStrike" cap="none">
                  <a:solidFill>
                    <a:schemeClr val="lt1"/>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465" name="Google Shape;465;g2f3a2610cb2_0_42"/>
            <p:cNvSpPr/>
            <p:nvPr/>
          </p:nvSpPr>
          <p:spPr>
            <a:xfrm rot="5400000">
              <a:off x="2015621" y="1538685"/>
              <a:ext cx="1683600" cy="1464600"/>
            </a:xfrm>
            <a:prstGeom prst="hexagon">
              <a:avLst>
                <a:gd name="adj" fmla="val 25000"/>
                <a:gd name="vf" fmla="val 11547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2f3a2610cb2_0_42"/>
            <p:cNvSpPr txBox="1"/>
            <p:nvPr/>
          </p:nvSpPr>
          <p:spPr>
            <a:xfrm>
              <a:off x="2353351" y="1691523"/>
              <a:ext cx="1008000" cy="11589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200">
                  <a:solidFill>
                    <a:schemeClr val="lt1"/>
                  </a:solidFill>
                </a:rPr>
                <a:t>Healing Customs</a:t>
              </a:r>
              <a:endParaRPr sz="1200" b="0" i="0" u="none" strike="noStrike" cap="none">
                <a:solidFill>
                  <a:srgbClr val="000000"/>
                </a:solidFill>
                <a:latin typeface="Arial"/>
                <a:ea typeface="Arial"/>
                <a:cs typeface="Arial"/>
                <a:sym typeface="Arial"/>
              </a:endParaRPr>
            </a:p>
          </p:txBody>
        </p:sp>
        <p:sp>
          <p:nvSpPr>
            <p:cNvPr id="467" name="Google Shape;467;g2f3a2610cb2_0_42"/>
            <p:cNvSpPr/>
            <p:nvPr/>
          </p:nvSpPr>
          <p:spPr>
            <a:xfrm>
              <a:off x="246384" y="1765875"/>
              <a:ext cx="1818000" cy="101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2f3a2610cb2_0_42"/>
            <p:cNvSpPr txBox="1"/>
            <p:nvPr/>
          </p:nvSpPr>
          <p:spPr>
            <a:xfrm>
              <a:off x="246384" y="1765875"/>
              <a:ext cx="1818000" cy="1010100"/>
            </a:xfrm>
            <a:prstGeom prst="rect">
              <a:avLst/>
            </a:prstGeom>
            <a:noFill/>
            <a:ln>
              <a:noFill/>
            </a:ln>
          </p:spPr>
          <p:txBody>
            <a:bodyPr spcFirstLastPara="1" wrap="square" lIns="137150" tIns="137150" rIns="137150" bIns="137150" anchor="ctr" anchorCtr="0">
              <a:noAutofit/>
            </a:bodyPr>
            <a:lstStyle/>
            <a:p>
              <a:pPr marL="0" marR="0" lvl="0" indent="0" algn="r"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Arial"/>
                <a:ea typeface="Arial"/>
                <a:cs typeface="Arial"/>
                <a:sym typeface="Arial"/>
              </a:endParaRPr>
            </a:p>
          </p:txBody>
        </p:sp>
        <p:sp>
          <p:nvSpPr>
            <p:cNvPr id="469" name="Google Shape;469;g2f3a2610cb2_0_42"/>
            <p:cNvSpPr/>
            <p:nvPr/>
          </p:nvSpPr>
          <p:spPr>
            <a:xfrm rot="5400000">
              <a:off x="3597393" y="1538685"/>
              <a:ext cx="1683600" cy="1464600"/>
            </a:xfrm>
            <a:prstGeom prst="hexagon">
              <a:avLst>
                <a:gd name="adj" fmla="val 25000"/>
                <a:gd name="vf" fmla="val 115470"/>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g2f3a2610cb2_0_42"/>
            <p:cNvSpPr txBox="1"/>
            <p:nvPr/>
          </p:nvSpPr>
          <p:spPr>
            <a:xfrm>
              <a:off x="3935124" y="1691523"/>
              <a:ext cx="1008000" cy="1158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1200">
                  <a:solidFill>
                    <a:schemeClr val="lt1"/>
                  </a:solidFill>
                </a:rPr>
                <a:t>Religious Beliefs</a:t>
              </a:r>
              <a:endParaRPr sz="1200" b="0" i="0" u="none" strike="noStrike" cap="none">
                <a:solidFill>
                  <a:srgbClr val="000000"/>
                </a:solidFill>
                <a:latin typeface="Arial"/>
                <a:ea typeface="Arial"/>
                <a:cs typeface="Arial"/>
                <a:sym typeface="Arial"/>
              </a:endParaRPr>
            </a:p>
          </p:txBody>
        </p:sp>
        <p:sp>
          <p:nvSpPr>
            <p:cNvPr id="471" name="Google Shape;471;g2f3a2610cb2_0_42"/>
            <p:cNvSpPr/>
            <p:nvPr/>
          </p:nvSpPr>
          <p:spPr>
            <a:xfrm rot="5400000">
              <a:off x="2809538" y="2967599"/>
              <a:ext cx="1683600" cy="1464600"/>
            </a:xfrm>
            <a:prstGeom prst="hexagon">
              <a:avLst>
                <a:gd name="adj" fmla="val 25000"/>
                <a:gd name="vf" fmla="val 11547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2f3a2610cb2_0_42"/>
            <p:cNvSpPr txBox="1"/>
            <p:nvPr/>
          </p:nvSpPr>
          <p:spPr>
            <a:xfrm>
              <a:off x="3147268" y="3120437"/>
              <a:ext cx="1008000" cy="11589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200">
                  <a:solidFill>
                    <a:schemeClr val="lt1"/>
                  </a:solidFill>
                </a:rPr>
                <a:t>Interpersonal Customs</a:t>
              </a:r>
              <a:endParaRPr sz="1200" b="0" i="0" u="none" strike="noStrike" cap="none">
                <a:solidFill>
                  <a:srgbClr val="000000"/>
                </a:solidFill>
                <a:latin typeface="Arial"/>
                <a:ea typeface="Arial"/>
                <a:cs typeface="Arial"/>
                <a:sym typeface="Arial"/>
              </a:endParaRPr>
            </a:p>
          </p:txBody>
        </p:sp>
        <p:sp>
          <p:nvSpPr>
            <p:cNvPr id="473" name="Google Shape;473;g2f3a2610cb2_0_42"/>
            <p:cNvSpPr/>
            <p:nvPr/>
          </p:nvSpPr>
          <p:spPr>
            <a:xfrm>
              <a:off x="4428081" y="3194789"/>
              <a:ext cx="1878600" cy="101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g2f3a2610cb2_0_42"/>
            <p:cNvSpPr/>
            <p:nvPr/>
          </p:nvSpPr>
          <p:spPr>
            <a:xfrm rot="5400000">
              <a:off x="1227765" y="2967599"/>
              <a:ext cx="1683600" cy="1464600"/>
            </a:xfrm>
            <a:prstGeom prst="hexagon">
              <a:avLst>
                <a:gd name="adj" fmla="val 25000"/>
                <a:gd name="vf" fmla="val 115470"/>
              </a:avLst>
            </a:prstGeom>
            <a:solidFill>
              <a:srgbClr val="C8B18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2f3a2610cb2_0_42"/>
            <p:cNvSpPr txBox="1"/>
            <p:nvPr/>
          </p:nvSpPr>
          <p:spPr>
            <a:xfrm>
              <a:off x="1565495" y="3120437"/>
              <a:ext cx="1008000" cy="11589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lt1"/>
                </a:buClr>
                <a:buSzPts val="2000"/>
                <a:buFont typeface="Arial"/>
                <a:buNone/>
              </a:pPr>
              <a:r>
                <a:rPr lang="en-US" sz="1200">
                  <a:solidFill>
                    <a:schemeClr val="lt1"/>
                  </a:solidFill>
                </a:rPr>
                <a:t>Dietary Customs</a:t>
              </a:r>
              <a:endParaRPr sz="1200" b="0" i="0" u="none" strike="noStrike" cap="none">
                <a:solidFill>
                  <a:srgbClr val="000000"/>
                </a:solidFill>
                <a:latin typeface="Arial"/>
                <a:ea typeface="Arial"/>
                <a:cs typeface="Arial"/>
                <a:sym typeface="Arial"/>
              </a:endParaRPr>
            </a:p>
          </p:txBody>
        </p:sp>
      </p:grpSp>
      <p:sp>
        <p:nvSpPr>
          <p:cNvPr id="476" name="Google Shape;476;g2f3a2610cb2_0_42"/>
          <p:cNvSpPr txBox="1">
            <a:spLocks noGrp="1"/>
          </p:cNvSpPr>
          <p:nvPr>
            <p:ph type="title"/>
          </p:nvPr>
        </p:nvSpPr>
        <p:spPr>
          <a:xfrm>
            <a:off x="685800" y="2171700"/>
            <a:ext cx="3168900" cy="12573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Acknowledge the Influence of Culture</a:t>
            </a:r>
            <a:endParaRPr/>
          </a:p>
        </p:txBody>
      </p:sp>
      <p:sp>
        <p:nvSpPr>
          <p:cNvPr id="477" name="Google Shape;477;g2f3a2610cb2_0_42"/>
          <p:cNvSpPr txBox="1"/>
          <p:nvPr/>
        </p:nvSpPr>
        <p:spPr>
          <a:xfrm>
            <a:off x="2286000" y="5295898"/>
            <a:ext cx="6896100" cy="240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Agency for Healthcare Research and Quality, 2024.</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2f3a2610cb2_0_6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Personal and Cultural Barriers </a:t>
            </a:r>
            <a:endParaRPr/>
          </a:p>
        </p:txBody>
      </p:sp>
      <p:sp>
        <p:nvSpPr>
          <p:cNvPr id="484" name="Google Shape;484;g2f3a2610cb2_0_64"/>
          <p:cNvSpPr txBox="1"/>
          <p:nvPr/>
        </p:nvSpPr>
        <p:spPr>
          <a:xfrm>
            <a:off x="2286000" y="5295898"/>
            <a:ext cx="6896100" cy="240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rgbClr val="7F7F7F"/>
                </a:solidFill>
                <a:latin typeface="Arial"/>
                <a:ea typeface="Arial"/>
                <a:cs typeface="Arial"/>
                <a:sym typeface="Arial"/>
              </a:rPr>
              <a:t>Source: </a:t>
            </a:r>
            <a:r>
              <a:rPr lang="en-US" sz="1200" i="1">
                <a:solidFill>
                  <a:srgbClr val="7F7F7F"/>
                </a:solidFill>
              </a:rPr>
              <a:t>Agency for Healthcare Research and Quality, 2024.</a:t>
            </a:r>
            <a:endParaRPr sz="1400" b="0" i="0" u="none" strike="noStrike" cap="none">
              <a:solidFill>
                <a:srgbClr val="000000"/>
              </a:solidFill>
              <a:latin typeface="Arial"/>
              <a:ea typeface="Arial"/>
              <a:cs typeface="Arial"/>
              <a:sym typeface="Arial"/>
            </a:endParaRPr>
          </a:p>
        </p:txBody>
      </p:sp>
      <p:grpSp>
        <p:nvGrpSpPr>
          <p:cNvPr id="485" name="Google Shape;485;g2f3a2610cb2_0_64"/>
          <p:cNvGrpSpPr/>
          <p:nvPr/>
        </p:nvGrpSpPr>
        <p:grpSpPr>
          <a:xfrm>
            <a:off x="627816" y="3791634"/>
            <a:ext cx="8229751" cy="1107013"/>
            <a:chOff x="1593000" y="2322568"/>
            <a:chExt cx="5957975" cy="643500"/>
          </a:xfrm>
        </p:grpSpPr>
        <p:sp>
          <p:nvSpPr>
            <p:cNvPr id="486" name="Google Shape;486;g2f3a2610cb2_0_6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g2f3a2610cb2_0_64"/>
            <p:cNvSpPr/>
            <p:nvPr/>
          </p:nvSpPr>
          <p:spPr>
            <a:xfrm flipH="1">
              <a:off x="2283025" y="2322575"/>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g2f3a2610cb2_0_64"/>
            <p:cNvSpPr/>
            <p:nvPr/>
          </p:nvSpPr>
          <p:spPr>
            <a:xfrm rot="-5400000">
              <a:off x="3501574" y="1934671"/>
              <a:ext cx="643356" cy="1419149"/>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g2f3a2610cb2_0_6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solidFill>
                    <a:schemeClr val="dk1"/>
                  </a:solidFill>
                  <a:latin typeface="Roboto Medium"/>
                  <a:ea typeface="Roboto Medium"/>
                  <a:cs typeface="Roboto Medium"/>
                  <a:sym typeface="Roboto Medium"/>
                </a:rPr>
                <a:t>Shame, Mistrust, and Acceptance</a:t>
              </a:r>
              <a:endParaRPr sz="1800">
                <a:solidFill>
                  <a:schemeClr val="dk1"/>
                </a:solidFill>
                <a:latin typeface="Roboto"/>
                <a:ea typeface="Roboto"/>
                <a:cs typeface="Roboto"/>
                <a:sym typeface="Roboto"/>
              </a:endParaRPr>
            </a:p>
          </p:txBody>
        </p:sp>
        <p:sp>
          <p:nvSpPr>
            <p:cNvPr id="490" name="Google Shape;490;g2f3a2610cb2_0_64"/>
            <p:cNvSpPr/>
            <p:nvPr/>
          </p:nvSpPr>
          <p:spPr>
            <a:xfrm>
              <a:off x="1593000" y="2322568"/>
              <a:ext cx="690000" cy="642300"/>
            </a:xfrm>
            <a:prstGeom prst="rect">
              <a:avLst/>
            </a:prstGeom>
            <a:solidFill>
              <a:srgbClr val="1D7E75"/>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g2f3a2610cb2_0_64"/>
            <p:cNvSpPr/>
            <p:nvPr/>
          </p:nvSpPr>
          <p:spPr>
            <a:xfrm>
              <a:off x="1593000" y="2322575"/>
              <a:ext cx="690000" cy="642600"/>
            </a:xfrm>
            <a:prstGeom prst="rect">
              <a:avLst/>
            </a:prstGeom>
            <a:solidFill>
              <a:srgbClr val="71BE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492" name="Google Shape;492;g2f3a2610cb2_0_6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Feelling of shame or fear of not having children/getting married</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Mistrust from LGBTQI+ individuals toward the healthcare system</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Difficulty accepting illness</a:t>
              </a:r>
              <a:endParaRPr sz="1000">
                <a:solidFill>
                  <a:schemeClr val="dk1"/>
                </a:solidFill>
                <a:latin typeface="Roboto"/>
                <a:ea typeface="Roboto"/>
                <a:cs typeface="Roboto"/>
                <a:sym typeface="Roboto"/>
              </a:endParaRPr>
            </a:p>
          </p:txBody>
        </p:sp>
      </p:grpSp>
      <p:grpSp>
        <p:nvGrpSpPr>
          <p:cNvPr id="493" name="Google Shape;493;g2f3a2610cb2_0_64"/>
          <p:cNvGrpSpPr/>
          <p:nvPr/>
        </p:nvGrpSpPr>
        <p:grpSpPr>
          <a:xfrm>
            <a:off x="627816" y="2664615"/>
            <a:ext cx="8229751" cy="1107013"/>
            <a:chOff x="1593000" y="2322568"/>
            <a:chExt cx="5957975" cy="643500"/>
          </a:xfrm>
        </p:grpSpPr>
        <p:sp>
          <p:nvSpPr>
            <p:cNvPr id="494" name="Google Shape;494;g2f3a2610cb2_0_6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g2f3a2610cb2_0_64"/>
            <p:cNvSpPr/>
            <p:nvPr/>
          </p:nvSpPr>
          <p:spPr>
            <a:xfrm flipH="1">
              <a:off x="2283025" y="2322575"/>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2f3a2610cb2_0_64"/>
            <p:cNvSpPr/>
            <p:nvPr/>
          </p:nvSpPr>
          <p:spPr>
            <a:xfrm rot="-5400000">
              <a:off x="3501574" y="1934671"/>
              <a:ext cx="643356" cy="1419149"/>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2f3a2610cb2_0_6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solidFill>
                    <a:schemeClr val="dk1"/>
                  </a:solidFill>
                  <a:latin typeface="Roboto Medium"/>
                  <a:ea typeface="Roboto Medium"/>
                  <a:cs typeface="Roboto Medium"/>
                  <a:sym typeface="Roboto Medium"/>
                </a:rPr>
                <a:t>Belief Systems and Cultural Norms</a:t>
              </a:r>
              <a:endParaRPr sz="1800">
                <a:solidFill>
                  <a:schemeClr val="dk1"/>
                </a:solidFill>
                <a:latin typeface="Roboto"/>
                <a:ea typeface="Roboto"/>
                <a:cs typeface="Roboto"/>
                <a:sym typeface="Roboto"/>
              </a:endParaRPr>
            </a:p>
          </p:txBody>
        </p:sp>
        <p:sp>
          <p:nvSpPr>
            <p:cNvPr id="498" name="Google Shape;498;g2f3a2610cb2_0_64"/>
            <p:cNvSpPr/>
            <p:nvPr/>
          </p:nvSpPr>
          <p:spPr>
            <a:xfrm>
              <a:off x="1593000" y="2322568"/>
              <a:ext cx="690000" cy="642300"/>
            </a:xfrm>
            <a:prstGeom prst="rect">
              <a:avLst/>
            </a:prstGeom>
            <a:solidFill>
              <a:srgbClr val="1D7E75"/>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g2f3a2610cb2_0_64"/>
            <p:cNvSpPr/>
            <p:nvPr/>
          </p:nvSpPr>
          <p:spPr>
            <a:xfrm>
              <a:off x="1593000" y="2322575"/>
              <a:ext cx="690000" cy="642600"/>
            </a:xfrm>
            <a:prstGeom prst="rect">
              <a:avLst/>
            </a:prstGeom>
            <a:solidFill>
              <a:srgbClr val="71BE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500" name="Google Shape;500;g2f3a2610cb2_0_6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Fear of questioning authority</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Seek religious/spiritual guidance before treatment</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Belief in non-Western medicine</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Opposition to surgery or placing foreign objects in the body</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Touch and eye contact may be considered inappropriate</a:t>
              </a:r>
              <a:endParaRPr sz="1000">
                <a:solidFill>
                  <a:schemeClr val="dk1"/>
                </a:solidFill>
                <a:latin typeface="Roboto"/>
                <a:ea typeface="Roboto"/>
                <a:cs typeface="Roboto"/>
                <a:sym typeface="Roboto"/>
              </a:endParaRPr>
            </a:p>
          </p:txBody>
        </p:sp>
      </p:grpSp>
      <p:grpSp>
        <p:nvGrpSpPr>
          <p:cNvPr id="501" name="Google Shape;501;g2f3a2610cb2_0_64"/>
          <p:cNvGrpSpPr/>
          <p:nvPr/>
        </p:nvGrpSpPr>
        <p:grpSpPr>
          <a:xfrm>
            <a:off x="627816" y="1537581"/>
            <a:ext cx="8229751" cy="1107013"/>
            <a:chOff x="1593000" y="2322568"/>
            <a:chExt cx="5957975" cy="643500"/>
          </a:xfrm>
        </p:grpSpPr>
        <p:sp>
          <p:nvSpPr>
            <p:cNvPr id="502" name="Google Shape;502;g2f3a2610cb2_0_64"/>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g2f3a2610cb2_0_64"/>
            <p:cNvSpPr/>
            <p:nvPr/>
          </p:nvSpPr>
          <p:spPr>
            <a:xfrm flipH="1">
              <a:off x="2283025" y="2322575"/>
              <a:ext cx="1844400" cy="64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g2f3a2610cb2_0_64"/>
            <p:cNvSpPr/>
            <p:nvPr/>
          </p:nvSpPr>
          <p:spPr>
            <a:xfrm rot="-5400000">
              <a:off x="3501574" y="1934671"/>
              <a:ext cx="643356" cy="1419149"/>
            </a:xfrm>
            <a:prstGeom prst="flowChartOffpageConnector">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2f3a2610cb2_0_64"/>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800">
                  <a:solidFill>
                    <a:schemeClr val="dk1"/>
                  </a:solidFill>
                  <a:latin typeface="Roboto Medium"/>
                  <a:ea typeface="Roboto Medium"/>
                  <a:cs typeface="Roboto Medium"/>
                  <a:sym typeface="Roboto Medium"/>
                </a:rPr>
                <a:t>Gender and Family Dynamics</a:t>
              </a:r>
              <a:endParaRPr sz="1800">
                <a:solidFill>
                  <a:schemeClr val="dk1"/>
                </a:solidFill>
                <a:latin typeface="Roboto"/>
                <a:ea typeface="Roboto"/>
                <a:cs typeface="Roboto"/>
                <a:sym typeface="Roboto"/>
              </a:endParaRPr>
            </a:p>
          </p:txBody>
        </p:sp>
        <p:sp>
          <p:nvSpPr>
            <p:cNvPr id="506" name="Google Shape;506;g2f3a2610cb2_0_64"/>
            <p:cNvSpPr/>
            <p:nvPr/>
          </p:nvSpPr>
          <p:spPr>
            <a:xfrm>
              <a:off x="1593000" y="2322568"/>
              <a:ext cx="690000" cy="642300"/>
            </a:xfrm>
            <a:prstGeom prst="rect">
              <a:avLst/>
            </a:prstGeom>
            <a:solidFill>
              <a:srgbClr val="1D7E75"/>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2f3a2610cb2_0_64"/>
            <p:cNvSpPr/>
            <p:nvPr/>
          </p:nvSpPr>
          <p:spPr>
            <a:xfrm>
              <a:off x="1593000" y="2322575"/>
              <a:ext cx="690000" cy="642600"/>
            </a:xfrm>
            <a:prstGeom prst="rect">
              <a:avLst/>
            </a:prstGeom>
            <a:solidFill>
              <a:srgbClr val="71BEC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600">
                <a:solidFill>
                  <a:srgbClr val="FFFFFF"/>
                </a:solidFill>
                <a:latin typeface="Roboto Thin"/>
                <a:ea typeface="Roboto Thin"/>
                <a:cs typeface="Roboto Thin"/>
                <a:sym typeface="Roboto Thin"/>
              </a:endParaRPr>
            </a:p>
          </p:txBody>
        </p:sp>
        <p:sp>
          <p:nvSpPr>
            <p:cNvPr id="508" name="Google Shape;508;g2f3a2610cb2_0_64"/>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Preference for healthcare professionals gender</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Women may need husband’s permission (patriarchal cultures) </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US" sz="1000">
                  <a:solidFill>
                    <a:schemeClr val="dk1"/>
                  </a:solidFill>
                  <a:latin typeface="Roboto"/>
                  <a:ea typeface="Roboto"/>
                  <a:cs typeface="Roboto"/>
                  <a:sym typeface="Roboto"/>
                </a:rPr>
                <a:t>Adult children may make decisions for elderly parents (indigenous cultures) </a:t>
              </a:r>
              <a:endParaRPr sz="1000">
                <a:solidFill>
                  <a:schemeClr val="dk1"/>
                </a:solidFill>
                <a:latin typeface="Roboto"/>
                <a:ea typeface="Roboto"/>
                <a:cs typeface="Roboto"/>
                <a:sym typeface="Roboto"/>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f3a2610cb2_0_70"/>
          <p:cNvSpPr txBox="1">
            <a:spLocks noGrp="1"/>
          </p:cNvSpPr>
          <p:nvPr>
            <p:ph type="title"/>
          </p:nvPr>
        </p:nvSpPr>
        <p:spPr>
          <a:xfrm>
            <a:off x="457200" y="40005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Linking Communication to Health Outcomes </a:t>
            </a:r>
            <a:endParaRPr/>
          </a:p>
        </p:txBody>
      </p:sp>
      <p:grpSp>
        <p:nvGrpSpPr>
          <p:cNvPr id="515" name="Google Shape;515;g2f3a2610cb2_0_70"/>
          <p:cNvGrpSpPr/>
          <p:nvPr/>
        </p:nvGrpSpPr>
        <p:grpSpPr>
          <a:xfrm>
            <a:off x="3496922" y="1639974"/>
            <a:ext cx="2150100" cy="3425605"/>
            <a:chOff x="2658722" y="1674"/>
            <a:chExt cx="2150100" cy="3425605"/>
          </a:xfrm>
        </p:grpSpPr>
        <p:sp>
          <p:nvSpPr>
            <p:cNvPr id="516" name="Google Shape;516;g2f3a2610cb2_0_70"/>
            <p:cNvSpPr/>
            <p:nvPr/>
          </p:nvSpPr>
          <p:spPr>
            <a:xfrm>
              <a:off x="2658722" y="1674"/>
              <a:ext cx="2150100" cy="622800"/>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g2f3a2610cb2_0_70"/>
            <p:cNvSpPr txBox="1"/>
            <p:nvPr/>
          </p:nvSpPr>
          <p:spPr>
            <a:xfrm>
              <a:off x="2676965" y="19917"/>
              <a:ext cx="2113800" cy="586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Communication </a:t>
              </a:r>
              <a:endParaRPr sz="1400" b="0" i="0" u="none" strike="noStrike" cap="none">
                <a:solidFill>
                  <a:srgbClr val="000000"/>
                </a:solidFill>
                <a:latin typeface="Arial"/>
                <a:ea typeface="Arial"/>
                <a:cs typeface="Arial"/>
                <a:sym typeface="Arial"/>
              </a:endParaRPr>
            </a:p>
          </p:txBody>
        </p:sp>
        <p:sp>
          <p:nvSpPr>
            <p:cNvPr id="518" name="Google Shape;518;g2f3a2610cb2_0_70"/>
            <p:cNvSpPr/>
            <p:nvPr/>
          </p:nvSpPr>
          <p:spPr>
            <a:xfrm rot="5400000">
              <a:off x="3616989" y="640198"/>
              <a:ext cx="233700" cy="280200"/>
            </a:xfrm>
            <a:prstGeom prst="rightArrow">
              <a:avLst>
                <a:gd name="adj1" fmla="val 60000"/>
                <a:gd name="adj2" fmla="val 50000"/>
              </a:avLst>
            </a:prstGeom>
            <a:solidFill>
              <a:srgbClr val="C8B1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g2f3a2610cb2_0_70"/>
            <p:cNvSpPr txBox="1"/>
            <p:nvPr/>
          </p:nvSpPr>
          <p:spPr>
            <a:xfrm>
              <a:off x="3649716" y="663447"/>
              <a:ext cx="168300" cy="163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0" name="Google Shape;520;g2f3a2610cb2_0_70"/>
            <p:cNvSpPr/>
            <p:nvPr/>
          </p:nvSpPr>
          <p:spPr>
            <a:xfrm>
              <a:off x="2658722" y="935942"/>
              <a:ext cx="2150100" cy="622800"/>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g2f3a2610cb2_0_70"/>
            <p:cNvSpPr txBox="1"/>
            <p:nvPr/>
          </p:nvSpPr>
          <p:spPr>
            <a:xfrm>
              <a:off x="2676965" y="954185"/>
              <a:ext cx="2113800" cy="586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Patient Satisfaction</a:t>
              </a:r>
              <a:endParaRPr sz="1400" b="0" i="0" u="none" strike="noStrike" cap="none">
                <a:solidFill>
                  <a:srgbClr val="000000"/>
                </a:solidFill>
                <a:latin typeface="Arial"/>
                <a:ea typeface="Arial"/>
                <a:cs typeface="Arial"/>
                <a:sym typeface="Arial"/>
              </a:endParaRPr>
            </a:p>
          </p:txBody>
        </p:sp>
        <p:sp>
          <p:nvSpPr>
            <p:cNvPr id="522" name="Google Shape;522;g2f3a2610cb2_0_70"/>
            <p:cNvSpPr/>
            <p:nvPr/>
          </p:nvSpPr>
          <p:spPr>
            <a:xfrm rot="5400000">
              <a:off x="3616989" y="1574465"/>
              <a:ext cx="233700" cy="280200"/>
            </a:xfrm>
            <a:prstGeom prst="rightArrow">
              <a:avLst>
                <a:gd name="adj1" fmla="val 60000"/>
                <a:gd name="adj2" fmla="val 50000"/>
              </a:avLst>
            </a:prstGeom>
            <a:solidFill>
              <a:srgbClr val="C8B1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2f3a2610cb2_0_70"/>
            <p:cNvSpPr txBox="1"/>
            <p:nvPr/>
          </p:nvSpPr>
          <p:spPr>
            <a:xfrm>
              <a:off x="3649716" y="1597715"/>
              <a:ext cx="168300" cy="163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4" name="Google Shape;524;g2f3a2610cb2_0_70"/>
            <p:cNvSpPr/>
            <p:nvPr/>
          </p:nvSpPr>
          <p:spPr>
            <a:xfrm>
              <a:off x="2658722" y="1870211"/>
              <a:ext cx="2150100" cy="622800"/>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g2f3a2610cb2_0_70"/>
            <p:cNvSpPr txBox="1"/>
            <p:nvPr/>
          </p:nvSpPr>
          <p:spPr>
            <a:xfrm>
              <a:off x="2676965" y="1888454"/>
              <a:ext cx="2113800" cy="586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Adherence </a:t>
              </a:r>
              <a:endParaRPr sz="1400" b="0" i="0" u="none" strike="noStrike" cap="none">
                <a:solidFill>
                  <a:srgbClr val="000000"/>
                </a:solidFill>
                <a:latin typeface="Arial"/>
                <a:ea typeface="Arial"/>
                <a:cs typeface="Arial"/>
                <a:sym typeface="Arial"/>
              </a:endParaRPr>
            </a:p>
          </p:txBody>
        </p:sp>
        <p:sp>
          <p:nvSpPr>
            <p:cNvPr id="526" name="Google Shape;526;g2f3a2610cb2_0_70"/>
            <p:cNvSpPr/>
            <p:nvPr/>
          </p:nvSpPr>
          <p:spPr>
            <a:xfrm rot="5400000">
              <a:off x="3616989" y="2508735"/>
              <a:ext cx="233700" cy="280200"/>
            </a:xfrm>
            <a:prstGeom prst="rightArrow">
              <a:avLst>
                <a:gd name="adj1" fmla="val 60000"/>
                <a:gd name="adj2" fmla="val 50000"/>
              </a:avLst>
            </a:prstGeom>
            <a:solidFill>
              <a:srgbClr val="C8B1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g2f3a2610cb2_0_70"/>
            <p:cNvSpPr txBox="1"/>
            <p:nvPr/>
          </p:nvSpPr>
          <p:spPr>
            <a:xfrm>
              <a:off x="3649716" y="2531984"/>
              <a:ext cx="168300" cy="1635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200"/>
                <a:buFont typeface="Arial"/>
                <a:buNone/>
              </a:pPr>
              <a:endParaRPr sz="1200" b="0" i="0" u="none" strike="noStrike" cap="none">
                <a:solidFill>
                  <a:schemeClr val="lt1"/>
                </a:solidFill>
                <a:latin typeface="Arial"/>
                <a:ea typeface="Arial"/>
                <a:cs typeface="Arial"/>
                <a:sym typeface="Arial"/>
              </a:endParaRPr>
            </a:p>
          </p:txBody>
        </p:sp>
        <p:sp>
          <p:nvSpPr>
            <p:cNvPr id="528" name="Google Shape;528;g2f3a2610cb2_0_70"/>
            <p:cNvSpPr/>
            <p:nvPr/>
          </p:nvSpPr>
          <p:spPr>
            <a:xfrm>
              <a:off x="2658722" y="2804479"/>
              <a:ext cx="2150100" cy="622800"/>
            </a:xfrm>
            <a:prstGeom prst="roundRect">
              <a:avLst>
                <a:gd name="adj" fmla="val 10000"/>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g2f3a2610cb2_0_70"/>
            <p:cNvSpPr txBox="1"/>
            <p:nvPr/>
          </p:nvSpPr>
          <p:spPr>
            <a:xfrm>
              <a:off x="2676965" y="2822722"/>
              <a:ext cx="2113800" cy="586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Health Outcomes</a:t>
              </a:r>
              <a:endParaRPr sz="1400" b="0" i="0" u="none" strike="noStrike" cap="none">
                <a:solidFill>
                  <a:srgbClr val="000000"/>
                </a:solidFill>
                <a:latin typeface="Arial"/>
                <a:ea typeface="Arial"/>
                <a:cs typeface="Arial"/>
                <a:sym typeface="Arial"/>
              </a:endParaRPr>
            </a:p>
          </p:txBody>
        </p:sp>
      </p:grpSp>
      <p:sp>
        <p:nvSpPr>
          <p:cNvPr id="530" name="Google Shape;530;g2f3a2610cb2_0_70"/>
          <p:cNvSpPr/>
          <p:nvPr/>
        </p:nvSpPr>
        <p:spPr>
          <a:xfrm>
            <a:off x="6019800" y="1447800"/>
            <a:ext cx="1828800" cy="3810000"/>
          </a:xfrm>
          <a:prstGeom prst="curvedLeftArrow">
            <a:avLst>
              <a:gd name="adj1" fmla="val 25000"/>
              <a:gd name="adj2" fmla="val 50000"/>
              <a:gd name="adj3" fmla="val 28677"/>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1" name="Google Shape;531;g2f3a2610cb2_0_70"/>
          <p:cNvSpPr/>
          <p:nvPr/>
        </p:nvSpPr>
        <p:spPr>
          <a:xfrm>
            <a:off x="1371600" y="1494865"/>
            <a:ext cx="1866900" cy="3762900"/>
          </a:xfrm>
          <a:prstGeom prst="curvedRightArrow">
            <a:avLst>
              <a:gd name="adj1" fmla="val 25000"/>
              <a:gd name="adj2" fmla="val 50000"/>
              <a:gd name="adj3" fmla="val 25000"/>
            </a:avLst>
          </a:prstGeom>
          <a:solidFill>
            <a:srgbClr val="C8B18B"/>
          </a:solidFill>
          <a:ln w="25400" cap="flat" cmpd="sng">
            <a:solidFill>
              <a:srgbClr val="C8B1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1"/>
                                        </p:tgtEl>
                                        <p:attrNameLst>
                                          <p:attrName>style.visibility</p:attrName>
                                        </p:attrNameLst>
                                      </p:cBhvr>
                                      <p:to>
                                        <p:strVal val="visible"/>
                                      </p:to>
                                    </p:set>
                                    <p:animEffect transition="in" filter="fade">
                                      <p:cBhvr>
                                        <p:cTn id="7" dur="500"/>
                                        <p:tgtEl>
                                          <p:spTgt spid="5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0"/>
                                        </p:tgtEl>
                                        <p:attrNameLst>
                                          <p:attrName>style.visibility</p:attrName>
                                        </p:attrNameLst>
                                      </p:cBhvr>
                                      <p:to>
                                        <p:strVal val="visible"/>
                                      </p:to>
                                    </p:set>
                                    <p:animEffect transition="in" filter="fade">
                                      <p:cBhvr>
                                        <p:cTn id="12" dur="500"/>
                                        <p:tgtEl>
                                          <p:spTgt spid="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g2f3a2610cb2_0_9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Implicit Bias and Health Disparities</a:t>
            </a:r>
            <a:endParaRPr/>
          </a:p>
        </p:txBody>
      </p:sp>
      <p:sp>
        <p:nvSpPr>
          <p:cNvPr id="538" name="Google Shape;538;g2f3a2610cb2_0_92"/>
          <p:cNvSpPr/>
          <p:nvPr/>
        </p:nvSpPr>
        <p:spPr>
          <a:xfrm>
            <a:off x="762000" y="2362200"/>
            <a:ext cx="2971800" cy="1828800"/>
          </a:xfrm>
          <a:prstGeom prst="roundRect">
            <a:avLst>
              <a:gd name="adj" fmla="val 16667"/>
            </a:avLst>
          </a:prstGeom>
          <a:solidFill>
            <a:srgbClr val="C8B18B"/>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a:solidFill>
                  <a:srgbClr val="212121"/>
                </a:solidFill>
              </a:rPr>
              <a:t>Bias</a:t>
            </a:r>
            <a:r>
              <a:rPr lang="en-US" sz="1700">
                <a:solidFill>
                  <a:srgbClr val="212121"/>
                </a:solidFill>
              </a:rPr>
              <a:t> is the evaluation of something or someone that can be positive or negative, and implicit or unconscious bias is when the person is unaware of their evaluation</a:t>
            </a:r>
            <a:endParaRPr sz="1600" i="0" u="none" strike="noStrike" cap="none">
              <a:solidFill>
                <a:srgbClr val="000000"/>
              </a:solidFill>
            </a:endParaRPr>
          </a:p>
        </p:txBody>
      </p:sp>
      <p:sp>
        <p:nvSpPr>
          <p:cNvPr id="539" name="Google Shape;539;g2f3a2610cb2_0_92"/>
          <p:cNvSpPr/>
          <p:nvPr/>
        </p:nvSpPr>
        <p:spPr>
          <a:xfrm>
            <a:off x="5257800" y="1819835"/>
            <a:ext cx="3133200" cy="10848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22500"/>
                </a:moveTo>
                <a:lnTo>
                  <a:pt x="-46000" y="135000"/>
                </a:lnTo>
              </a:path>
            </a:pathLst>
          </a:cu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a:solidFill>
                  <a:schemeClr val="lt1"/>
                </a:solidFill>
              </a:rPr>
              <a:t>Explicit bias</a:t>
            </a:r>
            <a:r>
              <a:rPr lang="en-US" sz="1700">
                <a:solidFill>
                  <a:schemeClr val="lt1"/>
                </a:solidFill>
              </a:rPr>
              <a:t> implies that there is awareness that an evaluation is taking place</a:t>
            </a:r>
            <a:endParaRPr sz="1600" i="0" u="none" strike="noStrike" cap="none">
              <a:solidFill>
                <a:schemeClr val="lt1"/>
              </a:solidFill>
            </a:endParaRPr>
          </a:p>
        </p:txBody>
      </p:sp>
      <p:sp>
        <p:nvSpPr>
          <p:cNvPr id="540" name="Google Shape;540;g2f3a2610cb2_0_92"/>
          <p:cNvSpPr/>
          <p:nvPr/>
        </p:nvSpPr>
        <p:spPr>
          <a:xfrm>
            <a:off x="5262282" y="3429000"/>
            <a:ext cx="3128700" cy="12192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2119" y="112500"/>
                </a:moveTo>
                <a:lnTo>
                  <a:pt x="-47587" y="34411"/>
                </a:lnTo>
              </a:path>
            </a:pathLst>
          </a:cu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700" b="1">
                <a:solidFill>
                  <a:schemeClr val="lt1"/>
                </a:solidFill>
              </a:rPr>
              <a:t>Implicit</a:t>
            </a:r>
            <a:r>
              <a:rPr lang="en-US" sz="1700">
                <a:solidFill>
                  <a:schemeClr val="lt1"/>
                </a:solidFill>
              </a:rPr>
              <a:t> (or unconscious) </a:t>
            </a:r>
            <a:r>
              <a:rPr lang="en-US" sz="1700" b="1">
                <a:solidFill>
                  <a:schemeClr val="lt1"/>
                </a:solidFill>
              </a:rPr>
              <a:t>bias</a:t>
            </a:r>
            <a:r>
              <a:rPr lang="en-US" sz="1700">
                <a:solidFill>
                  <a:schemeClr val="lt1"/>
                </a:solidFill>
              </a:rPr>
              <a:t> is when the person is unaware of their evaluation</a:t>
            </a:r>
            <a:endParaRPr sz="1600" i="0" u="none" strike="noStrike" cap="none">
              <a:solidFill>
                <a:schemeClr val="lt1"/>
              </a:solidFill>
            </a:endParaRPr>
          </a:p>
        </p:txBody>
      </p:sp>
      <p:sp>
        <p:nvSpPr>
          <p:cNvPr id="541" name="Google Shape;541;g2f3a2610cb2_0_92"/>
          <p:cNvSpPr txBox="1"/>
          <p:nvPr/>
        </p:nvSpPr>
        <p:spPr>
          <a:xfrm>
            <a:off x="2286000" y="5295898"/>
            <a:ext cx="6896100" cy="2406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i="1">
                <a:solidFill>
                  <a:schemeClr val="lt2"/>
                </a:solidFill>
              </a:rPr>
              <a:t>Source: Gopal et al., 2021</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f3a2610cb2_0_12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Gaining Cultural Knowledge </a:t>
            </a:r>
            <a:endParaRPr/>
          </a:p>
        </p:txBody>
      </p:sp>
      <p:grpSp>
        <p:nvGrpSpPr>
          <p:cNvPr id="548" name="Google Shape;548;g2f3a2610cb2_0_122"/>
          <p:cNvGrpSpPr/>
          <p:nvPr/>
        </p:nvGrpSpPr>
        <p:grpSpPr>
          <a:xfrm>
            <a:off x="609456" y="1373590"/>
            <a:ext cx="7924944" cy="4034739"/>
            <a:chOff x="-144" y="1990"/>
            <a:chExt cx="7924944" cy="4034739"/>
          </a:xfrm>
        </p:grpSpPr>
        <p:sp>
          <p:nvSpPr>
            <p:cNvPr id="549" name="Google Shape;549;g2f3a2610cb2_0_122"/>
            <p:cNvSpPr/>
            <p:nvPr/>
          </p:nvSpPr>
          <p:spPr>
            <a:xfrm rot="5400000">
              <a:off x="-168144" y="169990"/>
              <a:ext cx="1120200" cy="784200"/>
            </a:xfrm>
            <a:prstGeom prst="chevron">
              <a:avLst>
                <a:gd name="adj" fmla="val 50000"/>
              </a:avLst>
            </a:prstGeom>
            <a:solidFill>
              <a:srgbClr val="3A6497"/>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g2f3a2610cb2_0_122"/>
            <p:cNvSpPr txBox="1"/>
            <p:nvPr/>
          </p:nvSpPr>
          <p:spPr>
            <a:xfrm>
              <a:off x="0" y="394018"/>
              <a:ext cx="784200" cy="3360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2300">
                  <a:solidFill>
                    <a:schemeClr val="lt1"/>
                  </a:solidFill>
                </a:rPr>
                <a:t>1</a:t>
              </a:r>
              <a:endParaRPr sz="2000" b="0" i="0" u="none" strike="noStrike" cap="none">
                <a:solidFill>
                  <a:srgbClr val="000000"/>
                </a:solidFill>
                <a:latin typeface="Arial"/>
                <a:ea typeface="Arial"/>
                <a:cs typeface="Arial"/>
                <a:sym typeface="Arial"/>
              </a:endParaRPr>
            </a:p>
          </p:txBody>
        </p:sp>
        <p:sp>
          <p:nvSpPr>
            <p:cNvPr id="551" name="Google Shape;551;g2f3a2610cb2_0_122"/>
            <p:cNvSpPr/>
            <p:nvPr/>
          </p:nvSpPr>
          <p:spPr>
            <a:xfrm rot="5400000">
              <a:off x="3990449" y="-3204259"/>
              <a:ext cx="728100" cy="7140600"/>
            </a:xfrm>
            <a:prstGeom prst="round2SameRect">
              <a:avLst>
                <a:gd name="adj1" fmla="val 16667"/>
                <a:gd name="adj2" fmla="val 0"/>
              </a:avLst>
            </a:prstGeom>
            <a:solidFill>
              <a:schemeClr val="lt1">
                <a:alpha val="89410"/>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f3a2610cb2_0_122"/>
            <p:cNvSpPr txBox="1"/>
            <p:nvPr/>
          </p:nvSpPr>
          <p:spPr>
            <a:xfrm>
              <a:off x="784057" y="37531"/>
              <a:ext cx="7105200" cy="657000"/>
            </a:xfrm>
            <a:prstGeom prst="rect">
              <a:avLst/>
            </a:prstGeom>
            <a:noFill/>
            <a:ln>
              <a:noFill/>
            </a:ln>
          </p:spPr>
          <p:txBody>
            <a:bodyPr spcFirstLastPara="1" wrap="square" lIns="128000" tIns="11425" rIns="11425" bIns="11425" anchor="ctr" anchorCtr="0">
              <a:noAutofit/>
            </a:bodyPr>
            <a:lstStyle/>
            <a:p>
              <a:pPr marL="457200" marR="0" lvl="0" indent="0" algn="l" rtl="0">
                <a:lnSpc>
                  <a:spcPct val="90000"/>
                </a:lnSpc>
                <a:spcBef>
                  <a:spcPts val="0"/>
                </a:spcBef>
                <a:spcAft>
                  <a:spcPts val="0"/>
                </a:spcAft>
                <a:buNone/>
              </a:pPr>
              <a:r>
                <a:rPr lang="en-US" sz="1800">
                  <a:solidFill>
                    <a:schemeClr val="dk1"/>
                  </a:solidFill>
                </a:rPr>
                <a:t>Cultural Awareness</a:t>
              </a:r>
              <a:endParaRPr sz="1400" b="0" i="0" u="none" strike="noStrike" cap="none">
                <a:solidFill>
                  <a:srgbClr val="000000"/>
                </a:solidFill>
                <a:latin typeface="Arial"/>
                <a:ea typeface="Arial"/>
                <a:cs typeface="Arial"/>
                <a:sym typeface="Arial"/>
              </a:endParaRPr>
            </a:p>
          </p:txBody>
        </p:sp>
        <p:sp>
          <p:nvSpPr>
            <p:cNvPr id="553" name="Google Shape;553;g2f3a2610cb2_0_122"/>
            <p:cNvSpPr/>
            <p:nvPr/>
          </p:nvSpPr>
          <p:spPr>
            <a:xfrm rot="5400000">
              <a:off x="-168144" y="1141503"/>
              <a:ext cx="1120200" cy="784200"/>
            </a:xfrm>
            <a:prstGeom prst="chevron">
              <a:avLst>
                <a:gd name="adj" fmla="val 50000"/>
              </a:avLst>
            </a:prstGeom>
            <a:solidFill>
              <a:srgbClr val="3A6497"/>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2f3a2610cb2_0_122"/>
            <p:cNvSpPr txBox="1"/>
            <p:nvPr/>
          </p:nvSpPr>
          <p:spPr>
            <a:xfrm>
              <a:off x="0" y="1365531"/>
              <a:ext cx="784200" cy="3360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2300">
                  <a:solidFill>
                    <a:schemeClr val="lt1"/>
                  </a:solidFill>
                </a:rPr>
                <a:t>2</a:t>
              </a:r>
              <a:endParaRPr sz="2000" b="0" i="0" u="none" strike="noStrike" cap="none">
                <a:solidFill>
                  <a:srgbClr val="000000"/>
                </a:solidFill>
                <a:latin typeface="Arial"/>
                <a:ea typeface="Arial"/>
                <a:cs typeface="Arial"/>
                <a:sym typeface="Arial"/>
              </a:endParaRPr>
            </a:p>
          </p:txBody>
        </p:sp>
        <p:sp>
          <p:nvSpPr>
            <p:cNvPr id="555" name="Google Shape;555;g2f3a2610cb2_0_122"/>
            <p:cNvSpPr/>
            <p:nvPr/>
          </p:nvSpPr>
          <p:spPr>
            <a:xfrm rot="5400000">
              <a:off x="3990449" y="-2232746"/>
              <a:ext cx="728100" cy="7140600"/>
            </a:xfrm>
            <a:prstGeom prst="round2SameRect">
              <a:avLst>
                <a:gd name="adj1" fmla="val 16667"/>
                <a:gd name="adj2" fmla="val 0"/>
              </a:avLst>
            </a:prstGeom>
            <a:solidFill>
              <a:schemeClr val="lt1">
                <a:alpha val="89410"/>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2f3a2610cb2_0_122"/>
            <p:cNvSpPr txBox="1"/>
            <p:nvPr/>
          </p:nvSpPr>
          <p:spPr>
            <a:xfrm>
              <a:off x="784057" y="1009044"/>
              <a:ext cx="7105200" cy="657000"/>
            </a:xfrm>
            <a:prstGeom prst="rect">
              <a:avLst/>
            </a:prstGeom>
            <a:noFill/>
            <a:ln>
              <a:noFill/>
            </a:ln>
          </p:spPr>
          <p:txBody>
            <a:bodyPr spcFirstLastPara="1" wrap="square" lIns="128000" tIns="11425" rIns="11425" bIns="11425" anchor="ctr" anchorCtr="0">
              <a:noAutofit/>
            </a:bodyPr>
            <a:lstStyle/>
            <a:p>
              <a:pPr marL="457200" marR="0" lvl="0" indent="0" algn="l" rtl="0">
                <a:lnSpc>
                  <a:spcPct val="90000"/>
                </a:lnSpc>
                <a:spcBef>
                  <a:spcPts val="0"/>
                </a:spcBef>
                <a:spcAft>
                  <a:spcPts val="0"/>
                </a:spcAft>
                <a:buNone/>
              </a:pPr>
              <a:r>
                <a:rPr lang="en-US" sz="1800">
                  <a:solidFill>
                    <a:schemeClr val="dk1"/>
                  </a:solidFill>
                </a:rPr>
                <a:t>Cultural Knowledge</a:t>
              </a:r>
              <a:endParaRPr sz="1400" b="0" i="0" u="none" strike="noStrike" cap="none">
                <a:solidFill>
                  <a:srgbClr val="000000"/>
                </a:solidFill>
                <a:latin typeface="Arial"/>
                <a:ea typeface="Arial"/>
                <a:cs typeface="Arial"/>
                <a:sym typeface="Arial"/>
              </a:endParaRPr>
            </a:p>
          </p:txBody>
        </p:sp>
        <p:sp>
          <p:nvSpPr>
            <p:cNvPr id="557" name="Google Shape;557;g2f3a2610cb2_0_122"/>
            <p:cNvSpPr/>
            <p:nvPr/>
          </p:nvSpPr>
          <p:spPr>
            <a:xfrm rot="5400000">
              <a:off x="-168144" y="2113016"/>
              <a:ext cx="1120200" cy="784200"/>
            </a:xfrm>
            <a:prstGeom prst="chevron">
              <a:avLst>
                <a:gd name="adj" fmla="val 50000"/>
              </a:avLst>
            </a:prstGeom>
            <a:solidFill>
              <a:srgbClr val="3A6497"/>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g2f3a2610cb2_0_122"/>
            <p:cNvSpPr txBox="1"/>
            <p:nvPr/>
          </p:nvSpPr>
          <p:spPr>
            <a:xfrm>
              <a:off x="0" y="2337044"/>
              <a:ext cx="784200" cy="3360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2300">
                  <a:solidFill>
                    <a:schemeClr val="lt1"/>
                  </a:solidFill>
                </a:rPr>
                <a:t>3</a:t>
              </a:r>
              <a:endParaRPr sz="2000" b="0" i="0" u="none" strike="noStrike" cap="none">
                <a:solidFill>
                  <a:srgbClr val="000000"/>
                </a:solidFill>
                <a:latin typeface="Arial"/>
                <a:ea typeface="Arial"/>
                <a:cs typeface="Arial"/>
                <a:sym typeface="Arial"/>
              </a:endParaRPr>
            </a:p>
          </p:txBody>
        </p:sp>
        <p:sp>
          <p:nvSpPr>
            <p:cNvPr id="559" name="Google Shape;559;g2f3a2610cb2_0_122"/>
            <p:cNvSpPr/>
            <p:nvPr/>
          </p:nvSpPr>
          <p:spPr>
            <a:xfrm rot="5400000">
              <a:off x="3990449" y="-1261233"/>
              <a:ext cx="728100" cy="7140600"/>
            </a:xfrm>
            <a:prstGeom prst="round2SameRect">
              <a:avLst>
                <a:gd name="adj1" fmla="val 16667"/>
                <a:gd name="adj2" fmla="val 0"/>
              </a:avLst>
            </a:prstGeom>
            <a:solidFill>
              <a:schemeClr val="lt1">
                <a:alpha val="89410"/>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g2f3a2610cb2_0_122"/>
            <p:cNvSpPr txBox="1"/>
            <p:nvPr/>
          </p:nvSpPr>
          <p:spPr>
            <a:xfrm>
              <a:off x="784057" y="1980557"/>
              <a:ext cx="7105200" cy="657000"/>
            </a:xfrm>
            <a:prstGeom prst="rect">
              <a:avLst/>
            </a:prstGeom>
            <a:noFill/>
            <a:ln>
              <a:noFill/>
            </a:ln>
          </p:spPr>
          <p:txBody>
            <a:bodyPr spcFirstLastPara="1" wrap="square" lIns="128000" tIns="11425" rIns="11425" bIns="11425" anchor="ctr" anchorCtr="0">
              <a:noAutofit/>
            </a:bodyPr>
            <a:lstStyle/>
            <a:p>
              <a:pPr marL="457200" marR="0" lvl="0" indent="0" algn="l" rtl="0">
                <a:lnSpc>
                  <a:spcPct val="90000"/>
                </a:lnSpc>
                <a:spcBef>
                  <a:spcPts val="0"/>
                </a:spcBef>
                <a:spcAft>
                  <a:spcPts val="0"/>
                </a:spcAft>
                <a:buNone/>
              </a:pPr>
              <a:r>
                <a:rPr lang="en-US" sz="1800">
                  <a:solidFill>
                    <a:schemeClr val="dk1"/>
                  </a:solidFill>
                </a:rPr>
                <a:t>Cultural Sensitivity</a:t>
              </a:r>
              <a:endParaRPr sz="1400" b="0" i="0" u="none" strike="noStrike" cap="none">
                <a:solidFill>
                  <a:srgbClr val="000000"/>
                </a:solidFill>
                <a:latin typeface="Arial"/>
                <a:ea typeface="Arial"/>
                <a:cs typeface="Arial"/>
                <a:sym typeface="Arial"/>
              </a:endParaRPr>
            </a:p>
          </p:txBody>
        </p:sp>
        <p:sp>
          <p:nvSpPr>
            <p:cNvPr id="561" name="Google Shape;561;g2f3a2610cb2_0_122"/>
            <p:cNvSpPr/>
            <p:nvPr/>
          </p:nvSpPr>
          <p:spPr>
            <a:xfrm rot="5400000">
              <a:off x="-168144" y="3084529"/>
              <a:ext cx="1120200" cy="784200"/>
            </a:xfrm>
            <a:prstGeom prst="chevron">
              <a:avLst>
                <a:gd name="adj" fmla="val 50000"/>
              </a:avLst>
            </a:prstGeom>
            <a:solidFill>
              <a:srgbClr val="3A6497"/>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2f3a2610cb2_0_122"/>
            <p:cNvSpPr txBox="1"/>
            <p:nvPr/>
          </p:nvSpPr>
          <p:spPr>
            <a:xfrm>
              <a:off x="0" y="3308557"/>
              <a:ext cx="784200" cy="3360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chemeClr val="lt1"/>
                </a:buClr>
                <a:buSzPts val="1700"/>
                <a:buFont typeface="Arial"/>
                <a:buNone/>
              </a:pPr>
              <a:r>
                <a:rPr lang="en-US" sz="2300">
                  <a:solidFill>
                    <a:schemeClr val="lt1"/>
                  </a:solidFill>
                </a:rPr>
                <a:t>4</a:t>
              </a:r>
              <a:endParaRPr sz="2000" b="0" i="0" u="none" strike="noStrike" cap="none">
                <a:solidFill>
                  <a:srgbClr val="000000"/>
                </a:solidFill>
                <a:latin typeface="Arial"/>
                <a:ea typeface="Arial"/>
                <a:cs typeface="Arial"/>
                <a:sym typeface="Arial"/>
              </a:endParaRPr>
            </a:p>
          </p:txBody>
        </p:sp>
        <p:sp>
          <p:nvSpPr>
            <p:cNvPr id="563" name="Google Shape;563;g2f3a2610cb2_0_122"/>
            <p:cNvSpPr/>
            <p:nvPr/>
          </p:nvSpPr>
          <p:spPr>
            <a:xfrm rot="5400000">
              <a:off x="3990449" y="-289721"/>
              <a:ext cx="728100" cy="7140600"/>
            </a:xfrm>
            <a:prstGeom prst="round2SameRect">
              <a:avLst>
                <a:gd name="adj1" fmla="val 16667"/>
                <a:gd name="adj2" fmla="val 0"/>
              </a:avLst>
            </a:prstGeom>
            <a:solidFill>
              <a:schemeClr val="lt1">
                <a:alpha val="89410"/>
              </a:schemeClr>
            </a:solidFill>
            <a:ln w="254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f3a2610cb2_0_122"/>
            <p:cNvSpPr txBox="1"/>
            <p:nvPr/>
          </p:nvSpPr>
          <p:spPr>
            <a:xfrm>
              <a:off x="784057" y="2952070"/>
              <a:ext cx="7105200" cy="657000"/>
            </a:xfrm>
            <a:prstGeom prst="rect">
              <a:avLst/>
            </a:prstGeom>
            <a:noFill/>
            <a:ln>
              <a:noFill/>
            </a:ln>
          </p:spPr>
          <p:txBody>
            <a:bodyPr spcFirstLastPara="1" wrap="square" lIns="128000" tIns="11425" rIns="11425" bIns="11425" anchor="ctr" anchorCtr="0">
              <a:noAutofit/>
            </a:bodyPr>
            <a:lstStyle/>
            <a:p>
              <a:pPr marL="457200" marR="0" lvl="0" indent="0" algn="l" rtl="0">
                <a:lnSpc>
                  <a:spcPct val="90000"/>
                </a:lnSpc>
                <a:spcBef>
                  <a:spcPts val="0"/>
                </a:spcBef>
                <a:spcAft>
                  <a:spcPts val="0"/>
                </a:spcAft>
                <a:buNone/>
              </a:pPr>
              <a:r>
                <a:rPr lang="en-US" sz="1800">
                  <a:solidFill>
                    <a:schemeClr val="dk1"/>
                  </a:solidFill>
                </a:rPr>
                <a:t>Cultural Implementation</a:t>
              </a:r>
              <a:endParaRPr sz="1400" b="0" i="0" u="none" strike="noStrike" cap="none">
                <a:solidFill>
                  <a:srgbClr val="000000"/>
                </a:solidFill>
                <a:latin typeface="Arial"/>
                <a:ea typeface="Arial"/>
                <a:cs typeface="Arial"/>
                <a:sym typeface="Arial"/>
              </a:endParaRPr>
            </a:p>
          </p:txBody>
        </p:sp>
      </p:grpSp>
      <p:sp>
        <p:nvSpPr>
          <p:cNvPr id="565" name="Google Shape;565;g2f3a2610cb2_0_122"/>
          <p:cNvSpPr txBox="1"/>
          <p:nvPr/>
        </p:nvSpPr>
        <p:spPr>
          <a:xfrm>
            <a:off x="3045500" y="5075825"/>
            <a:ext cx="6136500" cy="4608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Even-Zohar et al., 2021. </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g2f3a2610cb2_0_17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Checkpoint</a:t>
            </a:r>
            <a:endParaRPr/>
          </a:p>
        </p:txBody>
      </p:sp>
      <p:sp>
        <p:nvSpPr>
          <p:cNvPr id="599" name="Google Shape;599;g2f3a2610cb2_0_170"/>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3F3F3F"/>
              </a:buClr>
              <a:buSzPts val="3200"/>
              <a:buFont typeface="Arial"/>
              <a:buNone/>
            </a:pPr>
            <a:r>
              <a:rPr lang="en-US"/>
              <a:t>Keeping a journal helps you examine your biases. </a:t>
            </a:r>
            <a:endParaRPr/>
          </a:p>
          <a:p>
            <a:pPr marL="0" lvl="0" indent="0" algn="l" rtl="0">
              <a:lnSpc>
                <a:spcPct val="100000"/>
              </a:lnSpc>
              <a:spcBef>
                <a:spcPts val="0"/>
              </a:spcBef>
              <a:spcAft>
                <a:spcPts val="0"/>
              </a:spcAft>
              <a:buClr>
                <a:srgbClr val="3F3F3F"/>
              </a:buClr>
              <a:buSzPts val="3200"/>
              <a:buFont typeface="Arial"/>
              <a:buNone/>
            </a:pPr>
            <a:endParaRPr/>
          </a:p>
          <a:p>
            <a:pPr marL="0" lvl="0" indent="0" algn="ctr" rtl="0">
              <a:lnSpc>
                <a:spcPct val="100000"/>
              </a:lnSpc>
              <a:spcBef>
                <a:spcPts val="0"/>
              </a:spcBef>
              <a:spcAft>
                <a:spcPts val="0"/>
              </a:spcAft>
              <a:buClr>
                <a:srgbClr val="3F3F3F"/>
              </a:buClr>
              <a:buSzPts val="3200"/>
              <a:buFont typeface="Arial"/>
              <a:buNone/>
            </a:pPr>
            <a:r>
              <a:rPr lang="en-US"/>
              <a:t>True or false?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f3a2610cb2_0_176"/>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Examine Your Biases </a:t>
            </a:r>
            <a:endParaRPr/>
          </a:p>
        </p:txBody>
      </p:sp>
      <p:sp>
        <p:nvSpPr>
          <p:cNvPr id="606" name="Google Shape;606;g2f3a2610cb2_0_176"/>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Keep a journal </a:t>
            </a:r>
            <a:endParaRPr/>
          </a:p>
          <a:p>
            <a:pPr marL="342900" lvl="0" indent="-342900" algn="l" rtl="0">
              <a:lnSpc>
                <a:spcPct val="100000"/>
              </a:lnSpc>
              <a:spcBef>
                <a:spcPts val="640"/>
              </a:spcBef>
              <a:spcAft>
                <a:spcPts val="0"/>
              </a:spcAft>
              <a:buClr>
                <a:srgbClr val="3F3F3F"/>
              </a:buClr>
              <a:buSzPts val="3200"/>
              <a:buFont typeface="Arial"/>
              <a:buChar char="•"/>
            </a:pPr>
            <a:r>
              <a:rPr lang="en-US"/>
              <a:t>Role-play difficult situations with colleagues</a:t>
            </a:r>
            <a:endParaRPr/>
          </a:p>
          <a:p>
            <a:pPr marL="342900" lvl="0" indent="-342900" algn="l" rtl="0">
              <a:lnSpc>
                <a:spcPct val="100000"/>
              </a:lnSpc>
              <a:spcBef>
                <a:spcPts val="640"/>
              </a:spcBef>
              <a:spcAft>
                <a:spcPts val="0"/>
              </a:spcAft>
              <a:buClr>
                <a:srgbClr val="3F3F3F"/>
              </a:buClr>
              <a:buSzPts val="3200"/>
              <a:buFont typeface="Arial"/>
              <a:buChar char="•"/>
            </a:pPr>
            <a:r>
              <a:rPr lang="en-US"/>
              <a:t>Record and review your encounters with patients with permission</a:t>
            </a:r>
            <a:endParaRPr/>
          </a:p>
          <a:p>
            <a:pPr marL="342900" lvl="0" indent="-342900" algn="l" rtl="0">
              <a:lnSpc>
                <a:spcPct val="100000"/>
              </a:lnSpc>
              <a:spcBef>
                <a:spcPts val="640"/>
              </a:spcBef>
              <a:spcAft>
                <a:spcPts val="0"/>
              </a:spcAft>
              <a:buClr>
                <a:srgbClr val="3F3F3F"/>
              </a:buClr>
              <a:buSzPts val="3200"/>
              <a:buFont typeface="Arial"/>
              <a:buChar char="•"/>
            </a:pPr>
            <a:r>
              <a:rPr lang="en-US"/>
              <a:t>Observe how colleagues work with similar patients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4"/>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Learning Objectives</a:t>
            </a:r>
            <a:endParaRPr/>
          </a:p>
        </p:txBody>
      </p:sp>
      <p:sp>
        <p:nvSpPr>
          <p:cNvPr id="73" name="Google Shape;73;p4"/>
          <p:cNvSpPr txBox="1">
            <a:spLocks noGrp="1"/>
          </p:cNvSpPr>
          <p:nvPr>
            <p:ph type="body" idx="1"/>
          </p:nvPr>
        </p:nvSpPr>
        <p:spPr>
          <a:xfrm>
            <a:off x="152400" y="1295400"/>
            <a:ext cx="8305800" cy="4144963"/>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Identify common barriers and solutions to effective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use strategies to improve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tips to help patients improve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methods to enhance cross-cultural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implement conflict resolution strategies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strategies for handling difficult conversations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Define cultural competency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strategies to understand your own potential unconscious biases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strategies for dealing with your own biases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Compare ways in which diverse individuals are similar to and different from you</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implement strategies for communicating with empathy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how personal, cultural, ethnic, and spiritual beliefs shape an individual's interpretation and experience of their disease and treatment</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Demonstrate sensitivity in one's approach to interacting with patients and others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and apply Culturally &amp; Linguistically Appropriate Services (CLAS) standards</a:t>
            </a:r>
            <a:endParaRPr sz="1600">
              <a:solidFill>
                <a:schemeClr val="dk1"/>
              </a:solidFill>
            </a:endParaRPr>
          </a:p>
          <a:p>
            <a:pPr marL="342900" marR="0" lvl="0" indent="-114300" algn="l" rtl="0">
              <a:lnSpc>
                <a:spcPct val="100000"/>
              </a:lnSpc>
              <a:spcBef>
                <a:spcPts val="0"/>
              </a:spcBef>
              <a:spcAft>
                <a:spcPts val="0"/>
              </a:spcAft>
              <a:buClr>
                <a:schemeClr val="dk1"/>
              </a:buClr>
              <a:buSzPts val="3600"/>
              <a:buFont typeface="Arial"/>
              <a:buNone/>
            </a:pPr>
            <a:endParaRPr sz="1600">
              <a:solidFill>
                <a:schemeClr val="dk1"/>
              </a:solidFill>
            </a:endParaRP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f3a2610cb2_0_18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Dealing With Your Own Biases </a:t>
            </a:r>
            <a:endParaRPr/>
          </a:p>
        </p:txBody>
      </p:sp>
      <p:grpSp>
        <p:nvGrpSpPr>
          <p:cNvPr id="613" name="Google Shape;613;g2f3a2610cb2_0_182"/>
          <p:cNvGrpSpPr/>
          <p:nvPr/>
        </p:nvGrpSpPr>
        <p:grpSpPr>
          <a:xfrm>
            <a:off x="1868897" y="1677520"/>
            <a:ext cx="5406300" cy="3401486"/>
            <a:chOff x="1997" y="1120"/>
            <a:chExt cx="5406300" cy="3401486"/>
          </a:xfrm>
        </p:grpSpPr>
        <p:sp>
          <p:nvSpPr>
            <p:cNvPr id="614" name="Google Shape;614;g2f3a2610cb2_0_182"/>
            <p:cNvSpPr/>
            <p:nvPr/>
          </p:nvSpPr>
          <p:spPr>
            <a:xfrm>
              <a:off x="1997" y="2332206"/>
              <a:ext cx="5406300" cy="1070400"/>
            </a:xfrm>
            <a:prstGeom prst="roundRect">
              <a:avLst>
                <a:gd name="adj" fmla="val 10000"/>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g2f3a2610cb2_0_182"/>
            <p:cNvSpPr txBox="1"/>
            <p:nvPr/>
          </p:nvSpPr>
          <p:spPr>
            <a:xfrm>
              <a:off x="33344" y="2363553"/>
              <a:ext cx="5343600" cy="100770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n-US" sz="2100" b="0" i="0" u="none" strike="noStrike" cap="none">
                  <a:solidFill>
                    <a:schemeClr val="lt1"/>
                  </a:solidFill>
                  <a:latin typeface="Arial"/>
                  <a:ea typeface="Arial"/>
                  <a:cs typeface="Arial"/>
                  <a:sym typeface="Arial"/>
                </a:rPr>
                <a:t>Increasing opportunities for contact </a:t>
              </a:r>
              <a:endParaRPr sz="2100" b="0" i="0" u="none" strike="noStrike" cap="none">
                <a:solidFill>
                  <a:srgbClr val="000000"/>
                </a:solidFill>
                <a:latin typeface="Arial"/>
                <a:ea typeface="Arial"/>
                <a:cs typeface="Arial"/>
                <a:sym typeface="Arial"/>
              </a:endParaRPr>
            </a:p>
          </p:txBody>
        </p:sp>
        <p:sp>
          <p:nvSpPr>
            <p:cNvPr id="616" name="Google Shape;616;g2f3a2610cb2_0_182"/>
            <p:cNvSpPr/>
            <p:nvPr/>
          </p:nvSpPr>
          <p:spPr>
            <a:xfrm>
              <a:off x="1997" y="1166663"/>
              <a:ext cx="2594100" cy="1070400"/>
            </a:xfrm>
            <a:prstGeom prst="roundRect">
              <a:avLst>
                <a:gd name="adj" fmla="val 10000"/>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2f3a2610cb2_0_182"/>
            <p:cNvSpPr txBox="1"/>
            <p:nvPr/>
          </p:nvSpPr>
          <p:spPr>
            <a:xfrm>
              <a:off x="33344" y="1198010"/>
              <a:ext cx="2531400" cy="10077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Counter-stereotypic imaging</a:t>
              </a:r>
              <a:endParaRPr sz="1400" b="0" i="0" u="none" strike="noStrike" cap="none">
                <a:solidFill>
                  <a:srgbClr val="000000"/>
                </a:solidFill>
                <a:latin typeface="Arial"/>
                <a:ea typeface="Arial"/>
                <a:cs typeface="Arial"/>
                <a:sym typeface="Arial"/>
              </a:endParaRPr>
            </a:p>
          </p:txBody>
        </p:sp>
        <p:sp>
          <p:nvSpPr>
            <p:cNvPr id="618" name="Google Shape;618;g2f3a2610cb2_0_182"/>
            <p:cNvSpPr/>
            <p:nvPr/>
          </p:nvSpPr>
          <p:spPr>
            <a:xfrm>
              <a:off x="1997" y="1120"/>
              <a:ext cx="2594100" cy="1070400"/>
            </a:xfrm>
            <a:prstGeom prst="roundRect">
              <a:avLst>
                <a:gd name="adj" fmla="val 10000"/>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f3a2610cb2_0_182"/>
            <p:cNvSpPr txBox="1"/>
            <p:nvPr/>
          </p:nvSpPr>
          <p:spPr>
            <a:xfrm>
              <a:off x="33344" y="32467"/>
              <a:ext cx="2531400" cy="10077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Stereotype replacement</a:t>
              </a:r>
              <a:endParaRPr sz="1400" b="0" i="0" u="none" strike="noStrike" cap="none">
                <a:solidFill>
                  <a:srgbClr val="000000"/>
                </a:solidFill>
                <a:latin typeface="Arial"/>
                <a:ea typeface="Arial"/>
                <a:cs typeface="Arial"/>
                <a:sym typeface="Arial"/>
              </a:endParaRPr>
            </a:p>
          </p:txBody>
        </p:sp>
        <p:sp>
          <p:nvSpPr>
            <p:cNvPr id="620" name="Google Shape;620;g2f3a2610cb2_0_182"/>
            <p:cNvSpPr/>
            <p:nvPr/>
          </p:nvSpPr>
          <p:spPr>
            <a:xfrm>
              <a:off x="2814054" y="1166663"/>
              <a:ext cx="2594100" cy="1070400"/>
            </a:xfrm>
            <a:prstGeom prst="roundRect">
              <a:avLst>
                <a:gd name="adj" fmla="val 10000"/>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f3a2610cb2_0_182"/>
            <p:cNvSpPr txBox="1"/>
            <p:nvPr/>
          </p:nvSpPr>
          <p:spPr>
            <a:xfrm>
              <a:off x="2845401" y="1198010"/>
              <a:ext cx="2531400" cy="10077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Perspective taking</a:t>
              </a:r>
              <a:endParaRPr sz="1400" b="0" i="0" u="none" strike="noStrike" cap="none">
                <a:solidFill>
                  <a:srgbClr val="000000"/>
                </a:solidFill>
                <a:latin typeface="Arial"/>
                <a:ea typeface="Arial"/>
                <a:cs typeface="Arial"/>
                <a:sym typeface="Arial"/>
              </a:endParaRPr>
            </a:p>
          </p:txBody>
        </p:sp>
        <p:sp>
          <p:nvSpPr>
            <p:cNvPr id="622" name="Google Shape;622;g2f3a2610cb2_0_182"/>
            <p:cNvSpPr/>
            <p:nvPr/>
          </p:nvSpPr>
          <p:spPr>
            <a:xfrm>
              <a:off x="2814054" y="1120"/>
              <a:ext cx="2594100" cy="1070400"/>
            </a:xfrm>
            <a:prstGeom prst="roundRect">
              <a:avLst>
                <a:gd name="adj" fmla="val 10000"/>
              </a:avLst>
            </a:prstGeom>
            <a:solidFill>
              <a:srgbClr val="3A6497"/>
            </a:solidFill>
            <a:ln w="38100" cap="flat" cmpd="sng">
              <a:solidFill>
                <a:schemeClr val="lt1"/>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f3a2610cb2_0_182"/>
            <p:cNvSpPr txBox="1"/>
            <p:nvPr/>
          </p:nvSpPr>
          <p:spPr>
            <a:xfrm>
              <a:off x="2845401" y="32467"/>
              <a:ext cx="2531400" cy="10077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en-US" sz="2100" b="0" i="0" u="none" strike="noStrike" cap="none">
                  <a:solidFill>
                    <a:schemeClr val="lt1"/>
                  </a:solidFill>
                  <a:latin typeface="Arial"/>
                  <a:ea typeface="Arial"/>
                  <a:cs typeface="Arial"/>
                  <a:sym typeface="Arial"/>
                </a:rPr>
                <a:t>Individuation</a:t>
              </a:r>
              <a:endParaRPr sz="1400" b="0" i="0" u="none" strike="noStrike" cap="none">
                <a:solidFill>
                  <a:srgbClr val="000000"/>
                </a:solidFill>
                <a:latin typeface="Arial"/>
                <a:ea typeface="Arial"/>
                <a:cs typeface="Arial"/>
                <a:sym typeface="Arial"/>
              </a:endParaRPr>
            </a:p>
          </p:txBody>
        </p:sp>
      </p:grpSp>
      <p:sp>
        <p:nvSpPr>
          <p:cNvPr id="624" name="Google Shape;624;g2f3a2610cb2_0_182"/>
          <p:cNvSpPr txBox="1"/>
          <p:nvPr/>
        </p:nvSpPr>
        <p:spPr>
          <a:xfrm>
            <a:off x="2197800" y="5308725"/>
            <a:ext cx="6946200" cy="28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U.S. Department of Health and Human Services, Office of Minority Health. (n.d.)</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2f3a2610cb2_0_222"/>
          <p:cNvSpPr txBox="1">
            <a:spLocks noGrp="1"/>
          </p:cNvSpPr>
          <p:nvPr>
            <p:ph type="title"/>
          </p:nvPr>
        </p:nvSpPr>
        <p:spPr>
          <a:xfrm>
            <a:off x="152400" y="152400"/>
            <a:ext cx="7239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400"/>
              <a:buNone/>
            </a:pPr>
            <a:r>
              <a:rPr lang="en-US" sz="3600"/>
              <a:t>Communicating with Empathy </a:t>
            </a:r>
            <a:endParaRPr/>
          </a:p>
        </p:txBody>
      </p:sp>
      <p:pic>
        <p:nvPicPr>
          <p:cNvPr id="664" name="Google Shape;664;g2f3a2610cb2_0_222"/>
          <p:cNvPicPr preferRelativeResize="0">
            <a:picLocks noGrp="1"/>
          </p:cNvPicPr>
          <p:nvPr>
            <p:ph type="body" idx="1"/>
          </p:nvPr>
        </p:nvPicPr>
        <p:blipFill rotWithShape="1">
          <a:blip r:embed="rId3">
            <a:alphaModFix/>
          </a:blip>
          <a:srcRect/>
          <a:stretch/>
        </p:blipFill>
        <p:spPr>
          <a:xfrm>
            <a:off x="1184731" y="1143000"/>
            <a:ext cx="6774600" cy="3810000"/>
          </a:xfrm>
          <a:prstGeom prst="rect">
            <a:avLst/>
          </a:prstGeom>
          <a:noFill/>
          <a:ln>
            <a:noFill/>
          </a:ln>
        </p:spPr>
      </p:pic>
      <p:sp>
        <p:nvSpPr>
          <p:cNvPr id="665" name="Google Shape;665;g2f3a2610cb2_0_222"/>
          <p:cNvSpPr txBox="1"/>
          <p:nvPr/>
        </p:nvSpPr>
        <p:spPr>
          <a:xfrm>
            <a:off x="2933699" y="5105400"/>
            <a:ext cx="3276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666" name="Google Shape;666;g2f3a2610cb2_0_222"/>
          <p:cNvSpPr txBox="1"/>
          <p:nvPr/>
        </p:nvSpPr>
        <p:spPr>
          <a:xfrm>
            <a:off x="2197800" y="5308725"/>
            <a:ext cx="6946200" cy="284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Cleveland Clinic, 2013.</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g2f3a2610cb2_0_229"/>
          <p:cNvSpPr txBox="1">
            <a:spLocks noGrp="1"/>
          </p:cNvSpPr>
          <p:nvPr>
            <p:ph type="title"/>
          </p:nvPr>
        </p:nvSpPr>
        <p:spPr>
          <a:xfrm>
            <a:off x="457200" y="43786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Strategies for Communicating with Empathy </a:t>
            </a:r>
            <a:endParaRPr/>
          </a:p>
        </p:txBody>
      </p:sp>
      <p:sp>
        <p:nvSpPr>
          <p:cNvPr id="673" name="Google Shape;673;g2f3a2610cb2_0_229"/>
          <p:cNvSpPr txBox="1"/>
          <p:nvPr/>
        </p:nvSpPr>
        <p:spPr>
          <a:xfrm>
            <a:off x="583800" y="1752600"/>
            <a:ext cx="8229600" cy="34566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rgbClr val="3F3F3F"/>
              </a:buClr>
              <a:buSzPts val="2600"/>
              <a:buAutoNum type="arabicPeriod"/>
            </a:pPr>
            <a:r>
              <a:rPr lang="en-US" sz="2600">
                <a:solidFill>
                  <a:srgbClr val="3F3F3F"/>
                </a:solidFill>
              </a:rPr>
              <a:t>Agenda Setting</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Questioning and History Taking</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Recognizing a Patient’s Empathic Opportunity</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Work Toward a Shared Understanding</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Empathically Respond to the Patient’s Emotions</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Facilitate Coping and Connect to Social Support</a:t>
            </a:r>
            <a:endParaRPr sz="2600">
              <a:solidFill>
                <a:srgbClr val="3F3F3F"/>
              </a:solidFill>
            </a:endParaRPr>
          </a:p>
          <a:p>
            <a:pPr marL="457200" lvl="0" indent="-393700" algn="l" rtl="0">
              <a:spcBef>
                <a:spcPts val="0"/>
              </a:spcBef>
              <a:spcAft>
                <a:spcPts val="0"/>
              </a:spcAft>
              <a:buClr>
                <a:srgbClr val="3F3F3F"/>
              </a:buClr>
              <a:buSzPts val="2600"/>
              <a:buAutoNum type="arabicPeriod"/>
            </a:pPr>
            <a:r>
              <a:rPr lang="en-US" sz="2600">
                <a:solidFill>
                  <a:srgbClr val="3F3F3F"/>
                </a:solidFill>
              </a:rPr>
              <a:t>Close the Conversation</a:t>
            </a:r>
            <a:endParaRPr sz="2600">
              <a:solidFill>
                <a:srgbClr val="3F3F3F"/>
              </a:solidFill>
            </a:endParaRPr>
          </a:p>
        </p:txBody>
      </p:sp>
      <p:sp>
        <p:nvSpPr>
          <p:cNvPr id="674" name="Google Shape;674;g2f3a2610cb2_0_229"/>
          <p:cNvSpPr txBox="1"/>
          <p:nvPr/>
        </p:nvSpPr>
        <p:spPr>
          <a:xfrm>
            <a:off x="37950" y="5208025"/>
            <a:ext cx="9144000" cy="328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Banerjee et al., 2021.</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2f3a2610cb2_0_248"/>
          <p:cNvSpPr txBox="1">
            <a:spLocks noGrp="1"/>
          </p:cNvSpPr>
          <p:nvPr>
            <p:ph type="title"/>
          </p:nvPr>
        </p:nvSpPr>
        <p:spPr>
          <a:xfrm>
            <a:off x="457200" y="457201"/>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556"/>
              <a:buNone/>
            </a:pPr>
            <a:r>
              <a:rPr lang="en-US"/>
              <a:t>The EMPATHY Model </a:t>
            </a:r>
            <a:endParaRPr/>
          </a:p>
        </p:txBody>
      </p:sp>
      <p:sp>
        <p:nvSpPr>
          <p:cNvPr id="681" name="Google Shape;681;g2f3a2610cb2_0_248"/>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Clr>
                <a:srgbClr val="3F3F3F"/>
              </a:buClr>
              <a:buSzPts val="2800"/>
              <a:buFont typeface="Arial"/>
              <a:buNone/>
            </a:pPr>
            <a:endParaRPr sz="2800"/>
          </a:p>
          <a:p>
            <a:pPr marL="342900" lvl="0" indent="-342900" algn="l" rtl="0">
              <a:lnSpc>
                <a:spcPct val="100000"/>
              </a:lnSpc>
              <a:spcBef>
                <a:spcPts val="520"/>
              </a:spcBef>
              <a:spcAft>
                <a:spcPts val="0"/>
              </a:spcAft>
              <a:buClr>
                <a:srgbClr val="3F3F3F"/>
              </a:buClr>
              <a:buSzPts val="2600"/>
              <a:buFont typeface="Arial"/>
              <a:buChar char="•"/>
            </a:pPr>
            <a:r>
              <a:rPr lang="en-US" sz="2600" b="1"/>
              <a:t>E</a:t>
            </a:r>
            <a:r>
              <a:rPr lang="en-US" sz="2600"/>
              <a:t>ye contact</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M</a:t>
            </a:r>
            <a:r>
              <a:rPr lang="en-US" sz="2600"/>
              <a:t>uscle of facial expression</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P</a:t>
            </a:r>
            <a:r>
              <a:rPr lang="en-US" sz="2600"/>
              <a:t>osture</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A</a:t>
            </a:r>
            <a:r>
              <a:rPr lang="en-US" sz="2600"/>
              <a:t>ffect </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T</a:t>
            </a:r>
            <a:r>
              <a:rPr lang="en-US" sz="2600"/>
              <a:t>one of voice</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H</a:t>
            </a:r>
            <a:r>
              <a:rPr lang="en-US" sz="2600"/>
              <a:t>earing the whole person</a:t>
            </a:r>
            <a:endParaRPr/>
          </a:p>
          <a:p>
            <a:pPr marL="342900" lvl="0" indent="-342900" algn="l" rtl="0">
              <a:lnSpc>
                <a:spcPct val="100000"/>
              </a:lnSpc>
              <a:spcBef>
                <a:spcPts val="520"/>
              </a:spcBef>
              <a:spcAft>
                <a:spcPts val="0"/>
              </a:spcAft>
              <a:buClr>
                <a:srgbClr val="3F3F3F"/>
              </a:buClr>
              <a:buSzPts val="2600"/>
              <a:buFont typeface="Arial"/>
              <a:buChar char="•"/>
            </a:pPr>
            <a:r>
              <a:rPr lang="en-US" sz="2600" b="1"/>
              <a:t>Y</a:t>
            </a:r>
            <a:r>
              <a:rPr lang="en-US" sz="2600"/>
              <a:t>our response </a:t>
            </a:r>
            <a:endParaRPr/>
          </a:p>
        </p:txBody>
      </p:sp>
      <p:sp>
        <p:nvSpPr>
          <p:cNvPr id="682" name="Google Shape;682;g2f3a2610cb2_0_248"/>
          <p:cNvSpPr txBox="1"/>
          <p:nvPr/>
        </p:nvSpPr>
        <p:spPr>
          <a:xfrm>
            <a:off x="2151575" y="5301625"/>
            <a:ext cx="70686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Reiss </a:t>
            </a:r>
            <a:r>
              <a:rPr lang="en-US" sz="1200" i="1">
                <a:solidFill>
                  <a:schemeClr val="lt2"/>
                </a:solidFill>
              </a:rPr>
              <a:t>and Kraft-Todd</a:t>
            </a:r>
            <a:r>
              <a:rPr lang="en-US" sz="1200" b="0" i="1" u="none" strike="noStrike" cap="none">
                <a:solidFill>
                  <a:schemeClr val="lt2"/>
                </a:solidFill>
                <a:latin typeface="Arial"/>
                <a:ea typeface="Arial"/>
                <a:cs typeface="Arial"/>
                <a:sym typeface="Arial"/>
              </a:rPr>
              <a:t>, 2014</a:t>
            </a:r>
            <a:r>
              <a:rPr lang="en-US" sz="1200" i="1">
                <a:solidFill>
                  <a:schemeClr val="lt2"/>
                </a:solidFill>
              </a:rPr>
              <a:t>.</a:t>
            </a:r>
            <a:endParaRPr sz="1200" b="0" i="1" u="none" strike="noStrike" cap="none">
              <a:solidFill>
                <a:schemeClr val="l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1">
                                            <p:txEl>
                                              <p:pRg st="0" end="0"/>
                                            </p:txEl>
                                          </p:spTgt>
                                        </p:tgtEl>
                                        <p:attrNameLst>
                                          <p:attrName>style.visibility</p:attrName>
                                        </p:attrNameLst>
                                      </p:cBhvr>
                                      <p:to>
                                        <p:strVal val="visible"/>
                                      </p:to>
                                    </p:set>
                                    <p:animEffect transition="in" filter="fade">
                                      <p:cBhvr>
                                        <p:cTn id="7" dur="500"/>
                                        <p:tgtEl>
                                          <p:spTgt spid="6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81">
                                            <p:txEl>
                                              <p:pRg st="1" end="1"/>
                                            </p:txEl>
                                          </p:spTgt>
                                        </p:tgtEl>
                                        <p:attrNameLst>
                                          <p:attrName>style.visibility</p:attrName>
                                        </p:attrNameLst>
                                      </p:cBhvr>
                                      <p:to>
                                        <p:strVal val="visible"/>
                                      </p:to>
                                    </p:set>
                                    <p:animEffect transition="in" filter="fade">
                                      <p:cBhvr>
                                        <p:cTn id="12" dur="500"/>
                                        <p:tgtEl>
                                          <p:spTgt spid="6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81">
                                            <p:txEl>
                                              <p:pRg st="2" end="2"/>
                                            </p:txEl>
                                          </p:spTgt>
                                        </p:tgtEl>
                                        <p:attrNameLst>
                                          <p:attrName>style.visibility</p:attrName>
                                        </p:attrNameLst>
                                      </p:cBhvr>
                                      <p:to>
                                        <p:strVal val="visible"/>
                                      </p:to>
                                    </p:set>
                                    <p:animEffect transition="in" filter="fade">
                                      <p:cBhvr>
                                        <p:cTn id="17" dur="500"/>
                                        <p:tgtEl>
                                          <p:spTgt spid="68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81">
                                            <p:txEl>
                                              <p:pRg st="3" end="3"/>
                                            </p:txEl>
                                          </p:spTgt>
                                        </p:tgtEl>
                                        <p:attrNameLst>
                                          <p:attrName>style.visibility</p:attrName>
                                        </p:attrNameLst>
                                      </p:cBhvr>
                                      <p:to>
                                        <p:strVal val="visible"/>
                                      </p:to>
                                    </p:set>
                                    <p:animEffect transition="in" filter="fade">
                                      <p:cBhvr>
                                        <p:cTn id="22" dur="500"/>
                                        <p:tgtEl>
                                          <p:spTgt spid="68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81">
                                            <p:txEl>
                                              <p:pRg st="4" end="4"/>
                                            </p:txEl>
                                          </p:spTgt>
                                        </p:tgtEl>
                                        <p:attrNameLst>
                                          <p:attrName>style.visibility</p:attrName>
                                        </p:attrNameLst>
                                      </p:cBhvr>
                                      <p:to>
                                        <p:strVal val="visible"/>
                                      </p:to>
                                    </p:set>
                                    <p:animEffect transition="in" filter="fade">
                                      <p:cBhvr>
                                        <p:cTn id="27" dur="500"/>
                                        <p:tgtEl>
                                          <p:spTgt spid="68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81">
                                            <p:txEl>
                                              <p:pRg st="5" end="5"/>
                                            </p:txEl>
                                          </p:spTgt>
                                        </p:tgtEl>
                                        <p:attrNameLst>
                                          <p:attrName>style.visibility</p:attrName>
                                        </p:attrNameLst>
                                      </p:cBhvr>
                                      <p:to>
                                        <p:strVal val="visible"/>
                                      </p:to>
                                    </p:set>
                                    <p:animEffect transition="in" filter="fade">
                                      <p:cBhvr>
                                        <p:cTn id="32" dur="500"/>
                                        <p:tgtEl>
                                          <p:spTgt spid="68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1">
                                            <p:txEl>
                                              <p:pRg st="6" end="6"/>
                                            </p:txEl>
                                          </p:spTgt>
                                        </p:tgtEl>
                                        <p:attrNameLst>
                                          <p:attrName>style.visibility</p:attrName>
                                        </p:attrNameLst>
                                      </p:cBhvr>
                                      <p:to>
                                        <p:strVal val="visible"/>
                                      </p:to>
                                    </p:set>
                                    <p:animEffect transition="in" filter="fade">
                                      <p:cBhvr>
                                        <p:cTn id="37" dur="500"/>
                                        <p:tgtEl>
                                          <p:spTgt spid="68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81">
                                            <p:txEl>
                                              <p:pRg st="7" end="7"/>
                                            </p:txEl>
                                          </p:spTgt>
                                        </p:tgtEl>
                                        <p:attrNameLst>
                                          <p:attrName>style.visibility</p:attrName>
                                        </p:attrNameLst>
                                      </p:cBhvr>
                                      <p:to>
                                        <p:strVal val="visible"/>
                                      </p:to>
                                    </p:set>
                                    <p:animEffect transition="in" filter="fade">
                                      <p:cBhvr>
                                        <p:cTn id="42" dur="500"/>
                                        <p:tgtEl>
                                          <p:spTgt spid="6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2f3a2610cb2_0_25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Effective Communication Strategies for Navigating Cultural Differences</a:t>
            </a:r>
            <a:endParaRPr/>
          </a:p>
        </p:txBody>
      </p:sp>
      <p:grpSp>
        <p:nvGrpSpPr>
          <p:cNvPr id="689" name="Google Shape;689;g2f3a2610cb2_0_255"/>
          <p:cNvGrpSpPr/>
          <p:nvPr/>
        </p:nvGrpSpPr>
        <p:grpSpPr>
          <a:xfrm>
            <a:off x="533400" y="1742067"/>
            <a:ext cx="8077200" cy="3317760"/>
            <a:chOff x="0" y="370467"/>
            <a:chExt cx="8077200" cy="3317760"/>
          </a:xfrm>
        </p:grpSpPr>
        <p:sp>
          <p:nvSpPr>
            <p:cNvPr id="690" name="Google Shape;690;g2f3a2610cb2_0_255"/>
            <p:cNvSpPr/>
            <p:nvPr/>
          </p:nvSpPr>
          <p:spPr>
            <a:xfrm>
              <a:off x="0" y="37046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g2f3a2610cb2_0_255"/>
            <p:cNvSpPr txBox="1"/>
            <p:nvPr/>
          </p:nvSpPr>
          <p:spPr>
            <a:xfrm>
              <a:off x="18277" y="38874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Speak slowly and clearly</a:t>
              </a:r>
              <a:endParaRPr sz="1600" b="0" i="0" u="none" strike="noStrike" cap="none">
                <a:solidFill>
                  <a:schemeClr val="lt1"/>
                </a:solidFill>
                <a:latin typeface="Arial"/>
                <a:ea typeface="Arial"/>
                <a:cs typeface="Arial"/>
                <a:sym typeface="Arial"/>
              </a:endParaRPr>
            </a:p>
          </p:txBody>
        </p:sp>
        <p:sp>
          <p:nvSpPr>
            <p:cNvPr id="692" name="Google Shape;692;g2f3a2610cb2_0_255"/>
            <p:cNvSpPr/>
            <p:nvPr/>
          </p:nvSpPr>
          <p:spPr>
            <a:xfrm>
              <a:off x="0" y="79094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g2f3a2610cb2_0_255"/>
            <p:cNvSpPr txBox="1"/>
            <p:nvPr/>
          </p:nvSpPr>
          <p:spPr>
            <a:xfrm>
              <a:off x="18277" y="80922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Give encouragement</a:t>
              </a:r>
              <a:endParaRPr sz="1400" b="0" i="0" u="none" strike="noStrike" cap="none">
                <a:solidFill>
                  <a:srgbClr val="000000"/>
                </a:solidFill>
                <a:latin typeface="Arial"/>
                <a:ea typeface="Arial"/>
                <a:cs typeface="Arial"/>
                <a:sym typeface="Arial"/>
              </a:endParaRPr>
            </a:p>
          </p:txBody>
        </p:sp>
        <p:sp>
          <p:nvSpPr>
            <p:cNvPr id="694" name="Google Shape;694;g2f3a2610cb2_0_255"/>
            <p:cNvSpPr/>
            <p:nvPr/>
          </p:nvSpPr>
          <p:spPr>
            <a:xfrm>
              <a:off x="0" y="121142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g2f3a2610cb2_0_255"/>
            <p:cNvSpPr txBox="1"/>
            <p:nvPr/>
          </p:nvSpPr>
          <p:spPr>
            <a:xfrm>
              <a:off x="18277" y="122970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Avoid slang, idioms, and sayings</a:t>
              </a:r>
              <a:endParaRPr sz="1600" b="0" i="0" u="none" strike="noStrike" cap="none">
                <a:solidFill>
                  <a:schemeClr val="lt1"/>
                </a:solidFill>
                <a:latin typeface="Arial"/>
                <a:ea typeface="Arial"/>
                <a:cs typeface="Arial"/>
                <a:sym typeface="Arial"/>
              </a:endParaRPr>
            </a:p>
          </p:txBody>
        </p:sp>
        <p:sp>
          <p:nvSpPr>
            <p:cNvPr id="696" name="Google Shape;696;g2f3a2610cb2_0_255"/>
            <p:cNvSpPr/>
            <p:nvPr/>
          </p:nvSpPr>
          <p:spPr>
            <a:xfrm>
              <a:off x="0" y="163190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g2f3a2610cb2_0_255"/>
            <p:cNvSpPr txBox="1"/>
            <p:nvPr/>
          </p:nvSpPr>
          <p:spPr>
            <a:xfrm>
              <a:off x="18277" y="165018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Ask one question at a time</a:t>
              </a:r>
              <a:endParaRPr sz="1600" b="0" i="0" u="none" strike="noStrike" cap="none">
                <a:solidFill>
                  <a:schemeClr val="lt1"/>
                </a:solidFill>
                <a:latin typeface="Arial"/>
                <a:ea typeface="Arial"/>
                <a:cs typeface="Arial"/>
                <a:sym typeface="Arial"/>
              </a:endParaRPr>
            </a:p>
          </p:txBody>
        </p:sp>
        <p:sp>
          <p:nvSpPr>
            <p:cNvPr id="698" name="Google Shape;698;g2f3a2610cb2_0_255"/>
            <p:cNvSpPr/>
            <p:nvPr/>
          </p:nvSpPr>
          <p:spPr>
            <a:xfrm>
              <a:off x="0" y="205238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2f3a2610cb2_0_255"/>
            <p:cNvSpPr txBox="1"/>
            <p:nvPr/>
          </p:nvSpPr>
          <p:spPr>
            <a:xfrm>
              <a:off x="18277" y="207066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Avoid negative or leading questions</a:t>
              </a:r>
              <a:endParaRPr sz="1600" b="0" i="0" u="none" strike="noStrike" cap="none">
                <a:solidFill>
                  <a:schemeClr val="lt1"/>
                </a:solidFill>
                <a:latin typeface="Arial"/>
                <a:ea typeface="Arial"/>
                <a:cs typeface="Arial"/>
                <a:sym typeface="Arial"/>
              </a:endParaRPr>
            </a:p>
          </p:txBody>
        </p:sp>
        <p:sp>
          <p:nvSpPr>
            <p:cNvPr id="700" name="Google Shape;700;g2f3a2610cb2_0_255"/>
            <p:cNvSpPr/>
            <p:nvPr/>
          </p:nvSpPr>
          <p:spPr>
            <a:xfrm>
              <a:off x="0" y="247286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g2f3a2610cb2_0_255"/>
            <p:cNvSpPr txBox="1"/>
            <p:nvPr/>
          </p:nvSpPr>
          <p:spPr>
            <a:xfrm>
              <a:off x="18277" y="249114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Consider writing things down</a:t>
              </a:r>
              <a:endParaRPr sz="1600" b="0" i="0" u="none" strike="noStrike" cap="none">
                <a:solidFill>
                  <a:schemeClr val="lt1"/>
                </a:solidFill>
                <a:latin typeface="Arial"/>
                <a:ea typeface="Arial"/>
                <a:cs typeface="Arial"/>
                <a:sym typeface="Arial"/>
              </a:endParaRPr>
            </a:p>
          </p:txBody>
        </p:sp>
        <p:sp>
          <p:nvSpPr>
            <p:cNvPr id="702" name="Google Shape;702;g2f3a2610cb2_0_255"/>
            <p:cNvSpPr/>
            <p:nvPr/>
          </p:nvSpPr>
          <p:spPr>
            <a:xfrm>
              <a:off x="0" y="289334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g2f3a2610cb2_0_255"/>
            <p:cNvSpPr txBox="1"/>
            <p:nvPr/>
          </p:nvSpPr>
          <p:spPr>
            <a:xfrm>
              <a:off x="18277" y="291162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Take turns speaking and actively listening</a:t>
              </a:r>
              <a:endParaRPr sz="1600" b="0" i="0" u="none" strike="noStrike" cap="none">
                <a:solidFill>
                  <a:schemeClr val="lt1"/>
                </a:solidFill>
                <a:latin typeface="Arial"/>
                <a:ea typeface="Arial"/>
                <a:cs typeface="Arial"/>
                <a:sym typeface="Arial"/>
              </a:endParaRPr>
            </a:p>
          </p:txBody>
        </p:sp>
        <p:sp>
          <p:nvSpPr>
            <p:cNvPr id="704" name="Google Shape;704;g2f3a2610cb2_0_255"/>
            <p:cNvSpPr/>
            <p:nvPr/>
          </p:nvSpPr>
          <p:spPr>
            <a:xfrm>
              <a:off x="0" y="3313827"/>
              <a:ext cx="8077200" cy="374400"/>
            </a:xfrm>
            <a:prstGeom prst="roundRect">
              <a:avLst>
                <a:gd name="adj" fmla="val 16667"/>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g2f3a2610cb2_0_255"/>
            <p:cNvSpPr txBox="1"/>
            <p:nvPr/>
          </p:nvSpPr>
          <p:spPr>
            <a:xfrm>
              <a:off x="18277" y="3332104"/>
              <a:ext cx="8040600" cy="3378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Arial"/>
                <a:buNone/>
              </a:pPr>
              <a:r>
                <a:rPr lang="en-US" sz="1600">
                  <a:solidFill>
                    <a:schemeClr val="lt1"/>
                  </a:solidFill>
                </a:rPr>
                <a:t>Summarize and repeat what has been said</a:t>
              </a:r>
              <a:endParaRPr sz="1600" b="0" i="0" u="none" strike="noStrike" cap="none">
                <a:solidFill>
                  <a:schemeClr val="lt1"/>
                </a:solidFill>
                <a:latin typeface="Arial"/>
                <a:ea typeface="Arial"/>
                <a:cs typeface="Arial"/>
                <a:sym typeface="Arial"/>
              </a:endParaRPr>
            </a:p>
          </p:txBody>
        </p:sp>
      </p:grpSp>
      <p:sp>
        <p:nvSpPr>
          <p:cNvPr id="706" name="Google Shape;706;g2f3a2610cb2_0_255"/>
          <p:cNvSpPr txBox="1"/>
          <p:nvPr/>
        </p:nvSpPr>
        <p:spPr>
          <a:xfrm>
            <a:off x="2861100" y="5334000"/>
            <a:ext cx="6352500" cy="261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100"/>
              <a:buFont typeface="Arial"/>
              <a:buNone/>
            </a:pPr>
            <a:r>
              <a:rPr lang="en-US" sz="1100" b="0" i="1" u="none" strike="noStrike" cap="none">
                <a:solidFill>
                  <a:schemeClr val="lt2"/>
                </a:solidFill>
                <a:latin typeface="Arial"/>
                <a:ea typeface="Arial"/>
                <a:cs typeface="Arial"/>
                <a:sym typeface="Arial"/>
              </a:rPr>
              <a:t>Source: </a:t>
            </a:r>
            <a:r>
              <a:rPr lang="en-US" sz="1100" i="1">
                <a:solidFill>
                  <a:schemeClr val="lt2"/>
                </a:solidFill>
              </a:rPr>
              <a:t>Ogbogu et al., 2022.</a:t>
            </a:r>
            <a:endParaRPr sz="1400" b="0" i="1" u="none" strike="noStrike" cap="none">
              <a:solidFill>
                <a:schemeClr val="lt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g2f3a2610cb2_0_28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The RESPECT Model of Cross-Cultural Communication </a:t>
            </a:r>
            <a:endParaRPr/>
          </a:p>
        </p:txBody>
      </p:sp>
      <p:grpSp>
        <p:nvGrpSpPr>
          <p:cNvPr id="713" name="Google Shape;713;g2f3a2610cb2_0_280"/>
          <p:cNvGrpSpPr/>
          <p:nvPr/>
        </p:nvGrpSpPr>
        <p:grpSpPr>
          <a:xfrm>
            <a:off x="-452959" y="1664421"/>
            <a:ext cx="8678361" cy="3650925"/>
            <a:chOff x="4241" y="41475"/>
            <a:chExt cx="8678361" cy="3650925"/>
          </a:xfrm>
        </p:grpSpPr>
        <p:sp>
          <p:nvSpPr>
            <p:cNvPr id="714" name="Google Shape;714;g2f3a2610cb2_0_280"/>
            <p:cNvSpPr/>
            <p:nvPr/>
          </p:nvSpPr>
          <p:spPr>
            <a:xfrm>
              <a:off x="4241" y="370650"/>
              <a:ext cx="2169600" cy="27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2f3a2610cb2_0_280"/>
            <p:cNvSpPr txBox="1"/>
            <p:nvPr/>
          </p:nvSpPr>
          <p:spPr>
            <a:xfrm>
              <a:off x="4241" y="370650"/>
              <a:ext cx="2169600" cy="277200"/>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Rapport</a:t>
              </a:r>
              <a:endParaRPr sz="1400" b="0" i="0" u="none" strike="noStrike" cap="none">
                <a:solidFill>
                  <a:srgbClr val="000000"/>
                </a:solidFill>
                <a:latin typeface="Arial"/>
                <a:ea typeface="Arial"/>
                <a:cs typeface="Arial"/>
                <a:sym typeface="Arial"/>
              </a:endParaRPr>
            </a:p>
          </p:txBody>
        </p:sp>
        <p:sp>
          <p:nvSpPr>
            <p:cNvPr id="716" name="Google Shape;716;g2f3a2610cb2_0_280"/>
            <p:cNvSpPr/>
            <p:nvPr/>
          </p:nvSpPr>
          <p:spPr>
            <a:xfrm>
              <a:off x="2173820" y="41475"/>
              <a:ext cx="433800" cy="9357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g2f3a2610cb2_0_280"/>
            <p:cNvSpPr/>
            <p:nvPr/>
          </p:nvSpPr>
          <p:spPr>
            <a:xfrm>
              <a:off x="2781302" y="41475"/>
              <a:ext cx="5901300" cy="9357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2f3a2610cb2_0_280"/>
            <p:cNvSpPr txBox="1"/>
            <p:nvPr/>
          </p:nvSpPr>
          <p:spPr>
            <a:xfrm>
              <a:off x="2781302" y="41475"/>
              <a:ext cx="5901300" cy="9357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Attempt to connect on a personal level,</a:t>
              </a:r>
              <a:r>
                <a:rPr lang="en-US">
                  <a:solidFill>
                    <a:schemeClr val="lt1"/>
                  </a:solidFill>
                </a:rPr>
                <a:t>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Ask questions to </a:t>
              </a:r>
              <a:r>
                <a:rPr lang="en-US">
                  <a:solidFill>
                    <a:schemeClr val="lt1"/>
                  </a:solidFill>
                </a:rPr>
                <a:t>understand the person’s point of view</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Make a conscious effort to suspend judgment</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Realize when you are making assumptions and stop</a:t>
              </a:r>
              <a:endParaRPr sz="1400" b="0" i="0" u="none" strike="noStrike" cap="none">
                <a:solidFill>
                  <a:srgbClr val="000000"/>
                </a:solidFill>
                <a:latin typeface="Arial"/>
                <a:ea typeface="Arial"/>
                <a:cs typeface="Arial"/>
                <a:sym typeface="Arial"/>
              </a:endParaRPr>
            </a:p>
          </p:txBody>
        </p:sp>
        <p:sp>
          <p:nvSpPr>
            <p:cNvPr id="719" name="Google Shape;719;g2f3a2610cb2_0_280"/>
            <p:cNvSpPr/>
            <p:nvPr/>
          </p:nvSpPr>
          <p:spPr>
            <a:xfrm>
              <a:off x="4241" y="1347937"/>
              <a:ext cx="2169600" cy="27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g2f3a2610cb2_0_280"/>
            <p:cNvSpPr txBox="1"/>
            <p:nvPr/>
          </p:nvSpPr>
          <p:spPr>
            <a:xfrm>
              <a:off x="4241" y="1347937"/>
              <a:ext cx="2169600" cy="277200"/>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Empathy</a:t>
              </a:r>
              <a:endParaRPr sz="1400" b="0" i="0" u="none" strike="noStrike" cap="none">
                <a:solidFill>
                  <a:srgbClr val="000000"/>
                </a:solidFill>
                <a:latin typeface="Arial"/>
                <a:ea typeface="Arial"/>
                <a:cs typeface="Arial"/>
                <a:sym typeface="Arial"/>
              </a:endParaRPr>
            </a:p>
          </p:txBody>
        </p:sp>
        <p:sp>
          <p:nvSpPr>
            <p:cNvPr id="721" name="Google Shape;721;g2f3a2610cb2_0_280"/>
            <p:cNvSpPr/>
            <p:nvPr/>
          </p:nvSpPr>
          <p:spPr>
            <a:xfrm>
              <a:off x="2173820" y="1027425"/>
              <a:ext cx="433800" cy="9183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2f3a2610cb2_0_280"/>
            <p:cNvSpPr/>
            <p:nvPr/>
          </p:nvSpPr>
          <p:spPr>
            <a:xfrm>
              <a:off x="2781302" y="1027425"/>
              <a:ext cx="5901300" cy="9183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g2f3a2610cb2_0_280"/>
            <p:cNvSpPr txBox="1"/>
            <p:nvPr/>
          </p:nvSpPr>
          <p:spPr>
            <a:xfrm>
              <a:off x="2781302" y="1027425"/>
              <a:ext cx="5901300" cy="9183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Know that it is difficult for someone to ask for help</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Ask questions to understand the patient's reasons for behaviors or illness within the c</a:t>
              </a:r>
              <a:r>
                <a:rPr lang="en-US">
                  <a:solidFill>
                    <a:schemeClr val="lt1"/>
                  </a:solidFill>
                </a:rPr>
                <a:t>ontext of their culture</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Verbalize acknowledgement and legitimize the patient's feelings</a:t>
              </a:r>
              <a:endParaRPr sz="1400" b="0" i="0" u="none" strike="noStrike" cap="none">
                <a:solidFill>
                  <a:srgbClr val="000000"/>
                </a:solidFill>
                <a:latin typeface="Arial"/>
                <a:ea typeface="Arial"/>
                <a:cs typeface="Arial"/>
                <a:sym typeface="Arial"/>
              </a:endParaRPr>
            </a:p>
          </p:txBody>
        </p:sp>
        <p:sp>
          <p:nvSpPr>
            <p:cNvPr id="724" name="Google Shape;724;g2f3a2610cb2_0_280"/>
            <p:cNvSpPr/>
            <p:nvPr/>
          </p:nvSpPr>
          <p:spPr>
            <a:xfrm>
              <a:off x="4241" y="2221274"/>
              <a:ext cx="2169600" cy="27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2f3a2610cb2_0_280"/>
            <p:cNvSpPr txBox="1"/>
            <p:nvPr/>
          </p:nvSpPr>
          <p:spPr>
            <a:xfrm>
              <a:off x="4241" y="2221274"/>
              <a:ext cx="2169600" cy="277200"/>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Support</a:t>
              </a:r>
              <a:endParaRPr sz="1400" b="0" i="0" u="none" strike="noStrike" cap="none">
                <a:solidFill>
                  <a:srgbClr val="000000"/>
                </a:solidFill>
                <a:latin typeface="Arial"/>
                <a:ea typeface="Arial"/>
                <a:cs typeface="Arial"/>
                <a:sym typeface="Arial"/>
              </a:endParaRPr>
            </a:p>
          </p:txBody>
        </p:sp>
        <p:sp>
          <p:nvSpPr>
            <p:cNvPr id="726" name="Google Shape;726;g2f3a2610cb2_0_280"/>
            <p:cNvSpPr/>
            <p:nvPr/>
          </p:nvSpPr>
          <p:spPr>
            <a:xfrm>
              <a:off x="2173820" y="1996050"/>
              <a:ext cx="433800" cy="7278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g2f3a2610cb2_0_280"/>
            <p:cNvSpPr/>
            <p:nvPr/>
          </p:nvSpPr>
          <p:spPr>
            <a:xfrm>
              <a:off x="2781302" y="1996050"/>
              <a:ext cx="5901300" cy="7278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g2f3a2610cb2_0_280"/>
            <p:cNvSpPr txBox="1"/>
            <p:nvPr/>
          </p:nvSpPr>
          <p:spPr>
            <a:xfrm>
              <a:off x="2781302" y="1996050"/>
              <a:ext cx="5901300" cy="7278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chemeClr val="lt1"/>
                </a:buClr>
                <a:buSzPts val="1400"/>
                <a:buFont typeface="Arial"/>
                <a:buChar char="•"/>
              </a:pPr>
              <a:r>
                <a:rPr lang="en-US">
                  <a:solidFill>
                    <a:schemeClr val="lt1"/>
                  </a:solidFill>
                </a:rPr>
                <a:t>Offer support in ways that are meaningful to the patient’s background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Involve family members/caregivers as desired</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Reassure the patient that your role is to provide assistance</a:t>
              </a:r>
              <a:endParaRPr sz="1400" b="0" i="0" u="none" strike="noStrike" cap="none">
                <a:solidFill>
                  <a:srgbClr val="000000"/>
                </a:solidFill>
                <a:latin typeface="Arial"/>
                <a:ea typeface="Arial"/>
                <a:cs typeface="Arial"/>
                <a:sym typeface="Arial"/>
              </a:endParaRPr>
            </a:p>
          </p:txBody>
        </p:sp>
        <p:sp>
          <p:nvSpPr>
            <p:cNvPr id="729" name="Google Shape;729;g2f3a2610cb2_0_280"/>
            <p:cNvSpPr/>
            <p:nvPr/>
          </p:nvSpPr>
          <p:spPr>
            <a:xfrm>
              <a:off x="4241" y="3094612"/>
              <a:ext cx="2169600" cy="27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2f3a2610cb2_0_280"/>
            <p:cNvSpPr txBox="1"/>
            <p:nvPr/>
          </p:nvSpPr>
          <p:spPr>
            <a:xfrm>
              <a:off x="4241" y="3094612"/>
              <a:ext cx="2169600" cy="277200"/>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Partnership</a:t>
              </a:r>
              <a:endParaRPr sz="1400" b="0" i="0" u="none" strike="noStrike" cap="none">
                <a:solidFill>
                  <a:srgbClr val="000000"/>
                </a:solidFill>
                <a:latin typeface="Arial"/>
                <a:ea typeface="Arial"/>
                <a:cs typeface="Arial"/>
                <a:sym typeface="Arial"/>
              </a:endParaRPr>
            </a:p>
          </p:txBody>
        </p:sp>
        <p:sp>
          <p:nvSpPr>
            <p:cNvPr id="731" name="Google Shape;731;g2f3a2610cb2_0_280"/>
            <p:cNvSpPr/>
            <p:nvPr/>
          </p:nvSpPr>
          <p:spPr>
            <a:xfrm>
              <a:off x="2173820" y="2774100"/>
              <a:ext cx="433800" cy="9183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g2f3a2610cb2_0_280"/>
            <p:cNvSpPr/>
            <p:nvPr/>
          </p:nvSpPr>
          <p:spPr>
            <a:xfrm>
              <a:off x="2781302" y="2774100"/>
              <a:ext cx="5901300" cy="9183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g2f3a2610cb2_0_280"/>
            <p:cNvSpPr txBox="1"/>
            <p:nvPr/>
          </p:nvSpPr>
          <p:spPr>
            <a:xfrm>
              <a:off x="2781302" y="2774100"/>
              <a:ext cx="5901300" cy="918300"/>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90000"/>
                </a:lnSpc>
                <a:spcBef>
                  <a:spcPts val="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Be flexible with regard to </a:t>
              </a:r>
              <a:r>
                <a:rPr lang="en-US">
                  <a:solidFill>
                    <a:schemeClr val="lt1"/>
                  </a:solidFill>
                </a:rPr>
                <a:t>control dynamics</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sz="1400" b="0" i="0" u="none" strike="noStrike" cap="none">
                  <a:solidFill>
                    <a:schemeClr val="lt1"/>
                  </a:solidFill>
                  <a:latin typeface="Arial"/>
                  <a:ea typeface="Arial"/>
                  <a:cs typeface="Arial"/>
                  <a:sym typeface="Arial"/>
                </a:rPr>
                <a:t>Negotiate roles when necessary</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chemeClr val="lt1"/>
                </a:buClr>
                <a:buSzPts val="1400"/>
                <a:buFont typeface="Arial"/>
                <a:buChar char="•"/>
              </a:pPr>
              <a:r>
                <a:rPr lang="en-US">
                  <a:solidFill>
                    <a:schemeClr val="lt1"/>
                  </a:solidFill>
                </a:rPr>
                <a:t>Value the patient’s perspective as equally as the healthcare professional’s perspective </a:t>
              </a:r>
              <a:endParaRPr sz="1400" b="0" i="0" u="none" strike="noStrike" cap="none">
                <a:solidFill>
                  <a:srgbClr val="000000"/>
                </a:solidFill>
                <a:latin typeface="Arial"/>
                <a:ea typeface="Arial"/>
                <a:cs typeface="Arial"/>
                <a:sym typeface="Arial"/>
              </a:endParaRPr>
            </a:p>
          </p:txBody>
        </p:sp>
      </p:grpSp>
      <p:sp>
        <p:nvSpPr>
          <p:cNvPr id="734" name="Google Shape;734;g2f3a2610cb2_0_280"/>
          <p:cNvSpPr txBox="1"/>
          <p:nvPr/>
        </p:nvSpPr>
        <p:spPr>
          <a:xfrm>
            <a:off x="1202775" y="5279400"/>
            <a:ext cx="8017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American College of Obstetricians and Gynecologists, 2014.</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f3a2610cb2_0_30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8889"/>
              <a:buNone/>
            </a:pPr>
            <a:r>
              <a:rPr lang="en-US"/>
              <a:t>The RESPECT Model of Cross-Cultural Communication </a:t>
            </a:r>
            <a:endParaRPr/>
          </a:p>
        </p:txBody>
      </p:sp>
      <p:grpSp>
        <p:nvGrpSpPr>
          <p:cNvPr id="741" name="Google Shape;741;g2f3a2610cb2_0_307"/>
          <p:cNvGrpSpPr/>
          <p:nvPr/>
        </p:nvGrpSpPr>
        <p:grpSpPr>
          <a:xfrm>
            <a:off x="118206" y="1670230"/>
            <a:ext cx="7993220" cy="3614850"/>
            <a:chOff x="3906" y="14231"/>
            <a:chExt cx="7993220" cy="3614850"/>
          </a:xfrm>
        </p:grpSpPr>
        <p:sp>
          <p:nvSpPr>
            <p:cNvPr id="742" name="Google Shape;742;g2f3a2610cb2_0_307"/>
            <p:cNvSpPr/>
            <p:nvPr/>
          </p:nvSpPr>
          <p:spPr>
            <a:xfrm>
              <a:off x="3906" y="241931"/>
              <a:ext cx="1998300" cy="31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g2f3a2610cb2_0_307"/>
            <p:cNvSpPr txBox="1"/>
            <p:nvPr/>
          </p:nvSpPr>
          <p:spPr>
            <a:xfrm>
              <a:off x="3906" y="241931"/>
              <a:ext cx="1998300" cy="316800"/>
            </a:xfrm>
            <a:prstGeom prst="rect">
              <a:avLst/>
            </a:prstGeom>
            <a:noFill/>
            <a:ln>
              <a:noFill/>
            </a:ln>
          </p:spPr>
          <p:txBody>
            <a:bodyPr spcFirstLastPara="1" wrap="square" lIns="113775" tIns="40625" rIns="113775" bIns="40625" anchor="ctr" anchorCtr="0">
              <a:noAutofit/>
            </a:bodyPr>
            <a:lstStyle/>
            <a:p>
              <a:pPr marL="0" marR="0" lvl="0" indent="0" algn="r"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Explanations</a:t>
              </a:r>
              <a:endParaRPr sz="1600" b="0" i="0" u="none" strike="noStrike" cap="none">
                <a:solidFill>
                  <a:schemeClr val="dk1"/>
                </a:solidFill>
                <a:latin typeface="Arial"/>
                <a:ea typeface="Arial"/>
                <a:cs typeface="Arial"/>
                <a:sym typeface="Arial"/>
              </a:endParaRPr>
            </a:p>
          </p:txBody>
        </p:sp>
        <p:sp>
          <p:nvSpPr>
            <p:cNvPr id="744" name="Google Shape;744;g2f3a2610cb2_0_307"/>
            <p:cNvSpPr/>
            <p:nvPr/>
          </p:nvSpPr>
          <p:spPr>
            <a:xfrm>
              <a:off x="2002203" y="14231"/>
              <a:ext cx="399600" cy="7722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g2f3a2610cb2_0_307"/>
            <p:cNvSpPr/>
            <p:nvPr/>
          </p:nvSpPr>
          <p:spPr>
            <a:xfrm>
              <a:off x="2561726" y="14231"/>
              <a:ext cx="5435400" cy="7722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g2f3a2610cb2_0_307"/>
            <p:cNvSpPr txBox="1"/>
            <p:nvPr/>
          </p:nvSpPr>
          <p:spPr>
            <a:xfrm>
              <a:off x="2561726" y="14231"/>
              <a:ext cx="5435400" cy="7722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Assess and enhance comprehension and use appropriate language for linguistic preference and literacy level</a:t>
              </a:r>
              <a:endParaRPr sz="1400" b="0" i="0" u="none" strike="noStrike" cap="none">
                <a:solidFill>
                  <a:srgbClr val="000000"/>
                </a:solidFill>
                <a:latin typeface="Arial"/>
                <a:ea typeface="Arial"/>
                <a:cs typeface="Arial"/>
                <a:sym typeface="Arial"/>
              </a:endParaRPr>
            </a:p>
          </p:txBody>
        </p:sp>
        <p:sp>
          <p:nvSpPr>
            <p:cNvPr id="747" name="Google Shape;747;g2f3a2610cb2_0_307"/>
            <p:cNvSpPr/>
            <p:nvPr/>
          </p:nvSpPr>
          <p:spPr>
            <a:xfrm>
              <a:off x="3906" y="1579106"/>
              <a:ext cx="1998300" cy="71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g2f3a2610cb2_0_307"/>
            <p:cNvSpPr txBox="1"/>
            <p:nvPr/>
          </p:nvSpPr>
          <p:spPr>
            <a:xfrm>
              <a:off x="3906" y="1579106"/>
              <a:ext cx="1998300" cy="712800"/>
            </a:xfrm>
            <a:prstGeom prst="rect">
              <a:avLst/>
            </a:prstGeom>
            <a:noFill/>
            <a:ln>
              <a:noFill/>
            </a:ln>
          </p:spPr>
          <p:txBody>
            <a:bodyPr spcFirstLastPara="1" wrap="square" lIns="113775" tIns="40625" rIns="113775" bIns="40625" anchor="ctr" anchorCtr="0">
              <a:noAutofit/>
            </a:bodyPr>
            <a:lstStyle/>
            <a:p>
              <a:pPr marL="0" marR="0" lvl="0" indent="0" algn="r"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Cultural Competence/ </a:t>
              </a:r>
              <a:r>
                <a:rPr lang="en-US" sz="1600" b="1" i="0" u="none" strike="noStrike" cap="none">
                  <a:solidFill>
                    <a:schemeClr val="dk1"/>
                  </a:solidFill>
                </a:rPr>
                <a:t>Humility</a:t>
              </a:r>
              <a:endParaRPr sz="1400" b="1" i="0" u="none" strike="noStrike" cap="none">
                <a:solidFill>
                  <a:srgbClr val="000000"/>
                </a:solidFill>
              </a:endParaRPr>
            </a:p>
          </p:txBody>
        </p:sp>
        <p:sp>
          <p:nvSpPr>
            <p:cNvPr id="749" name="Google Shape;749;g2f3a2610cb2_0_307"/>
            <p:cNvSpPr/>
            <p:nvPr/>
          </p:nvSpPr>
          <p:spPr>
            <a:xfrm>
              <a:off x="2002203" y="844031"/>
              <a:ext cx="399600" cy="21831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g2f3a2610cb2_0_307"/>
            <p:cNvSpPr/>
            <p:nvPr/>
          </p:nvSpPr>
          <p:spPr>
            <a:xfrm>
              <a:off x="2561726" y="844031"/>
              <a:ext cx="5435400" cy="21831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g2f3a2610cb2_0_307"/>
            <p:cNvSpPr txBox="1"/>
            <p:nvPr/>
          </p:nvSpPr>
          <p:spPr>
            <a:xfrm>
              <a:off x="2561726" y="844031"/>
              <a:ext cx="5435400" cy="21831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lt1"/>
                </a:buClr>
                <a:buSzPts val="1600"/>
                <a:buFont typeface="Arial"/>
                <a:buChar char="•"/>
              </a:pPr>
              <a:r>
                <a:rPr lang="en-US" sz="1600">
                  <a:solidFill>
                    <a:schemeClr val="lt1"/>
                  </a:solidFill>
                </a:rPr>
                <a:t>Acknowledge any biases you may have and take proactive steps to educate yourself about the patient’s cultural background </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lt1"/>
                </a:buClr>
                <a:buSzPts val="1600"/>
                <a:buFont typeface="Arial"/>
                <a:buChar char="•"/>
              </a:pPr>
              <a:r>
                <a:rPr lang="en-US" sz="1600">
                  <a:solidFill>
                    <a:schemeClr val="lt1"/>
                  </a:solidFill>
                </a:rPr>
                <a:t>Approaching each patient as a unique individual</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lt1"/>
                </a:buClr>
                <a:buSzPts val="1600"/>
                <a:buFont typeface="Arial"/>
                <a:buChar char="•"/>
              </a:pPr>
              <a:r>
                <a:rPr lang="en-US" sz="1600">
                  <a:solidFill>
                    <a:schemeClr val="lt1"/>
                  </a:solidFill>
                </a:rPr>
                <a:t>Practicing self-reflection to recognize your own limitations </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240"/>
                </a:spcBef>
                <a:spcAft>
                  <a:spcPts val="0"/>
                </a:spcAft>
                <a:buClr>
                  <a:schemeClr val="lt1"/>
                </a:buClr>
                <a:buSzPts val="1600"/>
                <a:buFont typeface="Arial"/>
                <a:buChar char="•"/>
              </a:pPr>
              <a:r>
                <a:rPr lang="en-US" sz="1600">
                  <a:solidFill>
                    <a:schemeClr val="lt1"/>
                  </a:solidFill>
                </a:rPr>
                <a:t>Engaging in an ongoing process of self-evaluation and critique</a:t>
              </a:r>
              <a:endParaRPr sz="1400" b="0" i="0" u="none" strike="noStrike" cap="none">
                <a:solidFill>
                  <a:srgbClr val="000000"/>
                </a:solidFill>
                <a:latin typeface="Arial"/>
                <a:ea typeface="Arial"/>
                <a:cs typeface="Arial"/>
                <a:sym typeface="Arial"/>
              </a:endParaRPr>
            </a:p>
          </p:txBody>
        </p:sp>
        <p:sp>
          <p:nvSpPr>
            <p:cNvPr id="752" name="Google Shape;752;g2f3a2610cb2_0_307"/>
            <p:cNvSpPr/>
            <p:nvPr/>
          </p:nvSpPr>
          <p:spPr>
            <a:xfrm>
              <a:off x="3906" y="3198431"/>
              <a:ext cx="1998300" cy="31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g2f3a2610cb2_0_307"/>
            <p:cNvSpPr txBox="1"/>
            <p:nvPr/>
          </p:nvSpPr>
          <p:spPr>
            <a:xfrm>
              <a:off x="3906" y="3198431"/>
              <a:ext cx="1998300" cy="316800"/>
            </a:xfrm>
            <a:prstGeom prst="rect">
              <a:avLst/>
            </a:prstGeom>
            <a:noFill/>
            <a:ln>
              <a:noFill/>
            </a:ln>
          </p:spPr>
          <p:txBody>
            <a:bodyPr spcFirstLastPara="1" wrap="square" lIns="113775" tIns="40625" rIns="113775" bIns="40625" anchor="ctr" anchorCtr="0">
              <a:noAutofit/>
            </a:bodyPr>
            <a:lstStyle/>
            <a:p>
              <a:pPr marL="0" marR="0" lvl="0" indent="0" algn="r"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Trust</a:t>
              </a:r>
              <a:endParaRPr sz="1400" b="0" i="0" u="none" strike="noStrike" cap="none">
                <a:solidFill>
                  <a:srgbClr val="000000"/>
                </a:solidFill>
                <a:latin typeface="Arial"/>
                <a:ea typeface="Arial"/>
                <a:cs typeface="Arial"/>
                <a:sym typeface="Arial"/>
              </a:endParaRPr>
            </a:p>
          </p:txBody>
        </p:sp>
        <p:sp>
          <p:nvSpPr>
            <p:cNvPr id="754" name="Google Shape;754;g2f3a2610cb2_0_307"/>
            <p:cNvSpPr/>
            <p:nvPr/>
          </p:nvSpPr>
          <p:spPr>
            <a:xfrm>
              <a:off x="2002203" y="3084581"/>
              <a:ext cx="399600" cy="5445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g2f3a2610cb2_0_307"/>
            <p:cNvSpPr/>
            <p:nvPr/>
          </p:nvSpPr>
          <p:spPr>
            <a:xfrm>
              <a:off x="2561726" y="3084581"/>
              <a:ext cx="5435400" cy="5445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g2f3a2610cb2_0_307"/>
            <p:cNvSpPr txBox="1"/>
            <p:nvPr/>
          </p:nvSpPr>
          <p:spPr>
            <a:xfrm>
              <a:off x="2561726" y="3084581"/>
              <a:ext cx="5435400" cy="544500"/>
            </a:xfrm>
            <a:prstGeom prst="rect">
              <a:avLst/>
            </a:prstGeom>
            <a:noFill/>
            <a:ln>
              <a:noFill/>
            </a:ln>
          </p:spPr>
          <p:txBody>
            <a:bodyPr spcFirstLastPara="1" wrap="square" lIns="60950" tIns="60950" rIns="60950" bIns="60950" anchor="ctr" anchorCtr="0">
              <a:noAutofit/>
            </a:bodyPr>
            <a:lstStyle/>
            <a:p>
              <a:pPr marL="171450" marR="0" lvl="1" indent="-171450" algn="l" rtl="0">
                <a:lnSpc>
                  <a:spcPct val="90000"/>
                </a:lnSpc>
                <a:spcBef>
                  <a:spcPts val="0"/>
                </a:spcBef>
                <a:spcAft>
                  <a:spcPts val="0"/>
                </a:spcAft>
                <a:buClr>
                  <a:schemeClr val="lt1"/>
                </a:buClr>
                <a:buSzPts val="1600"/>
                <a:buFont typeface="Arial"/>
                <a:buChar char="•"/>
              </a:pPr>
              <a:r>
                <a:rPr lang="en-US" sz="1600" b="0" i="0" u="none" strike="noStrike" cap="none">
                  <a:solidFill>
                    <a:schemeClr val="lt1"/>
                  </a:solidFill>
                  <a:latin typeface="Arial"/>
                  <a:ea typeface="Arial"/>
                  <a:cs typeface="Arial"/>
                  <a:sym typeface="Arial"/>
                </a:rPr>
                <a:t>Take the necessary time and consciously work to establish trust</a:t>
              </a:r>
              <a:endParaRPr sz="1400" b="0" i="0" u="none" strike="noStrike" cap="none">
                <a:solidFill>
                  <a:srgbClr val="000000"/>
                </a:solidFill>
                <a:latin typeface="Arial"/>
                <a:ea typeface="Arial"/>
                <a:cs typeface="Arial"/>
                <a:sym typeface="Arial"/>
              </a:endParaRPr>
            </a:p>
          </p:txBody>
        </p:sp>
      </p:grpSp>
      <p:sp>
        <p:nvSpPr>
          <p:cNvPr id="757" name="Google Shape;757;g2f3a2610cb2_0_307"/>
          <p:cNvSpPr txBox="1"/>
          <p:nvPr/>
        </p:nvSpPr>
        <p:spPr>
          <a:xfrm>
            <a:off x="1202775" y="5279400"/>
            <a:ext cx="80175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American College of Obstetricians and Gynecologists, 2014.</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2f3a2610cb2_0_329"/>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Case Study </a:t>
            </a:r>
            <a:endParaRPr/>
          </a:p>
        </p:txBody>
      </p:sp>
      <p:sp>
        <p:nvSpPr>
          <p:cNvPr id="764" name="Google Shape;764;g2f3a2610cb2_0_329"/>
          <p:cNvSpPr txBox="1">
            <a:spLocks noGrp="1"/>
          </p:cNvSpPr>
          <p:nvPr>
            <p:ph type="body" idx="1"/>
          </p:nvPr>
        </p:nvSpPr>
        <p:spPr>
          <a:xfrm>
            <a:off x="609600" y="1476233"/>
            <a:ext cx="8229600" cy="41148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00000"/>
              </a:lnSpc>
              <a:spcBef>
                <a:spcPts val="0"/>
              </a:spcBef>
              <a:spcAft>
                <a:spcPts val="0"/>
              </a:spcAft>
              <a:buClr>
                <a:srgbClr val="0096D6"/>
              </a:buClr>
              <a:buSzPts val="2000"/>
              <a:buFont typeface="Arial"/>
              <a:buNone/>
            </a:pPr>
            <a:r>
              <a:rPr lang="en-US" sz="2000" b="1">
                <a:solidFill>
                  <a:srgbClr val="0096D6"/>
                </a:solidFill>
              </a:rPr>
              <a:t>Rapport</a:t>
            </a:r>
            <a:r>
              <a:rPr lang="en-US" sz="2000">
                <a:solidFill>
                  <a:srgbClr val="0096D6"/>
                </a:solidFill>
              </a:rPr>
              <a:t> </a:t>
            </a:r>
            <a:r>
              <a:rPr lang="en-US" sz="2000"/>
              <a:t>– Ask open ended, neutral questions to explore Agnes’s views</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Empathy</a:t>
            </a:r>
            <a:r>
              <a:rPr lang="en-US" sz="2000"/>
              <a:t> – Listen to Agnes’s reasons for her viewpoints and acknowledge her feelings, and understanding how historical events may play into her feelings</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Support</a:t>
            </a:r>
            <a:r>
              <a:rPr lang="en-US" sz="2000">
                <a:solidFill>
                  <a:srgbClr val="0096D6"/>
                </a:solidFill>
              </a:rPr>
              <a:t> </a:t>
            </a:r>
            <a:r>
              <a:rPr lang="en-US" sz="2000"/>
              <a:t>– Reassure Agnes that your role is to support her, not to pressure her</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Partnership</a:t>
            </a:r>
            <a:r>
              <a:rPr lang="en-US" sz="2000">
                <a:solidFill>
                  <a:srgbClr val="0096D6"/>
                </a:solidFill>
              </a:rPr>
              <a:t> </a:t>
            </a:r>
            <a:r>
              <a:rPr lang="en-US" sz="2000"/>
              <a:t>– Emphasize that you are working together as partners and that your goal is to help her access the care she deserves</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Explanations</a:t>
            </a:r>
            <a:r>
              <a:rPr lang="en-US" sz="2000">
                <a:solidFill>
                  <a:srgbClr val="0096D6"/>
                </a:solidFill>
              </a:rPr>
              <a:t> </a:t>
            </a:r>
            <a:r>
              <a:rPr lang="en-US" sz="2000"/>
              <a:t>– Gently assess Agnes’s comprehension of the information the doctor provided about clinical trials</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Cultural Competence and Humility </a:t>
            </a:r>
            <a:r>
              <a:rPr lang="en-US" sz="2000"/>
              <a:t>– Understand how Agnes’s culture may impact her view of you and other health care professionals.</a:t>
            </a:r>
            <a:endParaRPr/>
          </a:p>
          <a:p>
            <a:pPr marL="0" lvl="0" indent="0" algn="l" rtl="0">
              <a:lnSpc>
                <a:spcPct val="100000"/>
              </a:lnSpc>
              <a:spcBef>
                <a:spcPts val="370"/>
              </a:spcBef>
              <a:spcAft>
                <a:spcPts val="0"/>
              </a:spcAft>
              <a:buClr>
                <a:srgbClr val="0096D6"/>
              </a:buClr>
              <a:buSzPts val="2000"/>
              <a:buFont typeface="Arial"/>
              <a:buNone/>
            </a:pPr>
            <a:r>
              <a:rPr lang="en-US" sz="2000" b="1">
                <a:solidFill>
                  <a:srgbClr val="0096D6"/>
                </a:solidFill>
              </a:rPr>
              <a:t>Trust</a:t>
            </a:r>
            <a:r>
              <a:rPr lang="en-US" sz="2000"/>
              <a:t> – Take the time to build trust.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2f3a2610cb2_0_335"/>
          <p:cNvSpPr txBox="1">
            <a:spLocks noGrp="1"/>
          </p:cNvSpPr>
          <p:nvPr>
            <p:ph type="title"/>
          </p:nvPr>
        </p:nvSpPr>
        <p:spPr>
          <a:xfrm>
            <a:off x="457200" y="438237"/>
            <a:ext cx="8534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sz="3600"/>
              <a:t>LEARN Model: Overcoming Obstacles in Cross-Cultural Communication </a:t>
            </a:r>
            <a:endParaRPr/>
          </a:p>
        </p:txBody>
      </p:sp>
      <p:grpSp>
        <p:nvGrpSpPr>
          <p:cNvPr id="771" name="Google Shape;771;g2f3a2610cb2_0_335"/>
          <p:cNvGrpSpPr/>
          <p:nvPr/>
        </p:nvGrpSpPr>
        <p:grpSpPr>
          <a:xfrm>
            <a:off x="-986210" y="1757339"/>
            <a:ext cx="8982802" cy="3259594"/>
            <a:chOff x="4390" y="159042"/>
            <a:chExt cx="8982802" cy="3259594"/>
          </a:xfrm>
        </p:grpSpPr>
        <p:sp>
          <p:nvSpPr>
            <p:cNvPr id="772" name="Google Shape;772;g2f3a2610cb2_0_335"/>
            <p:cNvSpPr/>
            <p:nvPr/>
          </p:nvSpPr>
          <p:spPr>
            <a:xfrm>
              <a:off x="4390" y="294239"/>
              <a:ext cx="2245800" cy="37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g2f3a2610cb2_0_335"/>
            <p:cNvSpPr txBox="1"/>
            <p:nvPr/>
          </p:nvSpPr>
          <p:spPr>
            <a:xfrm>
              <a:off x="4390" y="294239"/>
              <a:ext cx="2245800" cy="376200"/>
            </a:xfrm>
            <a:prstGeom prst="rect">
              <a:avLst/>
            </a:prstGeom>
            <a:noFill/>
            <a:ln>
              <a:noFill/>
            </a:ln>
          </p:spPr>
          <p:txBody>
            <a:bodyPr spcFirstLastPara="1" wrap="square" lIns="135125" tIns="48250" rIns="135125" bIns="48250" anchor="ctr" anchorCtr="0">
              <a:noAutofit/>
            </a:bodyPr>
            <a:lstStyle/>
            <a:p>
              <a:pPr marL="0" marR="0" lvl="0" indent="0" algn="r" rtl="0">
                <a:lnSpc>
                  <a:spcPct val="90000"/>
                </a:lnSpc>
                <a:spcBef>
                  <a:spcPts val="0"/>
                </a:spcBef>
                <a:spcAft>
                  <a:spcPts val="0"/>
                </a:spcAft>
                <a:buClr>
                  <a:schemeClr val="dk1"/>
                </a:buClr>
                <a:buSzPts val="1900"/>
                <a:buFont typeface="Arial"/>
                <a:buNone/>
              </a:pPr>
              <a:r>
                <a:rPr lang="en-US" sz="3000" b="1" i="0" u="none" strike="noStrike" cap="none">
                  <a:solidFill>
                    <a:schemeClr val="dk1"/>
                  </a:solidFill>
                  <a:latin typeface="Arial"/>
                  <a:ea typeface="Arial"/>
                  <a:cs typeface="Arial"/>
                  <a:sym typeface="Arial"/>
                </a:rPr>
                <a:t>L</a:t>
              </a:r>
              <a:endParaRPr sz="3000" b="0" i="0" u="none" strike="noStrike" cap="none">
                <a:solidFill>
                  <a:srgbClr val="000000"/>
                </a:solidFill>
                <a:latin typeface="Arial"/>
                <a:ea typeface="Arial"/>
                <a:cs typeface="Arial"/>
                <a:sym typeface="Arial"/>
              </a:endParaRPr>
            </a:p>
          </p:txBody>
        </p:sp>
        <p:sp>
          <p:nvSpPr>
            <p:cNvPr id="774" name="Google Shape;774;g2f3a2610cb2_0_335"/>
            <p:cNvSpPr/>
            <p:nvPr/>
          </p:nvSpPr>
          <p:spPr>
            <a:xfrm>
              <a:off x="2250095" y="159042"/>
              <a:ext cx="449100" cy="6465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g2f3a2610cb2_0_335"/>
            <p:cNvSpPr/>
            <p:nvPr/>
          </p:nvSpPr>
          <p:spPr>
            <a:xfrm>
              <a:off x="2878892" y="159042"/>
              <a:ext cx="6108300" cy="6465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g2f3a2610cb2_0_335"/>
            <p:cNvSpPr txBox="1"/>
            <p:nvPr/>
          </p:nvSpPr>
          <p:spPr>
            <a:xfrm>
              <a:off x="2878892" y="159042"/>
              <a:ext cx="6108300" cy="646500"/>
            </a:xfrm>
            <a:prstGeom prst="rect">
              <a:avLst/>
            </a:prstGeom>
            <a:noFill/>
            <a:ln>
              <a:noFill/>
            </a:ln>
          </p:spPr>
          <p:txBody>
            <a:bodyPr spcFirstLastPara="1" wrap="square" lIns="72375" tIns="72375" rIns="72375" bIns="72375" anchor="ctr" anchorCtr="0">
              <a:noAutofit/>
            </a:bodyPr>
            <a:lstStyle/>
            <a:p>
              <a:pPr marL="171450" marR="0" lvl="1" indent="-165100" algn="l" rtl="0">
                <a:lnSpc>
                  <a:spcPct val="9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Listen</a:t>
              </a:r>
              <a:r>
                <a:rPr lang="en-US" sz="1800" b="0" i="0" u="none" strike="noStrike" cap="none">
                  <a:solidFill>
                    <a:schemeClr val="lt1"/>
                  </a:solidFill>
                  <a:latin typeface="Arial"/>
                  <a:ea typeface="Arial"/>
                  <a:cs typeface="Arial"/>
                  <a:sym typeface="Arial"/>
                </a:rPr>
                <a:t> to the patient, encourage the patient to talk with you, be open and non-judgemental.</a:t>
              </a:r>
              <a:endParaRPr sz="1800" b="0" i="0" u="none" strike="noStrike" cap="none">
                <a:solidFill>
                  <a:schemeClr val="lt1"/>
                </a:solidFill>
                <a:latin typeface="Arial"/>
                <a:ea typeface="Arial"/>
                <a:cs typeface="Arial"/>
                <a:sym typeface="Arial"/>
              </a:endParaRPr>
            </a:p>
          </p:txBody>
        </p:sp>
        <p:sp>
          <p:nvSpPr>
            <p:cNvPr id="777" name="Google Shape;777;g2f3a2610cb2_0_335"/>
            <p:cNvSpPr/>
            <p:nvPr/>
          </p:nvSpPr>
          <p:spPr>
            <a:xfrm>
              <a:off x="4390" y="885792"/>
              <a:ext cx="2245800" cy="37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g2f3a2610cb2_0_335"/>
            <p:cNvSpPr txBox="1"/>
            <p:nvPr/>
          </p:nvSpPr>
          <p:spPr>
            <a:xfrm>
              <a:off x="4390" y="885792"/>
              <a:ext cx="2245800" cy="376200"/>
            </a:xfrm>
            <a:prstGeom prst="rect">
              <a:avLst/>
            </a:prstGeom>
            <a:noFill/>
            <a:ln>
              <a:noFill/>
            </a:ln>
          </p:spPr>
          <p:txBody>
            <a:bodyPr spcFirstLastPara="1" wrap="square" lIns="135125" tIns="48250" rIns="135125" bIns="48250" anchor="ctr" anchorCtr="0">
              <a:noAutofit/>
            </a:bodyPr>
            <a:lstStyle/>
            <a:p>
              <a:pPr marL="0" marR="0" lvl="0" indent="0" algn="r" rtl="0">
                <a:lnSpc>
                  <a:spcPct val="90000"/>
                </a:lnSpc>
                <a:spcBef>
                  <a:spcPts val="0"/>
                </a:spcBef>
                <a:spcAft>
                  <a:spcPts val="0"/>
                </a:spcAft>
                <a:buClr>
                  <a:schemeClr val="dk1"/>
                </a:buClr>
                <a:buSzPts val="1900"/>
                <a:buFont typeface="Arial"/>
                <a:buNone/>
              </a:pPr>
              <a:r>
                <a:rPr lang="en-US" sz="3000" b="1" i="0" u="none" strike="noStrike" cap="none">
                  <a:solidFill>
                    <a:schemeClr val="dk1"/>
                  </a:solidFill>
                  <a:latin typeface="Arial"/>
                  <a:ea typeface="Arial"/>
                  <a:cs typeface="Arial"/>
                  <a:sym typeface="Arial"/>
                </a:rPr>
                <a:t>E</a:t>
              </a:r>
              <a:endParaRPr sz="3000" b="0" i="0" u="none" strike="noStrike" cap="none">
                <a:solidFill>
                  <a:srgbClr val="000000"/>
                </a:solidFill>
                <a:latin typeface="Arial"/>
                <a:ea typeface="Arial"/>
                <a:cs typeface="Arial"/>
                <a:sym typeface="Arial"/>
              </a:endParaRPr>
            </a:p>
          </p:txBody>
        </p:sp>
        <p:sp>
          <p:nvSpPr>
            <p:cNvPr id="779" name="Google Shape;779;g2f3a2610cb2_0_335"/>
            <p:cNvSpPr/>
            <p:nvPr/>
          </p:nvSpPr>
          <p:spPr>
            <a:xfrm>
              <a:off x="2250095" y="874035"/>
              <a:ext cx="449100" cy="3996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g2f3a2610cb2_0_335"/>
            <p:cNvSpPr/>
            <p:nvPr/>
          </p:nvSpPr>
          <p:spPr>
            <a:xfrm>
              <a:off x="2878892" y="874035"/>
              <a:ext cx="6108300" cy="3996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g2f3a2610cb2_0_335"/>
            <p:cNvSpPr txBox="1"/>
            <p:nvPr/>
          </p:nvSpPr>
          <p:spPr>
            <a:xfrm>
              <a:off x="2878892" y="874035"/>
              <a:ext cx="6108300" cy="399600"/>
            </a:xfrm>
            <a:prstGeom prst="rect">
              <a:avLst/>
            </a:prstGeom>
            <a:noFill/>
            <a:ln>
              <a:noFill/>
            </a:ln>
          </p:spPr>
          <p:txBody>
            <a:bodyPr spcFirstLastPara="1" wrap="square" lIns="72375" tIns="72375" rIns="72375" bIns="72375" anchor="ctr" anchorCtr="0">
              <a:noAutofit/>
            </a:bodyPr>
            <a:lstStyle/>
            <a:p>
              <a:pPr marL="171450" marR="0" lvl="1" indent="-165100" algn="l" rtl="0">
                <a:lnSpc>
                  <a:spcPct val="9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Explain </a:t>
              </a:r>
              <a:r>
                <a:rPr lang="en-US" sz="1800" b="0" i="0" u="none" strike="noStrike" cap="none">
                  <a:solidFill>
                    <a:schemeClr val="lt1"/>
                  </a:solidFill>
                  <a:latin typeface="Arial"/>
                  <a:ea typeface="Arial"/>
                  <a:cs typeface="Arial"/>
                  <a:sym typeface="Arial"/>
                </a:rPr>
                <a:t>to the patient your perception of the problem.</a:t>
              </a:r>
              <a:endParaRPr sz="1800" b="0" i="0" u="none" strike="noStrike" cap="none">
                <a:solidFill>
                  <a:schemeClr val="lt1"/>
                </a:solidFill>
                <a:latin typeface="Arial"/>
                <a:ea typeface="Arial"/>
                <a:cs typeface="Arial"/>
                <a:sym typeface="Arial"/>
              </a:endParaRPr>
            </a:p>
          </p:txBody>
        </p:sp>
        <p:sp>
          <p:nvSpPr>
            <p:cNvPr id="782" name="Google Shape;782;g2f3a2610cb2_0_335"/>
            <p:cNvSpPr/>
            <p:nvPr/>
          </p:nvSpPr>
          <p:spPr>
            <a:xfrm>
              <a:off x="4390" y="1477345"/>
              <a:ext cx="2245800" cy="37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g2f3a2610cb2_0_335"/>
            <p:cNvSpPr txBox="1"/>
            <p:nvPr/>
          </p:nvSpPr>
          <p:spPr>
            <a:xfrm>
              <a:off x="4390" y="1477345"/>
              <a:ext cx="2245800" cy="376200"/>
            </a:xfrm>
            <a:prstGeom prst="rect">
              <a:avLst/>
            </a:prstGeom>
            <a:noFill/>
            <a:ln>
              <a:noFill/>
            </a:ln>
          </p:spPr>
          <p:txBody>
            <a:bodyPr spcFirstLastPara="1" wrap="square" lIns="135125" tIns="48250" rIns="135125" bIns="48250" anchor="ctr" anchorCtr="0">
              <a:noAutofit/>
            </a:bodyPr>
            <a:lstStyle/>
            <a:p>
              <a:pPr marL="0" marR="0" lvl="0" indent="0" algn="r" rtl="0">
                <a:lnSpc>
                  <a:spcPct val="90000"/>
                </a:lnSpc>
                <a:spcBef>
                  <a:spcPts val="0"/>
                </a:spcBef>
                <a:spcAft>
                  <a:spcPts val="0"/>
                </a:spcAft>
                <a:buClr>
                  <a:schemeClr val="dk1"/>
                </a:buClr>
                <a:buSzPts val="1900"/>
                <a:buFont typeface="Arial"/>
                <a:buNone/>
              </a:pPr>
              <a:r>
                <a:rPr lang="en-US" sz="3000" b="1" i="0" u="none" strike="noStrike" cap="none">
                  <a:solidFill>
                    <a:schemeClr val="dk1"/>
                  </a:solidFill>
                  <a:latin typeface="Arial"/>
                  <a:ea typeface="Arial"/>
                  <a:cs typeface="Arial"/>
                  <a:sym typeface="Arial"/>
                </a:rPr>
                <a:t>A</a:t>
              </a:r>
              <a:endParaRPr sz="3000" b="1" i="0" u="none" strike="noStrike" cap="none">
                <a:solidFill>
                  <a:schemeClr val="dk1"/>
                </a:solidFill>
                <a:latin typeface="Arial"/>
                <a:ea typeface="Arial"/>
                <a:cs typeface="Arial"/>
                <a:sym typeface="Arial"/>
              </a:endParaRPr>
            </a:p>
          </p:txBody>
        </p:sp>
        <p:sp>
          <p:nvSpPr>
            <p:cNvPr id="784" name="Google Shape;784;g2f3a2610cb2_0_335"/>
            <p:cNvSpPr/>
            <p:nvPr/>
          </p:nvSpPr>
          <p:spPr>
            <a:xfrm>
              <a:off x="2250095" y="1342148"/>
              <a:ext cx="449100" cy="6465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g2f3a2610cb2_0_335"/>
            <p:cNvSpPr/>
            <p:nvPr/>
          </p:nvSpPr>
          <p:spPr>
            <a:xfrm>
              <a:off x="2878892" y="1342148"/>
              <a:ext cx="6108300" cy="6465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g2f3a2610cb2_0_335"/>
            <p:cNvSpPr txBox="1"/>
            <p:nvPr/>
          </p:nvSpPr>
          <p:spPr>
            <a:xfrm>
              <a:off x="2878892" y="1342148"/>
              <a:ext cx="6108300" cy="646500"/>
            </a:xfrm>
            <a:prstGeom prst="rect">
              <a:avLst/>
            </a:prstGeom>
            <a:noFill/>
            <a:ln>
              <a:noFill/>
            </a:ln>
          </p:spPr>
          <p:txBody>
            <a:bodyPr spcFirstLastPara="1" wrap="square" lIns="72375" tIns="72375" rIns="72375" bIns="72375" anchor="ctr" anchorCtr="0">
              <a:noAutofit/>
            </a:bodyPr>
            <a:lstStyle/>
            <a:p>
              <a:pPr marL="171450" marR="0" lvl="1" indent="-165100" algn="l" rtl="0">
                <a:lnSpc>
                  <a:spcPct val="9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Acknowledge</a:t>
              </a:r>
              <a:r>
                <a:rPr lang="en-US" sz="1800" b="0" i="0" u="none" strike="noStrike" cap="none">
                  <a:solidFill>
                    <a:schemeClr val="lt1"/>
                  </a:solidFill>
                  <a:latin typeface="Arial"/>
                  <a:ea typeface="Arial"/>
                  <a:cs typeface="Arial"/>
                  <a:sym typeface="Arial"/>
                </a:rPr>
                <a:t> differences AND similarities in your perception and the patient’s perception.</a:t>
              </a:r>
              <a:endParaRPr sz="1800" b="0" i="0" u="none" strike="noStrike" cap="none">
                <a:solidFill>
                  <a:schemeClr val="lt1"/>
                </a:solidFill>
                <a:latin typeface="Arial"/>
                <a:ea typeface="Arial"/>
                <a:cs typeface="Arial"/>
                <a:sym typeface="Arial"/>
              </a:endParaRPr>
            </a:p>
          </p:txBody>
        </p:sp>
        <p:sp>
          <p:nvSpPr>
            <p:cNvPr id="787" name="Google Shape;787;g2f3a2610cb2_0_335"/>
            <p:cNvSpPr/>
            <p:nvPr/>
          </p:nvSpPr>
          <p:spPr>
            <a:xfrm>
              <a:off x="4390" y="2192339"/>
              <a:ext cx="2245800" cy="37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g2f3a2610cb2_0_335"/>
            <p:cNvSpPr txBox="1"/>
            <p:nvPr/>
          </p:nvSpPr>
          <p:spPr>
            <a:xfrm>
              <a:off x="4390" y="2192339"/>
              <a:ext cx="2245800" cy="376200"/>
            </a:xfrm>
            <a:prstGeom prst="rect">
              <a:avLst/>
            </a:prstGeom>
            <a:noFill/>
            <a:ln>
              <a:noFill/>
            </a:ln>
          </p:spPr>
          <p:txBody>
            <a:bodyPr spcFirstLastPara="1" wrap="square" lIns="135125" tIns="48250" rIns="135125" bIns="48250" anchor="ctr" anchorCtr="0">
              <a:noAutofit/>
            </a:bodyPr>
            <a:lstStyle/>
            <a:p>
              <a:pPr marL="0" marR="0" lvl="0" indent="0" algn="r" rtl="0">
                <a:lnSpc>
                  <a:spcPct val="90000"/>
                </a:lnSpc>
                <a:spcBef>
                  <a:spcPts val="0"/>
                </a:spcBef>
                <a:spcAft>
                  <a:spcPts val="0"/>
                </a:spcAft>
                <a:buClr>
                  <a:schemeClr val="dk1"/>
                </a:buClr>
                <a:buSzPts val="1900"/>
                <a:buFont typeface="Arial"/>
                <a:buNone/>
              </a:pPr>
              <a:r>
                <a:rPr lang="en-US" sz="3000" b="1" i="0" u="none" strike="noStrike" cap="none">
                  <a:solidFill>
                    <a:schemeClr val="dk1"/>
                  </a:solidFill>
                  <a:latin typeface="Arial"/>
                  <a:ea typeface="Arial"/>
                  <a:cs typeface="Arial"/>
                  <a:sym typeface="Arial"/>
                </a:rPr>
                <a:t>R</a:t>
              </a:r>
              <a:endParaRPr sz="3000" b="0" i="0" u="none" strike="noStrike" cap="none">
                <a:solidFill>
                  <a:srgbClr val="000000"/>
                </a:solidFill>
                <a:latin typeface="Arial"/>
                <a:ea typeface="Arial"/>
                <a:cs typeface="Arial"/>
                <a:sym typeface="Arial"/>
              </a:endParaRPr>
            </a:p>
          </p:txBody>
        </p:sp>
        <p:sp>
          <p:nvSpPr>
            <p:cNvPr id="789" name="Google Shape;789;g2f3a2610cb2_0_335"/>
            <p:cNvSpPr/>
            <p:nvPr/>
          </p:nvSpPr>
          <p:spPr>
            <a:xfrm>
              <a:off x="2250095" y="2057142"/>
              <a:ext cx="449100" cy="6465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g2f3a2610cb2_0_335"/>
            <p:cNvSpPr/>
            <p:nvPr/>
          </p:nvSpPr>
          <p:spPr>
            <a:xfrm>
              <a:off x="2878892" y="2057142"/>
              <a:ext cx="6108300" cy="6465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g2f3a2610cb2_0_335"/>
            <p:cNvSpPr txBox="1"/>
            <p:nvPr/>
          </p:nvSpPr>
          <p:spPr>
            <a:xfrm>
              <a:off x="2878892" y="2057142"/>
              <a:ext cx="6108300" cy="646500"/>
            </a:xfrm>
            <a:prstGeom prst="rect">
              <a:avLst/>
            </a:prstGeom>
            <a:noFill/>
            <a:ln>
              <a:noFill/>
            </a:ln>
          </p:spPr>
          <p:txBody>
            <a:bodyPr spcFirstLastPara="1" wrap="square" lIns="72375" tIns="72375" rIns="72375" bIns="72375" anchor="ctr" anchorCtr="0">
              <a:noAutofit/>
            </a:bodyPr>
            <a:lstStyle/>
            <a:p>
              <a:pPr marL="171450" marR="0" lvl="1" indent="-165100" algn="l" rtl="0">
                <a:lnSpc>
                  <a:spcPct val="9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Recommend</a:t>
              </a:r>
              <a:r>
                <a:rPr lang="en-US" sz="1800" b="0" i="0" u="none" strike="noStrike" cap="none">
                  <a:solidFill>
                    <a:schemeClr val="lt1"/>
                  </a:solidFill>
                  <a:latin typeface="Arial"/>
                  <a:ea typeface="Arial"/>
                  <a:cs typeface="Arial"/>
                  <a:sym typeface="Arial"/>
                </a:rPr>
                <a:t> solutions to the problem that involve the patient.</a:t>
              </a:r>
              <a:endParaRPr sz="1800" b="0" i="0" u="none" strike="noStrike" cap="none">
                <a:solidFill>
                  <a:schemeClr val="lt1"/>
                </a:solidFill>
                <a:latin typeface="Arial"/>
                <a:ea typeface="Arial"/>
                <a:cs typeface="Arial"/>
                <a:sym typeface="Arial"/>
              </a:endParaRPr>
            </a:p>
          </p:txBody>
        </p:sp>
        <p:sp>
          <p:nvSpPr>
            <p:cNvPr id="792" name="Google Shape;792;g2f3a2610cb2_0_335"/>
            <p:cNvSpPr/>
            <p:nvPr/>
          </p:nvSpPr>
          <p:spPr>
            <a:xfrm>
              <a:off x="4390" y="2907332"/>
              <a:ext cx="2245800" cy="376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g2f3a2610cb2_0_335"/>
            <p:cNvSpPr txBox="1"/>
            <p:nvPr/>
          </p:nvSpPr>
          <p:spPr>
            <a:xfrm>
              <a:off x="4390" y="2907332"/>
              <a:ext cx="2245800" cy="376200"/>
            </a:xfrm>
            <a:prstGeom prst="rect">
              <a:avLst/>
            </a:prstGeom>
            <a:noFill/>
            <a:ln>
              <a:noFill/>
            </a:ln>
          </p:spPr>
          <p:txBody>
            <a:bodyPr spcFirstLastPara="1" wrap="square" lIns="135125" tIns="48250" rIns="135125" bIns="48250" anchor="ctr" anchorCtr="0">
              <a:noAutofit/>
            </a:bodyPr>
            <a:lstStyle/>
            <a:p>
              <a:pPr marL="0" marR="0" lvl="0" indent="0" algn="r" rtl="0">
                <a:lnSpc>
                  <a:spcPct val="90000"/>
                </a:lnSpc>
                <a:spcBef>
                  <a:spcPts val="0"/>
                </a:spcBef>
                <a:spcAft>
                  <a:spcPts val="0"/>
                </a:spcAft>
                <a:buClr>
                  <a:schemeClr val="dk1"/>
                </a:buClr>
                <a:buSzPts val="1900"/>
                <a:buFont typeface="Arial"/>
                <a:buNone/>
              </a:pPr>
              <a:r>
                <a:rPr lang="en-US" sz="3000" b="1" i="0" u="none" strike="noStrike" cap="none">
                  <a:solidFill>
                    <a:schemeClr val="dk1"/>
                  </a:solidFill>
                  <a:latin typeface="Arial"/>
                  <a:ea typeface="Arial"/>
                  <a:cs typeface="Arial"/>
                  <a:sym typeface="Arial"/>
                </a:rPr>
                <a:t>N</a:t>
              </a:r>
              <a:endParaRPr sz="3000" b="0" i="0" u="none" strike="noStrike" cap="none">
                <a:solidFill>
                  <a:srgbClr val="000000"/>
                </a:solidFill>
                <a:latin typeface="Arial"/>
                <a:ea typeface="Arial"/>
                <a:cs typeface="Arial"/>
                <a:sym typeface="Arial"/>
              </a:endParaRPr>
            </a:p>
          </p:txBody>
        </p:sp>
        <p:sp>
          <p:nvSpPr>
            <p:cNvPr id="794" name="Google Shape;794;g2f3a2610cb2_0_335"/>
            <p:cNvSpPr/>
            <p:nvPr/>
          </p:nvSpPr>
          <p:spPr>
            <a:xfrm>
              <a:off x="2250095" y="2772136"/>
              <a:ext cx="449100" cy="646500"/>
            </a:xfrm>
            <a:prstGeom prst="leftBrace">
              <a:avLst>
                <a:gd name="adj1" fmla="val 35000"/>
                <a:gd name="adj2" fmla="val 50000"/>
              </a:avLst>
            </a:prstGeom>
            <a:no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g2f3a2610cb2_0_335"/>
            <p:cNvSpPr/>
            <p:nvPr/>
          </p:nvSpPr>
          <p:spPr>
            <a:xfrm>
              <a:off x="2878892" y="2772136"/>
              <a:ext cx="6108300" cy="646500"/>
            </a:xfrm>
            <a:prstGeom prst="rect">
              <a:avLst/>
            </a:prstGeom>
            <a:solidFill>
              <a:srgbClr val="3A64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g2f3a2610cb2_0_335"/>
            <p:cNvSpPr txBox="1"/>
            <p:nvPr/>
          </p:nvSpPr>
          <p:spPr>
            <a:xfrm>
              <a:off x="2878892" y="2772136"/>
              <a:ext cx="6108300" cy="646500"/>
            </a:xfrm>
            <a:prstGeom prst="rect">
              <a:avLst/>
            </a:prstGeom>
            <a:noFill/>
            <a:ln>
              <a:noFill/>
            </a:ln>
          </p:spPr>
          <p:txBody>
            <a:bodyPr spcFirstLastPara="1" wrap="square" lIns="72375" tIns="72375" rIns="72375" bIns="72375" anchor="ctr" anchorCtr="0">
              <a:noAutofit/>
            </a:bodyPr>
            <a:lstStyle/>
            <a:p>
              <a:pPr marL="171450" marR="0" lvl="1" indent="-165100" algn="l" rtl="0">
                <a:lnSpc>
                  <a:spcPct val="90000"/>
                </a:lnSpc>
                <a:spcBef>
                  <a:spcPts val="0"/>
                </a:spcBef>
                <a:spcAft>
                  <a:spcPts val="0"/>
                </a:spcAft>
                <a:buClr>
                  <a:schemeClr val="lt1"/>
                </a:buClr>
                <a:buSzPts val="1800"/>
                <a:buFont typeface="Arial"/>
                <a:buChar char="•"/>
              </a:pPr>
              <a:r>
                <a:rPr lang="en-US" sz="1800" b="1" i="0" u="none" strike="noStrike" cap="none">
                  <a:solidFill>
                    <a:schemeClr val="lt1"/>
                  </a:solidFill>
                  <a:latin typeface="Arial"/>
                  <a:ea typeface="Arial"/>
                  <a:cs typeface="Arial"/>
                  <a:sym typeface="Arial"/>
                </a:rPr>
                <a:t>Negotiate</a:t>
              </a:r>
              <a:r>
                <a:rPr lang="en-US" sz="1800" b="0" i="0" u="none" strike="noStrike" cap="none">
                  <a:solidFill>
                    <a:schemeClr val="lt1"/>
                  </a:solidFill>
                  <a:latin typeface="Arial"/>
                  <a:ea typeface="Arial"/>
                  <a:cs typeface="Arial"/>
                  <a:sym typeface="Arial"/>
                </a:rPr>
                <a:t> the action plan that accounts for the patient’s cultural needs and preferences.</a:t>
              </a:r>
              <a:endParaRPr sz="1800" b="0" i="0" u="none" strike="noStrike" cap="none">
                <a:solidFill>
                  <a:schemeClr val="lt1"/>
                </a:solidFill>
                <a:latin typeface="Arial"/>
                <a:ea typeface="Arial"/>
                <a:cs typeface="Arial"/>
                <a:sym typeface="Arial"/>
              </a:endParaRPr>
            </a:p>
          </p:txBody>
        </p:sp>
      </p:grpSp>
      <p:sp>
        <p:nvSpPr>
          <p:cNvPr id="797" name="Google Shape;797;g2f3a2610cb2_0_335"/>
          <p:cNvSpPr txBox="1"/>
          <p:nvPr/>
        </p:nvSpPr>
        <p:spPr>
          <a:xfrm>
            <a:off x="3815350" y="5287075"/>
            <a:ext cx="54048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chemeClr val="lt2"/>
                </a:solidFill>
                <a:latin typeface="Arial"/>
                <a:ea typeface="Arial"/>
                <a:cs typeface="Arial"/>
                <a:sym typeface="Arial"/>
              </a:rPr>
              <a:t>Source: </a:t>
            </a:r>
            <a:r>
              <a:rPr lang="en-US" sz="1200" i="1">
                <a:solidFill>
                  <a:schemeClr val="lt2"/>
                </a:solidFill>
              </a:rPr>
              <a:t>Ladha et al., 2018.</a:t>
            </a:r>
            <a:endParaRPr sz="1200" b="0" i="1" u="none" strike="noStrike" cap="none">
              <a:solidFill>
                <a:schemeClr val="lt2"/>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2f3a2610cb2_0_367"/>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Case Study </a:t>
            </a:r>
            <a:endParaRPr/>
          </a:p>
        </p:txBody>
      </p:sp>
      <p:sp>
        <p:nvSpPr>
          <p:cNvPr id="804" name="Google Shape;804;g2f3a2610cb2_0_367"/>
          <p:cNvSpPr txBox="1">
            <a:spLocks noGrp="1"/>
          </p:cNvSpPr>
          <p:nvPr>
            <p:ph type="body" idx="1"/>
          </p:nvPr>
        </p:nvSpPr>
        <p:spPr>
          <a:xfrm>
            <a:off x="457200" y="1600201"/>
            <a:ext cx="4343400" cy="3581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033B57"/>
              </a:buClr>
              <a:buSzPct val="100000"/>
              <a:buFont typeface="Arial"/>
              <a:buNone/>
            </a:pPr>
            <a:r>
              <a:rPr lang="en-US" sz="2000">
                <a:solidFill>
                  <a:srgbClr val="033B57"/>
                </a:solidFill>
              </a:rPr>
              <a:t>You have a patient who needs to start treatment. She tells you that she needs to first go home to go through a cleansing and prayer ritual.</a:t>
            </a:r>
            <a:endParaRPr sz="2000">
              <a:solidFill>
                <a:srgbClr val="033B57"/>
              </a:solidFill>
            </a:endParaRPr>
          </a:p>
          <a:p>
            <a:pPr marL="0" lvl="0" indent="0" algn="l" rtl="0">
              <a:lnSpc>
                <a:spcPct val="100000"/>
              </a:lnSpc>
              <a:spcBef>
                <a:spcPts val="0"/>
              </a:spcBef>
              <a:spcAft>
                <a:spcPts val="0"/>
              </a:spcAft>
              <a:buClr>
                <a:srgbClr val="033B57"/>
              </a:buClr>
              <a:buSzPct val="100000"/>
              <a:buFont typeface="Arial"/>
              <a:buNone/>
            </a:pPr>
            <a:endParaRPr sz="2000">
              <a:solidFill>
                <a:srgbClr val="033B57"/>
              </a:solidFill>
            </a:endParaRPr>
          </a:p>
          <a:p>
            <a:pPr marL="0" lvl="0" indent="0" algn="l" rtl="0">
              <a:lnSpc>
                <a:spcPct val="100000"/>
              </a:lnSpc>
              <a:spcBef>
                <a:spcPts val="0"/>
              </a:spcBef>
              <a:spcAft>
                <a:spcPts val="0"/>
              </a:spcAft>
              <a:buClr>
                <a:srgbClr val="033B57"/>
              </a:buClr>
              <a:buSzPct val="100000"/>
              <a:buFont typeface="Arial"/>
              <a:buNone/>
            </a:pPr>
            <a:r>
              <a:rPr lang="en-US" sz="2000">
                <a:solidFill>
                  <a:srgbClr val="033B57"/>
                </a:solidFill>
              </a:rPr>
              <a:t>You have worked on lining up the tests and treatment. The healthcare team is urging you and the patient to begin treatment immediately. </a:t>
            </a:r>
            <a:endParaRPr/>
          </a:p>
          <a:p>
            <a:pPr marL="0" lvl="0" indent="0" algn="l" rtl="0">
              <a:lnSpc>
                <a:spcPct val="100000"/>
              </a:lnSpc>
              <a:spcBef>
                <a:spcPts val="400"/>
              </a:spcBef>
              <a:spcAft>
                <a:spcPts val="0"/>
              </a:spcAft>
              <a:buClr>
                <a:srgbClr val="3F3F3F"/>
              </a:buClr>
              <a:buSzPct val="100000"/>
              <a:buFont typeface="Arial"/>
              <a:buNone/>
            </a:pPr>
            <a:endParaRPr sz="2000">
              <a:solidFill>
                <a:srgbClr val="033B57"/>
              </a:solidFill>
            </a:endParaRPr>
          </a:p>
          <a:p>
            <a:pPr marL="0" lvl="0" indent="0" algn="l" rtl="0">
              <a:lnSpc>
                <a:spcPct val="100000"/>
              </a:lnSpc>
              <a:spcBef>
                <a:spcPts val="400"/>
              </a:spcBef>
              <a:spcAft>
                <a:spcPts val="0"/>
              </a:spcAft>
              <a:buClr>
                <a:srgbClr val="033B57"/>
              </a:buClr>
              <a:buSzPct val="100000"/>
              <a:buFont typeface="Arial"/>
              <a:buNone/>
            </a:pPr>
            <a:r>
              <a:rPr lang="en-US" sz="2000">
                <a:solidFill>
                  <a:srgbClr val="033B57"/>
                </a:solidFill>
              </a:rPr>
              <a:t>What do you do?</a:t>
            </a:r>
            <a:endParaRPr/>
          </a:p>
          <a:p>
            <a:pPr marL="0" lvl="0" indent="0" algn="l" rtl="0">
              <a:lnSpc>
                <a:spcPct val="100000"/>
              </a:lnSpc>
              <a:spcBef>
                <a:spcPts val="640"/>
              </a:spcBef>
              <a:spcAft>
                <a:spcPts val="0"/>
              </a:spcAft>
              <a:buClr>
                <a:srgbClr val="3F3F3F"/>
              </a:buClr>
              <a:buSzPct val="100000"/>
              <a:buFont typeface="Arial"/>
              <a:buNone/>
            </a:pPr>
            <a:endParaRPr/>
          </a:p>
        </p:txBody>
      </p:sp>
      <p:sp>
        <p:nvSpPr>
          <p:cNvPr id="805" name="Google Shape;805;g2f3a2610cb2_0_367"/>
          <p:cNvSpPr/>
          <p:nvPr/>
        </p:nvSpPr>
        <p:spPr>
          <a:xfrm>
            <a:off x="5029200" y="1752600"/>
            <a:ext cx="3352800" cy="2857500"/>
          </a:xfrm>
          <a:prstGeom prst="roundRect">
            <a:avLst>
              <a:gd name="adj" fmla="val 16667"/>
            </a:avLst>
          </a:prstGeom>
          <a:solidFill>
            <a:srgbClr val="3A6497"/>
          </a:solidFill>
          <a:ln w="25400" cap="flat" cmpd="sng">
            <a:solidFill>
              <a:srgbClr val="88A3A5"/>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L</a:t>
            </a:r>
            <a:r>
              <a:rPr lang="en-US" sz="2400" b="0" i="0" u="none" strike="noStrike" cap="none">
                <a:solidFill>
                  <a:schemeClr val="lt1"/>
                </a:solidFill>
                <a:latin typeface="Arial"/>
                <a:ea typeface="Arial"/>
                <a:cs typeface="Arial"/>
                <a:sym typeface="Arial"/>
              </a:rPr>
              <a:t>ISTEN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E</a:t>
            </a:r>
            <a:r>
              <a:rPr lang="en-US" sz="2400" b="0" i="0" u="none" strike="noStrike" cap="none">
                <a:solidFill>
                  <a:schemeClr val="lt1"/>
                </a:solidFill>
                <a:latin typeface="Arial"/>
                <a:ea typeface="Arial"/>
                <a:cs typeface="Arial"/>
                <a:sym typeface="Arial"/>
              </a:rPr>
              <a:t>XPLAIN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A</a:t>
            </a:r>
            <a:r>
              <a:rPr lang="en-US" sz="2400" b="0" i="0" u="none" strike="noStrike" cap="none">
                <a:solidFill>
                  <a:schemeClr val="lt1"/>
                </a:solidFill>
                <a:latin typeface="Arial"/>
                <a:ea typeface="Arial"/>
                <a:cs typeface="Arial"/>
                <a:sym typeface="Arial"/>
              </a:rPr>
              <a:t>CKNOWLEDGE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R</a:t>
            </a:r>
            <a:r>
              <a:rPr lang="en-US" sz="2400" b="0" i="0" u="none" strike="noStrike" cap="none">
                <a:solidFill>
                  <a:schemeClr val="lt1"/>
                </a:solidFill>
                <a:latin typeface="Arial"/>
                <a:ea typeface="Arial"/>
                <a:cs typeface="Arial"/>
                <a:sym typeface="Arial"/>
              </a:rPr>
              <a:t>ECOMMEND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400"/>
              <a:buFont typeface="Noto Sans Symbols"/>
              <a:buChar char="✔"/>
            </a:pPr>
            <a:r>
              <a:rPr lang="en-US" sz="2400" b="1" i="0" u="none" strike="noStrike" cap="none">
                <a:solidFill>
                  <a:schemeClr val="lt1"/>
                </a:solidFill>
                <a:latin typeface="Arial"/>
                <a:ea typeface="Arial"/>
                <a:cs typeface="Arial"/>
                <a:sym typeface="Arial"/>
              </a:rPr>
              <a:t>N</a:t>
            </a:r>
            <a:r>
              <a:rPr lang="en-US" sz="2400" b="0" i="0" u="none" strike="noStrike" cap="none">
                <a:solidFill>
                  <a:schemeClr val="lt1"/>
                </a:solidFill>
                <a:latin typeface="Arial"/>
                <a:ea typeface="Arial"/>
                <a:cs typeface="Arial"/>
                <a:sym typeface="Arial"/>
              </a:rPr>
              <a:t>EGOTIATE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animEffect transition="in" filter="fade">
                                      <p:cBhvr>
                                        <p:cTn id="7" dur="500"/>
                                        <p:tgtEl>
                                          <p:spTgt spid="8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5">
                                            <p:txEl>
                                              <p:pRg st="0" end="0"/>
                                            </p:txEl>
                                          </p:spTgt>
                                        </p:tgtEl>
                                        <p:attrNameLst>
                                          <p:attrName>style.visibility</p:attrName>
                                        </p:attrNameLst>
                                      </p:cBhvr>
                                      <p:to>
                                        <p:strVal val="visible"/>
                                      </p:to>
                                    </p:set>
                                    <p:animEffect transition="in" filter="fade">
                                      <p:cBhvr>
                                        <p:cTn id="12" dur="500"/>
                                        <p:tgtEl>
                                          <p:spTgt spid="80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05">
                                            <p:txEl>
                                              <p:pRg st="1" end="1"/>
                                            </p:txEl>
                                          </p:spTgt>
                                        </p:tgtEl>
                                        <p:attrNameLst>
                                          <p:attrName>style.visibility</p:attrName>
                                        </p:attrNameLst>
                                      </p:cBhvr>
                                      <p:to>
                                        <p:strVal val="visible"/>
                                      </p:to>
                                    </p:set>
                                    <p:animEffect transition="in" filter="fade">
                                      <p:cBhvr>
                                        <p:cTn id="17" dur="500"/>
                                        <p:tgtEl>
                                          <p:spTgt spid="80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5">
                                            <p:txEl>
                                              <p:pRg st="2" end="2"/>
                                            </p:txEl>
                                          </p:spTgt>
                                        </p:tgtEl>
                                        <p:attrNameLst>
                                          <p:attrName>style.visibility</p:attrName>
                                        </p:attrNameLst>
                                      </p:cBhvr>
                                      <p:to>
                                        <p:strVal val="visible"/>
                                      </p:to>
                                    </p:set>
                                    <p:animEffect transition="in" filter="fade">
                                      <p:cBhvr>
                                        <p:cTn id="22" dur="500"/>
                                        <p:tgtEl>
                                          <p:spTgt spid="80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05">
                                            <p:txEl>
                                              <p:pRg st="3" end="3"/>
                                            </p:txEl>
                                          </p:spTgt>
                                        </p:tgtEl>
                                        <p:attrNameLst>
                                          <p:attrName>style.visibility</p:attrName>
                                        </p:attrNameLst>
                                      </p:cBhvr>
                                      <p:to>
                                        <p:strVal val="visible"/>
                                      </p:to>
                                    </p:set>
                                    <p:animEffect transition="in" filter="fade">
                                      <p:cBhvr>
                                        <p:cTn id="27" dur="500"/>
                                        <p:tgtEl>
                                          <p:spTgt spid="80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05">
                                            <p:txEl>
                                              <p:pRg st="4" end="4"/>
                                            </p:txEl>
                                          </p:spTgt>
                                        </p:tgtEl>
                                        <p:attrNameLst>
                                          <p:attrName>style.visibility</p:attrName>
                                        </p:attrNameLst>
                                      </p:cBhvr>
                                      <p:to>
                                        <p:strVal val="visible"/>
                                      </p:to>
                                    </p:set>
                                    <p:animEffect transition="in" filter="fade">
                                      <p:cBhvr>
                                        <p:cTn id="32" dur="500"/>
                                        <p:tgtEl>
                                          <p:spTgt spid="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896305130f_0_0"/>
          <p:cNvSpPr txBox="1">
            <a:spLocks noGrp="1"/>
          </p:cNvSpPr>
          <p:nvPr>
            <p:ph type="title"/>
          </p:nvPr>
        </p:nvSpPr>
        <p:spPr>
          <a:xfrm>
            <a:off x="533400" y="20053"/>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Build Rapport</a:t>
            </a:r>
            <a:endParaRPr/>
          </a:p>
        </p:txBody>
      </p:sp>
      <p:sp>
        <p:nvSpPr>
          <p:cNvPr id="80" name="Google Shape;80;g2896305130f_0_0"/>
          <p:cNvSpPr txBox="1">
            <a:spLocks noGrp="1"/>
          </p:cNvSpPr>
          <p:nvPr>
            <p:ph type="body" idx="1"/>
          </p:nvPr>
        </p:nvSpPr>
        <p:spPr>
          <a:xfrm>
            <a:off x="533400" y="1249975"/>
            <a:ext cx="7681800" cy="2851200"/>
          </a:xfrm>
          <a:prstGeom prst="rect">
            <a:avLst/>
          </a:prstGeom>
          <a:noFill/>
          <a:ln>
            <a:noFill/>
          </a:ln>
        </p:spPr>
        <p:txBody>
          <a:bodyPr spcFirstLastPara="1" wrap="square" lIns="91425" tIns="45700" rIns="91425" bIns="45700" anchor="t" anchorCtr="0">
            <a:noAutofit/>
          </a:bodyPr>
          <a:lstStyle/>
          <a:p>
            <a:pPr marL="457200" lvl="1" indent="-393700" algn="l" rtl="0">
              <a:lnSpc>
                <a:spcPct val="100000"/>
              </a:lnSpc>
              <a:spcBef>
                <a:spcPts val="1500"/>
              </a:spcBef>
              <a:spcAft>
                <a:spcPts val="0"/>
              </a:spcAft>
              <a:buSzPts val="2600"/>
              <a:buChar char="•"/>
            </a:pPr>
            <a:r>
              <a:rPr lang="en-US" sz="2600"/>
              <a:t>Clarify your role and how you can help</a:t>
            </a:r>
            <a:endParaRPr sz="3000"/>
          </a:p>
          <a:p>
            <a:pPr marL="457200" lvl="1" indent="-393700" algn="l" rtl="0">
              <a:lnSpc>
                <a:spcPct val="100000"/>
              </a:lnSpc>
              <a:spcBef>
                <a:spcPts val="0"/>
              </a:spcBef>
              <a:spcAft>
                <a:spcPts val="0"/>
              </a:spcAft>
              <a:buSzPts val="2600"/>
              <a:buChar char="•"/>
            </a:pPr>
            <a:r>
              <a:rPr lang="en-US" sz="2600"/>
              <a:t>Show interest in the person</a:t>
            </a:r>
            <a:endParaRPr sz="3000"/>
          </a:p>
          <a:p>
            <a:pPr marL="457200" lvl="1" indent="-393700" algn="l" rtl="0">
              <a:lnSpc>
                <a:spcPct val="100000"/>
              </a:lnSpc>
              <a:spcBef>
                <a:spcPts val="0"/>
              </a:spcBef>
              <a:spcAft>
                <a:spcPts val="0"/>
              </a:spcAft>
              <a:buSzPts val="2600"/>
              <a:buChar char="•"/>
            </a:pPr>
            <a:r>
              <a:rPr lang="en-US" sz="2600"/>
              <a:t>Anticipate patient and caregiver feelings </a:t>
            </a:r>
            <a:endParaRPr sz="3000"/>
          </a:p>
          <a:p>
            <a:pPr marL="457200" lvl="1" indent="-393700" algn="l" rtl="0">
              <a:lnSpc>
                <a:spcPct val="100000"/>
              </a:lnSpc>
              <a:spcBef>
                <a:spcPts val="0"/>
              </a:spcBef>
              <a:spcAft>
                <a:spcPts val="0"/>
              </a:spcAft>
              <a:buSzPts val="2600"/>
              <a:buChar char="•"/>
            </a:pPr>
            <a:r>
              <a:rPr lang="en-US" sz="2600"/>
              <a:t>Normalize the need to ask for help</a:t>
            </a:r>
            <a:endParaRPr sz="2600"/>
          </a:p>
          <a:p>
            <a:pPr marL="457200" lvl="1" indent="-393700" algn="l" rtl="0">
              <a:lnSpc>
                <a:spcPct val="100000"/>
              </a:lnSpc>
              <a:spcBef>
                <a:spcPts val="0"/>
              </a:spcBef>
              <a:spcAft>
                <a:spcPts val="0"/>
              </a:spcAft>
              <a:buSzPts val="2600"/>
              <a:buChar char="•"/>
            </a:pPr>
            <a:r>
              <a:rPr lang="en-US" sz="2600"/>
              <a:t>Listen to what the other person is saying and use open-ended questions</a:t>
            </a:r>
            <a:endParaRPr sz="2600"/>
          </a:p>
        </p:txBody>
      </p:sp>
      <p:sp>
        <p:nvSpPr>
          <p:cNvPr id="81" name="Google Shape;81;g2896305130f_0_0"/>
          <p:cNvSpPr txBox="1"/>
          <p:nvPr/>
        </p:nvSpPr>
        <p:spPr>
          <a:xfrm>
            <a:off x="6477000" y="5271700"/>
            <a:ext cx="2667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Sources: </a:t>
            </a:r>
            <a:r>
              <a:rPr lang="en-US" sz="1200" i="1">
                <a:solidFill>
                  <a:srgbClr val="7F7F7F"/>
                </a:solidFill>
              </a:rPr>
              <a:t>Sanft &amp; Winer, 2023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g2f3a2610cb2_0_435"/>
          <p:cNvSpPr txBox="1">
            <a:spLocks noGrp="1"/>
          </p:cNvSpPr>
          <p:nvPr>
            <p:ph type="title"/>
          </p:nvPr>
        </p:nvSpPr>
        <p:spPr>
          <a:xfrm>
            <a:off x="457200" y="222914"/>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Conclusion </a:t>
            </a:r>
            <a:endParaRPr/>
          </a:p>
        </p:txBody>
      </p:sp>
      <p:sp>
        <p:nvSpPr>
          <p:cNvPr id="812" name="Google Shape;812;g2f3a2610cb2_0_435"/>
          <p:cNvSpPr txBox="1">
            <a:spLocks noGrp="1"/>
          </p:cNvSpPr>
          <p:nvPr>
            <p:ph type="body" idx="1"/>
          </p:nvPr>
        </p:nvSpPr>
        <p:spPr>
          <a:xfrm>
            <a:off x="457200" y="1295400"/>
            <a:ext cx="8458200" cy="4114800"/>
          </a:xfrm>
          <a:prstGeom prst="rect">
            <a:avLst/>
          </a:prstGeom>
          <a:noFill/>
          <a:ln>
            <a:noFill/>
          </a:ln>
        </p:spPr>
        <p:txBody>
          <a:bodyPr spcFirstLastPara="1" wrap="square" lIns="91425" tIns="45700" rIns="91425" bIns="45700" anchor="t" anchorCtr="0">
            <a:noAutofit/>
          </a:bodyPr>
          <a:lstStyle/>
          <a:p>
            <a:pPr marL="457200" lvl="0" indent="-330200" algn="l" rtl="0">
              <a:spcBef>
                <a:spcPts val="0"/>
              </a:spcBef>
              <a:spcAft>
                <a:spcPts val="0"/>
              </a:spcAft>
              <a:buClr>
                <a:schemeClr val="dk1"/>
              </a:buClr>
              <a:buSzPts val="1600"/>
              <a:buChar char="•"/>
            </a:pPr>
            <a:r>
              <a:rPr lang="en-US" sz="1600">
                <a:solidFill>
                  <a:schemeClr val="dk1"/>
                </a:solidFill>
              </a:rPr>
              <a:t>Identify common barriers and solutions to effective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use strategies to improve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tips to help patients improve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methods to enhance cross-cultural communication</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implement conflict resolution strategies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strategies for handling difficult conversations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Define cultural competency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Understand your own potential unconscious biases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strategies for dealing with your own biases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Compare ways in which diverse affected/interested individuals/parties are similar to and different from you</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Identify and implement strategies for communicating with empathy</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how personal, cultural, ethnic, and spiritual beliefs shape an individual's interpretation and experience of their disease and treatment</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Demonstrate sensitivity in one's approach to interacting with patients and others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Describe and apply Culturally &amp; Linguistically Appropriate Services (CLAS) standards</a:t>
            </a:r>
            <a:endParaRPr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f3a2610cb2_0_447"/>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818" name="Google Shape;818;g2f3a2610cb2_0_447"/>
          <p:cNvSpPr txBox="1">
            <a:spLocks noGrp="1"/>
          </p:cNvSpPr>
          <p:nvPr>
            <p:ph type="body" idx="1"/>
          </p:nvPr>
        </p:nvSpPr>
        <p:spPr>
          <a:xfrm>
            <a:off x="457943" y="839258"/>
            <a:ext cx="8229600" cy="3810000"/>
          </a:xfrm>
          <a:prstGeom prst="rect">
            <a:avLst/>
          </a:prstGeom>
          <a:noFill/>
          <a:ln>
            <a:noFill/>
          </a:ln>
        </p:spPr>
        <p:txBody>
          <a:bodyPr spcFirstLastPara="1" wrap="square" lIns="91425" tIns="45700" rIns="91425" bIns="45700" anchor="t" anchorCtr="0">
            <a:noAutofit/>
          </a:bodyPr>
          <a:lstStyle/>
          <a:p>
            <a:pPr marL="457200" marR="393700" lvl="0" indent="-298450" algn="l" rtl="0">
              <a:spcBef>
                <a:spcPts val="0"/>
              </a:spcBef>
              <a:spcAft>
                <a:spcPts val="0"/>
              </a:spcAft>
              <a:buClr>
                <a:schemeClr val="dk1"/>
              </a:buClr>
              <a:buSzPts val="1100"/>
              <a:buChar char="•"/>
            </a:pPr>
            <a:r>
              <a:rPr lang="en-US" sz="1100">
                <a:solidFill>
                  <a:schemeClr val="dk1"/>
                </a:solidFill>
              </a:rPr>
              <a:t>Agency for Healthcare Research and Quality. (2024, February). Consider culture: Tool 10. Rockville, MD. </a:t>
            </a:r>
            <a:r>
              <a:rPr lang="en-US" sz="1100" u="sng">
                <a:solidFill>
                  <a:schemeClr val="hlink"/>
                </a:solidFill>
                <a:hlinkClick r:id="rId3"/>
              </a:rPr>
              <a:t>https://www.ahrq.gov/health-literacy/improve/precautions/tool10.html</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American Academy of Family Physicians. (n.d.). Motivational interviewing: How to help your patients make healthy decisions. Family Practice Management Blog. Retrieved October 4, 2024, from </a:t>
            </a:r>
            <a:r>
              <a:rPr lang="en-US" sz="1100" u="sng">
                <a:solidFill>
                  <a:schemeClr val="hlink"/>
                </a:solidFill>
                <a:hlinkClick r:id="rId4"/>
              </a:rPr>
              <a:t>https://www.aafp.org/pubs/fpm/blogs/inpractice/entry/motivational_interviewing.html</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American College of Obstetricians and Gynecologists. (2014). Effective patient–physician communication. Committee Opinion No. 587 (Replaces  Committee Opinion No. 492, May 2011. Reaffirmed 2024). Obstetrics &amp; Gynecology, 123(2), 389–393. </a:t>
            </a:r>
            <a:r>
              <a:rPr lang="en-US" sz="1100" u="sng">
                <a:solidFill>
                  <a:schemeClr val="hlink"/>
                </a:solidFill>
                <a:hlinkClick r:id="rId5"/>
              </a:rPr>
              <a:t>https://www.acog.org/clinical/clinical-guidance/committee-opinion/articles/2014/02/effective-patient-physician-communication</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Banerjee, S. C., Haque, N., Bylund, C. L., Shen, M. J., Rigney, M., Hamann, H. A., Parker, P. A., &amp; Ostroff, J. S. (2021). Responding empathically to patients: a communication skills training module to reduce lung cancer stigma. Translational behavioral medicine, 11(2), 613–618. </a:t>
            </a:r>
            <a:r>
              <a:rPr lang="en-US" sz="1100" u="sng">
                <a:solidFill>
                  <a:schemeClr val="hlink"/>
                </a:solidFill>
                <a:hlinkClick r:id="rId6"/>
              </a:rPr>
              <a:t>https://doi.org/10.1093/tbm/ibaa011</a:t>
            </a:r>
            <a:r>
              <a:rPr lang="en-US" sz="1100">
                <a:solidFill>
                  <a:schemeClr val="dk1"/>
                </a:solidFill>
              </a:rPr>
              <a:t> </a:t>
            </a:r>
            <a:endParaRPr sz="1100">
              <a:solidFill>
                <a:schemeClr val="dk1"/>
              </a:solidFill>
            </a:endParaRPr>
          </a:p>
          <a:p>
            <a:pPr marL="457200" marR="393700" lvl="0" indent="-304800" algn="l" rtl="0">
              <a:spcBef>
                <a:spcPts val="0"/>
              </a:spcBef>
              <a:spcAft>
                <a:spcPts val="0"/>
              </a:spcAft>
              <a:buClr>
                <a:schemeClr val="dk1"/>
              </a:buClr>
              <a:buSzPts val="1200"/>
              <a:buChar char="•"/>
            </a:pPr>
            <a:r>
              <a:rPr lang="en-US" sz="1000">
                <a:solidFill>
                  <a:schemeClr val="dk1"/>
                </a:solidFill>
                <a:highlight>
                  <a:srgbClr val="FFFFFF"/>
                </a:highlight>
              </a:rPr>
              <a:t>Bashiri-Nejadian, A., Goli, F., &amp; Sharbafchi, M. R. (2024). Relationship of Ambivalence Over Emotional Expression and Cancer-Related Fatigue with Adherence to Treatment in Cancer Patients: The relationship of AEE and CRF with adherence to treatment in cancer patients. </a:t>
            </a:r>
            <a:r>
              <a:rPr lang="en-US" sz="1000" i="1">
                <a:solidFill>
                  <a:schemeClr val="dk1"/>
                </a:solidFill>
                <a:highlight>
                  <a:srgbClr val="FFFFFF"/>
                </a:highlight>
              </a:rPr>
              <a:t>International Journal of Body, Mind and Culture</a:t>
            </a:r>
            <a:r>
              <a:rPr lang="en-US" sz="1000">
                <a:solidFill>
                  <a:schemeClr val="dk1"/>
                </a:solidFill>
                <a:highlight>
                  <a:srgbClr val="FFFFFF"/>
                </a:highlight>
              </a:rPr>
              <a:t>, </a:t>
            </a:r>
            <a:r>
              <a:rPr lang="en-US" sz="1000" i="1">
                <a:solidFill>
                  <a:schemeClr val="dk1"/>
                </a:solidFill>
                <a:highlight>
                  <a:srgbClr val="FFFFFF"/>
                </a:highlight>
              </a:rPr>
              <a:t>11</a:t>
            </a:r>
            <a:r>
              <a:rPr lang="en-US" sz="1000">
                <a:solidFill>
                  <a:schemeClr val="dk1"/>
                </a:solidFill>
                <a:highlight>
                  <a:srgbClr val="FFFFFF"/>
                </a:highlight>
              </a:rPr>
              <a:t>(2), 147–157. </a:t>
            </a:r>
            <a:r>
              <a:rPr lang="en-US" sz="1000" u="sng">
                <a:solidFill>
                  <a:schemeClr val="hlink"/>
                </a:solidFill>
                <a:highlight>
                  <a:srgbClr val="FFFFFF"/>
                </a:highlight>
                <a:hlinkClick r:id="rId7"/>
              </a:rPr>
              <a:t>https://doi.org/10.22122/ijbmc.v11i2.616</a:t>
            </a:r>
            <a:r>
              <a:rPr lang="en-US" sz="1000">
                <a:solidFill>
                  <a:schemeClr val="dk1"/>
                </a:solidFill>
                <a:highlight>
                  <a:srgbClr val="FFFFFF"/>
                </a:highlight>
              </a:rPr>
              <a:t> </a:t>
            </a:r>
            <a:endParaRPr sz="12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Cleveland Clinic. (2013). Empathy: The human connection to patient care [Video file]. </a:t>
            </a:r>
            <a:r>
              <a:rPr lang="en-US" sz="1100" u="sng">
                <a:solidFill>
                  <a:schemeClr val="hlink"/>
                </a:solidFill>
                <a:hlinkClick r:id="rId8"/>
              </a:rPr>
              <a:t>http://health.clevelandclinic.org/2013/03/empathy‐exploring‐human‐connection‐video/</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Even-Zohar, A., Shtanger, V., Israeli, A., Averbuch, E., Segal, G., Mayan, H., Steinlauf, S., Galper, A., &amp; Zimlichman, E. (2021). The association between health and culture: The perspective of older adult hospital in-patients in Israel. International Journal of Environmental Research and Public Health, 18(12), 6496. </a:t>
            </a:r>
            <a:r>
              <a:rPr lang="en-US" sz="1100" u="sng">
                <a:solidFill>
                  <a:schemeClr val="hlink"/>
                </a:solidFill>
                <a:hlinkClick r:id="rId9"/>
              </a:rPr>
              <a:t>https://doi.org/10.3390/ijerph18126496</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First Practice Management. (2022). Ambivalence motivational interviewing [Video]. YouTube. </a:t>
            </a:r>
            <a:r>
              <a:rPr lang="en-US" sz="1100" u="sng">
                <a:solidFill>
                  <a:schemeClr val="hlink"/>
                </a:solidFill>
                <a:hlinkClick r:id="rId10"/>
              </a:rPr>
              <a:t>https://www.youtube.com/watch?v=tBMy9B9LdiE</a:t>
            </a:r>
            <a:r>
              <a:rPr lang="en-US" sz="1100">
                <a:solidFill>
                  <a:schemeClr val="dk1"/>
                </a:solidFill>
              </a:rPr>
              <a:t> </a:t>
            </a:r>
            <a:endParaRPr sz="1100">
              <a:solidFill>
                <a:schemeClr val="dk1"/>
              </a:solidFill>
            </a:endParaRPr>
          </a:p>
          <a:p>
            <a:pPr marL="457200" marR="393700" lvl="0" indent="-298450" algn="l" rtl="0">
              <a:spcBef>
                <a:spcPts val="0"/>
              </a:spcBef>
              <a:spcAft>
                <a:spcPts val="0"/>
              </a:spcAft>
              <a:buClr>
                <a:schemeClr val="dk1"/>
              </a:buClr>
              <a:buSzPts val="1100"/>
              <a:buChar char="•"/>
            </a:pPr>
            <a:r>
              <a:rPr lang="en-US" sz="1100">
                <a:solidFill>
                  <a:schemeClr val="dk1"/>
                </a:solidFill>
              </a:rPr>
              <a:t>First Practice Management. (2022). Ambivalence motivational interviewing [Video]. YouTube. </a:t>
            </a:r>
            <a:r>
              <a:rPr lang="en-US" sz="1100" u="sng">
                <a:solidFill>
                  <a:schemeClr val="hlink"/>
                </a:solidFill>
                <a:hlinkClick r:id="rId10"/>
              </a:rPr>
              <a:t>https://www.youtube.com/watch?v=tBMy9B9LdiE</a:t>
            </a:r>
            <a:r>
              <a:rPr lang="en-US" sz="1100">
                <a:solidFill>
                  <a:schemeClr val="dk1"/>
                </a:solidFill>
              </a:rPr>
              <a:t> </a:t>
            </a:r>
            <a:endParaRPr sz="1100">
              <a:solidFill>
                <a:schemeClr val="dk1"/>
              </a:solidFill>
            </a:endParaRPr>
          </a:p>
          <a:p>
            <a:pPr marL="0" marR="393700" lvl="0" indent="0" algn="l" rtl="0">
              <a:lnSpc>
                <a:spcPct val="100000"/>
              </a:lnSpc>
              <a:spcBef>
                <a:spcPts val="280"/>
              </a:spcBef>
              <a:spcAft>
                <a:spcPts val="0"/>
              </a:spcAft>
              <a:buNone/>
            </a:pPr>
            <a:endParaRPr sz="1100">
              <a:solidFill>
                <a:schemeClr val="dk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g2f3a2610cb2_0_45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 (Cont.)</a:t>
            </a:r>
            <a:endParaRPr/>
          </a:p>
        </p:txBody>
      </p:sp>
      <p:sp>
        <p:nvSpPr>
          <p:cNvPr id="824" name="Google Shape;824;g2f3a2610cb2_0_452"/>
          <p:cNvSpPr txBox="1">
            <a:spLocks noGrp="1"/>
          </p:cNvSpPr>
          <p:nvPr>
            <p:ph type="body" idx="1"/>
          </p:nvPr>
        </p:nvSpPr>
        <p:spPr>
          <a:xfrm>
            <a:off x="457200" y="1312818"/>
            <a:ext cx="8229600" cy="38100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US" sz="1100">
                <a:solidFill>
                  <a:schemeClr val="dk1"/>
                </a:solidFill>
              </a:rPr>
              <a:t>Gopal, D. P., Chetty, U., O'Donnell, P., Gajria, C., &amp; Blackadder-Weinstein, J. (2021). Implicit bias in healthcare:clinical practice, research and decision making. Future healthcare journal, 8(1), 40–48. </a:t>
            </a:r>
            <a:r>
              <a:rPr lang="en-US" sz="1100" u="sng">
                <a:solidFill>
                  <a:schemeClr val="hlink"/>
                </a:solidFill>
                <a:hlinkClick r:id="rId3"/>
              </a:rPr>
              <a:t>https://doi.org/10.7861/fhj.2020-0233</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Kaplan, M. (2010). SPIKES: A Framework for Breaking Bad News to Patients With Cancer. Clinical journal of oncology nursing, 14(4), 514.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Ladha, T., Zubairi, M., Hunter, A., Audcent, T., &amp; Johnstone, J. (2018). Cross-cultural communication: Tools for working with families and children. Pediatrics &amp; child health, 23(1), 66–69. </a:t>
            </a:r>
            <a:r>
              <a:rPr lang="en-US" sz="1100" u="sng">
                <a:solidFill>
                  <a:schemeClr val="hlink"/>
                </a:solidFill>
                <a:hlinkClick r:id="rId4"/>
              </a:rPr>
              <a:t>https://doi.org/10.1093/pch/pxx126</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MedlinePlus [Internet]. Bethesda (MD): National Library of Medicine (US). Communicating with patients [updated Oct 23; cited 2024 Jul 18]. Available from: </a:t>
            </a:r>
            <a:r>
              <a:rPr lang="en-US" sz="1100" u="sng">
                <a:solidFill>
                  <a:schemeClr val="hlink"/>
                </a:solidFill>
                <a:hlinkClick r:id="rId5"/>
              </a:rPr>
              <a:t>https://medlineplus.gov/ency/patientinstructions/000456.htm</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Miller, W. R., &amp; Rollnick, S. (2023). Motivational interviewing: Helping people change and grow (4th ed.). New York (NY): The Guilford Press. ISBN 9781462552795.</a:t>
            </a:r>
            <a:endParaRPr sz="1100">
              <a:solidFill>
                <a:schemeClr val="dk1"/>
              </a:solidFill>
            </a:endParaRPr>
          </a:p>
          <a:p>
            <a:pPr marL="457200" lvl="0" indent="-298450" algn="l" rtl="0">
              <a:spcBef>
                <a:spcPts val="0"/>
              </a:spcBef>
              <a:spcAft>
                <a:spcPts val="0"/>
              </a:spcAft>
              <a:buClr>
                <a:srgbClr val="000000"/>
              </a:buClr>
              <a:buSzPts val="1100"/>
              <a:buChar char="•"/>
            </a:pPr>
            <a:r>
              <a:rPr lang="en-US" sz="1100">
                <a:solidFill>
                  <a:srgbClr val="000000"/>
                </a:solidFill>
              </a:rPr>
              <a:t>National Cancer Institute. (2024). Communication in cancer care PDQ</a:t>
            </a:r>
            <a:r>
              <a:rPr lang="en-US" sz="1100" baseline="30000">
                <a:solidFill>
                  <a:srgbClr val="000000"/>
                </a:solidFill>
              </a:rPr>
              <a:t>®</a:t>
            </a:r>
            <a:r>
              <a:rPr lang="en-US" sz="1100">
                <a:solidFill>
                  <a:srgbClr val="000000"/>
                </a:solidFill>
              </a:rPr>
              <a:t> - Health Professional Version </a:t>
            </a:r>
            <a:r>
              <a:rPr lang="en-US" sz="1100" u="sng">
                <a:solidFill>
                  <a:schemeClr val="hlink"/>
                </a:solidFill>
                <a:hlinkClick r:id="rId6"/>
              </a:rPr>
              <a:t>https://www.cancer.gov/about-cancer/coping/adjusting-to-cancer/communication-hp-pdq</a:t>
            </a:r>
            <a:r>
              <a:rPr lang="en-US" sz="1100">
                <a:solidFill>
                  <a:srgbClr val="000000"/>
                </a:solidFill>
              </a:rPr>
              <a:t>  </a:t>
            </a:r>
            <a:endParaRPr sz="1100">
              <a:solidFill>
                <a:srgbClr val="000000"/>
              </a:solidFill>
            </a:endParaRPr>
          </a:p>
          <a:p>
            <a:pPr marL="457200" lvl="0" indent="-298450" algn="l" rtl="0">
              <a:spcBef>
                <a:spcPts val="0"/>
              </a:spcBef>
              <a:spcAft>
                <a:spcPts val="0"/>
              </a:spcAft>
              <a:buClr>
                <a:srgbClr val="000000"/>
              </a:buClr>
              <a:buSzPts val="1100"/>
              <a:buChar char="•"/>
            </a:pPr>
            <a:r>
              <a:rPr lang="en-US" sz="1100">
                <a:solidFill>
                  <a:srgbClr val="000000"/>
                </a:solidFill>
              </a:rPr>
              <a:t>National Coalition for Cancer Survivorship. (2024). Cancer survival toolbox©. </a:t>
            </a:r>
            <a:r>
              <a:rPr lang="en-US" sz="1100" u="sng">
                <a:solidFill>
                  <a:schemeClr val="hlink"/>
                </a:solidFill>
                <a:hlinkClick r:id="rId7"/>
              </a:rPr>
              <a:t>https://canceradvocacy.org/resources/cancer-survival-toolbox/communicating/</a:t>
            </a:r>
            <a:r>
              <a:rPr lang="en-US" sz="1100">
                <a:solidFill>
                  <a:srgbClr val="000000"/>
                </a:solidFill>
              </a:rPr>
              <a:t> </a:t>
            </a:r>
            <a:endParaRPr sz="1100">
              <a:solidFill>
                <a:srgbClr val="000000"/>
              </a:solidFill>
            </a:endParaRPr>
          </a:p>
          <a:p>
            <a:pPr marL="457200" lvl="0" indent="-298450" algn="l" rtl="0">
              <a:spcBef>
                <a:spcPts val="0"/>
              </a:spcBef>
              <a:spcAft>
                <a:spcPts val="0"/>
              </a:spcAft>
              <a:buClr>
                <a:srgbClr val="000000"/>
              </a:buClr>
              <a:buSzPts val="1100"/>
              <a:buChar char="•"/>
            </a:pPr>
            <a:r>
              <a:rPr lang="en-US" sz="1100">
                <a:solidFill>
                  <a:srgbClr val="000000"/>
                </a:solidFill>
              </a:rPr>
              <a:t>Ogbogu, P. U., Noroski, L. M., Arcoleo, K., Reese, B. D., Jr, &amp; Apter, A. J. (2022). Methods for Cross-Cultural Communication in Clinic Encounters. The journal of allergy and clinical immunology. In practice, 10(4), 893–900. </a:t>
            </a:r>
            <a:r>
              <a:rPr lang="en-US" sz="1100" u="sng">
                <a:solidFill>
                  <a:schemeClr val="hlink"/>
                </a:solidFill>
                <a:hlinkClick r:id="rId8"/>
              </a:rPr>
              <a:t>https://doi.org/10.1016/j.jaip.2022.01.010</a:t>
            </a:r>
            <a:r>
              <a:rPr lang="en-US" sz="1100">
                <a:solidFill>
                  <a:srgbClr val="000000"/>
                </a:solidFill>
              </a:rPr>
              <a:t> </a:t>
            </a:r>
            <a:endParaRPr sz="1100">
              <a:solidFill>
                <a:srgbClr val="000000"/>
              </a:solidFill>
            </a:endParaRPr>
          </a:p>
          <a:p>
            <a:pPr marL="457200" lvl="0" indent="-298450" algn="l" rtl="0">
              <a:spcBef>
                <a:spcPts val="0"/>
              </a:spcBef>
              <a:spcAft>
                <a:spcPts val="0"/>
              </a:spcAft>
              <a:buClr>
                <a:srgbClr val="000000"/>
              </a:buClr>
              <a:buSzPts val="1100"/>
              <a:buChar char="•"/>
            </a:pPr>
            <a:r>
              <a:rPr lang="en-US" sz="1100">
                <a:solidFill>
                  <a:srgbClr val="000000"/>
                </a:solidFill>
              </a:rPr>
              <a:t>Patient Navigator Training Collaborative. (n.d.).</a:t>
            </a:r>
            <a:r>
              <a:rPr lang="en-US" sz="1100" u="sng">
                <a:solidFill>
                  <a:schemeClr val="hlink"/>
                </a:solidFill>
                <a:hlinkClick r:id="rId9"/>
              </a:rPr>
              <a:t>http://patientnavigatortraining.org/</a:t>
            </a:r>
            <a:r>
              <a:rPr lang="en-US" sz="1100">
                <a:solidFill>
                  <a:srgbClr val="000000"/>
                </a:solidFill>
              </a:rPr>
              <a:t>. </a:t>
            </a:r>
            <a:endParaRPr sz="1100">
              <a:solidFill>
                <a:srgbClr val="000000"/>
              </a:solidFill>
            </a:endParaRPr>
          </a:p>
          <a:p>
            <a:pPr marL="457200" lvl="0" indent="-298450" algn="l" rtl="0">
              <a:spcBef>
                <a:spcPts val="0"/>
              </a:spcBef>
              <a:spcAft>
                <a:spcPts val="0"/>
              </a:spcAft>
              <a:buClr>
                <a:srgbClr val="000000"/>
              </a:buClr>
              <a:buSzPts val="1100"/>
              <a:buChar char="•"/>
            </a:pPr>
            <a:r>
              <a:rPr lang="en-US" sz="1100">
                <a:solidFill>
                  <a:srgbClr val="212121"/>
                </a:solidFill>
                <a:highlight>
                  <a:srgbClr val="FFFFFF"/>
                </a:highlight>
              </a:rPr>
              <a:t>Piryani, R. M., &amp; Piryani, S. (2019). Conflict Management in Healthcare. </a:t>
            </a:r>
            <a:r>
              <a:rPr lang="en-US" sz="1100" i="1">
                <a:solidFill>
                  <a:srgbClr val="212121"/>
                </a:solidFill>
                <a:highlight>
                  <a:srgbClr val="FFFFFF"/>
                </a:highlight>
              </a:rPr>
              <a:t>Journal of Nepal Health Research Council</a:t>
            </a:r>
            <a:r>
              <a:rPr lang="en-US" sz="1100">
                <a:solidFill>
                  <a:srgbClr val="212121"/>
                </a:solidFill>
                <a:highlight>
                  <a:srgbClr val="FFFFFF"/>
                </a:highlight>
              </a:rPr>
              <a:t>, </a:t>
            </a:r>
            <a:r>
              <a:rPr lang="en-US" sz="1100" i="1">
                <a:solidFill>
                  <a:srgbClr val="212121"/>
                </a:solidFill>
                <a:highlight>
                  <a:srgbClr val="FFFFFF"/>
                </a:highlight>
              </a:rPr>
              <a:t>16</a:t>
            </a:r>
            <a:r>
              <a:rPr lang="en-US" sz="1100">
                <a:solidFill>
                  <a:srgbClr val="212121"/>
                </a:solidFill>
                <a:highlight>
                  <a:srgbClr val="FFFFFF"/>
                </a:highlight>
              </a:rPr>
              <a:t>(41), 481–482.</a:t>
            </a:r>
            <a:r>
              <a:rPr lang="en-US" sz="1100" u="sng">
                <a:solidFill>
                  <a:schemeClr val="hlink"/>
                </a:solidFill>
                <a:highlight>
                  <a:srgbClr val="FFFFFF"/>
                </a:highlight>
                <a:hlinkClick r:id="rId10"/>
              </a:rPr>
              <a:t>https://pubmed.ncbi.nlm.nih.gov/30739920/</a:t>
            </a:r>
            <a:r>
              <a:rPr lang="en-US" sz="1100">
                <a:solidFill>
                  <a:srgbClr val="212121"/>
                </a:solidFill>
                <a:highlight>
                  <a:srgbClr val="FFFFFF"/>
                </a:highlight>
              </a:rPr>
              <a:t> </a:t>
            </a:r>
            <a:endParaRPr sz="1100">
              <a:solidFill>
                <a:srgbClr val="000000"/>
              </a:solidFill>
            </a:endParaRPr>
          </a:p>
          <a:p>
            <a:pPr marL="457200" lvl="0" indent="-298450" algn="l" rtl="0">
              <a:spcBef>
                <a:spcPts val="0"/>
              </a:spcBef>
              <a:spcAft>
                <a:spcPts val="0"/>
              </a:spcAft>
              <a:buClr>
                <a:srgbClr val="000000"/>
              </a:buClr>
              <a:buSzPts val="1100"/>
              <a:buChar char="•"/>
            </a:pPr>
            <a:r>
              <a:rPr lang="en-US" sz="1100">
                <a:solidFill>
                  <a:srgbClr val="000000"/>
                </a:solidFill>
              </a:rPr>
              <a:t>Sanft, T., et al. (2023). Rekindling joy in medicine through thoughtful communication: A practical guide. American Society of Clinical Oncology Educational Book, 43, e100034. </a:t>
            </a:r>
            <a:r>
              <a:rPr lang="en-US" sz="1100" u="sng">
                <a:solidFill>
                  <a:schemeClr val="hlink"/>
                </a:solidFill>
                <a:hlinkClick r:id="rId11"/>
              </a:rPr>
              <a:t>https://doi.org/10.1200/EDBK_100034</a:t>
            </a:r>
            <a:r>
              <a:rPr lang="en-US" sz="1100">
                <a:solidFill>
                  <a:srgbClr val="000000"/>
                </a:solidFill>
              </a:rPr>
              <a:t> </a:t>
            </a:r>
            <a:endParaRPr sz="1100">
              <a:solidFill>
                <a:srgbClr val="000000"/>
              </a:solidFill>
            </a:endParaRPr>
          </a:p>
          <a:p>
            <a:pPr marL="457200" lvl="0" indent="0" algn="l" rtl="0">
              <a:spcBef>
                <a:spcPts val="0"/>
              </a:spcBef>
              <a:spcAft>
                <a:spcPts val="0"/>
              </a:spcAft>
              <a:buNone/>
            </a:pPr>
            <a:endParaRPr sz="110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g300b5ccd59a_0_0"/>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References</a:t>
            </a:r>
            <a:endParaRPr/>
          </a:p>
        </p:txBody>
      </p:sp>
      <p:sp>
        <p:nvSpPr>
          <p:cNvPr id="830" name="Google Shape;830;g300b5ccd59a_0_0"/>
          <p:cNvSpPr txBox="1">
            <a:spLocks noGrp="1"/>
          </p:cNvSpPr>
          <p:nvPr>
            <p:ph type="body" idx="1"/>
          </p:nvPr>
        </p:nvSpPr>
        <p:spPr>
          <a:xfrm>
            <a:off x="457200" y="1286950"/>
            <a:ext cx="8229600" cy="3641100"/>
          </a:xfrm>
          <a:prstGeom prst="rect">
            <a:avLst/>
          </a:prstGeom>
          <a:noFill/>
          <a:ln>
            <a:noFill/>
          </a:ln>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r>
              <a:rPr lang="en-US" sz="1100">
                <a:solidFill>
                  <a:schemeClr val="dk1"/>
                </a:solidFill>
              </a:rPr>
              <a:t>Stubbe D. E. (2020). Practicing Cultural Competence and Cultural Humility in the Care of Diverse Patients. Focus (American Psychiatric Publishing), 18(1), 49–51. </a:t>
            </a:r>
            <a:r>
              <a:rPr lang="en-US" sz="1100" u="sng">
                <a:solidFill>
                  <a:schemeClr val="hlink"/>
                </a:solidFill>
                <a:hlinkClick r:id="rId3"/>
              </a:rPr>
              <a:t>https://doi.org/10.1176/appi.focus.20190041</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Tiwary, A., Rimal, A., Paudyal, B., Sigdel, K. R., &amp; Basnyat, B. (2019). Poor communication by health care professionals may lead to life-threatening complications: Examples from two case reports. Wellcome Open Research, 4, 7. </a:t>
            </a:r>
            <a:r>
              <a:rPr lang="en-US" sz="1100" u="sng">
                <a:solidFill>
                  <a:schemeClr val="hlink"/>
                </a:solidFill>
                <a:hlinkClick r:id="rId4"/>
              </a:rPr>
              <a:t>https://doi.org/10.12688/wellcomeopenres.15042.1</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U.S. Department of Health and Human Services, Office of Minority Health. (n.d.). </a:t>
            </a:r>
            <a:r>
              <a:rPr lang="en-US" sz="1100" i="1">
                <a:solidFill>
                  <a:schemeClr val="dk1"/>
                </a:solidFill>
              </a:rPr>
              <a:t>Combating implicit bias and stereotypes in maternal health care</a:t>
            </a:r>
            <a:r>
              <a:rPr lang="en-US" sz="1100">
                <a:solidFill>
                  <a:schemeClr val="dk1"/>
                </a:solidFill>
              </a:rPr>
              <a:t>. Think Cultural Health.</a:t>
            </a:r>
            <a:r>
              <a:rPr lang="en-US" sz="1100">
                <a:solidFill>
                  <a:schemeClr val="dk1"/>
                </a:solidFill>
                <a:uFill>
                  <a:noFill/>
                </a:uFill>
                <a:hlinkClick r:id="rId5">
                  <a:extLst>
                    <a:ext uri="{A12FA001-AC4F-418D-AE19-62706E023703}">
                      <ahyp:hlinkClr xmlns:ahyp="http://schemas.microsoft.com/office/drawing/2018/hyperlinkcolor" val="tx"/>
                    </a:ext>
                  </a:extLst>
                </a:hlinkClick>
              </a:rPr>
              <a:t> </a:t>
            </a:r>
            <a:r>
              <a:rPr lang="en-US" sz="1100" u="sng">
                <a:solidFill>
                  <a:schemeClr val="hlink"/>
                </a:solidFill>
                <a:hlinkClick r:id="rId5"/>
              </a:rPr>
              <a:t>https://thinkculturalhealth.hhs.gov/maternal-health-care/assets/pdfs/Combating_implicit_bias_and_stereotypes.pdf</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U.S. Department of Health and Human Services, Office of Minority Health. (n.d.). National CLAS standards. Think Cultural Health. Retrieved September 28, 2024, from </a:t>
            </a:r>
            <a:r>
              <a:rPr lang="en-US" sz="1100" u="sng">
                <a:solidFill>
                  <a:schemeClr val="hlink"/>
                </a:solidFill>
                <a:hlinkClick r:id="rId6"/>
              </a:rPr>
              <a:t>https://thinkculturalhealth.hhs.gov/clas/standards</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University of Waterloo. (2024). Effective communication: Barriers and strategies. </a:t>
            </a:r>
            <a:r>
              <a:rPr lang="en-US" sz="1100" u="sng">
                <a:solidFill>
                  <a:schemeClr val="hlink"/>
                </a:solidFill>
                <a:hlinkClick r:id="rId7"/>
              </a:rPr>
              <a:t>https://uwaterloo.ca/centre-for-teaching-excellence/catalogs/tip-sheets/effective-communication-barriers-and-strategies</a:t>
            </a:r>
            <a:r>
              <a:rPr lang="en-US" sz="1100">
                <a:solidFill>
                  <a:schemeClr val="dk1"/>
                </a:solidFill>
              </a:rPr>
              <a:t>. </a:t>
            </a:r>
            <a:endParaRPr sz="1100">
              <a:solidFill>
                <a:schemeClr val="dk1"/>
              </a:solidFill>
            </a:endParaRPr>
          </a:p>
          <a:p>
            <a:pPr marL="457200" lvl="0" indent="-298450" algn="l" rtl="0">
              <a:spcBef>
                <a:spcPts val="0"/>
              </a:spcBef>
              <a:spcAft>
                <a:spcPts val="0"/>
              </a:spcAft>
              <a:buClr>
                <a:schemeClr val="dk1"/>
              </a:buClr>
              <a:buSzPts val="1100"/>
              <a:buChar char="•"/>
            </a:pPr>
            <a:r>
              <a:rPr lang="en-US" sz="1100">
                <a:solidFill>
                  <a:schemeClr val="dk1"/>
                </a:solidFill>
              </a:rPr>
              <a:t>Weger, H., Castle, G. R., &amp; Emmett, M.C. (2010). Active Listening in Peer Interviews: The Influence of Message Paraphrasing on Perceptions of Listening Skill. International Journal of Listening, 24(1), 34–49. </a:t>
            </a:r>
            <a:r>
              <a:rPr lang="en-US" sz="1100" u="sng">
                <a:solidFill>
                  <a:schemeClr val="hlink"/>
                </a:solidFill>
                <a:hlinkClick r:id="rId8"/>
              </a:rPr>
              <a:t>https://doi.org/10.1080/10904010903466311</a:t>
            </a:r>
            <a:r>
              <a:rPr lang="en-US" sz="1100">
                <a:solidFill>
                  <a:schemeClr val="dk1"/>
                </a:solidFill>
              </a:rPr>
              <a:t> </a:t>
            </a:r>
            <a:endParaRPr sz="1100">
              <a:solidFill>
                <a:schemeClr val="dk1"/>
              </a:solidFill>
            </a:endParaRPr>
          </a:p>
          <a:p>
            <a:pPr marL="0" lvl="0" indent="0" algn="l" rtl="0">
              <a:lnSpc>
                <a:spcPct val="100000"/>
              </a:lnSpc>
              <a:spcBef>
                <a:spcPts val="250"/>
              </a:spcBef>
              <a:spcAft>
                <a:spcPts val="0"/>
              </a:spcAft>
              <a:buNone/>
            </a:pPr>
            <a:endParaRPr sz="1100">
              <a:solidFill>
                <a:schemeClr val="dk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g2ed8fc3faf4_0_6"/>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Thank you!</a:t>
            </a:r>
            <a:endParaRPr/>
          </a:p>
        </p:txBody>
      </p:sp>
      <p:sp>
        <p:nvSpPr>
          <p:cNvPr id="836" name="Google Shape;836;g2ed8fc3faf4_0_6"/>
          <p:cNvSpPr txBox="1">
            <a:spLocks noGrp="1"/>
          </p:cNvSpPr>
          <p:nvPr>
            <p:ph type="body" idx="1"/>
          </p:nvPr>
        </p:nvSpPr>
        <p:spPr>
          <a:xfrm>
            <a:off x="4658075" y="4272825"/>
            <a:ext cx="4397100" cy="12624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chemeClr val="dk1"/>
              </a:buClr>
              <a:buSzPts val="1500"/>
              <a:buFont typeface="Arial"/>
              <a:buNone/>
            </a:pPr>
            <a:r>
              <a:rPr lang="en-US" sz="1500"/>
              <a:t>S</a:t>
            </a:r>
            <a:r>
              <a:rPr lang="en-US" sz="1500" i="1"/>
              <a:t>ign up for the GW Cancer Center’s </a:t>
            </a:r>
            <a:br>
              <a:rPr lang="en-US" sz="1500" i="1"/>
            </a:br>
            <a:r>
              <a:rPr lang="en-US" sz="1500" i="1"/>
              <a:t>Cancer Control </a:t>
            </a:r>
            <a:br>
              <a:rPr lang="en-US" sz="1500" i="1"/>
            </a:br>
            <a:r>
              <a:rPr lang="en-US" sz="1500" i="1"/>
              <a:t>Technical Assistance E-Newsletter</a:t>
            </a:r>
            <a:r>
              <a:rPr lang="en-US" sz="1500"/>
              <a:t>:</a:t>
            </a:r>
            <a:endParaRPr sz="1500"/>
          </a:p>
          <a:p>
            <a:pPr marL="0" lvl="0" indent="0" algn="ctr" rtl="0">
              <a:spcBef>
                <a:spcPts val="0"/>
              </a:spcBef>
              <a:spcAft>
                <a:spcPts val="0"/>
              </a:spcAft>
              <a:buClr>
                <a:schemeClr val="dk1"/>
              </a:buClr>
              <a:buSzPts val="1500"/>
              <a:buFont typeface="Arial"/>
              <a:buNone/>
            </a:pPr>
            <a:r>
              <a:rPr lang="en-US" sz="1500"/>
              <a:t> </a:t>
            </a:r>
            <a:r>
              <a:rPr lang="en-US" sz="1500" b="1" u="sng">
                <a:solidFill>
                  <a:schemeClr val="hlink"/>
                </a:solidFill>
                <a:hlinkClick r:id="rId3"/>
              </a:rPr>
              <a:t>TAP Subscription</a:t>
            </a:r>
            <a:endParaRPr b="1"/>
          </a:p>
        </p:txBody>
      </p:sp>
      <p:sp>
        <p:nvSpPr>
          <p:cNvPr id="837" name="Google Shape;837;g2ed8fc3faf4_0_6"/>
          <p:cNvSpPr txBox="1"/>
          <p:nvPr/>
        </p:nvSpPr>
        <p:spPr>
          <a:xfrm>
            <a:off x="609600" y="4239150"/>
            <a:ext cx="41628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1" u="none" strike="noStrike" cap="none">
                <a:solidFill>
                  <a:srgbClr val="3F3F3F"/>
                </a:solidFill>
                <a:latin typeface="Arial"/>
                <a:ea typeface="Arial"/>
                <a:cs typeface="Arial"/>
                <a:sym typeface="Arial"/>
              </a:rPr>
              <a:t>Sign</a:t>
            </a:r>
            <a:r>
              <a:rPr lang="en-US" sz="1500" i="1">
                <a:solidFill>
                  <a:srgbClr val="3F3F3F"/>
                </a:solidFill>
              </a:rPr>
              <a:t> </a:t>
            </a:r>
            <a:r>
              <a:rPr lang="en-US" sz="1500" b="0" i="1" u="none" strike="noStrike" cap="none">
                <a:solidFill>
                  <a:srgbClr val="3F3F3F"/>
                </a:solidFill>
                <a:latin typeface="Arial"/>
                <a:ea typeface="Arial"/>
                <a:cs typeface="Arial"/>
                <a:sym typeface="Arial"/>
              </a:rPr>
              <a:t>up for the GW Cancer Center’s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Patient Navigation </a:t>
            </a:r>
            <a:br>
              <a:rPr lang="en-US" sz="1500" b="0" i="1" u="none" strike="noStrike" cap="none">
                <a:solidFill>
                  <a:srgbClr val="3F3F3F"/>
                </a:solidFill>
                <a:latin typeface="Arial"/>
                <a:ea typeface="Arial"/>
                <a:cs typeface="Arial"/>
                <a:sym typeface="Arial"/>
              </a:rPr>
            </a:br>
            <a:r>
              <a:rPr lang="en-US" sz="1500" b="0" i="1" u="none" strike="noStrike" cap="none">
                <a:solidFill>
                  <a:srgbClr val="3F3F3F"/>
                </a:solidFill>
                <a:latin typeface="Arial"/>
                <a:ea typeface="Arial"/>
                <a:cs typeface="Arial"/>
                <a:sym typeface="Arial"/>
              </a:rPr>
              <a:t>and Survivorship E-Newsletter</a:t>
            </a:r>
            <a:r>
              <a:rPr lang="en-US" sz="1500" b="0" i="0" u="none" strike="noStrike" cap="none">
                <a:solidFill>
                  <a:srgbClr val="3F3F3F"/>
                </a:solidFill>
                <a:latin typeface="Arial"/>
                <a:ea typeface="Arial"/>
                <a:cs typeface="Arial"/>
                <a:sym typeface="Arial"/>
              </a:rPr>
              <a:t>:</a:t>
            </a:r>
            <a:endParaRPr sz="1500">
              <a:solidFill>
                <a:srgbClr val="3F3F3F"/>
              </a:solidFill>
            </a:endParaRPr>
          </a:p>
          <a:p>
            <a:pPr marL="0" marR="0" lvl="0" indent="0" algn="ctr" rtl="0">
              <a:lnSpc>
                <a:spcPct val="100000"/>
              </a:lnSpc>
              <a:spcBef>
                <a:spcPts val="0"/>
              </a:spcBef>
              <a:spcAft>
                <a:spcPts val="0"/>
              </a:spcAft>
              <a:buClr>
                <a:srgbClr val="000000"/>
              </a:buClr>
              <a:buSzPts val="1500"/>
              <a:buFont typeface="Arial"/>
              <a:buNone/>
            </a:pPr>
            <a:r>
              <a:rPr lang="en-US" sz="1500" b="1" u="sng">
                <a:solidFill>
                  <a:schemeClr val="hlink"/>
                </a:solidFill>
                <a:hlinkClick r:id="rId4"/>
              </a:rPr>
              <a:t>PNS Subscription</a:t>
            </a:r>
            <a:r>
              <a:rPr lang="en-US" sz="1500" b="0" i="0" u="sng" strike="noStrike" cap="none">
                <a:solidFill>
                  <a:srgbClr val="3F3F3F"/>
                </a:solidFill>
                <a:latin typeface="Arial"/>
                <a:ea typeface="Arial"/>
                <a:cs typeface="Arial"/>
                <a:sym typeface="Arial"/>
                <a:hlinkClick r:id="rId5">
                  <a:extLst>
                    <a:ext uri="{A12FA001-AC4F-418D-AE19-62706E023703}">
                      <ahyp:hlinkClr xmlns:ahyp="http://schemas.microsoft.com/office/drawing/2018/hyperlinkcolor" val="tx"/>
                    </a:ext>
                  </a:extLst>
                </a:hlinkClick>
              </a:rPr>
              <a:t>  </a:t>
            </a: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3F3F3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96D6"/>
              </a:solidFill>
              <a:latin typeface="Arial"/>
              <a:ea typeface="Arial"/>
              <a:cs typeface="Arial"/>
              <a:sym typeface="Arial"/>
            </a:endParaRPr>
          </a:p>
        </p:txBody>
      </p:sp>
      <p:pic>
        <p:nvPicPr>
          <p:cNvPr id="838" name="Google Shape;838;g2ed8fc3faf4_0_6"/>
          <p:cNvPicPr preferRelativeResize="0"/>
          <p:nvPr/>
        </p:nvPicPr>
        <p:blipFill>
          <a:blip r:embed="rId6">
            <a:alphaModFix/>
          </a:blip>
          <a:stretch>
            <a:fillRect/>
          </a:stretch>
        </p:blipFill>
        <p:spPr>
          <a:xfrm>
            <a:off x="1438000" y="1236831"/>
            <a:ext cx="6268009" cy="1067544"/>
          </a:xfrm>
          <a:prstGeom prst="rect">
            <a:avLst/>
          </a:prstGeom>
          <a:noFill/>
          <a:ln>
            <a:noFill/>
          </a:ln>
        </p:spPr>
      </p:pic>
      <p:pic>
        <p:nvPicPr>
          <p:cNvPr id="839" name="Google Shape;839;g2ed8fc3faf4_0_6"/>
          <p:cNvPicPr preferRelativeResize="0"/>
          <p:nvPr/>
        </p:nvPicPr>
        <p:blipFill>
          <a:blip r:embed="rId7">
            <a:alphaModFix/>
          </a:blip>
          <a:stretch>
            <a:fillRect/>
          </a:stretch>
        </p:blipFill>
        <p:spPr>
          <a:xfrm>
            <a:off x="5963475" y="2380575"/>
            <a:ext cx="1663650" cy="1663650"/>
          </a:xfrm>
          <a:prstGeom prst="rect">
            <a:avLst/>
          </a:prstGeom>
          <a:noFill/>
          <a:ln>
            <a:noFill/>
          </a:ln>
        </p:spPr>
      </p:pic>
      <p:pic>
        <p:nvPicPr>
          <p:cNvPr id="840" name="Google Shape;840;g2ed8fc3faf4_0_6"/>
          <p:cNvPicPr preferRelativeResize="0"/>
          <p:nvPr/>
        </p:nvPicPr>
        <p:blipFill>
          <a:blip r:embed="rId8">
            <a:alphaModFix/>
          </a:blip>
          <a:stretch>
            <a:fillRect/>
          </a:stretch>
        </p:blipFill>
        <p:spPr>
          <a:xfrm>
            <a:off x="1723613" y="2456775"/>
            <a:ext cx="1629975" cy="1629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sp>
        <p:nvSpPr>
          <p:cNvPr id="87" name="Google Shape;87;p5"/>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Communication Strategies</a:t>
            </a:r>
            <a:endParaRPr/>
          </a:p>
        </p:txBody>
      </p:sp>
      <p:pic>
        <p:nvPicPr>
          <p:cNvPr id="88" name="Google Shape;88;p5"/>
          <p:cNvPicPr preferRelativeResize="0"/>
          <p:nvPr/>
        </p:nvPicPr>
        <p:blipFill>
          <a:blip r:embed="rId4">
            <a:alphaModFix/>
          </a:blip>
          <a:stretch>
            <a:fillRect/>
          </a:stretch>
        </p:blipFill>
        <p:spPr>
          <a:xfrm>
            <a:off x="6052275" y="2265800"/>
            <a:ext cx="2189150" cy="3239925"/>
          </a:xfrm>
          <a:prstGeom prst="rect">
            <a:avLst/>
          </a:prstGeom>
          <a:noFill/>
          <a:ln>
            <a:noFill/>
          </a:ln>
        </p:spPr>
      </p:pic>
      <p:pic>
        <p:nvPicPr>
          <p:cNvPr id="89" name="Google Shape;89;p5"/>
          <p:cNvPicPr preferRelativeResize="0"/>
          <p:nvPr/>
        </p:nvPicPr>
        <p:blipFill>
          <a:blip r:embed="rId3">
            <a:alphaModFix/>
          </a:blip>
          <a:stretch>
            <a:fillRect/>
          </a:stretch>
        </p:blipFill>
        <p:spPr>
          <a:xfrm>
            <a:off x="762000" y="2265796"/>
            <a:ext cx="2189150" cy="3239942"/>
          </a:xfrm>
          <a:prstGeom prst="rect">
            <a:avLst/>
          </a:prstGeom>
          <a:noFill/>
          <a:ln>
            <a:noFill/>
          </a:ln>
        </p:spPr>
      </p:pic>
      <p:pic>
        <p:nvPicPr>
          <p:cNvPr id="90" name="Google Shape;90;p5"/>
          <p:cNvPicPr preferRelativeResize="0"/>
          <p:nvPr/>
        </p:nvPicPr>
        <p:blipFill>
          <a:blip r:embed="rId5">
            <a:alphaModFix/>
          </a:blip>
          <a:stretch>
            <a:fillRect/>
          </a:stretch>
        </p:blipFill>
        <p:spPr>
          <a:xfrm rot="1170718">
            <a:off x="3518902" y="1569860"/>
            <a:ext cx="1746022" cy="12277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1"/>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F"/>
              </a:buClr>
              <a:buSzPts val="900"/>
              <a:buFont typeface="Arial"/>
              <a:buNone/>
            </a:pPr>
            <a:r>
              <a:rPr lang="en-US" sz="3600" i="0" u="none" strike="noStrike" cap="none">
                <a:latin typeface="Arial"/>
                <a:ea typeface="Arial"/>
                <a:cs typeface="Arial"/>
                <a:sym typeface="Arial"/>
              </a:rPr>
              <a:t>Active/Reflective Listening</a:t>
            </a:r>
            <a:endParaRPr/>
          </a:p>
        </p:txBody>
      </p:sp>
      <p:sp>
        <p:nvSpPr>
          <p:cNvPr id="97" name="Google Shape;97;p11"/>
          <p:cNvSpPr txBox="1">
            <a:spLocks noGrp="1"/>
          </p:cNvSpPr>
          <p:nvPr>
            <p:ph type="body" idx="1"/>
          </p:nvPr>
        </p:nvSpPr>
        <p:spPr>
          <a:xfrm>
            <a:off x="419100" y="12954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1BEC4"/>
              </a:buClr>
              <a:buSzPts val="500"/>
              <a:buFont typeface="Arial"/>
              <a:buNone/>
            </a:pPr>
            <a:r>
              <a:rPr lang="en-US" sz="2000" b="1" i="0" u="none" strike="noStrike" cap="none">
                <a:solidFill>
                  <a:srgbClr val="000000"/>
                </a:solidFill>
                <a:latin typeface="Arial"/>
                <a:ea typeface="Arial"/>
                <a:cs typeface="Arial"/>
                <a:sym typeface="Arial"/>
              </a:rPr>
              <a:t>Active</a:t>
            </a:r>
            <a:r>
              <a:rPr lang="en-US" sz="2000" b="0" i="0" u="none" strike="noStrike" cap="none">
                <a:solidFill>
                  <a:srgbClr val="71BEC4"/>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listening includes:</a:t>
            </a:r>
            <a:endParaRPr/>
          </a:p>
          <a:p>
            <a:pPr marL="742950" lvl="1" indent="-285750" algn="l" rtl="0">
              <a:lnSpc>
                <a:spcPct val="100000"/>
              </a:lnSpc>
              <a:spcBef>
                <a:spcPts val="6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Making appropriate eye contact early in the interaction</a:t>
            </a:r>
            <a:endParaRPr/>
          </a:p>
          <a:p>
            <a:pPr marL="74295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Asking open-ended questions</a:t>
            </a:r>
            <a:endParaRPr/>
          </a:p>
          <a:p>
            <a:pPr marL="74295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Attending to verbal and non-verbal cues</a:t>
            </a:r>
            <a:endParaRPr/>
          </a:p>
          <a:p>
            <a:pPr marL="74295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Clarifying the information provided by the patient</a:t>
            </a:r>
            <a:endParaRPr/>
          </a:p>
          <a:p>
            <a:pPr marL="742950" lvl="1"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Clarifying the patient’s understanding of the information provided by the doctor</a:t>
            </a:r>
            <a:endParaRPr/>
          </a:p>
          <a:p>
            <a:pPr marL="57150" marR="0" lvl="0" indent="-6350" algn="l" rtl="0">
              <a:lnSpc>
                <a:spcPct val="100000"/>
              </a:lnSpc>
              <a:spcBef>
                <a:spcPts val="600"/>
              </a:spcBef>
              <a:spcAft>
                <a:spcPts val="0"/>
              </a:spcAft>
              <a:buClr>
                <a:srgbClr val="71BEC4"/>
              </a:buClr>
              <a:buSzPts val="500"/>
              <a:buFont typeface="Arial"/>
              <a:buNone/>
            </a:pPr>
            <a:r>
              <a:rPr lang="en-US" sz="2000" b="1" i="0" u="none" strike="noStrike" cap="none">
                <a:solidFill>
                  <a:srgbClr val="000000"/>
                </a:solidFill>
                <a:latin typeface="Arial"/>
                <a:ea typeface="Arial"/>
                <a:cs typeface="Arial"/>
                <a:sym typeface="Arial"/>
              </a:rPr>
              <a:t>Reflective</a:t>
            </a:r>
            <a:r>
              <a:rPr lang="en-US" sz="2000" b="0" i="0" u="none" strike="noStrike" cap="none">
                <a:solidFill>
                  <a:srgbClr val="71BEC4"/>
                </a:solidFill>
                <a:latin typeface="Arial"/>
                <a:ea typeface="Arial"/>
                <a:cs typeface="Arial"/>
                <a:sym typeface="Arial"/>
              </a:rPr>
              <a:t> </a:t>
            </a:r>
            <a:r>
              <a:rPr lang="en-US" sz="2000" b="0" i="0" u="none" strike="noStrike" cap="none">
                <a:solidFill>
                  <a:schemeClr val="dk1"/>
                </a:solidFill>
                <a:latin typeface="Arial"/>
                <a:ea typeface="Arial"/>
                <a:cs typeface="Arial"/>
                <a:sym typeface="Arial"/>
              </a:rPr>
              <a:t>listening includes:</a:t>
            </a:r>
            <a:endParaRPr/>
          </a:p>
          <a:p>
            <a:pPr marL="742950" lvl="1" indent="-285750" algn="l" rtl="0">
              <a:lnSpc>
                <a:spcPct val="100000"/>
              </a:lnSpc>
              <a:spcBef>
                <a:spcPts val="12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Statements that capture and return to patients something about what they have just said and/or makes a guess about an unspoken meaning</a:t>
            </a:r>
            <a:endParaRPr/>
          </a:p>
        </p:txBody>
      </p:sp>
      <p:sp>
        <p:nvSpPr>
          <p:cNvPr id="98" name="Google Shape;98;p11"/>
          <p:cNvSpPr txBox="1"/>
          <p:nvPr/>
        </p:nvSpPr>
        <p:spPr>
          <a:xfrm>
            <a:off x="1076325" y="5076950"/>
            <a:ext cx="8067600" cy="478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Miller </a:t>
            </a:r>
            <a:r>
              <a:rPr lang="en-US" sz="1200" i="1">
                <a:solidFill>
                  <a:schemeClr val="lt2"/>
                </a:solidFill>
              </a:rPr>
              <a:t>and Rollnick, 2023</a:t>
            </a:r>
            <a:r>
              <a:rPr lang="en-US" sz="1200" b="0" i="1" u="none" strike="noStrike" cap="none">
                <a:solidFill>
                  <a:schemeClr val="lt2"/>
                </a:solidFill>
                <a:latin typeface="Arial"/>
                <a:ea typeface="Arial"/>
                <a:cs typeface="Arial"/>
                <a:sym typeface="Arial"/>
              </a:rPr>
              <a:t>. Motivational interviewing: Helping People Change and Grow</a:t>
            </a: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2"/>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latin typeface="Arial"/>
                <a:ea typeface="Arial"/>
                <a:cs typeface="Arial"/>
                <a:sym typeface="Arial"/>
              </a:rPr>
              <a:t>Video</a:t>
            </a:r>
            <a:endParaRPr/>
          </a:p>
        </p:txBody>
      </p:sp>
      <p:pic>
        <p:nvPicPr>
          <p:cNvPr id="105" name="Google Shape;105;p12"/>
          <p:cNvPicPr preferRelativeResize="0">
            <a:picLocks noGrp="1"/>
          </p:cNvPicPr>
          <p:nvPr>
            <p:ph type="body" idx="1"/>
          </p:nvPr>
        </p:nvPicPr>
        <p:blipFill rotWithShape="1">
          <a:blip r:embed="rId3">
            <a:alphaModFix/>
          </a:blip>
          <a:srcRect/>
          <a:stretch/>
        </p:blipFill>
        <p:spPr>
          <a:xfrm>
            <a:off x="1013480" y="1447800"/>
            <a:ext cx="7117039" cy="3352800"/>
          </a:xfrm>
          <a:prstGeom prst="rect">
            <a:avLst/>
          </a:prstGeom>
          <a:noFill/>
          <a:ln>
            <a:noFill/>
          </a:ln>
        </p:spPr>
      </p:pic>
      <p:sp>
        <p:nvSpPr>
          <p:cNvPr id="106" name="Google Shape;106;p12"/>
          <p:cNvSpPr txBox="1"/>
          <p:nvPr/>
        </p:nvSpPr>
        <p:spPr>
          <a:xfrm>
            <a:off x="3009899" y="5040868"/>
            <a:ext cx="3124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Click </a:t>
            </a:r>
            <a:r>
              <a:rPr lang="en-US" sz="18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here</a:t>
            </a:r>
            <a:r>
              <a:rPr lang="en-US" sz="1800" b="0" i="0" u="none" strike="noStrike" cap="none">
                <a:solidFill>
                  <a:schemeClr val="dk1"/>
                </a:solidFill>
                <a:latin typeface="Arial"/>
                <a:ea typeface="Arial"/>
                <a:cs typeface="Arial"/>
                <a:sym typeface="Arial"/>
              </a:rPr>
              <a:t> to watch the video</a:t>
            </a:r>
            <a:endParaRPr sz="1400" b="0" i="0" u="none" strike="noStrike" cap="none">
              <a:solidFill>
                <a:srgbClr val="000000"/>
              </a:solidFill>
              <a:latin typeface="Arial"/>
              <a:ea typeface="Arial"/>
              <a:cs typeface="Arial"/>
              <a:sym typeface="Arial"/>
            </a:endParaRPr>
          </a:p>
        </p:txBody>
      </p:sp>
      <p:sp>
        <p:nvSpPr>
          <p:cNvPr id="107" name="Google Shape;107;p12"/>
          <p:cNvSpPr txBox="1"/>
          <p:nvPr/>
        </p:nvSpPr>
        <p:spPr>
          <a:xfrm>
            <a:off x="6477000" y="5271700"/>
            <a:ext cx="2667000" cy="276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1" u="none" strike="noStrike" cap="none">
                <a:solidFill>
                  <a:srgbClr val="7F7F7F"/>
                </a:solidFill>
                <a:latin typeface="Arial"/>
                <a:ea typeface="Arial"/>
                <a:cs typeface="Arial"/>
                <a:sym typeface="Arial"/>
              </a:rPr>
              <a:t>Sources: </a:t>
            </a:r>
            <a:r>
              <a:rPr lang="en-US" sz="1200" i="1">
                <a:solidFill>
                  <a:srgbClr val="7F7F7F"/>
                </a:solidFill>
              </a:rPr>
              <a:t>GW Cancer Center, 2021.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3"/>
          <p:cNvSpPr txBox="1">
            <a:spLocks noGrp="1"/>
          </p:cNvSpPr>
          <p:nvPr>
            <p:ph type="title"/>
          </p:nvPr>
        </p:nvSpPr>
        <p:spPr>
          <a:xfrm>
            <a:off x="457200" y="304800"/>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400"/>
              <a:buNone/>
            </a:pPr>
            <a:r>
              <a:rPr lang="en-US" sz="3600"/>
              <a:t>Active/Reflective Listening</a:t>
            </a:r>
            <a:endParaRPr/>
          </a:p>
        </p:txBody>
      </p:sp>
      <p:sp>
        <p:nvSpPr>
          <p:cNvPr id="114" name="Google Shape;114;p13"/>
          <p:cNvSpPr txBox="1">
            <a:spLocks noGrp="1"/>
          </p:cNvSpPr>
          <p:nvPr>
            <p:ph type="body" idx="1"/>
          </p:nvPr>
        </p:nvSpPr>
        <p:spPr>
          <a:xfrm>
            <a:off x="457200" y="1600201"/>
            <a:ext cx="8229600" cy="38100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rgbClr val="3F3F3F"/>
              </a:buClr>
              <a:buSzPts val="3200"/>
              <a:buFont typeface="Arial"/>
              <a:buChar char="•"/>
            </a:pPr>
            <a:r>
              <a:rPr lang="en-US"/>
              <a:t>Making eye contact with the patient</a:t>
            </a:r>
            <a:endParaRPr/>
          </a:p>
          <a:p>
            <a:pPr marL="342900" lvl="0" indent="-342900" algn="l" rtl="0">
              <a:lnSpc>
                <a:spcPct val="100000"/>
              </a:lnSpc>
              <a:spcBef>
                <a:spcPts val="1200"/>
              </a:spcBef>
              <a:spcAft>
                <a:spcPts val="0"/>
              </a:spcAft>
              <a:buClr>
                <a:srgbClr val="3F3F3F"/>
              </a:buClr>
              <a:buSzPts val="3200"/>
              <a:buFont typeface="Arial"/>
              <a:buChar char="•"/>
            </a:pPr>
            <a:r>
              <a:rPr lang="en-US"/>
              <a:t>Making a guess about meaning – “That sounds stressful, being the sole provider”</a:t>
            </a:r>
            <a:endParaRPr/>
          </a:p>
          <a:p>
            <a:pPr marL="342900" lvl="0" indent="-342900" algn="l" rtl="0">
              <a:lnSpc>
                <a:spcPct val="100000"/>
              </a:lnSpc>
              <a:spcBef>
                <a:spcPts val="1200"/>
              </a:spcBef>
              <a:spcAft>
                <a:spcPts val="0"/>
              </a:spcAft>
              <a:buClr>
                <a:srgbClr val="3F3F3F"/>
              </a:buClr>
              <a:buSzPts val="3200"/>
              <a:buFont typeface="Arial"/>
              <a:buChar char="•"/>
            </a:pPr>
            <a:r>
              <a:rPr lang="en-US"/>
              <a:t>Asking an open ended question – “How do you take care of yourself?”</a:t>
            </a:r>
            <a:endParaRPr/>
          </a:p>
        </p:txBody>
      </p:sp>
      <p:sp>
        <p:nvSpPr>
          <p:cNvPr id="115" name="Google Shape;115;p13" descr="https://i.vimeocdn.com/video/505560131_295x166.webp"/>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13"/>
          <p:cNvSpPr txBox="1"/>
          <p:nvPr/>
        </p:nvSpPr>
        <p:spPr>
          <a:xfrm>
            <a:off x="1076325" y="5076950"/>
            <a:ext cx="8067600" cy="478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lt2"/>
              </a:buClr>
              <a:buSzPts val="300"/>
              <a:buFont typeface="Arial"/>
              <a:buNone/>
            </a:pPr>
            <a:r>
              <a:rPr lang="en-US" sz="1200" b="0" i="1" u="none" strike="noStrike" cap="none">
                <a:solidFill>
                  <a:schemeClr val="lt2"/>
                </a:solidFill>
                <a:latin typeface="Arial"/>
                <a:ea typeface="Arial"/>
                <a:cs typeface="Arial"/>
                <a:sym typeface="Arial"/>
              </a:rPr>
              <a:t>Source: Miller </a:t>
            </a:r>
            <a:r>
              <a:rPr lang="en-US" sz="1200" i="1">
                <a:solidFill>
                  <a:schemeClr val="lt2"/>
                </a:solidFill>
              </a:rPr>
              <a:t>and Rollnick, 2023</a:t>
            </a:r>
            <a:r>
              <a:rPr lang="en-US" sz="1200" b="0" i="1" u="none" strike="noStrike" cap="none">
                <a:solidFill>
                  <a:schemeClr val="lt2"/>
                </a:solidFill>
                <a:latin typeface="Arial"/>
                <a:ea typeface="Arial"/>
                <a:cs typeface="Arial"/>
                <a:sym typeface="Arial"/>
              </a:rPr>
              <a:t>. Motivational interviewing: Helping People Change and Grow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Default Design">
  <a:themeElements>
    <a:clrScheme name="Custom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6D6"/>
      </a:hlink>
      <a:folHlink>
        <a:srgbClr val="0096D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16259</Words>
  <Application>Microsoft Office PowerPoint</Application>
  <PresentationFormat>On-screen Show (4:3)</PresentationFormat>
  <Paragraphs>946</Paragraphs>
  <Slides>54</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Roboto</vt:lpstr>
      <vt:lpstr>Calibri</vt:lpstr>
      <vt:lpstr>Noto Sans Symbols</vt:lpstr>
      <vt:lpstr>Roboto Thin</vt:lpstr>
      <vt:lpstr>Roboto Medium</vt:lpstr>
      <vt:lpstr>Arial</vt:lpstr>
      <vt:lpstr>Trebuchet MS</vt:lpstr>
      <vt:lpstr>3_Default Design</vt:lpstr>
      <vt:lpstr>Communicating with Patients and Caregivers</vt:lpstr>
      <vt:lpstr>Acknowledgments</vt:lpstr>
      <vt:lpstr>Acknowledgments</vt:lpstr>
      <vt:lpstr>Learning Objectives</vt:lpstr>
      <vt:lpstr>Build Rapport</vt:lpstr>
      <vt:lpstr>Communication Strategies</vt:lpstr>
      <vt:lpstr>Active/Reflective Listening</vt:lpstr>
      <vt:lpstr>Video</vt:lpstr>
      <vt:lpstr>Active/Reflective Listening</vt:lpstr>
      <vt:lpstr>Effective Communication</vt:lpstr>
      <vt:lpstr>Importance of Communication</vt:lpstr>
      <vt:lpstr>Patient-Centered Communication</vt:lpstr>
      <vt:lpstr>Common Communication Barriers and Solutions</vt:lpstr>
      <vt:lpstr>Motivational Interviewing</vt:lpstr>
      <vt:lpstr>Ambivalence</vt:lpstr>
      <vt:lpstr>Addressing Ambivalence</vt:lpstr>
      <vt:lpstr>Checkpoint</vt:lpstr>
      <vt:lpstr>Checkpoint</vt:lpstr>
      <vt:lpstr>Open-ended Questions</vt:lpstr>
      <vt:lpstr>Affirmations</vt:lpstr>
      <vt:lpstr>Summarizing</vt:lpstr>
      <vt:lpstr>Tips for Conversations</vt:lpstr>
      <vt:lpstr>Supporting Open Communication </vt:lpstr>
      <vt:lpstr>Tips for Patients</vt:lpstr>
      <vt:lpstr>Conflict Resolution</vt:lpstr>
      <vt:lpstr>Conflict Resolution Strategies</vt:lpstr>
      <vt:lpstr>Primary Strategies</vt:lpstr>
      <vt:lpstr>Difficult Conversations</vt:lpstr>
      <vt:lpstr>Difficult Conversations</vt:lpstr>
      <vt:lpstr>How to Break Bad News Using SPIKES</vt:lpstr>
      <vt:lpstr>Cultural Competency </vt:lpstr>
      <vt:lpstr>Cultural Humility</vt:lpstr>
      <vt:lpstr>Acknowledge the Influence of Culture</vt:lpstr>
      <vt:lpstr>Personal and Cultural Barriers </vt:lpstr>
      <vt:lpstr>Linking Communication to Health Outcomes </vt:lpstr>
      <vt:lpstr>Implicit Bias and Health Disparities</vt:lpstr>
      <vt:lpstr>Gaining Cultural Knowledge </vt:lpstr>
      <vt:lpstr>Checkpoint</vt:lpstr>
      <vt:lpstr>Examine Your Biases </vt:lpstr>
      <vt:lpstr>Strategies for Dealing With Your Own Biases </vt:lpstr>
      <vt:lpstr>Communicating with Empathy </vt:lpstr>
      <vt:lpstr>Strategies for Communicating with Empathy </vt:lpstr>
      <vt:lpstr>The EMPATHY Model </vt:lpstr>
      <vt:lpstr>Effective Communication Strategies for Navigating Cultural Differences</vt:lpstr>
      <vt:lpstr>The RESPECT Model of Cross-Cultural Communication </vt:lpstr>
      <vt:lpstr>The RESPECT Model of Cross-Cultural Communication </vt:lpstr>
      <vt:lpstr>Case Study </vt:lpstr>
      <vt:lpstr>LEARN Model: Overcoming Obstacles in Cross-Cultural Communication </vt:lpstr>
      <vt:lpstr>Case Study </vt:lpstr>
      <vt:lpstr>Conclusion </vt:lpstr>
      <vt:lpstr>References (Cont.)</vt:lpstr>
      <vt:lpstr>References (Cont.)</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Patients and Caregivers</dc:title>
  <dc:creator>GWU</dc:creator>
  <cp:lastModifiedBy>Angell, Kelly</cp:lastModifiedBy>
  <cp:revision>1</cp:revision>
  <dcterms:created xsi:type="dcterms:W3CDTF">2014-05-08T22:31:29Z</dcterms:created>
  <dcterms:modified xsi:type="dcterms:W3CDTF">2025-03-17T02:05:38Z</dcterms:modified>
</cp:coreProperties>
</file>