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1" roundtripDataSignature="AMtx7mgQWZUOr8MODiSz2eeAKMKoiFfMx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46886" autoAdjust="0"/>
  </p:normalViewPr>
  <p:slideViewPr>
    <p:cSldViewPr snapToGrid="0">
      <p:cViewPr varScale="1">
        <p:scale>
          <a:sx n="50" d="100"/>
          <a:sy n="50" d="100"/>
        </p:scale>
        <p:origin x="3276" y="36"/>
      </p:cViewPr>
      <p:guideLst>
        <p:guide orient="horz" pos="2160"/>
        <p:guide pos="288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4820"/>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0938" y="0"/>
            <a:ext cx="3037840" cy="464820"/>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967"/>
            <a:ext cx="3037840" cy="464820"/>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hsgac.senate.gov/wp-content/uploads/CRPT-118srpt1.pdf"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s://youtu.be/BqOFa_xJ7oo" TargetMode="External"/><Relationship Id="rId2" Type="http://schemas.openxmlformats.org/officeDocument/2006/relationships/slide" Target="../slides/slide29.xml"/><Relationship Id="rId1" Type="http://schemas.openxmlformats.org/officeDocument/2006/relationships/notesMaster" Target="../notesMasters/notesMaster1.xml"/><Relationship Id="rId6" Type="http://schemas.openxmlformats.org/officeDocument/2006/relationships/hyperlink" Target="https://nursing.uiowa.edu/research/oasis" TargetMode="External"/><Relationship Id="rId5" Type="http://schemas.openxmlformats.org/officeDocument/2006/relationships/hyperlink" Target="https://www.kcrg.com/2023/04/10/univ-iowa-college-nursing-studies-mobile-app-used-help-cancer-patients/" TargetMode="External"/><Relationship Id="rId4" Type="http://schemas.openxmlformats.org/officeDocument/2006/relationships/hyperlink" Target="https://www.ketv.com/article/university-of-iowa-studying-mobile-app-to-help-cancer-patients/43568248"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p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4" name="Google Shape;44;p1: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rmAutofit/>
          </a:bodyPr>
          <a:lstStyle/>
          <a:p>
            <a:pPr marL="0" lvl="0" indent="0" algn="l" rtl="0">
              <a:lnSpc>
                <a:spcPct val="115000"/>
              </a:lnSpc>
              <a:spcBef>
                <a:spcPts val="0"/>
              </a:spcBef>
              <a:spcAft>
                <a:spcPts val="0"/>
              </a:spcAft>
              <a:buClr>
                <a:schemeClr val="dk1"/>
              </a:buClr>
              <a:buSzPts val="1100"/>
              <a:buFont typeface="Arial"/>
              <a:buNone/>
            </a:pPr>
            <a:r>
              <a:rPr lang="en-US" sz="1100">
                <a:latin typeface="Arial"/>
                <a:ea typeface="Arial"/>
                <a:cs typeface="Arial"/>
                <a:sym typeface="Arial"/>
              </a:rPr>
              <a:t>Welcome to Shared Decision-Making and Building Trust, part of the Oncology Patient Navigator Training: The Fundamentals course. My name is PRESENTER NAME AND TITLE from ORGANIZATION, and I will be your presenter for this lesson. </a:t>
            </a:r>
            <a:endParaRPr sz="1000">
              <a:solidFill>
                <a:srgbClr val="FF0000"/>
              </a:solidFill>
              <a:latin typeface="Arial"/>
              <a:ea typeface="Arial"/>
              <a:cs typeface="Arial"/>
              <a:sym typeface="Arial"/>
            </a:endParaRPr>
          </a:p>
          <a:p>
            <a:pPr marL="0" lvl="0" indent="0" algn="l" rtl="0">
              <a:lnSpc>
                <a:spcPct val="100000"/>
              </a:lnSpc>
              <a:spcBef>
                <a:spcPts val="0"/>
              </a:spcBef>
              <a:spcAft>
                <a:spcPts val="0"/>
              </a:spcAft>
              <a:buSzPts val="1400"/>
              <a:buNone/>
            </a:pPr>
            <a:endParaRPr sz="1000">
              <a:solidFill>
                <a:srgbClr val="FF0000"/>
              </a:solidFill>
              <a:latin typeface="Arial"/>
              <a:ea typeface="Arial"/>
              <a:cs typeface="Arial"/>
              <a:sym typeface="Arial"/>
            </a:endParaRPr>
          </a:p>
          <a:p>
            <a:pPr marL="0" lvl="0" indent="0" algn="l" rtl="0">
              <a:lnSpc>
                <a:spcPct val="100000"/>
              </a:lnSpc>
              <a:spcBef>
                <a:spcPts val="0"/>
              </a:spcBef>
              <a:spcAft>
                <a:spcPts val="0"/>
              </a:spcAft>
              <a:buSzPts val="1400"/>
              <a:buNone/>
            </a:pPr>
            <a:endParaRPr sz="1000">
              <a:latin typeface="Arial"/>
              <a:ea typeface="Arial"/>
              <a:cs typeface="Arial"/>
              <a:sym typeface="Arial"/>
            </a:endParaRPr>
          </a:p>
        </p:txBody>
      </p:sp>
      <p:sp>
        <p:nvSpPr>
          <p:cNvPr id="45" name="Google Shape;45;p1: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1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6" name="Google Shape;186;p16: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sz="1100">
                <a:latin typeface="Arial"/>
                <a:ea typeface="Arial"/>
                <a:cs typeface="Arial"/>
                <a:sym typeface="Arial"/>
              </a:rPr>
              <a:t>Interpretation services are required for assisting individuals with Limited English Proficiency (LEP) in various settings, such as healthcare facilities. </a:t>
            </a:r>
            <a:endParaRPr sz="110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sz="1100">
                <a:latin typeface="Arial"/>
                <a:ea typeface="Arial"/>
                <a:cs typeface="Arial"/>
                <a:sym typeface="Arial"/>
              </a:rPr>
              <a:t>These services help bridge the language barrier between LEP individuals and service professionals, ensuring effective communication and understanding.</a:t>
            </a:r>
            <a:endParaRPr sz="110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sz="1100">
                <a:latin typeface="Arial"/>
                <a:ea typeface="Arial"/>
                <a:cs typeface="Arial"/>
                <a:sym typeface="Arial"/>
              </a:rPr>
              <a:t>There are different modes of interpretation services available:</a:t>
            </a:r>
            <a:endParaRPr sz="1100">
              <a:latin typeface="Arial"/>
              <a:ea typeface="Arial"/>
              <a:cs typeface="Arial"/>
              <a:sym typeface="Arial"/>
            </a:endParaRPr>
          </a:p>
          <a:p>
            <a:pPr marL="457200" lvl="0" indent="-298450" algn="l" rtl="0">
              <a:lnSpc>
                <a:spcPct val="115000"/>
              </a:lnSpc>
              <a:spcBef>
                <a:spcPts val="1200"/>
              </a:spcBef>
              <a:spcAft>
                <a:spcPts val="0"/>
              </a:spcAft>
              <a:buClr>
                <a:schemeClr val="dk1"/>
              </a:buClr>
              <a:buSzPts val="1100"/>
              <a:buChar char="●"/>
            </a:pPr>
            <a:r>
              <a:rPr lang="en-US" sz="1100" b="1">
                <a:latin typeface="Arial"/>
                <a:ea typeface="Arial"/>
                <a:cs typeface="Arial"/>
                <a:sym typeface="Arial"/>
              </a:rPr>
              <a:t>On-Site Interpretation:</a:t>
            </a:r>
            <a:r>
              <a:rPr lang="en-US" sz="1100">
                <a:latin typeface="Arial"/>
                <a:ea typeface="Arial"/>
                <a:cs typeface="Arial"/>
                <a:sym typeface="Arial"/>
              </a:rPr>
              <a:t> An interpreter is physically present at the location to facilitate communication between parties who do not share a common language.</a:t>
            </a:r>
            <a:endParaRPr sz="1100">
              <a:latin typeface="Arial"/>
              <a:ea typeface="Arial"/>
              <a:cs typeface="Arial"/>
              <a:sym typeface="Arial"/>
            </a:endParaRPr>
          </a:p>
          <a:p>
            <a:pPr marL="457200" lvl="0" indent="-298450" algn="l" rtl="0">
              <a:lnSpc>
                <a:spcPct val="115000"/>
              </a:lnSpc>
              <a:spcBef>
                <a:spcPts val="0"/>
              </a:spcBef>
              <a:spcAft>
                <a:spcPts val="0"/>
              </a:spcAft>
              <a:buClr>
                <a:schemeClr val="dk1"/>
              </a:buClr>
              <a:buSzPts val="1100"/>
              <a:buChar char="●"/>
            </a:pPr>
            <a:r>
              <a:rPr lang="en-US" sz="1100" b="1">
                <a:latin typeface="Arial"/>
                <a:ea typeface="Arial"/>
                <a:cs typeface="Arial"/>
                <a:sym typeface="Arial"/>
              </a:rPr>
              <a:t>Telephone Interpretation:</a:t>
            </a:r>
            <a:r>
              <a:rPr lang="en-US" sz="1100">
                <a:latin typeface="Arial"/>
                <a:ea typeface="Arial"/>
                <a:cs typeface="Arial"/>
                <a:sym typeface="Arial"/>
              </a:rPr>
              <a:t> Interpreters provide real-time interpretation over the phone, enabling communication between parties who are not in the same location.</a:t>
            </a:r>
            <a:endParaRPr sz="1100">
              <a:latin typeface="Arial"/>
              <a:ea typeface="Arial"/>
              <a:cs typeface="Arial"/>
              <a:sym typeface="Arial"/>
            </a:endParaRPr>
          </a:p>
          <a:p>
            <a:pPr marL="457200" lvl="0" indent="-298450" algn="l" rtl="0">
              <a:lnSpc>
                <a:spcPct val="115000"/>
              </a:lnSpc>
              <a:spcBef>
                <a:spcPts val="0"/>
              </a:spcBef>
              <a:spcAft>
                <a:spcPts val="0"/>
              </a:spcAft>
              <a:buClr>
                <a:schemeClr val="dk1"/>
              </a:buClr>
              <a:buSzPts val="1100"/>
              <a:buChar char="●"/>
            </a:pPr>
            <a:r>
              <a:rPr lang="en-US" sz="1100" b="1">
                <a:latin typeface="Arial"/>
                <a:ea typeface="Arial"/>
                <a:cs typeface="Arial"/>
                <a:sym typeface="Arial"/>
              </a:rPr>
              <a:t>Video Remote Interpretation (VRI):</a:t>
            </a:r>
            <a:r>
              <a:rPr lang="en-US" sz="1100">
                <a:latin typeface="Arial"/>
                <a:ea typeface="Arial"/>
                <a:cs typeface="Arial"/>
                <a:sym typeface="Arial"/>
              </a:rPr>
              <a:t> Similar to telephone interpretation, but with the added benefit of visual cues through video conferencing technology. This mode is suitable for situations where visual communication is important.</a:t>
            </a:r>
            <a:endParaRPr sz="1100">
              <a:latin typeface="Arial"/>
              <a:ea typeface="Arial"/>
              <a:cs typeface="Arial"/>
              <a:sym typeface="Arial"/>
            </a:endParaRPr>
          </a:p>
          <a:p>
            <a:pPr marL="457200" lvl="0" indent="-298450" algn="l" rtl="0">
              <a:lnSpc>
                <a:spcPct val="115000"/>
              </a:lnSpc>
              <a:spcBef>
                <a:spcPts val="0"/>
              </a:spcBef>
              <a:spcAft>
                <a:spcPts val="0"/>
              </a:spcAft>
              <a:buClr>
                <a:schemeClr val="dk1"/>
              </a:buClr>
              <a:buSzPts val="1100"/>
              <a:buChar char="●"/>
            </a:pPr>
            <a:r>
              <a:rPr lang="en-US" sz="1100" b="1">
                <a:latin typeface="Arial"/>
                <a:ea typeface="Arial"/>
                <a:cs typeface="Arial"/>
                <a:sym typeface="Arial"/>
              </a:rPr>
              <a:t>Written Translation:</a:t>
            </a:r>
            <a:r>
              <a:rPr lang="en-US" sz="1100">
                <a:latin typeface="Arial"/>
                <a:ea typeface="Arial"/>
                <a:cs typeface="Arial"/>
                <a:sym typeface="Arial"/>
              </a:rPr>
              <a:t> Translators convert written documents from one language to another, so that written information is accessible to individuals with LEP.</a:t>
            </a:r>
            <a:endParaRPr sz="110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sz="1100">
                <a:latin typeface="Arial"/>
                <a:ea typeface="Arial"/>
                <a:cs typeface="Arial"/>
                <a:sym typeface="Arial"/>
              </a:rPr>
              <a:t>Providing interpretation services is required so that individuals with Limited English Proficiency have equal access to services and information. </a:t>
            </a:r>
            <a:endParaRPr sz="110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sz="1100">
                <a:latin typeface="Arial"/>
                <a:ea typeface="Arial"/>
                <a:cs typeface="Arial"/>
                <a:sym typeface="Arial"/>
              </a:rPr>
              <a:t>This is mandated by various laws and regulations.</a:t>
            </a:r>
            <a:endParaRPr sz="1100">
              <a:latin typeface="Arial"/>
              <a:ea typeface="Arial"/>
              <a:cs typeface="Arial"/>
              <a:sym typeface="Arial"/>
            </a:endParaRPr>
          </a:p>
          <a:p>
            <a:pPr marL="0" lvl="0" indent="0" algn="l" rtl="0">
              <a:lnSpc>
                <a:spcPct val="100000"/>
              </a:lnSpc>
              <a:spcBef>
                <a:spcPts val="1200"/>
              </a:spcBef>
              <a:spcAft>
                <a:spcPts val="0"/>
              </a:spcAft>
              <a:buSzPts val="1400"/>
              <a:buNone/>
            </a:pPr>
            <a:endParaRPr/>
          </a:p>
        </p:txBody>
      </p:sp>
      <p:sp>
        <p:nvSpPr>
          <p:cNvPr id="187" name="Google Shape;187;p16: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1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4" name="Google Shape;194;p19: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Clr>
                <a:schemeClr val="dk1"/>
              </a:buClr>
              <a:buSzPts val="1400"/>
              <a:buFont typeface="Arial"/>
              <a:buNone/>
            </a:pPr>
            <a:r>
              <a:rPr lang="en-US">
                <a:solidFill>
                  <a:srgbClr val="212121"/>
                </a:solidFill>
                <a:latin typeface="Arial"/>
                <a:ea typeface="Arial"/>
                <a:cs typeface="Arial"/>
                <a:sym typeface="Arial"/>
              </a:rPr>
              <a:t>Treatment adherence is defined by the World Health Organization as “the extent to which a person's behaviour—taking medication, following a diet and/or executing lifestyle changes, corresponds with agreed recommendation from a health care provider” </a:t>
            </a:r>
            <a:endParaRPr>
              <a:solidFill>
                <a:srgbClr val="212121"/>
              </a:solidFill>
              <a:latin typeface="Arial"/>
              <a:ea typeface="Arial"/>
              <a:cs typeface="Arial"/>
              <a:sym typeface="Arial"/>
            </a:endParaRPr>
          </a:p>
          <a:p>
            <a:pPr marL="0" lvl="0" indent="0" algn="l" rtl="0">
              <a:spcBef>
                <a:spcPts val="0"/>
              </a:spcBef>
              <a:spcAft>
                <a:spcPts val="0"/>
              </a:spcAft>
              <a:buClr>
                <a:schemeClr val="dk1"/>
              </a:buClr>
              <a:buSzPts val="1400"/>
              <a:buFont typeface="Arial"/>
              <a:buNone/>
            </a:pPr>
            <a:endParaRPr>
              <a:solidFill>
                <a:srgbClr val="212121"/>
              </a:solidFill>
              <a:latin typeface="Arial"/>
              <a:ea typeface="Arial"/>
              <a:cs typeface="Arial"/>
              <a:sym typeface="Arial"/>
            </a:endParaRPr>
          </a:p>
          <a:p>
            <a:pPr marL="0" lvl="0" indent="0" algn="l" rtl="0">
              <a:spcBef>
                <a:spcPts val="0"/>
              </a:spcBef>
              <a:spcAft>
                <a:spcPts val="0"/>
              </a:spcAft>
              <a:buClr>
                <a:schemeClr val="dk1"/>
              </a:buClr>
              <a:buSzPts val="1400"/>
              <a:buFont typeface="Arial"/>
              <a:buNone/>
            </a:pPr>
            <a:r>
              <a:rPr lang="en-US">
                <a:solidFill>
                  <a:srgbClr val="212121"/>
                </a:solidFill>
                <a:latin typeface="Arial"/>
                <a:ea typeface="Arial"/>
                <a:cs typeface="Arial"/>
                <a:sym typeface="Arial"/>
              </a:rPr>
              <a:t>Cancer treatment adherence is important to obtain optimal health outcomes, such as cure or improvement in quality of life. </a:t>
            </a:r>
            <a:endParaRPr>
              <a:solidFill>
                <a:srgbClr val="212121"/>
              </a:solidFill>
              <a:latin typeface="Arial"/>
              <a:ea typeface="Arial"/>
              <a:cs typeface="Arial"/>
              <a:sym typeface="Arial"/>
            </a:endParaRPr>
          </a:p>
          <a:p>
            <a:pPr marL="0" lvl="0" indent="0" algn="l" rtl="0">
              <a:spcBef>
                <a:spcPts val="0"/>
              </a:spcBef>
              <a:spcAft>
                <a:spcPts val="0"/>
              </a:spcAft>
              <a:buClr>
                <a:schemeClr val="dk1"/>
              </a:buClr>
              <a:buSzPts val="1400"/>
              <a:buFont typeface="Arial"/>
              <a:buNone/>
            </a:pPr>
            <a:endParaRPr>
              <a:solidFill>
                <a:srgbClr val="212121"/>
              </a:solidFill>
              <a:latin typeface="Arial"/>
              <a:ea typeface="Arial"/>
              <a:cs typeface="Arial"/>
              <a:sym typeface="Arial"/>
            </a:endParaRPr>
          </a:p>
          <a:p>
            <a:pPr marL="0" lvl="0" indent="0" algn="l" rtl="0">
              <a:spcBef>
                <a:spcPts val="0"/>
              </a:spcBef>
              <a:spcAft>
                <a:spcPts val="0"/>
              </a:spcAft>
              <a:buClr>
                <a:schemeClr val="dk1"/>
              </a:buClr>
              <a:buSzPts val="1400"/>
              <a:buFont typeface="Arial"/>
              <a:buNone/>
            </a:pPr>
            <a:r>
              <a:rPr lang="en-US">
                <a:solidFill>
                  <a:srgbClr val="212121"/>
                </a:solidFill>
                <a:latin typeface="Arial"/>
                <a:ea typeface="Arial"/>
                <a:cs typeface="Arial"/>
                <a:sym typeface="Arial"/>
              </a:rPr>
              <a:t>Cancer medication non-adherence has been shown to lead to decreased survival, higher recurrence/treatment failure rates and health care costs. </a:t>
            </a:r>
            <a:endParaRPr>
              <a:solidFill>
                <a:srgbClr val="212121"/>
              </a:solidFill>
              <a:latin typeface="Arial"/>
              <a:ea typeface="Arial"/>
              <a:cs typeface="Arial"/>
              <a:sym typeface="Arial"/>
            </a:endParaRPr>
          </a:p>
          <a:p>
            <a:pPr marL="0" lvl="0" indent="0" algn="l" rtl="0">
              <a:spcBef>
                <a:spcPts val="0"/>
              </a:spcBef>
              <a:spcAft>
                <a:spcPts val="0"/>
              </a:spcAft>
              <a:buClr>
                <a:schemeClr val="dk1"/>
              </a:buClr>
              <a:buSzPts val="1400"/>
              <a:buFont typeface="Arial"/>
              <a:buNone/>
            </a:pPr>
            <a:endParaRPr>
              <a:solidFill>
                <a:srgbClr val="212121"/>
              </a:solidFill>
              <a:latin typeface="Arial"/>
              <a:ea typeface="Arial"/>
              <a:cs typeface="Arial"/>
              <a:sym typeface="Arial"/>
            </a:endParaRPr>
          </a:p>
          <a:p>
            <a:pPr marL="0" lvl="0" indent="0" algn="l" rtl="0">
              <a:spcBef>
                <a:spcPts val="0"/>
              </a:spcBef>
              <a:spcAft>
                <a:spcPts val="0"/>
              </a:spcAft>
              <a:buClr>
                <a:schemeClr val="dk1"/>
              </a:buClr>
              <a:buSzPts val="1400"/>
              <a:buFont typeface="Arial"/>
              <a:buNone/>
            </a:pPr>
            <a:r>
              <a:rPr lang="en-US">
                <a:solidFill>
                  <a:srgbClr val="212121"/>
                </a:solidFill>
                <a:latin typeface="Arial"/>
                <a:ea typeface="Arial"/>
                <a:cs typeface="Arial"/>
                <a:sym typeface="Arial"/>
              </a:rPr>
              <a:t>While there are factors we will review on the next slide that impact treatment adherence, </a:t>
            </a:r>
            <a:endParaRPr>
              <a:solidFill>
                <a:srgbClr val="212121"/>
              </a:solidFill>
              <a:latin typeface="Arial"/>
              <a:ea typeface="Arial"/>
              <a:cs typeface="Arial"/>
              <a:sym typeface="Arial"/>
            </a:endParaRPr>
          </a:p>
          <a:p>
            <a:pPr marL="0" lvl="0" indent="0" algn="l" rtl="0">
              <a:spcBef>
                <a:spcPts val="0"/>
              </a:spcBef>
              <a:spcAft>
                <a:spcPts val="0"/>
              </a:spcAft>
              <a:buClr>
                <a:schemeClr val="dk1"/>
              </a:buClr>
              <a:buSzPts val="1400"/>
              <a:buFont typeface="Arial"/>
              <a:buNone/>
            </a:pPr>
            <a:r>
              <a:rPr lang="en-US">
                <a:solidFill>
                  <a:srgbClr val="212121"/>
                </a:solidFill>
                <a:latin typeface="Arial"/>
                <a:ea typeface="Arial"/>
                <a:cs typeface="Arial"/>
                <a:sym typeface="Arial"/>
              </a:rPr>
              <a:t>following the shared-decision making strategies you have learned in this lesson can help assist patients adhere to their treatment plans. </a:t>
            </a:r>
            <a:endParaRPr>
              <a:latin typeface="Arial"/>
              <a:ea typeface="Arial"/>
              <a:cs typeface="Arial"/>
              <a:sym typeface="Arial"/>
            </a:endParaRPr>
          </a:p>
          <a:p>
            <a:pPr marL="0" lvl="0" indent="0" algn="l" rtl="0">
              <a:lnSpc>
                <a:spcPct val="100000"/>
              </a:lnSpc>
              <a:spcBef>
                <a:spcPts val="0"/>
              </a:spcBef>
              <a:spcAft>
                <a:spcPts val="0"/>
              </a:spcAft>
              <a:buSzPts val="1400"/>
              <a:buNone/>
            </a:pPr>
            <a:endParaRPr/>
          </a:p>
        </p:txBody>
      </p:sp>
      <p:sp>
        <p:nvSpPr>
          <p:cNvPr id="195" name="Google Shape;195;p19: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2f1268b2752_0_2:notes"/>
          <p:cNvSpPr>
            <a:spLocks noGrp="1" noRot="1" noChangeAspect="1"/>
          </p:cNvSpPr>
          <p:nvPr>
            <p:ph type="sldImg" idx="2"/>
          </p:nvPr>
        </p:nvSpPr>
        <p:spPr>
          <a:xfrm>
            <a:off x="1181100" y="696913"/>
            <a:ext cx="4648200" cy="3486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4" name="Google Shape;204;g2f1268b2752_0_2:notes"/>
          <p:cNvSpPr txBox="1">
            <a:spLocks noGrp="1"/>
          </p:cNvSpPr>
          <p:nvPr>
            <p:ph type="body" idx="1"/>
          </p:nvPr>
        </p:nvSpPr>
        <p:spPr>
          <a:xfrm>
            <a:off x="701040" y="4415790"/>
            <a:ext cx="5608200" cy="41835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a:solidFill>
                  <a:srgbClr val="212121"/>
                </a:solidFill>
                <a:latin typeface="Arial"/>
                <a:ea typeface="Arial"/>
                <a:cs typeface="Arial"/>
                <a:sym typeface="Arial"/>
              </a:rPr>
              <a:t>There are a wide variety of barriers patients and their caregivers face throughout a cancer journey, many which are covered in other lessons in this training. Here are some considerations specific to how well a patient can adhere to a treatment plan. </a:t>
            </a:r>
            <a:endParaRPr>
              <a:solidFill>
                <a:srgbClr val="212121"/>
              </a:solidFill>
              <a:latin typeface="Arial"/>
              <a:ea typeface="Arial"/>
              <a:cs typeface="Arial"/>
              <a:sym typeface="Arial"/>
            </a:endParaRPr>
          </a:p>
          <a:p>
            <a:pPr marL="0" lvl="0" indent="0" algn="l" rtl="0">
              <a:lnSpc>
                <a:spcPct val="100000"/>
              </a:lnSpc>
              <a:spcBef>
                <a:spcPts val="0"/>
              </a:spcBef>
              <a:spcAft>
                <a:spcPts val="0"/>
              </a:spcAft>
              <a:buSzPts val="1400"/>
              <a:buNone/>
            </a:pPr>
            <a:endParaRPr>
              <a:solidFill>
                <a:srgbClr val="212121"/>
              </a:solidFill>
              <a:latin typeface="Arial"/>
              <a:ea typeface="Arial"/>
              <a:cs typeface="Arial"/>
              <a:sym typeface="Arial"/>
            </a:endParaRPr>
          </a:p>
          <a:p>
            <a:pPr marL="0" lvl="0" indent="0" algn="l" rtl="0">
              <a:lnSpc>
                <a:spcPct val="100000"/>
              </a:lnSpc>
              <a:spcBef>
                <a:spcPts val="0"/>
              </a:spcBef>
              <a:spcAft>
                <a:spcPts val="0"/>
              </a:spcAft>
              <a:buSzPts val="1400"/>
              <a:buNone/>
            </a:pPr>
            <a:r>
              <a:rPr lang="en-US">
                <a:solidFill>
                  <a:srgbClr val="212121"/>
                </a:solidFill>
                <a:latin typeface="Arial"/>
                <a:ea typeface="Arial"/>
                <a:cs typeface="Arial"/>
                <a:sym typeface="Arial"/>
              </a:rPr>
              <a:t>These factors are not exhaustive, but are associated with greater non-adherence and non-persistence.</a:t>
            </a:r>
            <a:endParaRPr>
              <a:solidFill>
                <a:srgbClr val="212121"/>
              </a:solidFill>
              <a:latin typeface="Arial"/>
              <a:ea typeface="Arial"/>
              <a:cs typeface="Arial"/>
              <a:sym typeface="Arial"/>
            </a:endParaRPr>
          </a:p>
          <a:p>
            <a:pPr marL="0" lvl="0" indent="0" algn="l" rtl="0">
              <a:lnSpc>
                <a:spcPct val="100000"/>
              </a:lnSpc>
              <a:spcBef>
                <a:spcPts val="0"/>
              </a:spcBef>
              <a:spcAft>
                <a:spcPts val="0"/>
              </a:spcAft>
              <a:buSzPts val="1400"/>
              <a:buNone/>
            </a:pPr>
            <a:endParaRPr>
              <a:solidFill>
                <a:srgbClr val="212121"/>
              </a:solidFill>
              <a:latin typeface="Arial"/>
              <a:ea typeface="Arial"/>
              <a:cs typeface="Arial"/>
              <a:sym typeface="Arial"/>
            </a:endParaRPr>
          </a:p>
          <a:p>
            <a:pPr marL="457200" lvl="0" indent="-317500" algn="l" rtl="0">
              <a:lnSpc>
                <a:spcPct val="100000"/>
              </a:lnSpc>
              <a:spcBef>
                <a:spcPts val="0"/>
              </a:spcBef>
              <a:spcAft>
                <a:spcPts val="0"/>
              </a:spcAft>
              <a:buClr>
                <a:srgbClr val="212121"/>
              </a:buClr>
              <a:buSzPts val="1400"/>
              <a:buFont typeface="Arial"/>
              <a:buChar char="●"/>
            </a:pPr>
            <a:r>
              <a:rPr lang="en-US">
                <a:solidFill>
                  <a:srgbClr val="212121"/>
                </a:solidFill>
                <a:latin typeface="Arial"/>
                <a:ea typeface="Arial"/>
                <a:cs typeface="Arial"/>
                <a:sym typeface="Arial"/>
              </a:rPr>
              <a:t>Comorbidities such as dementia/Parkinson disease</a:t>
            </a:r>
            <a:endParaRPr>
              <a:solidFill>
                <a:srgbClr val="212121"/>
              </a:solidFill>
              <a:latin typeface="Arial"/>
              <a:ea typeface="Arial"/>
              <a:cs typeface="Arial"/>
              <a:sym typeface="Arial"/>
            </a:endParaRPr>
          </a:p>
          <a:p>
            <a:pPr marL="457200" lvl="0" indent="-317500" algn="l" rtl="0">
              <a:lnSpc>
                <a:spcPct val="100000"/>
              </a:lnSpc>
              <a:spcBef>
                <a:spcPts val="0"/>
              </a:spcBef>
              <a:spcAft>
                <a:spcPts val="0"/>
              </a:spcAft>
              <a:buClr>
                <a:srgbClr val="212121"/>
              </a:buClr>
              <a:buSzPts val="1400"/>
              <a:buFont typeface="Arial"/>
              <a:buChar char="●"/>
            </a:pPr>
            <a:r>
              <a:rPr lang="en-US">
                <a:solidFill>
                  <a:srgbClr val="212121"/>
                </a:solidFill>
                <a:latin typeface="Arial"/>
                <a:ea typeface="Arial"/>
                <a:cs typeface="Arial"/>
                <a:sym typeface="Arial"/>
              </a:rPr>
              <a:t>Denial of cancer diagnosis</a:t>
            </a:r>
            <a:endParaRPr>
              <a:solidFill>
                <a:srgbClr val="212121"/>
              </a:solidFill>
              <a:latin typeface="Arial"/>
              <a:ea typeface="Arial"/>
              <a:cs typeface="Arial"/>
              <a:sym typeface="Arial"/>
            </a:endParaRPr>
          </a:p>
          <a:p>
            <a:pPr marL="457200" lvl="0" indent="-317500" algn="l" rtl="0">
              <a:lnSpc>
                <a:spcPct val="100000"/>
              </a:lnSpc>
              <a:spcBef>
                <a:spcPts val="0"/>
              </a:spcBef>
              <a:spcAft>
                <a:spcPts val="0"/>
              </a:spcAft>
              <a:buClr>
                <a:srgbClr val="212121"/>
              </a:buClr>
              <a:buSzPts val="1400"/>
              <a:buFont typeface="Arial"/>
              <a:buChar char="●"/>
            </a:pPr>
            <a:r>
              <a:rPr lang="en-US">
                <a:solidFill>
                  <a:srgbClr val="212121"/>
                </a:solidFill>
                <a:latin typeface="Arial"/>
                <a:ea typeface="Arial"/>
                <a:cs typeface="Arial"/>
                <a:sym typeface="Arial"/>
              </a:rPr>
              <a:t>Psychiatric illness</a:t>
            </a:r>
            <a:endParaRPr>
              <a:solidFill>
                <a:srgbClr val="212121"/>
              </a:solidFill>
              <a:latin typeface="Arial"/>
              <a:ea typeface="Arial"/>
              <a:cs typeface="Arial"/>
              <a:sym typeface="Arial"/>
            </a:endParaRPr>
          </a:p>
          <a:p>
            <a:pPr marL="457200" lvl="0" indent="-317500" algn="l" rtl="0">
              <a:lnSpc>
                <a:spcPct val="100000"/>
              </a:lnSpc>
              <a:spcBef>
                <a:spcPts val="0"/>
              </a:spcBef>
              <a:spcAft>
                <a:spcPts val="0"/>
              </a:spcAft>
              <a:buClr>
                <a:srgbClr val="212121"/>
              </a:buClr>
              <a:buSzPts val="1400"/>
              <a:buFont typeface="Arial"/>
              <a:buChar char="●"/>
            </a:pPr>
            <a:r>
              <a:rPr lang="en-US">
                <a:solidFill>
                  <a:srgbClr val="212121"/>
                </a:solidFill>
                <a:latin typeface="Arial"/>
                <a:ea typeface="Arial"/>
                <a:cs typeface="Arial"/>
                <a:sym typeface="Arial"/>
              </a:rPr>
              <a:t>Substance dependency (alcohol, drugs)</a:t>
            </a:r>
            <a:endParaRPr>
              <a:solidFill>
                <a:srgbClr val="212121"/>
              </a:solidFill>
              <a:latin typeface="Arial"/>
              <a:ea typeface="Arial"/>
              <a:cs typeface="Arial"/>
              <a:sym typeface="Arial"/>
            </a:endParaRPr>
          </a:p>
          <a:p>
            <a:pPr marL="457200" lvl="0" indent="-317500" algn="l" rtl="0">
              <a:lnSpc>
                <a:spcPct val="100000"/>
              </a:lnSpc>
              <a:spcBef>
                <a:spcPts val="0"/>
              </a:spcBef>
              <a:spcAft>
                <a:spcPts val="0"/>
              </a:spcAft>
              <a:buClr>
                <a:srgbClr val="212121"/>
              </a:buClr>
              <a:buSzPts val="1400"/>
              <a:buFont typeface="Arial"/>
              <a:buChar char="●"/>
            </a:pPr>
            <a:r>
              <a:rPr lang="en-US">
                <a:solidFill>
                  <a:srgbClr val="212121"/>
                </a:solidFill>
                <a:latin typeface="Arial"/>
                <a:ea typeface="Arial"/>
                <a:cs typeface="Arial"/>
                <a:sym typeface="Arial"/>
              </a:rPr>
              <a:t>The change treatment has on normal daily routines</a:t>
            </a:r>
            <a:endParaRPr>
              <a:solidFill>
                <a:srgbClr val="212121"/>
              </a:solidFill>
              <a:latin typeface="Arial"/>
              <a:ea typeface="Arial"/>
              <a:cs typeface="Arial"/>
              <a:sym typeface="Arial"/>
            </a:endParaRPr>
          </a:p>
          <a:p>
            <a:pPr marL="457200" lvl="0" indent="-317500" algn="l" rtl="0">
              <a:lnSpc>
                <a:spcPct val="100000"/>
              </a:lnSpc>
              <a:spcBef>
                <a:spcPts val="0"/>
              </a:spcBef>
              <a:spcAft>
                <a:spcPts val="0"/>
              </a:spcAft>
              <a:buClr>
                <a:srgbClr val="212121"/>
              </a:buClr>
              <a:buSzPts val="1400"/>
              <a:buFont typeface="Arial"/>
              <a:buChar char="●"/>
            </a:pPr>
            <a:r>
              <a:rPr lang="en-US">
                <a:solidFill>
                  <a:srgbClr val="212121"/>
                </a:solidFill>
                <a:latin typeface="Arial"/>
                <a:ea typeface="Arial"/>
                <a:cs typeface="Arial"/>
                <a:sym typeface="Arial"/>
              </a:rPr>
              <a:t>Not understanding treatment (appointment) instructions </a:t>
            </a:r>
            <a:endParaRPr>
              <a:solidFill>
                <a:srgbClr val="212121"/>
              </a:solidFill>
              <a:latin typeface="Arial"/>
              <a:ea typeface="Arial"/>
              <a:cs typeface="Arial"/>
              <a:sym typeface="Arial"/>
            </a:endParaRPr>
          </a:p>
          <a:p>
            <a:pPr marL="457200" lvl="0" indent="-317500" algn="l" rtl="0">
              <a:lnSpc>
                <a:spcPct val="100000"/>
              </a:lnSpc>
              <a:spcBef>
                <a:spcPts val="0"/>
              </a:spcBef>
              <a:spcAft>
                <a:spcPts val="0"/>
              </a:spcAft>
              <a:buClr>
                <a:srgbClr val="212121"/>
              </a:buClr>
              <a:buSzPts val="1400"/>
              <a:buFont typeface="Arial"/>
              <a:buChar char="●"/>
            </a:pPr>
            <a:r>
              <a:rPr lang="en-US">
                <a:solidFill>
                  <a:srgbClr val="212121"/>
                </a:solidFill>
                <a:latin typeface="Arial"/>
                <a:ea typeface="Arial"/>
                <a:cs typeface="Arial"/>
                <a:sym typeface="Arial"/>
              </a:rPr>
              <a:t>Forgetting the treatment </a:t>
            </a:r>
            <a:endParaRPr>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a:latin typeface="Arial"/>
                <a:ea typeface="Arial"/>
                <a:cs typeface="Arial"/>
                <a:sym typeface="Arial"/>
              </a:rPr>
              <a:t>Patients may also encounter various challenges in following their treatment plan from </a:t>
            </a:r>
            <a:endParaRPr>
              <a:latin typeface="Arial"/>
              <a:ea typeface="Arial"/>
              <a:cs typeface="Arial"/>
              <a:sym typeface="Arial"/>
            </a:endParaRPr>
          </a:p>
          <a:p>
            <a:pPr marL="457200" lvl="0" indent="-304800" algn="l" rtl="0">
              <a:lnSpc>
                <a:spcPct val="115000"/>
              </a:lnSpc>
              <a:spcBef>
                <a:spcPts val="1200"/>
              </a:spcBef>
              <a:spcAft>
                <a:spcPts val="0"/>
              </a:spcAft>
              <a:buClr>
                <a:schemeClr val="dk1"/>
              </a:buClr>
              <a:buSzPts val="1200"/>
              <a:buChar char="●"/>
            </a:pPr>
            <a:r>
              <a:rPr lang="en-US">
                <a:latin typeface="Arial"/>
                <a:ea typeface="Arial"/>
                <a:cs typeface="Arial"/>
                <a:sym typeface="Arial"/>
              </a:rPr>
              <a:t>Feeling that the medication isn’t necessary or doubting the medication’s effectiveness</a:t>
            </a:r>
            <a:endParaRPr>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Char char="●"/>
            </a:pPr>
            <a:r>
              <a:rPr lang="en-US">
                <a:latin typeface="Arial"/>
                <a:ea typeface="Arial"/>
                <a:cs typeface="Arial"/>
                <a:sym typeface="Arial"/>
              </a:rPr>
              <a:t>Not wanting to take the medication due to personal beliefs or side-effects</a:t>
            </a:r>
            <a:endParaRPr>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Char char="●"/>
            </a:pPr>
            <a:r>
              <a:rPr lang="en-US">
                <a:latin typeface="Arial"/>
                <a:ea typeface="Arial"/>
                <a:cs typeface="Arial"/>
                <a:sym typeface="Arial"/>
              </a:rPr>
              <a:t>Fear and discomfort from the treatment equipment itself, such as masks used for certain radiation treatments</a:t>
            </a:r>
            <a:endParaRPr>
              <a:latin typeface="Arial"/>
              <a:ea typeface="Arial"/>
              <a:cs typeface="Arial"/>
              <a:sym typeface="Arial"/>
            </a:endParaRPr>
          </a:p>
          <a:p>
            <a:pPr marL="0" lvl="0" indent="0" algn="l" rtl="0">
              <a:lnSpc>
                <a:spcPct val="100000"/>
              </a:lnSpc>
              <a:spcBef>
                <a:spcPts val="1200"/>
              </a:spcBef>
              <a:spcAft>
                <a:spcPts val="0"/>
              </a:spcAft>
              <a:buSzPts val="1400"/>
              <a:buNone/>
            </a:pPr>
            <a:endParaRPr>
              <a:latin typeface="Arial"/>
              <a:ea typeface="Arial"/>
              <a:cs typeface="Arial"/>
              <a:sym typeface="Arial"/>
            </a:endParaRPr>
          </a:p>
        </p:txBody>
      </p:sp>
      <p:sp>
        <p:nvSpPr>
          <p:cNvPr id="205" name="Google Shape;205;g2f1268b2752_0_2:notes"/>
          <p:cNvSpPr txBox="1">
            <a:spLocks noGrp="1"/>
          </p:cNvSpPr>
          <p:nvPr>
            <p:ph type="sldNum" idx="12"/>
          </p:nvPr>
        </p:nvSpPr>
        <p:spPr>
          <a:xfrm>
            <a:off x="3970938" y="8829967"/>
            <a:ext cx="3037800" cy="4647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2edc86c4391_0_1:notes"/>
          <p:cNvSpPr>
            <a:spLocks noGrp="1" noRot="1" noChangeAspect="1"/>
          </p:cNvSpPr>
          <p:nvPr>
            <p:ph type="sldImg" idx="2"/>
          </p:nvPr>
        </p:nvSpPr>
        <p:spPr>
          <a:xfrm>
            <a:off x="1181100" y="696913"/>
            <a:ext cx="4648200" cy="3486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9" name="Google Shape;219;g2edc86c4391_0_1:notes"/>
          <p:cNvSpPr txBox="1">
            <a:spLocks noGrp="1"/>
          </p:cNvSpPr>
          <p:nvPr>
            <p:ph type="body" idx="1"/>
          </p:nvPr>
        </p:nvSpPr>
        <p:spPr>
          <a:xfrm>
            <a:off x="701040" y="4415790"/>
            <a:ext cx="5608200" cy="41835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a:latin typeface="Arial"/>
                <a:ea typeface="Arial"/>
                <a:cs typeface="Arial"/>
                <a:sym typeface="Arial"/>
              </a:rPr>
              <a:t>In the previous section, we defined shared decision-making, reviewed how to assess for patient capacity and desire, including acknowledging shared decision making barriers. Now let’s learn about strategies to work through those issues and perform shared-decision making that can increase positive outcomes. </a:t>
            </a:r>
            <a:endParaRPr>
              <a:latin typeface="Arial"/>
              <a:ea typeface="Arial"/>
              <a:cs typeface="Arial"/>
              <a:sym typeface="Arial"/>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r>
              <a:rPr lang="en-US">
                <a:latin typeface="Arial"/>
                <a:ea typeface="Arial"/>
                <a:cs typeface="Arial"/>
                <a:sym typeface="Arial"/>
              </a:rPr>
              <a:t>To encourage patients' active participation in their care, it is important to follow the steps of shared decision-making as outlined in the SHARE approach. These steps assist health care professionals to effectively involve patients in clinical encounters.</a:t>
            </a:r>
            <a:endParaRPr>
              <a:latin typeface="Arial"/>
              <a:ea typeface="Arial"/>
              <a:cs typeface="Arial"/>
              <a:sym typeface="Arial"/>
            </a:endParaRPr>
          </a:p>
          <a:p>
            <a:pPr marL="0" lvl="0" indent="0" algn="l" rtl="0">
              <a:spcBef>
                <a:spcPts val="0"/>
              </a:spcBef>
              <a:spcAft>
                <a:spcPts val="0"/>
              </a:spcAft>
              <a:buSzPts val="1100"/>
              <a:buNone/>
            </a:pPr>
            <a:r>
              <a:rPr lang="en-US">
                <a:latin typeface="Arial"/>
                <a:ea typeface="Arial"/>
                <a:cs typeface="Arial"/>
                <a:sym typeface="Arial"/>
              </a:rPr>
              <a:t>The key steps are:</a:t>
            </a:r>
            <a:endParaRPr>
              <a:latin typeface="Arial"/>
              <a:ea typeface="Arial"/>
              <a:cs typeface="Arial"/>
              <a:sym typeface="Arial"/>
            </a:endParaRPr>
          </a:p>
          <a:p>
            <a:pPr marL="457200" lvl="0" indent="-304800" algn="l" rtl="0">
              <a:spcBef>
                <a:spcPts val="1200"/>
              </a:spcBef>
              <a:spcAft>
                <a:spcPts val="0"/>
              </a:spcAft>
              <a:buClr>
                <a:schemeClr val="dk1"/>
              </a:buClr>
              <a:buSzPts val="1200"/>
              <a:buChar char="●"/>
            </a:pPr>
            <a:r>
              <a:rPr lang="en-US" b="1">
                <a:latin typeface="Arial"/>
                <a:ea typeface="Arial"/>
                <a:cs typeface="Arial"/>
                <a:sym typeface="Arial"/>
              </a:rPr>
              <a:t>Step 1: Seek Your Patient's Participation</a:t>
            </a:r>
            <a:br>
              <a:rPr lang="en-US" b="1">
                <a:latin typeface="Arial"/>
                <a:ea typeface="Arial"/>
                <a:cs typeface="Arial"/>
                <a:sym typeface="Arial"/>
              </a:rPr>
            </a:br>
            <a:r>
              <a:rPr lang="en-US">
                <a:latin typeface="Arial"/>
                <a:ea typeface="Arial"/>
                <a:cs typeface="Arial"/>
                <a:sym typeface="Arial"/>
              </a:rPr>
              <a:t>Engage your patients and encourage them to take part in their care decisions.</a:t>
            </a:r>
            <a:endParaRPr>
              <a:latin typeface="Arial"/>
              <a:ea typeface="Arial"/>
              <a:cs typeface="Arial"/>
              <a:sym typeface="Arial"/>
            </a:endParaRPr>
          </a:p>
          <a:p>
            <a:pPr marL="457200" lvl="0" indent="-304800" algn="l" rtl="0">
              <a:spcBef>
                <a:spcPts val="0"/>
              </a:spcBef>
              <a:spcAft>
                <a:spcPts val="0"/>
              </a:spcAft>
              <a:buClr>
                <a:schemeClr val="dk1"/>
              </a:buClr>
              <a:buSzPts val="1200"/>
              <a:buChar char="●"/>
            </a:pPr>
            <a:r>
              <a:rPr lang="en-US" b="1">
                <a:latin typeface="Arial"/>
                <a:ea typeface="Arial"/>
                <a:cs typeface="Arial"/>
                <a:sym typeface="Arial"/>
              </a:rPr>
              <a:t>Step 2: Help Your Patient Explore and Compare Treatment Options</a:t>
            </a:r>
            <a:br>
              <a:rPr lang="en-US" b="1">
                <a:latin typeface="Arial"/>
                <a:ea typeface="Arial"/>
                <a:cs typeface="Arial"/>
                <a:sym typeface="Arial"/>
              </a:rPr>
            </a:br>
            <a:r>
              <a:rPr lang="en-US">
                <a:latin typeface="Arial"/>
                <a:ea typeface="Arial"/>
                <a:cs typeface="Arial"/>
                <a:sym typeface="Arial"/>
              </a:rPr>
              <a:t>Provide clear, comprehensive information to help patients understand and compare the options at hand. </a:t>
            </a:r>
            <a:endParaRPr>
              <a:latin typeface="Arial"/>
              <a:ea typeface="Arial"/>
              <a:cs typeface="Arial"/>
              <a:sym typeface="Arial"/>
            </a:endParaRPr>
          </a:p>
          <a:p>
            <a:pPr marL="457200" lvl="0" indent="-304800" algn="l" rtl="0">
              <a:spcBef>
                <a:spcPts val="0"/>
              </a:spcBef>
              <a:spcAft>
                <a:spcPts val="0"/>
              </a:spcAft>
              <a:buClr>
                <a:schemeClr val="dk1"/>
              </a:buClr>
              <a:buSzPts val="1200"/>
              <a:buChar char="●"/>
            </a:pPr>
            <a:r>
              <a:rPr lang="en-US" b="1">
                <a:latin typeface="Arial"/>
                <a:ea typeface="Arial"/>
                <a:cs typeface="Arial"/>
                <a:sym typeface="Arial"/>
              </a:rPr>
              <a:t>Step 3: Assess Your Patient's Values and Preferences</a:t>
            </a:r>
            <a:br>
              <a:rPr lang="en-US" b="1">
                <a:latin typeface="Arial"/>
                <a:ea typeface="Arial"/>
                <a:cs typeface="Arial"/>
                <a:sym typeface="Arial"/>
              </a:rPr>
            </a:br>
            <a:r>
              <a:rPr lang="en-US">
                <a:latin typeface="Arial"/>
                <a:ea typeface="Arial"/>
                <a:cs typeface="Arial"/>
                <a:sym typeface="Arial"/>
              </a:rPr>
              <a:t>Discuss and evaluate what matters most to your patients in terms of their values, preferences, and lifestyle.</a:t>
            </a:r>
            <a:endParaRPr>
              <a:latin typeface="Arial"/>
              <a:ea typeface="Arial"/>
              <a:cs typeface="Arial"/>
              <a:sym typeface="Arial"/>
            </a:endParaRPr>
          </a:p>
          <a:p>
            <a:pPr marL="457200" lvl="0" indent="-304800" algn="l" rtl="0">
              <a:spcBef>
                <a:spcPts val="0"/>
              </a:spcBef>
              <a:spcAft>
                <a:spcPts val="0"/>
              </a:spcAft>
              <a:buClr>
                <a:schemeClr val="dk1"/>
              </a:buClr>
              <a:buSzPts val="1200"/>
              <a:buChar char="●"/>
            </a:pPr>
            <a:r>
              <a:rPr lang="en-US" b="1">
                <a:latin typeface="Arial"/>
                <a:ea typeface="Arial"/>
                <a:cs typeface="Arial"/>
                <a:sym typeface="Arial"/>
              </a:rPr>
              <a:t>Step 4: Reach a Decision with Your Patient</a:t>
            </a:r>
            <a:br>
              <a:rPr lang="en-US" b="1">
                <a:latin typeface="Arial"/>
                <a:ea typeface="Arial"/>
                <a:cs typeface="Arial"/>
                <a:sym typeface="Arial"/>
              </a:rPr>
            </a:br>
            <a:r>
              <a:rPr lang="en-US">
                <a:latin typeface="Arial"/>
                <a:ea typeface="Arial"/>
                <a:cs typeface="Arial"/>
                <a:sym typeface="Arial"/>
              </a:rPr>
              <a:t>Collaboratively decide on the best plan that aligns with your patient's values and preferences.</a:t>
            </a:r>
            <a:endParaRPr>
              <a:latin typeface="Arial"/>
              <a:ea typeface="Arial"/>
              <a:cs typeface="Arial"/>
              <a:sym typeface="Arial"/>
            </a:endParaRPr>
          </a:p>
          <a:p>
            <a:pPr marL="457200" lvl="0" indent="-304800" algn="l" rtl="0">
              <a:spcBef>
                <a:spcPts val="0"/>
              </a:spcBef>
              <a:spcAft>
                <a:spcPts val="0"/>
              </a:spcAft>
              <a:buClr>
                <a:schemeClr val="dk1"/>
              </a:buClr>
              <a:buSzPts val="1200"/>
              <a:buChar char="●"/>
            </a:pPr>
            <a:r>
              <a:rPr lang="en-US" b="1">
                <a:latin typeface="Arial"/>
                <a:ea typeface="Arial"/>
                <a:cs typeface="Arial"/>
                <a:sym typeface="Arial"/>
              </a:rPr>
              <a:t>Step 5: Evaluate Your Patient's Decision</a:t>
            </a:r>
            <a:br>
              <a:rPr lang="en-US" b="1">
                <a:latin typeface="Arial"/>
                <a:ea typeface="Arial"/>
                <a:cs typeface="Arial"/>
                <a:sym typeface="Arial"/>
              </a:rPr>
            </a:br>
            <a:r>
              <a:rPr lang="en-US">
                <a:latin typeface="Arial"/>
                <a:ea typeface="Arial"/>
                <a:cs typeface="Arial"/>
                <a:sym typeface="Arial"/>
              </a:rPr>
              <a:t>Follow up to assess how well the decision is working and make any necessary adjustments.</a:t>
            </a:r>
            <a:endParaRPr>
              <a:latin typeface="Arial"/>
              <a:ea typeface="Arial"/>
              <a:cs typeface="Arial"/>
              <a:sym typeface="Arial"/>
            </a:endParaRPr>
          </a:p>
          <a:p>
            <a:pPr marL="0" lvl="0" indent="0" algn="l" rtl="0">
              <a:spcBef>
                <a:spcPts val="1200"/>
              </a:spcBef>
              <a:spcAft>
                <a:spcPts val="0"/>
              </a:spcAft>
              <a:buSzPts val="1100"/>
              <a:buNone/>
            </a:pPr>
            <a:r>
              <a:rPr lang="en-US">
                <a:latin typeface="Arial"/>
                <a:ea typeface="Arial"/>
                <a:cs typeface="Arial"/>
                <a:sym typeface="Arial"/>
              </a:rPr>
              <a:t>These steps incorporate essential elements such as patient knowledge, physician encouragement, patient belief in participation, awareness of choices and options, and adequate time for discussing concerns.</a:t>
            </a:r>
            <a:endParaRPr>
              <a:latin typeface="Arial"/>
              <a:ea typeface="Arial"/>
              <a:cs typeface="Arial"/>
              <a:sym typeface="Arial"/>
            </a:endParaRPr>
          </a:p>
          <a:p>
            <a:pPr marL="0" lvl="0" indent="0" algn="l" rtl="0">
              <a:spcBef>
                <a:spcPts val="1200"/>
              </a:spcBef>
              <a:spcAft>
                <a:spcPts val="0"/>
              </a:spcAft>
              <a:buSzPts val="1100"/>
              <a:buNone/>
            </a:pPr>
            <a:r>
              <a:rPr lang="en-US">
                <a:latin typeface="Arial"/>
                <a:ea typeface="Arial"/>
                <a:cs typeface="Arial"/>
                <a:sym typeface="Arial"/>
              </a:rPr>
              <a:t>Many patients struggle with the volume and complexity of information they receive, making it important for patient navigators to foster clear, open dialogue between the patient and provider, tailored to each patient’s unique needs.</a:t>
            </a:r>
            <a:endParaRPr>
              <a:latin typeface="Arial"/>
              <a:ea typeface="Arial"/>
              <a:cs typeface="Arial"/>
              <a:sym typeface="Arial"/>
            </a:endParaRPr>
          </a:p>
          <a:p>
            <a:pPr marL="0" lvl="0" indent="0" algn="l" rtl="0">
              <a:spcBef>
                <a:spcPts val="1200"/>
              </a:spcBef>
              <a:spcAft>
                <a:spcPts val="1200"/>
              </a:spcAft>
              <a:buClr>
                <a:schemeClr val="dk1"/>
              </a:buClr>
              <a:buSzPts val="1100"/>
              <a:buFont typeface="Arial"/>
              <a:buNone/>
            </a:pPr>
            <a:endParaRPr>
              <a:latin typeface="Arial"/>
              <a:ea typeface="Arial"/>
              <a:cs typeface="Arial"/>
              <a:sym typeface="Arial"/>
            </a:endParaRPr>
          </a:p>
        </p:txBody>
      </p:sp>
      <p:sp>
        <p:nvSpPr>
          <p:cNvPr id="220" name="Google Shape;220;g2edc86c4391_0_1:notes"/>
          <p:cNvSpPr txBox="1">
            <a:spLocks noGrp="1"/>
          </p:cNvSpPr>
          <p:nvPr>
            <p:ph type="sldNum" idx="12"/>
          </p:nvPr>
        </p:nvSpPr>
        <p:spPr>
          <a:xfrm>
            <a:off x="3970938" y="8829967"/>
            <a:ext cx="3037800" cy="4647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1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7" name="Google Shape;227;p17: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Clr>
                <a:schemeClr val="dk1"/>
              </a:buClr>
              <a:buSzPts val="1100"/>
              <a:buFont typeface="Arial"/>
              <a:buNone/>
            </a:pPr>
            <a:r>
              <a:rPr lang="en-US">
                <a:latin typeface="Arial"/>
                <a:ea typeface="Arial"/>
                <a:cs typeface="Arial"/>
                <a:sym typeface="Arial"/>
              </a:rPr>
              <a:t>To seek patient participation and help patients explore treatment options, it’s important for patient navigators to assess their patient’s learning style to determine the best method for sharing information. Each individual has a distinctive way of approaching a learning situation, known as their learning style. The VARK learning theory describes the styles of learning as Visual, Aural (Auditory), Read/Write, and Kinesthetic, and their relation to patient education:</a:t>
            </a:r>
            <a:endParaRPr>
              <a:latin typeface="Arial"/>
              <a:ea typeface="Arial"/>
              <a:cs typeface="Arial"/>
              <a:sym typeface="Arial"/>
            </a:endParaRPr>
          </a:p>
          <a:p>
            <a:pPr marL="0" lvl="0" indent="0" algn="l" rtl="0">
              <a:spcBef>
                <a:spcPts val="1200"/>
              </a:spcBef>
              <a:spcAft>
                <a:spcPts val="0"/>
              </a:spcAft>
              <a:buClr>
                <a:schemeClr val="dk1"/>
              </a:buClr>
              <a:buSzPts val="1100"/>
              <a:buFont typeface="Arial"/>
              <a:buNone/>
            </a:pPr>
            <a:r>
              <a:rPr lang="en-US" b="1">
                <a:latin typeface="Arial"/>
                <a:ea typeface="Arial"/>
                <a:cs typeface="Arial"/>
                <a:sym typeface="Arial"/>
              </a:rPr>
              <a:t>Visual:</a:t>
            </a:r>
            <a:r>
              <a:rPr lang="en-US">
                <a:latin typeface="Arial"/>
                <a:ea typeface="Arial"/>
                <a:cs typeface="Arial"/>
                <a:sym typeface="Arial"/>
              </a:rPr>
              <a:t> Visual learners prefer to see information. They benefit from graphics, maps, diagrams, charts, and videos. Visual material should be well-organized, interesting, and easy to read.</a:t>
            </a:r>
            <a:endParaRPr>
              <a:latin typeface="Arial"/>
              <a:ea typeface="Arial"/>
              <a:cs typeface="Arial"/>
              <a:sym typeface="Arial"/>
            </a:endParaRPr>
          </a:p>
          <a:p>
            <a:pPr marL="0" lvl="0" indent="0" algn="l" rtl="0">
              <a:spcBef>
                <a:spcPts val="1200"/>
              </a:spcBef>
              <a:spcAft>
                <a:spcPts val="0"/>
              </a:spcAft>
              <a:buClr>
                <a:schemeClr val="dk1"/>
              </a:buClr>
              <a:buSzPts val="1100"/>
              <a:buFont typeface="Arial"/>
              <a:buNone/>
            </a:pPr>
            <a:r>
              <a:rPr lang="en-US" b="1">
                <a:latin typeface="Arial"/>
                <a:ea typeface="Arial"/>
                <a:cs typeface="Arial"/>
                <a:sym typeface="Arial"/>
              </a:rPr>
              <a:t>Aural (Auditory):</a:t>
            </a:r>
            <a:r>
              <a:rPr lang="en-US">
                <a:latin typeface="Arial"/>
                <a:ea typeface="Arial"/>
                <a:cs typeface="Arial"/>
                <a:sym typeface="Arial"/>
              </a:rPr>
              <a:t> Aural learners learn best by listening. They benefit from lectures, group discussions, and conversations. Verbal information should be rephrased, and questions should be communicated in different ways. Auditory learners do well with sounds, music, and speech; varying the pitch, speed, and volume of speech helps keep the information engaging.</a:t>
            </a:r>
            <a:endParaRPr>
              <a:latin typeface="Arial"/>
              <a:ea typeface="Arial"/>
              <a:cs typeface="Arial"/>
              <a:sym typeface="Arial"/>
            </a:endParaRPr>
          </a:p>
          <a:p>
            <a:pPr marL="0" lvl="0" indent="0" algn="l" rtl="0">
              <a:spcBef>
                <a:spcPts val="1200"/>
              </a:spcBef>
              <a:spcAft>
                <a:spcPts val="0"/>
              </a:spcAft>
              <a:buClr>
                <a:schemeClr val="dk1"/>
              </a:buClr>
              <a:buSzPts val="1100"/>
              <a:buFont typeface="Arial"/>
              <a:buNone/>
            </a:pPr>
            <a:r>
              <a:rPr lang="en-US" b="1">
                <a:latin typeface="Arial"/>
                <a:ea typeface="Arial"/>
                <a:cs typeface="Arial"/>
                <a:sym typeface="Arial"/>
              </a:rPr>
              <a:t>Read/Write:</a:t>
            </a:r>
            <a:r>
              <a:rPr lang="en-US">
                <a:latin typeface="Arial"/>
                <a:ea typeface="Arial"/>
                <a:cs typeface="Arial"/>
                <a:sym typeface="Arial"/>
              </a:rPr>
              <a:t> Read/Write learners prefer information presented in words. They retain information best through manuals, reports, and written content. Providing health information in written format and allowing the patient time to read it would be most beneficial for these learners.</a:t>
            </a:r>
            <a:endParaRPr>
              <a:latin typeface="Arial"/>
              <a:ea typeface="Arial"/>
              <a:cs typeface="Arial"/>
              <a:sym typeface="Arial"/>
            </a:endParaRPr>
          </a:p>
          <a:p>
            <a:pPr marL="0" lvl="0" indent="0" algn="l" rtl="0">
              <a:spcBef>
                <a:spcPts val="1200"/>
              </a:spcBef>
              <a:spcAft>
                <a:spcPts val="0"/>
              </a:spcAft>
              <a:buClr>
                <a:schemeClr val="dk1"/>
              </a:buClr>
              <a:buSzPts val="1100"/>
              <a:buFont typeface="Arial"/>
              <a:buNone/>
            </a:pPr>
            <a:r>
              <a:rPr lang="en-US" b="1">
                <a:latin typeface="Arial"/>
                <a:ea typeface="Arial"/>
                <a:cs typeface="Arial"/>
                <a:sym typeface="Arial"/>
              </a:rPr>
              <a:t>Kinesthetic:</a:t>
            </a:r>
            <a:r>
              <a:rPr lang="en-US">
                <a:latin typeface="Arial"/>
                <a:ea typeface="Arial"/>
                <a:cs typeface="Arial"/>
                <a:sym typeface="Arial"/>
              </a:rPr>
              <a:t> Kinesthetic learners prefer hands-on learning. They benefit from demonstrations, simulations, and practical applications. Patient navigators should encourage these learners to take notes and demonstrate information whenever possible.</a:t>
            </a:r>
            <a:endParaRPr>
              <a:latin typeface="Arial"/>
              <a:ea typeface="Arial"/>
              <a:cs typeface="Arial"/>
              <a:sym typeface="Arial"/>
            </a:endParaRPr>
          </a:p>
          <a:p>
            <a:pPr marL="0" lvl="0" indent="0" algn="l" rtl="0">
              <a:spcBef>
                <a:spcPts val="1200"/>
              </a:spcBef>
              <a:spcAft>
                <a:spcPts val="0"/>
              </a:spcAft>
              <a:buSzPts val="1100"/>
              <a:buNone/>
            </a:pPr>
            <a:r>
              <a:rPr lang="en-US">
                <a:latin typeface="Arial"/>
                <a:ea typeface="Arial"/>
                <a:cs typeface="Arial"/>
                <a:sym typeface="Arial"/>
              </a:rPr>
              <a:t>It is important to remember that learning styles are not weaknesses but personal preferences for how information is processed. Patients may have more than one learning style, making it effective to present information in multiple formats.</a:t>
            </a:r>
            <a:endParaRPr>
              <a:latin typeface="Arial"/>
              <a:ea typeface="Arial"/>
              <a:cs typeface="Arial"/>
              <a:sym typeface="Arial"/>
            </a:endParaRPr>
          </a:p>
          <a:p>
            <a:pPr marL="0" lvl="0" indent="0" algn="l" rtl="0">
              <a:spcBef>
                <a:spcPts val="1200"/>
              </a:spcBef>
              <a:spcAft>
                <a:spcPts val="0"/>
              </a:spcAft>
              <a:buSzPts val="1100"/>
              <a:buNone/>
            </a:pPr>
            <a:r>
              <a:rPr lang="en-US">
                <a:latin typeface="Arial"/>
                <a:ea typeface="Arial"/>
                <a:cs typeface="Arial"/>
                <a:sym typeface="Arial"/>
              </a:rPr>
              <a:t>For more detailed guidance on identifying and accommodating learning styles, including the VARK questionnaire and other tools, please refer to the resources section of the learning management system.</a:t>
            </a:r>
            <a:endParaRPr>
              <a:latin typeface="Arial"/>
              <a:ea typeface="Arial"/>
              <a:cs typeface="Arial"/>
              <a:sym typeface="Arial"/>
            </a:endParaRPr>
          </a:p>
          <a:p>
            <a:pPr marL="0" lvl="0" indent="0" algn="l" rtl="0">
              <a:spcBef>
                <a:spcPts val="1200"/>
              </a:spcBef>
              <a:spcAft>
                <a:spcPts val="1200"/>
              </a:spcAft>
              <a:buClr>
                <a:schemeClr val="dk1"/>
              </a:buClr>
              <a:buSzPts val="1100"/>
              <a:buFont typeface="Arial"/>
              <a:buNone/>
            </a:pPr>
            <a:endParaRPr>
              <a:latin typeface="Arial"/>
              <a:ea typeface="Arial"/>
              <a:cs typeface="Arial"/>
              <a:sym typeface="Arial"/>
            </a:endParaRPr>
          </a:p>
        </p:txBody>
      </p:sp>
      <p:sp>
        <p:nvSpPr>
          <p:cNvPr id="228" name="Google Shape;228;p17: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5" name="Google Shape;235;p8: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15000"/>
              </a:lnSpc>
              <a:spcBef>
                <a:spcPts val="1200"/>
              </a:spcBef>
              <a:spcAft>
                <a:spcPts val="0"/>
              </a:spcAft>
              <a:buNone/>
            </a:pPr>
            <a:r>
              <a:rPr lang="en-US" sz="1100">
                <a:latin typeface="Arial"/>
                <a:ea typeface="Arial"/>
                <a:cs typeface="Arial"/>
                <a:sym typeface="Arial"/>
              </a:rPr>
              <a:t>Patient navigators can also promote patient participation in shared decision-making by employing the following patient-centered strategies:</a:t>
            </a:r>
            <a:endParaRPr sz="1100">
              <a:latin typeface="Arial"/>
              <a:ea typeface="Arial"/>
              <a:cs typeface="Arial"/>
              <a:sym typeface="Arial"/>
            </a:endParaRPr>
          </a:p>
          <a:p>
            <a:pPr marL="457200" lvl="0" indent="-298450" algn="l" rtl="0">
              <a:lnSpc>
                <a:spcPct val="115000"/>
              </a:lnSpc>
              <a:spcBef>
                <a:spcPts val="1200"/>
              </a:spcBef>
              <a:spcAft>
                <a:spcPts val="0"/>
              </a:spcAft>
              <a:buClr>
                <a:schemeClr val="dk1"/>
              </a:buClr>
              <a:buSzPts val="1100"/>
              <a:buAutoNum type="arabicPeriod"/>
            </a:pPr>
            <a:r>
              <a:rPr lang="en-US" sz="1100" b="1">
                <a:latin typeface="Arial"/>
                <a:ea typeface="Arial"/>
                <a:cs typeface="Arial"/>
                <a:sym typeface="Arial"/>
              </a:rPr>
              <a:t>Encourage Active Involvement</a:t>
            </a:r>
            <a:r>
              <a:rPr lang="en-US" sz="1100">
                <a:latin typeface="Arial"/>
                <a:ea typeface="Arial"/>
                <a:cs typeface="Arial"/>
                <a:sym typeface="Arial"/>
              </a:rPr>
              <a:t>: Motivate patients to actively participate in their care and build a collaborative partnership with them.</a:t>
            </a:r>
            <a:endParaRPr sz="1100">
              <a:latin typeface="Arial"/>
              <a:ea typeface="Arial"/>
              <a:cs typeface="Arial"/>
              <a:sym typeface="Arial"/>
            </a:endParaRPr>
          </a:p>
          <a:p>
            <a:pPr marL="457200" lvl="0" indent="-298450" algn="l" rtl="0">
              <a:lnSpc>
                <a:spcPct val="115000"/>
              </a:lnSpc>
              <a:spcBef>
                <a:spcPts val="0"/>
              </a:spcBef>
              <a:spcAft>
                <a:spcPts val="0"/>
              </a:spcAft>
              <a:buClr>
                <a:schemeClr val="dk1"/>
              </a:buClr>
              <a:buSzPts val="1100"/>
              <a:buAutoNum type="arabicPeriod"/>
            </a:pPr>
            <a:r>
              <a:rPr lang="en-US" sz="1100" b="1">
                <a:latin typeface="Arial"/>
                <a:ea typeface="Arial"/>
                <a:cs typeface="Arial"/>
                <a:sym typeface="Arial"/>
              </a:rPr>
              <a:t>Collaborative Agenda Setting</a:t>
            </a:r>
            <a:r>
              <a:rPr lang="en-US" sz="1100">
                <a:latin typeface="Arial"/>
                <a:ea typeface="Arial"/>
                <a:cs typeface="Arial"/>
                <a:sym typeface="Arial"/>
              </a:rPr>
              <a:t>: Work together with the patient to determine and prioritize the concerns that need to be addressed.</a:t>
            </a:r>
            <a:endParaRPr sz="1100">
              <a:latin typeface="Arial"/>
              <a:ea typeface="Arial"/>
              <a:cs typeface="Arial"/>
              <a:sym typeface="Arial"/>
            </a:endParaRPr>
          </a:p>
          <a:p>
            <a:pPr marL="457200" lvl="0" indent="-298450" algn="l" rtl="0">
              <a:lnSpc>
                <a:spcPct val="115000"/>
              </a:lnSpc>
              <a:spcBef>
                <a:spcPts val="0"/>
              </a:spcBef>
              <a:spcAft>
                <a:spcPts val="0"/>
              </a:spcAft>
              <a:buClr>
                <a:schemeClr val="dk1"/>
              </a:buClr>
              <a:buSzPts val="1100"/>
              <a:buAutoNum type="arabicPeriod"/>
            </a:pPr>
            <a:r>
              <a:rPr lang="en-US" sz="1100" b="1">
                <a:latin typeface="Arial"/>
                <a:ea typeface="Arial"/>
                <a:cs typeface="Arial"/>
                <a:sym typeface="Arial"/>
              </a:rPr>
              <a:t>Practice Active Listening</a:t>
            </a:r>
            <a:r>
              <a:rPr lang="en-US" sz="1100">
                <a:latin typeface="Arial"/>
                <a:ea typeface="Arial"/>
                <a:cs typeface="Arial"/>
                <a:sym typeface="Arial"/>
              </a:rPr>
              <a:t>: Engage in active listening during meetings to fully understand the patient's perspective and concerns.</a:t>
            </a:r>
            <a:endParaRPr sz="1100">
              <a:latin typeface="Arial"/>
              <a:ea typeface="Arial"/>
              <a:cs typeface="Arial"/>
              <a:sym typeface="Arial"/>
            </a:endParaRPr>
          </a:p>
          <a:p>
            <a:pPr marL="457200" lvl="0" indent="-298450" algn="l" rtl="0">
              <a:lnSpc>
                <a:spcPct val="115000"/>
              </a:lnSpc>
              <a:spcBef>
                <a:spcPts val="0"/>
              </a:spcBef>
              <a:spcAft>
                <a:spcPts val="0"/>
              </a:spcAft>
              <a:buClr>
                <a:schemeClr val="dk1"/>
              </a:buClr>
              <a:buSzPts val="1100"/>
              <a:buAutoNum type="arabicPeriod"/>
            </a:pPr>
            <a:r>
              <a:rPr lang="en-US" sz="1100" b="1">
                <a:latin typeface="Arial"/>
                <a:ea typeface="Arial"/>
                <a:cs typeface="Arial"/>
                <a:sym typeface="Arial"/>
              </a:rPr>
              <a:t>Check for Understanding</a:t>
            </a:r>
            <a:r>
              <a:rPr lang="en-US" sz="1100">
                <a:latin typeface="Arial"/>
                <a:ea typeface="Arial"/>
                <a:cs typeface="Arial"/>
                <a:sym typeface="Arial"/>
              </a:rPr>
              <a:t>: Make sure the patient comprehends all information being shared, clarifying any complex details as needed.</a:t>
            </a:r>
            <a:endParaRPr sz="1100">
              <a:latin typeface="Arial"/>
              <a:ea typeface="Arial"/>
              <a:cs typeface="Arial"/>
              <a:sym typeface="Arial"/>
            </a:endParaRPr>
          </a:p>
          <a:p>
            <a:pPr marL="457200" lvl="0" indent="-298450" algn="l" rtl="0">
              <a:lnSpc>
                <a:spcPct val="115000"/>
              </a:lnSpc>
              <a:spcBef>
                <a:spcPts val="0"/>
              </a:spcBef>
              <a:spcAft>
                <a:spcPts val="0"/>
              </a:spcAft>
              <a:buClr>
                <a:schemeClr val="dk1"/>
              </a:buClr>
              <a:buSzPts val="1100"/>
              <a:buAutoNum type="arabicPeriod"/>
            </a:pPr>
            <a:r>
              <a:rPr lang="en-US" sz="1100" b="1">
                <a:latin typeface="Arial"/>
                <a:ea typeface="Arial"/>
                <a:cs typeface="Arial"/>
                <a:sym typeface="Arial"/>
              </a:rPr>
              <a:t>Communicate with Warmth and Empathy</a:t>
            </a:r>
            <a:r>
              <a:rPr lang="en-US" sz="1100">
                <a:latin typeface="Arial"/>
                <a:ea typeface="Arial"/>
                <a:cs typeface="Arial"/>
                <a:sym typeface="Arial"/>
              </a:rPr>
              <a:t>: Use both verbal and non-verbal cues to convey warmth and empathy, creating a supportive and understanding environment for the patient.</a:t>
            </a:r>
            <a:endParaRPr sz="1100">
              <a:latin typeface="Arial"/>
              <a:ea typeface="Arial"/>
              <a:cs typeface="Arial"/>
              <a:sym typeface="Arial"/>
            </a:endParaRPr>
          </a:p>
          <a:p>
            <a:pPr marL="0" lvl="0" indent="0" algn="l" rtl="0">
              <a:lnSpc>
                <a:spcPct val="115000"/>
              </a:lnSpc>
              <a:spcBef>
                <a:spcPts val="1200"/>
              </a:spcBef>
              <a:spcAft>
                <a:spcPts val="0"/>
              </a:spcAft>
              <a:buNone/>
            </a:pPr>
            <a:endParaRPr sz="1100">
              <a:latin typeface="Arial"/>
              <a:ea typeface="Arial"/>
              <a:cs typeface="Arial"/>
              <a:sym typeface="Arial"/>
            </a:endParaRPr>
          </a:p>
          <a:p>
            <a:pPr marL="0" lvl="0" indent="0" algn="l" rtl="0">
              <a:lnSpc>
                <a:spcPct val="100000"/>
              </a:lnSpc>
              <a:spcBef>
                <a:spcPts val="1200"/>
              </a:spcBef>
              <a:spcAft>
                <a:spcPts val="0"/>
              </a:spcAft>
              <a:buNone/>
            </a:pPr>
            <a:endParaRPr/>
          </a:p>
        </p:txBody>
      </p:sp>
      <p:sp>
        <p:nvSpPr>
          <p:cNvPr id="236" name="Google Shape;236;p8: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p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8" name="Google Shape;258;p9: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latin typeface="Arial"/>
                <a:ea typeface="Arial"/>
                <a:cs typeface="Arial"/>
                <a:sym typeface="Arial"/>
              </a:rPr>
              <a:t>Patient navigators can employ various strategies to assist patients in discussing their treatment preferences and priorities. The primary goal is that patients understand their options and have their questions answered. The navigator's role is to facilitate this process, rather than to provide answers or make recommendations.</a:t>
            </a:r>
            <a:endParaRPr>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a:latin typeface="Arial"/>
                <a:ea typeface="Arial"/>
                <a:cs typeface="Arial"/>
                <a:sym typeface="Arial"/>
              </a:rPr>
              <a:t>First, identify what patients need to make informed decisions. This includes educating them on the seriousness of cancer, the risks and benefits of different treatment options, and helping them understand their own values. Checking for patient understanding before they make decisions is important.</a:t>
            </a:r>
            <a:endParaRPr>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a:latin typeface="Arial"/>
                <a:ea typeface="Arial"/>
                <a:cs typeface="Arial"/>
                <a:sym typeface="Arial"/>
              </a:rPr>
              <a:t>Patient navigators should work closely with clinicians to support the decision-making process. While clinicians focus on answering questions and finalizing treatment options, navigators can help patients prepare for discussions with their providers by offering support and education.</a:t>
            </a:r>
            <a:endParaRPr>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a:latin typeface="Arial"/>
                <a:ea typeface="Arial"/>
                <a:cs typeface="Arial"/>
                <a:sym typeface="Arial"/>
              </a:rPr>
              <a:t>Using decision aids, such as pamphlets, web-based tools, charts, or customized communications, can help patients remember information and weigh their options. These materials can be provided during clinical visits, and navigators can review them with patients to assess comprehension and generate questions for the clinicians.</a:t>
            </a:r>
            <a:endParaRPr>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a:latin typeface="Arial"/>
                <a:ea typeface="Arial"/>
                <a:cs typeface="Arial"/>
                <a:sym typeface="Arial"/>
              </a:rPr>
              <a:t>Use effective communication strategies. Navigators should avoid distractions, maintain eye contact, use simple everyday language, and frequently summarize the most important points.</a:t>
            </a:r>
            <a:endParaRPr>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a:latin typeface="Arial"/>
                <a:ea typeface="Arial"/>
                <a:cs typeface="Arial"/>
                <a:sym typeface="Arial"/>
              </a:rPr>
              <a:t>Recent studies highlight the importance of respecting patient autonomy in cancer care discussions. Patients should feel empowered to make decisions that reflect their values and preferences, even if these differ from the recommendations of healthcare providers.</a:t>
            </a:r>
            <a:endParaRPr>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a:latin typeface="Arial"/>
                <a:ea typeface="Arial"/>
                <a:cs typeface="Arial"/>
                <a:sym typeface="Arial"/>
              </a:rPr>
              <a:t>Although navigators do not make treatment decisions for patients, they can collaborate to create a decision-making plan. </a:t>
            </a:r>
            <a:r>
              <a:rPr lang="en-US" strike="sngStrike">
                <a:latin typeface="Arial"/>
                <a:ea typeface="Arial"/>
                <a:cs typeface="Arial"/>
                <a:sym typeface="Arial"/>
              </a:rPr>
              <a:t>You may remember the 5 A’s that were covered in a separate lesson.</a:t>
            </a:r>
            <a:r>
              <a:rPr lang="en-US">
                <a:latin typeface="Arial"/>
                <a:ea typeface="Arial"/>
                <a:cs typeface="Arial"/>
                <a:sym typeface="Arial"/>
              </a:rPr>
              <a:t> This is a useful framework for navigation practice:</a:t>
            </a:r>
            <a:endParaRPr>
              <a:latin typeface="Arial"/>
              <a:ea typeface="Arial"/>
              <a:cs typeface="Arial"/>
              <a:sym typeface="Arial"/>
            </a:endParaRPr>
          </a:p>
          <a:p>
            <a:pPr marL="457200" lvl="0" indent="-304800" algn="l" rtl="0">
              <a:lnSpc>
                <a:spcPct val="115000"/>
              </a:lnSpc>
              <a:spcBef>
                <a:spcPts val="1200"/>
              </a:spcBef>
              <a:spcAft>
                <a:spcPts val="0"/>
              </a:spcAft>
              <a:buClr>
                <a:schemeClr val="dk1"/>
              </a:buClr>
              <a:buSzPts val="1200"/>
              <a:buAutoNum type="arabicPeriod"/>
            </a:pPr>
            <a:r>
              <a:rPr lang="en-US" b="1">
                <a:latin typeface="Arial"/>
                <a:ea typeface="Arial"/>
                <a:cs typeface="Arial"/>
                <a:sym typeface="Arial"/>
              </a:rPr>
              <a:t>Ask</a:t>
            </a:r>
            <a:r>
              <a:rPr lang="en-US">
                <a:latin typeface="Arial"/>
                <a:ea typeface="Arial"/>
                <a:cs typeface="Arial"/>
                <a:sym typeface="Arial"/>
              </a:rPr>
              <a:t>: Understand the challenges and perceptions the patient is facing.</a:t>
            </a:r>
            <a:endParaRPr>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AutoNum type="arabicPeriod"/>
            </a:pPr>
            <a:r>
              <a:rPr lang="en-US" b="1">
                <a:latin typeface="Arial"/>
                <a:ea typeface="Arial"/>
                <a:cs typeface="Arial"/>
                <a:sym typeface="Arial"/>
              </a:rPr>
              <a:t>Assess</a:t>
            </a:r>
            <a:r>
              <a:rPr lang="en-US">
                <a:latin typeface="Arial"/>
                <a:ea typeface="Arial"/>
                <a:cs typeface="Arial"/>
                <a:sym typeface="Arial"/>
              </a:rPr>
              <a:t>: Evaluate the patient's needs, goals, and abilities.</a:t>
            </a:r>
            <a:endParaRPr>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AutoNum type="arabicPeriod"/>
            </a:pPr>
            <a:r>
              <a:rPr lang="en-US" b="1">
                <a:latin typeface="Arial"/>
                <a:ea typeface="Arial"/>
                <a:cs typeface="Arial"/>
                <a:sym typeface="Arial"/>
              </a:rPr>
              <a:t>Advise</a:t>
            </a:r>
            <a:r>
              <a:rPr lang="en-US">
                <a:latin typeface="Arial"/>
                <a:ea typeface="Arial"/>
                <a:cs typeface="Arial"/>
                <a:sym typeface="Arial"/>
              </a:rPr>
              <a:t>: Offer guidance on developing a plan.</a:t>
            </a:r>
            <a:endParaRPr>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AutoNum type="arabicPeriod"/>
            </a:pPr>
            <a:r>
              <a:rPr lang="en-US" b="1">
                <a:latin typeface="Arial"/>
                <a:ea typeface="Arial"/>
                <a:cs typeface="Arial"/>
                <a:sym typeface="Arial"/>
              </a:rPr>
              <a:t>Assist</a:t>
            </a:r>
            <a:r>
              <a:rPr lang="en-US">
                <a:latin typeface="Arial"/>
                <a:ea typeface="Arial"/>
                <a:cs typeface="Arial"/>
                <a:sym typeface="Arial"/>
              </a:rPr>
              <a:t>: Help patients remove barriers and implement the plan.</a:t>
            </a:r>
            <a:endParaRPr>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AutoNum type="arabicPeriod"/>
            </a:pPr>
            <a:r>
              <a:rPr lang="en-US" b="1">
                <a:latin typeface="Arial"/>
                <a:ea typeface="Arial"/>
                <a:cs typeface="Arial"/>
                <a:sym typeface="Arial"/>
              </a:rPr>
              <a:t>Arrange</a:t>
            </a:r>
            <a:r>
              <a:rPr lang="en-US">
                <a:latin typeface="Arial"/>
                <a:ea typeface="Arial"/>
                <a:cs typeface="Arial"/>
                <a:sym typeface="Arial"/>
              </a:rPr>
              <a:t>: Follow up with the patient to check if the plan is working effectively.</a:t>
            </a:r>
            <a:endParaRPr>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a:latin typeface="Arial"/>
                <a:ea typeface="Arial"/>
                <a:cs typeface="Arial"/>
                <a:sym typeface="Arial"/>
              </a:rPr>
              <a:t>By partnering with patients in this way, navigators can improve the decision-making process and support patients in making informed choices that align with their personal values and preferences.</a:t>
            </a:r>
            <a:endParaRPr>
              <a:latin typeface="Arial"/>
              <a:ea typeface="Arial"/>
              <a:cs typeface="Arial"/>
              <a:sym typeface="Arial"/>
            </a:endParaRPr>
          </a:p>
          <a:p>
            <a:pPr marL="0" lvl="0" indent="0" algn="l" rtl="0">
              <a:lnSpc>
                <a:spcPct val="115000"/>
              </a:lnSpc>
              <a:spcBef>
                <a:spcPts val="1200"/>
              </a:spcBef>
              <a:spcAft>
                <a:spcPts val="1200"/>
              </a:spcAft>
              <a:buClr>
                <a:schemeClr val="dk1"/>
              </a:buClr>
              <a:buSzPts val="1100"/>
              <a:buFont typeface="Arial"/>
              <a:buNone/>
            </a:pPr>
            <a:endParaRPr>
              <a:solidFill>
                <a:srgbClr val="212121"/>
              </a:solidFill>
              <a:latin typeface="Arial"/>
              <a:ea typeface="Arial"/>
              <a:cs typeface="Arial"/>
              <a:sym typeface="Arial"/>
            </a:endParaRPr>
          </a:p>
        </p:txBody>
      </p:sp>
      <p:sp>
        <p:nvSpPr>
          <p:cNvPr id="259" name="Google Shape;259;p9: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p1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8" name="Google Shape;278;p10: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15000"/>
              </a:lnSpc>
              <a:spcBef>
                <a:spcPts val="1200"/>
              </a:spcBef>
              <a:spcAft>
                <a:spcPts val="0"/>
              </a:spcAft>
              <a:buNone/>
            </a:pPr>
            <a:r>
              <a:rPr lang="en-US">
                <a:latin typeface="Arial"/>
                <a:ea typeface="Arial"/>
                <a:cs typeface="Arial"/>
                <a:sym typeface="Arial"/>
              </a:rPr>
              <a:t>Here are some questions a navigator might ask to start a conversation with a patient about their preferences for care. These questions can help you better understand the patient’s needs and advocate on their behalf if necessary:</a:t>
            </a:r>
            <a:endParaRPr>
              <a:latin typeface="Arial"/>
              <a:ea typeface="Arial"/>
              <a:cs typeface="Arial"/>
              <a:sym typeface="Arial"/>
            </a:endParaRPr>
          </a:p>
          <a:p>
            <a:pPr marL="457200" lvl="0" indent="-304800" algn="l" rtl="0">
              <a:lnSpc>
                <a:spcPct val="115000"/>
              </a:lnSpc>
              <a:spcBef>
                <a:spcPts val="1200"/>
              </a:spcBef>
              <a:spcAft>
                <a:spcPts val="0"/>
              </a:spcAft>
              <a:buClr>
                <a:schemeClr val="dk1"/>
              </a:buClr>
              <a:buSzPts val="1200"/>
              <a:buChar char="●"/>
            </a:pPr>
            <a:r>
              <a:rPr lang="en-US">
                <a:latin typeface="Arial"/>
                <a:ea typeface="Arial"/>
                <a:cs typeface="Arial"/>
                <a:sym typeface="Arial"/>
              </a:rPr>
              <a:t>Do you have any religious beliefs? If so, how do those impact your care? What about spiritual beliefs?</a:t>
            </a:r>
            <a:endParaRPr>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Char char="●"/>
            </a:pPr>
            <a:r>
              <a:rPr lang="en-US">
                <a:latin typeface="Arial"/>
                <a:ea typeface="Arial"/>
                <a:cs typeface="Arial"/>
                <a:sym typeface="Arial"/>
              </a:rPr>
              <a:t>How do you like to learn new information? For example, do you prefer visual aids (pictures, charts, videos), auditory information (verbal explanations), written words, or interactive learning (kinesthetic methods)? </a:t>
            </a:r>
            <a:endParaRPr>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Char char="●"/>
            </a:pPr>
            <a:r>
              <a:rPr lang="en-US">
                <a:latin typeface="Arial"/>
                <a:ea typeface="Arial"/>
                <a:cs typeface="Arial"/>
                <a:sym typeface="Arial"/>
              </a:rPr>
              <a:t>How much information would you like to have about your diagnosis or treatment?</a:t>
            </a:r>
            <a:endParaRPr>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Char char="●"/>
            </a:pPr>
            <a:r>
              <a:rPr lang="en-US">
                <a:latin typeface="Arial"/>
                <a:ea typeface="Arial"/>
                <a:cs typeface="Arial"/>
                <a:sym typeface="Arial"/>
              </a:rPr>
              <a:t>How would you prefer us to reach out to you? Options include text message, phone call, email, or patient portal.</a:t>
            </a:r>
            <a:endParaRPr>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Char char="●"/>
            </a:pPr>
            <a:r>
              <a:rPr lang="en-US">
                <a:latin typeface="Arial"/>
                <a:ea typeface="Arial"/>
                <a:cs typeface="Arial"/>
                <a:sym typeface="Arial"/>
              </a:rPr>
              <a:t>Who are the key people in your support system, and how would you like them involved in your care?</a:t>
            </a:r>
            <a:endParaRPr>
              <a:latin typeface="Arial"/>
              <a:ea typeface="Arial"/>
              <a:cs typeface="Arial"/>
              <a:sym typeface="Arial"/>
            </a:endParaRPr>
          </a:p>
          <a:p>
            <a:pPr marL="0" lvl="0" indent="0" algn="l" rtl="0">
              <a:lnSpc>
                <a:spcPct val="100000"/>
              </a:lnSpc>
              <a:spcBef>
                <a:spcPts val="120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endParaRPr>
              <a:latin typeface="Arial"/>
              <a:ea typeface="Arial"/>
              <a:cs typeface="Arial"/>
              <a:sym typeface="Arial"/>
            </a:endParaRPr>
          </a:p>
        </p:txBody>
      </p:sp>
      <p:sp>
        <p:nvSpPr>
          <p:cNvPr id="279" name="Google Shape;279;p10: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g2e7daf73608_0_41:notes"/>
          <p:cNvSpPr>
            <a:spLocks noGrp="1" noRot="1" noChangeAspect="1"/>
          </p:cNvSpPr>
          <p:nvPr>
            <p:ph type="sldImg" idx="2"/>
          </p:nvPr>
        </p:nvSpPr>
        <p:spPr>
          <a:xfrm>
            <a:off x="1181100" y="696913"/>
            <a:ext cx="4648200" cy="3486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5" name="Google Shape;285;g2e7daf73608_0_41:notes"/>
          <p:cNvSpPr txBox="1">
            <a:spLocks noGrp="1"/>
          </p:cNvSpPr>
          <p:nvPr>
            <p:ph type="body" idx="1"/>
          </p:nvPr>
        </p:nvSpPr>
        <p:spPr>
          <a:xfrm>
            <a:off x="701040" y="4415790"/>
            <a:ext cx="5608200" cy="4183500"/>
          </a:xfrm>
          <a:prstGeom prst="rect">
            <a:avLst/>
          </a:prstGeom>
          <a:noFill/>
          <a:ln>
            <a:noFill/>
          </a:ln>
        </p:spPr>
        <p:txBody>
          <a:bodyPr spcFirstLastPara="1" wrap="square" lIns="93175" tIns="46575" rIns="93175" bIns="4657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dirty="0">
                <a:latin typeface="Arial"/>
                <a:ea typeface="Arial"/>
                <a:cs typeface="Arial"/>
                <a:sym typeface="Arial"/>
              </a:rPr>
              <a:t>While a patient may or may not directly have medical trauma, it's important to recognize the historical and ongoing impact of medical trauma on various communities. This awareness helps us provide more compassionate and culturally sensitive care. A patient navigator should keep these in mind, as well as any personal medical trauma a patient may have experienced that could affect their capacity or desire to engage with their healthcare. We will review some significant instances of race-based and gender-based medical trauma that have shaped the experiences and trust of different groups in the healthcare system. This list is not exhaustive, and focuses on historical and systemic medical trauma. </a:t>
            </a:r>
            <a:endParaRPr dirty="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b="1" dirty="0">
                <a:latin typeface="Arial"/>
                <a:ea typeface="Arial"/>
                <a:cs typeface="Arial"/>
                <a:sym typeface="Arial"/>
              </a:rPr>
              <a:t>Race-Based Medical Trauma:</a:t>
            </a:r>
            <a:endParaRPr b="1" dirty="0">
              <a:latin typeface="Arial"/>
              <a:ea typeface="Arial"/>
              <a:cs typeface="Arial"/>
              <a:sym typeface="Arial"/>
            </a:endParaRPr>
          </a:p>
          <a:p>
            <a:pPr marL="457200" lvl="0" indent="-304800" algn="l" rtl="0">
              <a:lnSpc>
                <a:spcPct val="115000"/>
              </a:lnSpc>
              <a:spcBef>
                <a:spcPts val="1200"/>
              </a:spcBef>
              <a:spcAft>
                <a:spcPts val="0"/>
              </a:spcAft>
              <a:buClr>
                <a:schemeClr val="dk1"/>
              </a:buClr>
              <a:buSzPts val="1200"/>
              <a:buChar char="●"/>
            </a:pPr>
            <a:r>
              <a:rPr lang="en-US" b="1" dirty="0">
                <a:latin typeface="Arial"/>
                <a:ea typeface="Arial"/>
                <a:cs typeface="Arial"/>
                <a:sym typeface="Arial"/>
              </a:rPr>
              <a:t>Tuskegee Syphilis Study:</a:t>
            </a:r>
            <a:r>
              <a:rPr lang="en-US" dirty="0">
                <a:latin typeface="Arial"/>
                <a:ea typeface="Arial"/>
                <a:cs typeface="Arial"/>
                <a:sym typeface="Arial"/>
              </a:rPr>
              <a:t> This infamous study, conducted by the U.S. Public Health Service from 1932 to 1972, withheld treatment from African American men with syphilis, leading to numerous health complications and deaths.</a:t>
            </a:r>
            <a:endParaRPr dirty="0">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Char char="●"/>
            </a:pPr>
            <a:r>
              <a:rPr lang="en-US" b="1" dirty="0">
                <a:latin typeface="Arial"/>
                <a:ea typeface="Arial"/>
                <a:cs typeface="Arial"/>
                <a:sym typeface="Arial"/>
              </a:rPr>
              <a:t>Medical Apartheid:</a:t>
            </a:r>
            <a:r>
              <a:rPr lang="en-US" dirty="0">
                <a:latin typeface="Arial"/>
                <a:ea typeface="Arial"/>
                <a:cs typeface="Arial"/>
                <a:sym typeface="Arial"/>
              </a:rPr>
              <a:t> Harriet A. Washington's book "Medical Apartheid" extensively documents the history of abusive medical experimentation and mistreatment of African Americans in the United States.</a:t>
            </a:r>
            <a:endParaRPr dirty="0">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Char char="●"/>
            </a:pPr>
            <a:r>
              <a:rPr lang="en-US" b="1" dirty="0">
                <a:latin typeface="Arial"/>
                <a:ea typeface="Arial"/>
                <a:cs typeface="Arial"/>
                <a:sym typeface="Arial"/>
              </a:rPr>
              <a:t>Racial Disparities in Pain Management:</a:t>
            </a:r>
            <a:r>
              <a:rPr lang="en-US" dirty="0">
                <a:latin typeface="Arial"/>
                <a:ea typeface="Arial"/>
                <a:cs typeface="Arial"/>
                <a:sym typeface="Arial"/>
              </a:rPr>
              <a:t> Studies have shown that African Americans are less likely to receive adequate pain management compared to white patients, leading to undertreatment of pain and increased suffering.</a:t>
            </a:r>
            <a:endParaRPr dirty="0">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Char char="●"/>
            </a:pPr>
            <a:r>
              <a:rPr lang="en-US" b="1" dirty="0">
                <a:latin typeface="Arial"/>
                <a:ea typeface="Arial"/>
                <a:cs typeface="Arial"/>
                <a:sym typeface="Arial"/>
              </a:rPr>
              <a:t>Reproductive Coercion and Sterilization:</a:t>
            </a:r>
            <a:r>
              <a:rPr lang="en-US" dirty="0">
                <a:latin typeface="Arial"/>
                <a:ea typeface="Arial"/>
                <a:cs typeface="Arial"/>
                <a:sym typeface="Arial"/>
              </a:rPr>
              <a:t> Historical instances of forced sterilization of minority women, such as the eugenics movement and coerced sterilizations of Indigenous and Black women, have caused long-lasting trauma and mistrust in medical systems.</a:t>
            </a:r>
            <a:endParaRPr dirty="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b="1" dirty="0">
                <a:latin typeface="Arial"/>
                <a:ea typeface="Arial"/>
                <a:cs typeface="Arial"/>
                <a:sym typeface="Arial"/>
              </a:rPr>
              <a:t>Gender-Based Medical Trauma:</a:t>
            </a:r>
            <a:endParaRPr b="1" dirty="0">
              <a:latin typeface="Arial"/>
              <a:ea typeface="Arial"/>
              <a:cs typeface="Arial"/>
              <a:sym typeface="Arial"/>
            </a:endParaRPr>
          </a:p>
          <a:p>
            <a:pPr marL="457200" lvl="0" indent="-304800" algn="l" rtl="0">
              <a:lnSpc>
                <a:spcPct val="115000"/>
              </a:lnSpc>
              <a:spcBef>
                <a:spcPts val="1200"/>
              </a:spcBef>
              <a:spcAft>
                <a:spcPts val="0"/>
              </a:spcAft>
              <a:buClr>
                <a:schemeClr val="dk1"/>
              </a:buClr>
              <a:buSzPts val="1200"/>
              <a:buChar char="●"/>
            </a:pPr>
            <a:r>
              <a:rPr lang="en-US" b="1" dirty="0">
                <a:latin typeface="Arial"/>
                <a:ea typeface="Arial"/>
                <a:cs typeface="Arial"/>
                <a:sym typeface="Arial"/>
              </a:rPr>
              <a:t>Gynecological Experiments on Enslaved Women:</a:t>
            </a:r>
            <a:r>
              <a:rPr lang="en-US" dirty="0">
                <a:latin typeface="Arial"/>
                <a:ea typeface="Arial"/>
                <a:cs typeface="Arial"/>
                <a:sym typeface="Arial"/>
              </a:rPr>
              <a:t> Dr. J. Marion Sims, often hailed as the "father of modern gynecology," conducted surgical experiments on enslaved Black women without anesthesia.</a:t>
            </a:r>
            <a:endParaRPr dirty="0">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Char char="●"/>
            </a:pPr>
            <a:r>
              <a:rPr lang="en-US" b="1" dirty="0">
                <a:latin typeface="Arial"/>
                <a:ea typeface="Arial"/>
                <a:cs typeface="Arial"/>
                <a:sym typeface="Arial"/>
              </a:rPr>
              <a:t>Hysterectomies in Immigrant Detention Centers:</a:t>
            </a:r>
            <a:r>
              <a:rPr lang="en-US" dirty="0">
                <a:latin typeface="Arial"/>
                <a:ea typeface="Arial"/>
                <a:cs typeface="Arial"/>
                <a:sym typeface="Arial"/>
              </a:rPr>
              <a:t> Reports emerged in 2020 of unnecessary gynecologic procedures performed on detained immigrant women in the United States, raising concerns about coerced or non-consensual medical </a:t>
            </a:r>
            <a:r>
              <a:rPr lang="en-US" dirty="0">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procedures</a:t>
            </a:r>
            <a:r>
              <a:rPr lang="en-US" dirty="0">
                <a:latin typeface="Arial"/>
                <a:ea typeface="Arial"/>
                <a:cs typeface="Arial"/>
                <a:sym typeface="Arial"/>
              </a:rPr>
              <a:t>. </a:t>
            </a:r>
            <a:r>
              <a:rPr lang="en-US" u="sng" dirty="0">
                <a:solidFill>
                  <a:schemeClr val="hlink"/>
                </a:solidFill>
                <a:latin typeface="Arial"/>
                <a:ea typeface="Arial"/>
                <a:cs typeface="Arial"/>
                <a:sym typeface="Arial"/>
                <a:hlinkClick r:id="rId3"/>
              </a:rPr>
              <a:t>https://www.hsgac.senate.gov/wp-content/uploads/CRPT-118srpt1.pdf</a:t>
            </a:r>
            <a:r>
              <a:rPr lang="en-US" dirty="0">
                <a:latin typeface="Arial"/>
                <a:ea typeface="Arial"/>
                <a:cs typeface="Arial"/>
                <a:sym typeface="Arial"/>
              </a:rPr>
              <a:t>, p. 100</a:t>
            </a:r>
            <a:endParaRPr dirty="0">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Char char="●"/>
            </a:pPr>
            <a:r>
              <a:rPr lang="en-US" b="1" dirty="0">
                <a:latin typeface="Arial"/>
                <a:ea typeface="Arial"/>
                <a:cs typeface="Arial"/>
                <a:sym typeface="Arial"/>
              </a:rPr>
              <a:t>Transgender Healthcare Discrimination:</a:t>
            </a:r>
            <a:r>
              <a:rPr lang="en-US" dirty="0">
                <a:latin typeface="Arial"/>
                <a:ea typeface="Arial"/>
                <a:cs typeface="Arial"/>
                <a:sym typeface="Arial"/>
              </a:rPr>
              <a:t> Transgender individuals often face discrimination and mistreatment in healthcare settings, including denial of gender-affirming care, which can lead to profound psychological and physical harm.</a:t>
            </a:r>
            <a:endParaRPr dirty="0">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Char char="●"/>
            </a:pPr>
            <a:r>
              <a:rPr lang="en-US" b="1" dirty="0">
                <a:latin typeface="Arial"/>
                <a:ea typeface="Arial"/>
                <a:cs typeface="Arial"/>
                <a:sym typeface="Arial"/>
              </a:rPr>
              <a:t>Bias in Diagnosis and Treatment:</a:t>
            </a:r>
            <a:r>
              <a:rPr lang="en-US" dirty="0">
                <a:latin typeface="Arial"/>
                <a:ea typeface="Arial"/>
                <a:cs typeface="Arial"/>
                <a:sym typeface="Arial"/>
              </a:rPr>
              <a:t> Gender bias in medicine can result in delayed or incorrect diagnoses, inadequate treatment, and dismissal of symptoms, particularly affecting women and non-binary individuals.</a:t>
            </a:r>
            <a:endParaRPr dirty="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b="1" dirty="0">
                <a:latin typeface="Arial"/>
                <a:ea typeface="Arial"/>
                <a:cs typeface="Arial"/>
                <a:sym typeface="Arial"/>
              </a:rPr>
              <a:t>Forced Assimilation and Boarding Schools:</a:t>
            </a:r>
            <a:endParaRPr b="1" dirty="0">
              <a:latin typeface="Arial"/>
              <a:ea typeface="Arial"/>
              <a:cs typeface="Arial"/>
              <a:sym typeface="Arial"/>
            </a:endParaRPr>
          </a:p>
          <a:p>
            <a:pPr marL="457200" lvl="0" indent="-304800" algn="l" rtl="0">
              <a:lnSpc>
                <a:spcPct val="115000"/>
              </a:lnSpc>
              <a:spcBef>
                <a:spcPts val="1200"/>
              </a:spcBef>
              <a:spcAft>
                <a:spcPts val="0"/>
              </a:spcAft>
              <a:buClr>
                <a:schemeClr val="dk1"/>
              </a:buClr>
              <a:buSzPts val="1200"/>
              <a:buChar char="●"/>
            </a:pPr>
            <a:r>
              <a:rPr lang="en-US" dirty="0">
                <a:latin typeface="Arial"/>
                <a:ea typeface="Arial"/>
                <a:cs typeface="Arial"/>
                <a:sym typeface="Arial"/>
              </a:rPr>
              <a:t>During the 19th and early 20th centuries, the US government forcibly removed Native American children from their families and communities and placed them in boarding schools. These schools aimed to assimilate Native children into Euro-American culture and Christianize them. Many children experienced physical, emotional, and sexual abuse in these institutions, and they were often subjected to inadequate healthcare and unsanitary living conditions.</a:t>
            </a:r>
            <a:endParaRPr dirty="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b="1" dirty="0">
                <a:latin typeface="Arial"/>
                <a:ea typeface="Arial"/>
                <a:cs typeface="Arial"/>
                <a:sym typeface="Arial"/>
              </a:rPr>
              <a:t>Indian Health Service (IHS) and Healthcare Disparities:</a:t>
            </a:r>
            <a:endParaRPr b="1" dirty="0">
              <a:latin typeface="Arial"/>
              <a:ea typeface="Arial"/>
              <a:cs typeface="Arial"/>
              <a:sym typeface="Arial"/>
            </a:endParaRPr>
          </a:p>
          <a:p>
            <a:pPr marL="457200" lvl="0" indent="-304800" algn="l" rtl="0">
              <a:lnSpc>
                <a:spcPct val="115000"/>
              </a:lnSpc>
              <a:spcBef>
                <a:spcPts val="1200"/>
              </a:spcBef>
              <a:spcAft>
                <a:spcPts val="0"/>
              </a:spcAft>
              <a:buClr>
                <a:schemeClr val="dk1"/>
              </a:buClr>
              <a:buSzPts val="1200"/>
              <a:buChar char="●"/>
            </a:pPr>
            <a:r>
              <a:rPr lang="en-US" dirty="0">
                <a:latin typeface="Arial"/>
                <a:ea typeface="Arial"/>
                <a:cs typeface="Arial"/>
                <a:sym typeface="Arial"/>
              </a:rPr>
              <a:t>The Indian Health Service, established in 1955, is responsible for providing federal healthcare to Native American and Alaska Native peoples. However, the IHS has been chronically underfunded, leading to disparities in access to quality healthcare, inadequate facilities, and shortages of medical personnel in Native communities. This systemic neglect has resulted in preventable illnesses, higher rates of chronic diseases, and lower life expectancy among Native Americans compared to the general population.</a:t>
            </a:r>
            <a:endParaRPr dirty="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b="1" dirty="0">
                <a:latin typeface="Arial"/>
                <a:ea typeface="Arial"/>
                <a:cs typeface="Arial"/>
                <a:sym typeface="Arial"/>
              </a:rPr>
              <a:t>Forced Sterilization and Reproductive Coercion:</a:t>
            </a:r>
            <a:endParaRPr b="1" dirty="0">
              <a:latin typeface="Arial"/>
              <a:ea typeface="Arial"/>
              <a:cs typeface="Arial"/>
              <a:sym typeface="Arial"/>
            </a:endParaRPr>
          </a:p>
          <a:p>
            <a:pPr marL="457200" lvl="0" indent="-304800" algn="l" rtl="0">
              <a:lnSpc>
                <a:spcPct val="115000"/>
              </a:lnSpc>
              <a:spcBef>
                <a:spcPts val="1200"/>
              </a:spcBef>
              <a:spcAft>
                <a:spcPts val="0"/>
              </a:spcAft>
              <a:buClr>
                <a:schemeClr val="dk1"/>
              </a:buClr>
              <a:buSzPts val="1200"/>
              <a:buChar char="●"/>
            </a:pPr>
            <a:r>
              <a:rPr lang="en-US" dirty="0">
                <a:latin typeface="Arial"/>
                <a:ea typeface="Arial"/>
                <a:cs typeface="Arial"/>
                <a:sym typeface="Arial"/>
              </a:rPr>
              <a:t>Similar to other marginalized groups in the US, Native American women have been subjected to forced sterilization and coerced reproductive practices. Throughout the 20th century, government policies and healthcare providers targeted Native women for sterilization without their informed consent, often as part of broader eugenic initiatives aimed at reducing the Native population.</a:t>
            </a:r>
            <a:endParaRPr dirty="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b="1" dirty="0">
                <a:latin typeface="Arial"/>
                <a:ea typeface="Arial"/>
                <a:cs typeface="Arial"/>
                <a:sym typeface="Arial"/>
              </a:rPr>
              <a:t>Ethical Violations in Research:</a:t>
            </a:r>
            <a:endParaRPr b="1" dirty="0">
              <a:latin typeface="Arial"/>
              <a:ea typeface="Arial"/>
              <a:cs typeface="Arial"/>
              <a:sym typeface="Arial"/>
            </a:endParaRPr>
          </a:p>
          <a:p>
            <a:pPr marL="457200" lvl="0" indent="-304800" algn="l" rtl="0">
              <a:lnSpc>
                <a:spcPct val="115000"/>
              </a:lnSpc>
              <a:spcBef>
                <a:spcPts val="1200"/>
              </a:spcBef>
              <a:spcAft>
                <a:spcPts val="0"/>
              </a:spcAft>
              <a:buClr>
                <a:schemeClr val="dk1"/>
              </a:buClr>
              <a:buSzPts val="1200"/>
              <a:buChar char="●"/>
            </a:pPr>
            <a:r>
              <a:rPr lang="en-US" dirty="0">
                <a:latin typeface="Arial"/>
                <a:ea typeface="Arial"/>
                <a:cs typeface="Arial"/>
                <a:sym typeface="Arial"/>
              </a:rPr>
              <a:t>Native Americans have been subjected to unethical medical research practices, including exploitation, lack of informed consent, and disregard for cultural beliefs and values. Notable examples include the Havasupai Tribe's lawsuit against Arizona State University over the unauthorized use of their DNA samples and the exploitation of vulnerable populations in clinical trials conducted on reservations.</a:t>
            </a:r>
            <a:endParaRPr dirty="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b="1" dirty="0">
                <a:latin typeface="Arial"/>
                <a:ea typeface="Arial"/>
                <a:cs typeface="Arial"/>
                <a:sym typeface="Arial"/>
              </a:rPr>
              <a:t>Cultural Insensitivity and Discrimination:</a:t>
            </a:r>
            <a:endParaRPr b="1" dirty="0">
              <a:latin typeface="Arial"/>
              <a:ea typeface="Arial"/>
              <a:cs typeface="Arial"/>
              <a:sym typeface="Arial"/>
            </a:endParaRPr>
          </a:p>
          <a:p>
            <a:pPr marL="457200" lvl="0" indent="-304800" algn="l" rtl="0">
              <a:lnSpc>
                <a:spcPct val="115000"/>
              </a:lnSpc>
              <a:spcBef>
                <a:spcPts val="1200"/>
              </a:spcBef>
              <a:spcAft>
                <a:spcPts val="0"/>
              </a:spcAft>
              <a:buClr>
                <a:schemeClr val="dk1"/>
              </a:buClr>
              <a:buSzPts val="1200"/>
              <a:buChar char="●"/>
            </a:pPr>
            <a:r>
              <a:rPr lang="en-US" dirty="0">
                <a:latin typeface="Arial"/>
                <a:ea typeface="Arial"/>
                <a:cs typeface="Arial"/>
                <a:sym typeface="Arial"/>
              </a:rPr>
              <a:t>Native Americans continue to face cultural insensitivity, discrimination, and bias in healthcare settings. Stereotypes, language barriers, and lack of cultural competence among healthcare providers contribute to mistrust and reluctance to seek medical care among Native communities.</a:t>
            </a:r>
            <a:endParaRPr dirty="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dirty="0">
                <a:latin typeface="Arial"/>
                <a:ea typeface="Arial"/>
                <a:cs typeface="Arial"/>
                <a:sym typeface="Arial"/>
              </a:rPr>
              <a:t>Addressing the legacy of medical trauma among Native Americans requires acknowledgment of historical injustices, meaningful engagement with Indigenous communities, and investment in culturally responsive healthcare services. Efforts to promote Indigenous sovereignty, self-determination, and healthcare autonomy are essential for healing and reconciliation.</a:t>
            </a:r>
            <a:endParaRPr dirty="0">
              <a:latin typeface="Arial"/>
              <a:ea typeface="Arial"/>
              <a:cs typeface="Arial"/>
              <a:sym typeface="Arial"/>
            </a:endParaRPr>
          </a:p>
          <a:p>
            <a:pPr marL="0" marR="0" lvl="0" indent="0" algn="l" rtl="0">
              <a:lnSpc>
                <a:spcPct val="100000"/>
              </a:lnSpc>
              <a:spcBef>
                <a:spcPts val="1200"/>
              </a:spcBef>
              <a:spcAft>
                <a:spcPts val="0"/>
              </a:spcAft>
              <a:buClr>
                <a:schemeClr val="dk1"/>
              </a:buClr>
              <a:buSzPts val="1200"/>
              <a:buFont typeface="Calibri"/>
              <a:buNone/>
            </a:pPr>
            <a:endParaRPr dirty="0">
              <a:solidFill>
                <a:srgbClr val="FF0000"/>
              </a:solidFill>
              <a:latin typeface="Arial"/>
              <a:ea typeface="Arial"/>
              <a:cs typeface="Arial"/>
              <a:sym typeface="Arial"/>
            </a:endParaRPr>
          </a:p>
          <a:p>
            <a:pPr marL="0" marR="0" lvl="1" indent="0" algn="l" rtl="0">
              <a:lnSpc>
                <a:spcPct val="100000"/>
              </a:lnSpc>
              <a:spcBef>
                <a:spcPts val="0"/>
              </a:spcBef>
              <a:spcAft>
                <a:spcPts val="0"/>
              </a:spcAft>
              <a:buClr>
                <a:schemeClr val="dk1"/>
              </a:buClr>
              <a:buSzPts val="1200"/>
              <a:buFont typeface="Calibri"/>
              <a:buNone/>
            </a:pPr>
            <a:endParaRPr dirty="0">
              <a:latin typeface="Arial"/>
              <a:ea typeface="Arial"/>
              <a:cs typeface="Arial"/>
              <a:sym typeface="Arial"/>
            </a:endParaRPr>
          </a:p>
        </p:txBody>
      </p:sp>
      <p:sp>
        <p:nvSpPr>
          <p:cNvPr id="286" name="Google Shape;286;g2e7daf73608_0_41:notes"/>
          <p:cNvSpPr txBox="1">
            <a:spLocks noGrp="1"/>
          </p:cNvSpPr>
          <p:nvPr>
            <p:ph type="sldNum" idx="12"/>
          </p:nvPr>
        </p:nvSpPr>
        <p:spPr>
          <a:xfrm>
            <a:off x="3970938" y="8829967"/>
            <a:ext cx="3037800" cy="4647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p1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4" name="Google Shape;294;p12: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Clr>
                <a:schemeClr val="dk1"/>
              </a:buClr>
              <a:buSzPts val="1200"/>
              <a:buFont typeface="Calibri"/>
              <a:buNone/>
            </a:pPr>
            <a:r>
              <a:rPr lang="en-US">
                <a:latin typeface="Arial"/>
                <a:ea typeface="Arial"/>
                <a:cs typeface="Arial"/>
                <a:sym typeface="Arial"/>
              </a:rPr>
              <a:t>Which of the following impacts a patient’s capacity for shared decision-making?</a:t>
            </a:r>
            <a:endParaRPr>
              <a:latin typeface="Arial"/>
              <a:ea typeface="Arial"/>
              <a:cs typeface="Arial"/>
              <a:sym typeface="Arial"/>
            </a:endParaRPr>
          </a:p>
          <a:p>
            <a:pPr marL="0" lvl="0" indent="0" algn="l" rtl="0">
              <a:lnSpc>
                <a:spcPct val="100000"/>
              </a:lnSpc>
              <a:spcBef>
                <a:spcPts val="0"/>
              </a:spcBef>
              <a:spcAft>
                <a:spcPts val="0"/>
              </a:spcAft>
              <a:buClr>
                <a:schemeClr val="dk1"/>
              </a:buClr>
              <a:buSzPts val="1200"/>
              <a:buFont typeface="Calibri"/>
              <a:buNone/>
            </a:pPr>
            <a:endParaRPr>
              <a:latin typeface="Arial"/>
              <a:ea typeface="Arial"/>
              <a:cs typeface="Arial"/>
              <a:sym typeface="Arial"/>
            </a:endParaRPr>
          </a:p>
          <a:p>
            <a:pPr marL="457200" lvl="0" indent="-304800" algn="l" rtl="0">
              <a:lnSpc>
                <a:spcPct val="100000"/>
              </a:lnSpc>
              <a:spcBef>
                <a:spcPts val="0"/>
              </a:spcBef>
              <a:spcAft>
                <a:spcPts val="0"/>
              </a:spcAft>
              <a:buSzPts val="1200"/>
              <a:buFont typeface="Arial"/>
              <a:buAutoNum type="alphaUcPeriod"/>
            </a:pPr>
            <a:r>
              <a:rPr lang="en-US">
                <a:latin typeface="Arial"/>
                <a:ea typeface="Arial"/>
                <a:cs typeface="Arial"/>
                <a:sym typeface="Arial"/>
              </a:rPr>
              <a:t>Health literacy</a:t>
            </a:r>
            <a:endParaRPr>
              <a:latin typeface="Arial"/>
              <a:ea typeface="Arial"/>
              <a:cs typeface="Arial"/>
              <a:sym typeface="Arial"/>
            </a:endParaRPr>
          </a:p>
          <a:p>
            <a:pPr marL="457200" lvl="0" indent="-304800" algn="l" rtl="0">
              <a:lnSpc>
                <a:spcPct val="100000"/>
              </a:lnSpc>
              <a:spcBef>
                <a:spcPts val="0"/>
              </a:spcBef>
              <a:spcAft>
                <a:spcPts val="0"/>
              </a:spcAft>
              <a:buSzPts val="1200"/>
              <a:buFont typeface="Arial"/>
              <a:buAutoNum type="alphaUcPeriod"/>
            </a:pPr>
            <a:r>
              <a:rPr lang="en-US">
                <a:latin typeface="Arial"/>
                <a:ea typeface="Arial"/>
                <a:cs typeface="Arial"/>
                <a:sym typeface="Arial"/>
              </a:rPr>
              <a:t>Language </a:t>
            </a:r>
            <a:endParaRPr>
              <a:latin typeface="Arial"/>
              <a:ea typeface="Arial"/>
              <a:cs typeface="Arial"/>
              <a:sym typeface="Arial"/>
            </a:endParaRPr>
          </a:p>
          <a:p>
            <a:pPr marL="457200" lvl="0" indent="-304800" algn="l" rtl="0">
              <a:lnSpc>
                <a:spcPct val="100000"/>
              </a:lnSpc>
              <a:spcBef>
                <a:spcPts val="0"/>
              </a:spcBef>
              <a:spcAft>
                <a:spcPts val="0"/>
              </a:spcAft>
              <a:buSzPts val="1200"/>
              <a:buFont typeface="Arial"/>
              <a:buAutoNum type="alphaUcPeriod"/>
            </a:pPr>
            <a:r>
              <a:rPr lang="en-US">
                <a:latin typeface="Arial"/>
                <a:ea typeface="Arial"/>
                <a:cs typeface="Arial"/>
                <a:sym typeface="Arial"/>
              </a:rPr>
              <a:t>Physical condition and environment</a:t>
            </a:r>
            <a:endParaRPr>
              <a:latin typeface="Arial"/>
              <a:ea typeface="Arial"/>
              <a:cs typeface="Arial"/>
              <a:sym typeface="Arial"/>
            </a:endParaRPr>
          </a:p>
          <a:p>
            <a:pPr marL="457200" lvl="0" indent="-304800" algn="l" rtl="0">
              <a:lnSpc>
                <a:spcPct val="100000"/>
              </a:lnSpc>
              <a:spcBef>
                <a:spcPts val="0"/>
              </a:spcBef>
              <a:spcAft>
                <a:spcPts val="0"/>
              </a:spcAft>
              <a:buSzPts val="1200"/>
              <a:buFont typeface="Arial"/>
              <a:buAutoNum type="alphaUcPeriod"/>
            </a:pPr>
            <a:r>
              <a:rPr lang="en-US">
                <a:latin typeface="Arial"/>
                <a:ea typeface="Arial"/>
                <a:cs typeface="Arial"/>
                <a:sym typeface="Arial"/>
              </a:rPr>
              <a:t>Learning style</a:t>
            </a:r>
            <a:endParaRPr>
              <a:latin typeface="Arial"/>
              <a:ea typeface="Arial"/>
              <a:cs typeface="Arial"/>
              <a:sym typeface="Arial"/>
            </a:endParaRPr>
          </a:p>
          <a:p>
            <a:pPr marL="457200" lvl="0" indent="-304800" algn="l" rtl="0">
              <a:lnSpc>
                <a:spcPct val="100000"/>
              </a:lnSpc>
              <a:spcBef>
                <a:spcPts val="0"/>
              </a:spcBef>
              <a:spcAft>
                <a:spcPts val="0"/>
              </a:spcAft>
              <a:buSzPts val="1200"/>
              <a:buFont typeface="Arial"/>
              <a:buAutoNum type="alphaUcPeriod"/>
            </a:pPr>
            <a:r>
              <a:rPr lang="en-US">
                <a:latin typeface="Arial"/>
                <a:ea typeface="Arial"/>
                <a:cs typeface="Arial"/>
                <a:sym typeface="Arial"/>
              </a:rPr>
              <a:t>Medical Trauma History (race and gender-based)</a:t>
            </a:r>
            <a:endParaRPr>
              <a:latin typeface="Arial"/>
              <a:ea typeface="Arial"/>
              <a:cs typeface="Arial"/>
              <a:sym typeface="Arial"/>
            </a:endParaRPr>
          </a:p>
          <a:p>
            <a:pPr marL="457200" lvl="0" indent="-304800" algn="l" rtl="0">
              <a:lnSpc>
                <a:spcPct val="100000"/>
              </a:lnSpc>
              <a:spcBef>
                <a:spcPts val="0"/>
              </a:spcBef>
              <a:spcAft>
                <a:spcPts val="0"/>
              </a:spcAft>
              <a:buSzPts val="1200"/>
              <a:buFont typeface="Arial"/>
              <a:buAutoNum type="alphaUcPeriod"/>
            </a:pPr>
            <a:r>
              <a:rPr lang="en-US">
                <a:latin typeface="Arial"/>
                <a:ea typeface="Arial"/>
                <a:cs typeface="Arial"/>
                <a:sym typeface="Arial"/>
              </a:rPr>
              <a:t>All of the above</a:t>
            </a:r>
            <a:endParaRPr>
              <a:latin typeface="Arial"/>
              <a:ea typeface="Arial"/>
              <a:cs typeface="Arial"/>
              <a:sym typeface="Arial"/>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endParaRPr>
              <a:latin typeface="Arial"/>
              <a:ea typeface="Arial"/>
              <a:cs typeface="Arial"/>
              <a:sym typeface="Arial"/>
            </a:endParaRPr>
          </a:p>
        </p:txBody>
      </p:sp>
      <p:sp>
        <p:nvSpPr>
          <p:cNvPr id="295" name="Google Shape;295;p12: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1" name="Google Shape;51;p2: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100">
                <a:latin typeface="Arial"/>
                <a:ea typeface="Arial"/>
                <a:cs typeface="Arial"/>
                <a:sym typeface="Arial"/>
              </a:rPr>
              <a:t>Before we begin, we would like to acknowledge the Centers for Disease Control and Prevention for supporting this work. Its contents are solely the responsibility of the authors and do not necessarily represent the official views of the Centers for Disease Control and Prevention.</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1100">
              <a:latin typeface="Arial"/>
              <a:ea typeface="Arial"/>
              <a:cs typeface="Arial"/>
              <a:sym typeface="Arial"/>
            </a:endParaRPr>
          </a:p>
          <a:p>
            <a:pPr marL="0" lvl="0" indent="0" algn="l" rtl="0">
              <a:spcBef>
                <a:spcPts val="400"/>
              </a:spcBef>
              <a:spcAft>
                <a:spcPts val="0"/>
              </a:spcAft>
              <a:buClr>
                <a:schemeClr val="dk1"/>
              </a:buClr>
              <a:buSzPts val="1100"/>
              <a:buFont typeface="Arial"/>
              <a:buNone/>
            </a:pPr>
            <a:r>
              <a:rPr lang="en-US" sz="1100">
                <a:solidFill>
                  <a:srgbClr val="333333"/>
                </a:solidFill>
                <a:latin typeface="Arial"/>
                <a:ea typeface="Arial"/>
                <a:cs typeface="Arial"/>
                <a:sym typeface="Arial"/>
              </a:rPr>
              <a:t>We would also like to thank the following for their assistance with content revision:</a:t>
            </a:r>
            <a:endParaRPr sz="1100">
              <a:solidFill>
                <a:srgbClr val="333333"/>
              </a:solidFill>
              <a:latin typeface="Arial"/>
              <a:ea typeface="Arial"/>
              <a:cs typeface="Arial"/>
              <a:sym typeface="Arial"/>
            </a:endParaRPr>
          </a:p>
          <a:p>
            <a:pPr marL="0" lvl="0" indent="0" algn="l" rtl="0">
              <a:spcBef>
                <a:spcPts val="400"/>
              </a:spcBef>
              <a:spcAft>
                <a:spcPts val="0"/>
              </a:spcAft>
              <a:buClr>
                <a:schemeClr val="dk1"/>
              </a:buClr>
              <a:buSzPts val="1100"/>
              <a:buFont typeface="Arial"/>
              <a:buNone/>
            </a:pPr>
            <a:endParaRPr sz="1100">
              <a:solidFill>
                <a:srgbClr val="333333"/>
              </a:solidFill>
              <a:latin typeface="Arial"/>
              <a:ea typeface="Arial"/>
              <a:cs typeface="Arial"/>
              <a:sym typeface="Arial"/>
            </a:endParaRPr>
          </a:p>
          <a:p>
            <a:pPr marL="457200" lvl="0" indent="-298450" algn="l" rtl="0">
              <a:spcBef>
                <a:spcPts val="400"/>
              </a:spcBef>
              <a:spcAft>
                <a:spcPts val="0"/>
              </a:spcAft>
              <a:buClr>
                <a:schemeClr val="dk1"/>
              </a:buClr>
              <a:buSzPts val="1100"/>
              <a:buChar char="•"/>
            </a:pPr>
            <a:r>
              <a:rPr lang="en-US" sz="1100">
                <a:latin typeface="Arial"/>
                <a:ea typeface="Arial"/>
                <a:cs typeface="Arial"/>
                <a:sym typeface="Arial"/>
              </a:rPr>
              <a:t>Nancy Peña, Navegación de Pacientes Internacional </a:t>
            </a:r>
            <a:endParaRPr sz="1100">
              <a:latin typeface="Arial"/>
              <a:ea typeface="Arial"/>
              <a:cs typeface="Arial"/>
              <a:sym typeface="Arial"/>
            </a:endParaRPr>
          </a:p>
          <a:p>
            <a:pPr marL="457200" lvl="0" indent="-298450" algn="l" rtl="0">
              <a:spcBef>
                <a:spcPts val="400"/>
              </a:spcBef>
              <a:spcAft>
                <a:spcPts val="0"/>
              </a:spcAft>
              <a:buClr>
                <a:schemeClr val="dk1"/>
              </a:buClr>
              <a:buSzPts val="1100"/>
              <a:buChar char="•"/>
            </a:pPr>
            <a:r>
              <a:rPr lang="en-US" sz="1100">
                <a:latin typeface="Arial"/>
                <a:ea typeface="Arial"/>
                <a:cs typeface="Arial"/>
                <a:sym typeface="Arial"/>
              </a:rPr>
              <a:t>Jess Quiring, Patient Navigation Advisors</a:t>
            </a:r>
            <a:endParaRPr sz="1100">
              <a:latin typeface="Arial"/>
              <a:ea typeface="Arial"/>
              <a:cs typeface="Arial"/>
              <a:sym typeface="Arial"/>
            </a:endParaRPr>
          </a:p>
          <a:p>
            <a:pPr marL="457200" lvl="0" indent="-298450" algn="l" rtl="0">
              <a:spcBef>
                <a:spcPts val="400"/>
              </a:spcBef>
              <a:spcAft>
                <a:spcPts val="0"/>
              </a:spcAft>
              <a:buClr>
                <a:schemeClr val="dk1"/>
              </a:buClr>
              <a:buSzPts val="1100"/>
              <a:buChar char="•"/>
            </a:pPr>
            <a:r>
              <a:rPr lang="en-US" sz="1100">
                <a:latin typeface="Arial"/>
                <a:ea typeface="Arial"/>
                <a:cs typeface="Arial"/>
                <a:sym typeface="Arial"/>
              </a:rPr>
              <a:t>Zarek Mena, Patient Navigation Advisors</a:t>
            </a:r>
            <a:endParaRPr sz="1100">
              <a:latin typeface="Arial"/>
              <a:ea typeface="Arial"/>
              <a:cs typeface="Arial"/>
              <a:sym typeface="Arial"/>
            </a:endParaRPr>
          </a:p>
          <a:p>
            <a:pPr marL="457200" lvl="0" indent="-298450" algn="l" rtl="0">
              <a:spcBef>
                <a:spcPts val="400"/>
              </a:spcBef>
              <a:spcAft>
                <a:spcPts val="0"/>
              </a:spcAft>
              <a:buClr>
                <a:schemeClr val="dk1"/>
              </a:buClr>
              <a:buSzPts val="1100"/>
              <a:buChar char="•"/>
            </a:pPr>
            <a:r>
              <a:rPr lang="en-US" sz="1100">
                <a:latin typeface="Arial"/>
                <a:ea typeface="Arial"/>
                <a:cs typeface="Arial"/>
                <a:sym typeface="Arial"/>
              </a:rPr>
              <a:t>Reesa Sherin, Association of Cancer Care Centers</a:t>
            </a:r>
            <a:endParaRPr sz="1100">
              <a:latin typeface="Arial"/>
              <a:ea typeface="Arial"/>
              <a:cs typeface="Arial"/>
              <a:sym typeface="Arial"/>
            </a:endParaRPr>
          </a:p>
        </p:txBody>
      </p:sp>
      <p:sp>
        <p:nvSpPr>
          <p:cNvPr id="52" name="Google Shape;52;p2: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2</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g2f0f9e68534_1_1:notes"/>
          <p:cNvSpPr>
            <a:spLocks noGrp="1" noRot="1" noChangeAspect="1"/>
          </p:cNvSpPr>
          <p:nvPr>
            <p:ph type="sldImg" idx="2"/>
          </p:nvPr>
        </p:nvSpPr>
        <p:spPr>
          <a:xfrm>
            <a:off x="1181100" y="696913"/>
            <a:ext cx="4648200" cy="3486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1" name="Google Shape;301;g2f0f9e68534_1_1:notes"/>
          <p:cNvSpPr txBox="1">
            <a:spLocks noGrp="1"/>
          </p:cNvSpPr>
          <p:nvPr>
            <p:ph type="body" idx="1"/>
          </p:nvPr>
        </p:nvSpPr>
        <p:spPr>
          <a:xfrm>
            <a:off x="701040" y="4415790"/>
            <a:ext cx="5608200" cy="41835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Clr>
                <a:schemeClr val="dk1"/>
              </a:buClr>
              <a:buSzPts val="1200"/>
              <a:buFont typeface="Calibri"/>
              <a:buNone/>
            </a:pPr>
            <a:r>
              <a:rPr lang="en-US">
                <a:latin typeface="Arial"/>
                <a:ea typeface="Arial"/>
                <a:cs typeface="Arial"/>
                <a:sym typeface="Arial"/>
              </a:rPr>
              <a:t>Which of the following impacts a patient’s capacity for shared decision-making?</a:t>
            </a:r>
            <a:endParaRPr>
              <a:latin typeface="Arial"/>
              <a:ea typeface="Arial"/>
              <a:cs typeface="Arial"/>
              <a:sym typeface="Arial"/>
            </a:endParaRPr>
          </a:p>
          <a:p>
            <a:pPr marL="0" lvl="0" indent="0" algn="l" rtl="0">
              <a:lnSpc>
                <a:spcPct val="100000"/>
              </a:lnSpc>
              <a:spcBef>
                <a:spcPts val="0"/>
              </a:spcBef>
              <a:spcAft>
                <a:spcPts val="0"/>
              </a:spcAft>
              <a:buNone/>
            </a:pPr>
            <a:endParaRPr>
              <a:latin typeface="Arial"/>
              <a:ea typeface="Arial"/>
              <a:cs typeface="Arial"/>
              <a:sym typeface="Arial"/>
            </a:endParaRPr>
          </a:p>
          <a:p>
            <a:pPr marL="0" lvl="0" indent="0" algn="l" rtl="0">
              <a:lnSpc>
                <a:spcPct val="100000"/>
              </a:lnSpc>
              <a:spcBef>
                <a:spcPts val="0"/>
              </a:spcBef>
              <a:spcAft>
                <a:spcPts val="0"/>
              </a:spcAft>
              <a:buNone/>
            </a:pPr>
            <a:r>
              <a:rPr lang="en-US">
                <a:latin typeface="Arial"/>
                <a:ea typeface="Arial"/>
                <a:cs typeface="Arial"/>
                <a:sym typeface="Arial"/>
              </a:rPr>
              <a:t>The answer is f) All of the above</a:t>
            </a:r>
            <a:endParaRPr>
              <a:latin typeface="Arial"/>
              <a:ea typeface="Arial"/>
              <a:cs typeface="Arial"/>
              <a:sym typeface="Arial"/>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r>
              <a:rPr lang="en-US">
                <a:latin typeface="Arial"/>
                <a:ea typeface="Arial"/>
                <a:cs typeface="Arial"/>
                <a:sym typeface="Arial"/>
              </a:rPr>
              <a:t>All of these impact a patient’s capacity for shared decision-making. </a:t>
            </a:r>
            <a:endParaRPr>
              <a:latin typeface="Arial"/>
              <a:ea typeface="Arial"/>
              <a:cs typeface="Arial"/>
              <a:sym typeface="Arial"/>
            </a:endParaRPr>
          </a:p>
        </p:txBody>
      </p:sp>
      <p:sp>
        <p:nvSpPr>
          <p:cNvPr id="302" name="Google Shape;302;g2f0f9e68534_1_1:notes"/>
          <p:cNvSpPr txBox="1">
            <a:spLocks noGrp="1"/>
          </p:cNvSpPr>
          <p:nvPr>
            <p:ph type="sldNum" idx="12"/>
          </p:nvPr>
        </p:nvSpPr>
        <p:spPr>
          <a:xfrm>
            <a:off x="3970938" y="8829967"/>
            <a:ext cx="3037800" cy="4647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g2f1268b2752_0_13:notes"/>
          <p:cNvSpPr>
            <a:spLocks noGrp="1" noRot="1" noChangeAspect="1"/>
          </p:cNvSpPr>
          <p:nvPr>
            <p:ph type="sldImg" idx="2"/>
          </p:nvPr>
        </p:nvSpPr>
        <p:spPr>
          <a:xfrm>
            <a:off x="1181100" y="696913"/>
            <a:ext cx="4648200" cy="34863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8" name="Google Shape;308;g2f1268b2752_0_13:notes"/>
          <p:cNvSpPr txBox="1">
            <a:spLocks noGrp="1"/>
          </p:cNvSpPr>
          <p:nvPr>
            <p:ph type="body" idx="1"/>
          </p:nvPr>
        </p:nvSpPr>
        <p:spPr>
          <a:xfrm>
            <a:off x="701040" y="4415790"/>
            <a:ext cx="5608200" cy="41835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r>
              <a:rPr lang="en-US" dirty="0">
                <a:latin typeface="Arial"/>
                <a:ea typeface="Arial"/>
                <a:cs typeface="Arial"/>
                <a:sym typeface="Arial"/>
              </a:rPr>
              <a:t>After a patient has reached a decision about treatment and the support services they want to receive, you need to evaluate your patient’s understanding and decisions. It is common for patients to think that they understand the information provided to them, while not really fully comprehending all of it. Patients may claim to understand health care recommendations, but they may be embarrassed if they are confused and do not understand. Some patients are so overwhelmed with the diagnosis they don’t hear or process the information they need to. This can lead both health care professionals and researchers to over-estimate levels of patient understanding of the health information provided to them. </a:t>
            </a:r>
            <a:endParaRPr dirty="0">
              <a:latin typeface="Arial"/>
              <a:ea typeface="Arial"/>
              <a:cs typeface="Arial"/>
              <a:sym typeface="Arial"/>
            </a:endParaRPr>
          </a:p>
          <a:p>
            <a:pPr marL="0" lvl="0" indent="0" algn="l" rtl="0">
              <a:spcBef>
                <a:spcPts val="0"/>
              </a:spcBef>
              <a:spcAft>
                <a:spcPts val="0"/>
              </a:spcAft>
              <a:buNone/>
            </a:pPr>
            <a:endParaRPr dirty="0">
              <a:latin typeface="Arial"/>
              <a:ea typeface="Arial"/>
              <a:cs typeface="Arial"/>
              <a:sym typeface="Arial"/>
            </a:endParaRPr>
          </a:p>
          <a:p>
            <a:pPr marL="0" lvl="0" indent="0" algn="l" rtl="0">
              <a:spcBef>
                <a:spcPts val="0"/>
              </a:spcBef>
              <a:spcAft>
                <a:spcPts val="0"/>
              </a:spcAft>
              <a:buNone/>
            </a:pPr>
            <a:r>
              <a:rPr lang="en-US" dirty="0">
                <a:latin typeface="Arial"/>
                <a:ea typeface="Arial"/>
                <a:cs typeface="Arial"/>
                <a:sym typeface="Arial"/>
              </a:rPr>
              <a:t>This also emphasizes the importance of caregivers or families who need to know treatment information. While a patient may be overwhelmed, their caregiver or family may be able to better receive the information. </a:t>
            </a:r>
            <a:endParaRPr dirty="0">
              <a:latin typeface="Arial"/>
              <a:ea typeface="Arial"/>
              <a:cs typeface="Arial"/>
              <a:sym typeface="Arial"/>
            </a:endParaRPr>
          </a:p>
          <a:p>
            <a:pPr marL="0" lvl="0" indent="0" algn="l" rtl="0">
              <a:spcBef>
                <a:spcPts val="0"/>
              </a:spcBef>
              <a:spcAft>
                <a:spcPts val="0"/>
              </a:spcAft>
              <a:buNone/>
            </a:pPr>
            <a:endParaRPr dirty="0">
              <a:latin typeface="Arial"/>
              <a:ea typeface="Arial"/>
              <a:cs typeface="Arial"/>
              <a:sym typeface="Arial"/>
            </a:endParaRPr>
          </a:p>
          <a:p>
            <a:pPr marL="0" lvl="0" indent="0" algn="l" rtl="0">
              <a:spcBef>
                <a:spcPts val="0"/>
              </a:spcBef>
              <a:spcAft>
                <a:spcPts val="0"/>
              </a:spcAft>
              <a:buNone/>
            </a:pPr>
            <a:r>
              <a:rPr lang="en-US" dirty="0">
                <a:latin typeface="Arial"/>
                <a:ea typeface="Arial"/>
                <a:cs typeface="Arial"/>
                <a:sym typeface="Arial"/>
              </a:rPr>
              <a:t>One strategy for evaluation is the teach-back communication method to check for patient and caregiver understanding. Ask a patient or caregiver to explain their diagnosis and information provided to them to check for their understanding. Provide clarity to areas where they still feel unsure or lack confidence in explaining back what they need to know. Promoting patient understanding of complex diagnostic information is a hard task but using the strategies you have learned in this lesson will help you improve understanding for your patients. </a:t>
            </a:r>
            <a:endParaRPr dirty="0">
              <a:latin typeface="Arial"/>
              <a:ea typeface="Arial"/>
              <a:cs typeface="Arial"/>
              <a:sym typeface="Arial"/>
            </a:endParaRPr>
          </a:p>
          <a:p>
            <a:pPr marL="0" lvl="0" indent="0" algn="l" rtl="0">
              <a:spcBef>
                <a:spcPts val="0"/>
              </a:spcBef>
              <a:spcAft>
                <a:spcPts val="0"/>
              </a:spcAft>
              <a:buNone/>
            </a:pPr>
            <a:endParaRPr dirty="0">
              <a:latin typeface="Arial"/>
              <a:ea typeface="Arial"/>
              <a:cs typeface="Arial"/>
              <a:sym typeface="Arial"/>
            </a:endParaRPr>
          </a:p>
          <a:p>
            <a:pPr marL="0" lvl="0" indent="0" algn="l" rtl="0">
              <a:spcBef>
                <a:spcPts val="0"/>
              </a:spcBef>
              <a:spcAft>
                <a:spcPts val="0"/>
              </a:spcAft>
              <a:buNone/>
            </a:pPr>
            <a:endParaRPr dirty="0">
              <a:latin typeface="Arial"/>
              <a:ea typeface="Arial"/>
              <a:cs typeface="Arial"/>
              <a:sym typeface="Arial"/>
            </a:endParaRPr>
          </a:p>
        </p:txBody>
      </p:sp>
      <p:sp>
        <p:nvSpPr>
          <p:cNvPr id="309" name="Google Shape;309;g2f1268b2752_0_13:notes"/>
          <p:cNvSpPr txBox="1">
            <a:spLocks noGrp="1"/>
          </p:cNvSpPr>
          <p:nvPr>
            <p:ph type="sldNum" idx="12"/>
          </p:nvPr>
        </p:nvSpPr>
        <p:spPr>
          <a:xfrm>
            <a:off x="3970938" y="8829967"/>
            <a:ext cx="3037800" cy="4647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p1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9" name="Google Shape;319;p18: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15000"/>
              </a:lnSpc>
              <a:spcBef>
                <a:spcPts val="1200"/>
              </a:spcBef>
              <a:spcAft>
                <a:spcPts val="0"/>
              </a:spcAft>
              <a:buNone/>
            </a:pPr>
            <a:r>
              <a:rPr lang="en-US">
                <a:latin typeface="Arial"/>
                <a:ea typeface="Arial"/>
                <a:cs typeface="Arial"/>
                <a:sym typeface="Arial"/>
              </a:rPr>
              <a:t>Other ways that patients are able to engage in shared-decision making is when they have the skills, information, and resources to manage their chronic illness. </a:t>
            </a:r>
            <a:endParaRPr>
              <a:latin typeface="Arial"/>
              <a:ea typeface="Arial"/>
              <a:cs typeface="Arial"/>
              <a:sym typeface="Arial"/>
            </a:endParaRPr>
          </a:p>
          <a:p>
            <a:pPr marL="0" lvl="0" indent="0" algn="l" rtl="0">
              <a:lnSpc>
                <a:spcPct val="115000"/>
              </a:lnSpc>
              <a:spcBef>
                <a:spcPts val="1200"/>
              </a:spcBef>
              <a:spcAft>
                <a:spcPts val="0"/>
              </a:spcAft>
              <a:buNone/>
            </a:pPr>
            <a:r>
              <a:rPr lang="en-US">
                <a:latin typeface="Arial"/>
                <a:ea typeface="Arial"/>
                <a:cs typeface="Arial"/>
                <a:sym typeface="Arial"/>
              </a:rPr>
              <a:t>Patient navigators can support patients by:</a:t>
            </a:r>
            <a:endParaRPr>
              <a:latin typeface="Arial"/>
              <a:ea typeface="Arial"/>
              <a:cs typeface="Arial"/>
              <a:sym typeface="Arial"/>
            </a:endParaRPr>
          </a:p>
          <a:p>
            <a:pPr marL="457200" lvl="0" indent="-304800" algn="l" rtl="0">
              <a:lnSpc>
                <a:spcPct val="115000"/>
              </a:lnSpc>
              <a:spcBef>
                <a:spcPts val="1200"/>
              </a:spcBef>
              <a:spcAft>
                <a:spcPts val="0"/>
              </a:spcAft>
              <a:buClr>
                <a:schemeClr val="dk1"/>
              </a:buClr>
              <a:buSzPts val="1200"/>
              <a:buChar char="●"/>
            </a:pPr>
            <a:r>
              <a:rPr lang="en-US">
                <a:latin typeface="Arial"/>
                <a:ea typeface="Arial"/>
                <a:cs typeface="Arial"/>
                <a:sym typeface="Arial"/>
              </a:rPr>
              <a:t>Delivering education: Provide basic education about the patient's condition and facilitate access to quality information.</a:t>
            </a:r>
            <a:endParaRPr>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Char char="●"/>
            </a:pPr>
            <a:r>
              <a:rPr lang="en-US">
                <a:latin typeface="Arial"/>
                <a:ea typeface="Arial"/>
                <a:cs typeface="Arial"/>
                <a:sym typeface="Arial"/>
              </a:rPr>
              <a:t>Offering psychosocial support: Identify and facilitate access to social support networks (family, friends, community groups) and psychological and social services (counselors, psychologists, social workers).</a:t>
            </a:r>
            <a:endParaRPr>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Char char="●"/>
            </a:pPr>
            <a:r>
              <a:rPr lang="en-US">
                <a:latin typeface="Arial"/>
                <a:ea typeface="Arial"/>
                <a:cs typeface="Arial"/>
                <a:sym typeface="Arial"/>
              </a:rPr>
              <a:t>Encouraging lifestyle modifications: Support behavior changes in diet and exercise.</a:t>
            </a:r>
            <a:endParaRPr>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Char char="●"/>
            </a:pPr>
            <a:r>
              <a:rPr lang="en-US">
                <a:latin typeface="Arial"/>
                <a:ea typeface="Arial"/>
                <a:cs typeface="Arial"/>
                <a:sym typeface="Arial"/>
              </a:rPr>
              <a:t>Enhancing communication and decision-making support: Discuss potential questions patients and families can ask at their appointments, clarify goals and values in making treatment decisions.</a:t>
            </a:r>
            <a:endParaRPr>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Char char="●"/>
            </a:pPr>
            <a:r>
              <a:rPr lang="en-US">
                <a:latin typeface="Arial"/>
                <a:ea typeface="Arial"/>
                <a:cs typeface="Arial"/>
                <a:sym typeface="Arial"/>
              </a:rPr>
              <a:t>Facilitating care: Schedule and coordinate appointments (general practitioner, specialist care, allied health), assist in completing complex medical forms, provide reminders, and address concerns and fears.</a:t>
            </a:r>
            <a:endParaRPr>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Char char="●"/>
            </a:pPr>
            <a:r>
              <a:rPr lang="en-US">
                <a:latin typeface="Arial"/>
                <a:ea typeface="Arial"/>
                <a:cs typeface="Arial"/>
                <a:sym typeface="Arial"/>
              </a:rPr>
              <a:t>Translating medical information into plain language: Simplify medical terminology and jargon to assist patients understand their condition and treatment options.</a:t>
            </a:r>
            <a:endParaRPr>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Char char="●"/>
            </a:pPr>
            <a:r>
              <a:rPr lang="en-US">
                <a:latin typeface="Arial"/>
                <a:ea typeface="Arial"/>
                <a:cs typeface="Arial"/>
                <a:sym typeface="Arial"/>
              </a:rPr>
              <a:t>Providing ongoing support and encouragement: Maintain continuous engagement with patients to support their journey.</a:t>
            </a:r>
            <a:endParaRPr>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Char char="●"/>
            </a:pPr>
            <a:r>
              <a:rPr lang="en-US">
                <a:latin typeface="Arial"/>
                <a:ea typeface="Arial"/>
                <a:cs typeface="Arial"/>
                <a:sym typeface="Arial"/>
              </a:rPr>
              <a:t>Facilitating practical support: Explain logistics (venue, parking), arrange transportation, arrange childcare as needed, and address any barriers patients may face.</a:t>
            </a:r>
            <a:endParaRPr>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Char char="●"/>
            </a:pPr>
            <a:r>
              <a:rPr lang="en-US">
                <a:latin typeface="Arial"/>
                <a:ea typeface="Arial"/>
                <a:cs typeface="Arial"/>
                <a:sym typeface="Arial"/>
              </a:rPr>
              <a:t>Promoting independence: Assist patients in maintaining their lifestyle and focusing on activities they can continue rather than limitations.</a:t>
            </a:r>
            <a:endParaRPr>
              <a:latin typeface="Arial"/>
              <a:ea typeface="Arial"/>
              <a:cs typeface="Arial"/>
              <a:sym typeface="Arial"/>
            </a:endParaRPr>
          </a:p>
          <a:p>
            <a:pPr marL="0" lvl="0" indent="0" algn="l" rtl="0">
              <a:lnSpc>
                <a:spcPct val="115000"/>
              </a:lnSpc>
              <a:spcBef>
                <a:spcPts val="1200"/>
              </a:spcBef>
              <a:spcAft>
                <a:spcPts val="0"/>
              </a:spcAft>
              <a:buNone/>
            </a:pPr>
            <a:r>
              <a:rPr lang="en-US">
                <a:latin typeface="Arial"/>
                <a:ea typeface="Arial"/>
                <a:cs typeface="Arial"/>
                <a:sym typeface="Arial"/>
              </a:rPr>
              <a:t>These strategies can help patients be well-informed, supported, and capable of actively participating in their healthcare decisions. </a:t>
            </a:r>
            <a:endParaRPr>
              <a:latin typeface="Arial"/>
              <a:ea typeface="Arial"/>
              <a:cs typeface="Arial"/>
              <a:sym typeface="Arial"/>
            </a:endParaRPr>
          </a:p>
          <a:p>
            <a:pPr marL="0" lvl="0" indent="0" algn="l" rtl="0">
              <a:lnSpc>
                <a:spcPct val="115000"/>
              </a:lnSpc>
              <a:spcBef>
                <a:spcPts val="1200"/>
              </a:spcBef>
              <a:spcAft>
                <a:spcPts val="0"/>
              </a:spcAft>
              <a:buNone/>
            </a:pPr>
            <a:r>
              <a:rPr lang="en-US">
                <a:latin typeface="Arial"/>
                <a:ea typeface="Arial"/>
                <a:cs typeface="Arial"/>
                <a:sym typeface="Arial"/>
              </a:rPr>
              <a:t>By addressing these key areas, patient navigators can  improve the overall healthcare experience for patients with chronic illnesses.</a:t>
            </a:r>
            <a:endParaRPr>
              <a:latin typeface="Arial"/>
              <a:ea typeface="Arial"/>
              <a:cs typeface="Arial"/>
              <a:sym typeface="Arial"/>
            </a:endParaRPr>
          </a:p>
          <a:p>
            <a:pPr marL="0" lvl="0" indent="0" algn="l" rtl="0">
              <a:lnSpc>
                <a:spcPct val="115000"/>
              </a:lnSpc>
              <a:spcBef>
                <a:spcPts val="1200"/>
              </a:spcBef>
              <a:spcAft>
                <a:spcPts val="1200"/>
              </a:spcAft>
              <a:buNone/>
            </a:pPr>
            <a:endParaRPr>
              <a:latin typeface="Arial"/>
              <a:ea typeface="Arial"/>
              <a:cs typeface="Arial"/>
              <a:sym typeface="Arial"/>
            </a:endParaRPr>
          </a:p>
        </p:txBody>
      </p:sp>
      <p:sp>
        <p:nvSpPr>
          <p:cNvPr id="320" name="Google Shape;320;p18: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3"/>
        <p:cNvGrpSpPr/>
        <p:nvPr/>
      </p:nvGrpSpPr>
      <p:grpSpPr>
        <a:xfrm>
          <a:off x="0" y="0"/>
          <a:ext cx="0" cy="0"/>
          <a:chOff x="0" y="0"/>
          <a:chExt cx="0" cy="0"/>
        </a:xfrm>
      </p:grpSpPr>
      <p:sp>
        <p:nvSpPr>
          <p:cNvPr id="354" name="Google Shape;354;p2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5" name="Google Shape;355;p20: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sz="1200">
                <a:solidFill>
                  <a:schemeClr val="dk1"/>
                </a:solidFill>
                <a:latin typeface="Arial"/>
                <a:ea typeface="Arial"/>
                <a:cs typeface="Arial"/>
                <a:sym typeface="Arial"/>
              </a:rPr>
              <a:t>The complexity of cancer and the wide variety of treatment options available make it hard for patients to make decisions about their care. Cancer care delivery is fragmented with multiple specialties, multiple choices of providers and various locations to receive care. This results in problems with coordinating care and preparing comprehensive treatment plans. </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Calibri"/>
              <a:buNone/>
            </a:pPr>
            <a:endParaRPr>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Calibri"/>
              <a:buNone/>
            </a:pPr>
            <a:r>
              <a:rPr lang="en-US">
                <a:latin typeface="Arial"/>
                <a:ea typeface="Arial"/>
                <a:cs typeface="Arial"/>
                <a:sym typeface="Arial"/>
              </a:rPr>
              <a:t>Patients should receive important information for their treatment. Treatment plan information that patients should be able to refer back to include:</a:t>
            </a:r>
            <a:endParaRPr>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Calibri"/>
              <a:buNone/>
            </a:pPr>
            <a:endParaRPr sz="1200">
              <a:solidFill>
                <a:schemeClr val="dk1"/>
              </a:solidFill>
              <a:latin typeface="Arial"/>
              <a:ea typeface="Arial"/>
              <a:cs typeface="Arial"/>
              <a:sym typeface="Arial"/>
            </a:endParaRPr>
          </a:p>
          <a:p>
            <a:pPr marL="171450" lvl="0" indent="-171450" algn="l" rtl="0">
              <a:lnSpc>
                <a:spcPct val="100000"/>
              </a:lnSpc>
              <a:spcBef>
                <a:spcPts val="0"/>
              </a:spcBef>
              <a:spcAft>
                <a:spcPts val="0"/>
              </a:spcAft>
              <a:buClr>
                <a:schemeClr val="dk1"/>
              </a:buClr>
              <a:buSzPts val="1200"/>
              <a:buChar char="•"/>
            </a:pPr>
            <a:r>
              <a:rPr lang="en-US" sz="1200">
                <a:solidFill>
                  <a:schemeClr val="dk1"/>
                </a:solidFill>
                <a:latin typeface="Arial"/>
                <a:ea typeface="Arial"/>
                <a:cs typeface="Arial"/>
                <a:sym typeface="Arial"/>
              </a:rPr>
              <a:t>Specific tissue diagnosis and stage, including relevant biomarkers, which are molecules found in blood, other fluids or tissues that are signs of disease</a:t>
            </a:r>
            <a:endParaRPr sz="1200">
              <a:solidFill>
                <a:schemeClr val="dk1"/>
              </a:solidFill>
              <a:latin typeface="Arial"/>
              <a:ea typeface="Arial"/>
              <a:cs typeface="Arial"/>
              <a:sym typeface="Arial"/>
            </a:endParaRPr>
          </a:p>
          <a:p>
            <a:pPr marL="171450" lvl="0" indent="-171450" algn="l" rtl="0">
              <a:lnSpc>
                <a:spcPct val="100000"/>
              </a:lnSpc>
              <a:spcBef>
                <a:spcPts val="0"/>
              </a:spcBef>
              <a:spcAft>
                <a:spcPts val="0"/>
              </a:spcAft>
              <a:buClr>
                <a:schemeClr val="dk1"/>
              </a:buClr>
              <a:buSzPts val="1200"/>
              <a:buChar char="•"/>
            </a:pPr>
            <a:r>
              <a:rPr lang="en-US" sz="1200">
                <a:solidFill>
                  <a:schemeClr val="dk1"/>
                </a:solidFill>
                <a:latin typeface="Arial"/>
                <a:ea typeface="Arial"/>
                <a:cs typeface="Arial"/>
                <a:sym typeface="Arial"/>
              </a:rPr>
              <a:t>Initial treatment plan and proposed duration</a:t>
            </a:r>
            <a:endParaRPr>
              <a:latin typeface="Arial"/>
              <a:ea typeface="Arial"/>
              <a:cs typeface="Arial"/>
              <a:sym typeface="Arial"/>
            </a:endParaRPr>
          </a:p>
          <a:p>
            <a:pPr marL="171450" lvl="0" indent="-171450" algn="l" rtl="0">
              <a:lnSpc>
                <a:spcPct val="100000"/>
              </a:lnSpc>
              <a:spcBef>
                <a:spcPts val="0"/>
              </a:spcBef>
              <a:spcAft>
                <a:spcPts val="0"/>
              </a:spcAft>
              <a:buClr>
                <a:schemeClr val="dk1"/>
              </a:buClr>
              <a:buSzPts val="1200"/>
              <a:buChar char="•"/>
            </a:pPr>
            <a:r>
              <a:rPr lang="en-US" sz="1200">
                <a:solidFill>
                  <a:schemeClr val="dk1"/>
                </a:solidFill>
                <a:latin typeface="Arial"/>
                <a:ea typeface="Arial"/>
                <a:cs typeface="Arial"/>
                <a:sym typeface="Arial"/>
              </a:rPr>
              <a:t>Expected common and rare toxicities during treatment and their management</a:t>
            </a:r>
            <a:endParaRPr>
              <a:latin typeface="Arial"/>
              <a:ea typeface="Arial"/>
              <a:cs typeface="Arial"/>
              <a:sym typeface="Arial"/>
            </a:endParaRPr>
          </a:p>
          <a:p>
            <a:pPr marL="171450" lvl="0" indent="-171450" algn="l" rtl="0">
              <a:lnSpc>
                <a:spcPct val="100000"/>
              </a:lnSpc>
              <a:spcBef>
                <a:spcPts val="0"/>
              </a:spcBef>
              <a:spcAft>
                <a:spcPts val="0"/>
              </a:spcAft>
              <a:buClr>
                <a:schemeClr val="dk1"/>
              </a:buClr>
              <a:buSzPts val="1200"/>
              <a:buChar char="•"/>
            </a:pPr>
            <a:r>
              <a:rPr lang="en-US" sz="1200">
                <a:solidFill>
                  <a:schemeClr val="dk1"/>
                </a:solidFill>
                <a:latin typeface="Arial"/>
                <a:ea typeface="Arial"/>
                <a:cs typeface="Arial"/>
                <a:sym typeface="Arial"/>
              </a:rPr>
              <a:t>Expected long-term effects of treatment</a:t>
            </a:r>
            <a:endParaRPr>
              <a:latin typeface="Arial"/>
              <a:ea typeface="Arial"/>
              <a:cs typeface="Arial"/>
              <a:sym typeface="Arial"/>
            </a:endParaRPr>
          </a:p>
          <a:p>
            <a:pPr marL="171450" lvl="0" indent="-171450" algn="l" rtl="0">
              <a:lnSpc>
                <a:spcPct val="100000"/>
              </a:lnSpc>
              <a:spcBef>
                <a:spcPts val="0"/>
              </a:spcBef>
              <a:spcAft>
                <a:spcPts val="0"/>
              </a:spcAft>
              <a:buClr>
                <a:schemeClr val="dk1"/>
              </a:buClr>
              <a:buSzPts val="1200"/>
              <a:buChar char="•"/>
            </a:pPr>
            <a:r>
              <a:rPr lang="en-US" sz="1200">
                <a:solidFill>
                  <a:schemeClr val="dk1"/>
                </a:solidFill>
                <a:latin typeface="Arial"/>
                <a:ea typeface="Arial"/>
                <a:cs typeface="Arial"/>
                <a:sym typeface="Arial"/>
              </a:rPr>
              <a:t>Who will take responsibility for specific aspects of treatment and their side effects</a:t>
            </a:r>
            <a:endParaRPr>
              <a:latin typeface="Arial"/>
              <a:ea typeface="Arial"/>
              <a:cs typeface="Arial"/>
              <a:sym typeface="Arial"/>
            </a:endParaRPr>
          </a:p>
          <a:p>
            <a:pPr marL="171450" lvl="0" indent="-171450" algn="l" rtl="0">
              <a:lnSpc>
                <a:spcPct val="100000"/>
              </a:lnSpc>
              <a:spcBef>
                <a:spcPts val="0"/>
              </a:spcBef>
              <a:spcAft>
                <a:spcPts val="0"/>
              </a:spcAft>
              <a:buClr>
                <a:schemeClr val="dk1"/>
              </a:buClr>
              <a:buSzPts val="1200"/>
              <a:buChar char="•"/>
            </a:pPr>
            <a:r>
              <a:rPr lang="en-US" sz="1200">
                <a:solidFill>
                  <a:schemeClr val="dk1"/>
                </a:solidFill>
                <a:latin typeface="Arial"/>
                <a:ea typeface="Arial"/>
                <a:cs typeface="Arial"/>
                <a:sym typeface="Arial"/>
              </a:rPr>
              <a:t>Psychosocial and supportive care plans</a:t>
            </a:r>
            <a:endParaRPr>
              <a:latin typeface="Arial"/>
              <a:ea typeface="Arial"/>
              <a:cs typeface="Arial"/>
              <a:sym typeface="Arial"/>
            </a:endParaRPr>
          </a:p>
          <a:p>
            <a:pPr marL="171450" lvl="0" indent="-171450" algn="l" rtl="0">
              <a:lnSpc>
                <a:spcPct val="100000"/>
              </a:lnSpc>
              <a:spcBef>
                <a:spcPts val="0"/>
              </a:spcBef>
              <a:spcAft>
                <a:spcPts val="0"/>
              </a:spcAft>
              <a:buClr>
                <a:schemeClr val="dk1"/>
              </a:buClr>
              <a:buSzPts val="1200"/>
              <a:buChar char="•"/>
            </a:pPr>
            <a:r>
              <a:rPr lang="en-US" sz="1200">
                <a:solidFill>
                  <a:schemeClr val="dk1"/>
                </a:solidFill>
                <a:latin typeface="Arial"/>
                <a:ea typeface="Arial"/>
                <a:cs typeface="Arial"/>
                <a:sym typeface="Arial"/>
              </a:rPr>
              <a:t>Vocational, disability or financial concerns and their management</a:t>
            </a:r>
            <a:endParaRPr>
              <a:latin typeface="Arial"/>
              <a:ea typeface="Arial"/>
              <a:cs typeface="Arial"/>
              <a:sym typeface="Arial"/>
            </a:endParaRPr>
          </a:p>
          <a:p>
            <a:pPr marL="171450" lvl="0" indent="-171450" algn="l" rtl="0">
              <a:lnSpc>
                <a:spcPct val="100000"/>
              </a:lnSpc>
              <a:spcBef>
                <a:spcPts val="0"/>
              </a:spcBef>
              <a:spcAft>
                <a:spcPts val="0"/>
              </a:spcAft>
              <a:buClr>
                <a:schemeClr val="dk1"/>
              </a:buClr>
              <a:buSzPts val="1200"/>
              <a:buChar char="•"/>
            </a:pPr>
            <a:r>
              <a:rPr lang="en-US" sz="1200">
                <a:solidFill>
                  <a:schemeClr val="dk1"/>
                </a:solidFill>
                <a:latin typeface="Arial"/>
                <a:ea typeface="Arial"/>
                <a:cs typeface="Arial"/>
                <a:sym typeface="Arial"/>
              </a:rPr>
              <a:t>Advance care directives and preferences. An advance directive is a legal document the patient fills out that says what treatment the patient does or doesn’t want if they can’t make medical decisions because they are in a coma or unconscious.</a:t>
            </a:r>
            <a:endParaRPr>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Calibri"/>
              <a:buNone/>
            </a:pP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Calibri"/>
              <a:buNone/>
            </a:pPr>
            <a:r>
              <a:rPr lang="en-US">
                <a:latin typeface="Arial"/>
                <a:ea typeface="Arial"/>
                <a:cs typeface="Arial"/>
                <a:sym typeface="Arial"/>
              </a:rPr>
              <a:t>Information about treatment</a:t>
            </a:r>
            <a:r>
              <a:rPr lang="en-US" sz="1200">
                <a:solidFill>
                  <a:schemeClr val="dk1"/>
                </a:solidFill>
                <a:latin typeface="Arial"/>
                <a:ea typeface="Arial"/>
                <a:cs typeface="Arial"/>
                <a:sym typeface="Arial"/>
              </a:rPr>
              <a:t> should </a:t>
            </a:r>
            <a:r>
              <a:rPr lang="en-US">
                <a:latin typeface="Arial"/>
                <a:ea typeface="Arial"/>
                <a:cs typeface="Arial"/>
                <a:sym typeface="Arial"/>
              </a:rPr>
              <a:t>help the patient understand their diagnosis and next steps. Navigators can use this information to identify barriers to plan completion and address those barriers and can help coordinate recommended care.</a:t>
            </a:r>
            <a:endParaRPr>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Calibri"/>
              <a:buNone/>
            </a:pP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Calibri"/>
              <a:buNone/>
            </a:pPr>
            <a:r>
              <a:rPr lang="en-US">
                <a:latin typeface="Arial"/>
                <a:ea typeface="Arial"/>
                <a:cs typeface="Arial"/>
                <a:sym typeface="Arial"/>
              </a:rPr>
              <a:t>Navigators can also help patients identify questions they have about their treatment and help them prioritize their questions to get them answered by the appropriate clinical team member.</a:t>
            </a:r>
            <a:endParaRPr sz="1200">
              <a:solidFill>
                <a:schemeClr val="dk1"/>
              </a:solidFill>
              <a:latin typeface="Arial"/>
              <a:ea typeface="Arial"/>
              <a:cs typeface="Arial"/>
              <a:sym typeface="Arial"/>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Calibri"/>
              <a:buNone/>
            </a:pPr>
            <a:r>
              <a:rPr lang="en-US">
                <a:latin typeface="Arial"/>
                <a:ea typeface="Arial"/>
                <a:cs typeface="Arial"/>
                <a:sym typeface="Arial"/>
              </a:rPr>
              <a:t>Not all institutions provide formal treatment plans. Check your institution’s policy to find out how a patient receives information about their treatment, so you can help the patient best understand and act on that information.</a:t>
            </a:r>
            <a:endParaRPr>
              <a:latin typeface="Arial"/>
              <a:ea typeface="Arial"/>
              <a:cs typeface="Arial"/>
              <a:sym typeface="Arial"/>
            </a:endParaRPr>
          </a:p>
        </p:txBody>
      </p:sp>
      <p:sp>
        <p:nvSpPr>
          <p:cNvPr id="356" name="Google Shape;356;p20: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p2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9" name="Google Shape;369;p21: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dirty="0">
                <a:latin typeface="Arial"/>
                <a:ea typeface="Arial"/>
                <a:cs typeface="Arial"/>
                <a:sym typeface="Arial"/>
              </a:rPr>
              <a:t>Patients may encounter various challenges in following their treatment plan. For example, they might not fill prescriptions due to:</a:t>
            </a:r>
            <a:endParaRPr dirty="0">
              <a:latin typeface="Arial"/>
              <a:ea typeface="Arial"/>
              <a:cs typeface="Arial"/>
              <a:sym typeface="Arial"/>
            </a:endParaRPr>
          </a:p>
          <a:p>
            <a:pPr marL="457200" lvl="0" indent="-304800" algn="l" rtl="0">
              <a:lnSpc>
                <a:spcPct val="115000"/>
              </a:lnSpc>
              <a:spcBef>
                <a:spcPts val="1200"/>
              </a:spcBef>
              <a:spcAft>
                <a:spcPts val="0"/>
              </a:spcAft>
              <a:buClr>
                <a:schemeClr val="dk1"/>
              </a:buClr>
              <a:buSzPts val="1200"/>
              <a:buChar char="●"/>
            </a:pPr>
            <a:r>
              <a:rPr lang="en-US" dirty="0">
                <a:latin typeface="Arial"/>
                <a:ea typeface="Arial"/>
                <a:cs typeface="Arial"/>
                <a:sym typeface="Arial"/>
              </a:rPr>
              <a:t>Feeling that the medication isn’t necessary</a:t>
            </a:r>
            <a:endParaRPr dirty="0">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Char char="●"/>
            </a:pPr>
            <a:r>
              <a:rPr lang="en-US" dirty="0">
                <a:latin typeface="Arial"/>
                <a:ea typeface="Arial"/>
                <a:cs typeface="Arial"/>
                <a:sym typeface="Arial"/>
              </a:rPr>
              <a:t>Being unable to afford the medication</a:t>
            </a:r>
            <a:endParaRPr dirty="0">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Char char="●"/>
            </a:pPr>
            <a:r>
              <a:rPr lang="en-US" dirty="0">
                <a:latin typeface="Arial"/>
                <a:ea typeface="Arial"/>
                <a:cs typeface="Arial"/>
                <a:sym typeface="Arial"/>
              </a:rPr>
              <a:t>Not wanting to take the medication</a:t>
            </a:r>
            <a:endParaRPr dirty="0">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Char char="●"/>
            </a:pPr>
            <a:r>
              <a:rPr lang="en-US" dirty="0">
                <a:latin typeface="Arial"/>
                <a:ea typeface="Arial"/>
                <a:cs typeface="Arial"/>
                <a:sym typeface="Arial"/>
              </a:rPr>
              <a:t>Doubting the medication’s effectiveness</a:t>
            </a:r>
            <a:endParaRPr dirty="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dirty="0">
                <a:latin typeface="Arial"/>
                <a:ea typeface="Arial"/>
                <a:cs typeface="Arial"/>
                <a:sym typeface="Arial"/>
              </a:rPr>
              <a:t>Additionally, patients might resist changing their behavior or wish to avoid treatment side effects.</a:t>
            </a:r>
            <a:endParaRPr dirty="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dirty="0">
                <a:latin typeface="Arial"/>
                <a:ea typeface="Arial"/>
                <a:cs typeface="Arial"/>
                <a:sym typeface="Arial"/>
              </a:rPr>
              <a:t>Some patients may be in disbelief about the severity of their condition, leading them to feel that their risk isn’t high enough to warrant behavior changes or adherence to treatment. Others might feel too busy or stressed to follow the treatment plan.</a:t>
            </a:r>
            <a:endParaRPr dirty="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dirty="0">
                <a:latin typeface="Arial"/>
                <a:ea typeface="Arial"/>
                <a:cs typeface="Arial"/>
                <a:sym typeface="Arial"/>
              </a:rPr>
              <a:t>Feeling incapable of changing their behavior can also be a barrier to adherence. Moreover, patients are more likely to follow a treatment plan when they have been actively involved in creating it. Being uninvolved in the treatment plan creation process can hinder adherence.</a:t>
            </a:r>
            <a:endParaRPr dirty="0">
              <a:latin typeface="Arial"/>
              <a:ea typeface="Arial"/>
              <a:cs typeface="Arial"/>
              <a:sym typeface="Arial"/>
            </a:endParaRPr>
          </a:p>
          <a:p>
            <a:pPr marL="0" lvl="0" indent="0" algn="l" rtl="0">
              <a:lnSpc>
                <a:spcPct val="100000"/>
              </a:lnSpc>
              <a:spcBef>
                <a:spcPts val="1200"/>
              </a:spcBef>
              <a:spcAft>
                <a:spcPts val="0"/>
              </a:spcAft>
              <a:buSzPts val="1400"/>
              <a:buNone/>
            </a:pPr>
            <a:endParaRPr dirty="0">
              <a:latin typeface="Arial"/>
              <a:ea typeface="Arial"/>
              <a:cs typeface="Arial"/>
              <a:sym typeface="Arial"/>
            </a:endParaRPr>
          </a:p>
          <a:p>
            <a:pPr marL="0" lvl="0" indent="0" algn="l" rtl="0">
              <a:lnSpc>
                <a:spcPct val="100000"/>
              </a:lnSpc>
              <a:spcBef>
                <a:spcPts val="0"/>
              </a:spcBef>
              <a:spcAft>
                <a:spcPts val="0"/>
              </a:spcAft>
              <a:buSzPts val="1400"/>
              <a:buNone/>
            </a:pPr>
            <a:endParaRPr dirty="0">
              <a:latin typeface="Arial"/>
              <a:ea typeface="Arial"/>
              <a:cs typeface="Arial"/>
              <a:sym typeface="Arial"/>
            </a:endParaRPr>
          </a:p>
        </p:txBody>
      </p:sp>
      <p:sp>
        <p:nvSpPr>
          <p:cNvPr id="370" name="Google Shape;370;p21: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5"/>
        <p:cNvGrpSpPr/>
        <p:nvPr/>
      </p:nvGrpSpPr>
      <p:grpSpPr>
        <a:xfrm>
          <a:off x="0" y="0"/>
          <a:ext cx="0" cy="0"/>
          <a:chOff x="0" y="0"/>
          <a:chExt cx="0" cy="0"/>
        </a:xfrm>
      </p:grpSpPr>
      <p:sp>
        <p:nvSpPr>
          <p:cNvPr id="376" name="Google Shape;376;p2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77" name="Google Shape;377;p22: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sz="1200" dirty="0">
                <a:solidFill>
                  <a:schemeClr val="dk1"/>
                </a:solidFill>
                <a:latin typeface="Arial"/>
                <a:ea typeface="Arial"/>
                <a:cs typeface="Arial"/>
                <a:sym typeface="Arial"/>
              </a:rPr>
              <a:t>Regardless of the challenge, there are steps that can be taken to address barriers and help patients adhere to their treatment plan. Always make sure the doctor is aware of any adherence issues. </a:t>
            </a:r>
            <a:endParaRPr sz="1200" dirty="0">
              <a:solidFill>
                <a:schemeClr val="dk1"/>
              </a:solidFill>
              <a:latin typeface="Arial"/>
              <a:ea typeface="Arial"/>
              <a:cs typeface="Arial"/>
              <a:sym typeface="Arial"/>
            </a:endParaRPr>
          </a:p>
          <a:p>
            <a:pPr marL="0" lvl="0" indent="0" algn="l" rtl="0">
              <a:lnSpc>
                <a:spcPct val="100000"/>
              </a:lnSpc>
              <a:spcBef>
                <a:spcPts val="0"/>
              </a:spcBef>
              <a:spcAft>
                <a:spcPts val="0"/>
              </a:spcAft>
              <a:buSzPts val="1400"/>
              <a:buNone/>
            </a:pPr>
            <a:endParaRPr sz="1200" dirty="0">
              <a:solidFill>
                <a:schemeClr val="dk1"/>
              </a:solidFill>
              <a:latin typeface="Arial"/>
              <a:ea typeface="Arial"/>
              <a:cs typeface="Arial"/>
              <a:sym typeface="Arial"/>
            </a:endParaRPr>
          </a:p>
          <a:p>
            <a:pPr marL="171450" lvl="0" indent="-171450" algn="l" rtl="0">
              <a:lnSpc>
                <a:spcPct val="100000"/>
              </a:lnSpc>
              <a:spcBef>
                <a:spcPts val="0"/>
              </a:spcBef>
              <a:spcAft>
                <a:spcPts val="0"/>
              </a:spcAft>
              <a:buClr>
                <a:schemeClr val="dk1"/>
              </a:buClr>
              <a:buSzPts val="1200"/>
              <a:buChar char="•"/>
            </a:pPr>
            <a:r>
              <a:rPr lang="en-US" sz="1200" dirty="0">
                <a:solidFill>
                  <a:schemeClr val="dk1"/>
                </a:solidFill>
                <a:latin typeface="Arial"/>
                <a:ea typeface="Arial"/>
                <a:cs typeface="Arial"/>
                <a:sym typeface="Arial"/>
              </a:rPr>
              <a:t>Make sure you and your patient agree on what the patient’s challenge is to treatment adherence. Refer challenges of a clinical nature, such as concerns about treatment side effects or understanding the severity of their condition, to the doctor or clinician, and support the patient in discussing issues.</a:t>
            </a:r>
            <a:endParaRPr dirty="0">
              <a:latin typeface="Arial"/>
              <a:ea typeface="Arial"/>
              <a:cs typeface="Arial"/>
              <a:sym typeface="Arial"/>
            </a:endParaRPr>
          </a:p>
          <a:p>
            <a:pPr marL="171450" lvl="0" indent="-171450" algn="l" rtl="0">
              <a:lnSpc>
                <a:spcPct val="100000"/>
              </a:lnSpc>
              <a:spcBef>
                <a:spcPts val="0"/>
              </a:spcBef>
              <a:spcAft>
                <a:spcPts val="0"/>
              </a:spcAft>
              <a:buClr>
                <a:schemeClr val="dk1"/>
              </a:buClr>
              <a:buSzPts val="1200"/>
              <a:buChar char="•"/>
            </a:pPr>
            <a:r>
              <a:rPr lang="en-US" sz="1200" dirty="0">
                <a:solidFill>
                  <a:schemeClr val="dk1"/>
                </a:solidFill>
                <a:latin typeface="Arial"/>
                <a:ea typeface="Arial"/>
                <a:cs typeface="Arial"/>
                <a:sym typeface="Arial"/>
              </a:rPr>
              <a:t>Next, determine the appropriate goal to overcome the challenge.</a:t>
            </a:r>
            <a:endParaRPr dirty="0">
              <a:latin typeface="Arial"/>
              <a:ea typeface="Arial"/>
              <a:cs typeface="Arial"/>
              <a:sym typeface="Arial"/>
            </a:endParaRPr>
          </a:p>
          <a:p>
            <a:pPr marL="171450" lvl="0" indent="-171450" algn="l" rtl="0">
              <a:lnSpc>
                <a:spcPct val="100000"/>
              </a:lnSpc>
              <a:spcBef>
                <a:spcPts val="0"/>
              </a:spcBef>
              <a:spcAft>
                <a:spcPts val="0"/>
              </a:spcAft>
              <a:buClr>
                <a:schemeClr val="dk1"/>
              </a:buClr>
              <a:buSzPts val="1200"/>
              <a:buChar char="•"/>
            </a:pPr>
            <a:r>
              <a:rPr lang="en-US" sz="1200" dirty="0">
                <a:solidFill>
                  <a:schemeClr val="dk1"/>
                </a:solidFill>
                <a:latin typeface="Arial"/>
                <a:ea typeface="Arial"/>
                <a:cs typeface="Arial"/>
                <a:sym typeface="Arial"/>
              </a:rPr>
              <a:t>Then, talk to the patient about their options. If the cost of paying for a prescription is preventing them from taking their medication, talk about options to be able to afford the medication such as resources for financial assistance.</a:t>
            </a:r>
            <a:endParaRPr dirty="0">
              <a:latin typeface="Arial"/>
              <a:ea typeface="Arial"/>
              <a:cs typeface="Arial"/>
              <a:sym typeface="Arial"/>
            </a:endParaRPr>
          </a:p>
          <a:p>
            <a:pPr marL="171450" lvl="0" indent="-171450" algn="l" rtl="0">
              <a:lnSpc>
                <a:spcPct val="100000"/>
              </a:lnSpc>
              <a:spcBef>
                <a:spcPts val="0"/>
              </a:spcBef>
              <a:spcAft>
                <a:spcPts val="0"/>
              </a:spcAft>
              <a:buClr>
                <a:schemeClr val="dk1"/>
              </a:buClr>
              <a:buSzPts val="1200"/>
              <a:buChar char="•"/>
            </a:pPr>
            <a:r>
              <a:rPr lang="en-US" sz="1200" dirty="0">
                <a:solidFill>
                  <a:schemeClr val="dk1"/>
                </a:solidFill>
                <a:latin typeface="Arial"/>
                <a:ea typeface="Arial"/>
                <a:cs typeface="Arial"/>
                <a:sym typeface="Arial"/>
              </a:rPr>
              <a:t>Help the patient choose the option that makes the most sense to them. Include loved ones in the conversation as appropriate. Friends and family members who interact with your patient may play an important role in your patient’s ability to adhere to their treatment plan.</a:t>
            </a:r>
            <a:endParaRPr sz="1200" dirty="0">
              <a:solidFill>
                <a:schemeClr val="dk1"/>
              </a:solidFill>
              <a:latin typeface="Arial"/>
              <a:ea typeface="Arial"/>
              <a:cs typeface="Arial"/>
              <a:sym typeface="Arial"/>
            </a:endParaRPr>
          </a:p>
          <a:p>
            <a:pPr marL="171450" lvl="0" indent="-171450" algn="l" rtl="0">
              <a:lnSpc>
                <a:spcPct val="100000"/>
              </a:lnSpc>
              <a:spcBef>
                <a:spcPts val="0"/>
              </a:spcBef>
              <a:spcAft>
                <a:spcPts val="0"/>
              </a:spcAft>
              <a:buClr>
                <a:schemeClr val="dk1"/>
              </a:buClr>
              <a:buSzPts val="1200"/>
              <a:buChar char="•"/>
            </a:pPr>
            <a:r>
              <a:rPr lang="en-US" sz="1200" dirty="0">
                <a:solidFill>
                  <a:schemeClr val="dk1"/>
                </a:solidFill>
                <a:latin typeface="Arial"/>
                <a:ea typeface="Arial"/>
                <a:cs typeface="Arial"/>
                <a:sym typeface="Arial"/>
              </a:rPr>
              <a:t>Have the patient summarize what was just discussed to make sure they understood the conversation.</a:t>
            </a:r>
            <a:endParaRPr sz="1200" dirty="0">
              <a:solidFill>
                <a:schemeClr val="dk1"/>
              </a:solidFill>
              <a:latin typeface="Arial"/>
              <a:ea typeface="Arial"/>
              <a:cs typeface="Arial"/>
              <a:sym typeface="Arial"/>
            </a:endParaRPr>
          </a:p>
          <a:p>
            <a:pPr marL="171450" lvl="0" indent="-171450" algn="l" rtl="0">
              <a:lnSpc>
                <a:spcPct val="100000"/>
              </a:lnSpc>
              <a:spcBef>
                <a:spcPts val="0"/>
              </a:spcBef>
              <a:spcAft>
                <a:spcPts val="0"/>
              </a:spcAft>
              <a:buClr>
                <a:schemeClr val="dk1"/>
              </a:buClr>
              <a:buSzPts val="1200"/>
              <a:buChar char="•"/>
            </a:pPr>
            <a:r>
              <a:rPr lang="en-US" sz="1200" dirty="0">
                <a:solidFill>
                  <a:schemeClr val="dk1"/>
                </a:solidFill>
                <a:latin typeface="Arial"/>
                <a:ea typeface="Arial"/>
                <a:cs typeface="Arial"/>
                <a:sym typeface="Arial"/>
              </a:rPr>
              <a:t>Follow up with questions about how important the patient feels it is to follow the treatment plan and whether they are confident that they can follow the treatment plan. A lack of confidence or understanding of the importance of the treatment plan may mean the patient needs a referral to health care providers for further education on the condition and support for treatment adherence. You can also try using an importance or confidence scale by asking the patient to rate the importance or their confidence on a scale of 1 to 10, with 1 being most important or confident. You can then ask the patient why the number is not lower or what they would need to do to feel more confident. This helps set the stage for defining the patient's needs.</a:t>
            </a:r>
            <a:endParaRPr dirty="0">
              <a:latin typeface="Arial"/>
              <a:ea typeface="Arial"/>
              <a:cs typeface="Arial"/>
              <a:sym typeface="Arial"/>
            </a:endParaRPr>
          </a:p>
          <a:p>
            <a:pPr marL="171450" lvl="0" indent="-171450" algn="l" rtl="0">
              <a:lnSpc>
                <a:spcPct val="100000"/>
              </a:lnSpc>
              <a:spcBef>
                <a:spcPts val="0"/>
              </a:spcBef>
              <a:spcAft>
                <a:spcPts val="0"/>
              </a:spcAft>
              <a:buClr>
                <a:schemeClr val="dk1"/>
              </a:buClr>
              <a:buSzPts val="1200"/>
              <a:buChar char="•"/>
            </a:pPr>
            <a:r>
              <a:rPr lang="en-US" sz="1200" dirty="0">
                <a:solidFill>
                  <a:schemeClr val="dk1"/>
                </a:solidFill>
                <a:latin typeface="Arial"/>
                <a:ea typeface="Arial"/>
                <a:cs typeface="Arial"/>
                <a:sym typeface="Arial"/>
              </a:rPr>
              <a:t>Be nonjudgmental when following up on treatment plan adherence. Try asking something like “Many people find it difficult to always take their medication as prescribed. How has your experience been?” If the patient admits to not following the treatment plan, alert the health care team and discuss barriers to treatment. Be sure to congratulate patients who are following their treatment plan. </a:t>
            </a:r>
            <a:endParaRPr dirty="0">
              <a:latin typeface="Arial"/>
              <a:ea typeface="Arial"/>
              <a:cs typeface="Arial"/>
              <a:sym typeface="Arial"/>
            </a:endParaRPr>
          </a:p>
          <a:p>
            <a:pPr marL="0" lvl="0" indent="0" algn="l" rtl="0">
              <a:lnSpc>
                <a:spcPct val="100000"/>
              </a:lnSpc>
              <a:spcBef>
                <a:spcPts val="0"/>
              </a:spcBef>
              <a:spcAft>
                <a:spcPts val="0"/>
              </a:spcAft>
              <a:buSzPts val="1400"/>
              <a:buNone/>
            </a:pPr>
            <a:endParaRPr sz="1200" dirty="0">
              <a:solidFill>
                <a:schemeClr val="dk1"/>
              </a:solidFill>
              <a:latin typeface="Arial"/>
              <a:ea typeface="Arial"/>
              <a:cs typeface="Arial"/>
              <a:sym typeface="Arial"/>
            </a:endParaRPr>
          </a:p>
          <a:p>
            <a:pPr marL="0" lvl="0" indent="0" algn="l" rtl="0">
              <a:lnSpc>
                <a:spcPct val="100000"/>
              </a:lnSpc>
              <a:spcBef>
                <a:spcPts val="0"/>
              </a:spcBef>
              <a:spcAft>
                <a:spcPts val="0"/>
              </a:spcAft>
              <a:buSzPts val="1400"/>
              <a:buNone/>
            </a:pPr>
            <a:r>
              <a:rPr lang="en-US" sz="1200" dirty="0">
                <a:solidFill>
                  <a:schemeClr val="dk1"/>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
                  </a:ext>
                </a:extLst>
              </a:rPr>
              <a:t>Let’s go through an example with Carlos, a patient who is supposed to start radiation but is concerned about transportation to treatments. When Carlos meets with his navigator Caroline, she notices that he seems uneasy. She asks Carlos if there is anything troubling him that he’d like to share. He responds that he has some anxiety about his treatment schedule and is afraid he may miss treatments. He says he is embarrassed to admit it, but his car broke down last week and he could not afford to get it fixed. He is scared that he won’t be able to get treatment and will die. He was able to come in today because he rode in with his sister who works nearby. Caroline can see that he is embarrassed and concerned. She clarifies by saying, “It can be hard to get to radiation appointments every day for several weeks. It sounds like the biggest reason you are worried about missing treatments is because you don’t have reliable transportation right now?” Carlos nods his head.</a:t>
            </a:r>
            <a:endParaRPr dirty="0">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6"/>
                </a:ext>
              </a:extLst>
            </a:endParaRPr>
          </a:p>
          <a:p>
            <a:pPr marL="0" lvl="0" indent="0" algn="l" rtl="0">
              <a:lnSpc>
                <a:spcPct val="100000"/>
              </a:lnSpc>
              <a:spcBef>
                <a:spcPts val="0"/>
              </a:spcBef>
              <a:spcAft>
                <a:spcPts val="0"/>
              </a:spcAft>
              <a:buSzPts val="1400"/>
              <a:buNone/>
            </a:pPr>
            <a:endParaRPr sz="1200" dirty="0">
              <a:solidFill>
                <a:schemeClr val="dk1"/>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7"/>
                </a:ext>
              </a:extLst>
            </a:endParaRPr>
          </a:p>
          <a:p>
            <a:pPr marL="0" lvl="0" indent="0" algn="l" rtl="0">
              <a:lnSpc>
                <a:spcPct val="100000"/>
              </a:lnSpc>
              <a:spcBef>
                <a:spcPts val="0"/>
              </a:spcBef>
              <a:spcAft>
                <a:spcPts val="0"/>
              </a:spcAft>
              <a:buSzPts val="1400"/>
              <a:buNone/>
            </a:pPr>
            <a:r>
              <a:rPr lang="en-US" sz="1200" dirty="0">
                <a:solidFill>
                  <a:schemeClr val="dk1"/>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8"/>
                  </a:ext>
                </a:extLst>
              </a:rPr>
              <a:t>Caroline begins walking through the process to help Carlos make it to treatment. Carlos agrees that if he has a ride he will come to treatment every day, so they decide the goal is to find reliable options. Since his visits are first thing in the morning, he thinks his sister can drop him off every day, but she has to work and he can’t sit around all day waiting for her to come get him. Caroline asks Carlos if he knows anyone else who could give him a ride, such as a neighbor or friend. Carlos realizes that his neighbor down the street is retired and has a car, but he doesn’t want to be a burden on him. Caroline asks if there is a bus near the cancer center that goes near his house. Carlos knows there is a bus, but he does not think he can afford it. Caroline mentions a ride sharing program that may be able drop him off after radiation. They talk through each option. Carlos says that, even though it is expensive, he would like to take the bus. Caroline tells him that sounds like a good plan and that she thinks she can help get some discounted bus fare for him. She then asks Carlos to tell her again how he will get to and from his appointments. He says his sister will drop him off and he will take the bus home. Caroline then asks him how comfortable he feels that this is a reliable option. Carlos says he thinks it will work. She also asks him what his backup plan will be if this falls through. He said he will talk with his neighbor today about being a backup. He will also sign up for the ride sharing program in case the bus rides home after treatment become uncomfortable. Caroline reassures him that even if Carlos arrives late for an appointment he will still be treated, and that he can always call her or the front desk to let them know if he won’t be arriving on time. Carlos feels much more confident and less stressed.</a:t>
            </a:r>
            <a:endParaRPr dirty="0">
              <a:latin typeface="Arial"/>
              <a:ea typeface="Arial"/>
              <a:cs typeface="Arial"/>
              <a:sym typeface="Arial"/>
            </a:endParaRPr>
          </a:p>
        </p:txBody>
      </p:sp>
      <p:sp>
        <p:nvSpPr>
          <p:cNvPr id="378" name="Google Shape;378;p22: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25</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0"/>
        <p:cNvGrpSpPr/>
        <p:nvPr/>
      </p:nvGrpSpPr>
      <p:grpSpPr>
        <a:xfrm>
          <a:off x="0" y="0"/>
          <a:ext cx="0" cy="0"/>
          <a:chOff x="0" y="0"/>
          <a:chExt cx="0" cy="0"/>
        </a:xfrm>
      </p:grpSpPr>
      <p:sp>
        <p:nvSpPr>
          <p:cNvPr id="411" name="Google Shape;411;p2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12" name="Google Shape;412;p23: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latin typeface="Arial"/>
                <a:ea typeface="Arial"/>
                <a:cs typeface="Arial"/>
                <a:sym typeface="Arial"/>
              </a:rPr>
              <a:t>Finally, we will cover self-management. Self-management encompasses various domains of health and functioning, leading to diverse outcomes. Increased patient self-management has been shown to significantly improve overall patient outcomes and quality of life. </a:t>
            </a:r>
            <a:endParaRPr>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a:latin typeface="Arial"/>
                <a:ea typeface="Arial"/>
                <a:cs typeface="Arial"/>
                <a:sym typeface="Arial"/>
              </a:rPr>
              <a:t>Studies indicate that patients who actively engage in managing their care experience enhanced emotional and mental health, along with greater self-confidence. </a:t>
            </a:r>
            <a:endParaRPr>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a:latin typeface="Arial"/>
                <a:ea typeface="Arial"/>
                <a:cs typeface="Arial"/>
                <a:sym typeface="Arial"/>
              </a:rPr>
              <a:t>Additional benefits of patient self-management include less pain, reduced nausea, significantly less fatigue, decreased hopelessness, and less depression. These positive effects can also extend to family members.</a:t>
            </a:r>
            <a:endParaRPr>
              <a:latin typeface="Arial"/>
              <a:ea typeface="Arial"/>
              <a:cs typeface="Arial"/>
              <a:sym typeface="Arial"/>
            </a:endParaRPr>
          </a:p>
          <a:p>
            <a:pPr marL="0" lvl="0" indent="0" algn="l" rtl="0">
              <a:lnSpc>
                <a:spcPct val="100000"/>
              </a:lnSpc>
              <a:spcBef>
                <a:spcPts val="1200"/>
              </a:spcBef>
              <a:spcAft>
                <a:spcPts val="0"/>
              </a:spcAft>
              <a:buSzPts val="1400"/>
              <a:buNone/>
            </a:pPr>
            <a:endParaRPr>
              <a:latin typeface="Arial"/>
              <a:ea typeface="Arial"/>
              <a:cs typeface="Arial"/>
              <a:sym typeface="Arial"/>
            </a:endParaRPr>
          </a:p>
        </p:txBody>
      </p:sp>
      <p:sp>
        <p:nvSpPr>
          <p:cNvPr id="413" name="Google Shape;413;p23: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26</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6"/>
        <p:cNvGrpSpPr/>
        <p:nvPr/>
      </p:nvGrpSpPr>
      <p:grpSpPr>
        <a:xfrm>
          <a:off x="0" y="0"/>
          <a:ext cx="0" cy="0"/>
          <a:chOff x="0" y="0"/>
          <a:chExt cx="0" cy="0"/>
        </a:xfrm>
      </p:grpSpPr>
      <p:sp>
        <p:nvSpPr>
          <p:cNvPr id="427" name="Google Shape;427;g2e7daf73608_0_115:notes"/>
          <p:cNvSpPr>
            <a:spLocks noGrp="1" noRot="1" noChangeAspect="1"/>
          </p:cNvSpPr>
          <p:nvPr>
            <p:ph type="sldImg" idx="2"/>
          </p:nvPr>
        </p:nvSpPr>
        <p:spPr>
          <a:xfrm>
            <a:off x="1181100" y="696913"/>
            <a:ext cx="4648200" cy="3486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28" name="Google Shape;428;g2e7daf73608_0_115:notes"/>
          <p:cNvSpPr txBox="1">
            <a:spLocks noGrp="1"/>
          </p:cNvSpPr>
          <p:nvPr>
            <p:ph type="body" idx="1"/>
          </p:nvPr>
        </p:nvSpPr>
        <p:spPr>
          <a:xfrm>
            <a:off x="701040" y="4415790"/>
            <a:ext cx="5608200" cy="41835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a:latin typeface="Arial"/>
                <a:ea typeface="Arial"/>
                <a:cs typeface="Arial"/>
                <a:sym typeface="Arial"/>
              </a:rPr>
              <a:t>Take a moment to check out this YouTube video from the Journal of Oncology to learn more about these essential cancer self-management interventions.</a:t>
            </a:r>
            <a:endParaRPr>
              <a:latin typeface="Arial"/>
              <a:ea typeface="Arial"/>
              <a:cs typeface="Arial"/>
              <a:sym typeface="Arial"/>
            </a:endParaRPr>
          </a:p>
        </p:txBody>
      </p:sp>
      <p:sp>
        <p:nvSpPr>
          <p:cNvPr id="429" name="Google Shape;429;g2e7daf73608_0_115:notes"/>
          <p:cNvSpPr txBox="1">
            <a:spLocks noGrp="1"/>
          </p:cNvSpPr>
          <p:nvPr>
            <p:ph type="sldNum" idx="12"/>
          </p:nvPr>
        </p:nvSpPr>
        <p:spPr>
          <a:xfrm>
            <a:off x="3970938" y="8829967"/>
            <a:ext cx="3037800" cy="4647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27</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6" name="Google Shape;436;p2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37" name="Google Shape;437;p24: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a:solidFill>
                  <a:schemeClr val="dk1"/>
                </a:solidFill>
                <a:latin typeface="Arial"/>
                <a:ea typeface="Arial"/>
                <a:cs typeface="Arial"/>
                <a:sym typeface="Arial"/>
              </a:rPr>
              <a:t>A part of adhering to the treatment plan means encouraging patients to self-manage their care. </a:t>
            </a:r>
            <a:r>
              <a:rPr lang="en-US">
                <a:latin typeface="Arial"/>
                <a:ea typeface="Arial"/>
                <a:cs typeface="Arial"/>
                <a:sym typeface="Arial"/>
              </a:rPr>
              <a:t>Typical tasks of self-management include</a:t>
            </a:r>
            <a:endParaRPr>
              <a:latin typeface="Arial"/>
              <a:ea typeface="Arial"/>
              <a:cs typeface="Arial"/>
              <a:sym typeface="Arial"/>
            </a:endParaRPr>
          </a:p>
          <a:p>
            <a:pPr marL="457200" lvl="1" indent="0" algn="l" rtl="0">
              <a:lnSpc>
                <a:spcPct val="100000"/>
              </a:lnSpc>
              <a:spcBef>
                <a:spcPts val="0"/>
              </a:spcBef>
              <a:spcAft>
                <a:spcPts val="0"/>
              </a:spcAft>
              <a:buSzPts val="1400"/>
              <a:buNone/>
            </a:pPr>
            <a:r>
              <a:rPr lang="en-US">
                <a:latin typeface="Arial"/>
                <a:ea typeface="Arial"/>
                <a:cs typeface="Arial"/>
                <a:sym typeface="Arial"/>
              </a:rPr>
              <a:t>Carefully tracking symptoms.</a:t>
            </a:r>
            <a:endParaRPr>
              <a:latin typeface="Arial"/>
              <a:ea typeface="Arial"/>
              <a:cs typeface="Arial"/>
              <a:sym typeface="Arial"/>
            </a:endParaRPr>
          </a:p>
          <a:p>
            <a:pPr marL="457200" lvl="1" indent="0" algn="l" rtl="0">
              <a:lnSpc>
                <a:spcPct val="100000"/>
              </a:lnSpc>
              <a:spcBef>
                <a:spcPts val="0"/>
              </a:spcBef>
              <a:spcAft>
                <a:spcPts val="0"/>
              </a:spcAft>
              <a:buSzPts val="1400"/>
              <a:buNone/>
            </a:pPr>
            <a:r>
              <a:rPr lang="en-US">
                <a:latin typeface="Arial"/>
                <a:ea typeface="Arial"/>
                <a:cs typeface="Arial"/>
                <a:sym typeface="Arial"/>
              </a:rPr>
              <a:t>Determining what to do when symptoms cause problems, like deciding to visit the doctor or go to the emergency room.</a:t>
            </a:r>
            <a:endParaRPr>
              <a:latin typeface="Arial"/>
              <a:ea typeface="Arial"/>
              <a:cs typeface="Arial"/>
              <a:sym typeface="Arial"/>
            </a:endParaRPr>
          </a:p>
          <a:p>
            <a:pPr marL="457200" lvl="1" indent="0" algn="l" rtl="0">
              <a:lnSpc>
                <a:spcPct val="100000"/>
              </a:lnSpc>
              <a:spcBef>
                <a:spcPts val="0"/>
              </a:spcBef>
              <a:spcAft>
                <a:spcPts val="0"/>
              </a:spcAft>
              <a:buSzPts val="1400"/>
              <a:buNone/>
            </a:pPr>
            <a:r>
              <a:rPr lang="en-US">
                <a:latin typeface="Arial"/>
                <a:ea typeface="Arial"/>
                <a:cs typeface="Arial"/>
                <a:sym typeface="Arial"/>
              </a:rPr>
              <a:t>Adopting healthy behaviors and giving up old ones.</a:t>
            </a:r>
            <a:endParaRPr>
              <a:latin typeface="Arial"/>
              <a:ea typeface="Arial"/>
              <a:cs typeface="Arial"/>
              <a:sym typeface="Arial"/>
            </a:endParaRPr>
          </a:p>
          <a:p>
            <a:pPr marL="457200" lvl="1" indent="0" algn="l" rtl="0">
              <a:lnSpc>
                <a:spcPct val="100000"/>
              </a:lnSpc>
              <a:spcBef>
                <a:spcPts val="0"/>
              </a:spcBef>
              <a:spcAft>
                <a:spcPts val="0"/>
              </a:spcAft>
              <a:buSzPts val="1400"/>
              <a:buNone/>
            </a:pPr>
            <a:r>
              <a:rPr lang="en-US">
                <a:latin typeface="Arial"/>
                <a:ea typeface="Arial"/>
                <a:cs typeface="Arial"/>
                <a:sym typeface="Arial"/>
              </a:rPr>
              <a:t>Taking medications as prescribed. And</a:t>
            </a:r>
            <a:endParaRPr>
              <a:latin typeface="Arial"/>
              <a:ea typeface="Arial"/>
              <a:cs typeface="Arial"/>
              <a:sym typeface="Arial"/>
            </a:endParaRPr>
          </a:p>
          <a:p>
            <a:pPr marL="457200" lvl="1" indent="0" algn="l" rtl="0">
              <a:lnSpc>
                <a:spcPct val="100000"/>
              </a:lnSpc>
              <a:spcBef>
                <a:spcPts val="0"/>
              </a:spcBef>
              <a:spcAft>
                <a:spcPts val="0"/>
              </a:spcAft>
              <a:buSzPts val="1400"/>
              <a:buNone/>
            </a:pPr>
            <a:r>
              <a:rPr lang="en-US">
                <a:latin typeface="Arial"/>
                <a:ea typeface="Arial"/>
                <a:cs typeface="Arial"/>
                <a:sym typeface="Arial"/>
              </a:rPr>
              <a:t>Scheduling doctors’ appointments and lab visits.</a:t>
            </a:r>
            <a:endParaRPr>
              <a:latin typeface="Arial"/>
              <a:ea typeface="Arial"/>
              <a:cs typeface="Arial"/>
              <a:sym typeface="Arial"/>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r>
              <a:rPr lang="en-US">
                <a:latin typeface="Arial"/>
                <a:ea typeface="Arial"/>
                <a:cs typeface="Arial"/>
                <a:sym typeface="Arial"/>
              </a:rPr>
              <a:t>Self-management is particularly important for patients with other chronic diseases on top of cancer.</a:t>
            </a:r>
            <a:endParaRPr>
              <a:latin typeface="Arial"/>
              <a:ea typeface="Arial"/>
              <a:cs typeface="Arial"/>
              <a:sym typeface="Arial"/>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r>
              <a:rPr lang="en-US">
                <a:latin typeface="Arial"/>
                <a:ea typeface="Arial"/>
                <a:cs typeface="Arial"/>
                <a:sym typeface="Arial"/>
              </a:rPr>
              <a:t>While many of these activities should be overseen by a clinician, think about how a patient navigator can help support self-management. </a:t>
            </a:r>
            <a:endParaRPr>
              <a:latin typeface="Arial"/>
              <a:ea typeface="Arial"/>
              <a:cs typeface="Arial"/>
              <a:sym typeface="Arial"/>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r>
              <a:rPr lang="en-US">
                <a:latin typeface="Arial"/>
                <a:ea typeface="Arial"/>
                <a:cs typeface="Arial"/>
                <a:sym typeface="Arial"/>
              </a:rPr>
              <a:t>The navigator can:</a:t>
            </a:r>
            <a:endParaRPr>
              <a:latin typeface="Arial"/>
              <a:ea typeface="Arial"/>
              <a:cs typeface="Arial"/>
              <a:sym typeface="Arial"/>
            </a:endParaRPr>
          </a:p>
          <a:p>
            <a:pPr marL="457200" lvl="1" indent="0" algn="l" rtl="0">
              <a:lnSpc>
                <a:spcPct val="100000"/>
              </a:lnSpc>
              <a:spcBef>
                <a:spcPts val="0"/>
              </a:spcBef>
              <a:spcAft>
                <a:spcPts val="0"/>
              </a:spcAft>
              <a:buSzPts val="1400"/>
              <a:buNone/>
            </a:pPr>
            <a:r>
              <a:rPr lang="en-US">
                <a:latin typeface="Arial"/>
                <a:ea typeface="Arial"/>
                <a:cs typeface="Arial"/>
                <a:sym typeface="Arial"/>
              </a:rPr>
              <a:t>Help the patient report symptoms to the clinician and list questions to ask about what to do about symptoms. The navigator can also assess the patient’s understanding of what the clinician tells them.</a:t>
            </a:r>
            <a:endParaRPr>
              <a:latin typeface="Arial"/>
              <a:ea typeface="Arial"/>
              <a:cs typeface="Arial"/>
              <a:sym typeface="Arial"/>
            </a:endParaRPr>
          </a:p>
          <a:p>
            <a:pPr marL="457200" lvl="1" indent="0" algn="l" rtl="0">
              <a:lnSpc>
                <a:spcPct val="100000"/>
              </a:lnSpc>
              <a:spcBef>
                <a:spcPts val="0"/>
              </a:spcBef>
              <a:spcAft>
                <a:spcPts val="0"/>
              </a:spcAft>
              <a:buSzPts val="1400"/>
              <a:buNone/>
            </a:pPr>
            <a:r>
              <a:rPr lang="en-US">
                <a:latin typeface="Arial"/>
                <a:ea typeface="Arial"/>
                <a:cs typeface="Arial"/>
                <a:sym typeface="Arial"/>
              </a:rPr>
              <a:t>The navigator can provide information about adopting healthy behaviors and encourage the patient to talk with an appropriate clinician about them.</a:t>
            </a:r>
            <a:endParaRPr>
              <a:latin typeface="Arial"/>
              <a:ea typeface="Arial"/>
              <a:cs typeface="Arial"/>
              <a:sym typeface="Arial"/>
            </a:endParaRPr>
          </a:p>
          <a:p>
            <a:pPr marL="457200" lvl="1" indent="0" algn="l" rtl="0">
              <a:lnSpc>
                <a:spcPct val="100000"/>
              </a:lnSpc>
              <a:spcBef>
                <a:spcPts val="0"/>
              </a:spcBef>
              <a:spcAft>
                <a:spcPts val="0"/>
              </a:spcAft>
              <a:buSzPts val="1400"/>
              <a:buNone/>
            </a:pPr>
            <a:r>
              <a:rPr lang="en-US">
                <a:latin typeface="Arial"/>
                <a:ea typeface="Arial"/>
                <a:cs typeface="Arial"/>
                <a:sym typeface="Arial"/>
              </a:rPr>
              <a:t>The navigator can assess non-clinical barriers to adherence to treatment or inform clinicians if the patient mentions clinical reasons for non-adherence. And</a:t>
            </a:r>
            <a:endParaRPr>
              <a:latin typeface="Arial"/>
              <a:ea typeface="Arial"/>
              <a:cs typeface="Arial"/>
              <a:sym typeface="Arial"/>
            </a:endParaRPr>
          </a:p>
          <a:p>
            <a:pPr marL="457200" lvl="1" indent="0" algn="l" rtl="0">
              <a:lnSpc>
                <a:spcPct val="100000"/>
              </a:lnSpc>
              <a:spcBef>
                <a:spcPts val="0"/>
              </a:spcBef>
              <a:spcAft>
                <a:spcPts val="0"/>
              </a:spcAft>
              <a:buSzPts val="1400"/>
              <a:buNone/>
            </a:pPr>
            <a:r>
              <a:rPr lang="en-US">
                <a:latin typeface="Arial"/>
                <a:ea typeface="Arial"/>
                <a:cs typeface="Arial"/>
                <a:sym typeface="Arial"/>
              </a:rPr>
              <a:t>The navigator can help the patient schedule doctors’ appointments and lab visits.</a:t>
            </a:r>
            <a:endParaRPr>
              <a:latin typeface="Arial"/>
              <a:ea typeface="Arial"/>
              <a:cs typeface="Arial"/>
              <a:sym typeface="Arial"/>
            </a:endParaRPr>
          </a:p>
          <a:p>
            <a:pPr marL="457200" lvl="1" indent="0" algn="l" rtl="0">
              <a:lnSpc>
                <a:spcPct val="100000"/>
              </a:lnSpc>
              <a:spcBef>
                <a:spcPts val="0"/>
              </a:spcBef>
              <a:spcAft>
                <a:spcPts val="0"/>
              </a:spcAft>
              <a:buSzPts val="1400"/>
              <a:buNone/>
            </a:pPr>
            <a:endParaRPr>
              <a:latin typeface="Arial"/>
              <a:ea typeface="Arial"/>
              <a:cs typeface="Arial"/>
              <a:sym typeface="Arial"/>
            </a:endParaRPr>
          </a:p>
          <a:p>
            <a:pPr marL="457200" lvl="1" indent="0" algn="l" rtl="0">
              <a:lnSpc>
                <a:spcPct val="100000"/>
              </a:lnSpc>
              <a:spcBef>
                <a:spcPts val="0"/>
              </a:spcBef>
              <a:spcAft>
                <a:spcPts val="0"/>
              </a:spcAft>
              <a:buSzPts val="1400"/>
              <a:buNone/>
            </a:pPr>
            <a:endParaRPr>
              <a:latin typeface="Arial"/>
              <a:ea typeface="Arial"/>
              <a:cs typeface="Arial"/>
              <a:sym typeface="Arial"/>
            </a:endParaRPr>
          </a:p>
        </p:txBody>
      </p:sp>
      <p:sp>
        <p:nvSpPr>
          <p:cNvPr id="438" name="Google Shape;438;p24: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28</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6"/>
        <p:cNvGrpSpPr/>
        <p:nvPr/>
      </p:nvGrpSpPr>
      <p:grpSpPr>
        <a:xfrm>
          <a:off x="0" y="0"/>
          <a:ext cx="0" cy="0"/>
          <a:chOff x="0" y="0"/>
          <a:chExt cx="0" cy="0"/>
        </a:xfrm>
      </p:grpSpPr>
      <p:sp>
        <p:nvSpPr>
          <p:cNvPr id="457" name="Google Shape;457;p2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58" name="Google Shape;458;p25: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dirty="0">
                <a:latin typeface="Arial"/>
                <a:ea typeface="Arial"/>
                <a:cs typeface="Arial"/>
                <a:sym typeface="Arial"/>
              </a:rPr>
              <a:t>People with cancer that need help addressing their self management needs have a variety of resources to use. For concerns related to medications, treatment, symptom management and health promotion, like diet, exercise and behavior modification, patients should first consult their clinical health care team for guidance. Clinicians can help patients with managing symptoms, provide education and refer patients to specialists. </a:t>
            </a:r>
            <a:endParaRPr dirty="0">
              <a:latin typeface="Arial"/>
              <a:ea typeface="Arial"/>
              <a:cs typeface="Arial"/>
              <a:sym typeface="Arial"/>
            </a:endParaRPr>
          </a:p>
          <a:p>
            <a:pPr marL="0" lvl="0" indent="0" algn="l" rtl="0">
              <a:lnSpc>
                <a:spcPct val="100000"/>
              </a:lnSpc>
              <a:spcBef>
                <a:spcPts val="0"/>
              </a:spcBef>
              <a:spcAft>
                <a:spcPts val="0"/>
              </a:spcAft>
              <a:buSzPts val="1400"/>
              <a:buNone/>
            </a:pPr>
            <a:endParaRPr dirty="0">
              <a:latin typeface="Arial"/>
              <a:ea typeface="Arial"/>
              <a:cs typeface="Arial"/>
              <a:sym typeface="Arial"/>
            </a:endParaRPr>
          </a:p>
          <a:p>
            <a:pPr marL="0" lvl="0" indent="0" algn="l" rtl="0">
              <a:lnSpc>
                <a:spcPct val="100000"/>
              </a:lnSpc>
              <a:spcBef>
                <a:spcPts val="0"/>
              </a:spcBef>
              <a:spcAft>
                <a:spcPts val="0"/>
              </a:spcAft>
              <a:buSzPts val="1400"/>
              <a:buNone/>
            </a:pPr>
            <a:r>
              <a:rPr lang="en-US" dirty="0">
                <a:latin typeface="Arial"/>
                <a:ea typeface="Arial"/>
                <a:cs typeface="Arial"/>
                <a:sym typeface="Arial"/>
              </a:rPr>
              <a:t>Technology advancements are allowing for easier than ever self-management and communication with care teams. For example, the National Cancer Institute has developed a mobile app that can help brain tumor patients and their caregivers to track and share symptoms. At the University of Iowa, a research study called OASIS is developing a behavioral health intervention delivered via mobile app to support someone’s ability to control their cancer related symptoms.</a:t>
            </a:r>
            <a:endParaRPr dirty="0">
              <a:latin typeface="Arial"/>
              <a:ea typeface="Arial"/>
              <a:cs typeface="Arial"/>
              <a:sym typeface="Arial"/>
            </a:endParaRPr>
          </a:p>
          <a:p>
            <a:pPr marL="0" lvl="0" indent="0" algn="l" rtl="0">
              <a:lnSpc>
                <a:spcPct val="100000"/>
              </a:lnSpc>
              <a:spcBef>
                <a:spcPts val="0"/>
              </a:spcBef>
              <a:spcAft>
                <a:spcPts val="0"/>
              </a:spcAft>
              <a:buSzPts val="1400"/>
              <a:buNone/>
            </a:pPr>
            <a:endParaRPr dirty="0">
              <a:latin typeface="Arial"/>
              <a:ea typeface="Arial"/>
              <a:cs typeface="Arial"/>
              <a:sym typeface="Arial"/>
            </a:endParaRPr>
          </a:p>
          <a:p>
            <a:pPr marL="0" lvl="0" indent="0" algn="l" rtl="0">
              <a:lnSpc>
                <a:spcPct val="100000"/>
              </a:lnSpc>
              <a:spcBef>
                <a:spcPts val="0"/>
              </a:spcBef>
              <a:spcAft>
                <a:spcPts val="0"/>
              </a:spcAft>
              <a:buSzPts val="1400"/>
              <a:buNone/>
            </a:pPr>
            <a:r>
              <a:rPr lang="en-US" dirty="0">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0"/>
                  </a:ext>
                </a:extLst>
              </a:rPr>
              <a:t>Check the resources section of our learning management system to explore guides and tools for self-management.</a:t>
            </a:r>
            <a:r>
              <a:rPr lang="en-US" dirty="0">
                <a:latin typeface="Arial"/>
                <a:ea typeface="Arial"/>
                <a:cs typeface="Arial"/>
                <a:sym typeface="Arial"/>
              </a:rPr>
              <a:t> </a:t>
            </a:r>
            <a:endParaRPr dirty="0">
              <a:latin typeface="Arial"/>
              <a:ea typeface="Arial"/>
              <a:cs typeface="Arial"/>
              <a:sym typeface="Arial"/>
            </a:endParaRPr>
          </a:p>
          <a:p>
            <a:pPr marL="0" lvl="0" indent="0" algn="l" rtl="0">
              <a:lnSpc>
                <a:spcPct val="100000"/>
              </a:lnSpc>
              <a:spcBef>
                <a:spcPts val="0"/>
              </a:spcBef>
              <a:spcAft>
                <a:spcPts val="0"/>
              </a:spcAft>
              <a:buSzPts val="1400"/>
              <a:buNone/>
            </a:pPr>
            <a:endParaRPr dirty="0">
              <a:latin typeface="Arial"/>
              <a:ea typeface="Arial"/>
              <a:cs typeface="Arial"/>
              <a:sym typeface="Arial"/>
            </a:endParaRPr>
          </a:p>
          <a:p>
            <a:pPr marL="0" lvl="0" indent="0" algn="l" rtl="0">
              <a:lnSpc>
                <a:spcPct val="100000"/>
              </a:lnSpc>
              <a:spcBef>
                <a:spcPts val="0"/>
              </a:spcBef>
              <a:spcAft>
                <a:spcPts val="0"/>
              </a:spcAft>
              <a:buSzPts val="1400"/>
              <a:buNone/>
            </a:pPr>
            <a:r>
              <a:rPr lang="en-US" dirty="0">
                <a:latin typeface="Arial"/>
                <a:ea typeface="Arial"/>
                <a:cs typeface="Arial"/>
                <a:sym typeface="Arial"/>
              </a:rPr>
              <a:t>App developed by NCI for brain cancer patients: </a:t>
            </a:r>
            <a:r>
              <a:rPr lang="en-US" u="sng" dirty="0">
                <a:solidFill>
                  <a:schemeClr val="hlink"/>
                </a:solidFill>
                <a:latin typeface="Arial"/>
                <a:ea typeface="Arial"/>
                <a:cs typeface="Arial"/>
                <a:sym typeface="Arial"/>
                <a:hlinkClick r:id="rId3"/>
              </a:rPr>
              <a:t>https://youtu.be/BqOFa_xJ7oo</a:t>
            </a:r>
            <a:r>
              <a:rPr lang="en-US" dirty="0">
                <a:latin typeface="Arial"/>
                <a:ea typeface="Arial"/>
                <a:cs typeface="Arial"/>
                <a:sym typeface="Arial"/>
              </a:rPr>
              <a:t> </a:t>
            </a:r>
            <a:endParaRPr dirty="0">
              <a:latin typeface="Arial"/>
              <a:ea typeface="Arial"/>
              <a:cs typeface="Arial"/>
              <a:sym typeface="Arial"/>
            </a:endParaRPr>
          </a:p>
          <a:p>
            <a:pPr marL="0" lvl="0" indent="0" algn="l" rtl="0">
              <a:lnSpc>
                <a:spcPct val="100000"/>
              </a:lnSpc>
              <a:spcBef>
                <a:spcPts val="0"/>
              </a:spcBef>
              <a:spcAft>
                <a:spcPts val="0"/>
              </a:spcAft>
              <a:buSzPts val="1400"/>
              <a:buNone/>
            </a:pPr>
            <a:endParaRPr dirty="0">
              <a:latin typeface="Arial"/>
              <a:ea typeface="Arial"/>
              <a:cs typeface="Arial"/>
              <a:sym typeface="Arial"/>
            </a:endParaRPr>
          </a:p>
          <a:p>
            <a:pPr marL="0" lvl="0" indent="0" algn="l" rtl="0">
              <a:lnSpc>
                <a:spcPct val="100000"/>
              </a:lnSpc>
              <a:spcBef>
                <a:spcPts val="0"/>
              </a:spcBef>
              <a:spcAft>
                <a:spcPts val="0"/>
              </a:spcAft>
              <a:buSzPts val="1400"/>
              <a:buNone/>
            </a:pPr>
            <a:r>
              <a:rPr lang="en-US" dirty="0">
                <a:latin typeface="Arial"/>
                <a:ea typeface="Arial"/>
                <a:cs typeface="Arial"/>
                <a:sym typeface="Arial"/>
              </a:rPr>
              <a:t>OASIS app: </a:t>
            </a:r>
            <a:r>
              <a:rPr lang="en-US" sz="1100" u="sng" dirty="0">
                <a:solidFill>
                  <a:schemeClr val="hlink"/>
                </a:solidFill>
                <a:latin typeface="Arial"/>
                <a:ea typeface="Arial"/>
                <a:cs typeface="Arial"/>
                <a:sym typeface="Arial"/>
                <a:hlinkClick r:id="rId4"/>
              </a:rPr>
              <a:t>University of Iowa testing app used to help cancer patients (ketv.com)</a:t>
            </a:r>
            <a:r>
              <a:rPr lang="en-US" dirty="0">
                <a:latin typeface="Arial"/>
                <a:ea typeface="Arial"/>
                <a:cs typeface="Arial"/>
                <a:sym typeface="Arial"/>
              </a:rPr>
              <a:t> </a:t>
            </a:r>
            <a:endParaRPr dirty="0">
              <a:latin typeface="Arial"/>
              <a:ea typeface="Arial"/>
              <a:cs typeface="Arial"/>
              <a:sym typeface="Arial"/>
            </a:endParaRPr>
          </a:p>
          <a:p>
            <a:pPr marL="0" lvl="0" indent="0" algn="l" rtl="0">
              <a:lnSpc>
                <a:spcPct val="100000"/>
              </a:lnSpc>
              <a:spcBef>
                <a:spcPts val="0"/>
              </a:spcBef>
              <a:spcAft>
                <a:spcPts val="0"/>
              </a:spcAft>
              <a:buSzPts val="1400"/>
              <a:buNone/>
            </a:pPr>
            <a:r>
              <a:rPr lang="en-US" u="sng" dirty="0">
                <a:solidFill>
                  <a:schemeClr val="hlink"/>
                </a:solidFill>
                <a:latin typeface="Arial"/>
                <a:ea typeface="Arial"/>
                <a:cs typeface="Arial"/>
                <a:sym typeface="Arial"/>
                <a:hlinkClick r:id="rId5"/>
              </a:rPr>
              <a:t>https://www.kcrg.com/2023/04/10/univ-iowa-college-nursing-studies-mobile-app-used-help-cancer-patients/</a:t>
            </a:r>
            <a:r>
              <a:rPr lang="en-US" dirty="0">
                <a:latin typeface="Arial"/>
                <a:ea typeface="Arial"/>
                <a:cs typeface="Arial"/>
                <a:sym typeface="Arial"/>
              </a:rPr>
              <a:t> </a:t>
            </a:r>
            <a:endParaRPr dirty="0">
              <a:latin typeface="Arial"/>
              <a:ea typeface="Arial"/>
              <a:cs typeface="Arial"/>
              <a:sym typeface="Arial"/>
            </a:endParaRPr>
          </a:p>
          <a:p>
            <a:pPr marL="0" lvl="0" indent="0" algn="l" rtl="0">
              <a:lnSpc>
                <a:spcPct val="100000"/>
              </a:lnSpc>
              <a:spcBef>
                <a:spcPts val="0"/>
              </a:spcBef>
              <a:spcAft>
                <a:spcPts val="0"/>
              </a:spcAft>
              <a:buSzPts val="1400"/>
              <a:buNone/>
            </a:pPr>
            <a:endParaRPr dirty="0">
              <a:latin typeface="Arial"/>
              <a:ea typeface="Arial"/>
              <a:cs typeface="Arial"/>
              <a:sym typeface="Arial"/>
            </a:endParaRPr>
          </a:p>
          <a:p>
            <a:pPr marL="0" lvl="0" indent="0" algn="l" rtl="0">
              <a:lnSpc>
                <a:spcPct val="100000"/>
              </a:lnSpc>
              <a:spcBef>
                <a:spcPts val="0"/>
              </a:spcBef>
              <a:spcAft>
                <a:spcPts val="0"/>
              </a:spcAft>
              <a:buSzPts val="1400"/>
              <a:buNone/>
            </a:pPr>
            <a:r>
              <a:rPr lang="en-US" u="sng" dirty="0">
                <a:solidFill>
                  <a:schemeClr val="hlink"/>
                </a:solidFill>
                <a:latin typeface="Arial"/>
                <a:ea typeface="Arial"/>
                <a:cs typeface="Arial"/>
                <a:sym typeface="Arial"/>
                <a:hlinkClick r:id="rId6"/>
              </a:rPr>
              <a:t>https://nursing.uiowa.edu/research/oasis</a:t>
            </a:r>
            <a:r>
              <a:rPr lang="en-US" dirty="0">
                <a:latin typeface="Arial"/>
                <a:ea typeface="Arial"/>
                <a:cs typeface="Arial"/>
                <a:sym typeface="Arial"/>
              </a:rPr>
              <a:t> - image</a:t>
            </a:r>
            <a:endParaRPr dirty="0">
              <a:latin typeface="Arial"/>
              <a:ea typeface="Arial"/>
              <a:cs typeface="Arial"/>
              <a:sym typeface="Arial"/>
            </a:endParaRPr>
          </a:p>
          <a:p>
            <a:pPr marL="0" lvl="0" indent="0" algn="l" rtl="0">
              <a:lnSpc>
                <a:spcPct val="100000"/>
              </a:lnSpc>
              <a:spcBef>
                <a:spcPts val="0"/>
              </a:spcBef>
              <a:spcAft>
                <a:spcPts val="0"/>
              </a:spcAft>
              <a:buSzPts val="1400"/>
              <a:buNone/>
            </a:pPr>
            <a:endParaRPr dirty="0">
              <a:latin typeface="Arial"/>
              <a:ea typeface="Arial"/>
              <a:cs typeface="Arial"/>
              <a:sym typeface="Arial"/>
            </a:endParaRPr>
          </a:p>
          <a:p>
            <a:pPr marL="0" lvl="0" indent="0" algn="l" rtl="0">
              <a:lnSpc>
                <a:spcPct val="100000"/>
              </a:lnSpc>
              <a:spcBef>
                <a:spcPts val="0"/>
              </a:spcBef>
              <a:spcAft>
                <a:spcPts val="0"/>
              </a:spcAft>
              <a:buSzPts val="1400"/>
              <a:buNone/>
            </a:pPr>
            <a:endParaRPr dirty="0">
              <a:latin typeface="Arial"/>
              <a:ea typeface="Arial"/>
              <a:cs typeface="Arial"/>
              <a:sym typeface="Arial"/>
            </a:endParaRPr>
          </a:p>
        </p:txBody>
      </p:sp>
      <p:sp>
        <p:nvSpPr>
          <p:cNvPr id="459" name="Google Shape;459;p25: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29</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8" name="Google Shape;58;p4: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15000"/>
              </a:lnSpc>
              <a:spcBef>
                <a:spcPts val="0"/>
              </a:spcBef>
              <a:spcAft>
                <a:spcPts val="0"/>
              </a:spcAft>
              <a:buNone/>
            </a:pPr>
            <a:r>
              <a:rPr lang="en-US" sz="1100" dirty="0">
                <a:latin typeface="Arial"/>
                <a:ea typeface="Arial"/>
                <a:cs typeface="Arial"/>
                <a:sym typeface="Arial"/>
              </a:rPr>
              <a:t>After completing this lesson, you will be able to: </a:t>
            </a:r>
            <a:endParaRPr sz="1100" dirty="0">
              <a:latin typeface="Arial"/>
              <a:ea typeface="Arial"/>
              <a:cs typeface="Arial"/>
              <a:sym typeface="Arial"/>
            </a:endParaRPr>
          </a:p>
          <a:p>
            <a:pPr marL="457200" lvl="0" indent="-298450" algn="l" rtl="0">
              <a:spcBef>
                <a:spcPts val="1000"/>
              </a:spcBef>
              <a:spcAft>
                <a:spcPts val="0"/>
              </a:spcAft>
              <a:buClr>
                <a:schemeClr val="dk1"/>
              </a:buClr>
              <a:buSzPts val="1100"/>
              <a:buChar char="•"/>
            </a:pPr>
            <a:r>
              <a:rPr lang="en-US" sz="1100" dirty="0">
                <a:latin typeface="Arial"/>
                <a:ea typeface="Arial"/>
                <a:cs typeface="Arial"/>
                <a:sym typeface="Arial"/>
              </a:rPr>
              <a:t>Define shared decision-making and explain its benefits</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dirty="0">
                <a:latin typeface="Arial"/>
                <a:ea typeface="Arial"/>
                <a:cs typeface="Arial"/>
                <a:sym typeface="Arial"/>
              </a:rPr>
              <a:t>Identify strategies to access patient desire and capacity in the decision-making process</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dirty="0">
                <a:latin typeface="Arial"/>
                <a:ea typeface="Arial"/>
                <a:cs typeface="Arial"/>
                <a:sym typeface="Arial"/>
              </a:rPr>
              <a:t>Describe barriers to patient decision making and adherence to treatment plan </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dirty="0">
                <a:latin typeface="Arial"/>
                <a:ea typeface="Arial"/>
                <a:cs typeface="Arial"/>
                <a:sym typeface="Arial"/>
              </a:rPr>
              <a:t>Describe strategies for shared-decision making</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dirty="0">
                <a:latin typeface="Arial"/>
                <a:ea typeface="Arial"/>
                <a:cs typeface="Arial"/>
                <a:sym typeface="Arial"/>
              </a:rPr>
              <a:t>Describe how to encourage active patient participation in decision-making </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dirty="0">
                <a:latin typeface="Arial"/>
                <a:ea typeface="Arial"/>
                <a:cs typeface="Arial"/>
                <a:sym typeface="Arial"/>
              </a:rPr>
              <a:t>Explain how to determine patient preferences and priorities for treatment and ways to support patients in discussing preferences and priorities with clinician</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dirty="0">
                <a:latin typeface="Arial"/>
                <a:ea typeface="Arial"/>
                <a:cs typeface="Arial"/>
                <a:sym typeface="Arial"/>
              </a:rPr>
              <a:t>Explain how to evaluate patient decision-making process in alignment with desired level of engagement</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dirty="0">
                <a:latin typeface="Arial"/>
                <a:ea typeface="Arial"/>
                <a:cs typeface="Arial"/>
                <a:sym typeface="Arial"/>
              </a:rPr>
              <a:t>Define self-management and health promotion resources</a:t>
            </a:r>
            <a:endParaRPr sz="1100" dirty="0">
              <a:latin typeface="Arial"/>
              <a:ea typeface="Arial"/>
              <a:cs typeface="Arial"/>
              <a:sym typeface="Arial"/>
            </a:endParaRPr>
          </a:p>
          <a:p>
            <a:pPr marL="0" lvl="0" indent="0" algn="l" rtl="0">
              <a:spcBef>
                <a:spcPts val="1200"/>
              </a:spcBef>
              <a:spcAft>
                <a:spcPts val="0"/>
              </a:spcAft>
              <a:buNone/>
            </a:pPr>
            <a:r>
              <a:rPr lang="en-US" sz="1100" dirty="0">
                <a:latin typeface="Arial"/>
                <a:ea typeface="Arial"/>
                <a:cs typeface="Arial"/>
                <a:sym typeface="Arial"/>
              </a:rPr>
              <a:t>.</a:t>
            </a:r>
            <a:endParaRPr dirty="0">
              <a:solidFill>
                <a:srgbClr val="3F3F3F"/>
              </a:solidFill>
              <a:latin typeface="Arial"/>
              <a:ea typeface="Arial"/>
              <a:cs typeface="Arial"/>
              <a:sym typeface="Arial"/>
            </a:endParaRPr>
          </a:p>
        </p:txBody>
      </p:sp>
      <p:sp>
        <p:nvSpPr>
          <p:cNvPr id="59" name="Google Shape;59;p4: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3</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5"/>
        <p:cNvGrpSpPr/>
        <p:nvPr/>
      </p:nvGrpSpPr>
      <p:grpSpPr>
        <a:xfrm>
          <a:off x="0" y="0"/>
          <a:ext cx="0" cy="0"/>
          <a:chOff x="0" y="0"/>
          <a:chExt cx="0" cy="0"/>
        </a:xfrm>
      </p:grpSpPr>
      <p:sp>
        <p:nvSpPr>
          <p:cNvPr id="466" name="Google Shape;466;p2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67" name="Google Shape;467;p26: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r>
              <a:rPr lang="en-US">
                <a:solidFill>
                  <a:srgbClr val="3F3F3F"/>
                </a:solidFill>
                <a:latin typeface="Arial"/>
                <a:ea typeface="Arial"/>
                <a:cs typeface="Arial"/>
                <a:sym typeface="Arial"/>
              </a:rPr>
              <a:t>This marks the end of the Shared Decision-Making and Building Trust lesson, part of the Oncology Patient Navigator Training: The Fundamentals. In this lesson, you learned how to:</a:t>
            </a:r>
            <a:endParaRPr>
              <a:solidFill>
                <a:srgbClr val="3F3F3F"/>
              </a:solidFill>
              <a:latin typeface="Arial"/>
              <a:ea typeface="Arial"/>
              <a:cs typeface="Arial"/>
              <a:sym typeface="Arial"/>
            </a:endParaRPr>
          </a:p>
          <a:p>
            <a:pPr marL="457200" lvl="0" indent="-304800" algn="l" rtl="0">
              <a:spcBef>
                <a:spcPts val="1000"/>
              </a:spcBef>
              <a:spcAft>
                <a:spcPts val="0"/>
              </a:spcAft>
              <a:buClr>
                <a:srgbClr val="3F3F3F"/>
              </a:buClr>
              <a:buSzPts val="1200"/>
              <a:buChar char="•"/>
            </a:pPr>
            <a:r>
              <a:rPr lang="en-US">
                <a:solidFill>
                  <a:srgbClr val="3F3F3F"/>
                </a:solidFill>
                <a:latin typeface="Arial"/>
                <a:ea typeface="Arial"/>
                <a:cs typeface="Arial"/>
                <a:sym typeface="Arial"/>
              </a:rPr>
              <a:t>Define shared decision-making and explain its benefits</a:t>
            </a:r>
            <a:endParaRPr>
              <a:solidFill>
                <a:srgbClr val="3F3F3F"/>
              </a:solidFill>
              <a:latin typeface="Arial"/>
              <a:ea typeface="Arial"/>
              <a:cs typeface="Arial"/>
              <a:sym typeface="Arial"/>
            </a:endParaRPr>
          </a:p>
          <a:p>
            <a:pPr marL="457200" lvl="0" indent="-304800" algn="l" rtl="0">
              <a:spcBef>
                <a:spcPts val="0"/>
              </a:spcBef>
              <a:spcAft>
                <a:spcPts val="0"/>
              </a:spcAft>
              <a:buClr>
                <a:srgbClr val="3F3F3F"/>
              </a:buClr>
              <a:buSzPts val="1200"/>
              <a:buChar char="•"/>
            </a:pPr>
            <a:r>
              <a:rPr lang="en-US">
                <a:solidFill>
                  <a:srgbClr val="3F3F3F"/>
                </a:solidFill>
                <a:latin typeface="Arial"/>
                <a:ea typeface="Arial"/>
                <a:cs typeface="Arial"/>
                <a:sym typeface="Arial"/>
              </a:rPr>
              <a:t>Identify strategies to access patient desire and capacity in the decision-making process</a:t>
            </a:r>
            <a:endParaRPr>
              <a:solidFill>
                <a:srgbClr val="3F3F3F"/>
              </a:solidFill>
              <a:latin typeface="Arial"/>
              <a:ea typeface="Arial"/>
              <a:cs typeface="Arial"/>
              <a:sym typeface="Arial"/>
            </a:endParaRPr>
          </a:p>
          <a:p>
            <a:pPr marL="457200" lvl="0" indent="-304800" algn="l" rtl="0">
              <a:spcBef>
                <a:spcPts val="0"/>
              </a:spcBef>
              <a:spcAft>
                <a:spcPts val="0"/>
              </a:spcAft>
              <a:buClr>
                <a:srgbClr val="3F3F3F"/>
              </a:buClr>
              <a:buSzPts val="1200"/>
              <a:buChar char="•"/>
            </a:pPr>
            <a:r>
              <a:rPr lang="en-US">
                <a:solidFill>
                  <a:srgbClr val="3F3F3F"/>
                </a:solidFill>
                <a:latin typeface="Arial"/>
                <a:ea typeface="Arial"/>
                <a:cs typeface="Arial"/>
                <a:sym typeface="Arial"/>
              </a:rPr>
              <a:t>Describe barriers to patient decision making and adherence to treatment plan </a:t>
            </a:r>
            <a:endParaRPr>
              <a:solidFill>
                <a:srgbClr val="3F3F3F"/>
              </a:solidFill>
              <a:latin typeface="Arial"/>
              <a:ea typeface="Arial"/>
              <a:cs typeface="Arial"/>
              <a:sym typeface="Arial"/>
            </a:endParaRPr>
          </a:p>
          <a:p>
            <a:pPr marL="457200" lvl="0" indent="-304800" algn="l" rtl="0">
              <a:spcBef>
                <a:spcPts val="0"/>
              </a:spcBef>
              <a:spcAft>
                <a:spcPts val="0"/>
              </a:spcAft>
              <a:buClr>
                <a:srgbClr val="3F3F3F"/>
              </a:buClr>
              <a:buSzPts val="1200"/>
              <a:buChar char="•"/>
            </a:pPr>
            <a:r>
              <a:rPr lang="en-US">
                <a:solidFill>
                  <a:srgbClr val="3F3F3F"/>
                </a:solidFill>
                <a:latin typeface="Arial"/>
                <a:ea typeface="Arial"/>
                <a:cs typeface="Arial"/>
                <a:sym typeface="Arial"/>
              </a:rPr>
              <a:t>Describe strategies for shared-decision making</a:t>
            </a:r>
            <a:endParaRPr>
              <a:solidFill>
                <a:srgbClr val="3F3F3F"/>
              </a:solidFill>
              <a:latin typeface="Arial"/>
              <a:ea typeface="Arial"/>
              <a:cs typeface="Arial"/>
              <a:sym typeface="Arial"/>
            </a:endParaRPr>
          </a:p>
          <a:p>
            <a:pPr marL="457200" lvl="0" indent="-304800" algn="l" rtl="0">
              <a:spcBef>
                <a:spcPts val="0"/>
              </a:spcBef>
              <a:spcAft>
                <a:spcPts val="0"/>
              </a:spcAft>
              <a:buClr>
                <a:srgbClr val="3F3F3F"/>
              </a:buClr>
              <a:buSzPts val="1200"/>
              <a:buChar char="•"/>
            </a:pPr>
            <a:r>
              <a:rPr lang="en-US">
                <a:solidFill>
                  <a:srgbClr val="3F3F3F"/>
                </a:solidFill>
                <a:latin typeface="Arial"/>
                <a:ea typeface="Arial"/>
                <a:cs typeface="Arial"/>
                <a:sym typeface="Arial"/>
              </a:rPr>
              <a:t>Describe how to encourage active patient participation in decision-making </a:t>
            </a:r>
            <a:endParaRPr>
              <a:solidFill>
                <a:srgbClr val="3F3F3F"/>
              </a:solidFill>
              <a:latin typeface="Arial"/>
              <a:ea typeface="Arial"/>
              <a:cs typeface="Arial"/>
              <a:sym typeface="Arial"/>
            </a:endParaRPr>
          </a:p>
          <a:p>
            <a:pPr marL="457200" lvl="0" indent="-304800" algn="l" rtl="0">
              <a:spcBef>
                <a:spcPts val="0"/>
              </a:spcBef>
              <a:spcAft>
                <a:spcPts val="0"/>
              </a:spcAft>
              <a:buClr>
                <a:srgbClr val="3F3F3F"/>
              </a:buClr>
              <a:buSzPts val="1200"/>
              <a:buChar char="•"/>
            </a:pPr>
            <a:r>
              <a:rPr lang="en-US">
                <a:solidFill>
                  <a:srgbClr val="3F3F3F"/>
                </a:solidFill>
                <a:latin typeface="Arial"/>
                <a:ea typeface="Arial"/>
                <a:cs typeface="Arial"/>
                <a:sym typeface="Arial"/>
              </a:rPr>
              <a:t>Explain how to determine patient preferences and priorities for treatment and ways to support patients in discussing preferences and priorities with clinician</a:t>
            </a:r>
            <a:endParaRPr>
              <a:solidFill>
                <a:srgbClr val="3F3F3F"/>
              </a:solidFill>
              <a:latin typeface="Arial"/>
              <a:ea typeface="Arial"/>
              <a:cs typeface="Arial"/>
              <a:sym typeface="Arial"/>
            </a:endParaRPr>
          </a:p>
          <a:p>
            <a:pPr marL="457200" lvl="0" indent="-304800" algn="l" rtl="0">
              <a:spcBef>
                <a:spcPts val="0"/>
              </a:spcBef>
              <a:spcAft>
                <a:spcPts val="0"/>
              </a:spcAft>
              <a:buClr>
                <a:srgbClr val="3F3F3F"/>
              </a:buClr>
              <a:buSzPts val="1200"/>
              <a:buChar char="•"/>
            </a:pPr>
            <a:r>
              <a:rPr lang="en-US">
                <a:solidFill>
                  <a:srgbClr val="3F3F3F"/>
                </a:solidFill>
                <a:latin typeface="Arial"/>
                <a:ea typeface="Arial"/>
                <a:cs typeface="Arial"/>
                <a:sym typeface="Arial"/>
              </a:rPr>
              <a:t>Explain how to evaluate patient decision-making process in alignment with desired level of engagement</a:t>
            </a:r>
            <a:endParaRPr>
              <a:solidFill>
                <a:srgbClr val="3F3F3F"/>
              </a:solidFill>
              <a:latin typeface="Arial"/>
              <a:ea typeface="Arial"/>
              <a:cs typeface="Arial"/>
              <a:sym typeface="Arial"/>
            </a:endParaRPr>
          </a:p>
          <a:p>
            <a:pPr marL="457200" lvl="0" indent="-304800" algn="l" rtl="0">
              <a:spcBef>
                <a:spcPts val="0"/>
              </a:spcBef>
              <a:spcAft>
                <a:spcPts val="0"/>
              </a:spcAft>
              <a:buClr>
                <a:srgbClr val="3F3F3F"/>
              </a:buClr>
              <a:buSzPts val="1200"/>
              <a:buChar char="•"/>
            </a:pPr>
            <a:r>
              <a:rPr lang="en-US">
                <a:solidFill>
                  <a:srgbClr val="3F3F3F"/>
                </a:solidFill>
                <a:latin typeface="Arial"/>
                <a:ea typeface="Arial"/>
                <a:cs typeface="Arial"/>
                <a:sym typeface="Arial"/>
              </a:rPr>
              <a:t>Define self-management and health promotion resources</a:t>
            </a:r>
            <a:endParaRPr>
              <a:solidFill>
                <a:srgbClr val="3F3F3F"/>
              </a:solidFill>
              <a:latin typeface="Arial"/>
              <a:ea typeface="Arial"/>
              <a:cs typeface="Arial"/>
              <a:sym typeface="Arial"/>
            </a:endParaRPr>
          </a:p>
          <a:p>
            <a:pPr marL="0" lvl="0" indent="0" algn="l" rtl="0">
              <a:spcBef>
                <a:spcPts val="1000"/>
              </a:spcBef>
              <a:spcAft>
                <a:spcPts val="0"/>
              </a:spcAft>
              <a:buNone/>
            </a:pPr>
            <a:r>
              <a:rPr lang="en-US">
                <a:solidFill>
                  <a:srgbClr val="3F3F3F"/>
                </a:solidFill>
                <a:latin typeface="Arial"/>
                <a:ea typeface="Arial"/>
                <a:cs typeface="Arial"/>
                <a:sym typeface="Arial"/>
              </a:rPr>
              <a:t>Thank you for your dedication to learning these important skills. Your commitment to understanding and applying these principles will play a significant role in enhancing patient care and outcomes. As you move forward, remember that effective shared decision-making and trust-building are at the heart of patient-centered care.</a:t>
            </a:r>
            <a:endParaRPr>
              <a:solidFill>
                <a:srgbClr val="3F3F3F"/>
              </a:solidFill>
              <a:latin typeface="Arial"/>
              <a:ea typeface="Arial"/>
              <a:cs typeface="Arial"/>
              <a:sym typeface="Arial"/>
            </a:endParaRPr>
          </a:p>
        </p:txBody>
      </p:sp>
      <p:sp>
        <p:nvSpPr>
          <p:cNvPr id="468" name="Google Shape;468;p26: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30</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2"/>
        <p:cNvGrpSpPr/>
        <p:nvPr/>
      </p:nvGrpSpPr>
      <p:grpSpPr>
        <a:xfrm>
          <a:off x="0" y="0"/>
          <a:ext cx="0" cy="0"/>
          <a:chOff x="0" y="0"/>
          <a:chExt cx="0" cy="0"/>
        </a:xfrm>
      </p:grpSpPr>
      <p:sp>
        <p:nvSpPr>
          <p:cNvPr id="473" name="Google Shape;473;g2efc27c6b5c_0_8:notes"/>
          <p:cNvSpPr txBox="1">
            <a:spLocks noGrp="1"/>
          </p:cNvSpPr>
          <p:nvPr>
            <p:ph type="body" idx="1"/>
          </p:nvPr>
        </p:nvSpPr>
        <p:spPr>
          <a:xfrm>
            <a:off x="701040" y="4415790"/>
            <a:ext cx="5608200" cy="4183500"/>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Clr>
                <a:schemeClr val="dk1"/>
              </a:buClr>
              <a:buSzPts val="1400"/>
              <a:buFont typeface="Arial"/>
              <a:buNone/>
            </a:pPr>
            <a:endParaRPr/>
          </a:p>
        </p:txBody>
      </p:sp>
      <p:sp>
        <p:nvSpPr>
          <p:cNvPr id="474" name="Google Shape;474;g2efc27c6b5c_0_8:notes"/>
          <p:cNvSpPr>
            <a:spLocks noGrp="1" noRot="1" noChangeAspect="1"/>
          </p:cNvSpPr>
          <p:nvPr>
            <p:ph type="sldImg" idx="2"/>
          </p:nvPr>
        </p:nvSpPr>
        <p:spPr>
          <a:xfrm>
            <a:off x="1181100" y="696913"/>
            <a:ext cx="4648200" cy="3486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8"/>
        <p:cNvGrpSpPr/>
        <p:nvPr/>
      </p:nvGrpSpPr>
      <p:grpSpPr>
        <a:xfrm>
          <a:off x="0" y="0"/>
          <a:ext cx="0" cy="0"/>
          <a:chOff x="0" y="0"/>
          <a:chExt cx="0" cy="0"/>
        </a:xfrm>
      </p:grpSpPr>
      <p:sp>
        <p:nvSpPr>
          <p:cNvPr id="479" name="Google Shape;479;g2f0a2a8bd5c_0_0:notes"/>
          <p:cNvSpPr txBox="1">
            <a:spLocks noGrp="1"/>
          </p:cNvSpPr>
          <p:nvPr>
            <p:ph type="body" idx="1"/>
          </p:nvPr>
        </p:nvSpPr>
        <p:spPr>
          <a:xfrm>
            <a:off x="701040" y="4415790"/>
            <a:ext cx="5608200" cy="41835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480" name="Google Shape;480;g2f0a2a8bd5c_0_0:notes"/>
          <p:cNvSpPr>
            <a:spLocks noGrp="1" noRot="1" noChangeAspect="1"/>
          </p:cNvSpPr>
          <p:nvPr>
            <p:ph type="sldImg" idx="2"/>
          </p:nvPr>
        </p:nvSpPr>
        <p:spPr>
          <a:xfrm>
            <a:off x="1181100" y="696913"/>
            <a:ext cx="4648200" cy="3486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g2f0a2a8bd5c_0_5:notes"/>
          <p:cNvSpPr txBox="1">
            <a:spLocks noGrp="1"/>
          </p:cNvSpPr>
          <p:nvPr>
            <p:ph type="body" idx="1"/>
          </p:nvPr>
        </p:nvSpPr>
        <p:spPr>
          <a:xfrm>
            <a:off x="701040" y="4415790"/>
            <a:ext cx="5608200" cy="4183500"/>
          </a:xfrm>
          <a:prstGeom prst="rect">
            <a:avLst/>
          </a:prstGeom>
          <a:noFill/>
          <a:ln>
            <a:noFill/>
          </a:ln>
        </p:spPr>
        <p:txBody>
          <a:bodyPr spcFirstLastPara="1" wrap="square" lIns="93175" tIns="46575" rIns="93175" bIns="46575" anchor="t" anchorCtr="0">
            <a:noAutofit/>
          </a:bodyPr>
          <a:lstStyle/>
          <a:p>
            <a:pPr marL="457200" lvl="0" indent="0" algn="l" rtl="0">
              <a:lnSpc>
                <a:spcPct val="115000"/>
              </a:lnSpc>
              <a:spcBef>
                <a:spcPts val="1200"/>
              </a:spcBef>
              <a:spcAft>
                <a:spcPts val="1200"/>
              </a:spcAft>
              <a:buNone/>
            </a:pPr>
            <a:endParaRPr/>
          </a:p>
        </p:txBody>
      </p:sp>
      <p:sp>
        <p:nvSpPr>
          <p:cNvPr id="486" name="Google Shape;486;g2f0a2a8bd5c_0_5:notes"/>
          <p:cNvSpPr>
            <a:spLocks noGrp="1" noRot="1" noChangeAspect="1"/>
          </p:cNvSpPr>
          <p:nvPr>
            <p:ph type="sldImg" idx="2"/>
          </p:nvPr>
        </p:nvSpPr>
        <p:spPr>
          <a:xfrm>
            <a:off x="1181100" y="696913"/>
            <a:ext cx="4648200" cy="3486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491" name="Google Shape;491;g2ef9082e41d_0_1:notes"/>
          <p:cNvSpPr txBox="1">
            <a:spLocks noGrp="1"/>
          </p:cNvSpPr>
          <p:nvPr>
            <p:ph type="body" idx="1"/>
          </p:nvPr>
        </p:nvSpPr>
        <p:spPr>
          <a:xfrm>
            <a:off x="701040" y="4415790"/>
            <a:ext cx="5608200" cy="41835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492" name="Google Shape;492;g2ef9082e41d_0_1:notes"/>
          <p:cNvSpPr>
            <a:spLocks noGrp="1" noRot="1" noChangeAspect="1"/>
          </p:cNvSpPr>
          <p:nvPr>
            <p:ph type="sldImg" idx="2"/>
          </p:nvPr>
        </p:nvSpPr>
        <p:spPr>
          <a:xfrm>
            <a:off x="1181100" y="696913"/>
            <a:ext cx="4648200" cy="3486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5" name="Google Shape;65;p6: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a:solidFill>
                  <a:schemeClr val="dk1"/>
                </a:solidFill>
                <a:latin typeface="Arial"/>
                <a:ea typeface="Arial"/>
                <a:cs typeface="Arial"/>
                <a:sym typeface="Arial"/>
              </a:rPr>
              <a:t>Shared decision-making is defined by the United States </a:t>
            </a:r>
            <a:r>
              <a:rPr lang="en-US">
                <a:latin typeface="Arial"/>
                <a:ea typeface="Arial"/>
                <a:cs typeface="Arial"/>
                <a:sym typeface="Arial"/>
              </a:rPr>
              <a:t>Preventive</a:t>
            </a:r>
            <a:r>
              <a:rPr lang="en-US">
                <a:solidFill>
                  <a:schemeClr val="dk1"/>
                </a:solidFill>
                <a:latin typeface="Arial"/>
                <a:ea typeface="Arial"/>
                <a:cs typeface="Arial"/>
                <a:sym typeface="Arial"/>
              </a:rPr>
              <a:t> Services Task Force as “a process in which patients are involved as active partners with the clinician in clarifying acceptable medical options and in choosing a preferred course of clinical care.”</a:t>
            </a:r>
            <a:r>
              <a:rPr lang="en-US">
                <a:latin typeface="Arial"/>
                <a:ea typeface="Arial"/>
                <a:cs typeface="Arial"/>
                <a:sym typeface="Arial"/>
              </a:rPr>
              <a:t> </a:t>
            </a:r>
            <a:endParaRPr>
              <a:latin typeface="Arial"/>
              <a:ea typeface="Arial"/>
              <a:cs typeface="Arial"/>
              <a:sym typeface="Arial"/>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r>
              <a:rPr lang="en-US">
                <a:solidFill>
                  <a:schemeClr val="dk1"/>
                </a:solidFill>
                <a:latin typeface="Arial"/>
                <a:ea typeface="Arial"/>
                <a:cs typeface="Arial"/>
                <a:sym typeface="Arial"/>
              </a:rPr>
              <a:t>Patient and caregiver participation in decision-making can improve patient knowledge, adherence to treatment and outcomes. Even among patients who do not wish to actively participate in decision-making, having an interactive discussion with their provider improves patient satisfaction with care. </a:t>
            </a:r>
            <a:r>
              <a:rPr lang="en-US">
                <a:latin typeface="Arial"/>
                <a:ea typeface="Arial"/>
                <a:cs typeface="Arial"/>
                <a:sym typeface="Arial"/>
              </a:rPr>
              <a:t>Shared decision making allows patients to have a say in their treatment methods while also allowing healthcare professionals to provide the best individualized treatment possible. It also reduces the cost of healthcare while improving patient outcomes. </a:t>
            </a:r>
            <a:endParaRPr>
              <a:latin typeface="Arial"/>
              <a:ea typeface="Arial"/>
              <a:cs typeface="Arial"/>
              <a:sym typeface="Arial"/>
            </a:endParaRPr>
          </a:p>
          <a:p>
            <a:pPr marL="0" lvl="0" indent="0" algn="l" rtl="0">
              <a:spcBef>
                <a:spcPts val="0"/>
              </a:spcBef>
              <a:spcAft>
                <a:spcPts val="0"/>
              </a:spcAft>
              <a:buClr>
                <a:schemeClr val="dk1"/>
              </a:buClr>
              <a:buSzPts val="1400"/>
              <a:buFont typeface="Arial"/>
              <a:buNone/>
            </a:pPr>
            <a:endParaRPr>
              <a:latin typeface="Arial"/>
              <a:ea typeface="Arial"/>
              <a:cs typeface="Arial"/>
              <a:sym typeface="Arial"/>
            </a:endParaRPr>
          </a:p>
          <a:p>
            <a:pPr marL="0" lvl="0" indent="0" algn="l" rtl="0">
              <a:spcBef>
                <a:spcPts val="0"/>
              </a:spcBef>
              <a:spcAft>
                <a:spcPts val="0"/>
              </a:spcAft>
              <a:buClr>
                <a:schemeClr val="dk1"/>
              </a:buClr>
              <a:buSzPts val="1400"/>
              <a:buFont typeface="Arial"/>
              <a:buNone/>
            </a:pPr>
            <a:r>
              <a:rPr lang="en-US">
                <a:latin typeface="Arial"/>
                <a:ea typeface="Arial"/>
                <a:cs typeface="Arial"/>
                <a:sym typeface="Arial"/>
              </a:rPr>
              <a:t>Research shows that shared decision-making not only increases patient and physician satisfaction throughout treatment but also increases the overall quality of life of patients after care ends. This approach allows patients the space to voice their concerns, helps them better understand the risks and potential outcomes of treatment, while increasing the likelihood of making and keeping their appointments. Patients who feel more empowered to make decisions regarding their healthcare may experience decreased anxiety as they are involved, informed, and confident about their care plan. </a:t>
            </a:r>
            <a:endParaRPr>
              <a:latin typeface="Arial"/>
              <a:ea typeface="Arial"/>
              <a:cs typeface="Arial"/>
              <a:sym typeface="Arial"/>
            </a:endParaRPr>
          </a:p>
          <a:p>
            <a:pPr marL="0" lvl="0" indent="0" algn="l" rtl="0">
              <a:lnSpc>
                <a:spcPct val="100000"/>
              </a:lnSpc>
              <a:spcBef>
                <a:spcPts val="0"/>
              </a:spcBef>
              <a:spcAft>
                <a:spcPts val="0"/>
              </a:spcAft>
              <a:buSzPts val="1400"/>
              <a:buNone/>
            </a:pPr>
            <a:endParaRPr>
              <a:latin typeface="Arial"/>
              <a:ea typeface="Arial"/>
              <a:cs typeface="Arial"/>
              <a:sym typeface="Arial"/>
            </a:endParaRPr>
          </a:p>
        </p:txBody>
      </p:sp>
      <p:sp>
        <p:nvSpPr>
          <p:cNvPr id="66" name="Google Shape;66;p6: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8" name="Google Shape;88;p11: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Clr>
                <a:schemeClr val="dk1"/>
              </a:buClr>
              <a:buSzPts val="1100"/>
              <a:buFont typeface="Arial"/>
              <a:buNone/>
            </a:pPr>
            <a:r>
              <a:rPr lang="en-US" sz="1100">
                <a:latin typeface="Arial"/>
                <a:ea typeface="Arial"/>
                <a:cs typeface="Arial"/>
                <a:sym typeface="Arial"/>
              </a:rPr>
              <a:t>Assessing the capacity and desire of a patient and their caregivers to participate in their health management involves many factors. Considerations in assessing desire for shared decision-making include:</a:t>
            </a:r>
            <a:endParaRPr sz="1100">
              <a:latin typeface="Arial"/>
              <a:ea typeface="Arial"/>
              <a:cs typeface="Arial"/>
              <a:sym typeface="Arial"/>
            </a:endParaRPr>
          </a:p>
          <a:p>
            <a:pPr marL="0" lvl="0" indent="0" algn="l" rtl="0">
              <a:spcBef>
                <a:spcPts val="1200"/>
              </a:spcBef>
              <a:spcAft>
                <a:spcPts val="0"/>
              </a:spcAft>
              <a:buClr>
                <a:schemeClr val="dk1"/>
              </a:buClr>
              <a:buSzPts val="1100"/>
              <a:buFont typeface="Arial"/>
              <a:buNone/>
            </a:pPr>
            <a:r>
              <a:rPr lang="en-US" sz="1100" b="1">
                <a:latin typeface="Arial"/>
                <a:ea typeface="Arial"/>
                <a:cs typeface="Arial"/>
                <a:sym typeface="Arial"/>
              </a:rPr>
              <a:t>Culture:</a:t>
            </a:r>
            <a:r>
              <a:rPr lang="en-US" sz="1100">
                <a:latin typeface="Arial"/>
                <a:ea typeface="Arial"/>
                <a:cs typeface="Arial"/>
                <a:sym typeface="Arial"/>
              </a:rPr>
              <a:t> Patient navigators must be culturally sensitive when working with patients and their families. They should recognize and confront cultural biases, generalizations, and values that may differ from those of the patients they are working with. Navigators should consider the impact that culture may have on shared decision-making. For example, some patients may not want to be involved in shared decision-making if their culture dictates that the professional is always correct. </a:t>
            </a:r>
            <a:endParaRPr sz="1100">
              <a:latin typeface="Arial"/>
              <a:ea typeface="Arial"/>
              <a:cs typeface="Arial"/>
              <a:sym typeface="Arial"/>
            </a:endParaRPr>
          </a:p>
          <a:p>
            <a:pPr marL="0" lvl="0" indent="0" algn="l" rtl="0">
              <a:spcBef>
                <a:spcPts val="1200"/>
              </a:spcBef>
              <a:spcAft>
                <a:spcPts val="0"/>
              </a:spcAft>
              <a:buClr>
                <a:schemeClr val="dk1"/>
              </a:buClr>
              <a:buSzPts val="1100"/>
              <a:buFont typeface="Arial"/>
              <a:buNone/>
            </a:pPr>
            <a:r>
              <a:rPr lang="en-US" sz="1100" b="1">
                <a:latin typeface="Arial"/>
                <a:ea typeface="Arial"/>
                <a:cs typeface="Arial"/>
                <a:sym typeface="Arial"/>
              </a:rPr>
              <a:t>Personal Preference:</a:t>
            </a:r>
            <a:r>
              <a:rPr lang="en-US" sz="1100">
                <a:latin typeface="Arial"/>
                <a:ea typeface="Arial"/>
                <a:cs typeface="Arial"/>
                <a:sym typeface="Arial"/>
              </a:rPr>
              <a:t> Not all patients want to engage in decision-making, while some patients want to be involved in every decision. Navigators should work with patients and their families or caregivers to clarify their preferences, keeping in mind factors that could impact their desire and ability to participate, as well as changes in preferences and priorities over time.</a:t>
            </a:r>
            <a:endParaRPr sz="1100">
              <a:latin typeface="Arial"/>
              <a:ea typeface="Arial"/>
              <a:cs typeface="Arial"/>
              <a:sym typeface="Arial"/>
            </a:endParaRPr>
          </a:p>
          <a:p>
            <a:pPr marL="0" lvl="0" indent="0" algn="l" rtl="0">
              <a:spcBef>
                <a:spcPts val="1200"/>
              </a:spcBef>
              <a:spcAft>
                <a:spcPts val="0"/>
              </a:spcAft>
              <a:buClr>
                <a:schemeClr val="dk1"/>
              </a:buClr>
              <a:buSzPts val="1100"/>
              <a:buFont typeface="Arial"/>
              <a:buNone/>
            </a:pPr>
            <a:r>
              <a:rPr lang="en-US" sz="1100" b="1">
                <a:latin typeface="Arial"/>
                <a:ea typeface="Arial"/>
                <a:cs typeface="Arial"/>
                <a:sym typeface="Arial"/>
              </a:rPr>
              <a:t>Health Literacy:</a:t>
            </a:r>
            <a:r>
              <a:rPr lang="en-US" sz="1100">
                <a:latin typeface="Arial"/>
                <a:ea typeface="Arial"/>
                <a:cs typeface="Arial"/>
                <a:sym typeface="Arial"/>
              </a:rPr>
              <a:t> It is essential to assess the patient's understanding of medical information, along with their caregivers. Health literacy can significantly impact a patient’s desire to participate in decision-making. Patients may be embarrassed or overwhelmed when they don’t understand something. Patient navigators should deliver information in an accessible and understandable way, using plain language and checking for comprehension. This will be addressed in other lessons as well.</a:t>
            </a:r>
            <a:endParaRPr sz="1100">
              <a:latin typeface="Arial"/>
              <a:ea typeface="Arial"/>
              <a:cs typeface="Arial"/>
              <a:sym typeface="Arial"/>
            </a:endParaRPr>
          </a:p>
          <a:p>
            <a:pPr marL="0" lvl="0" indent="0" algn="l" rtl="0">
              <a:spcBef>
                <a:spcPts val="1200"/>
              </a:spcBef>
              <a:spcAft>
                <a:spcPts val="0"/>
              </a:spcAft>
              <a:buClr>
                <a:schemeClr val="dk1"/>
              </a:buClr>
              <a:buSzPts val="1100"/>
              <a:buFont typeface="Arial"/>
              <a:buNone/>
            </a:pPr>
            <a:r>
              <a:rPr lang="en-US" sz="1100" b="1">
                <a:latin typeface="Arial"/>
                <a:ea typeface="Arial"/>
                <a:cs typeface="Arial"/>
                <a:sym typeface="Arial"/>
              </a:rPr>
              <a:t>Emotional State:</a:t>
            </a:r>
            <a:r>
              <a:rPr lang="en-US" sz="1100">
                <a:latin typeface="Arial"/>
                <a:ea typeface="Arial"/>
                <a:cs typeface="Arial"/>
                <a:sym typeface="Arial"/>
              </a:rPr>
              <a:t> The emotional well-being of a patient can affect their willingness to participate in decision-making. Patients who are experiencing high levels of stress, anxiety, or depression may feel overwhelmed by the responsibility of making decisions. Providing emotional support and referring the patient to counseling if needed can help patients feel more confident in participating.</a:t>
            </a:r>
            <a:endParaRPr sz="1100">
              <a:latin typeface="Arial"/>
              <a:ea typeface="Arial"/>
              <a:cs typeface="Arial"/>
              <a:sym typeface="Arial"/>
            </a:endParaRPr>
          </a:p>
          <a:p>
            <a:pPr marL="0" lvl="0" indent="0" algn="l" rtl="0">
              <a:spcBef>
                <a:spcPts val="1200"/>
              </a:spcBef>
              <a:spcAft>
                <a:spcPts val="0"/>
              </a:spcAft>
              <a:buClr>
                <a:schemeClr val="dk1"/>
              </a:buClr>
              <a:buSzPts val="1100"/>
              <a:buFont typeface="Arial"/>
              <a:buNone/>
            </a:pPr>
            <a:r>
              <a:rPr lang="en-US" sz="1100" b="1">
                <a:latin typeface="Arial"/>
                <a:ea typeface="Arial"/>
                <a:cs typeface="Arial"/>
                <a:sym typeface="Arial"/>
              </a:rPr>
              <a:t>Social Support: </a:t>
            </a:r>
            <a:r>
              <a:rPr lang="en-US" sz="1100">
                <a:latin typeface="Arial"/>
                <a:ea typeface="Arial"/>
                <a:cs typeface="Arial"/>
                <a:sym typeface="Arial"/>
              </a:rPr>
              <a:t>The presence or absence of a supportive network can influence a patient's engagement in decision-making. Patients with strong support systems may feel more empowered to participate, while those without adequate support may need additional encouragement and assistance from healthcare professionals.</a:t>
            </a:r>
            <a:endParaRPr sz="1100">
              <a:latin typeface="Arial"/>
              <a:ea typeface="Arial"/>
              <a:cs typeface="Arial"/>
              <a:sym typeface="Arial"/>
            </a:endParaRPr>
          </a:p>
          <a:p>
            <a:pPr marL="0" lvl="0" indent="0" algn="l" rtl="0">
              <a:spcBef>
                <a:spcPts val="1200"/>
              </a:spcBef>
              <a:spcAft>
                <a:spcPts val="0"/>
              </a:spcAft>
              <a:buSzPts val="1100"/>
              <a:buNone/>
            </a:pPr>
            <a:r>
              <a:rPr lang="en-US" sz="1100" b="1">
                <a:latin typeface="Arial"/>
                <a:ea typeface="Arial"/>
                <a:cs typeface="Arial"/>
                <a:sym typeface="Arial"/>
              </a:rPr>
              <a:t>Medical Condition:</a:t>
            </a:r>
            <a:r>
              <a:rPr lang="en-US" sz="1100">
                <a:latin typeface="Arial"/>
                <a:ea typeface="Arial"/>
                <a:cs typeface="Arial"/>
                <a:sym typeface="Arial"/>
              </a:rPr>
              <a:t> The patient's overall health and the severity of their condition can also affect their desire and ability to engage in decision-making. Patients with more severe or complex conditions may defer to their healthcare professionals, while those with less severe conditions may prefer to be more involved.</a:t>
            </a:r>
            <a:endParaRPr sz="1100">
              <a:latin typeface="Arial"/>
              <a:ea typeface="Arial"/>
              <a:cs typeface="Arial"/>
              <a:sym typeface="Arial"/>
            </a:endParaRPr>
          </a:p>
          <a:p>
            <a:pPr marL="0" lvl="0" indent="0" algn="l" rtl="0">
              <a:spcBef>
                <a:spcPts val="1200"/>
              </a:spcBef>
              <a:spcAft>
                <a:spcPts val="1200"/>
              </a:spcAft>
              <a:buClr>
                <a:schemeClr val="dk1"/>
              </a:buClr>
              <a:buSzPts val="1100"/>
              <a:buFont typeface="Arial"/>
              <a:buNone/>
            </a:pPr>
            <a:endParaRPr sz="900">
              <a:latin typeface="Arial"/>
              <a:ea typeface="Arial"/>
              <a:cs typeface="Arial"/>
              <a:sym typeface="Arial"/>
            </a:endParaRPr>
          </a:p>
        </p:txBody>
      </p:sp>
      <p:sp>
        <p:nvSpPr>
          <p:cNvPr id="89" name="Google Shape;89;p11: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13:notes"/>
          <p:cNvSpPr>
            <a:spLocks noGrp="1" noRot="1" noChangeAspect="1"/>
          </p:cNvSpPr>
          <p:nvPr>
            <p:ph type="sldImg" idx="2"/>
          </p:nvPr>
        </p:nvSpPr>
        <p:spPr>
          <a:xfrm>
            <a:off x="1181100" y="696913"/>
            <a:ext cx="4648200" cy="3486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7" name="Google Shape;117;p13:notes"/>
          <p:cNvSpPr txBox="1">
            <a:spLocks noGrp="1"/>
          </p:cNvSpPr>
          <p:nvPr>
            <p:ph type="body" idx="1"/>
          </p:nvPr>
        </p:nvSpPr>
        <p:spPr>
          <a:xfrm>
            <a:off x="701040" y="4415790"/>
            <a:ext cx="5608200" cy="4183500"/>
          </a:xfrm>
          <a:prstGeom prst="rect">
            <a:avLst/>
          </a:prstGeom>
          <a:noFill/>
          <a:ln>
            <a:noFill/>
          </a:ln>
        </p:spPr>
        <p:txBody>
          <a:bodyPr spcFirstLastPara="1" wrap="square" lIns="93175" tIns="46575" rIns="93175" bIns="46575"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a:latin typeface="Arial"/>
                <a:ea typeface="Arial"/>
                <a:cs typeface="Arial"/>
                <a:sym typeface="Arial"/>
              </a:rPr>
              <a:t>While some patients and caregivers have varying levels of desire to engage in their treatment, they may not have a level of capacity that aligns with their desire. Let’s review considerations in assessing capacity for shared decision-making. </a:t>
            </a:r>
            <a:endParaRPr>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b="1">
                <a:latin typeface="Arial"/>
                <a:ea typeface="Arial"/>
                <a:cs typeface="Arial"/>
                <a:sym typeface="Arial"/>
              </a:rPr>
              <a:t>Literacy. </a:t>
            </a:r>
            <a:r>
              <a:rPr lang="en-US">
                <a:latin typeface="Arial"/>
                <a:ea typeface="Arial"/>
                <a:cs typeface="Arial"/>
                <a:sym typeface="Arial"/>
              </a:rPr>
              <a:t>People with low literacy may struggle with reading, writing, speaking, or computing, which can affect their ability to solve problems. When working with patients with low literacy, tailor your approach to enhance their understanding. We will cover this in more detail throughout this lesson.</a:t>
            </a:r>
            <a:endParaRPr>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b="1">
                <a:latin typeface="Arial"/>
                <a:ea typeface="Arial"/>
                <a:cs typeface="Arial"/>
                <a:sym typeface="Arial"/>
              </a:rPr>
              <a:t>Health Literacy:</a:t>
            </a:r>
            <a:r>
              <a:rPr lang="en-US">
                <a:latin typeface="Arial"/>
                <a:ea typeface="Arial"/>
                <a:cs typeface="Arial"/>
                <a:sym typeface="Arial"/>
              </a:rPr>
              <a:t> Health literacy is distinct from general literacy. While literacy refers to the ability to read and write and make sense of numbers, health literacy involves understanding health information and how to apply it to one’s health and health care decisions. </a:t>
            </a:r>
            <a:endParaRPr>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b="1">
                <a:latin typeface="Arial"/>
                <a:ea typeface="Arial"/>
                <a:cs typeface="Arial"/>
                <a:sym typeface="Arial"/>
              </a:rPr>
              <a:t>Language:</a:t>
            </a:r>
            <a:r>
              <a:rPr lang="en-US">
                <a:latin typeface="Arial"/>
                <a:ea typeface="Arial"/>
                <a:cs typeface="Arial"/>
                <a:sym typeface="Arial"/>
              </a:rPr>
              <a:t> When working with patients who speak a different language from their physician, interpretation services are needed. In the U.S., most care is delivered in English, with some exceptions. For people with Limited English Proficiency (LEP), interpretation services in the patient’s native language can facilitate effective communication and patient understanding. Family members should not be asked to translate information for many reasons, including lack of familiarity with clinical terms and potential gatekeeping of information. Navigators should also avoid translating information unless they are licensed as a medical interpreter. Medical translation phone lines are available for institutions without on-site interpreters. Consult your supervisor for specific options available at your institution.</a:t>
            </a:r>
            <a:endParaRPr>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b="1">
                <a:latin typeface="Arial"/>
                <a:ea typeface="Arial"/>
                <a:cs typeface="Arial"/>
                <a:sym typeface="Arial"/>
              </a:rPr>
              <a:t>Physical Condition and Environment:</a:t>
            </a:r>
            <a:r>
              <a:rPr lang="en-US">
                <a:latin typeface="Arial"/>
                <a:ea typeface="Arial"/>
                <a:cs typeface="Arial"/>
                <a:sym typeface="Arial"/>
              </a:rPr>
              <a:t> Physical and environmental conditions can impact a patient’s ability to understand and respond to health information. Factors such as comorbidities, pain, limited mobility, poor lighting, room temperature, and noise levels can distract a patient and add to their anxiety or fear, hindering their engagement in healthcare. A patient who is experiencing housing instability, an unsafe home environment or transitioning homes may also have lower capacity for shared-decision making. </a:t>
            </a:r>
            <a:endParaRPr>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b="1">
                <a:latin typeface="Arial"/>
                <a:ea typeface="Arial"/>
                <a:cs typeface="Arial"/>
                <a:sym typeface="Arial"/>
              </a:rPr>
              <a:t>Medical Trauma:</a:t>
            </a:r>
            <a:r>
              <a:rPr lang="en-US">
                <a:latin typeface="Arial"/>
                <a:ea typeface="Arial"/>
                <a:cs typeface="Arial"/>
                <a:sym typeface="Arial"/>
              </a:rPr>
              <a:t>  The historical and ongoing impact of medical trauma on various communities can impact a patient’s capacity to engage with their care team. Mistrust and fear have deep rooted history for some populations and may impact a person’s capacity and desire to be engaged with the healthcare team. Medical trauma can also be rooted in a person’s history of difficult procedures, past disappointing outcomes, and perceptions with previous care. Understanding how a patient’s personal or historic medical trauma could affect their current treatment is an important step in building trust for shared-decision making.</a:t>
            </a:r>
            <a:endParaRPr>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b="1">
                <a:latin typeface="Arial"/>
                <a:ea typeface="Arial"/>
                <a:cs typeface="Arial"/>
                <a:sym typeface="Arial"/>
              </a:rPr>
              <a:t>Learning Style:</a:t>
            </a:r>
            <a:r>
              <a:rPr lang="en-US">
                <a:latin typeface="Arial"/>
                <a:ea typeface="Arial"/>
                <a:cs typeface="Arial"/>
                <a:sym typeface="Arial"/>
              </a:rPr>
              <a:t> Assessing a patient’s learning style is important to effective communication. Patient navigators should use strategies from multiple learning styles to accommodate a patient's needs and check for comprehension. For example, for a patient needing transportation assistance, a navigator could verbally explain the options and provide a handout with the same information. This multifaceted approach increases the chances that the patient fully understands the information provided.</a:t>
            </a:r>
            <a:endParaRPr>
              <a:latin typeface="Arial"/>
              <a:ea typeface="Arial"/>
              <a:cs typeface="Arial"/>
              <a:sym typeface="Arial"/>
            </a:endParaRPr>
          </a:p>
          <a:p>
            <a:pPr marL="0" marR="0" lvl="1" indent="0" algn="l" rtl="0">
              <a:lnSpc>
                <a:spcPct val="100000"/>
              </a:lnSpc>
              <a:spcBef>
                <a:spcPts val="1200"/>
              </a:spcBef>
              <a:spcAft>
                <a:spcPts val="0"/>
              </a:spcAft>
              <a:buClr>
                <a:schemeClr val="dk1"/>
              </a:buClr>
              <a:buSzPts val="1200"/>
              <a:buFont typeface="Calibri"/>
              <a:buNone/>
            </a:pPr>
            <a:endParaRPr>
              <a:latin typeface="Arial"/>
              <a:ea typeface="Arial"/>
              <a:cs typeface="Arial"/>
              <a:sym typeface="Arial"/>
            </a:endParaRPr>
          </a:p>
        </p:txBody>
      </p:sp>
      <p:sp>
        <p:nvSpPr>
          <p:cNvPr id="118" name="Google Shape;118;p13:notes"/>
          <p:cNvSpPr txBox="1">
            <a:spLocks noGrp="1"/>
          </p:cNvSpPr>
          <p:nvPr>
            <p:ph type="sldNum" idx="12"/>
          </p:nvPr>
        </p:nvSpPr>
        <p:spPr>
          <a:xfrm>
            <a:off x="3970938" y="8829967"/>
            <a:ext cx="3037800" cy="4647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edc86c4391_0_24:notes"/>
          <p:cNvSpPr>
            <a:spLocks noGrp="1" noRot="1" noChangeAspect="1"/>
          </p:cNvSpPr>
          <p:nvPr>
            <p:ph type="sldImg" idx="2"/>
          </p:nvPr>
        </p:nvSpPr>
        <p:spPr>
          <a:xfrm>
            <a:off x="1181100" y="696913"/>
            <a:ext cx="4648200" cy="34863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edc86c4391_0_24:notes"/>
          <p:cNvSpPr txBox="1">
            <a:spLocks noGrp="1"/>
          </p:cNvSpPr>
          <p:nvPr>
            <p:ph type="body" idx="1"/>
          </p:nvPr>
        </p:nvSpPr>
        <p:spPr>
          <a:xfrm>
            <a:off x="701040" y="4415790"/>
            <a:ext cx="5608200" cy="41835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r>
              <a:rPr lang="en-US">
                <a:latin typeface="Arial"/>
                <a:ea typeface="Arial"/>
                <a:cs typeface="Arial"/>
                <a:sym typeface="Arial"/>
              </a:rPr>
              <a:t>When assessing a patient's capacity and desire for involvement, you observed that communication plays a crucial role in shared decision-making. </a:t>
            </a:r>
            <a:endParaRPr>
              <a:latin typeface="Arial"/>
              <a:ea typeface="Arial"/>
              <a:cs typeface="Arial"/>
              <a:sym typeface="Arial"/>
            </a:endParaRPr>
          </a:p>
          <a:p>
            <a:pPr marL="0" lvl="0" indent="0" algn="l" rtl="0">
              <a:spcBef>
                <a:spcPts val="0"/>
              </a:spcBef>
              <a:spcAft>
                <a:spcPts val="0"/>
              </a:spcAft>
              <a:buNone/>
            </a:pPr>
            <a:r>
              <a:rPr lang="en-US">
                <a:latin typeface="Arial"/>
                <a:ea typeface="Arial"/>
                <a:cs typeface="Arial"/>
                <a:sym typeface="Arial"/>
              </a:rPr>
              <a:t>Communication involves an exchange where each participant both gives and receives information, encompassing both verbal and non-verbal cues. </a:t>
            </a:r>
            <a:endParaRPr>
              <a:latin typeface="Arial"/>
              <a:ea typeface="Arial"/>
              <a:cs typeface="Arial"/>
              <a:sym typeface="Arial"/>
            </a:endParaRPr>
          </a:p>
          <a:p>
            <a:pPr marL="0" lvl="0" indent="0" algn="l" rtl="0">
              <a:spcBef>
                <a:spcPts val="0"/>
              </a:spcBef>
              <a:spcAft>
                <a:spcPts val="0"/>
              </a:spcAft>
              <a:buNone/>
            </a:pPr>
            <a:endParaRPr>
              <a:latin typeface="Arial"/>
              <a:ea typeface="Arial"/>
              <a:cs typeface="Arial"/>
              <a:sym typeface="Arial"/>
            </a:endParaRPr>
          </a:p>
          <a:p>
            <a:pPr marL="0" lvl="0" indent="0" algn="l" rtl="0">
              <a:spcBef>
                <a:spcPts val="0"/>
              </a:spcBef>
              <a:spcAft>
                <a:spcPts val="0"/>
              </a:spcAft>
              <a:buNone/>
            </a:pPr>
            <a:r>
              <a:rPr lang="en-US">
                <a:latin typeface="Arial"/>
                <a:ea typeface="Arial"/>
                <a:cs typeface="Arial"/>
                <a:sym typeface="Arial"/>
              </a:rPr>
              <a:t>To provide culturally responsive care, it's essential to consider factors such as language, family structure, and religion or spirituality. While communicating with cultural humility will be addressed in a separate lesson, it's important to recognize it as an important component of effective shared decision-making.</a:t>
            </a:r>
            <a:endParaRPr>
              <a:latin typeface="Arial"/>
              <a:ea typeface="Arial"/>
              <a:cs typeface="Arial"/>
              <a:sym typeface="Arial"/>
            </a:endParaRPr>
          </a:p>
        </p:txBody>
      </p:sp>
      <p:sp>
        <p:nvSpPr>
          <p:cNvPr id="137" name="Google Shape;137;g2edc86c4391_0_24:notes"/>
          <p:cNvSpPr txBox="1">
            <a:spLocks noGrp="1"/>
          </p:cNvSpPr>
          <p:nvPr>
            <p:ph type="sldNum" idx="12"/>
          </p:nvPr>
        </p:nvSpPr>
        <p:spPr>
          <a:xfrm>
            <a:off x="3970938" y="8829967"/>
            <a:ext cx="3037800" cy="4647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5" name="Google Shape;145;p14: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dirty="0">
                <a:latin typeface="Arial"/>
                <a:ea typeface="Arial"/>
                <a:cs typeface="Arial"/>
                <a:sym typeface="Arial"/>
              </a:rPr>
              <a:t>Here is a checklist to use to help you to find clues that your patient may have low literacy. It is also provided in the </a:t>
            </a:r>
            <a:r>
              <a:rPr lang="en-US" b="1" dirty="0">
                <a:latin typeface="Arial"/>
                <a:ea typeface="Arial"/>
                <a:cs typeface="Arial"/>
                <a:sym typeface="Arial"/>
              </a:rPr>
              <a:t>resources</a:t>
            </a:r>
            <a:r>
              <a:rPr lang="en-US" dirty="0">
                <a:latin typeface="Arial"/>
                <a:ea typeface="Arial"/>
                <a:cs typeface="Arial"/>
                <a:sym typeface="Arial"/>
              </a:rPr>
              <a:t> section of the learning management system.</a:t>
            </a:r>
            <a:endParaRPr dirty="0">
              <a:latin typeface="Arial"/>
              <a:ea typeface="Arial"/>
              <a:cs typeface="Arial"/>
              <a:sym typeface="Arial"/>
            </a:endParaRPr>
          </a:p>
          <a:p>
            <a:pPr marL="0" lvl="0" indent="0" algn="l" rtl="0">
              <a:lnSpc>
                <a:spcPct val="100000"/>
              </a:lnSpc>
              <a:spcBef>
                <a:spcPts val="0"/>
              </a:spcBef>
              <a:spcAft>
                <a:spcPts val="0"/>
              </a:spcAft>
              <a:buSzPts val="1400"/>
              <a:buNone/>
            </a:pPr>
            <a:endParaRPr dirty="0">
              <a:latin typeface="Arial"/>
              <a:ea typeface="Arial"/>
              <a:cs typeface="Arial"/>
              <a:sym typeface="Arial"/>
            </a:endParaRPr>
          </a:p>
          <a:p>
            <a:pPr marL="0" lvl="0" indent="0" algn="l" rtl="0">
              <a:lnSpc>
                <a:spcPct val="100000"/>
              </a:lnSpc>
              <a:spcBef>
                <a:spcPts val="0"/>
              </a:spcBef>
              <a:spcAft>
                <a:spcPts val="0"/>
              </a:spcAft>
              <a:buSzPts val="1400"/>
              <a:buNone/>
            </a:pPr>
            <a:r>
              <a:rPr lang="en-US" dirty="0">
                <a:latin typeface="Arial"/>
                <a:ea typeface="Arial"/>
                <a:cs typeface="Arial"/>
                <a:sym typeface="Arial"/>
              </a:rPr>
              <a:t>Patients with low literacy may</a:t>
            </a:r>
            <a:endParaRPr dirty="0">
              <a:latin typeface="Arial"/>
              <a:ea typeface="Arial"/>
              <a:cs typeface="Arial"/>
              <a:sym typeface="Arial"/>
            </a:endParaRPr>
          </a:p>
          <a:p>
            <a:pPr marL="628650" lvl="1" indent="-171450" algn="l" rtl="0">
              <a:lnSpc>
                <a:spcPct val="100000"/>
              </a:lnSpc>
              <a:spcBef>
                <a:spcPts val="0"/>
              </a:spcBef>
              <a:spcAft>
                <a:spcPts val="0"/>
              </a:spcAft>
              <a:buClr>
                <a:schemeClr val="dk1"/>
              </a:buClr>
              <a:buSzPts val="1200"/>
              <a:buChar char="•"/>
            </a:pPr>
            <a:r>
              <a:rPr lang="en-US" dirty="0">
                <a:latin typeface="Arial"/>
                <a:ea typeface="Arial"/>
                <a:cs typeface="Arial"/>
                <a:sym typeface="Arial"/>
              </a:rPr>
              <a:t>Submit incomplete or poorly completed paperwork</a:t>
            </a:r>
            <a:endParaRPr dirty="0">
              <a:latin typeface="Arial"/>
              <a:ea typeface="Arial"/>
              <a:cs typeface="Arial"/>
              <a:sym typeface="Arial"/>
            </a:endParaRPr>
          </a:p>
          <a:p>
            <a:pPr marL="628650" lvl="1" indent="-171450" algn="l" rtl="0">
              <a:lnSpc>
                <a:spcPct val="100000"/>
              </a:lnSpc>
              <a:spcBef>
                <a:spcPts val="0"/>
              </a:spcBef>
              <a:spcAft>
                <a:spcPts val="0"/>
              </a:spcAft>
              <a:buClr>
                <a:schemeClr val="dk1"/>
              </a:buClr>
              <a:buSzPts val="1200"/>
              <a:buChar char="•"/>
            </a:pPr>
            <a:r>
              <a:rPr lang="en-US" dirty="0">
                <a:latin typeface="Arial"/>
                <a:ea typeface="Arial"/>
                <a:cs typeface="Arial"/>
                <a:sym typeface="Arial"/>
              </a:rPr>
              <a:t>Show difficulty completing health forms or questionnaires</a:t>
            </a:r>
            <a:endParaRPr dirty="0">
              <a:latin typeface="Arial"/>
              <a:ea typeface="Arial"/>
              <a:cs typeface="Arial"/>
              <a:sym typeface="Arial"/>
            </a:endParaRPr>
          </a:p>
          <a:p>
            <a:pPr marL="628650" lvl="1" indent="-171450" algn="l" rtl="0">
              <a:lnSpc>
                <a:spcPct val="100000"/>
              </a:lnSpc>
              <a:spcBef>
                <a:spcPts val="0"/>
              </a:spcBef>
              <a:spcAft>
                <a:spcPts val="0"/>
              </a:spcAft>
              <a:buClr>
                <a:schemeClr val="dk1"/>
              </a:buClr>
              <a:buSzPts val="1200"/>
              <a:buChar char="•"/>
            </a:pPr>
            <a:r>
              <a:rPr lang="en-US" dirty="0">
                <a:latin typeface="Arial"/>
                <a:ea typeface="Arial"/>
                <a:cs typeface="Arial"/>
                <a:sym typeface="Arial"/>
              </a:rPr>
              <a:t>Frequently miss appointments</a:t>
            </a:r>
            <a:endParaRPr dirty="0">
              <a:latin typeface="Arial"/>
              <a:ea typeface="Arial"/>
              <a:cs typeface="Arial"/>
              <a:sym typeface="Arial"/>
            </a:endParaRPr>
          </a:p>
          <a:p>
            <a:pPr marL="628650" lvl="1" indent="-171450" algn="l" rtl="0">
              <a:lnSpc>
                <a:spcPct val="100000"/>
              </a:lnSpc>
              <a:spcBef>
                <a:spcPts val="0"/>
              </a:spcBef>
              <a:spcAft>
                <a:spcPts val="0"/>
              </a:spcAft>
              <a:buClr>
                <a:schemeClr val="dk1"/>
              </a:buClr>
              <a:buSzPts val="1200"/>
              <a:buChar char="•"/>
            </a:pPr>
            <a:r>
              <a:rPr lang="en-US" dirty="0">
                <a:latin typeface="Arial"/>
                <a:ea typeface="Arial"/>
                <a:cs typeface="Arial"/>
                <a:sym typeface="Arial"/>
              </a:rPr>
              <a:t>Show nervousness, confusion, frustration or indifference in complex learning situations</a:t>
            </a:r>
            <a:endParaRPr dirty="0">
              <a:latin typeface="Arial"/>
              <a:ea typeface="Arial"/>
              <a:cs typeface="Arial"/>
              <a:sym typeface="Arial"/>
            </a:endParaRPr>
          </a:p>
          <a:p>
            <a:pPr marL="628650" lvl="1" indent="-171450" algn="l" rtl="0">
              <a:lnSpc>
                <a:spcPct val="100000"/>
              </a:lnSpc>
              <a:spcBef>
                <a:spcPts val="0"/>
              </a:spcBef>
              <a:spcAft>
                <a:spcPts val="0"/>
              </a:spcAft>
              <a:buClr>
                <a:schemeClr val="dk1"/>
              </a:buClr>
              <a:buSzPts val="1200"/>
              <a:buChar char="•"/>
            </a:pPr>
            <a:r>
              <a:rPr lang="en-US" dirty="0">
                <a:latin typeface="Arial"/>
                <a:ea typeface="Arial"/>
                <a:cs typeface="Arial"/>
                <a:sym typeface="Arial"/>
              </a:rPr>
              <a:t>Point to text when reading it</a:t>
            </a:r>
            <a:endParaRPr dirty="0">
              <a:latin typeface="Arial"/>
              <a:ea typeface="Arial"/>
              <a:cs typeface="Arial"/>
              <a:sym typeface="Arial"/>
            </a:endParaRPr>
          </a:p>
          <a:p>
            <a:pPr marL="628650" lvl="1" indent="-171450" algn="l" rtl="0">
              <a:lnSpc>
                <a:spcPct val="100000"/>
              </a:lnSpc>
              <a:spcBef>
                <a:spcPts val="0"/>
              </a:spcBef>
              <a:spcAft>
                <a:spcPts val="0"/>
              </a:spcAft>
              <a:buClr>
                <a:schemeClr val="dk1"/>
              </a:buClr>
              <a:buSzPts val="1200"/>
              <a:buChar char="•"/>
            </a:pPr>
            <a:r>
              <a:rPr lang="en-US" dirty="0">
                <a:latin typeface="Arial"/>
                <a:ea typeface="Arial"/>
                <a:cs typeface="Arial"/>
                <a:sym typeface="Arial"/>
              </a:rPr>
              <a:t>Make excuses not to read on the spot, saying things like “I forgot my glasses today, could you read that for me?” or “I’m too tired right now, I’ll read this at home.”</a:t>
            </a:r>
            <a:endParaRPr dirty="0">
              <a:latin typeface="Arial"/>
              <a:ea typeface="Arial"/>
              <a:cs typeface="Arial"/>
              <a:sym typeface="Arial"/>
            </a:endParaRPr>
          </a:p>
          <a:p>
            <a:pPr marL="0" lvl="0" indent="0" algn="l" rtl="0">
              <a:lnSpc>
                <a:spcPct val="100000"/>
              </a:lnSpc>
              <a:spcBef>
                <a:spcPts val="0"/>
              </a:spcBef>
              <a:spcAft>
                <a:spcPts val="0"/>
              </a:spcAft>
              <a:buSzPts val="1400"/>
              <a:buNone/>
            </a:pPr>
            <a:endParaRPr dirty="0">
              <a:latin typeface="Arial"/>
              <a:ea typeface="Arial"/>
              <a:cs typeface="Arial"/>
              <a:sym typeface="Arial"/>
            </a:endParaRPr>
          </a:p>
          <a:p>
            <a:pPr marL="0" lvl="0" indent="0" algn="l" rtl="0">
              <a:lnSpc>
                <a:spcPct val="100000"/>
              </a:lnSpc>
              <a:spcBef>
                <a:spcPts val="0"/>
              </a:spcBef>
              <a:spcAft>
                <a:spcPts val="0"/>
              </a:spcAft>
              <a:buSzPts val="1400"/>
              <a:buNone/>
            </a:pPr>
            <a:r>
              <a:rPr lang="en-US" dirty="0">
                <a:latin typeface="Arial"/>
                <a:ea typeface="Arial"/>
                <a:cs typeface="Arial"/>
                <a:sym typeface="Arial"/>
              </a:rPr>
              <a:t>If the patient has low literacy, you may need to:</a:t>
            </a:r>
            <a:endParaRPr dirty="0">
              <a:latin typeface="Arial"/>
              <a:ea typeface="Arial"/>
              <a:cs typeface="Arial"/>
              <a:sym typeface="Arial"/>
            </a:endParaRPr>
          </a:p>
          <a:p>
            <a:pPr marL="0" lvl="0" indent="0" algn="l" rtl="0">
              <a:lnSpc>
                <a:spcPct val="100000"/>
              </a:lnSpc>
              <a:spcBef>
                <a:spcPts val="0"/>
              </a:spcBef>
              <a:spcAft>
                <a:spcPts val="0"/>
              </a:spcAft>
              <a:buSzPts val="1400"/>
              <a:buNone/>
            </a:pPr>
            <a:endParaRPr dirty="0">
              <a:latin typeface="Arial"/>
              <a:ea typeface="Arial"/>
              <a:cs typeface="Arial"/>
              <a:sym typeface="Arial"/>
            </a:endParaRPr>
          </a:p>
          <a:p>
            <a:pPr marL="171450" lvl="0" indent="-171450" algn="l" rtl="0">
              <a:lnSpc>
                <a:spcPct val="100000"/>
              </a:lnSpc>
              <a:spcBef>
                <a:spcPts val="0"/>
              </a:spcBef>
              <a:spcAft>
                <a:spcPts val="0"/>
              </a:spcAft>
              <a:buClr>
                <a:schemeClr val="dk1"/>
              </a:buClr>
              <a:buSzPts val="1200"/>
              <a:buChar char="-"/>
            </a:pPr>
            <a:r>
              <a:rPr lang="en-US" dirty="0">
                <a:latin typeface="Arial"/>
                <a:ea typeface="Arial"/>
                <a:cs typeface="Arial"/>
                <a:sym typeface="Arial"/>
              </a:rPr>
              <a:t>Spend more time making sure they understand</a:t>
            </a:r>
            <a:endParaRPr dirty="0">
              <a:latin typeface="Arial"/>
              <a:ea typeface="Arial"/>
              <a:cs typeface="Arial"/>
              <a:sym typeface="Arial"/>
            </a:endParaRPr>
          </a:p>
          <a:p>
            <a:pPr marL="171450" lvl="0" indent="-171450" algn="l" rtl="0">
              <a:lnSpc>
                <a:spcPct val="100000"/>
              </a:lnSpc>
              <a:spcBef>
                <a:spcPts val="0"/>
              </a:spcBef>
              <a:spcAft>
                <a:spcPts val="0"/>
              </a:spcAft>
              <a:buClr>
                <a:schemeClr val="dk1"/>
              </a:buClr>
              <a:buSzPts val="1200"/>
              <a:buChar char="-"/>
            </a:pPr>
            <a:r>
              <a:rPr lang="en-US" dirty="0">
                <a:latin typeface="Arial"/>
                <a:ea typeface="Arial"/>
                <a:cs typeface="Arial"/>
                <a:sym typeface="Arial"/>
              </a:rPr>
              <a:t>Adapt your interaction style to better fit their ability, for example you could pause more often to ask the patient to tell you what they heard</a:t>
            </a:r>
            <a:endParaRPr dirty="0">
              <a:latin typeface="Arial"/>
              <a:ea typeface="Arial"/>
              <a:cs typeface="Arial"/>
              <a:sym typeface="Arial"/>
            </a:endParaRPr>
          </a:p>
          <a:p>
            <a:pPr marL="171450" lvl="0" indent="-171450" algn="l" rtl="0">
              <a:lnSpc>
                <a:spcPct val="100000"/>
              </a:lnSpc>
              <a:spcBef>
                <a:spcPts val="0"/>
              </a:spcBef>
              <a:spcAft>
                <a:spcPts val="0"/>
              </a:spcAft>
              <a:buClr>
                <a:schemeClr val="dk1"/>
              </a:buClr>
              <a:buSzPts val="1200"/>
              <a:buChar char="-"/>
            </a:pPr>
            <a:r>
              <a:rPr lang="en-US" dirty="0">
                <a:latin typeface="Arial"/>
                <a:ea typeface="Arial"/>
                <a:cs typeface="Arial"/>
                <a:sym typeface="Arial"/>
              </a:rPr>
              <a:t>Select more appropriate resources that are tailored to their ability</a:t>
            </a:r>
            <a:endParaRPr dirty="0">
              <a:latin typeface="Arial"/>
              <a:ea typeface="Arial"/>
              <a:cs typeface="Arial"/>
              <a:sym typeface="Arial"/>
            </a:endParaRPr>
          </a:p>
          <a:p>
            <a:pPr marL="171450" lvl="0" indent="-184150" algn="l" rtl="0">
              <a:lnSpc>
                <a:spcPct val="100000"/>
              </a:lnSpc>
              <a:spcBef>
                <a:spcPts val="0"/>
              </a:spcBef>
              <a:spcAft>
                <a:spcPts val="0"/>
              </a:spcAft>
              <a:buSzPts val="1400"/>
              <a:buFont typeface="Arial"/>
              <a:buChar char="-"/>
            </a:pPr>
            <a:r>
              <a:rPr lang="en-US" dirty="0">
                <a:latin typeface="Arial"/>
                <a:ea typeface="Arial"/>
                <a:cs typeface="Arial"/>
                <a:sym typeface="Arial"/>
              </a:rPr>
              <a:t>Resources on how to work with people who have low health literacy can be found on the CDC website, see our resources section for more information. </a:t>
            </a:r>
            <a:endParaRPr dirty="0">
              <a:solidFill>
                <a:srgbClr val="9900FF"/>
              </a:solidFill>
              <a:latin typeface="Arial"/>
              <a:ea typeface="Arial"/>
              <a:cs typeface="Arial"/>
              <a:sym typeface="Arial"/>
            </a:endParaRPr>
          </a:p>
        </p:txBody>
      </p:sp>
      <p:sp>
        <p:nvSpPr>
          <p:cNvPr id="146" name="Google Shape;146;p14: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8" name="Google Shape;178;p15: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Clr>
                <a:schemeClr val="dk1"/>
              </a:buClr>
              <a:buSzPts val="1100"/>
              <a:buFont typeface="Arial"/>
              <a:buNone/>
            </a:pPr>
            <a:r>
              <a:rPr lang="en-US">
                <a:latin typeface="Arial"/>
                <a:ea typeface="Arial"/>
                <a:cs typeface="Arial"/>
                <a:sym typeface="Arial"/>
              </a:rPr>
              <a:t>Communicating in plain language is an effective strategy to help address low health literacy. </a:t>
            </a:r>
            <a:endParaRPr>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a:latin typeface="Arial"/>
                <a:ea typeface="Arial"/>
                <a:cs typeface="Arial"/>
                <a:sym typeface="Arial"/>
              </a:rPr>
              <a:t>When you use plain language, individuals are more likely to understand what they hear or read the first time. </a:t>
            </a:r>
            <a:endParaRPr>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a:latin typeface="Arial"/>
                <a:ea typeface="Arial"/>
                <a:cs typeface="Arial"/>
                <a:sym typeface="Arial"/>
              </a:rPr>
              <a:t>Here are key principles of plain language:</a:t>
            </a:r>
            <a:endParaRPr>
              <a:latin typeface="Arial"/>
              <a:ea typeface="Arial"/>
              <a:cs typeface="Arial"/>
              <a:sym typeface="Arial"/>
            </a:endParaRPr>
          </a:p>
          <a:p>
            <a:pPr marL="457200" lvl="0" indent="-304800" algn="l" rtl="0">
              <a:spcBef>
                <a:spcPts val="1200"/>
              </a:spcBef>
              <a:spcAft>
                <a:spcPts val="0"/>
              </a:spcAft>
              <a:buClr>
                <a:schemeClr val="dk1"/>
              </a:buClr>
              <a:buSzPts val="1200"/>
              <a:buChar char="●"/>
            </a:pPr>
            <a:r>
              <a:rPr lang="en-US" b="1">
                <a:latin typeface="Arial"/>
                <a:ea typeface="Arial"/>
                <a:cs typeface="Arial"/>
                <a:sym typeface="Arial"/>
              </a:rPr>
              <a:t>Keep Paragraphs and Sentences Short and Simple:</a:t>
            </a:r>
            <a:endParaRPr b="1">
              <a:latin typeface="Arial"/>
              <a:ea typeface="Arial"/>
              <a:cs typeface="Arial"/>
              <a:sym typeface="Arial"/>
            </a:endParaRPr>
          </a:p>
          <a:p>
            <a:pPr marL="914400" lvl="1" indent="-304800" algn="l" rtl="0">
              <a:spcBef>
                <a:spcPts val="0"/>
              </a:spcBef>
              <a:spcAft>
                <a:spcPts val="0"/>
              </a:spcAft>
              <a:buClr>
                <a:schemeClr val="dk1"/>
              </a:buClr>
              <a:buSzPts val="1200"/>
              <a:buChar char="○"/>
            </a:pPr>
            <a:r>
              <a:rPr lang="en-US">
                <a:latin typeface="Arial"/>
                <a:ea typeface="Arial"/>
                <a:cs typeface="Arial"/>
                <a:sym typeface="Arial"/>
              </a:rPr>
              <a:t>Aim to keep sentences to 20 words or fewer.</a:t>
            </a:r>
            <a:endParaRPr>
              <a:latin typeface="Arial"/>
              <a:ea typeface="Arial"/>
              <a:cs typeface="Arial"/>
              <a:sym typeface="Arial"/>
            </a:endParaRPr>
          </a:p>
          <a:p>
            <a:pPr marL="914400" lvl="1" indent="-304800" algn="l" rtl="0">
              <a:spcBef>
                <a:spcPts val="0"/>
              </a:spcBef>
              <a:spcAft>
                <a:spcPts val="0"/>
              </a:spcAft>
              <a:buClr>
                <a:schemeClr val="dk1"/>
              </a:buClr>
              <a:buSzPts val="1200"/>
              <a:buChar char="○"/>
            </a:pPr>
            <a:r>
              <a:rPr lang="en-US">
                <a:latin typeface="Arial"/>
                <a:ea typeface="Arial"/>
                <a:cs typeface="Arial"/>
                <a:sym typeface="Arial"/>
              </a:rPr>
              <a:t>Try to keep paragraphs to three lines or less.</a:t>
            </a:r>
            <a:endParaRPr>
              <a:latin typeface="Arial"/>
              <a:ea typeface="Arial"/>
              <a:cs typeface="Arial"/>
              <a:sym typeface="Arial"/>
            </a:endParaRPr>
          </a:p>
          <a:p>
            <a:pPr marL="457200" lvl="0" indent="-304800" algn="l" rtl="0">
              <a:spcBef>
                <a:spcPts val="0"/>
              </a:spcBef>
              <a:spcAft>
                <a:spcPts val="0"/>
              </a:spcAft>
              <a:buClr>
                <a:schemeClr val="dk1"/>
              </a:buClr>
              <a:buSzPts val="1200"/>
              <a:buChar char="●"/>
            </a:pPr>
            <a:r>
              <a:rPr lang="en-US" b="1">
                <a:latin typeface="Arial"/>
                <a:ea typeface="Arial"/>
                <a:cs typeface="Arial"/>
                <a:sym typeface="Arial"/>
              </a:rPr>
              <a:t>Use Familiar Language:</a:t>
            </a:r>
            <a:endParaRPr b="1">
              <a:latin typeface="Arial"/>
              <a:ea typeface="Arial"/>
              <a:cs typeface="Arial"/>
              <a:sym typeface="Arial"/>
            </a:endParaRPr>
          </a:p>
          <a:p>
            <a:pPr marL="914400" lvl="1" indent="-304800" algn="l" rtl="0">
              <a:spcBef>
                <a:spcPts val="0"/>
              </a:spcBef>
              <a:spcAft>
                <a:spcPts val="0"/>
              </a:spcAft>
              <a:buClr>
                <a:schemeClr val="dk1"/>
              </a:buClr>
              <a:buSzPts val="1200"/>
              <a:buChar char="○"/>
            </a:pPr>
            <a:r>
              <a:rPr lang="en-US">
                <a:latin typeface="Arial"/>
                <a:ea typeface="Arial"/>
                <a:cs typeface="Arial"/>
                <a:sym typeface="Arial"/>
              </a:rPr>
              <a:t>Avoid jargon terms when possible. Choose language that your users can relate to and understand.</a:t>
            </a:r>
            <a:endParaRPr>
              <a:latin typeface="Arial"/>
              <a:ea typeface="Arial"/>
              <a:cs typeface="Arial"/>
              <a:sym typeface="Arial"/>
            </a:endParaRPr>
          </a:p>
          <a:p>
            <a:pPr marL="457200" lvl="0" indent="-304800" algn="l" rtl="0">
              <a:spcBef>
                <a:spcPts val="0"/>
              </a:spcBef>
              <a:spcAft>
                <a:spcPts val="0"/>
              </a:spcAft>
              <a:buClr>
                <a:schemeClr val="dk1"/>
              </a:buClr>
              <a:buSzPts val="1200"/>
              <a:buChar char="●"/>
            </a:pPr>
            <a:r>
              <a:rPr lang="en-US" b="1">
                <a:latin typeface="Arial"/>
                <a:ea typeface="Arial"/>
                <a:cs typeface="Arial"/>
                <a:sym typeface="Arial"/>
              </a:rPr>
              <a:t>Use the Active Voice:</a:t>
            </a:r>
            <a:endParaRPr b="1">
              <a:latin typeface="Arial"/>
              <a:ea typeface="Arial"/>
              <a:cs typeface="Arial"/>
              <a:sym typeface="Arial"/>
            </a:endParaRPr>
          </a:p>
          <a:p>
            <a:pPr marL="914400" lvl="1" indent="-304800" algn="l" rtl="0">
              <a:spcBef>
                <a:spcPts val="0"/>
              </a:spcBef>
              <a:spcAft>
                <a:spcPts val="0"/>
              </a:spcAft>
              <a:buClr>
                <a:schemeClr val="dk1"/>
              </a:buClr>
              <a:buSzPts val="1200"/>
              <a:buChar char="○"/>
            </a:pPr>
            <a:r>
              <a:rPr lang="en-US">
                <a:latin typeface="Arial"/>
                <a:ea typeface="Arial"/>
                <a:cs typeface="Arial"/>
                <a:sym typeface="Arial"/>
              </a:rPr>
              <a:t>Write in the active voice, where the subject of the sentence performs the action. This makes sentences more actionable, direct, and easier to understand.</a:t>
            </a:r>
            <a:endParaRPr>
              <a:latin typeface="Arial"/>
              <a:ea typeface="Arial"/>
              <a:cs typeface="Arial"/>
              <a:sym typeface="Arial"/>
            </a:endParaRPr>
          </a:p>
          <a:p>
            <a:pPr marL="457200" lvl="0" indent="-304800" algn="l" rtl="0">
              <a:spcBef>
                <a:spcPts val="0"/>
              </a:spcBef>
              <a:spcAft>
                <a:spcPts val="0"/>
              </a:spcAft>
              <a:buClr>
                <a:schemeClr val="dk1"/>
              </a:buClr>
              <a:buSzPts val="1200"/>
              <a:buChar char="●"/>
            </a:pPr>
            <a:r>
              <a:rPr lang="en-US" b="1">
                <a:latin typeface="Arial"/>
                <a:ea typeface="Arial"/>
                <a:cs typeface="Arial"/>
                <a:sym typeface="Arial"/>
              </a:rPr>
              <a:t>Define Complex Terms:</a:t>
            </a:r>
            <a:endParaRPr b="1">
              <a:latin typeface="Arial"/>
              <a:ea typeface="Arial"/>
              <a:cs typeface="Arial"/>
              <a:sym typeface="Arial"/>
            </a:endParaRPr>
          </a:p>
          <a:p>
            <a:pPr marL="914400" lvl="1" indent="-304800" algn="l" rtl="0">
              <a:spcBef>
                <a:spcPts val="0"/>
              </a:spcBef>
              <a:spcAft>
                <a:spcPts val="0"/>
              </a:spcAft>
              <a:buClr>
                <a:schemeClr val="dk1"/>
              </a:buClr>
              <a:buSzPts val="1200"/>
              <a:buChar char="○"/>
            </a:pPr>
            <a:r>
              <a:rPr lang="en-US">
                <a:latin typeface="Arial"/>
                <a:ea typeface="Arial"/>
                <a:cs typeface="Arial"/>
                <a:sym typeface="Arial"/>
              </a:rPr>
              <a:t>When introducing a medical term, clearly define it the first time you use it. Define the word in context rather than using a glossary or scroll-over definition.</a:t>
            </a:r>
            <a:endParaRPr>
              <a:latin typeface="Arial"/>
              <a:ea typeface="Arial"/>
              <a:cs typeface="Arial"/>
              <a:sym typeface="Arial"/>
            </a:endParaRPr>
          </a:p>
          <a:p>
            <a:pPr marL="1371600" lvl="2" indent="-304800" algn="l" rtl="0">
              <a:spcBef>
                <a:spcPts val="0"/>
              </a:spcBef>
              <a:spcAft>
                <a:spcPts val="0"/>
              </a:spcAft>
              <a:buClr>
                <a:schemeClr val="dk1"/>
              </a:buClr>
              <a:buSzPts val="1200"/>
              <a:buChar char="■"/>
            </a:pPr>
            <a:r>
              <a:rPr lang="en-US">
                <a:latin typeface="Arial"/>
                <a:ea typeface="Arial"/>
                <a:cs typeface="Arial"/>
                <a:sym typeface="Arial"/>
              </a:rPr>
              <a:t>For example: "Your primary doctor may refer you to a neurologist. A neurologist is a doctor who treats problems related to the brain and nervous system."</a:t>
            </a:r>
            <a:endParaRPr>
              <a:latin typeface="Arial"/>
              <a:ea typeface="Arial"/>
              <a:cs typeface="Arial"/>
              <a:sym typeface="Arial"/>
            </a:endParaRPr>
          </a:p>
          <a:p>
            <a:pPr marL="457200" lvl="0" indent="-304800" algn="l" rtl="0">
              <a:spcBef>
                <a:spcPts val="0"/>
              </a:spcBef>
              <a:spcAft>
                <a:spcPts val="0"/>
              </a:spcAft>
              <a:buClr>
                <a:schemeClr val="dk1"/>
              </a:buClr>
              <a:buSzPts val="1200"/>
              <a:buChar char="●"/>
            </a:pPr>
            <a:r>
              <a:rPr lang="en-US" b="1">
                <a:latin typeface="Arial"/>
                <a:ea typeface="Arial"/>
                <a:cs typeface="Arial"/>
                <a:sym typeface="Arial"/>
              </a:rPr>
              <a:t>Use Everyday Examples:</a:t>
            </a:r>
            <a:endParaRPr b="1">
              <a:latin typeface="Arial"/>
              <a:ea typeface="Arial"/>
              <a:cs typeface="Arial"/>
              <a:sym typeface="Arial"/>
            </a:endParaRPr>
          </a:p>
          <a:p>
            <a:pPr marL="914400" lvl="1" indent="-304800" algn="l" rtl="0">
              <a:spcBef>
                <a:spcPts val="0"/>
              </a:spcBef>
              <a:spcAft>
                <a:spcPts val="0"/>
              </a:spcAft>
              <a:buClr>
                <a:schemeClr val="dk1"/>
              </a:buClr>
              <a:buSzPts val="1200"/>
              <a:buChar char="○"/>
            </a:pPr>
            <a:r>
              <a:rPr lang="en-US">
                <a:latin typeface="Arial"/>
                <a:ea typeface="Arial"/>
                <a:cs typeface="Arial"/>
                <a:sym typeface="Arial"/>
              </a:rPr>
              <a:t>Always choose words and images that your users can relate to, helping them understand medical or technical concepts more easily.</a:t>
            </a:r>
            <a:endParaRPr>
              <a:latin typeface="Arial"/>
              <a:ea typeface="Arial"/>
              <a:cs typeface="Arial"/>
              <a:sym typeface="Arial"/>
            </a:endParaRPr>
          </a:p>
          <a:p>
            <a:pPr marL="457200" lvl="0" indent="-304800" algn="l" rtl="0">
              <a:spcBef>
                <a:spcPts val="0"/>
              </a:spcBef>
              <a:spcAft>
                <a:spcPts val="0"/>
              </a:spcAft>
              <a:buClr>
                <a:schemeClr val="dk1"/>
              </a:buClr>
              <a:buSzPts val="1200"/>
              <a:buChar char="●"/>
            </a:pPr>
            <a:r>
              <a:rPr lang="en-US" b="1">
                <a:latin typeface="Arial"/>
                <a:ea typeface="Arial"/>
                <a:cs typeface="Arial"/>
                <a:sym typeface="Arial"/>
              </a:rPr>
              <a:t>Write in a Friendly, Conversational Tone:</a:t>
            </a:r>
            <a:endParaRPr b="1">
              <a:latin typeface="Arial"/>
              <a:ea typeface="Arial"/>
              <a:cs typeface="Arial"/>
              <a:sym typeface="Arial"/>
            </a:endParaRPr>
          </a:p>
          <a:p>
            <a:pPr marL="914400" lvl="1" indent="-304800" algn="l" rtl="0">
              <a:spcBef>
                <a:spcPts val="0"/>
              </a:spcBef>
              <a:spcAft>
                <a:spcPts val="0"/>
              </a:spcAft>
              <a:buClr>
                <a:schemeClr val="dk1"/>
              </a:buClr>
              <a:buSzPts val="1200"/>
              <a:buChar char="○"/>
            </a:pPr>
            <a:r>
              <a:rPr lang="en-US">
                <a:latin typeface="Arial"/>
                <a:ea typeface="Arial"/>
                <a:cs typeface="Arial"/>
                <a:sym typeface="Arial"/>
              </a:rPr>
              <a:t>Formal language can make health content feel less accessible. Write how you speak, use contractions, and employ second-person pronouns to speak directly to your reader.</a:t>
            </a:r>
            <a:endParaRPr>
              <a:latin typeface="Arial"/>
              <a:ea typeface="Arial"/>
              <a:cs typeface="Arial"/>
              <a:sym typeface="Arial"/>
            </a:endParaRPr>
          </a:p>
          <a:p>
            <a:pPr marL="0" lvl="0" indent="0" algn="l" rtl="0">
              <a:spcBef>
                <a:spcPts val="1200"/>
              </a:spcBef>
              <a:spcAft>
                <a:spcPts val="0"/>
              </a:spcAft>
              <a:buClr>
                <a:schemeClr val="dk1"/>
              </a:buClr>
              <a:buSzPts val="1100"/>
              <a:buFont typeface="Arial"/>
              <a:buNone/>
            </a:pPr>
            <a:r>
              <a:rPr lang="en-US">
                <a:latin typeface="Arial"/>
                <a:ea typeface="Arial"/>
                <a:cs typeface="Arial"/>
                <a:sym typeface="Arial"/>
              </a:rPr>
              <a:t>By following these principles, you can improve communication with patients, ensuring they understand important health information effectively.</a:t>
            </a:r>
            <a:endParaRPr>
              <a:latin typeface="Arial"/>
              <a:ea typeface="Arial"/>
              <a:cs typeface="Arial"/>
              <a:sym typeface="Arial"/>
            </a:endParaRPr>
          </a:p>
          <a:p>
            <a:pPr marL="0" lvl="0" indent="0" algn="l" rtl="0">
              <a:lnSpc>
                <a:spcPct val="100000"/>
              </a:lnSpc>
              <a:spcBef>
                <a:spcPts val="1200"/>
              </a:spcBef>
              <a:spcAft>
                <a:spcPts val="0"/>
              </a:spcAft>
              <a:buNone/>
            </a:pPr>
            <a:endParaRPr>
              <a:latin typeface="Arial"/>
              <a:ea typeface="Arial"/>
              <a:cs typeface="Arial"/>
              <a:sym typeface="Arial"/>
            </a:endParaRPr>
          </a:p>
        </p:txBody>
      </p:sp>
      <p:sp>
        <p:nvSpPr>
          <p:cNvPr id="179" name="Google Shape;179;p15: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1">
  <p:cSld name="Title Slide1">
    <p:spTree>
      <p:nvGrpSpPr>
        <p:cNvPr id="1" name="Shape 16"/>
        <p:cNvGrpSpPr/>
        <p:nvPr/>
      </p:nvGrpSpPr>
      <p:grpSpPr>
        <a:xfrm>
          <a:off x="0" y="0"/>
          <a:ext cx="0" cy="0"/>
          <a:chOff x="0" y="0"/>
          <a:chExt cx="0" cy="0"/>
        </a:xfrm>
      </p:grpSpPr>
      <p:pic>
        <p:nvPicPr>
          <p:cNvPr id="17" name="Google Shape;17;p32" descr="PPT-General7.jpg"/>
          <p:cNvPicPr preferRelativeResize="0"/>
          <p:nvPr/>
        </p:nvPicPr>
        <p:blipFill rotWithShape="1">
          <a:blip r:embed="rId2">
            <a:alphaModFix/>
          </a:blip>
          <a:srcRect/>
          <a:stretch/>
        </p:blipFill>
        <p:spPr>
          <a:xfrm>
            <a:off x="0" y="0"/>
            <a:ext cx="9144000" cy="6858000"/>
          </a:xfrm>
          <a:prstGeom prst="rect">
            <a:avLst/>
          </a:prstGeom>
          <a:noFill/>
          <a:ln>
            <a:noFill/>
          </a:ln>
        </p:spPr>
      </p:pic>
      <p:sp>
        <p:nvSpPr>
          <p:cNvPr id="18" name="Google Shape;18;p32"/>
          <p:cNvSpPr txBox="1">
            <a:spLocks noGrp="1"/>
          </p:cNvSpPr>
          <p:nvPr>
            <p:ph type="subTitle" idx="1"/>
          </p:nvPr>
        </p:nvSpPr>
        <p:spPr>
          <a:xfrm>
            <a:off x="2590800" y="3137687"/>
            <a:ext cx="6324599" cy="1752600"/>
          </a:xfrm>
          <a:prstGeom prst="rect">
            <a:avLst/>
          </a:prstGeom>
          <a:noFill/>
          <a:ln>
            <a:noFill/>
          </a:ln>
        </p:spPr>
        <p:txBody>
          <a:bodyPr spcFirstLastPara="1" wrap="square" lIns="91425" tIns="45700" rIns="91425" bIns="45700" anchor="t" anchorCtr="0">
            <a:noAutofit/>
          </a:bodyPr>
          <a:lstStyle>
            <a:lvl1pPr lvl="0" algn="l">
              <a:lnSpc>
                <a:spcPct val="100000"/>
              </a:lnSpc>
              <a:spcBef>
                <a:spcPts val="640"/>
              </a:spcBef>
              <a:spcAft>
                <a:spcPts val="0"/>
              </a:spcAft>
              <a:buClr>
                <a:srgbClr val="ECE9C6"/>
              </a:buClr>
              <a:buSzPts val="3200"/>
              <a:buFont typeface="Arial"/>
              <a:buNone/>
              <a:defRPr>
                <a:solidFill>
                  <a:srgbClr val="ECE9C6"/>
                </a:solidFill>
                <a:latin typeface="Arial"/>
                <a:ea typeface="Arial"/>
                <a:cs typeface="Arial"/>
                <a:sym typeface="Arial"/>
              </a:defRPr>
            </a:lvl1pPr>
            <a:lvl2pPr lvl="1" algn="ctr">
              <a:lnSpc>
                <a:spcPct val="100000"/>
              </a:lnSpc>
              <a:spcBef>
                <a:spcPts val="560"/>
              </a:spcBef>
              <a:spcAft>
                <a:spcPts val="0"/>
              </a:spcAft>
              <a:buClr>
                <a:srgbClr val="888888"/>
              </a:buClr>
              <a:buSzPts val="2800"/>
              <a:buFont typeface="Arial"/>
              <a:buNone/>
              <a:defRPr>
                <a:solidFill>
                  <a:srgbClr val="888888"/>
                </a:solidFill>
              </a:defRPr>
            </a:lvl2pPr>
            <a:lvl3pPr lvl="2" algn="ctr">
              <a:lnSpc>
                <a:spcPct val="100000"/>
              </a:lnSpc>
              <a:spcBef>
                <a:spcPts val="480"/>
              </a:spcBef>
              <a:spcAft>
                <a:spcPts val="0"/>
              </a:spcAft>
              <a:buClr>
                <a:srgbClr val="888888"/>
              </a:buClr>
              <a:buSzPts val="2400"/>
              <a:buFont typeface="Arial"/>
              <a:buNone/>
              <a:defRPr>
                <a:solidFill>
                  <a:srgbClr val="888888"/>
                </a:solidFill>
              </a:defRPr>
            </a:lvl3pPr>
            <a:lvl4pPr lvl="3" algn="ctr">
              <a:lnSpc>
                <a:spcPct val="100000"/>
              </a:lnSpc>
              <a:spcBef>
                <a:spcPts val="400"/>
              </a:spcBef>
              <a:spcAft>
                <a:spcPts val="0"/>
              </a:spcAft>
              <a:buClr>
                <a:srgbClr val="888888"/>
              </a:buClr>
              <a:buSzPts val="2000"/>
              <a:buFont typeface="Arial"/>
              <a:buNone/>
              <a:defRPr>
                <a:solidFill>
                  <a:srgbClr val="888888"/>
                </a:solidFill>
              </a:defRPr>
            </a:lvl4pPr>
            <a:lvl5pPr lvl="4" algn="ctr">
              <a:lnSpc>
                <a:spcPct val="100000"/>
              </a:lnSpc>
              <a:spcBef>
                <a:spcPts val="400"/>
              </a:spcBef>
              <a:spcAft>
                <a:spcPts val="0"/>
              </a:spcAft>
              <a:buClr>
                <a:srgbClr val="888888"/>
              </a:buClr>
              <a:buSzPts val="2000"/>
              <a:buFont typeface="Arial"/>
              <a:buNone/>
              <a:defRPr>
                <a:solidFill>
                  <a:srgbClr val="888888"/>
                </a:solidFill>
              </a:defRPr>
            </a:lvl5pPr>
            <a:lvl6pPr lvl="5" algn="ctr">
              <a:lnSpc>
                <a:spcPct val="100000"/>
              </a:lnSpc>
              <a:spcBef>
                <a:spcPts val="400"/>
              </a:spcBef>
              <a:spcAft>
                <a:spcPts val="0"/>
              </a:spcAft>
              <a:buClr>
                <a:srgbClr val="888888"/>
              </a:buClr>
              <a:buSzPts val="2000"/>
              <a:buFont typeface="Arial"/>
              <a:buNone/>
              <a:defRPr>
                <a:solidFill>
                  <a:srgbClr val="888888"/>
                </a:solidFill>
              </a:defRPr>
            </a:lvl6pPr>
            <a:lvl7pPr lvl="6" algn="ctr">
              <a:lnSpc>
                <a:spcPct val="100000"/>
              </a:lnSpc>
              <a:spcBef>
                <a:spcPts val="400"/>
              </a:spcBef>
              <a:spcAft>
                <a:spcPts val="0"/>
              </a:spcAft>
              <a:buClr>
                <a:srgbClr val="888888"/>
              </a:buClr>
              <a:buSzPts val="2000"/>
              <a:buFont typeface="Arial"/>
              <a:buNone/>
              <a:defRPr>
                <a:solidFill>
                  <a:srgbClr val="888888"/>
                </a:solidFill>
              </a:defRPr>
            </a:lvl7pPr>
            <a:lvl8pPr lvl="7" algn="ctr">
              <a:lnSpc>
                <a:spcPct val="100000"/>
              </a:lnSpc>
              <a:spcBef>
                <a:spcPts val="400"/>
              </a:spcBef>
              <a:spcAft>
                <a:spcPts val="0"/>
              </a:spcAft>
              <a:buClr>
                <a:srgbClr val="888888"/>
              </a:buClr>
              <a:buSzPts val="2000"/>
              <a:buFont typeface="Arial"/>
              <a:buNone/>
              <a:defRPr>
                <a:solidFill>
                  <a:srgbClr val="888888"/>
                </a:solidFill>
              </a:defRPr>
            </a:lvl8pPr>
            <a:lvl9pPr lvl="8" algn="ctr">
              <a:lnSpc>
                <a:spcPct val="100000"/>
              </a:lnSpc>
              <a:spcBef>
                <a:spcPts val="400"/>
              </a:spcBef>
              <a:spcAft>
                <a:spcPts val="0"/>
              </a:spcAft>
              <a:buClr>
                <a:srgbClr val="888888"/>
              </a:buClr>
              <a:buSzPts val="2000"/>
              <a:buFont typeface="Arial"/>
              <a:buNone/>
              <a:defRPr>
                <a:solidFill>
                  <a:srgbClr val="888888"/>
                </a:solidFill>
              </a:defRPr>
            </a:lvl9pPr>
          </a:lstStyle>
          <a:p>
            <a:endParaRPr/>
          </a:p>
        </p:txBody>
      </p:sp>
      <p:sp>
        <p:nvSpPr>
          <p:cNvPr id="19" name="Google Shape;19;p32"/>
          <p:cNvSpPr txBox="1">
            <a:spLocks noGrp="1"/>
          </p:cNvSpPr>
          <p:nvPr>
            <p:ph type="title"/>
          </p:nvPr>
        </p:nvSpPr>
        <p:spPr>
          <a:xfrm>
            <a:off x="2590800" y="457200"/>
            <a:ext cx="6324599" cy="25146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SzPts val="1400"/>
              <a:buNone/>
              <a:defRPr>
                <a:solidFill>
                  <a:schemeClr val="lt1"/>
                </a:solidFill>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pic>
        <p:nvPicPr>
          <p:cNvPr id="20" name="Google Shape;20;p32"/>
          <p:cNvPicPr preferRelativeResize="0"/>
          <p:nvPr/>
        </p:nvPicPr>
        <p:blipFill rotWithShape="1">
          <a:blip r:embed="rId3">
            <a:alphaModFix/>
          </a:blip>
          <a:srcRect/>
          <a:stretch/>
        </p:blipFill>
        <p:spPr>
          <a:xfrm>
            <a:off x="5640897" y="5858870"/>
            <a:ext cx="3200400" cy="54193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3"/>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SzPts val="1400"/>
              <a:buNone/>
              <a:defRPr sz="4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23" name="Google Shape;23;p33"/>
          <p:cNvSpPr txBox="1">
            <a:spLocks noGrp="1"/>
          </p:cNvSpPr>
          <p:nvPr>
            <p:ph type="body" idx="1"/>
          </p:nvPr>
        </p:nvSpPr>
        <p:spPr>
          <a:xfrm>
            <a:off x="457200" y="1600201"/>
            <a:ext cx="8229600" cy="38100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rgbClr val="3F3F3F"/>
              </a:buClr>
              <a:buSzPts val="1800"/>
              <a:buChar char="•"/>
              <a:defRPr/>
            </a:lvl1pPr>
            <a:lvl2pPr marL="914400" lvl="1" indent="-342900" algn="l">
              <a:lnSpc>
                <a:spcPct val="100000"/>
              </a:lnSpc>
              <a:spcBef>
                <a:spcPts val="360"/>
              </a:spcBef>
              <a:spcAft>
                <a:spcPts val="0"/>
              </a:spcAft>
              <a:buClr>
                <a:srgbClr val="3F3F3F"/>
              </a:buClr>
              <a:buSzPts val="1800"/>
              <a:buChar char="–"/>
              <a:defRPr/>
            </a:lvl2pPr>
            <a:lvl3pPr marL="1371600" lvl="2" indent="-342900" algn="l">
              <a:lnSpc>
                <a:spcPct val="100000"/>
              </a:lnSpc>
              <a:spcBef>
                <a:spcPts val="360"/>
              </a:spcBef>
              <a:spcAft>
                <a:spcPts val="0"/>
              </a:spcAft>
              <a:buClr>
                <a:srgbClr val="3F3F3F"/>
              </a:buClr>
              <a:buSzPts val="1800"/>
              <a:buChar char="•"/>
              <a:defRPr/>
            </a:lvl3pPr>
            <a:lvl4pPr marL="1828800" lvl="3" indent="-342900" algn="l">
              <a:lnSpc>
                <a:spcPct val="100000"/>
              </a:lnSpc>
              <a:spcBef>
                <a:spcPts val="360"/>
              </a:spcBef>
              <a:spcAft>
                <a:spcPts val="0"/>
              </a:spcAft>
              <a:buClr>
                <a:srgbClr val="3F3F3F"/>
              </a:buClr>
              <a:buSzPts val="1800"/>
              <a:buChar char="–"/>
              <a:defRPr/>
            </a:lvl4pPr>
            <a:lvl5pPr marL="2286000" lvl="4" indent="-342900" algn="l">
              <a:lnSpc>
                <a:spcPct val="100000"/>
              </a:lnSpc>
              <a:spcBef>
                <a:spcPts val="360"/>
              </a:spcBef>
              <a:spcAft>
                <a:spcPts val="0"/>
              </a:spcAft>
              <a:buClr>
                <a:srgbClr val="3F3F3F"/>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24"/>
        <p:cNvGrpSpPr/>
        <p:nvPr/>
      </p:nvGrpSpPr>
      <p:grpSpPr>
        <a:xfrm>
          <a:off x="0" y="0"/>
          <a:ext cx="0" cy="0"/>
          <a:chOff x="0" y="0"/>
          <a:chExt cx="0" cy="0"/>
        </a:xfrm>
      </p:grpSpPr>
      <p:sp>
        <p:nvSpPr>
          <p:cNvPr id="25" name="Google Shape;25;p34"/>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26" name="Google Shape;26;p34"/>
          <p:cNvSpPr txBox="1">
            <a:spLocks noGrp="1"/>
          </p:cNvSpPr>
          <p:nvPr>
            <p:ph type="body" idx="1"/>
          </p:nvPr>
        </p:nvSpPr>
        <p:spPr>
          <a:xfrm>
            <a:off x="457200" y="1600201"/>
            <a:ext cx="8229600" cy="388620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rgbClr val="3F3F3F"/>
              </a:buClr>
              <a:buSzPts val="1800"/>
              <a:buChar char="•"/>
              <a:defRPr/>
            </a:lvl1pPr>
            <a:lvl2pPr marL="914400" lvl="1" indent="-342900" algn="l">
              <a:lnSpc>
                <a:spcPct val="100000"/>
              </a:lnSpc>
              <a:spcBef>
                <a:spcPts val="360"/>
              </a:spcBef>
              <a:spcAft>
                <a:spcPts val="0"/>
              </a:spcAft>
              <a:buClr>
                <a:srgbClr val="3F3F3F"/>
              </a:buClr>
              <a:buSzPts val="1800"/>
              <a:buChar char="–"/>
              <a:defRPr/>
            </a:lvl2pPr>
            <a:lvl3pPr marL="1371600" lvl="2" indent="-342900" algn="l">
              <a:lnSpc>
                <a:spcPct val="100000"/>
              </a:lnSpc>
              <a:spcBef>
                <a:spcPts val="360"/>
              </a:spcBef>
              <a:spcAft>
                <a:spcPts val="0"/>
              </a:spcAft>
              <a:buClr>
                <a:srgbClr val="3F3F3F"/>
              </a:buClr>
              <a:buSzPts val="1800"/>
              <a:buChar char="•"/>
              <a:defRPr/>
            </a:lvl3pPr>
            <a:lvl4pPr marL="1828800" lvl="3" indent="-342900" algn="l">
              <a:lnSpc>
                <a:spcPct val="100000"/>
              </a:lnSpc>
              <a:spcBef>
                <a:spcPts val="360"/>
              </a:spcBef>
              <a:spcAft>
                <a:spcPts val="0"/>
              </a:spcAft>
              <a:buClr>
                <a:srgbClr val="3F3F3F"/>
              </a:buClr>
              <a:buSzPts val="1800"/>
              <a:buChar char="–"/>
              <a:defRPr/>
            </a:lvl4pPr>
            <a:lvl5pPr marL="2286000" lvl="4" indent="-342900" algn="l">
              <a:lnSpc>
                <a:spcPct val="100000"/>
              </a:lnSpc>
              <a:spcBef>
                <a:spcPts val="360"/>
              </a:spcBef>
              <a:spcAft>
                <a:spcPts val="0"/>
              </a:spcAft>
              <a:buClr>
                <a:srgbClr val="3F3F3F"/>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7"/>
        <p:cNvGrpSpPr/>
        <p:nvPr/>
      </p:nvGrpSpPr>
      <p:grpSpPr>
        <a:xfrm>
          <a:off x="0" y="0"/>
          <a:ext cx="0" cy="0"/>
          <a:chOff x="0" y="0"/>
          <a:chExt cx="0" cy="0"/>
        </a:xfrm>
      </p:grpSpPr>
      <p:sp>
        <p:nvSpPr>
          <p:cNvPr id="28" name="Google Shape;28;p35"/>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29" name="Google Shape;29;p35"/>
          <p:cNvSpPr txBox="1">
            <a:spLocks noGrp="1"/>
          </p:cNvSpPr>
          <p:nvPr>
            <p:ph type="body" idx="1"/>
          </p:nvPr>
        </p:nvSpPr>
        <p:spPr>
          <a:xfrm>
            <a:off x="457200" y="1600201"/>
            <a:ext cx="4038600" cy="3886200"/>
          </a:xfrm>
          <a:prstGeom prst="rect">
            <a:avLst/>
          </a:prstGeom>
          <a:noFill/>
          <a:ln>
            <a:noFill/>
          </a:ln>
        </p:spPr>
        <p:txBody>
          <a:bodyPr spcFirstLastPara="1" wrap="square" lIns="91425" tIns="45700" rIns="91425" bIns="45700" anchor="t" anchorCtr="0">
            <a:noAutofit/>
          </a:bodyPr>
          <a:lstStyle>
            <a:lvl1pPr marL="457200" lvl="0" indent="-406400" algn="l">
              <a:lnSpc>
                <a:spcPct val="100000"/>
              </a:lnSpc>
              <a:spcBef>
                <a:spcPts val="560"/>
              </a:spcBef>
              <a:spcAft>
                <a:spcPts val="0"/>
              </a:spcAft>
              <a:buClr>
                <a:srgbClr val="3F3F3F"/>
              </a:buClr>
              <a:buSzPts val="2800"/>
              <a:buFont typeface="Arial"/>
              <a:buChar char="•"/>
              <a:defRPr sz="2800"/>
            </a:lvl1pPr>
            <a:lvl2pPr marL="914400" lvl="1" indent="-381000" algn="l">
              <a:lnSpc>
                <a:spcPct val="100000"/>
              </a:lnSpc>
              <a:spcBef>
                <a:spcPts val="480"/>
              </a:spcBef>
              <a:spcAft>
                <a:spcPts val="0"/>
              </a:spcAft>
              <a:buClr>
                <a:srgbClr val="3F3F3F"/>
              </a:buClr>
              <a:buSzPts val="2400"/>
              <a:buFont typeface="Arial"/>
              <a:buChar char="–"/>
              <a:defRPr sz="2400"/>
            </a:lvl2pPr>
            <a:lvl3pPr marL="1371600" lvl="2" indent="-355600" algn="l">
              <a:lnSpc>
                <a:spcPct val="100000"/>
              </a:lnSpc>
              <a:spcBef>
                <a:spcPts val="400"/>
              </a:spcBef>
              <a:spcAft>
                <a:spcPts val="0"/>
              </a:spcAft>
              <a:buClr>
                <a:srgbClr val="3F3F3F"/>
              </a:buClr>
              <a:buSzPts val="2000"/>
              <a:buFont typeface="Arial"/>
              <a:buChar char="•"/>
              <a:defRPr sz="2000"/>
            </a:lvl3pPr>
            <a:lvl4pPr marL="1828800" lvl="3" indent="-342900" algn="l">
              <a:lnSpc>
                <a:spcPct val="100000"/>
              </a:lnSpc>
              <a:spcBef>
                <a:spcPts val="360"/>
              </a:spcBef>
              <a:spcAft>
                <a:spcPts val="0"/>
              </a:spcAft>
              <a:buClr>
                <a:srgbClr val="3F3F3F"/>
              </a:buClr>
              <a:buSzPts val="1800"/>
              <a:buFont typeface="Arial"/>
              <a:buChar char="–"/>
              <a:defRPr sz="1800"/>
            </a:lvl4pPr>
            <a:lvl5pPr marL="2286000" lvl="4" indent="-342900" algn="l">
              <a:lnSpc>
                <a:spcPct val="100000"/>
              </a:lnSpc>
              <a:spcBef>
                <a:spcPts val="360"/>
              </a:spcBef>
              <a:spcAft>
                <a:spcPts val="0"/>
              </a:spcAft>
              <a:buClr>
                <a:srgbClr val="3F3F3F"/>
              </a:buClr>
              <a:buSzPts val="1800"/>
              <a:buFont typeface="Arial"/>
              <a:buChar char="»"/>
              <a:defRPr sz="1800"/>
            </a:lvl5pPr>
            <a:lvl6pPr marL="2743200" lvl="5" indent="-342900" algn="l">
              <a:lnSpc>
                <a:spcPct val="100000"/>
              </a:lnSpc>
              <a:spcBef>
                <a:spcPts val="360"/>
              </a:spcBef>
              <a:spcAft>
                <a:spcPts val="0"/>
              </a:spcAft>
              <a:buClr>
                <a:schemeClr val="dk1"/>
              </a:buClr>
              <a:buSzPts val="1800"/>
              <a:buFont typeface="Arial"/>
              <a:buChar char="»"/>
              <a:defRPr sz="1800"/>
            </a:lvl6pPr>
            <a:lvl7pPr marL="3200400" lvl="6" indent="-342900" algn="l">
              <a:lnSpc>
                <a:spcPct val="100000"/>
              </a:lnSpc>
              <a:spcBef>
                <a:spcPts val="360"/>
              </a:spcBef>
              <a:spcAft>
                <a:spcPts val="0"/>
              </a:spcAft>
              <a:buClr>
                <a:schemeClr val="dk1"/>
              </a:buClr>
              <a:buSzPts val="1800"/>
              <a:buFont typeface="Arial"/>
              <a:buChar char="»"/>
              <a:defRPr sz="1800"/>
            </a:lvl7pPr>
            <a:lvl8pPr marL="3657600" lvl="7" indent="-342900" algn="l">
              <a:lnSpc>
                <a:spcPct val="100000"/>
              </a:lnSpc>
              <a:spcBef>
                <a:spcPts val="360"/>
              </a:spcBef>
              <a:spcAft>
                <a:spcPts val="0"/>
              </a:spcAft>
              <a:buClr>
                <a:schemeClr val="dk1"/>
              </a:buClr>
              <a:buSzPts val="1800"/>
              <a:buFont typeface="Arial"/>
              <a:buChar char="»"/>
              <a:defRPr sz="1800"/>
            </a:lvl8pPr>
            <a:lvl9pPr marL="4114800" lvl="8" indent="-342900" algn="l">
              <a:lnSpc>
                <a:spcPct val="100000"/>
              </a:lnSpc>
              <a:spcBef>
                <a:spcPts val="360"/>
              </a:spcBef>
              <a:spcAft>
                <a:spcPts val="0"/>
              </a:spcAft>
              <a:buClr>
                <a:schemeClr val="dk1"/>
              </a:buClr>
              <a:buSzPts val="1800"/>
              <a:buFont typeface="Arial"/>
              <a:buChar char="»"/>
              <a:defRPr sz="1800"/>
            </a:lvl9pPr>
          </a:lstStyle>
          <a:p>
            <a:endParaRPr/>
          </a:p>
        </p:txBody>
      </p:sp>
      <p:sp>
        <p:nvSpPr>
          <p:cNvPr id="30" name="Google Shape;30;p35"/>
          <p:cNvSpPr txBox="1">
            <a:spLocks noGrp="1"/>
          </p:cNvSpPr>
          <p:nvPr>
            <p:ph type="body" idx="2"/>
          </p:nvPr>
        </p:nvSpPr>
        <p:spPr>
          <a:xfrm>
            <a:off x="4648200" y="1600201"/>
            <a:ext cx="4038600" cy="3886200"/>
          </a:xfrm>
          <a:prstGeom prst="rect">
            <a:avLst/>
          </a:prstGeom>
          <a:noFill/>
          <a:ln>
            <a:noFill/>
          </a:ln>
        </p:spPr>
        <p:txBody>
          <a:bodyPr spcFirstLastPara="1" wrap="square" lIns="91425" tIns="45700" rIns="91425" bIns="45700" anchor="t" anchorCtr="0">
            <a:noAutofit/>
          </a:bodyPr>
          <a:lstStyle>
            <a:lvl1pPr marL="457200" lvl="0" indent="-406400" algn="l">
              <a:lnSpc>
                <a:spcPct val="100000"/>
              </a:lnSpc>
              <a:spcBef>
                <a:spcPts val="560"/>
              </a:spcBef>
              <a:spcAft>
                <a:spcPts val="0"/>
              </a:spcAft>
              <a:buClr>
                <a:srgbClr val="3F3F3F"/>
              </a:buClr>
              <a:buSzPts val="2800"/>
              <a:buFont typeface="Arial"/>
              <a:buChar char="•"/>
              <a:defRPr sz="2800"/>
            </a:lvl1pPr>
            <a:lvl2pPr marL="914400" lvl="1" indent="-381000" algn="l">
              <a:lnSpc>
                <a:spcPct val="100000"/>
              </a:lnSpc>
              <a:spcBef>
                <a:spcPts val="480"/>
              </a:spcBef>
              <a:spcAft>
                <a:spcPts val="0"/>
              </a:spcAft>
              <a:buClr>
                <a:srgbClr val="3F3F3F"/>
              </a:buClr>
              <a:buSzPts val="2400"/>
              <a:buFont typeface="Arial"/>
              <a:buChar char="–"/>
              <a:defRPr sz="2400"/>
            </a:lvl2pPr>
            <a:lvl3pPr marL="1371600" lvl="2" indent="-355600" algn="l">
              <a:lnSpc>
                <a:spcPct val="100000"/>
              </a:lnSpc>
              <a:spcBef>
                <a:spcPts val="400"/>
              </a:spcBef>
              <a:spcAft>
                <a:spcPts val="0"/>
              </a:spcAft>
              <a:buClr>
                <a:srgbClr val="3F3F3F"/>
              </a:buClr>
              <a:buSzPts val="2000"/>
              <a:buFont typeface="Arial"/>
              <a:buChar char="•"/>
              <a:defRPr sz="2000"/>
            </a:lvl3pPr>
            <a:lvl4pPr marL="1828800" lvl="3" indent="-342900" algn="l">
              <a:lnSpc>
                <a:spcPct val="100000"/>
              </a:lnSpc>
              <a:spcBef>
                <a:spcPts val="360"/>
              </a:spcBef>
              <a:spcAft>
                <a:spcPts val="0"/>
              </a:spcAft>
              <a:buClr>
                <a:srgbClr val="3F3F3F"/>
              </a:buClr>
              <a:buSzPts val="1800"/>
              <a:buFont typeface="Arial"/>
              <a:buChar char="–"/>
              <a:defRPr sz="1800"/>
            </a:lvl4pPr>
            <a:lvl5pPr marL="2286000" lvl="4" indent="-342900" algn="l">
              <a:lnSpc>
                <a:spcPct val="100000"/>
              </a:lnSpc>
              <a:spcBef>
                <a:spcPts val="360"/>
              </a:spcBef>
              <a:spcAft>
                <a:spcPts val="0"/>
              </a:spcAft>
              <a:buClr>
                <a:srgbClr val="3F3F3F"/>
              </a:buClr>
              <a:buSzPts val="1800"/>
              <a:buFont typeface="Arial"/>
              <a:buChar char="»"/>
              <a:defRPr sz="1800"/>
            </a:lvl5pPr>
            <a:lvl6pPr marL="2743200" lvl="5" indent="-342900" algn="l">
              <a:lnSpc>
                <a:spcPct val="100000"/>
              </a:lnSpc>
              <a:spcBef>
                <a:spcPts val="360"/>
              </a:spcBef>
              <a:spcAft>
                <a:spcPts val="0"/>
              </a:spcAft>
              <a:buClr>
                <a:schemeClr val="dk1"/>
              </a:buClr>
              <a:buSzPts val="1800"/>
              <a:buFont typeface="Arial"/>
              <a:buChar char="»"/>
              <a:defRPr sz="1800"/>
            </a:lvl6pPr>
            <a:lvl7pPr marL="3200400" lvl="6" indent="-342900" algn="l">
              <a:lnSpc>
                <a:spcPct val="100000"/>
              </a:lnSpc>
              <a:spcBef>
                <a:spcPts val="360"/>
              </a:spcBef>
              <a:spcAft>
                <a:spcPts val="0"/>
              </a:spcAft>
              <a:buClr>
                <a:schemeClr val="dk1"/>
              </a:buClr>
              <a:buSzPts val="1800"/>
              <a:buFont typeface="Arial"/>
              <a:buChar char="»"/>
              <a:defRPr sz="1800"/>
            </a:lvl7pPr>
            <a:lvl8pPr marL="3657600" lvl="7" indent="-342900" algn="l">
              <a:lnSpc>
                <a:spcPct val="100000"/>
              </a:lnSpc>
              <a:spcBef>
                <a:spcPts val="360"/>
              </a:spcBef>
              <a:spcAft>
                <a:spcPts val="0"/>
              </a:spcAft>
              <a:buClr>
                <a:schemeClr val="dk1"/>
              </a:buClr>
              <a:buSzPts val="1800"/>
              <a:buFont typeface="Arial"/>
              <a:buChar char="»"/>
              <a:defRPr sz="1800"/>
            </a:lvl8pPr>
            <a:lvl9pPr marL="4114800" lvl="8" indent="-342900" algn="l">
              <a:lnSpc>
                <a:spcPct val="100000"/>
              </a:lnSpc>
              <a:spcBef>
                <a:spcPts val="360"/>
              </a:spcBef>
              <a:spcAft>
                <a:spcPts val="0"/>
              </a:spcAft>
              <a:buClr>
                <a:schemeClr val="dk1"/>
              </a:buClr>
              <a:buSzPts val="1800"/>
              <a:buFont typeface="Arial"/>
              <a:buChar char="»"/>
              <a:defRPr sz="1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pic>
        <p:nvPicPr>
          <p:cNvPr id="32" name="Google Shape;32;p36"/>
          <p:cNvPicPr preferRelativeResize="0"/>
          <p:nvPr/>
        </p:nvPicPr>
        <p:blipFill rotWithShape="1">
          <a:blip r:embed="rId2">
            <a:alphaModFix/>
          </a:blip>
          <a:srcRect/>
          <a:stretch/>
        </p:blipFill>
        <p:spPr>
          <a:xfrm>
            <a:off x="0" y="-19050"/>
            <a:ext cx="9144000" cy="323850"/>
          </a:xfrm>
          <a:prstGeom prst="rect">
            <a:avLst/>
          </a:prstGeom>
          <a:noFill/>
          <a:ln>
            <a:noFill/>
          </a:ln>
        </p:spPr>
      </p:pic>
      <p:sp>
        <p:nvSpPr>
          <p:cNvPr id="33" name="Google Shape;33;p36"/>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SzPts val="1400"/>
              <a:buNone/>
              <a:defRPr sz="4000" b="0"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34" name="Google Shape;34;p36"/>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400"/>
              </a:spcBef>
              <a:spcAft>
                <a:spcPts val="0"/>
              </a:spcAft>
              <a:buClr>
                <a:srgbClr val="3F3F3F"/>
              </a:buClr>
              <a:buSzPts val="2000"/>
              <a:buFont typeface="Arial"/>
              <a:buNone/>
              <a:defRPr sz="2000"/>
            </a:lvl1pPr>
            <a:lvl2pPr marL="914400" lvl="1" indent="-228600" algn="l">
              <a:lnSpc>
                <a:spcPct val="100000"/>
              </a:lnSpc>
              <a:spcBef>
                <a:spcPts val="360"/>
              </a:spcBef>
              <a:spcAft>
                <a:spcPts val="0"/>
              </a:spcAft>
              <a:buClr>
                <a:srgbClr val="3F3F3F"/>
              </a:buClr>
              <a:buSzPts val="1800"/>
              <a:buFont typeface="Arial"/>
              <a:buNone/>
              <a:defRPr sz="1800"/>
            </a:lvl2pPr>
            <a:lvl3pPr marL="1371600" lvl="2" indent="-228600" algn="l">
              <a:lnSpc>
                <a:spcPct val="100000"/>
              </a:lnSpc>
              <a:spcBef>
                <a:spcPts val="320"/>
              </a:spcBef>
              <a:spcAft>
                <a:spcPts val="0"/>
              </a:spcAft>
              <a:buClr>
                <a:srgbClr val="3F3F3F"/>
              </a:buClr>
              <a:buSzPts val="1600"/>
              <a:buFont typeface="Arial"/>
              <a:buNone/>
              <a:defRPr sz="1600"/>
            </a:lvl3pPr>
            <a:lvl4pPr marL="1828800" lvl="3" indent="-228600" algn="l">
              <a:lnSpc>
                <a:spcPct val="100000"/>
              </a:lnSpc>
              <a:spcBef>
                <a:spcPts val="280"/>
              </a:spcBef>
              <a:spcAft>
                <a:spcPts val="0"/>
              </a:spcAft>
              <a:buClr>
                <a:srgbClr val="3F3F3F"/>
              </a:buClr>
              <a:buSzPts val="1400"/>
              <a:buFont typeface="Arial"/>
              <a:buNone/>
              <a:defRPr sz="1400"/>
            </a:lvl4pPr>
            <a:lvl5pPr marL="2286000" lvl="4" indent="-228600" algn="l">
              <a:lnSpc>
                <a:spcPct val="100000"/>
              </a:lnSpc>
              <a:spcBef>
                <a:spcPts val="280"/>
              </a:spcBef>
              <a:spcAft>
                <a:spcPts val="0"/>
              </a:spcAft>
              <a:buClr>
                <a:srgbClr val="3F3F3F"/>
              </a:buClr>
              <a:buSzPts val="1400"/>
              <a:buFont typeface="Arial"/>
              <a:buNone/>
              <a:defRPr sz="1400"/>
            </a:lvl5pPr>
            <a:lvl6pPr marL="2743200" lvl="5" indent="-228600" algn="l">
              <a:lnSpc>
                <a:spcPct val="100000"/>
              </a:lnSpc>
              <a:spcBef>
                <a:spcPts val="280"/>
              </a:spcBef>
              <a:spcAft>
                <a:spcPts val="0"/>
              </a:spcAft>
              <a:buClr>
                <a:schemeClr val="dk1"/>
              </a:buClr>
              <a:buSzPts val="1400"/>
              <a:buFont typeface="Arial"/>
              <a:buNone/>
              <a:defRPr sz="1400"/>
            </a:lvl6pPr>
            <a:lvl7pPr marL="3200400" lvl="6" indent="-228600" algn="l">
              <a:lnSpc>
                <a:spcPct val="100000"/>
              </a:lnSpc>
              <a:spcBef>
                <a:spcPts val="280"/>
              </a:spcBef>
              <a:spcAft>
                <a:spcPts val="0"/>
              </a:spcAft>
              <a:buClr>
                <a:schemeClr val="dk1"/>
              </a:buClr>
              <a:buSzPts val="1400"/>
              <a:buFont typeface="Arial"/>
              <a:buNone/>
              <a:defRPr sz="1400"/>
            </a:lvl7pPr>
            <a:lvl8pPr marL="3657600" lvl="7" indent="-228600" algn="l">
              <a:lnSpc>
                <a:spcPct val="100000"/>
              </a:lnSpc>
              <a:spcBef>
                <a:spcPts val="280"/>
              </a:spcBef>
              <a:spcAft>
                <a:spcPts val="0"/>
              </a:spcAft>
              <a:buClr>
                <a:schemeClr val="dk1"/>
              </a:buClr>
              <a:buSzPts val="1400"/>
              <a:buFont typeface="Arial"/>
              <a:buNone/>
              <a:defRPr sz="1400"/>
            </a:lvl8pPr>
            <a:lvl9pPr marL="4114800" lvl="8" indent="-228600" algn="l">
              <a:lnSpc>
                <a:spcPct val="100000"/>
              </a:lnSpc>
              <a:spcBef>
                <a:spcPts val="280"/>
              </a:spcBef>
              <a:spcAft>
                <a:spcPts val="0"/>
              </a:spcAft>
              <a:buClr>
                <a:schemeClr val="dk1"/>
              </a:buClr>
              <a:buSzPts val="1400"/>
              <a:buFont typeface="Arial"/>
              <a:buNone/>
              <a:defRPr sz="1400"/>
            </a:lvl9pPr>
          </a:lstStyle>
          <a:p>
            <a:endParaRPr/>
          </a:p>
        </p:txBody>
      </p:sp>
      <p:sp>
        <p:nvSpPr>
          <p:cNvPr id="35" name="Google Shape;35;p36"/>
          <p:cNvSpPr txBox="1">
            <a:spLocks noGrp="1"/>
          </p:cNvSpPr>
          <p:nvPr>
            <p:ph type="ftr" idx="11"/>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6" name="Google Shape;36;p36"/>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7"/>
        <p:cNvGrpSpPr/>
        <p:nvPr/>
      </p:nvGrpSpPr>
      <p:grpSpPr>
        <a:xfrm>
          <a:off x="0" y="0"/>
          <a:ext cx="0" cy="0"/>
          <a:chOff x="0" y="0"/>
          <a:chExt cx="0" cy="0"/>
        </a:xfrm>
      </p:grpSpPr>
      <p:pic>
        <p:nvPicPr>
          <p:cNvPr id="38" name="Google Shape;38;p37"/>
          <p:cNvPicPr preferRelativeResize="0"/>
          <p:nvPr/>
        </p:nvPicPr>
        <p:blipFill rotWithShape="1">
          <a:blip r:embed="rId2">
            <a:alphaModFix/>
          </a:blip>
          <a:srcRect/>
          <a:stretch/>
        </p:blipFill>
        <p:spPr>
          <a:xfrm>
            <a:off x="0" y="-19050"/>
            <a:ext cx="9144000" cy="323850"/>
          </a:xfrm>
          <a:prstGeom prst="rect">
            <a:avLst/>
          </a:prstGeom>
          <a:noFill/>
          <a:ln>
            <a:noFill/>
          </a:ln>
        </p:spPr>
      </p:pic>
      <p:sp>
        <p:nvSpPr>
          <p:cNvPr id="39" name="Google Shape;39;p37"/>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40" name="Google Shape;40;p37"/>
          <p:cNvSpPr txBox="1">
            <a:spLocks noGrp="1"/>
          </p:cNvSpPr>
          <p:nvPr>
            <p:ph type="ftr" idx="11"/>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1" name="Google Shape;41;p37"/>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31" descr="PPT-General6.jpg"/>
          <p:cNvPicPr preferRelativeResize="0"/>
          <p:nvPr/>
        </p:nvPicPr>
        <p:blipFill rotWithShape="1">
          <a:blip r:embed="rId8">
            <a:alphaModFix/>
          </a:blip>
          <a:srcRect r="50038"/>
          <a:stretch/>
        </p:blipFill>
        <p:spPr>
          <a:xfrm>
            <a:off x="4572000" y="-66429"/>
            <a:ext cx="4663440" cy="7000629"/>
          </a:xfrm>
          <a:prstGeom prst="rect">
            <a:avLst/>
          </a:prstGeom>
          <a:noFill/>
          <a:ln>
            <a:noFill/>
          </a:ln>
        </p:spPr>
      </p:pic>
      <p:pic>
        <p:nvPicPr>
          <p:cNvPr id="11" name="Google Shape;11;p31" descr="PPT-General6.jpg"/>
          <p:cNvPicPr preferRelativeResize="0"/>
          <p:nvPr/>
        </p:nvPicPr>
        <p:blipFill rotWithShape="1">
          <a:blip r:embed="rId8">
            <a:alphaModFix/>
          </a:blip>
          <a:srcRect r="50038"/>
          <a:stretch/>
        </p:blipFill>
        <p:spPr>
          <a:xfrm>
            <a:off x="0" y="-66429"/>
            <a:ext cx="4663440" cy="7000629"/>
          </a:xfrm>
          <a:prstGeom prst="rect">
            <a:avLst/>
          </a:prstGeom>
          <a:noFill/>
          <a:ln>
            <a:noFill/>
          </a:ln>
        </p:spPr>
      </p:pic>
      <p:sp>
        <p:nvSpPr>
          <p:cNvPr id="12" name="Google Shape;12;p31"/>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rgbClr val="000000"/>
              </a:buClr>
              <a:buSzPts val="1400"/>
              <a:buFont typeface="Arial"/>
              <a:buNone/>
              <a:defRPr sz="4400" b="1" i="0" u="none" strike="noStrike" cap="none">
                <a:solidFill>
                  <a:srgbClr val="3F3F3F"/>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3600" b="0" i="0" u="none" strike="noStrike" cap="none">
                <a:solidFill>
                  <a:srgbClr val="365F91"/>
                </a:solidFill>
                <a:latin typeface="Trebuchet MS"/>
                <a:ea typeface="Trebuchet MS"/>
                <a:cs typeface="Trebuchet MS"/>
                <a:sym typeface="Trebuchet MS"/>
              </a:defRPr>
            </a:lvl2pPr>
            <a:lvl3pPr marR="0" lvl="2" algn="ctr" rtl="0">
              <a:lnSpc>
                <a:spcPct val="100000"/>
              </a:lnSpc>
              <a:spcBef>
                <a:spcPts val="0"/>
              </a:spcBef>
              <a:spcAft>
                <a:spcPts val="0"/>
              </a:spcAft>
              <a:buClr>
                <a:srgbClr val="000000"/>
              </a:buClr>
              <a:buSzPts val="1400"/>
              <a:buFont typeface="Arial"/>
              <a:buNone/>
              <a:defRPr sz="3600" b="0" i="0" u="none" strike="noStrike" cap="none">
                <a:solidFill>
                  <a:srgbClr val="365F91"/>
                </a:solidFill>
                <a:latin typeface="Trebuchet MS"/>
                <a:ea typeface="Trebuchet MS"/>
                <a:cs typeface="Trebuchet MS"/>
                <a:sym typeface="Trebuchet MS"/>
              </a:defRPr>
            </a:lvl3pPr>
            <a:lvl4pPr marR="0" lvl="3" algn="ctr" rtl="0">
              <a:lnSpc>
                <a:spcPct val="100000"/>
              </a:lnSpc>
              <a:spcBef>
                <a:spcPts val="0"/>
              </a:spcBef>
              <a:spcAft>
                <a:spcPts val="0"/>
              </a:spcAft>
              <a:buClr>
                <a:srgbClr val="000000"/>
              </a:buClr>
              <a:buSzPts val="1400"/>
              <a:buFont typeface="Arial"/>
              <a:buNone/>
              <a:defRPr sz="3600" b="0" i="0" u="none" strike="noStrike" cap="none">
                <a:solidFill>
                  <a:srgbClr val="365F91"/>
                </a:solidFill>
                <a:latin typeface="Trebuchet MS"/>
                <a:ea typeface="Trebuchet MS"/>
                <a:cs typeface="Trebuchet MS"/>
                <a:sym typeface="Trebuchet MS"/>
              </a:defRPr>
            </a:lvl4pPr>
            <a:lvl5pPr marR="0" lvl="4" algn="ctr" rtl="0">
              <a:lnSpc>
                <a:spcPct val="100000"/>
              </a:lnSpc>
              <a:spcBef>
                <a:spcPts val="0"/>
              </a:spcBef>
              <a:spcAft>
                <a:spcPts val="0"/>
              </a:spcAft>
              <a:buClr>
                <a:srgbClr val="000000"/>
              </a:buClr>
              <a:buSzPts val="1400"/>
              <a:buFont typeface="Arial"/>
              <a:buNone/>
              <a:defRPr sz="3600" b="0" i="0" u="none" strike="noStrike" cap="none">
                <a:solidFill>
                  <a:srgbClr val="365F91"/>
                </a:solidFill>
                <a:latin typeface="Trebuchet MS"/>
                <a:ea typeface="Trebuchet MS"/>
                <a:cs typeface="Trebuchet MS"/>
                <a:sym typeface="Trebuchet MS"/>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rgbClr val="365F91"/>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rgbClr val="365F91"/>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rgbClr val="365F91"/>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rgbClr val="365F91"/>
                </a:solidFill>
                <a:latin typeface="Arial"/>
                <a:ea typeface="Arial"/>
                <a:cs typeface="Arial"/>
                <a:sym typeface="Arial"/>
              </a:defRPr>
            </a:lvl9pPr>
          </a:lstStyle>
          <a:p>
            <a:endParaRPr/>
          </a:p>
        </p:txBody>
      </p:sp>
      <p:sp>
        <p:nvSpPr>
          <p:cNvPr id="13" name="Google Shape;13;p31"/>
          <p:cNvSpPr txBox="1">
            <a:spLocks noGrp="1"/>
          </p:cNvSpPr>
          <p:nvPr>
            <p:ph type="body" idx="1"/>
          </p:nvPr>
        </p:nvSpPr>
        <p:spPr>
          <a:xfrm>
            <a:off x="457200" y="1600201"/>
            <a:ext cx="8229600" cy="3810000"/>
          </a:xfrm>
          <a:prstGeom prst="rect">
            <a:avLst/>
          </a:prstGeom>
          <a:noFill/>
          <a:ln>
            <a:noFill/>
          </a:ln>
        </p:spPr>
        <p:txBody>
          <a:bodyPr spcFirstLastPara="1" wrap="square" lIns="91425" tIns="45700" rIns="91425" bIns="45700" anchor="t" anchorCtr="0">
            <a:noAutofit/>
          </a:bodyPr>
          <a:lstStyle>
            <a:lvl1pPr marL="457200" marR="0" lvl="0" indent="-431800" algn="l" rtl="0">
              <a:lnSpc>
                <a:spcPct val="100000"/>
              </a:lnSpc>
              <a:spcBef>
                <a:spcPts val="640"/>
              </a:spcBef>
              <a:spcAft>
                <a:spcPts val="0"/>
              </a:spcAft>
              <a:buClr>
                <a:srgbClr val="3F3F3F"/>
              </a:buClr>
              <a:buSzPts val="3200"/>
              <a:buFont typeface="Arial"/>
              <a:buChar char="•"/>
              <a:defRPr sz="3200" b="0" i="0" u="none" strike="noStrike" cap="none">
                <a:solidFill>
                  <a:srgbClr val="3F3F3F"/>
                </a:solidFill>
                <a:latin typeface="Arial"/>
                <a:ea typeface="Arial"/>
                <a:cs typeface="Arial"/>
                <a:sym typeface="Arial"/>
              </a:defRPr>
            </a:lvl1pPr>
            <a:lvl2pPr marL="914400" marR="0" lvl="1" indent="-406400" algn="l" rtl="0">
              <a:lnSpc>
                <a:spcPct val="100000"/>
              </a:lnSpc>
              <a:spcBef>
                <a:spcPts val="560"/>
              </a:spcBef>
              <a:spcAft>
                <a:spcPts val="0"/>
              </a:spcAft>
              <a:buClr>
                <a:srgbClr val="3F3F3F"/>
              </a:buClr>
              <a:buSzPts val="2800"/>
              <a:buFont typeface="Arial"/>
              <a:buChar char="–"/>
              <a:defRPr sz="2800" b="0" i="0" u="none" strike="noStrike" cap="none">
                <a:solidFill>
                  <a:srgbClr val="3F3F3F"/>
                </a:solidFill>
                <a:latin typeface="Arial"/>
                <a:ea typeface="Arial"/>
                <a:cs typeface="Arial"/>
                <a:sym typeface="Arial"/>
              </a:defRPr>
            </a:lvl2pPr>
            <a:lvl3pPr marL="1371600" marR="0" lvl="2" indent="-381000" algn="l" rtl="0">
              <a:lnSpc>
                <a:spcPct val="100000"/>
              </a:lnSpc>
              <a:spcBef>
                <a:spcPts val="480"/>
              </a:spcBef>
              <a:spcAft>
                <a:spcPts val="0"/>
              </a:spcAft>
              <a:buClr>
                <a:srgbClr val="3F3F3F"/>
              </a:buClr>
              <a:buSzPts val="2400"/>
              <a:buFont typeface="Arial"/>
              <a:buChar char="•"/>
              <a:defRPr sz="2400" b="0" i="0" u="none" strike="noStrike" cap="none">
                <a:solidFill>
                  <a:srgbClr val="3F3F3F"/>
                </a:solidFill>
                <a:latin typeface="Arial"/>
                <a:ea typeface="Arial"/>
                <a:cs typeface="Arial"/>
                <a:sym typeface="Arial"/>
              </a:defRPr>
            </a:lvl3pPr>
            <a:lvl4pPr marL="1828800" marR="0" lvl="3" indent="-355600" algn="l" rtl="0">
              <a:lnSpc>
                <a:spcPct val="100000"/>
              </a:lnSpc>
              <a:spcBef>
                <a:spcPts val="400"/>
              </a:spcBef>
              <a:spcAft>
                <a:spcPts val="0"/>
              </a:spcAft>
              <a:buClr>
                <a:srgbClr val="3F3F3F"/>
              </a:buClr>
              <a:buSzPts val="2000"/>
              <a:buFont typeface="Arial"/>
              <a:buChar char="–"/>
              <a:defRPr sz="2000" b="0" i="0" u="none" strike="noStrike" cap="none">
                <a:solidFill>
                  <a:srgbClr val="3F3F3F"/>
                </a:solidFill>
                <a:latin typeface="Arial"/>
                <a:ea typeface="Arial"/>
                <a:cs typeface="Arial"/>
                <a:sym typeface="Arial"/>
              </a:defRPr>
            </a:lvl4pPr>
            <a:lvl5pPr marL="2286000" marR="0" lvl="4" indent="-355600" algn="l" rtl="0">
              <a:lnSpc>
                <a:spcPct val="100000"/>
              </a:lnSpc>
              <a:spcBef>
                <a:spcPts val="400"/>
              </a:spcBef>
              <a:spcAft>
                <a:spcPts val="0"/>
              </a:spcAft>
              <a:buClr>
                <a:srgbClr val="3F3F3F"/>
              </a:buClr>
              <a:buSzPts val="2000"/>
              <a:buFont typeface="Arial"/>
              <a:buChar char="»"/>
              <a:defRPr sz="2000" b="0" i="0" u="none" strike="noStrike" cap="none">
                <a:solidFill>
                  <a:srgbClr val="3F3F3F"/>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pic>
        <p:nvPicPr>
          <p:cNvPr id="14" name="Google Shape;14;p31"/>
          <p:cNvPicPr preferRelativeResize="0"/>
          <p:nvPr/>
        </p:nvPicPr>
        <p:blipFill rotWithShape="1">
          <a:blip r:embed="rId9">
            <a:alphaModFix/>
          </a:blip>
          <a:srcRect/>
          <a:stretch/>
        </p:blipFill>
        <p:spPr>
          <a:xfrm>
            <a:off x="5636004" y="5840274"/>
            <a:ext cx="3200400" cy="541932"/>
          </a:xfrm>
          <a:prstGeom prst="rect">
            <a:avLst/>
          </a:prstGeom>
          <a:noFill/>
          <a:ln>
            <a:noFill/>
          </a:ln>
        </p:spPr>
      </p:pic>
      <p:pic>
        <p:nvPicPr>
          <p:cNvPr id="15" name="Google Shape;15;p31"/>
          <p:cNvPicPr preferRelativeResize="0"/>
          <p:nvPr/>
        </p:nvPicPr>
        <p:blipFill rotWithShape="1">
          <a:blip r:embed="rId10">
            <a:alphaModFix/>
          </a:blip>
          <a:srcRect/>
          <a:stretch/>
        </p:blipFill>
        <p:spPr>
          <a:xfrm>
            <a:off x="381000" y="5745480"/>
            <a:ext cx="960421" cy="73152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youtube.com/watch?v=MKOgmuQ-Wk4"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image" Target="../media/image11.jpg"/><Relationship Id="rId4" Type="http://schemas.openxmlformats.org/officeDocument/2006/relationships/hyperlink" Target="http://www.youtube.com/watch?v=BqOFa_xJ7oo"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www.dol.gov/sites/dolgov/files/oalj/PUBLIC/APA/REFERENCES/MISCELLANEOUS/executive_order_13166.pdf" TargetMode="External"/><Relationship Id="rId3" Type="http://schemas.openxmlformats.org/officeDocument/2006/relationships/hyperlink" Target="https://www.ahrq.gov/prevention/guidelines/tobacco/5steps.html" TargetMode="External"/><Relationship Id="rId7" Type="http://schemas.openxmlformats.org/officeDocument/2006/relationships/hyperlink" Target="https://www.oncologynurseadvisor.com/features/oncology-care-shared-decision-making-benefits-patients-treatment"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s://www.cdc.gov/chronic-disease/living-with/index.html#:~:text=Get%20regular%20care%20and%20stick%20to%20your%20treatment,basis.%203%20Schedule%20regular%20checkups%20with%20your%20doctor" TargetMode="External"/><Relationship Id="rId5" Type="http://schemas.openxmlformats.org/officeDocument/2006/relationships/hyperlink" Target="https://www.cms.gov/About-CMS/Agency-Information/OMH/Downloads/Lessons-from-the-Field.pdf" TargetMode="External"/><Relationship Id="rId10" Type="http://schemas.openxmlformats.org/officeDocument/2006/relationships/hyperlink" Target="https://doi.org/10.1016/j.pec.2016.07.008" TargetMode="External"/><Relationship Id="rId4" Type="http://schemas.openxmlformats.org/officeDocument/2006/relationships/hyperlink" Target="https://www.ahrq.gov/health-literacy/professional-training/shared-decision/index.html" TargetMode="External"/><Relationship Id="rId9" Type="http://schemas.openxmlformats.org/officeDocument/2006/relationships/hyperlink" Target="https://www.jons-online.com/issues/2022/january-2022-vol-13-no-1/4274-transforming-patient-education-effectively-identifying-and-eliminating-barriers-related-to-culture-literacy-and-learning-styles"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youtu.be/BqOFa_xJ7oo" TargetMode="External"/><Relationship Id="rId3" Type="http://schemas.openxmlformats.org/officeDocument/2006/relationships/hyperlink" Target="https://www.ncbi.nlm.nih.gov/pmc/articles/PMC7646342/pdf/bmjopen-2020-040617.pdf" TargetMode="External"/><Relationship Id="rId7" Type="http://schemas.openxmlformats.org/officeDocument/2006/relationships/hyperlink" Target="https://doi.org/10.1200/EDBK_280279"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hyperlink" Target="https://pubmed.ncbi.nlm.nih.gov/10178365/" TargetMode="External"/><Relationship Id="rId5" Type="http://schemas.openxmlformats.org/officeDocument/2006/relationships/hyperlink" Target="http://nces.ed.gov/pubsearch/pubsinfo.asp?pubid=2006483" TargetMode="External"/><Relationship Id="rId4" Type="http://schemas.openxmlformats.org/officeDocument/2006/relationships/hyperlink" Target="https://doi.org/10.1186/s13584-018-0250-z"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psycnet.apa.org/doi/10.1370/afm.405" TargetMode="External"/><Relationship Id="rId3" Type="http://schemas.openxmlformats.org/officeDocument/2006/relationships/hyperlink" Target="https://canceradvocacy.org/resources/tools-for-care-providers/planning-your-patients-care/" TargetMode="External"/><Relationship Id="rId7" Type="http://schemas.openxmlformats.org/officeDocument/2006/relationships/hyperlink" Target="https://doi.org/10.1177/0269216319883976"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hyperlink" Target="https://www.cancer.org/cancer/survivorship/coping/self-management.html" TargetMode="External"/><Relationship Id="rId5" Type="http://schemas.openxmlformats.org/officeDocument/2006/relationships/hyperlink" Target="https://odphp.health.gov/healthliteracyonline/write/section-2-6/" TargetMode="External"/><Relationship Id="rId10" Type="http://schemas.openxmlformats.org/officeDocument/2006/relationships/hyperlink" Target="https://health.gov/healthliteracyonline/write/section-2-6/" TargetMode="External"/><Relationship Id="rId4" Type="http://schemas.openxmlformats.org/officeDocument/2006/relationships/hyperlink" Target="https://doi.org/10.1146/annurev-publhealth-090419-102529" TargetMode="External"/><Relationship Id="rId9" Type="http://schemas.openxmlformats.org/officeDocument/2006/relationships/hyperlink" Target="https://nursing.uiowa.edu/research/oasis" TargetMode="External"/></Relationships>
</file>

<file path=ppt/slides/_rels/slide34.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hyperlink" Target="https://signup.e2ma.net/signup/1979213/1946684/" TargetMode="External"/><Relationship Id="rId7" Type="http://schemas.openxmlformats.org/officeDocument/2006/relationships/image" Target="../media/image13.png"/><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hyperlink" Target="https://visitor.r20.constantcontact.com/manage/optin?v=001lLYlTIgswvK7TYd6aWfL4Acy3Z0lNH2hCHbXC5wQHFOW5Fs64pTWI5uwpBAhqT_mQpHyRczMmUY-zUxoqnCu-cI2TYYzOIhcUyEKWdyB9zw%3D" TargetMode="External"/><Relationship Id="rId4" Type="http://schemas.openxmlformats.org/officeDocument/2006/relationships/hyperlink" Target="https://signup.e2ma.net/signup/1979215/1946684/"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1"/>
          <p:cNvSpPr txBox="1">
            <a:spLocks noGrp="1"/>
          </p:cNvSpPr>
          <p:nvPr>
            <p:ph type="title"/>
          </p:nvPr>
        </p:nvSpPr>
        <p:spPr>
          <a:xfrm>
            <a:off x="511150" y="2106600"/>
            <a:ext cx="8205900" cy="24858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a:t>Shared Decision-Making and Building Trust </a:t>
            </a:r>
            <a:endParaRPr/>
          </a:p>
        </p:txBody>
      </p:sp>
      <p:sp>
        <p:nvSpPr>
          <p:cNvPr id="48" name="Google Shape;48;p1"/>
          <p:cNvSpPr txBox="1"/>
          <p:nvPr/>
        </p:nvSpPr>
        <p:spPr>
          <a:xfrm>
            <a:off x="2746350" y="450700"/>
            <a:ext cx="8157900" cy="1046700"/>
          </a:xfrm>
          <a:prstGeom prst="rect">
            <a:avLst/>
          </a:prstGeom>
          <a:noFill/>
          <a:ln>
            <a:noFill/>
          </a:ln>
        </p:spPr>
        <p:txBody>
          <a:bodyPr spcFirstLastPara="1" wrap="square" lIns="91425" tIns="91425" rIns="91425" bIns="91425" anchor="t" anchorCtr="0">
            <a:spAutoFit/>
          </a:bodyPr>
          <a:lstStyle/>
          <a:p>
            <a:pPr marL="0" lvl="0" indent="0" algn="l" rtl="0">
              <a:spcBef>
                <a:spcPts val="640"/>
              </a:spcBef>
              <a:spcAft>
                <a:spcPts val="0"/>
              </a:spcAft>
              <a:buNone/>
            </a:pPr>
            <a:r>
              <a:rPr lang="en-US" sz="2800">
                <a:solidFill>
                  <a:srgbClr val="FFFFFF"/>
                </a:solidFill>
              </a:rPr>
              <a:t>Oncology Patient Navigator Training: </a:t>
            </a:r>
            <a:br>
              <a:rPr lang="en-US" sz="2800">
                <a:solidFill>
                  <a:srgbClr val="FFFFFF"/>
                </a:solidFill>
              </a:rPr>
            </a:br>
            <a:r>
              <a:rPr lang="en-US" sz="2800">
                <a:solidFill>
                  <a:srgbClr val="FFFFFF"/>
                </a:solidFill>
              </a:rPr>
              <a:t>The Fundamentals</a:t>
            </a:r>
            <a:endParaRPr sz="2800">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6"/>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SzPct val="38888"/>
              <a:buNone/>
            </a:pPr>
            <a:r>
              <a:rPr lang="en-US"/>
              <a:t>Limited English Proficiency (LEP)</a:t>
            </a:r>
            <a:endParaRPr/>
          </a:p>
        </p:txBody>
      </p:sp>
      <p:sp>
        <p:nvSpPr>
          <p:cNvPr id="190" name="Google Shape;190;p16"/>
          <p:cNvSpPr txBox="1">
            <a:spLocks noGrp="1"/>
          </p:cNvSpPr>
          <p:nvPr>
            <p:ph type="body" idx="1"/>
          </p:nvPr>
        </p:nvSpPr>
        <p:spPr>
          <a:xfrm>
            <a:off x="457200" y="1371601"/>
            <a:ext cx="8229600" cy="44196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2000"/>
              </a:spcBef>
              <a:spcAft>
                <a:spcPts val="0"/>
              </a:spcAft>
              <a:buNone/>
            </a:pPr>
            <a:r>
              <a:rPr lang="en-US" sz="2700"/>
              <a:t>Interpreter services are required by law and policy guidance:</a:t>
            </a:r>
            <a:br>
              <a:rPr lang="en-US" sz="2700"/>
            </a:br>
            <a:endParaRPr sz="2700"/>
          </a:p>
          <a:p>
            <a:pPr marL="457200" lvl="0" indent="-400050" algn="l" rtl="0">
              <a:lnSpc>
                <a:spcPct val="100000"/>
              </a:lnSpc>
              <a:spcBef>
                <a:spcPts val="0"/>
              </a:spcBef>
              <a:spcAft>
                <a:spcPts val="0"/>
              </a:spcAft>
              <a:buSzPts val="2700"/>
              <a:buChar char="•"/>
            </a:pPr>
            <a:r>
              <a:rPr lang="en-US" sz="2700"/>
              <a:t>On-Site Interpretation</a:t>
            </a:r>
            <a:endParaRPr sz="2700"/>
          </a:p>
          <a:p>
            <a:pPr marL="457200" lvl="0" indent="-400050" algn="l" rtl="0">
              <a:lnSpc>
                <a:spcPct val="100000"/>
              </a:lnSpc>
              <a:spcBef>
                <a:spcPts val="0"/>
              </a:spcBef>
              <a:spcAft>
                <a:spcPts val="0"/>
              </a:spcAft>
              <a:buSzPts val="2700"/>
              <a:buChar char="•"/>
            </a:pPr>
            <a:r>
              <a:rPr lang="en-US" sz="2700"/>
              <a:t>Telephone Interpretation</a:t>
            </a:r>
            <a:endParaRPr sz="2700"/>
          </a:p>
          <a:p>
            <a:pPr marL="457200" lvl="0" indent="-400050" algn="l" rtl="0">
              <a:lnSpc>
                <a:spcPct val="100000"/>
              </a:lnSpc>
              <a:spcBef>
                <a:spcPts val="0"/>
              </a:spcBef>
              <a:spcAft>
                <a:spcPts val="0"/>
              </a:spcAft>
              <a:buSzPts val="2700"/>
              <a:buChar char="•"/>
            </a:pPr>
            <a:r>
              <a:rPr lang="en-US" sz="2700"/>
              <a:t>Video Remote Interpretation (VRI)</a:t>
            </a:r>
            <a:endParaRPr sz="2700"/>
          </a:p>
          <a:p>
            <a:pPr marL="457200" lvl="0" indent="-400050" algn="l" rtl="0">
              <a:lnSpc>
                <a:spcPct val="100000"/>
              </a:lnSpc>
              <a:spcBef>
                <a:spcPts val="0"/>
              </a:spcBef>
              <a:spcAft>
                <a:spcPts val="0"/>
              </a:spcAft>
              <a:buSzPts val="2700"/>
              <a:buChar char="•"/>
            </a:pPr>
            <a:r>
              <a:rPr lang="en-US" sz="2700"/>
              <a:t>Written Translation</a:t>
            </a:r>
            <a:endParaRPr sz="2700"/>
          </a:p>
          <a:p>
            <a:pPr marL="0" lvl="0" indent="0" algn="l" rtl="0">
              <a:lnSpc>
                <a:spcPct val="100000"/>
              </a:lnSpc>
              <a:spcBef>
                <a:spcPts val="340"/>
              </a:spcBef>
              <a:spcAft>
                <a:spcPts val="0"/>
              </a:spcAft>
              <a:buClr>
                <a:srgbClr val="3F3F3F"/>
              </a:buClr>
              <a:buSzPts val="1700"/>
              <a:buFont typeface="Arial"/>
              <a:buNone/>
            </a:pPr>
            <a:endParaRPr sz="1700"/>
          </a:p>
          <a:p>
            <a:pPr marL="0" lvl="0" indent="0" algn="l" rtl="0">
              <a:lnSpc>
                <a:spcPct val="100000"/>
              </a:lnSpc>
              <a:spcBef>
                <a:spcPts val="340"/>
              </a:spcBef>
              <a:spcAft>
                <a:spcPts val="0"/>
              </a:spcAft>
              <a:buClr>
                <a:srgbClr val="3F3F3F"/>
              </a:buClr>
              <a:buSzPts val="1700"/>
              <a:buFont typeface="Arial"/>
              <a:buNone/>
            </a:pPr>
            <a:endParaRPr sz="1700"/>
          </a:p>
        </p:txBody>
      </p:sp>
      <p:sp>
        <p:nvSpPr>
          <p:cNvPr id="191" name="Google Shape;191;p16"/>
          <p:cNvSpPr/>
          <p:nvPr/>
        </p:nvSpPr>
        <p:spPr>
          <a:xfrm>
            <a:off x="4267200" y="5105400"/>
            <a:ext cx="4800600" cy="461665"/>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200"/>
              <a:buFont typeface="Arial"/>
              <a:buNone/>
            </a:pPr>
            <a:r>
              <a:rPr lang="en-US" sz="1200" i="1">
                <a:solidFill>
                  <a:schemeClr val="lt2"/>
                </a:solidFill>
              </a:rPr>
              <a:t>Source: CMS 2022; Exec. Order No. 13166, 2000</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19"/>
          <p:cNvSpPr txBox="1">
            <a:spLocks noGrp="1"/>
          </p:cNvSpPr>
          <p:nvPr>
            <p:ph type="title"/>
          </p:nvPr>
        </p:nvSpPr>
        <p:spPr>
          <a:xfrm>
            <a:off x="228600" y="304800"/>
            <a:ext cx="8686800" cy="11430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SzPct val="38888"/>
              <a:buNone/>
            </a:pPr>
            <a:r>
              <a:rPr lang="en-US"/>
              <a:t>Treatment Adherence and Self-Management</a:t>
            </a:r>
            <a:endParaRPr/>
          </a:p>
        </p:txBody>
      </p:sp>
      <p:sp>
        <p:nvSpPr>
          <p:cNvPr id="198" name="Google Shape;198;p19"/>
          <p:cNvSpPr txBox="1"/>
          <p:nvPr/>
        </p:nvSpPr>
        <p:spPr>
          <a:xfrm>
            <a:off x="1579025" y="1779750"/>
            <a:ext cx="7213500" cy="3755700"/>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Clr>
                <a:schemeClr val="dk1"/>
              </a:buClr>
              <a:buSzPts val="1400"/>
              <a:buFont typeface="Arial"/>
              <a:buNone/>
            </a:pPr>
            <a:r>
              <a:rPr lang="en-US" sz="3300">
                <a:solidFill>
                  <a:srgbClr val="212121"/>
                </a:solidFill>
                <a:highlight>
                  <a:schemeClr val="lt1"/>
                </a:highlight>
              </a:rPr>
              <a:t>The extent to which a person's behaviour—taking medication, following a diet and/or executing lifestyle changes, corresponds with agreed recommendation from a health care provider.</a:t>
            </a:r>
            <a:endParaRPr sz="4000">
              <a:solidFill>
                <a:schemeClr val="dk1"/>
              </a:solidFill>
            </a:endParaRPr>
          </a:p>
          <a:p>
            <a:pPr marL="0" marR="0" lvl="0" indent="0" algn="l" rtl="0">
              <a:lnSpc>
                <a:spcPct val="100000"/>
              </a:lnSpc>
              <a:spcBef>
                <a:spcPts val="0"/>
              </a:spcBef>
              <a:spcAft>
                <a:spcPts val="0"/>
              </a:spcAft>
              <a:buClr>
                <a:srgbClr val="000000"/>
              </a:buClr>
              <a:buSzPts val="3200"/>
              <a:buFont typeface="Arial"/>
              <a:buNone/>
            </a:pPr>
            <a:endParaRPr sz="4000">
              <a:solidFill>
                <a:schemeClr val="dk1"/>
              </a:solidFill>
            </a:endParaRPr>
          </a:p>
        </p:txBody>
      </p:sp>
      <p:pic>
        <p:nvPicPr>
          <p:cNvPr id="199" name="Google Shape;199;p19" descr="http://upload.wikimedia.org/wikipedia/commons/thumb/f/f4/Cquote1_blue.svg/120px-Cquote1_blue.svg.png"/>
          <p:cNvPicPr preferRelativeResize="0"/>
          <p:nvPr/>
        </p:nvPicPr>
        <p:blipFill rotWithShape="1">
          <a:blip r:embed="rId3">
            <a:alphaModFix/>
          </a:blip>
          <a:srcRect/>
          <a:stretch/>
        </p:blipFill>
        <p:spPr>
          <a:xfrm>
            <a:off x="358775" y="1779748"/>
            <a:ext cx="1092201" cy="819151"/>
          </a:xfrm>
          <a:prstGeom prst="rect">
            <a:avLst/>
          </a:prstGeom>
          <a:noFill/>
          <a:ln>
            <a:noFill/>
          </a:ln>
        </p:spPr>
      </p:pic>
      <p:pic>
        <p:nvPicPr>
          <p:cNvPr id="200" name="Google Shape;200;p19"/>
          <p:cNvPicPr preferRelativeResize="0"/>
          <p:nvPr/>
        </p:nvPicPr>
        <p:blipFill rotWithShape="1">
          <a:blip r:embed="rId4">
            <a:alphaModFix/>
          </a:blip>
          <a:srcRect/>
          <a:stretch/>
        </p:blipFill>
        <p:spPr>
          <a:xfrm>
            <a:off x="5632600" y="4249604"/>
            <a:ext cx="945998" cy="704123"/>
          </a:xfrm>
          <a:prstGeom prst="rect">
            <a:avLst/>
          </a:prstGeom>
          <a:noFill/>
          <a:ln>
            <a:noFill/>
          </a:ln>
        </p:spPr>
      </p:pic>
      <p:sp>
        <p:nvSpPr>
          <p:cNvPr id="201" name="Google Shape;201;p19"/>
          <p:cNvSpPr/>
          <p:nvPr/>
        </p:nvSpPr>
        <p:spPr>
          <a:xfrm>
            <a:off x="2667000" y="5271701"/>
            <a:ext cx="6477000" cy="2769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US" sz="1200" b="0" i="1" u="none" strike="noStrike" cap="none">
                <a:solidFill>
                  <a:schemeClr val="lt2"/>
                </a:solidFill>
                <a:latin typeface="Arial"/>
                <a:ea typeface="Arial"/>
                <a:cs typeface="Arial"/>
                <a:sym typeface="Arial"/>
              </a:rPr>
              <a:t>Source: </a:t>
            </a:r>
            <a:r>
              <a:rPr lang="en-US" sz="1200" i="1">
                <a:solidFill>
                  <a:schemeClr val="lt2"/>
                </a:solidFill>
              </a:rPr>
              <a:t>World Health Organization,</a:t>
            </a:r>
            <a:r>
              <a:rPr lang="en-US" sz="1200" b="0" i="1" u="none" strike="noStrike" cap="none">
                <a:solidFill>
                  <a:schemeClr val="lt2"/>
                </a:solidFill>
                <a:latin typeface="Arial"/>
                <a:ea typeface="Arial"/>
                <a:cs typeface="Arial"/>
                <a:sym typeface="Arial"/>
              </a:rPr>
              <a:t> </a:t>
            </a:r>
            <a:r>
              <a:rPr lang="en-US" sz="1200" i="1">
                <a:solidFill>
                  <a:schemeClr val="lt2"/>
                </a:solidFill>
              </a:rPr>
              <a:t>2016</a:t>
            </a:r>
            <a:endParaRPr sz="1200" b="0" i="1" u="none" strike="noStrike" cap="none">
              <a:solidFill>
                <a:schemeClr val="lt2"/>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g2f1268b2752_0_2"/>
          <p:cNvSpPr txBox="1">
            <a:spLocks noGrp="1"/>
          </p:cNvSpPr>
          <p:nvPr>
            <p:ph type="body" idx="1"/>
          </p:nvPr>
        </p:nvSpPr>
        <p:spPr>
          <a:xfrm>
            <a:off x="533400" y="838200"/>
            <a:ext cx="8229600" cy="4526100"/>
          </a:xfrm>
          <a:prstGeom prst="rect">
            <a:avLst/>
          </a:prstGeom>
          <a:noFill/>
          <a:ln>
            <a:noFill/>
          </a:ln>
        </p:spPr>
        <p:txBody>
          <a:bodyPr spcFirstLastPara="1" wrap="square" lIns="91425" tIns="45700" rIns="91425" bIns="45700" anchor="t" anchorCtr="0">
            <a:normAutofit/>
          </a:bodyPr>
          <a:lstStyle/>
          <a:p>
            <a:pPr marL="457200" lvl="0" indent="-381000" algn="l" rtl="0">
              <a:spcBef>
                <a:spcPts val="0"/>
              </a:spcBef>
              <a:spcAft>
                <a:spcPts val="0"/>
              </a:spcAft>
              <a:buSzPts val="2400"/>
              <a:buChar char="•"/>
            </a:pPr>
            <a:r>
              <a:rPr lang="en-US" sz="2400">
                <a:solidFill>
                  <a:srgbClr val="212121"/>
                </a:solidFill>
              </a:rPr>
              <a:t>Comorbidities: dementia/Parkinson disease</a:t>
            </a:r>
            <a:endParaRPr sz="2400">
              <a:solidFill>
                <a:srgbClr val="212121"/>
              </a:solidFill>
            </a:endParaRPr>
          </a:p>
          <a:p>
            <a:pPr marL="457200" lvl="0" indent="-381000" algn="l" rtl="0">
              <a:spcBef>
                <a:spcPts val="0"/>
              </a:spcBef>
              <a:spcAft>
                <a:spcPts val="0"/>
              </a:spcAft>
              <a:buSzPts val="2400"/>
              <a:buChar char="•"/>
            </a:pPr>
            <a:r>
              <a:rPr lang="en-US" sz="2400">
                <a:solidFill>
                  <a:srgbClr val="212121"/>
                </a:solidFill>
              </a:rPr>
              <a:t>Denial of cancer diagnosis</a:t>
            </a:r>
            <a:endParaRPr sz="2400">
              <a:solidFill>
                <a:srgbClr val="212121"/>
              </a:solidFill>
            </a:endParaRPr>
          </a:p>
          <a:p>
            <a:pPr marL="457200" lvl="0" indent="-381000" algn="l" rtl="0">
              <a:spcBef>
                <a:spcPts val="0"/>
              </a:spcBef>
              <a:spcAft>
                <a:spcPts val="0"/>
              </a:spcAft>
              <a:buSzPts val="2400"/>
              <a:buChar char="•"/>
            </a:pPr>
            <a:r>
              <a:rPr lang="en-US" sz="2400">
                <a:solidFill>
                  <a:srgbClr val="212121"/>
                </a:solidFill>
              </a:rPr>
              <a:t>Psychiatric illness</a:t>
            </a:r>
            <a:endParaRPr sz="2400">
              <a:solidFill>
                <a:srgbClr val="212121"/>
              </a:solidFill>
            </a:endParaRPr>
          </a:p>
          <a:p>
            <a:pPr marL="457200" lvl="0" indent="-381000" algn="l" rtl="0">
              <a:spcBef>
                <a:spcPts val="0"/>
              </a:spcBef>
              <a:spcAft>
                <a:spcPts val="0"/>
              </a:spcAft>
              <a:buSzPts val="2400"/>
              <a:buChar char="•"/>
            </a:pPr>
            <a:r>
              <a:rPr lang="en-US" sz="2400">
                <a:solidFill>
                  <a:srgbClr val="212121"/>
                </a:solidFill>
              </a:rPr>
              <a:t>Substance dependency (alcohol, drugs)</a:t>
            </a:r>
            <a:endParaRPr sz="2400">
              <a:solidFill>
                <a:srgbClr val="212121"/>
              </a:solidFill>
            </a:endParaRPr>
          </a:p>
          <a:p>
            <a:pPr marL="457200" lvl="0" indent="-381000" algn="l" rtl="0">
              <a:spcBef>
                <a:spcPts val="0"/>
              </a:spcBef>
              <a:spcAft>
                <a:spcPts val="0"/>
              </a:spcAft>
              <a:buSzPts val="2400"/>
              <a:buChar char="•"/>
            </a:pPr>
            <a:r>
              <a:rPr lang="en-US" sz="2400">
                <a:solidFill>
                  <a:srgbClr val="212121"/>
                </a:solidFill>
              </a:rPr>
              <a:t>The change treatment has on normal daily routines</a:t>
            </a:r>
            <a:endParaRPr sz="2400">
              <a:solidFill>
                <a:srgbClr val="212121"/>
              </a:solidFill>
            </a:endParaRPr>
          </a:p>
          <a:p>
            <a:pPr marL="457200" lvl="0" indent="-381000" algn="l" rtl="0">
              <a:spcBef>
                <a:spcPts val="0"/>
              </a:spcBef>
              <a:spcAft>
                <a:spcPts val="0"/>
              </a:spcAft>
              <a:buSzPts val="2400"/>
              <a:buChar char="•"/>
            </a:pPr>
            <a:r>
              <a:rPr lang="en-US" sz="2400">
                <a:solidFill>
                  <a:srgbClr val="212121"/>
                </a:solidFill>
              </a:rPr>
              <a:t>Not understanding treatment (appointment) instructions </a:t>
            </a:r>
            <a:endParaRPr sz="2400">
              <a:solidFill>
                <a:srgbClr val="212121"/>
              </a:solidFill>
            </a:endParaRPr>
          </a:p>
          <a:p>
            <a:pPr marL="457200" lvl="0" indent="-381000" algn="l" rtl="0">
              <a:spcBef>
                <a:spcPts val="0"/>
              </a:spcBef>
              <a:spcAft>
                <a:spcPts val="0"/>
              </a:spcAft>
              <a:buSzPts val="2400"/>
              <a:buChar char="•"/>
            </a:pPr>
            <a:r>
              <a:rPr lang="en-US" sz="2400">
                <a:solidFill>
                  <a:srgbClr val="212121"/>
                </a:solidFill>
              </a:rPr>
              <a:t>Forgetting the treatment</a:t>
            </a:r>
            <a:endParaRPr sz="2400">
              <a:solidFill>
                <a:srgbClr val="212121"/>
              </a:solidFill>
            </a:endParaRPr>
          </a:p>
          <a:p>
            <a:pPr marL="457200" lvl="0" indent="-381000" algn="l" rtl="0">
              <a:spcBef>
                <a:spcPts val="0"/>
              </a:spcBef>
              <a:spcAft>
                <a:spcPts val="0"/>
              </a:spcAft>
              <a:buClr>
                <a:srgbClr val="212121"/>
              </a:buClr>
              <a:buSzPts val="2400"/>
              <a:buChar char="•"/>
            </a:pPr>
            <a:r>
              <a:rPr lang="en-US" sz="2400">
                <a:solidFill>
                  <a:srgbClr val="212121"/>
                </a:solidFill>
                <a:highlight>
                  <a:srgbClr val="FFFFFF"/>
                </a:highlight>
              </a:rPr>
              <a:t>Lack of immediate treatment effect and misconceptions about the treatment effect</a:t>
            </a:r>
            <a:endParaRPr sz="2400">
              <a:solidFill>
                <a:srgbClr val="212121"/>
              </a:solidFill>
              <a:highlight>
                <a:srgbClr val="FFFFFF"/>
              </a:highlight>
            </a:endParaRPr>
          </a:p>
          <a:p>
            <a:pPr marL="457200" lvl="0" indent="-381000" algn="l" rtl="0">
              <a:spcBef>
                <a:spcPts val="0"/>
              </a:spcBef>
              <a:spcAft>
                <a:spcPts val="0"/>
              </a:spcAft>
              <a:buClr>
                <a:srgbClr val="212121"/>
              </a:buClr>
              <a:buSzPts val="2400"/>
              <a:buChar char="•"/>
            </a:pPr>
            <a:r>
              <a:rPr lang="en-US" sz="2400">
                <a:solidFill>
                  <a:srgbClr val="212121"/>
                </a:solidFill>
                <a:highlight>
                  <a:srgbClr val="FFFFFF"/>
                </a:highlight>
              </a:rPr>
              <a:t>Therapy-related side-effects </a:t>
            </a:r>
            <a:endParaRPr sz="2400">
              <a:solidFill>
                <a:srgbClr val="212121"/>
              </a:solidFill>
              <a:highlight>
                <a:srgbClr val="FFFFFF"/>
              </a:highlight>
            </a:endParaRPr>
          </a:p>
          <a:p>
            <a:pPr marL="457200" lvl="0" indent="-381000" algn="l" rtl="0">
              <a:spcBef>
                <a:spcPts val="0"/>
              </a:spcBef>
              <a:spcAft>
                <a:spcPts val="0"/>
              </a:spcAft>
              <a:buClr>
                <a:srgbClr val="212121"/>
              </a:buClr>
              <a:buSzPts val="2400"/>
              <a:buChar char="•"/>
            </a:pPr>
            <a:r>
              <a:rPr lang="en-US" sz="2400">
                <a:solidFill>
                  <a:srgbClr val="212121"/>
                </a:solidFill>
                <a:highlight>
                  <a:srgbClr val="FFFFFF"/>
                </a:highlight>
              </a:rPr>
              <a:t>The treatment equipment itself (e.g. comfort of the mask needed for treatment radiation) </a:t>
            </a:r>
            <a:endParaRPr sz="2400">
              <a:solidFill>
                <a:srgbClr val="212121"/>
              </a:solidFill>
              <a:highlight>
                <a:srgbClr val="FFFFFF"/>
              </a:highlight>
            </a:endParaRPr>
          </a:p>
        </p:txBody>
      </p:sp>
      <p:sp>
        <p:nvSpPr>
          <p:cNvPr id="208" name="Google Shape;208;g2f1268b2752_0_2"/>
          <p:cNvSpPr txBox="1">
            <a:spLocks noGrp="1"/>
          </p:cNvSpPr>
          <p:nvPr>
            <p:ph type="title"/>
          </p:nvPr>
        </p:nvSpPr>
        <p:spPr>
          <a:xfrm>
            <a:off x="381000" y="0"/>
            <a:ext cx="85344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sz="3100"/>
              <a:t>Barriers to Treatment Adherence</a:t>
            </a:r>
            <a:endParaRPr sz="3500"/>
          </a:p>
        </p:txBody>
      </p:sp>
      <p:sp>
        <p:nvSpPr>
          <p:cNvPr id="209" name="Google Shape;209;g2f1268b2752_0_2"/>
          <p:cNvSpPr txBox="1"/>
          <p:nvPr/>
        </p:nvSpPr>
        <p:spPr>
          <a:xfrm>
            <a:off x="7074575" y="5351475"/>
            <a:ext cx="2069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1" u="none" strike="noStrike" cap="none">
                <a:solidFill>
                  <a:schemeClr val="lt2"/>
                </a:solidFill>
                <a:latin typeface="Arial"/>
                <a:ea typeface="Arial"/>
                <a:cs typeface="Arial"/>
                <a:sym typeface="Arial"/>
              </a:rPr>
              <a:t>Sources: </a:t>
            </a:r>
            <a:r>
              <a:rPr lang="en-US" sz="1200" i="1">
                <a:solidFill>
                  <a:schemeClr val="lt2"/>
                </a:solidFill>
              </a:rPr>
              <a:t>Puts et al., 2014</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2edc86c4391_0_1"/>
          <p:cNvSpPr txBox="1">
            <a:spLocks noGrp="1"/>
          </p:cNvSpPr>
          <p:nvPr>
            <p:ph type="title"/>
          </p:nvPr>
        </p:nvSpPr>
        <p:spPr>
          <a:xfrm>
            <a:off x="100300" y="0"/>
            <a:ext cx="90438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sz="3400"/>
              <a:t>Essential Steps of Shared Decision-Making (SHARE)</a:t>
            </a:r>
            <a:endParaRPr sz="3400"/>
          </a:p>
        </p:txBody>
      </p:sp>
      <p:sp>
        <p:nvSpPr>
          <p:cNvPr id="223" name="Google Shape;223;g2edc86c4391_0_1"/>
          <p:cNvSpPr/>
          <p:nvPr/>
        </p:nvSpPr>
        <p:spPr>
          <a:xfrm>
            <a:off x="7383325" y="5328330"/>
            <a:ext cx="3810000" cy="2769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0" i="1" u="none" strike="noStrike" cap="none">
                <a:solidFill>
                  <a:schemeClr val="lt2"/>
                </a:solidFill>
                <a:latin typeface="Arial"/>
                <a:ea typeface="Arial"/>
                <a:cs typeface="Arial"/>
                <a:sym typeface="Arial"/>
              </a:rPr>
              <a:t>Source: </a:t>
            </a:r>
            <a:r>
              <a:rPr lang="en-US" sz="1200" i="1">
                <a:solidFill>
                  <a:schemeClr val="lt2"/>
                </a:solidFill>
              </a:rPr>
              <a:t>AHRQ 2020</a:t>
            </a:r>
            <a:endParaRPr sz="1400" b="0" i="0" u="none" strike="noStrike" cap="none">
              <a:solidFill>
                <a:srgbClr val="000000"/>
              </a:solidFill>
              <a:latin typeface="Arial"/>
              <a:ea typeface="Arial"/>
              <a:cs typeface="Arial"/>
              <a:sym typeface="Arial"/>
            </a:endParaRPr>
          </a:p>
        </p:txBody>
      </p:sp>
      <p:sp>
        <p:nvSpPr>
          <p:cNvPr id="224" name="Google Shape;224;g2edc86c4391_0_1"/>
          <p:cNvSpPr txBox="1"/>
          <p:nvPr/>
        </p:nvSpPr>
        <p:spPr>
          <a:xfrm>
            <a:off x="574400" y="1336400"/>
            <a:ext cx="7883400" cy="3632700"/>
          </a:xfrm>
          <a:prstGeom prst="rect">
            <a:avLst/>
          </a:prstGeom>
          <a:noFill/>
          <a:ln>
            <a:noFill/>
          </a:ln>
        </p:spPr>
        <p:txBody>
          <a:bodyPr spcFirstLastPara="1" wrap="square" lIns="91425" tIns="91425" rIns="91425" bIns="91425" anchor="t" anchorCtr="0">
            <a:spAutoFit/>
          </a:bodyPr>
          <a:lstStyle/>
          <a:p>
            <a:pPr marL="457200" lvl="0" indent="-298450" algn="l" rtl="0">
              <a:spcBef>
                <a:spcPts val="0"/>
              </a:spcBef>
              <a:spcAft>
                <a:spcPts val="0"/>
              </a:spcAft>
              <a:buClr>
                <a:srgbClr val="3F3F3F"/>
              </a:buClr>
              <a:buSzPts val="1100"/>
              <a:buChar char="●"/>
            </a:pPr>
            <a:r>
              <a:rPr lang="en-US" sz="3200" b="1" u="sng">
                <a:solidFill>
                  <a:srgbClr val="3F3F3F"/>
                </a:solidFill>
              </a:rPr>
              <a:t>S</a:t>
            </a:r>
            <a:r>
              <a:rPr lang="en-US" sz="3200">
                <a:solidFill>
                  <a:srgbClr val="3F3F3F"/>
                </a:solidFill>
              </a:rPr>
              <a:t>eek your patient’s participation</a:t>
            </a:r>
            <a:endParaRPr sz="3200">
              <a:solidFill>
                <a:srgbClr val="3F3F3F"/>
              </a:solidFill>
            </a:endParaRPr>
          </a:p>
          <a:p>
            <a:pPr marL="457200" lvl="0" indent="-298450" algn="l" rtl="0">
              <a:spcBef>
                <a:spcPts val="0"/>
              </a:spcBef>
              <a:spcAft>
                <a:spcPts val="0"/>
              </a:spcAft>
              <a:buClr>
                <a:srgbClr val="3F3F3F"/>
              </a:buClr>
              <a:buSzPts val="1100"/>
              <a:buChar char="●"/>
            </a:pPr>
            <a:r>
              <a:rPr lang="en-US" sz="3200" b="1" u="sng">
                <a:solidFill>
                  <a:srgbClr val="3F3F3F"/>
                </a:solidFill>
              </a:rPr>
              <a:t>H</a:t>
            </a:r>
            <a:r>
              <a:rPr lang="en-US" sz="3200">
                <a:solidFill>
                  <a:srgbClr val="3F3F3F"/>
                </a:solidFill>
              </a:rPr>
              <a:t>elp your patient explore and compare treatment options</a:t>
            </a:r>
            <a:endParaRPr sz="3200">
              <a:solidFill>
                <a:srgbClr val="3F3F3F"/>
              </a:solidFill>
            </a:endParaRPr>
          </a:p>
          <a:p>
            <a:pPr marL="457200" lvl="0" indent="-298450" algn="l" rtl="0">
              <a:spcBef>
                <a:spcPts val="0"/>
              </a:spcBef>
              <a:spcAft>
                <a:spcPts val="0"/>
              </a:spcAft>
              <a:buClr>
                <a:srgbClr val="3F3F3F"/>
              </a:buClr>
              <a:buSzPts val="1100"/>
              <a:buChar char="●"/>
            </a:pPr>
            <a:r>
              <a:rPr lang="en-US" sz="3200" b="1" u="sng">
                <a:solidFill>
                  <a:srgbClr val="3F3F3F"/>
                </a:solidFill>
              </a:rPr>
              <a:t>A</a:t>
            </a:r>
            <a:r>
              <a:rPr lang="en-US" sz="3200">
                <a:solidFill>
                  <a:srgbClr val="3F3F3F"/>
                </a:solidFill>
              </a:rPr>
              <a:t>ssess your patient’s values and preferences</a:t>
            </a:r>
            <a:endParaRPr sz="3200">
              <a:solidFill>
                <a:srgbClr val="3F3F3F"/>
              </a:solidFill>
            </a:endParaRPr>
          </a:p>
          <a:p>
            <a:pPr marL="457200" lvl="0" indent="-298450" algn="l" rtl="0">
              <a:spcBef>
                <a:spcPts val="0"/>
              </a:spcBef>
              <a:spcAft>
                <a:spcPts val="0"/>
              </a:spcAft>
              <a:buClr>
                <a:srgbClr val="3F3F3F"/>
              </a:buClr>
              <a:buSzPts val="1100"/>
              <a:buChar char="●"/>
            </a:pPr>
            <a:r>
              <a:rPr lang="en-US" sz="3200" b="1" u="sng">
                <a:solidFill>
                  <a:srgbClr val="3F3F3F"/>
                </a:solidFill>
              </a:rPr>
              <a:t>R</a:t>
            </a:r>
            <a:r>
              <a:rPr lang="en-US" sz="3200">
                <a:solidFill>
                  <a:srgbClr val="3F3F3F"/>
                </a:solidFill>
              </a:rPr>
              <a:t>each a decision with your patient</a:t>
            </a:r>
            <a:endParaRPr sz="3200">
              <a:solidFill>
                <a:srgbClr val="3F3F3F"/>
              </a:solidFill>
            </a:endParaRPr>
          </a:p>
          <a:p>
            <a:pPr marL="457200" lvl="0" indent="-298450" algn="l" rtl="0">
              <a:spcBef>
                <a:spcPts val="0"/>
              </a:spcBef>
              <a:spcAft>
                <a:spcPts val="0"/>
              </a:spcAft>
              <a:buClr>
                <a:srgbClr val="3F3F3F"/>
              </a:buClr>
              <a:buSzPts val="1100"/>
              <a:buChar char="●"/>
            </a:pPr>
            <a:r>
              <a:rPr lang="en-US" sz="3200" b="1" u="sng">
                <a:solidFill>
                  <a:srgbClr val="3F3F3F"/>
                </a:solidFill>
              </a:rPr>
              <a:t>E</a:t>
            </a:r>
            <a:r>
              <a:rPr lang="en-US" sz="3200">
                <a:solidFill>
                  <a:srgbClr val="3F3F3F"/>
                </a:solidFill>
              </a:rPr>
              <a:t>valuate your patient’s decision</a:t>
            </a:r>
            <a:endParaRPr sz="3200">
              <a:solidFill>
                <a:srgbClr val="3F3F3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17"/>
          <p:cNvSpPr txBox="1">
            <a:spLocks noGrp="1"/>
          </p:cNvSpPr>
          <p:nvPr>
            <p:ph type="title"/>
          </p:nvPr>
        </p:nvSpPr>
        <p:spPr>
          <a:xfrm>
            <a:off x="445376" y="0"/>
            <a:ext cx="84582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sz="3600"/>
              <a:t>Learning styles: VARK Strategy</a:t>
            </a:r>
            <a:endParaRPr sz="3600"/>
          </a:p>
        </p:txBody>
      </p:sp>
      <p:sp>
        <p:nvSpPr>
          <p:cNvPr id="231" name="Google Shape;231;p17"/>
          <p:cNvSpPr txBox="1">
            <a:spLocks noGrp="1"/>
          </p:cNvSpPr>
          <p:nvPr>
            <p:ph type="body" idx="1"/>
          </p:nvPr>
        </p:nvSpPr>
        <p:spPr>
          <a:xfrm>
            <a:off x="445376" y="1371600"/>
            <a:ext cx="8229600" cy="38862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rgbClr val="3F3F3F"/>
              </a:buClr>
              <a:buSzPts val="3200"/>
              <a:buFont typeface="Arial"/>
              <a:buChar char="•"/>
            </a:pPr>
            <a:r>
              <a:rPr lang="en-US" b="1"/>
              <a:t>V</a:t>
            </a:r>
            <a:r>
              <a:rPr lang="en-US"/>
              <a:t>isual (pictures, charts, videos)</a:t>
            </a:r>
            <a:endParaRPr/>
          </a:p>
          <a:p>
            <a:pPr marL="342900" lvl="0" indent="-342900" algn="l" rtl="0">
              <a:lnSpc>
                <a:spcPct val="100000"/>
              </a:lnSpc>
              <a:spcBef>
                <a:spcPts val="640"/>
              </a:spcBef>
              <a:spcAft>
                <a:spcPts val="0"/>
              </a:spcAft>
              <a:buClr>
                <a:srgbClr val="3F3F3F"/>
              </a:buClr>
              <a:buSzPts val="3200"/>
              <a:buFont typeface="Arial"/>
              <a:buChar char="•"/>
            </a:pPr>
            <a:r>
              <a:rPr lang="en-US" b="1"/>
              <a:t>A</a:t>
            </a:r>
            <a:r>
              <a:rPr lang="en-US"/>
              <a:t>uditory (listening - verbal information)</a:t>
            </a:r>
            <a:endParaRPr/>
          </a:p>
          <a:p>
            <a:pPr marL="342900" lvl="0" indent="-342900" algn="l" rtl="0">
              <a:lnSpc>
                <a:spcPct val="100000"/>
              </a:lnSpc>
              <a:spcBef>
                <a:spcPts val="640"/>
              </a:spcBef>
              <a:spcAft>
                <a:spcPts val="0"/>
              </a:spcAft>
              <a:buClr>
                <a:srgbClr val="3F3F3F"/>
              </a:buClr>
              <a:buSzPts val="3200"/>
              <a:buFont typeface="Arial"/>
              <a:buChar char="•"/>
            </a:pPr>
            <a:r>
              <a:rPr lang="en-US" b="1"/>
              <a:t>R</a:t>
            </a:r>
            <a:r>
              <a:rPr lang="en-US"/>
              <a:t>ead or write (written words)</a:t>
            </a:r>
            <a:endParaRPr/>
          </a:p>
          <a:p>
            <a:pPr marL="342900" lvl="0" indent="-342900" algn="l" rtl="0">
              <a:lnSpc>
                <a:spcPct val="100000"/>
              </a:lnSpc>
              <a:spcBef>
                <a:spcPts val="640"/>
              </a:spcBef>
              <a:spcAft>
                <a:spcPts val="0"/>
              </a:spcAft>
              <a:buClr>
                <a:srgbClr val="3F3F3F"/>
              </a:buClr>
              <a:buSzPts val="3200"/>
              <a:buFont typeface="Arial"/>
              <a:buChar char="•"/>
            </a:pPr>
            <a:r>
              <a:rPr lang="en-US" b="1"/>
              <a:t>K</a:t>
            </a:r>
            <a:r>
              <a:rPr lang="en-US"/>
              <a:t>inesthetic (hands-on learning)</a:t>
            </a:r>
            <a:endParaRPr/>
          </a:p>
        </p:txBody>
      </p:sp>
      <p:sp>
        <p:nvSpPr>
          <p:cNvPr id="232" name="Google Shape;232;p17"/>
          <p:cNvSpPr/>
          <p:nvPr/>
        </p:nvSpPr>
        <p:spPr>
          <a:xfrm>
            <a:off x="4687176" y="5257800"/>
            <a:ext cx="4495800" cy="276999"/>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200"/>
              <a:buFont typeface="Arial"/>
              <a:buNone/>
            </a:pPr>
            <a:r>
              <a:rPr lang="en-US" sz="1200" i="1">
                <a:solidFill>
                  <a:schemeClr val="lt2"/>
                </a:solidFill>
              </a:rPr>
              <a:t>Source: Gusman (2022)</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8"/>
          <p:cNvSpPr txBox="1">
            <a:spLocks noGrp="1"/>
          </p:cNvSpPr>
          <p:nvPr>
            <p:ph type="title"/>
          </p:nvPr>
        </p:nvSpPr>
        <p:spPr>
          <a:xfrm>
            <a:off x="457200" y="23755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556"/>
              <a:buNone/>
            </a:pPr>
            <a:r>
              <a:rPr lang="en-US"/>
              <a:t>Seek Patient Participation </a:t>
            </a:r>
            <a:endParaRPr/>
          </a:p>
        </p:txBody>
      </p:sp>
      <p:grpSp>
        <p:nvGrpSpPr>
          <p:cNvPr id="239" name="Google Shape;239;p8"/>
          <p:cNvGrpSpPr/>
          <p:nvPr/>
        </p:nvGrpSpPr>
        <p:grpSpPr>
          <a:xfrm>
            <a:off x="457200" y="1728250"/>
            <a:ext cx="7772400" cy="3542400"/>
            <a:chOff x="0" y="99933"/>
            <a:chExt cx="7772400" cy="3542400"/>
          </a:xfrm>
        </p:grpSpPr>
        <p:sp>
          <p:nvSpPr>
            <p:cNvPr id="240" name="Google Shape;240;p8"/>
            <p:cNvSpPr/>
            <p:nvPr/>
          </p:nvSpPr>
          <p:spPr>
            <a:xfrm>
              <a:off x="0" y="336093"/>
              <a:ext cx="7772400" cy="403200"/>
            </a:xfrm>
            <a:prstGeom prst="rect">
              <a:avLst/>
            </a:prstGeom>
            <a:solidFill>
              <a:schemeClr val="lt1">
                <a:alpha val="89411"/>
              </a:schemeClr>
            </a:solidFill>
            <a:ln w="25400" cap="flat" cmpd="sng">
              <a:solidFill>
                <a:srgbClr val="3030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1" name="Google Shape;241;p8"/>
            <p:cNvSpPr/>
            <p:nvPr/>
          </p:nvSpPr>
          <p:spPr>
            <a:xfrm>
              <a:off x="388620" y="99933"/>
              <a:ext cx="5440680" cy="472320"/>
            </a:xfrm>
            <a:prstGeom prst="roundRect">
              <a:avLst>
                <a:gd name="adj" fmla="val 16667"/>
              </a:avLst>
            </a:prstGeom>
            <a:solidFill>
              <a:srgbClr val="336699"/>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2" name="Google Shape;242;p8"/>
            <p:cNvSpPr txBox="1"/>
            <p:nvPr/>
          </p:nvSpPr>
          <p:spPr>
            <a:xfrm>
              <a:off x="411677" y="122990"/>
              <a:ext cx="5394566" cy="426206"/>
            </a:xfrm>
            <a:prstGeom prst="rect">
              <a:avLst/>
            </a:prstGeom>
            <a:noFill/>
            <a:ln>
              <a:noFill/>
            </a:ln>
          </p:spPr>
          <p:txBody>
            <a:bodyPr spcFirstLastPara="1" wrap="square" lIns="205625" tIns="0" rIns="205625" bIns="0" anchor="ctr" anchorCtr="0">
              <a:noAutofit/>
            </a:bodyPr>
            <a:lstStyle/>
            <a:p>
              <a:pPr marL="0" marR="0" lvl="0" indent="0" algn="l" rtl="0">
                <a:lnSpc>
                  <a:spcPct val="9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Encourage the patient and build a partnership</a:t>
              </a:r>
              <a:endParaRPr sz="1400" b="0" i="0" u="none" strike="noStrike" cap="none">
                <a:solidFill>
                  <a:srgbClr val="000000"/>
                </a:solidFill>
                <a:latin typeface="Arial"/>
                <a:ea typeface="Arial"/>
                <a:cs typeface="Arial"/>
                <a:sym typeface="Arial"/>
              </a:endParaRPr>
            </a:p>
          </p:txBody>
        </p:sp>
        <p:sp>
          <p:nvSpPr>
            <p:cNvPr id="243" name="Google Shape;243;p8"/>
            <p:cNvSpPr/>
            <p:nvPr/>
          </p:nvSpPr>
          <p:spPr>
            <a:xfrm>
              <a:off x="0" y="1061853"/>
              <a:ext cx="7772400" cy="403200"/>
            </a:xfrm>
            <a:prstGeom prst="rect">
              <a:avLst/>
            </a:prstGeom>
            <a:solidFill>
              <a:schemeClr val="lt1">
                <a:alpha val="89411"/>
              </a:schemeClr>
            </a:solidFill>
            <a:ln w="25400" cap="flat" cmpd="sng">
              <a:solidFill>
                <a:srgbClr val="3030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4" name="Google Shape;244;p8"/>
            <p:cNvSpPr/>
            <p:nvPr/>
          </p:nvSpPr>
          <p:spPr>
            <a:xfrm>
              <a:off x="388620" y="825693"/>
              <a:ext cx="5440680" cy="472320"/>
            </a:xfrm>
            <a:prstGeom prst="roundRect">
              <a:avLst>
                <a:gd name="adj" fmla="val 16667"/>
              </a:avLst>
            </a:prstGeom>
            <a:solidFill>
              <a:srgbClr val="336699"/>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5" name="Google Shape;245;p8"/>
            <p:cNvSpPr txBox="1"/>
            <p:nvPr/>
          </p:nvSpPr>
          <p:spPr>
            <a:xfrm>
              <a:off x="411677" y="848750"/>
              <a:ext cx="5394566" cy="426206"/>
            </a:xfrm>
            <a:prstGeom prst="rect">
              <a:avLst/>
            </a:prstGeom>
            <a:noFill/>
            <a:ln>
              <a:noFill/>
            </a:ln>
          </p:spPr>
          <p:txBody>
            <a:bodyPr spcFirstLastPara="1" wrap="square" lIns="205625" tIns="0" rIns="205625" bIns="0" anchor="ctr" anchorCtr="0">
              <a:noAutofit/>
            </a:bodyPr>
            <a:lstStyle/>
            <a:p>
              <a:pPr marL="0" marR="0" lvl="0" indent="0" algn="l" rtl="0">
                <a:lnSpc>
                  <a:spcPct val="9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Set the agenda together</a:t>
              </a:r>
              <a:endParaRPr sz="1400" b="0" i="0" u="none" strike="noStrike" cap="none">
                <a:solidFill>
                  <a:srgbClr val="000000"/>
                </a:solidFill>
                <a:latin typeface="Arial"/>
                <a:ea typeface="Arial"/>
                <a:cs typeface="Arial"/>
                <a:sym typeface="Arial"/>
              </a:endParaRPr>
            </a:p>
          </p:txBody>
        </p:sp>
        <p:sp>
          <p:nvSpPr>
            <p:cNvPr id="246" name="Google Shape;246;p8"/>
            <p:cNvSpPr/>
            <p:nvPr/>
          </p:nvSpPr>
          <p:spPr>
            <a:xfrm>
              <a:off x="0" y="1787613"/>
              <a:ext cx="7772400" cy="403200"/>
            </a:xfrm>
            <a:prstGeom prst="rect">
              <a:avLst/>
            </a:prstGeom>
            <a:solidFill>
              <a:schemeClr val="lt1">
                <a:alpha val="89411"/>
              </a:schemeClr>
            </a:solidFill>
            <a:ln w="25400" cap="flat" cmpd="sng">
              <a:solidFill>
                <a:srgbClr val="3030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7" name="Google Shape;247;p8"/>
            <p:cNvSpPr/>
            <p:nvPr/>
          </p:nvSpPr>
          <p:spPr>
            <a:xfrm>
              <a:off x="388620" y="1551453"/>
              <a:ext cx="5440680" cy="472320"/>
            </a:xfrm>
            <a:prstGeom prst="roundRect">
              <a:avLst>
                <a:gd name="adj" fmla="val 16667"/>
              </a:avLst>
            </a:prstGeom>
            <a:solidFill>
              <a:srgbClr val="336699"/>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8" name="Google Shape;248;p8"/>
            <p:cNvSpPr txBox="1"/>
            <p:nvPr/>
          </p:nvSpPr>
          <p:spPr>
            <a:xfrm>
              <a:off x="411677" y="1574510"/>
              <a:ext cx="5394566" cy="426206"/>
            </a:xfrm>
            <a:prstGeom prst="rect">
              <a:avLst/>
            </a:prstGeom>
            <a:noFill/>
            <a:ln>
              <a:noFill/>
            </a:ln>
          </p:spPr>
          <p:txBody>
            <a:bodyPr spcFirstLastPara="1" wrap="square" lIns="205625" tIns="0" rIns="205625" bIns="0" anchor="ctr" anchorCtr="0">
              <a:noAutofit/>
            </a:bodyPr>
            <a:lstStyle/>
            <a:p>
              <a:pPr marL="0" marR="0" lvl="0" indent="0" algn="l" rtl="0">
                <a:lnSpc>
                  <a:spcPct val="9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Practice active listening</a:t>
              </a:r>
              <a:endParaRPr sz="1400" b="0" i="0" u="none" strike="noStrike" cap="none">
                <a:solidFill>
                  <a:srgbClr val="000000"/>
                </a:solidFill>
                <a:latin typeface="Arial"/>
                <a:ea typeface="Arial"/>
                <a:cs typeface="Arial"/>
                <a:sym typeface="Arial"/>
              </a:endParaRPr>
            </a:p>
          </p:txBody>
        </p:sp>
        <p:sp>
          <p:nvSpPr>
            <p:cNvPr id="249" name="Google Shape;249;p8"/>
            <p:cNvSpPr/>
            <p:nvPr/>
          </p:nvSpPr>
          <p:spPr>
            <a:xfrm>
              <a:off x="0" y="2513372"/>
              <a:ext cx="7772400" cy="403200"/>
            </a:xfrm>
            <a:prstGeom prst="rect">
              <a:avLst/>
            </a:prstGeom>
            <a:solidFill>
              <a:schemeClr val="lt1">
                <a:alpha val="89411"/>
              </a:schemeClr>
            </a:solidFill>
            <a:ln w="25400" cap="flat" cmpd="sng">
              <a:solidFill>
                <a:srgbClr val="3030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0" name="Google Shape;250;p8"/>
            <p:cNvSpPr/>
            <p:nvPr/>
          </p:nvSpPr>
          <p:spPr>
            <a:xfrm>
              <a:off x="388620" y="2277213"/>
              <a:ext cx="5440680" cy="472320"/>
            </a:xfrm>
            <a:prstGeom prst="roundRect">
              <a:avLst>
                <a:gd name="adj" fmla="val 16667"/>
              </a:avLst>
            </a:prstGeom>
            <a:solidFill>
              <a:srgbClr val="336699"/>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1" name="Google Shape;251;p8"/>
            <p:cNvSpPr txBox="1"/>
            <p:nvPr/>
          </p:nvSpPr>
          <p:spPr>
            <a:xfrm>
              <a:off x="411677" y="2300270"/>
              <a:ext cx="5394566" cy="426206"/>
            </a:xfrm>
            <a:prstGeom prst="rect">
              <a:avLst/>
            </a:prstGeom>
            <a:noFill/>
            <a:ln>
              <a:noFill/>
            </a:ln>
          </p:spPr>
          <p:txBody>
            <a:bodyPr spcFirstLastPara="1" wrap="square" lIns="205625" tIns="0" rIns="205625" bIns="0" anchor="ctr" anchorCtr="0">
              <a:noAutofit/>
            </a:bodyPr>
            <a:lstStyle/>
            <a:p>
              <a:pPr marL="0" marR="0" lvl="0" indent="0" algn="l" rtl="0">
                <a:lnSpc>
                  <a:spcPct val="90000"/>
                </a:lnSpc>
                <a:spcBef>
                  <a:spcPts val="0"/>
                </a:spcBef>
                <a:spcAft>
                  <a:spcPts val="0"/>
                </a:spcAft>
                <a:buClr>
                  <a:schemeClr val="lt1"/>
                </a:buClr>
                <a:buSzPts val="1600"/>
                <a:buFont typeface="Arial"/>
                <a:buNone/>
              </a:pPr>
              <a:r>
                <a:rPr lang="en-US" sz="1600">
                  <a:solidFill>
                    <a:schemeClr val="lt1"/>
                  </a:solidFill>
                </a:rPr>
                <a:t>Check</a:t>
              </a:r>
              <a:r>
                <a:rPr lang="en-US" sz="1600" b="0" i="0" u="none" strike="noStrike" cap="none">
                  <a:solidFill>
                    <a:schemeClr val="lt1"/>
                  </a:solidFill>
                  <a:latin typeface="Arial"/>
                  <a:ea typeface="Arial"/>
                  <a:cs typeface="Arial"/>
                  <a:sym typeface="Arial"/>
                </a:rPr>
                <a:t> patient understands information</a:t>
              </a:r>
              <a:endParaRPr sz="1400" b="0" i="0" u="none" strike="noStrike" cap="none">
                <a:solidFill>
                  <a:srgbClr val="000000"/>
                </a:solidFill>
                <a:latin typeface="Arial"/>
                <a:ea typeface="Arial"/>
                <a:cs typeface="Arial"/>
                <a:sym typeface="Arial"/>
              </a:endParaRPr>
            </a:p>
          </p:txBody>
        </p:sp>
        <p:sp>
          <p:nvSpPr>
            <p:cNvPr id="252" name="Google Shape;252;p8"/>
            <p:cNvSpPr/>
            <p:nvPr/>
          </p:nvSpPr>
          <p:spPr>
            <a:xfrm>
              <a:off x="0" y="3239133"/>
              <a:ext cx="7772400" cy="403200"/>
            </a:xfrm>
            <a:prstGeom prst="rect">
              <a:avLst/>
            </a:prstGeom>
            <a:solidFill>
              <a:schemeClr val="lt1">
                <a:alpha val="89411"/>
              </a:schemeClr>
            </a:solidFill>
            <a:ln w="25400" cap="flat" cmpd="sng">
              <a:solidFill>
                <a:srgbClr val="3030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3" name="Google Shape;253;p8"/>
            <p:cNvSpPr/>
            <p:nvPr/>
          </p:nvSpPr>
          <p:spPr>
            <a:xfrm>
              <a:off x="388620" y="3002973"/>
              <a:ext cx="5440680" cy="472320"/>
            </a:xfrm>
            <a:prstGeom prst="roundRect">
              <a:avLst>
                <a:gd name="adj" fmla="val 16667"/>
              </a:avLst>
            </a:prstGeom>
            <a:solidFill>
              <a:srgbClr val="336699"/>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4" name="Google Shape;254;p8"/>
            <p:cNvSpPr txBox="1"/>
            <p:nvPr/>
          </p:nvSpPr>
          <p:spPr>
            <a:xfrm>
              <a:off x="411677" y="3026030"/>
              <a:ext cx="5394566" cy="426206"/>
            </a:xfrm>
            <a:prstGeom prst="rect">
              <a:avLst/>
            </a:prstGeom>
            <a:noFill/>
            <a:ln>
              <a:noFill/>
            </a:ln>
          </p:spPr>
          <p:txBody>
            <a:bodyPr spcFirstLastPara="1" wrap="square" lIns="205625" tIns="0" rIns="205625" bIns="0" anchor="ctr" anchorCtr="0">
              <a:noAutofit/>
            </a:bodyPr>
            <a:lstStyle/>
            <a:p>
              <a:pPr marL="0" marR="0" lvl="0" indent="0" algn="l" rtl="0">
                <a:lnSpc>
                  <a:spcPct val="9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Display warmth and empathy verbally and non-verbally</a:t>
              </a:r>
              <a:endParaRPr sz="1400" b="0" i="0" u="none" strike="noStrike" cap="none">
                <a:solidFill>
                  <a:srgbClr val="000000"/>
                </a:solidFill>
                <a:latin typeface="Arial"/>
                <a:ea typeface="Arial"/>
                <a:cs typeface="Arial"/>
                <a:sym typeface="Arial"/>
              </a:endParaRPr>
            </a:p>
          </p:txBody>
        </p:sp>
      </p:grpSp>
      <p:sp>
        <p:nvSpPr>
          <p:cNvPr id="255" name="Google Shape;255;p8"/>
          <p:cNvSpPr/>
          <p:nvPr/>
        </p:nvSpPr>
        <p:spPr>
          <a:xfrm>
            <a:off x="6638550" y="5331125"/>
            <a:ext cx="2240700" cy="2769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200"/>
              <a:buFont typeface="Arial"/>
              <a:buNone/>
            </a:pPr>
            <a:r>
              <a:rPr lang="en-US" sz="1200" b="0" i="1" u="none" strike="noStrike" cap="none">
                <a:solidFill>
                  <a:schemeClr val="lt2"/>
                </a:solidFill>
                <a:latin typeface="Arial"/>
                <a:ea typeface="Arial"/>
                <a:cs typeface="Arial"/>
                <a:sym typeface="Arial"/>
              </a:rPr>
              <a:t>Source: Montori</a:t>
            </a:r>
            <a:r>
              <a:rPr lang="en-US" sz="1200" i="1">
                <a:solidFill>
                  <a:schemeClr val="lt2"/>
                </a:solidFill>
              </a:rPr>
              <a:t> et al. 2022</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9"/>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SzPct val="38888"/>
              <a:buNone/>
            </a:pPr>
            <a:r>
              <a:rPr lang="en-US"/>
              <a:t>Discussing Treatment Options and Preferences</a:t>
            </a:r>
            <a:endParaRPr/>
          </a:p>
        </p:txBody>
      </p:sp>
      <p:sp>
        <p:nvSpPr>
          <p:cNvPr id="262" name="Google Shape;262;p9"/>
          <p:cNvSpPr txBox="1">
            <a:spLocks noGrp="1"/>
          </p:cNvSpPr>
          <p:nvPr>
            <p:ph type="body" idx="1"/>
          </p:nvPr>
        </p:nvSpPr>
        <p:spPr>
          <a:xfrm>
            <a:off x="457200" y="1676400"/>
            <a:ext cx="5591100" cy="3810000"/>
          </a:xfrm>
          <a:prstGeom prst="rect">
            <a:avLst/>
          </a:prstGeom>
          <a:noFill/>
          <a:ln>
            <a:noFill/>
          </a:ln>
        </p:spPr>
        <p:txBody>
          <a:bodyPr spcFirstLastPara="1" wrap="square" lIns="91425" tIns="45700" rIns="91425" bIns="45700" anchor="t" anchorCtr="0">
            <a:normAutofit/>
          </a:bodyPr>
          <a:lstStyle/>
          <a:p>
            <a:pPr marL="457200" lvl="0" indent="-304482" algn="l" rtl="0">
              <a:lnSpc>
                <a:spcPct val="90000"/>
              </a:lnSpc>
              <a:spcBef>
                <a:spcPts val="0"/>
              </a:spcBef>
              <a:spcAft>
                <a:spcPts val="0"/>
              </a:spcAft>
              <a:buSzPts val="1195"/>
              <a:buChar char="•"/>
            </a:pPr>
            <a:r>
              <a:rPr lang="en-US" sz="2280"/>
              <a:t>Understand what patients need to make informed decisions, and their goals and values</a:t>
            </a:r>
            <a:endParaRPr sz="2280"/>
          </a:p>
          <a:p>
            <a:pPr marL="457200" lvl="0" indent="-304482" algn="l" rtl="0">
              <a:lnSpc>
                <a:spcPct val="90000"/>
              </a:lnSpc>
              <a:spcBef>
                <a:spcPts val="0"/>
              </a:spcBef>
              <a:spcAft>
                <a:spcPts val="0"/>
              </a:spcAft>
              <a:buSzPts val="1195"/>
              <a:buChar char="•"/>
            </a:pPr>
            <a:r>
              <a:rPr lang="en-US" sz="2280"/>
              <a:t>Coordinate with clinicians</a:t>
            </a:r>
            <a:endParaRPr sz="2280"/>
          </a:p>
          <a:p>
            <a:pPr marL="457200" lvl="0" indent="-304482" algn="l" rtl="0">
              <a:lnSpc>
                <a:spcPct val="90000"/>
              </a:lnSpc>
              <a:spcBef>
                <a:spcPts val="0"/>
              </a:spcBef>
              <a:spcAft>
                <a:spcPts val="0"/>
              </a:spcAft>
              <a:buSzPts val="1195"/>
              <a:buChar char="•"/>
            </a:pPr>
            <a:r>
              <a:rPr lang="en-US" sz="2280"/>
              <a:t>Use decision aids and tailored information</a:t>
            </a:r>
            <a:endParaRPr sz="2280"/>
          </a:p>
          <a:p>
            <a:pPr marL="457200" lvl="0" indent="-304482" algn="l" rtl="0">
              <a:lnSpc>
                <a:spcPct val="90000"/>
              </a:lnSpc>
              <a:spcBef>
                <a:spcPts val="0"/>
              </a:spcBef>
              <a:spcAft>
                <a:spcPts val="0"/>
              </a:spcAft>
              <a:buSzPts val="1195"/>
              <a:buChar char="•"/>
            </a:pPr>
            <a:r>
              <a:rPr lang="en-US" sz="2280"/>
              <a:t>Communicate effectively</a:t>
            </a:r>
            <a:endParaRPr sz="2280"/>
          </a:p>
          <a:p>
            <a:pPr marL="457200" lvl="0" indent="-304482" algn="l" rtl="0">
              <a:lnSpc>
                <a:spcPct val="90000"/>
              </a:lnSpc>
              <a:spcBef>
                <a:spcPts val="0"/>
              </a:spcBef>
              <a:spcAft>
                <a:spcPts val="0"/>
              </a:spcAft>
              <a:buSzPts val="1195"/>
              <a:buChar char="•"/>
            </a:pPr>
            <a:r>
              <a:rPr lang="en-US" sz="2280"/>
              <a:t>Respect patient autonomy</a:t>
            </a:r>
            <a:endParaRPr sz="2280"/>
          </a:p>
          <a:p>
            <a:pPr marL="457200" lvl="0" indent="-304482" algn="l" rtl="0">
              <a:lnSpc>
                <a:spcPct val="90000"/>
              </a:lnSpc>
              <a:spcBef>
                <a:spcPts val="0"/>
              </a:spcBef>
              <a:spcAft>
                <a:spcPts val="0"/>
              </a:spcAft>
              <a:buSzPts val="1195"/>
              <a:buChar char="•"/>
            </a:pPr>
            <a:r>
              <a:rPr lang="en-US" sz="2280"/>
              <a:t>Return to the 5As </a:t>
            </a:r>
            <a:br>
              <a:rPr lang="en-US" sz="2280"/>
            </a:br>
            <a:r>
              <a:rPr lang="en-US" sz="2280"/>
              <a:t>(Ask, Assess, Advise, Assist, Arrange)</a:t>
            </a:r>
            <a:endParaRPr sz="2280"/>
          </a:p>
        </p:txBody>
      </p:sp>
      <p:sp>
        <p:nvSpPr>
          <p:cNvPr id="263" name="Google Shape;263;p9"/>
          <p:cNvSpPr/>
          <p:nvPr/>
        </p:nvSpPr>
        <p:spPr>
          <a:xfrm>
            <a:off x="3048000" y="5269475"/>
            <a:ext cx="5980500" cy="2640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200"/>
              <a:buFont typeface="Arial"/>
              <a:buNone/>
            </a:pPr>
            <a:r>
              <a:rPr lang="en-US" sz="1200" b="0" i="1" u="none" strike="noStrike" cap="none">
                <a:solidFill>
                  <a:schemeClr val="lt2"/>
                </a:solidFill>
                <a:latin typeface="Arial"/>
                <a:ea typeface="Arial"/>
                <a:cs typeface="Arial"/>
                <a:sym typeface="Arial"/>
              </a:rPr>
              <a:t>Source: </a:t>
            </a:r>
            <a:r>
              <a:rPr lang="en-US" sz="1100" i="1">
                <a:solidFill>
                  <a:schemeClr val="lt2"/>
                </a:solidFill>
              </a:rPr>
              <a:t>Agency for Healthcare Research and Quality (AHRQ), 2012.</a:t>
            </a:r>
            <a:endParaRPr sz="1200" i="1">
              <a:solidFill>
                <a:schemeClr val="lt2"/>
              </a:solidFill>
            </a:endParaRPr>
          </a:p>
        </p:txBody>
      </p:sp>
      <p:grpSp>
        <p:nvGrpSpPr>
          <p:cNvPr id="264" name="Google Shape;264;p9"/>
          <p:cNvGrpSpPr/>
          <p:nvPr/>
        </p:nvGrpSpPr>
        <p:grpSpPr>
          <a:xfrm>
            <a:off x="5686405" y="1905000"/>
            <a:ext cx="3381159" cy="2552570"/>
            <a:chOff x="582728" y="-19825"/>
            <a:chExt cx="4701932" cy="3726923"/>
          </a:xfrm>
        </p:grpSpPr>
        <p:sp>
          <p:nvSpPr>
            <p:cNvPr id="265" name="Google Shape;265;p9"/>
            <p:cNvSpPr/>
            <p:nvPr/>
          </p:nvSpPr>
          <p:spPr>
            <a:xfrm>
              <a:off x="1082571" y="-19825"/>
              <a:ext cx="3702300" cy="3702300"/>
            </a:xfrm>
            <a:custGeom>
              <a:avLst/>
              <a:gdLst/>
              <a:ahLst/>
              <a:cxnLst/>
              <a:rect l="l" t="t" r="r" b="b"/>
              <a:pathLst>
                <a:path w="120000" h="120000" extrusionOk="0">
                  <a:moveTo>
                    <a:pt x="78645" y="6752"/>
                  </a:moveTo>
                  <a:lnTo>
                    <a:pt x="78645" y="6752"/>
                  </a:lnTo>
                  <a:cubicBezTo>
                    <a:pt x="102866" y="15233"/>
                    <a:pt x="118312" y="38992"/>
                    <a:pt x="116233" y="64571"/>
                  </a:cubicBezTo>
                  <a:cubicBezTo>
                    <a:pt x="114153" y="90150"/>
                    <a:pt x="95073" y="111103"/>
                    <a:pt x="69800" y="115560"/>
                  </a:cubicBezTo>
                  <a:cubicBezTo>
                    <a:pt x="44527" y="120018"/>
                    <a:pt x="19430" y="106858"/>
                    <a:pt x="8725" y="83534"/>
                  </a:cubicBezTo>
                  <a:cubicBezTo>
                    <a:pt x="-1980" y="60210"/>
                    <a:pt x="4405" y="32600"/>
                    <a:pt x="24263" y="16344"/>
                  </a:cubicBezTo>
                  <a:lnTo>
                    <a:pt x="22262" y="13391"/>
                  </a:lnTo>
                  <a:lnTo>
                    <a:pt x="30220" y="16047"/>
                  </a:lnTo>
                  <a:lnTo>
                    <a:pt x="30012" y="24829"/>
                  </a:lnTo>
                  <a:lnTo>
                    <a:pt x="28012" y="21878"/>
                  </a:lnTo>
                  <a:lnTo>
                    <a:pt x="28012" y="21878"/>
                  </a:lnTo>
                  <a:cubicBezTo>
                    <a:pt x="10714" y="36392"/>
                    <a:pt x="5356" y="60734"/>
                    <a:pt x="14962" y="81170"/>
                  </a:cubicBezTo>
                  <a:cubicBezTo>
                    <a:pt x="24568" y="101605"/>
                    <a:pt x="46728" y="113013"/>
                    <a:pt x="68942" y="108955"/>
                  </a:cubicBezTo>
                  <a:cubicBezTo>
                    <a:pt x="91155" y="104898"/>
                    <a:pt x="107852" y="86393"/>
                    <a:pt x="109614" y="63882"/>
                  </a:cubicBezTo>
                  <a:cubicBezTo>
                    <a:pt x="111375" y="41370"/>
                    <a:pt x="97758" y="20493"/>
                    <a:pt x="76446" y="13031"/>
                  </a:cubicBezTo>
                  <a:close/>
                </a:path>
              </a:pathLst>
            </a:custGeom>
            <a:solidFill>
              <a:srgbClr val="0096D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300" b="0" i="0" u="none" strike="noStrike" cap="none">
                <a:solidFill>
                  <a:srgbClr val="000000"/>
                </a:solidFill>
                <a:latin typeface="Arial"/>
                <a:ea typeface="Arial"/>
                <a:cs typeface="Arial"/>
                <a:sym typeface="Arial"/>
              </a:endParaRPr>
            </a:p>
          </p:txBody>
        </p:sp>
        <p:sp>
          <p:nvSpPr>
            <p:cNvPr id="266" name="Google Shape;266;p9"/>
            <p:cNvSpPr/>
            <p:nvPr/>
          </p:nvSpPr>
          <p:spPr>
            <a:xfrm>
              <a:off x="2084244" y="1445"/>
              <a:ext cx="1698900" cy="849600"/>
            </a:xfrm>
            <a:prstGeom prst="roundRect">
              <a:avLst>
                <a:gd name="adj" fmla="val 16667"/>
              </a:avLst>
            </a:prstGeom>
            <a:solidFill>
              <a:srgbClr val="004065"/>
            </a:solidFill>
            <a:ln w="25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300" b="0" i="0" u="none" strike="noStrike" cap="none">
                <a:solidFill>
                  <a:srgbClr val="000000"/>
                </a:solidFill>
                <a:latin typeface="Arial"/>
                <a:ea typeface="Arial"/>
                <a:cs typeface="Arial"/>
                <a:sym typeface="Arial"/>
              </a:endParaRPr>
            </a:p>
          </p:txBody>
        </p:sp>
        <p:sp>
          <p:nvSpPr>
            <p:cNvPr id="267" name="Google Shape;267;p9"/>
            <p:cNvSpPr txBox="1"/>
            <p:nvPr/>
          </p:nvSpPr>
          <p:spPr>
            <a:xfrm>
              <a:off x="2125711" y="42912"/>
              <a:ext cx="1616100" cy="766500"/>
            </a:xfrm>
            <a:prstGeom prst="rect">
              <a:avLst/>
            </a:prstGeom>
            <a:noFill/>
            <a:ln>
              <a:noFill/>
            </a:ln>
          </p:spPr>
          <p:txBody>
            <a:bodyPr spcFirstLastPara="1" wrap="square" lIns="114300" tIns="114300" rIns="114300" bIns="114300" anchor="ctr" anchorCtr="0">
              <a:noAutofit/>
            </a:bodyPr>
            <a:lstStyle/>
            <a:p>
              <a:pPr marL="0" marR="0" lvl="0" indent="0" algn="ctr" rtl="0">
                <a:lnSpc>
                  <a:spcPct val="90000"/>
                </a:lnSpc>
                <a:spcBef>
                  <a:spcPts val="0"/>
                </a:spcBef>
                <a:spcAft>
                  <a:spcPts val="0"/>
                </a:spcAft>
                <a:buClr>
                  <a:srgbClr val="FFFFFF"/>
                </a:buClr>
                <a:buSzPts val="3000"/>
                <a:buFont typeface="Arial"/>
                <a:buNone/>
              </a:pPr>
              <a:r>
                <a:rPr lang="en-US" sz="1900" b="0" i="0" u="none" strike="noStrike" cap="none">
                  <a:solidFill>
                    <a:srgbClr val="FFFFFF"/>
                  </a:solidFill>
                  <a:latin typeface="Arial"/>
                  <a:ea typeface="Arial"/>
                  <a:cs typeface="Arial"/>
                  <a:sym typeface="Arial"/>
                </a:rPr>
                <a:t>Ask</a:t>
              </a:r>
              <a:endParaRPr sz="300" b="0" i="0" u="none" strike="noStrike" cap="none">
                <a:solidFill>
                  <a:srgbClr val="000000"/>
                </a:solidFill>
                <a:latin typeface="Arial"/>
                <a:ea typeface="Arial"/>
                <a:cs typeface="Arial"/>
                <a:sym typeface="Arial"/>
              </a:endParaRPr>
            </a:p>
          </p:txBody>
        </p:sp>
        <p:sp>
          <p:nvSpPr>
            <p:cNvPr id="268" name="Google Shape;268;p9"/>
            <p:cNvSpPr/>
            <p:nvPr/>
          </p:nvSpPr>
          <p:spPr>
            <a:xfrm>
              <a:off x="3585760" y="1092361"/>
              <a:ext cx="1698900" cy="849600"/>
            </a:xfrm>
            <a:prstGeom prst="roundRect">
              <a:avLst>
                <a:gd name="adj" fmla="val 16667"/>
              </a:avLst>
            </a:prstGeom>
            <a:solidFill>
              <a:srgbClr val="92D050"/>
            </a:solidFill>
            <a:ln w="25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300" b="0" i="0" u="none" strike="noStrike" cap="none">
                <a:solidFill>
                  <a:srgbClr val="000000"/>
                </a:solidFill>
                <a:latin typeface="Arial"/>
                <a:ea typeface="Arial"/>
                <a:cs typeface="Arial"/>
                <a:sym typeface="Arial"/>
              </a:endParaRPr>
            </a:p>
          </p:txBody>
        </p:sp>
        <p:sp>
          <p:nvSpPr>
            <p:cNvPr id="269" name="Google Shape;269;p9"/>
            <p:cNvSpPr txBox="1"/>
            <p:nvPr/>
          </p:nvSpPr>
          <p:spPr>
            <a:xfrm>
              <a:off x="3627227" y="1133828"/>
              <a:ext cx="1616100" cy="766500"/>
            </a:xfrm>
            <a:prstGeom prst="rect">
              <a:avLst/>
            </a:prstGeom>
            <a:noFill/>
            <a:ln>
              <a:noFill/>
            </a:ln>
          </p:spPr>
          <p:txBody>
            <a:bodyPr spcFirstLastPara="1" wrap="square" lIns="114300" tIns="114300" rIns="114300" bIns="114300" anchor="ctr" anchorCtr="0">
              <a:noAutofit/>
            </a:bodyPr>
            <a:lstStyle/>
            <a:p>
              <a:pPr marL="0" marR="0" lvl="0" indent="0" algn="ctr" rtl="0">
                <a:lnSpc>
                  <a:spcPct val="90000"/>
                </a:lnSpc>
                <a:spcBef>
                  <a:spcPts val="0"/>
                </a:spcBef>
                <a:spcAft>
                  <a:spcPts val="0"/>
                </a:spcAft>
                <a:buClr>
                  <a:srgbClr val="FFFFFF"/>
                </a:buClr>
                <a:buSzPts val="3000"/>
                <a:buFont typeface="Arial"/>
                <a:buNone/>
              </a:pPr>
              <a:r>
                <a:rPr lang="en-US" sz="1900" b="0" i="0" u="none" strike="noStrike" cap="none">
                  <a:solidFill>
                    <a:srgbClr val="FFFFFF"/>
                  </a:solidFill>
                  <a:latin typeface="Arial"/>
                  <a:ea typeface="Arial"/>
                  <a:cs typeface="Arial"/>
                  <a:sym typeface="Arial"/>
                </a:rPr>
                <a:t>Assess</a:t>
              </a:r>
              <a:endParaRPr sz="300" b="0" i="0" u="none" strike="noStrike" cap="none">
                <a:solidFill>
                  <a:srgbClr val="000000"/>
                </a:solidFill>
                <a:latin typeface="Arial"/>
                <a:ea typeface="Arial"/>
                <a:cs typeface="Arial"/>
                <a:sym typeface="Arial"/>
              </a:endParaRPr>
            </a:p>
          </p:txBody>
        </p:sp>
        <p:sp>
          <p:nvSpPr>
            <p:cNvPr id="270" name="Google Shape;270;p9"/>
            <p:cNvSpPr/>
            <p:nvPr/>
          </p:nvSpPr>
          <p:spPr>
            <a:xfrm>
              <a:off x="3012232" y="2857498"/>
              <a:ext cx="1698900" cy="849600"/>
            </a:xfrm>
            <a:prstGeom prst="roundRect">
              <a:avLst>
                <a:gd name="adj" fmla="val 16667"/>
              </a:avLst>
            </a:prstGeom>
            <a:solidFill>
              <a:srgbClr val="FFC000"/>
            </a:solidFill>
            <a:ln w="25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300" b="0" i="0" u="none" strike="noStrike" cap="none">
                <a:solidFill>
                  <a:srgbClr val="000000"/>
                </a:solidFill>
                <a:latin typeface="Arial"/>
                <a:ea typeface="Arial"/>
                <a:cs typeface="Arial"/>
                <a:sym typeface="Arial"/>
              </a:endParaRPr>
            </a:p>
          </p:txBody>
        </p:sp>
        <p:sp>
          <p:nvSpPr>
            <p:cNvPr id="271" name="Google Shape;271;p9"/>
            <p:cNvSpPr txBox="1"/>
            <p:nvPr/>
          </p:nvSpPr>
          <p:spPr>
            <a:xfrm>
              <a:off x="3053699" y="2898965"/>
              <a:ext cx="1616100" cy="766500"/>
            </a:xfrm>
            <a:prstGeom prst="rect">
              <a:avLst/>
            </a:prstGeom>
            <a:noFill/>
            <a:ln>
              <a:noFill/>
            </a:ln>
          </p:spPr>
          <p:txBody>
            <a:bodyPr spcFirstLastPara="1" wrap="square" lIns="114300" tIns="114300" rIns="114300" bIns="114300" anchor="ctr" anchorCtr="0">
              <a:noAutofit/>
            </a:bodyPr>
            <a:lstStyle/>
            <a:p>
              <a:pPr marL="0" marR="0" lvl="0" indent="0" algn="ctr" rtl="0">
                <a:lnSpc>
                  <a:spcPct val="90000"/>
                </a:lnSpc>
                <a:spcBef>
                  <a:spcPts val="0"/>
                </a:spcBef>
                <a:spcAft>
                  <a:spcPts val="0"/>
                </a:spcAft>
                <a:buClr>
                  <a:srgbClr val="FFFFFF"/>
                </a:buClr>
                <a:buSzPts val="3000"/>
                <a:buFont typeface="Arial"/>
                <a:buNone/>
              </a:pPr>
              <a:r>
                <a:rPr lang="en-US" sz="1900" b="0" i="0" u="none" strike="noStrike" cap="none">
                  <a:solidFill>
                    <a:srgbClr val="FFFFFF"/>
                  </a:solidFill>
                  <a:latin typeface="Arial"/>
                  <a:ea typeface="Arial"/>
                  <a:cs typeface="Arial"/>
                  <a:sym typeface="Arial"/>
                </a:rPr>
                <a:t>Advise</a:t>
              </a:r>
              <a:endParaRPr sz="300" b="0" i="0" u="none" strike="noStrike" cap="none">
                <a:solidFill>
                  <a:srgbClr val="000000"/>
                </a:solidFill>
                <a:latin typeface="Arial"/>
                <a:ea typeface="Arial"/>
                <a:cs typeface="Arial"/>
                <a:sym typeface="Arial"/>
              </a:endParaRPr>
            </a:p>
          </p:txBody>
        </p:sp>
        <p:sp>
          <p:nvSpPr>
            <p:cNvPr id="272" name="Google Shape;272;p9"/>
            <p:cNvSpPr/>
            <p:nvPr/>
          </p:nvSpPr>
          <p:spPr>
            <a:xfrm>
              <a:off x="1156257" y="2857498"/>
              <a:ext cx="1698900" cy="849600"/>
            </a:xfrm>
            <a:prstGeom prst="roundRect">
              <a:avLst>
                <a:gd name="adj" fmla="val 16667"/>
              </a:avLst>
            </a:prstGeom>
            <a:solidFill>
              <a:srgbClr val="00B050"/>
            </a:solidFill>
            <a:ln w="25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300" b="0" i="0" u="none" strike="noStrike" cap="none">
                <a:solidFill>
                  <a:srgbClr val="000000"/>
                </a:solidFill>
                <a:latin typeface="Arial"/>
                <a:ea typeface="Arial"/>
                <a:cs typeface="Arial"/>
                <a:sym typeface="Arial"/>
              </a:endParaRPr>
            </a:p>
          </p:txBody>
        </p:sp>
        <p:sp>
          <p:nvSpPr>
            <p:cNvPr id="273" name="Google Shape;273;p9"/>
            <p:cNvSpPr txBox="1"/>
            <p:nvPr/>
          </p:nvSpPr>
          <p:spPr>
            <a:xfrm>
              <a:off x="1197724" y="2898965"/>
              <a:ext cx="1616100" cy="766500"/>
            </a:xfrm>
            <a:prstGeom prst="rect">
              <a:avLst/>
            </a:prstGeom>
            <a:noFill/>
            <a:ln>
              <a:noFill/>
            </a:ln>
          </p:spPr>
          <p:txBody>
            <a:bodyPr spcFirstLastPara="1" wrap="square" lIns="114300" tIns="114300" rIns="114300" bIns="114300" anchor="ctr" anchorCtr="0">
              <a:noAutofit/>
            </a:bodyPr>
            <a:lstStyle/>
            <a:p>
              <a:pPr marL="0" marR="0" lvl="0" indent="0" algn="ctr" rtl="0">
                <a:lnSpc>
                  <a:spcPct val="90000"/>
                </a:lnSpc>
                <a:spcBef>
                  <a:spcPts val="0"/>
                </a:spcBef>
                <a:spcAft>
                  <a:spcPts val="0"/>
                </a:spcAft>
                <a:buClr>
                  <a:srgbClr val="FFFFFF"/>
                </a:buClr>
                <a:buSzPts val="3000"/>
                <a:buFont typeface="Arial"/>
                <a:buNone/>
              </a:pPr>
              <a:r>
                <a:rPr lang="en-US" sz="1900" b="0" i="0" u="none" strike="noStrike" cap="none">
                  <a:solidFill>
                    <a:srgbClr val="FFFFFF"/>
                  </a:solidFill>
                  <a:latin typeface="Arial"/>
                  <a:ea typeface="Arial"/>
                  <a:cs typeface="Arial"/>
                  <a:sym typeface="Arial"/>
                </a:rPr>
                <a:t>Assist</a:t>
              </a:r>
              <a:endParaRPr sz="300" b="0" i="0" u="none" strike="noStrike" cap="none">
                <a:solidFill>
                  <a:srgbClr val="000000"/>
                </a:solidFill>
                <a:latin typeface="Arial"/>
                <a:ea typeface="Arial"/>
                <a:cs typeface="Arial"/>
                <a:sym typeface="Arial"/>
              </a:endParaRPr>
            </a:p>
          </p:txBody>
        </p:sp>
        <p:sp>
          <p:nvSpPr>
            <p:cNvPr id="274" name="Google Shape;274;p9"/>
            <p:cNvSpPr/>
            <p:nvPr/>
          </p:nvSpPr>
          <p:spPr>
            <a:xfrm>
              <a:off x="582728" y="1092361"/>
              <a:ext cx="1698900" cy="849600"/>
            </a:xfrm>
            <a:prstGeom prst="roundRect">
              <a:avLst>
                <a:gd name="adj" fmla="val 16667"/>
              </a:avLst>
            </a:prstGeom>
            <a:solidFill>
              <a:srgbClr val="00B0F0"/>
            </a:solidFill>
            <a:ln w="25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300" b="0" i="0" u="none" strike="noStrike" cap="none">
                <a:solidFill>
                  <a:srgbClr val="000000"/>
                </a:solidFill>
                <a:latin typeface="Arial"/>
                <a:ea typeface="Arial"/>
                <a:cs typeface="Arial"/>
                <a:sym typeface="Arial"/>
              </a:endParaRPr>
            </a:p>
          </p:txBody>
        </p:sp>
        <p:sp>
          <p:nvSpPr>
            <p:cNvPr id="275" name="Google Shape;275;p9"/>
            <p:cNvSpPr txBox="1"/>
            <p:nvPr/>
          </p:nvSpPr>
          <p:spPr>
            <a:xfrm>
              <a:off x="624195" y="1133828"/>
              <a:ext cx="1616100" cy="766500"/>
            </a:xfrm>
            <a:prstGeom prst="rect">
              <a:avLst/>
            </a:prstGeom>
            <a:noFill/>
            <a:ln>
              <a:noFill/>
            </a:ln>
          </p:spPr>
          <p:txBody>
            <a:bodyPr spcFirstLastPara="1" wrap="square" lIns="114300" tIns="114300" rIns="114300" bIns="114300" anchor="ctr" anchorCtr="0">
              <a:noAutofit/>
            </a:bodyPr>
            <a:lstStyle/>
            <a:p>
              <a:pPr marL="0" marR="0" lvl="0" indent="0" algn="ctr" rtl="0">
                <a:lnSpc>
                  <a:spcPct val="90000"/>
                </a:lnSpc>
                <a:spcBef>
                  <a:spcPts val="0"/>
                </a:spcBef>
                <a:spcAft>
                  <a:spcPts val="0"/>
                </a:spcAft>
                <a:buClr>
                  <a:srgbClr val="FFFFFF"/>
                </a:buClr>
                <a:buSzPts val="3000"/>
                <a:buFont typeface="Arial"/>
                <a:buNone/>
              </a:pPr>
              <a:r>
                <a:rPr lang="en-US" sz="1900" b="0" i="0" u="none" strike="noStrike" cap="none">
                  <a:solidFill>
                    <a:srgbClr val="FFFFFF"/>
                  </a:solidFill>
                  <a:latin typeface="Arial"/>
                  <a:ea typeface="Arial"/>
                  <a:cs typeface="Arial"/>
                  <a:sym typeface="Arial"/>
                </a:rPr>
                <a:t>Arrange</a:t>
              </a:r>
              <a:endParaRPr sz="300" b="0" i="0" u="none" strike="noStrike" cap="none">
                <a:solidFill>
                  <a:srgbClr val="000000"/>
                </a:solidFill>
                <a:latin typeface="Arial"/>
                <a:ea typeface="Arial"/>
                <a:cs typeface="Arial"/>
                <a:sym typeface="Arial"/>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10"/>
          <p:cNvSpPr txBox="1">
            <a:spLocks noGrp="1"/>
          </p:cNvSpPr>
          <p:nvPr>
            <p:ph type="title"/>
          </p:nvPr>
        </p:nvSpPr>
        <p:spPr>
          <a:xfrm>
            <a:off x="457200" y="304800"/>
            <a:ext cx="85725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556"/>
              <a:buNone/>
            </a:pPr>
            <a:r>
              <a:rPr lang="en-US"/>
              <a:t>Accessing Values and Priorities</a:t>
            </a:r>
            <a:endParaRPr/>
          </a:p>
        </p:txBody>
      </p:sp>
      <p:sp>
        <p:nvSpPr>
          <p:cNvPr id="282" name="Google Shape;282;p10"/>
          <p:cNvSpPr txBox="1">
            <a:spLocks noGrp="1"/>
          </p:cNvSpPr>
          <p:nvPr>
            <p:ph type="body" idx="1"/>
          </p:nvPr>
        </p:nvSpPr>
        <p:spPr>
          <a:xfrm>
            <a:off x="431800" y="1676400"/>
            <a:ext cx="8229600" cy="3810000"/>
          </a:xfrm>
          <a:prstGeom prst="rect">
            <a:avLst/>
          </a:prstGeom>
          <a:noFill/>
          <a:ln>
            <a:noFill/>
          </a:ln>
        </p:spPr>
        <p:txBody>
          <a:bodyPr spcFirstLastPara="1" wrap="square" lIns="91425" tIns="45700" rIns="91425" bIns="45700" anchor="t" anchorCtr="0">
            <a:normAutofit/>
          </a:bodyPr>
          <a:lstStyle/>
          <a:p>
            <a:pPr marL="342900" lvl="0" indent="-342900" algn="l" rtl="0">
              <a:lnSpc>
                <a:spcPct val="100000"/>
              </a:lnSpc>
              <a:spcBef>
                <a:spcPts val="0"/>
              </a:spcBef>
              <a:spcAft>
                <a:spcPts val="0"/>
              </a:spcAft>
              <a:buClr>
                <a:srgbClr val="3F3F3F"/>
              </a:buClr>
              <a:buSzPts val="1800"/>
              <a:buFont typeface="Arial"/>
              <a:buChar char="•"/>
            </a:pPr>
            <a:r>
              <a:rPr lang="en-US" sz="1800"/>
              <a:t>Do you have any religious beliefs? If so, how do those impact your care? What about spiritual beliefs?</a:t>
            </a:r>
            <a:endParaRPr sz="1800"/>
          </a:p>
          <a:p>
            <a:pPr marL="342900" lvl="0" indent="-342900" algn="l" rtl="0">
              <a:lnSpc>
                <a:spcPct val="100000"/>
              </a:lnSpc>
              <a:spcBef>
                <a:spcPts val="360"/>
              </a:spcBef>
              <a:spcAft>
                <a:spcPts val="0"/>
              </a:spcAft>
              <a:buClr>
                <a:srgbClr val="3F3F3F"/>
              </a:buClr>
              <a:buSzPts val="1800"/>
              <a:buFont typeface="Arial"/>
              <a:buChar char="•"/>
            </a:pPr>
            <a:r>
              <a:rPr lang="en-US" sz="1800"/>
              <a:t>How do you like to learn new information? </a:t>
            </a:r>
            <a:br>
              <a:rPr lang="en-US" sz="1800"/>
            </a:br>
            <a:r>
              <a:rPr lang="en-US" sz="1800" i="1"/>
              <a:t>Give examples of visual (pictures, charts, videos), auditory (verbal information), written words, or kinesthetic (hands-on learning)</a:t>
            </a:r>
            <a:endParaRPr sz="1800" i="1"/>
          </a:p>
          <a:p>
            <a:pPr marL="342900" lvl="0" indent="-342900" algn="l" rtl="0">
              <a:lnSpc>
                <a:spcPct val="100000"/>
              </a:lnSpc>
              <a:spcBef>
                <a:spcPts val="360"/>
              </a:spcBef>
              <a:spcAft>
                <a:spcPts val="0"/>
              </a:spcAft>
              <a:buClr>
                <a:srgbClr val="3F3F3F"/>
              </a:buClr>
              <a:buSzPts val="1800"/>
              <a:buFont typeface="Arial"/>
              <a:buChar char="•"/>
            </a:pPr>
            <a:r>
              <a:rPr lang="en-US" sz="1800"/>
              <a:t>How much information would you like to have about your diagnosis or treatment?</a:t>
            </a:r>
            <a:endParaRPr sz="1800"/>
          </a:p>
          <a:p>
            <a:pPr marL="342900" lvl="0" indent="-342900" algn="l" rtl="0">
              <a:lnSpc>
                <a:spcPct val="100000"/>
              </a:lnSpc>
              <a:spcBef>
                <a:spcPts val="360"/>
              </a:spcBef>
              <a:spcAft>
                <a:spcPts val="0"/>
              </a:spcAft>
              <a:buClr>
                <a:srgbClr val="3F3F3F"/>
              </a:buClr>
              <a:buSzPts val="1800"/>
              <a:buFont typeface="Arial"/>
              <a:buChar char="•"/>
            </a:pPr>
            <a:r>
              <a:rPr lang="en-US" sz="1800"/>
              <a:t>How would you like us to reach out to you? </a:t>
            </a:r>
            <a:br>
              <a:rPr lang="en-US" sz="1800"/>
            </a:br>
            <a:r>
              <a:rPr lang="en-US" sz="1800" i="1"/>
              <a:t>Give examples of text message, phone, email, or patient portal.</a:t>
            </a:r>
            <a:r>
              <a:rPr lang="en-US" sz="1800"/>
              <a:t> </a:t>
            </a:r>
            <a:endParaRPr sz="1800"/>
          </a:p>
          <a:p>
            <a:pPr marL="342900" lvl="0" indent="-342900" algn="l" rtl="0">
              <a:lnSpc>
                <a:spcPct val="100000"/>
              </a:lnSpc>
              <a:spcBef>
                <a:spcPts val="360"/>
              </a:spcBef>
              <a:spcAft>
                <a:spcPts val="0"/>
              </a:spcAft>
              <a:buClr>
                <a:srgbClr val="3F3F3F"/>
              </a:buClr>
              <a:buSzPts val="1800"/>
              <a:buFont typeface="Arial"/>
              <a:buChar char="•"/>
            </a:pPr>
            <a:r>
              <a:rPr lang="en-US" sz="1800"/>
              <a:t>Who are the key people in your support system, and how would you like them involved in your care?</a:t>
            </a:r>
            <a:endParaRPr sz="1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g2e7daf73608_0_41"/>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556"/>
              <a:buNone/>
            </a:pPr>
            <a:r>
              <a:rPr lang="en-US"/>
              <a:t>Medical Trauma</a:t>
            </a:r>
            <a:endParaRPr/>
          </a:p>
        </p:txBody>
      </p:sp>
      <p:sp>
        <p:nvSpPr>
          <p:cNvPr id="289" name="Google Shape;289;g2e7daf73608_0_41"/>
          <p:cNvSpPr/>
          <p:nvPr/>
        </p:nvSpPr>
        <p:spPr>
          <a:xfrm>
            <a:off x="5438300" y="5234775"/>
            <a:ext cx="3543300" cy="4965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US" sz="1200" b="0" i="1" u="none" strike="noStrike" cap="none">
                <a:solidFill>
                  <a:schemeClr val="lt2"/>
                </a:solidFill>
                <a:latin typeface="Arial"/>
                <a:ea typeface="Arial"/>
                <a:cs typeface="Arial"/>
                <a:sym typeface="Arial"/>
              </a:rPr>
              <a:t>Source: Ho</a:t>
            </a:r>
            <a:r>
              <a:rPr lang="en-US" sz="1200" i="1">
                <a:solidFill>
                  <a:schemeClr val="lt2"/>
                </a:solidFill>
              </a:rPr>
              <a:t>ffman et al. 2016</a:t>
            </a:r>
            <a:r>
              <a:rPr lang="en-US" sz="1200" b="0" i="1" u="none" strike="noStrike" cap="none">
                <a:solidFill>
                  <a:schemeClr val="lt2"/>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p:txBody>
      </p:sp>
      <p:sp>
        <p:nvSpPr>
          <p:cNvPr id="290" name="Google Shape;290;g2e7daf73608_0_41"/>
          <p:cNvSpPr/>
          <p:nvPr/>
        </p:nvSpPr>
        <p:spPr>
          <a:xfrm>
            <a:off x="1134425" y="1447800"/>
            <a:ext cx="3157200" cy="3064800"/>
          </a:xfrm>
          <a:prstGeom prst="ellipse">
            <a:avLst/>
          </a:prstGeom>
          <a:solidFill>
            <a:srgbClr val="336699"/>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2400">
                <a:solidFill>
                  <a:schemeClr val="lt1"/>
                </a:solidFill>
              </a:rPr>
              <a:t>Race-based medical trauma</a:t>
            </a:r>
            <a:endParaRPr sz="2400">
              <a:solidFill>
                <a:schemeClr val="lt1"/>
              </a:solidFill>
            </a:endParaRPr>
          </a:p>
        </p:txBody>
      </p:sp>
      <p:sp>
        <p:nvSpPr>
          <p:cNvPr id="291" name="Google Shape;291;g2e7daf73608_0_41"/>
          <p:cNvSpPr/>
          <p:nvPr/>
        </p:nvSpPr>
        <p:spPr>
          <a:xfrm>
            <a:off x="5020225" y="1447800"/>
            <a:ext cx="3031800" cy="3064800"/>
          </a:xfrm>
          <a:prstGeom prst="ellipse">
            <a:avLst/>
          </a:prstGeom>
          <a:solidFill>
            <a:srgbClr val="336699"/>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2400">
                <a:solidFill>
                  <a:schemeClr val="lt1"/>
                </a:solidFill>
              </a:rPr>
              <a:t>Gender-based medical trauma</a:t>
            </a:r>
            <a:endParaRPr sz="2400">
              <a:solidFill>
                <a:schemeClr val="lt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12"/>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Checkpoint</a:t>
            </a:r>
            <a:endParaRPr/>
          </a:p>
        </p:txBody>
      </p:sp>
      <p:sp>
        <p:nvSpPr>
          <p:cNvPr id="298" name="Google Shape;298;p12"/>
          <p:cNvSpPr txBox="1">
            <a:spLocks noGrp="1"/>
          </p:cNvSpPr>
          <p:nvPr>
            <p:ph type="body" idx="1"/>
          </p:nvPr>
        </p:nvSpPr>
        <p:spPr>
          <a:xfrm>
            <a:off x="457200" y="1600201"/>
            <a:ext cx="8229600" cy="3810000"/>
          </a:xfrm>
          <a:prstGeom prst="rect">
            <a:avLst/>
          </a:prstGeom>
          <a:noFill/>
          <a:ln>
            <a:noFill/>
          </a:ln>
        </p:spPr>
        <p:txBody>
          <a:bodyPr spcFirstLastPara="1" wrap="square" lIns="91425" tIns="45700" rIns="91425" bIns="45700" anchor="t" anchorCtr="0">
            <a:normAutofit fontScale="70000" lnSpcReduction="20000"/>
          </a:bodyPr>
          <a:lstStyle/>
          <a:p>
            <a:pPr marL="0" lvl="0" indent="0" algn="l" rtl="0">
              <a:lnSpc>
                <a:spcPct val="100000"/>
              </a:lnSpc>
              <a:spcBef>
                <a:spcPts val="0"/>
              </a:spcBef>
              <a:spcAft>
                <a:spcPts val="0"/>
              </a:spcAft>
              <a:buClr>
                <a:srgbClr val="3F3F3F"/>
              </a:buClr>
              <a:buSzPct val="100000"/>
              <a:buFont typeface="Arial"/>
              <a:buNone/>
            </a:pPr>
            <a:r>
              <a:rPr lang="en-US"/>
              <a:t>Which of the following impacts a patient’s capacity for shared decision-making?</a:t>
            </a:r>
            <a:endParaRPr/>
          </a:p>
          <a:p>
            <a:pPr marL="514350" lvl="0" indent="-464185" algn="l" rtl="0">
              <a:lnSpc>
                <a:spcPct val="100000"/>
              </a:lnSpc>
              <a:spcBef>
                <a:spcPts val="1500"/>
              </a:spcBef>
              <a:spcAft>
                <a:spcPts val="0"/>
              </a:spcAft>
              <a:buClr>
                <a:srgbClr val="3F3F3F"/>
              </a:buClr>
              <a:buSzPct val="96875"/>
              <a:buFont typeface="Arial"/>
              <a:buAutoNum type="alphaLcParenR"/>
            </a:pPr>
            <a:r>
              <a:rPr lang="en-US"/>
              <a:t>Health literacy</a:t>
            </a:r>
            <a:endParaRPr/>
          </a:p>
          <a:p>
            <a:pPr marL="514350" lvl="0" indent="-464185" algn="l" rtl="0">
              <a:lnSpc>
                <a:spcPct val="100000"/>
              </a:lnSpc>
              <a:spcBef>
                <a:spcPts val="1000"/>
              </a:spcBef>
              <a:spcAft>
                <a:spcPts val="0"/>
              </a:spcAft>
              <a:buClr>
                <a:srgbClr val="3F3F3F"/>
              </a:buClr>
              <a:buSzPct val="96875"/>
              <a:buFont typeface="Arial"/>
              <a:buAutoNum type="alphaLcParenR"/>
            </a:pPr>
            <a:r>
              <a:rPr lang="en-US"/>
              <a:t>Language </a:t>
            </a:r>
            <a:endParaRPr/>
          </a:p>
          <a:p>
            <a:pPr marL="514350" lvl="0" indent="-464185" algn="l" rtl="0">
              <a:lnSpc>
                <a:spcPct val="100000"/>
              </a:lnSpc>
              <a:spcBef>
                <a:spcPts val="1000"/>
              </a:spcBef>
              <a:spcAft>
                <a:spcPts val="0"/>
              </a:spcAft>
              <a:buClr>
                <a:srgbClr val="3F3F3F"/>
              </a:buClr>
              <a:buSzPct val="96875"/>
              <a:buFont typeface="Arial"/>
              <a:buAutoNum type="alphaLcParenR"/>
            </a:pPr>
            <a:r>
              <a:rPr lang="en-US"/>
              <a:t>Physical condition and environment</a:t>
            </a:r>
            <a:endParaRPr/>
          </a:p>
          <a:p>
            <a:pPr marL="514350" lvl="0" indent="-464185" algn="l" rtl="0">
              <a:lnSpc>
                <a:spcPct val="100000"/>
              </a:lnSpc>
              <a:spcBef>
                <a:spcPts val="1000"/>
              </a:spcBef>
              <a:spcAft>
                <a:spcPts val="0"/>
              </a:spcAft>
              <a:buClr>
                <a:srgbClr val="3F3F3F"/>
              </a:buClr>
              <a:buSzPct val="96875"/>
              <a:buFont typeface="Arial"/>
              <a:buAutoNum type="alphaLcParenR"/>
            </a:pPr>
            <a:r>
              <a:rPr lang="en-US"/>
              <a:t>Learning style</a:t>
            </a:r>
            <a:endParaRPr/>
          </a:p>
          <a:p>
            <a:pPr marL="514350" lvl="0" indent="-464185" algn="l" rtl="0">
              <a:lnSpc>
                <a:spcPct val="100000"/>
              </a:lnSpc>
              <a:spcBef>
                <a:spcPts val="1000"/>
              </a:spcBef>
              <a:spcAft>
                <a:spcPts val="0"/>
              </a:spcAft>
              <a:buSzPct val="96875"/>
              <a:buAutoNum type="alphaLcParenR"/>
            </a:pPr>
            <a:r>
              <a:rPr lang="en-US"/>
              <a:t>Medical trauma history (race and gender-based)</a:t>
            </a:r>
            <a:endParaRPr/>
          </a:p>
          <a:p>
            <a:pPr marL="514350" lvl="0" indent="-464185" algn="l" rtl="0">
              <a:lnSpc>
                <a:spcPct val="100000"/>
              </a:lnSpc>
              <a:spcBef>
                <a:spcPts val="1000"/>
              </a:spcBef>
              <a:spcAft>
                <a:spcPts val="0"/>
              </a:spcAft>
              <a:buClr>
                <a:srgbClr val="3F3F3F"/>
              </a:buClr>
              <a:buSzPct val="96875"/>
              <a:buFont typeface="Arial"/>
              <a:buAutoNum type="alphaLcParenR"/>
            </a:pPr>
            <a:r>
              <a:rPr lang="en-US"/>
              <a:t>All of the above</a:t>
            </a:r>
            <a:endParaRPr/>
          </a:p>
          <a:p>
            <a:pPr marL="0" lvl="0" indent="0" algn="l" rtl="0">
              <a:lnSpc>
                <a:spcPct val="100000"/>
              </a:lnSpc>
              <a:spcBef>
                <a:spcPts val="1500"/>
              </a:spcBef>
              <a:spcAft>
                <a:spcPts val="0"/>
              </a:spcAft>
              <a:buClr>
                <a:srgbClr val="3F3F3F"/>
              </a:buClr>
              <a:buSzPct val="100000"/>
              <a:buFont typeface="Arial"/>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2"/>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solidFill>
                  <a:srgbClr val="3F3F3F"/>
                </a:solidFill>
              </a:rPr>
              <a:t>Acknowledgments</a:t>
            </a:r>
            <a:endParaRPr>
              <a:solidFill>
                <a:srgbClr val="3F3F3F"/>
              </a:solidFill>
            </a:endParaRPr>
          </a:p>
        </p:txBody>
      </p:sp>
      <p:sp>
        <p:nvSpPr>
          <p:cNvPr id="55" name="Google Shape;55;p2"/>
          <p:cNvSpPr txBox="1">
            <a:spLocks noGrp="1"/>
          </p:cNvSpPr>
          <p:nvPr>
            <p:ph type="body" idx="1"/>
          </p:nvPr>
        </p:nvSpPr>
        <p:spPr>
          <a:xfrm>
            <a:off x="457200" y="1600201"/>
            <a:ext cx="8229600" cy="38100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3F3F3F"/>
              </a:buClr>
              <a:buSzPts val="3200"/>
              <a:buFont typeface="Arial"/>
              <a:buNone/>
            </a:pPr>
            <a:r>
              <a:rPr lang="en-US" sz="1800">
                <a:solidFill>
                  <a:schemeClr val="dk1"/>
                </a:solidFill>
              </a:rPr>
              <a:t>This work was supported by Cooperative Agreement </a:t>
            </a:r>
            <a:r>
              <a:rPr lang="en-US" sz="1800">
                <a:solidFill>
                  <a:schemeClr val="dk1"/>
                </a:solidFill>
                <a:highlight>
                  <a:schemeClr val="lt1"/>
                </a:highlight>
              </a:rPr>
              <a:t>#NU58DP007539-01</a:t>
            </a:r>
            <a:r>
              <a:rPr lang="en-US" sz="1800">
                <a:solidFill>
                  <a:schemeClr val="dk1"/>
                </a:solidFill>
              </a:rPr>
              <a:t> from the Centers for Disease Control and Prevention. Its contents are solely the responsibility of the authors and do not necessarily represent the official views of the Centers for Disease Control and Prevention.</a:t>
            </a:r>
            <a:endParaRPr sz="1800">
              <a:solidFill>
                <a:schemeClr val="dk1"/>
              </a:solidFill>
            </a:endParaRPr>
          </a:p>
          <a:p>
            <a:pPr marL="0" lvl="0" indent="0" algn="l" rtl="0">
              <a:spcBef>
                <a:spcPts val="333"/>
              </a:spcBef>
              <a:spcAft>
                <a:spcPts val="0"/>
              </a:spcAft>
              <a:buClr>
                <a:srgbClr val="3F3F3F"/>
              </a:buClr>
              <a:buSzPts val="1800"/>
              <a:buFont typeface="Arial"/>
              <a:buNone/>
            </a:pPr>
            <a:endParaRPr sz="1800">
              <a:solidFill>
                <a:schemeClr val="dk1"/>
              </a:solidFill>
            </a:endParaRPr>
          </a:p>
          <a:p>
            <a:pPr marL="0" lvl="0" indent="0" algn="l" rtl="0">
              <a:spcBef>
                <a:spcPts val="400"/>
              </a:spcBef>
              <a:spcAft>
                <a:spcPts val="0"/>
              </a:spcAft>
              <a:buClr>
                <a:schemeClr val="dk1"/>
              </a:buClr>
              <a:buSzPts val="1100"/>
              <a:buFont typeface="Arial"/>
              <a:buNone/>
            </a:pPr>
            <a:r>
              <a:rPr lang="en-US" sz="1800">
                <a:solidFill>
                  <a:schemeClr val="dk1"/>
                </a:solidFill>
              </a:rPr>
              <a:t>We would also like to thank the following for their assistance with content revision: </a:t>
            </a:r>
            <a:endParaRPr sz="1800">
              <a:solidFill>
                <a:schemeClr val="dk1"/>
              </a:solidFill>
            </a:endParaRPr>
          </a:p>
          <a:p>
            <a:pPr marL="457200" lvl="0" indent="-342900" algn="l" rtl="0">
              <a:spcBef>
                <a:spcPts val="400"/>
              </a:spcBef>
              <a:spcAft>
                <a:spcPts val="0"/>
              </a:spcAft>
              <a:buClr>
                <a:schemeClr val="dk1"/>
              </a:buClr>
              <a:buSzPts val="1800"/>
              <a:buChar char="•"/>
            </a:pPr>
            <a:r>
              <a:rPr lang="en-US" sz="1800">
                <a:solidFill>
                  <a:schemeClr val="dk1"/>
                </a:solidFill>
              </a:rPr>
              <a:t>Nancy Peña, </a:t>
            </a:r>
            <a:r>
              <a:rPr lang="en-US" sz="1800">
                <a:solidFill>
                  <a:schemeClr val="dk1"/>
                </a:solidFill>
                <a:highlight>
                  <a:srgbClr val="FFFFFF"/>
                </a:highlight>
              </a:rPr>
              <a:t>Navegación de Pacientes Internacional </a:t>
            </a:r>
            <a:endParaRPr sz="1800">
              <a:solidFill>
                <a:schemeClr val="dk1"/>
              </a:solidFill>
            </a:endParaRPr>
          </a:p>
          <a:p>
            <a:pPr marL="457200" lvl="0" indent="-342900" algn="l" rtl="0">
              <a:spcBef>
                <a:spcPts val="400"/>
              </a:spcBef>
              <a:spcAft>
                <a:spcPts val="0"/>
              </a:spcAft>
              <a:buClr>
                <a:schemeClr val="dk1"/>
              </a:buClr>
              <a:buSzPts val="1800"/>
              <a:buChar char="•"/>
            </a:pPr>
            <a:r>
              <a:rPr lang="en-US" sz="1800">
                <a:solidFill>
                  <a:schemeClr val="dk1"/>
                </a:solidFill>
              </a:rPr>
              <a:t>Jess Quiring, Patient Navigation Advisors</a:t>
            </a:r>
            <a:endParaRPr sz="1800">
              <a:solidFill>
                <a:schemeClr val="dk1"/>
              </a:solidFill>
            </a:endParaRPr>
          </a:p>
          <a:p>
            <a:pPr marL="457200" lvl="0" indent="-342900" algn="l" rtl="0">
              <a:spcBef>
                <a:spcPts val="400"/>
              </a:spcBef>
              <a:spcAft>
                <a:spcPts val="0"/>
              </a:spcAft>
              <a:buClr>
                <a:schemeClr val="dk1"/>
              </a:buClr>
              <a:buSzPts val="1800"/>
              <a:buChar char="•"/>
            </a:pPr>
            <a:r>
              <a:rPr lang="en-US" sz="1800">
                <a:solidFill>
                  <a:schemeClr val="dk1"/>
                </a:solidFill>
              </a:rPr>
              <a:t>Zarek Mena, Patient Navigation Advisors</a:t>
            </a:r>
            <a:endParaRPr sz="1800">
              <a:solidFill>
                <a:schemeClr val="dk1"/>
              </a:solidFill>
            </a:endParaRPr>
          </a:p>
          <a:p>
            <a:pPr marL="457200" lvl="0" indent="-342900" algn="l" rtl="0">
              <a:spcBef>
                <a:spcPts val="400"/>
              </a:spcBef>
              <a:spcAft>
                <a:spcPts val="0"/>
              </a:spcAft>
              <a:buClr>
                <a:schemeClr val="dk1"/>
              </a:buClr>
              <a:buSzPts val="1800"/>
              <a:buChar char="•"/>
            </a:pPr>
            <a:r>
              <a:rPr lang="en-US" sz="1800">
                <a:solidFill>
                  <a:schemeClr val="dk1"/>
                </a:solidFill>
              </a:rPr>
              <a:t>Reesa Sherin, Association of Cancer Care Centers</a:t>
            </a:r>
            <a:endParaRPr sz="1800">
              <a:solidFill>
                <a:schemeClr val="dk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g2f0f9e68534_1_1"/>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Checkpoint</a:t>
            </a:r>
            <a:endParaRPr/>
          </a:p>
        </p:txBody>
      </p:sp>
      <p:sp>
        <p:nvSpPr>
          <p:cNvPr id="305" name="Google Shape;305;g2f0f9e68534_1_1"/>
          <p:cNvSpPr txBox="1">
            <a:spLocks noGrp="1"/>
          </p:cNvSpPr>
          <p:nvPr>
            <p:ph type="body" idx="1"/>
          </p:nvPr>
        </p:nvSpPr>
        <p:spPr>
          <a:xfrm>
            <a:off x="457200" y="1600201"/>
            <a:ext cx="8229600" cy="3810000"/>
          </a:xfrm>
          <a:prstGeom prst="rect">
            <a:avLst/>
          </a:prstGeom>
          <a:noFill/>
          <a:ln>
            <a:noFill/>
          </a:ln>
        </p:spPr>
        <p:txBody>
          <a:bodyPr spcFirstLastPara="1" wrap="square" lIns="91425" tIns="45700" rIns="91425" bIns="45700" anchor="t" anchorCtr="0">
            <a:normAutofit fontScale="70000" lnSpcReduction="20000"/>
          </a:bodyPr>
          <a:lstStyle/>
          <a:p>
            <a:pPr marL="0" lvl="0" indent="0" algn="l" rtl="0">
              <a:lnSpc>
                <a:spcPct val="100000"/>
              </a:lnSpc>
              <a:spcBef>
                <a:spcPts val="0"/>
              </a:spcBef>
              <a:spcAft>
                <a:spcPts val="0"/>
              </a:spcAft>
              <a:buClr>
                <a:srgbClr val="3F3F3F"/>
              </a:buClr>
              <a:buSzPct val="100000"/>
              <a:buFont typeface="Arial"/>
              <a:buNone/>
            </a:pPr>
            <a:r>
              <a:rPr lang="en-US"/>
              <a:t>Which of the following impacts a patient’s capacity for shared decision-making?</a:t>
            </a:r>
            <a:endParaRPr/>
          </a:p>
          <a:p>
            <a:pPr marL="0" lvl="0" indent="0" algn="l" rtl="0">
              <a:lnSpc>
                <a:spcPct val="100000"/>
              </a:lnSpc>
              <a:spcBef>
                <a:spcPts val="1000"/>
              </a:spcBef>
              <a:spcAft>
                <a:spcPts val="0"/>
              </a:spcAft>
              <a:buNone/>
            </a:pPr>
            <a:endParaRPr/>
          </a:p>
          <a:p>
            <a:pPr marL="0" lvl="0" indent="0" algn="l" rtl="0">
              <a:lnSpc>
                <a:spcPct val="100000"/>
              </a:lnSpc>
              <a:spcBef>
                <a:spcPts val="1000"/>
              </a:spcBef>
              <a:spcAft>
                <a:spcPts val="0"/>
              </a:spcAft>
              <a:buNone/>
            </a:pPr>
            <a:endParaRPr/>
          </a:p>
          <a:p>
            <a:pPr marL="0" lvl="0" indent="0" algn="l" rtl="0">
              <a:lnSpc>
                <a:spcPct val="100000"/>
              </a:lnSpc>
              <a:spcBef>
                <a:spcPts val="1000"/>
              </a:spcBef>
              <a:spcAft>
                <a:spcPts val="0"/>
              </a:spcAft>
              <a:buNone/>
            </a:pPr>
            <a:endParaRPr/>
          </a:p>
          <a:p>
            <a:pPr marL="0" lvl="0" indent="0" algn="l" rtl="0">
              <a:lnSpc>
                <a:spcPct val="100000"/>
              </a:lnSpc>
              <a:spcBef>
                <a:spcPts val="1000"/>
              </a:spcBef>
              <a:spcAft>
                <a:spcPts val="0"/>
              </a:spcAft>
              <a:buNone/>
            </a:pPr>
            <a:br>
              <a:rPr lang="en-US"/>
            </a:br>
            <a:endParaRPr/>
          </a:p>
          <a:p>
            <a:pPr marL="0" lvl="0" indent="0" algn="l" rtl="0">
              <a:lnSpc>
                <a:spcPct val="100000"/>
              </a:lnSpc>
              <a:spcBef>
                <a:spcPts val="1000"/>
              </a:spcBef>
              <a:spcAft>
                <a:spcPts val="0"/>
              </a:spcAft>
              <a:buNone/>
            </a:pPr>
            <a:endParaRPr/>
          </a:p>
          <a:p>
            <a:pPr marL="0" lvl="0" indent="0" algn="l" rtl="0">
              <a:lnSpc>
                <a:spcPct val="100000"/>
              </a:lnSpc>
              <a:spcBef>
                <a:spcPts val="1000"/>
              </a:spcBef>
              <a:spcAft>
                <a:spcPts val="0"/>
              </a:spcAft>
              <a:buNone/>
            </a:pPr>
            <a:r>
              <a:rPr lang="en-US"/>
              <a:t>f)   All of the above</a:t>
            </a:r>
            <a:endParaRPr/>
          </a:p>
          <a:p>
            <a:pPr marL="0" lvl="0" indent="0" algn="l" rtl="0">
              <a:lnSpc>
                <a:spcPct val="100000"/>
              </a:lnSpc>
              <a:spcBef>
                <a:spcPts val="1500"/>
              </a:spcBef>
              <a:spcAft>
                <a:spcPts val="0"/>
              </a:spcAft>
              <a:buClr>
                <a:srgbClr val="3F3F3F"/>
              </a:buClr>
              <a:buSzPct val="100000"/>
              <a:buFont typeface="Arial"/>
              <a:buNone/>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g2f1268b2752_0_13"/>
          <p:cNvSpPr txBox="1">
            <a:spLocks noGrp="1"/>
          </p:cNvSpPr>
          <p:nvPr>
            <p:ph type="title"/>
          </p:nvPr>
        </p:nvSpPr>
        <p:spPr>
          <a:xfrm>
            <a:off x="457200" y="342900"/>
            <a:ext cx="8229600" cy="11430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3200"/>
              <a:t>Evaluating Patient Decisions</a:t>
            </a:r>
            <a:endParaRPr/>
          </a:p>
        </p:txBody>
      </p:sp>
      <p:sp>
        <p:nvSpPr>
          <p:cNvPr id="312" name="Google Shape;312;g2f1268b2752_0_13"/>
          <p:cNvSpPr txBox="1">
            <a:spLocks noGrp="1"/>
          </p:cNvSpPr>
          <p:nvPr>
            <p:ph type="body" idx="1"/>
          </p:nvPr>
        </p:nvSpPr>
        <p:spPr>
          <a:xfrm>
            <a:off x="457200" y="1600201"/>
            <a:ext cx="8229600" cy="3810000"/>
          </a:xfrm>
          <a:prstGeom prst="rect">
            <a:avLst/>
          </a:prstGeom>
        </p:spPr>
        <p:txBody>
          <a:bodyPr spcFirstLastPara="1" wrap="square" lIns="91425" tIns="45700" rIns="91425" bIns="45700" anchor="t" anchorCtr="0">
            <a:normAutofit/>
          </a:bodyPr>
          <a:lstStyle/>
          <a:p>
            <a:pPr marL="0" lvl="0" indent="0" algn="l" rtl="0">
              <a:spcBef>
                <a:spcPts val="360"/>
              </a:spcBef>
              <a:spcAft>
                <a:spcPts val="0"/>
              </a:spcAft>
              <a:buNone/>
            </a:pPr>
            <a:r>
              <a:rPr lang="en-US"/>
              <a:t>		  </a:t>
            </a:r>
            <a:endParaRPr sz="4600"/>
          </a:p>
          <a:p>
            <a:pPr marL="0" lvl="0" indent="0" algn="l" rtl="0">
              <a:spcBef>
                <a:spcPts val="360"/>
              </a:spcBef>
              <a:spcAft>
                <a:spcPts val="0"/>
              </a:spcAft>
              <a:buNone/>
            </a:pPr>
            <a:endParaRPr/>
          </a:p>
          <a:p>
            <a:pPr marL="0" lvl="0" indent="0" algn="l" rtl="0">
              <a:spcBef>
                <a:spcPts val="360"/>
              </a:spcBef>
              <a:spcAft>
                <a:spcPts val="0"/>
              </a:spcAft>
              <a:buNone/>
            </a:pPr>
            <a:endParaRPr/>
          </a:p>
          <a:p>
            <a:pPr marL="0" lvl="0" indent="0" algn="l" rtl="0">
              <a:spcBef>
                <a:spcPts val="360"/>
              </a:spcBef>
              <a:spcAft>
                <a:spcPts val="0"/>
              </a:spcAft>
              <a:buNone/>
            </a:pPr>
            <a:endParaRPr/>
          </a:p>
          <a:p>
            <a:pPr marL="0" lvl="0" indent="0" algn="l" rtl="0">
              <a:spcBef>
                <a:spcPts val="360"/>
              </a:spcBef>
              <a:spcAft>
                <a:spcPts val="0"/>
              </a:spcAft>
              <a:buNone/>
            </a:pPr>
            <a:endParaRPr/>
          </a:p>
          <a:p>
            <a:pPr marL="0" lvl="0" indent="0" algn="l" rtl="0">
              <a:spcBef>
                <a:spcPts val="360"/>
              </a:spcBef>
              <a:spcAft>
                <a:spcPts val="0"/>
              </a:spcAft>
              <a:buNone/>
            </a:pPr>
            <a:endParaRPr/>
          </a:p>
          <a:p>
            <a:pPr marL="0" lvl="0" indent="0" algn="l" rtl="0">
              <a:spcBef>
                <a:spcPts val="360"/>
              </a:spcBef>
              <a:spcAft>
                <a:spcPts val="0"/>
              </a:spcAft>
              <a:buNone/>
            </a:pPr>
            <a:endParaRPr/>
          </a:p>
        </p:txBody>
      </p:sp>
      <p:pic>
        <p:nvPicPr>
          <p:cNvPr id="313" name="Google Shape;313;g2f1268b2752_0_13" title="File:Confused young woman.jpg - Wikimedia Commons"/>
          <p:cNvPicPr preferRelativeResize="0"/>
          <p:nvPr/>
        </p:nvPicPr>
        <p:blipFill>
          <a:blip r:embed="rId3">
            <a:alphaModFix/>
          </a:blip>
          <a:stretch>
            <a:fillRect/>
          </a:stretch>
        </p:blipFill>
        <p:spPr>
          <a:xfrm>
            <a:off x="520700" y="1853451"/>
            <a:ext cx="4438674" cy="2959849"/>
          </a:xfrm>
          <a:prstGeom prst="rect">
            <a:avLst/>
          </a:prstGeom>
          <a:noFill/>
          <a:ln>
            <a:noFill/>
          </a:ln>
        </p:spPr>
      </p:pic>
      <p:sp>
        <p:nvSpPr>
          <p:cNvPr id="314" name="Google Shape;314;g2f1268b2752_0_13"/>
          <p:cNvSpPr txBox="1"/>
          <p:nvPr/>
        </p:nvSpPr>
        <p:spPr>
          <a:xfrm>
            <a:off x="5208450" y="3111500"/>
            <a:ext cx="3629400" cy="2044800"/>
          </a:xfrm>
          <a:prstGeom prst="rect">
            <a:avLst/>
          </a:prstGeom>
          <a:solidFill>
            <a:srgbClr val="ECE9C6"/>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br>
              <a:rPr lang="en-US" sz="1200">
                <a:solidFill>
                  <a:schemeClr val="dk1"/>
                </a:solidFill>
              </a:rPr>
            </a:br>
            <a:r>
              <a:rPr lang="en-US" sz="2900">
                <a:solidFill>
                  <a:schemeClr val="dk1"/>
                </a:solidFill>
              </a:rPr>
              <a:t>Patient and caregiver explains diagnosis and repeats back plans</a:t>
            </a:r>
            <a:endParaRPr sz="2900">
              <a:solidFill>
                <a:schemeClr val="dk1"/>
              </a:solidFill>
            </a:endParaRPr>
          </a:p>
        </p:txBody>
      </p:sp>
      <p:sp>
        <p:nvSpPr>
          <p:cNvPr id="315" name="Google Shape;315;g2f1268b2752_0_13"/>
          <p:cNvSpPr/>
          <p:nvPr/>
        </p:nvSpPr>
        <p:spPr>
          <a:xfrm>
            <a:off x="5143500" y="1295400"/>
            <a:ext cx="3759300" cy="2044800"/>
          </a:xfrm>
          <a:prstGeom prst="roundRect">
            <a:avLst>
              <a:gd name="adj" fmla="val 16667"/>
            </a:avLst>
          </a:prstGeom>
          <a:solidFill>
            <a:schemeClr val="accen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3700"/>
              <a:t>Check for understanding</a:t>
            </a:r>
            <a:endParaRPr sz="3700"/>
          </a:p>
        </p:txBody>
      </p:sp>
      <p:sp>
        <p:nvSpPr>
          <p:cNvPr id="316" name="Google Shape;316;g2f1268b2752_0_13"/>
          <p:cNvSpPr/>
          <p:nvPr/>
        </p:nvSpPr>
        <p:spPr>
          <a:xfrm>
            <a:off x="5438300" y="5310975"/>
            <a:ext cx="3543300" cy="2769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US" sz="1200" b="0" i="1" u="none" strike="noStrike" cap="none">
                <a:solidFill>
                  <a:schemeClr val="lt2"/>
                </a:solidFill>
                <a:latin typeface="Arial"/>
                <a:ea typeface="Arial"/>
                <a:cs typeface="Arial"/>
                <a:sym typeface="Arial"/>
              </a:rPr>
              <a:t>Source: </a:t>
            </a:r>
            <a:r>
              <a:rPr lang="en-US" sz="1200" i="1">
                <a:solidFill>
                  <a:schemeClr val="lt2"/>
                </a:solidFill>
              </a:rPr>
              <a:t>Kreps, 2018</a:t>
            </a:r>
            <a:r>
              <a:rPr lang="en-US" sz="1200" b="0" i="1" u="none" strike="noStrike" cap="none">
                <a:solidFill>
                  <a:schemeClr val="lt2"/>
                </a:solidFill>
                <a:latin typeface="Arial"/>
                <a:ea typeface="Arial"/>
                <a:cs typeface="Arial"/>
                <a:sym typeface="Arial"/>
              </a:rPr>
              <a:t> </a:t>
            </a:r>
            <a:endParaRPr sz="1200" b="0" i="0" u="none" strike="noStrike" cap="none">
              <a:solidFill>
                <a:srgbClr val="000000"/>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2" name="Google Shape;322;p18"/>
          <p:cNvSpPr txBox="1">
            <a:spLocks noGrp="1"/>
          </p:cNvSpPr>
          <p:nvPr>
            <p:ph type="title"/>
          </p:nvPr>
        </p:nvSpPr>
        <p:spPr>
          <a:xfrm>
            <a:off x="457200" y="304800"/>
            <a:ext cx="8504100" cy="11430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SzPct val="38888"/>
              <a:buNone/>
            </a:pPr>
            <a:r>
              <a:rPr lang="en-US"/>
              <a:t>Supporting Patients in the Decision-Making Process</a:t>
            </a:r>
            <a:endParaRPr/>
          </a:p>
        </p:txBody>
      </p:sp>
      <p:grpSp>
        <p:nvGrpSpPr>
          <p:cNvPr id="323" name="Google Shape;323;p18"/>
          <p:cNvGrpSpPr/>
          <p:nvPr/>
        </p:nvGrpSpPr>
        <p:grpSpPr>
          <a:xfrm>
            <a:off x="304800" y="1587650"/>
            <a:ext cx="4223522" cy="3734640"/>
            <a:chOff x="0" y="3813"/>
            <a:chExt cx="7772400" cy="3734640"/>
          </a:xfrm>
        </p:grpSpPr>
        <p:sp>
          <p:nvSpPr>
            <p:cNvPr id="324" name="Google Shape;324;p18"/>
            <p:cNvSpPr/>
            <p:nvPr/>
          </p:nvSpPr>
          <p:spPr>
            <a:xfrm>
              <a:off x="0" y="210453"/>
              <a:ext cx="7772400" cy="352800"/>
            </a:xfrm>
            <a:prstGeom prst="rect">
              <a:avLst/>
            </a:prstGeom>
            <a:solidFill>
              <a:schemeClr val="lt1">
                <a:alpha val="89411"/>
              </a:schemeClr>
            </a:solidFill>
            <a:ln w="9525" cap="flat" cmpd="sng">
              <a:solidFill>
                <a:srgbClr val="3366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5" name="Google Shape;325;p18"/>
            <p:cNvSpPr/>
            <p:nvPr/>
          </p:nvSpPr>
          <p:spPr>
            <a:xfrm>
              <a:off x="388620" y="3813"/>
              <a:ext cx="5440680" cy="413280"/>
            </a:xfrm>
            <a:prstGeom prst="roundRect">
              <a:avLst>
                <a:gd name="adj" fmla="val 16667"/>
              </a:avLst>
            </a:prstGeom>
            <a:solidFill>
              <a:srgbClr val="336699"/>
            </a:soli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6" name="Google Shape;326;p18"/>
            <p:cNvSpPr txBox="1"/>
            <p:nvPr/>
          </p:nvSpPr>
          <p:spPr>
            <a:xfrm>
              <a:off x="408795" y="23988"/>
              <a:ext cx="5400330" cy="372930"/>
            </a:xfrm>
            <a:prstGeom prst="rect">
              <a:avLst/>
            </a:prstGeom>
            <a:noFill/>
            <a:ln>
              <a:noFill/>
            </a:ln>
          </p:spPr>
          <p:txBody>
            <a:bodyPr spcFirstLastPara="1" wrap="square" lIns="205625" tIns="0" rIns="205625" bIns="0" anchor="ctr" anchorCtr="0">
              <a:noAutofit/>
            </a:bodyPr>
            <a:lstStyle/>
            <a:p>
              <a:pPr marL="0" marR="0" lvl="0" indent="0" algn="l" rtl="0">
                <a:lnSpc>
                  <a:spcPct val="90000"/>
                </a:lnSpc>
                <a:spcBef>
                  <a:spcPts val="0"/>
                </a:spcBef>
                <a:spcAft>
                  <a:spcPts val="0"/>
                </a:spcAft>
                <a:buClr>
                  <a:schemeClr val="lt1"/>
                </a:buClr>
                <a:buSzPts val="1400"/>
                <a:buFont typeface="Arial"/>
                <a:buNone/>
              </a:pPr>
              <a:r>
                <a:rPr lang="en-US" sz="1200">
                  <a:solidFill>
                    <a:schemeClr val="lt1"/>
                  </a:solidFill>
                </a:rPr>
                <a:t>Delivering education</a:t>
              </a:r>
              <a:endParaRPr sz="1200" b="0" i="0" u="none" strike="noStrike" cap="none">
                <a:solidFill>
                  <a:srgbClr val="000000"/>
                </a:solidFill>
                <a:latin typeface="Arial"/>
                <a:ea typeface="Arial"/>
                <a:cs typeface="Arial"/>
                <a:sym typeface="Arial"/>
              </a:endParaRPr>
            </a:p>
          </p:txBody>
        </p:sp>
        <p:sp>
          <p:nvSpPr>
            <p:cNvPr id="327" name="Google Shape;327;p18"/>
            <p:cNvSpPr/>
            <p:nvPr/>
          </p:nvSpPr>
          <p:spPr>
            <a:xfrm>
              <a:off x="0" y="845493"/>
              <a:ext cx="7772400" cy="352800"/>
            </a:xfrm>
            <a:prstGeom prst="rect">
              <a:avLst/>
            </a:prstGeom>
            <a:solidFill>
              <a:schemeClr val="lt1">
                <a:alpha val="89411"/>
              </a:schemeClr>
            </a:solidFill>
            <a:ln w="9525" cap="flat" cmpd="sng">
              <a:solidFill>
                <a:srgbClr val="3366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8" name="Google Shape;328;p18"/>
            <p:cNvSpPr/>
            <p:nvPr/>
          </p:nvSpPr>
          <p:spPr>
            <a:xfrm>
              <a:off x="388620" y="638853"/>
              <a:ext cx="5440680" cy="413280"/>
            </a:xfrm>
            <a:prstGeom prst="roundRect">
              <a:avLst>
                <a:gd name="adj" fmla="val 16667"/>
              </a:avLst>
            </a:prstGeom>
            <a:solidFill>
              <a:srgbClr val="336699"/>
            </a:soli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9" name="Google Shape;329;p18"/>
            <p:cNvSpPr txBox="1"/>
            <p:nvPr/>
          </p:nvSpPr>
          <p:spPr>
            <a:xfrm>
              <a:off x="408795" y="659028"/>
              <a:ext cx="5400330" cy="372930"/>
            </a:xfrm>
            <a:prstGeom prst="rect">
              <a:avLst/>
            </a:prstGeom>
            <a:noFill/>
            <a:ln>
              <a:noFill/>
            </a:ln>
          </p:spPr>
          <p:txBody>
            <a:bodyPr spcFirstLastPara="1" wrap="square" lIns="205625" tIns="0" rIns="205625" bIns="0" anchor="ctr" anchorCtr="0">
              <a:noAutofit/>
            </a:bodyPr>
            <a:lstStyle/>
            <a:p>
              <a:pPr marL="0" marR="0" lvl="0" indent="0" algn="l" rtl="0">
                <a:lnSpc>
                  <a:spcPct val="90000"/>
                </a:lnSpc>
                <a:spcBef>
                  <a:spcPts val="0"/>
                </a:spcBef>
                <a:spcAft>
                  <a:spcPts val="0"/>
                </a:spcAft>
                <a:buClr>
                  <a:schemeClr val="lt1"/>
                </a:buClr>
                <a:buSzPts val="1400"/>
                <a:buFont typeface="Arial"/>
                <a:buNone/>
              </a:pPr>
              <a:r>
                <a:rPr lang="en-US" sz="1200">
                  <a:solidFill>
                    <a:schemeClr val="lt1"/>
                  </a:solidFill>
                </a:rPr>
                <a:t>Offering psychosocial support</a:t>
              </a:r>
              <a:endParaRPr sz="1200" b="0" i="0" u="none" strike="noStrike" cap="none">
                <a:solidFill>
                  <a:srgbClr val="000000"/>
                </a:solidFill>
                <a:latin typeface="Arial"/>
                <a:ea typeface="Arial"/>
                <a:cs typeface="Arial"/>
                <a:sym typeface="Arial"/>
              </a:endParaRPr>
            </a:p>
          </p:txBody>
        </p:sp>
        <p:sp>
          <p:nvSpPr>
            <p:cNvPr id="330" name="Google Shape;330;p18"/>
            <p:cNvSpPr/>
            <p:nvPr/>
          </p:nvSpPr>
          <p:spPr>
            <a:xfrm>
              <a:off x="0" y="1480533"/>
              <a:ext cx="7772400" cy="352800"/>
            </a:xfrm>
            <a:prstGeom prst="rect">
              <a:avLst/>
            </a:prstGeom>
            <a:solidFill>
              <a:schemeClr val="lt1">
                <a:alpha val="89411"/>
              </a:schemeClr>
            </a:solidFill>
            <a:ln w="9525" cap="flat" cmpd="sng">
              <a:solidFill>
                <a:srgbClr val="3366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1" name="Google Shape;331;p18"/>
            <p:cNvSpPr/>
            <p:nvPr/>
          </p:nvSpPr>
          <p:spPr>
            <a:xfrm>
              <a:off x="388620" y="1273893"/>
              <a:ext cx="5440680" cy="413280"/>
            </a:xfrm>
            <a:prstGeom prst="roundRect">
              <a:avLst>
                <a:gd name="adj" fmla="val 16667"/>
              </a:avLst>
            </a:prstGeom>
            <a:solidFill>
              <a:srgbClr val="336699"/>
            </a:soli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2" name="Google Shape;332;p18"/>
            <p:cNvSpPr txBox="1"/>
            <p:nvPr/>
          </p:nvSpPr>
          <p:spPr>
            <a:xfrm>
              <a:off x="408795" y="1294068"/>
              <a:ext cx="5400330" cy="372930"/>
            </a:xfrm>
            <a:prstGeom prst="rect">
              <a:avLst/>
            </a:prstGeom>
            <a:noFill/>
            <a:ln>
              <a:noFill/>
            </a:ln>
          </p:spPr>
          <p:txBody>
            <a:bodyPr spcFirstLastPara="1" wrap="square" lIns="205625" tIns="0" rIns="205625" bIns="0" anchor="ctr" anchorCtr="0">
              <a:noAutofit/>
            </a:bodyPr>
            <a:lstStyle/>
            <a:p>
              <a:pPr marL="0" marR="0" lvl="0" indent="0" algn="l" rtl="0">
                <a:lnSpc>
                  <a:spcPct val="90000"/>
                </a:lnSpc>
                <a:spcBef>
                  <a:spcPts val="0"/>
                </a:spcBef>
                <a:spcAft>
                  <a:spcPts val="0"/>
                </a:spcAft>
                <a:buClr>
                  <a:schemeClr val="lt1"/>
                </a:buClr>
                <a:buSzPts val="1400"/>
                <a:buFont typeface="Arial"/>
                <a:buNone/>
              </a:pPr>
              <a:r>
                <a:rPr lang="en-US" sz="1200">
                  <a:solidFill>
                    <a:schemeClr val="lt1"/>
                  </a:solidFill>
                </a:rPr>
                <a:t>Encouraging lifestyle modifications</a:t>
              </a:r>
              <a:endParaRPr sz="1200" b="0" i="0" u="none" strike="noStrike" cap="none">
                <a:solidFill>
                  <a:srgbClr val="000000"/>
                </a:solidFill>
                <a:latin typeface="Arial"/>
                <a:ea typeface="Arial"/>
                <a:cs typeface="Arial"/>
                <a:sym typeface="Arial"/>
              </a:endParaRPr>
            </a:p>
          </p:txBody>
        </p:sp>
        <p:sp>
          <p:nvSpPr>
            <p:cNvPr id="333" name="Google Shape;333;p18"/>
            <p:cNvSpPr/>
            <p:nvPr/>
          </p:nvSpPr>
          <p:spPr>
            <a:xfrm>
              <a:off x="0" y="2115573"/>
              <a:ext cx="7772400" cy="352800"/>
            </a:xfrm>
            <a:prstGeom prst="rect">
              <a:avLst/>
            </a:prstGeom>
            <a:solidFill>
              <a:schemeClr val="lt1">
                <a:alpha val="89411"/>
              </a:schemeClr>
            </a:solidFill>
            <a:ln w="9525" cap="flat" cmpd="sng">
              <a:solidFill>
                <a:srgbClr val="3366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4" name="Google Shape;334;p18"/>
            <p:cNvSpPr/>
            <p:nvPr/>
          </p:nvSpPr>
          <p:spPr>
            <a:xfrm>
              <a:off x="388620" y="1908933"/>
              <a:ext cx="5440680" cy="413280"/>
            </a:xfrm>
            <a:prstGeom prst="roundRect">
              <a:avLst>
                <a:gd name="adj" fmla="val 16667"/>
              </a:avLst>
            </a:prstGeom>
            <a:solidFill>
              <a:srgbClr val="336699"/>
            </a:soli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5" name="Google Shape;335;p18"/>
            <p:cNvSpPr txBox="1"/>
            <p:nvPr/>
          </p:nvSpPr>
          <p:spPr>
            <a:xfrm>
              <a:off x="408795" y="1929108"/>
              <a:ext cx="5400330" cy="372930"/>
            </a:xfrm>
            <a:prstGeom prst="rect">
              <a:avLst/>
            </a:prstGeom>
            <a:noFill/>
            <a:ln>
              <a:noFill/>
            </a:ln>
          </p:spPr>
          <p:txBody>
            <a:bodyPr spcFirstLastPara="1" wrap="square" lIns="205625" tIns="0" rIns="205625" bIns="0" anchor="ctr" anchorCtr="0">
              <a:noAutofit/>
            </a:bodyPr>
            <a:lstStyle/>
            <a:p>
              <a:pPr marL="0" marR="0" lvl="0" indent="0" algn="l" rtl="0">
                <a:lnSpc>
                  <a:spcPct val="90000"/>
                </a:lnSpc>
                <a:spcBef>
                  <a:spcPts val="0"/>
                </a:spcBef>
                <a:spcAft>
                  <a:spcPts val="0"/>
                </a:spcAft>
                <a:buClr>
                  <a:schemeClr val="lt1"/>
                </a:buClr>
                <a:buSzPts val="1400"/>
                <a:buFont typeface="Arial"/>
                <a:buNone/>
              </a:pPr>
              <a:r>
                <a:rPr lang="en-US" sz="1200">
                  <a:solidFill>
                    <a:schemeClr val="lt1"/>
                  </a:solidFill>
                </a:rPr>
                <a:t>Enhancing communication and decision making support</a:t>
              </a:r>
              <a:endParaRPr sz="1200" b="0" i="0" u="none" strike="noStrike" cap="none">
                <a:solidFill>
                  <a:srgbClr val="000000"/>
                </a:solidFill>
                <a:latin typeface="Arial"/>
                <a:ea typeface="Arial"/>
                <a:cs typeface="Arial"/>
                <a:sym typeface="Arial"/>
              </a:endParaRPr>
            </a:p>
          </p:txBody>
        </p:sp>
        <p:sp>
          <p:nvSpPr>
            <p:cNvPr id="336" name="Google Shape;336;p18"/>
            <p:cNvSpPr/>
            <p:nvPr/>
          </p:nvSpPr>
          <p:spPr>
            <a:xfrm>
              <a:off x="0" y="2750613"/>
              <a:ext cx="7772400" cy="352800"/>
            </a:xfrm>
            <a:prstGeom prst="rect">
              <a:avLst/>
            </a:prstGeom>
            <a:solidFill>
              <a:schemeClr val="lt1">
                <a:alpha val="89411"/>
              </a:schemeClr>
            </a:solidFill>
            <a:ln w="9525" cap="flat" cmpd="sng">
              <a:solidFill>
                <a:srgbClr val="3366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7" name="Google Shape;337;p18"/>
            <p:cNvSpPr/>
            <p:nvPr/>
          </p:nvSpPr>
          <p:spPr>
            <a:xfrm>
              <a:off x="388620" y="2543973"/>
              <a:ext cx="5440680" cy="413280"/>
            </a:xfrm>
            <a:prstGeom prst="roundRect">
              <a:avLst>
                <a:gd name="adj" fmla="val 16667"/>
              </a:avLst>
            </a:prstGeom>
            <a:solidFill>
              <a:srgbClr val="336699"/>
            </a:soli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8" name="Google Shape;338;p18"/>
            <p:cNvSpPr txBox="1"/>
            <p:nvPr/>
          </p:nvSpPr>
          <p:spPr>
            <a:xfrm>
              <a:off x="408795" y="2564148"/>
              <a:ext cx="5400330" cy="372930"/>
            </a:xfrm>
            <a:prstGeom prst="rect">
              <a:avLst/>
            </a:prstGeom>
            <a:noFill/>
            <a:ln>
              <a:noFill/>
            </a:ln>
          </p:spPr>
          <p:txBody>
            <a:bodyPr spcFirstLastPara="1" wrap="square" lIns="205625" tIns="0" rIns="205625" bIns="0" anchor="ctr" anchorCtr="0">
              <a:noAutofit/>
            </a:bodyPr>
            <a:lstStyle/>
            <a:p>
              <a:pPr marL="0" marR="0" lvl="0" indent="0" algn="l" rtl="0">
                <a:lnSpc>
                  <a:spcPct val="90000"/>
                </a:lnSpc>
                <a:spcBef>
                  <a:spcPts val="0"/>
                </a:spcBef>
                <a:spcAft>
                  <a:spcPts val="0"/>
                </a:spcAft>
                <a:buClr>
                  <a:schemeClr val="lt1"/>
                </a:buClr>
                <a:buSzPts val="1400"/>
                <a:buFont typeface="Arial"/>
                <a:buNone/>
              </a:pPr>
              <a:r>
                <a:rPr lang="en-US" sz="1200">
                  <a:solidFill>
                    <a:schemeClr val="lt1"/>
                  </a:solidFill>
                </a:rPr>
                <a:t>Facilitating care</a:t>
              </a:r>
              <a:endParaRPr sz="1200" b="0" i="0" u="none" strike="noStrike" cap="none">
                <a:solidFill>
                  <a:srgbClr val="000000"/>
                </a:solidFill>
                <a:latin typeface="Arial"/>
                <a:ea typeface="Arial"/>
                <a:cs typeface="Arial"/>
                <a:sym typeface="Arial"/>
              </a:endParaRPr>
            </a:p>
          </p:txBody>
        </p:sp>
        <p:sp>
          <p:nvSpPr>
            <p:cNvPr id="339" name="Google Shape;339;p18"/>
            <p:cNvSpPr/>
            <p:nvPr/>
          </p:nvSpPr>
          <p:spPr>
            <a:xfrm>
              <a:off x="0" y="3385653"/>
              <a:ext cx="7772400" cy="352800"/>
            </a:xfrm>
            <a:prstGeom prst="rect">
              <a:avLst/>
            </a:prstGeom>
            <a:solidFill>
              <a:schemeClr val="lt1">
                <a:alpha val="89411"/>
              </a:schemeClr>
            </a:solidFill>
            <a:ln w="9525" cap="flat" cmpd="sng">
              <a:solidFill>
                <a:srgbClr val="3366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0" name="Google Shape;340;p18"/>
            <p:cNvSpPr/>
            <p:nvPr/>
          </p:nvSpPr>
          <p:spPr>
            <a:xfrm>
              <a:off x="388620" y="3179013"/>
              <a:ext cx="5440680" cy="413280"/>
            </a:xfrm>
            <a:prstGeom prst="roundRect">
              <a:avLst>
                <a:gd name="adj" fmla="val 16667"/>
              </a:avLst>
            </a:prstGeom>
            <a:solidFill>
              <a:srgbClr val="336699"/>
            </a:soli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1" name="Google Shape;341;p18"/>
            <p:cNvSpPr txBox="1"/>
            <p:nvPr/>
          </p:nvSpPr>
          <p:spPr>
            <a:xfrm>
              <a:off x="408795" y="3199188"/>
              <a:ext cx="5400330" cy="372930"/>
            </a:xfrm>
            <a:prstGeom prst="rect">
              <a:avLst/>
            </a:prstGeom>
            <a:noFill/>
            <a:ln>
              <a:noFill/>
            </a:ln>
          </p:spPr>
          <p:txBody>
            <a:bodyPr spcFirstLastPara="1" wrap="square" lIns="205625" tIns="0" rIns="205625" bIns="0" anchor="ctr" anchorCtr="0">
              <a:noAutofit/>
            </a:bodyPr>
            <a:lstStyle/>
            <a:p>
              <a:pPr marL="0" marR="0" lvl="0" indent="0" algn="l" rtl="0">
                <a:lnSpc>
                  <a:spcPct val="90000"/>
                </a:lnSpc>
                <a:spcBef>
                  <a:spcPts val="0"/>
                </a:spcBef>
                <a:spcAft>
                  <a:spcPts val="0"/>
                </a:spcAft>
                <a:buClr>
                  <a:schemeClr val="lt1"/>
                </a:buClr>
                <a:buSzPts val="1400"/>
                <a:buFont typeface="Arial"/>
                <a:buNone/>
              </a:pPr>
              <a:r>
                <a:rPr lang="en-US" sz="1200">
                  <a:solidFill>
                    <a:schemeClr val="lt1"/>
                  </a:solidFill>
                </a:rPr>
                <a:t>Translating medical information into plain language </a:t>
              </a:r>
              <a:endParaRPr sz="1200" b="0" i="0" u="none" strike="noStrike" cap="none">
                <a:solidFill>
                  <a:srgbClr val="000000"/>
                </a:solidFill>
                <a:latin typeface="Arial"/>
                <a:ea typeface="Arial"/>
                <a:cs typeface="Arial"/>
                <a:sym typeface="Arial"/>
              </a:endParaRPr>
            </a:p>
          </p:txBody>
        </p:sp>
      </p:grpSp>
      <p:sp>
        <p:nvSpPr>
          <p:cNvPr id="342" name="Google Shape;342;p18"/>
          <p:cNvSpPr/>
          <p:nvPr/>
        </p:nvSpPr>
        <p:spPr>
          <a:xfrm>
            <a:off x="4648200" y="5323614"/>
            <a:ext cx="4495800" cy="2769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200"/>
              <a:buFont typeface="Arial"/>
              <a:buNone/>
            </a:pPr>
            <a:r>
              <a:rPr lang="en-US" sz="1100" b="0" i="1" u="none" strike="noStrike" cap="none">
                <a:solidFill>
                  <a:schemeClr val="lt2"/>
                </a:solidFill>
                <a:latin typeface="Arial"/>
                <a:ea typeface="Arial"/>
                <a:cs typeface="Arial"/>
                <a:sym typeface="Arial"/>
              </a:rPr>
              <a:t>Source: </a:t>
            </a:r>
            <a:r>
              <a:rPr lang="en-US" sz="1100" i="1">
                <a:solidFill>
                  <a:schemeClr val="lt2"/>
                </a:solidFill>
              </a:rPr>
              <a:t>Guha et al. 2020</a:t>
            </a:r>
            <a:r>
              <a:rPr lang="en-US" sz="1100" b="0" i="1" u="none" strike="noStrike" cap="none">
                <a:solidFill>
                  <a:schemeClr val="lt2"/>
                </a:solidFill>
                <a:latin typeface="Arial"/>
                <a:ea typeface="Arial"/>
                <a:cs typeface="Arial"/>
                <a:sym typeface="Arial"/>
              </a:rPr>
              <a:t> </a:t>
            </a:r>
            <a:endParaRPr sz="1100" b="0" i="1" u="none" strike="noStrike" cap="none">
              <a:solidFill>
                <a:schemeClr val="lt2"/>
              </a:solidFill>
              <a:latin typeface="Arial"/>
              <a:ea typeface="Arial"/>
              <a:cs typeface="Arial"/>
              <a:sym typeface="Arial"/>
            </a:endParaRPr>
          </a:p>
        </p:txBody>
      </p:sp>
      <p:grpSp>
        <p:nvGrpSpPr>
          <p:cNvPr id="343" name="Google Shape;343;p18"/>
          <p:cNvGrpSpPr/>
          <p:nvPr/>
        </p:nvGrpSpPr>
        <p:grpSpPr>
          <a:xfrm>
            <a:off x="4737675" y="2470962"/>
            <a:ext cx="4223522" cy="1829520"/>
            <a:chOff x="4768075" y="1561675"/>
            <a:chExt cx="4223522" cy="1829520"/>
          </a:xfrm>
        </p:grpSpPr>
        <p:sp>
          <p:nvSpPr>
            <p:cNvPr id="344" name="Google Shape;344;p18"/>
            <p:cNvSpPr/>
            <p:nvPr/>
          </p:nvSpPr>
          <p:spPr>
            <a:xfrm>
              <a:off x="4768075" y="1768315"/>
              <a:ext cx="4223522" cy="352800"/>
            </a:xfrm>
            <a:prstGeom prst="rect">
              <a:avLst/>
            </a:prstGeom>
            <a:solidFill>
              <a:schemeClr val="lt1">
                <a:alpha val="89410"/>
              </a:schemeClr>
            </a:solidFill>
            <a:ln w="9525" cap="flat" cmpd="sng">
              <a:solidFill>
                <a:srgbClr val="3366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5" name="Google Shape;345;p18"/>
            <p:cNvSpPr/>
            <p:nvPr/>
          </p:nvSpPr>
          <p:spPr>
            <a:xfrm>
              <a:off x="4979251" y="1561675"/>
              <a:ext cx="2956531" cy="413400"/>
            </a:xfrm>
            <a:prstGeom prst="roundRect">
              <a:avLst>
                <a:gd name="adj" fmla="val 16667"/>
              </a:avLst>
            </a:prstGeom>
            <a:solidFill>
              <a:srgbClr val="336699"/>
            </a:solidFill>
            <a:ln>
              <a:noFill/>
            </a:ln>
            <a:effectLst>
              <a:outerShdw blurRad="40000" dist="23000" dir="5400000" rotWithShape="0">
                <a:srgbClr val="000000">
                  <a:alpha val="3451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6" name="Google Shape;346;p18"/>
            <p:cNvSpPr txBox="1"/>
            <p:nvPr/>
          </p:nvSpPr>
          <p:spPr>
            <a:xfrm>
              <a:off x="4990214" y="1581850"/>
              <a:ext cx="2934523" cy="372900"/>
            </a:xfrm>
            <a:prstGeom prst="rect">
              <a:avLst/>
            </a:prstGeom>
            <a:noFill/>
            <a:ln>
              <a:noFill/>
            </a:ln>
          </p:spPr>
          <p:txBody>
            <a:bodyPr spcFirstLastPara="1" wrap="square" lIns="205625" tIns="0" rIns="205625" bIns="0" anchor="ctr" anchorCtr="0">
              <a:noAutofit/>
            </a:bodyPr>
            <a:lstStyle/>
            <a:p>
              <a:pPr marL="0" marR="0" lvl="0" indent="0" algn="l" rtl="0">
                <a:lnSpc>
                  <a:spcPct val="90000"/>
                </a:lnSpc>
                <a:spcBef>
                  <a:spcPts val="0"/>
                </a:spcBef>
                <a:spcAft>
                  <a:spcPts val="0"/>
                </a:spcAft>
                <a:buClr>
                  <a:schemeClr val="lt1"/>
                </a:buClr>
                <a:buSzPts val="1400"/>
                <a:buFont typeface="Arial"/>
                <a:buNone/>
              </a:pPr>
              <a:r>
                <a:rPr lang="en-US" sz="1200">
                  <a:solidFill>
                    <a:schemeClr val="lt1"/>
                  </a:solidFill>
                </a:rPr>
                <a:t>Providing ongoing support and encouragement</a:t>
              </a:r>
              <a:endParaRPr sz="1200" b="0" i="0" u="none" strike="noStrike" cap="none">
                <a:solidFill>
                  <a:srgbClr val="000000"/>
                </a:solidFill>
                <a:latin typeface="Arial"/>
                <a:ea typeface="Arial"/>
                <a:cs typeface="Arial"/>
                <a:sym typeface="Arial"/>
              </a:endParaRPr>
            </a:p>
          </p:txBody>
        </p:sp>
        <p:sp>
          <p:nvSpPr>
            <p:cNvPr id="347" name="Google Shape;347;p18"/>
            <p:cNvSpPr/>
            <p:nvPr/>
          </p:nvSpPr>
          <p:spPr>
            <a:xfrm>
              <a:off x="4768075" y="2403355"/>
              <a:ext cx="4223522" cy="352800"/>
            </a:xfrm>
            <a:prstGeom prst="rect">
              <a:avLst/>
            </a:prstGeom>
            <a:solidFill>
              <a:schemeClr val="lt1">
                <a:alpha val="89410"/>
              </a:schemeClr>
            </a:solidFill>
            <a:ln w="9525" cap="flat" cmpd="sng">
              <a:solidFill>
                <a:srgbClr val="3366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8" name="Google Shape;348;p18"/>
            <p:cNvSpPr/>
            <p:nvPr/>
          </p:nvSpPr>
          <p:spPr>
            <a:xfrm>
              <a:off x="4979251" y="2196715"/>
              <a:ext cx="2956531" cy="413400"/>
            </a:xfrm>
            <a:prstGeom prst="roundRect">
              <a:avLst>
                <a:gd name="adj" fmla="val 16667"/>
              </a:avLst>
            </a:prstGeom>
            <a:solidFill>
              <a:srgbClr val="336699"/>
            </a:solidFill>
            <a:ln>
              <a:noFill/>
            </a:ln>
            <a:effectLst>
              <a:outerShdw blurRad="40000" dist="23000" dir="5400000" rotWithShape="0">
                <a:srgbClr val="000000">
                  <a:alpha val="3451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9" name="Google Shape;349;p18"/>
            <p:cNvSpPr txBox="1"/>
            <p:nvPr/>
          </p:nvSpPr>
          <p:spPr>
            <a:xfrm>
              <a:off x="4990214" y="2216890"/>
              <a:ext cx="2934523" cy="372900"/>
            </a:xfrm>
            <a:prstGeom prst="rect">
              <a:avLst/>
            </a:prstGeom>
            <a:noFill/>
            <a:ln>
              <a:noFill/>
            </a:ln>
          </p:spPr>
          <p:txBody>
            <a:bodyPr spcFirstLastPara="1" wrap="square" lIns="205625" tIns="0" rIns="205625" bIns="0" anchor="ctr" anchorCtr="0">
              <a:noAutofit/>
            </a:bodyPr>
            <a:lstStyle/>
            <a:p>
              <a:pPr marL="0" marR="0" lvl="0" indent="0" algn="l" rtl="0">
                <a:lnSpc>
                  <a:spcPct val="90000"/>
                </a:lnSpc>
                <a:spcBef>
                  <a:spcPts val="0"/>
                </a:spcBef>
                <a:spcAft>
                  <a:spcPts val="0"/>
                </a:spcAft>
                <a:buClr>
                  <a:schemeClr val="lt1"/>
                </a:buClr>
                <a:buSzPts val="1400"/>
                <a:buFont typeface="Arial"/>
                <a:buNone/>
              </a:pPr>
              <a:r>
                <a:rPr lang="en-US" sz="1200">
                  <a:solidFill>
                    <a:schemeClr val="lt1"/>
                  </a:solidFill>
                </a:rPr>
                <a:t>Facilitating practical support</a:t>
              </a:r>
              <a:endParaRPr sz="1200" b="0" i="0" u="none" strike="noStrike" cap="none">
                <a:solidFill>
                  <a:srgbClr val="000000"/>
                </a:solidFill>
                <a:latin typeface="Arial"/>
                <a:ea typeface="Arial"/>
                <a:cs typeface="Arial"/>
                <a:sym typeface="Arial"/>
              </a:endParaRPr>
            </a:p>
          </p:txBody>
        </p:sp>
        <p:sp>
          <p:nvSpPr>
            <p:cNvPr id="350" name="Google Shape;350;p18"/>
            <p:cNvSpPr/>
            <p:nvPr/>
          </p:nvSpPr>
          <p:spPr>
            <a:xfrm>
              <a:off x="4768075" y="3038395"/>
              <a:ext cx="4223522" cy="352800"/>
            </a:xfrm>
            <a:prstGeom prst="rect">
              <a:avLst/>
            </a:prstGeom>
            <a:solidFill>
              <a:schemeClr val="lt1">
                <a:alpha val="89410"/>
              </a:schemeClr>
            </a:solidFill>
            <a:ln w="9525" cap="flat" cmpd="sng">
              <a:solidFill>
                <a:srgbClr val="3366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1" name="Google Shape;351;p18"/>
            <p:cNvSpPr/>
            <p:nvPr/>
          </p:nvSpPr>
          <p:spPr>
            <a:xfrm>
              <a:off x="4979251" y="2831755"/>
              <a:ext cx="2956531" cy="413400"/>
            </a:xfrm>
            <a:prstGeom prst="roundRect">
              <a:avLst>
                <a:gd name="adj" fmla="val 16667"/>
              </a:avLst>
            </a:prstGeom>
            <a:solidFill>
              <a:srgbClr val="336699"/>
            </a:solidFill>
            <a:ln>
              <a:noFill/>
            </a:ln>
            <a:effectLst>
              <a:outerShdw blurRad="40000" dist="23000" dir="5400000" rotWithShape="0">
                <a:srgbClr val="000000">
                  <a:alpha val="3451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2" name="Google Shape;352;p18"/>
            <p:cNvSpPr txBox="1"/>
            <p:nvPr/>
          </p:nvSpPr>
          <p:spPr>
            <a:xfrm>
              <a:off x="4990214" y="2851930"/>
              <a:ext cx="2934523" cy="372900"/>
            </a:xfrm>
            <a:prstGeom prst="rect">
              <a:avLst/>
            </a:prstGeom>
            <a:noFill/>
            <a:ln>
              <a:noFill/>
            </a:ln>
          </p:spPr>
          <p:txBody>
            <a:bodyPr spcFirstLastPara="1" wrap="square" lIns="205625" tIns="0" rIns="205625" bIns="0" anchor="ctr" anchorCtr="0">
              <a:noAutofit/>
            </a:bodyPr>
            <a:lstStyle/>
            <a:p>
              <a:pPr marL="0" marR="0" lvl="0" indent="0" algn="l" rtl="0">
                <a:lnSpc>
                  <a:spcPct val="90000"/>
                </a:lnSpc>
                <a:spcBef>
                  <a:spcPts val="0"/>
                </a:spcBef>
                <a:spcAft>
                  <a:spcPts val="0"/>
                </a:spcAft>
                <a:buClr>
                  <a:schemeClr val="lt1"/>
                </a:buClr>
                <a:buSzPts val="1400"/>
                <a:buFont typeface="Arial"/>
                <a:buNone/>
              </a:pPr>
              <a:r>
                <a:rPr lang="en-US" sz="1200">
                  <a:solidFill>
                    <a:schemeClr val="lt1"/>
                  </a:solidFill>
                </a:rPr>
                <a:t>Promoting independence </a:t>
              </a:r>
              <a:endParaRPr sz="1200" b="0" i="0" u="none" strike="noStrike" cap="none">
                <a:solidFill>
                  <a:srgbClr val="000000"/>
                </a:solidFill>
                <a:latin typeface="Arial"/>
                <a:ea typeface="Arial"/>
                <a:cs typeface="Arial"/>
                <a:sym typeface="Arial"/>
              </a:endParaRPr>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8" name="Google Shape;358;p20"/>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Treatment Plan </a:t>
            </a:r>
            <a:endParaRPr/>
          </a:p>
        </p:txBody>
      </p:sp>
      <p:sp>
        <p:nvSpPr>
          <p:cNvPr id="359" name="Google Shape;359;p20"/>
          <p:cNvSpPr txBox="1"/>
          <p:nvPr/>
        </p:nvSpPr>
        <p:spPr>
          <a:xfrm>
            <a:off x="5486400" y="5334825"/>
            <a:ext cx="39750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1" u="none" strike="noStrike" cap="none">
                <a:solidFill>
                  <a:schemeClr val="lt2"/>
                </a:solidFill>
                <a:latin typeface="Arial"/>
                <a:ea typeface="Arial"/>
                <a:cs typeface="Arial"/>
                <a:sym typeface="Arial"/>
              </a:rPr>
              <a:t>Source: </a:t>
            </a:r>
            <a:r>
              <a:rPr lang="en-US" sz="1200" i="1">
                <a:solidFill>
                  <a:schemeClr val="lt2"/>
                </a:solidFill>
              </a:rPr>
              <a:t>National Coalition for Cancer Survivorship</a:t>
            </a:r>
            <a:endParaRPr sz="1400" b="0" i="0" u="none" strike="noStrike" cap="none">
              <a:solidFill>
                <a:srgbClr val="000000"/>
              </a:solidFill>
              <a:latin typeface="Arial"/>
              <a:ea typeface="Arial"/>
              <a:cs typeface="Arial"/>
              <a:sym typeface="Arial"/>
            </a:endParaRPr>
          </a:p>
        </p:txBody>
      </p:sp>
      <p:grpSp>
        <p:nvGrpSpPr>
          <p:cNvPr id="360" name="Google Shape;360;p20"/>
          <p:cNvGrpSpPr/>
          <p:nvPr/>
        </p:nvGrpSpPr>
        <p:grpSpPr>
          <a:xfrm>
            <a:off x="342900" y="1265999"/>
            <a:ext cx="8623300" cy="3992625"/>
            <a:chOff x="0" y="365887"/>
            <a:chExt cx="8623300" cy="3992625"/>
          </a:xfrm>
        </p:grpSpPr>
        <p:sp>
          <p:nvSpPr>
            <p:cNvPr id="361" name="Google Shape;361;p20"/>
            <p:cNvSpPr/>
            <p:nvPr/>
          </p:nvSpPr>
          <p:spPr>
            <a:xfrm>
              <a:off x="0" y="365887"/>
              <a:ext cx="8623300" cy="1368900"/>
            </a:xfrm>
            <a:prstGeom prst="roundRect">
              <a:avLst>
                <a:gd name="adj" fmla="val 16667"/>
              </a:avLst>
            </a:prstGeom>
            <a:solidFill>
              <a:srgbClr val="336699"/>
            </a:solidFill>
            <a:ln w="25400" cap="flat" cmpd="sng">
              <a:solidFill>
                <a:srgbClr val="25256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2" name="Google Shape;362;p20"/>
            <p:cNvSpPr txBox="1"/>
            <p:nvPr/>
          </p:nvSpPr>
          <p:spPr>
            <a:xfrm>
              <a:off x="66824" y="432711"/>
              <a:ext cx="8489652" cy="1235252"/>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chemeClr val="lt1"/>
                </a:buClr>
                <a:buSzPts val="2000"/>
                <a:buFont typeface="Arial"/>
                <a:buNone/>
              </a:pPr>
              <a:r>
                <a:rPr lang="en-US" sz="2000" b="1" i="0" u="none" strike="noStrike" cap="none">
                  <a:solidFill>
                    <a:schemeClr val="lt1"/>
                  </a:solidFill>
                  <a:latin typeface="Arial"/>
                  <a:ea typeface="Arial"/>
                  <a:cs typeface="Arial"/>
                  <a:sym typeface="Arial"/>
                </a:rPr>
                <a:t>Treatment Plan</a:t>
              </a:r>
              <a:r>
                <a:rPr lang="en-US" sz="2000" b="0" i="0" u="none" strike="noStrike" cap="none">
                  <a:solidFill>
                    <a:schemeClr val="lt1"/>
                  </a:solidFill>
                  <a:latin typeface="Arial"/>
                  <a:ea typeface="Arial"/>
                  <a:cs typeface="Arial"/>
                  <a:sym typeface="Arial"/>
                </a:rPr>
                <a:t>: A document that describes the path of cancer care, and can be given to the patient, family or other members of the care team in order to inform everyone about the path of care and who is responsible for each portion of that care</a:t>
              </a:r>
              <a:endParaRPr sz="1400" b="0" i="0" u="none" strike="noStrike" cap="none">
                <a:solidFill>
                  <a:srgbClr val="000000"/>
                </a:solidFill>
                <a:latin typeface="Arial"/>
                <a:ea typeface="Arial"/>
                <a:cs typeface="Arial"/>
                <a:sym typeface="Arial"/>
              </a:endParaRPr>
            </a:p>
          </p:txBody>
        </p:sp>
        <p:sp>
          <p:nvSpPr>
            <p:cNvPr id="363" name="Google Shape;363;p20"/>
            <p:cNvSpPr/>
            <p:nvPr/>
          </p:nvSpPr>
          <p:spPr>
            <a:xfrm>
              <a:off x="0" y="1734787"/>
              <a:ext cx="8623300" cy="26237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4" name="Google Shape;364;p20"/>
            <p:cNvSpPr txBox="1"/>
            <p:nvPr/>
          </p:nvSpPr>
          <p:spPr>
            <a:xfrm>
              <a:off x="0" y="1734787"/>
              <a:ext cx="8623300" cy="2623725"/>
            </a:xfrm>
            <a:prstGeom prst="rect">
              <a:avLst/>
            </a:prstGeom>
            <a:noFill/>
            <a:ln>
              <a:noFill/>
            </a:ln>
          </p:spPr>
          <p:txBody>
            <a:bodyPr spcFirstLastPara="1" wrap="square" lIns="273775" tIns="22850" rIns="128000" bIns="22850" anchor="t" anchorCtr="0">
              <a:noAutofit/>
            </a:bodyPr>
            <a:lstStyle/>
            <a:p>
              <a:pPr marL="171450" marR="0" lvl="1" indent="-171450" algn="l" rtl="0">
                <a:lnSpc>
                  <a:spcPct val="90000"/>
                </a:lnSpc>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Specific tissue diagnosis and stage, including relevant biomarkers</a:t>
              </a:r>
              <a:endParaRPr sz="1400" b="0" i="0" u="none" strike="noStrike" cap="none">
                <a:solidFill>
                  <a:srgbClr val="000000"/>
                </a:solidFill>
                <a:latin typeface="Arial"/>
                <a:ea typeface="Arial"/>
                <a:cs typeface="Arial"/>
                <a:sym typeface="Arial"/>
              </a:endParaRPr>
            </a:p>
            <a:p>
              <a:pPr marL="171450" marR="0" lvl="1" indent="-17145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Initial treatment plan and proposed duration</a:t>
              </a:r>
              <a:endParaRPr sz="1400" b="0" i="0" u="none" strike="noStrike" cap="none">
                <a:solidFill>
                  <a:srgbClr val="000000"/>
                </a:solidFill>
                <a:latin typeface="Arial"/>
                <a:ea typeface="Arial"/>
                <a:cs typeface="Arial"/>
                <a:sym typeface="Arial"/>
              </a:endParaRPr>
            </a:p>
            <a:p>
              <a:pPr marL="171450" marR="0" lvl="1" indent="-17145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Expected common and rare toxicities during treatment and their management</a:t>
              </a:r>
              <a:endParaRPr sz="1400" b="0" i="0" u="none" strike="noStrike" cap="none">
                <a:solidFill>
                  <a:srgbClr val="000000"/>
                </a:solidFill>
                <a:latin typeface="Arial"/>
                <a:ea typeface="Arial"/>
                <a:cs typeface="Arial"/>
                <a:sym typeface="Arial"/>
              </a:endParaRPr>
            </a:p>
            <a:p>
              <a:pPr marL="171450" marR="0" lvl="1" indent="-17145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Expected long-term effects of treatment</a:t>
              </a:r>
              <a:endParaRPr sz="1400" b="0" i="0" u="none" strike="noStrike" cap="none">
                <a:solidFill>
                  <a:srgbClr val="000000"/>
                </a:solidFill>
                <a:latin typeface="Arial"/>
                <a:ea typeface="Arial"/>
                <a:cs typeface="Arial"/>
                <a:sym typeface="Arial"/>
              </a:endParaRPr>
            </a:p>
            <a:p>
              <a:pPr marL="171450" marR="0" lvl="1" indent="-17145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Who will take responsibility for specific aspects of treatment and</a:t>
              </a:r>
              <a:endParaRPr sz="1400" b="0" i="0" u="none" strike="noStrike" cap="none">
                <a:solidFill>
                  <a:srgbClr val="000000"/>
                </a:solidFill>
                <a:latin typeface="Arial"/>
                <a:ea typeface="Arial"/>
                <a:cs typeface="Arial"/>
                <a:sym typeface="Arial"/>
              </a:endParaRPr>
            </a:p>
            <a:p>
              <a:pPr marL="171450" marR="0" lvl="1" indent="-17145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their side effects</a:t>
              </a:r>
              <a:endParaRPr sz="1400" b="0" i="0" u="none" strike="noStrike" cap="none">
                <a:solidFill>
                  <a:srgbClr val="000000"/>
                </a:solidFill>
                <a:latin typeface="Arial"/>
                <a:ea typeface="Arial"/>
                <a:cs typeface="Arial"/>
                <a:sym typeface="Arial"/>
              </a:endParaRPr>
            </a:p>
            <a:p>
              <a:pPr marL="171450" marR="0" lvl="1" indent="-17145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Psychosocial and supportive care plans</a:t>
              </a:r>
              <a:endParaRPr sz="1400" b="0" i="0" u="none" strike="noStrike" cap="none">
                <a:solidFill>
                  <a:srgbClr val="000000"/>
                </a:solidFill>
                <a:latin typeface="Arial"/>
                <a:ea typeface="Arial"/>
                <a:cs typeface="Arial"/>
                <a:sym typeface="Arial"/>
              </a:endParaRPr>
            </a:p>
            <a:p>
              <a:pPr marL="171450" marR="0" lvl="1" indent="-17145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Vocational, disability, or financial concerns and their management</a:t>
              </a:r>
              <a:endParaRPr sz="1400" b="0" i="0" u="none" strike="noStrike" cap="none">
                <a:solidFill>
                  <a:srgbClr val="000000"/>
                </a:solidFill>
                <a:latin typeface="Arial"/>
                <a:ea typeface="Arial"/>
                <a:cs typeface="Arial"/>
                <a:sym typeface="Arial"/>
              </a:endParaRPr>
            </a:p>
            <a:p>
              <a:pPr marL="171450" marR="0" lvl="1" indent="-17145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Advance care directives and preferences</a:t>
              </a:r>
              <a:endParaRPr sz="1400" b="0" i="0" u="none" strike="noStrike" cap="none">
                <a:solidFill>
                  <a:srgbClr val="000000"/>
                </a:solidFill>
                <a:latin typeface="Arial"/>
                <a:ea typeface="Arial"/>
                <a:cs typeface="Arial"/>
                <a:sym typeface="Arial"/>
              </a:endParaRPr>
            </a:p>
          </p:txBody>
        </p:sp>
      </p:grpSp>
      <p:sp>
        <p:nvSpPr>
          <p:cNvPr id="365" name="Google Shape;365;p20"/>
          <p:cNvSpPr/>
          <p:nvPr/>
        </p:nvSpPr>
        <p:spPr>
          <a:xfrm>
            <a:off x="7594600" y="3657600"/>
            <a:ext cx="1371600" cy="1295400"/>
          </a:xfrm>
          <a:prstGeom prst="foldedCorner">
            <a:avLst>
              <a:gd name="adj" fmla="val 16667"/>
            </a:avLst>
          </a:prstGeom>
          <a:solidFill>
            <a:schemeClr val="accent1"/>
          </a:solidFill>
          <a:ln w="25400" cap="flat" cmpd="sng">
            <a:solidFill>
              <a:srgbClr val="88A3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66" name="Google Shape;366;p20"/>
          <p:cNvSpPr txBox="1"/>
          <p:nvPr/>
        </p:nvSpPr>
        <p:spPr>
          <a:xfrm>
            <a:off x="7607300" y="3766691"/>
            <a:ext cx="1524000" cy="107721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0" i="0" u="none" strike="noStrike" cap="none">
                <a:solidFill>
                  <a:schemeClr val="dk1"/>
                </a:solidFill>
                <a:latin typeface="Arial"/>
                <a:ea typeface="Arial"/>
                <a:cs typeface="Arial"/>
                <a:sym typeface="Arial"/>
              </a:rPr>
              <a:t>- Care coordination</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600"/>
              <a:buFont typeface="Arial"/>
              <a:buNone/>
            </a:pPr>
            <a:r>
              <a:rPr lang="en-US" sz="1600" b="0" i="0" u="none" strike="noStrike" cap="none">
                <a:solidFill>
                  <a:schemeClr val="dk1"/>
                </a:solidFill>
                <a:latin typeface="Arial"/>
                <a:ea typeface="Arial"/>
                <a:cs typeface="Arial"/>
                <a:sym typeface="Arial"/>
              </a:rPr>
              <a:t>- Addressing barriers</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Google Shape;372;p21"/>
          <p:cNvSpPr txBox="1">
            <a:spLocks noGrp="1"/>
          </p:cNvSpPr>
          <p:nvPr>
            <p:ph type="body" idx="1"/>
          </p:nvPr>
        </p:nvSpPr>
        <p:spPr>
          <a:xfrm>
            <a:off x="533400" y="838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lnSpc>
                <a:spcPct val="100000"/>
              </a:lnSpc>
              <a:spcBef>
                <a:spcPts val="0"/>
              </a:spcBef>
              <a:spcAft>
                <a:spcPts val="0"/>
              </a:spcAft>
              <a:buClr>
                <a:srgbClr val="3F3F3F"/>
              </a:buClr>
              <a:buSzPts val="1600"/>
              <a:buFont typeface="Arial"/>
              <a:buChar char="•"/>
            </a:pPr>
            <a:r>
              <a:rPr lang="en-US" sz="1600"/>
              <a:t>Fail to fill prescriptions due to</a:t>
            </a:r>
            <a:endParaRPr/>
          </a:p>
          <a:p>
            <a:pPr marL="800100" lvl="0" indent="-342900" algn="l" rtl="0">
              <a:lnSpc>
                <a:spcPct val="100000"/>
              </a:lnSpc>
              <a:spcBef>
                <a:spcPts val="1000"/>
              </a:spcBef>
              <a:spcAft>
                <a:spcPts val="0"/>
              </a:spcAft>
              <a:buClr>
                <a:srgbClr val="3F3F3F"/>
              </a:buClr>
              <a:buSzPts val="1600"/>
              <a:buFont typeface="Arial"/>
              <a:buChar char="-"/>
            </a:pPr>
            <a:r>
              <a:rPr lang="en-US" sz="1600"/>
              <a:t>Feeling that the medication wasn’t necessary</a:t>
            </a:r>
            <a:endParaRPr/>
          </a:p>
          <a:p>
            <a:pPr marL="800100" lvl="0" indent="-342900" algn="l" rtl="0">
              <a:lnSpc>
                <a:spcPct val="100000"/>
              </a:lnSpc>
              <a:spcBef>
                <a:spcPts val="1000"/>
              </a:spcBef>
              <a:spcAft>
                <a:spcPts val="0"/>
              </a:spcAft>
              <a:buClr>
                <a:srgbClr val="3F3F3F"/>
              </a:buClr>
              <a:buSzPts val="1600"/>
              <a:buFont typeface="Arial"/>
              <a:buChar char="-"/>
            </a:pPr>
            <a:r>
              <a:rPr lang="en-US" sz="1600"/>
              <a:t>Unable to afford the medication</a:t>
            </a:r>
            <a:endParaRPr/>
          </a:p>
          <a:p>
            <a:pPr marL="800100" lvl="0" indent="-342900" algn="l" rtl="0">
              <a:lnSpc>
                <a:spcPct val="100000"/>
              </a:lnSpc>
              <a:spcBef>
                <a:spcPts val="1000"/>
              </a:spcBef>
              <a:spcAft>
                <a:spcPts val="0"/>
              </a:spcAft>
              <a:buClr>
                <a:srgbClr val="3F3F3F"/>
              </a:buClr>
              <a:buSzPts val="1600"/>
              <a:buFont typeface="Arial"/>
              <a:buChar char="-"/>
            </a:pPr>
            <a:r>
              <a:rPr lang="en-US" sz="1600"/>
              <a:t>Not wanting to take the medication</a:t>
            </a:r>
            <a:endParaRPr/>
          </a:p>
          <a:p>
            <a:pPr marL="800100" lvl="0" indent="-342900" algn="l" rtl="0">
              <a:lnSpc>
                <a:spcPct val="100000"/>
              </a:lnSpc>
              <a:spcBef>
                <a:spcPts val="1000"/>
              </a:spcBef>
              <a:spcAft>
                <a:spcPts val="0"/>
              </a:spcAft>
              <a:buClr>
                <a:srgbClr val="3F3F3F"/>
              </a:buClr>
              <a:buSzPts val="1600"/>
              <a:buFont typeface="Arial"/>
              <a:buChar char="-"/>
            </a:pPr>
            <a:r>
              <a:rPr lang="en-US" sz="1600"/>
              <a:t>Not believing the medication would </a:t>
            </a:r>
            <a:r>
              <a:rPr lang="en-US" sz="16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
                  </a:ext>
                </a:extLst>
              </a:rPr>
              <a:t>be</a:t>
            </a:r>
            <a:r>
              <a:rPr lang="en-US" sz="1600"/>
              <a:t> effective</a:t>
            </a:r>
            <a:endParaRPr/>
          </a:p>
          <a:p>
            <a:pPr marL="342900" lvl="0" indent="-342900" algn="l" rtl="0">
              <a:lnSpc>
                <a:spcPct val="100000"/>
              </a:lnSpc>
              <a:spcBef>
                <a:spcPts val="1000"/>
              </a:spcBef>
              <a:spcAft>
                <a:spcPts val="0"/>
              </a:spcAft>
              <a:buClr>
                <a:srgbClr val="3F3F3F"/>
              </a:buClr>
              <a:buSzPts val="1600"/>
              <a:buFont typeface="Arial"/>
              <a:buChar char="•"/>
            </a:pPr>
            <a:r>
              <a:rPr lang="en-US" sz="1600"/>
              <a:t>Not wanting to change their behavior</a:t>
            </a:r>
            <a:endParaRPr/>
          </a:p>
          <a:p>
            <a:pPr marL="342900" lvl="0" indent="-342900" algn="l" rtl="0">
              <a:lnSpc>
                <a:spcPct val="100000"/>
              </a:lnSpc>
              <a:spcBef>
                <a:spcPts val="1000"/>
              </a:spcBef>
              <a:spcAft>
                <a:spcPts val="0"/>
              </a:spcAft>
              <a:buClr>
                <a:srgbClr val="3F3F3F"/>
              </a:buClr>
              <a:buSzPts val="1600"/>
              <a:buFont typeface="Arial"/>
              <a:buChar char="•"/>
            </a:pPr>
            <a:r>
              <a:rPr lang="en-US" sz="1600"/>
              <a:t>Wanting to avoid the side effects of treatment</a:t>
            </a:r>
            <a:endParaRPr/>
          </a:p>
          <a:p>
            <a:pPr marL="342900" lvl="0" indent="-342900" algn="l" rtl="0">
              <a:lnSpc>
                <a:spcPct val="100000"/>
              </a:lnSpc>
              <a:spcBef>
                <a:spcPts val="1000"/>
              </a:spcBef>
              <a:spcAft>
                <a:spcPts val="0"/>
              </a:spcAft>
              <a:buClr>
                <a:srgbClr val="3F3F3F"/>
              </a:buClr>
              <a:buSzPts val="1600"/>
              <a:buFont typeface="Arial"/>
              <a:buChar char="•"/>
            </a:pPr>
            <a:r>
              <a:rPr lang="en-US" sz="1600"/>
              <a:t>Disbelief about the severity of their condition</a:t>
            </a:r>
            <a:endParaRPr/>
          </a:p>
          <a:p>
            <a:pPr marL="342900" lvl="0" indent="-342900" algn="l" rtl="0">
              <a:lnSpc>
                <a:spcPct val="100000"/>
              </a:lnSpc>
              <a:spcBef>
                <a:spcPts val="1000"/>
              </a:spcBef>
              <a:spcAft>
                <a:spcPts val="0"/>
              </a:spcAft>
              <a:buClr>
                <a:srgbClr val="3F3F3F"/>
              </a:buClr>
              <a:buSzPts val="1600"/>
              <a:buFont typeface="Arial"/>
              <a:buChar char="•"/>
            </a:pPr>
            <a:r>
              <a:rPr lang="en-US" sz="1600"/>
              <a:t>Feeling too busy or too stressed to follow the treatment plan</a:t>
            </a:r>
            <a:endParaRPr/>
          </a:p>
          <a:p>
            <a:pPr marL="342900" lvl="0" indent="-342900" algn="l" rtl="0">
              <a:lnSpc>
                <a:spcPct val="100000"/>
              </a:lnSpc>
              <a:spcBef>
                <a:spcPts val="1000"/>
              </a:spcBef>
              <a:spcAft>
                <a:spcPts val="0"/>
              </a:spcAft>
              <a:buClr>
                <a:srgbClr val="3F3F3F"/>
              </a:buClr>
              <a:buSzPts val="1600"/>
              <a:buFont typeface="Arial"/>
              <a:buChar char="•"/>
            </a:pPr>
            <a:r>
              <a:rPr lang="en-US" sz="1600"/>
              <a:t>Feeling incapable of changing their behavior</a:t>
            </a:r>
            <a:endParaRPr/>
          </a:p>
          <a:p>
            <a:pPr marL="342900" lvl="0" indent="-342900" algn="l" rtl="0">
              <a:lnSpc>
                <a:spcPct val="100000"/>
              </a:lnSpc>
              <a:spcBef>
                <a:spcPts val="1000"/>
              </a:spcBef>
              <a:spcAft>
                <a:spcPts val="0"/>
              </a:spcAft>
              <a:buClr>
                <a:srgbClr val="3F3F3F"/>
              </a:buClr>
              <a:buSzPts val="1600"/>
              <a:buFont typeface="Arial"/>
              <a:buChar char="•"/>
            </a:pPr>
            <a:r>
              <a:rPr lang="en-US" sz="1600"/>
              <a:t>Uninvolved in treatment plan creation</a:t>
            </a:r>
            <a:endParaRPr/>
          </a:p>
        </p:txBody>
      </p:sp>
      <p:sp>
        <p:nvSpPr>
          <p:cNvPr id="373" name="Google Shape;373;p21"/>
          <p:cNvSpPr txBox="1">
            <a:spLocks noGrp="1"/>
          </p:cNvSpPr>
          <p:nvPr>
            <p:ph type="title"/>
          </p:nvPr>
        </p:nvSpPr>
        <p:spPr>
          <a:xfrm>
            <a:off x="381000" y="-38100"/>
            <a:ext cx="85344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sz="3600"/>
              <a:t>Barriers to Treatment Adherence</a:t>
            </a:r>
            <a:endParaRPr/>
          </a:p>
        </p:txBody>
      </p:sp>
      <p:sp>
        <p:nvSpPr>
          <p:cNvPr id="374" name="Google Shape;374;p21"/>
          <p:cNvSpPr txBox="1"/>
          <p:nvPr/>
        </p:nvSpPr>
        <p:spPr>
          <a:xfrm>
            <a:off x="6052969" y="5351463"/>
            <a:ext cx="3091031" cy="27699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1" u="none" strike="noStrike" cap="none">
                <a:solidFill>
                  <a:schemeClr val="lt2"/>
                </a:solidFill>
                <a:latin typeface="Arial"/>
                <a:ea typeface="Arial"/>
                <a:cs typeface="Arial"/>
                <a:sym typeface="Arial"/>
              </a:rPr>
              <a:t>Sources: Lowes. 1998; Butterworth. 2008</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sp>
        <p:nvSpPr>
          <p:cNvPr id="380" name="Google Shape;380;p22"/>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sz="3600"/>
              <a:t>Adhering to Treatment </a:t>
            </a:r>
            <a:endParaRPr/>
          </a:p>
        </p:txBody>
      </p:sp>
      <p:grpSp>
        <p:nvGrpSpPr>
          <p:cNvPr id="381" name="Google Shape;381;p22"/>
          <p:cNvGrpSpPr/>
          <p:nvPr/>
        </p:nvGrpSpPr>
        <p:grpSpPr>
          <a:xfrm>
            <a:off x="463661" y="2221374"/>
            <a:ext cx="8522372" cy="2826413"/>
            <a:chOff x="6462" y="1078374"/>
            <a:chExt cx="8522372" cy="2826413"/>
          </a:xfrm>
        </p:grpSpPr>
        <p:sp>
          <p:nvSpPr>
            <p:cNvPr id="382" name="Google Shape;382;p22"/>
            <p:cNvSpPr/>
            <p:nvPr/>
          </p:nvSpPr>
          <p:spPr>
            <a:xfrm rot="5400000">
              <a:off x="229216" y="2687663"/>
              <a:ext cx="670969" cy="1116477"/>
            </a:xfrm>
            <a:prstGeom prst="corner">
              <a:avLst>
                <a:gd name="adj1" fmla="val 16120"/>
                <a:gd name="adj2" fmla="val 16110"/>
              </a:avLst>
            </a:prstGeom>
            <a:solidFill>
              <a:srgbClr val="336699"/>
            </a:solidFill>
            <a:ln w="25400" cap="flat" cmpd="sng">
              <a:solidFill>
                <a:srgbClr val="3030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3" name="Google Shape;383;p22"/>
            <p:cNvSpPr/>
            <p:nvPr/>
          </p:nvSpPr>
          <p:spPr>
            <a:xfrm>
              <a:off x="117215" y="3021249"/>
              <a:ext cx="1007962" cy="883538"/>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4" name="Google Shape;384;p22"/>
            <p:cNvSpPr txBox="1"/>
            <p:nvPr/>
          </p:nvSpPr>
          <p:spPr>
            <a:xfrm>
              <a:off x="117215" y="3021249"/>
              <a:ext cx="1007962" cy="883538"/>
            </a:xfrm>
            <a:prstGeom prst="rect">
              <a:avLst/>
            </a:prstGeom>
            <a:noFill/>
            <a:ln>
              <a:noFill/>
            </a:ln>
          </p:spPr>
          <p:txBody>
            <a:bodyPr spcFirstLastPara="1" wrap="square" lIns="38100" tIns="38100" rIns="38100" bIns="38100" anchor="t" anchorCtr="0">
              <a:noAutofit/>
            </a:bodyPr>
            <a:lstStyle/>
            <a:p>
              <a:pPr marL="0" marR="0" lvl="0" indent="0" algn="l" rtl="0">
                <a:lnSpc>
                  <a:spcPct val="90000"/>
                </a:lnSpc>
                <a:spcBef>
                  <a:spcPts val="0"/>
                </a:spcBef>
                <a:spcAft>
                  <a:spcPts val="0"/>
                </a:spcAft>
                <a:buClr>
                  <a:schemeClr val="dk1"/>
                </a:buClr>
                <a:buSzPts val="1000"/>
                <a:buFont typeface="Arial"/>
                <a:buNone/>
              </a:pPr>
              <a:r>
                <a:rPr lang="en-US" sz="1000" b="0" i="0" u="none" strike="noStrike" cap="none">
                  <a:solidFill>
                    <a:schemeClr val="dk1"/>
                  </a:solidFill>
                  <a:latin typeface="Arial"/>
                  <a:ea typeface="Arial"/>
                  <a:cs typeface="Arial"/>
                  <a:sym typeface="Arial"/>
                </a:rPr>
                <a:t>Agree on what the patient’s challenge is to treatment adherence.</a:t>
              </a:r>
              <a:endParaRPr sz="1400" b="0" i="0" u="none" strike="noStrike" cap="none">
                <a:solidFill>
                  <a:srgbClr val="000000"/>
                </a:solidFill>
                <a:latin typeface="Arial"/>
                <a:ea typeface="Arial"/>
                <a:cs typeface="Arial"/>
                <a:sym typeface="Arial"/>
              </a:endParaRPr>
            </a:p>
          </p:txBody>
        </p:sp>
        <p:sp>
          <p:nvSpPr>
            <p:cNvPr id="385" name="Google Shape;385;p22"/>
            <p:cNvSpPr/>
            <p:nvPr/>
          </p:nvSpPr>
          <p:spPr>
            <a:xfrm>
              <a:off x="934995" y="2605466"/>
              <a:ext cx="190181" cy="190181"/>
            </a:xfrm>
            <a:prstGeom prst="triangle">
              <a:avLst>
                <a:gd name="adj" fmla="val 100000"/>
              </a:avLst>
            </a:prstGeom>
            <a:solidFill>
              <a:srgbClr val="336699"/>
            </a:solidFill>
            <a:ln w="25400" cap="flat" cmpd="sng">
              <a:solidFill>
                <a:srgbClr val="3030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6" name="Google Shape;386;p22"/>
            <p:cNvSpPr/>
            <p:nvPr/>
          </p:nvSpPr>
          <p:spPr>
            <a:xfrm rot="5400000">
              <a:off x="1463159" y="2382322"/>
              <a:ext cx="670969" cy="1116477"/>
            </a:xfrm>
            <a:prstGeom prst="corner">
              <a:avLst>
                <a:gd name="adj1" fmla="val 16120"/>
                <a:gd name="adj2" fmla="val 16110"/>
              </a:avLst>
            </a:prstGeom>
            <a:solidFill>
              <a:srgbClr val="336699"/>
            </a:solidFill>
            <a:ln w="25400" cap="flat" cmpd="sng">
              <a:solidFill>
                <a:srgbClr val="3030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7" name="Google Shape;387;p22"/>
            <p:cNvSpPr/>
            <p:nvPr/>
          </p:nvSpPr>
          <p:spPr>
            <a:xfrm>
              <a:off x="1351157" y="2715909"/>
              <a:ext cx="1007962" cy="883538"/>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8" name="Google Shape;388;p22"/>
            <p:cNvSpPr txBox="1"/>
            <p:nvPr/>
          </p:nvSpPr>
          <p:spPr>
            <a:xfrm>
              <a:off x="1351157" y="2715909"/>
              <a:ext cx="1007962" cy="883538"/>
            </a:xfrm>
            <a:prstGeom prst="rect">
              <a:avLst/>
            </a:prstGeom>
            <a:noFill/>
            <a:ln>
              <a:noFill/>
            </a:ln>
          </p:spPr>
          <p:txBody>
            <a:bodyPr spcFirstLastPara="1" wrap="square" lIns="38100" tIns="38100" rIns="38100" bIns="38100" anchor="t" anchorCtr="0">
              <a:noAutofit/>
            </a:bodyPr>
            <a:lstStyle/>
            <a:p>
              <a:pPr marL="0" marR="0" lvl="0" indent="0" algn="l" rtl="0">
                <a:lnSpc>
                  <a:spcPct val="90000"/>
                </a:lnSpc>
                <a:spcBef>
                  <a:spcPts val="0"/>
                </a:spcBef>
                <a:spcAft>
                  <a:spcPts val="0"/>
                </a:spcAft>
                <a:buClr>
                  <a:schemeClr val="dk1"/>
                </a:buClr>
                <a:buSzPts val="1000"/>
                <a:buFont typeface="Arial"/>
                <a:buNone/>
              </a:pPr>
              <a:r>
                <a:rPr lang="en-US" sz="1000" b="0" i="0" u="none" strike="noStrike" cap="none">
                  <a:solidFill>
                    <a:schemeClr val="dk1"/>
                  </a:solidFill>
                  <a:latin typeface="Arial"/>
                  <a:ea typeface="Arial"/>
                  <a:cs typeface="Arial"/>
                  <a:sym typeface="Arial"/>
                </a:rPr>
                <a:t>Determine the appropriate goal to overcome the challenge.</a:t>
              </a:r>
              <a:endParaRPr sz="1400" b="0" i="0" u="none" strike="noStrike" cap="none">
                <a:solidFill>
                  <a:srgbClr val="000000"/>
                </a:solidFill>
                <a:latin typeface="Arial"/>
                <a:ea typeface="Arial"/>
                <a:cs typeface="Arial"/>
                <a:sym typeface="Arial"/>
              </a:endParaRPr>
            </a:p>
          </p:txBody>
        </p:sp>
        <p:sp>
          <p:nvSpPr>
            <p:cNvPr id="389" name="Google Shape;389;p22"/>
            <p:cNvSpPr/>
            <p:nvPr/>
          </p:nvSpPr>
          <p:spPr>
            <a:xfrm>
              <a:off x="2168938" y="2300126"/>
              <a:ext cx="190181" cy="190181"/>
            </a:xfrm>
            <a:prstGeom prst="triangle">
              <a:avLst>
                <a:gd name="adj" fmla="val 100000"/>
              </a:avLst>
            </a:prstGeom>
            <a:solidFill>
              <a:srgbClr val="336699"/>
            </a:solidFill>
            <a:ln w="25400" cap="flat" cmpd="sng">
              <a:solidFill>
                <a:srgbClr val="3030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0" name="Google Shape;390;p22"/>
            <p:cNvSpPr/>
            <p:nvPr/>
          </p:nvSpPr>
          <p:spPr>
            <a:xfrm rot="5400000">
              <a:off x="2697102" y="2076982"/>
              <a:ext cx="670969" cy="1116477"/>
            </a:xfrm>
            <a:prstGeom prst="corner">
              <a:avLst>
                <a:gd name="adj1" fmla="val 16120"/>
                <a:gd name="adj2" fmla="val 16110"/>
              </a:avLst>
            </a:prstGeom>
            <a:solidFill>
              <a:srgbClr val="336699"/>
            </a:solidFill>
            <a:ln w="25400" cap="flat" cmpd="sng">
              <a:solidFill>
                <a:srgbClr val="3030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1" name="Google Shape;391;p22"/>
            <p:cNvSpPr/>
            <p:nvPr/>
          </p:nvSpPr>
          <p:spPr>
            <a:xfrm>
              <a:off x="2585100" y="2410568"/>
              <a:ext cx="1007962" cy="883538"/>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2" name="Google Shape;392;p22"/>
            <p:cNvSpPr txBox="1"/>
            <p:nvPr/>
          </p:nvSpPr>
          <p:spPr>
            <a:xfrm>
              <a:off x="2585100" y="2410568"/>
              <a:ext cx="1007962" cy="883538"/>
            </a:xfrm>
            <a:prstGeom prst="rect">
              <a:avLst/>
            </a:prstGeom>
            <a:noFill/>
            <a:ln>
              <a:noFill/>
            </a:ln>
          </p:spPr>
          <p:txBody>
            <a:bodyPr spcFirstLastPara="1" wrap="square" lIns="38100" tIns="38100" rIns="38100" bIns="38100" anchor="t" anchorCtr="0">
              <a:noAutofit/>
            </a:bodyPr>
            <a:lstStyle/>
            <a:p>
              <a:pPr marL="0" marR="0" lvl="0" indent="0" algn="l" rtl="0">
                <a:lnSpc>
                  <a:spcPct val="90000"/>
                </a:lnSpc>
                <a:spcBef>
                  <a:spcPts val="0"/>
                </a:spcBef>
                <a:spcAft>
                  <a:spcPts val="0"/>
                </a:spcAft>
                <a:buClr>
                  <a:schemeClr val="dk1"/>
                </a:buClr>
                <a:buSzPts val="1000"/>
                <a:buFont typeface="Arial"/>
                <a:buNone/>
              </a:pPr>
              <a:r>
                <a:rPr lang="en-US" sz="1000" b="0" i="0" u="none" strike="noStrike" cap="none">
                  <a:solidFill>
                    <a:schemeClr val="dk1"/>
                  </a:solidFill>
                  <a:latin typeface="Arial"/>
                  <a:ea typeface="Arial"/>
                  <a:cs typeface="Arial"/>
                  <a:sym typeface="Arial"/>
                </a:rPr>
                <a:t>Talk to the patient about their options. </a:t>
              </a:r>
              <a:endParaRPr sz="1400" b="0" i="0" u="none" strike="noStrike" cap="none">
                <a:solidFill>
                  <a:srgbClr val="000000"/>
                </a:solidFill>
                <a:latin typeface="Arial"/>
                <a:ea typeface="Arial"/>
                <a:cs typeface="Arial"/>
                <a:sym typeface="Arial"/>
              </a:endParaRPr>
            </a:p>
          </p:txBody>
        </p:sp>
        <p:sp>
          <p:nvSpPr>
            <p:cNvPr id="393" name="Google Shape;393;p22"/>
            <p:cNvSpPr/>
            <p:nvPr/>
          </p:nvSpPr>
          <p:spPr>
            <a:xfrm>
              <a:off x="3402881" y="1994786"/>
              <a:ext cx="190181" cy="190181"/>
            </a:xfrm>
            <a:prstGeom prst="triangle">
              <a:avLst>
                <a:gd name="adj" fmla="val 100000"/>
              </a:avLst>
            </a:prstGeom>
            <a:solidFill>
              <a:srgbClr val="336699"/>
            </a:solidFill>
            <a:ln w="25400" cap="flat" cmpd="sng">
              <a:solidFill>
                <a:srgbClr val="3030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4" name="Google Shape;394;p22"/>
            <p:cNvSpPr/>
            <p:nvPr/>
          </p:nvSpPr>
          <p:spPr>
            <a:xfrm rot="5400000">
              <a:off x="3931045" y="1771642"/>
              <a:ext cx="670969" cy="1116477"/>
            </a:xfrm>
            <a:prstGeom prst="corner">
              <a:avLst>
                <a:gd name="adj1" fmla="val 16120"/>
                <a:gd name="adj2" fmla="val 16110"/>
              </a:avLst>
            </a:prstGeom>
            <a:solidFill>
              <a:srgbClr val="336699"/>
            </a:solidFill>
            <a:ln w="25400" cap="flat" cmpd="sng">
              <a:solidFill>
                <a:srgbClr val="3030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5" name="Google Shape;395;p22"/>
            <p:cNvSpPr/>
            <p:nvPr/>
          </p:nvSpPr>
          <p:spPr>
            <a:xfrm>
              <a:off x="3819043" y="2105228"/>
              <a:ext cx="1007962" cy="883538"/>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6" name="Google Shape;396;p22"/>
            <p:cNvSpPr txBox="1"/>
            <p:nvPr/>
          </p:nvSpPr>
          <p:spPr>
            <a:xfrm>
              <a:off x="3819043" y="2105228"/>
              <a:ext cx="1007962" cy="883538"/>
            </a:xfrm>
            <a:prstGeom prst="rect">
              <a:avLst/>
            </a:prstGeom>
            <a:noFill/>
            <a:ln>
              <a:noFill/>
            </a:ln>
          </p:spPr>
          <p:txBody>
            <a:bodyPr spcFirstLastPara="1" wrap="square" lIns="38100" tIns="38100" rIns="38100" bIns="38100" anchor="t" anchorCtr="0">
              <a:noAutofit/>
            </a:bodyPr>
            <a:lstStyle/>
            <a:p>
              <a:pPr marL="0" marR="0" lvl="0" indent="0" algn="l" rtl="0">
                <a:lnSpc>
                  <a:spcPct val="90000"/>
                </a:lnSpc>
                <a:spcBef>
                  <a:spcPts val="0"/>
                </a:spcBef>
                <a:spcAft>
                  <a:spcPts val="0"/>
                </a:spcAft>
                <a:buClr>
                  <a:schemeClr val="dk1"/>
                </a:buClr>
                <a:buSzPts val="1000"/>
                <a:buFont typeface="Arial"/>
                <a:buNone/>
              </a:pPr>
              <a:r>
                <a:rPr lang="en-US" sz="1000" b="0" i="0" u="none" strike="noStrike" cap="none">
                  <a:solidFill>
                    <a:schemeClr val="dk1"/>
                  </a:solidFill>
                  <a:latin typeface="Arial"/>
                  <a:ea typeface="Arial"/>
                  <a:cs typeface="Arial"/>
                  <a:sym typeface="Arial"/>
                </a:rPr>
                <a:t>Help the patient choose the option that makes the most sense to them. </a:t>
              </a:r>
              <a:endParaRPr sz="1400" b="0" i="0" u="none" strike="noStrike" cap="none">
                <a:solidFill>
                  <a:srgbClr val="000000"/>
                </a:solidFill>
                <a:latin typeface="Arial"/>
                <a:ea typeface="Arial"/>
                <a:cs typeface="Arial"/>
                <a:sym typeface="Arial"/>
              </a:endParaRPr>
            </a:p>
          </p:txBody>
        </p:sp>
        <p:sp>
          <p:nvSpPr>
            <p:cNvPr id="397" name="Google Shape;397;p22"/>
            <p:cNvSpPr/>
            <p:nvPr/>
          </p:nvSpPr>
          <p:spPr>
            <a:xfrm>
              <a:off x="4636824" y="1689445"/>
              <a:ext cx="190181" cy="190181"/>
            </a:xfrm>
            <a:prstGeom prst="triangle">
              <a:avLst>
                <a:gd name="adj" fmla="val 100000"/>
              </a:avLst>
            </a:prstGeom>
            <a:solidFill>
              <a:srgbClr val="336699"/>
            </a:solidFill>
            <a:ln w="25400" cap="flat" cmpd="sng">
              <a:solidFill>
                <a:srgbClr val="3030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8" name="Google Shape;398;p22"/>
            <p:cNvSpPr/>
            <p:nvPr/>
          </p:nvSpPr>
          <p:spPr>
            <a:xfrm rot="5400000">
              <a:off x="5164988" y="1466301"/>
              <a:ext cx="670969" cy="1116477"/>
            </a:xfrm>
            <a:prstGeom prst="corner">
              <a:avLst>
                <a:gd name="adj1" fmla="val 16120"/>
                <a:gd name="adj2" fmla="val 16110"/>
              </a:avLst>
            </a:prstGeom>
            <a:solidFill>
              <a:srgbClr val="336699"/>
            </a:solidFill>
            <a:ln w="25400" cap="flat" cmpd="sng">
              <a:solidFill>
                <a:srgbClr val="3030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9" name="Google Shape;399;p22"/>
            <p:cNvSpPr/>
            <p:nvPr/>
          </p:nvSpPr>
          <p:spPr>
            <a:xfrm>
              <a:off x="5052986" y="1799888"/>
              <a:ext cx="1007962" cy="883538"/>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0" name="Google Shape;400;p22"/>
            <p:cNvSpPr txBox="1"/>
            <p:nvPr/>
          </p:nvSpPr>
          <p:spPr>
            <a:xfrm>
              <a:off x="5052986" y="1799888"/>
              <a:ext cx="1007962" cy="883538"/>
            </a:xfrm>
            <a:prstGeom prst="rect">
              <a:avLst/>
            </a:prstGeom>
            <a:noFill/>
            <a:ln>
              <a:noFill/>
            </a:ln>
          </p:spPr>
          <p:txBody>
            <a:bodyPr spcFirstLastPara="1" wrap="square" lIns="38100" tIns="38100" rIns="38100" bIns="38100" anchor="t" anchorCtr="0">
              <a:noAutofit/>
            </a:bodyPr>
            <a:lstStyle/>
            <a:p>
              <a:pPr marL="0" marR="0" lvl="0" indent="0" algn="l" rtl="0">
                <a:lnSpc>
                  <a:spcPct val="90000"/>
                </a:lnSpc>
                <a:spcBef>
                  <a:spcPts val="0"/>
                </a:spcBef>
                <a:spcAft>
                  <a:spcPts val="0"/>
                </a:spcAft>
                <a:buClr>
                  <a:schemeClr val="dk1"/>
                </a:buClr>
                <a:buSzPts val="1000"/>
                <a:buFont typeface="Arial"/>
                <a:buNone/>
              </a:pPr>
              <a:r>
                <a:rPr lang="en-US" sz="1000" b="0" i="0" u="none" strike="noStrike" cap="none">
                  <a:solidFill>
                    <a:schemeClr val="dk1"/>
                  </a:solidFill>
                  <a:latin typeface="Arial"/>
                  <a:ea typeface="Arial"/>
                  <a:cs typeface="Arial"/>
                  <a:sym typeface="Arial"/>
                </a:rPr>
                <a:t>Have the patient summarize what was just </a:t>
              </a:r>
              <a:r>
                <a:rPr lang="en-US" sz="1000" b="0" i="0" u="none" strike="noStrike" cap="none">
                  <a:solidFill>
                    <a:schemeClr val="dk1"/>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9"/>
                    </a:ext>
                  </a:extLst>
                </a:rPr>
                <a:t>discussed</a:t>
              </a:r>
              <a:r>
                <a:rPr lang="en-US" sz="1000" b="0" i="0" u="none" strike="noStrike" cap="none">
                  <a:solidFill>
                    <a:schemeClr val="dk1"/>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p:txBody>
        </p:sp>
        <p:sp>
          <p:nvSpPr>
            <p:cNvPr id="401" name="Google Shape;401;p22"/>
            <p:cNvSpPr/>
            <p:nvPr/>
          </p:nvSpPr>
          <p:spPr>
            <a:xfrm>
              <a:off x="5870767" y="1384105"/>
              <a:ext cx="190181" cy="190181"/>
            </a:xfrm>
            <a:prstGeom prst="triangle">
              <a:avLst>
                <a:gd name="adj" fmla="val 100000"/>
              </a:avLst>
            </a:prstGeom>
            <a:solidFill>
              <a:srgbClr val="336699"/>
            </a:solidFill>
            <a:ln w="25400" cap="flat" cmpd="sng">
              <a:solidFill>
                <a:srgbClr val="3030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2" name="Google Shape;402;p22"/>
            <p:cNvSpPr/>
            <p:nvPr/>
          </p:nvSpPr>
          <p:spPr>
            <a:xfrm rot="5400000">
              <a:off x="6398930" y="1160961"/>
              <a:ext cx="670969" cy="1116477"/>
            </a:xfrm>
            <a:prstGeom prst="corner">
              <a:avLst>
                <a:gd name="adj1" fmla="val 16120"/>
                <a:gd name="adj2" fmla="val 16110"/>
              </a:avLst>
            </a:prstGeom>
            <a:solidFill>
              <a:srgbClr val="336699"/>
            </a:solidFill>
            <a:ln w="25400" cap="flat" cmpd="sng">
              <a:solidFill>
                <a:srgbClr val="3030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3" name="Google Shape;403;p22"/>
            <p:cNvSpPr/>
            <p:nvPr/>
          </p:nvSpPr>
          <p:spPr>
            <a:xfrm>
              <a:off x="6286929" y="1494547"/>
              <a:ext cx="1007962" cy="883538"/>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4" name="Google Shape;404;p22"/>
            <p:cNvSpPr txBox="1"/>
            <p:nvPr/>
          </p:nvSpPr>
          <p:spPr>
            <a:xfrm>
              <a:off x="6286929" y="1494547"/>
              <a:ext cx="1007962" cy="883538"/>
            </a:xfrm>
            <a:prstGeom prst="rect">
              <a:avLst/>
            </a:prstGeom>
            <a:noFill/>
            <a:ln>
              <a:noFill/>
            </a:ln>
          </p:spPr>
          <p:txBody>
            <a:bodyPr spcFirstLastPara="1" wrap="square" lIns="38100" tIns="38100" rIns="38100" bIns="38100" anchor="t" anchorCtr="0">
              <a:noAutofit/>
            </a:bodyPr>
            <a:lstStyle/>
            <a:p>
              <a:pPr marL="0" marR="0" lvl="0" indent="0" algn="l" rtl="0">
                <a:lnSpc>
                  <a:spcPct val="90000"/>
                </a:lnSpc>
                <a:spcBef>
                  <a:spcPts val="0"/>
                </a:spcBef>
                <a:spcAft>
                  <a:spcPts val="0"/>
                </a:spcAft>
                <a:buClr>
                  <a:schemeClr val="dk1"/>
                </a:buClr>
                <a:buSzPts val="1000"/>
                <a:buFont typeface="Arial"/>
                <a:buNone/>
              </a:pPr>
              <a:r>
                <a:rPr lang="en-US" sz="1000" b="0" i="0" u="none" strike="noStrike" cap="none">
                  <a:solidFill>
                    <a:schemeClr val="dk1"/>
                  </a:solidFill>
                  <a:latin typeface="Arial"/>
                  <a:ea typeface="Arial"/>
                  <a:cs typeface="Arial"/>
                  <a:sym typeface="Arial"/>
                </a:rPr>
                <a:t>Follow up with questions. </a:t>
              </a:r>
              <a:endParaRPr sz="1400" b="0" i="0" u="none" strike="noStrike" cap="none">
                <a:solidFill>
                  <a:srgbClr val="000000"/>
                </a:solidFill>
                <a:latin typeface="Arial"/>
                <a:ea typeface="Arial"/>
                <a:cs typeface="Arial"/>
                <a:sym typeface="Arial"/>
              </a:endParaRPr>
            </a:p>
          </p:txBody>
        </p:sp>
        <p:sp>
          <p:nvSpPr>
            <p:cNvPr id="405" name="Google Shape;405;p22"/>
            <p:cNvSpPr/>
            <p:nvPr/>
          </p:nvSpPr>
          <p:spPr>
            <a:xfrm>
              <a:off x="7104710" y="1078765"/>
              <a:ext cx="190181" cy="190181"/>
            </a:xfrm>
            <a:prstGeom prst="triangle">
              <a:avLst>
                <a:gd name="adj" fmla="val 100000"/>
              </a:avLst>
            </a:prstGeom>
            <a:solidFill>
              <a:srgbClr val="336699"/>
            </a:solidFill>
            <a:ln w="25400" cap="flat" cmpd="sng">
              <a:solidFill>
                <a:srgbClr val="3030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6" name="Google Shape;406;p22"/>
            <p:cNvSpPr/>
            <p:nvPr/>
          </p:nvSpPr>
          <p:spPr>
            <a:xfrm rot="5400000">
              <a:off x="7632873" y="855620"/>
              <a:ext cx="670969" cy="1116477"/>
            </a:xfrm>
            <a:prstGeom prst="corner">
              <a:avLst>
                <a:gd name="adj1" fmla="val 16120"/>
                <a:gd name="adj2" fmla="val 16110"/>
              </a:avLst>
            </a:prstGeom>
            <a:solidFill>
              <a:srgbClr val="336699"/>
            </a:solidFill>
            <a:ln w="25400" cap="flat" cmpd="sng">
              <a:solidFill>
                <a:srgbClr val="30309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7" name="Google Shape;407;p22"/>
            <p:cNvSpPr/>
            <p:nvPr/>
          </p:nvSpPr>
          <p:spPr>
            <a:xfrm>
              <a:off x="7520872" y="1189207"/>
              <a:ext cx="1007962" cy="883538"/>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8" name="Google Shape;408;p22"/>
            <p:cNvSpPr txBox="1"/>
            <p:nvPr/>
          </p:nvSpPr>
          <p:spPr>
            <a:xfrm>
              <a:off x="7520872" y="1189207"/>
              <a:ext cx="1007962" cy="883538"/>
            </a:xfrm>
            <a:prstGeom prst="rect">
              <a:avLst/>
            </a:prstGeom>
            <a:noFill/>
            <a:ln>
              <a:noFill/>
            </a:ln>
          </p:spPr>
          <p:txBody>
            <a:bodyPr spcFirstLastPara="1" wrap="square" lIns="38100" tIns="38100" rIns="38100" bIns="38100" anchor="t" anchorCtr="0">
              <a:noAutofit/>
            </a:bodyPr>
            <a:lstStyle/>
            <a:p>
              <a:pPr marL="0" marR="0" lvl="0" indent="0" algn="l" rtl="0">
                <a:lnSpc>
                  <a:spcPct val="90000"/>
                </a:lnSpc>
                <a:spcBef>
                  <a:spcPts val="0"/>
                </a:spcBef>
                <a:spcAft>
                  <a:spcPts val="0"/>
                </a:spcAft>
                <a:buClr>
                  <a:schemeClr val="dk1"/>
                </a:buClr>
                <a:buSzPts val="1000"/>
                <a:buFont typeface="Arial"/>
                <a:buNone/>
              </a:pPr>
              <a:r>
                <a:rPr lang="en-US" sz="1000" b="0" i="0" u="none" strike="noStrike" cap="none">
                  <a:solidFill>
                    <a:schemeClr val="dk1"/>
                  </a:solidFill>
                  <a:latin typeface="Arial"/>
                  <a:ea typeface="Arial"/>
                  <a:cs typeface="Arial"/>
                  <a:sym typeface="Arial"/>
                </a:rPr>
                <a:t>Be nonjudgmental when following up on treatment plan adherence.</a:t>
              </a:r>
              <a:endParaRPr sz="1400" b="0" i="0" u="none" strike="noStrike" cap="none">
                <a:solidFill>
                  <a:srgbClr val="000000"/>
                </a:solidFill>
                <a:latin typeface="Arial"/>
                <a:ea typeface="Arial"/>
                <a:cs typeface="Arial"/>
                <a:sym typeface="Arial"/>
              </a:endParaRPr>
            </a:p>
          </p:txBody>
        </p:sp>
      </p:grpSp>
      <p:sp>
        <p:nvSpPr>
          <p:cNvPr id="409" name="Google Shape;409;p22"/>
          <p:cNvSpPr txBox="1"/>
          <p:nvPr/>
        </p:nvSpPr>
        <p:spPr>
          <a:xfrm>
            <a:off x="7370781" y="5334000"/>
            <a:ext cx="3091031" cy="27699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1" u="none" strike="noStrike" cap="none">
                <a:solidFill>
                  <a:schemeClr val="lt2"/>
                </a:solidFill>
                <a:latin typeface="Arial"/>
                <a:ea typeface="Arial"/>
                <a:cs typeface="Arial"/>
                <a:sym typeface="Arial"/>
              </a:rPr>
              <a:t>Source: Lowes, 1998</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14"/>
        <p:cNvGrpSpPr/>
        <p:nvPr/>
      </p:nvGrpSpPr>
      <p:grpSpPr>
        <a:xfrm>
          <a:off x="0" y="0"/>
          <a:ext cx="0" cy="0"/>
          <a:chOff x="0" y="0"/>
          <a:chExt cx="0" cy="0"/>
        </a:xfrm>
      </p:grpSpPr>
      <p:sp>
        <p:nvSpPr>
          <p:cNvPr id="415" name="Google Shape;415;p23"/>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Self-Management</a:t>
            </a:r>
            <a:endParaRPr/>
          </a:p>
        </p:txBody>
      </p:sp>
      <p:grpSp>
        <p:nvGrpSpPr>
          <p:cNvPr id="416" name="Google Shape;416;p23"/>
          <p:cNvGrpSpPr/>
          <p:nvPr/>
        </p:nvGrpSpPr>
        <p:grpSpPr>
          <a:xfrm>
            <a:off x="1040522" y="1242219"/>
            <a:ext cx="7360250" cy="3827740"/>
            <a:chOff x="392822" y="0"/>
            <a:chExt cx="7360250" cy="3827740"/>
          </a:xfrm>
        </p:grpSpPr>
        <p:sp>
          <p:nvSpPr>
            <p:cNvPr id="417" name="Google Shape;417;p23"/>
            <p:cNvSpPr/>
            <p:nvPr/>
          </p:nvSpPr>
          <p:spPr>
            <a:xfrm>
              <a:off x="392822" y="0"/>
              <a:ext cx="2590038" cy="2062734"/>
            </a:xfrm>
            <a:prstGeom prst="upArrow">
              <a:avLst>
                <a:gd name="adj1" fmla="val 50000"/>
                <a:gd name="adj2" fmla="val 50000"/>
              </a:avLst>
            </a:prstGeom>
            <a:solidFill>
              <a:srgbClr val="B6D7A8"/>
            </a:soli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8" name="Google Shape;418;p23"/>
            <p:cNvSpPr/>
            <p:nvPr/>
          </p:nvSpPr>
          <p:spPr>
            <a:xfrm>
              <a:off x="3238479" y="180179"/>
              <a:ext cx="4395216" cy="1120724"/>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9" name="Google Shape;419;p23"/>
            <p:cNvSpPr txBox="1"/>
            <p:nvPr/>
          </p:nvSpPr>
          <p:spPr>
            <a:xfrm>
              <a:off x="3238479" y="180179"/>
              <a:ext cx="4395216" cy="1120724"/>
            </a:xfrm>
            <a:prstGeom prst="rect">
              <a:avLst/>
            </a:prstGeom>
            <a:noFill/>
            <a:ln>
              <a:noFill/>
            </a:ln>
          </p:spPr>
          <p:txBody>
            <a:bodyPr spcFirstLastPara="1" wrap="square" lIns="142225" tIns="0" rIns="142225" bIns="142225" anchor="ctr" anchorCtr="0">
              <a:noAutofit/>
            </a:bodyPr>
            <a:lstStyle/>
            <a:p>
              <a:pPr marL="0" marR="0" lvl="0" indent="0" algn="l" rtl="0">
                <a:lnSpc>
                  <a:spcPct val="90000"/>
                </a:lnSpc>
                <a:spcBef>
                  <a:spcPts val="0"/>
                </a:spcBef>
                <a:spcAft>
                  <a:spcPts val="0"/>
                </a:spcAft>
                <a:buClr>
                  <a:schemeClr val="dk1"/>
                </a:buClr>
                <a:buSzPts val="2000"/>
                <a:buFont typeface="Arial"/>
                <a:buNone/>
              </a:pPr>
              <a:r>
                <a:rPr lang="en-US" sz="2000" b="0" i="0" u="none" strike="noStrike" cap="none">
                  <a:solidFill>
                    <a:schemeClr val="dk1"/>
                  </a:solidFill>
                  <a:latin typeface="Arial"/>
                  <a:ea typeface="Arial"/>
                  <a:cs typeface="Arial"/>
                  <a:sym typeface="Arial"/>
                </a:rPr>
                <a:t>Emotional and mental health</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700"/>
                </a:spcBef>
                <a:spcAft>
                  <a:spcPts val="0"/>
                </a:spcAft>
                <a:buClr>
                  <a:schemeClr val="dk1"/>
                </a:buClr>
                <a:buSzPts val="2000"/>
                <a:buFont typeface="Arial"/>
                <a:buNone/>
              </a:pPr>
              <a:r>
                <a:rPr lang="en-US" sz="2000" b="0" i="0" u="none" strike="noStrike" cap="none">
                  <a:solidFill>
                    <a:schemeClr val="dk1"/>
                  </a:solidFill>
                  <a:latin typeface="Arial"/>
                  <a:ea typeface="Arial"/>
                  <a:cs typeface="Arial"/>
                  <a:sym typeface="Arial"/>
                </a:rPr>
                <a:t>Self-confidence</a:t>
              </a:r>
              <a:endParaRPr sz="1400" b="0" i="0" u="none" strike="noStrike" cap="none">
                <a:solidFill>
                  <a:srgbClr val="000000"/>
                </a:solidFill>
                <a:latin typeface="Arial"/>
                <a:ea typeface="Arial"/>
                <a:cs typeface="Arial"/>
                <a:sym typeface="Arial"/>
              </a:endParaRPr>
            </a:p>
          </p:txBody>
        </p:sp>
        <p:sp>
          <p:nvSpPr>
            <p:cNvPr id="420" name="Google Shape;420;p23"/>
            <p:cNvSpPr/>
            <p:nvPr/>
          </p:nvSpPr>
          <p:spPr>
            <a:xfrm>
              <a:off x="2906894" y="1589776"/>
              <a:ext cx="2590038" cy="2062734"/>
            </a:xfrm>
            <a:prstGeom prst="downArrow">
              <a:avLst>
                <a:gd name="adj1" fmla="val 50000"/>
                <a:gd name="adj2" fmla="val 50000"/>
              </a:avLst>
            </a:prstGeom>
            <a:solidFill>
              <a:srgbClr val="EA9999"/>
            </a:soli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1" name="Google Shape;421;p23"/>
            <p:cNvSpPr/>
            <p:nvPr/>
          </p:nvSpPr>
          <p:spPr>
            <a:xfrm>
              <a:off x="5753117" y="1765006"/>
              <a:ext cx="1999955" cy="2062734"/>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2" name="Google Shape;422;p23"/>
            <p:cNvSpPr txBox="1"/>
            <p:nvPr/>
          </p:nvSpPr>
          <p:spPr>
            <a:xfrm>
              <a:off x="5753117" y="1765006"/>
              <a:ext cx="1999955" cy="2062734"/>
            </a:xfrm>
            <a:prstGeom prst="rect">
              <a:avLst/>
            </a:prstGeom>
            <a:noFill/>
            <a:ln>
              <a:noFill/>
            </a:ln>
          </p:spPr>
          <p:txBody>
            <a:bodyPr spcFirstLastPara="1" wrap="square" lIns="142225" tIns="0" rIns="142225" bIns="142225" anchor="ctr" anchorCtr="0">
              <a:noAutofit/>
            </a:bodyPr>
            <a:lstStyle/>
            <a:p>
              <a:pPr marL="0" marR="0" lvl="0" indent="0" algn="l" rtl="0">
                <a:lnSpc>
                  <a:spcPct val="90000"/>
                </a:lnSpc>
                <a:spcBef>
                  <a:spcPts val="0"/>
                </a:spcBef>
                <a:spcAft>
                  <a:spcPts val="0"/>
                </a:spcAft>
                <a:buClr>
                  <a:schemeClr val="dk1"/>
                </a:buClr>
                <a:buSzPts val="2000"/>
                <a:buFont typeface="Arial"/>
                <a:buNone/>
              </a:pPr>
              <a:r>
                <a:rPr lang="en-US" sz="2000" b="0" i="0" u="none" strike="noStrike" cap="none">
                  <a:solidFill>
                    <a:schemeClr val="dk1"/>
                  </a:solidFill>
                  <a:latin typeface="Arial"/>
                  <a:ea typeface="Arial"/>
                  <a:cs typeface="Arial"/>
                  <a:sym typeface="Arial"/>
                </a:rPr>
                <a:t>Pain</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700"/>
                </a:spcBef>
                <a:spcAft>
                  <a:spcPts val="0"/>
                </a:spcAft>
                <a:buClr>
                  <a:schemeClr val="dk1"/>
                </a:buClr>
                <a:buSzPts val="2000"/>
                <a:buFont typeface="Arial"/>
                <a:buNone/>
              </a:pPr>
              <a:r>
                <a:rPr lang="en-US" sz="2000" b="0" i="0" u="none" strike="noStrike" cap="none">
                  <a:solidFill>
                    <a:schemeClr val="dk1"/>
                  </a:solidFill>
                  <a:latin typeface="Arial"/>
                  <a:ea typeface="Arial"/>
                  <a:cs typeface="Arial"/>
                  <a:sym typeface="Arial"/>
                </a:rPr>
                <a:t>Nausea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700"/>
                </a:spcBef>
                <a:spcAft>
                  <a:spcPts val="0"/>
                </a:spcAft>
                <a:buClr>
                  <a:schemeClr val="dk1"/>
                </a:buClr>
                <a:buSzPts val="2000"/>
                <a:buFont typeface="Arial"/>
                <a:buNone/>
              </a:pPr>
              <a:r>
                <a:rPr lang="en-US" sz="2000" b="0" i="0" u="none" strike="noStrike" cap="none">
                  <a:solidFill>
                    <a:schemeClr val="dk1"/>
                  </a:solidFill>
                  <a:latin typeface="Arial"/>
                  <a:ea typeface="Arial"/>
                  <a:cs typeface="Arial"/>
                  <a:sym typeface="Arial"/>
                </a:rPr>
                <a:t>Fatigue</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700"/>
                </a:spcBef>
                <a:spcAft>
                  <a:spcPts val="0"/>
                </a:spcAft>
                <a:buClr>
                  <a:schemeClr val="dk1"/>
                </a:buClr>
                <a:buSzPts val="2000"/>
                <a:buFont typeface="Arial"/>
                <a:buNone/>
              </a:pPr>
              <a:r>
                <a:rPr lang="en-US" sz="2000" b="0" i="0" u="none" strike="noStrike" cap="none">
                  <a:solidFill>
                    <a:schemeClr val="dk1"/>
                  </a:solidFill>
                  <a:latin typeface="Arial"/>
                  <a:ea typeface="Arial"/>
                  <a:cs typeface="Arial"/>
                  <a:sym typeface="Arial"/>
                </a:rPr>
                <a:t>Hopelessness</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700"/>
                </a:spcBef>
                <a:spcAft>
                  <a:spcPts val="0"/>
                </a:spcAft>
                <a:buClr>
                  <a:schemeClr val="dk1"/>
                </a:buClr>
                <a:buSzPts val="2000"/>
                <a:buFont typeface="Arial"/>
                <a:buNone/>
              </a:pPr>
              <a:r>
                <a:rPr lang="en-US" sz="2000" b="0" i="0" u="none" strike="noStrike" cap="none">
                  <a:solidFill>
                    <a:schemeClr val="dk1"/>
                  </a:solidFill>
                  <a:latin typeface="Arial"/>
                  <a:ea typeface="Arial"/>
                  <a:cs typeface="Arial"/>
                  <a:sym typeface="Arial"/>
                </a:rPr>
                <a:t>Depression</a:t>
              </a:r>
              <a:endParaRPr sz="1400" b="0" i="0" u="none" strike="noStrike" cap="none">
                <a:solidFill>
                  <a:srgbClr val="000000"/>
                </a:solidFill>
                <a:latin typeface="Arial"/>
                <a:ea typeface="Arial"/>
                <a:cs typeface="Arial"/>
                <a:sym typeface="Arial"/>
              </a:endParaRPr>
            </a:p>
          </p:txBody>
        </p:sp>
      </p:grpSp>
      <p:sp>
        <p:nvSpPr>
          <p:cNvPr id="423" name="Google Shape;423;p23"/>
          <p:cNvSpPr txBox="1"/>
          <p:nvPr/>
        </p:nvSpPr>
        <p:spPr>
          <a:xfrm>
            <a:off x="1676400" y="1811803"/>
            <a:ext cx="1371600" cy="64633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rgbClr val="FFFFFF"/>
                </a:solidFill>
                <a:latin typeface="Arial"/>
                <a:ea typeface="Arial"/>
                <a:cs typeface="Arial"/>
                <a:sym typeface="Arial"/>
              </a:rPr>
              <a:t>Increased/ Improved</a:t>
            </a:r>
            <a:endParaRPr sz="1400" b="0" i="0" u="none" strike="noStrike" cap="none">
              <a:solidFill>
                <a:srgbClr val="000000"/>
              </a:solidFill>
              <a:latin typeface="Arial"/>
              <a:ea typeface="Arial"/>
              <a:cs typeface="Arial"/>
              <a:sym typeface="Arial"/>
            </a:endParaRPr>
          </a:p>
        </p:txBody>
      </p:sp>
      <p:sp>
        <p:nvSpPr>
          <p:cNvPr id="424" name="Google Shape;424;p23"/>
          <p:cNvSpPr txBox="1"/>
          <p:nvPr/>
        </p:nvSpPr>
        <p:spPr>
          <a:xfrm>
            <a:off x="4191000" y="4038600"/>
            <a:ext cx="1371600"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rgbClr val="FFFFFF"/>
                </a:solidFill>
                <a:latin typeface="Arial"/>
                <a:ea typeface="Arial"/>
                <a:cs typeface="Arial"/>
                <a:sym typeface="Arial"/>
              </a:rPr>
              <a:t>Decreased</a:t>
            </a:r>
            <a:endParaRPr sz="1400" b="0" i="0" u="none" strike="noStrike" cap="none">
              <a:solidFill>
                <a:srgbClr val="000000"/>
              </a:solidFill>
              <a:latin typeface="Arial"/>
              <a:ea typeface="Arial"/>
              <a:cs typeface="Arial"/>
              <a:sym typeface="Arial"/>
            </a:endParaRPr>
          </a:p>
        </p:txBody>
      </p:sp>
      <p:sp>
        <p:nvSpPr>
          <p:cNvPr id="425" name="Google Shape;425;p23"/>
          <p:cNvSpPr txBox="1"/>
          <p:nvPr/>
        </p:nvSpPr>
        <p:spPr>
          <a:xfrm>
            <a:off x="2100299" y="5141475"/>
            <a:ext cx="6912600" cy="2616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200"/>
              <a:buFont typeface="Arial"/>
              <a:buNone/>
            </a:pPr>
            <a:r>
              <a:rPr lang="en-US" sz="1100" b="0" i="1" u="none" strike="noStrike" cap="none">
                <a:solidFill>
                  <a:schemeClr val="lt2"/>
                </a:solidFill>
                <a:latin typeface="Arial"/>
                <a:ea typeface="Arial"/>
                <a:cs typeface="Arial"/>
                <a:sym typeface="Arial"/>
              </a:rPr>
              <a:t>Source: </a:t>
            </a:r>
            <a:r>
              <a:rPr lang="en-US" sz="1100" i="1">
                <a:solidFill>
                  <a:schemeClr val="lt2"/>
                </a:solidFill>
              </a:rPr>
              <a:t>van Dongen et al. 2020</a:t>
            </a:r>
            <a:endParaRPr sz="1400" b="0" i="1" u="none" strike="noStrike" cap="none">
              <a:solidFill>
                <a:schemeClr val="lt2"/>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30"/>
        <p:cNvGrpSpPr/>
        <p:nvPr/>
      </p:nvGrpSpPr>
      <p:grpSpPr>
        <a:xfrm>
          <a:off x="0" y="0"/>
          <a:ext cx="0" cy="0"/>
          <a:chOff x="0" y="0"/>
          <a:chExt cx="0" cy="0"/>
        </a:xfrm>
      </p:grpSpPr>
      <p:sp>
        <p:nvSpPr>
          <p:cNvPr id="431" name="Google Shape;431;g2e7daf73608_0_115"/>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Self-Management</a:t>
            </a:r>
            <a:endParaRPr/>
          </a:p>
        </p:txBody>
      </p:sp>
      <p:sp>
        <p:nvSpPr>
          <p:cNvPr id="432" name="Google Shape;432;g2e7daf73608_0_115"/>
          <p:cNvSpPr txBox="1"/>
          <p:nvPr/>
        </p:nvSpPr>
        <p:spPr>
          <a:xfrm>
            <a:off x="1676400" y="1811803"/>
            <a:ext cx="1371600" cy="6465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rgbClr val="FFFFFF"/>
                </a:solidFill>
                <a:latin typeface="Arial"/>
                <a:ea typeface="Arial"/>
                <a:cs typeface="Arial"/>
                <a:sym typeface="Arial"/>
              </a:rPr>
              <a:t>Increased/ Improved</a:t>
            </a:r>
            <a:endParaRPr sz="1400" b="0" i="0" u="none" strike="noStrike" cap="none">
              <a:solidFill>
                <a:srgbClr val="000000"/>
              </a:solidFill>
              <a:latin typeface="Arial"/>
              <a:ea typeface="Arial"/>
              <a:cs typeface="Arial"/>
              <a:sym typeface="Arial"/>
            </a:endParaRPr>
          </a:p>
        </p:txBody>
      </p:sp>
      <p:pic>
        <p:nvPicPr>
          <p:cNvPr id="433" name="Google Shape;433;g2e7daf73608_0_115" descr="Penny Schofield, PhD of Swinburne University of Technology, Melbourne, Australia discusses cancer self-management interventions. All patients need sufficient amounts of detailed information that is specific to their cancer, treatment, and circumstances. This information could be provided in audiovisual and online formats. Decision aids help patients and their families select the best possible treatment option available to them. Audio recordings of consultations help patients recall what happened in the consultation. They increase the understanding of the diagnosis and treatment options. Dr Schofield mentions that all patients should be provided with question prompt lists, which should be tailored to the disease type, stage, and the particular treatment option to be maximally useful. Recorded at the 2016 National Cancer Research Institute (NCRI) Conference in Liverpool, UK." title="Cancer self-management interventions">
            <a:hlinkClick r:id="rId3"/>
          </p:cNvPr>
          <p:cNvPicPr preferRelativeResize="0"/>
          <p:nvPr/>
        </p:nvPicPr>
        <p:blipFill>
          <a:blip r:embed="rId4">
            <a:alphaModFix/>
          </a:blip>
          <a:stretch>
            <a:fillRect/>
          </a:stretch>
        </p:blipFill>
        <p:spPr>
          <a:xfrm>
            <a:off x="1541950" y="1447797"/>
            <a:ext cx="6396875" cy="3598250"/>
          </a:xfrm>
          <a:prstGeom prst="rect">
            <a:avLst/>
          </a:prstGeom>
          <a:noFill/>
          <a:ln>
            <a:noFill/>
          </a:ln>
        </p:spPr>
      </p:pic>
      <p:sp>
        <p:nvSpPr>
          <p:cNvPr id="434" name="Google Shape;434;g2e7daf73608_0_115"/>
          <p:cNvSpPr txBox="1"/>
          <p:nvPr/>
        </p:nvSpPr>
        <p:spPr>
          <a:xfrm>
            <a:off x="2100299" y="5141475"/>
            <a:ext cx="6912600" cy="2616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200"/>
              <a:buFont typeface="Arial"/>
              <a:buNone/>
            </a:pPr>
            <a:r>
              <a:rPr lang="en-US" sz="1100" b="0" i="1" u="none" strike="noStrike" cap="none">
                <a:solidFill>
                  <a:schemeClr val="lt2"/>
                </a:solidFill>
                <a:latin typeface="Arial"/>
                <a:ea typeface="Arial"/>
                <a:cs typeface="Arial"/>
                <a:sym typeface="Arial"/>
              </a:rPr>
              <a:t>Source: </a:t>
            </a:r>
            <a:r>
              <a:rPr lang="en-US" sz="1100" i="1">
                <a:solidFill>
                  <a:schemeClr val="lt2"/>
                </a:solidFill>
              </a:rPr>
              <a:t>VJOncology, 2017.</a:t>
            </a:r>
            <a:endParaRPr sz="1400" b="0" i="1" u="none" strike="noStrike" cap="none">
              <a:solidFill>
                <a:schemeClr val="lt2"/>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Google Shape;440;p24"/>
          <p:cNvSpPr txBox="1">
            <a:spLocks noGrp="1"/>
          </p:cNvSpPr>
          <p:nvPr>
            <p:ph type="title"/>
          </p:nvPr>
        </p:nvSpPr>
        <p:spPr>
          <a:xfrm>
            <a:off x="452437" y="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Self-Management</a:t>
            </a:r>
            <a:endParaRPr/>
          </a:p>
        </p:txBody>
      </p:sp>
      <p:sp>
        <p:nvSpPr>
          <p:cNvPr id="441" name="Google Shape;441;p24"/>
          <p:cNvSpPr txBox="1">
            <a:spLocks noGrp="1"/>
          </p:cNvSpPr>
          <p:nvPr>
            <p:ph type="body" idx="1"/>
          </p:nvPr>
        </p:nvSpPr>
        <p:spPr>
          <a:xfrm>
            <a:off x="481012" y="946964"/>
            <a:ext cx="8305800" cy="12954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3F3F3F"/>
              </a:buClr>
              <a:buSzPts val="2400"/>
              <a:buFont typeface="Arial"/>
              <a:buNone/>
            </a:pPr>
            <a:r>
              <a:rPr lang="en-US" sz="2400"/>
              <a:t>Taking the actions necessary to live well and manage chronic conditions </a:t>
            </a:r>
            <a:endParaRPr/>
          </a:p>
          <a:p>
            <a:pPr marL="0" lvl="0" indent="0" algn="l" rtl="0">
              <a:lnSpc>
                <a:spcPct val="100000"/>
              </a:lnSpc>
              <a:spcBef>
                <a:spcPts val="2000"/>
              </a:spcBef>
              <a:spcAft>
                <a:spcPts val="0"/>
              </a:spcAft>
              <a:buClr>
                <a:srgbClr val="3F3F3F"/>
              </a:buClr>
              <a:buSzPts val="2400"/>
              <a:buFont typeface="Arial"/>
              <a:buNone/>
            </a:pPr>
            <a:endParaRPr sz="2400"/>
          </a:p>
        </p:txBody>
      </p:sp>
      <p:grpSp>
        <p:nvGrpSpPr>
          <p:cNvPr id="442" name="Google Shape;442;p24"/>
          <p:cNvGrpSpPr/>
          <p:nvPr/>
        </p:nvGrpSpPr>
        <p:grpSpPr>
          <a:xfrm>
            <a:off x="2238349" y="1504952"/>
            <a:ext cx="4657647" cy="4029715"/>
            <a:chOff x="1271307" y="-53216"/>
            <a:chExt cx="3796273" cy="3672057"/>
          </a:xfrm>
        </p:grpSpPr>
        <p:sp>
          <p:nvSpPr>
            <p:cNvPr id="443" name="Google Shape;443;p24"/>
            <p:cNvSpPr/>
            <p:nvPr/>
          </p:nvSpPr>
          <p:spPr>
            <a:xfrm>
              <a:off x="2143976" y="884752"/>
              <a:ext cx="2050930" cy="2050930"/>
            </a:xfrm>
            <a:prstGeom prst="ellipse">
              <a:avLst/>
            </a:prstGeom>
            <a:gradFill>
              <a:gsLst>
                <a:gs pos="0">
                  <a:srgbClr val="9DAFB1">
                    <a:alpha val="49411"/>
                  </a:srgbClr>
                </a:gs>
                <a:gs pos="80000">
                  <a:srgbClr val="CEE7EA">
                    <a:alpha val="49411"/>
                  </a:srgbClr>
                </a:gs>
                <a:gs pos="100000">
                  <a:srgbClr val="CFE8EB">
                    <a:alpha val="49411"/>
                  </a:srgbClr>
                </a:gs>
              </a:gsLst>
              <a:lin ang="16200000" scaled="0"/>
            </a:gra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4" name="Google Shape;444;p24"/>
            <p:cNvSpPr txBox="1"/>
            <p:nvPr/>
          </p:nvSpPr>
          <p:spPr>
            <a:xfrm>
              <a:off x="2444328" y="1185104"/>
              <a:ext cx="1450226" cy="1450226"/>
            </a:xfrm>
            <a:prstGeom prst="rect">
              <a:avLst/>
            </a:prstGeom>
            <a:noFill/>
            <a:ln>
              <a:noFill/>
            </a:ln>
          </p:spPr>
          <p:txBody>
            <a:bodyPr spcFirstLastPara="1" wrap="square" lIns="22850" tIns="22850" rIns="22850" bIns="22850" anchor="ctr" anchorCtr="0">
              <a:noAutofit/>
            </a:bodyPr>
            <a:lstStyle/>
            <a:p>
              <a:pPr marL="0" marR="0" lvl="0" indent="0" algn="ctr" rtl="0">
                <a:lnSpc>
                  <a:spcPct val="90000"/>
                </a:lnSpc>
                <a:spcBef>
                  <a:spcPts val="0"/>
                </a:spcBef>
                <a:spcAft>
                  <a:spcPts val="0"/>
                </a:spcAft>
                <a:buClr>
                  <a:schemeClr val="dk1"/>
                </a:buClr>
                <a:buSzPts val="1800"/>
                <a:buFont typeface="Arial"/>
                <a:buNone/>
              </a:pPr>
              <a:r>
                <a:rPr lang="en-US" sz="1700" b="0" i="0" u="none" strike="noStrike" cap="none">
                  <a:solidFill>
                    <a:schemeClr val="dk1"/>
                  </a:solidFill>
                  <a:latin typeface="Arial"/>
                  <a:ea typeface="Arial"/>
                  <a:cs typeface="Arial"/>
                  <a:sym typeface="Arial"/>
                </a:rPr>
                <a:t>Typical Self-Management Tasks</a:t>
              </a:r>
              <a:endParaRPr sz="1300" b="0" i="0" u="none" strike="noStrike" cap="none">
                <a:solidFill>
                  <a:srgbClr val="000000"/>
                </a:solidFill>
                <a:latin typeface="Arial"/>
                <a:ea typeface="Arial"/>
                <a:cs typeface="Arial"/>
                <a:sym typeface="Arial"/>
              </a:endParaRPr>
            </a:p>
          </p:txBody>
        </p:sp>
        <p:sp>
          <p:nvSpPr>
            <p:cNvPr id="445" name="Google Shape;445;p24"/>
            <p:cNvSpPr/>
            <p:nvPr/>
          </p:nvSpPr>
          <p:spPr>
            <a:xfrm>
              <a:off x="2540215" y="-53216"/>
              <a:ext cx="1258451" cy="1258451"/>
            </a:xfrm>
            <a:prstGeom prst="ellipse">
              <a:avLst/>
            </a:prstGeom>
            <a:gradFill>
              <a:gsLst>
                <a:gs pos="0">
                  <a:srgbClr val="7E9CA7">
                    <a:alpha val="49411"/>
                  </a:srgbClr>
                </a:gs>
                <a:gs pos="80000">
                  <a:srgbClr val="A5CEDC">
                    <a:alpha val="49411"/>
                  </a:srgbClr>
                </a:gs>
                <a:gs pos="100000">
                  <a:srgbClr val="A5CFDE">
                    <a:alpha val="49411"/>
                  </a:srgbClr>
                </a:gs>
              </a:gsLst>
              <a:lin ang="16200000" scaled="0"/>
            </a:gra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6" name="Google Shape;446;p24"/>
            <p:cNvSpPr txBox="1"/>
            <p:nvPr/>
          </p:nvSpPr>
          <p:spPr>
            <a:xfrm>
              <a:off x="2724511" y="131080"/>
              <a:ext cx="889859" cy="889859"/>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dk1"/>
                </a:buClr>
                <a:buSzPts val="1200"/>
                <a:buFont typeface="Arial"/>
                <a:buNone/>
              </a:pPr>
              <a:r>
                <a:rPr lang="en-US" sz="1200" b="0" i="0" u="none" strike="noStrike" cap="none">
                  <a:solidFill>
                    <a:schemeClr val="dk1"/>
                  </a:solidFill>
                  <a:latin typeface="Arial"/>
                  <a:ea typeface="Arial"/>
                  <a:cs typeface="Arial"/>
                  <a:sym typeface="Arial"/>
                </a:rPr>
                <a:t>Tracking symptoms</a:t>
              </a:r>
              <a:endParaRPr sz="1400" b="0" i="0" u="none" strike="noStrike" cap="none">
                <a:solidFill>
                  <a:srgbClr val="000000"/>
                </a:solidFill>
                <a:latin typeface="Arial"/>
                <a:ea typeface="Arial"/>
                <a:cs typeface="Arial"/>
                <a:sym typeface="Arial"/>
              </a:endParaRPr>
            </a:p>
          </p:txBody>
        </p:sp>
        <p:sp>
          <p:nvSpPr>
            <p:cNvPr id="447" name="Google Shape;447;p24"/>
            <p:cNvSpPr/>
            <p:nvPr/>
          </p:nvSpPr>
          <p:spPr>
            <a:xfrm>
              <a:off x="3809119" y="868694"/>
              <a:ext cx="1258461" cy="1258461"/>
            </a:xfrm>
            <a:prstGeom prst="ellipse">
              <a:avLst/>
            </a:prstGeom>
            <a:gradFill>
              <a:gsLst>
                <a:gs pos="0">
                  <a:srgbClr val="5C81A0">
                    <a:alpha val="49411"/>
                  </a:srgbClr>
                </a:gs>
                <a:gs pos="80000">
                  <a:srgbClr val="78ABD4">
                    <a:alpha val="49411"/>
                  </a:srgbClr>
                </a:gs>
                <a:gs pos="100000">
                  <a:srgbClr val="77ACD7">
                    <a:alpha val="49411"/>
                  </a:srgbClr>
                </a:gs>
              </a:gsLst>
              <a:lin ang="16200000" scaled="0"/>
            </a:gra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8" name="Google Shape;448;p24"/>
            <p:cNvSpPr txBox="1"/>
            <p:nvPr/>
          </p:nvSpPr>
          <p:spPr>
            <a:xfrm>
              <a:off x="3993416" y="1052991"/>
              <a:ext cx="889867" cy="889867"/>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dk1"/>
                </a:buClr>
                <a:buSzPts val="1200"/>
                <a:buFont typeface="Arial"/>
                <a:buNone/>
              </a:pPr>
              <a:r>
                <a:rPr lang="en-US" sz="1200" b="0" i="0" u="none" strike="noStrike" cap="none">
                  <a:solidFill>
                    <a:schemeClr val="dk1"/>
                  </a:solidFill>
                  <a:latin typeface="Arial"/>
                  <a:ea typeface="Arial"/>
                  <a:cs typeface="Arial"/>
                  <a:sym typeface="Arial"/>
                </a:rPr>
                <a:t>Determining what to do when symptoms cause problems</a:t>
              </a:r>
              <a:endParaRPr sz="1400" b="0" i="0" u="none" strike="noStrike" cap="none">
                <a:solidFill>
                  <a:srgbClr val="000000"/>
                </a:solidFill>
                <a:latin typeface="Arial"/>
                <a:ea typeface="Arial"/>
                <a:cs typeface="Arial"/>
                <a:sym typeface="Arial"/>
              </a:endParaRPr>
            </a:p>
          </p:txBody>
        </p:sp>
        <p:sp>
          <p:nvSpPr>
            <p:cNvPr id="449" name="Google Shape;449;p24"/>
            <p:cNvSpPr/>
            <p:nvPr/>
          </p:nvSpPr>
          <p:spPr>
            <a:xfrm>
              <a:off x="3324444" y="2360390"/>
              <a:ext cx="1258451" cy="1258451"/>
            </a:xfrm>
            <a:prstGeom prst="ellipse">
              <a:avLst/>
            </a:prstGeom>
            <a:gradFill>
              <a:gsLst>
                <a:gs pos="0">
                  <a:srgbClr val="3C5A98">
                    <a:alpha val="49411"/>
                  </a:srgbClr>
                </a:gs>
                <a:gs pos="80000">
                  <a:srgbClr val="4E77C9">
                    <a:alpha val="49411"/>
                  </a:srgbClr>
                </a:gs>
                <a:gs pos="100000">
                  <a:srgbClr val="4D77CC">
                    <a:alpha val="49411"/>
                  </a:srgbClr>
                </a:gs>
              </a:gsLst>
              <a:lin ang="16200000" scaled="0"/>
            </a:gra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0" name="Google Shape;450;p24"/>
            <p:cNvSpPr txBox="1"/>
            <p:nvPr/>
          </p:nvSpPr>
          <p:spPr>
            <a:xfrm>
              <a:off x="3508740" y="2544686"/>
              <a:ext cx="889859" cy="889859"/>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dk1"/>
                </a:buClr>
                <a:buSzPts val="1200"/>
                <a:buFont typeface="Arial"/>
                <a:buNone/>
              </a:pPr>
              <a:r>
                <a:rPr lang="en-US" sz="1200" b="0" i="0" u="none" strike="noStrike" cap="none">
                  <a:solidFill>
                    <a:schemeClr val="dk1"/>
                  </a:solidFill>
                  <a:latin typeface="Arial"/>
                  <a:ea typeface="Arial"/>
                  <a:cs typeface="Arial"/>
                  <a:sym typeface="Arial"/>
                </a:rPr>
                <a:t>Adopting</a:t>
              </a:r>
              <a:r>
                <a:rPr lang="en-US" sz="1300" b="0" i="0" u="none" strike="noStrike" cap="none">
                  <a:solidFill>
                    <a:schemeClr val="dk1"/>
                  </a:solidFill>
                  <a:latin typeface="Arial"/>
                  <a:ea typeface="Arial"/>
                  <a:cs typeface="Arial"/>
                  <a:sym typeface="Arial"/>
                </a:rPr>
                <a:t> healthy behaviors</a:t>
              </a:r>
              <a:endParaRPr sz="1400" b="0" i="0" u="none" strike="noStrike" cap="none">
                <a:solidFill>
                  <a:srgbClr val="000000"/>
                </a:solidFill>
                <a:latin typeface="Arial"/>
                <a:ea typeface="Arial"/>
                <a:cs typeface="Arial"/>
                <a:sym typeface="Arial"/>
              </a:endParaRPr>
            </a:p>
          </p:txBody>
        </p:sp>
        <p:sp>
          <p:nvSpPr>
            <p:cNvPr id="451" name="Google Shape;451;p24"/>
            <p:cNvSpPr/>
            <p:nvPr/>
          </p:nvSpPr>
          <p:spPr>
            <a:xfrm>
              <a:off x="1755987" y="2360390"/>
              <a:ext cx="1258451" cy="1258451"/>
            </a:xfrm>
            <a:prstGeom prst="ellipse">
              <a:avLst/>
            </a:prstGeom>
            <a:gradFill>
              <a:gsLst>
                <a:gs pos="0">
                  <a:srgbClr val="1F308C">
                    <a:alpha val="49411"/>
                  </a:srgbClr>
                </a:gs>
                <a:gs pos="80000">
                  <a:srgbClr val="2A3FB9">
                    <a:alpha val="49411"/>
                  </a:srgbClr>
                </a:gs>
                <a:gs pos="100000">
                  <a:srgbClr val="273DBD">
                    <a:alpha val="49411"/>
                  </a:srgbClr>
                </a:gs>
              </a:gsLst>
              <a:lin ang="16200000" scaled="0"/>
            </a:gra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2" name="Google Shape;452;p24"/>
            <p:cNvSpPr txBox="1"/>
            <p:nvPr/>
          </p:nvSpPr>
          <p:spPr>
            <a:xfrm>
              <a:off x="1940283" y="2544686"/>
              <a:ext cx="889859" cy="889859"/>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dk1"/>
                </a:buClr>
                <a:buSzPts val="1200"/>
                <a:buFont typeface="Arial"/>
                <a:buNone/>
              </a:pPr>
              <a:r>
                <a:rPr lang="en-US" sz="1200" b="0" i="0" u="none" strike="noStrike" cap="none">
                  <a:solidFill>
                    <a:schemeClr val="dk1"/>
                  </a:solidFill>
                  <a:latin typeface="Arial"/>
                  <a:ea typeface="Arial"/>
                  <a:cs typeface="Arial"/>
                  <a:sym typeface="Arial"/>
                </a:rPr>
                <a:t>Taking medications as prescribed</a:t>
              </a:r>
              <a:endParaRPr sz="1400" b="0" i="0" u="none" strike="noStrike" cap="none">
                <a:solidFill>
                  <a:srgbClr val="000000"/>
                </a:solidFill>
                <a:latin typeface="Arial"/>
                <a:ea typeface="Arial"/>
                <a:cs typeface="Arial"/>
                <a:sym typeface="Arial"/>
              </a:endParaRPr>
            </a:p>
          </p:txBody>
        </p:sp>
        <p:sp>
          <p:nvSpPr>
            <p:cNvPr id="453" name="Google Shape;453;p24"/>
            <p:cNvSpPr/>
            <p:nvPr/>
          </p:nvSpPr>
          <p:spPr>
            <a:xfrm>
              <a:off x="1271307" y="868694"/>
              <a:ext cx="1258451" cy="1258461"/>
            </a:xfrm>
            <a:prstGeom prst="ellipse">
              <a:avLst/>
            </a:prstGeom>
            <a:gradFill>
              <a:gsLst>
                <a:gs pos="0">
                  <a:srgbClr val="18186B">
                    <a:alpha val="49411"/>
                  </a:srgbClr>
                </a:gs>
                <a:gs pos="80000">
                  <a:srgbClr val="20208D">
                    <a:alpha val="49411"/>
                  </a:srgbClr>
                </a:gs>
                <a:gs pos="100000">
                  <a:srgbClr val="1E1E90">
                    <a:alpha val="49411"/>
                  </a:srgbClr>
                </a:gs>
              </a:gsLst>
              <a:lin ang="16200000" scaled="0"/>
            </a:gra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4" name="Google Shape;454;p24"/>
            <p:cNvSpPr txBox="1"/>
            <p:nvPr/>
          </p:nvSpPr>
          <p:spPr>
            <a:xfrm>
              <a:off x="1455603" y="1052991"/>
              <a:ext cx="889859" cy="889867"/>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dk1"/>
                </a:buClr>
                <a:buSzPts val="1200"/>
                <a:buFont typeface="Arial"/>
                <a:buNone/>
              </a:pPr>
              <a:r>
                <a:rPr lang="en-US" sz="1200" b="0" i="0" u="none" strike="noStrike" cap="none">
                  <a:solidFill>
                    <a:schemeClr val="dk1"/>
                  </a:solidFill>
                  <a:latin typeface="Arial"/>
                  <a:ea typeface="Arial"/>
                  <a:cs typeface="Arial"/>
                  <a:sym typeface="Arial"/>
                </a:rPr>
                <a:t>Scheduling doctors’ appointments and lab visits</a:t>
              </a:r>
              <a:endParaRPr sz="1400" b="0" i="0" u="none" strike="noStrike" cap="none">
                <a:solidFill>
                  <a:srgbClr val="000000"/>
                </a:solidFill>
                <a:latin typeface="Arial"/>
                <a:ea typeface="Arial"/>
                <a:cs typeface="Arial"/>
                <a:sym typeface="Arial"/>
              </a:endParaRPr>
            </a:p>
          </p:txBody>
        </p:sp>
      </p:grpSp>
      <p:sp>
        <p:nvSpPr>
          <p:cNvPr id="455" name="Google Shape;455;p24"/>
          <p:cNvSpPr txBox="1"/>
          <p:nvPr/>
        </p:nvSpPr>
        <p:spPr>
          <a:xfrm>
            <a:off x="5637903" y="5257800"/>
            <a:ext cx="3506100" cy="2769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200"/>
              <a:buFont typeface="Arial"/>
              <a:buNone/>
            </a:pPr>
            <a:r>
              <a:rPr lang="en-US" sz="1200" b="0" i="1" u="none" strike="noStrike" cap="none">
                <a:solidFill>
                  <a:schemeClr val="lt2"/>
                </a:solidFill>
                <a:latin typeface="Arial"/>
                <a:ea typeface="Arial"/>
                <a:cs typeface="Arial"/>
                <a:sym typeface="Arial"/>
              </a:rPr>
              <a:t>Source: CDC, 2024</a:t>
            </a:r>
            <a:r>
              <a:rPr lang="en-US" sz="1200" i="1">
                <a:solidFill>
                  <a:schemeClr val="lt2"/>
                </a:solidFill>
              </a:rPr>
              <a:t>;</a:t>
            </a:r>
            <a:r>
              <a:rPr lang="en-US" sz="1200" b="0" i="1" u="none" strike="noStrike" cap="none">
                <a:solidFill>
                  <a:schemeClr val="lt2"/>
                </a:solidFill>
                <a:latin typeface="Arial"/>
                <a:ea typeface="Arial"/>
                <a:cs typeface="Arial"/>
                <a:sym typeface="Arial"/>
              </a:rPr>
              <a:t> ACS, </a:t>
            </a:r>
            <a:r>
              <a:rPr lang="en-US" sz="1200" i="1">
                <a:solidFill>
                  <a:schemeClr val="lt2"/>
                </a:solidFill>
              </a:rPr>
              <a:t>n.d.</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60"/>
        <p:cNvGrpSpPr/>
        <p:nvPr/>
      </p:nvGrpSpPr>
      <p:grpSpPr>
        <a:xfrm>
          <a:off x="0" y="0"/>
          <a:ext cx="0" cy="0"/>
          <a:chOff x="0" y="0"/>
          <a:chExt cx="0" cy="0"/>
        </a:xfrm>
      </p:grpSpPr>
      <p:sp>
        <p:nvSpPr>
          <p:cNvPr id="461" name="Google Shape;461;p25"/>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SzPct val="38888"/>
              <a:buNone/>
            </a:pPr>
            <a:r>
              <a:rPr lang="en-US"/>
              <a:t>Self-Management and Health Promotion Resources</a:t>
            </a:r>
            <a:endParaRPr/>
          </a:p>
        </p:txBody>
      </p:sp>
      <p:pic>
        <p:nvPicPr>
          <p:cNvPr id="462" name="Google Shape;462;p25"/>
          <p:cNvPicPr preferRelativeResize="0"/>
          <p:nvPr/>
        </p:nvPicPr>
        <p:blipFill>
          <a:blip r:embed="rId3">
            <a:alphaModFix/>
          </a:blip>
          <a:stretch>
            <a:fillRect/>
          </a:stretch>
        </p:blipFill>
        <p:spPr>
          <a:xfrm>
            <a:off x="5876300" y="1635237"/>
            <a:ext cx="2737724" cy="3000250"/>
          </a:xfrm>
          <a:prstGeom prst="rect">
            <a:avLst/>
          </a:prstGeom>
          <a:noFill/>
          <a:ln>
            <a:noFill/>
          </a:ln>
        </p:spPr>
      </p:pic>
      <p:pic>
        <p:nvPicPr>
          <p:cNvPr id="463" name="Google Shape;463;p25" descr="Learn how to use the My STORI* mobile app developed for brain tumor patients and caregivers. This video will teach you how to track your symptoms and their severity, manage your symptoms, track your self-care activities, track your treatments and appointments, view your tracked symptoms and self-care activities, and save and share your activities with others. Learn more at https://www.cancer.gov/rare-brain-spine-tumor/living/symptoms/app. *My STORI is a trademark of the U.S. Department of Health and Human Services. &#10;&#10;Audio Described version: https://youtu.be/2bEB4onRSRc" title="My STORI* – Brain Tumor: Instructions on How to Use the Mobile App">
            <a:hlinkClick r:id="rId4"/>
          </p:cNvPr>
          <p:cNvPicPr preferRelativeResize="0"/>
          <p:nvPr/>
        </p:nvPicPr>
        <p:blipFill>
          <a:blip r:embed="rId5">
            <a:alphaModFix/>
          </a:blip>
          <a:stretch>
            <a:fillRect/>
          </a:stretch>
        </p:blipFill>
        <p:spPr>
          <a:xfrm>
            <a:off x="1038225" y="1978075"/>
            <a:ext cx="4114800" cy="2314575"/>
          </a:xfrm>
          <a:prstGeom prst="rect">
            <a:avLst/>
          </a:prstGeom>
          <a:noFill/>
          <a:ln>
            <a:noFill/>
          </a:ln>
        </p:spPr>
      </p:pic>
      <p:sp>
        <p:nvSpPr>
          <p:cNvPr id="464" name="Google Shape;464;p25"/>
          <p:cNvSpPr txBox="1"/>
          <p:nvPr/>
        </p:nvSpPr>
        <p:spPr>
          <a:xfrm>
            <a:off x="4254749" y="5334000"/>
            <a:ext cx="4889400" cy="2769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200"/>
              <a:buFont typeface="Arial"/>
              <a:buNone/>
            </a:pPr>
            <a:r>
              <a:rPr lang="en-US" sz="1200" b="0" i="1" u="none" strike="noStrike" cap="none">
                <a:solidFill>
                  <a:schemeClr val="lt2"/>
                </a:solidFill>
                <a:latin typeface="Arial"/>
                <a:ea typeface="Arial"/>
                <a:cs typeface="Arial"/>
                <a:sym typeface="Arial"/>
              </a:rPr>
              <a:t>Source</a:t>
            </a:r>
            <a:r>
              <a:rPr lang="en-US" sz="1200" i="1">
                <a:solidFill>
                  <a:schemeClr val="lt2"/>
                </a:solidFill>
              </a:rPr>
              <a:t>:</a:t>
            </a:r>
            <a:r>
              <a:rPr lang="en-US" sz="1200" b="0" i="1" u="none" strike="noStrike" cap="none">
                <a:solidFill>
                  <a:schemeClr val="lt2"/>
                </a:solidFill>
                <a:latin typeface="Arial"/>
                <a:ea typeface="Arial"/>
                <a:cs typeface="Arial"/>
                <a:sym typeface="Arial"/>
              </a:rPr>
              <a:t>  National Cancer Institute</a:t>
            </a:r>
            <a:r>
              <a:rPr lang="en-US" sz="1200" i="1">
                <a:solidFill>
                  <a:schemeClr val="lt2"/>
                </a:solidFill>
              </a:rPr>
              <a:t>, 2022; </a:t>
            </a:r>
            <a:r>
              <a:rPr lang="en-US" sz="1200" b="0" i="1" u="none" strike="noStrike" cap="none">
                <a:solidFill>
                  <a:schemeClr val="lt2"/>
                </a:solidFill>
                <a:latin typeface="Arial"/>
                <a:ea typeface="Arial"/>
                <a:cs typeface="Arial"/>
                <a:sym typeface="Arial"/>
              </a:rPr>
              <a:t>White, 2023</a:t>
            </a: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63"/>
                                        </p:tgtEl>
                                        <p:attrNameLst>
                                          <p:attrName>style.visibility</p:attrName>
                                        </p:attrNameLst>
                                      </p:cBhvr>
                                      <p:to>
                                        <p:strVal val="visible"/>
                                      </p:to>
                                    </p:set>
                                    <p:animEffect transition="in" filter="fade">
                                      <p:cBhvr>
                                        <p:cTn id="7" dur="1000"/>
                                        <p:tgtEl>
                                          <p:spTgt spid="4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4"/>
          <p:cNvSpPr txBox="1">
            <a:spLocks noGrp="1"/>
          </p:cNvSpPr>
          <p:nvPr>
            <p:ph type="title"/>
          </p:nvPr>
        </p:nvSpPr>
        <p:spPr>
          <a:xfrm>
            <a:off x="457200" y="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Learning Objectives</a:t>
            </a:r>
            <a:endParaRPr/>
          </a:p>
        </p:txBody>
      </p:sp>
      <p:sp>
        <p:nvSpPr>
          <p:cNvPr id="62" name="Google Shape;62;p4"/>
          <p:cNvSpPr txBox="1">
            <a:spLocks noGrp="1"/>
          </p:cNvSpPr>
          <p:nvPr>
            <p:ph type="body" idx="1"/>
          </p:nvPr>
        </p:nvSpPr>
        <p:spPr>
          <a:xfrm>
            <a:off x="457200" y="990600"/>
            <a:ext cx="8458200" cy="4419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None/>
            </a:pPr>
            <a:r>
              <a:rPr lang="en-US" sz="2200">
                <a:solidFill>
                  <a:schemeClr val="dk1"/>
                </a:solidFill>
              </a:rPr>
              <a:t>After completing this lesson, you will be able to:</a:t>
            </a:r>
            <a:endParaRPr sz="2200">
              <a:solidFill>
                <a:schemeClr val="dk1"/>
              </a:solidFill>
            </a:endParaRPr>
          </a:p>
          <a:p>
            <a:pPr marL="457200" lvl="0" indent="-346075" algn="l" rtl="0">
              <a:spcBef>
                <a:spcPts val="1000"/>
              </a:spcBef>
              <a:spcAft>
                <a:spcPts val="0"/>
              </a:spcAft>
              <a:buClr>
                <a:schemeClr val="dk1"/>
              </a:buClr>
              <a:buSzPts val="1850"/>
              <a:buChar char="•"/>
            </a:pPr>
            <a:r>
              <a:rPr lang="en-US" sz="1850">
                <a:solidFill>
                  <a:schemeClr val="dk1"/>
                </a:solidFill>
              </a:rPr>
              <a:t>Define shared decision-making and explain its benefits</a:t>
            </a:r>
            <a:endParaRPr sz="1850">
              <a:solidFill>
                <a:schemeClr val="dk1"/>
              </a:solidFill>
            </a:endParaRPr>
          </a:p>
          <a:p>
            <a:pPr marL="457200" lvl="0" indent="-346075" algn="l" rtl="0">
              <a:spcBef>
                <a:spcPts val="0"/>
              </a:spcBef>
              <a:spcAft>
                <a:spcPts val="0"/>
              </a:spcAft>
              <a:buClr>
                <a:schemeClr val="dk1"/>
              </a:buClr>
              <a:buSzPts val="1850"/>
              <a:buChar char="•"/>
            </a:pPr>
            <a:r>
              <a:rPr lang="en-US" sz="1850">
                <a:solidFill>
                  <a:schemeClr val="dk1"/>
                </a:solidFill>
              </a:rPr>
              <a:t>Identify strategies to access patient desire and capacity in the decision-making process</a:t>
            </a:r>
            <a:endParaRPr sz="1850">
              <a:solidFill>
                <a:schemeClr val="dk1"/>
              </a:solidFill>
            </a:endParaRPr>
          </a:p>
          <a:p>
            <a:pPr marL="457200" lvl="0" indent="-346075" algn="l" rtl="0">
              <a:spcBef>
                <a:spcPts val="0"/>
              </a:spcBef>
              <a:spcAft>
                <a:spcPts val="0"/>
              </a:spcAft>
              <a:buClr>
                <a:schemeClr val="dk1"/>
              </a:buClr>
              <a:buSzPts val="1850"/>
              <a:buChar char="•"/>
            </a:pPr>
            <a:r>
              <a:rPr lang="en-US" sz="1850">
                <a:solidFill>
                  <a:schemeClr val="dk1"/>
                </a:solidFill>
              </a:rPr>
              <a:t>Describe barriers to patient decision-making and adherence to treatment plan </a:t>
            </a:r>
            <a:endParaRPr sz="1850">
              <a:solidFill>
                <a:schemeClr val="dk1"/>
              </a:solidFill>
            </a:endParaRPr>
          </a:p>
          <a:p>
            <a:pPr marL="457200" lvl="0" indent="-346075" algn="l" rtl="0">
              <a:spcBef>
                <a:spcPts val="0"/>
              </a:spcBef>
              <a:spcAft>
                <a:spcPts val="0"/>
              </a:spcAft>
              <a:buClr>
                <a:schemeClr val="dk1"/>
              </a:buClr>
              <a:buSzPts val="1850"/>
              <a:buChar char="•"/>
            </a:pPr>
            <a:r>
              <a:rPr lang="en-US" sz="1850">
                <a:solidFill>
                  <a:schemeClr val="dk1"/>
                </a:solidFill>
              </a:rPr>
              <a:t>Describe strategies for shared decision-making</a:t>
            </a:r>
            <a:endParaRPr sz="1850">
              <a:solidFill>
                <a:schemeClr val="dk1"/>
              </a:solidFill>
            </a:endParaRPr>
          </a:p>
          <a:p>
            <a:pPr marL="457200" lvl="0" indent="-346075" algn="l" rtl="0">
              <a:spcBef>
                <a:spcPts val="0"/>
              </a:spcBef>
              <a:spcAft>
                <a:spcPts val="0"/>
              </a:spcAft>
              <a:buClr>
                <a:schemeClr val="dk1"/>
              </a:buClr>
              <a:buSzPts val="1850"/>
              <a:buChar char="•"/>
            </a:pPr>
            <a:r>
              <a:rPr lang="en-US" sz="1850">
                <a:solidFill>
                  <a:schemeClr val="dk1"/>
                </a:solidFill>
              </a:rPr>
              <a:t>Describe how to encourage active patient participation in decision-making </a:t>
            </a:r>
            <a:endParaRPr sz="1850">
              <a:solidFill>
                <a:schemeClr val="dk1"/>
              </a:solidFill>
            </a:endParaRPr>
          </a:p>
          <a:p>
            <a:pPr marL="457200" lvl="0" indent="-346075" algn="l" rtl="0">
              <a:spcBef>
                <a:spcPts val="0"/>
              </a:spcBef>
              <a:spcAft>
                <a:spcPts val="0"/>
              </a:spcAft>
              <a:buClr>
                <a:schemeClr val="dk1"/>
              </a:buClr>
              <a:buSzPts val="1850"/>
              <a:buChar char="•"/>
            </a:pPr>
            <a:r>
              <a:rPr lang="en-US" sz="1850">
                <a:solidFill>
                  <a:schemeClr val="dk1"/>
                </a:solidFill>
              </a:rPr>
              <a:t>Explain how to determine patient preferences and priorities for treatment and ways to support patients in discussing preferences and priorities with clinician</a:t>
            </a:r>
            <a:endParaRPr sz="1850">
              <a:solidFill>
                <a:schemeClr val="dk1"/>
              </a:solidFill>
            </a:endParaRPr>
          </a:p>
          <a:p>
            <a:pPr marL="457200" lvl="0" indent="-346075" algn="l" rtl="0">
              <a:spcBef>
                <a:spcPts val="0"/>
              </a:spcBef>
              <a:spcAft>
                <a:spcPts val="0"/>
              </a:spcAft>
              <a:buClr>
                <a:schemeClr val="dk1"/>
              </a:buClr>
              <a:buSzPts val="1850"/>
              <a:buChar char="•"/>
            </a:pPr>
            <a:r>
              <a:rPr lang="en-US" sz="1850">
                <a:solidFill>
                  <a:schemeClr val="dk1"/>
                </a:solidFill>
              </a:rPr>
              <a:t>Explain how to evaluate patient decision-making process in alignment with desired level of engagement</a:t>
            </a:r>
            <a:endParaRPr sz="1850">
              <a:solidFill>
                <a:schemeClr val="dk1"/>
              </a:solidFill>
            </a:endParaRPr>
          </a:p>
          <a:p>
            <a:pPr marL="457200" lvl="0" indent="-346075" algn="l" rtl="0">
              <a:spcBef>
                <a:spcPts val="0"/>
              </a:spcBef>
              <a:spcAft>
                <a:spcPts val="0"/>
              </a:spcAft>
              <a:buClr>
                <a:schemeClr val="dk1"/>
              </a:buClr>
              <a:buSzPts val="1850"/>
              <a:buChar char="•"/>
            </a:pPr>
            <a:r>
              <a:rPr lang="en-US" sz="1850">
                <a:solidFill>
                  <a:schemeClr val="dk1"/>
                </a:solidFill>
              </a:rPr>
              <a:t>Define self-management and health promotion resources</a:t>
            </a:r>
            <a:endParaRPr sz="1850">
              <a:solidFill>
                <a:schemeClr val="dk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69"/>
        <p:cNvGrpSpPr/>
        <p:nvPr/>
      </p:nvGrpSpPr>
      <p:grpSpPr>
        <a:xfrm>
          <a:off x="0" y="0"/>
          <a:ext cx="0" cy="0"/>
          <a:chOff x="0" y="0"/>
          <a:chExt cx="0" cy="0"/>
        </a:xfrm>
      </p:grpSpPr>
      <p:sp>
        <p:nvSpPr>
          <p:cNvPr id="470" name="Google Shape;470;p26"/>
          <p:cNvSpPr txBox="1">
            <a:spLocks noGrp="1"/>
          </p:cNvSpPr>
          <p:nvPr>
            <p:ph type="title"/>
          </p:nvPr>
        </p:nvSpPr>
        <p:spPr>
          <a:xfrm>
            <a:off x="304800" y="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Conclusion</a:t>
            </a:r>
            <a:endParaRPr/>
          </a:p>
        </p:txBody>
      </p:sp>
      <p:sp>
        <p:nvSpPr>
          <p:cNvPr id="471" name="Google Shape;471;p26"/>
          <p:cNvSpPr txBox="1">
            <a:spLocks noGrp="1"/>
          </p:cNvSpPr>
          <p:nvPr>
            <p:ph type="body" idx="1"/>
          </p:nvPr>
        </p:nvSpPr>
        <p:spPr>
          <a:xfrm>
            <a:off x="304800" y="990600"/>
            <a:ext cx="8229600" cy="43434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3F3F3F"/>
              </a:buClr>
              <a:buSzPts val="1800"/>
              <a:buFont typeface="Arial"/>
              <a:buNone/>
            </a:pPr>
            <a:endParaRPr sz="1900"/>
          </a:p>
          <a:p>
            <a:pPr marL="457200" lvl="0" indent="-346075" algn="l" rtl="0">
              <a:spcBef>
                <a:spcPts val="1000"/>
              </a:spcBef>
              <a:spcAft>
                <a:spcPts val="0"/>
              </a:spcAft>
              <a:buSzPts val="1850"/>
              <a:buChar char="•"/>
            </a:pPr>
            <a:r>
              <a:rPr lang="en-US" sz="1850"/>
              <a:t>Define shared decision-making and explain its benefits</a:t>
            </a:r>
            <a:endParaRPr sz="1850"/>
          </a:p>
          <a:p>
            <a:pPr marL="457200" lvl="0" indent="-346075" algn="l" rtl="0">
              <a:spcBef>
                <a:spcPts val="0"/>
              </a:spcBef>
              <a:spcAft>
                <a:spcPts val="0"/>
              </a:spcAft>
              <a:buSzPts val="1850"/>
              <a:buChar char="•"/>
            </a:pPr>
            <a:r>
              <a:rPr lang="en-US" sz="1850"/>
              <a:t>Identify strategies to access patient desire and capacity in the decision-making process</a:t>
            </a:r>
            <a:endParaRPr sz="1850"/>
          </a:p>
          <a:p>
            <a:pPr marL="457200" lvl="0" indent="-346075" algn="l" rtl="0">
              <a:spcBef>
                <a:spcPts val="0"/>
              </a:spcBef>
              <a:spcAft>
                <a:spcPts val="0"/>
              </a:spcAft>
              <a:buSzPts val="1850"/>
              <a:buChar char="•"/>
            </a:pPr>
            <a:r>
              <a:rPr lang="en-US" sz="1850"/>
              <a:t>Describe barriers to patient decision making and adherence to treatment plan </a:t>
            </a:r>
            <a:endParaRPr sz="1850"/>
          </a:p>
          <a:p>
            <a:pPr marL="457200" lvl="0" indent="-346075" algn="l" rtl="0">
              <a:spcBef>
                <a:spcPts val="0"/>
              </a:spcBef>
              <a:spcAft>
                <a:spcPts val="0"/>
              </a:spcAft>
              <a:buSzPts val="1850"/>
              <a:buChar char="•"/>
            </a:pPr>
            <a:r>
              <a:rPr lang="en-US" sz="1850"/>
              <a:t>Describe strategies for shared-decision making</a:t>
            </a:r>
            <a:endParaRPr sz="1850"/>
          </a:p>
          <a:p>
            <a:pPr marL="457200" lvl="0" indent="-346075" algn="l" rtl="0">
              <a:spcBef>
                <a:spcPts val="0"/>
              </a:spcBef>
              <a:spcAft>
                <a:spcPts val="0"/>
              </a:spcAft>
              <a:buSzPts val="1850"/>
              <a:buChar char="•"/>
            </a:pPr>
            <a:r>
              <a:rPr lang="en-US" sz="1850"/>
              <a:t>Describe how to encourage active patient participation in decision-making </a:t>
            </a:r>
            <a:endParaRPr sz="1850"/>
          </a:p>
          <a:p>
            <a:pPr marL="457200" lvl="0" indent="-346075" algn="l" rtl="0">
              <a:spcBef>
                <a:spcPts val="0"/>
              </a:spcBef>
              <a:spcAft>
                <a:spcPts val="0"/>
              </a:spcAft>
              <a:buSzPts val="1850"/>
              <a:buChar char="•"/>
            </a:pPr>
            <a:r>
              <a:rPr lang="en-US" sz="1850"/>
              <a:t>Explain how to determine patient preferences and priorities for treatment and ways to support patients in discussing preferences and priorities with clinician</a:t>
            </a:r>
            <a:endParaRPr sz="1850"/>
          </a:p>
          <a:p>
            <a:pPr marL="457200" lvl="0" indent="-346075" algn="l" rtl="0">
              <a:spcBef>
                <a:spcPts val="0"/>
              </a:spcBef>
              <a:spcAft>
                <a:spcPts val="0"/>
              </a:spcAft>
              <a:buSzPts val="1850"/>
              <a:buChar char="•"/>
            </a:pPr>
            <a:r>
              <a:rPr lang="en-US" sz="1850"/>
              <a:t>Explain how to evaluate patient decision-making process in alignment with desired level of engagement</a:t>
            </a:r>
            <a:endParaRPr sz="1850"/>
          </a:p>
          <a:p>
            <a:pPr marL="457200" lvl="0" indent="-346075" algn="l" rtl="0">
              <a:spcBef>
                <a:spcPts val="0"/>
              </a:spcBef>
              <a:spcAft>
                <a:spcPts val="0"/>
              </a:spcAft>
              <a:buSzPts val="1850"/>
              <a:buChar char="•"/>
            </a:pPr>
            <a:r>
              <a:rPr lang="en-US" sz="1850"/>
              <a:t>Define self-management and health promotion resources</a:t>
            </a:r>
            <a:endParaRPr sz="1900"/>
          </a:p>
          <a:p>
            <a:pPr marL="914400" lvl="0" indent="0" algn="l" rtl="0">
              <a:spcBef>
                <a:spcPts val="1000"/>
              </a:spcBef>
              <a:spcAft>
                <a:spcPts val="0"/>
              </a:spcAft>
              <a:buNone/>
            </a:pPr>
            <a:endParaRPr sz="18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75"/>
        <p:cNvGrpSpPr/>
        <p:nvPr/>
      </p:nvGrpSpPr>
      <p:grpSpPr>
        <a:xfrm>
          <a:off x="0" y="0"/>
          <a:ext cx="0" cy="0"/>
          <a:chOff x="0" y="0"/>
          <a:chExt cx="0" cy="0"/>
        </a:xfrm>
      </p:grpSpPr>
      <p:sp>
        <p:nvSpPr>
          <p:cNvPr id="476" name="Google Shape;476;g2efc27c6b5c_0_8"/>
          <p:cNvSpPr txBox="1">
            <a:spLocks noGrp="1"/>
          </p:cNvSpPr>
          <p:nvPr>
            <p:ph type="title"/>
          </p:nvPr>
        </p:nvSpPr>
        <p:spPr>
          <a:xfrm>
            <a:off x="457200" y="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1"/>
                  </a:ext>
                </a:extLst>
              </a:rPr>
              <a:t>References</a:t>
            </a:r>
            <a:r>
              <a:rPr lang="en-US" sz="3600"/>
              <a:t> </a:t>
            </a:r>
            <a:endParaRPr/>
          </a:p>
        </p:txBody>
      </p:sp>
      <p:sp>
        <p:nvSpPr>
          <p:cNvPr id="477" name="Google Shape;477;g2efc27c6b5c_0_8"/>
          <p:cNvSpPr txBox="1">
            <a:spLocks noGrp="1"/>
          </p:cNvSpPr>
          <p:nvPr>
            <p:ph type="body" idx="1"/>
          </p:nvPr>
        </p:nvSpPr>
        <p:spPr>
          <a:xfrm>
            <a:off x="457200" y="762000"/>
            <a:ext cx="8436300" cy="3810000"/>
          </a:xfrm>
          <a:prstGeom prst="rect">
            <a:avLst/>
          </a:prstGeom>
          <a:noFill/>
          <a:ln>
            <a:noFill/>
          </a:ln>
        </p:spPr>
        <p:txBody>
          <a:bodyPr spcFirstLastPara="1" wrap="square" lIns="91425" tIns="45700" rIns="91425" bIns="45700" anchor="t" anchorCtr="0">
            <a:noAutofit/>
          </a:bodyPr>
          <a:lstStyle/>
          <a:p>
            <a:pPr marL="457200" lvl="0" indent="-298450" algn="l" rtl="0">
              <a:spcBef>
                <a:spcPts val="360"/>
              </a:spcBef>
              <a:spcAft>
                <a:spcPts val="0"/>
              </a:spcAft>
              <a:buSzPts val="1100"/>
              <a:buChar char="•"/>
            </a:pPr>
            <a:r>
              <a:rPr lang="en-US" sz="1100"/>
              <a:t>Agency for Healthcare Research and Quality (AHRQ). (2012). Five Major Steps to Intervention (The 5 A’s). </a:t>
            </a:r>
            <a:r>
              <a:rPr lang="en-US" sz="1100" u="sng">
                <a:solidFill>
                  <a:schemeClr val="hlink"/>
                </a:solidFill>
                <a:hlinkClick r:id="rId3"/>
              </a:rPr>
              <a:t>https://www.ahrq.gov/prevention/guidelines/tobacco/5steps.html</a:t>
            </a:r>
            <a:r>
              <a:rPr lang="en-US" sz="1100"/>
              <a:t> </a:t>
            </a:r>
            <a:endParaRPr sz="1100"/>
          </a:p>
          <a:p>
            <a:pPr marL="457200" lvl="0" indent="-298450" algn="l" rtl="0">
              <a:spcBef>
                <a:spcPts val="360"/>
              </a:spcBef>
              <a:spcAft>
                <a:spcPts val="0"/>
              </a:spcAft>
              <a:buSzPts val="1100"/>
              <a:buChar char="•"/>
            </a:pPr>
            <a:r>
              <a:rPr lang="en-US" sz="1100"/>
              <a:t>Agency for Healthcare Research and Quality (AHRQ). The SHARE approach. (Last reviewed March 2023). </a:t>
            </a:r>
            <a:r>
              <a:rPr lang="en-US" sz="1100" u="sng">
                <a:solidFill>
                  <a:schemeClr val="hlink"/>
                </a:solidFill>
                <a:hlinkClick r:id="rId4"/>
              </a:rPr>
              <a:t>https://www.ahrq.gov/health-literacy/professional-training/shared-decision/index.</a:t>
            </a:r>
            <a:r>
              <a:rPr lang="en-US" sz="1100" u="sng">
                <a:solidFill>
                  <a:schemeClr val="hlink"/>
                </a:solidFill>
                <a:hlinkClick r:id="rId4"/>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2"/>
                  </a:ext>
                </a:extLst>
              </a:rPr>
              <a:t>html</a:t>
            </a:r>
            <a:endParaRPr sz="1100"/>
          </a:p>
          <a:p>
            <a:pPr marL="457200" lvl="0" indent="-298450" algn="l" rtl="0">
              <a:spcBef>
                <a:spcPts val="360"/>
              </a:spcBef>
              <a:spcAft>
                <a:spcPts val="0"/>
              </a:spcAft>
              <a:buSzPts val="1100"/>
              <a:buChar char="•"/>
            </a:pPr>
            <a:r>
              <a:rPr lang="en-US" sz="1100"/>
              <a:t>Beagley, L. (2011). Educating patients: Understanding barriers, learning styles, and teaching techniques. Journal of PeriAnesthesia Nursing, 26(5):331‐337. doi: 10.1016/j.jopan.2011.06.002   </a:t>
            </a:r>
            <a:endParaRPr sz="1100"/>
          </a:p>
          <a:p>
            <a:pPr marL="457200" lvl="0" indent="-298450" algn="l" rtl="0">
              <a:spcBef>
                <a:spcPts val="360"/>
              </a:spcBef>
              <a:spcAft>
                <a:spcPts val="0"/>
              </a:spcAft>
              <a:buSzPts val="1100"/>
              <a:buChar char="•"/>
            </a:pPr>
            <a:r>
              <a:rPr lang="en-US" sz="1100"/>
              <a:t>Butterworth, S. W. (2008). Influencing patient adherence to treatment guidelines. Journal of Managed Care Specialty Pharmacy, 14(6 Suppl B):21‐24. doi: 10.18553/jmcp.2008.14.S6-B.21 </a:t>
            </a:r>
            <a:endParaRPr sz="1100"/>
          </a:p>
          <a:p>
            <a:pPr marL="457200" lvl="0" indent="-298450" algn="l" rtl="0">
              <a:spcBef>
                <a:spcPts val="360"/>
              </a:spcBef>
              <a:spcAft>
                <a:spcPts val="0"/>
              </a:spcAft>
              <a:buSzPts val="1100"/>
              <a:buChar char="•"/>
            </a:pPr>
            <a:r>
              <a:rPr lang="en-US" sz="1100"/>
              <a:t>Center for Medicare &amp; Medicaid Services. (2022). Providing Language Services to Diverse Populations: Lessons from the Field. </a:t>
            </a:r>
            <a:r>
              <a:rPr lang="en-US" sz="1100" u="sng">
                <a:solidFill>
                  <a:schemeClr val="hlink"/>
                </a:solidFill>
                <a:hlinkClick r:id="rId5"/>
              </a:rPr>
              <a:t>https://www.cms.gov/About-CMS/Agency-Information/OMH/Downloads/Lessons-from-the-Field.pdf</a:t>
            </a:r>
            <a:endParaRPr sz="1100"/>
          </a:p>
          <a:p>
            <a:pPr marL="457200" lvl="0" indent="-298450" algn="l" rtl="0">
              <a:spcBef>
                <a:spcPts val="360"/>
              </a:spcBef>
              <a:spcAft>
                <a:spcPts val="0"/>
              </a:spcAft>
              <a:buSzPts val="1100"/>
              <a:buChar char="•"/>
            </a:pPr>
            <a:r>
              <a:rPr lang="en-US" sz="1100"/>
              <a:t>Centers for Disease Control and Prevention. (2024). Living with a Chronic Condition. </a:t>
            </a:r>
            <a:r>
              <a:rPr lang="en-US" sz="1100" u="sng">
                <a:solidFill>
                  <a:schemeClr val="hlink"/>
                </a:solidFill>
                <a:hlinkClick r:id="rId6"/>
              </a:rPr>
              <a:t>https://www.cdc.gov/chronic-disease/living-with/index.html#:~:text=Get%20regular%20care%20and%20stick%20to%20your%20treatment,basis.%203%20Schedule%20regular%20checkups%20with%20your%20doctor</a:t>
            </a:r>
            <a:endParaRPr sz="1100"/>
          </a:p>
          <a:p>
            <a:pPr marL="457200" lvl="0" indent="-298450" algn="l" rtl="0">
              <a:spcBef>
                <a:spcPts val="360"/>
              </a:spcBef>
              <a:spcAft>
                <a:spcPts val="0"/>
              </a:spcAft>
              <a:buSzPts val="1100"/>
              <a:buChar char="•"/>
            </a:pPr>
            <a:r>
              <a:rPr lang="en-US" sz="1100"/>
              <a:t>Coon, S. (February 25, 2022). Shared decision making benefits patients, clinicians in oncology care. Oncology Nurse Advisor.</a:t>
            </a:r>
            <a:r>
              <a:rPr lang="en-US" sz="1100" u="sng">
                <a:solidFill>
                  <a:schemeClr val="hlink"/>
                </a:solidFill>
                <a:hlinkClick r:id="rId7"/>
              </a:rPr>
              <a:t>https://www.oncologynurseadvisor.com/features/oncology-care-shared-decision-making-benefits-patients-treatment</a:t>
            </a:r>
            <a:r>
              <a:rPr lang="en-US" sz="1100"/>
              <a:t> </a:t>
            </a:r>
            <a:endParaRPr sz="1100"/>
          </a:p>
          <a:p>
            <a:pPr marL="457200" lvl="0" indent="-298450" algn="l" rtl="0">
              <a:spcBef>
                <a:spcPts val="360"/>
              </a:spcBef>
              <a:spcAft>
                <a:spcPts val="0"/>
              </a:spcAft>
              <a:buSzPts val="1100"/>
              <a:buChar char="•"/>
            </a:pPr>
            <a:r>
              <a:rPr lang="en-US" sz="1100"/>
              <a:t>Exec. Order No. 13166, 3 C.F.R. 159 (2000). </a:t>
            </a:r>
            <a:r>
              <a:rPr lang="en-US" sz="1100" u="sng">
                <a:solidFill>
                  <a:schemeClr val="hlink"/>
                </a:solidFill>
                <a:hlinkClick r:id="rId8"/>
              </a:rPr>
              <a:t>https://www.dol.gov/sites/dolgov/files/oalj/PUBLIC/APA/REFERENCES/MISCELLANEOUS/executive_order_13166.pdf</a:t>
            </a:r>
            <a:r>
              <a:rPr lang="en-US" sz="1100"/>
              <a:t>. </a:t>
            </a:r>
            <a:endParaRPr sz="1100"/>
          </a:p>
          <a:p>
            <a:pPr marL="457200" lvl="0" indent="-298450" algn="l" rtl="0">
              <a:spcBef>
                <a:spcPts val="360"/>
              </a:spcBef>
              <a:spcAft>
                <a:spcPts val="0"/>
              </a:spcAft>
              <a:buSzPts val="1100"/>
              <a:buChar char="•"/>
            </a:pPr>
            <a:r>
              <a:rPr lang="en-US" sz="1100"/>
              <a:t>Gusman, N. (2022). Transforming patient education: Effectively identifying and eliminating barriers related to culture, literacy, and learning styles. Journal of Oncology Navigation &amp; Survivorship, 13(1). </a:t>
            </a:r>
            <a:r>
              <a:rPr lang="en-US" sz="1100" u="sng">
                <a:solidFill>
                  <a:schemeClr val="hlink"/>
                </a:solidFill>
                <a:hlinkClick r:id="rId9"/>
              </a:rPr>
              <a:t>https://www.jons-online.com/issues/2022/january-2022-vol-13-no-1/4274-transforming-patient-education-effectively-identifying-and-eliminating-barriers-related-to-culture-literacy-and-learning-styles</a:t>
            </a:r>
            <a:endParaRPr sz="1100"/>
          </a:p>
          <a:p>
            <a:pPr marL="457200" lvl="0" indent="-298450" algn="l" rtl="0">
              <a:spcBef>
                <a:spcPts val="360"/>
              </a:spcBef>
              <a:spcAft>
                <a:spcPts val="0"/>
              </a:spcAft>
              <a:buSzPts val="1100"/>
              <a:buChar char="•"/>
            </a:pPr>
            <a:r>
              <a:rPr lang="en-US" sz="1100"/>
              <a:t>Hawley, S. T., &amp; Morris, A. M. (2017). Cultural challenges to engaging patients in shared decision making. Patient education and counseling, 100(1), 18–24. </a:t>
            </a:r>
            <a:r>
              <a:rPr lang="en-US" sz="1100" u="sng">
                <a:solidFill>
                  <a:schemeClr val="hlink"/>
                </a:solidFill>
                <a:hlinkClick r:id="rId10"/>
              </a:rPr>
              <a:t>https://doi.org/10.1016/j.pec.2016.07.008</a:t>
            </a:r>
            <a:r>
              <a:rPr lang="en-US" sz="1100"/>
              <a:t>   </a:t>
            </a:r>
            <a:endParaRPr sz="1100"/>
          </a:p>
          <a:p>
            <a:pPr marL="0" lvl="0" indent="0" algn="l" rtl="0">
              <a:spcBef>
                <a:spcPts val="360"/>
              </a:spcBef>
              <a:spcAft>
                <a:spcPts val="0"/>
              </a:spcAft>
              <a:buNone/>
            </a:pPr>
            <a:endParaRPr sz="11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81"/>
        <p:cNvGrpSpPr/>
        <p:nvPr/>
      </p:nvGrpSpPr>
      <p:grpSpPr>
        <a:xfrm>
          <a:off x="0" y="0"/>
          <a:ext cx="0" cy="0"/>
          <a:chOff x="0" y="0"/>
          <a:chExt cx="0" cy="0"/>
        </a:xfrm>
      </p:grpSpPr>
      <p:sp>
        <p:nvSpPr>
          <p:cNvPr id="482" name="Google Shape;482;g2f0a2a8bd5c_0_0"/>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References (Cont.)</a:t>
            </a:r>
            <a:endParaRPr/>
          </a:p>
        </p:txBody>
      </p:sp>
      <p:sp>
        <p:nvSpPr>
          <p:cNvPr id="483" name="Google Shape;483;g2f0a2a8bd5c_0_0"/>
          <p:cNvSpPr txBox="1">
            <a:spLocks noGrp="1"/>
          </p:cNvSpPr>
          <p:nvPr>
            <p:ph type="body" idx="1"/>
          </p:nvPr>
        </p:nvSpPr>
        <p:spPr>
          <a:xfrm>
            <a:off x="457200" y="1066800"/>
            <a:ext cx="8686800" cy="3810000"/>
          </a:xfrm>
          <a:prstGeom prst="rect">
            <a:avLst/>
          </a:prstGeom>
          <a:noFill/>
          <a:ln>
            <a:noFill/>
          </a:ln>
        </p:spPr>
        <p:txBody>
          <a:bodyPr spcFirstLastPara="1" wrap="square" lIns="91425" tIns="45700" rIns="91425" bIns="45700" anchor="t" anchorCtr="0">
            <a:noAutofit/>
          </a:bodyPr>
          <a:lstStyle/>
          <a:p>
            <a:pPr marL="457200" lvl="0" indent="-298450" algn="l" rtl="0">
              <a:spcBef>
                <a:spcPts val="360"/>
              </a:spcBef>
              <a:spcAft>
                <a:spcPts val="0"/>
              </a:spcAft>
              <a:buSzPts val="1100"/>
              <a:buChar char="•"/>
            </a:pPr>
            <a:r>
              <a:rPr lang="en-US" sz="1100"/>
              <a:t>Guha, C., Lopez-Vargas, P., Ju, A., Gutman, T., Scholes-Robertson, N. J., Baumgart, A., Wong, G., Craig, J., Usherwood, T., Reid, S., Cullen, V., Howell, M., Khalid, R., Teixeira-Pinto, A., Wyburn, K., Sen, S., Smolonogov, T., Lee, V. W., Rangan, G. K., Tong, A. (2020). Patient needs and priorities for patient navigator programmes in chronic kidney disease: A workshop report. BMJ Open, 10:e040617. doi:10.1136/bmjopen-2020-040617. </a:t>
            </a:r>
            <a:r>
              <a:rPr lang="en-US" sz="1100" u="sng">
                <a:solidFill>
                  <a:schemeClr val="hlink"/>
                </a:solidFill>
                <a:hlinkClick r:id="rId3"/>
              </a:rPr>
              <a:t>https://www.ncbi.nlm.nih.gov/pmc/articles/PMC7646342/pdf/bmjopen-2020-040617.pdf</a:t>
            </a:r>
            <a:endParaRPr sz="1100"/>
          </a:p>
          <a:p>
            <a:pPr marL="457200" lvl="0" indent="-298450" algn="l" rtl="0">
              <a:spcBef>
                <a:spcPts val="360"/>
              </a:spcBef>
              <a:spcAft>
                <a:spcPts val="0"/>
              </a:spcAft>
              <a:buSzPts val="1100"/>
              <a:buChar char="•"/>
            </a:pPr>
            <a:r>
              <a:rPr lang="en-US" sz="1100"/>
              <a:t>Hoffman, K. M., Trawalter, S., Axt, J. R., &amp; Oliver, M. N. (2016). Racial bias in pain assessment and treatment recommendations, and false beliefs about biological differences between blacks and whites. Proc Natl Acad Sci U S A, 113(16):4296-301. doi: 10.1073/pnas </a:t>
            </a:r>
            <a:endParaRPr sz="1100"/>
          </a:p>
          <a:p>
            <a:pPr marL="457200" lvl="0" indent="-298450" algn="l" rtl="0">
              <a:spcBef>
                <a:spcPts val="360"/>
              </a:spcBef>
              <a:spcAft>
                <a:spcPts val="0"/>
              </a:spcAft>
              <a:buSzPts val="1100"/>
              <a:buChar char="•"/>
            </a:pPr>
            <a:r>
              <a:rPr lang="en-US" sz="1100"/>
              <a:t>Kreps, G.L. (2018). Promoting patient comprehension of relevant health information. Isr J Health Policy Res 7, 56. </a:t>
            </a:r>
            <a:r>
              <a:rPr lang="en-US" sz="1100" u="sng">
                <a:solidFill>
                  <a:schemeClr val="hlink"/>
                </a:solidFill>
                <a:hlinkClick r:id="rId4"/>
              </a:rPr>
              <a:t>https://doi.org/10.1186/s13584-018-0250-z</a:t>
            </a:r>
            <a:r>
              <a:rPr lang="en-US" sz="1100"/>
              <a:t> </a:t>
            </a:r>
            <a:endParaRPr sz="1100"/>
          </a:p>
          <a:p>
            <a:pPr marL="457200" lvl="0" indent="-298450" algn="l" rtl="0">
              <a:spcBef>
                <a:spcPts val="360"/>
              </a:spcBef>
              <a:spcAft>
                <a:spcPts val="0"/>
              </a:spcAft>
              <a:buSzPts val="1100"/>
              <a:buChar char="•"/>
            </a:pPr>
            <a:r>
              <a:rPr lang="en-US" sz="1100"/>
              <a:t>Kutner, M., Greenberg, E., Jin, Y., &amp; Paulsen C. (2006). The health literacy of America’s adults: Results from the 2003 national assessment of adult literacy. (NCES 2006‐483). U.S. Department of Education. Washington, D.C. </a:t>
            </a:r>
            <a:r>
              <a:rPr lang="en-US" sz="1100" u="sng">
                <a:solidFill>
                  <a:schemeClr val="hlink"/>
                </a:solidFill>
                <a:hlinkClick r:id="rId5"/>
              </a:rPr>
              <a:t>http://nces.ed.gov/pubsearch/pubsinfo.asp?pubid=2006483</a:t>
            </a:r>
            <a:endParaRPr sz="1100"/>
          </a:p>
          <a:p>
            <a:pPr marL="457200" lvl="0" indent="-298450" algn="l" rtl="0">
              <a:spcBef>
                <a:spcPts val="360"/>
              </a:spcBef>
              <a:spcAft>
                <a:spcPts val="0"/>
              </a:spcAft>
              <a:buSzPts val="1100"/>
              <a:buChar char="•"/>
            </a:pPr>
            <a:r>
              <a:rPr lang="en-US" sz="1100"/>
              <a:t>Lowes, R. (1998). Patient‐centered care for better patient adherence. Family Practice Management, 5(3):46‐ 47, 51‐54, 57. </a:t>
            </a:r>
            <a:r>
              <a:rPr lang="en-US" sz="1100" u="sng">
                <a:solidFill>
                  <a:schemeClr val="hlink"/>
                </a:solidFill>
                <a:hlinkClick r:id="rId6"/>
              </a:rPr>
              <a:t>https://pubmed.ncbi.nlm.nih.gov/10178365/</a:t>
            </a:r>
            <a:r>
              <a:rPr lang="en-US" sz="1100"/>
              <a:t> </a:t>
            </a:r>
            <a:endParaRPr sz="1100"/>
          </a:p>
          <a:p>
            <a:pPr marL="457200" lvl="0" indent="-304800" algn="l" rtl="0">
              <a:spcBef>
                <a:spcPts val="360"/>
              </a:spcBef>
              <a:spcAft>
                <a:spcPts val="0"/>
              </a:spcAft>
              <a:buSzPts val="1200"/>
              <a:buChar char="•"/>
            </a:pPr>
            <a:r>
              <a:rPr lang="en-US" sz="1100"/>
              <a:t>Marron, J.; Kyi, K.; Appelbaum, P.; &amp; Magnuson, A. (2020). Medical Decision-Making in Oncology for Patients Lacking Capacity. American Society of Clinical Oncology Educational Book. Volume 40.</a:t>
            </a:r>
            <a:r>
              <a:rPr lang="en-US" sz="1100" u="sng">
                <a:solidFill>
                  <a:schemeClr val="hlink"/>
                </a:solidFill>
                <a:hlinkClick r:id="rId7"/>
              </a:rPr>
              <a:t> https://doi.org/10.1200/EDBK_280279</a:t>
            </a:r>
            <a:endParaRPr sz="1100"/>
          </a:p>
          <a:p>
            <a:pPr marL="457200" lvl="0" indent="-298450" algn="l" rtl="0">
              <a:spcBef>
                <a:spcPts val="360"/>
              </a:spcBef>
              <a:spcAft>
                <a:spcPts val="0"/>
              </a:spcAft>
              <a:buSzPts val="1100"/>
              <a:buChar char="•"/>
            </a:pPr>
            <a:r>
              <a:rPr lang="en-US" sz="1100"/>
              <a:t>Montori, V.M., Ruissen, M.M., Hargraves, I.G., Brito, J.P., &amp; Kunneman, M. (2023) Shared decision-making as a method of care. BMJ Evidence-Based Medicine. 28(4):213-217. doi: 10.1136/bmjebm-2022-112068.</a:t>
            </a:r>
            <a:endParaRPr sz="1100"/>
          </a:p>
          <a:p>
            <a:pPr marL="457200" lvl="0" indent="-298450" algn="l" rtl="0">
              <a:spcBef>
                <a:spcPts val="360"/>
              </a:spcBef>
              <a:spcAft>
                <a:spcPts val="0"/>
              </a:spcAft>
              <a:buSzPts val="1100"/>
              <a:buChar char="•"/>
            </a:pPr>
            <a:r>
              <a:rPr lang="en-US" sz="1100"/>
              <a:t>Nielsen-Bohlman, L., Panzer, A. M., &amp; Kindig, D. A. (2004). Health literacy: A prescription to end confusion. National Academies Press.</a:t>
            </a:r>
            <a:endParaRPr sz="1100"/>
          </a:p>
          <a:p>
            <a:pPr marL="457200" lvl="0" indent="-298450" algn="l" rtl="0">
              <a:spcBef>
                <a:spcPts val="360"/>
              </a:spcBef>
              <a:spcAft>
                <a:spcPts val="0"/>
              </a:spcAft>
              <a:buSzPts val="1100"/>
              <a:buChar char="•"/>
            </a:pPr>
            <a:r>
              <a:rPr lang="en-US" sz="1100"/>
              <a:t>National Cancer Institute. (2022). My STORI* – Brain Tumor: Instructions on How to Use the Mobile App. </a:t>
            </a:r>
            <a:r>
              <a:rPr lang="en-US" sz="1100" u="sng">
                <a:solidFill>
                  <a:schemeClr val="hlink"/>
                </a:solidFill>
                <a:hlinkClick r:id="rId8"/>
              </a:rPr>
              <a:t>https://youtu.be/BqOFa_xJ7oo</a:t>
            </a:r>
            <a:r>
              <a:rPr lang="en-US" sz="1100"/>
              <a:t> </a:t>
            </a:r>
            <a:endParaRPr sz="1100"/>
          </a:p>
          <a:p>
            <a:pPr marL="0" lvl="0" indent="0" algn="l" rtl="0">
              <a:spcBef>
                <a:spcPts val="360"/>
              </a:spcBef>
              <a:spcAft>
                <a:spcPts val="0"/>
              </a:spcAft>
              <a:buNone/>
            </a:pPr>
            <a:endParaRPr sz="11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Google Shape;488;g2f0a2a8bd5c_0_5"/>
          <p:cNvSpPr txBox="1">
            <a:spLocks noGrp="1"/>
          </p:cNvSpPr>
          <p:nvPr>
            <p:ph type="title"/>
          </p:nvPr>
        </p:nvSpPr>
        <p:spPr>
          <a:xfrm>
            <a:off x="523875" y="28575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References (Cont.)</a:t>
            </a:r>
            <a:endParaRPr/>
          </a:p>
        </p:txBody>
      </p:sp>
      <p:sp>
        <p:nvSpPr>
          <p:cNvPr id="489" name="Google Shape;489;g2f0a2a8bd5c_0_5"/>
          <p:cNvSpPr txBox="1">
            <a:spLocks noGrp="1"/>
          </p:cNvSpPr>
          <p:nvPr>
            <p:ph type="body" idx="1"/>
          </p:nvPr>
        </p:nvSpPr>
        <p:spPr>
          <a:xfrm>
            <a:off x="523875" y="1049725"/>
            <a:ext cx="8229600" cy="4208100"/>
          </a:xfrm>
          <a:prstGeom prst="rect">
            <a:avLst/>
          </a:prstGeom>
          <a:noFill/>
          <a:ln>
            <a:noFill/>
          </a:ln>
        </p:spPr>
        <p:txBody>
          <a:bodyPr spcFirstLastPara="1" wrap="square" lIns="91425" tIns="45700" rIns="91425" bIns="45700" anchor="t" anchorCtr="0">
            <a:noAutofit/>
          </a:bodyPr>
          <a:lstStyle/>
          <a:p>
            <a:pPr marL="457200" lvl="0" indent="-298450" algn="l" rtl="0">
              <a:spcBef>
                <a:spcPts val="360"/>
              </a:spcBef>
              <a:spcAft>
                <a:spcPts val="0"/>
              </a:spcAft>
              <a:buSzPts val="1100"/>
              <a:buChar char="•"/>
            </a:pPr>
            <a:r>
              <a:rPr lang="en-US" sz="1100"/>
              <a:t>National Coalition for Cancer Survivorship. (n.d.). Planning Your Patient’s Care. </a:t>
            </a:r>
            <a:r>
              <a:rPr lang="en-US" sz="1100" u="sng">
                <a:solidFill>
                  <a:schemeClr val="hlink"/>
                </a:solidFill>
                <a:hlinkClick r:id="rId3"/>
              </a:rPr>
              <a:t>https://canceradvocacy.org/resources/tools-for-care-providers/planning-your-patients-care/</a:t>
            </a:r>
            <a:r>
              <a:rPr lang="en-US" sz="1100"/>
              <a:t> </a:t>
            </a:r>
            <a:endParaRPr sz="1100"/>
          </a:p>
          <a:p>
            <a:pPr marL="457200" lvl="0" indent="-298450" algn="l" rtl="0">
              <a:spcBef>
                <a:spcPts val="360"/>
              </a:spcBef>
              <a:spcAft>
                <a:spcPts val="0"/>
              </a:spcAft>
              <a:buSzPts val="1100"/>
              <a:buChar char="•"/>
            </a:pPr>
            <a:r>
              <a:rPr lang="en-US" sz="1100"/>
              <a:t>Nutbeam, D., &amp; Lloyd, J. E. (2021). Understanding and responding to health literacy as a social determinant of health. Annual Review of Public Health, 42(1), 159–173. </a:t>
            </a:r>
            <a:r>
              <a:rPr lang="en-US" sz="1100" u="sng">
                <a:solidFill>
                  <a:schemeClr val="hlink"/>
                </a:solidFill>
                <a:hlinkClick r:id="rId4"/>
              </a:rPr>
              <a:t>https://doi.org/10.1146/annurev-publhealth-090419-102529</a:t>
            </a:r>
            <a:r>
              <a:rPr lang="en-US" sz="1100"/>
              <a:t>.</a:t>
            </a:r>
            <a:endParaRPr sz="1100"/>
          </a:p>
          <a:p>
            <a:pPr marL="457200" lvl="0" indent="-298450" algn="l" rtl="0">
              <a:spcBef>
                <a:spcPts val="360"/>
              </a:spcBef>
              <a:spcAft>
                <a:spcPts val="0"/>
              </a:spcAft>
              <a:buSzPts val="1100"/>
              <a:buChar char="•"/>
            </a:pPr>
            <a:r>
              <a:rPr lang="en-US" sz="1100"/>
              <a:t>Office of Prevention and Health Promotion. (2016). Write in Plain Langauge </a:t>
            </a:r>
            <a:r>
              <a:rPr lang="en-US" sz="1100" u="sng">
                <a:solidFill>
                  <a:schemeClr val="hlink"/>
                </a:solidFill>
                <a:hlinkClick r:id="rId5"/>
              </a:rPr>
              <a:t>https://odphp.health.gov/healthliteracyonline/write/section-2-6/</a:t>
            </a:r>
            <a:r>
              <a:rPr lang="en-US" sz="1100"/>
              <a:t> </a:t>
            </a:r>
            <a:endParaRPr sz="1100"/>
          </a:p>
          <a:p>
            <a:pPr marL="457200" lvl="0" indent="-298450" algn="l" rtl="0">
              <a:spcBef>
                <a:spcPts val="360"/>
              </a:spcBef>
              <a:spcAft>
                <a:spcPts val="0"/>
              </a:spcAft>
              <a:buSzPts val="1100"/>
              <a:buChar char="•"/>
            </a:pPr>
            <a:r>
              <a:rPr lang="en-US" sz="1100"/>
              <a:t>Puts, M. T. E., Tu, H. A., Tourangeau, A., Howell, D., Fitch, M., Springall, E., &amp; Alibhai, S. M. H. (2014). Factors influencing adherence to cancer treatment in older adults with cancer: a systematic review. Annals of oncology : official journal of the European Society for Medical Oncology, 25(3), 564–577. https://doi.org/10.1093/annonc/mdt433</a:t>
            </a:r>
            <a:endParaRPr sz="1100"/>
          </a:p>
          <a:p>
            <a:pPr marL="457200" lvl="0" indent="-298450" algn="l" rtl="0">
              <a:spcBef>
                <a:spcPts val="360"/>
              </a:spcBef>
              <a:spcAft>
                <a:spcPts val="0"/>
              </a:spcAft>
              <a:buSzPts val="1100"/>
              <a:buChar char="•"/>
            </a:pPr>
            <a:r>
              <a:rPr lang="en-US" sz="1100"/>
              <a:t>Self-management: take control of your health. (Last revised December 2, 2020). American Cancer Society. </a:t>
            </a:r>
            <a:r>
              <a:rPr lang="en-US" sz="1100" u="sng">
                <a:solidFill>
                  <a:schemeClr val="hlink"/>
                </a:solidFill>
                <a:hlinkClick r:id="rId6"/>
              </a:rPr>
              <a:t>https://www.cancer.org/cancer/survivorship/coping/self-management.html</a:t>
            </a:r>
            <a:r>
              <a:rPr lang="en-US" sz="1100"/>
              <a:t>.</a:t>
            </a:r>
            <a:endParaRPr sz="1100"/>
          </a:p>
          <a:p>
            <a:pPr marL="457200" lvl="0" indent="-298450" algn="l" rtl="0">
              <a:spcBef>
                <a:spcPts val="360"/>
              </a:spcBef>
              <a:spcAft>
                <a:spcPts val="0"/>
              </a:spcAft>
              <a:buSzPts val="1100"/>
              <a:buChar char="•"/>
            </a:pPr>
            <a:r>
              <a:rPr lang="en-US" sz="1100"/>
              <a:t>van Dongen, S. I., de Nooijer, K., Cramm, J. M., Francke, A. L., Oldenmenger, W. H., Korfage, I. J., Witkamp, F. E., Stoevelaar, R., van der Heide, A., &amp; Rietjens, J. A. (2020). Self-management of patients with advanced cancer: A systematic review of experiences and attitudes. Palliative Medicine, 34(2), 160–178. </a:t>
            </a:r>
            <a:r>
              <a:rPr lang="en-US" sz="1100" u="sng">
                <a:solidFill>
                  <a:schemeClr val="hlink"/>
                </a:solidFill>
                <a:hlinkClick r:id="rId7"/>
              </a:rPr>
              <a:t>https://doi.org/10.1177/0269216319883976</a:t>
            </a:r>
            <a:r>
              <a:rPr lang="en-US" sz="1100"/>
              <a:t>.</a:t>
            </a:r>
            <a:endParaRPr sz="1100"/>
          </a:p>
          <a:p>
            <a:pPr marL="457200" lvl="0" indent="-298450" algn="l" rtl="0">
              <a:spcBef>
                <a:spcPts val="360"/>
              </a:spcBef>
              <a:spcAft>
                <a:spcPts val="0"/>
              </a:spcAft>
              <a:buSzPts val="1100"/>
              <a:buChar char="•"/>
            </a:pPr>
            <a:r>
              <a:rPr lang="en-US" sz="1100"/>
              <a:t>Weiss, B. D., Mays, M. Z., Martz, W., Castro, K. M., DeWalt, D. A., Pignone, M. P., Mockbee, J., &amp; Hale, F. A. (2005). Quick assessment of literacy in primary care: The newest vital sign. Annals of Family Medicine, 3(6), 514–522. </a:t>
            </a:r>
            <a:r>
              <a:rPr lang="en-US" sz="1100" u="sng">
                <a:solidFill>
                  <a:schemeClr val="hlink"/>
                </a:solidFill>
                <a:hlinkClick r:id="rId8"/>
              </a:rPr>
              <a:t>https://doi.org/10.1370/afm.405</a:t>
            </a:r>
            <a:r>
              <a:rPr lang="en-US" sz="1100"/>
              <a:t>.</a:t>
            </a:r>
            <a:endParaRPr sz="1100"/>
          </a:p>
          <a:p>
            <a:pPr marL="457200" lvl="0" indent="-298450" algn="l" rtl="0">
              <a:spcBef>
                <a:spcPts val="360"/>
              </a:spcBef>
              <a:spcAft>
                <a:spcPts val="0"/>
              </a:spcAft>
              <a:buSzPts val="1100"/>
              <a:buChar char="•"/>
            </a:pPr>
            <a:r>
              <a:rPr lang="en-US" sz="1100"/>
              <a:t>White, S. (n.d.). OASIS - Oncology Associated Symptoms &amp; Individualized Strategies. The University of Iowa College of Nursing. Holden Comprehensive Cancer Center, University of Iowa Hospital and Clinics. </a:t>
            </a:r>
            <a:r>
              <a:rPr lang="en-US" sz="1100" u="sng">
                <a:solidFill>
                  <a:schemeClr val="hlink"/>
                </a:solidFill>
                <a:hlinkClick r:id="rId9"/>
              </a:rPr>
              <a:t>https://nursing.uiowa.edu/research/oasis</a:t>
            </a:r>
            <a:r>
              <a:rPr lang="en-US" sz="1100"/>
              <a:t> </a:t>
            </a:r>
            <a:endParaRPr sz="1100"/>
          </a:p>
          <a:p>
            <a:pPr marL="457200" lvl="0" indent="-298450" algn="l" rtl="0">
              <a:spcBef>
                <a:spcPts val="360"/>
              </a:spcBef>
              <a:spcAft>
                <a:spcPts val="0"/>
              </a:spcAft>
              <a:buSzPts val="1100"/>
              <a:buChar char="•"/>
            </a:pPr>
            <a:r>
              <a:rPr lang="en-US" sz="1100"/>
              <a:t>Write actionable content: 2.6 write in plain language. Office of Disease Prevention and Health Promotion. (Last updated June 8, 2016). Health Literacy Online. </a:t>
            </a:r>
            <a:r>
              <a:rPr lang="en-US" sz="1100" u="sng">
                <a:solidFill>
                  <a:schemeClr val="hlink"/>
                </a:solidFill>
                <a:hlinkClick r:id="rId10"/>
              </a:rPr>
              <a:t>https://health.gov/healthliteracyonline/write/section-2-6/</a:t>
            </a:r>
            <a:endParaRPr sz="1100"/>
          </a:p>
          <a:p>
            <a:pPr marL="0" lvl="0" indent="0" algn="l" rtl="0">
              <a:spcBef>
                <a:spcPts val="360"/>
              </a:spcBef>
              <a:spcAft>
                <a:spcPts val="0"/>
              </a:spcAft>
              <a:buNone/>
            </a:pPr>
            <a:endParaRPr sz="11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93"/>
        <p:cNvGrpSpPr/>
        <p:nvPr/>
      </p:nvGrpSpPr>
      <p:grpSpPr>
        <a:xfrm>
          <a:off x="0" y="0"/>
          <a:ext cx="0" cy="0"/>
          <a:chOff x="0" y="0"/>
          <a:chExt cx="0" cy="0"/>
        </a:xfrm>
      </p:grpSpPr>
      <p:sp>
        <p:nvSpPr>
          <p:cNvPr id="494" name="Google Shape;494;g2ef9082e41d_0_1"/>
          <p:cNvSpPr txBox="1">
            <a:spLocks noGrp="1"/>
          </p:cNvSpPr>
          <p:nvPr>
            <p:ph type="title"/>
          </p:nvPr>
        </p:nvSpPr>
        <p:spPr>
          <a:xfrm>
            <a:off x="457200" y="762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Thank you!</a:t>
            </a:r>
            <a:endParaRPr/>
          </a:p>
        </p:txBody>
      </p:sp>
      <p:sp>
        <p:nvSpPr>
          <p:cNvPr id="495" name="Google Shape;495;g2ef9082e41d_0_1"/>
          <p:cNvSpPr txBox="1">
            <a:spLocks noGrp="1"/>
          </p:cNvSpPr>
          <p:nvPr>
            <p:ph type="body" idx="1"/>
          </p:nvPr>
        </p:nvSpPr>
        <p:spPr>
          <a:xfrm>
            <a:off x="4658075" y="4272825"/>
            <a:ext cx="4397100" cy="1262400"/>
          </a:xfrm>
          <a:prstGeom prst="rect">
            <a:avLst/>
          </a:prstGeom>
          <a:noFill/>
          <a:ln>
            <a:noFill/>
          </a:ln>
        </p:spPr>
        <p:txBody>
          <a:bodyPr spcFirstLastPara="1" wrap="square" lIns="91425" tIns="45700" rIns="91425" bIns="45700" anchor="t" anchorCtr="0">
            <a:normAutofit lnSpcReduction="10000"/>
          </a:bodyPr>
          <a:lstStyle/>
          <a:p>
            <a:pPr marL="0" lvl="0" indent="0" algn="ctr" rtl="0">
              <a:spcBef>
                <a:spcPts val="0"/>
              </a:spcBef>
              <a:spcAft>
                <a:spcPts val="0"/>
              </a:spcAft>
              <a:buClr>
                <a:schemeClr val="dk1"/>
              </a:buClr>
              <a:buSzPts val="1500"/>
              <a:buFont typeface="Arial"/>
              <a:buNone/>
            </a:pPr>
            <a:r>
              <a:rPr lang="en-US" sz="1500"/>
              <a:t>S</a:t>
            </a:r>
            <a:r>
              <a:rPr lang="en-US" sz="1500" i="1"/>
              <a:t>ign up for the GW Cancer Center’s </a:t>
            </a:r>
            <a:br>
              <a:rPr lang="en-US" sz="1500" i="1"/>
            </a:br>
            <a:r>
              <a:rPr lang="en-US" sz="1500" i="1"/>
              <a:t>Cancer Control </a:t>
            </a:r>
            <a:br>
              <a:rPr lang="en-US" sz="1500" i="1"/>
            </a:br>
            <a:r>
              <a:rPr lang="en-US" sz="1500" i="1"/>
              <a:t>Technical Assistance E-Newsletter</a:t>
            </a:r>
            <a:r>
              <a:rPr lang="en-US" sz="1500"/>
              <a:t>:</a:t>
            </a:r>
            <a:endParaRPr sz="1500"/>
          </a:p>
          <a:p>
            <a:pPr marL="0" lvl="0" indent="0" algn="ctr" rtl="0">
              <a:spcBef>
                <a:spcPts val="0"/>
              </a:spcBef>
              <a:spcAft>
                <a:spcPts val="0"/>
              </a:spcAft>
              <a:buClr>
                <a:schemeClr val="dk1"/>
              </a:buClr>
              <a:buSzPts val="1500"/>
              <a:buFont typeface="Arial"/>
              <a:buNone/>
            </a:pPr>
            <a:r>
              <a:rPr lang="en-US" sz="1500" u="sng">
                <a:solidFill>
                  <a:schemeClr val="hlink"/>
                </a:solidFill>
                <a:hlinkClick r:id="rId3"/>
              </a:rPr>
              <a:t> </a:t>
            </a:r>
            <a:r>
              <a:rPr lang="en-US" sz="1500" b="1" u="sng">
                <a:solidFill>
                  <a:schemeClr val="hlink"/>
                </a:solidFill>
                <a:hlinkClick r:id="rId3"/>
              </a:rPr>
              <a:t>TAP Subscription</a:t>
            </a:r>
            <a:endParaRPr b="1"/>
          </a:p>
        </p:txBody>
      </p:sp>
      <p:sp>
        <p:nvSpPr>
          <p:cNvPr id="496" name="Google Shape;496;g2ef9082e41d_0_1"/>
          <p:cNvSpPr txBox="1"/>
          <p:nvPr/>
        </p:nvSpPr>
        <p:spPr>
          <a:xfrm>
            <a:off x="609600" y="4239150"/>
            <a:ext cx="4162800" cy="14775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500"/>
              <a:buFont typeface="Arial"/>
              <a:buNone/>
            </a:pPr>
            <a:r>
              <a:rPr lang="en-US" sz="1500" b="0" i="1" u="none" strike="noStrike" cap="none">
                <a:solidFill>
                  <a:srgbClr val="3F3F3F"/>
                </a:solidFill>
                <a:latin typeface="Arial"/>
                <a:ea typeface="Arial"/>
                <a:cs typeface="Arial"/>
                <a:sym typeface="Arial"/>
              </a:rPr>
              <a:t>Sign</a:t>
            </a:r>
            <a:r>
              <a:rPr lang="en-US" sz="1500" i="1">
                <a:solidFill>
                  <a:srgbClr val="3F3F3F"/>
                </a:solidFill>
              </a:rPr>
              <a:t> </a:t>
            </a:r>
            <a:r>
              <a:rPr lang="en-US" sz="1500" b="0" i="1" u="none" strike="noStrike" cap="none">
                <a:solidFill>
                  <a:srgbClr val="3F3F3F"/>
                </a:solidFill>
                <a:latin typeface="Arial"/>
                <a:ea typeface="Arial"/>
                <a:cs typeface="Arial"/>
                <a:sym typeface="Arial"/>
              </a:rPr>
              <a:t>up for the GW Cancer Center’s </a:t>
            </a:r>
            <a:br>
              <a:rPr lang="en-US" sz="1500" b="0" i="1" u="none" strike="noStrike" cap="none">
                <a:solidFill>
                  <a:srgbClr val="3F3F3F"/>
                </a:solidFill>
                <a:latin typeface="Arial"/>
                <a:ea typeface="Arial"/>
                <a:cs typeface="Arial"/>
                <a:sym typeface="Arial"/>
              </a:rPr>
            </a:br>
            <a:r>
              <a:rPr lang="en-US" sz="1500" b="0" i="1" u="none" strike="noStrike" cap="none">
                <a:solidFill>
                  <a:srgbClr val="3F3F3F"/>
                </a:solidFill>
                <a:latin typeface="Arial"/>
                <a:ea typeface="Arial"/>
                <a:cs typeface="Arial"/>
                <a:sym typeface="Arial"/>
              </a:rPr>
              <a:t>Patient Navigation </a:t>
            </a:r>
            <a:br>
              <a:rPr lang="en-US" sz="1500" b="0" i="1" u="none" strike="noStrike" cap="none">
                <a:solidFill>
                  <a:srgbClr val="3F3F3F"/>
                </a:solidFill>
                <a:latin typeface="Arial"/>
                <a:ea typeface="Arial"/>
                <a:cs typeface="Arial"/>
                <a:sym typeface="Arial"/>
              </a:rPr>
            </a:br>
            <a:r>
              <a:rPr lang="en-US" sz="1500" b="0" i="1" u="none" strike="noStrike" cap="none">
                <a:solidFill>
                  <a:srgbClr val="3F3F3F"/>
                </a:solidFill>
                <a:latin typeface="Arial"/>
                <a:ea typeface="Arial"/>
                <a:cs typeface="Arial"/>
                <a:sym typeface="Arial"/>
              </a:rPr>
              <a:t>and Survivorship E-Newsletter</a:t>
            </a:r>
            <a:r>
              <a:rPr lang="en-US" sz="1500" b="0" i="0" u="none" strike="noStrike" cap="none">
                <a:solidFill>
                  <a:srgbClr val="3F3F3F"/>
                </a:solidFill>
                <a:latin typeface="Arial"/>
                <a:ea typeface="Arial"/>
                <a:cs typeface="Arial"/>
                <a:sym typeface="Arial"/>
              </a:rPr>
              <a:t>:</a:t>
            </a:r>
            <a:endParaRPr sz="1500">
              <a:solidFill>
                <a:srgbClr val="3F3F3F"/>
              </a:solidFill>
            </a:endParaRPr>
          </a:p>
          <a:p>
            <a:pPr marL="0" marR="0" lvl="0" indent="0" algn="ctr" rtl="0">
              <a:lnSpc>
                <a:spcPct val="100000"/>
              </a:lnSpc>
              <a:spcBef>
                <a:spcPts val="0"/>
              </a:spcBef>
              <a:spcAft>
                <a:spcPts val="0"/>
              </a:spcAft>
              <a:buClr>
                <a:srgbClr val="000000"/>
              </a:buClr>
              <a:buSzPts val="1500"/>
              <a:buFont typeface="Arial"/>
              <a:buNone/>
            </a:pPr>
            <a:r>
              <a:rPr lang="en-US" sz="1500" b="1" u="sng">
                <a:solidFill>
                  <a:schemeClr val="hlink"/>
                </a:solidFill>
                <a:hlinkClick r:id="rId4"/>
              </a:rPr>
              <a:t>PNS Subscription</a:t>
            </a:r>
            <a:r>
              <a:rPr lang="en-US" sz="1500" b="0" i="0" u="sng" strike="noStrike" cap="none">
                <a:solidFill>
                  <a:srgbClr val="3F3F3F"/>
                </a:solidFill>
                <a:latin typeface="Arial"/>
                <a:ea typeface="Arial"/>
                <a:cs typeface="Arial"/>
                <a:sym typeface="Arial"/>
                <a:hlinkClick r:id="rId5">
                  <a:extLst>
                    <a:ext uri="{A12FA001-AC4F-418D-AE19-62706E023703}">
                      <ahyp:hlinkClr xmlns:ahyp="http://schemas.microsoft.com/office/drawing/2018/hyperlinkcolor" val="tx"/>
                    </a:ext>
                  </a:extLst>
                </a:hlinkClick>
              </a:rPr>
              <a:t>  </a:t>
            </a:r>
            <a:endParaRPr sz="1500" b="0" i="0" u="none" strike="noStrike" cap="none">
              <a:solidFill>
                <a:srgbClr val="3F3F3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500"/>
              <a:buFont typeface="Arial"/>
              <a:buNone/>
            </a:pPr>
            <a:endParaRPr sz="1500" b="0" i="0" u="none" strike="noStrike" cap="none">
              <a:solidFill>
                <a:srgbClr val="3F3F3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500"/>
              <a:buFont typeface="Arial"/>
              <a:buNone/>
            </a:pPr>
            <a:endParaRPr sz="1500" b="1" i="0" u="none" strike="noStrike" cap="none">
              <a:solidFill>
                <a:srgbClr val="0096D6"/>
              </a:solidFill>
              <a:latin typeface="Arial"/>
              <a:ea typeface="Arial"/>
              <a:cs typeface="Arial"/>
              <a:sym typeface="Arial"/>
            </a:endParaRPr>
          </a:p>
        </p:txBody>
      </p:sp>
      <p:pic>
        <p:nvPicPr>
          <p:cNvPr id="497" name="Google Shape;497;g2ef9082e41d_0_1"/>
          <p:cNvPicPr preferRelativeResize="0"/>
          <p:nvPr/>
        </p:nvPicPr>
        <p:blipFill>
          <a:blip r:embed="rId6">
            <a:alphaModFix/>
          </a:blip>
          <a:stretch>
            <a:fillRect/>
          </a:stretch>
        </p:blipFill>
        <p:spPr>
          <a:xfrm>
            <a:off x="1438000" y="1236831"/>
            <a:ext cx="6268009" cy="1067544"/>
          </a:xfrm>
          <a:prstGeom prst="rect">
            <a:avLst/>
          </a:prstGeom>
          <a:noFill/>
          <a:ln>
            <a:noFill/>
          </a:ln>
        </p:spPr>
      </p:pic>
      <p:pic>
        <p:nvPicPr>
          <p:cNvPr id="498" name="Google Shape;498;g2ef9082e41d_0_1"/>
          <p:cNvPicPr preferRelativeResize="0"/>
          <p:nvPr/>
        </p:nvPicPr>
        <p:blipFill>
          <a:blip r:embed="rId7">
            <a:alphaModFix/>
          </a:blip>
          <a:stretch>
            <a:fillRect/>
          </a:stretch>
        </p:blipFill>
        <p:spPr>
          <a:xfrm>
            <a:off x="5963475" y="2380575"/>
            <a:ext cx="1663650" cy="1663650"/>
          </a:xfrm>
          <a:prstGeom prst="rect">
            <a:avLst/>
          </a:prstGeom>
          <a:noFill/>
          <a:ln>
            <a:noFill/>
          </a:ln>
        </p:spPr>
      </p:pic>
      <p:pic>
        <p:nvPicPr>
          <p:cNvPr id="499" name="Google Shape;499;g2ef9082e41d_0_1"/>
          <p:cNvPicPr preferRelativeResize="0"/>
          <p:nvPr/>
        </p:nvPicPr>
        <p:blipFill>
          <a:blip r:embed="rId8">
            <a:alphaModFix/>
          </a:blip>
          <a:stretch>
            <a:fillRect/>
          </a:stretch>
        </p:blipFill>
        <p:spPr>
          <a:xfrm>
            <a:off x="1723613" y="2456775"/>
            <a:ext cx="1629975" cy="16299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6"/>
          <p:cNvSpPr txBox="1">
            <a:spLocks noGrp="1"/>
          </p:cNvSpPr>
          <p:nvPr>
            <p:ph type="title"/>
          </p:nvPr>
        </p:nvSpPr>
        <p:spPr>
          <a:xfrm>
            <a:off x="457200" y="99960"/>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SzPct val="38888"/>
              <a:buNone/>
            </a:pPr>
            <a:r>
              <a:rPr lang="en-US"/>
              <a:t>What is Shared Decision-Making?</a:t>
            </a:r>
            <a:endParaRPr/>
          </a:p>
        </p:txBody>
      </p:sp>
      <p:sp>
        <p:nvSpPr>
          <p:cNvPr id="69" name="Google Shape;69;p6"/>
          <p:cNvSpPr txBox="1">
            <a:spLocks noGrp="1"/>
          </p:cNvSpPr>
          <p:nvPr>
            <p:ph type="body" idx="1"/>
          </p:nvPr>
        </p:nvSpPr>
        <p:spPr>
          <a:xfrm>
            <a:off x="504825" y="916884"/>
            <a:ext cx="8229600" cy="2286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3F3F3F"/>
              </a:buClr>
              <a:buSzPts val="2400"/>
              <a:buFont typeface="Arial"/>
              <a:buNone/>
            </a:pPr>
            <a:r>
              <a:rPr lang="en-US" sz="2400"/>
              <a:t>“A process in which patients are involved as active </a:t>
            </a:r>
            <a:r>
              <a:rPr lang="en-US" sz="2400">
                <a:solidFill>
                  <a:srgbClr val="0000FF"/>
                </a:solidFill>
              </a:rPr>
              <a:t>partners </a:t>
            </a:r>
            <a:r>
              <a:rPr lang="en-US" sz="2400"/>
              <a:t>with the clinician in clarifying acceptable medical options and in choosing a preferred course of clinical care.”</a:t>
            </a:r>
            <a:endParaRPr/>
          </a:p>
        </p:txBody>
      </p:sp>
      <p:sp>
        <p:nvSpPr>
          <p:cNvPr id="70" name="Google Shape;70;p6"/>
          <p:cNvSpPr/>
          <p:nvPr/>
        </p:nvSpPr>
        <p:spPr>
          <a:xfrm>
            <a:off x="6769450" y="5310725"/>
            <a:ext cx="2304300" cy="2769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200"/>
              <a:buFont typeface="Arial"/>
              <a:buNone/>
            </a:pPr>
            <a:r>
              <a:rPr lang="en-US" sz="1200" b="0" i="1" u="none" strike="noStrike" cap="none">
                <a:solidFill>
                  <a:schemeClr val="lt2"/>
                </a:solidFill>
                <a:latin typeface="Arial"/>
                <a:ea typeface="Arial"/>
                <a:cs typeface="Arial"/>
                <a:sym typeface="Arial"/>
              </a:rPr>
              <a:t>Source: Coon,</a:t>
            </a:r>
            <a:r>
              <a:rPr lang="en-US" sz="1200" i="1">
                <a:solidFill>
                  <a:schemeClr val="lt2"/>
                </a:solidFill>
              </a:rPr>
              <a:t> 2022</a:t>
            </a:r>
            <a:endParaRPr sz="1400" b="0" i="0" u="none" strike="noStrike" cap="none">
              <a:solidFill>
                <a:srgbClr val="000000"/>
              </a:solidFill>
              <a:latin typeface="Arial"/>
              <a:ea typeface="Arial"/>
              <a:cs typeface="Arial"/>
              <a:sym typeface="Arial"/>
            </a:endParaRPr>
          </a:p>
        </p:txBody>
      </p:sp>
      <p:sp>
        <p:nvSpPr>
          <p:cNvPr id="71" name="Google Shape;71;p6"/>
          <p:cNvSpPr/>
          <p:nvPr/>
        </p:nvSpPr>
        <p:spPr>
          <a:xfrm>
            <a:off x="76200" y="2590800"/>
            <a:ext cx="1832700" cy="2791800"/>
          </a:xfrm>
          <a:prstGeom prst="upArrow">
            <a:avLst>
              <a:gd name="adj1" fmla="val 31789"/>
              <a:gd name="adj2" fmla="val 50931"/>
            </a:avLst>
          </a:prstGeom>
          <a:solidFill>
            <a:srgbClr val="93C47D"/>
          </a:solidFill>
          <a:ln w="25400" cap="flat" cmpd="sng">
            <a:solidFill>
              <a:srgbClr val="88A3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6"/>
          <p:cNvSpPr txBox="1"/>
          <p:nvPr/>
        </p:nvSpPr>
        <p:spPr>
          <a:xfrm>
            <a:off x="1931675" y="3601033"/>
            <a:ext cx="2840400" cy="307800"/>
          </a:xfrm>
          <a:prstGeom prst="rect">
            <a:avLst/>
          </a:prstGeom>
          <a:solidFill>
            <a:schemeClr val="accent1"/>
          </a:solid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b="0" i="0" u="none" strike="noStrike" cap="none">
                <a:solidFill>
                  <a:schemeClr val="dk1"/>
                </a:solidFill>
                <a:latin typeface="Arial"/>
                <a:ea typeface="Arial"/>
                <a:cs typeface="Arial"/>
                <a:sym typeface="Arial"/>
              </a:rPr>
              <a:t>Patient and provider satisfaction</a:t>
            </a:r>
            <a:endParaRPr b="0" i="0" u="none" strike="noStrike" cap="none">
              <a:solidFill>
                <a:srgbClr val="000000"/>
              </a:solidFill>
              <a:latin typeface="Arial"/>
              <a:ea typeface="Arial"/>
              <a:cs typeface="Arial"/>
              <a:sym typeface="Arial"/>
            </a:endParaRPr>
          </a:p>
        </p:txBody>
      </p:sp>
      <p:sp>
        <p:nvSpPr>
          <p:cNvPr id="73" name="Google Shape;73;p6"/>
          <p:cNvSpPr txBox="1"/>
          <p:nvPr/>
        </p:nvSpPr>
        <p:spPr>
          <a:xfrm>
            <a:off x="1931675" y="2642675"/>
            <a:ext cx="2840400" cy="307800"/>
          </a:xfrm>
          <a:prstGeom prst="rect">
            <a:avLst/>
          </a:prstGeom>
          <a:solidFill>
            <a:schemeClr val="accent1"/>
          </a:solid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b="0" i="0" u="none" strike="noStrike" cap="none">
                <a:solidFill>
                  <a:schemeClr val="dk1"/>
                </a:solidFill>
                <a:latin typeface="Arial"/>
                <a:ea typeface="Arial"/>
                <a:cs typeface="Arial"/>
                <a:sym typeface="Arial"/>
              </a:rPr>
              <a:t>Patient knowledge</a:t>
            </a:r>
            <a:endParaRPr b="0" i="0" u="none" strike="noStrike" cap="none">
              <a:solidFill>
                <a:srgbClr val="000000"/>
              </a:solidFill>
              <a:latin typeface="Arial"/>
              <a:ea typeface="Arial"/>
              <a:cs typeface="Arial"/>
              <a:sym typeface="Arial"/>
            </a:endParaRPr>
          </a:p>
        </p:txBody>
      </p:sp>
      <p:sp>
        <p:nvSpPr>
          <p:cNvPr id="74" name="Google Shape;74;p6"/>
          <p:cNvSpPr txBox="1"/>
          <p:nvPr/>
        </p:nvSpPr>
        <p:spPr>
          <a:xfrm>
            <a:off x="1931675" y="3132605"/>
            <a:ext cx="2840400" cy="307800"/>
          </a:xfrm>
          <a:prstGeom prst="rect">
            <a:avLst/>
          </a:prstGeom>
          <a:solidFill>
            <a:schemeClr val="accent1"/>
          </a:solid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b="0" i="0" u="none" strike="noStrike" cap="none">
                <a:solidFill>
                  <a:schemeClr val="dk1"/>
                </a:solidFill>
                <a:latin typeface="Arial"/>
                <a:ea typeface="Arial"/>
                <a:cs typeface="Arial"/>
                <a:sym typeface="Arial"/>
              </a:rPr>
              <a:t>Patient adherence to treatment</a:t>
            </a:r>
            <a:endParaRPr b="0" i="0" u="none" strike="noStrike" cap="none">
              <a:solidFill>
                <a:srgbClr val="000000"/>
              </a:solidFill>
              <a:latin typeface="Arial"/>
              <a:ea typeface="Arial"/>
              <a:cs typeface="Arial"/>
              <a:sym typeface="Arial"/>
            </a:endParaRPr>
          </a:p>
        </p:txBody>
      </p:sp>
      <p:sp>
        <p:nvSpPr>
          <p:cNvPr id="75" name="Google Shape;75;p6"/>
          <p:cNvSpPr txBox="1"/>
          <p:nvPr/>
        </p:nvSpPr>
        <p:spPr>
          <a:xfrm>
            <a:off x="1931680" y="5071175"/>
            <a:ext cx="2840400" cy="307800"/>
          </a:xfrm>
          <a:prstGeom prst="rect">
            <a:avLst/>
          </a:prstGeom>
          <a:solidFill>
            <a:schemeClr val="accent1"/>
          </a:solid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a:solidFill>
                  <a:schemeClr val="dk1"/>
                </a:solidFill>
              </a:rPr>
              <a:t>Positive o</a:t>
            </a:r>
            <a:r>
              <a:rPr lang="en-US" b="0" i="0" u="none" strike="noStrike" cap="none">
                <a:solidFill>
                  <a:schemeClr val="dk1"/>
                </a:solidFill>
                <a:latin typeface="Arial"/>
                <a:ea typeface="Arial"/>
                <a:cs typeface="Arial"/>
                <a:sym typeface="Arial"/>
              </a:rPr>
              <a:t>utcomes</a:t>
            </a:r>
            <a:endParaRPr b="0" i="0" u="none" strike="noStrike" cap="none">
              <a:solidFill>
                <a:srgbClr val="000000"/>
              </a:solidFill>
              <a:latin typeface="Arial"/>
              <a:ea typeface="Arial"/>
              <a:cs typeface="Arial"/>
              <a:sym typeface="Arial"/>
            </a:endParaRPr>
          </a:p>
        </p:txBody>
      </p:sp>
      <p:sp>
        <p:nvSpPr>
          <p:cNvPr id="76" name="Google Shape;76;p6"/>
          <p:cNvSpPr txBox="1"/>
          <p:nvPr/>
        </p:nvSpPr>
        <p:spPr>
          <a:xfrm>
            <a:off x="185709" y="3108752"/>
            <a:ext cx="1570800" cy="369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rPr>
              <a:t>Increase</a:t>
            </a:r>
            <a:endParaRPr sz="1400" b="1" i="0" u="none" strike="noStrike" cap="none">
              <a:solidFill>
                <a:srgbClr val="000000"/>
              </a:solidFill>
            </a:endParaRPr>
          </a:p>
        </p:txBody>
      </p:sp>
      <p:sp>
        <p:nvSpPr>
          <p:cNvPr id="77" name="Google Shape;77;p6"/>
          <p:cNvSpPr txBox="1"/>
          <p:nvPr/>
        </p:nvSpPr>
        <p:spPr>
          <a:xfrm>
            <a:off x="5634001" y="4172375"/>
            <a:ext cx="1414500" cy="369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rPr>
              <a:t>Decreased</a:t>
            </a:r>
            <a:endParaRPr sz="1400" b="1" i="0" u="none" strike="noStrike" cap="none">
              <a:solidFill>
                <a:srgbClr val="000000"/>
              </a:solidFill>
            </a:endParaRPr>
          </a:p>
        </p:txBody>
      </p:sp>
      <p:sp>
        <p:nvSpPr>
          <p:cNvPr id="78" name="Google Shape;78;p6"/>
          <p:cNvSpPr txBox="1"/>
          <p:nvPr/>
        </p:nvSpPr>
        <p:spPr>
          <a:xfrm>
            <a:off x="1931680" y="4586525"/>
            <a:ext cx="2840400" cy="307800"/>
          </a:xfrm>
          <a:prstGeom prst="rect">
            <a:avLst/>
          </a:prstGeom>
          <a:solidFill>
            <a:schemeClr val="accent1"/>
          </a:solid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a:solidFill>
                  <a:schemeClr val="dk1"/>
                </a:solidFill>
              </a:rPr>
              <a:t>Individualized treatment</a:t>
            </a:r>
            <a:endParaRPr b="0" i="0" u="none" strike="noStrike" cap="none">
              <a:solidFill>
                <a:srgbClr val="000000"/>
              </a:solidFill>
              <a:latin typeface="Arial"/>
              <a:ea typeface="Arial"/>
              <a:cs typeface="Arial"/>
              <a:sym typeface="Arial"/>
            </a:endParaRPr>
          </a:p>
        </p:txBody>
      </p:sp>
      <p:sp>
        <p:nvSpPr>
          <p:cNvPr id="79" name="Google Shape;79;p6"/>
          <p:cNvSpPr/>
          <p:nvPr/>
        </p:nvSpPr>
        <p:spPr>
          <a:xfrm rot="10800000">
            <a:off x="4872000" y="2614925"/>
            <a:ext cx="1832700" cy="2791800"/>
          </a:xfrm>
          <a:prstGeom prst="upArrow">
            <a:avLst>
              <a:gd name="adj1" fmla="val 31789"/>
              <a:gd name="adj2" fmla="val 50931"/>
            </a:avLst>
          </a:prstGeom>
          <a:solidFill>
            <a:srgbClr val="E06666"/>
          </a:solidFill>
          <a:ln w="25400" cap="flat" cmpd="sng">
            <a:solidFill>
              <a:srgbClr val="88A3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0" name="Google Shape;80;p6"/>
          <p:cNvSpPr txBox="1"/>
          <p:nvPr/>
        </p:nvSpPr>
        <p:spPr>
          <a:xfrm>
            <a:off x="5019609" y="4479577"/>
            <a:ext cx="1570800" cy="369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rgbClr val="FFFFFF"/>
                </a:solidFill>
              </a:rPr>
              <a:t>Decrease</a:t>
            </a:r>
            <a:endParaRPr sz="1400" b="1" i="0" u="none" strike="noStrike" cap="none">
              <a:solidFill>
                <a:srgbClr val="000000"/>
              </a:solidFill>
            </a:endParaRPr>
          </a:p>
        </p:txBody>
      </p:sp>
      <p:sp>
        <p:nvSpPr>
          <p:cNvPr id="81" name="Google Shape;81;p6"/>
          <p:cNvSpPr txBox="1"/>
          <p:nvPr/>
        </p:nvSpPr>
        <p:spPr>
          <a:xfrm>
            <a:off x="1931680" y="4101876"/>
            <a:ext cx="2840400" cy="307800"/>
          </a:xfrm>
          <a:prstGeom prst="rect">
            <a:avLst/>
          </a:prstGeom>
          <a:solidFill>
            <a:schemeClr val="accent1"/>
          </a:solid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a:solidFill>
                  <a:schemeClr val="dk1"/>
                </a:solidFill>
              </a:rPr>
              <a:t>Quality of life</a:t>
            </a:r>
            <a:endParaRPr b="0" i="0" u="none" strike="noStrike" cap="none">
              <a:solidFill>
                <a:srgbClr val="000000"/>
              </a:solidFill>
              <a:latin typeface="Arial"/>
              <a:ea typeface="Arial"/>
              <a:cs typeface="Arial"/>
              <a:sym typeface="Arial"/>
            </a:endParaRPr>
          </a:p>
        </p:txBody>
      </p:sp>
      <p:sp>
        <p:nvSpPr>
          <p:cNvPr id="82" name="Google Shape;82;p6"/>
          <p:cNvSpPr txBox="1"/>
          <p:nvPr/>
        </p:nvSpPr>
        <p:spPr>
          <a:xfrm>
            <a:off x="6281050" y="2971800"/>
            <a:ext cx="2605800" cy="323100"/>
          </a:xfrm>
          <a:prstGeom prst="rect">
            <a:avLst/>
          </a:prstGeom>
          <a:solidFill>
            <a:schemeClr val="accent1"/>
          </a:solid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500">
                <a:solidFill>
                  <a:schemeClr val="dk1"/>
                </a:solidFill>
              </a:rPr>
              <a:t>Anxiety</a:t>
            </a:r>
            <a:endParaRPr sz="1500" b="0" i="0" u="none" strike="noStrike" cap="none">
              <a:solidFill>
                <a:srgbClr val="000000"/>
              </a:solidFill>
              <a:latin typeface="Arial"/>
              <a:ea typeface="Arial"/>
              <a:cs typeface="Arial"/>
              <a:sym typeface="Arial"/>
            </a:endParaRPr>
          </a:p>
        </p:txBody>
      </p:sp>
      <p:sp>
        <p:nvSpPr>
          <p:cNvPr id="83" name="Google Shape;83;p6"/>
          <p:cNvSpPr txBox="1"/>
          <p:nvPr/>
        </p:nvSpPr>
        <p:spPr>
          <a:xfrm>
            <a:off x="6281050" y="3429000"/>
            <a:ext cx="2605800" cy="323100"/>
          </a:xfrm>
          <a:prstGeom prst="rect">
            <a:avLst/>
          </a:prstGeom>
          <a:solidFill>
            <a:schemeClr val="accent1"/>
          </a:solid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500">
                <a:solidFill>
                  <a:schemeClr val="dk1"/>
                </a:solidFill>
              </a:rPr>
              <a:t>Missed appointments</a:t>
            </a:r>
            <a:endParaRPr sz="1500" b="0" i="0" u="none" strike="noStrike" cap="none">
              <a:solidFill>
                <a:srgbClr val="000000"/>
              </a:solidFill>
              <a:latin typeface="Arial"/>
              <a:ea typeface="Arial"/>
              <a:cs typeface="Arial"/>
              <a:sym typeface="Arial"/>
            </a:endParaRPr>
          </a:p>
        </p:txBody>
      </p:sp>
      <p:sp>
        <p:nvSpPr>
          <p:cNvPr id="84" name="Google Shape;84;p6"/>
          <p:cNvSpPr txBox="1"/>
          <p:nvPr/>
        </p:nvSpPr>
        <p:spPr>
          <a:xfrm>
            <a:off x="6281050" y="3886200"/>
            <a:ext cx="2605800" cy="323100"/>
          </a:xfrm>
          <a:prstGeom prst="rect">
            <a:avLst/>
          </a:prstGeom>
          <a:solidFill>
            <a:schemeClr val="accent1"/>
          </a:solid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500">
                <a:solidFill>
                  <a:schemeClr val="dk1"/>
                </a:solidFill>
              </a:rPr>
              <a:t>Cost of healthcare</a:t>
            </a:r>
            <a:endParaRPr sz="1500" b="0" i="0" u="none" strike="noStrike" cap="none">
              <a:solidFill>
                <a:srgbClr val="000000"/>
              </a:solidFill>
              <a:latin typeface="Arial"/>
              <a:ea typeface="Arial"/>
              <a:cs typeface="Arial"/>
              <a:sym typeface="Arial"/>
            </a:endParaRPr>
          </a:p>
        </p:txBody>
      </p:sp>
      <p:sp>
        <p:nvSpPr>
          <p:cNvPr id="85" name="Google Shape;85;p6"/>
          <p:cNvSpPr txBox="1">
            <a:spLocks noGrp="1"/>
          </p:cNvSpPr>
          <p:nvPr>
            <p:ph type="title"/>
          </p:nvPr>
        </p:nvSpPr>
        <p:spPr>
          <a:xfrm>
            <a:off x="3419850" y="2015800"/>
            <a:ext cx="2304300" cy="6885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2700"/>
              <a:t>Leads to…</a:t>
            </a:r>
            <a:endParaRPr sz="27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1"/>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sz="3400"/>
              <a:t>Assessing </a:t>
            </a:r>
            <a:r>
              <a:rPr lang="en-US" sz="3400">
                <a:solidFill>
                  <a:srgbClr val="4A86E8"/>
                </a:solidFill>
              </a:rPr>
              <a:t>Desire</a:t>
            </a:r>
            <a:r>
              <a:rPr lang="en-US" sz="3400"/>
              <a:t> for Decision-Making</a:t>
            </a:r>
            <a:endParaRPr sz="3400"/>
          </a:p>
        </p:txBody>
      </p:sp>
      <p:sp>
        <p:nvSpPr>
          <p:cNvPr id="92" name="Google Shape;92;p11"/>
          <p:cNvSpPr/>
          <p:nvPr/>
        </p:nvSpPr>
        <p:spPr>
          <a:xfrm>
            <a:off x="3347671" y="3208247"/>
            <a:ext cx="2188500" cy="2188500"/>
          </a:xfrm>
          <a:prstGeom prst="ellipse">
            <a:avLst/>
          </a:prstGeom>
          <a:solidFill>
            <a:srgbClr val="336699"/>
          </a:solidFill>
          <a:ln w="38100" cap="flat" cmpd="sng">
            <a:solidFill>
              <a:schemeClr val="lt1"/>
            </a:solidFill>
            <a:prstDash val="solid"/>
            <a:round/>
            <a:headEnd type="none" w="sm" len="sm"/>
            <a:tailEnd type="none" w="sm" len="sm"/>
          </a:ln>
          <a:effectLst>
            <a:outerShdw blurRad="40000" dist="20000" dir="5400000" rotWithShape="0">
              <a:srgbClr val="000000">
                <a:alpha val="37254"/>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3" name="Google Shape;93;p11"/>
          <p:cNvSpPr txBox="1"/>
          <p:nvPr/>
        </p:nvSpPr>
        <p:spPr>
          <a:xfrm>
            <a:off x="3668185" y="3528761"/>
            <a:ext cx="1547700" cy="1547700"/>
          </a:xfrm>
          <a:prstGeom prst="rect">
            <a:avLst/>
          </a:prstGeom>
          <a:noFill/>
          <a:ln>
            <a:noFill/>
          </a:ln>
        </p:spPr>
        <p:txBody>
          <a:bodyPr spcFirstLastPara="1" wrap="square" lIns="12050" tIns="12050" rIns="12050" bIns="12050" anchor="ctr" anchorCtr="0">
            <a:noAutofit/>
          </a:bodyPr>
          <a:lstStyle/>
          <a:p>
            <a:pPr marL="0" marR="0" lvl="0" indent="0" algn="ctr" rtl="0">
              <a:lnSpc>
                <a:spcPct val="90000"/>
              </a:lnSpc>
              <a:spcBef>
                <a:spcPts val="0"/>
              </a:spcBef>
              <a:spcAft>
                <a:spcPts val="0"/>
              </a:spcAft>
              <a:buClr>
                <a:schemeClr val="lt1"/>
              </a:buClr>
              <a:buSzPts val="1900"/>
              <a:buFont typeface="Arial"/>
              <a:buNone/>
            </a:pPr>
            <a:r>
              <a:rPr lang="en-US" sz="2900" b="0" i="0" u="none" strike="noStrike" cap="none">
                <a:solidFill>
                  <a:schemeClr val="lt1"/>
                </a:solidFill>
                <a:latin typeface="Arial"/>
                <a:ea typeface="Arial"/>
                <a:cs typeface="Arial"/>
                <a:sym typeface="Arial"/>
              </a:rPr>
              <a:t>Desire </a:t>
            </a:r>
            <a:endParaRPr sz="2400" b="0" i="0" u="none" strike="noStrike" cap="none">
              <a:solidFill>
                <a:schemeClr val="lt1"/>
              </a:solidFill>
              <a:latin typeface="Arial"/>
              <a:ea typeface="Arial"/>
              <a:cs typeface="Arial"/>
              <a:sym typeface="Arial"/>
            </a:endParaRPr>
          </a:p>
        </p:txBody>
      </p:sp>
      <p:grpSp>
        <p:nvGrpSpPr>
          <p:cNvPr id="94" name="Google Shape;94;p11"/>
          <p:cNvGrpSpPr/>
          <p:nvPr/>
        </p:nvGrpSpPr>
        <p:grpSpPr>
          <a:xfrm>
            <a:off x="1027000" y="2155324"/>
            <a:ext cx="2641175" cy="1776666"/>
            <a:chOff x="1027000" y="2155324"/>
            <a:chExt cx="2641175" cy="1776666"/>
          </a:xfrm>
        </p:grpSpPr>
        <p:sp>
          <p:nvSpPr>
            <p:cNvPr id="95" name="Google Shape;95;p11"/>
            <p:cNvSpPr/>
            <p:nvPr/>
          </p:nvSpPr>
          <p:spPr>
            <a:xfrm rot="-8700143">
              <a:off x="1887295" y="2859596"/>
              <a:ext cx="1761160" cy="623788"/>
            </a:xfrm>
            <a:prstGeom prst="leftArrow">
              <a:avLst>
                <a:gd name="adj1" fmla="val 60000"/>
                <a:gd name="adj2" fmla="val 50000"/>
              </a:avLst>
            </a:prstGeom>
            <a:solidFill>
              <a:srgbClr val="ABABC9"/>
            </a:solidFill>
            <a:ln>
              <a:noFill/>
            </a:ln>
            <a:effectLst>
              <a:outerShdw blurRad="40000" dist="20000" dir="5400000" rotWithShape="0">
                <a:srgbClr val="000000">
                  <a:alpha val="37254"/>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6" name="Google Shape;96;p11"/>
            <p:cNvSpPr/>
            <p:nvPr/>
          </p:nvSpPr>
          <p:spPr>
            <a:xfrm>
              <a:off x="1027000" y="2155324"/>
              <a:ext cx="1707000" cy="949500"/>
            </a:xfrm>
            <a:prstGeom prst="roundRect">
              <a:avLst>
                <a:gd name="adj" fmla="val 10000"/>
              </a:avLst>
            </a:prstGeom>
            <a:solidFill>
              <a:srgbClr val="336699"/>
            </a:solidFill>
            <a:ln w="38100" cap="flat" cmpd="sng">
              <a:solidFill>
                <a:schemeClr val="lt1"/>
              </a:solidFill>
              <a:prstDash val="solid"/>
              <a:round/>
              <a:headEnd type="none" w="sm" len="sm"/>
              <a:tailEnd type="none" w="sm" len="sm"/>
            </a:ln>
            <a:effectLst>
              <a:outerShdw blurRad="40000" dist="20000" dir="5400000" rotWithShape="0">
                <a:srgbClr val="000000">
                  <a:alpha val="37254"/>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97" name="Google Shape;97;p11"/>
          <p:cNvSpPr txBox="1"/>
          <p:nvPr/>
        </p:nvSpPr>
        <p:spPr>
          <a:xfrm>
            <a:off x="1132675" y="2250551"/>
            <a:ext cx="1400400" cy="843900"/>
          </a:xfrm>
          <a:prstGeom prst="rect">
            <a:avLst/>
          </a:prstGeom>
          <a:noFill/>
          <a:ln>
            <a:noFill/>
          </a:ln>
        </p:spPr>
        <p:txBody>
          <a:bodyPr spcFirstLastPara="1" wrap="square" lIns="57150" tIns="57150" rIns="57150" bIns="57150" anchor="ctr" anchorCtr="0">
            <a:noAutofit/>
          </a:bodyPr>
          <a:lstStyle/>
          <a:p>
            <a:pPr marL="0" marR="0" lvl="0" indent="0" algn="ctr" rtl="0">
              <a:lnSpc>
                <a:spcPct val="90000"/>
              </a:lnSpc>
              <a:spcBef>
                <a:spcPts val="0"/>
              </a:spcBef>
              <a:spcAft>
                <a:spcPts val="0"/>
              </a:spcAft>
              <a:buClr>
                <a:schemeClr val="lt1"/>
              </a:buClr>
              <a:buSzPts val="3000"/>
              <a:buFont typeface="Arial"/>
              <a:buNone/>
            </a:pPr>
            <a:r>
              <a:rPr lang="en-US" sz="1600">
                <a:solidFill>
                  <a:schemeClr val="lt1"/>
                </a:solidFill>
              </a:rPr>
              <a:t>Personal Preference</a:t>
            </a:r>
            <a:endParaRPr sz="1600" b="0" i="0" u="none" strike="noStrike" cap="none">
              <a:solidFill>
                <a:srgbClr val="000000"/>
              </a:solidFill>
              <a:latin typeface="Arial"/>
              <a:ea typeface="Arial"/>
              <a:cs typeface="Arial"/>
              <a:sym typeface="Arial"/>
            </a:endParaRPr>
          </a:p>
        </p:txBody>
      </p:sp>
      <p:grpSp>
        <p:nvGrpSpPr>
          <p:cNvPr id="98" name="Google Shape;98;p11"/>
          <p:cNvGrpSpPr/>
          <p:nvPr/>
        </p:nvGrpSpPr>
        <p:grpSpPr>
          <a:xfrm>
            <a:off x="5215880" y="1980463"/>
            <a:ext cx="2695620" cy="1951530"/>
            <a:chOff x="5215880" y="1980463"/>
            <a:chExt cx="2695620" cy="1951530"/>
          </a:xfrm>
        </p:grpSpPr>
        <p:sp>
          <p:nvSpPr>
            <p:cNvPr id="99" name="Google Shape;99;p11"/>
            <p:cNvSpPr/>
            <p:nvPr/>
          </p:nvSpPr>
          <p:spPr>
            <a:xfrm rot="-2099857">
              <a:off x="5235600" y="2859598"/>
              <a:ext cx="1761160" cy="623788"/>
            </a:xfrm>
            <a:prstGeom prst="leftArrow">
              <a:avLst>
                <a:gd name="adj1" fmla="val 60000"/>
                <a:gd name="adj2" fmla="val 50000"/>
              </a:avLst>
            </a:prstGeom>
            <a:solidFill>
              <a:srgbClr val="ABABC9"/>
            </a:solidFill>
            <a:ln>
              <a:noFill/>
            </a:ln>
            <a:effectLst>
              <a:outerShdw blurRad="40000" dist="20000" dir="5400000" rotWithShape="0">
                <a:srgbClr val="000000">
                  <a:alpha val="37254"/>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0" name="Google Shape;100;p11"/>
            <p:cNvSpPr/>
            <p:nvPr/>
          </p:nvSpPr>
          <p:spPr>
            <a:xfrm>
              <a:off x="6077300" y="1980463"/>
              <a:ext cx="1834200" cy="1091700"/>
            </a:xfrm>
            <a:prstGeom prst="roundRect">
              <a:avLst>
                <a:gd name="adj" fmla="val 10000"/>
              </a:avLst>
            </a:prstGeom>
            <a:solidFill>
              <a:srgbClr val="336699"/>
            </a:solidFill>
            <a:ln w="38100" cap="flat" cmpd="sng">
              <a:solidFill>
                <a:schemeClr val="lt1"/>
              </a:solidFill>
              <a:prstDash val="solid"/>
              <a:round/>
              <a:headEnd type="none" w="sm" len="sm"/>
              <a:tailEnd type="none" w="sm" len="sm"/>
            </a:ln>
            <a:effectLst>
              <a:outerShdw blurRad="40000" dist="20000" dir="5400000" rotWithShape="0">
                <a:srgbClr val="000000">
                  <a:alpha val="37254"/>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1" name="Google Shape;101;p11"/>
            <p:cNvSpPr txBox="1"/>
            <p:nvPr/>
          </p:nvSpPr>
          <p:spPr>
            <a:xfrm>
              <a:off x="6191250" y="2051575"/>
              <a:ext cx="1664700" cy="949500"/>
            </a:xfrm>
            <a:prstGeom prst="rect">
              <a:avLst/>
            </a:prstGeom>
            <a:noFill/>
            <a:ln>
              <a:noFill/>
            </a:ln>
          </p:spPr>
          <p:txBody>
            <a:bodyPr spcFirstLastPara="1" wrap="square" lIns="57150" tIns="57150" rIns="57150" bIns="57150" anchor="ctr" anchorCtr="0">
              <a:noAutofit/>
            </a:bodyPr>
            <a:lstStyle/>
            <a:p>
              <a:pPr marL="0" marR="0" lvl="0" indent="0" algn="ctr" rtl="0">
                <a:lnSpc>
                  <a:spcPct val="90000"/>
                </a:lnSpc>
                <a:spcBef>
                  <a:spcPts val="0"/>
                </a:spcBef>
                <a:spcAft>
                  <a:spcPts val="0"/>
                </a:spcAft>
                <a:buClr>
                  <a:schemeClr val="lt1"/>
                </a:buClr>
                <a:buSzPts val="3000"/>
                <a:buFont typeface="Arial"/>
                <a:buNone/>
              </a:pPr>
              <a:r>
                <a:rPr lang="en-US" sz="1600">
                  <a:solidFill>
                    <a:schemeClr val="lt1"/>
                  </a:solidFill>
                </a:rPr>
                <a:t>Social Support</a:t>
              </a:r>
              <a:endParaRPr sz="1600" b="0" i="0" u="none" strike="noStrike" cap="none">
                <a:solidFill>
                  <a:srgbClr val="000000"/>
                </a:solidFill>
                <a:latin typeface="Arial"/>
                <a:ea typeface="Arial"/>
                <a:cs typeface="Arial"/>
                <a:sym typeface="Arial"/>
              </a:endParaRPr>
            </a:p>
          </p:txBody>
        </p:sp>
      </p:grpSp>
      <p:sp>
        <p:nvSpPr>
          <p:cNvPr id="102" name="Google Shape;102;p11"/>
          <p:cNvSpPr/>
          <p:nvPr/>
        </p:nvSpPr>
        <p:spPr>
          <a:xfrm>
            <a:off x="5867400" y="5223725"/>
            <a:ext cx="3276600" cy="2769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200"/>
              <a:buFont typeface="Arial"/>
              <a:buNone/>
            </a:pPr>
            <a:r>
              <a:rPr lang="en-US" sz="1200" b="0" i="1" u="none" strike="noStrike" cap="none">
                <a:solidFill>
                  <a:schemeClr val="lt2"/>
                </a:solidFill>
                <a:latin typeface="Arial"/>
                <a:ea typeface="Arial"/>
                <a:cs typeface="Arial"/>
                <a:sym typeface="Arial"/>
              </a:rPr>
              <a:t>Source: </a:t>
            </a:r>
            <a:r>
              <a:rPr lang="en-US" sz="1200" i="1">
                <a:solidFill>
                  <a:schemeClr val="lt2"/>
                </a:solidFill>
              </a:rPr>
              <a:t>Hawley &amp; Morris 2017</a:t>
            </a:r>
            <a:endParaRPr sz="1400" b="0" i="0" u="none" strike="noStrike" cap="none">
              <a:solidFill>
                <a:srgbClr val="000000"/>
              </a:solidFill>
              <a:latin typeface="Arial"/>
              <a:ea typeface="Arial"/>
              <a:cs typeface="Arial"/>
              <a:sym typeface="Arial"/>
            </a:endParaRPr>
          </a:p>
        </p:txBody>
      </p:sp>
      <p:grpSp>
        <p:nvGrpSpPr>
          <p:cNvPr id="103" name="Google Shape;103;p11"/>
          <p:cNvGrpSpPr/>
          <p:nvPr/>
        </p:nvGrpSpPr>
        <p:grpSpPr>
          <a:xfrm>
            <a:off x="1181100" y="3897200"/>
            <a:ext cx="2105455" cy="1161000"/>
            <a:chOff x="1181100" y="3897200"/>
            <a:chExt cx="2105455" cy="1161000"/>
          </a:xfrm>
        </p:grpSpPr>
        <p:sp>
          <p:nvSpPr>
            <p:cNvPr id="104" name="Google Shape;104;p11"/>
            <p:cNvSpPr/>
            <p:nvPr/>
          </p:nvSpPr>
          <p:spPr>
            <a:xfrm rot="10798829">
              <a:off x="1525255" y="4117445"/>
              <a:ext cx="1761300" cy="623700"/>
            </a:xfrm>
            <a:prstGeom prst="leftArrow">
              <a:avLst>
                <a:gd name="adj1" fmla="val 60000"/>
                <a:gd name="adj2" fmla="val 50000"/>
              </a:avLst>
            </a:prstGeom>
            <a:solidFill>
              <a:srgbClr val="ABABC9"/>
            </a:solidFill>
            <a:ln>
              <a:noFill/>
            </a:ln>
            <a:effectLst>
              <a:outerShdw blurRad="40000" dist="20000" dir="5400000" rotWithShape="0">
                <a:srgbClr val="000000">
                  <a:alpha val="3725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5" name="Google Shape;105;p11"/>
            <p:cNvSpPr/>
            <p:nvPr/>
          </p:nvSpPr>
          <p:spPr>
            <a:xfrm>
              <a:off x="1181100" y="3897200"/>
              <a:ext cx="1505100" cy="1161000"/>
            </a:xfrm>
            <a:prstGeom prst="roundRect">
              <a:avLst>
                <a:gd name="adj" fmla="val 16667"/>
              </a:avLst>
            </a:prstGeom>
            <a:solidFill>
              <a:srgbClr val="336699"/>
            </a:solidFill>
            <a:ln w="38100" cap="flat" cmpd="sng">
              <a:solidFill>
                <a:schemeClr val="lt1"/>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US" sz="1600">
                  <a:solidFill>
                    <a:schemeClr val="lt1"/>
                  </a:solidFill>
                </a:rPr>
                <a:t>Culture</a:t>
              </a:r>
              <a:endParaRPr sz="1600">
                <a:solidFill>
                  <a:schemeClr val="lt1"/>
                </a:solidFill>
              </a:endParaRPr>
            </a:p>
          </p:txBody>
        </p:sp>
      </p:grpSp>
      <p:grpSp>
        <p:nvGrpSpPr>
          <p:cNvPr id="106" name="Google Shape;106;p11"/>
          <p:cNvGrpSpPr/>
          <p:nvPr/>
        </p:nvGrpSpPr>
        <p:grpSpPr>
          <a:xfrm>
            <a:off x="5578120" y="3848800"/>
            <a:ext cx="2241755" cy="1161000"/>
            <a:chOff x="5578120" y="3848800"/>
            <a:chExt cx="2241755" cy="1161000"/>
          </a:xfrm>
        </p:grpSpPr>
        <p:sp>
          <p:nvSpPr>
            <p:cNvPr id="107" name="Google Shape;107;p11"/>
            <p:cNvSpPr/>
            <p:nvPr/>
          </p:nvSpPr>
          <p:spPr>
            <a:xfrm rot="1171">
              <a:off x="5578120" y="4126602"/>
              <a:ext cx="1761300" cy="605400"/>
            </a:xfrm>
            <a:prstGeom prst="leftArrow">
              <a:avLst>
                <a:gd name="adj1" fmla="val 60000"/>
                <a:gd name="adj2" fmla="val 50000"/>
              </a:avLst>
            </a:prstGeom>
            <a:solidFill>
              <a:srgbClr val="ABABC9"/>
            </a:solidFill>
            <a:ln>
              <a:noFill/>
            </a:ln>
            <a:effectLst>
              <a:outerShdw blurRad="40000" dist="20000" dir="5400000" rotWithShape="0">
                <a:srgbClr val="000000">
                  <a:alpha val="3725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8" name="Google Shape;108;p11"/>
            <p:cNvSpPr/>
            <p:nvPr/>
          </p:nvSpPr>
          <p:spPr>
            <a:xfrm>
              <a:off x="6254475" y="3848800"/>
              <a:ext cx="1565400" cy="1161000"/>
            </a:xfrm>
            <a:prstGeom prst="roundRect">
              <a:avLst>
                <a:gd name="adj" fmla="val 16667"/>
              </a:avLst>
            </a:prstGeom>
            <a:solidFill>
              <a:srgbClr val="336699"/>
            </a:solidFill>
            <a:ln w="38100" cap="flat" cmpd="sng">
              <a:solidFill>
                <a:schemeClr val="lt1"/>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US" sz="1600">
                  <a:solidFill>
                    <a:schemeClr val="lt1"/>
                  </a:solidFill>
                </a:rPr>
                <a:t>Medical Condition</a:t>
              </a:r>
              <a:endParaRPr sz="1600">
                <a:solidFill>
                  <a:schemeClr val="lt1"/>
                </a:solidFill>
              </a:endParaRPr>
            </a:p>
          </p:txBody>
        </p:sp>
      </p:grpSp>
      <p:grpSp>
        <p:nvGrpSpPr>
          <p:cNvPr id="109" name="Google Shape;109;p11"/>
          <p:cNvGrpSpPr/>
          <p:nvPr/>
        </p:nvGrpSpPr>
        <p:grpSpPr>
          <a:xfrm>
            <a:off x="3013050" y="1562775"/>
            <a:ext cx="1367052" cy="1778393"/>
            <a:chOff x="3013050" y="1562775"/>
            <a:chExt cx="1367052" cy="1778393"/>
          </a:xfrm>
        </p:grpSpPr>
        <p:sp>
          <p:nvSpPr>
            <p:cNvPr id="110" name="Google Shape;110;p11"/>
            <p:cNvSpPr/>
            <p:nvPr/>
          </p:nvSpPr>
          <p:spPr>
            <a:xfrm rot="-6503830">
              <a:off x="3241368" y="2328588"/>
              <a:ext cx="1294668" cy="605260"/>
            </a:xfrm>
            <a:prstGeom prst="leftArrow">
              <a:avLst>
                <a:gd name="adj1" fmla="val 61890"/>
                <a:gd name="adj2" fmla="val 43123"/>
              </a:avLst>
            </a:prstGeom>
            <a:solidFill>
              <a:srgbClr val="ABABC9"/>
            </a:solidFill>
            <a:ln>
              <a:noFill/>
            </a:ln>
            <a:effectLst>
              <a:outerShdw blurRad="40000" dist="20000" dir="5400000" rotWithShape="0">
                <a:srgbClr val="000000">
                  <a:alpha val="3725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1" name="Google Shape;111;p11"/>
            <p:cNvSpPr/>
            <p:nvPr/>
          </p:nvSpPr>
          <p:spPr>
            <a:xfrm>
              <a:off x="3013050" y="1562775"/>
              <a:ext cx="1161000" cy="1161000"/>
            </a:xfrm>
            <a:prstGeom prst="roundRect">
              <a:avLst>
                <a:gd name="adj" fmla="val 16667"/>
              </a:avLst>
            </a:prstGeom>
            <a:solidFill>
              <a:srgbClr val="336699"/>
            </a:solidFill>
            <a:ln w="38100" cap="flat" cmpd="sng">
              <a:solidFill>
                <a:schemeClr val="lt1"/>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US" sz="1600">
                  <a:solidFill>
                    <a:schemeClr val="lt1"/>
                  </a:solidFill>
                </a:rPr>
                <a:t>Health Literacy</a:t>
              </a:r>
              <a:endParaRPr sz="1600">
                <a:solidFill>
                  <a:schemeClr val="lt1"/>
                </a:solidFill>
              </a:endParaRPr>
            </a:p>
          </p:txBody>
        </p:sp>
      </p:grpSp>
      <p:grpSp>
        <p:nvGrpSpPr>
          <p:cNvPr id="112" name="Google Shape;112;p11"/>
          <p:cNvGrpSpPr/>
          <p:nvPr/>
        </p:nvGrpSpPr>
        <p:grpSpPr>
          <a:xfrm>
            <a:off x="4571989" y="1562775"/>
            <a:ext cx="1313411" cy="1866217"/>
            <a:chOff x="4571989" y="1562775"/>
            <a:chExt cx="1313411" cy="1866217"/>
          </a:xfrm>
        </p:grpSpPr>
        <p:sp>
          <p:nvSpPr>
            <p:cNvPr id="113" name="Google Shape;113;p11"/>
            <p:cNvSpPr/>
            <p:nvPr/>
          </p:nvSpPr>
          <p:spPr>
            <a:xfrm rot="-3449693">
              <a:off x="4539706" y="2439690"/>
              <a:ext cx="1243266" cy="605204"/>
            </a:xfrm>
            <a:prstGeom prst="leftArrow">
              <a:avLst>
                <a:gd name="adj1" fmla="val 60000"/>
                <a:gd name="adj2" fmla="val 50000"/>
              </a:avLst>
            </a:prstGeom>
            <a:solidFill>
              <a:srgbClr val="ABABC9"/>
            </a:solidFill>
            <a:ln>
              <a:noFill/>
            </a:ln>
            <a:effectLst>
              <a:outerShdw blurRad="40000" dist="20000" dir="5400000" rotWithShape="0">
                <a:srgbClr val="000000">
                  <a:alpha val="3725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4" name="Google Shape;114;p11"/>
            <p:cNvSpPr/>
            <p:nvPr/>
          </p:nvSpPr>
          <p:spPr>
            <a:xfrm>
              <a:off x="4724400" y="1562775"/>
              <a:ext cx="1161000" cy="1161000"/>
            </a:xfrm>
            <a:prstGeom prst="roundRect">
              <a:avLst>
                <a:gd name="adj" fmla="val 16667"/>
              </a:avLst>
            </a:prstGeom>
            <a:solidFill>
              <a:srgbClr val="336699"/>
            </a:solidFill>
            <a:ln w="38100" cap="flat" cmpd="sng">
              <a:solidFill>
                <a:schemeClr val="lt1"/>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US" sz="1500">
                  <a:solidFill>
                    <a:schemeClr val="lt1"/>
                  </a:solidFill>
                </a:rPr>
                <a:t>Emotional State</a:t>
              </a:r>
              <a:endParaRPr sz="1500">
                <a:solidFill>
                  <a:schemeClr val="lt1"/>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3"/>
                                        </p:tgtEl>
                                        <p:attrNameLst>
                                          <p:attrName>style.visibility</p:attrName>
                                        </p:attrNameLst>
                                      </p:cBhvr>
                                      <p:to>
                                        <p:strVal val="visible"/>
                                      </p:to>
                                    </p:set>
                                    <p:animEffect transition="in" filter="fade">
                                      <p:cBhvr>
                                        <p:cTn id="7" dur="1000"/>
                                        <p:tgtEl>
                                          <p:spTgt spid="10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7"/>
                                        </p:tgtEl>
                                        <p:attrNameLst>
                                          <p:attrName>style.visibility</p:attrName>
                                        </p:attrNameLst>
                                      </p:cBhvr>
                                      <p:to>
                                        <p:strVal val="visible"/>
                                      </p:to>
                                    </p:set>
                                    <p:animEffect transition="in" filter="fade">
                                      <p:cBhvr>
                                        <p:cTn id="12" dur="1000"/>
                                        <p:tgtEl>
                                          <p:spTgt spid="97"/>
                                        </p:tgtEl>
                                      </p:cBhvr>
                                    </p:animEffect>
                                  </p:childTnLst>
                                </p:cTn>
                              </p:par>
                              <p:par>
                                <p:cTn id="13" presetID="10" presetClass="entr" presetSubtype="0" fill="hold" nodeType="withEffect">
                                  <p:stCondLst>
                                    <p:cond delay="0"/>
                                  </p:stCondLst>
                                  <p:childTnLst>
                                    <p:set>
                                      <p:cBhvr>
                                        <p:cTn id="14" dur="1" fill="hold">
                                          <p:stCondLst>
                                            <p:cond delay="0"/>
                                          </p:stCondLst>
                                        </p:cTn>
                                        <p:tgtEl>
                                          <p:spTgt spid="94"/>
                                        </p:tgtEl>
                                        <p:attrNameLst>
                                          <p:attrName>style.visibility</p:attrName>
                                        </p:attrNameLst>
                                      </p:cBhvr>
                                      <p:to>
                                        <p:strVal val="visible"/>
                                      </p:to>
                                    </p:set>
                                    <p:animEffect transition="in" filter="fade">
                                      <p:cBhvr>
                                        <p:cTn id="15" dur="1000"/>
                                        <p:tgtEl>
                                          <p:spTgt spid="9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09"/>
                                        </p:tgtEl>
                                        <p:attrNameLst>
                                          <p:attrName>style.visibility</p:attrName>
                                        </p:attrNameLst>
                                      </p:cBhvr>
                                      <p:to>
                                        <p:strVal val="visible"/>
                                      </p:to>
                                    </p:set>
                                    <p:animEffect transition="in" filter="fade">
                                      <p:cBhvr>
                                        <p:cTn id="20" dur="1000"/>
                                        <p:tgtEl>
                                          <p:spTgt spid="10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12"/>
                                        </p:tgtEl>
                                        <p:attrNameLst>
                                          <p:attrName>style.visibility</p:attrName>
                                        </p:attrNameLst>
                                      </p:cBhvr>
                                      <p:to>
                                        <p:strVal val="visible"/>
                                      </p:to>
                                    </p:set>
                                    <p:animEffect transition="in" filter="fade">
                                      <p:cBhvr>
                                        <p:cTn id="25" dur="1000"/>
                                        <p:tgtEl>
                                          <p:spTgt spid="112"/>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98"/>
                                        </p:tgtEl>
                                        <p:attrNameLst>
                                          <p:attrName>style.visibility</p:attrName>
                                        </p:attrNameLst>
                                      </p:cBhvr>
                                      <p:to>
                                        <p:strVal val="visible"/>
                                      </p:to>
                                    </p:set>
                                    <p:animEffect transition="in" filter="fade">
                                      <p:cBhvr>
                                        <p:cTn id="30" dur="1000"/>
                                        <p:tgtEl>
                                          <p:spTgt spid="98"/>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06"/>
                                        </p:tgtEl>
                                        <p:attrNameLst>
                                          <p:attrName>style.visibility</p:attrName>
                                        </p:attrNameLst>
                                      </p:cBhvr>
                                      <p:to>
                                        <p:strVal val="visible"/>
                                      </p:to>
                                    </p:set>
                                    <p:animEffect transition="in" filter="fade">
                                      <p:cBhvr>
                                        <p:cTn id="35" dur="1000"/>
                                        <p:tgtEl>
                                          <p:spTgt spid="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3"/>
          <p:cNvSpPr/>
          <p:nvPr/>
        </p:nvSpPr>
        <p:spPr>
          <a:xfrm rot="-10329065">
            <a:off x="2232552" y="3763678"/>
            <a:ext cx="1469668" cy="479423"/>
          </a:xfrm>
          <a:prstGeom prst="leftArrow">
            <a:avLst>
              <a:gd name="adj1" fmla="val 60000"/>
              <a:gd name="adj2" fmla="val 50000"/>
            </a:avLst>
          </a:prstGeom>
          <a:solidFill>
            <a:srgbClr val="ABABC9"/>
          </a:solidFill>
          <a:ln>
            <a:noFill/>
          </a:ln>
          <a:effectLst>
            <a:outerShdw blurRad="40000" dist="20000" dir="5400000" rotWithShape="0">
              <a:srgbClr val="000000">
                <a:alpha val="3725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1" name="Google Shape;121;p13"/>
          <p:cNvSpPr/>
          <p:nvPr/>
        </p:nvSpPr>
        <p:spPr>
          <a:xfrm rot="-2867708">
            <a:off x="5265152" y="2606575"/>
            <a:ext cx="1344183" cy="479340"/>
          </a:xfrm>
          <a:prstGeom prst="leftArrow">
            <a:avLst>
              <a:gd name="adj1" fmla="val 60000"/>
              <a:gd name="adj2" fmla="val 50000"/>
            </a:avLst>
          </a:prstGeom>
          <a:solidFill>
            <a:srgbClr val="ABABC9"/>
          </a:solidFill>
          <a:ln>
            <a:noFill/>
          </a:ln>
          <a:effectLst>
            <a:outerShdw blurRad="40000" dist="20000" dir="5400000" rotWithShape="0">
              <a:srgbClr val="000000">
                <a:alpha val="3725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2" name="Google Shape;122;p13"/>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556"/>
              <a:buNone/>
            </a:pPr>
            <a:r>
              <a:rPr lang="en-US" sz="3150"/>
              <a:t>Assessing</a:t>
            </a:r>
            <a:r>
              <a:rPr lang="en-US" sz="3150">
                <a:solidFill>
                  <a:srgbClr val="FF9900"/>
                </a:solidFill>
              </a:rPr>
              <a:t> </a:t>
            </a:r>
            <a:r>
              <a:rPr lang="en-US" sz="3150">
                <a:solidFill>
                  <a:srgbClr val="CC0000"/>
                </a:solidFill>
              </a:rPr>
              <a:t>Capacity</a:t>
            </a:r>
            <a:r>
              <a:rPr lang="en-US" sz="3150"/>
              <a:t> for Decision-Making</a:t>
            </a:r>
            <a:endParaRPr sz="3150"/>
          </a:p>
        </p:txBody>
      </p:sp>
      <p:sp>
        <p:nvSpPr>
          <p:cNvPr id="123" name="Google Shape;123;p13"/>
          <p:cNvSpPr/>
          <p:nvPr/>
        </p:nvSpPr>
        <p:spPr>
          <a:xfrm>
            <a:off x="3745838" y="3326475"/>
            <a:ext cx="1837200" cy="1807200"/>
          </a:xfrm>
          <a:prstGeom prst="ellipse">
            <a:avLst/>
          </a:prstGeom>
          <a:solidFill>
            <a:srgbClr val="336699"/>
          </a:solidFill>
          <a:ln w="38100" cap="flat" cmpd="sng">
            <a:solidFill>
              <a:schemeClr val="lt1"/>
            </a:solidFill>
            <a:prstDash val="solid"/>
            <a:round/>
            <a:headEnd type="none" w="sm" len="sm"/>
            <a:tailEnd type="none" w="sm" len="sm"/>
          </a:ln>
          <a:effectLst>
            <a:outerShdw blurRad="40000" dist="20000" dir="5400000" rotWithShape="0">
              <a:srgbClr val="000000">
                <a:alpha val="3725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4" name="Google Shape;124;p13"/>
          <p:cNvSpPr txBox="1"/>
          <p:nvPr/>
        </p:nvSpPr>
        <p:spPr>
          <a:xfrm>
            <a:off x="3842611" y="3621900"/>
            <a:ext cx="1597800" cy="1189200"/>
          </a:xfrm>
          <a:prstGeom prst="rect">
            <a:avLst/>
          </a:prstGeom>
          <a:noFill/>
          <a:ln>
            <a:noFill/>
          </a:ln>
        </p:spPr>
        <p:txBody>
          <a:bodyPr spcFirstLastPara="1" wrap="square" lIns="8875" tIns="8875" rIns="8875" bIns="8875" anchor="ctr" anchorCtr="0">
            <a:noAutofit/>
          </a:bodyPr>
          <a:lstStyle/>
          <a:p>
            <a:pPr marL="0" marR="0" lvl="0" indent="0" algn="ctr" rtl="0">
              <a:lnSpc>
                <a:spcPct val="90000"/>
              </a:lnSpc>
              <a:spcBef>
                <a:spcPts val="0"/>
              </a:spcBef>
              <a:spcAft>
                <a:spcPts val="0"/>
              </a:spcAft>
              <a:buClr>
                <a:schemeClr val="lt1"/>
              </a:buClr>
              <a:buSzPts val="1400"/>
              <a:buFont typeface="Arial"/>
              <a:buNone/>
            </a:pPr>
            <a:r>
              <a:rPr lang="en-US" sz="2900" b="0" i="0" u="none" strike="noStrike" cap="none">
                <a:solidFill>
                  <a:schemeClr val="lt1"/>
                </a:solidFill>
                <a:latin typeface="Arial"/>
                <a:ea typeface="Arial"/>
                <a:cs typeface="Arial"/>
                <a:sym typeface="Arial"/>
              </a:rPr>
              <a:t>Capacity </a:t>
            </a:r>
            <a:endParaRPr sz="2900" b="0" i="0" u="none" strike="noStrike" cap="none">
              <a:solidFill>
                <a:srgbClr val="000000"/>
              </a:solidFill>
              <a:latin typeface="Arial"/>
              <a:ea typeface="Arial"/>
              <a:cs typeface="Arial"/>
              <a:sym typeface="Arial"/>
            </a:endParaRPr>
          </a:p>
        </p:txBody>
      </p:sp>
      <p:sp>
        <p:nvSpPr>
          <p:cNvPr id="125" name="Google Shape;125;p13"/>
          <p:cNvSpPr/>
          <p:nvPr/>
        </p:nvSpPr>
        <p:spPr>
          <a:xfrm>
            <a:off x="1338600" y="3547635"/>
            <a:ext cx="1597800" cy="759300"/>
          </a:xfrm>
          <a:prstGeom prst="roundRect">
            <a:avLst>
              <a:gd name="adj" fmla="val 10000"/>
            </a:avLst>
          </a:prstGeom>
          <a:solidFill>
            <a:srgbClr val="336699"/>
          </a:solidFill>
          <a:ln w="38100" cap="flat" cmpd="sng">
            <a:solidFill>
              <a:schemeClr val="lt1"/>
            </a:solidFill>
            <a:prstDash val="solid"/>
            <a:round/>
            <a:headEnd type="none" w="sm" len="sm"/>
            <a:tailEnd type="none" w="sm" len="sm"/>
          </a:ln>
          <a:effectLst>
            <a:outerShdw blurRad="40000" dist="20000" dir="5400000" rotWithShape="0">
              <a:srgbClr val="000000">
                <a:alpha val="37250"/>
              </a:srgbClr>
            </a:outerShdw>
          </a:effectLst>
        </p:spPr>
        <p:txBody>
          <a:bodyPr spcFirstLastPara="1" wrap="square" lIns="91425" tIns="91425" rIns="91425" bIns="91425" anchor="ctr" anchorCtr="0">
            <a:noAutofit/>
          </a:bodyPr>
          <a:lstStyle/>
          <a:p>
            <a:pPr marL="0" lvl="0" indent="0" algn="ctr" rtl="0">
              <a:lnSpc>
                <a:spcPct val="90000"/>
              </a:lnSpc>
              <a:spcBef>
                <a:spcPts val="0"/>
              </a:spcBef>
              <a:spcAft>
                <a:spcPts val="0"/>
              </a:spcAft>
              <a:buClr>
                <a:schemeClr val="lt1"/>
              </a:buClr>
              <a:buSzPts val="2000"/>
              <a:buFont typeface="Arial"/>
              <a:buNone/>
            </a:pPr>
            <a:r>
              <a:rPr lang="en-US" sz="1600">
                <a:solidFill>
                  <a:schemeClr val="lt1"/>
                </a:solidFill>
              </a:rPr>
              <a:t>Health literacy</a:t>
            </a:r>
            <a:endParaRPr sz="1000">
              <a:solidFill>
                <a:schemeClr val="dk1"/>
              </a:solidFill>
            </a:endParaRPr>
          </a:p>
        </p:txBody>
      </p:sp>
      <p:sp>
        <p:nvSpPr>
          <p:cNvPr id="126" name="Google Shape;126;p13"/>
          <p:cNvSpPr/>
          <p:nvPr/>
        </p:nvSpPr>
        <p:spPr>
          <a:xfrm rot="-8384061">
            <a:off x="2784136" y="2629603"/>
            <a:ext cx="1344200" cy="479348"/>
          </a:xfrm>
          <a:prstGeom prst="leftArrow">
            <a:avLst>
              <a:gd name="adj1" fmla="val 60000"/>
              <a:gd name="adj2" fmla="val 50000"/>
            </a:avLst>
          </a:prstGeom>
          <a:solidFill>
            <a:srgbClr val="ABABC9"/>
          </a:solidFill>
          <a:ln>
            <a:noFill/>
          </a:ln>
          <a:effectLst>
            <a:outerShdw blurRad="40000" dist="20000" dir="5400000" rotWithShape="0">
              <a:srgbClr val="000000">
                <a:alpha val="3725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7" name="Google Shape;127;p13"/>
          <p:cNvSpPr/>
          <p:nvPr/>
        </p:nvSpPr>
        <p:spPr>
          <a:xfrm>
            <a:off x="1769800" y="2003525"/>
            <a:ext cx="1597800" cy="648000"/>
          </a:xfrm>
          <a:prstGeom prst="roundRect">
            <a:avLst>
              <a:gd name="adj" fmla="val 10000"/>
            </a:avLst>
          </a:prstGeom>
          <a:solidFill>
            <a:srgbClr val="336699"/>
          </a:solidFill>
          <a:ln w="38100" cap="flat" cmpd="sng">
            <a:solidFill>
              <a:schemeClr val="lt1"/>
            </a:solidFill>
            <a:prstDash val="solid"/>
            <a:round/>
            <a:headEnd type="none" w="sm" len="sm"/>
            <a:tailEnd type="none" w="sm" len="sm"/>
          </a:ln>
          <a:effectLst>
            <a:outerShdw blurRad="40000" dist="20000" dir="5400000" rotWithShape="0">
              <a:srgbClr val="000000">
                <a:alpha val="37250"/>
              </a:srgbClr>
            </a:outerShdw>
          </a:effectLst>
        </p:spPr>
        <p:txBody>
          <a:bodyPr spcFirstLastPara="1" wrap="square" lIns="91425" tIns="91425" rIns="91425" bIns="91425" anchor="ctr" anchorCtr="0">
            <a:noAutofit/>
          </a:bodyPr>
          <a:lstStyle/>
          <a:p>
            <a:pPr marL="0" lvl="0" indent="0" algn="ctr" rtl="0">
              <a:lnSpc>
                <a:spcPct val="90000"/>
              </a:lnSpc>
              <a:spcBef>
                <a:spcPts val="0"/>
              </a:spcBef>
              <a:spcAft>
                <a:spcPts val="0"/>
              </a:spcAft>
              <a:buClr>
                <a:schemeClr val="dk1"/>
              </a:buClr>
              <a:buSzPts val="1100"/>
              <a:buFont typeface="Arial"/>
              <a:buNone/>
            </a:pPr>
            <a:r>
              <a:rPr lang="en-US" sz="1600">
                <a:solidFill>
                  <a:schemeClr val="lt1"/>
                </a:solidFill>
              </a:rPr>
              <a:t>Language</a:t>
            </a:r>
            <a:r>
              <a:rPr lang="en-US" sz="2000">
                <a:solidFill>
                  <a:schemeClr val="lt1"/>
                </a:solidFill>
              </a:rPr>
              <a:t> </a:t>
            </a:r>
            <a:endParaRPr sz="1400" b="0" i="0" u="none" strike="noStrike" cap="none">
              <a:solidFill>
                <a:srgbClr val="000000"/>
              </a:solidFill>
              <a:latin typeface="Arial"/>
              <a:ea typeface="Arial"/>
              <a:cs typeface="Arial"/>
              <a:sym typeface="Arial"/>
            </a:endParaRPr>
          </a:p>
        </p:txBody>
      </p:sp>
      <p:sp>
        <p:nvSpPr>
          <p:cNvPr id="128" name="Google Shape;128;p13"/>
          <p:cNvSpPr/>
          <p:nvPr/>
        </p:nvSpPr>
        <p:spPr>
          <a:xfrm rot="-5399298">
            <a:off x="3929784" y="2230829"/>
            <a:ext cx="1469700" cy="479400"/>
          </a:xfrm>
          <a:prstGeom prst="leftArrow">
            <a:avLst>
              <a:gd name="adj1" fmla="val 60000"/>
              <a:gd name="adj2" fmla="val 50000"/>
            </a:avLst>
          </a:prstGeom>
          <a:solidFill>
            <a:srgbClr val="ABABC9"/>
          </a:solidFill>
          <a:ln>
            <a:noFill/>
          </a:ln>
          <a:effectLst>
            <a:outerShdw blurRad="40000" dist="20000" dir="5400000" rotWithShape="0">
              <a:srgbClr val="000000">
                <a:alpha val="3725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9" name="Google Shape;129;p13"/>
          <p:cNvSpPr/>
          <p:nvPr/>
        </p:nvSpPr>
        <p:spPr>
          <a:xfrm>
            <a:off x="3871400" y="1546325"/>
            <a:ext cx="1597800" cy="1035000"/>
          </a:xfrm>
          <a:prstGeom prst="roundRect">
            <a:avLst>
              <a:gd name="adj" fmla="val 10000"/>
            </a:avLst>
          </a:prstGeom>
          <a:solidFill>
            <a:srgbClr val="336699"/>
          </a:solidFill>
          <a:ln w="38100" cap="flat" cmpd="sng">
            <a:solidFill>
              <a:schemeClr val="lt1"/>
            </a:solidFill>
            <a:prstDash val="solid"/>
            <a:round/>
            <a:headEnd type="none" w="sm" len="sm"/>
            <a:tailEnd type="none" w="sm" len="sm"/>
          </a:ln>
          <a:effectLst>
            <a:outerShdw blurRad="40000" dist="20000" dir="5400000" rotWithShape="0">
              <a:srgbClr val="000000">
                <a:alpha val="37250"/>
              </a:srgbClr>
            </a:outerShdw>
          </a:effectLst>
        </p:spPr>
        <p:txBody>
          <a:bodyPr spcFirstLastPara="1" wrap="square" lIns="91425" tIns="91425" rIns="91425" bIns="91425" anchor="ctr" anchorCtr="0">
            <a:noAutofit/>
          </a:bodyPr>
          <a:lstStyle/>
          <a:p>
            <a:pPr marL="0" lvl="0" indent="0" algn="ctr" rtl="0">
              <a:lnSpc>
                <a:spcPct val="90000"/>
              </a:lnSpc>
              <a:spcBef>
                <a:spcPts val="0"/>
              </a:spcBef>
              <a:spcAft>
                <a:spcPts val="0"/>
              </a:spcAft>
              <a:buClr>
                <a:schemeClr val="lt1"/>
              </a:buClr>
              <a:buSzPts val="2000"/>
              <a:buFont typeface="Arial"/>
              <a:buNone/>
            </a:pPr>
            <a:r>
              <a:rPr lang="en-US" sz="1600">
                <a:solidFill>
                  <a:schemeClr val="lt1"/>
                </a:solidFill>
              </a:rPr>
              <a:t>Physical condition and environment</a:t>
            </a:r>
            <a:endParaRPr/>
          </a:p>
        </p:txBody>
      </p:sp>
      <p:sp>
        <p:nvSpPr>
          <p:cNvPr id="130" name="Google Shape;130;p13"/>
          <p:cNvSpPr/>
          <p:nvPr/>
        </p:nvSpPr>
        <p:spPr>
          <a:xfrm rot="-403041">
            <a:off x="5594376" y="3687548"/>
            <a:ext cx="1469588" cy="479429"/>
          </a:xfrm>
          <a:prstGeom prst="leftArrow">
            <a:avLst>
              <a:gd name="adj1" fmla="val 60000"/>
              <a:gd name="adj2" fmla="val 50000"/>
            </a:avLst>
          </a:prstGeom>
          <a:solidFill>
            <a:srgbClr val="ABABC9"/>
          </a:solidFill>
          <a:ln>
            <a:noFill/>
          </a:ln>
          <a:effectLst>
            <a:outerShdw blurRad="40000" dist="20000" dir="5400000" rotWithShape="0">
              <a:srgbClr val="000000">
                <a:alpha val="3725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1" name="Google Shape;131;p13"/>
          <p:cNvSpPr/>
          <p:nvPr/>
        </p:nvSpPr>
        <p:spPr>
          <a:xfrm>
            <a:off x="6392497" y="3478871"/>
            <a:ext cx="1597800" cy="759300"/>
          </a:xfrm>
          <a:prstGeom prst="roundRect">
            <a:avLst>
              <a:gd name="adj" fmla="val 10000"/>
            </a:avLst>
          </a:prstGeom>
          <a:solidFill>
            <a:srgbClr val="336699"/>
          </a:solidFill>
          <a:ln w="38100" cap="flat" cmpd="sng">
            <a:solidFill>
              <a:schemeClr val="lt1"/>
            </a:solidFill>
            <a:prstDash val="solid"/>
            <a:round/>
            <a:headEnd type="none" w="sm" len="sm"/>
            <a:tailEnd type="none" w="sm" len="sm"/>
          </a:ln>
          <a:effectLst>
            <a:outerShdw blurRad="40000" dist="20000" dir="5400000" rotWithShape="0">
              <a:srgbClr val="000000">
                <a:alpha val="37250"/>
              </a:srgbClr>
            </a:outerShdw>
          </a:effectLst>
        </p:spPr>
        <p:txBody>
          <a:bodyPr spcFirstLastPara="1" wrap="square" lIns="91425" tIns="91425" rIns="91425" bIns="91425" anchor="ctr" anchorCtr="0">
            <a:noAutofit/>
          </a:bodyPr>
          <a:lstStyle/>
          <a:p>
            <a:pPr marL="0" lvl="0" indent="0" algn="ctr" rtl="0">
              <a:lnSpc>
                <a:spcPct val="90000"/>
              </a:lnSpc>
              <a:spcBef>
                <a:spcPts val="0"/>
              </a:spcBef>
              <a:spcAft>
                <a:spcPts val="0"/>
              </a:spcAft>
              <a:buClr>
                <a:schemeClr val="lt1"/>
              </a:buClr>
              <a:buSzPts val="2000"/>
              <a:buFont typeface="Arial"/>
              <a:buNone/>
            </a:pPr>
            <a:r>
              <a:rPr lang="en-US" sz="1600">
                <a:solidFill>
                  <a:schemeClr val="lt1"/>
                </a:solidFill>
              </a:rPr>
              <a:t>Learning style</a:t>
            </a:r>
            <a:endParaRPr/>
          </a:p>
        </p:txBody>
      </p:sp>
      <p:sp>
        <p:nvSpPr>
          <p:cNvPr id="132" name="Google Shape;132;p13"/>
          <p:cNvSpPr/>
          <p:nvPr/>
        </p:nvSpPr>
        <p:spPr>
          <a:xfrm>
            <a:off x="1338600" y="5254775"/>
            <a:ext cx="7512000" cy="3225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200"/>
              <a:buFont typeface="Arial"/>
              <a:buNone/>
            </a:pPr>
            <a:r>
              <a:rPr lang="en-US" sz="1200" b="0" i="1" u="none" strike="noStrike" cap="none">
                <a:solidFill>
                  <a:schemeClr val="lt2"/>
                </a:solidFill>
                <a:latin typeface="Arial"/>
                <a:ea typeface="Arial"/>
                <a:cs typeface="Arial"/>
                <a:sym typeface="Arial"/>
              </a:rPr>
              <a:t>Source: Beagley 2011</a:t>
            </a:r>
            <a:r>
              <a:rPr lang="en-US" sz="1200" i="1">
                <a:solidFill>
                  <a:schemeClr val="lt2"/>
                </a:solidFill>
              </a:rPr>
              <a:t>,</a:t>
            </a:r>
            <a:r>
              <a:rPr lang="en-US" sz="1200" b="0" i="1" u="none" strike="noStrike" cap="none">
                <a:solidFill>
                  <a:schemeClr val="lt2"/>
                </a:solidFill>
                <a:latin typeface="Arial"/>
                <a:ea typeface="Arial"/>
                <a:cs typeface="Arial"/>
                <a:sym typeface="Arial"/>
              </a:rPr>
              <a:t> </a:t>
            </a:r>
            <a:r>
              <a:rPr lang="en-US" sz="1200" i="1">
                <a:solidFill>
                  <a:schemeClr val="lt2"/>
                </a:solidFill>
              </a:rPr>
              <a:t>Marron et al. 2020</a:t>
            </a:r>
            <a:endParaRPr sz="1400" b="0" i="0" u="none" strike="noStrike" cap="none">
              <a:solidFill>
                <a:srgbClr val="000000"/>
              </a:solidFill>
              <a:latin typeface="Arial"/>
              <a:ea typeface="Arial"/>
              <a:cs typeface="Arial"/>
              <a:sym typeface="Arial"/>
            </a:endParaRPr>
          </a:p>
        </p:txBody>
      </p:sp>
      <p:sp>
        <p:nvSpPr>
          <p:cNvPr id="133" name="Google Shape;133;p13"/>
          <p:cNvSpPr/>
          <p:nvPr/>
        </p:nvSpPr>
        <p:spPr>
          <a:xfrm>
            <a:off x="5934250" y="1963650"/>
            <a:ext cx="1809600" cy="646200"/>
          </a:xfrm>
          <a:prstGeom prst="roundRect">
            <a:avLst>
              <a:gd name="adj" fmla="val 16667"/>
            </a:avLst>
          </a:prstGeom>
          <a:solidFill>
            <a:srgbClr val="365F91"/>
          </a:solidFill>
          <a:ln w="38100" cap="flat" cmpd="sng">
            <a:solidFill>
              <a:srgbClr val="FFFFFF"/>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en-US" sz="1600">
                <a:solidFill>
                  <a:schemeClr val="lt1"/>
                </a:solidFill>
              </a:rPr>
              <a:t>Medical Trauma</a:t>
            </a:r>
            <a:endParaRPr sz="1600">
              <a:solidFill>
                <a:schemeClr val="l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0"/>
                                        </p:tgtEl>
                                        <p:attrNameLst>
                                          <p:attrName>style.visibility</p:attrName>
                                        </p:attrNameLst>
                                      </p:cBhvr>
                                      <p:to>
                                        <p:strVal val="visible"/>
                                      </p:to>
                                    </p:set>
                                    <p:animEffect transition="in" filter="fade">
                                      <p:cBhvr>
                                        <p:cTn id="7" dur="1000"/>
                                        <p:tgtEl>
                                          <p:spTgt spid="120"/>
                                        </p:tgtEl>
                                      </p:cBhvr>
                                    </p:animEffect>
                                  </p:childTnLst>
                                </p:cTn>
                              </p:par>
                              <p:par>
                                <p:cTn id="8" presetID="10" presetClass="entr" presetSubtype="0" fill="hold" nodeType="withEffect">
                                  <p:stCondLst>
                                    <p:cond delay="0"/>
                                  </p:stCondLst>
                                  <p:childTnLst>
                                    <p:set>
                                      <p:cBhvr>
                                        <p:cTn id="9" dur="1" fill="hold">
                                          <p:stCondLst>
                                            <p:cond delay="0"/>
                                          </p:stCondLst>
                                        </p:cTn>
                                        <p:tgtEl>
                                          <p:spTgt spid="125"/>
                                        </p:tgtEl>
                                        <p:attrNameLst>
                                          <p:attrName>style.visibility</p:attrName>
                                        </p:attrNameLst>
                                      </p:cBhvr>
                                      <p:to>
                                        <p:strVal val="visible"/>
                                      </p:to>
                                    </p:set>
                                    <p:animEffect transition="in" filter="fade">
                                      <p:cBhvr>
                                        <p:cTn id="10" dur="1000"/>
                                        <p:tgtEl>
                                          <p:spTgt spid="12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26"/>
                                        </p:tgtEl>
                                        <p:attrNameLst>
                                          <p:attrName>style.visibility</p:attrName>
                                        </p:attrNameLst>
                                      </p:cBhvr>
                                      <p:to>
                                        <p:strVal val="visible"/>
                                      </p:to>
                                    </p:set>
                                    <p:animEffect transition="in" filter="fade">
                                      <p:cBhvr>
                                        <p:cTn id="15" dur="1000"/>
                                        <p:tgtEl>
                                          <p:spTgt spid="126"/>
                                        </p:tgtEl>
                                      </p:cBhvr>
                                    </p:animEffect>
                                  </p:childTnLst>
                                </p:cTn>
                              </p:par>
                              <p:par>
                                <p:cTn id="16" presetID="10" presetClass="entr" presetSubtype="0" fill="hold" nodeType="withEffect">
                                  <p:stCondLst>
                                    <p:cond delay="0"/>
                                  </p:stCondLst>
                                  <p:childTnLst>
                                    <p:set>
                                      <p:cBhvr>
                                        <p:cTn id="17" dur="1" fill="hold">
                                          <p:stCondLst>
                                            <p:cond delay="0"/>
                                          </p:stCondLst>
                                        </p:cTn>
                                        <p:tgtEl>
                                          <p:spTgt spid="127"/>
                                        </p:tgtEl>
                                        <p:attrNameLst>
                                          <p:attrName>style.visibility</p:attrName>
                                        </p:attrNameLst>
                                      </p:cBhvr>
                                      <p:to>
                                        <p:strVal val="visible"/>
                                      </p:to>
                                    </p:set>
                                    <p:animEffect transition="in" filter="fade">
                                      <p:cBhvr>
                                        <p:cTn id="18" dur="1000"/>
                                        <p:tgtEl>
                                          <p:spTgt spid="12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29"/>
                                        </p:tgtEl>
                                        <p:attrNameLst>
                                          <p:attrName>style.visibility</p:attrName>
                                        </p:attrNameLst>
                                      </p:cBhvr>
                                      <p:to>
                                        <p:strVal val="visible"/>
                                      </p:to>
                                    </p:set>
                                    <p:animEffect transition="in" filter="fade">
                                      <p:cBhvr>
                                        <p:cTn id="23" dur="1000"/>
                                        <p:tgtEl>
                                          <p:spTgt spid="129"/>
                                        </p:tgtEl>
                                      </p:cBhvr>
                                    </p:animEffect>
                                  </p:childTnLst>
                                </p:cTn>
                              </p:par>
                              <p:par>
                                <p:cTn id="24" presetID="10" presetClass="entr" presetSubtype="0" fill="hold" nodeType="withEffect">
                                  <p:stCondLst>
                                    <p:cond delay="0"/>
                                  </p:stCondLst>
                                  <p:childTnLst>
                                    <p:set>
                                      <p:cBhvr>
                                        <p:cTn id="25" dur="1" fill="hold">
                                          <p:stCondLst>
                                            <p:cond delay="0"/>
                                          </p:stCondLst>
                                        </p:cTn>
                                        <p:tgtEl>
                                          <p:spTgt spid="128"/>
                                        </p:tgtEl>
                                        <p:attrNameLst>
                                          <p:attrName>style.visibility</p:attrName>
                                        </p:attrNameLst>
                                      </p:cBhvr>
                                      <p:to>
                                        <p:strVal val="visible"/>
                                      </p:to>
                                    </p:set>
                                    <p:animEffect transition="in" filter="fade">
                                      <p:cBhvr>
                                        <p:cTn id="26" dur="1000"/>
                                        <p:tgtEl>
                                          <p:spTgt spid="128"/>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33"/>
                                        </p:tgtEl>
                                        <p:attrNameLst>
                                          <p:attrName>style.visibility</p:attrName>
                                        </p:attrNameLst>
                                      </p:cBhvr>
                                      <p:to>
                                        <p:strVal val="visible"/>
                                      </p:to>
                                    </p:set>
                                    <p:animEffect transition="in" filter="fade">
                                      <p:cBhvr>
                                        <p:cTn id="31" dur="1000"/>
                                        <p:tgtEl>
                                          <p:spTgt spid="133"/>
                                        </p:tgtEl>
                                      </p:cBhvr>
                                    </p:animEffect>
                                  </p:childTnLst>
                                </p:cTn>
                              </p:par>
                              <p:par>
                                <p:cTn id="32" presetID="10" presetClass="entr" presetSubtype="0" fill="hold" nodeType="withEffect">
                                  <p:stCondLst>
                                    <p:cond delay="0"/>
                                  </p:stCondLst>
                                  <p:childTnLst>
                                    <p:set>
                                      <p:cBhvr>
                                        <p:cTn id="33" dur="1" fill="hold">
                                          <p:stCondLst>
                                            <p:cond delay="0"/>
                                          </p:stCondLst>
                                        </p:cTn>
                                        <p:tgtEl>
                                          <p:spTgt spid="121"/>
                                        </p:tgtEl>
                                        <p:attrNameLst>
                                          <p:attrName>style.visibility</p:attrName>
                                        </p:attrNameLst>
                                      </p:cBhvr>
                                      <p:to>
                                        <p:strVal val="visible"/>
                                      </p:to>
                                    </p:set>
                                    <p:animEffect transition="in" filter="fade">
                                      <p:cBhvr>
                                        <p:cTn id="34" dur="1000"/>
                                        <p:tgtEl>
                                          <p:spTgt spid="121"/>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31"/>
                                        </p:tgtEl>
                                        <p:attrNameLst>
                                          <p:attrName>style.visibility</p:attrName>
                                        </p:attrNameLst>
                                      </p:cBhvr>
                                      <p:to>
                                        <p:strVal val="visible"/>
                                      </p:to>
                                    </p:set>
                                    <p:animEffect transition="in" filter="fade">
                                      <p:cBhvr>
                                        <p:cTn id="39" dur="1000"/>
                                        <p:tgtEl>
                                          <p:spTgt spid="131"/>
                                        </p:tgtEl>
                                      </p:cBhvr>
                                    </p:animEffect>
                                  </p:childTnLst>
                                </p:cTn>
                              </p:par>
                              <p:par>
                                <p:cTn id="40" presetID="10" presetClass="entr" presetSubtype="0" fill="hold" nodeType="withEffect">
                                  <p:stCondLst>
                                    <p:cond delay="0"/>
                                  </p:stCondLst>
                                  <p:childTnLst>
                                    <p:set>
                                      <p:cBhvr>
                                        <p:cTn id="41" dur="1" fill="hold">
                                          <p:stCondLst>
                                            <p:cond delay="0"/>
                                          </p:stCondLst>
                                        </p:cTn>
                                        <p:tgtEl>
                                          <p:spTgt spid="130"/>
                                        </p:tgtEl>
                                        <p:attrNameLst>
                                          <p:attrName>style.visibility</p:attrName>
                                        </p:attrNameLst>
                                      </p:cBhvr>
                                      <p:to>
                                        <p:strVal val="visible"/>
                                      </p:to>
                                    </p:set>
                                    <p:animEffect transition="in" filter="fade">
                                      <p:cBhvr>
                                        <p:cTn id="42" dur="1000"/>
                                        <p:tgtEl>
                                          <p:spTgt spid="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g2edc86c4391_0_24"/>
          <p:cNvSpPr txBox="1">
            <a:spLocks noGrp="1"/>
          </p:cNvSpPr>
          <p:nvPr>
            <p:ph type="title"/>
          </p:nvPr>
        </p:nvSpPr>
        <p:spPr>
          <a:xfrm>
            <a:off x="429100" y="304800"/>
            <a:ext cx="8688300" cy="8442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3600"/>
              <a:t>Communication Considerations</a:t>
            </a:r>
            <a:r>
              <a:rPr lang="en-US" sz="2400"/>
              <a:t> </a:t>
            </a:r>
            <a:endParaRPr sz="2400"/>
          </a:p>
        </p:txBody>
      </p:sp>
      <p:sp>
        <p:nvSpPr>
          <p:cNvPr id="140" name="Google Shape;140;g2edc86c4391_0_24"/>
          <p:cNvSpPr txBox="1">
            <a:spLocks noGrp="1"/>
          </p:cNvSpPr>
          <p:nvPr>
            <p:ph type="body" idx="1"/>
          </p:nvPr>
        </p:nvSpPr>
        <p:spPr>
          <a:xfrm>
            <a:off x="429100" y="1851900"/>
            <a:ext cx="4191000" cy="3154200"/>
          </a:xfrm>
          <a:prstGeom prst="rect">
            <a:avLst/>
          </a:prstGeom>
        </p:spPr>
        <p:txBody>
          <a:bodyPr spcFirstLastPara="1" wrap="square" lIns="91425" tIns="45700" rIns="91425" bIns="45700" anchor="t" anchorCtr="0">
            <a:normAutofit/>
          </a:bodyPr>
          <a:lstStyle/>
          <a:p>
            <a:pPr marL="457200" lvl="0" indent="-330200" algn="l" rtl="0">
              <a:spcBef>
                <a:spcPts val="360"/>
              </a:spcBef>
              <a:spcAft>
                <a:spcPts val="0"/>
              </a:spcAft>
              <a:buSzPts val="1600"/>
              <a:buChar char="•"/>
            </a:pPr>
            <a:r>
              <a:rPr lang="en-US" sz="3000"/>
              <a:t>Age</a:t>
            </a:r>
            <a:endParaRPr sz="3000"/>
          </a:p>
          <a:p>
            <a:pPr marL="457200" lvl="0" indent="-330200" algn="l" rtl="0">
              <a:spcBef>
                <a:spcPts val="0"/>
              </a:spcBef>
              <a:spcAft>
                <a:spcPts val="0"/>
              </a:spcAft>
              <a:buSzPts val="1600"/>
              <a:buChar char="•"/>
            </a:pPr>
            <a:r>
              <a:rPr lang="en-US" sz="3000"/>
              <a:t>Gender and sexuality</a:t>
            </a:r>
            <a:endParaRPr sz="3000"/>
          </a:p>
          <a:p>
            <a:pPr marL="457200" lvl="0" indent="-330200" algn="l" rtl="0">
              <a:spcBef>
                <a:spcPts val="0"/>
              </a:spcBef>
              <a:spcAft>
                <a:spcPts val="0"/>
              </a:spcAft>
              <a:buSzPts val="1600"/>
              <a:buChar char="•"/>
            </a:pPr>
            <a:r>
              <a:rPr lang="en-US" sz="3000"/>
              <a:t>Race and ethnicity</a:t>
            </a:r>
            <a:endParaRPr sz="3000"/>
          </a:p>
          <a:p>
            <a:pPr marL="457200" lvl="0" indent="-330200" algn="l" rtl="0">
              <a:spcBef>
                <a:spcPts val="0"/>
              </a:spcBef>
              <a:spcAft>
                <a:spcPts val="0"/>
              </a:spcAft>
              <a:buSzPts val="1600"/>
              <a:buChar char="•"/>
            </a:pPr>
            <a:r>
              <a:rPr lang="en-US" sz="3000"/>
              <a:t>Socioeconomic status</a:t>
            </a:r>
            <a:endParaRPr sz="3000"/>
          </a:p>
        </p:txBody>
      </p:sp>
      <p:sp>
        <p:nvSpPr>
          <p:cNvPr id="141" name="Google Shape;141;g2edc86c4391_0_24"/>
          <p:cNvSpPr txBox="1"/>
          <p:nvPr/>
        </p:nvSpPr>
        <p:spPr>
          <a:xfrm>
            <a:off x="5682000" y="5140275"/>
            <a:ext cx="3462000" cy="369300"/>
          </a:xfrm>
          <a:prstGeom prst="rect">
            <a:avLst/>
          </a:prstGeom>
          <a:noFill/>
          <a:ln>
            <a:noFill/>
          </a:ln>
        </p:spPr>
        <p:txBody>
          <a:bodyPr spcFirstLastPara="1" wrap="square" lIns="91425" tIns="91425" rIns="91425" bIns="91425" anchor="t" anchorCtr="0">
            <a:spAutoFit/>
          </a:bodyPr>
          <a:lstStyle/>
          <a:p>
            <a:pPr marL="0" lvl="0" indent="0" algn="r" rtl="0">
              <a:spcBef>
                <a:spcPts val="0"/>
              </a:spcBef>
              <a:spcAft>
                <a:spcPts val="0"/>
              </a:spcAft>
              <a:buNone/>
            </a:pPr>
            <a:r>
              <a:rPr lang="en-US" sz="1200" i="1">
                <a:solidFill>
                  <a:schemeClr val="lt2"/>
                </a:solidFill>
              </a:rPr>
              <a:t>Source: Coon 2022</a:t>
            </a:r>
            <a:endParaRPr sz="1200" i="1">
              <a:solidFill>
                <a:schemeClr val="lt2"/>
              </a:solidFill>
            </a:endParaRPr>
          </a:p>
        </p:txBody>
      </p:sp>
      <p:sp>
        <p:nvSpPr>
          <p:cNvPr id="142" name="Google Shape;142;g2edc86c4391_0_24"/>
          <p:cNvSpPr txBox="1"/>
          <p:nvPr/>
        </p:nvSpPr>
        <p:spPr>
          <a:xfrm>
            <a:off x="4260475" y="1851900"/>
            <a:ext cx="4026000" cy="2108700"/>
          </a:xfrm>
          <a:prstGeom prst="rect">
            <a:avLst/>
          </a:prstGeom>
          <a:noFill/>
          <a:ln>
            <a:noFill/>
          </a:ln>
        </p:spPr>
        <p:txBody>
          <a:bodyPr spcFirstLastPara="1" wrap="square" lIns="91425" tIns="91425" rIns="91425" bIns="91425" anchor="t" anchorCtr="0">
            <a:spAutoFit/>
          </a:bodyPr>
          <a:lstStyle/>
          <a:p>
            <a:pPr marL="457200" lvl="0" indent="-279400" algn="l" rtl="0">
              <a:spcBef>
                <a:spcPts val="0"/>
              </a:spcBef>
              <a:spcAft>
                <a:spcPts val="0"/>
              </a:spcAft>
              <a:buClr>
                <a:srgbClr val="3F3F3F"/>
              </a:buClr>
              <a:buSzPts val="800"/>
              <a:buChar char="●"/>
            </a:pPr>
            <a:r>
              <a:rPr lang="en-US" sz="3100">
                <a:solidFill>
                  <a:srgbClr val="3F3F3F"/>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Language</a:t>
            </a:r>
            <a:endParaRPr sz="3100">
              <a:solidFill>
                <a:srgbClr val="3F3F3F"/>
              </a:solidFill>
            </a:endParaRPr>
          </a:p>
          <a:p>
            <a:pPr marL="457200" lvl="0" indent="-279400" algn="l" rtl="0">
              <a:spcBef>
                <a:spcPts val="0"/>
              </a:spcBef>
              <a:spcAft>
                <a:spcPts val="0"/>
              </a:spcAft>
              <a:buClr>
                <a:srgbClr val="3F3F3F"/>
              </a:buClr>
              <a:buSzPts val="800"/>
              <a:buChar char="●"/>
            </a:pPr>
            <a:r>
              <a:rPr lang="en-US" sz="3100">
                <a:solidFill>
                  <a:srgbClr val="3F3F3F"/>
                </a:solidFill>
              </a:rPr>
              <a:t>Family structure</a:t>
            </a:r>
            <a:endParaRPr sz="3100">
              <a:solidFill>
                <a:srgbClr val="3F3F3F"/>
              </a:solidFill>
            </a:endParaRPr>
          </a:p>
          <a:p>
            <a:pPr marL="457200" lvl="0" indent="-279400" algn="l" rtl="0">
              <a:spcBef>
                <a:spcPts val="0"/>
              </a:spcBef>
              <a:spcAft>
                <a:spcPts val="0"/>
              </a:spcAft>
              <a:buClr>
                <a:srgbClr val="3F3F3F"/>
              </a:buClr>
              <a:buSzPts val="800"/>
              <a:buChar char="●"/>
            </a:pPr>
            <a:r>
              <a:rPr lang="en-US" sz="3100">
                <a:solidFill>
                  <a:srgbClr val="3F3F3F"/>
                </a:solidFill>
              </a:rPr>
              <a:t>Religion/spirituality</a:t>
            </a:r>
            <a:endParaRPr sz="3100">
              <a:solidFill>
                <a:srgbClr val="3F3F3F"/>
              </a:solidFill>
            </a:endParaRPr>
          </a:p>
          <a:p>
            <a:pPr marL="0" lvl="0" indent="0" algn="l" rtl="0">
              <a:spcBef>
                <a:spcPts val="0"/>
              </a:spcBef>
              <a:spcAft>
                <a:spcPts val="0"/>
              </a:spcAft>
              <a:buNone/>
            </a:pPr>
            <a:endParaRPr sz="3200">
              <a:solidFill>
                <a:srgbClr val="3F3F3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grpSp>
        <p:nvGrpSpPr>
          <p:cNvPr id="148" name="Google Shape;148;p14"/>
          <p:cNvGrpSpPr/>
          <p:nvPr/>
        </p:nvGrpSpPr>
        <p:grpSpPr>
          <a:xfrm>
            <a:off x="618414" y="919502"/>
            <a:ext cx="8000998" cy="4585713"/>
            <a:chOff x="0" y="0"/>
            <a:chExt cx="8000998" cy="4585713"/>
          </a:xfrm>
        </p:grpSpPr>
        <p:sp>
          <p:nvSpPr>
            <p:cNvPr id="149" name="Google Shape;149;p14"/>
            <p:cNvSpPr/>
            <p:nvPr/>
          </p:nvSpPr>
          <p:spPr>
            <a:xfrm>
              <a:off x="187650" y="722824"/>
              <a:ext cx="7813348" cy="391444"/>
            </a:xfrm>
            <a:prstGeom prst="rect">
              <a:avLst/>
            </a:prstGeom>
            <a:solidFill>
              <a:schemeClr val="accent1"/>
            </a:solidFill>
            <a:ln w="254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0" name="Google Shape;150;p14"/>
            <p:cNvSpPr/>
            <p:nvPr/>
          </p:nvSpPr>
          <p:spPr>
            <a:xfrm>
              <a:off x="528892" y="738900"/>
              <a:ext cx="239497" cy="239497"/>
            </a:xfrm>
            <a:prstGeom prst="rect">
              <a:avLst/>
            </a:prstGeom>
            <a:solidFill>
              <a:schemeClr val="accent1">
                <a:alpha val="89411"/>
              </a:schemeClr>
            </a:solidFill>
            <a:ln w="254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1" name="Google Shape;151;p14"/>
            <p:cNvSpPr/>
            <p:nvPr/>
          </p:nvSpPr>
          <p:spPr>
            <a:xfrm>
              <a:off x="1645397" y="0"/>
              <a:ext cx="5080549" cy="688998"/>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2" name="Google Shape;152;p14"/>
            <p:cNvSpPr txBox="1"/>
            <p:nvPr/>
          </p:nvSpPr>
          <p:spPr>
            <a:xfrm>
              <a:off x="1645397" y="0"/>
              <a:ext cx="5080549" cy="688998"/>
            </a:xfrm>
            <a:prstGeom prst="rect">
              <a:avLst/>
            </a:prstGeom>
            <a:noFill/>
            <a:ln>
              <a:noFill/>
            </a:ln>
          </p:spPr>
          <p:txBody>
            <a:bodyPr spcFirstLastPara="1" wrap="square" lIns="53325" tIns="35550" rIns="53325" bIns="35550" anchor="ctr" anchorCtr="0">
              <a:noAutofit/>
            </a:bodyPr>
            <a:lstStyle/>
            <a:p>
              <a:pPr marL="0" marR="0" lvl="0" indent="0" algn="ctr" rtl="0">
                <a:lnSpc>
                  <a:spcPct val="90000"/>
                </a:lnSpc>
                <a:spcBef>
                  <a:spcPts val="0"/>
                </a:spcBef>
                <a:spcAft>
                  <a:spcPts val="0"/>
                </a:spcAft>
                <a:buClr>
                  <a:srgbClr val="365F91"/>
                </a:buClr>
                <a:buSzPts val="2800"/>
                <a:buFont typeface="Trebuchet MS"/>
                <a:buNone/>
              </a:pPr>
              <a:r>
                <a:rPr lang="en-US" sz="2800" b="0" i="0" u="none" strike="noStrike" cap="none">
                  <a:solidFill>
                    <a:srgbClr val="365F91"/>
                  </a:solidFill>
                  <a:latin typeface="Trebuchet MS"/>
                  <a:ea typeface="Trebuchet MS"/>
                  <a:cs typeface="Trebuchet MS"/>
                  <a:sym typeface="Trebuchet MS"/>
                </a:rPr>
                <a:t>Literacy Checklist:</a:t>
              </a:r>
              <a:endParaRPr sz="1400" b="0" i="0" u="none" strike="noStrike" cap="none">
                <a:solidFill>
                  <a:srgbClr val="000000"/>
                </a:solidFill>
                <a:latin typeface="Arial"/>
                <a:ea typeface="Arial"/>
                <a:cs typeface="Arial"/>
                <a:sym typeface="Arial"/>
              </a:endParaRPr>
            </a:p>
          </p:txBody>
        </p:sp>
        <p:sp>
          <p:nvSpPr>
            <p:cNvPr id="153" name="Google Shape;153;p14"/>
            <p:cNvSpPr/>
            <p:nvPr/>
          </p:nvSpPr>
          <p:spPr>
            <a:xfrm>
              <a:off x="0" y="1395254"/>
              <a:ext cx="239491" cy="239491"/>
            </a:xfrm>
            <a:prstGeom prst="rect">
              <a:avLst/>
            </a:prstGeom>
            <a:solidFill>
              <a:schemeClr val="lt1"/>
            </a:solidFill>
            <a:ln w="254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4" name="Google Shape;154;p14"/>
            <p:cNvSpPr/>
            <p:nvPr/>
          </p:nvSpPr>
          <p:spPr>
            <a:xfrm>
              <a:off x="354991" y="1216578"/>
              <a:ext cx="6663615" cy="55825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5" name="Google Shape;155;p14"/>
            <p:cNvSpPr txBox="1"/>
            <p:nvPr/>
          </p:nvSpPr>
          <p:spPr>
            <a:xfrm>
              <a:off x="354991" y="1216578"/>
              <a:ext cx="6663615" cy="558255"/>
            </a:xfrm>
            <a:prstGeom prst="rect">
              <a:avLst/>
            </a:prstGeom>
            <a:noFill/>
            <a:ln>
              <a:noFill/>
            </a:ln>
          </p:spPr>
          <p:txBody>
            <a:bodyPr spcFirstLastPara="1" wrap="square" lIns="170675" tIns="170675" rIns="170675" bIns="170675" anchor="ctr" anchorCtr="0">
              <a:noAutofit/>
            </a:bodyPr>
            <a:lstStyle/>
            <a:p>
              <a:pPr marL="0" marR="0" lvl="0" indent="0" algn="l" rtl="0">
                <a:lnSpc>
                  <a:spcPct val="90000"/>
                </a:lnSpc>
                <a:spcBef>
                  <a:spcPts val="0"/>
                </a:spcBef>
                <a:spcAft>
                  <a:spcPts val="0"/>
                </a:spcAft>
                <a:buClr>
                  <a:schemeClr val="dk1"/>
                </a:buClr>
                <a:buSzPts val="2400"/>
                <a:buFont typeface="Arial"/>
                <a:buNone/>
              </a:pPr>
              <a:r>
                <a:rPr lang="en-US" sz="2400" b="0" i="0" u="none" strike="noStrike" cap="none">
                  <a:solidFill>
                    <a:schemeClr val="dk1"/>
                  </a:solidFill>
                  <a:latin typeface="Arial"/>
                  <a:ea typeface="Arial"/>
                  <a:cs typeface="Arial"/>
                  <a:sym typeface="Arial"/>
                </a:rPr>
                <a:t>Incomplete or poorly completed paperwork</a:t>
              </a:r>
              <a:endParaRPr sz="1400" b="0" i="0" u="none" strike="noStrike" cap="none">
                <a:solidFill>
                  <a:srgbClr val="000000"/>
                </a:solidFill>
                <a:latin typeface="Arial"/>
                <a:ea typeface="Arial"/>
                <a:cs typeface="Arial"/>
                <a:sym typeface="Arial"/>
              </a:endParaRPr>
            </a:p>
          </p:txBody>
        </p:sp>
        <p:sp>
          <p:nvSpPr>
            <p:cNvPr id="156" name="Google Shape;156;p14"/>
            <p:cNvSpPr/>
            <p:nvPr/>
          </p:nvSpPr>
          <p:spPr>
            <a:xfrm>
              <a:off x="0" y="1953509"/>
              <a:ext cx="239491" cy="239491"/>
            </a:xfrm>
            <a:prstGeom prst="rect">
              <a:avLst/>
            </a:prstGeom>
            <a:solidFill>
              <a:schemeClr val="lt1"/>
            </a:solidFill>
            <a:ln w="254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7" name="Google Shape;157;p14"/>
            <p:cNvSpPr/>
            <p:nvPr/>
          </p:nvSpPr>
          <p:spPr>
            <a:xfrm>
              <a:off x="358326" y="1794127"/>
              <a:ext cx="5696749" cy="55825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8" name="Google Shape;158;p14"/>
            <p:cNvSpPr txBox="1"/>
            <p:nvPr/>
          </p:nvSpPr>
          <p:spPr>
            <a:xfrm>
              <a:off x="358336" y="1794123"/>
              <a:ext cx="7293900" cy="558300"/>
            </a:xfrm>
            <a:prstGeom prst="rect">
              <a:avLst/>
            </a:prstGeom>
            <a:noFill/>
            <a:ln>
              <a:noFill/>
            </a:ln>
          </p:spPr>
          <p:txBody>
            <a:bodyPr spcFirstLastPara="1" wrap="square" lIns="170675" tIns="170675" rIns="170675" bIns="170675" anchor="ctr" anchorCtr="0">
              <a:noAutofit/>
            </a:bodyPr>
            <a:lstStyle/>
            <a:p>
              <a:pPr marL="0" marR="0" lvl="0" indent="0" algn="l" rtl="0">
                <a:lnSpc>
                  <a:spcPct val="90000"/>
                </a:lnSpc>
                <a:spcBef>
                  <a:spcPts val="0"/>
                </a:spcBef>
                <a:spcAft>
                  <a:spcPts val="0"/>
                </a:spcAft>
                <a:buClr>
                  <a:schemeClr val="dk1"/>
                </a:buClr>
                <a:buSzPts val="2400"/>
                <a:buFont typeface="Arial"/>
                <a:buNone/>
              </a:pPr>
              <a:r>
                <a:rPr lang="en-US" sz="2400">
                  <a:solidFill>
                    <a:schemeClr val="dk1"/>
                  </a:solidFill>
                </a:rPr>
                <a:t>Difficulty completing health forms or questionnaires </a:t>
              </a:r>
              <a:endParaRPr sz="1400" b="0" i="0" u="none" strike="noStrike" cap="none">
                <a:solidFill>
                  <a:srgbClr val="000000"/>
                </a:solidFill>
                <a:latin typeface="Arial"/>
                <a:ea typeface="Arial"/>
                <a:cs typeface="Arial"/>
                <a:sym typeface="Arial"/>
              </a:endParaRPr>
            </a:p>
          </p:txBody>
        </p:sp>
        <p:sp>
          <p:nvSpPr>
            <p:cNvPr id="159" name="Google Shape;159;p14"/>
            <p:cNvSpPr/>
            <p:nvPr/>
          </p:nvSpPr>
          <p:spPr>
            <a:xfrm>
              <a:off x="0" y="2511765"/>
              <a:ext cx="239491" cy="239491"/>
            </a:xfrm>
            <a:prstGeom prst="rect">
              <a:avLst/>
            </a:prstGeom>
            <a:solidFill>
              <a:schemeClr val="lt1"/>
            </a:solidFill>
            <a:ln w="254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0" name="Google Shape;160;p14"/>
            <p:cNvSpPr/>
            <p:nvPr/>
          </p:nvSpPr>
          <p:spPr>
            <a:xfrm>
              <a:off x="372182" y="2304195"/>
              <a:ext cx="3701439" cy="55825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1" name="Google Shape;161;p14"/>
            <p:cNvSpPr txBox="1"/>
            <p:nvPr/>
          </p:nvSpPr>
          <p:spPr>
            <a:xfrm>
              <a:off x="372182" y="2380395"/>
              <a:ext cx="3701400" cy="558300"/>
            </a:xfrm>
            <a:prstGeom prst="rect">
              <a:avLst/>
            </a:prstGeom>
            <a:noFill/>
            <a:ln>
              <a:noFill/>
            </a:ln>
          </p:spPr>
          <p:txBody>
            <a:bodyPr spcFirstLastPara="1" wrap="square" lIns="170675" tIns="170675" rIns="170675" bIns="170675" anchor="ctr" anchorCtr="0">
              <a:noAutofit/>
            </a:bodyPr>
            <a:lstStyle/>
            <a:p>
              <a:pPr marL="0" marR="0" lvl="0" indent="0" algn="l" rtl="0">
                <a:lnSpc>
                  <a:spcPct val="90000"/>
                </a:lnSpc>
                <a:spcBef>
                  <a:spcPts val="0"/>
                </a:spcBef>
                <a:spcAft>
                  <a:spcPts val="0"/>
                </a:spcAft>
                <a:buClr>
                  <a:schemeClr val="dk1"/>
                </a:buClr>
                <a:buSzPts val="2400"/>
                <a:buFont typeface="Arial"/>
                <a:buNone/>
              </a:pPr>
              <a:r>
                <a:rPr lang="en-US" sz="2400" b="0" i="0" u="none" strike="noStrike" cap="none">
                  <a:solidFill>
                    <a:schemeClr val="dk1"/>
                  </a:solidFill>
                  <a:latin typeface="Arial"/>
                  <a:ea typeface="Arial"/>
                  <a:cs typeface="Arial"/>
                  <a:sym typeface="Arial"/>
                </a:rPr>
                <a:t>Missed appointments</a:t>
              </a:r>
              <a:endParaRPr sz="1400" b="0" i="0" u="none" strike="noStrike" cap="none">
                <a:solidFill>
                  <a:srgbClr val="000000"/>
                </a:solidFill>
                <a:latin typeface="Arial"/>
                <a:ea typeface="Arial"/>
                <a:cs typeface="Arial"/>
                <a:sym typeface="Arial"/>
              </a:endParaRPr>
            </a:p>
          </p:txBody>
        </p:sp>
        <p:sp>
          <p:nvSpPr>
            <p:cNvPr id="162" name="Google Shape;162;p14"/>
            <p:cNvSpPr/>
            <p:nvPr/>
          </p:nvSpPr>
          <p:spPr>
            <a:xfrm>
              <a:off x="0" y="3070021"/>
              <a:ext cx="239491" cy="239491"/>
            </a:xfrm>
            <a:prstGeom prst="rect">
              <a:avLst/>
            </a:prstGeom>
            <a:solidFill>
              <a:schemeClr val="lt1"/>
            </a:solidFill>
            <a:ln w="254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3" name="Google Shape;163;p14"/>
            <p:cNvSpPr/>
            <p:nvPr/>
          </p:nvSpPr>
          <p:spPr>
            <a:xfrm>
              <a:off x="350686" y="2934583"/>
              <a:ext cx="6245610" cy="55825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4" name="Google Shape;164;p14"/>
            <p:cNvSpPr txBox="1"/>
            <p:nvPr/>
          </p:nvSpPr>
          <p:spPr>
            <a:xfrm>
              <a:off x="350686" y="3010783"/>
              <a:ext cx="6245700" cy="558300"/>
            </a:xfrm>
            <a:prstGeom prst="rect">
              <a:avLst/>
            </a:prstGeom>
            <a:noFill/>
            <a:ln>
              <a:noFill/>
            </a:ln>
          </p:spPr>
          <p:txBody>
            <a:bodyPr spcFirstLastPara="1" wrap="square" lIns="170675" tIns="170675" rIns="170675" bIns="170675" anchor="ctr" anchorCtr="0">
              <a:noAutofit/>
            </a:bodyPr>
            <a:lstStyle/>
            <a:p>
              <a:pPr marL="0" marR="0" lvl="0" indent="0" algn="l" rtl="0">
                <a:lnSpc>
                  <a:spcPct val="90000"/>
                </a:lnSpc>
                <a:spcBef>
                  <a:spcPts val="0"/>
                </a:spcBef>
                <a:spcAft>
                  <a:spcPts val="0"/>
                </a:spcAft>
                <a:buClr>
                  <a:schemeClr val="dk1"/>
                </a:buClr>
                <a:buSzPts val="2400"/>
                <a:buFont typeface="Arial"/>
                <a:buNone/>
              </a:pPr>
              <a:r>
                <a:rPr lang="en-US" sz="2400" b="0" i="0" u="none" strike="noStrike" cap="none">
                  <a:solidFill>
                    <a:schemeClr val="dk1"/>
                  </a:solidFill>
                  <a:latin typeface="Arial"/>
                  <a:ea typeface="Arial"/>
                  <a:cs typeface="Arial"/>
                  <a:sym typeface="Arial"/>
                </a:rPr>
                <a:t>Nervousness, confusion, frustration or indifference in complex learning situations</a:t>
              </a:r>
              <a:endParaRPr sz="1400" b="0" i="0" u="none" strike="noStrike" cap="none">
                <a:solidFill>
                  <a:srgbClr val="000000"/>
                </a:solidFill>
                <a:latin typeface="Arial"/>
                <a:ea typeface="Arial"/>
                <a:cs typeface="Arial"/>
                <a:sym typeface="Arial"/>
              </a:endParaRPr>
            </a:p>
          </p:txBody>
        </p:sp>
        <p:sp>
          <p:nvSpPr>
            <p:cNvPr id="165" name="Google Shape;165;p14"/>
            <p:cNvSpPr/>
            <p:nvPr/>
          </p:nvSpPr>
          <p:spPr>
            <a:xfrm>
              <a:off x="0" y="3628277"/>
              <a:ext cx="239491" cy="239491"/>
            </a:xfrm>
            <a:prstGeom prst="rect">
              <a:avLst/>
            </a:prstGeom>
            <a:solidFill>
              <a:schemeClr val="lt1"/>
            </a:solidFill>
            <a:ln w="254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6" name="Google Shape;166;p14"/>
            <p:cNvSpPr/>
            <p:nvPr/>
          </p:nvSpPr>
          <p:spPr>
            <a:xfrm>
              <a:off x="350686" y="3468895"/>
              <a:ext cx="6236090" cy="55825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7" name="Google Shape;167;p14"/>
            <p:cNvSpPr txBox="1"/>
            <p:nvPr/>
          </p:nvSpPr>
          <p:spPr>
            <a:xfrm>
              <a:off x="350686" y="3545095"/>
              <a:ext cx="6236100" cy="558300"/>
            </a:xfrm>
            <a:prstGeom prst="rect">
              <a:avLst/>
            </a:prstGeom>
            <a:noFill/>
            <a:ln>
              <a:noFill/>
            </a:ln>
          </p:spPr>
          <p:txBody>
            <a:bodyPr spcFirstLastPara="1" wrap="square" lIns="170675" tIns="170675" rIns="170675" bIns="170675" anchor="ctr" anchorCtr="0">
              <a:noAutofit/>
            </a:bodyPr>
            <a:lstStyle/>
            <a:p>
              <a:pPr marL="0" marR="0" lvl="0" indent="0" algn="l" rtl="0">
                <a:lnSpc>
                  <a:spcPct val="90000"/>
                </a:lnSpc>
                <a:spcBef>
                  <a:spcPts val="0"/>
                </a:spcBef>
                <a:spcAft>
                  <a:spcPts val="0"/>
                </a:spcAft>
                <a:buClr>
                  <a:schemeClr val="dk1"/>
                </a:buClr>
                <a:buSzPts val="2400"/>
                <a:buFont typeface="Arial"/>
                <a:buNone/>
              </a:pPr>
              <a:r>
                <a:rPr lang="en-US" sz="2400" b="0" i="0" u="none" strike="noStrike" cap="none">
                  <a:solidFill>
                    <a:schemeClr val="dk1"/>
                  </a:solidFill>
                  <a:latin typeface="Arial"/>
                  <a:ea typeface="Arial"/>
                  <a:cs typeface="Arial"/>
                  <a:sym typeface="Arial"/>
                </a:rPr>
                <a:t>Points to text when reading</a:t>
              </a:r>
              <a:endParaRPr sz="1400" b="0" i="0" u="none" strike="noStrike" cap="none">
                <a:solidFill>
                  <a:srgbClr val="000000"/>
                </a:solidFill>
                <a:latin typeface="Arial"/>
                <a:ea typeface="Arial"/>
                <a:cs typeface="Arial"/>
                <a:sym typeface="Arial"/>
              </a:endParaRPr>
            </a:p>
          </p:txBody>
        </p:sp>
        <p:sp>
          <p:nvSpPr>
            <p:cNvPr id="168" name="Google Shape;168;p14"/>
            <p:cNvSpPr/>
            <p:nvPr/>
          </p:nvSpPr>
          <p:spPr>
            <a:xfrm>
              <a:off x="0" y="4186533"/>
              <a:ext cx="239491" cy="239491"/>
            </a:xfrm>
            <a:prstGeom prst="rect">
              <a:avLst/>
            </a:prstGeom>
            <a:solidFill>
              <a:schemeClr val="lt1"/>
            </a:solidFill>
            <a:ln w="254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9" name="Google Shape;169;p14"/>
            <p:cNvSpPr/>
            <p:nvPr/>
          </p:nvSpPr>
          <p:spPr>
            <a:xfrm>
              <a:off x="311301" y="4027458"/>
              <a:ext cx="6320801" cy="55825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0" name="Google Shape;170;p14"/>
            <p:cNvSpPr txBox="1"/>
            <p:nvPr/>
          </p:nvSpPr>
          <p:spPr>
            <a:xfrm>
              <a:off x="311301" y="4027458"/>
              <a:ext cx="6320801" cy="558255"/>
            </a:xfrm>
            <a:prstGeom prst="rect">
              <a:avLst/>
            </a:prstGeom>
            <a:noFill/>
            <a:ln>
              <a:noFill/>
            </a:ln>
          </p:spPr>
          <p:txBody>
            <a:bodyPr spcFirstLastPara="1" wrap="square" lIns="170675" tIns="170675" rIns="170675" bIns="170675" anchor="ctr" anchorCtr="0">
              <a:noAutofit/>
            </a:bodyPr>
            <a:lstStyle/>
            <a:p>
              <a:pPr marL="0" marR="0" lvl="0" indent="0" algn="l" rtl="0">
                <a:lnSpc>
                  <a:spcPct val="90000"/>
                </a:lnSpc>
                <a:spcBef>
                  <a:spcPts val="0"/>
                </a:spcBef>
                <a:spcAft>
                  <a:spcPts val="0"/>
                </a:spcAft>
                <a:buClr>
                  <a:schemeClr val="dk1"/>
                </a:buClr>
                <a:buSzPts val="2400"/>
                <a:buFont typeface="Arial"/>
                <a:buNone/>
              </a:pPr>
              <a:r>
                <a:rPr lang="en-US" sz="2400" b="0" i="0" u="none" strike="noStrike" cap="none">
                  <a:solidFill>
                    <a:schemeClr val="dk1"/>
                  </a:solidFill>
                  <a:latin typeface="Arial"/>
                  <a:ea typeface="Arial"/>
                  <a:cs typeface="Arial"/>
                  <a:sym typeface="Arial"/>
                </a:rPr>
                <a:t>Makes excuses not to read on the spot</a:t>
              </a:r>
              <a:endParaRPr sz="1400" b="0" i="0" u="none" strike="noStrike" cap="none">
                <a:solidFill>
                  <a:srgbClr val="000000"/>
                </a:solidFill>
                <a:latin typeface="Arial"/>
                <a:ea typeface="Arial"/>
                <a:cs typeface="Arial"/>
                <a:sym typeface="Arial"/>
              </a:endParaRPr>
            </a:p>
          </p:txBody>
        </p:sp>
      </p:grpSp>
      <p:sp>
        <p:nvSpPr>
          <p:cNvPr id="171" name="Google Shape;171;p14"/>
          <p:cNvSpPr/>
          <p:nvPr/>
        </p:nvSpPr>
        <p:spPr>
          <a:xfrm>
            <a:off x="6975748" y="3614388"/>
            <a:ext cx="2057400" cy="997500"/>
          </a:xfrm>
          <a:prstGeom prst="wedgeEllipseCallout">
            <a:avLst>
              <a:gd name="adj1" fmla="val -49504"/>
              <a:gd name="adj2" fmla="val 89207"/>
            </a:avLst>
          </a:prstGeom>
          <a:solidFill>
            <a:schemeClr val="accent1"/>
          </a:solidFill>
          <a:ln w="25400" cap="flat" cmpd="sng">
            <a:solidFill>
              <a:srgbClr val="88A3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72" name="Google Shape;172;p14"/>
          <p:cNvSpPr txBox="1"/>
          <p:nvPr/>
        </p:nvSpPr>
        <p:spPr>
          <a:xfrm>
            <a:off x="6772345" y="3780908"/>
            <a:ext cx="2464200" cy="8310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0" i="0" u="none" strike="noStrike" cap="none">
                <a:solidFill>
                  <a:schemeClr val="dk1"/>
                </a:solidFill>
                <a:latin typeface="Arial"/>
                <a:ea typeface="Arial"/>
                <a:cs typeface="Arial"/>
                <a:sym typeface="Arial"/>
              </a:rPr>
              <a:t>“I forgot my glasses today, could you read that for me?”</a:t>
            </a:r>
            <a:endParaRPr sz="1400" b="0" i="0" u="none" strike="noStrike" cap="none">
              <a:solidFill>
                <a:srgbClr val="000000"/>
              </a:solidFill>
              <a:latin typeface="Arial"/>
              <a:ea typeface="Arial"/>
              <a:cs typeface="Arial"/>
              <a:sym typeface="Arial"/>
            </a:endParaRPr>
          </a:p>
        </p:txBody>
      </p:sp>
      <p:sp>
        <p:nvSpPr>
          <p:cNvPr id="173" name="Google Shape;173;p14"/>
          <p:cNvSpPr txBox="1"/>
          <p:nvPr/>
        </p:nvSpPr>
        <p:spPr>
          <a:xfrm>
            <a:off x="770813" y="1603069"/>
            <a:ext cx="7848600" cy="461665"/>
          </a:xfrm>
          <a:prstGeom prst="rect">
            <a:avLst/>
          </a:prstGeom>
          <a:solidFill>
            <a:srgbClr val="3366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rgbClr val="FFFFFF"/>
                </a:solidFill>
                <a:latin typeface="Arial"/>
                <a:ea typeface="Arial"/>
                <a:cs typeface="Arial"/>
                <a:sym typeface="Arial"/>
              </a:rPr>
              <a:t>Clues that Your Patient May Have Lower </a:t>
            </a:r>
            <a:r>
              <a:rPr lang="en-US" sz="2400" b="0" i="0" u="none" strike="noStrike" cap="none">
                <a:solidFill>
                  <a:srgbClr val="FFFFFF"/>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Literacy</a:t>
            </a:r>
            <a:endParaRPr sz="1400" b="0" i="0" u="none" strike="noStrike" cap="none">
              <a:solidFill>
                <a:srgbClr val="000000"/>
              </a:solidFill>
              <a:latin typeface="Arial"/>
              <a:ea typeface="Arial"/>
              <a:cs typeface="Arial"/>
              <a:sym typeface="Arial"/>
            </a:endParaRPr>
          </a:p>
        </p:txBody>
      </p:sp>
      <p:sp>
        <p:nvSpPr>
          <p:cNvPr id="174" name="Google Shape;174;p14"/>
          <p:cNvSpPr txBox="1">
            <a:spLocks noGrp="1"/>
          </p:cNvSpPr>
          <p:nvPr>
            <p:ph type="title"/>
          </p:nvPr>
        </p:nvSpPr>
        <p:spPr>
          <a:xfrm>
            <a:off x="676148" y="152400"/>
            <a:ext cx="8305800" cy="9144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Assessing Lower Literacy</a:t>
            </a:r>
            <a:endParaRPr/>
          </a:p>
        </p:txBody>
      </p:sp>
      <p:sp>
        <p:nvSpPr>
          <p:cNvPr id="175" name="Google Shape;175;p14"/>
          <p:cNvSpPr/>
          <p:nvPr/>
        </p:nvSpPr>
        <p:spPr>
          <a:xfrm>
            <a:off x="5434250" y="5330625"/>
            <a:ext cx="37512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1" u="none" strike="noStrike" cap="none">
                <a:solidFill>
                  <a:schemeClr val="lt2"/>
                </a:solidFill>
                <a:latin typeface="Arial"/>
                <a:ea typeface="Arial"/>
                <a:cs typeface="Arial"/>
                <a:sym typeface="Arial"/>
              </a:rPr>
              <a:t>Source: Nutbeam </a:t>
            </a:r>
            <a:r>
              <a:rPr lang="en-US" sz="1200" i="1">
                <a:solidFill>
                  <a:schemeClr val="lt2"/>
                </a:solidFill>
              </a:rPr>
              <a:t>&amp; Lloyd, </a:t>
            </a:r>
            <a:r>
              <a:rPr lang="en-US" sz="1200" b="0" i="1" u="none" strike="noStrike" cap="none">
                <a:solidFill>
                  <a:schemeClr val="lt2"/>
                </a:solidFill>
                <a:latin typeface="Arial"/>
                <a:ea typeface="Arial"/>
                <a:cs typeface="Arial"/>
                <a:sym typeface="Arial"/>
              </a:rPr>
              <a:t>2021; W</a:t>
            </a:r>
            <a:r>
              <a:rPr lang="en-US" sz="1200" i="1">
                <a:solidFill>
                  <a:schemeClr val="lt2"/>
                </a:solidFill>
              </a:rPr>
              <a:t>eiss et al., 2021</a:t>
            </a:r>
            <a:endParaRPr sz="1400" b="0" i="0" u="none" strike="sngStrike" cap="non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15"/>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Using Plain Language</a:t>
            </a:r>
            <a:endParaRPr/>
          </a:p>
        </p:txBody>
      </p:sp>
      <p:sp>
        <p:nvSpPr>
          <p:cNvPr id="182" name="Google Shape;182;p15"/>
          <p:cNvSpPr txBox="1">
            <a:spLocks noGrp="1"/>
          </p:cNvSpPr>
          <p:nvPr>
            <p:ph type="body" idx="1"/>
          </p:nvPr>
        </p:nvSpPr>
        <p:spPr>
          <a:xfrm>
            <a:off x="457200" y="1600201"/>
            <a:ext cx="8229600" cy="3810000"/>
          </a:xfrm>
          <a:prstGeom prst="rect">
            <a:avLst/>
          </a:prstGeom>
          <a:noFill/>
          <a:ln>
            <a:noFill/>
          </a:ln>
        </p:spPr>
        <p:txBody>
          <a:bodyPr spcFirstLastPara="1" wrap="square" lIns="91425" tIns="45700" rIns="91425" bIns="45700" anchor="t" anchorCtr="0">
            <a:normAutofit/>
          </a:bodyPr>
          <a:lstStyle/>
          <a:p>
            <a:pPr marL="457200" lvl="0" indent="-311150" algn="l" rtl="0">
              <a:lnSpc>
                <a:spcPct val="100000"/>
              </a:lnSpc>
              <a:spcBef>
                <a:spcPts val="2000"/>
              </a:spcBef>
              <a:spcAft>
                <a:spcPts val="0"/>
              </a:spcAft>
              <a:buSzPts val="1300"/>
              <a:buChar char="•"/>
            </a:pPr>
            <a:r>
              <a:rPr lang="en-US" sz="2700"/>
              <a:t>Keep paragraphs and sentences short and simple</a:t>
            </a:r>
            <a:endParaRPr sz="2700"/>
          </a:p>
          <a:p>
            <a:pPr marL="457200" lvl="0" indent="-311150" algn="l" rtl="0">
              <a:lnSpc>
                <a:spcPct val="100000"/>
              </a:lnSpc>
              <a:spcBef>
                <a:spcPts val="0"/>
              </a:spcBef>
              <a:spcAft>
                <a:spcPts val="0"/>
              </a:spcAft>
              <a:buSzPts val="1300"/>
              <a:buChar char="•"/>
            </a:pPr>
            <a:r>
              <a:rPr lang="en-US" sz="2700"/>
              <a:t>Use familiar language</a:t>
            </a:r>
            <a:endParaRPr sz="2700"/>
          </a:p>
          <a:p>
            <a:pPr marL="457200" lvl="0" indent="-311150" algn="l" rtl="0">
              <a:lnSpc>
                <a:spcPct val="100000"/>
              </a:lnSpc>
              <a:spcBef>
                <a:spcPts val="0"/>
              </a:spcBef>
              <a:spcAft>
                <a:spcPts val="0"/>
              </a:spcAft>
              <a:buSzPts val="1300"/>
              <a:buChar char="•"/>
            </a:pPr>
            <a:r>
              <a:rPr lang="en-US" sz="2700"/>
              <a:t>Use the active voice</a:t>
            </a:r>
            <a:endParaRPr sz="2700"/>
          </a:p>
          <a:p>
            <a:pPr marL="457200" lvl="0" indent="-311150" algn="l" rtl="0">
              <a:lnSpc>
                <a:spcPct val="100000"/>
              </a:lnSpc>
              <a:spcBef>
                <a:spcPts val="0"/>
              </a:spcBef>
              <a:spcAft>
                <a:spcPts val="0"/>
              </a:spcAft>
              <a:buSzPts val="1300"/>
              <a:buChar char="•"/>
            </a:pPr>
            <a:r>
              <a:rPr lang="en-US" sz="2700"/>
              <a:t>Define complex terms</a:t>
            </a:r>
            <a:endParaRPr sz="2700"/>
          </a:p>
          <a:p>
            <a:pPr marL="457200" lvl="0" indent="-311150" algn="l" rtl="0">
              <a:lnSpc>
                <a:spcPct val="100000"/>
              </a:lnSpc>
              <a:spcBef>
                <a:spcPts val="0"/>
              </a:spcBef>
              <a:spcAft>
                <a:spcPts val="0"/>
              </a:spcAft>
              <a:buSzPts val="1300"/>
              <a:buChar char="•"/>
            </a:pPr>
            <a:r>
              <a:rPr lang="en-US" sz="2700"/>
              <a:t>Use everyday examples</a:t>
            </a:r>
            <a:endParaRPr sz="2700"/>
          </a:p>
          <a:p>
            <a:pPr marL="457200" lvl="0" indent="-311150" algn="l" rtl="0">
              <a:lnSpc>
                <a:spcPct val="100000"/>
              </a:lnSpc>
              <a:spcBef>
                <a:spcPts val="0"/>
              </a:spcBef>
              <a:spcAft>
                <a:spcPts val="0"/>
              </a:spcAft>
              <a:buSzPts val="1300"/>
              <a:buChar char="•"/>
            </a:pPr>
            <a:r>
              <a:rPr lang="en-US" sz="2700"/>
              <a:t>Write in a friendly, conversational tone</a:t>
            </a:r>
            <a:endParaRPr sz="2700"/>
          </a:p>
        </p:txBody>
      </p:sp>
      <p:sp>
        <p:nvSpPr>
          <p:cNvPr id="183" name="Google Shape;183;p15"/>
          <p:cNvSpPr/>
          <p:nvPr/>
        </p:nvSpPr>
        <p:spPr>
          <a:xfrm>
            <a:off x="2667000" y="5271701"/>
            <a:ext cx="6477000" cy="276999"/>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200"/>
              <a:buFont typeface="Arial"/>
              <a:buNone/>
            </a:pPr>
            <a:r>
              <a:rPr lang="en-US" sz="1200" b="0" i="1" u="none" strike="noStrike" cap="none">
                <a:solidFill>
                  <a:schemeClr val="lt2"/>
                </a:solidFill>
                <a:latin typeface="Arial"/>
                <a:ea typeface="Arial"/>
                <a:cs typeface="Arial"/>
                <a:sym typeface="Arial"/>
              </a:rPr>
              <a:t>Source: </a:t>
            </a:r>
            <a:r>
              <a:rPr lang="en-US" sz="1200" i="1">
                <a:solidFill>
                  <a:schemeClr val="lt2"/>
                </a:solidFill>
              </a:rPr>
              <a:t>Office of Disease Prevention and Health Promotion,</a:t>
            </a:r>
            <a:r>
              <a:rPr lang="en-US" sz="1200" b="0" i="1" u="none" strike="noStrike" cap="none">
                <a:solidFill>
                  <a:schemeClr val="lt2"/>
                </a:solidFill>
                <a:latin typeface="Arial"/>
                <a:ea typeface="Arial"/>
                <a:cs typeface="Arial"/>
                <a:sym typeface="Arial"/>
              </a:rPr>
              <a:t> </a:t>
            </a:r>
            <a:r>
              <a:rPr lang="en-US" sz="1200" i="1">
                <a:solidFill>
                  <a:schemeClr val="lt2"/>
                </a:solidFill>
              </a:rPr>
              <a:t>2016</a:t>
            </a:r>
            <a:endParaRPr sz="1200" b="0" i="1" u="none" strike="noStrike" cap="none">
              <a:solidFill>
                <a:schemeClr val="lt2"/>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3_Default Design">
  <a:themeElements>
    <a:clrScheme name="Custom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6D6"/>
      </a:hlink>
      <a:folHlink>
        <a:srgbClr val="0096D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10307</Words>
  <Application>Microsoft Office PowerPoint</Application>
  <PresentationFormat>On-screen Show (4:3)</PresentationFormat>
  <Paragraphs>604</Paragraphs>
  <Slides>34</Slides>
  <Notes>34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Trebuchet MS</vt:lpstr>
      <vt:lpstr>3_Default Design</vt:lpstr>
      <vt:lpstr>Shared Decision-Making and Building Trust </vt:lpstr>
      <vt:lpstr>Acknowledgments</vt:lpstr>
      <vt:lpstr>Learning Objectives</vt:lpstr>
      <vt:lpstr>What is Shared Decision-Making?</vt:lpstr>
      <vt:lpstr>Assessing Desire for Decision-Making</vt:lpstr>
      <vt:lpstr>Assessing Capacity for Decision-Making</vt:lpstr>
      <vt:lpstr>Communication Considerations </vt:lpstr>
      <vt:lpstr>Assessing Lower Literacy</vt:lpstr>
      <vt:lpstr>Using Plain Language</vt:lpstr>
      <vt:lpstr>Limited English Proficiency (LEP)</vt:lpstr>
      <vt:lpstr>Treatment Adherence and Self-Management</vt:lpstr>
      <vt:lpstr>Barriers to Treatment Adherence</vt:lpstr>
      <vt:lpstr>Essential Steps of Shared Decision-Making (SHARE)</vt:lpstr>
      <vt:lpstr>Learning styles: VARK Strategy</vt:lpstr>
      <vt:lpstr>Seek Patient Participation </vt:lpstr>
      <vt:lpstr>Discussing Treatment Options and Preferences</vt:lpstr>
      <vt:lpstr>Accessing Values and Priorities</vt:lpstr>
      <vt:lpstr>Medical Trauma</vt:lpstr>
      <vt:lpstr>Checkpoint</vt:lpstr>
      <vt:lpstr>Checkpoint</vt:lpstr>
      <vt:lpstr>Evaluating Patient Decisions</vt:lpstr>
      <vt:lpstr>Supporting Patients in the Decision-Making Process</vt:lpstr>
      <vt:lpstr>Treatment Plan </vt:lpstr>
      <vt:lpstr>Barriers to Treatment Adherence</vt:lpstr>
      <vt:lpstr>Adhering to Treatment </vt:lpstr>
      <vt:lpstr>Self-Management</vt:lpstr>
      <vt:lpstr>Self-Management</vt:lpstr>
      <vt:lpstr>Self-Management</vt:lpstr>
      <vt:lpstr>Self-Management and Health Promotion Resources</vt:lpstr>
      <vt:lpstr>Conclusion</vt:lpstr>
      <vt:lpstr>References </vt:lpstr>
      <vt:lpstr>References (Cont.)</vt:lpstr>
      <vt:lpstr>References (Cont.)</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Shared Decision-Making and Building Trust </dc:title>
  <dc:creator>GWU</dc:creator>
  <cp:lastModifiedBy>Angell, Kelly</cp:lastModifiedBy>
  <cp:revision>1</cp:revision>
  <dcterms:created xsi:type="dcterms:W3CDTF">2014-05-08T22:31:29Z</dcterms:created>
  <dcterms:modified xsi:type="dcterms:W3CDTF">2025-03-17T02:07:58Z</dcterms:modified>
</cp:coreProperties>
</file>